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5" r:id="rId4"/>
  </p:sldMasterIdLst>
  <p:notesMasterIdLst>
    <p:notesMasterId r:id="rId38"/>
  </p:notesMasterIdLst>
  <p:handoutMasterIdLst>
    <p:handoutMasterId r:id="rId39"/>
  </p:handoutMasterIdLst>
  <p:sldIdLst>
    <p:sldId id="383" r:id="rId5"/>
    <p:sldId id="321" r:id="rId6"/>
    <p:sldId id="320" r:id="rId7"/>
    <p:sldId id="294" r:id="rId8"/>
    <p:sldId id="296" r:id="rId9"/>
    <p:sldId id="301" r:id="rId10"/>
    <p:sldId id="309" r:id="rId11"/>
    <p:sldId id="311" r:id="rId12"/>
    <p:sldId id="330" r:id="rId13"/>
    <p:sldId id="331" r:id="rId14"/>
    <p:sldId id="322" r:id="rId15"/>
    <p:sldId id="323" r:id="rId16"/>
    <p:sldId id="324" r:id="rId17"/>
    <p:sldId id="325" r:id="rId18"/>
    <p:sldId id="326" r:id="rId19"/>
    <p:sldId id="327" r:id="rId20"/>
    <p:sldId id="328" r:id="rId21"/>
    <p:sldId id="329" r:id="rId22"/>
    <p:sldId id="313" r:id="rId23"/>
    <p:sldId id="337" r:id="rId24"/>
    <p:sldId id="339" r:id="rId25"/>
    <p:sldId id="335" r:id="rId26"/>
    <p:sldId id="336" r:id="rId27"/>
    <p:sldId id="310" r:id="rId28"/>
    <p:sldId id="315" r:id="rId29"/>
    <p:sldId id="316" r:id="rId30"/>
    <p:sldId id="319" r:id="rId31"/>
    <p:sldId id="332" r:id="rId32"/>
    <p:sldId id="334" r:id="rId33"/>
    <p:sldId id="338" r:id="rId34"/>
    <p:sldId id="277" r:id="rId35"/>
    <p:sldId id="408" r:id="rId36"/>
    <p:sldId id="40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DDF"/>
    <a:srgbClr val="E5FAFF"/>
    <a:srgbClr val="C8F2FF"/>
    <a:srgbClr val="70AD47"/>
    <a:srgbClr val="41BAB5"/>
    <a:srgbClr val="4472C4"/>
    <a:srgbClr val="46B564"/>
    <a:srgbClr val="00D02A"/>
    <a:srgbClr val="71DB21"/>
    <a:srgbClr val="00BD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63" d="100"/>
          <a:sy n="63" d="100"/>
        </p:scale>
        <p:origin x="312" y="60"/>
      </p:cViewPr>
      <p:guideLst>
        <p:guide orient="horz" pos="2160"/>
        <p:guide pos="2880"/>
      </p:guideLst>
    </p:cSldViewPr>
  </p:slideViewPr>
  <p:outlineViewPr>
    <p:cViewPr>
      <p:scale>
        <a:sx n="33" d="100"/>
        <a:sy n="33" d="100"/>
      </p:scale>
      <p:origin x="0" y="-169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Recorded Suicides</a:t>
            </a:r>
            <a:r>
              <a:rPr lang="en-US" baseline="0" dirty="0"/>
              <a:t> – 1999-2015</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Sheet1!$A$2:$A$8</c:f>
              <c:numCache>
                <c:formatCode>General</c:formatCode>
                <c:ptCount val="7"/>
                <c:pt idx="0">
                  <c:v>1999</c:v>
                </c:pt>
                <c:pt idx="1">
                  <c:v>2011</c:v>
                </c:pt>
                <c:pt idx="2">
                  <c:v>2012</c:v>
                </c:pt>
                <c:pt idx="3">
                  <c:v>2013</c:v>
                </c:pt>
                <c:pt idx="4">
                  <c:v>2014</c:v>
                </c:pt>
                <c:pt idx="5">
                  <c:v>2015</c:v>
                </c:pt>
                <c:pt idx="6">
                  <c:v>2016</c:v>
                </c:pt>
              </c:numCache>
            </c:numRef>
          </c:cat>
          <c:val>
            <c:numRef>
              <c:f>Sheet1!$B$2:$B$8</c:f>
              <c:numCache>
                <c:formatCode>General</c:formatCode>
                <c:ptCount val="7"/>
                <c:pt idx="0">
                  <c:v>29199</c:v>
                </c:pt>
                <c:pt idx="1">
                  <c:v>39158</c:v>
                </c:pt>
                <c:pt idx="2">
                  <c:v>40600</c:v>
                </c:pt>
                <c:pt idx="3">
                  <c:v>41149</c:v>
                </c:pt>
                <c:pt idx="4">
                  <c:v>42773</c:v>
                </c:pt>
                <c:pt idx="5">
                  <c:v>44193</c:v>
                </c:pt>
                <c:pt idx="6">
                  <c:v>44965</c:v>
                </c:pt>
              </c:numCache>
            </c:numRef>
          </c:val>
          <c:extLst>
            <c:ext xmlns:c16="http://schemas.microsoft.com/office/drawing/2014/chart" uri="{C3380CC4-5D6E-409C-BE32-E72D297353CC}">
              <c16:uniqueId val="{00000000-9065-4DB2-8F09-920FE01A482A}"/>
            </c:ext>
          </c:extLst>
        </c:ser>
        <c:ser>
          <c:idx val="1"/>
          <c:order val="1"/>
          <c:tx>
            <c:strRef>
              <c:f>Sheet1!$C$1</c:f>
              <c:strCache>
                <c:ptCount val="1"/>
                <c:pt idx="0">
                  <c:v>Series 2</c:v>
                </c:pt>
              </c:strCache>
            </c:strRef>
          </c:tx>
          <c:spPr>
            <a:solidFill>
              <a:schemeClr val="accent2"/>
            </a:solidFill>
            <a:ln>
              <a:noFill/>
            </a:ln>
            <a:effectLst/>
          </c:spPr>
          <c:invertIfNegative val="0"/>
          <c:cat>
            <c:numRef>
              <c:f>Sheet1!$A$2:$A$8</c:f>
              <c:numCache>
                <c:formatCode>General</c:formatCode>
                <c:ptCount val="7"/>
                <c:pt idx="0">
                  <c:v>1999</c:v>
                </c:pt>
                <c:pt idx="1">
                  <c:v>2011</c:v>
                </c:pt>
                <c:pt idx="2">
                  <c:v>2012</c:v>
                </c:pt>
                <c:pt idx="3">
                  <c:v>2013</c:v>
                </c:pt>
                <c:pt idx="4">
                  <c:v>2014</c:v>
                </c:pt>
                <c:pt idx="5">
                  <c:v>2015</c:v>
                </c:pt>
                <c:pt idx="6">
                  <c:v>2016</c:v>
                </c:pt>
              </c:numCache>
            </c:numRef>
          </c:cat>
          <c:val>
            <c:numRef>
              <c:f>Sheet1!$C$2:$C$8</c:f>
              <c:numCache>
                <c:formatCode>General</c:formatCode>
                <c:ptCount val="7"/>
                <c:pt idx="0">
                  <c:v>2.4</c:v>
                </c:pt>
                <c:pt idx="3">
                  <c:v>4.4000000000000004</c:v>
                </c:pt>
                <c:pt idx="4">
                  <c:v>1.8</c:v>
                </c:pt>
                <c:pt idx="5">
                  <c:v>2.8</c:v>
                </c:pt>
              </c:numCache>
            </c:numRef>
          </c:val>
          <c:extLst>
            <c:ext xmlns:c16="http://schemas.microsoft.com/office/drawing/2014/chart" uri="{C3380CC4-5D6E-409C-BE32-E72D297353CC}">
              <c16:uniqueId val="{00000001-9065-4DB2-8F09-920FE01A482A}"/>
            </c:ext>
          </c:extLst>
        </c:ser>
        <c:ser>
          <c:idx val="2"/>
          <c:order val="2"/>
          <c:tx>
            <c:strRef>
              <c:f>Sheet1!$D$1</c:f>
              <c:strCache>
                <c:ptCount val="1"/>
                <c:pt idx="0">
                  <c:v>Series 3</c:v>
                </c:pt>
              </c:strCache>
            </c:strRef>
          </c:tx>
          <c:spPr>
            <a:solidFill>
              <a:schemeClr val="accent3"/>
            </a:solidFill>
            <a:ln>
              <a:noFill/>
            </a:ln>
            <a:effectLst/>
          </c:spPr>
          <c:invertIfNegative val="0"/>
          <c:cat>
            <c:numRef>
              <c:f>Sheet1!$A$2:$A$8</c:f>
              <c:numCache>
                <c:formatCode>General</c:formatCode>
                <c:ptCount val="7"/>
                <c:pt idx="0">
                  <c:v>1999</c:v>
                </c:pt>
                <c:pt idx="1">
                  <c:v>2011</c:v>
                </c:pt>
                <c:pt idx="2">
                  <c:v>2012</c:v>
                </c:pt>
                <c:pt idx="3">
                  <c:v>2013</c:v>
                </c:pt>
                <c:pt idx="4">
                  <c:v>2014</c:v>
                </c:pt>
                <c:pt idx="5">
                  <c:v>2015</c:v>
                </c:pt>
                <c:pt idx="6">
                  <c:v>2016</c:v>
                </c:pt>
              </c:numCache>
            </c:numRef>
          </c:cat>
          <c:val>
            <c:numRef>
              <c:f>Sheet1!$D$2:$D$8</c:f>
              <c:numCache>
                <c:formatCode>General</c:formatCode>
                <c:ptCount val="7"/>
                <c:pt idx="0">
                  <c:v>2</c:v>
                </c:pt>
                <c:pt idx="3">
                  <c:v>2</c:v>
                </c:pt>
                <c:pt idx="4">
                  <c:v>3</c:v>
                </c:pt>
                <c:pt idx="5">
                  <c:v>5</c:v>
                </c:pt>
              </c:numCache>
            </c:numRef>
          </c:val>
          <c:extLst>
            <c:ext xmlns:c16="http://schemas.microsoft.com/office/drawing/2014/chart" uri="{C3380CC4-5D6E-409C-BE32-E72D297353CC}">
              <c16:uniqueId val="{00000002-9065-4DB2-8F09-920FE01A482A}"/>
            </c:ext>
          </c:extLst>
        </c:ser>
        <c:dLbls>
          <c:showLegendKey val="0"/>
          <c:showVal val="0"/>
          <c:showCatName val="0"/>
          <c:showSerName val="0"/>
          <c:showPercent val="0"/>
          <c:showBubbleSize val="0"/>
        </c:dLbls>
        <c:gapWidth val="219"/>
        <c:overlap val="-27"/>
        <c:axId val="2109289816"/>
        <c:axId val="-2143632520"/>
      </c:barChart>
      <c:catAx>
        <c:axId val="210928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3632520"/>
        <c:crosses val="autoZero"/>
        <c:auto val="1"/>
        <c:lblAlgn val="ctr"/>
        <c:lblOffset val="100"/>
        <c:noMultiLvlLbl val="0"/>
      </c:catAx>
      <c:valAx>
        <c:axId val="-2143632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9289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Suicide</a:t>
            </a:r>
            <a:r>
              <a:rPr lang="en-US" sz="1600" baseline="0" dirty="0"/>
              <a:t> Rates by age – 2010-2016</a:t>
            </a:r>
            <a:endParaRPr lang="en-US" sz="1600" dirty="0"/>
          </a:p>
        </c:rich>
      </c:tx>
      <c:layout>
        <c:manualLayout>
          <c:xMode val="edge"/>
          <c:yMode val="edge"/>
          <c:x val="8.5979898410590602E-2"/>
          <c:y val="2.22873195242622E-2"/>
        </c:manualLayout>
      </c:layout>
      <c:overlay val="0"/>
      <c:spPr>
        <a:noFill/>
        <a:ln>
          <a:noFill/>
        </a:ln>
        <a:effectLst/>
      </c:spPr>
    </c:title>
    <c:autoTitleDeleted val="0"/>
    <c:plotArea>
      <c:layout>
        <c:manualLayout>
          <c:layoutTarget val="inner"/>
          <c:xMode val="edge"/>
          <c:yMode val="edge"/>
          <c:x val="6.8827476820406297E-2"/>
          <c:y val="0.122677874088052"/>
          <c:w val="0.90570955557552402"/>
          <c:h val="0.60114143541744602"/>
        </c:manualLayout>
      </c:layout>
      <c:lineChart>
        <c:grouping val="standard"/>
        <c:varyColors val="0"/>
        <c:ser>
          <c:idx val="0"/>
          <c:order val="0"/>
          <c:tx>
            <c:strRef>
              <c:f>Sheet1!$B$1</c:f>
              <c:strCache>
                <c:ptCount val="1"/>
                <c:pt idx="0">
                  <c:v>Suicide Rate - Age 15-24</c:v>
                </c:pt>
              </c:strCache>
            </c:strRef>
          </c:tx>
          <c:spPr>
            <a:ln w="28575" cap="rnd">
              <a:solidFill>
                <a:schemeClr val="accent1"/>
              </a:solidFill>
              <a:round/>
            </a:ln>
            <a:effectLst/>
          </c:spPr>
          <c:marker>
            <c:symbol val="none"/>
          </c:marker>
          <c:cat>
            <c:numRef>
              <c:f>Sheet1!$A$2:$A$5</c:f>
              <c:numCache>
                <c:formatCode>General</c:formatCode>
                <c:ptCount val="4"/>
                <c:pt idx="0">
                  <c:v>2010</c:v>
                </c:pt>
                <c:pt idx="1">
                  <c:v>2012</c:v>
                </c:pt>
                <c:pt idx="2">
                  <c:v>2014</c:v>
                </c:pt>
                <c:pt idx="3">
                  <c:v>2016</c:v>
                </c:pt>
              </c:numCache>
            </c:numRef>
          </c:cat>
          <c:val>
            <c:numRef>
              <c:f>Sheet1!$B$2:$B$5</c:f>
              <c:numCache>
                <c:formatCode>General</c:formatCode>
                <c:ptCount val="4"/>
                <c:pt idx="0">
                  <c:v>10.5</c:v>
                </c:pt>
                <c:pt idx="1">
                  <c:v>11.1</c:v>
                </c:pt>
                <c:pt idx="2">
                  <c:v>11.6</c:v>
                </c:pt>
                <c:pt idx="3" formatCode="0.0">
                  <c:v>13.15</c:v>
                </c:pt>
              </c:numCache>
            </c:numRef>
          </c:val>
          <c:smooth val="0"/>
          <c:extLst>
            <c:ext xmlns:c16="http://schemas.microsoft.com/office/drawing/2014/chart" uri="{C3380CC4-5D6E-409C-BE32-E72D297353CC}">
              <c16:uniqueId val="{00000000-08DE-4458-A6B2-EDC821BEE426}"/>
            </c:ext>
          </c:extLst>
        </c:ser>
        <c:ser>
          <c:idx val="1"/>
          <c:order val="1"/>
          <c:tx>
            <c:strRef>
              <c:f>Sheet1!$C$1</c:f>
              <c:strCache>
                <c:ptCount val="1"/>
                <c:pt idx="0">
                  <c:v>Suicide Rate - Age 25-34</c:v>
                </c:pt>
              </c:strCache>
            </c:strRef>
          </c:tx>
          <c:spPr>
            <a:ln w="28575" cap="rnd">
              <a:solidFill>
                <a:schemeClr val="accent2"/>
              </a:solidFill>
              <a:round/>
            </a:ln>
            <a:effectLst/>
          </c:spPr>
          <c:marker>
            <c:symbol val="none"/>
          </c:marker>
          <c:cat>
            <c:numRef>
              <c:f>Sheet1!$A$2:$A$5</c:f>
              <c:numCache>
                <c:formatCode>General</c:formatCode>
                <c:ptCount val="4"/>
                <c:pt idx="0">
                  <c:v>2010</c:v>
                </c:pt>
                <c:pt idx="1">
                  <c:v>2012</c:v>
                </c:pt>
                <c:pt idx="2">
                  <c:v>2014</c:v>
                </c:pt>
                <c:pt idx="3">
                  <c:v>2016</c:v>
                </c:pt>
              </c:numCache>
            </c:numRef>
          </c:cat>
          <c:val>
            <c:numRef>
              <c:f>Sheet1!$C$2:$C$5</c:f>
              <c:numCache>
                <c:formatCode>General</c:formatCode>
                <c:ptCount val="4"/>
                <c:pt idx="0">
                  <c:v>14</c:v>
                </c:pt>
                <c:pt idx="1">
                  <c:v>14.7</c:v>
                </c:pt>
                <c:pt idx="2">
                  <c:v>15.6</c:v>
                </c:pt>
                <c:pt idx="3" formatCode="0.0">
                  <c:v>16.489999999999981</c:v>
                </c:pt>
              </c:numCache>
            </c:numRef>
          </c:val>
          <c:smooth val="0"/>
          <c:extLst>
            <c:ext xmlns:c16="http://schemas.microsoft.com/office/drawing/2014/chart" uri="{C3380CC4-5D6E-409C-BE32-E72D297353CC}">
              <c16:uniqueId val="{00000001-08DE-4458-A6B2-EDC821BEE426}"/>
            </c:ext>
          </c:extLst>
        </c:ser>
        <c:ser>
          <c:idx val="2"/>
          <c:order val="2"/>
          <c:tx>
            <c:strRef>
              <c:f>Sheet1!$D$1</c:f>
              <c:strCache>
                <c:ptCount val="1"/>
                <c:pt idx="0">
                  <c:v>Suicide Rate - Age 26-44</c:v>
                </c:pt>
              </c:strCache>
            </c:strRef>
          </c:tx>
          <c:spPr>
            <a:ln w="28575" cap="rnd">
              <a:solidFill>
                <a:schemeClr val="accent3"/>
              </a:solidFill>
              <a:round/>
            </a:ln>
            <a:effectLst/>
          </c:spPr>
          <c:marker>
            <c:symbol val="none"/>
          </c:marker>
          <c:cat>
            <c:numRef>
              <c:f>Sheet1!$A$2:$A$5</c:f>
              <c:numCache>
                <c:formatCode>General</c:formatCode>
                <c:ptCount val="4"/>
                <c:pt idx="0">
                  <c:v>2010</c:v>
                </c:pt>
                <c:pt idx="1">
                  <c:v>2012</c:v>
                </c:pt>
                <c:pt idx="2">
                  <c:v>2014</c:v>
                </c:pt>
                <c:pt idx="3">
                  <c:v>2016</c:v>
                </c:pt>
              </c:numCache>
            </c:numRef>
          </c:cat>
          <c:val>
            <c:numRef>
              <c:f>Sheet1!$D$2:$D$5</c:f>
              <c:numCache>
                <c:formatCode>General</c:formatCode>
                <c:ptCount val="4"/>
                <c:pt idx="0">
                  <c:v>16</c:v>
                </c:pt>
                <c:pt idx="1">
                  <c:v>16.8</c:v>
                </c:pt>
                <c:pt idx="2">
                  <c:v>16.600000000000001</c:v>
                </c:pt>
                <c:pt idx="3" formatCode="0.0">
                  <c:v>17.37</c:v>
                </c:pt>
              </c:numCache>
            </c:numRef>
          </c:val>
          <c:smooth val="0"/>
          <c:extLst>
            <c:ext xmlns:c16="http://schemas.microsoft.com/office/drawing/2014/chart" uri="{C3380CC4-5D6E-409C-BE32-E72D297353CC}">
              <c16:uniqueId val="{00000002-08DE-4458-A6B2-EDC821BEE426}"/>
            </c:ext>
          </c:extLst>
        </c:ser>
        <c:dLbls>
          <c:showLegendKey val="0"/>
          <c:showVal val="0"/>
          <c:showCatName val="0"/>
          <c:showSerName val="0"/>
          <c:showPercent val="0"/>
          <c:showBubbleSize val="0"/>
        </c:dLbls>
        <c:smooth val="0"/>
        <c:axId val="-2120939960"/>
        <c:axId val="-2120936472"/>
      </c:lineChart>
      <c:catAx>
        <c:axId val="-2120939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936472"/>
        <c:crosses val="autoZero"/>
        <c:auto val="1"/>
        <c:lblAlgn val="ctr"/>
        <c:lblOffset val="100"/>
        <c:noMultiLvlLbl val="0"/>
      </c:catAx>
      <c:valAx>
        <c:axId val="-2120936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0939960"/>
        <c:crosses val="autoZero"/>
        <c:crossBetween val="between"/>
      </c:valAx>
      <c:spPr>
        <a:noFill/>
        <a:ln>
          <a:noFill/>
        </a:ln>
        <a:effectLst/>
      </c:spPr>
    </c:plotArea>
    <c:legend>
      <c:legendPos val="b"/>
      <c:layout>
        <c:manualLayout>
          <c:xMode val="edge"/>
          <c:yMode val="edge"/>
          <c:x val="0.17196580124777699"/>
          <c:y val="0.84279674271702598"/>
          <c:w val="0.65606821523553105"/>
          <c:h val="0.10984270329391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D6498A-3825-4A81-8969-83B8B309789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0F21EBB2-345E-4CC9-9585-B103BFE9D394}">
      <dgm:prSet/>
      <dgm:spPr>
        <a:solidFill>
          <a:srgbClr val="4472C4"/>
        </a:solidFill>
      </dgm:spPr>
      <dgm:t>
        <a:bodyPr/>
        <a:lstStyle/>
        <a:p>
          <a:r>
            <a:rPr lang="en-US" b="1" dirty="0">
              <a:solidFill>
                <a:schemeClr val="tx1"/>
              </a:solidFill>
            </a:rPr>
            <a:t>As a </a:t>
          </a:r>
          <a:r>
            <a:rPr lang="en-US" b="1" u="sng" dirty="0">
              <a:solidFill>
                <a:schemeClr val="tx1"/>
              </a:solidFill>
            </a:rPr>
            <a:t>Host Site</a:t>
          </a:r>
          <a:r>
            <a:rPr lang="en-US" b="1" dirty="0">
              <a:solidFill>
                <a:schemeClr val="tx1"/>
              </a:solidFill>
            </a:rPr>
            <a:t> we plan to train 15 to 30 community members to facilitate the 8 hour adult MHFA course</a:t>
          </a:r>
          <a:endParaRPr lang="en-US" sz="3000" b="1" dirty="0">
            <a:solidFill>
              <a:schemeClr val="tx1"/>
            </a:solidFill>
            <a:latin typeface="Calibri Light"/>
            <a:cs typeface="Calibri Light"/>
          </a:endParaRPr>
        </a:p>
      </dgm:t>
      <dgm:extLst>
        <a:ext uri="{E40237B7-FDA0-4F09-8148-C483321AD2D9}">
          <dgm14:cNvPr xmlns:dgm14="http://schemas.microsoft.com/office/drawing/2010/diagram" id="0" name="" descr="Series of 4 Blue Boxes - Box #1 As a Host Site we plan to train 15 to 30 community members to facilitate the 8 hour adult MHFA course&#10; &gt; "/>
        </a:ext>
      </dgm:extLst>
    </dgm:pt>
    <dgm:pt modelId="{FE1DE8DE-82F5-405A-AF79-B6EF64646B82}" type="parTrans" cxnId="{B7398807-ABBA-45E5-8CA1-F5B98B55BB4E}">
      <dgm:prSet/>
      <dgm:spPr/>
      <dgm:t>
        <a:bodyPr/>
        <a:lstStyle/>
        <a:p>
          <a:endParaRPr lang="en-US"/>
        </a:p>
      </dgm:t>
    </dgm:pt>
    <dgm:pt modelId="{9C99685F-856F-4AC5-96B7-00B171415890}" type="sibTrans" cxnId="{B7398807-ABBA-45E5-8CA1-F5B98B55BB4E}">
      <dgm:prSet/>
      <dgm:spPr/>
      <dgm:t>
        <a:bodyPr/>
        <a:lstStyle/>
        <a:p>
          <a:endParaRPr lang="en-US" b="1" dirty="0">
            <a:solidFill>
              <a:schemeClr val="tx1"/>
            </a:solidFill>
          </a:endParaRPr>
        </a:p>
      </dgm:t>
    </dgm:pt>
    <dgm:pt modelId="{9DED31D7-7BC9-45CA-A029-C357BA534D32}">
      <dgm:prSet/>
      <dgm:spPr>
        <a:solidFill>
          <a:srgbClr val="41BAB5"/>
        </a:solidFill>
      </dgm:spPr>
      <dgm:t>
        <a:bodyPr/>
        <a:lstStyle/>
        <a:p>
          <a:r>
            <a:rPr lang="en-US" b="1" dirty="0">
              <a:solidFill>
                <a:schemeClr val="tx1"/>
              </a:solidFill>
            </a:rPr>
            <a:t>15 facilitators should lead to 22 courses citywide resulting in approximately 330 adults per adult receiving MHFA certification</a:t>
          </a:r>
        </a:p>
      </dgm:t>
      <dgm:extLst>
        <a:ext uri="{E40237B7-FDA0-4F09-8148-C483321AD2D9}">
          <dgm14:cNvPr xmlns:dgm14="http://schemas.microsoft.com/office/drawing/2010/diagram" id="0" name="" descr="Box #2 15 facilitators should lead to 22 courses citywide resulting in approximately 330 adults per adult receiving MHFA certification&#10; "/>
        </a:ext>
      </dgm:extLst>
    </dgm:pt>
    <dgm:pt modelId="{2EA6999A-1D1B-4B92-98B6-9C0836E97F5F}" type="parTrans" cxnId="{94C088EF-C295-427B-AA4F-78A9422911B6}">
      <dgm:prSet/>
      <dgm:spPr/>
      <dgm:t>
        <a:bodyPr/>
        <a:lstStyle/>
        <a:p>
          <a:endParaRPr lang="en-US"/>
        </a:p>
      </dgm:t>
    </dgm:pt>
    <dgm:pt modelId="{E39CD43E-7AF6-42C1-B6CB-8CBC95E3EA3A}" type="sibTrans" cxnId="{94C088EF-C295-427B-AA4F-78A9422911B6}">
      <dgm:prSet/>
      <dgm:spPr/>
      <dgm:t>
        <a:bodyPr/>
        <a:lstStyle/>
        <a:p>
          <a:endParaRPr lang="en-US" b="1" dirty="0">
            <a:solidFill>
              <a:schemeClr val="tx1"/>
            </a:solidFill>
          </a:endParaRPr>
        </a:p>
      </dgm:t>
    </dgm:pt>
    <dgm:pt modelId="{76843D5C-39C5-4ADF-BA64-9BE65656B6FD}">
      <dgm:prSet/>
      <dgm:spPr>
        <a:solidFill>
          <a:srgbClr val="70AD47"/>
        </a:solidFill>
      </dgm:spPr>
      <dgm:t>
        <a:bodyPr/>
        <a:lstStyle/>
        <a:p>
          <a:r>
            <a:rPr lang="en-US" b="1" dirty="0">
              <a:solidFill>
                <a:schemeClr val="tx1"/>
              </a:solidFill>
              <a:cs typeface="Calibri Light"/>
            </a:rPr>
            <a:t>Courses will be offered throughout the Jewish community of Houston two or three times per month, depending on the number of available facilitators</a:t>
          </a:r>
        </a:p>
      </dgm:t>
      <dgm:extLst>
        <a:ext uri="{E40237B7-FDA0-4F09-8148-C483321AD2D9}">
          <dgm14:cNvPr xmlns:dgm14="http://schemas.microsoft.com/office/drawing/2010/diagram" id="0" name="" descr="Box #4 Courses will be offered throughout the Jewish community of Houston two or three times per month, depending on the number of available facilitators&#10;"/>
        </a:ext>
      </dgm:extLst>
    </dgm:pt>
    <dgm:pt modelId="{A26AF724-9D4C-4DFD-B336-44CF07A3D4BA}" type="parTrans" cxnId="{B435327F-C20A-4DBF-8D4C-58E98E247478}">
      <dgm:prSet/>
      <dgm:spPr/>
      <dgm:t>
        <a:bodyPr/>
        <a:lstStyle/>
        <a:p>
          <a:endParaRPr lang="en-US"/>
        </a:p>
      </dgm:t>
    </dgm:pt>
    <dgm:pt modelId="{F2862D81-866E-4AF9-A74D-82A2C3D49E3E}" type="sibTrans" cxnId="{B435327F-C20A-4DBF-8D4C-58E98E247478}">
      <dgm:prSet/>
      <dgm:spPr/>
      <dgm:t>
        <a:bodyPr/>
        <a:lstStyle/>
        <a:p>
          <a:endParaRPr lang="en-US"/>
        </a:p>
      </dgm:t>
    </dgm:pt>
    <dgm:pt modelId="{13ED1B1E-74C3-4466-BB3B-A124ED11C285}">
      <dgm:prSet/>
      <dgm:spPr>
        <a:solidFill>
          <a:srgbClr val="46B564"/>
        </a:solidFill>
      </dgm:spPr>
      <dgm:t>
        <a:bodyPr/>
        <a:lstStyle/>
        <a:p>
          <a:r>
            <a:rPr lang="en-US" b="1" dirty="0">
              <a:solidFill>
                <a:schemeClr val="tx1"/>
              </a:solidFill>
              <a:cs typeface="Calibri Light"/>
            </a:rPr>
            <a:t>30 facilitators should lead to 45 courses citywide resulting in approximately 675 adults per year receiving MHFA certification</a:t>
          </a:r>
        </a:p>
      </dgm:t>
      <dgm:extLst>
        <a:ext uri="{E40237B7-FDA0-4F09-8148-C483321AD2D9}">
          <dgm14:cNvPr xmlns:dgm14="http://schemas.microsoft.com/office/drawing/2010/diagram" id="0" name="" descr="Box #3 30 facilitators should lead to 45 courses citywide resulting in approximately 675 adults per year receiving MHFA certification&#10; "/>
        </a:ext>
      </dgm:extLst>
    </dgm:pt>
    <dgm:pt modelId="{296E66DC-DB17-4065-A0ED-96B45D63936E}" type="parTrans" cxnId="{41855800-2C7A-4F5D-8795-482B976BD56D}">
      <dgm:prSet/>
      <dgm:spPr/>
      <dgm:t>
        <a:bodyPr/>
        <a:lstStyle/>
        <a:p>
          <a:endParaRPr lang="en-US"/>
        </a:p>
      </dgm:t>
    </dgm:pt>
    <dgm:pt modelId="{582D2E4F-97F9-4DC2-A517-69D710ABCD3F}" type="sibTrans" cxnId="{41855800-2C7A-4F5D-8795-482B976BD56D}">
      <dgm:prSet/>
      <dgm:spPr/>
      <dgm:t>
        <a:bodyPr/>
        <a:lstStyle/>
        <a:p>
          <a:endParaRPr lang="en-US" b="1" dirty="0">
            <a:solidFill>
              <a:schemeClr val="tx1"/>
            </a:solidFill>
          </a:endParaRPr>
        </a:p>
      </dgm:t>
    </dgm:pt>
    <dgm:pt modelId="{038F938C-D7D2-493D-A183-AE1E05742B43}" type="pres">
      <dgm:prSet presAssocID="{A0D6498A-3825-4A81-8969-83B8B309789C}" presName="outerComposite" presStyleCnt="0">
        <dgm:presLayoutVars>
          <dgm:chMax val="5"/>
          <dgm:dir/>
          <dgm:resizeHandles val="exact"/>
        </dgm:presLayoutVars>
      </dgm:prSet>
      <dgm:spPr/>
    </dgm:pt>
    <dgm:pt modelId="{79A29646-4803-4F45-895D-54AB97D59E8D}" type="pres">
      <dgm:prSet presAssocID="{A0D6498A-3825-4A81-8969-83B8B309789C}" presName="dummyMaxCanvas" presStyleCnt="0">
        <dgm:presLayoutVars/>
      </dgm:prSet>
      <dgm:spPr/>
    </dgm:pt>
    <dgm:pt modelId="{AD677DC3-6856-4F1B-9866-6610DD41F192}" type="pres">
      <dgm:prSet presAssocID="{A0D6498A-3825-4A81-8969-83B8B309789C}" presName="FourNodes_1" presStyleLbl="node1" presStyleIdx="0" presStyleCnt="4">
        <dgm:presLayoutVars>
          <dgm:bulletEnabled val="1"/>
        </dgm:presLayoutVars>
      </dgm:prSet>
      <dgm:spPr/>
    </dgm:pt>
    <dgm:pt modelId="{E48B4DE3-549C-421D-85AD-601784E373ED}" type="pres">
      <dgm:prSet presAssocID="{A0D6498A-3825-4A81-8969-83B8B309789C}" presName="FourNodes_2" presStyleLbl="node1" presStyleIdx="1" presStyleCnt="4">
        <dgm:presLayoutVars>
          <dgm:bulletEnabled val="1"/>
        </dgm:presLayoutVars>
      </dgm:prSet>
      <dgm:spPr/>
    </dgm:pt>
    <dgm:pt modelId="{55DF0A1B-EF3E-4E09-A2AD-FA63B407DFBD}" type="pres">
      <dgm:prSet presAssocID="{A0D6498A-3825-4A81-8969-83B8B309789C}" presName="FourNodes_3" presStyleLbl="node1" presStyleIdx="2" presStyleCnt="4">
        <dgm:presLayoutVars>
          <dgm:bulletEnabled val="1"/>
        </dgm:presLayoutVars>
      </dgm:prSet>
      <dgm:spPr/>
    </dgm:pt>
    <dgm:pt modelId="{FF1D4D0C-F8E5-47CB-84F6-6B23014B239A}" type="pres">
      <dgm:prSet presAssocID="{A0D6498A-3825-4A81-8969-83B8B309789C}" presName="FourNodes_4" presStyleLbl="node1" presStyleIdx="3" presStyleCnt="4">
        <dgm:presLayoutVars>
          <dgm:bulletEnabled val="1"/>
        </dgm:presLayoutVars>
      </dgm:prSet>
      <dgm:spPr/>
    </dgm:pt>
    <dgm:pt modelId="{D5C3A642-742A-4B03-B56E-C96CE61D0F1C}" type="pres">
      <dgm:prSet presAssocID="{A0D6498A-3825-4A81-8969-83B8B309789C}" presName="FourConn_1-2" presStyleLbl="fgAccFollowNode1" presStyleIdx="0" presStyleCnt="3">
        <dgm:presLayoutVars>
          <dgm:bulletEnabled val="1"/>
        </dgm:presLayoutVars>
      </dgm:prSet>
      <dgm:spPr/>
    </dgm:pt>
    <dgm:pt modelId="{8DFCA3B7-10BF-42D7-9CE7-48E8F10990CA}" type="pres">
      <dgm:prSet presAssocID="{A0D6498A-3825-4A81-8969-83B8B309789C}" presName="FourConn_2-3" presStyleLbl="fgAccFollowNode1" presStyleIdx="1" presStyleCnt="3">
        <dgm:presLayoutVars>
          <dgm:bulletEnabled val="1"/>
        </dgm:presLayoutVars>
      </dgm:prSet>
      <dgm:spPr/>
    </dgm:pt>
    <dgm:pt modelId="{EC09CAF9-D85E-41A5-B368-584D54AF7B12}" type="pres">
      <dgm:prSet presAssocID="{A0D6498A-3825-4A81-8969-83B8B309789C}" presName="FourConn_3-4" presStyleLbl="fgAccFollowNode1" presStyleIdx="2" presStyleCnt="3">
        <dgm:presLayoutVars>
          <dgm:bulletEnabled val="1"/>
        </dgm:presLayoutVars>
      </dgm:prSet>
      <dgm:spPr/>
    </dgm:pt>
    <dgm:pt modelId="{B6649F35-C2FB-4140-BB7A-F0B0A7D2774C}" type="pres">
      <dgm:prSet presAssocID="{A0D6498A-3825-4A81-8969-83B8B309789C}" presName="FourNodes_1_text" presStyleLbl="node1" presStyleIdx="3" presStyleCnt="4">
        <dgm:presLayoutVars>
          <dgm:bulletEnabled val="1"/>
        </dgm:presLayoutVars>
      </dgm:prSet>
      <dgm:spPr/>
    </dgm:pt>
    <dgm:pt modelId="{37B6CD9C-52D1-4E75-9AAD-5F9112E5D9BE}" type="pres">
      <dgm:prSet presAssocID="{A0D6498A-3825-4A81-8969-83B8B309789C}" presName="FourNodes_2_text" presStyleLbl="node1" presStyleIdx="3" presStyleCnt="4">
        <dgm:presLayoutVars>
          <dgm:bulletEnabled val="1"/>
        </dgm:presLayoutVars>
      </dgm:prSet>
      <dgm:spPr/>
    </dgm:pt>
    <dgm:pt modelId="{EF69E1AD-B1F5-4E0D-BA4F-F22572161B9D}" type="pres">
      <dgm:prSet presAssocID="{A0D6498A-3825-4A81-8969-83B8B309789C}" presName="FourNodes_3_text" presStyleLbl="node1" presStyleIdx="3" presStyleCnt="4">
        <dgm:presLayoutVars>
          <dgm:bulletEnabled val="1"/>
        </dgm:presLayoutVars>
      </dgm:prSet>
      <dgm:spPr/>
    </dgm:pt>
    <dgm:pt modelId="{F63B8853-435D-4EA0-8F80-974A7947B835}" type="pres">
      <dgm:prSet presAssocID="{A0D6498A-3825-4A81-8969-83B8B309789C}" presName="FourNodes_4_text" presStyleLbl="node1" presStyleIdx="3" presStyleCnt="4">
        <dgm:presLayoutVars>
          <dgm:bulletEnabled val="1"/>
        </dgm:presLayoutVars>
      </dgm:prSet>
      <dgm:spPr/>
    </dgm:pt>
  </dgm:ptLst>
  <dgm:cxnLst>
    <dgm:cxn modelId="{41855800-2C7A-4F5D-8795-482B976BD56D}" srcId="{A0D6498A-3825-4A81-8969-83B8B309789C}" destId="{13ED1B1E-74C3-4466-BB3B-A124ED11C285}" srcOrd="2" destOrd="0" parTransId="{296E66DC-DB17-4065-A0ED-96B45D63936E}" sibTransId="{582D2E4F-97F9-4DC2-A517-69D710ABCD3F}"/>
    <dgm:cxn modelId="{B7398807-ABBA-45E5-8CA1-F5B98B55BB4E}" srcId="{A0D6498A-3825-4A81-8969-83B8B309789C}" destId="{0F21EBB2-345E-4CC9-9585-B103BFE9D394}" srcOrd="0" destOrd="0" parTransId="{FE1DE8DE-82F5-405A-AF79-B6EF64646B82}" sibTransId="{9C99685F-856F-4AC5-96B7-00B171415890}"/>
    <dgm:cxn modelId="{6098DA0A-760C-E346-8EC5-9B1CB7C0DF47}" type="presOf" srcId="{0F21EBB2-345E-4CC9-9585-B103BFE9D394}" destId="{B6649F35-C2FB-4140-BB7A-F0B0A7D2774C}" srcOrd="1" destOrd="0" presId="urn:microsoft.com/office/officeart/2005/8/layout/vProcess5"/>
    <dgm:cxn modelId="{224A4C24-FC40-FE49-8C5A-39CF0C0CFB1A}" type="presOf" srcId="{A0D6498A-3825-4A81-8969-83B8B309789C}" destId="{038F938C-D7D2-493D-A183-AE1E05742B43}" srcOrd="0" destOrd="0" presId="urn:microsoft.com/office/officeart/2005/8/layout/vProcess5"/>
    <dgm:cxn modelId="{794F6D2A-02BC-9342-B667-608FD89CCF27}" type="presOf" srcId="{9DED31D7-7BC9-45CA-A029-C357BA534D32}" destId="{E48B4DE3-549C-421D-85AD-601784E373ED}" srcOrd="0" destOrd="0" presId="urn:microsoft.com/office/officeart/2005/8/layout/vProcess5"/>
    <dgm:cxn modelId="{B3FB5433-FB05-6E4D-881A-8AED9B734632}" type="presOf" srcId="{76843D5C-39C5-4ADF-BA64-9BE65656B6FD}" destId="{F63B8853-435D-4EA0-8F80-974A7947B835}" srcOrd="1" destOrd="0" presId="urn:microsoft.com/office/officeart/2005/8/layout/vProcess5"/>
    <dgm:cxn modelId="{A6F75B37-C30D-494F-9678-F8685CA004B8}" type="presOf" srcId="{582D2E4F-97F9-4DC2-A517-69D710ABCD3F}" destId="{EC09CAF9-D85E-41A5-B368-584D54AF7B12}" srcOrd="0" destOrd="0" presId="urn:microsoft.com/office/officeart/2005/8/layout/vProcess5"/>
    <dgm:cxn modelId="{73B8AD5D-9632-9146-ADDC-64EECD94C34D}" type="presOf" srcId="{13ED1B1E-74C3-4466-BB3B-A124ED11C285}" destId="{55DF0A1B-EF3E-4E09-A2AD-FA63B407DFBD}" srcOrd="0" destOrd="0" presId="urn:microsoft.com/office/officeart/2005/8/layout/vProcess5"/>
    <dgm:cxn modelId="{F2B38662-3936-8B4D-A95F-9D40AD0D857B}" type="presOf" srcId="{E39CD43E-7AF6-42C1-B6CB-8CBC95E3EA3A}" destId="{8DFCA3B7-10BF-42D7-9CE7-48E8F10990CA}" srcOrd="0" destOrd="0" presId="urn:microsoft.com/office/officeart/2005/8/layout/vProcess5"/>
    <dgm:cxn modelId="{4BC93158-F6EB-8443-AB41-406EC9370279}" type="presOf" srcId="{9DED31D7-7BC9-45CA-A029-C357BA534D32}" destId="{37B6CD9C-52D1-4E75-9AAD-5F9112E5D9BE}" srcOrd="1" destOrd="0" presId="urn:microsoft.com/office/officeart/2005/8/layout/vProcess5"/>
    <dgm:cxn modelId="{B435327F-C20A-4DBF-8D4C-58E98E247478}" srcId="{A0D6498A-3825-4A81-8969-83B8B309789C}" destId="{76843D5C-39C5-4ADF-BA64-9BE65656B6FD}" srcOrd="3" destOrd="0" parTransId="{A26AF724-9D4C-4DFD-B336-44CF07A3D4BA}" sibTransId="{F2862D81-866E-4AF9-A74D-82A2C3D49E3E}"/>
    <dgm:cxn modelId="{AB370982-3F5E-EF4A-AB1E-2B953EE83E84}" type="presOf" srcId="{13ED1B1E-74C3-4466-BB3B-A124ED11C285}" destId="{EF69E1AD-B1F5-4E0D-BA4F-F22572161B9D}" srcOrd="1" destOrd="0" presId="urn:microsoft.com/office/officeart/2005/8/layout/vProcess5"/>
    <dgm:cxn modelId="{881DA499-5ECC-134A-BE52-F22D420AB9FE}" type="presOf" srcId="{9C99685F-856F-4AC5-96B7-00B171415890}" destId="{D5C3A642-742A-4B03-B56E-C96CE61D0F1C}" srcOrd="0" destOrd="0" presId="urn:microsoft.com/office/officeart/2005/8/layout/vProcess5"/>
    <dgm:cxn modelId="{7CBC77A0-B073-C249-8A65-8B901E039306}" type="presOf" srcId="{0F21EBB2-345E-4CC9-9585-B103BFE9D394}" destId="{AD677DC3-6856-4F1B-9866-6610DD41F192}" srcOrd="0" destOrd="0" presId="urn:microsoft.com/office/officeart/2005/8/layout/vProcess5"/>
    <dgm:cxn modelId="{98EC69C2-D2C3-E843-95A9-F812B886B6B4}" type="presOf" srcId="{76843D5C-39C5-4ADF-BA64-9BE65656B6FD}" destId="{FF1D4D0C-F8E5-47CB-84F6-6B23014B239A}" srcOrd="0" destOrd="0" presId="urn:microsoft.com/office/officeart/2005/8/layout/vProcess5"/>
    <dgm:cxn modelId="{94C088EF-C295-427B-AA4F-78A9422911B6}" srcId="{A0D6498A-3825-4A81-8969-83B8B309789C}" destId="{9DED31D7-7BC9-45CA-A029-C357BA534D32}" srcOrd="1" destOrd="0" parTransId="{2EA6999A-1D1B-4B92-98B6-9C0836E97F5F}" sibTransId="{E39CD43E-7AF6-42C1-B6CB-8CBC95E3EA3A}"/>
    <dgm:cxn modelId="{E02644C7-DD1B-FB44-AC6B-8ECD00190532}" type="presParOf" srcId="{038F938C-D7D2-493D-A183-AE1E05742B43}" destId="{79A29646-4803-4F45-895D-54AB97D59E8D}" srcOrd="0" destOrd="0" presId="urn:microsoft.com/office/officeart/2005/8/layout/vProcess5"/>
    <dgm:cxn modelId="{CAC8A97A-3C67-2D4D-9CAF-66723B3DBA66}" type="presParOf" srcId="{038F938C-D7D2-493D-A183-AE1E05742B43}" destId="{AD677DC3-6856-4F1B-9866-6610DD41F192}" srcOrd="1" destOrd="0" presId="urn:microsoft.com/office/officeart/2005/8/layout/vProcess5"/>
    <dgm:cxn modelId="{80F43195-7C00-A948-AC53-5137407B0FF6}" type="presParOf" srcId="{038F938C-D7D2-493D-A183-AE1E05742B43}" destId="{E48B4DE3-549C-421D-85AD-601784E373ED}" srcOrd="2" destOrd="0" presId="urn:microsoft.com/office/officeart/2005/8/layout/vProcess5"/>
    <dgm:cxn modelId="{7E2CA1B0-384A-E64B-9802-67C5770F6E47}" type="presParOf" srcId="{038F938C-D7D2-493D-A183-AE1E05742B43}" destId="{55DF0A1B-EF3E-4E09-A2AD-FA63B407DFBD}" srcOrd="3" destOrd="0" presId="urn:microsoft.com/office/officeart/2005/8/layout/vProcess5"/>
    <dgm:cxn modelId="{09D653F5-A1F5-514F-83C9-58F98C09C728}" type="presParOf" srcId="{038F938C-D7D2-493D-A183-AE1E05742B43}" destId="{FF1D4D0C-F8E5-47CB-84F6-6B23014B239A}" srcOrd="4" destOrd="0" presId="urn:microsoft.com/office/officeart/2005/8/layout/vProcess5"/>
    <dgm:cxn modelId="{646F90C0-C958-E644-8A93-4438C3850159}" type="presParOf" srcId="{038F938C-D7D2-493D-A183-AE1E05742B43}" destId="{D5C3A642-742A-4B03-B56E-C96CE61D0F1C}" srcOrd="5" destOrd="0" presId="urn:microsoft.com/office/officeart/2005/8/layout/vProcess5"/>
    <dgm:cxn modelId="{A2B2228F-5710-0545-8E2A-9526F2179547}" type="presParOf" srcId="{038F938C-D7D2-493D-A183-AE1E05742B43}" destId="{8DFCA3B7-10BF-42D7-9CE7-48E8F10990CA}" srcOrd="6" destOrd="0" presId="urn:microsoft.com/office/officeart/2005/8/layout/vProcess5"/>
    <dgm:cxn modelId="{B8F05304-6791-314E-ADAC-E4CEC13C7218}" type="presParOf" srcId="{038F938C-D7D2-493D-A183-AE1E05742B43}" destId="{EC09CAF9-D85E-41A5-B368-584D54AF7B12}" srcOrd="7" destOrd="0" presId="urn:microsoft.com/office/officeart/2005/8/layout/vProcess5"/>
    <dgm:cxn modelId="{E4E1F6B0-7837-504A-9356-6655B904C718}" type="presParOf" srcId="{038F938C-D7D2-493D-A183-AE1E05742B43}" destId="{B6649F35-C2FB-4140-BB7A-F0B0A7D2774C}" srcOrd="8" destOrd="0" presId="urn:microsoft.com/office/officeart/2005/8/layout/vProcess5"/>
    <dgm:cxn modelId="{BB71A5EF-B731-5149-BDB3-7E2EE880EC7F}" type="presParOf" srcId="{038F938C-D7D2-493D-A183-AE1E05742B43}" destId="{37B6CD9C-52D1-4E75-9AAD-5F9112E5D9BE}" srcOrd="9" destOrd="0" presId="urn:microsoft.com/office/officeart/2005/8/layout/vProcess5"/>
    <dgm:cxn modelId="{06803707-0884-824F-86AF-34D28D194740}" type="presParOf" srcId="{038F938C-D7D2-493D-A183-AE1E05742B43}" destId="{EF69E1AD-B1F5-4E0D-BA4F-F22572161B9D}" srcOrd="10" destOrd="0" presId="urn:microsoft.com/office/officeart/2005/8/layout/vProcess5"/>
    <dgm:cxn modelId="{567BF9B1-7DE7-4246-AB23-C03565D7F9B5}" type="presParOf" srcId="{038F938C-D7D2-493D-A183-AE1E05742B43}" destId="{F63B8853-435D-4EA0-8F80-974A7947B83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77DC3-6856-4F1B-9866-6610DD41F192}">
      <dsp:nvSpPr>
        <dsp:cNvPr id="0" name=""/>
        <dsp:cNvSpPr/>
      </dsp:nvSpPr>
      <dsp:spPr>
        <a:xfrm>
          <a:off x="0" y="0"/>
          <a:ext cx="6675103" cy="924950"/>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As a </a:t>
          </a:r>
          <a:r>
            <a:rPr lang="en-US" sz="1700" b="1" u="sng" kern="1200" dirty="0">
              <a:solidFill>
                <a:schemeClr val="tx1"/>
              </a:solidFill>
            </a:rPr>
            <a:t>Host Site</a:t>
          </a:r>
          <a:r>
            <a:rPr lang="en-US" sz="1700" b="1" kern="1200" dirty="0">
              <a:solidFill>
                <a:schemeClr val="tx1"/>
              </a:solidFill>
            </a:rPr>
            <a:t> we plan to train 15 to 30 community members to facilitate the 8 hour adult MHFA course</a:t>
          </a:r>
          <a:endParaRPr lang="en-US" sz="1700" b="1" kern="1200" dirty="0">
            <a:solidFill>
              <a:schemeClr val="tx1"/>
            </a:solidFill>
            <a:latin typeface="Calibri Light"/>
            <a:cs typeface="Calibri Light"/>
          </a:endParaRPr>
        </a:p>
      </dsp:txBody>
      <dsp:txXfrm>
        <a:off x="27091" y="27091"/>
        <a:ext cx="5598851" cy="870768"/>
      </dsp:txXfrm>
    </dsp:sp>
    <dsp:sp modelId="{E48B4DE3-549C-421D-85AD-601784E373ED}">
      <dsp:nvSpPr>
        <dsp:cNvPr id="0" name=""/>
        <dsp:cNvSpPr/>
      </dsp:nvSpPr>
      <dsp:spPr>
        <a:xfrm>
          <a:off x="559039" y="1093122"/>
          <a:ext cx="6675103" cy="924950"/>
        </a:xfrm>
        <a:prstGeom prst="roundRect">
          <a:avLst>
            <a:gd name="adj" fmla="val 10000"/>
          </a:avLst>
        </a:prstGeom>
        <a:solidFill>
          <a:srgbClr val="41BA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15 facilitators should lead to 22 courses citywide resulting in approximately 330 adults per adult receiving MHFA certification</a:t>
          </a:r>
        </a:p>
      </dsp:txBody>
      <dsp:txXfrm>
        <a:off x="586130" y="1120213"/>
        <a:ext cx="5460663" cy="870768"/>
      </dsp:txXfrm>
    </dsp:sp>
    <dsp:sp modelId="{55DF0A1B-EF3E-4E09-A2AD-FA63B407DFBD}">
      <dsp:nvSpPr>
        <dsp:cNvPr id="0" name=""/>
        <dsp:cNvSpPr/>
      </dsp:nvSpPr>
      <dsp:spPr>
        <a:xfrm>
          <a:off x="1109735" y="2186245"/>
          <a:ext cx="6675103" cy="924950"/>
        </a:xfrm>
        <a:prstGeom prst="roundRect">
          <a:avLst>
            <a:gd name="adj" fmla="val 10000"/>
          </a:avLst>
        </a:prstGeom>
        <a:solidFill>
          <a:srgbClr val="46B5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cs typeface="Calibri Light"/>
            </a:rPr>
            <a:t>30 facilitators should lead to 45 courses citywide resulting in approximately 675 adults per year receiving MHFA certification</a:t>
          </a:r>
        </a:p>
      </dsp:txBody>
      <dsp:txXfrm>
        <a:off x="1136826" y="2213336"/>
        <a:ext cx="5469007" cy="870768"/>
      </dsp:txXfrm>
    </dsp:sp>
    <dsp:sp modelId="{FF1D4D0C-F8E5-47CB-84F6-6B23014B239A}">
      <dsp:nvSpPr>
        <dsp:cNvPr id="0" name=""/>
        <dsp:cNvSpPr/>
      </dsp:nvSpPr>
      <dsp:spPr>
        <a:xfrm>
          <a:off x="1668775" y="3279368"/>
          <a:ext cx="6675103" cy="924950"/>
        </a:xfrm>
        <a:prstGeom prst="roundRect">
          <a:avLst>
            <a:gd name="adj" fmla="val 10000"/>
          </a:avLst>
        </a:prstGeom>
        <a:solidFill>
          <a:srgbClr val="70AD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cs typeface="Calibri Light"/>
            </a:rPr>
            <a:t>Courses will be offered throughout the Jewish community of Houston two or three times per month, depending on the number of available facilitators</a:t>
          </a:r>
        </a:p>
      </dsp:txBody>
      <dsp:txXfrm>
        <a:off x="1695866" y="3306459"/>
        <a:ext cx="5460663" cy="870768"/>
      </dsp:txXfrm>
    </dsp:sp>
    <dsp:sp modelId="{D5C3A642-742A-4B03-B56E-C96CE61D0F1C}">
      <dsp:nvSpPr>
        <dsp:cNvPr id="0" name=""/>
        <dsp:cNvSpPr/>
      </dsp:nvSpPr>
      <dsp:spPr>
        <a:xfrm>
          <a:off x="6073885" y="708427"/>
          <a:ext cx="601217" cy="601217"/>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b="1" kern="1200" dirty="0">
            <a:solidFill>
              <a:schemeClr val="tx1"/>
            </a:solidFill>
          </a:endParaRPr>
        </a:p>
      </dsp:txBody>
      <dsp:txXfrm>
        <a:off x="6209159" y="708427"/>
        <a:ext cx="330669" cy="452416"/>
      </dsp:txXfrm>
    </dsp:sp>
    <dsp:sp modelId="{8DFCA3B7-10BF-42D7-9CE7-48E8F10990CA}">
      <dsp:nvSpPr>
        <dsp:cNvPr id="0" name=""/>
        <dsp:cNvSpPr/>
      </dsp:nvSpPr>
      <dsp:spPr>
        <a:xfrm>
          <a:off x="6632925" y="1801550"/>
          <a:ext cx="601217" cy="601217"/>
        </a:xfrm>
        <a:prstGeom prst="downArrow">
          <a:avLst>
            <a:gd name="adj1" fmla="val 55000"/>
            <a:gd name="adj2" fmla="val 45000"/>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b="1" kern="1200" dirty="0">
            <a:solidFill>
              <a:schemeClr val="tx1"/>
            </a:solidFill>
          </a:endParaRPr>
        </a:p>
      </dsp:txBody>
      <dsp:txXfrm>
        <a:off x="6768199" y="1801550"/>
        <a:ext cx="330669" cy="452416"/>
      </dsp:txXfrm>
    </dsp:sp>
    <dsp:sp modelId="{EC09CAF9-D85E-41A5-B368-584D54AF7B12}">
      <dsp:nvSpPr>
        <dsp:cNvPr id="0" name=""/>
        <dsp:cNvSpPr/>
      </dsp:nvSpPr>
      <dsp:spPr>
        <a:xfrm>
          <a:off x="7183621" y="2894673"/>
          <a:ext cx="601217" cy="601217"/>
        </a:xfrm>
        <a:prstGeom prst="downArrow">
          <a:avLst>
            <a:gd name="adj1" fmla="val 55000"/>
            <a:gd name="adj2" fmla="val 45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b="1" kern="1200" dirty="0">
            <a:solidFill>
              <a:schemeClr val="tx1"/>
            </a:solidFill>
          </a:endParaRPr>
        </a:p>
      </dsp:txBody>
      <dsp:txXfrm>
        <a:off x="7318895" y="2894673"/>
        <a:ext cx="330669" cy="45241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592EBA-43FB-B647-9888-CD15C08D4D9F}" type="datetimeFigureOut">
              <a:rPr lang="en-US" smtClean="0"/>
              <a:t>10/2/2018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9C49D8-EDC7-AF45-ABB3-582356FA707D}" type="slidenum">
              <a:rPr lang="en-US" smtClean="0"/>
              <a:t>‹#›</a:t>
            </a:fld>
            <a:endParaRPr lang="en-US" dirty="0"/>
          </a:p>
        </p:txBody>
      </p:sp>
    </p:spTree>
    <p:extLst>
      <p:ext uri="{BB962C8B-B14F-4D97-AF65-F5344CB8AC3E}">
        <p14:creationId xmlns:p14="http://schemas.microsoft.com/office/powerpoint/2010/main" val="41881558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73CDF-EEB2-954C-B175-AFBB788302A9}" type="datetimeFigureOut">
              <a:rPr lang="en-US" smtClean="0"/>
              <a:t>10/2/2018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E3FFC-5315-B348-AB71-B1CE753340B0}" type="slidenum">
              <a:rPr lang="en-US" smtClean="0"/>
              <a:t>‹#›</a:t>
            </a:fld>
            <a:endParaRPr lang="en-US" dirty="0"/>
          </a:p>
        </p:txBody>
      </p:sp>
    </p:spTree>
    <p:extLst>
      <p:ext uri="{BB962C8B-B14F-4D97-AF65-F5344CB8AC3E}">
        <p14:creationId xmlns:p14="http://schemas.microsoft.com/office/powerpoint/2010/main" val="12453825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3341C-315D-E44C-AB0F-E4B0C865F4E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487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10% means students are 1-2 degrees of separation from a peer leader (even if 3 year goal); means better saturation of program</a:t>
            </a:r>
            <a:endParaRPr lang="en-US" dirty="0"/>
          </a:p>
          <a:p>
            <a:endParaRPr lang="en-US" dirty="0"/>
          </a:p>
          <a:p>
            <a:r>
              <a:rPr lang="en-US" dirty="0"/>
              <a:t>Variety of staff means everyone is free at different times. </a:t>
            </a:r>
            <a:endParaRPr lang="en-US" dirty="0">
              <a:cs typeface="Calibri"/>
            </a:endParaRPr>
          </a:p>
          <a:p>
            <a:endParaRPr lang="en-US" dirty="0"/>
          </a:p>
          <a:p>
            <a:r>
              <a:rPr lang="en-US" dirty="0">
                <a:solidFill>
                  <a:srgbClr val="FFFFFF"/>
                </a:solidFill>
              </a:rPr>
              <a:t>https://sourcesofstrength.org/adult-advisors/assemblingyourteam/</a:t>
            </a:r>
            <a:endParaRPr lang="en-US" dirty="0"/>
          </a:p>
          <a:p>
            <a:endParaRPr lang="en-US" dirty="0"/>
          </a:p>
          <a:p>
            <a:r>
              <a:rPr lang="en-US" dirty="0"/>
              <a:t>The implementation cycle consists of a repeating process yearly: pre-training (raising awareness), training, messaging, and transition to year 2.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80BBA83E-0043-4116-A136-59238EF7AE5D}" type="slidenum">
              <a:rPr lang="en-US" smtClean="0"/>
              <a:t>15</a:t>
            </a:fld>
            <a:endParaRPr lang="en-US" dirty="0"/>
          </a:p>
        </p:txBody>
      </p:sp>
    </p:spTree>
    <p:extLst>
      <p:ext uri="{BB962C8B-B14F-4D97-AF65-F5344CB8AC3E}">
        <p14:creationId xmlns:p14="http://schemas.microsoft.com/office/powerpoint/2010/main" val="168378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Trusted Adult Displays</a:t>
            </a:r>
          </a:p>
          <a:p>
            <a:endParaRPr lang="en-US" dirty="0"/>
          </a:p>
          <a:p>
            <a:r>
              <a:rPr lang="en-US" dirty="0"/>
              <a:t>Visual displays are an important part of the program</a:t>
            </a:r>
          </a:p>
          <a:p>
            <a:endParaRPr lang="en-US" dirty="0"/>
          </a:p>
        </p:txBody>
      </p:sp>
      <p:sp>
        <p:nvSpPr>
          <p:cNvPr id="4" name="Slide Number Placeholder 3"/>
          <p:cNvSpPr>
            <a:spLocks noGrp="1"/>
          </p:cNvSpPr>
          <p:nvPr>
            <p:ph type="sldNum" sz="quarter" idx="10"/>
          </p:nvPr>
        </p:nvSpPr>
        <p:spPr/>
        <p:txBody>
          <a:bodyPr/>
          <a:lstStyle/>
          <a:p>
            <a:fld id="{80BBA83E-0043-4116-A136-59238EF7AE5D}" type="slidenum">
              <a:rPr lang="en-US"/>
              <a:t>16</a:t>
            </a:fld>
            <a:endParaRPr lang="en-US" dirty="0"/>
          </a:p>
        </p:txBody>
      </p:sp>
    </p:spTree>
    <p:extLst>
      <p:ext uri="{BB962C8B-B14F-4D97-AF65-F5344CB8AC3E}">
        <p14:creationId xmlns:p14="http://schemas.microsoft.com/office/powerpoint/2010/main" val="124403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Thankfulness Displays</a:t>
            </a:r>
          </a:p>
          <a:p>
            <a:endParaRPr lang="en-US" dirty="0"/>
          </a:p>
          <a:p>
            <a:r>
              <a:rPr lang="en-US" dirty="0"/>
              <a:t>Use and adapt different templates</a:t>
            </a:r>
          </a:p>
        </p:txBody>
      </p:sp>
      <p:sp>
        <p:nvSpPr>
          <p:cNvPr id="4" name="Slide Number Placeholder 3"/>
          <p:cNvSpPr>
            <a:spLocks noGrp="1"/>
          </p:cNvSpPr>
          <p:nvPr>
            <p:ph type="sldNum" sz="quarter" idx="10"/>
          </p:nvPr>
        </p:nvSpPr>
        <p:spPr/>
        <p:txBody>
          <a:bodyPr/>
          <a:lstStyle/>
          <a:p>
            <a:fld id="{80BBA83E-0043-4116-A136-59238EF7AE5D}" type="slidenum">
              <a:rPr lang="en-US"/>
              <a:t>17</a:t>
            </a:fld>
            <a:endParaRPr lang="en-US" dirty="0"/>
          </a:p>
        </p:txBody>
      </p:sp>
    </p:spTree>
    <p:extLst>
      <p:ext uri="{BB962C8B-B14F-4D97-AF65-F5344CB8AC3E}">
        <p14:creationId xmlns:p14="http://schemas.microsoft.com/office/powerpoint/2010/main" val="86510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Helps Me</a:t>
            </a:r>
          </a:p>
          <a:p>
            <a:endParaRPr lang="en-US" dirty="0"/>
          </a:p>
        </p:txBody>
      </p:sp>
      <p:sp>
        <p:nvSpPr>
          <p:cNvPr id="4" name="Slide Number Placeholder 3"/>
          <p:cNvSpPr>
            <a:spLocks noGrp="1"/>
          </p:cNvSpPr>
          <p:nvPr>
            <p:ph type="sldNum" sz="quarter" idx="10"/>
          </p:nvPr>
        </p:nvSpPr>
        <p:spPr/>
        <p:txBody>
          <a:bodyPr/>
          <a:lstStyle/>
          <a:p>
            <a:fld id="{80BBA83E-0043-4116-A136-59238EF7AE5D}" type="slidenum">
              <a:rPr lang="en-US"/>
              <a:t>18</a:t>
            </a:fld>
            <a:endParaRPr lang="en-US" dirty="0"/>
          </a:p>
        </p:txBody>
      </p:sp>
    </p:spTree>
    <p:extLst>
      <p:ext uri="{BB962C8B-B14F-4D97-AF65-F5344CB8AC3E}">
        <p14:creationId xmlns:p14="http://schemas.microsoft.com/office/powerpoint/2010/main" val="1488432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E3FFC-5315-B348-AB71-B1CE753340B0}" type="slidenum">
              <a:rPr lang="en-US" smtClean="0"/>
              <a:t>19</a:t>
            </a:fld>
            <a:endParaRPr lang="en-US" dirty="0"/>
          </a:p>
        </p:txBody>
      </p:sp>
    </p:spTree>
    <p:extLst>
      <p:ext uri="{BB962C8B-B14F-4D97-AF65-F5344CB8AC3E}">
        <p14:creationId xmlns:p14="http://schemas.microsoft.com/office/powerpoint/2010/main" val="1789801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E3FFC-5315-B348-AB71-B1CE753340B0}" type="slidenum">
              <a:rPr lang="en-US" smtClean="0"/>
              <a:t>22</a:t>
            </a:fld>
            <a:endParaRPr lang="en-US" dirty="0"/>
          </a:p>
        </p:txBody>
      </p:sp>
    </p:spTree>
    <p:extLst>
      <p:ext uri="{BB962C8B-B14F-4D97-AF65-F5344CB8AC3E}">
        <p14:creationId xmlns:p14="http://schemas.microsoft.com/office/powerpoint/2010/main" val="1865470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E3FFC-5315-B348-AB71-B1CE753340B0}" type="slidenum">
              <a:rPr lang="en-US" smtClean="0"/>
              <a:t>24</a:t>
            </a:fld>
            <a:endParaRPr lang="en-US" dirty="0"/>
          </a:p>
        </p:txBody>
      </p:sp>
    </p:spTree>
    <p:extLst>
      <p:ext uri="{BB962C8B-B14F-4D97-AF65-F5344CB8AC3E}">
        <p14:creationId xmlns:p14="http://schemas.microsoft.com/office/powerpoint/2010/main" val="553858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19050" algn="r" defTabSz="914400" rtl="0" eaLnBrk="1" fontAlgn="auto" latinLnBrk="0" hangingPunct="1">
                <a:lnSpc>
                  <a:spcPct val="100000"/>
                </a:lnSpc>
                <a:spcBef>
                  <a:spcPts val="0"/>
                </a:spcBef>
                <a:spcAft>
                  <a:spcPts val="0"/>
                </a:spcAft>
                <a:buClr>
                  <a:srgbClr val="000000"/>
                </a:buClr>
                <a:buSzPct val="25000"/>
                <a:buFont typeface="Calibri"/>
                <a:buNone/>
                <a:tabLst/>
                <a:defRPr/>
              </a:pPr>
              <a:t>31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483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3E3FFC-5315-B348-AB71-B1CE753340B0}" type="slidenum">
              <a:rPr lang="en-US" smtClean="0"/>
              <a:t>2</a:t>
            </a:fld>
            <a:endParaRPr lang="en-US" dirty="0"/>
          </a:p>
        </p:txBody>
      </p:sp>
    </p:spTree>
    <p:extLst>
      <p:ext uri="{BB962C8B-B14F-4D97-AF65-F5344CB8AC3E}">
        <p14:creationId xmlns:p14="http://schemas.microsoft.com/office/powerpoint/2010/main" val="108913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E3FFC-5315-B348-AB71-B1CE753340B0}" type="slidenum">
              <a:rPr lang="en-US" smtClean="0"/>
              <a:t>6</a:t>
            </a:fld>
            <a:endParaRPr lang="en-US" dirty="0"/>
          </a:p>
        </p:txBody>
      </p:sp>
    </p:spTree>
    <p:extLst>
      <p:ext uri="{BB962C8B-B14F-4D97-AF65-F5344CB8AC3E}">
        <p14:creationId xmlns:p14="http://schemas.microsoft.com/office/powerpoint/2010/main" val="369299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E3FFC-5315-B348-AB71-B1CE753340B0}" type="slidenum">
              <a:rPr lang="en-US" smtClean="0"/>
              <a:t>8</a:t>
            </a:fld>
            <a:endParaRPr lang="en-US" dirty="0"/>
          </a:p>
        </p:txBody>
      </p:sp>
    </p:spTree>
    <p:extLst>
      <p:ext uri="{BB962C8B-B14F-4D97-AF65-F5344CB8AC3E}">
        <p14:creationId xmlns:p14="http://schemas.microsoft.com/office/powerpoint/2010/main" val="94291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E3FFC-5315-B348-AB71-B1CE753340B0}" type="slidenum">
              <a:rPr lang="en-US" smtClean="0"/>
              <a:t>9</a:t>
            </a:fld>
            <a:endParaRPr lang="en-US" dirty="0"/>
          </a:p>
        </p:txBody>
      </p:sp>
    </p:spTree>
    <p:extLst>
      <p:ext uri="{BB962C8B-B14F-4D97-AF65-F5344CB8AC3E}">
        <p14:creationId xmlns:p14="http://schemas.microsoft.com/office/powerpoint/2010/main" val="26550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Sources of Strength is a universal suicide prevention program designed to build socioecological protective influences around youth and to reduce the likelihood that vulnerable youth/young adults will become suicidal</a:t>
            </a:r>
          </a:p>
        </p:txBody>
      </p:sp>
      <p:sp>
        <p:nvSpPr>
          <p:cNvPr id="4" name="Slide Number Placeholder 3"/>
          <p:cNvSpPr>
            <a:spLocks noGrp="1"/>
          </p:cNvSpPr>
          <p:nvPr>
            <p:ph type="sldNum" sz="quarter" idx="10"/>
          </p:nvPr>
        </p:nvSpPr>
        <p:spPr/>
        <p:txBody>
          <a:bodyPr/>
          <a:lstStyle/>
          <a:p>
            <a:fld id="{80BBA83E-0043-4116-A136-59238EF7AE5D}" type="slidenum">
              <a:rPr lang="en-US"/>
              <a:t>11</a:t>
            </a:fld>
            <a:endParaRPr lang="en-US" dirty="0"/>
          </a:p>
        </p:txBody>
      </p:sp>
    </p:spTree>
    <p:extLst>
      <p:ext uri="{BB962C8B-B14F-4D97-AF65-F5344CB8AC3E}">
        <p14:creationId xmlns:p14="http://schemas.microsoft.com/office/powerpoint/2010/main" val="54267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Statistics: According to the Youth Risk Behavior Survey, depending on where you are in the country, 1/7 report seriously considering suicide and 1/13 report making an attempt; However, the death data shows that 1/10,000 youth actually dies by suicide. This means that the vast majority who consider suicide, recover. Recovery and resiliency are the true norm.  </a:t>
            </a:r>
          </a:p>
          <a:p>
            <a:pPr defTabSz="931774">
              <a:defRPr/>
            </a:pPr>
            <a:endParaRPr lang="en-US" dirty="0"/>
          </a:p>
          <a:p>
            <a:r>
              <a:rPr lang="en-US" dirty="0"/>
              <a:t>Sad images and shocking statistics make kids empathize with reinforces negativity. Instead, Sources of Strength focuses on positives: resiliency and recovery; We can say “Actually, the majority of the population is engaged in positive social norms. This can reinforce healthy behavior in the majority. </a:t>
            </a:r>
            <a:endParaRPr lang="en-US" dirty="0">
              <a:cs typeface="Calibri"/>
            </a:endParaRPr>
          </a:p>
          <a:p>
            <a:endParaRPr lang="en-US" dirty="0"/>
          </a:p>
          <a:p>
            <a:pPr>
              <a:defRPr/>
            </a:pPr>
            <a:r>
              <a:rPr lang="en-US" dirty="0"/>
              <a:t>It bridges gaps in prevention; Positives focus; upstream model</a:t>
            </a:r>
            <a:r>
              <a:rPr lang="en-US" dirty="0">
                <a:cs typeface="Calibri"/>
              </a:rPr>
              <a:t>; evidence based</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80BBA83E-0043-4116-A136-59238EF7AE5D}" type="slidenum">
              <a:rPr lang="en-US"/>
              <a:t>12</a:t>
            </a:fld>
            <a:endParaRPr lang="en-US" dirty="0"/>
          </a:p>
        </p:txBody>
      </p:sp>
    </p:spTree>
    <p:extLst>
      <p:ext uri="{BB962C8B-B14F-4D97-AF65-F5344CB8AC3E}">
        <p14:creationId xmlns:p14="http://schemas.microsoft.com/office/powerpoint/2010/main" val="85758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the same way risk behaviors spread among social groups, protective factors spread among social groups. We are using this existing network to spread positivity.</a:t>
            </a:r>
          </a:p>
          <a:p>
            <a:r>
              <a:rPr lang="en-US" dirty="0"/>
              <a:t>What does strength, resiliency, and recovery look like?</a:t>
            </a:r>
          </a:p>
          <a:p>
            <a:endParaRPr lang="en-US" dirty="0"/>
          </a:p>
        </p:txBody>
      </p:sp>
      <p:sp>
        <p:nvSpPr>
          <p:cNvPr id="4" name="Slide Number Placeholder 3"/>
          <p:cNvSpPr>
            <a:spLocks noGrp="1"/>
          </p:cNvSpPr>
          <p:nvPr>
            <p:ph type="sldNum" sz="quarter" idx="10"/>
          </p:nvPr>
        </p:nvSpPr>
        <p:spPr/>
        <p:txBody>
          <a:bodyPr/>
          <a:lstStyle/>
          <a:p>
            <a:fld id="{80BBA83E-0043-4116-A136-59238EF7AE5D}" type="slidenum">
              <a:rPr lang="en-US" smtClean="0"/>
              <a:t>13</a:t>
            </a:fld>
            <a:endParaRPr lang="en-US" dirty="0"/>
          </a:p>
        </p:txBody>
      </p:sp>
    </p:spTree>
    <p:extLst>
      <p:ext uri="{BB962C8B-B14F-4D97-AF65-F5344CB8AC3E}">
        <p14:creationId xmlns:p14="http://schemas.microsoft.com/office/powerpoint/2010/main" val="1967101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Bridges:</a:t>
            </a:r>
            <a:r>
              <a:rPr lang="en-US" dirty="0"/>
              <a:t> go between groups; fit in at any lunch table because they're in band, play on the soccer team, and smoke under the bleachers.</a:t>
            </a:r>
          </a:p>
          <a:p>
            <a:r>
              <a:rPr lang="en-US" b="1" dirty="0"/>
              <a:t>Central Members</a:t>
            </a:r>
            <a:r>
              <a:rPr lang="en-US" dirty="0"/>
              <a:t>: "status quo" keepers; popular; slow to change</a:t>
            </a:r>
          </a:p>
          <a:p>
            <a:r>
              <a:rPr lang="en-US" b="1" dirty="0"/>
              <a:t>Peripherals</a:t>
            </a:r>
            <a:r>
              <a:rPr lang="en-US" dirty="0"/>
              <a:t>: early adapters; want change and ready to make it happen</a:t>
            </a:r>
          </a:p>
          <a:p>
            <a:r>
              <a:rPr lang="en-US" b="1" dirty="0"/>
              <a:t>Isolates</a:t>
            </a:r>
            <a:r>
              <a:rPr lang="en-US" dirty="0"/>
              <a:t>: 2-3% of students; say they have no friends; important because they help us understand how to reach isolates</a:t>
            </a:r>
          </a:p>
        </p:txBody>
      </p:sp>
      <p:sp>
        <p:nvSpPr>
          <p:cNvPr id="4" name="Slide Number Placeholder 3"/>
          <p:cNvSpPr>
            <a:spLocks noGrp="1"/>
          </p:cNvSpPr>
          <p:nvPr>
            <p:ph type="sldNum" sz="quarter" idx="10"/>
          </p:nvPr>
        </p:nvSpPr>
        <p:spPr/>
        <p:txBody>
          <a:bodyPr/>
          <a:lstStyle/>
          <a:p>
            <a:fld id="{80BBA83E-0043-4116-A136-59238EF7AE5D}" type="slidenum">
              <a:rPr lang="en-US"/>
              <a:t>14</a:t>
            </a:fld>
            <a:endParaRPr lang="en-US" dirty="0"/>
          </a:p>
        </p:txBody>
      </p:sp>
    </p:spTree>
    <p:extLst>
      <p:ext uri="{BB962C8B-B14F-4D97-AF65-F5344CB8AC3E}">
        <p14:creationId xmlns:p14="http://schemas.microsoft.com/office/powerpoint/2010/main" val="142008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422E9B-430A-9844-BC11-69E946DBA265}" type="datetime1">
              <a:rPr lang="en-US" smtClean="0"/>
              <a:t>10/2/2018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101432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65CD-528D-8646-9795-EEF1A6A58C56}" type="datetime1">
              <a:rPr lang="en-US" smtClean="0"/>
              <a:t>10/2/2018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73049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3A454-5ED1-C84E-A0E6-666540CF0A40}" type="datetime1">
              <a:rPr lang="en-US" smtClean="0"/>
              <a:t>10/2/2018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1304153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888888"/>
              </a:buClr>
              <a:buSzTx/>
              <a:buFont typeface="Calibri"/>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888888"/>
              </a:buClr>
              <a:buSzTx/>
              <a:buFont typeface="Calibri"/>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18092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888888"/>
              </a:solidFill>
              <a:effectLst/>
              <a:uLnTx/>
              <a:uFillTx/>
              <a:latin typeface="Calibri"/>
              <a:cs typeface="Calibri"/>
              <a:sym typeface="Calibri"/>
            </a:endParaRPr>
          </a:p>
        </p:txBody>
      </p:sp>
      <p:sp>
        <p:nvSpPr>
          <p:cNvPr id="75" name="Shape 75"/>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888888"/>
              </a:solidFill>
              <a:effectLst/>
              <a:uLnTx/>
              <a:uFillTx/>
              <a:latin typeface="Calibri"/>
              <a:cs typeface="Calibri"/>
              <a:sym typeface="Calibri"/>
            </a:endParaRPr>
          </a:p>
        </p:txBody>
      </p:sp>
      <p:sp>
        <p:nvSpPr>
          <p:cNvPr id="76" name="Shape 76"/>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9137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457215" y="157735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09619" marR="0" lvl="1" indent="-3218" algn="l" rtl="0">
              <a:spcBef>
                <a:spcPts val="0"/>
              </a:spcBef>
              <a:buNone/>
              <a:defRPr sz="1800" b="0" i="0" u="none" strike="noStrike" cap="none">
                <a:latin typeface="Calibri"/>
                <a:ea typeface="Calibri"/>
                <a:cs typeface="Calibri"/>
                <a:sym typeface="Calibri"/>
              </a:defRPr>
            </a:lvl2pPr>
            <a:lvl3pPr marL="819239" marR="0" lvl="2" indent="-6439" algn="l" rtl="0">
              <a:spcBef>
                <a:spcPts val="0"/>
              </a:spcBef>
              <a:buNone/>
              <a:defRPr sz="1800" b="0" i="0" u="none" strike="noStrike" cap="none">
                <a:latin typeface="Calibri"/>
                <a:ea typeface="Calibri"/>
                <a:cs typeface="Calibri"/>
                <a:sym typeface="Calibri"/>
              </a:defRPr>
            </a:lvl3pPr>
            <a:lvl4pPr marL="1228860" marR="0" lvl="3" indent="-9659" algn="l" rtl="0">
              <a:spcBef>
                <a:spcPts val="0"/>
              </a:spcBef>
              <a:buNone/>
              <a:defRPr sz="1800" b="0" i="0" u="none" strike="noStrike" cap="none">
                <a:latin typeface="Calibri"/>
                <a:ea typeface="Calibri"/>
                <a:cs typeface="Calibri"/>
                <a:sym typeface="Calibri"/>
              </a:defRPr>
            </a:lvl4pPr>
            <a:lvl5pPr marL="1638479" marR="0" lvl="4" indent="-179" algn="l" rtl="0">
              <a:spcBef>
                <a:spcPts val="0"/>
              </a:spcBef>
              <a:buNone/>
              <a:defRPr sz="1800" b="0" i="0" u="none" strike="noStrike" cap="none">
                <a:latin typeface="Calibri"/>
                <a:ea typeface="Calibri"/>
                <a:cs typeface="Calibri"/>
                <a:sym typeface="Calibri"/>
              </a:defRPr>
            </a:lvl5pPr>
            <a:lvl6pPr marL="2048101" marR="0" lvl="5" indent="-3401" algn="l" rtl="0">
              <a:spcBef>
                <a:spcPts val="0"/>
              </a:spcBef>
              <a:buNone/>
              <a:defRPr sz="1800" b="0" i="0" u="none" strike="noStrike" cap="none">
                <a:latin typeface="Calibri"/>
                <a:ea typeface="Calibri"/>
                <a:cs typeface="Calibri"/>
                <a:sym typeface="Calibri"/>
              </a:defRPr>
            </a:lvl6pPr>
            <a:lvl7pPr marL="2457721" marR="0" lvl="6" indent="-6620" algn="l" rtl="0">
              <a:spcBef>
                <a:spcPts val="0"/>
              </a:spcBef>
              <a:buNone/>
              <a:defRPr sz="1800" b="0" i="0" u="none" strike="noStrike" cap="none">
                <a:latin typeface="Calibri"/>
                <a:ea typeface="Calibri"/>
                <a:cs typeface="Calibri"/>
                <a:sym typeface="Calibri"/>
              </a:defRPr>
            </a:lvl7pPr>
            <a:lvl8pPr marL="2867341" marR="0" lvl="7" indent="-9841" algn="l" rtl="0">
              <a:spcBef>
                <a:spcPts val="0"/>
              </a:spcBef>
              <a:buNone/>
              <a:defRPr sz="1800" b="0" i="0" u="none" strike="noStrike" cap="none">
                <a:latin typeface="Calibri"/>
                <a:ea typeface="Calibri"/>
                <a:cs typeface="Calibri"/>
                <a:sym typeface="Calibri"/>
              </a:defRPr>
            </a:lvl8pPr>
            <a:lvl9pPr marL="3276960" marR="0" lvl="8" indent="-360" algn="l" rtl="0">
              <a:spcBef>
                <a:spcPts val="0"/>
              </a:spcBef>
              <a:buNone/>
              <a:defRPr sz="1800" b="0" i="0" u="none" strike="noStrike" cap="none">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Shape 66"/>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Shape 67"/>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8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2727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76C7-A31B-1048-B9D4-F6FBDAD98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6128A-052E-EC46-AACB-3F08C31A88C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447EB-6538-1F41-B028-18CB9242E7F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921D1-34A3-4B46-B508-4E1F3482DF1E}"/>
              </a:ext>
            </a:extLst>
          </p:cNvPr>
          <p:cNvSpPr>
            <a:spLocks noGrp="1"/>
          </p:cNvSpPr>
          <p:nvPr>
            <p:ph type="dt" sz="half" idx="10"/>
          </p:nvPr>
        </p:nvSpPr>
        <p:spPr/>
        <p:txBody>
          <a:bodyPr/>
          <a:lstStyle/>
          <a:p>
            <a:pPr defTabSz="685800"/>
            <a:fld id="{D8759E1B-E8D9-CB4E-A527-AF8CFDF49C4C}" type="datetimeFigureOut">
              <a:rPr lang="en-US" smtClean="0">
                <a:solidFill>
                  <a:prstClr val="black">
                    <a:tint val="75000"/>
                  </a:prstClr>
                </a:solidFill>
              </a:rPr>
              <a:pPr defTabSz="685800"/>
              <a:t>10/2/2018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4E55D3-94C9-644D-967F-275DBEDBE3E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9B72B3E-30C8-0041-BE1A-476BB9BAC7A3}"/>
              </a:ext>
            </a:extLst>
          </p:cNvPr>
          <p:cNvSpPr>
            <a:spLocks noGrp="1"/>
          </p:cNvSpPr>
          <p:nvPr>
            <p:ph type="sldNum" sz="quarter" idx="12"/>
          </p:nvPr>
        </p:nvSpPr>
        <p:spPr/>
        <p:txBody>
          <a:bodyPr/>
          <a:lstStyle/>
          <a:p>
            <a:pPr defTabSz="685800"/>
            <a:fld id="{61FD935E-FC19-5D49-8BA3-BC1E98CA862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9726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65F9F-EF4E-3E4A-9079-BFD6286BD20F}" type="datetime1">
              <a:rPr lang="en-US" smtClean="0"/>
              <a:t>10/2/2018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15132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C32305-CB9A-9F4A-9653-FE357254EDAE}" type="datetime1">
              <a:rPr lang="en-US" smtClean="0"/>
              <a:t>10/2/2018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4028293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FE23FC-D7DE-B94D-8F20-07DBD2B33B45}" type="datetime1">
              <a:rPr lang="en-US" smtClean="0"/>
              <a:t>10/2/2018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4111250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32B3F2-1E8A-C44B-A744-DB2F1C6900AA}" type="datetime1">
              <a:rPr lang="en-US" smtClean="0"/>
              <a:t>10/2/2018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312306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26A841-7932-0E45-953C-E9EDBF2922B8}" type="datetime1">
              <a:rPr lang="en-US" smtClean="0"/>
              <a:t>10/2/2018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5779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0DAFA-E955-2C44-95D7-C8175305F641}" type="datetime1">
              <a:rPr lang="en-US" smtClean="0"/>
              <a:t>10/2/2018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133286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9EE845-FD25-9E4E-A0DB-E1E7E7AB942F}" type="datetime1">
              <a:rPr lang="en-US" smtClean="0"/>
              <a:t>10/2/2018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248622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D9157E-D606-B549-8BA6-FF7EBB907EE7}" type="datetime1">
              <a:rPr lang="en-US" smtClean="0"/>
              <a:t>10/2/2018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8863CB-C7F6-9F41-9D26-21A4FBF6FA0C}" type="slidenum">
              <a:rPr lang="en-US" smtClean="0"/>
              <a:t>‹#›</a:t>
            </a:fld>
            <a:endParaRPr lang="en-US" dirty="0"/>
          </a:p>
        </p:txBody>
      </p:sp>
    </p:spTree>
    <p:extLst>
      <p:ext uri="{BB962C8B-B14F-4D97-AF65-F5344CB8AC3E}">
        <p14:creationId xmlns:p14="http://schemas.microsoft.com/office/powerpoint/2010/main" val="255361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F5FB5-F3B3-F443-96CE-0FD22ADA3E05}" type="datetime1">
              <a:rPr lang="en-US" smtClean="0"/>
              <a:t>10/2/2018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863CB-C7F6-9F41-9D26-21A4FBF6FA0C}" type="slidenum">
              <a:rPr lang="en-US" smtClean="0"/>
              <a:t>‹#›</a:t>
            </a:fld>
            <a:endParaRPr lang="en-US" dirty="0"/>
          </a:p>
        </p:txBody>
      </p:sp>
    </p:spTree>
    <p:extLst>
      <p:ext uri="{BB962C8B-B14F-4D97-AF65-F5344CB8AC3E}">
        <p14:creationId xmlns:p14="http://schemas.microsoft.com/office/powerpoint/2010/main" val="1545295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12"/>
            <a:ext cx="8229600" cy="4525963"/>
          </a:xfrm>
          <a:prstGeom prst="rect">
            <a:avLst/>
          </a:prstGeom>
          <a:noFill/>
          <a:ln>
            <a:noFill/>
          </a:ln>
        </p:spPr>
        <p:txBody>
          <a:bodyPr wrap="square" lIns="91425" tIns="91425" rIns="91425" bIns="91425" anchor="t" anchorCtr="0"/>
          <a:lstStyle>
            <a:lvl1pPr marL="4064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2800" marR="0" lvl="1" indent="1016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92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2" y="6173787"/>
            <a:ext cx="2133599" cy="365125"/>
          </a:xfrm>
          <a:prstGeom prst="rect">
            <a:avLst/>
          </a:prstGeom>
          <a:noFill/>
          <a:ln>
            <a:noFill/>
          </a:ln>
        </p:spPr>
        <p:txBody>
          <a:bodyPr wrap="square" lIns="91275" tIns="45625" rIns="91275" bIns="45625"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2415920735"/>
      </p:ext>
    </p:extLst>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2" y="201720"/>
            <a:ext cx="1870375" cy="791537"/>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4" y="401710"/>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57215" y="1577354"/>
            <a:ext cx="8229599" cy="276999"/>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atin typeface="Calibri"/>
                <a:ea typeface="Calibri"/>
                <a:cs typeface="Calibri"/>
                <a:sym typeface="Calibri"/>
              </a:defRPr>
            </a:lvl1pPr>
            <a:lvl2pPr marL="409619" marR="0" lvl="1" indent="-3218" algn="l" rtl="0">
              <a:spcBef>
                <a:spcPts val="0"/>
              </a:spcBef>
              <a:buChar char="○"/>
              <a:defRPr sz="1800" b="0" i="0" u="none" strike="noStrike" cap="none">
                <a:latin typeface="Calibri"/>
                <a:ea typeface="Calibri"/>
                <a:cs typeface="Calibri"/>
                <a:sym typeface="Calibri"/>
              </a:defRPr>
            </a:lvl2pPr>
            <a:lvl3pPr marL="819239" marR="0" lvl="2" indent="-6439" algn="l" rtl="0">
              <a:spcBef>
                <a:spcPts val="0"/>
              </a:spcBef>
              <a:buChar char="■"/>
              <a:defRPr sz="1800" b="0" i="0" u="none" strike="noStrike" cap="none">
                <a:latin typeface="Calibri"/>
                <a:ea typeface="Calibri"/>
                <a:cs typeface="Calibri"/>
                <a:sym typeface="Calibri"/>
              </a:defRPr>
            </a:lvl3pPr>
            <a:lvl4pPr marL="1228860" marR="0" lvl="3" indent="-9659" algn="l" rtl="0">
              <a:spcBef>
                <a:spcPts val="0"/>
              </a:spcBef>
              <a:buChar char="●"/>
              <a:defRPr sz="1800" b="0" i="0" u="none" strike="noStrike" cap="none">
                <a:latin typeface="Calibri"/>
                <a:ea typeface="Calibri"/>
                <a:cs typeface="Calibri"/>
                <a:sym typeface="Calibri"/>
              </a:defRPr>
            </a:lvl4pPr>
            <a:lvl5pPr marL="1638479" marR="0" lvl="4" indent="-179" algn="l" rtl="0">
              <a:spcBef>
                <a:spcPts val="0"/>
              </a:spcBef>
              <a:buChar char="○"/>
              <a:defRPr sz="1800" b="0" i="0" u="none" strike="noStrike" cap="none">
                <a:latin typeface="Calibri"/>
                <a:ea typeface="Calibri"/>
                <a:cs typeface="Calibri"/>
                <a:sym typeface="Calibri"/>
              </a:defRPr>
            </a:lvl5pPr>
            <a:lvl6pPr marL="2048101" marR="0" lvl="5" indent="-3401" algn="l" rtl="0">
              <a:spcBef>
                <a:spcPts val="0"/>
              </a:spcBef>
              <a:buChar char="■"/>
              <a:defRPr sz="1800" b="0" i="0" u="none" strike="noStrike" cap="none">
                <a:latin typeface="Calibri"/>
                <a:ea typeface="Calibri"/>
                <a:cs typeface="Calibri"/>
                <a:sym typeface="Calibri"/>
              </a:defRPr>
            </a:lvl6pPr>
            <a:lvl7pPr marL="2457721" marR="0" lvl="6" indent="-6620" algn="l" rtl="0">
              <a:spcBef>
                <a:spcPts val="0"/>
              </a:spcBef>
              <a:buChar char="●"/>
              <a:defRPr sz="1800" b="0" i="0" u="none" strike="noStrike" cap="none">
                <a:latin typeface="Calibri"/>
                <a:ea typeface="Calibri"/>
                <a:cs typeface="Calibri"/>
                <a:sym typeface="Calibri"/>
              </a:defRPr>
            </a:lvl7pPr>
            <a:lvl8pPr marL="2867341" marR="0" lvl="7" indent="-9841" algn="l" rtl="0">
              <a:spcBef>
                <a:spcPts val="0"/>
              </a:spcBef>
              <a:buChar char="○"/>
              <a:defRPr sz="1800" b="0" i="0" u="none" strike="noStrike" cap="none">
                <a:latin typeface="Calibri"/>
                <a:ea typeface="Calibri"/>
                <a:cs typeface="Calibri"/>
                <a:sym typeface="Calibri"/>
              </a:defRPr>
            </a:lvl8pPr>
            <a:lvl9pPr marL="3276960" marR="0" lvl="8" indent="-360" algn="l" rtl="0">
              <a:spcBef>
                <a:spcPts val="0"/>
              </a:spcBef>
              <a:buChar char="■"/>
              <a:defRPr sz="1800" b="0" i="0" u="none" strike="noStrike" cap="none">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75" y="6377942"/>
            <a:ext cx="2926079" cy="246221"/>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2"/>
            <a:ext cx="2103120" cy="246221"/>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2"/>
            <a:ext cx="2103120" cy="246221"/>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96258233"/>
      </p:ext>
    </p:extLst>
  </p:cSld>
  <p:clrMap bg1="lt1" tx1="dk1" bg2="dk2" tx2="lt2" accent1="accent1" accent2="accent2" accent3="accent3" accent4="accent4" accent5="accent5" accent6="accent6" hlink="hlink" folHlink="folHlink"/>
  <p:sldLayoutIdLst>
    <p:sldLayoutId id="2147483663" r:id="rId1"/>
    <p:sldLayoutId id="2147483664"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C11ACF-9EF1-2549-9B7E-89C962A956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7B4196-B1BE-AC4B-A3E1-DE46D89A85D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0A85D-55D8-6F4F-918A-5818AD42338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8759E1B-E8D9-CB4E-A527-AF8CFDF49C4C}" type="datetimeFigureOut">
              <a:rPr lang="en-US" smtClean="0"/>
              <a:t>10/2/2018</a:t>
            </a:fld>
            <a:endParaRPr lang="en-US"/>
          </a:p>
        </p:txBody>
      </p:sp>
      <p:sp>
        <p:nvSpPr>
          <p:cNvPr id="5" name="Footer Placeholder 4">
            <a:extLst>
              <a:ext uri="{FF2B5EF4-FFF2-40B4-BE49-F238E27FC236}">
                <a16:creationId xmlns:a16="http://schemas.microsoft.com/office/drawing/2014/main" id="{DCABD194-CA4E-F64B-A4D3-38671D0426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E13030-C81A-6C41-95ED-CAA08805A5D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FD935E-FC19-5D49-8BA3-BC1E98CA8620}" type="slidenum">
              <a:rPr lang="en-US" smtClean="0"/>
              <a:t>‹#›</a:t>
            </a:fld>
            <a:endParaRPr lang="en-US"/>
          </a:p>
        </p:txBody>
      </p:sp>
    </p:spTree>
    <p:extLst>
      <p:ext uri="{BB962C8B-B14F-4D97-AF65-F5344CB8AC3E}">
        <p14:creationId xmlns:p14="http://schemas.microsoft.com/office/powerpoint/2010/main" val="75266089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mentalhealthletstalk.org/event/sources-of-strengt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0.emf"/><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www.mentalhealthletstalk.org/"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jhvonline.com/index325.htm" TargetMode="External"/><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hyperlink" Target="http://mentalhealthletstalk.org/mental-health-issues/suicide-preven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mentalhealthletstalk.org/touching-the-hear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mailto:llburger@jfshouston.org" TargetMode="External"/><Relationship Id="rId2" Type="http://schemas.openxmlformats.org/officeDocument/2006/relationships/hyperlink" Target="mailto:lsilver@jfshouston.org" TargetMode="Externa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8" Type="http://schemas.openxmlformats.org/officeDocument/2006/relationships/hyperlink" Target="https://disabilityvisibilityproject.com/" TargetMode="External"/><Relationship Id="rId3" Type="http://schemas.openxmlformats.org/officeDocument/2006/relationships/hyperlink" Target="https://www.nod.org/company-addressing-trillion-dollar-issue/" TargetMode="External"/><Relationship Id="rId7" Type="http://schemas.openxmlformats.org/officeDocument/2006/relationships/hyperlink" Target="https://askjan.org/disabilities/Mental-Health-Impairments.cfm"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findyourwords.org/" TargetMode="External"/><Relationship Id="rId5" Type="http://schemas.openxmlformats.org/officeDocument/2006/relationships/hyperlink" Target="https://www.weforum.org/agenda/2017/04/7-steps-for-a-mentally-healthy-workplace/" TargetMode="External"/><Relationship Id="rId4" Type="http://schemas.openxmlformats.org/officeDocument/2006/relationships/hyperlink" Target="https://www.nod.org/five-questions-with-dr-copeland/" TargetMode="External"/><Relationship Id="rId9" Type="http://schemas.openxmlformats.org/officeDocument/2006/relationships/hyperlink" Target="https://www.nami.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jedfoundation.org/who-we-are/" TargetMode="External"/><Relationship Id="rId2" Type="http://schemas.openxmlformats.org/officeDocument/2006/relationships/hyperlink" Target="https://www.stevefund.org/About/"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bit.ly/2QnZJ8F" TargetMode="External"/><Relationship Id="rId2" Type="http://schemas.openxmlformats.org/officeDocument/2006/relationships/hyperlink" Target="https://www.respectability.org/2018/09/webinar-2018-jewish-survey/" TargetMode="Externa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09" descr="Gold and black logo of RespectAbility with the tagline Fighting Stigmas, Advancing Opportunities&#10;">
            <a:extLst>
              <a:ext uri="{FF2B5EF4-FFF2-40B4-BE49-F238E27FC236}">
                <a16:creationId xmlns:a16="http://schemas.microsoft.com/office/drawing/2014/main" id="{DF5FFE73-2FD3-4148-A842-96A963FF1393}"/>
              </a:ext>
            </a:extLst>
          </p:cNvPr>
          <p:cNvPicPr preferRelativeResize="0"/>
          <p:nvPr/>
        </p:nvPicPr>
        <p:blipFill rotWithShape="1">
          <a:blip r:embed="rId3">
            <a:alphaModFix/>
          </a:blip>
          <a:srcRect/>
          <a:stretch/>
        </p:blipFill>
        <p:spPr>
          <a:xfrm>
            <a:off x="1435385" y="-149204"/>
            <a:ext cx="6287297" cy="3066983"/>
          </a:xfrm>
          <a:prstGeom prst="rect">
            <a:avLst/>
          </a:prstGeom>
          <a:noFill/>
          <a:ln>
            <a:noFill/>
          </a:ln>
        </p:spPr>
      </p:pic>
      <p:sp>
        <p:nvSpPr>
          <p:cNvPr id="7" name="Rectangle 6">
            <a:extLst>
              <a:ext uri="{FF2B5EF4-FFF2-40B4-BE49-F238E27FC236}">
                <a16:creationId xmlns:a16="http://schemas.microsoft.com/office/drawing/2014/main" id="{2B110A43-6419-5D4A-B812-7DDA75201E49}"/>
              </a:ext>
            </a:extLst>
          </p:cNvPr>
          <p:cNvSpPr/>
          <p:nvPr/>
        </p:nvSpPr>
        <p:spPr>
          <a:xfrm>
            <a:off x="2189897" y="5818504"/>
            <a:ext cx="4764206" cy="107042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400" b="0" i="0" u="none" strike="noStrike" kern="0" cap="none" spc="0" normalizeH="0" baseline="0" noProof="0" dirty="0">
                <a:ln>
                  <a:noFill/>
                </a:ln>
                <a:solidFill>
                  <a:srgbClr val="000000"/>
                </a:solidFill>
                <a:effectLst/>
                <a:uLnTx/>
                <a:uFillTx/>
                <a:latin typeface="Baskerville"/>
                <a:ea typeface="Georgia"/>
                <a:cs typeface="Calibri" panose="020F0502020204030204" pitchFamily="34" charset="0"/>
                <a:sym typeface="Georgia"/>
              </a:rPr>
              <a:t>Jennifer Laszlo Mizrahi, President, </a:t>
            </a:r>
            <a:r>
              <a:rPr kumimoji="0" lang="en-US" sz="1400" b="0" i="0" u="none" strike="noStrike" kern="0" cap="none" spc="0" normalizeH="0" baseline="0" noProof="0" dirty="0" err="1">
                <a:ln>
                  <a:noFill/>
                </a:ln>
                <a:solidFill>
                  <a:srgbClr val="000000"/>
                </a:solidFill>
                <a:effectLst/>
                <a:uLnTx/>
                <a:uFillTx/>
                <a:latin typeface="Baskerville"/>
                <a:ea typeface="Georgia"/>
                <a:cs typeface="Calibri" panose="020F0502020204030204" pitchFamily="34" charset="0"/>
                <a:sym typeface="Georgia"/>
              </a:rPr>
              <a:t>RespectAbility</a:t>
            </a:r>
            <a:endParaRPr kumimoji="0" lang="en-US" sz="1400" b="0" i="0" u="none" strike="noStrike" kern="0" cap="none" spc="0" normalizeH="0" baseline="0" noProof="0" dirty="0">
              <a:ln>
                <a:noFill/>
              </a:ln>
              <a:solidFill>
                <a:srgbClr val="000000"/>
              </a:solidFill>
              <a:effectLst/>
              <a:uLnTx/>
              <a:uFillTx/>
              <a:latin typeface="Baskerville"/>
              <a:ea typeface="Georgia"/>
              <a:cs typeface="Calibri" panose="020F0502020204030204" pitchFamily="34" charset="0"/>
              <a:sym typeface="Georgia"/>
            </a:endParaRPr>
          </a:p>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400" b="0" i="0" u="none" strike="noStrike" kern="0" cap="none" spc="0" normalizeH="0" baseline="0" noProof="0" dirty="0">
                <a:ln>
                  <a:noFill/>
                </a:ln>
                <a:solidFill>
                  <a:srgbClr val="000000"/>
                </a:solidFill>
                <a:effectLst/>
                <a:uLnTx/>
                <a:uFillTx/>
                <a:latin typeface="Baskerville"/>
                <a:ea typeface="Georgia"/>
                <a:cs typeface="Calibri" panose="020F0502020204030204" pitchFamily="34" charset="0"/>
                <a:sym typeface="Georgia"/>
              </a:rPr>
              <a:t>Calvin Harris, Chairman, Respect Ability</a:t>
            </a:r>
          </a:p>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400" b="0" i="0" u="none" strike="noStrike" kern="0" cap="none" spc="0" normalizeH="0" baseline="0" noProof="0" dirty="0">
                <a:ln>
                  <a:noFill/>
                </a:ln>
                <a:solidFill>
                  <a:srgbClr val="000000"/>
                </a:solidFill>
                <a:effectLst/>
                <a:uLnTx/>
                <a:uFillTx/>
                <a:latin typeface="Baskerville"/>
                <a:ea typeface="Georgia"/>
                <a:cs typeface="Calibri" panose="020F0502020204030204" pitchFamily="34" charset="0"/>
                <a:sym typeface="Georgia"/>
              </a:rPr>
              <a:t>Contact: </a:t>
            </a:r>
            <a:r>
              <a:rPr kumimoji="0" lang="en-US" sz="1400" b="0" i="0" u="none" strike="noStrike" kern="0" cap="none" spc="0" normalizeH="0" baseline="0" noProof="0" dirty="0" err="1">
                <a:ln>
                  <a:noFill/>
                </a:ln>
                <a:solidFill>
                  <a:srgbClr val="0000FF"/>
                </a:solidFill>
                <a:effectLst/>
                <a:uLnTx/>
                <a:uFillTx/>
                <a:latin typeface="Baskerville"/>
                <a:ea typeface="Georgia"/>
                <a:cs typeface="Calibri" panose="020F0502020204030204" pitchFamily="34" charset="0"/>
                <a:sym typeface="Georgia"/>
              </a:rPr>
              <a:t>JenniferM@RespectAbility.org</a:t>
            </a:r>
            <a:endParaRPr kumimoji="0" lang="en-US" sz="1400" b="0" i="0" u="none" strike="noStrike" kern="0" cap="none" spc="0" normalizeH="0" baseline="0" noProof="0" dirty="0">
              <a:ln>
                <a:noFill/>
              </a:ln>
              <a:solidFill>
                <a:srgbClr val="0000FF"/>
              </a:solidFill>
              <a:effectLst/>
              <a:uLnTx/>
              <a:uFillTx/>
              <a:latin typeface="Baskerville"/>
              <a:ea typeface="Georgia"/>
              <a:cs typeface="Calibri" panose="020F0502020204030204" pitchFamily="34" charset="0"/>
              <a:sym typeface="Georgia"/>
            </a:endParaRPr>
          </a:p>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400" b="0" i="0" u="none" strike="noStrike" kern="0" cap="none" spc="0" normalizeH="0" baseline="0" noProof="0" dirty="0">
                <a:ln>
                  <a:noFill/>
                </a:ln>
                <a:solidFill>
                  <a:srgbClr val="000000"/>
                </a:solidFill>
                <a:effectLst/>
                <a:uLnTx/>
                <a:uFillTx/>
                <a:latin typeface="Baskerville"/>
                <a:ea typeface="Georgia"/>
                <a:cs typeface="Calibri" panose="020F0502020204030204" pitchFamily="34" charset="0"/>
                <a:sym typeface="Georgia"/>
              </a:rPr>
              <a:t>202-517-6272</a:t>
            </a:r>
          </a:p>
        </p:txBody>
      </p:sp>
      <p:pic>
        <p:nvPicPr>
          <p:cNvPr id="9" name="Shape 211" descr="Headshot of Calvin Harris, Chairman  ">
            <a:extLst>
              <a:ext uri="{FF2B5EF4-FFF2-40B4-BE49-F238E27FC236}">
                <a16:creationId xmlns:a16="http://schemas.microsoft.com/office/drawing/2014/main" id="{585827BB-BD20-1246-A952-4C57E3ABD140}"/>
              </a:ext>
            </a:extLst>
          </p:cNvPr>
          <p:cNvPicPr preferRelativeResize="0"/>
          <p:nvPr/>
        </p:nvPicPr>
        <p:blipFill rotWithShape="1">
          <a:blip r:embed="rId4">
            <a:alphaModFix/>
          </a:blip>
          <a:srcRect/>
          <a:stretch/>
        </p:blipFill>
        <p:spPr>
          <a:xfrm>
            <a:off x="5022165" y="3935592"/>
            <a:ext cx="1591995" cy="1813773"/>
          </a:xfrm>
          <a:prstGeom prst="rect">
            <a:avLst/>
          </a:prstGeom>
          <a:noFill/>
          <a:ln>
            <a:noFill/>
          </a:ln>
        </p:spPr>
      </p:pic>
      <p:pic>
        <p:nvPicPr>
          <p:cNvPr id="12" name="Shape 210" descr="Headshot of Jennifer Laszlo Mizrahi, President ">
            <a:extLst>
              <a:ext uri="{FF2B5EF4-FFF2-40B4-BE49-F238E27FC236}">
                <a16:creationId xmlns:a16="http://schemas.microsoft.com/office/drawing/2014/main" id="{5F857DBA-6552-7C4F-8E9D-F4E1BEEE8C27}"/>
              </a:ext>
            </a:extLst>
          </p:cNvPr>
          <p:cNvPicPr preferRelativeResize="0"/>
          <p:nvPr/>
        </p:nvPicPr>
        <p:blipFill rotWithShape="1">
          <a:blip r:embed="rId5">
            <a:alphaModFix/>
          </a:blip>
          <a:srcRect/>
          <a:stretch/>
        </p:blipFill>
        <p:spPr>
          <a:xfrm>
            <a:off x="2529840" y="3932416"/>
            <a:ext cx="1591996" cy="1813773"/>
          </a:xfrm>
          <a:prstGeom prst="rect">
            <a:avLst/>
          </a:prstGeom>
          <a:noFill/>
          <a:ln>
            <a:noFill/>
          </a:ln>
        </p:spPr>
      </p:pic>
      <p:sp>
        <p:nvSpPr>
          <p:cNvPr id="2" name="Title 1">
            <a:extLst>
              <a:ext uri="{FF2B5EF4-FFF2-40B4-BE49-F238E27FC236}">
                <a16:creationId xmlns:a16="http://schemas.microsoft.com/office/drawing/2014/main" id="{B416FCA5-80DB-4D22-8D2E-A9452E3459CA}"/>
              </a:ext>
            </a:extLst>
          </p:cNvPr>
          <p:cNvSpPr>
            <a:spLocks noGrp="1"/>
          </p:cNvSpPr>
          <p:nvPr>
            <p:ph type="title" idx="4294967295"/>
          </p:nvPr>
        </p:nvSpPr>
        <p:spPr>
          <a:xfrm>
            <a:off x="457200" y="2917779"/>
            <a:ext cx="8229600" cy="1143000"/>
          </a:xfrm>
        </p:spPr>
        <p:txBody>
          <a:bodyPr/>
          <a:lstStyle/>
          <a:p>
            <a:r>
              <a:rPr lang="en-US" sz="2400" b="1" spc="-113" dirty="0">
                <a:solidFill>
                  <a:srgbClr val="000000"/>
                </a:solidFill>
                <a:latin typeface="Lato" panose="020F0502020204030203" pitchFamily="34" charset="0"/>
                <a:ea typeface="Arial" panose="020B0604020202020204" pitchFamily="34" charset="0"/>
                <a:cs typeface="Lato" panose="020F0502020204030203" pitchFamily="34" charset="0"/>
              </a:rPr>
              <a:t>Saving Lives: A Conversation about Suicide Prevention in the Jewish Community</a:t>
            </a:r>
            <a:br>
              <a:rPr lang="en-US" sz="2400" b="1" spc="-113" dirty="0">
                <a:solidFill>
                  <a:srgbClr val="000000"/>
                </a:solidFill>
                <a:latin typeface="Lato" panose="020F0502020204030203" pitchFamily="34" charset="0"/>
                <a:ea typeface="Arial" panose="020B0604020202020204" pitchFamily="34" charset="0"/>
                <a:cs typeface="Lato" panose="020F0502020204030203" pitchFamily="34" charset="0"/>
              </a:rPr>
            </a:br>
            <a:r>
              <a:rPr lang="en-US" sz="2400" spc="-113" dirty="0">
                <a:solidFill>
                  <a:srgbClr val="000000"/>
                </a:solidFill>
                <a:effectLst/>
                <a:latin typeface="Lato" panose="020F0502020204030203" pitchFamily="34" charset="0"/>
                <a:cs typeface="Lato" panose="020F0502020204030203" pitchFamily="34" charset="0"/>
              </a:rPr>
              <a:t>October 3</a:t>
            </a:r>
            <a:r>
              <a:rPr lang="en-US" sz="2400" spc="-113" baseline="30000" dirty="0">
                <a:solidFill>
                  <a:srgbClr val="000000"/>
                </a:solidFill>
                <a:effectLst/>
                <a:latin typeface="Lato" panose="020F0502020204030203" pitchFamily="34" charset="0"/>
                <a:cs typeface="Lato" panose="020F0502020204030203" pitchFamily="34" charset="0"/>
              </a:rPr>
              <a:t>rd</a:t>
            </a:r>
            <a:r>
              <a:rPr lang="en-US" sz="2400" spc="-113" dirty="0">
                <a:solidFill>
                  <a:srgbClr val="000000"/>
                </a:solidFill>
                <a:effectLst/>
                <a:latin typeface="Lato" panose="020F0502020204030203" pitchFamily="34" charset="0"/>
                <a:cs typeface="Lato" panose="020F0502020204030203" pitchFamily="34" charset="0"/>
              </a:rPr>
              <a:t>, 2018 Webinar</a:t>
            </a:r>
            <a:endParaRPr lang="en-US" sz="2400" dirty="0">
              <a:effectLst/>
              <a:latin typeface="Lato" panose="020F0502020204030203" pitchFamily="34" charset="0"/>
              <a:cs typeface="Lato" panose="020F0502020204030203" pitchFamily="34" charset="0"/>
            </a:endParaRPr>
          </a:p>
          <a:p>
            <a:endParaRPr lang="en-US"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22785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FEBC08-4BB6-43F6-9237-003E12031423}"/>
              </a:ext>
            </a:extLst>
          </p:cNvPr>
          <p:cNvSpPr>
            <a:spLocks noGrp="1"/>
          </p:cNvSpPr>
          <p:nvPr>
            <p:ph type="title"/>
          </p:nvPr>
        </p:nvSpPr>
        <p:spPr>
          <a:xfrm>
            <a:off x="410653" y="1194990"/>
            <a:ext cx="3874108" cy="456110"/>
          </a:xfrm>
        </p:spPr>
        <p:txBody>
          <a:bodyPr>
            <a:noAutofit/>
          </a:bodyPr>
          <a:lstStyle/>
          <a:p>
            <a:pPr algn="l"/>
            <a:r>
              <a:rPr lang="en-US" sz="3600" dirty="0">
                <a:solidFill>
                  <a:srgbClr val="31ADDF"/>
                </a:solidFill>
                <a:cs typeface="Calibri Light"/>
              </a:rPr>
              <a:t>MHFA in Numbers</a:t>
            </a:r>
            <a:endParaRPr lang="en-US" sz="3600" dirty="0">
              <a:solidFill>
                <a:srgbClr val="31ADDF"/>
              </a:solidFill>
            </a:endParaRPr>
          </a:p>
        </p:txBody>
      </p:sp>
      <p:graphicFrame>
        <p:nvGraphicFramePr>
          <p:cNvPr id="7" name="Diagram 7" descr="Series of 4 Blue Boxes that outlines">
            <a:extLst>
              <a:ext uri="{FF2B5EF4-FFF2-40B4-BE49-F238E27FC236}">
                <a16:creationId xmlns:a16="http://schemas.microsoft.com/office/drawing/2014/main" id="{A15B616B-39A0-4235-B8F3-BBF560BC28A5}"/>
              </a:ext>
            </a:extLst>
          </p:cNvPr>
          <p:cNvGraphicFramePr/>
          <p:nvPr>
            <p:extLst>
              <p:ext uri="{D42A27DB-BD31-4B8C-83A1-F6EECF244321}">
                <p14:modId xmlns:p14="http://schemas.microsoft.com/office/powerpoint/2010/main" val="189298845"/>
              </p:ext>
            </p:extLst>
          </p:nvPr>
        </p:nvGraphicFramePr>
        <p:xfrm>
          <a:off x="410653" y="1999909"/>
          <a:ext cx="8343879" cy="420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2" name="Picture 11" descr="JFS Mental Health Programs-Let's Talk About It"/>
          <p:cNvPicPr>
            <a:picLocks noChangeAspect="1"/>
          </p:cNvPicPr>
          <p:nvPr/>
        </p:nvPicPr>
        <p:blipFill>
          <a:blip r:embed="rId7"/>
          <a:stretch>
            <a:fillRect/>
          </a:stretch>
        </p:blipFill>
        <p:spPr>
          <a:xfrm>
            <a:off x="344305" y="86818"/>
            <a:ext cx="1869776" cy="690036"/>
          </a:xfrm>
          <a:prstGeom prst="rect">
            <a:avLst/>
          </a:prstGeom>
        </p:spPr>
      </p:pic>
      <p:sp>
        <p:nvSpPr>
          <p:cNvPr id="13" name="TextBox 12"/>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5" name="TextBox 14"/>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8</a:t>
            </a:r>
          </a:p>
        </p:txBody>
      </p:sp>
    </p:spTree>
    <p:extLst>
      <p:ext uri="{BB962C8B-B14F-4D97-AF65-F5344CB8AC3E}">
        <p14:creationId xmlns:p14="http://schemas.microsoft.com/office/powerpoint/2010/main" val="200523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2" name="Picture 11" descr="JFS Mental Health Programs-Let's Talk About It"/>
          <p:cNvPicPr>
            <a:picLocks noChangeAspect="1"/>
          </p:cNvPicPr>
          <p:nvPr/>
        </p:nvPicPr>
        <p:blipFill>
          <a:blip r:embed="rId3"/>
          <a:stretch>
            <a:fillRect/>
          </a:stretch>
        </p:blipFill>
        <p:spPr>
          <a:xfrm>
            <a:off x="344305" y="86818"/>
            <a:ext cx="1869776" cy="690036"/>
          </a:xfrm>
          <a:prstGeom prst="rect">
            <a:avLst/>
          </a:prstGeom>
        </p:spPr>
      </p:pic>
      <p:sp>
        <p:nvSpPr>
          <p:cNvPr id="13" name="TextBox 12"/>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5" name="TextBox 14"/>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9</a:t>
            </a:r>
          </a:p>
        </p:txBody>
      </p:sp>
      <p:sp>
        <p:nvSpPr>
          <p:cNvPr id="7" name="TextBox 6">
            <a:extLst>
              <a:ext uri="{FF2B5EF4-FFF2-40B4-BE49-F238E27FC236}">
                <a16:creationId xmlns:a16="http://schemas.microsoft.com/office/drawing/2014/main" id="{E28991F6-8AC9-9A45-9614-F98FA1DD75F7}"/>
              </a:ext>
            </a:extLst>
          </p:cNvPr>
          <p:cNvSpPr txBox="1"/>
          <p:nvPr/>
        </p:nvSpPr>
        <p:spPr>
          <a:xfrm>
            <a:off x="1982730" y="6145223"/>
            <a:ext cx="6244681" cy="369332"/>
          </a:xfrm>
          <a:prstGeom prst="rect">
            <a:avLst/>
          </a:prstGeom>
          <a:noFill/>
        </p:spPr>
        <p:txBody>
          <a:bodyPr wrap="square" rtlCol="0">
            <a:spAutoFit/>
          </a:bodyPr>
          <a:lstStyle/>
          <a:p>
            <a:r>
              <a:rPr lang="en-US" dirty="0">
                <a:hlinkClick r:id="rId4"/>
              </a:rPr>
              <a:t>http://mentalhealthletstalk.org/event/sources-of-strength/</a:t>
            </a:r>
            <a:r>
              <a:rPr lang="en-US" dirty="0"/>
              <a:t> </a:t>
            </a:r>
          </a:p>
        </p:txBody>
      </p:sp>
      <p:sp>
        <p:nvSpPr>
          <p:cNvPr id="2" name="Title 1">
            <a:extLst>
              <a:ext uri="{FF2B5EF4-FFF2-40B4-BE49-F238E27FC236}">
                <a16:creationId xmlns:a16="http://schemas.microsoft.com/office/drawing/2014/main" id="{FF8FDC44-A298-424E-9622-9497DEEFB4D5}"/>
              </a:ext>
            </a:extLst>
          </p:cNvPr>
          <p:cNvSpPr>
            <a:spLocks noGrp="1"/>
          </p:cNvSpPr>
          <p:nvPr>
            <p:ph type="ctrTitle"/>
          </p:nvPr>
        </p:nvSpPr>
        <p:spPr/>
        <p:txBody>
          <a:bodyPr/>
          <a:lstStyle/>
          <a:p>
            <a:r>
              <a:rPr lang="en-US" dirty="0"/>
              <a:t>Sources of Strength</a:t>
            </a:r>
          </a:p>
        </p:txBody>
      </p:sp>
      <p:pic>
        <p:nvPicPr>
          <p:cNvPr id="4" name="Picture 4" descr="A close up of a logo-Sources of Strength">
            <a:extLst>
              <a:ext uri="{FF2B5EF4-FFF2-40B4-BE49-F238E27FC236}">
                <a16:creationId xmlns:a16="http://schemas.microsoft.com/office/drawing/2014/main" id="{48491D95-441C-4FCB-9C05-EDFD13AA08D6}"/>
              </a:ext>
            </a:extLst>
          </p:cNvPr>
          <p:cNvPicPr>
            <a:picLocks noChangeAspect="1"/>
          </p:cNvPicPr>
          <p:nvPr/>
        </p:nvPicPr>
        <p:blipFill rotWithShape="1">
          <a:blip r:embed="rId5"/>
          <a:srcRect/>
          <a:stretch/>
        </p:blipFill>
        <p:spPr>
          <a:xfrm>
            <a:off x="0" y="904481"/>
            <a:ext cx="9143985" cy="5143493"/>
          </a:xfrm>
          <a:prstGeom prst="rect">
            <a:avLst/>
          </a:prstGeom>
        </p:spPr>
      </p:pic>
    </p:spTree>
    <p:extLst>
      <p:ext uri="{BB962C8B-B14F-4D97-AF65-F5344CB8AC3E}">
        <p14:creationId xmlns:p14="http://schemas.microsoft.com/office/powerpoint/2010/main" val="761943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 is it different? "/>
          <p:cNvPicPr>
            <a:picLocks noChangeAspect="1"/>
          </p:cNvPicPr>
          <p:nvPr/>
        </p:nvPicPr>
        <p:blipFill>
          <a:blip r:embed="rId3"/>
          <a:stretch>
            <a:fillRect/>
          </a:stretch>
        </p:blipFill>
        <p:spPr>
          <a:xfrm>
            <a:off x="719304" y="5375459"/>
            <a:ext cx="7793100" cy="1172132"/>
          </a:xfrm>
          <a:prstGeom prst="rect">
            <a:avLst/>
          </a:prstGeom>
        </p:spPr>
      </p:pic>
      <p:sp>
        <p:nvSpPr>
          <p:cNvPr id="2" name="Title 1">
            <a:extLst>
              <a:ext uri="{FF2B5EF4-FFF2-40B4-BE49-F238E27FC236}">
                <a16:creationId xmlns:a16="http://schemas.microsoft.com/office/drawing/2014/main" id="{9F7DBDE3-E9F2-489A-BE6D-66FFEFAA68BC}"/>
              </a:ext>
            </a:extLst>
          </p:cNvPr>
          <p:cNvSpPr>
            <a:spLocks noGrp="1"/>
          </p:cNvSpPr>
          <p:nvPr>
            <p:ph type="title"/>
          </p:nvPr>
        </p:nvSpPr>
        <p:spPr>
          <a:xfrm>
            <a:off x="588961" y="5641247"/>
            <a:ext cx="8053787" cy="640556"/>
          </a:xfrm>
        </p:spPr>
        <p:txBody>
          <a:bodyPr vert="horz" lIns="68580" tIns="34290" rIns="68580" bIns="34290" rtlCol="0" anchor="b">
            <a:normAutofit fontScale="90000"/>
          </a:bodyPr>
          <a:lstStyle/>
          <a:p>
            <a:pPr algn="ctr"/>
            <a:r>
              <a:rPr lang="en-US" sz="4050" dirty="0">
                <a:solidFill>
                  <a:schemeClr val="bg1"/>
                </a:solidFill>
              </a:rPr>
              <a:t>Why is it Different?</a:t>
            </a:r>
          </a:p>
        </p:txBody>
      </p:sp>
      <p:sp>
        <p:nvSpPr>
          <p:cNvPr id="10" name="Rectangle 9"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10" descr="JFS Mental Health Programs-Let's Talk About It"/>
          <p:cNvPicPr>
            <a:picLocks noChangeAspect="1"/>
          </p:cNvPicPr>
          <p:nvPr/>
        </p:nvPicPr>
        <p:blipFill>
          <a:blip r:embed="rId4"/>
          <a:stretch>
            <a:fillRect/>
          </a:stretch>
        </p:blipFill>
        <p:spPr>
          <a:xfrm>
            <a:off x="344305" y="86818"/>
            <a:ext cx="1869776" cy="690036"/>
          </a:xfrm>
          <a:prstGeom prst="rect">
            <a:avLst/>
          </a:prstGeom>
        </p:spPr>
      </p:pic>
      <p:sp>
        <p:nvSpPr>
          <p:cNvPr id="12" name="TextBox 11" descr="Jewish Family Service 2018 Comprehensive Program for Suicide Prevention and Aftercare"/>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10</a:t>
            </a:r>
          </a:p>
        </p:txBody>
      </p:sp>
      <p:pic>
        <p:nvPicPr>
          <p:cNvPr id="3" name="Picture 2" descr="Logo of a bridge surrounded by 6 boxes that say Strength Focused / Hope, Help, Strength / Peer Led / Risk Focused / Sad Shock Trauma / Adult Driven">
            <a:extLst>
              <a:ext uri="{FF2B5EF4-FFF2-40B4-BE49-F238E27FC236}">
                <a16:creationId xmlns:a16="http://schemas.microsoft.com/office/drawing/2014/main" id="{0F0EEACD-0580-4A41-BB63-49D3A836C8B9}"/>
              </a:ext>
            </a:extLst>
          </p:cNvPr>
          <p:cNvPicPr>
            <a:picLocks noChangeAspect="1"/>
          </p:cNvPicPr>
          <p:nvPr/>
        </p:nvPicPr>
        <p:blipFill>
          <a:blip r:embed="rId5"/>
          <a:stretch>
            <a:fillRect/>
          </a:stretch>
        </p:blipFill>
        <p:spPr>
          <a:xfrm>
            <a:off x="1314450" y="1671637"/>
            <a:ext cx="6515100" cy="3514725"/>
          </a:xfrm>
          <a:prstGeom prst="rect">
            <a:avLst/>
          </a:prstGeom>
        </p:spPr>
      </p:pic>
    </p:spTree>
    <p:extLst>
      <p:ext uri="{BB962C8B-B14F-4D97-AF65-F5344CB8AC3E}">
        <p14:creationId xmlns:p14="http://schemas.microsoft.com/office/powerpoint/2010/main" val="426046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8F44-7542-475A-AFBF-596090ACFBE2}"/>
              </a:ext>
            </a:extLst>
          </p:cNvPr>
          <p:cNvSpPr>
            <a:spLocks noGrp="1"/>
          </p:cNvSpPr>
          <p:nvPr>
            <p:ph type="title"/>
          </p:nvPr>
        </p:nvSpPr>
        <p:spPr>
          <a:xfrm>
            <a:off x="250032" y="2591208"/>
            <a:ext cx="8229600" cy="1143000"/>
          </a:xfrm>
        </p:spPr>
        <p:txBody>
          <a:bodyPr/>
          <a:lstStyle/>
          <a:p>
            <a:r>
              <a:rPr lang="en-US" dirty="0"/>
              <a:t>SOS MODEL</a:t>
            </a:r>
          </a:p>
        </p:txBody>
      </p:sp>
      <p:pic>
        <p:nvPicPr>
          <p:cNvPr id="4" name="Picture 4" descr="Sources of Strength Model Images&#10;">
            <a:extLst>
              <a:ext uri="{FF2B5EF4-FFF2-40B4-BE49-F238E27FC236}">
                <a16:creationId xmlns:a16="http://schemas.microsoft.com/office/drawing/2014/main" id="{F942A70F-71A6-4970-8CF2-1543C28E8450}"/>
              </a:ext>
            </a:extLst>
          </p:cNvPr>
          <p:cNvPicPr>
            <a:picLocks noGrp="1" noChangeAspect="1"/>
          </p:cNvPicPr>
          <p:nvPr>
            <p:ph idx="1"/>
          </p:nvPr>
        </p:nvPicPr>
        <p:blipFill>
          <a:blip r:embed="rId3"/>
          <a:stretch>
            <a:fillRect/>
          </a:stretch>
        </p:blipFill>
        <p:spPr>
          <a:xfrm>
            <a:off x="250032" y="1150144"/>
            <a:ext cx="8574616" cy="4512469"/>
          </a:xfrm>
          <a:prstGeom prst="rect">
            <a:avLst/>
          </a:prstGeom>
        </p:spPr>
      </p:pic>
      <p:sp>
        <p:nvSpPr>
          <p:cNvPr id="7" name="Rectangle 6" descr="Jewish Family Service 2018 Comprehensive Program for Suicide Prevention and Aftercare "/>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8" name="Picture 7" descr="JFS Mental Health Programs - Let's Talk About It"/>
          <p:cNvPicPr>
            <a:picLocks noChangeAspect="1"/>
          </p:cNvPicPr>
          <p:nvPr/>
        </p:nvPicPr>
        <p:blipFill>
          <a:blip r:embed="rId4"/>
          <a:stretch>
            <a:fillRect/>
          </a:stretch>
        </p:blipFill>
        <p:spPr>
          <a:xfrm>
            <a:off x="344305" y="86818"/>
            <a:ext cx="1869776" cy="690036"/>
          </a:xfrm>
          <a:prstGeom prst="rect">
            <a:avLst/>
          </a:prstGeom>
        </p:spPr>
      </p:pic>
      <p:sp>
        <p:nvSpPr>
          <p:cNvPr id="9" name="TextBox 8"/>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1" name="TextBox 10"/>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11</a:t>
            </a:r>
          </a:p>
        </p:txBody>
      </p:sp>
    </p:spTree>
    <p:extLst>
      <p:ext uri="{BB962C8B-B14F-4D97-AF65-F5344CB8AC3E}">
        <p14:creationId xmlns:p14="http://schemas.microsoft.com/office/powerpoint/2010/main" val="1656440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8" name="Picture 7" descr="JFS Mental Health Programs - Let's Talk About It"/>
          <p:cNvPicPr>
            <a:picLocks noChangeAspect="1"/>
          </p:cNvPicPr>
          <p:nvPr/>
        </p:nvPicPr>
        <p:blipFill>
          <a:blip r:embed="rId3"/>
          <a:stretch>
            <a:fillRect/>
          </a:stretch>
        </p:blipFill>
        <p:spPr>
          <a:xfrm>
            <a:off x="344305" y="86818"/>
            <a:ext cx="1869776" cy="690036"/>
          </a:xfrm>
          <a:prstGeom prst="rect">
            <a:avLst/>
          </a:prstGeom>
        </p:spPr>
      </p:pic>
      <p:sp>
        <p:nvSpPr>
          <p:cNvPr id="9" name="TextBox 8"/>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1" name="TextBox 10"/>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12</a:t>
            </a:r>
          </a:p>
        </p:txBody>
      </p:sp>
      <p:pic>
        <p:nvPicPr>
          <p:cNvPr id="21" name="Picture 20" descr="Image-Sources of Strength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05" y="866474"/>
            <a:ext cx="2232961" cy="2973560"/>
          </a:xfrm>
          <a:prstGeom prst="rect">
            <a:avLst/>
          </a:prstGeom>
        </p:spPr>
      </p:pic>
      <p:pic>
        <p:nvPicPr>
          <p:cNvPr id="24" name="Picture 23" descr="Image-Sources of Strength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352" y="3929654"/>
            <a:ext cx="2204902" cy="2936195"/>
          </a:xfrm>
          <a:prstGeom prst="rect">
            <a:avLst/>
          </a:prstGeom>
        </p:spPr>
      </p:pic>
      <p:sp>
        <p:nvSpPr>
          <p:cNvPr id="2" name="Title 1">
            <a:extLst>
              <a:ext uri="{FF2B5EF4-FFF2-40B4-BE49-F238E27FC236}">
                <a16:creationId xmlns:a16="http://schemas.microsoft.com/office/drawing/2014/main" id="{7872F1BF-EF8B-4F3C-B6D5-4501A05CCC97}"/>
              </a:ext>
            </a:extLst>
          </p:cNvPr>
          <p:cNvSpPr>
            <a:spLocks noGrp="1"/>
          </p:cNvSpPr>
          <p:nvPr>
            <p:ph type="title"/>
          </p:nvPr>
        </p:nvSpPr>
        <p:spPr>
          <a:xfrm>
            <a:off x="2577266" y="1910744"/>
            <a:ext cx="8229600" cy="1143000"/>
          </a:xfrm>
        </p:spPr>
        <p:txBody>
          <a:bodyPr/>
          <a:lstStyle/>
          <a:p>
            <a:r>
              <a:rPr lang="en-US" dirty="0"/>
              <a:t>SOS</a:t>
            </a:r>
            <a:r>
              <a:rPr lang="en-US" baseline="0" dirty="0"/>
              <a:t> Handouts</a:t>
            </a:r>
            <a:endParaRPr lang="en-US" dirty="0"/>
          </a:p>
        </p:txBody>
      </p:sp>
      <p:pic>
        <p:nvPicPr>
          <p:cNvPr id="4" name="Picture 3" descr="Image-Sources of Strength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401" y="905038"/>
            <a:ext cx="3900669" cy="5047924"/>
          </a:xfrm>
          <a:prstGeom prst="rect">
            <a:avLst/>
          </a:prstGeom>
        </p:spPr>
      </p:pic>
    </p:spTree>
    <p:extLst>
      <p:ext uri="{BB962C8B-B14F-4D97-AF65-F5344CB8AC3E}">
        <p14:creationId xmlns:p14="http://schemas.microsoft.com/office/powerpoint/2010/main" val="57135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457C-B107-4CB9-956B-52616FCC8788}"/>
              </a:ext>
            </a:extLst>
          </p:cNvPr>
          <p:cNvSpPr>
            <a:spLocks noGrp="1"/>
          </p:cNvSpPr>
          <p:nvPr>
            <p:ph type="title"/>
          </p:nvPr>
        </p:nvSpPr>
        <p:spPr>
          <a:xfrm>
            <a:off x="3246852" y="1080438"/>
            <a:ext cx="2501696" cy="787818"/>
          </a:xfrm>
        </p:spPr>
        <p:txBody>
          <a:bodyPr>
            <a:normAutofit/>
          </a:bodyPr>
          <a:lstStyle/>
          <a:p>
            <a:r>
              <a:rPr lang="en-US" sz="3000" b="1" dirty="0">
                <a:solidFill>
                  <a:srgbClr val="00B0F0"/>
                </a:solidFill>
                <a:cs typeface="Calibri Light"/>
              </a:rPr>
              <a:t>Recruitment</a:t>
            </a:r>
            <a:endParaRPr lang="en-US" sz="3000" b="1" dirty="0">
              <a:solidFill>
                <a:srgbClr val="00B0F0"/>
              </a:solidFill>
            </a:endParaRPr>
          </a:p>
        </p:txBody>
      </p:sp>
      <p:sp>
        <p:nvSpPr>
          <p:cNvPr id="10" name="Rectangle 9"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2" name="Picture 11" descr="JFS Mental Health Programs - Let's Talk About It"/>
          <p:cNvPicPr>
            <a:picLocks noChangeAspect="1"/>
          </p:cNvPicPr>
          <p:nvPr/>
        </p:nvPicPr>
        <p:blipFill>
          <a:blip r:embed="rId3"/>
          <a:stretch>
            <a:fillRect/>
          </a:stretch>
        </p:blipFill>
        <p:spPr>
          <a:xfrm>
            <a:off x="344305" y="86818"/>
            <a:ext cx="1869776" cy="690036"/>
          </a:xfrm>
          <a:prstGeom prst="rect">
            <a:avLst/>
          </a:prstGeom>
        </p:spPr>
      </p:pic>
      <p:sp>
        <p:nvSpPr>
          <p:cNvPr id="13" name="TextBox 12"/>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pic>
        <p:nvPicPr>
          <p:cNvPr id="6" name="Picture 5" descr="Series of blue boxes that says the Following: Goal: 10% of student population become peer leaders Goal: Ratio of 1 adult advisor per 10 peer leaders Variety of adults: administration, teachers, counselors, staff, security, food service, librarians, bus drivers Goal: 5-6 messaging campaigns per year">
            <a:extLst>
              <a:ext uri="{FF2B5EF4-FFF2-40B4-BE49-F238E27FC236}">
                <a16:creationId xmlns:a16="http://schemas.microsoft.com/office/drawing/2014/main" id="{0D1AEF0A-7815-4AC1-BCFE-ECB31175F125}"/>
              </a:ext>
            </a:extLst>
          </p:cNvPr>
          <p:cNvPicPr>
            <a:picLocks noChangeAspect="1"/>
          </p:cNvPicPr>
          <p:nvPr/>
        </p:nvPicPr>
        <p:blipFill>
          <a:blip r:embed="rId4"/>
          <a:stretch>
            <a:fillRect/>
          </a:stretch>
        </p:blipFill>
        <p:spPr>
          <a:xfrm>
            <a:off x="2154550" y="1752600"/>
            <a:ext cx="4686300" cy="5105400"/>
          </a:xfrm>
          <a:prstGeom prst="rect">
            <a:avLst/>
          </a:prstGeom>
        </p:spPr>
      </p:pic>
    </p:spTree>
    <p:extLst>
      <p:ext uri="{BB962C8B-B14F-4D97-AF65-F5344CB8AC3E}">
        <p14:creationId xmlns:p14="http://schemas.microsoft.com/office/powerpoint/2010/main" val="20811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y box that says Campaign Examples"/>
          <p:cNvPicPr>
            <a:picLocks noChangeAspect="1"/>
          </p:cNvPicPr>
          <p:nvPr/>
        </p:nvPicPr>
        <p:blipFill>
          <a:blip r:embed="rId3"/>
          <a:stretch>
            <a:fillRect/>
          </a:stretch>
        </p:blipFill>
        <p:spPr>
          <a:xfrm>
            <a:off x="3409950" y="3935626"/>
            <a:ext cx="5482829" cy="2257458"/>
          </a:xfrm>
          <a:prstGeom prst="rect">
            <a:avLst/>
          </a:prstGeom>
        </p:spPr>
      </p:pic>
      <p:pic>
        <p:nvPicPr>
          <p:cNvPr id="9" name="Picture 9" descr="Image- Sources of Strength painting ">
            <a:extLst>
              <a:ext uri="{FF2B5EF4-FFF2-40B4-BE49-F238E27FC236}">
                <a16:creationId xmlns:a16="http://schemas.microsoft.com/office/drawing/2014/main" id="{D1997B5F-54C1-4017-8851-41FCEBA19BB7}"/>
              </a:ext>
            </a:extLst>
          </p:cNvPr>
          <p:cNvPicPr>
            <a:picLocks noChangeAspect="1"/>
          </p:cNvPicPr>
          <p:nvPr/>
        </p:nvPicPr>
        <p:blipFill rotWithShape="1">
          <a:blip r:embed="rId4"/>
          <a:srcRect l="3657"/>
          <a:stretch/>
        </p:blipFill>
        <p:spPr>
          <a:xfrm>
            <a:off x="238226" y="3312564"/>
            <a:ext cx="3120339" cy="2880519"/>
          </a:xfrm>
          <a:prstGeom prst="rect">
            <a:avLst/>
          </a:prstGeom>
        </p:spPr>
      </p:pic>
      <p:pic>
        <p:nvPicPr>
          <p:cNvPr id="7" name="Picture 7" descr="Poster board with sticky-notes">
            <a:extLst>
              <a:ext uri="{FF2B5EF4-FFF2-40B4-BE49-F238E27FC236}">
                <a16:creationId xmlns:a16="http://schemas.microsoft.com/office/drawing/2014/main" id="{71FD12C9-D1EE-424F-A0D6-67F515069984}"/>
              </a:ext>
            </a:extLst>
          </p:cNvPr>
          <p:cNvPicPr>
            <a:picLocks noChangeAspect="1"/>
          </p:cNvPicPr>
          <p:nvPr/>
        </p:nvPicPr>
        <p:blipFill rotWithShape="1">
          <a:blip r:embed="rId5"/>
          <a:srcRect l="98" t="4522" b="2139"/>
          <a:stretch/>
        </p:blipFill>
        <p:spPr>
          <a:xfrm>
            <a:off x="3481388" y="1347129"/>
            <a:ext cx="5411391" cy="2503598"/>
          </a:xfrm>
          <a:prstGeom prst="rect">
            <a:avLst/>
          </a:prstGeom>
        </p:spPr>
      </p:pic>
      <p:pic>
        <p:nvPicPr>
          <p:cNvPr id="5" name="Picture 5" descr="Image of Trusted Adult Display 3 of 3 ">
            <a:extLst>
              <a:ext uri="{FF2B5EF4-FFF2-40B4-BE49-F238E27FC236}">
                <a16:creationId xmlns:a16="http://schemas.microsoft.com/office/drawing/2014/main" id="{0C140FE7-6396-482F-B223-4FF67517FCA7}"/>
              </a:ext>
            </a:extLst>
          </p:cNvPr>
          <p:cNvPicPr>
            <a:picLocks noChangeAspect="1"/>
          </p:cNvPicPr>
          <p:nvPr/>
        </p:nvPicPr>
        <p:blipFill rotWithShape="1">
          <a:blip r:embed="rId6"/>
          <a:srcRect t="17204" r="912" b="13103"/>
          <a:stretch/>
        </p:blipFill>
        <p:spPr>
          <a:xfrm>
            <a:off x="238125" y="1393358"/>
            <a:ext cx="3092054" cy="1850150"/>
          </a:xfrm>
          <a:prstGeom prst="rect">
            <a:avLst/>
          </a:prstGeom>
        </p:spPr>
      </p:pic>
      <p:sp>
        <p:nvSpPr>
          <p:cNvPr id="2" name="Title 1" descr="Gray box that says Campaign Examples">
            <a:extLst>
              <a:ext uri="{FF2B5EF4-FFF2-40B4-BE49-F238E27FC236}">
                <a16:creationId xmlns:a16="http://schemas.microsoft.com/office/drawing/2014/main" id="{C0488D53-829D-41A9-85CF-EBF04AFA1BAB}"/>
              </a:ext>
            </a:extLst>
          </p:cNvPr>
          <p:cNvSpPr>
            <a:spLocks noGrp="1"/>
          </p:cNvSpPr>
          <p:nvPr>
            <p:ph type="title"/>
          </p:nvPr>
        </p:nvSpPr>
        <p:spPr>
          <a:xfrm>
            <a:off x="3726881" y="4036090"/>
            <a:ext cx="4848965" cy="1137011"/>
          </a:xfrm>
        </p:spPr>
        <p:txBody>
          <a:bodyPr vert="horz" lIns="68580" tIns="34290" rIns="68580" bIns="34290" rtlCol="0" anchor="b">
            <a:normAutofit/>
          </a:bodyPr>
          <a:lstStyle/>
          <a:p>
            <a:pPr algn="l"/>
            <a:r>
              <a:rPr lang="en-US" sz="3600" dirty="0">
                <a:solidFill>
                  <a:schemeClr val="bg1"/>
                </a:solidFill>
              </a:rPr>
              <a:t>Campaign Examples 1</a:t>
            </a:r>
          </a:p>
        </p:txBody>
      </p:sp>
      <p:sp>
        <p:nvSpPr>
          <p:cNvPr id="3" name="TextBox 2">
            <a:extLst>
              <a:ext uri="{FF2B5EF4-FFF2-40B4-BE49-F238E27FC236}">
                <a16:creationId xmlns:a16="http://schemas.microsoft.com/office/drawing/2014/main" id="{924A7A26-E11D-46F6-BF28-65E8E1713608}"/>
              </a:ext>
            </a:extLst>
          </p:cNvPr>
          <p:cNvSpPr txBox="1"/>
          <p:nvPr/>
        </p:nvSpPr>
        <p:spPr>
          <a:xfrm>
            <a:off x="5954317" y="5580705"/>
            <a:ext cx="2482952"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350" dirty="0">
                <a:solidFill>
                  <a:srgbClr val="FFFFFF"/>
                </a:solidFill>
              </a:rPr>
              <a:t>Trusted Adult Displays</a:t>
            </a:r>
            <a:endParaRPr lang="en-US" sz="1350" dirty="0"/>
          </a:p>
        </p:txBody>
      </p:sp>
      <p:sp>
        <p:nvSpPr>
          <p:cNvPr id="12" name="Rectangle 11"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5" name="Picture 14" descr="JFS Mental Health Programs - Let's Talk About It"/>
          <p:cNvPicPr>
            <a:picLocks noChangeAspect="1"/>
          </p:cNvPicPr>
          <p:nvPr/>
        </p:nvPicPr>
        <p:blipFill>
          <a:blip r:embed="rId7"/>
          <a:stretch>
            <a:fillRect/>
          </a:stretch>
        </p:blipFill>
        <p:spPr>
          <a:xfrm>
            <a:off x="344305" y="86818"/>
            <a:ext cx="1869776" cy="690036"/>
          </a:xfrm>
          <a:prstGeom prst="rect">
            <a:avLst/>
          </a:prstGeom>
        </p:spPr>
      </p:pic>
      <p:sp>
        <p:nvSpPr>
          <p:cNvPr id="17" name="TextBox 16"/>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9" name="TextBox 18"/>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14</a:t>
            </a:r>
          </a:p>
        </p:txBody>
      </p:sp>
    </p:spTree>
    <p:extLst>
      <p:ext uri="{BB962C8B-B14F-4D97-AF65-F5344CB8AC3E}">
        <p14:creationId xmlns:p14="http://schemas.microsoft.com/office/powerpoint/2010/main" val="190849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ey Box that says Campaign Examples"/>
          <p:cNvPicPr>
            <a:picLocks noChangeAspect="1"/>
          </p:cNvPicPr>
          <p:nvPr/>
        </p:nvPicPr>
        <p:blipFill>
          <a:blip r:embed="rId3"/>
          <a:stretch>
            <a:fillRect/>
          </a:stretch>
        </p:blipFill>
        <p:spPr>
          <a:xfrm>
            <a:off x="3503083" y="3927442"/>
            <a:ext cx="5395913" cy="2257458"/>
          </a:xfrm>
          <a:prstGeom prst="rect">
            <a:avLst/>
          </a:prstGeom>
        </p:spPr>
      </p:pic>
      <p:sp>
        <p:nvSpPr>
          <p:cNvPr id="2" name="Title 1">
            <a:extLst>
              <a:ext uri="{FF2B5EF4-FFF2-40B4-BE49-F238E27FC236}">
                <a16:creationId xmlns:a16="http://schemas.microsoft.com/office/drawing/2014/main" id="{C0488D53-829D-41A9-85CF-EBF04AFA1BAB}"/>
              </a:ext>
            </a:extLst>
          </p:cNvPr>
          <p:cNvSpPr>
            <a:spLocks noGrp="1"/>
          </p:cNvSpPr>
          <p:nvPr>
            <p:ph type="title"/>
          </p:nvPr>
        </p:nvSpPr>
        <p:spPr>
          <a:xfrm>
            <a:off x="3387599" y="4108044"/>
            <a:ext cx="4848965" cy="1137011"/>
          </a:xfrm>
        </p:spPr>
        <p:txBody>
          <a:bodyPr vert="horz" lIns="68580" tIns="34290" rIns="68580" bIns="34290" rtlCol="0" anchor="b">
            <a:normAutofit/>
          </a:bodyPr>
          <a:lstStyle/>
          <a:p>
            <a:r>
              <a:rPr lang="en-US" sz="3600" dirty="0">
                <a:solidFill>
                  <a:schemeClr val="bg1"/>
                </a:solidFill>
              </a:rPr>
              <a:t>Campaign Examples 2</a:t>
            </a:r>
          </a:p>
        </p:txBody>
      </p:sp>
      <p:sp>
        <p:nvSpPr>
          <p:cNvPr id="3" name="TextBox 2">
            <a:extLst>
              <a:ext uri="{FF2B5EF4-FFF2-40B4-BE49-F238E27FC236}">
                <a16:creationId xmlns:a16="http://schemas.microsoft.com/office/drawing/2014/main" id="{7ABF3400-CB7F-48F9-9D3B-E17195DEEC9F}"/>
              </a:ext>
            </a:extLst>
          </p:cNvPr>
          <p:cNvSpPr txBox="1"/>
          <p:nvPr/>
        </p:nvSpPr>
        <p:spPr>
          <a:xfrm>
            <a:off x="6628236" y="558244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solidFill>
                  <a:srgbClr val="FFFFFF"/>
                </a:solidFill>
              </a:rPr>
              <a:t>Thankfulness Displays</a:t>
            </a:r>
          </a:p>
        </p:txBody>
      </p:sp>
      <p:pic>
        <p:nvPicPr>
          <p:cNvPr id="8" name="Picture 9" descr="A person posing for the camera&#10;&#10;Image of a high school Thankfulness Display #3 of 4">
            <a:extLst>
              <a:ext uri="{FF2B5EF4-FFF2-40B4-BE49-F238E27FC236}">
                <a16:creationId xmlns:a16="http://schemas.microsoft.com/office/drawing/2014/main" id="{3D3C2217-913F-43A0-8170-1339DE75E66B}"/>
              </a:ext>
            </a:extLst>
          </p:cNvPr>
          <p:cNvPicPr>
            <a:picLocks noChangeAspect="1"/>
          </p:cNvPicPr>
          <p:nvPr/>
        </p:nvPicPr>
        <p:blipFill rotWithShape="1">
          <a:blip r:embed="rId4"/>
          <a:srcRect l="1358" t="8040"/>
          <a:stretch/>
        </p:blipFill>
        <p:spPr>
          <a:xfrm>
            <a:off x="1838985" y="1403350"/>
            <a:ext cx="1633142" cy="2200275"/>
          </a:xfrm>
          <a:prstGeom prst="rect">
            <a:avLst/>
          </a:prstGeom>
        </p:spPr>
      </p:pic>
      <p:pic>
        <p:nvPicPr>
          <p:cNvPr id="11" name="Picture 11" descr="Image of a high school Thankfulness Display #1 of 4">
            <a:extLst>
              <a:ext uri="{FF2B5EF4-FFF2-40B4-BE49-F238E27FC236}">
                <a16:creationId xmlns:a16="http://schemas.microsoft.com/office/drawing/2014/main" id="{79CAF9CA-8B1E-4067-9EB0-F08A7E6406ED}"/>
              </a:ext>
            </a:extLst>
          </p:cNvPr>
          <p:cNvPicPr>
            <a:picLocks noChangeAspect="1"/>
          </p:cNvPicPr>
          <p:nvPr/>
        </p:nvPicPr>
        <p:blipFill>
          <a:blip r:embed="rId5"/>
          <a:stretch>
            <a:fillRect/>
          </a:stretch>
        </p:blipFill>
        <p:spPr>
          <a:xfrm>
            <a:off x="3503083" y="1360488"/>
            <a:ext cx="5395913" cy="2458167"/>
          </a:xfrm>
          <a:prstGeom prst="rect">
            <a:avLst/>
          </a:prstGeom>
        </p:spPr>
      </p:pic>
      <p:pic>
        <p:nvPicPr>
          <p:cNvPr id="16" name="Picture 17" descr="Image of a high school Thankfulness Display #2 of 4">
            <a:extLst>
              <a:ext uri="{FF2B5EF4-FFF2-40B4-BE49-F238E27FC236}">
                <a16:creationId xmlns:a16="http://schemas.microsoft.com/office/drawing/2014/main" id="{0A7AEB5A-FB1A-44F6-9CC1-1F7A999B2A29}"/>
              </a:ext>
            </a:extLst>
          </p:cNvPr>
          <p:cNvPicPr>
            <a:picLocks noChangeAspect="1"/>
          </p:cNvPicPr>
          <p:nvPr/>
        </p:nvPicPr>
        <p:blipFill>
          <a:blip r:embed="rId6"/>
          <a:stretch>
            <a:fillRect/>
          </a:stretch>
        </p:blipFill>
        <p:spPr>
          <a:xfrm>
            <a:off x="155112" y="3692273"/>
            <a:ext cx="3308681" cy="2492627"/>
          </a:xfrm>
          <a:prstGeom prst="rect">
            <a:avLst/>
          </a:prstGeom>
        </p:spPr>
      </p:pic>
      <p:pic>
        <p:nvPicPr>
          <p:cNvPr id="19" name="Picture 19" descr="Image of a high school Thankfulness Display #4 of 4">
            <a:extLst>
              <a:ext uri="{FF2B5EF4-FFF2-40B4-BE49-F238E27FC236}">
                <a16:creationId xmlns:a16="http://schemas.microsoft.com/office/drawing/2014/main" id="{7D2B5301-B873-4F73-AAEA-2EA7BDFF7A97}"/>
              </a:ext>
            </a:extLst>
          </p:cNvPr>
          <p:cNvPicPr>
            <a:picLocks noChangeAspect="1"/>
          </p:cNvPicPr>
          <p:nvPr/>
        </p:nvPicPr>
        <p:blipFill rotWithShape="1">
          <a:blip r:embed="rId7"/>
          <a:srcRect l="-776" t="363" r="1082" b="1528"/>
          <a:stretch/>
        </p:blipFill>
        <p:spPr>
          <a:xfrm>
            <a:off x="155045" y="1403350"/>
            <a:ext cx="1641557" cy="2214563"/>
          </a:xfrm>
          <a:prstGeom prst="rect">
            <a:avLst/>
          </a:prstGeom>
        </p:spPr>
      </p:pic>
      <p:sp>
        <p:nvSpPr>
          <p:cNvPr id="14" name="Rectangle 13"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5" name="Picture 14" descr="JFS Mental Health Programs - Let's Talk About It"/>
          <p:cNvPicPr>
            <a:picLocks noChangeAspect="1"/>
          </p:cNvPicPr>
          <p:nvPr/>
        </p:nvPicPr>
        <p:blipFill>
          <a:blip r:embed="rId8"/>
          <a:stretch>
            <a:fillRect/>
          </a:stretch>
        </p:blipFill>
        <p:spPr>
          <a:xfrm>
            <a:off x="344305" y="86818"/>
            <a:ext cx="1869776" cy="690036"/>
          </a:xfrm>
          <a:prstGeom prst="rect">
            <a:avLst/>
          </a:prstGeom>
        </p:spPr>
      </p:pic>
      <p:sp>
        <p:nvSpPr>
          <p:cNvPr id="17" name="TextBox 16"/>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23" name="TextBox 22"/>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15</a:t>
            </a:r>
          </a:p>
        </p:txBody>
      </p:sp>
    </p:spTree>
    <p:extLst>
      <p:ext uri="{BB962C8B-B14F-4D97-AF65-F5344CB8AC3E}">
        <p14:creationId xmlns:p14="http://schemas.microsoft.com/office/powerpoint/2010/main" val="553053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mpaign Examples - What Helps Me "/>
          <p:cNvPicPr>
            <a:picLocks noChangeAspect="1"/>
          </p:cNvPicPr>
          <p:nvPr/>
        </p:nvPicPr>
        <p:blipFill>
          <a:blip r:embed="rId3"/>
          <a:stretch>
            <a:fillRect/>
          </a:stretch>
        </p:blipFill>
        <p:spPr>
          <a:xfrm>
            <a:off x="3517365" y="3817609"/>
            <a:ext cx="5482829" cy="2257458"/>
          </a:xfrm>
          <a:prstGeom prst="rect">
            <a:avLst/>
          </a:prstGeom>
        </p:spPr>
      </p:pic>
      <p:sp>
        <p:nvSpPr>
          <p:cNvPr id="2" name="Title 1">
            <a:extLst>
              <a:ext uri="{FF2B5EF4-FFF2-40B4-BE49-F238E27FC236}">
                <a16:creationId xmlns:a16="http://schemas.microsoft.com/office/drawing/2014/main" id="{C0488D53-829D-41A9-85CF-EBF04AFA1BAB}"/>
              </a:ext>
            </a:extLst>
          </p:cNvPr>
          <p:cNvSpPr>
            <a:spLocks noGrp="1"/>
          </p:cNvSpPr>
          <p:nvPr>
            <p:ph type="title"/>
          </p:nvPr>
        </p:nvSpPr>
        <p:spPr>
          <a:xfrm>
            <a:off x="3390574" y="3877108"/>
            <a:ext cx="4848965" cy="1137011"/>
          </a:xfrm>
        </p:spPr>
        <p:txBody>
          <a:bodyPr vert="horz" lIns="68580" tIns="34290" rIns="68580" bIns="34290" rtlCol="0" anchor="b">
            <a:normAutofit/>
          </a:bodyPr>
          <a:lstStyle/>
          <a:p>
            <a:r>
              <a:rPr lang="en-US" sz="3600" dirty="0">
                <a:solidFill>
                  <a:schemeClr val="bg1"/>
                </a:solidFill>
              </a:rPr>
              <a:t>Campaign Examples 3</a:t>
            </a:r>
          </a:p>
        </p:txBody>
      </p:sp>
      <p:sp>
        <p:nvSpPr>
          <p:cNvPr id="3" name="TextBox 2">
            <a:extLst>
              <a:ext uri="{FF2B5EF4-FFF2-40B4-BE49-F238E27FC236}">
                <a16:creationId xmlns:a16="http://schemas.microsoft.com/office/drawing/2014/main" id="{E294E6AB-93BB-4565-8447-48A3D28B330F}"/>
              </a:ext>
            </a:extLst>
          </p:cNvPr>
          <p:cNvSpPr txBox="1"/>
          <p:nvPr/>
        </p:nvSpPr>
        <p:spPr>
          <a:xfrm>
            <a:off x="6663153" y="5436554"/>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solidFill>
                  <a:srgbClr val="FFFFFF"/>
                </a:solidFill>
              </a:rPr>
              <a:t>What Helps Me</a:t>
            </a:r>
          </a:p>
        </p:txBody>
      </p:sp>
      <p:pic>
        <p:nvPicPr>
          <p:cNvPr id="4" name="Picture 5" descr="A person holding a What Helps Me sign 3 of 3.">
            <a:extLst>
              <a:ext uri="{FF2B5EF4-FFF2-40B4-BE49-F238E27FC236}">
                <a16:creationId xmlns:a16="http://schemas.microsoft.com/office/drawing/2014/main" id="{EA0BF34D-BC78-4F09-827D-DE27936962C6}"/>
              </a:ext>
            </a:extLst>
          </p:cNvPr>
          <p:cNvPicPr>
            <a:picLocks noChangeAspect="1"/>
          </p:cNvPicPr>
          <p:nvPr/>
        </p:nvPicPr>
        <p:blipFill rotWithShape="1">
          <a:blip r:embed="rId4"/>
          <a:srcRect l="4870" b="-514"/>
          <a:stretch/>
        </p:blipFill>
        <p:spPr>
          <a:xfrm>
            <a:off x="178179" y="1374705"/>
            <a:ext cx="3289381" cy="2402681"/>
          </a:xfrm>
          <a:prstGeom prst="rect">
            <a:avLst/>
          </a:prstGeom>
        </p:spPr>
      </p:pic>
      <p:pic>
        <p:nvPicPr>
          <p:cNvPr id="10" name="Picture 10" descr="A person holding a What Helps Me sign 2 of 3 ">
            <a:extLst>
              <a:ext uri="{FF2B5EF4-FFF2-40B4-BE49-F238E27FC236}">
                <a16:creationId xmlns:a16="http://schemas.microsoft.com/office/drawing/2014/main" id="{78F859EE-1521-4EF5-9F2D-52BFAB02BA66}"/>
              </a:ext>
            </a:extLst>
          </p:cNvPr>
          <p:cNvPicPr>
            <a:picLocks noChangeAspect="1"/>
          </p:cNvPicPr>
          <p:nvPr/>
        </p:nvPicPr>
        <p:blipFill rotWithShape="1">
          <a:blip r:embed="rId5"/>
          <a:srcRect l="1348" t="4798" r="4334"/>
          <a:stretch/>
        </p:blipFill>
        <p:spPr>
          <a:xfrm>
            <a:off x="183112" y="3832548"/>
            <a:ext cx="3289352" cy="2227580"/>
          </a:xfrm>
          <a:prstGeom prst="rect">
            <a:avLst/>
          </a:prstGeom>
        </p:spPr>
      </p:pic>
      <p:pic>
        <p:nvPicPr>
          <p:cNvPr id="18" name="Picture 18" descr="A what helps me sign 1 of 3. ">
            <a:extLst>
              <a:ext uri="{FF2B5EF4-FFF2-40B4-BE49-F238E27FC236}">
                <a16:creationId xmlns:a16="http://schemas.microsoft.com/office/drawing/2014/main" id="{0E536B04-7538-46E6-976A-4347B63CC3D9}"/>
              </a:ext>
            </a:extLst>
          </p:cNvPr>
          <p:cNvPicPr>
            <a:picLocks noChangeAspect="1"/>
          </p:cNvPicPr>
          <p:nvPr/>
        </p:nvPicPr>
        <p:blipFill rotWithShape="1">
          <a:blip r:embed="rId6"/>
          <a:srcRect l="3972" t="6378" r="12141" b="18145"/>
          <a:stretch/>
        </p:blipFill>
        <p:spPr>
          <a:xfrm>
            <a:off x="3556141" y="1359226"/>
            <a:ext cx="5405279" cy="2305050"/>
          </a:xfrm>
          <a:prstGeom prst="rect">
            <a:avLst/>
          </a:prstGeom>
        </p:spPr>
      </p:pic>
      <p:sp>
        <p:nvSpPr>
          <p:cNvPr id="15" name="Rectangle 14"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7" name="Picture 16" descr="JFS Mental Health Programs - Let's Talk About It"/>
          <p:cNvPicPr>
            <a:picLocks noChangeAspect="1"/>
          </p:cNvPicPr>
          <p:nvPr/>
        </p:nvPicPr>
        <p:blipFill>
          <a:blip r:embed="rId7"/>
          <a:stretch>
            <a:fillRect/>
          </a:stretch>
        </p:blipFill>
        <p:spPr>
          <a:xfrm>
            <a:off x="344305" y="86818"/>
            <a:ext cx="1869776" cy="690036"/>
          </a:xfrm>
          <a:prstGeom prst="rect">
            <a:avLst/>
          </a:prstGeom>
        </p:spPr>
      </p:pic>
      <p:sp>
        <p:nvSpPr>
          <p:cNvPr id="19" name="TextBox 18"/>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21" name="TextBox 20"/>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16</a:t>
            </a:r>
          </a:p>
        </p:txBody>
      </p:sp>
    </p:spTree>
    <p:extLst>
      <p:ext uri="{BB962C8B-B14F-4D97-AF65-F5344CB8AC3E}">
        <p14:creationId xmlns:p14="http://schemas.microsoft.com/office/powerpoint/2010/main" val="1298519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305" y="1099244"/>
            <a:ext cx="6442268" cy="5232202"/>
          </a:xfrm>
          <a:prstGeom prst="rect">
            <a:avLst/>
          </a:prstGeom>
        </p:spPr>
        <p:txBody>
          <a:bodyPr wrap="square">
            <a:spAutoFit/>
          </a:bodyPr>
          <a:lstStyle/>
          <a:p>
            <a:r>
              <a:rPr lang="en-US" sz="2400" b="1" dirty="0">
                <a:solidFill>
                  <a:srgbClr val="00B0F0"/>
                </a:solidFill>
              </a:rPr>
              <a:t>Crisis Support	</a:t>
            </a:r>
          </a:p>
          <a:p>
            <a:pPr marL="342900" indent="-342900">
              <a:buFont typeface="Arial" charset="0"/>
              <a:buChar char="•"/>
            </a:pPr>
            <a:r>
              <a:rPr lang="en-US" sz="2000" dirty="0"/>
              <a:t>Suicide prevention/aftercare access </a:t>
            </a:r>
          </a:p>
          <a:p>
            <a:pPr marL="342900" indent="-342900">
              <a:buFont typeface="Arial" charset="0"/>
              <a:buChar char="•"/>
            </a:pPr>
            <a:endParaRPr lang="en-US" sz="2000" dirty="0"/>
          </a:p>
          <a:p>
            <a:r>
              <a:rPr lang="en-US" sz="2400" b="1" dirty="0">
                <a:solidFill>
                  <a:srgbClr val="00B0F0"/>
                </a:solidFill>
              </a:rPr>
              <a:t>Website</a:t>
            </a:r>
            <a:r>
              <a:rPr lang="en-US" sz="2400" dirty="0"/>
              <a:t>	</a:t>
            </a:r>
          </a:p>
          <a:p>
            <a:pPr marL="342900" indent="-342900">
              <a:buFont typeface="Arial" charset="0"/>
              <a:buChar char="•"/>
            </a:pPr>
            <a:r>
              <a:rPr lang="en-US" sz="2000" dirty="0"/>
              <a:t>About Us-Mental Health Let’s Talk About It	</a:t>
            </a:r>
          </a:p>
          <a:p>
            <a:pPr marL="342900" indent="-342900">
              <a:buFont typeface="Arial" charset="0"/>
              <a:buChar char="•"/>
            </a:pPr>
            <a:r>
              <a:rPr lang="en-US" sz="2000" dirty="0"/>
              <a:t>Programs and Services	</a:t>
            </a:r>
          </a:p>
          <a:p>
            <a:pPr marL="342900" indent="-342900">
              <a:buFont typeface="Arial" charset="0"/>
              <a:buChar char="•"/>
            </a:pPr>
            <a:r>
              <a:rPr lang="en-US" sz="2000" dirty="0"/>
              <a:t>Resources	</a:t>
            </a:r>
          </a:p>
          <a:p>
            <a:pPr marL="342900" indent="-342900">
              <a:buFont typeface="Arial" charset="0"/>
              <a:buChar char="•"/>
            </a:pPr>
            <a:r>
              <a:rPr lang="en-US" sz="2000" dirty="0"/>
              <a:t>Bereavement Guide	</a:t>
            </a:r>
          </a:p>
          <a:p>
            <a:pPr marL="342900" indent="-342900">
              <a:buFont typeface="Arial" charset="0"/>
              <a:buChar char="•"/>
            </a:pPr>
            <a:r>
              <a:rPr lang="en-US" sz="2000" dirty="0"/>
              <a:t>Teen Component</a:t>
            </a:r>
          </a:p>
          <a:p>
            <a:pPr marL="342900" indent="-342900">
              <a:buFont typeface="Arial" charset="0"/>
              <a:buChar char="•"/>
            </a:pPr>
            <a:endParaRPr lang="en-US" sz="2000" dirty="0"/>
          </a:p>
          <a:p>
            <a:r>
              <a:rPr lang="en-US" sz="2400" b="1" dirty="0">
                <a:solidFill>
                  <a:srgbClr val="00B0F0"/>
                </a:solidFill>
              </a:rPr>
              <a:t>Social Media</a:t>
            </a:r>
            <a:r>
              <a:rPr lang="en-US" sz="2000" b="1" dirty="0">
                <a:solidFill>
                  <a:srgbClr val="00B0F0"/>
                </a:solidFill>
              </a:rPr>
              <a:t>	</a:t>
            </a:r>
          </a:p>
          <a:p>
            <a:pPr marL="342900" indent="-342900">
              <a:buFont typeface="Arial" charset="0"/>
              <a:buChar char="•"/>
            </a:pPr>
            <a:r>
              <a:rPr lang="en-US" sz="2000" dirty="0"/>
              <a:t>Public Service Media Spots	</a:t>
            </a:r>
          </a:p>
          <a:p>
            <a:pPr marL="342900" indent="-342900">
              <a:buFont typeface="Arial" charset="0"/>
              <a:buChar char="•"/>
            </a:pPr>
            <a:r>
              <a:rPr lang="en-US" sz="2000" dirty="0"/>
              <a:t>FB, Twitter, Instagram, Linkedin, UTube</a:t>
            </a:r>
          </a:p>
          <a:p>
            <a:pPr marL="342900" indent="-342900">
              <a:buFont typeface="Arial" charset="0"/>
              <a:buChar char="•"/>
            </a:pPr>
            <a:endParaRPr lang="en-US" sz="2000" dirty="0"/>
          </a:p>
          <a:p>
            <a:r>
              <a:rPr lang="en-US" sz="2400" b="1" dirty="0">
                <a:solidFill>
                  <a:srgbClr val="00B0F0"/>
                </a:solidFill>
              </a:rPr>
              <a:t>Partnership JFS &amp; Jewish Herald Voice</a:t>
            </a:r>
            <a:r>
              <a:rPr lang="en-US" sz="2000" dirty="0"/>
              <a:t>		</a:t>
            </a:r>
          </a:p>
          <a:p>
            <a:pPr marL="342900" indent="-342900">
              <a:buFont typeface="Arial" charset="0"/>
              <a:buChar char="•"/>
            </a:pPr>
            <a:r>
              <a:rPr lang="en-US" dirty="0"/>
              <a:t>Weekly Be Well mental health and wellness column</a:t>
            </a:r>
          </a:p>
        </p:txBody>
      </p:sp>
      <p:sp>
        <p:nvSpPr>
          <p:cNvPr id="22" name="Rectangle 21"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23" name="Picture 22" descr="JFS Mental Health Programs - Let's Talk About It"/>
          <p:cNvPicPr>
            <a:picLocks noChangeAspect="1"/>
          </p:cNvPicPr>
          <p:nvPr/>
        </p:nvPicPr>
        <p:blipFill>
          <a:blip r:embed="rId3"/>
          <a:stretch>
            <a:fillRect/>
          </a:stretch>
        </p:blipFill>
        <p:spPr>
          <a:xfrm>
            <a:off x="344305" y="86818"/>
            <a:ext cx="1869776" cy="690036"/>
          </a:xfrm>
          <a:prstGeom prst="rect">
            <a:avLst/>
          </a:prstGeom>
        </p:spPr>
      </p:pic>
      <p:sp>
        <p:nvSpPr>
          <p:cNvPr id="24" name="TextBox 23"/>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pic>
        <p:nvPicPr>
          <p:cNvPr id="2" name="Picture 1" descr="Images courtesy of www.mentalhealthletstalk.org">
            <a:extLst>
              <a:ext uri="{FF2B5EF4-FFF2-40B4-BE49-F238E27FC236}">
                <a16:creationId xmlns:a16="http://schemas.microsoft.com/office/drawing/2014/main" id="{49424399-57CA-48DA-80F3-FCDD81899E18}"/>
              </a:ext>
            </a:extLst>
          </p:cNvPr>
          <p:cNvPicPr>
            <a:picLocks noChangeAspect="1"/>
          </p:cNvPicPr>
          <p:nvPr/>
        </p:nvPicPr>
        <p:blipFill>
          <a:blip r:embed="rId4"/>
          <a:stretch>
            <a:fillRect/>
          </a:stretch>
        </p:blipFill>
        <p:spPr>
          <a:xfrm>
            <a:off x="6029508" y="1605458"/>
            <a:ext cx="2770187" cy="4895949"/>
          </a:xfrm>
          <a:prstGeom prst="rect">
            <a:avLst/>
          </a:prstGeom>
        </p:spPr>
      </p:pic>
      <p:sp>
        <p:nvSpPr>
          <p:cNvPr id="3" name="Title 2">
            <a:extLst>
              <a:ext uri="{FF2B5EF4-FFF2-40B4-BE49-F238E27FC236}">
                <a16:creationId xmlns:a16="http://schemas.microsoft.com/office/drawing/2014/main" id="{1E6CFD15-5DF2-4AEE-8093-94FB2F6254D0}"/>
              </a:ext>
            </a:extLst>
          </p:cNvPr>
          <p:cNvSpPr>
            <a:spLocks noGrp="1"/>
          </p:cNvSpPr>
          <p:nvPr>
            <p:ph type="title"/>
          </p:nvPr>
        </p:nvSpPr>
        <p:spPr>
          <a:xfrm>
            <a:off x="457200" y="463335"/>
            <a:ext cx="8229600" cy="1143000"/>
          </a:xfrm>
        </p:spPr>
        <p:txBody>
          <a:bodyPr>
            <a:normAutofit/>
          </a:bodyPr>
          <a:lstStyle/>
          <a:p>
            <a:r>
              <a:rPr lang="en-US" sz="2400" b="1" dirty="0">
                <a:hlinkClick r:id="rId5"/>
              </a:rPr>
              <a:t>www.mentalhealthletstalk.org</a:t>
            </a:r>
            <a:r>
              <a:rPr lang="en-US" sz="2400" b="1" baseline="0" dirty="0"/>
              <a:t> </a:t>
            </a:r>
            <a:endParaRPr lang="en-US" sz="2400" b="1" dirty="0"/>
          </a:p>
        </p:txBody>
      </p:sp>
    </p:spTree>
    <p:extLst>
      <p:ext uri="{BB962C8B-B14F-4D97-AF65-F5344CB8AC3E}">
        <p14:creationId xmlns:p14="http://schemas.microsoft.com/office/powerpoint/2010/main" val="1433462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candles in darkness."/>
          <p:cNvPicPr>
            <a:picLocks noChangeAspect="1"/>
          </p:cNvPicPr>
          <p:nvPr/>
        </p:nvPicPr>
        <p:blipFill rotWithShape="1">
          <a:blip r:embed="rId3">
            <a:extLst>
              <a:ext uri="{28A0092B-C50C-407E-A947-70E740481C1C}">
                <a14:useLocalDpi xmlns:a14="http://schemas.microsoft.com/office/drawing/2010/main" val="0"/>
              </a:ext>
            </a:extLst>
          </a:blip>
          <a:srcRect l="16594" t="-100" r="24053" b="100"/>
          <a:stretch/>
        </p:blipFill>
        <p:spPr>
          <a:xfrm>
            <a:off x="0" y="1"/>
            <a:ext cx="2952520" cy="6857999"/>
          </a:xfrm>
          <a:prstGeom prst="rect">
            <a:avLst/>
          </a:prstGeom>
        </p:spPr>
      </p:pic>
      <p:sp>
        <p:nvSpPr>
          <p:cNvPr id="14" name="Title 1" descr="Blue Box with white text: Saving Lives: A Conversation about Suicide Prevention&#10;in the Jewish Community&#10;October 3, 2018">
            <a:extLst>
              <a:ext uri="{FF2B5EF4-FFF2-40B4-BE49-F238E27FC236}">
                <a16:creationId xmlns:a16="http://schemas.microsoft.com/office/drawing/2014/main" id="{D1094C93-A671-4038-BEC7-B6100E5A8D40}"/>
              </a:ext>
            </a:extLst>
          </p:cNvPr>
          <p:cNvSpPr>
            <a:spLocks noGrp="1"/>
          </p:cNvSpPr>
          <p:nvPr>
            <p:ph type="title"/>
          </p:nvPr>
        </p:nvSpPr>
        <p:spPr>
          <a:xfrm>
            <a:off x="3257954" y="2522840"/>
            <a:ext cx="5706738" cy="2227654"/>
          </a:xfrm>
        </p:spPr>
        <p:txBody>
          <a:bodyPr>
            <a:noAutofit/>
          </a:bodyPr>
          <a:lstStyle/>
          <a:p>
            <a:r>
              <a:rPr lang="en-US" sz="3200" b="1" dirty="0"/>
              <a:t>Saving Lives: A Conversation about Suicide Prevention</a:t>
            </a:r>
            <a:br>
              <a:rPr lang="en-US" sz="3200" b="1" dirty="0"/>
            </a:br>
            <a:r>
              <a:rPr lang="en-US" sz="3200" b="1" dirty="0"/>
              <a:t>in the Jewish Community</a:t>
            </a:r>
            <a:br>
              <a:rPr lang="en-US" sz="3200" b="1" dirty="0"/>
            </a:br>
            <a:r>
              <a:rPr lang="en-US" sz="3200" b="1" dirty="0"/>
              <a:t>October 3, 2018</a:t>
            </a:r>
          </a:p>
        </p:txBody>
      </p:sp>
      <p:pic>
        <p:nvPicPr>
          <p:cNvPr id="4" name="Picture 3" descr="Logos of JFS Mental Health Services, Jewish Federation of Greater Houston, and the United Wa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891" y="5962749"/>
            <a:ext cx="5706738" cy="497302"/>
          </a:xfrm>
          <a:prstGeom prst="rect">
            <a:avLst/>
          </a:prstGeom>
        </p:spPr>
      </p:pic>
      <p:pic>
        <p:nvPicPr>
          <p:cNvPr id="16" name="Picture 15" descr="Logo-JFS Mental Health Programs Let's talk about it! "/>
          <p:cNvPicPr>
            <a:picLocks noChangeAspect="1"/>
          </p:cNvPicPr>
          <p:nvPr/>
        </p:nvPicPr>
        <p:blipFill>
          <a:blip r:embed="rId5"/>
          <a:stretch>
            <a:fillRect/>
          </a:stretch>
        </p:blipFill>
        <p:spPr>
          <a:xfrm>
            <a:off x="5852018" y="477888"/>
            <a:ext cx="2809860" cy="1036972"/>
          </a:xfrm>
          <a:prstGeom prst="rect">
            <a:avLst/>
          </a:prstGeom>
        </p:spPr>
      </p:pic>
    </p:spTree>
    <p:extLst>
      <p:ext uri="{BB962C8B-B14F-4D97-AF65-F5344CB8AC3E}">
        <p14:creationId xmlns:p14="http://schemas.microsoft.com/office/powerpoint/2010/main" val="1998769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EF70D-C423-41D0-8EC9-8C714EADB094}"/>
              </a:ext>
            </a:extLst>
          </p:cNvPr>
          <p:cNvSpPr>
            <a:spLocks noGrp="1"/>
          </p:cNvSpPr>
          <p:nvPr>
            <p:ph type="title"/>
          </p:nvPr>
        </p:nvSpPr>
        <p:spPr>
          <a:xfrm>
            <a:off x="2214081" y="2591208"/>
            <a:ext cx="8229600" cy="1143000"/>
          </a:xfrm>
        </p:spPr>
        <p:txBody>
          <a:bodyPr/>
          <a:lstStyle/>
          <a:p>
            <a:r>
              <a:rPr lang="en-US" dirty="0" err="1"/>
              <a:t>BeWell</a:t>
            </a:r>
            <a:endParaRPr lang="en-US" dirty="0"/>
          </a:p>
        </p:txBody>
      </p:sp>
      <p:sp>
        <p:nvSpPr>
          <p:cNvPr id="7" name="TextBox 6"/>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18</a:t>
            </a:r>
          </a:p>
        </p:txBody>
      </p:sp>
      <p:sp>
        <p:nvSpPr>
          <p:cNvPr id="12" name="Rectangle 11"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3" name="Picture 12" descr="JFS Mental Health Programs - Let's Talk About It"/>
          <p:cNvPicPr>
            <a:picLocks noChangeAspect="1"/>
          </p:cNvPicPr>
          <p:nvPr/>
        </p:nvPicPr>
        <p:blipFill>
          <a:blip r:embed="rId2"/>
          <a:stretch>
            <a:fillRect/>
          </a:stretch>
        </p:blipFill>
        <p:spPr>
          <a:xfrm>
            <a:off x="344305" y="86818"/>
            <a:ext cx="1869776" cy="690036"/>
          </a:xfrm>
          <a:prstGeom prst="rect">
            <a:avLst/>
          </a:prstGeom>
        </p:spPr>
      </p:pic>
      <p:sp>
        <p:nvSpPr>
          <p:cNvPr id="14" name="TextBox 13"/>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5" name="Rectangle 14" descr="&#10;Weekly Column and Weekly Ad in Jewish Herald Voice&#10;Topics relate to mental health and wellbeing, JFS mental health program initiatives, parenting, coupling, conflict resolution, forgiveness for example&#10;&#10;http://jhvonline.com/index325.htm&#10;&#10;"/>
          <p:cNvSpPr/>
          <p:nvPr/>
        </p:nvSpPr>
        <p:spPr>
          <a:xfrm>
            <a:off x="1279227" y="1979452"/>
            <a:ext cx="2902226" cy="4399148"/>
          </a:xfrm>
          <a:prstGeom prst="rect">
            <a:avLst/>
          </a:prstGeom>
          <a:solidFill>
            <a:schemeClr val="bg1"/>
          </a:solidFill>
          <a:ln>
            <a:noFill/>
          </a:ln>
          <a:effectLst>
            <a:outerShdw blurRad="368300" dir="5400000" sx="96000" sy="96000" algn="ctr" rotWithShape="0">
              <a:schemeClr val="tx1">
                <a:lumMod val="50000"/>
                <a:lumOff val="50000"/>
                <a:alpha val="47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b="1" dirty="0">
              <a:solidFill>
                <a:schemeClr val="tx1"/>
              </a:solidFill>
            </a:endParaRPr>
          </a:p>
          <a:p>
            <a:pPr algn="ctr"/>
            <a:r>
              <a:rPr lang="en-US" sz="2000" b="1" dirty="0">
                <a:solidFill>
                  <a:schemeClr val="tx1"/>
                </a:solidFill>
              </a:rPr>
              <a:t>Weekly Column and Weekly Ad in Jewish Herald Voice</a:t>
            </a:r>
          </a:p>
          <a:p>
            <a:pPr algn="ctr"/>
            <a:r>
              <a:rPr lang="en-US" sz="2000" b="1" dirty="0">
                <a:solidFill>
                  <a:schemeClr val="tx1"/>
                </a:solidFill>
              </a:rPr>
              <a:t>Topics relate to mental health and wellbeing, JFS mental health program initiatives, parenting, coupling, conflict resolution, forgiveness for example</a:t>
            </a:r>
          </a:p>
          <a:p>
            <a:pPr algn="ctr"/>
            <a:endParaRPr lang="en-US" sz="2000" b="1" dirty="0">
              <a:solidFill>
                <a:schemeClr val="tx1"/>
              </a:solidFill>
            </a:endParaRPr>
          </a:p>
          <a:p>
            <a:pPr algn="ctr"/>
            <a:r>
              <a:rPr lang="en-US" sz="2000" b="1" dirty="0">
                <a:solidFill>
                  <a:schemeClr val="tx1"/>
                </a:solidFill>
                <a:hlinkClick r:id="rId3">
                  <a:extLst>
                    <a:ext uri="{A12FA001-AC4F-418D-AE19-62706E023703}">
                      <ahyp:hlinkClr xmlns:ahyp="http://schemas.microsoft.com/office/drawing/2018/hyperlinkcolor" val="tx"/>
                    </a:ext>
                  </a:extLst>
                </a:hlinkClick>
              </a:rPr>
              <a:t>http://jhvonline.com/index325.htm</a:t>
            </a:r>
            <a:endParaRPr lang="en-US" sz="2000" b="1" dirty="0">
              <a:solidFill>
                <a:schemeClr val="tx1"/>
              </a:solidFill>
            </a:endParaRPr>
          </a:p>
          <a:p>
            <a:pPr algn="ctr"/>
            <a:endParaRPr lang="en-US" sz="2000" b="1" dirty="0">
              <a:solidFill>
                <a:schemeClr val="tx1"/>
              </a:solidFill>
            </a:endParaRPr>
          </a:p>
        </p:txBody>
      </p:sp>
      <p:pic>
        <p:nvPicPr>
          <p:cNvPr id="3" name="Picture 2" descr="Image of BeWell newsletter article&#10;">
            <a:extLst>
              <a:ext uri="{FF2B5EF4-FFF2-40B4-BE49-F238E27FC236}">
                <a16:creationId xmlns:a16="http://schemas.microsoft.com/office/drawing/2014/main" id="{4A68DEC6-3035-4738-B4A7-120AD77FBF9C}"/>
              </a:ext>
            </a:extLst>
          </p:cNvPr>
          <p:cNvPicPr>
            <a:picLocks noChangeAspect="1"/>
          </p:cNvPicPr>
          <p:nvPr/>
        </p:nvPicPr>
        <p:blipFill>
          <a:blip r:embed="rId4"/>
          <a:stretch>
            <a:fillRect/>
          </a:stretch>
        </p:blipFill>
        <p:spPr>
          <a:xfrm>
            <a:off x="5207298" y="1071829"/>
            <a:ext cx="2657475" cy="4981575"/>
          </a:xfrm>
          <a:prstGeom prst="rect">
            <a:avLst/>
          </a:prstGeom>
        </p:spPr>
      </p:pic>
    </p:spTree>
    <p:extLst>
      <p:ext uri="{BB962C8B-B14F-4D97-AF65-F5344CB8AC3E}">
        <p14:creationId xmlns:p14="http://schemas.microsoft.com/office/powerpoint/2010/main" val="355330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7F20-427E-4E5D-9A43-2C05218F58EE}"/>
              </a:ext>
            </a:extLst>
          </p:cNvPr>
          <p:cNvSpPr>
            <a:spLocks noGrp="1"/>
          </p:cNvSpPr>
          <p:nvPr>
            <p:ph type="title"/>
          </p:nvPr>
        </p:nvSpPr>
        <p:spPr>
          <a:xfrm>
            <a:off x="3646170" y="457691"/>
            <a:ext cx="7886700" cy="1325563"/>
          </a:xfrm>
        </p:spPr>
        <p:txBody>
          <a:bodyPr/>
          <a:lstStyle/>
          <a:p>
            <a:r>
              <a:rPr lang="en-US" dirty="0"/>
              <a:t>Videos</a:t>
            </a:r>
          </a:p>
        </p:txBody>
      </p:sp>
      <p:sp>
        <p:nvSpPr>
          <p:cNvPr id="10" name="Rectangle 9" descr="JFS 2018 Comprehensive Program for Suicide Prevention and Aftercare"/>
          <p:cNvSpPr/>
          <p:nvPr/>
        </p:nvSpPr>
        <p:spPr>
          <a:xfrm>
            <a:off x="2966224" y="863075"/>
            <a:ext cx="5034776" cy="628811"/>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en-US" sz="1350" dirty="0">
              <a:solidFill>
                <a:srgbClr val="00B0F0"/>
              </a:solidFill>
              <a:latin typeface="Calibri" panose="020F0502020204030204"/>
            </a:endParaRPr>
          </a:p>
        </p:txBody>
      </p:sp>
      <p:pic>
        <p:nvPicPr>
          <p:cNvPr id="11" name="Picture 10" descr="JFS Mental Health Programs - Let's Talk About It. "/>
          <p:cNvPicPr>
            <a:picLocks noChangeAspect="1"/>
          </p:cNvPicPr>
          <p:nvPr/>
        </p:nvPicPr>
        <p:blipFill>
          <a:blip r:embed="rId2"/>
          <a:stretch>
            <a:fillRect/>
          </a:stretch>
        </p:blipFill>
        <p:spPr>
          <a:xfrm>
            <a:off x="1401229" y="922364"/>
            <a:ext cx="1402332" cy="517527"/>
          </a:xfrm>
          <a:prstGeom prst="rect">
            <a:avLst/>
          </a:prstGeom>
        </p:spPr>
      </p:pic>
      <p:sp>
        <p:nvSpPr>
          <p:cNvPr id="12" name="TextBox 11"/>
          <p:cNvSpPr txBox="1"/>
          <p:nvPr/>
        </p:nvSpPr>
        <p:spPr>
          <a:xfrm>
            <a:off x="3025712" y="940879"/>
            <a:ext cx="5000303" cy="715581"/>
          </a:xfrm>
          <a:prstGeom prst="rect">
            <a:avLst/>
          </a:prstGeom>
          <a:noFill/>
        </p:spPr>
        <p:txBody>
          <a:bodyPr wrap="square" rtlCol="0">
            <a:spAutoFit/>
          </a:bodyPr>
          <a:lstStyle/>
          <a:p>
            <a:pPr defTabSz="685800"/>
            <a:r>
              <a:rPr lang="en-US" sz="1350" b="1" dirty="0">
                <a:solidFill>
                  <a:prstClr val="white"/>
                </a:solidFill>
                <a:latin typeface="Calibri" panose="020F0502020204030204"/>
              </a:rPr>
              <a:t>Jewish Family Service </a:t>
            </a:r>
          </a:p>
          <a:p>
            <a:pPr defTabSz="685800"/>
            <a:r>
              <a:rPr lang="en-US" sz="1350" dirty="0">
                <a:solidFill>
                  <a:prstClr val="white"/>
                </a:solidFill>
                <a:latin typeface="Calibri" panose="020F0502020204030204"/>
              </a:rPr>
              <a:t>2018 Comprehensive Program for Suicide Prevention and Aftercare</a:t>
            </a:r>
          </a:p>
          <a:p>
            <a:pPr defTabSz="685800"/>
            <a:endParaRPr lang="en-US" sz="1350" dirty="0">
              <a:solidFill>
                <a:prstClr val="white"/>
              </a:solidFill>
              <a:latin typeface="Calibri" panose="020F0502020204030204"/>
            </a:endParaRPr>
          </a:p>
        </p:txBody>
      </p:sp>
      <p:pic>
        <p:nvPicPr>
          <p:cNvPr id="3" name="Picture 2" descr="Images of VIDEO Outreach efforts - Not An Option / You Belong / One Call and Fear-Less  http://mentalhealthletstalk.org/mental-health-issues/suicide-prevention/ ">
            <a:extLst>
              <a:ext uri="{FF2B5EF4-FFF2-40B4-BE49-F238E27FC236}">
                <a16:creationId xmlns:a16="http://schemas.microsoft.com/office/drawing/2014/main" id="{AC372973-3817-4BF1-8E81-50EB233016D5}"/>
              </a:ext>
            </a:extLst>
          </p:cNvPr>
          <p:cNvPicPr>
            <a:picLocks noChangeAspect="1"/>
          </p:cNvPicPr>
          <p:nvPr/>
        </p:nvPicPr>
        <p:blipFill>
          <a:blip r:embed="rId3"/>
          <a:stretch>
            <a:fillRect/>
          </a:stretch>
        </p:blipFill>
        <p:spPr>
          <a:xfrm>
            <a:off x="2624137" y="1940465"/>
            <a:ext cx="3895725" cy="4019550"/>
          </a:xfrm>
          <a:prstGeom prst="rect">
            <a:avLst/>
          </a:prstGeom>
        </p:spPr>
      </p:pic>
      <p:sp>
        <p:nvSpPr>
          <p:cNvPr id="4" name="Rectangle 3">
            <a:extLst>
              <a:ext uri="{FF2B5EF4-FFF2-40B4-BE49-F238E27FC236}">
                <a16:creationId xmlns:a16="http://schemas.microsoft.com/office/drawing/2014/main" id="{67A8607D-06F7-4646-846A-AA760905609B}"/>
              </a:ext>
            </a:extLst>
          </p:cNvPr>
          <p:cNvSpPr/>
          <p:nvPr/>
        </p:nvSpPr>
        <p:spPr>
          <a:xfrm>
            <a:off x="2285999" y="6020676"/>
            <a:ext cx="4572000" cy="646331"/>
          </a:xfrm>
          <a:prstGeom prst="rect">
            <a:avLst/>
          </a:prstGeom>
        </p:spPr>
        <p:txBody>
          <a:bodyPr>
            <a:spAutoFit/>
          </a:bodyPr>
          <a:lstStyle/>
          <a:p>
            <a:r>
              <a:rPr lang="en-US" dirty="0">
                <a:latin typeface="Verdana" panose="020B0604030504040204" pitchFamily="34" charset="0"/>
                <a:hlinkClick r:id="rId4"/>
              </a:rPr>
              <a:t>http://mentalhealthletstalk.org/mental-health-issues/suicide-prevention/</a:t>
            </a:r>
            <a:endParaRPr lang="en-US" dirty="0"/>
          </a:p>
        </p:txBody>
      </p:sp>
    </p:spTree>
    <p:extLst>
      <p:ext uri="{BB962C8B-B14F-4D97-AF65-F5344CB8AC3E}">
        <p14:creationId xmlns:p14="http://schemas.microsoft.com/office/powerpoint/2010/main" val="3978885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4305" y="1170717"/>
            <a:ext cx="4472609" cy="4525963"/>
          </a:xfrm>
        </p:spPr>
        <p:txBody>
          <a:bodyPr/>
          <a:lstStyle/>
          <a:p>
            <a:pPr>
              <a:buClr>
                <a:srgbClr val="00B0F0"/>
              </a:buClr>
            </a:pPr>
            <a:r>
              <a:rPr lang="en-US" sz="2400" dirty="0"/>
              <a:t>Technology platform</a:t>
            </a:r>
          </a:p>
          <a:p>
            <a:pPr>
              <a:buClr>
                <a:srgbClr val="00B0F0"/>
              </a:buClr>
            </a:pPr>
            <a:r>
              <a:rPr lang="en-US" sz="2400" dirty="0"/>
              <a:t>Recruitment efforts</a:t>
            </a:r>
          </a:p>
          <a:p>
            <a:pPr>
              <a:buClr>
                <a:srgbClr val="00B0F0"/>
              </a:buClr>
            </a:pPr>
            <a:r>
              <a:rPr lang="en-US" sz="2400" dirty="0"/>
              <a:t>Message content</a:t>
            </a:r>
          </a:p>
          <a:p>
            <a:pPr>
              <a:buClr>
                <a:srgbClr val="00B0F0"/>
              </a:buClr>
            </a:pPr>
            <a:r>
              <a:rPr lang="en-US" sz="2400" dirty="0"/>
              <a:t>Sponsorship</a:t>
            </a:r>
          </a:p>
          <a:p>
            <a:pPr>
              <a:buClr>
                <a:srgbClr val="00B0F0"/>
              </a:buClr>
            </a:pPr>
            <a:r>
              <a:rPr lang="en-US" sz="2400" dirty="0">
                <a:hlinkClick r:id="rId3"/>
              </a:rPr>
              <a:t>http://mentalhealthletstalk.org/touching-the-heart/</a:t>
            </a:r>
            <a:endParaRPr lang="en-US" sz="2400" dirty="0"/>
          </a:p>
          <a:p>
            <a:pPr>
              <a:buClr>
                <a:srgbClr val="00B0F0"/>
              </a:buClr>
            </a:pPr>
            <a:endParaRPr lang="en-US" sz="2400" dirty="0"/>
          </a:p>
          <a:p>
            <a:pPr marL="0" indent="0">
              <a:buNone/>
            </a:pPr>
            <a:endParaRPr lang="en-US" dirty="0"/>
          </a:p>
        </p:txBody>
      </p:sp>
      <p:sp>
        <p:nvSpPr>
          <p:cNvPr id="7" name="TextBox 6"/>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19</a:t>
            </a:r>
          </a:p>
        </p:txBody>
      </p:sp>
      <p:sp>
        <p:nvSpPr>
          <p:cNvPr id="9" name="Rectangle 8"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0" name="Picture 9" descr="JFS Mental Health Programs - Let's Talk About It"/>
          <p:cNvPicPr>
            <a:picLocks noChangeAspect="1"/>
          </p:cNvPicPr>
          <p:nvPr/>
        </p:nvPicPr>
        <p:blipFill>
          <a:blip r:embed="rId4"/>
          <a:stretch>
            <a:fillRect/>
          </a:stretch>
        </p:blipFill>
        <p:spPr>
          <a:xfrm>
            <a:off x="344305" y="98392"/>
            <a:ext cx="1869776" cy="690036"/>
          </a:xfrm>
          <a:prstGeom prst="rect">
            <a:avLst/>
          </a:prstGeom>
        </p:spPr>
      </p:pic>
      <p:sp>
        <p:nvSpPr>
          <p:cNvPr id="11" name="TextBox 10"/>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2" name="Title 1">
            <a:extLst>
              <a:ext uri="{FF2B5EF4-FFF2-40B4-BE49-F238E27FC236}">
                <a16:creationId xmlns:a16="http://schemas.microsoft.com/office/drawing/2014/main" id="{1AD64BA0-7BD5-42E5-B9DB-363CA6EFE7E4}"/>
              </a:ext>
            </a:extLst>
          </p:cNvPr>
          <p:cNvSpPr>
            <a:spLocks noGrp="1"/>
          </p:cNvSpPr>
          <p:nvPr>
            <p:ph type="title"/>
          </p:nvPr>
        </p:nvSpPr>
        <p:spPr>
          <a:xfrm>
            <a:off x="2985247" y="2628281"/>
            <a:ext cx="8229600" cy="1143000"/>
          </a:xfrm>
        </p:spPr>
        <p:txBody>
          <a:bodyPr>
            <a:normAutofit fontScale="90000"/>
          </a:bodyPr>
          <a:lstStyle/>
          <a:p>
            <a:r>
              <a:rPr lang="en-US" dirty="0"/>
              <a:t>Touching </a:t>
            </a:r>
            <a:br>
              <a:rPr lang="en-US" dirty="0"/>
            </a:br>
            <a:r>
              <a:rPr lang="en-US" dirty="0"/>
              <a:t>the Heart</a:t>
            </a:r>
          </a:p>
        </p:txBody>
      </p:sp>
      <p:pic>
        <p:nvPicPr>
          <p:cNvPr id="15" name="Picture 14" descr="Cover image of Touching the Heart Campaign for Houston's Jewish College Students! "/>
          <p:cNvPicPr>
            <a:picLocks noChangeAspect="1"/>
          </p:cNvPicPr>
          <p:nvPr/>
        </p:nvPicPr>
        <p:blipFill rotWithShape="1">
          <a:blip r:embed="rId5">
            <a:extLst>
              <a:ext uri="{28A0092B-C50C-407E-A947-70E740481C1C}">
                <a14:useLocalDpi xmlns:a14="http://schemas.microsoft.com/office/drawing/2010/main" val="0"/>
              </a:ext>
            </a:extLst>
          </a:blip>
          <a:srcRect l="3810" t="2773" r="1935" b="1590"/>
          <a:stretch/>
        </p:blipFill>
        <p:spPr>
          <a:xfrm>
            <a:off x="4816914" y="1300958"/>
            <a:ext cx="3760986" cy="4866500"/>
          </a:xfrm>
          <a:prstGeom prst="rect">
            <a:avLst/>
          </a:prstGeom>
        </p:spPr>
      </p:pic>
    </p:spTree>
    <p:extLst>
      <p:ext uri="{BB962C8B-B14F-4D97-AF65-F5344CB8AC3E}">
        <p14:creationId xmlns:p14="http://schemas.microsoft.com/office/powerpoint/2010/main" val="199733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6336" y="2073796"/>
            <a:ext cx="7668526" cy="3046988"/>
          </a:xfrm>
          <a:prstGeom prst="rect">
            <a:avLst/>
          </a:prstGeom>
        </p:spPr>
        <p:txBody>
          <a:bodyPr wrap="square">
            <a:spAutoFit/>
          </a:bodyPr>
          <a:lstStyle/>
          <a:p>
            <a:r>
              <a:rPr lang="en-US" sz="2400" dirty="0"/>
              <a:t>           Based on 1950s postcard program to veterans adopted by Thomas Joiner as part of suicide reduction in the military evidence based and quantitatively shown to reduce depression and suicidal ideation test program to Jewish high school students leaving for college and those in college messages of support and wellness and resilience tips and information to be expanded to young Jewish professionals and those moving to Houston to work.</a:t>
            </a:r>
          </a:p>
        </p:txBody>
      </p:sp>
      <p:sp>
        <p:nvSpPr>
          <p:cNvPr id="8" name="TextBox 7"/>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20</a:t>
            </a:r>
          </a:p>
        </p:txBody>
      </p:sp>
      <p:sp>
        <p:nvSpPr>
          <p:cNvPr id="12" name="Rectangle 11"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3" name="Picture 12" descr="JFS Mental Health Programs - Let's Talk About It"/>
          <p:cNvPicPr>
            <a:picLocks noChangeAspect="1"/>
          </p:cNvPicPr>
          <p:nvPr/>
        </p:nvPicPr>
        <p:blipFill>
          <a:blip r:embed="rId2"/>
          <a:stretch>
            <a:fillRect/>
          </a:stretch>
        </p:blipFill>
        <p:spPr>
          <a:xfrm>
            <a:off x="344305" y="98392"/>
            <a:ext cx="1869776" cy="690036"/>
          </a:xfrm>
          <a:prstGeom prst="rect">
            <a:avLst/>
          </a:prstGeom>
        </p:spPr>
      </p:pic>
      <p:sp>
        <p:nvSpPr>
          <p:cNvPr id="14" name="TextBox 13"/>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2" name="Title 1">
            <a:extLst>
              <a:ext uri="{FF2B5EF4-FFF2-40B4-BE49-F238E27FC236}">
                <a16:creationId xmlns:a16="http://schemas.microsoft.com/office/drawing/2014/main" id="{BC7AB8A5-8A9F-4BEA-A167-451CF59B2144}"/>
              </a:ext>
            </a:extLst>
          </p:cNvPr>
          <p:cNvSpPr>
            <a:spLocks noGrp="1"/>
          </p:cNvSpPr>
          <p:nvPr>
            <p:ph type="title"/>
          </p:nvPr>
        </p:nvSpPr>
        <p:spPr>
          <a:xfrm>
            <a:off x="344305" y="896685"/>
            <a:ext cx="8229600" cy="1143000"/>
          </a:xfrm>
        </p:spPr>
        <p:txBody>
          <a:bodyPr/>
          <a:lstStyle/>
          <a:p>
            <a:r>
              <a:rPr lang="en-US" dirty="0"/>
              <a:t>Postcard</a:t>
            </a:r>
            <a:r>
              <a:rPr lang="en-US" baseline="0" dirty="0"/>
              <a:t> Program</a:t>
            </a:r>
            <a:endParaRPr lang="en-US" dirty="0"/>
          </a:p>
        </p:txBody>
      </p:sp>
    </p:spTree>
    <p:extLst>
      <p:ext uri="{BB962C8B-B14F-4D97-AF65-F5344CB8AC3E}">
        <p14:creationId xmlns:p14="http://schemas.microsoft.com/office/powerpoint/2010/main" val="86728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19340" y="1804277"/>
            <a:ext cx="4353309" cy="4524315"/>
          </a:xfrm>
          <a:prstGeom prst="rect">
            <a:avLst/>
          </a:prstGeom>
        </p:spPr>
        <p:txBody>
          <a:bodyPr wrap="square">
            <a:spAutoFit/>
          </a:bodyPr>
          <a:lstStyle/>
          <a:p>
            <a:pPr marL="285750" indent="-285750">
              <a:buClr>
                <a:srgbClr val="00B0F0"/>
              </a:buClr>
              <a:buFont typeface="Arial" charset="0"/>
              <a:buChar char="•"/>
            </a:pPr>
            <a:r>
              <a:rPr lang="en-US" sz="2400" dirty="0">
                <a:latin typeface="Calibri" charset="0"/>
                <a:ea typeface="Calibri" charset="0"/>
                <a:cs typeface="Calibri" charset="0"/>
              </a:rPr>
              <a:t>Upon a Death</a:t>
            </a:r>
          </a:p>
          <a:p>
            <a:pPr marL="285750" indent="-285750">
              <a:buClr>
                <a:srgbClr val="00B0F0"/>
              </a:buClr>
              <a:buFont typeface="Arial" charset="0"/>
              <a:buChar char="•"/>
            </a:pPr>
            <a:r>
              <a:rPr lang="en-US" sz="2400" dirty="0">
                <a:latin typeface="Calibri" charset="0"/>
                <a:ea typeface="Calibri" charset="0"/>
                <a:cs typeface="Calibri" charset="0"/>
              </a:rPr>
              <a:t>i</a:t>
            </a:r>
            <a:r>
              <a:rPr lang="en-US" sz="2400" dirty="0"/>
              <a:t>mmediate outreach call and letter</a:t>
            </a:r>
          </a:p>
          <a:p>
            <a:pPr marL="285750" indent="-285750">
              <a:buClr>
                <a:srgbClr val="00B0F0"/>
              </a:buClr>
              <a:buFont typeface="Arial" charset="0"/>
              <a:buChar char="•"/>
            </a:pPr>
            <a:r>
              <a:rPr lang="en-US" sz="2400" dirty="0">
                <a:latin typeface="Calibri" charset="0"/>
                <a:ea typeface="Calibri" charset="0"/>
                <a:cs typeface="Calibri" charset="0"/>
              </a:rPr>
              <a:t>Crisis bereavement support before funeral and Shiva days</a:t>
            </a:r>
          </a:p>
          <a:p>
            <a:pPr marL="285750" indent="-285750">
              <a:buClr>
                <a:srgbClr val="00B0F0"/>
              </a:buClr>
              <a:buFont typeface="Arial" charset="0"/>
              <a:buChar char="•"/>
            </a:pPr>
            <a:r>
              <a:rPr lang="en-US" sz="2400" dirty="0">
                <a:latin typeface="Calibri" charset="0"/>
                <a:ea typeface="Calibri" charset="0"/>
                <a:cs typeface="Calibri" charset="0"/>
              </a:rPr>
              <a:t>Bereavement guide and support at month one, three, six and eleven </a:t>
            </a:r>
          </a:p>
          <a:p>
            <a:pPr marL="285750" indent="-285750">
              <a:buClr>
                <a:srgbClr val="00B0F0"/>
              </a:buClr>
              <a:buFont typeface="Arial" charset="0"/>
              <a:buChar char="•"/>
            </a:pPr>
            <a:r>
              <a:rPr lang="en-US" sz="2400" dirty="0">
                <a:latin typeface="Calibri" charset="0"/>
                <a:ea typeface="Calibri" charset="0"/>
                <a:cs typeface="Calibri" charset="0"/>
              </a:rPr>
              <a:t>Bereavement Support Groups</a:t>
            </a:r>
          </a:p>
          <a:p>
            <a:pPr marL="285750" indent="-285750">
              <a:buClr>
                <a:srgbClr val="00B0F0"/>
              </a:buClr>
              <a:buFont typeface="Arial" charset="0"/>
              <a:buChar char="•"/>
            </a:pPr>
            <a:r>
              <a:rPr lang="en-US" sz="2400" dirty="0">
                <a:latin typeface="Calibri" charset="0"/>
                <a:ea typeface="Calibri" charset="0"/>
                <a:cs typeface="Calibri" charset="0"/>
              </a:rPr>
              <a:t>Bright Stars</a:t>
            </a:r>
          </a:p>
          <a:p>
            <a:pPr marL="285750" indent="-285750">
              <a:buClr>
                <a:srgbClr val="00B0F0"/>
              </a:buClr>
              <a:buFont typeface="Arial" charset="0"/>
              <a:buChar char="•"/>
            </a:pPr>
            <a:r>
              <a:rPr lang="en-US" sz="2400" dirty="0">
                <a:latin typeface="Calibri" charset="0"/>
                <a:ea typeface="Calibri" charset="0"/>
                <a:cs typeface="Calibri" charset="0"/>
              </a:rPr>
              <a:t>Counseling. Individual,  couple and family</a:t>
            </a:r>
            <a:endParaRPr lang="en-US" sz="2400" dirty="0">
              <a:effectLst/>
              <a:latin typeface="Calibri" charset="0"/>
              <a:ea typeface="Calibri" charset="0"/>
              <a:cs typeface="Calibri" charset="0"/>
            </a:endParaRPr>
          </a:p>
        </p:txBody>
      </p:sp>
      <p:sp>
        <p:nvSpPr>
          <p:cNvPr id="10" name="TextBox 9"/>
          <p:cNvSpPr txBox="1"/>
          <p:nvPr/>
        </p:nvSpPr>
        <p:spPr>
          <a:xfrm>
            <a:off x="4019340" y="973280"/>
            <a:ext cx="3196449" cy="830997"/>
          </a:xfrm>
          <a:prstGeom prst="rect">
            <a:avLst/>
          </a:prstGeom>
          <a:noFill/>
        </p:spPr>
        <p:txBody>
          <a:bodyPr wrap="square" rtlCol="0">
            <a:spAutoFit/>
          </a:bodyPr>
          <a:lstStyle/>
          <a:p>
            <a:pPr algn="ctr"/>
            <a:r>
              <a:rPr lang="en-US" sz="4800" b="1" dirty="0">
                <a:solidFill>
                  <a:srgbClr val="00B0F0"/>
                </a:solidFill>
              </a:rPr>
              <a:t>Aftercare</a:t>
            </a:r>
            <a:endParaRPr lang="en-US" sz="4800" dirty="0"/>
          </a:p>
        </p:txBody>
      </p:sp>
      <p:sp>
        <p:nvSpPr>
          <p:cNvPr id="14" name="Rectangle 13"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5" name="Picture 14" descr="JFS Mental Health Programs - Let's Talk About It"/>
          <p:cNvPicPr>
            <a:picLocks noChangeAspect="1"/>
          </p:cNvPicPr>
          <p:nvPr/>
        </p:nvPicPr>
        <p:blipFill>
          <a:blip r:embed="rId3"/>
          <a:stretch>
            <a:fillRect/>
          </a:stretch>
        </p:blipFill>
        <p:spPr>
          <a:xfrm>
            <a:off x="344305" y="86818"/>
            <a:ext cx="1869776" cy="690036"/>
          </a:xfrm>
          <a:prstGeom prst="rect">
            <a:avLst/>
          </a:prstGeom>
        </p:spPr>
      </p:pic>
      <p:sp>
        <p:nvSpPr>
          <p:cNvPr id="16" name="TextBox 15"/>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8" name="TextBox 17"/>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21</a:t>
            </a:r>
          </a:p>
        </p:txBody>
      </p:sp>
      <p:sp>
        <p:nvSpPr>
          <p:cNvPr id="2" name="Title 1">
            <a:extLst>
              <a:ext uri="{FF2B5EF4-FFF2-40B4-BE49-F238E27FC236}">
                <a16:creationId xmlns:a16="http://schemas.microsoft.com/office/drawing/2014/main" id="{5BFBE64C-3272-4409-96AC-BBEABBD0AFCE}"/>
              </a:ext>
            </a:extLst>
          </p:cNvPr>
          <p:cNvSpPr>
            <a:spLocks noGrp="1"/>
          </p:cNvSpPr>
          <p:nvPr>
            <p:ph type="title"/>
          </p:nvPr>
        </p:nvSpPr>
        <p:spPr>
          <a:xfrm>
            <a:off x="-2094245" y="2591208"/>
            <a:ext cx="8229600" cy="1143000"/>
          </a:xfrm>
        </p:spPr>
        <p:txBody>
          <a:bodyPr/>
          <a:lstStyle/>
          <a:p>
            <a:r>
              <a:rPr lang="en-US" dirty="0"/>
              <a:t>Aftercare</a:t>
            </a:r>
          </a:p>
        </p:txBody>
      </p:sp>
      <p:pic>
        <p:nvPicPr>
          <p:cNvPr id="12" name="Picture 11" descr="Silhouetted image of hands reaching out to each other. "/>
          <p:cNvPicPr>
            <a:picLocks noChangeAspect="1"/>
          </p:cNvPicPr>
          <p:nvPr/>
        </p:nvPicPr>
        <p:blipFill rotWithShape="1">
          <a:blip r:embed="rId4">
            <a:extLst>
              <a:ext uri="{28A0092B-C50C-407E-A947-70E740481C1C}">
                <a14:useLocalDpi xmlns:a14="http://schemas.microsoft.com/office/drawing/2010/main" val="0"/>
              </a:ext>
            </a:extLst>
          </a:blip>
          <a:srcRect t="3138" b="3417"/>
          <a:stretch/>
        </p:blipFill>
        <p:spPr>
          <a:xfrm>
            <a:off x="98095" y="880592"/>
            <a:ext cx="3660231" cy="5617756"/>
          </a:xfrm>
          <a:prstGeom prst="rect">
            <a:avLst/>
          </a:prstGeom>
        </p:spPr>
      </p:pic>
    </p:spTree>
    <p:extLst>
      <p:ext uri="{BB962C8B-B14F-4D97-AF65-F5344CB8AC3E}">
        <p14:creationId xmlns:p14="http://schemas.microsoft.com/office/powerpoint/2010/main" val="638671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88863CB-C7F6-9F41-9D26-21A4FBF6FA0C}" type="slidenum">
              <a:rPr lang="en-US" smtClean="0"/>
              <a:t>25</a:t>
            </a:fld>
            <a:endParaRPr lang="en-US" dirty="0"/>
          </a:p>
        </p:txBody>
      </p:sp>
      <p:sp>
        <p:nvSpPr>
          <p:cNvPr id="10" name="Rectangle 9"/>
          <p:cNvSpPr/>
          <p:nvPr/>
        </p:nvSpPr>
        <p:spPr>
          <a:xfrm>
            <a:off x="444291" y="2130536"/>
            <a:ext cx="4952502" cy="3170099"/>
          </a:xfrm>
          <a:prstGeom prst="rect">
            <a:avLst/>
          </a:prstGeom>
        </p:spPr>
        <p:txBody>
          <a:bodyPr wrap="square">
            <a:spAutoFit/>
          </a:bodyPr>
          <a:lstStyle/>
          <a:p>
            <a:r>
              <a:rPr lang="en-US" sz="3000" b="1" dirty="0">
                <a:solidFill>
                  <a:srgbClr val="00B0F0"/>
                </a:solidFill>
              </a:rPr>
              <a:t>Bereavement Guide</a:t>
            </a:r>
          </a:p>
          <a:p>
            <a:pPr marL="342900" indent="-342900">
              <a:buClr>
                <a:srgbClr val="00B0F0"/>
              </a:buClr>
              <a:buFont typeface="Arial" charset="0"/>
              <a:buChar char="•"/>
            </a:pPr>
            <a:r>
              <a:rPr lang="en-US" sz="2200" dirty="0"/>
              <a:t>Grief support for friends and family</a:t>
            </a:r>
          </a:p>
          <a:p>
            <a:pPr marL="342900" indent="-342900">
              <a:buClr>
                <a:srgbClr val="00B0F0"/>
              </a:buClr>
              <a:buFont typeface="Arial" charset="0"/>
              <a:buChar char="•"/>
            </a:pPr>
            <a:r>
              <a:rPr lang="en-US" sz="2200" dirty="0"/>
              <a:t>Distributed by funeral homes, rabbis, therapists, first responders</a:t>
            </a:r>
          </a:p>
          <a:p>
            <a:r>
              <a:rPr lang="en-US" sz="3000" dirty="0"/>
              <a:t> </a:t>
            </a:r>
          </a:p>
          <a:p>
            <a:r>
              <a:rPr lang="en-US" sz="3000" b="1" dirty="0">
                <a:solidFill>
                  <a:srgbClr val="00B0F0"/>
                </a:solidFill>
              </a:rPr>
              <a:t>Bereavement Support Groups</a:t>
            </a:r>
          </a:p>
          <a:p>
            <a:pPr marL="342900" indent="-342900">
              <a:buClr>
                <a:srgbClr val="00B0F0"/>
              </a:buClr>
              <a:buFont typeface="Arial" charset="0"/>
              <a:buChar char="•"/>
            </a:pPr>
            <a:r>
              <a:rPr lang="en-US" sz="2200" dirty="0"/>
              <a:t>Family and friends of deceased by suicide and overdose deaths</a:t>
            </a:r>
          </a:p>
        </p:txBody>
      </p:sp>
      <p:sp>
        <p:nvSpPr>
          <p:cNvPr id="13" name="Rectangle 12"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4" name="Picture 13" descr="JFS Mental Health Programs - Let's Talk About It"/>
          <p:cNvPicPr>
            <a:picLocks noChangeAspect="1"/>
          </p:cNvPicPr>
          <p:nvPr/>
        </p:nvPicPr>
        <p:blipFill>
          <a:blip r:embed="rId2"/>
          <a:stretch>
            <a:fillRect/>
          </a:stretch>
        </p:blipFill>
        <p:spPr>
          <a:xfrm>
            <a:off x="344305" y="86818"/>
            <a:ext cx="1869776" cy="690036"/>
          </a:xfrm>
          <a:prstGeom prst="rect">
            <a:avLst/>
          </a:prstGeom>
        </p:spPr>
      </p:pic>
      <p:sp>
        <p:nvSpPr>
          <p:cNvPr id="15" name="TextBox 14"/>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7" name="TextBox 16"/>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22</a:t>
            </a:r>
          </a:p>
        </p:txBody>
      </p:sp>
      <p:sp>
        <p:nvSpPr>
          <p:cNvPr id="2" name="Title 1">
            <a:extLst>
              <a:ext uri="{FF2B5EF4-FFF2-40B4-BE49-F238E27FC236}">
                <a16:creationId xmlns:a16="http://schemas.microsoft.com/office/drawing/2014/main" id="{2F243301-D69E-49DB-909C-5EDFD10775A2}"/>
              </a:ext>
            </a:extLst>
          </p:cNvPr>
          <p:cNvSpPr>
            <a:spLocks noGrp="1"/>
          </p:cNvSpPr>
          <p:nvPr>
            <p:ph type="title"/>
          </p:nvPr>
        </p:nvSpPr>
        <p:spPr>
          <a:xfrm>
            <a:off x="3155595" y="3140480"/>
            <a:ext cx="8229600" cy="1143000"/>
          </a:xfrm>
        </p:spPr>
        <p:txBody>
          <a:bodyPr>
            <a:normAutofit/>
          </a:bodyPr>
          <a:lstStyle/>
          <a:p>
            <a:r>
              <a:rPr lang="en-US" sz="2400" dirty="0"/>
              <a:t>Bereavement </a:t>
            </a:r>
          </a:p>
        </p:txBody>
      </p:sp>
      <p:pic>
        <p:nvPicPr>
          <p:cNvPr id="9" name="Picture 8" descr="Cover image of a handout entitled &quot;Support for Those Who Experience a Loss from Death by Suicide.&quo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081" y="1680925"/>
            <a:ext cx="3122629" cy="4119002"/>
          </a:xfrm>
          <a:prstGeom prst="rect">
            <a:avLst/>
          </a:prstGeom>
        </p:spPr>
      </p:pic>
    </p:spTree>
    <p:extLst>
      <p:ext uri="{BB962C8B-B14F-4D97-AF65-F5344CB8AC3E}">
        <p14:creationId xmlns:p14="http://schemas.microsoft.com/office/powerpoint/2010/main" val="904574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8" name="Picture 7" descr="JFS Mental Health Programs - Let's Talk About It"/>
          <p:cNvPicPr>
            <a:picLocks noChangeAspect="1"/>
          </p:cNvPicPr>
          <p:nvPr/>
        </p:nvPicPr>
        <p:blipFill>
          <a:blip r:embed="rId2"/>
          <a:stretch>
            <a:fillRect/>
          </a:stretch>
        </p:blipFill>
        <p:spPr>
          <a:xfrm>
            <a:off x="344305" y="86818"/>
            <a:ext cx="1869776" cy="690036"/>
          </a:xfrm>
          <a:prstGeom prst="rect">
            <a:avLst/>
          </a:prstGeom>
        </p:spPr>
      </p:pic>
      <p:sp>
        <p:nvSpPr>
          <p:cNvPr id="12" name="TextBox 11"/>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23</a:t>
            </a:r>
          </a:p>
        </p:txBody>
      </p:sp>
      <p:sp>
        <p:nvSpPr>
          <p:cNvPr id="2" name="Title 1">
            <a:extLst>
              <a:ext uri="{FF2B5EF4-FFF2-40B4-BE49-F238E27FC236}">
                <a16:creationId xmlns:a16="http://schemas.microsoft.com/office/drawing/2014/main" id="{07E52C43-4F3F-472C-B637-F59C1A4CB2E3}"/>
              </a:ext>
            </a:extLst>
          </p:cNvPr>
          <p:cNvSpPr>
            <a:spLocks noGrp="1"/>
          </p:cNvSpPr>
          <p:nvPr>
            <p:ph type="title"/>
          </p:nvPr>
        </p:nvSpPr>
        <p:spPr>
          <a:xfrm>
            <a:off x="457200" y="1000353"/>
            <a:ext cx="8229600" cy="1143000"/>
          </a:xfrm>
        </p:spPr>
        <p:txBody>
          <a:bodyPr/>
          <a:lstStyle/>
          <a:p>
            <a:r>
              <a:rPr lang="en-US" b="1" dirty="0">
                <a:solidFill>
                  <a:srgbClr val="00B0F0"/>
                </a:solidFill>
              </a:rPr>
              <a:t>Bright Stars</a:t>
            </a:r>
          </a:p>
        </p:txBody>
      </p:sp>
      <p:sp>
        <p:nvSpPr>
          <p:cNvPr id="10" name="Rectangle 9"/>
          <p:cNvSpPr/>
          <p:nvPr/>
        </p:nvSpPr>
        <p:spPr>
          <a:xfrm>
            <a:off x="457200" y="2774000"/>
            <a:ext cx="8156974" cy="2462213"/>
          </a:xfrm>
          <a:prstGeom prst="rect">
            <a:avLst/>
          </a:prstGeom>
        </p:spPr>
        <p:txBody>
          <a:bodyPr wrap="square">
            <a:spAutoFit/>
          </a:bodyPr>
          <a:lstStyle/>
          <a:p>
            <a:pPr marL="342900" indent="-342900">
              <a:buClr>
                <a:srgbClr val="00B0F0"/>
              </a:buClr>
              <a:buFont typeface="Arial" charset="0"/>
              <a:buChar char="•"/>
            </a:pPr>
            <a:r>
              <a:rPr lang="en-US" sz="2200" dirty="0"/>
              <a:t>When a friend or loved one dies by suicide, their life story can become about their death versus their life </a:t>
            </a:r>
          </a:p>
          <a:p>
            <a:pPr marL="342900" indent="-342900">
              <a:buClr>
                <a:srgbClr val="00B0F0"/>
              </a:buClr>
              <a:buFont typeface="Arial" charset="0"/>
              <a:buChar char="•"/>
            </a:pPr>
            <a:r>
              <a:rPr lang="en-US" sz="2200" dirty="0"/>
              <a:t>Launch annual memorial service “Bright Stars” during December</a:t>
            </a:r>
          </a:p>
          <a:p>
            <a:pPr marL="342900" indent="-342900">
              <a:buClr>
                <a:srgbClr val="00B0F0"/>
              </a:buClr>
              <a:buFont typeface="Arial" charset="0"/>
              <a:buChar char="•"/>
            </a:pPr>
            <a:r>
              <a:rPr lang="en-US" sz="2200" dirty="0"/>
              <a:t>Align with strength and resilience messages of Hanukkah</a:t>
            </a:r>
          </a:p>
          <a:p>
            <a:pPr marL="342900" indent="-342900">
              <a:buClr>
                <a:srgbClr val="00B0F0"/>
              </a:buClr>
              <a:buFont typeface="Arial" charset="0"/>
              <a:buChar char="•"/>
            </a:pPr>
            <a:r>
              <a:rPr lang="en-US" sz="2200" dirty="0"/>
              <a:t>Opportunity for survivors of suicide to speak about the life of their loved one versus their death</a:t>
            </a:r>
          </a:p>
          <a:p>
            <a:pPr marL="342900" indent="-342900">
              <a:buClr>
                <a:srgbClr val="00B0F0"/>
              </a:buClr>
              <a:buFont typeface="Arial" charset="0"/>
              <a:buChar char="•"/>
            </a:pPr>
            <a:r>
              <a:rPr lang="en-US" sz="2200" dirty="0"/>
              <a:t>Opportunity for community to light candles together</a:t>
            </a:r>
          </a:p>
        </p:txBody>
      </p:sp>
    </p:spTree>
    <p:extLst>
      <p:ext uri="{BB962C8B-B14F-4D97-AF65-F5344CB8AC3E}">
        <p14:creationId xmlns:p14="http://schemas.microsoft.com/office/powerpoint/2010/main" val="1566228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7571" y="2408455"/>
            <a:ext cx="8295970" cy="1938992"/>
          </a:xfrm>
          <a:prstGeom prst="rect">
            <a:avLst/>
          </a:prstGeom>
        </p:spPr>
        <p:txBody>
          <a:bodyPr wrap="square">
            <a:spAutoFit/>
          </a:bodyPr>
          <a:lstStyle/>
          <a:p>
            <a:pPr marL="342900" indent="-342900">
              <a:buClr>
                <a:srgbClr val="00B0F0"/>
              </a:buClr>
              <a:buFont typeface="Arial" charset="0"/>
              <a:buChar char="•"/>
            </a:pPr>
            <a:r>
              <a:rPr lang="en-US" sz="2400" dirty="0"/>
              <a:t>Suicide Protocol Training for Clergy and Staff</a:t>
            </a:r>
          </a:p>
          <a:p>
            <a:pPr marL="342900" indent="-342900">
              <a:buClr>
                <a:srgbClr val="00B0F0"/>
              </a:buClr>
              <a:buFont typeface="Arial" charset="0"/>
              <a:buChar char="•"/>
            </a:pPr>
            <a:r>
              <a:rPr lang="en-US" sz="2400" dirty="0"/>
              <a:t>Suicide Protocol Training for Faculty and School Administrators</a:t>
            </a:r>
          </a:p>
          <a:p>
            <a:pPr marL="342900" indent="-342900">
              <a:buClr>
                <a:srgbClr val="00B0F0"/>
              </a:buClr>
              <a:buFont typeface="Arial" charset="0"/>
              <a:buChar char="•"/>
            </a:pPr>
            <a:r>
              <a:rPr lang="en-US" sz="2400" dirty="0"/>
              <a:t>Corporate Suicide Protocol Trainings</a:t>
            </a:r>
          </a:p>
          <a:p>
            <a:pPr marL="342900" indent="-342900">
              <a:buClr>
                <a:srgbClr val="00B0F0"/>
              </a:buClr>
              <a:buFont typeface="Arial" charset="0"/>
              <a:buChar char="•"/>
            </a:pPr>
            <a:r>
              <a:rPr lang="en-US" sz="2400" dirty="0"/>
              <a:t>Corporate Self Care Trainings</a:t>
            </a:r>
          </a:p>
          <a:p>
            <a:pPr marL="342900" indent="-342900">
              <a:buClr>
                <a:srgbClr val="00B0F0"/>
              </a:buClr>
              <a:buFont typeface="Arial" charset="0"/>
              <a:buChar char="•"/>
            </a:pPr>
            <a:r>
              <a:rPr lang="en-US" sz="2400" dirty="0"/>
              <a:t>School Faculty and Administration Self Care Trainings </a:t>
            </a:r>
          </a:p>
        </p:txBody>
      </p:sp>
      <p:sp>
        <p:nvSpPr>
          <p:cNvPr id="10" name="Rectangle 9"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10" descr="JFS Mental Health Programs - Let's Talk About It"/>
          <p:cNvPicPr>
            <a:picLocks noChangeAspect="1"/>
          </p:cNvPicPr>
          <p:nvPr/>
        </p:nvPicPr>
        <p:blipFill>
          <a:blip r:embed="rId2"/>
          <a:stretch>
            <a:fillRect/>
          </a:stretch>
        </p:blipFill>
        <p:spPr>
          <a:xfrm>
            <a:off x="344305" y="86818"/>
            <a:ext cx="1869776" cy="690036"/>
          </a:xfrm>
          <a:prstGeom prst="rect">
            <a:avLst/>
          </a:prstGeom>
        </p:spPr>
      </p:pic>
      <p:sp>
        <p:nvSpPr>
          <p:cNvPr id="12" name="TextBox 11"/>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24</a:t>
            </a:r>
          </a:p>
        </p:txBody>
      </p:sp>
      <p:sp>
        <p:nvSpPr>
          <p:cNvPr id="2" name="Title 1">
            <a:extLst>
              <a:ext uri="{FF2B5EF4-FFF2-40B4-BE49-F238E27FC236}">
                <a16:creationId xmlns:a16="http://schemas.microsoft.com/office/drawing/2014/main" id="{9EE7A1FF-D18E-4766-9019-478AB2237A7C}"/>
              </a:ext>
            </a:extLst>
          </p:cNvPr>
          <p:cNvSpPr>
            <a:spLocks noGrp="1"/>
          </p:cNvSpPr>
          <p:nvPr>
            <p:ph type="title"/>
          </p:nvPr>
        </p:nvSpPr>
        <p:spPr>
          <a:xfrm>
            <a:off x="344305" y="1648301"/>
            <a:ext cx="8229600" cy="1143000"/>
          </a:xfrm>
        </p:spPr>
        <p:txBody>
          <a:bodyPr/>
          <a:lstStyle/>
          <a:p>
            <a:pPr rtl="0" eaLnBrk="1" latinLnBrk="0" hangingPunct="1"/>
            <a:r>
              <a:rPr lang="en-US" sz="3000" b="1" kern="1200" dirty="0">
                <a:solidFill>
                  <a:srgbClr val="00B0F0"/>
                </a:solidFill>
                <a:effectLst/>
                <a:latin typeface="Calibri" panose="020F0502020204030204" pitchFamily="34" charset="0"/>
                <a:ea typeface="+mn-ea"/>
                <a:cs typeface="+mn-cs"/>
              </a:rPr>
              <a:t>Corporate, Agency, Synagogue &amp; School Trainings</a:t>
            </a:r>
            <a:endParaRPr lang="en-US" dirty="0">
              <a:effectLst/>
            </a:endParaRPr>
          </a:p>
          <a:p>
            <a:endParaRPr lang="en-US" dirty="0"/>
          </a:p>
        </p:txBody>
      </p:sp>
    </p:spTree>
    <p:extLst>
      <p:ext uri="{BB962C8B-B14F-4D97-AF65-F5344CB8AC3E}">
        <p14:creationId xmlns:p14="http://schemas.microsoft.com/office/powerpoint/2010/main" val="22845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CF205-D55A-492A-AAD7-955BD7E57D69}"/>
              </a:ext>
            </a:extLst>
          </p:cNvPr>
          <p:cNvSpPr>
            <a:spLocks noGrp="1"/>
          </p:cNvSpPr>
          <p:nvPr>
            <p:ph type="title"/>
          </p:nvPr>
        </p:nvSpPr>
        <p:spPr>
          <a:xfrm>
            <a:off x="1407458" y="414766"/>
            <a:ext cx="8229600" cy="1143000"/>
          </a:xfr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b="1" kern="1200" dirty="0">
                <a:solidFill>
                  <a:schemeClr val="tx1"/>
                </a:solidFill>
                <a:effectLst/>
                <a:latin typeface="+mj-lt"/>
                <a:ea typeface="+mj-ea"/>
                <a:cs typeface="+mj-cs"/>
              </a:rPr>
              <a:t>Speakers</a:t>
            </a:r>
            <a:endParaRPr lang="en-US" dirty="0">
              <a:effectLst/>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dirty="0">
              <a:effectLst/>
            </a:endParaRPr>
          </a:p>
          <a:p>
            <a:endParaRPr lang="en-US" dirty="0"/>
          </a:p>
        </p:txBody>
      </p:sp>
      <p:sp>
        <p:nvSpPr>
          <p:cNvPr id="2" name="Rectangle 1"/>
          <p:cNvSpPr/>
          <p:nvPr/>
        </p:nvSpPr>
        <p:spPr>
          <a:xfrm>
            <a:off x="344305" y="1349968"/>
            <a:ext cx="8595538" cy="4770537"/>
          </a:xfrm>
          <a:prstGeom prst="rect">
            <a:avLst/>
          </a:prstGeom>
        </p:spPr>
        <p:txBody>
          <a:bodyPr wrap="square">
            <a:spAutoFit/>
          </a:bodyPr>
          <a:lstStyle/>
          <a:p>
            <a:pPr>
              <a:buClr>
                <a:srgbClr val="00B0F0"/>
              </a:buClr>
            </a:pPr>
            <a:r>
              <a:rPr lang="en-US" sz="3200" b="1" dirty="0">
                <a:solidFill>
                  <a:srgbClr val="00B0F0"/>
                </a:solidFill>
              </a:rPr>
              <a:t>Speakers</a:t>
            </a:r>
          </a:p>
          <a:p>
            <a:pPr marL="342900" indent="-342900">
              <a:buClr>
                <a:srgbClr val="00B0F0"/>
              </a:buClr>
              <a:buFont typeface="Arial" charset="0"/>
              <a:buChar char="•"/>
            </a:pPr>
            <a:r>
              <a:rPr lang="en-US" sz="2400" dirty="0"/>
              <a:t>Broad Speaker’s Topic Areas</a:t>
            </a:r>
          </a:p>
          <a:p>
            <a:pPr marL="342900" indent="-342900">
              <a:buClr>
                <a:srgbClr val="00B0F0"/>
              </a:buClr>
              <a:buFont typeface="Arial" charset="0"/>
              <a:buChar char="•"/>
            </a:pPr>
            <a:r>
              <a:rPr lang="en-US" sz="2400" dirty="0"/>
              <a:t>Suicide Prevention and Aftercare</a:t>
            </a:r>
          </a:p>
          <a:p>
            <a:pPr marL="342900" indent="-342900">
              <a:buClr>
                <a:srgbClr val="00B0F0"/>
              </a:buClr>
              <a:buFont typeface="Arial" charset="0"/>
              <a:buChar char="•"/>
            </a:pPr>
            <a:r>
              <a:rPr lang="en-US" sz="2400" dirty="0"/>
              <a:t>Mental Health Psycho-education</a:t>
            </a:r>
          </a:p>
          <a:p>
            <a:pPr marL="342900" indent="-342900">
              <a:buClr>
                <a:srgbClr val="00B0F0"/>
              </a:buClr>
              <a:buFont typeface="Arial" charset="0"/>
              <a:buChar char="•"/>
            </a:pPr>
            <a:r>
              <a:rPr lang="en-US" sz="2400" dirty="0"/>
              <a:t>Gender Identity</a:t>
            </a:r>
          </a:p>
          <a:p>
            <a:pPr marL="342900" indent="-342900">
              <a:buClr>
                <a:srgbClr val="00B0F0"/>
              </a:buClr>
              <a:buFont typeface="Arial" charset="0"/>
              <a:buChar char="•"/>
            </a:pPr>
            <a:r>
              <a:rPr lang="en-US" sz="2400" dirty="0"/>
              <a:t>Psychological Impact of Infertility</a:t>
            </a:r>
          </a:p>
          <a:p>
            <a:pPr marL="342900" indent="-342900">
              <a:buClr>
                <a:srgbClr val="00B0F0"/>
              </a:buClr>
              <a:buFont typeface="Arial" charset="0"/>
              <a:buChar char="•"/>
            </a:pPr>
            <a:r>
              <a:rPr lang="en-US" sz="2400" dirty="0"/>
              <a:t>Grief and Loss</a:t>
            </a:r>
          </a:p>
          <a:p>
            <a:pPr marL="342900" indent="-342900">
              <a:buClr>
                <a:srgbClr val="00B0F0"/>
              </a:buClr>
              <a:buFont typeface="Arial" charset="0"/>
              <a:buChar char="•"/>
            </a:pPr>
            <a:endParaRPr lang="en-US" sz="2400" dirty="0"/>
          </a:p>
          <a:p>
            <a:pPr>
              <a:buClr>
                <a:srgbClr val="00B0F0"/>
              </a:buClr>
            </a:pPr>
            <a:r>
              <a:rPr lang="en-US" sz="3200" b="1" dirty="0">
                <a:solidFill>
                  <a:srgbClr val="00B0F0"/>
                </a:solidFill>
              </a:rPr>
              <a:t>Research Collaborations</a:t>
            </a:r>
            <a:endParaRPr lang="en-US" sz="3200" dirty="0"/>
          </a:p>
          <a:p>
            <a:pPr marL="342900" indent="-342900">
              <a:buClr>
                <a:srgbClr val="00B0F0"/>
              </a:buClr>
              <a:buFont typeface="Arial" charset="0"/>
              <a:buChar char="•"/>
            </a:pPr>
            <a:r>
              <a:rPr lang="en-US" sz="2400" dirty="0"/>
              <a:t>Menninger Clinic, JFS, Hope &amp; Healing Center “Faith &amp; Resilience Post Hurricane Harvey</a:t>
            </a:r>
          </a:p>
          <a:p>
            <a:pPr marL="342900" indent="-342900">
              <a:buClr>
                <a:srgbClr val="00B0F0"/>
              </a:buClr>
              <a:buFont typeface="Arial" charset="0"/>
              <a:buChar char="•"/>
            </a:pPr>
            <a:r>
              <a:rPr lang="en-US" sz="2400" dirty="0"/>
              <a:t>University of Houston, JFS, “Suicide Assessment”</a:t>
            </a:r>
          </a:p>
        </p:txBody>
      </p:sp>
      <p:sp>
        <p:nvSpPr>
          <p:cNvPr id="10" name="Rectangle 9"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10" descr="JFS Mental Health Programs - Let's Talk About It"/>
          <p:cNvPicPr>
            <a:picLocks noChangeAspect="1"/>
          </p:cNvPicPr>
          <p:nvPr/>
        </p:nvPicPr>
        <p:blipFill>
          <a:blip r:embed="rId2"/>
          <a:stretch>
            <a:fillRect/>
          </a:stretch>
        </p:blipFill>
        <p:spPr>
          <a:xfrm>
            <a:off x="344305" y="86818"/>
            <a:ext cx="1869776" cy="690036"/>
          </a:xfrm>
          <a:prstGeom prst="rect">
            <a:avLst/>
          </a:prstGeom>
        </p:spPr>
      </p:pic>
      <p:sp>
        <p:nvSpPr>
          <p:cNvPr id="12" name="TextBox 11"/>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25</a:t>
            </a:r>
          </a:p>
        </p:txBody>
      </p:sp>
    </p:spTree>
    <p:extLst>
      <p:ext uri="{BB962C8B-B14F-4D97-AF65-F5344CB8AC3E}">
        <p14:creationId xmlns:p14="http://schemas.microsoft.com/office/powerpoint/2010/main" val="298941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12DBB-EF8D-4A6A-B712-E89BF735B798}"/>
              </a:ext>
            </a:extLst>
          </p:cNvPr>
          <p:cNvSpPr>
            <a:spLocks noGrp="1"/>
          </p:cNvSpPr>
          <p:nvPr>
            <p:ph type="title"/>
          </p:nvPr>
        </p:nvSpPr>
        <p:spPr/>
        <p:txBody>
          <a:bodyPr/>
          <a:lstStyle/>
          <a:p>
            <a:pPr rtl="0" eaLnBrk="1" latinLnBrk="0" hangingPunct="1"/>
            <a:r>
              <a:rPr lang="en-US" sz="3200" b="1" kern="1200" dirty="0">
                <a:solidFill>
                  <a:srgbClr val="00B0F0"/>
                </a:solidFill>
                <a:effectLst/>
                <a:latin typeface="Calibri" panose="020F0502020204030204" pitchFamily="34" charset="0"/>
                <a:ea typeface="+mn-ea"/>
                <a:cs typeface="+mn-cs"/>
              </a:rPr>
              <a:t>Addiction Services</a:t>
            </a:r>
            <a:endParaRPr lang="en-US" dirty="0">
              <a:effectLst/>
            </a:endParaRPr>
          </a:p>
          <a:p>
            <a:endParaRPr lang="en-US" dirty="0"/>
          </a:p>
        </p:txBody>
      </p:sp>
      <p:sp>
        <p:nvSpPr>
          <p:cNvPr id="2" name="Rectangle 1"/>
          <p:cNvSpPr/>
          <p:nvPr/>
        </p:nvSpPr>
        <p:spPr>
          <a:xfrm>
            <a:off x="952466" y="2171175"/>
            <a:ext cx="8022603" cy="584776"/>
          </a:xfrm>
          <a:prstGeom prst="rect">
            <a:avLst/>
          </a:prstGeom>
        </p:spPr>
        <p:txBody>
          <a:bodyPr wrap="square">
            <a:spAutoFit/>
          </a:bodyPr>
          <a:lstStyle/>
          <a:p>
            <a:r>
              <a:rPr lang="en-US" sz="3200" b="1" dirty="0">
                <a:solidFill>
                  <a:srgbClr val="00B0F0"/>
                </a:solidFill>
              </a:rPr>
              <a:t>Addiction Services</a:t>
            </a:r>
          </a:p>
        </p:txBody>
      </p:sp>
      <p:sp>
        <p:nvSpPr>
          <p:cNvPr id="3" name="Rectangle 2"/>
          <p:cNvSpPr/>
          <p:nvPr/>
        </p:nvSpPr>
        <p:spPr>
          <a:xfrm>
            <a:off x="952466" y="2721544"/>
            <a:ext cx="7278167" cy="1938992"/>
          </a:xfrm>
          <a:prstGeom prst="rect">
            <a:avLst/>
          </a:prstGeom>
        </p:spPr>
        <p:txBody>
          <a:bodyPr wrap="square">
            <a:spAutoFit/>
          </a:bodyPr>
          <a:lstStyle/>
          <a:p>
            <a:pPr marL="457200" indent="-457200">
              <a:buClr>
                <a:srgbClr val="00B0F0"/>
              </a:buClr>
              <a:buFont typeface="Arial" charset="0"/>
              <a:buChar char="•"/>
            </a:pPr>
            <a:r>
              <a:rPr lang="en-US" sz="2400" dirty="0"/>
              <a:t>Psycho-Education Programming</a:t>
            </a:r>
          </a:p>
          <a:p>
            <a:pPr marL="457200" indent="-457200">
              <a:buClr>
                <a:srgbClr val="00B0F0"/>
              </a:buClr>
              <a:buFont typeface="Arial" charset="0"/>
              <a:buChar char="•"/>
            </a:pPr>
            <a:r>
              <a:rPr lang="en-US" sz="2400" dirty="0"/>
              <a:t>Substance Use Support Group</a:t>
            </a:r>
          </a:p>
          <a:p>
            <a:pPr marL="457200" indent="-457200">
              <a:buClr>
                <a:srgbClr val="00B0F0"/>
              </a:buClr>
              <a:buFont typeface="Arial" charset="0"/>
              <a:buChar char="•"/>
            </a:pPr>
            <a:r>
              <a:rPr lang="en-US" sz="2400" dirty="0"/>
              <a:t>Grief and Bereavement Support Group for those who have lost a loved one to death by overdose</a:t>
            </a:r>
          </a:p>
          <a:p>
            <a:pPr marL="457200" indent="-457200">
              <a:buClr>
                <a:srgbClr val="00B0F0"/>
              </a:buClr>
              <a:buFont typeface="Arial" charset="0"/>
              <a:buChar char="•"/>
            </a:pPr>
            <a:r>
              <a:rPr lang="en-US" sz="2400" dirty="0"/>
              <a:t>Individual, Couple and Family Psychotherapy</a:t>
            </a:r>
          </a:p>
        </p:txBody>
      </p:sp>
      <p:sp>
        <p:nvSpPr>
          <p:cNvPr id="10" name="Rectangle 9"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10" descr="JFS Mental Health Programs - Let's Talk About It"/>
          <p:cNvPicPr>
            <a:picLocks noChangeAspect="1"/>
          </p:cNvPicPr>
          <p:nvPr/>
        </p:nvPicPr>
        <p:blipFill>
          <a:blip r:embed="rId2"/>
          <a:stretch>
            <a:fillRect/>
          </a:stretch>
        </p:blipFill>
        <p:spPr>
          <a:xfrm>
            <a:off x="344305" y="86818"/>
            <a:ext cx="1869776" cy="690036"/>
          </a:xfrm>
          <a:prstGeom prst="rect">
            <a:avLst/>
          </a:prstGeom>
        </p:spPr>
      </p:pic>
      <p:sp>
        <p:nvSpPr>
          <p:cNvPr id="12" name="TextBox 11"/>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26</a:t>
            </a:r>
          </a:p>
        </p:txBody>
      </p:sp>
    </p:spTree>
    <p:extLst>
      <p:ext uri="{BB962C8B-B14F-4D97-AF65-F5344CB8AC3E}">
        <p14:creationId xmlns:p14="http://schemas.microsoft.com/office/powerpoint/2010/main" val="57448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90643" y="1464092"/>
            <a:ext cx="4885417" cy="5170647"/>
          </a:xfrm>
          <a:prstGeom prst="rect">
            <a:avLst/>
          </a:prstGeom>
        </p:spPr>
        <p:txBody>
          <a:bodyPr wrap="square">
            <a:spAutoFit/>
          </a:bodyPr>
          <a:lstStyle/>
          <a:p>
            <a:pPr algn="ctr"/>
            <a:r>
              <a:rPr lang="en-US" b="1" dirty="0">
                <a:solidFill>
                  <a:srgbClr val="00B0F0"/>
                </a:solidFill>
                <a:latin typeface="Calibri" charset="0"/>
                <a:ea typeface="Calibri" charset="0"/>
                <a:cs typeface="Calibri" charset="0"/>
              </a:rPr>
              <a:t>1.WELCOME </a:t>
            </a:r>
          </a:p>
          <a:p>
            <a:pPr algn="ctr"/>
            <a:r>
              <a:rPr lang="en-US" sz="1400" b="1" dirty="0"/>
              <a:t>Linda Burger &amp; Laurie Silver</a:t>
            </a:r>
          </a:p>
          <a:p>
            <a:pPr algn="ctr"/>
            <a:r>
              <a:rPr lang="en-US" b="1" dirty="0">
                <a:solidFill>
                  <a:srgbClr val="00B0F0"/>
                </a:solidFill>
              </a:rPr>
              <a:t>2. OVERVIEW of SUICIDE STATISTICS</a:t>
            </a:r>
          </a:p>
          <a:p>
            <a:pPr algn="ctr"/>
            <a:r>
              <a:rPr lang="en-US" sz="1400" b="1" dirty="0"/>
              <a:t>Linda Burger </a:t>
            </a:r>
          </a:p>
          <a:p>
            <a:pPr algn="ctr"/>
            <a:r>
              <a:rPr lang="en-US" b="1" dirty="0">
                <a:solidFill>
                  <a:srgbClr val="00B0F0"/>
                </a:solidFill>
              </a:rPr>
              <a:t>3. INTRODUCTION OF JFS COMPREHENSIVE </a:t>
            </a:r>
          </a:p>
          <a:p>
            <a:pPr algn="ctr"/>
            <a:r>
              <a:rPr lang="en-US" b="1" dirty="0">
                <a:solidFill>
                  <a:srgbClr val="00B0F0"/>
                </a:solidFill>
              </a:rPr>
              <a:t>PREVENTION &amp; AFTERCARE PROGRAMMING</a:t>
            </a:r>
          </a:p>
          <a:p>
            <a:pPr algn="ctr"/>
            <a:r>
              <a:rPr lang="en-US" b="1" dirty="0">
                <a:solidFill>
                  <a:srgbClr val="00B0F0"/>
                </a:solidFill>
              </a:rPr>
              <a:t>JFS Council of Advisors</a:t>
            </a:r>
          </a:p>
          <a:p>
            <a:pPr algn="ctr"/>
            <a:r>
              <a:rPr lang="en-US" b="1" dirty="0">
                <a:solidFill>
                  <a:srgbClr val="00B0F0"/>
                </a:solidFill>
              </a:rPr>
              <a:t>Mental Health First Aid, Sources of Strength,</a:t>
            </a:r>
          </a:p>
          <a:p>
            <a:pPr algn="ctr"/>
            <a:r>
              <a:rPr lang="en-US" b="1" dirty="0">
                <a:solidFill>
                  <a:srgbClr val="00B0F0"/>
                </a:solidFill>
              </a:rPr>
              <a:t>Website, Social Media &amp; PSA’s</a:t>
            </a:r>
          </a:p>
          <a:p>
            <a:pPr algn="ctr"/>
            <a:r>
              <a:rPr lang="en-US" b="1" dirty="0">
                <a:solidFill>
                  <a:srgbClr val="00B0F0"/>
                </a:solidFill>
              </a:rPr>
              <a:t>Weekly Column Jewish Herald Voice, </a:t>
            </a:r>
          </a:p>
          <a:p>
            <a:pPr algn="ctr"/>
            <a:r>
              <a:rPr lang="en-US" b="1" dirty="0">
                <a:solidFill>
                  <a:srgbClr val="00B0F0"/>
                </a:solidFill>
              </a:rPr>
              <a:t> Touching the Heart, Counseling,</a:t>
            </a:r>
          </a:p>
          <a:p>
            <a:pPr algn="ctr"/>
            <a:r>
              <a:rPr lang="en-US" b="1" dirty="0">
                <a:solidFill>
                  <a:srgbClr val="00B0F0"/>
                </a:solidFill>
              </a:rPr>
              <a:t>Aftercare Services, Bereavement Guide</a:t>
            </a:r>
          </a:p>
          <a:p>
            <a:pPr algn="ctr"/>
            <a:r>
              <a:rPr lang="en-US" b="1" dirty="0">
                <a:solidFill>
                  <a:srgbClr val="00B0F0"/>
                </a:solidFill>
              </a:rPr>
              <a:t>Support Groups,  Bright Stars</a:t>
            </a:r>
          </a:p>
          <a:p>
            <a:pPr algn="ctr"/>
            <a:r>
              <a:rPr lang="en-US" b="1" dirty="0">
                <a:solidFill>
                  <a:srgbClr val="00B0F0"/>
                </a:solidFill>
              </a:rPr>
              <a:t>Corporate, Agency,  Synagogue and School Trainings, Speakers</a:t>
            </a:r>
          </a:p>
          <a:p>
            <a:pPr algn="ctr"/>
            <a:r>
              <a:rPr lang="en-US" b="1" dirty="0">
                <a:solidFill>
                  <a:srgbClr val="00B0F0"/>
                </a:solidFill>
              </a:rPr>
              <a:t>Addiction Services</a:t>
            </a:r>
          </a:p>
          <a:p>
            <a:pPr algn="ctr"/>
            <a:r>
              <a:rPr lang="en-US" b="1" dirty="0">
                <a:solidFill>
                  <a:srgbClr val="00B0F0"/>
                </a:solidFill>
              </a:rPr>
              <a:t>Research Collaborations</a:t>
            </a:r>
          </a:p>
          <a:p>
            <a:pPr algn="ctr"/>
            <a:r>
              <a:rPr lang="en-US" sz="1400" b="1" dirty="0"/>
              <a:t>Linda Burger/ Laurie Silver</a:t>
            </a:r>
          </a:p>
          <a:p>
            <a:pPr algn="ctr"/>
            <a:r>
              <a:rPr lang="en-US" b="1" dirty="0">
                <a:solidFill>
                  <a:srgbClr val="00B0F0"/>
                </a:solidFill>
              </a:rPr>
              <a:t>4. QUESTIONS &amp; DISCUSSION</a:t>
            </a:r>
          </a:p>
        </p:txBody>
      </p:sp>
      <p:sp>
        <p:nvSpPr>
          <p:cNvPr id="12" name="TextBox 11"/>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1</a:t>
            </a:r>
          </a:p>
        </p:txBody>
      </p:sp>
      <p:sp>
        <p:nvSpPr>
          <p:cNvPr id="14" name="Rectangle 13" descr="Jewish Family Service &#10;2018 Comprehensive Program for Suicide Prevention and Aftercare&#10;"/>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5" name="Picture 14" descr="Logo-JFS Mental Health Programs Let's talk about it! "/>
          <p:cNvPicPr>
            <a:picLocks noChangeAspect="1"/>
          </p:cNvPicPr>
          <p:nvPr/>
        </p:nvPicPr>
        <p:blipFill>
          <a:blip r:embed="rId2"/>
          <a:stretch>
            <a:fillRect/>
          </a:stretch>
        </p:blipFill>
        <p:spPr>
          <a:xfrm>
            <a:off x="344305" y="86818"/>
            <a:ext cx="1869776" cy="690036"/>
          </a:xfrm>
          <a:prstGeom prst="rect">
            <a:avLst/>
          </a:prstGeom>
        </p:spPr>
      </p:pic>
      <p:sp>
        <p:nvSpPr>
          <p:cNvPr id="16" name="TextBox 15"/>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2" name="Title 1">
            <a:extLst>
              <a:ext uri="{FF2B5EF4-FFF2-40B4-BE49-F238E27FC236}">
                <a16:creationId xmlns:a16="http://schemas.microsoft.com/office/drawing/2014/main" id="{C26BFBDA-785E-4A29-8FD8-A0F7027F7DD1}"/>
              </a:ext>
            </a:extLst>
          </p:cNvPr>
          <p:cNvSpPr>
            <a:spLocks noGrp="1"/>
          </p:cNvSpPr>
          <p:nvPr>
            <p:ph type="title"/>
          </p:nvPr>
        </p:nvSpPr>
        <p:spPr>
          <a:xfrm>
            <a:off x="596890" y="989610"/>
            <a:ext cx="8229600" cy="1143000"/>
          </a:xfrm>
        </p:spPr>
        <p:txBody>
          <a:bodyPr/>
          <a:lstStyle/>
          <a:p>
            <a:pPr rtl="0" eaLnBrk="1" latinLnBrk="0" hangingPunct="1"/>
            <a:r>
              <a:rPr lang="en-US" sz="2400" b="1" kern="1200" dirty="0">
                <a:solidFill>
                  <a:srgbClr val="00B0F0"/>
                </a:solidFill>
                <a:effectLst/>
                <a:latin typeface="Calibri" panose="020F0502020204030204" pitchFamily="34" charset="0"/>
                <a:ea typeface="+mn-ea"/>
                <a:cs typeface="+mn-cs"/>
              </a:rPr>
              <a:t>WEBINAR AGENDA</a:t>
            </a:r>
            <a:endParaRPr lang="en-US" dirty="0">
              <a:effectLst/>
            </a:endParaRPr>
          </a:p>
          <a:p>
            <a:endParaRPr lang="en-US" dirty="0"/>
          </a:p>
        </p:txBody>
      </p:sp>
    </p:spTree>
    <p:extLst>
      <p:ext uri="{BB962C8B-B14F-4D97-AF65-F5344CB8AC3E}">
        <p14:creationId xmlns:p14="http://schemas.microsoft.com/office/powerpoint/2010/main" val="798267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2466" y="2721544"/>
            <a:ext cx="7278167" cy="2308324"/>
          </a:xfrm>
          <a:prstGeom prst="rect">
            <a:avLst/>
          </a:prstGeom>
        </p:spPr>
        <p:txBody>
          <a:bodyPr wrap="square">
            <a:spAutoFit/>
          </a:bodyPr>
          <a:lstStyle/>
          <a:p>
            <a:pPr marL="457200" indent="-457200">
              <a:buClr>
                <a:srgbClr val="00B0F0"/>
              </a:buClr>
              <a:buFont typeface="Arial" charset="0"/>
              <a:buChar char="•"/>
            </a:pPr>
            <a:r>
              <a:rPr lang="en-US" sz="2400" dirty="0"/>
              <a:t>How to reach us:</a:t>
            </a:r>
          </a:p>
          <a:p>
            <a:pPr marL="914400" lvl="1" indent="-457200">
              <a:buClr>
                <a:srgbClr val="00B0F0"/>
              </a:buClr>
              <a:buFont typeface="Arial" charset="0"/>
              <a:buChar char="•"/>
            </a:pPr>
            <a:r>
              <a:rPr lang="en-US" sz="2400" dirty="0"/>
              <a:t>Laurie Silver, </a:t>
            </a:r>
            <a:r>
              <a:rPr lang="en-US" sz="2400" dirty="0">
                <a:hlinkClick r:id="rId2"/>
              </a:rPr>
              <a:t>lsilver@jfshouston.org</a:t>
            </a:r>
            <a:r>
              <a:rPr lang="en-US" sz="2400" dirty="0"/>
              <a:t> or              713-542-5544</a:t>
            </a:r>
          </a:p>
          <a:p>
            <a:pPr marL="914400" lvl="1" indent="-457200">
              <a:buClr>
                <a:srgbClr val="00B0F0"/>
              </a:buClr>
              <a:buFont typeface="Arial" charset="0"/>
              <a:buChar char="•"/>
            </a:pPr>
            <a:r>
              <a:rPr lang="en-US" sz="2400" dirty="0"/>
              <a:t>Linda Burger, </a:t>
            </a:r>
            <a:r>
              <a:rPr lang="en-US" sz="2400" dirty="0">
                <a:hlinkClick r:id="rId3"/>
              </a:rPr>
              <a:t>llburger@jfshouston.org</a:t>
            </a:r>
            <a:r>
              <a:rPr lang="en-US" sz="2400" dirty="0"/>
              <a:t> or         281-236-6849</a:t>
            </a:r>
          </a:p>
          <a:p>
            <a:pPr marL="914400" lvl="1" indent="-457200">
              <a:buClr>
                <a:srgbClr val="00B0F0"/>
              </a:buClr>
              <a:buFont typeface="Arial" charset="0"/>
              <a:buChar char="•"/>
            </a:pPr>
            <a:endParaRPr lang="en-US" sz="2400" dirty="0"/>
          </a:p>
        </p:txBody>
      </p:sp>
      <p:sp>
        <p:nvSpPr>
          <p:cNvPr id="10" name="Rectangle 9" descr="Jewish Family Service 2018 Comprehensive Program for Suicide Prevention and Aftercare"/>
          <p:cNvSpPr/>
          <p:nvPr/>
        </p:nvSpPr>
        <p:spPr>
          <a:xfrm>
            <a:off x="2416218" y="-6981"/>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10" descr="JFS Mental Health Programs - Let's Talk About It"/>
          <p:cNvPicPr>
            <a:picLocks noChangeAspect="1"/>
          </p:cNvPicPr>
          <p:nvPr/>
        </p:nvPicPr>
        <p:blipFill>
          <a:blip r:embed="rId4"/>
          <a:stretch>
            <a:fillRect/>
          </a:stretch>
        </p:blipFill>
        <p:spPr>
          <a:xfrm>
            <a:off x="344305" y="86818"/>
            <a:ext cx="1869776" cy="690036"/>
          </a:xfrm>
          <a:prstGeom prst="rect">
            <a:avLst/>
          </a:prstGeom>
        </p:spPr>
      </p:pic>
      <p:sp>
        <p:nvSpPr>
          <p:cNvPr id="12" name="TextBox 11"/>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418704" cy="369332"/>
          </a:xfrm>
          <a:prstGeom prst="rect">
            <a:avLst/>
          </a:prstGeom>
          <a:noFill/>
        </p:spPr>
        <p:txBody>
          <a:bodyPr wrap="none" rtlCol="0">
            <a:spAutoFit/>
          </a:bodyPr>
          <a:lstStyle/>
          <a:p>
            <a:r>
              <a:rPr lang="en-US" dirty="0">
                <a:solidFill>
                  <a:schemeClr val="bg1"/>
                </a:solidFill>
              </a:rPr>
              <a:t>26</a:t>
            </a:r>
          </a:p>
        </p:txBody>
      </p:sp>
      <p:sp>
        <p:nvSpPr>
          <p:cNvPr id="5" name="Title 4">
            <a:extLst>
              <a:ext uri="{FF2B5EF4-FFF2-40B4-BE49-F238E27FC236}">
                <a16:creationId xmlns:a16="http://schemas.microsoft.com/office/drawing/2014/main" id="{6A2AA3FB-2C9D-45E4-94AA-3538265ED50F}"/>
              </a:ext>
            </a:extLst>
          </p:cNvPr>
          <p:cNvSpPr>
            <a:spLocks noGrp="1"/>
          </p:cNvSpPr>
          <p:nvPr>
            <p:ph type="title"/>
          </p:nvPr>
        </p:nvSpPr>
        <p:spPr>
          <a:xfrm>
            <a:off x="446047" y="902514"/>
            <a:ext cx="8229600" cy="1143000"/>
          </a:xfrm>
        </p:spPr>
        <p:txBody>
          <a:bodyPr/>
          <a:lstStyle/>
          <a:p>
            <a:pPr rtl="0" eaLnBrk="1" latinLnBrk="0" hangingPunct="1"/>
            <a:r>
              <a:rPr lang="en-US" sz="4400" b="1" kern="1200" dirty="0">
                <a:solidFill>
                  <a:schemeClr val="tx1"/>
                </a:solidFill>
                <a:effectLst/>
                <a:latin typeface="+mj-lt"/>
                <a:ea typeface="+mj-ea"/>
                <a:cs typeface="+mj-cs"/>
              </a:rPr>
              <a:t>Questions &amp; Answers</a:t>
            </a:r>
            <a:endParaRPr lang="en-US" dirty="0">
              <a:effectLst/>
            </a:endParaRPr>
          </a:p>
        </p:txBody>
      </p:sp>
    </p:spTree>
    <p:extLst>
      <p:ext uri="{BB962C8B-B14F-4D97-AF65-F5344CB8AC3E}">
        <p14:creationId xmlns:p14="http://schemas.microsoft.com/office/powerpoint/2010/main" val="1129771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1" name="Shape 361"/>
          <p:cNvSpPr txBox="1"/>
          <p:nvPr/>
        </p:nvSpPr>
        <p:spPr>
          <a:xfrm>
            <a:off x="820397" y="1295400"/>
            <a:ext cx="7409204" cy="5455778"/>
          </a:xfrm>
          <a:prstGeom prst="rect">
            <a:avLst/>
          </a:prstGeom>
          <a:noFill/>
          <a:ln>
            <a:noFill/>
          </a:ln>
        </p:spPr>
        <p:txBody>
          <a:bodyPr wrap="square" lIns="91266" tIns="45622" rIns="91266" bIns="45622" anchor="t" anchorCtr="0">
            <a:noAutofit/>
          </a:bodyPr>
          <a:lstStyle/>
          <a:p>
            <a:pPr marL="0" marR="0" lvl="0" indent="0" algn="ctr" defTabSz="914400" rtl="0" eaLnBrk="1" fontAlgn="auto" latinLnBrk="0" hangingPunct="1">
              <a:lnSpc>
                <a:spcPct val="90000"/>
              </a:lnSpc>
              <a:spcBef>
                <a:spcPts val="480"/>
              </a:spcBef>
              <a:spcAft>
                <a:spcPts val="0"/>
              </a:spcAft>
              <a:buClr>
                <a:srgbClr val="000000"/>
              </a:buClr>
              <a:buSzPct val="100000"/>
              <a:buFontTx/>
              <a:buNone/>
              <a:tabLst/>
              <a:defRPr/>
            </a:pPr>
            <a:r>
              <a:rPr kumimoji="0" lang="en-US" sz="2000" b="1" i="0" u="none" strike="noStrike" kern="0" cap="none" spc="0" normalizeH="0" baseline="0" noProof="0" dirty="0">
                <a:ln>
                  <a:noFill/>
                </a:ln>
                <a:solidFill>
                  <a:srgbClr val="000090"/>
                </a:solidFill>
                <a:effectLst/>
                <a:uLnTx/>
                <a:uFillTx/>
                <a:latin typeface="Calibri" panose="020F0502020204030204" pitchFamily="34" charset="0"/>
                <a:ea typeface="Libre Baskerville"/>
                <a:cs typeface="Calibri" panose="020F0502020204030204" pitchFamily="34" charset="0"/>
                <a:sym typeface="Libre Baskerville"/>
              </a:rPr>
              <a:t>Courtesy of the National Organization on Disability (NOD)</a:t>
            </a: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Libre Baskerville"/>
                <a:cs typeface="Calibri" panose="020F0502020204030204" pitchFamily="34" charset="0"/>
                <a:sym typeface="Libre Baskerville"/>
              </a:rPr>
              <a:t>NOD: How Is Your Company Addressing this Trillion Dollar Issue? 6 key takeaways from NOD’s Corporate Leadership Council Roundtable on Mental Health Disabilities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Libre Baskerville"/>
                <a:cs typeface="Calibri" panose="020F0502020204030204" pitchFamily="34" charset="0"/>
                <a:sym typeface="Libre Baskerville"/>
                <a:hlinkClick r:id="rId3"/>
              </a:rPr>
              <a:t>https://www.nod.org/company-addressing-trillion-dollar-issue/</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Libre Baskerville"/>
                <a:cs typeface="Calibri" panose="020F0502020204030204" pitchFamily="34" charset="0"/>
                <a:sym typeface="Libre Baskerville"/>
              </a:rPr>
              <a:t> </a:t>
            </a: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NOD: Five Questions with Dr. Ronald Copeland of Kaiser Permanente on Addressing Mental Health in the Workplace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4"/>
              </a:rPr>
              <a:t>https://www.nod.org/five-questions-with-dr-copeland/</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World Economic Forum: 7 steps to build a mentally healthy workplace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5"/>
              </a:rPr>
              <a:t>https://www.weforum.org/agenda/2017/04/7-steps-for-a-mentally-healthy-workplace/</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Kaiser Permanente: Find Your Words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6"/>
              </a:rPr>
              <a:t>https://findyourwords.org/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JAN: Job Accommodation Network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7"/>
              </a:rPr>
              <a:t>https://askjan.org/disabilities/Mental-Health-Impairments.cfm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Disability Visibility Project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8"/>
              </a:rPr>
              <a:t>https://disabilityvisibilityproject.com/</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12700" marR="0" lvl="0" indent="-12700" algn="l" defTabSz="914400" rtl="0" eaLnBrk="1" fontAlgn="auto" latinLnBrk="0" hangingPunct="1">
              <a:lnSpc>
                <a:spcPct val="90000"/>
              </a:lnSpc>
              <a:spcBef>
                <a:spcPts val="480"/>
              </a:spcBef>
              <a:spcAft>
                <a:spcPts val="0"/>
              </a:spcAft>
              <a:buClr>
                <a:srgbClr val="000000"/>
              </a:buClr>
              <a:buSzPct val="100000"/>
              <a:buFont typeface="Libre Baskerville"/>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National Alliance on Mental Illness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9"/>
              </a:rPr>
              <a:t>https://www.nami.org</a:t>
            </a:r>
            <a:endParaRPr kumimoji="0" sz="2000" b="0" i="0" u="sng" strike="noStrike" kern="0" cap="none" spc="0" normalizeH="0" baseline="0" noProof="0" dirty="0">
              <a:ln>
                <a:noFill/>
              </a:ln>
              <a:solidFill>
                <a:srgbClr val="0000FF"/>
              </a:solidFill>
              <a:effectLst/>
              <a:uLnTx/>
              <a:uFillTx/>
              <a:latin typeface="Calibri" panose="020F0502020204030204" pitchFamily="34" charset="0"/>
              <a:ea typeface="Libre Baskerville"/>
              <a:cs typeface="Calibri" panose="020F0502020204030204" pitchFamily="34" charset="0"/>
              <a:sym typeface="Libre Baskerville"/>
              <a:hlinkClick r:id="" action="ppaction://noaction"/>
            </a:endParaRPr>
          </a:p>
        </p:txBody>
      </p:sp>
      <p:sp>
        <p:nvSpPr>
          <p:cNvPr id="2" name="Title 1">
            <a:extLst>
              <a:ext uri="{FF2B5EF4-FFF2-40B4-BE49-F238E27FC236}">
                <a16:creationId xmlns:a16="http://schemas.microsoft.com/office/drawing/2014/main" id="{E337D52D-CBA8-4408-8912-643561398E85}"/>
              </a:ext>
            </a:extLst>
          </p:cNvPr>
          <p:cNvSpPr>
            <a:spLocks noGrp="1"/>
          </p:cNvSpPr>
          <p:nvPr>
            <p:ph type="title" idx="4294967295"/>
          </p:nvPr>
        </p:nvSpPr>
        <p:spPr>
          <a:xfrm>
            <a:off x="363197" y="0"/>
            <a:ext cx="7866404" cy="290305"/>
          </a:xfrm>
        </p:spPr>
        <p:txBody>
          <a:bodyPr/>
          <a:lstStyle/>
          <a:p>
            <a:pPr algn="r"/>
            <a:r>
              <a:rPr lang="en-US" sz="3600" b="1" dirty="0">
                <a:solidFill>
                  <a:srgbClr val="FFFFFF"/>
                </a:solidFill>
                <a:latin typeface="Calibri" panose="020F0502020204030204" pitchFamily="34" charset="0"/>
                <a:ea typeface="Libre Baskerville" panose="020B0604020202020204" charset="0"/>
                <a:cs typeface="Calibri" panose="020F0502020204030204" pitchFamily="34" charset="0"/>
              </a:rPr>
              <a:t>Resources on Mental Health</a:t>
            </a:r>
            <a:br>
              <a:rPr lang="en-US" sz="3600" b="1" dirty="0">
                <a:solidFill>
                  <a:srgbClr val="FFFFFF"/>
                </a:solidFill>
                <a:latin typeface="Calibri" panose="020F0502020204030204" pitchFamily="34" charset="0"/>
                <a:ea typeface="Libre Baskerville" panose="020B0604020202020204" charset="0"/>
                <a:cs typeface="Calibri" panose="020F0502020204030204" pitchFamily="34" charset="0"/>
              </a:rPr>
            </a:br>
            <a:r>
              <a:rPr lang="en-US" sz="3600" b="1" dirty="0">
                <a:solidFill>
                  <a:srgbClr val="FFFFFF"/>
                </a:solidFill>
                <a:latin typeface="Calibri" panose="020F0502020204030204" pitchFamily="34" charset="0"/>
                <a:ea typeface="Libre Baskerville" panose="020B0604020202020204" charset="0"/>
                <a:cs typeface="Calibri" panose="020F0502020204030204" pitchFamily="34" charset="0"/>
              </a:rPr>
              <a:t> Disabilities from NOD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89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92C0EB-5A62-4FA9-9A0B-1E670632F626}"/>
              </a:ext>
            </a:extLst>
          </p:cNvPr>
          <p:cNvSpPr>
            <a:spLocks noGrp="1"/>
          </p:cNvSpPr>
          <p:nvPr>
            <p:ph type="title"/>
          </p:nvPr>
        </p:nvSpPr>
        <p:spPr/>
        <p:txBody>
          <a:bodyPr/>
          <a:lstStyle/>
          <a:p>
            <a:pPr algn="r"/>
            <a:r>
              <a:rPr lang="en-US" sz="3600" b="1" dirty="0">
                <a:solidFill>
                  <a:schemeClr val="bg1"/>
                </a:solidFill>
                <a:latin typeface="Calibri" panose="020F0502020204030204" pitchFamily="34" charset="0"/>
                <a:cs typeface="Calibri" panose="020F0502020204030204" pitchFamily="34" charset="0"/>
              </a:rPr>
              <a:t>Special Resources</a:t>
            </a:r>
          </a:p>
        </p:txBody>
      </p:sp>
      <p:sp>
        <p:nvSpPr>
          <p:cNvPr id="4" name="Text Placeholder 3">
            <a:extLst>
              <a:ext uri="{FF2B5EF4-FFF2-40B4-BE49-F238E27FC236}">
                <a16:creationId xmlns:a16="http://schemas.microsoft.com/office/drawing/2014/main" id="{8D79C826-2661-4B3F-A352-5DB2ECE6C64C}"/>
              </a:ext>
            </a:extLst>
          </p:cNvPr>
          <p:cNvSpPr>
            <a:spLocks noGrp="1"/>
          </p:cNvSpPr>
          <p:nvPr>
            <p:ph type="body" idx="1"/>
          </p:nvPr>
        </p:nvSpPr>
        <p:spPr/>
        <p:txBody>
          <a:bodyPr/>
          <a:lstStyle/>
          <a:p>
            <a:pPr marL="285750" indent="-285750">
              <a:buFont typeface="Wingdings" panose="05000000000000000000" pitchFamily="2" charset="2"/>
              <a:buChar char="v"/>
            </a:pPr>
            <a:r>
              <a:rPr lang="en-US" sz="2000" b="1" dirty="0">
                <a:latin typeface="Calibri" panose="020F0502020204030204" pitchFamily="34" charset="0"/>
                <a:cs typeface="Calibri" panose="020F0502020204030204" pitchFamily="34" charset="0"/>
              </a:rPr>
              <a:t>The Steve Fund i</a:t>
            </a:r>
            <a:r>
              <a:rPr lang="en-US" sz="2000" dirty="0">
                <a:latin typeface="Calibri" panose="020F0502020204030204" pitchFamily="34" charset="0"/>
                <a:cs typeface="Calibri" panose="020F0502020204030204" pitchFamily="34" charset="0"/>
              </a:rPr>
              <a:t>s the nation’s only organization focused on supporting the mental health and emotional well-being of young people of color. The Steve Fund works with colleges and universities, non-profits, researchers, mental health experts, families, and young people to promote programs and strategies that build understanding and assistance for the mental and emotional health of the nation’s young people of color. </a:t>
            </a:r>
            <a:r>
              <a:rPr lang="en-US" sz="2000" dirty="0">
                <a:latin typeface="Calibri" panose="020F0502020204030204" pitchFamily="34" charset="0"/>
                <a:cs typeface="Calibri" panose="020F0502020204030204" pitchFamily="34" charset="0"/>
                <a:hlinkClick r:id="rId2"/>
              </a:rPr>
              <a:t>https://www.stevefund.org/About/</a:t>
            </a:r>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z="2000" b="1" dirty="0">
                <a:latin typeface="Calibri" panose="020F0502020204030204" pitchFamily="34" charset="0"/>
                <a:cs typeface="Calibri" panose="020F0502020204030204" pitchFamily="34" charset="0"/>
              </a:rPr>
              <a:t>The Jed Foundation </a:t>
            </a:r>
            <a:r>
              <a:rPr lang="en-US" sz="2000" dirty="0">
                <a:latin typeface="Calibri" panose="020F0502020204030204" pitchFamily="34" charset="0"/>
                <a:cs typeface="Calibri" panose="020F0502020204030204" pitchFamily="34" charset="0"/>
              </a:rPr>
              <a:t>is a nonprofit that exists to protect emotional health and prevent suicide for our nation's teens and young adults. JED is a nonprofit that exists to protect emotional health and prevent suicide for our nation’s teens and young adults. </a:t>
            </a:r>
            <a:r>
              <a:rPr lang="en-US" sz="2000" dirty="0">
                <a:latin typeface="Calibri" panose="020F0502020204030204" pitchFamily="34" charset="0"/>
                <a:cs typeface="Calibri" panose="020F0502020204030204" pitchFamily="34" charset="0"/>
                <a:hlinkClick r:id="rId3"/>
              </a:rPr>
              <a:t>https://www.jedfoundation.org/who-we-are/</a:t>
            </a:r>
            <a:r>
              <a:rPr lang="en-US" sz="2000" dirty="0">
                <a:latin typeface="Calibri" panose="020F0502020204030204" pitchFamily="34" charset="0"/>
                <a:cs typeface="Calibri" panose="020F0502020204030204" pitchFamily="34" charset="0"/>
              </a:rPr>
              <a:t> </a:t>
            </a:r>
          </a:p>
        </p:txBody>
      </p:sp>
      <p:sp>
        <p:nvSpPr>
          <p:cNvPr id="2" name="Slide Number Placeholder 1">
            <a:extLst>
              <a:ext uri="{FF2B5EF4-FFF2-40B4-BE49-F238E27FC236}">
                <a16:creationId xmlns:a16="http://schemas.microsoft.com/office/drawing/2014/main" id="{681BC645-FDBE-4ECB-8701-19C40DFBCD8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panose="020F0502020204030204" pitchFamily="34" charset="0"/>
                <a:ea typeface="Calibri"/>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32</a:t>
            </a:fld>
            <a:endParaRPr kumimoji="0" lang="en-US" sz="1800" b="0" i="0" u="none" strike="noStrike" kern="0" cap="none" spc="0" normalizeH="0" baseline="0" noProof="0">
              <a:ln>
                <a:noFill/>
              </a:ln>
              <a:solidFill>
                <a:srgbClr val="888888"/>
              </a:solidFill>
              <a:effectLst/>
              <a:uLnTx/>
              <a:uFillTx/>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885884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B0A57-4B54-4D73-A1AE-A540FD8FBD9A}"/>
              </a:ext>
            </a:extLst>
          </p:cNvPr>
          <p:cNvSpPr>
            <a:spLocks noGrp="1"/>
          </p:cNvSpPr>
          <p:nvPr>
            <p:ph type="title"/>
          </p:nvPr>
        </p:nvSpPr>
        <p:spPr>
          <a:xfrm>
            <a:off x="0" y="0"/>
            <a:ext cx="8229599" cy="276999"/>
          </a:xfrm>
        </p:spPr>
        <p:txBody>
          <a:bodyPr/>
          <a:lstStyle/>
          <a:p>
            <a:pPr algn="r"/>
            <a:r>
              <a:rPr lang="en-US" sz="3600" b="1" dirty="0">
                <a:solidFill>
                  <a:schemeClr val="bg1"/>
                </a:solidFill>
                <a:latin typeface="Calibri" panose="020F0502020204030204" pitchFamily="34" charset="0"/>
                <a:cs typeface="Calibri" panose="020F0502020204030204" pitchFamily="34" charset="0"/>
              </a:rPr>
              <a:t>Please Join Us for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Our Next Webinar</a:t>
            </a:r>
          </a:p>
        </p:txBody>
      </p:sp>
      <p:sp>
        <p:nvSpPr>
          <p:cNvPr id="4" name="Text Placeholder 3">
            <a:extLst>
              <a:ext uri="{FF2B5EF4-FFF2-40B4-BE49-F238E27FC236}">
                <a16:creationId xmlns:a16="http://schemas.microsoft.com/office/drawing/2014/main" id="{4A7E5D77-2F27-4D7B-818C-E19D23F5F305}"/>
              </a:ext>
            </a:extLst>
          </p:cNvPr>
          <p:cNvSpPr>
            <a:spLocks noGrp="1"/>
          </p:cNvSpPr>
          <p:nvPr>
            <p:ph type="body" idx="1"/>
          </p:nvPr>
        </p:nvSpPr>
        <p:spPr/>
        <p:txBody>
          <a:bodyPr/>
          <a:lstStyle/>
          <a:p>
            <a:pPr algn="ctr"/>
            <a:r>
              <a:rPr lang="en-US" sz="3600" b="1" dirty="0">
                <a:latin typeface="Calibri" panose="020F0502020204030204" pitchFamily="34" charset="0"/>
                <a:cs typeface="Calibri" panose="020F0502020204030204" pitchFamily="34" charset="0"/>
                <a:hlinkClick r:id="rId2"/>
              </a:rPr>
              <a:t>Webinar: “</a:t>
            </a:r>
            <a:r>
              <a:rPr lang="en-US" sz="3600" b="1" dirty="0" err="1">
                <a:latin typeface="Calibri" panose="020F0502020204030204" pitchFamily="34" charset="0"/>
                <a:cs typeface="Calibri" panose="020F0502020204030204" pitchFamily="34" charset="0"/>
                <a:hlinkClick r:id="rId2"/>
              </a:rPr>
              <a:t>RespectAbility</a:t>
            </a:r>
            <a:r>
              <a:rPr lang="en-US" sz="3600" b="1" dirty="0">
                <a:latin typeface="Calibri" panose="020F0502020204030204" pitchFamily="34" charset="0"/>
                <a:cs typeface="Calibri" panose="020F0502020204030204" pitchFamily="34" charset="0"/>
                <a:hlinkClick r:id="rId2"/>
              </a:rPr>
              <a:t> 2018 National Jewish Disability Inclusion Survey”</a:t>
            </a:r>
            <a:endParaRPr lang="en-US" sz="3600" b="1" dirty="0">
              <a:latin typeface="Calibri" panose="020F0502020204030204" pitchFamily="34" charset="0"/>
              <a:cs typeface="Calibri" panose="020F0502020204030204" pitchFamily="34" charset="0"/>
            </a:endParaRPr>
          </a:p>
          <a:p>
            <a:pPr algn="ctr"/>
            <a:endParaRPr lang="en-US" sz="36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C61A5C5-6072-44DE-854F-5C704569A42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panose="020F0502020204030204" pitchFamily="34" charset="0"/>
                <a:ea typeface="Calibri"/>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33</a:t>
            </a:fld>
            <a:endParaRPr kumimoji="0" lang="en-US" sz="1800" b="0" i="0" u="none" strike="noStrike" kern="0" cap="none" spc="0" normalizeH="0" baseline="0" noProof="0">
              <a:ln>
                <a:noFill/>
              </a:ln>
              <a:solidFill>
                <a:srgbClr val="888888"/>
              </a:solidFill>
              <a:effectLst/>
              <a:uLnTx/>
              <a:uFillTx/>
              <a:latin typeface="Calibri" panose="020F0502020204030204" pitchFamily="34" charset="0"/>
              <a:ea typeface="Calibri"/>
              <a:cs typeface="Calibri" panose="020F0502020204030204" pitchFamily="34" charset="0"/>
              <a:sym typeface="Calibri"/>
            </a:endParaRPr>
          </a:p>
        </p:txBody>
      </p:sp>
      <p:sp>
        <p:nvSpPr>
          <p:cNvPr id="6" name="Rectangle 5">
            <a:extLst>
              <a:ext uri="{FF2B5EF4-FFF2-40B4-BE49-F238E27FC236}">
                <a16:creationId xmlns:a16="http://schemas.microsoft.com/office/drawing/2014/main" id="{B839336B-11B2-4EF3-9C25-415238B25D6D}"/>
              </a:ext>
            </a:extLst>
          </p:cNvPr>
          <p:cNvSpPr/>
          <p:nvPr/>
        </p:nvSpPr>
        <p:spPr>
          <a:xfrm>
            <a:off x="243855" y="2926156"/>
            <a:ext cx="4572000" cy="415498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Featuring Special Guests Jennifer Laszlo Mizrahi,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RespectAbility</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President and Meagan Buren,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RespectAbility</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Pollster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DATE: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Tuesday, October 16, 2018</a:t>
            </a:r>
            <a:b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TIME: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1:00 pm ET / 12:00 pm CT / 11:00 am MT / 10:00 am PT</a:t>
            </a:r>
            <a:b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DURATION: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hour</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9C50ADDD-9D90-4E80-8DD6-BA003828EF07}"/>
              </a:ext>
            </a:extLst>
          </p:cNvPr>
          <p:cNvSpPr/>
          <p:nvPr/>
        </p:nvSpPr>
        <p:spPr>
          <a:xfrm>
            <a:off x="4625704" y="5280646"/>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PLEASE RSVP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hlinkClick r:id="rId3"/>
              </a:rPr>
              <a:t>https://bit.ly/2QnZJ8F</a:t>
            </a: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 </a:t>
            </a:r>
          </a:p>
        </p:txBody>
      </p:sp>
      <p:pic>
        <p:nvPicPr>
          <p:cNvPr id="1026" name="Picture 2" descr="A mother holding her daughter on the left. RespectAbility logo on the right, above text reading ">
            <a:extLst>
              <a:ext uri="{FF2B5EF4-FFF2-40B4-BE49-F238E27FC236}">
                <a16:creationId xmlns:a16="http://schemas.microsoft.com/office/drawing/2014/main" id="{70045BF9-82BE-4F7E-BBF7-AC2725EE3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704" y="2844118"/>
            <a:ext cx="3588336" cy="201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09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10" descr="Logo-JFS Mental Health Programs Let's talk about it!"/>
          <p:cNvPicPr>
            <a:picLocks noChangeAspect="1"/>
          </p:cNvPicPr>
          <p:nvPr/>
        </p:nvPicPr>
        <p:blipFill>
          <a:blip r:embed="rId2"/>
          <a:stretch>
            <a:fillRect/>
          </a:stretch>
        </p:blipFill>
        <p:spPr>
          <a:xfrm>
            <a:off x="344305" y="86818"/>
            <a:ext cx="1869776" cy="690036"/>
          </a:xfrm>
          <a:prstGeom prst="rect">
            <a:avLst/>
          </a:prstGeom>
        </p:spPr>
      </p:pic>
      <p:sp>
        <p:nvSpPr>
          <p:cNvPr id="2" name="Title 1">
            <a:extLst>
              <a:ext uri="{FF2B5EF4-FFF2-40B4-BE49-F238E27FC236}">
                <a16:creationId xmlns:a16="http://schemas.microsoft.com/office/drawing/2014/main" id="{D1094C93-A671-4038-BEC7-B6100E5A8D40}"/>
              </a:ext>
            </a:extLst>
          </p:cNvPr>
          <p:cNvSpPr>
            <a:spLocks noGrp="1"/>
          </p:cNvSpPr>
          <p:nvPr>
            <p:ph type="title"/>
          </p:nvPr>
        </p:nvSpPr>
        <p:spPr>
          <a:xfrm>
            <a:off x="-1349398" y="846181"/>
            <a:ext cx="8229600" cy="1143000"/>
          </a:xfrm>
        </p:spPr>
        <p:txBody>
          <a:bodyPr>
            <a:normAutofit/>
          </a:bodyPr>
          <a:lstStyle/>
          <a:p>
            <a:pPr algn="ctr"/>
            <a:r>
              <a:rPr lang="en-US" sz="3600" b="1" dirty="0">
                <a:solidFill>
                  <a:srgbClr val="00B0F0"/>
                </a:solidFill>
              </a:rPr>
              <a:t>U.S. Suicides 1999-2016</a:t>
            </a:r>
          </a:p>
        </p:txBody>
      </p:sp>
      <p:sp>
        <p:nvSpPr>
          <p:cNvPr id="3" name="Content Placeholder 2">
            <a:extLst>
              <a:ext uri="{FF2B5EF4-FFF2-40B4-BE49-F238E27FC236}">
                <a16:creationId xmlns:a16="http://schemas.microsoft.com/office/drawing/2014/main" id="{A7113A6D-E265-4CBD-A256-3103B0C9CE9E}"/>
              </a:ext>
            </a:extLst>
          </p:cNvPr>
          <p:cNvSpPr>
            <a:spLocks noGrp="1"/>
          </p:cNvSpPr>
          <p:nvPr>
            <p:ph sz="half" idx="1"/>
          </p:nvPr>
        </p:nvSpPr>
        <p:spPr>
          <a:xfrm>
            <a:off x="438149" y="1694553"/>
            <a:ext cx="4257603" cy="4618935"/>
          </a:xfrm>
        </p:spPr>
        <p:txBody>
          <a:bodyPr>
            <a:noAutofit/>
          </a:bodyPr>
          <a:lstStyle/>
          <a:p>
            <a:endParaRPr lang="en-US" sz="500" i="1" dirty="0">
              <a:latin typeface="Calibri" charset="0"/>
              <a:ea typeface="Calibri" charset="0"/>
              <a:cs typeface="Calibri" charset="0"/>
            </a:endParaRPr>
          </a:p>
          <a:p>
            <a:pPr marL="0" indent="0">
              <a:lnSpc>
                <a:spcPct val="120000"/>
              </a:lnSpc>
              <a:buNone/>
            </a:pPr>
            <a:r>
              <a:rPr lang="en-US" sz="1800" i="1" u="sng" dirty="0">
                <a:latin typeface="Calibri" charset="0"/>
                <a:ea typeface="Calibri" charset="0"/>
                <a:cs typeface="Calibri" charset="0"/>
              </a:rPr>
              <a:t>While the percentage has leveled off over the last several years, the numbers are still increasing</a:t>
            </a:r>
            <a:r>
              <a:rPr lang="en-US" sz="1800" i="1" dirty="0">
                <a:latin typeface="Calibri" charset="0"/>
                <a:ea typeface="Calibri" charset="0"/>
                <a:cs typeface="Calibri" charset="0"/>
              </a:rPr>
              <a:t>. There were 29,199 recorded suicides in the U.S. in 1999; within 12 years, the numbers increased over 30%.*</a:t>
            </a:r>
            <a:endParaRPr lang="en-US" sz="1800" dirty="0">
              <a:latin typeface="Calibri" charset="0"/>
              <a:ea typeface="Calibri" charset="0"/>
              <a:cs typeface="Calibri" charset="0"/>
            </a:endParaRPr>
          </a:p>
          <a:p>
            <a:pPr marL="0" indent="0">
              <a:lnSpc>
                <a:spcPct val="100000"/>
              </a:lnSpc>
              <a:spcBef>
                <a:spcPts val="0"/>
              </a:spcBef>
              <a:buNone/>
            </a:pPr>
            <a:endParaRPr lang="en-US" sz="1800" i="1" dirty="0">
              <a:latin typeface="Calibri" charset="0"/>
              <a:ea typeface="Calibri" charset="0"/>
              <a:cs typeface="Calibri" charset="0"/>
            </a:endParaRPr>
          </a:p>
          <a:p>
            <a:pPr>
              <a:buClr>
                <a:srgbClr val="00B0F0"/>
              </a:buClr>
            </a:pPr>
            <a:r>
              <a:rPr lang="en-US" sz="1600" i="1" dirty="0">
                <a:latin typeface="Calibri" charset="0"/>
                <a:ea typeface="Calibri" charset="0"/>
                <a:cs typeface="Calibri" charset="0"/>
              </a:rPr>
              <a:t>39,158 in 2011</a:t>
            </a:r>
          </a:p>
          <a:p>
            <a:pPr>
              <a:buClr>
                <a:srgbClr val="00B0F0"/>
              </a:buClr>
            </a:pPr>
            <a:r>
              <a:rPr lang="en-US" sz="1600" i="1" dirty="0">
                <a:latin typeface="Calibri" charset="0"/>
                <a:ea typeface="Calibri" charset="0"/>
                <a:cs typeface="Calibri" charset="0"/>
              </a:rPr>
              <a:t>40600 in 2012</a:t>
            </a:r>
          </a:p>
          <a:p>
            <a:pPr>
              <a:buClr>
                <a:srgbClr val="00B0F0"/>
              </a:buClr>
            </a:pPr>
            <a:r>
              <a:rPr lang="en-US" sz="1600" i="1" dirty="0">
                <a:latin typeface="Calibri" charset="0"/>
                <a:ea typeface="Calibri" charset="0"/>
                <a:cs typeface="Calibri" charset="0"/>
              </a:rPr>
              <a:t>41,149 in 2013 </a:t>
            </a:r>
          </a:p>
          <a:p>
            <a:pPr>
              <a:buClr>
                <a:srgbClr val="00B0F0"/>
              </a:buClr>
            </a:pPr>
            <a:r>
              <a:rPr lang="en-US" sz="1600" i="1" dirty="0">
                <a:latin typeface="Calibri" charset="0"/>
                <a:ea typeface="Calibri" charset="0"/>
                <a:cs typeface="Calibri" charset="0"/>
              </a:rPr>
              <a:t>42,773  in 2014</a:t>
            </a:r>
          </a:p>
          <a:p>
            <a:pPr>
              <a:buClr>
                <a:srgbClr val="00B0F0"/>
              </a:buClr>
            </a:pPr>
            <a:r>
              <a:rPr lang="en-US" sz="1600" i="1" dirty="0">
                <a:latin typeface="Calibri" charset="0"/>
                <a:ea typeface="Calibri" charset="0"/>
                <a:cs typeface="Calibri" charset="0"/>
              </a:rPr>
              <a:t>44,193 in 2015</a:t>
            </a:r>
          </a:p>
          <a:p>
            <a:pPr>
              <a:buClr>
                <a:srgbClr val="00B0F0"/>
              </a:buClr>
            </a:pPr>
            <a:r>
              <a:rPr lang="en-US" sz="1600" i="1" dirty="0">
                <a:latin typeface="Calibri" charset="0"/>
                <a:ea typeface="Calibri" charset="0"/>
                <a:cs typeface="Calibri" charset="0"/>
              </a:rPr>
              <a:t>44,965 in 2016</a:t>
            </a:r>
          </a:p>
          <a:p>
            <a:endParaRPr lang="en-US" sz="1400" i="1" dirty="0">
              <a:latin typeface="Javanese Text" panose="02000000000000000000" pitchFamily="2" charset="0"/>
            </a:endParaRPr>
          </a:p>
          <a:p>
            <a:endParaRPr lang="en-US" sz="600" i="1" dirty="0">
              <a:latin typeface="Javanese Text" panose="02000000000000000000" pitchFamily="2" charset="0"/>
            </a:endParaRPr>
          </a:p>
          <a:p>
            <a:pPr marL="0" indent="0">
              <a:buNone/>
            </a:pPr>
            <a:r>
              <a:rPr lang="en-US" sz="1400" dirty="0"/>
              <a:t>* American Association of Suicidology – January 2017 </a:t>
            </a:r>
          </a:p>
          <a:p>
            <a:pPr marL="1143000" indent="-1143000">
              <a:buAutoNum type="arabicPeriod"/>
            </a:pPr>
            <a:endParaRPr lang="en-US" sz="1400" dirty="0"/>
          </a:p>
          <a:p>
            <a:pPr marL="0" indent="0">
              <a:buNone/>
            </a:pPr>
            <a:endParaRPr lang="en-US" sz="1400" dirty="0"/>
          </a:p>
        </p:txBody>
      </p:sp>
      <p:graphicFrame>
        <p:nvGraphicFramePr>
          <p:cNvPr id="13" name="Content Placeholder 12" descr="Table of Recorded Suicides - 1999-2015 ">
            <a:extLst>
              <a:ext uri="{FF2B5EF4-FFF2-40B4-BE49-F238E27FC236}">
                <a16:creationId xmlns:a16="http://schemas.microsoft.com/office/drawing/2014/main" id="{3B614CD3-E9FA-4851-8553-001341C3DA45}"/>
              </a:ext>
            </a:extLst>
          </p:cNvPr>
          <p:cNvGraphicFramePr>
            <a:graphicFrameLocks noGrp="1"/>
          </p:cNvGraphicFramePr>
          <p:nvPr>
            <p:ph sz="half" idx="2"/>
            <p:extLst>
              <p:ext uri="{D42A27DB-BD31-4B8C-83A1-F6EECF244321}">
                <p14:modId xmlns:p14="http://schemas.microsoft.com/office/powerpoint/2010/main" val="31124897"/>
              </p:ext>
            </p:extLst>
          </p:nvPr>
        </p:nvGraphicFramePr>
        <p:xfrm>
          <a:off x="4985800" y="1893590"/>
          <a:ext cx="38862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descr="Jewish Family Service &#10;2018 Comprehensive Program for Suicide Prevention and Aftercare&#10;"/>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2</a:t>
            </a:r>
          </a:p>
        </p:txBody>
      </p:sp>
    </p:spTree>
    <p:extLst>
      <p:ext uri="{BB962C8B-B14F-4D97-AF65-F5344CB8AC3E}">
        <p14:creationId xmlns:p14="http://schemas.microsoft.com/office/powerpoint/2010/main" val="104171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ACFC-B07A-4172-9F4A-F869668E1752}"/>
              </a:ext>
            </a:extLst>
          </p:cNvPr>
          <p:cNvSpPr>
            <a:spLocks noGrp="1"/>
          </p:cNvSpPr>
          <p:nvPr>
            <p:ph type="title"/>
          </p:nvPr>
        </p:nvSpPr>
        <p:spPr>
          <a:xfrm>
            <a:off x="457200" y="730905"/>
            <a:ext cx="8229600" cy="1143000"/>
          </a:xfrm>
        </p:spPr>
        <p:txBody>
          <a:bodyPr>
            <a:normAutofit/>
          </a:bodyPr>
          <a:lstStyle/>
          <a:p>
            <a:pPr algn="ctr"/>
            <a:r>
              <a:rPr lang="en-US" sz="3600" b="1" dirty="0">
                <a:solidFill>
                  <a:srgbClr val="00B0F0"/>
                </a:solidFill>
              </a:rPr>
              <a:t>Suicide Rates by Age</a:t>
            </a:r>
          </a:p>
        </p:txBody>
      </p:sp>
      <p:graphicFrame>
        <p:nvGraphicFramePr>
          <p:cNvPr id="6" name="Content Placeholder 5" descr="Table- Suicide Rates by age 2010-2016. ">
            <a:extLst>
              <a:ext uri="{FF2B5EF4-FFF2-40B4-BE49-F238E27FC236}">
                <a16:creationId xmlns:a16="http://schemas.microsoft.com/office/drawing/2014/main" id="{35079AA2-AF94-48BF-A6E5-5A22E916630C}"/>
              </a:ext>
            </a:extLst>
          </p:cNvPr>
          <p:cNvGraphicFramePr>
            <a:graphicFrameLocks noGrp="1"/>
          </p:cNvGraphicFramePr>
          <p:nvPr>
            <p:ph sz="half" idx="1"/>
            <p:extLst>
              <p:ext uri="{D42A27DB-BD31-4B8C-83A1-F6EECF244321}">
                <p14:modId xmlns:p14="http://schemas.microsoft.com/office/powerpoint/2010/main" val="3337028510"/>
              </p:ext>
            </p:extLst>
          </p:nvPr>
        </p:nvGraphicFramePr>
        <p:xfrm>
          <a:off x="330199" y="1734658"/>
          <a:ext cx="3956050" cy="4382773"/>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a:extLst>
              <a:ext uri="{FF2B5EF4-FFF2-40B4-BE49-F238E27FC236}">
                <a16:creationId xmlns:a16="http://schemas.microsoft.com/office/drawing/2014/main" id="{0938D70D-EEE4-4D29-AFE0-AC8B17BF488D}"/>
              </a:ext>
            </a:extLst>
          </p:cNvPr>
          <p:cNvSpPr>
            <a:spLocks noGrp="1"/>
          </p:cNvSpPr>
          <p:nvPr>
            <p:ph sz="half" idx="2"/>
          </p:nvPr>
        </p:nvSpPr>
        <p:spPr>
          <a:xfrm>
            <a:off x="4856032" y="1417638"/>
            <a:ext cx="3886200" cy="5075237"/>
          </a:xfrm>
        </p:spPr>
        <p:txBody>
          <a:bodyPr>
            <a:normAutofit/>
          </a:bodyPr>
          <a:lstStyle/>
          <a:p>
            <a:pPr marL="0" indent="0">
              <a:buNone/>
            </a:pPr>
            <a:endParaRPr lang="en-US" sz="2000" dirty="0">
              <a:latin typeface="Javanese Text" panose="02000000000000000000" pitchFamily="2" charset="0"/>
            </a:endParaRPr>
          </a:p>
          <a:p>
            <a:pPr marL="0" indent="0">
              <a:buNone/>
            </a:pPr>
            <a:endParaRPr lang="en-US" sz="1600" dirty="0">
              <a:latin typeface="Javanese Text" panose="02000000000000000000" pitchFamily="2" charset="0"/>
            </a:endParaRPr>
          </a:p>
          <a:p>
            <a:pPr marL="0" indent="0">
              <a:buNone/>
            </a:pPr>
            <a:r>
              <a:rPr lang="en-US" sz="1600" dirty="0">
                <a:latin typeface="Calibri" charset="0"/>
                <a:ea typeface="Calibri" charset="0"/>
                <a:cs typeface="Calibri" charset="0"/>
              </a:rPr>
              <a:t>The American Foundation for Suicide Prevention statistics reflect an increase in the suicide rate for all three age cohorts between 2010 and 2016. </a:t>
            </a:r>
          </a:p>
          <a:p>
            <a:pPr marL="0" indent="0">
              <a:buNone/>
            </a:pPr>
            <a:endParaRPr lang="en-US" sz="2000" dirty="0">
              <a:latin typeface="Javanese Text" panose="02000000000000000000" pitchFamily="2" charset="0"/>
            </a:endParaRPr>
          </a:p>
        </p:txBody>
      </p:sp>
      <p:sp>
        <p:nvSpPr>
          <p:cNvPr id="3" name="Rectangle 2">
            <a:extLst>
              <a:ext uri="{FF2B5EF4-FFF2-40B4-BE49-F238E27FC236}">
                <a16:creationId xmlns:a16="http://schemas.microsoft.com/office/drawing/2014/main" id="{B1DD01BC-5987-451A-AC9C-6E78D1A4307D}"/>
              </a:ext>
            </a:extLst>
          </p:cNvPr>
          <p:cNvSpPr/>
          <p:nvPr/>
        </p:nvSpPr>
        <p:spPr>
          <a:xfrm>
            <a:off x="331297" y="6034831"/>
            <a:ext cx="4572000" cy="523220"/>
          </a:xfrm>
          <a:prstGeom prst="rect">
            <a:avLst/>
          </a:prstGeom>
        </p:spPr>
        <p:txBody>
          <a:bodyPr>
            <a:spAutoFit/>
          </a:bodyPr>
          <a:lstStyle/>
          <a:p>
            <a:r>
              <a:rPr lang="en-US" sz="1400" dirty="0">
                <a:latin typeface="Calibri" charset="0"/>
                <a:ea typeface="Calibri" charset="0"/>
                <a:cs typeface="Calibri" charset="0"/>
              </a:rPr>
              <a:t>* American Foundation for Suicide Prevention, Fatal Injury Report for 2016</a:t>
            </a:r>
          </a:p>
        </p:txBody>
      </p:sp>
      <p:sp>
        <p:nvSpPr>
          <p:cNvPr id="14" name="Rectangle 13"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5" name="Picture 14" descr="Logo-JFS Mental Health Programs Let's talk about it!"/>
          <p:cNvPicPr>
            <a:picLocks noChangeAspect="1"/>
          </p:cNvPicPr>
          <p:nvPr/>
        </p:nvPicPr>
        <p:blipFill>
          <a:blip r:embed="rId3"/>
          <a:stretch>
            <a:fillRect/>
          </a:stretch>
        </p:blipFill>
        <p:spPr>
          <a:xfrm>
            <a:off x="344305" y="86818"/>
            <a:ext cx="1869776" cy="690036"/>
          </a:xfrm>
          <a:prstGeom prst="rect">
            <a:avLst/>
          </a:prstGeom>
        </p:spPr>
      </p:pic>
      <p:sp>
        <p:nvSpPr>
          <p:cNvPr id="16" name="TextBox 15"/>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8" name="TextBox 17"/>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3</a:t>
            </a:r>
          </a:p>
        </p:txBody>
      </p:sp>
      <p:pic>
        <p:nvPicPr>
          <p:cNvPr id="5" name="Picture 4" descr="Table of Suicide Rates for Age 15-24 / Age 25-34 and Age 26-44. ">
            <a:extLst>
              <a:ext uri="{FF2B5EF4-FFF2-40B4-BE49-F238E27FC236}">
                <a16:creationId xmlns:a16="http://schemas.microsoft.com/office/drawing/2014/main" id="{BACA1518-EB50-45B3-95B6-A02F598E987B}"/>
              </a:ext>
            </a:extLst>
          </p:cNvPr>
          <p:cNvPicPr>
            <a:picLocks noChangeAspect="1"/>
          </p:cNvPicPr>
          <p:nvPr/>
        </p:nvPicPr>
        <p:blipFill>
          <a:blip r:embed="rId4"/>
          <a:stretch>
            <a:fillRect/>
          </a:stretch>
        </p:blipFill>
        <p:spPr>
          <a:xfrm>
            <a:off x="4970197" y="3428999"/>
            <a:ext cx="3638550" cy="2867025"/>
          </a:xfrm>
          <a:prstGeom prst="rect">
            <a:avLst/>
          </a:prstGeom>
        </p:spPr>
      </p:pic>
    </p:spTree>
    <p:extLst>
      <p:ext uri="{BB962C8B-B14F-4D97-AF65-F5344CB8AC3E}">
        <p14:creationId xmlns:p14="http://schemas.microsoft.com/office/powerpoint/2010/main" val="40472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51534"/>
            <a:ext cx="8229600" cy="1143000"/>
          </a:xfrm>
        </p:spPr>
        <p:txBody>
          <a:bodyPr>
            <a:normAutofit/>
          </a:bodyPr>
          <a:lstStyle/>
          <a:p>
            <a:r>
              <a:rPr lang="en-US" sz="3600" b="1" dirty="0">
                <a:solidFill>
                  <a:srgbClr val="00B0F0"/>
                </a:solidFill>
              </a:rPr>
              <a:t>Texas Suicide Rates</a:t>
            </a:r>
          </a:p>
        </p:txBody>
      </p:sp>
      <p:sp>
        <p:nvSpPr>
          <p:cNvPr id="6" name="Content Placeholder 5"/>
          <p:cNvSpPr>
            <a:spLocks noGrp="1"/>
          </p:cNvSpPr>
          <p:nvPr>
            <p:ph idx="1"/>
          </p:nvPr>
        </p:nvSpPr>
        <p:spPr>
          <a:xfrm>
            <a:off x="457200" y="2033337"/>
            <a:ext cx="8229600" cy="4525963"/>
          </a:xfrm>
        </p:spPr>
        <p:txBody>
          <a:bodyPr>
            <a:normAutofit fontScale="47500" lnSpcReduction="20000"/>
          </a:bodyPr>
          <a:lstStyle/>
          <a:p>
            <a:pPr marL="0" indent="0">
              <a:buNone/>
            </a:pPr>
            <a:endParaRPr lang="en-US" b="1" dirty="0">
              <a:latin typeface="Calibri" charset="0"/>
              <a:ea typeface="Calibri" charset="0"/>
              <a:cs typeface="Calibri" charset="0"/>
            </a:endParaRPr>
          </a:p>
          <a:p>
            <a:pPr marL="0" indent="0" algn="ctr">
              <a:buNone/>
            </a:pPr>
            <a:r>
              <a:rPr lang="en-US" sz="4200" b="1" dirty="0">
                <a:solidFill>
                  <a:srgbClr val="FF0000"/>
                </a:solidFill>
                <a:latin typeface="Calibri" charset="0"/>
                <a:ea typeface="Calibri" charset="0"/>
                <a:cs typeface="Calibri" charset="0"/>
              </a:rPr>
              <a:t>Suicides in Texas have increased 23% over the past 15 years.</a:t>
            </a:r>
          </a:p>
          <a:p>
            <a:pPr marL="0" indent="0" algn="ctr">
              <a:buClr>
                <a:srgbClr val="00B0F0"/>
              </a:buClr>
              <a:buNone/>
            </a:pPr>
            <a:r>
              <a:rPr lang="en-US" sz="4200" dirty="0">
                <a:solidFill>
                  <a:srgbClr val="FF0000"/>
                </a:solidFill>
                <a:latin typeface="Calibri" charset="0"/>
                <a:ea typeface="Calibri" charset="0"/>
                <a:cs typeface="Calibri" charset="0"/>
              </a:rPr>
              <a:t> </a:t>
            </a:r>
          </a:p>
          <a:p>
            <a:pPr>
              <a:buClr>
                <a:srgbClr val="00B0F0"/>
              </a:buClr>
            </a:pPr>
            <a:r>
              <a:rPr lang="en-US" dirty="0">
                <a:latin typeface="Calibri" charset="0"/>
                <a:ea typeface="Calibri" charset="0"/>
                <a:cs typeface="Calibri" charset="0"/>
              </a:rPr>
              <a:t>In 2017, Texas’ suicide rate was 12.9 per 100,000, slightly below the national average.* </a:t>
            </a:r>
          </a:p>
          <a:p>
            <a:pPr marL="0" indent="0">
              <a:buClr>
                <a:srgbClr val="00B0F0"/>
              </a:buClr>
              <a:buNone/>
            </a:pPr>
            <a:endParaRPr lang="en-US" dirty="0">
              <a:latin typeface="Calibri" charset="0"/>
              <a:ea typeface="Calibri" charset="0"/>
              <a:cs typeface="Calibri" charset="0"/>
            </a:endParaRPr>
          </a:p>
          <a:p>
            <a:pPr>
              <a:buClr>
                <a:srgbClr val="00B0F0"/>
              </a:buClr>
            </a:pPr>
            <a:r>
              <a:rPr lang="en-US" dirty="0">
                <a:latin typeface="Calibri" charset="0"/>
                <a:ea typeface="Calibri" charset="0"/>
                <a:cs typeface="Calibri" charset="0"/>
              </a:rPr>
              <a:t>3,403 Texans died from suicide in 2015, the most recent year for which there are numbers. This is more than double the number killed by homicide, and the second leading cause of death for those 15-24 years of age.** </a:t>
            </a:r>
          </a:p>
          <a:p>
            <a:pPr>
              <a:buClr>
                <a:srgbClr val="00B0F0"/>
              </a:buClr>
            </a:pPr>
            <a:endParaRPr lang="en-US" dirty="0">
              <a:latin typeface="Calibri" charset="0"/>
              <a:ea typeface="Calibri" charset="0"/>
              <a:cs typeface="Calibri" charset="0"/>
            </a:endParaRPr>
          </a:p>
          <a:p>
            <a:pPr>
              <a:buClr>
                <a:srgbClr val="00B0F0"/>
              </a:buClr>
            </a:pPr>
            <a:r>
              <a:rPr lang="en-US" dirty="0">
                <a:latin typeface="Calibri" charset="0"/>
                <a:ea typeface="Calibri" charset="0"/>
                <a:cs typeface="Calibri" charset="0"/>
              </a:rPr>
              <a:t>Suicide rates in Texas were more than triple for white people than for black and Hispanic people in 2015, according to an analysis from the University of Texas.**</a:t>
            </a:r>
          </a:p>
          <a:p>
            <a:pPr>
              <a:buClr>
                <a:srgbClr val="00B0F0"/>
              </a:buClr>
            </a:pPr>
            <a:endParaRPr lang="en-US" dirty="0">
              <a:latin typeface="Calibri" charset="0"/>
              <a:ea typeface="Calibri" charset="0"/>
              <a:cs typeface="Calibri" charset="0"/>
            </a:endParaRPr>
          </a:p>
          <a:p>
            <a:pPr>
              <a:buClr>
                <a:srgbClr val="00B0F0"/>
              </a:buClr>
            </a:pPr>
            <a:r>
              <a:rPr lang="en-US" u="sng" dirty="0">
                <a:latin typeface="Calibri" charset="0"/>
                <a:ea typeface="Calibri" charset="0"/>
                <a:cs typeface="Calibri" charset="0"/>
              </a:rPr>
              <a:t>The 46% increase in the suicide rate among Caucasians is almost entirely responsible for the overall 23% increase</a:t>
            </a:r>
            <a:r>
              <a:rPr lang="en-US" dirty="0">
                <a:latin typeface="Calibri" charset="0"/>
                <a:ea typeface="Calibri" charset="0"/>
                <a:cs typeface="Calibri" charset="0"/>
              </a:rPr>
              <a:t>.**</a:t>
            </a:r>
          </a:p>
          <a:p>
            <a:pPr marL="0" indent="0">
              <a:buNone/>
            </a:pPr>
            <a:endParaRPr lang="en-US" dirty="0">
              <a:latin typeface="Calibri" charset="0"/>
              <a:ea typeface="Calibri" charset="0"/>
              <a:cs typeface="Calibri" charset="0"/>
            </a:endParaRPr>
          </a:p>
          <a:p>
            <a:pPr marL="0" indent="0">
              <a:buNone/>
            </a:pPr>
            <a:endParaRPr lang="en-US" dirty="0">
              <a:latin typeface="Calibri" charset="0"/>
              <a:ea typeface="Calibri" charset="0"/>
              <a:cs typeface="Calibri" charset="0"/>
            </a:endParaRPr>
          </a:p>
          <a:p>
            <a:pPr marL="0" indent="0">
              <a:buNone/>
            </a:pPr>
            <a:endParaRPr lang="en-US" sz="2900" dirty="0">
              <a:latin typeface="Calibri" charset="0"/>
              <a:ea typeface="Calibri" charset="0"/>
              <a:cs typeface="Calibri" charset="0"/>
            </a:endParaRPr>
          </a:p>
          <a:p>
            <a:pPr marL="0" indent="0">
              <a:buNone/>
            </a:pPr>
            <a:r>
              <a:rPr lang="en-US" sz="2500" dirty="0">
                <a:latin typeface="Calibri" charset="0"/>
                <a:ea typeface="Calibri" charset="0"/>
                <a:cs typeface="Calibri" charset="0"/>
              </a:rPr>
              <a:t>*Suicide Trends and Characteristics, Texas vs. United States, Texas Department of State Health Services</a:t>
            </a:r>
          </a:p>
          <a:p>
            <a:pPr marL="0" indent="0">
              <a:buNone/>
            </a:pPr>
            <a:r>
              <a:rPr lang="en-US" sz="2500" dirty="0">
                <a:latin typeface="Calibri" charset="0"/>
                <a:ea typeface="Calibri" charset="0"/>
                <a:cs typeface="Calibri" charset="0"/>
              </a:rPr>
              <a:t>**University of Texas System Office of Health Affairs, June 2017</a:t>
            </a:r>
          </a:p>
          <a:p>
            <a:endParaRPr lang="en-US" dirty="0">
              <a:latin typeface="Calibri" charset="0"/>
              <a:ea typeface="Calibri" charset="0"/>
              <a:cs typeface="Calibri" charset="0"/>
            </a:endParaRPr>
          </a:p>
        </p:txBody>
      </p:sp>
      <p:sp>
        <p:nvSpPr>
          <p:cNvPr id="8" name="Rectangle 7"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9" name="Picture 8" descr="Logo-JFS Mental Health Programs Let's talk about it!"/>
          <p:cNvPicPr>
            <a:picLocks noChangeAspect="1"/>
          </p:cNvPicPr>
          <p:nvPr/>
        </p:nvPicPr>
        <p:blipFill>
          <a:blip r:embed="rId3"/>
          <a:stretch>
            <a:fillRect/>
          </a:stretch>
        </p:blipFill>
        <p:spPr>
          <a:xfrm>
            <a:off x="344305" y="71320"/>
            <a:ext cx="1869776" cy="690036"/>
          </a:xfrm>
          <a:prstGeom prst="rect">
            <a:avLst/>
          </a:prstGeom>
        </p:spPr>
      </p:pic>
      <p:sp>
        <p:nvSpPr>
          <p:cNvPr id="12" name="TextBox 11" descr="Jewish Family Service 2018 Comprehensive Program for Suicide Prevention and Aftercare"/>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4" name="TextBox 13"/>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4</a:t>
            </a:r>
          </a:p>
        </p:txBody>
      </p:sp>
    </p:spTree>
    <p:extLst>
      <p:ext uri="{BB962C8B-B14F-4D97-AF65-F5344CB8AC3E}">
        <p14:creationId xmlns:p14="http://schemas.microsoft.com/office/powerpoint/2010/main" val="423926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2339"/>
            <a:ext cx="8229600" cy="1143000"/>
          </a:xfrm>
        </p:spPr>
        <p:txBody>
          <a:bodyPr>
            <a:normAutofit/>
          </a:bodyPr>
          <a:lstStyle/>
          <a:p>
            <a:r>
              <a:rPr lang="en-US" sz="2800" b="1" dirty="0">
                <a:solidFill>
                  <a:srgbClr val="31ADDF"/>
                </a:solidFill>
              </a:rPr>
              <a:t> 2016 Population and Suicide Statistics in Texas, Houston and Among the Jewish Population*</a:t>
            </a:r>
          </a:p>
        </p:txBody>
      </p:sp>
      <p:sp>
        <p:nvSpPr>
          <p:cNvPr id="3" name="Content Placeholder 2"/>
          <p:cNvSpPr>
            <a:spLocks noGrp="1"/>
          </p:cNvSpPr>
          <p:nvPr>
            <p:ph idx="1"/>
          </p:nvPr>
        </p:nvSpPr>
        <p:spPr>
          <a:xfrm>
            <a:off x="457200" y="2247901"/>
            <a:ext cx="8229600" cy="4610099"/>
          </a:xfrm>
        </p:spPr>
        <p:txBody>
          <a:bodyPr>
            <a:noAutofit/>
          </a:bodyPr>
          <a:lstStyle/>
          <a:p>
            <a:pPr>
              <a:buClr>
                <a:srgbClr val="00B0F0"/>
              </a:buClr>
            </a:pPr>
            <a:r>
              <a:rPr lang="en-US" sz="1800" dirty="0"/>
              <a:t>The population of Texas was 28 million people. The Texas suicide rate was approximately 13% (out of 100,000 deaths) or 3,000-4,000 suicides.*</a:t>
            </a:r>
          </a:p>
          <a:p>
            <a:pPr>
              <a:buClr>
                <a:srgbClr val="00B0F0"/>
              </a:buClr>
            </a:pPr>
            <a:r>
              <a:rPr lang="en-US" sz="1800" dirty="0"/>
              <a:t>The population of Houston was approximately 2.3 million people or approximately 300 suicides.*</a:t>
            </a:r>
          </a:p>
          <a:p>
            <a:pPr>
              <a:buClr>
                <a:srgbClr val="00B0F0"/>
              </a:buClr>
            </a:pPr>
            <a:r>
              <a:rPr lang="en-US" sz="1800" dirty="0"/>
              <a:t>The Jewish population of Texas was .6% (160,000 people) or approximately 20-30 suicides.**</a:t>
            </a:r>
          </a:p>
          <a:p>
            <a:pPr>
              <a:buClr>
                <a:srgbClr val="00B0F0"/>
              </a:buClr>
            </a:pPr>
            <a:r>
              <a:rPr lang="en-US" sz="1800" dirty="0"/>
              <a:t>The Jewish population of Houston was approximately 67,000.*** </a:t>
            </a:r>
          </a:p>
          <a:p>
            <a:endParaRPr lang="en-US" sz="1200" dirty="0"/>
          </a:p>
          <a:p>
            <a:pPr marL="0" indent="0" algn="ctr">
              <a:buNone/>
            </a:pPr>
            <a:r>
              <a:rPr lang="en-US" sz="2400" b="1" dirty="0">
                <a:solidFill>
                  <a:srgbClr val="FF0000"/>
                </a:solidFill>
              </a:rPr>
              <a:t>That translates to approximately 8-10 suicides among Jewish adolescents and young adults annually</a:t>
            </a:r>
          </a:p>
          <a:p>
            <a:pPr marL="0" indent="0" algn="ctr">
              <a:buNone/>
            </a:pPr>
            <a:endParaRPr lang="en-US" sz="2400" b="1" dirty="0"/>
          </a:p>
          <a:p>
            <a:pPr marL="0" indent="0">
              <a:buNone/>
            </a:pPr>
            <a:r>
              <a:rPr lang="en-US" sz="1200" dirty="0"/>
              <a:t>*The United States Census Bureau</a:t>
            </a:r>
          </a:p>
          <a:p>
            <a:pPr marL="0" indent="0">
              <a:buNone/>
            </a:pPr>
            <a:r>
              <a:rPr lang="en-US" sz="1200" dirty="0"/>
              <a:t>**United Health Foundation, America’s Health Rankings, 2016</a:t>
            </a:r>
          </a:p>
          <a:p>
            <a:pPr marL="0" indent="0">
              <a:buNone/>
            </a:pPr>
            <a:r>
              <a:rPr lang="en-US" sz="1200" dirty="0"/>
              <a:t>**”Houston Jewish Community Could Take Years to Recover from Harvey, Jewish Telegraphic Agency, August 2017</a:t>
            </a:r>
          </a:p>
          <a:p>
            <a:pPr marL="0" indent="0">
              <a:buNone/>
            </a:pPr>
            <a:endParaRPr lang="en-US" sz="1800" dirty="0"/>
          </a:p>
          <a:p>
            <a:endParaRPr lang="en-US" sz="2000" dirty="0"/>
          </a:p>
        </p:txBody>
      </p:sp>
      <p:sp>
        <p:nvSpPr>
          <p:cNvPr id="11" name="Rectangle 10"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2" name="Picture 11" descr="Logo-JFS Mental Health Programs Let's talk about it!"/>
          <p:cNvPicPr>
            <a:picLocks noChangeAspect="1"/>
          </p:cNvPicPr>
          <p:nvPr/>
        </p:nvPicPr>
        <p:blipFill>
          <a:blip r:embed="rId2"/>
          <a:stretch>
            <a:fillRect/>
          </a:stretch>
        </p:blipFill>
        <p:spPr>
          <a:xfrm>
            <a:off x="344305" y="86818"/>
            <a:ext cx="1869776" cy="690036"/>
          </a:xfrm>
          <a:prstGeom prst="rect">
            <a:avLst/>
          </a:prstGeom>
        </p:spPr>
      </p:pic>
      <p:sp>
        <p:nvSpPr>
          <p:cNvPr id="13" name="TextBox 12"/>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15" name="TextBox 14"/>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5</a:t>
            </a:r>
          </a:p>
        </p:txBody>
      </p:sp>
    </p:spTree>
    <p:extLst>
      <p:ext uri="{BB962C8B-B14F-4D97-AF65-F5344CB8AC3E}">
        <p14:creationId xmlns:p14="http://schemas.microsoft.com/office/powerpoint/2010/main" val="422073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Cover Image of JFS Mental Health Programs - Young Mental Health First Aid. "/>
          <p:cNvSpPr/>
          <p:nvPr/>
        </p:nvSpPr>
        <p:spPr>
          <a:xfrm>
            <a:off x="3974082" y="1366120"/>
            <a:ext cx="3777053" cy="5015709"/>
          </a:xfrm>
          <a:prstGeom prst="rect">
            <a:avLst/>
          </a:prstGeom>
          <a:solidFill>
            <a:schemeClr val="bg1"/>
          </a:solidFill>
          <a:ln>
            <a:noFill/>
          </a:ln>
          <a:effectLst>
            <a:outerShdw blurRad="368300" dir="5400000" sx="96000" sy="96000" algn="ctr" rotWithShape="0">
              <a:schemeClr val="tx1">
                <a:lumMod val="50000"/>
                <a:lumOff val="50000"/>
                <a:alpha val="47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rgbClr val="00B0F0"/>
              </a:solidFill>
            </a:endParaRPr>
          </a:p>
        </p:txBody>
      </p:sp>
      <p:pic>
        <p:nvPicPr>
          <p:cNvPr id="6" name="Picture 5" descr="Image of purple tulips. "/>
          <p:cNvPicPr>
            <a:picLocks noChangeAspect="1"/>
          </p:cNvPicPr>
          <p:nvPr/>
        </p:nvPicPr>
        <p:blipFill rotWithShape="1">
          <a:blip r:embed="rId3">
            <a:extLst>
              <a:ext uri="{28A0092B-C50C-407E-A947-70E740481C1C}">
                <a14:useLocalDpi xmlns:a14="http://schemas.microsoft.com/office/drawing/2010/main" val="0"/>
              </a:ext>
            </a:extLst>
          </a:blip>
          <a:srcRect l="58632" t="3135" r="10811" b="3484"/>
          <a:stretch/>
        </p:blipFill>
        <p:spPr>
          <a:xfrm>
            <a:off x="-1" y="1034834"/>
            <a:ext cx="2762055" cy="5619965"/>
          </a:xfrm>
          <a:prstGeom prst="rect">
            <a:avLst/>
          </a:prstGeom>
        </p:spPr>
      </p:pic>
      <p:sp>
        <p:nvSpPr>
          <p:cNvPr id="8" name="Rectangle 7"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9" name="Picture 8" descr="Logo-JFS Mental Health Programs Let's talk about it!"/>
          <p:cNvPicPr>
            <a:picLocks noChangeAspect="1"/>
          </p:cNvPicPr>
          <p:nvPr/>
        </p:nvPicPr>
        <p:blipFill>
          <a:blip r:embed="rId4"/>
          <a:stretch>
            <a:fillRect/>
          </a:stretch>
        </p:blipFill>
        <p:spPr>
          <a:xfrm>
            <a:off x="344305" y="86818"/>
            <a:ext cx="1869776" cy="690036"/>
          </a:xfrm>
          <a:prstGeom prst="rect">
            <a:avLst/>
          </a:prstGeom>
        </p:spPr>
      </p:pic>
      <p:sp>
        <p:nvSpPr>
          <p:cNvPr id="10" name="TextBox 9"/>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pic>
        <p:nvPicPr>
          <p:cNvPr id="2" name="Picture 1" descr="Cover image of Young Mental Health First Aid handou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177" y="1545632"/>
            <a:ext cx="3777052" cy="4887950"/>
          </a:xfrm>
          <a:prstGeom prst="rect">
            <a:avLst/>
          </a:prstGeom>
        </p:spPr>
      </p:pic>
      <p:sp>
        <p:nvSpPr>
          <p:cNvPr id="19" name="TextBox 18"/>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6</a:t>
            </a:r>
          </a:p>
        </p:txBody>
      </p:sp>
      <p:sp>
        <p:nvSpPr>
          <p:cNvPr id="3" name="Title 2">
            <a:extLst>
              <a:ext uri="{FF2B5EF4-FFF2-40B4-BE49-F238E27FC236}">
                <a16:creationId xmlns:a16="http://schemas.microsoft.com/office/drawing/2014/main" id="{EA1CD7DD-934D-45A7-903B-42EA7702BCC8}"/>
              </a:ext>
            </a:extLst>
          </p:cNvPr>
          <p:cNvSpPr>
            <a:spLocks noGrp="1"/>
          </p:cNvSpPr>
          <p:nvPr>
            <p:ph type="title"/>
          </p:nvPr>
        </p:nvSpPr>
        <p:spPr>
          <a:xfrm>
            <a:off x="1854904" y="558725"/>
            <a:ext cx="8229600" cy="1143000"/>
          </a:xfrm>
        </p:spPr>
        <p:txBody>
          <a:bodyPr>
            <a:normAutofit/>
          </a:bodyPr>
          <a:lstStyle/>
          <a:p>
            <a:r>
              <a:rPr lang="en-US" sz="2400" b="1" dirty="0"/>
              <a:t>Youth Mental</a:t>
            </a:r>
            <a:r>
              <a:rPr lang="en-US" sz="2400" b="1" baseline="0" dirty="0"/>
              <a:t> Health First Aid</a:t>
            </a:r>
            <a:endParaRPr lang="en-US" sz="2400" b="1" dirty="0"/>
          </a:p>
        </p:txBody>
      </p:sp>
    </p:spTree>
    <p:extLst>
      <p:ext uri="{BB962C8B-B14F-4D97-AF65-F5344CB8AC3E}">
        <p14:creationId xmlns:p14="http://schemas.microsoft.com/office/powerpoint/2010/main" val="272061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Image of Mental Health First Aid handout. "/>
          <p:cNvSpPr/>
          <p:nvPr/>
        </p:nvSpPr>
        <p:spPr>
          <a:xfrm>
            <a:off x="572600" y="2242139"/>
            <a:ext cx="3037225" cy="3969381"/>
          </a:xfrm>
          <a:prstGeom prst="rect">
            <a:avLst/>
          </a:prstGeom>
          <a:solidFill>
            <a:schemeClr val="bg1"/>
          </a:solidFill>
          <a:ln>
            <a:noFill/>
          </a:ln>
          <a:effectLst>
            <a:outerShdw blurRad="368300" dir="5400000" sx="96000" sy="96000" algn="ctr" rotWithShape="0">
              <a:schemeClr val="tx1">
                <a:lumMod val="50000"/>
                <a:lumOff val="50000"/>
                <a:alpha val="47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rgbClr val="00B0F0"/>
              </a:solidFill>
            </a:endParaRPr>
          </a:p>
        </p:txBody>
      </p:sp>
      <p:sp>
        <p:nvSpPr>
          <p:cNvPr id="10" name="Title 1">
            <a:extLst>
              <a:ext uri="{FF2B5EF4-FFF2-40B4-BE49-F238E27FC236}">
                <a16:creationId xmlns:a16="http://schemas.microsoft.com/office/drawing/2014/main" id="{1D2C2849-14CE-4C66-879D-6057A75FC1CB}"/>
              </a:ext>
            </a:extLst>
          </p:cNvPr>
          <p:cNvSpPr>
            <a:spLocks noGrp="1"/>
          </p:cNvSpPr>
          <p:nvPr>
            <p:ph type="title"/>
          </p:nvPr>
        </p:nvSpPr>
        <p:spPr>
          <a:xfrm>
            <a:off x="2091213" y="1039523"/>
            <a:ext cx="4919240" cy="980298"/>
          </a:xfrm>
        </p:spPr>
        <p:txBody>
          <a:bodyPr>
            <a:noAutofit/>
          </a:bodyPr>
          <a:lstStyle/>
          <a:p>
            <a:r>
              <a:rPr lang="en-US" sz="2800" b="1" dirty="0">
                <a:solidFill>
                  <a:srgbClr val="31ADDF"/>
                </a:solidFill>
                <a:cs typeface="Calibri Light"/>
              </a:rPr>
              <a:t>Outreach To Jewish Community</a:t>
            </a:r>
            <a:endParaRPr lang="en-US" sz="2800" b="1" dirty="0">
              <a:solidFill>
                <a:srgbClr val="31ADDF"/>
              </a:solidFill>
            </a:endParaRPr>
          </a:p>
        </p:txBody>
      </p:sp>
      <p:sp>
        <p:nvSpPr>
          <p:cNvPr id="11" name="Content Placeholder 2">
            <a:extLst>
              <a:ext uri="{FF2B5EF4-FFF2-40B4-BE49-F238E27FC236}">
                <a16:creationId xmlns:a16="http://schemas.microsoft.com/office/drawing/2014/main" id="{F325E2BF-76AD-4AD4-9022-390B83D57545}"/>
              </a:ext>
            </a:extLst>
          </p:cNvPr>
          <p:cNvSpPr>
            <a:spLocks noGrp="1"/>
          </p:cNvSpPr>
          <p:nvPr>
            <p:ph idx="1"/>
          </p:nvPr>
        </p:nvSpPr>
        <p:spPr>
          <a:xfrm>
            <a:off x="3837062" y="1705810"/>
            <a:ext cx="4959250" cy="5179074"/>
          </a:xfrm>
        </p:spPr>
        <p:txBody>
          <a:bodyPr vert="horz" lIns="91440" tIns="45720" rIns="91440" bIns="45720" rtlCol="0" anchor="ctr">
            <a:normAutofit/>
          </a:bodyPr>
          <a:lstStyle/>
          <a:p>
            <a:pPr marL="0" indent="0">
              <a:buNone/>
            </a:pPr>
            <a:endParaRPr lang="en-US" sz="1800" dirty="0">
              <a:cs typeface="Calibri"/>
            </a:endParaRPr>
          </a:p>
          <a:p>
            <a:pPr marL="0" indent="0">
              <a:buNone/>
            </a:pPr>
            <a:endParaRPr lang="en-US" sz="1800" dirty="0">
              <a:cs typeface="Calibri"/>
            </a:endParaRPr>
          </a:p>
          <a:p>
            <a:pPr>
              <a:buClr>
                <a:srgbClr val="00B0F0"/>
              </a:buClr>
            </a:pPr>
            <a:r>
              <a:rPr lang="en-US" sz="1800" dirty="0">
                <a:cs typeface="Calibri"/>
              </a:rPr>
              <a:t>Jewish Family Service is a </a:t>
            </a:r>
            <a:r>
              <a:rPr lang="en-US" sz="1800" u="sng" dirty="0">
                <a:cs typeface="Calibri"/>
              </a:rPr>
              <a:t>Host Site with multiple autumn trainings</a:t>
            </a:r>
            <a:endParaRPr lang="en-US" sz="1800" dirty="0">
              <a:cs typeface="Calibri"/>
            </a:endParaRPr>
          </a:p>
          <a:p>
            <a:pPr>
              <a:buClr>
                <a:srgbClr val="00B0F0"/>
              </a:buClr>
            </a:pPr>
            <a:r>
              <a:rPr lang="en-US" sz="1800" dirty="0">
                <a:cs typeface="Calibri"/>
              </a:rPr>
              <a:t>Step 1: Train the Trainers scheduled for January 7-9, 2019.  Goal of this 40 hour course is to train approximately 15 men and women within the Jewish who will then teach three, eight hour MHFA courses per year</a:t>
            </a:r>
          </a:p>
          <a:p>
            <a:pPr>
              <a:buClr>
                <a:srgbClr val="00B0F0"/>
              </a:buClr>
            </a:pPr>
            <a:r>
              <a:rPr lang="en-US" sz="1800" dirty="0">
                <a:cs typeface="Calibri"/>
              </a:rPr>
              <a:t>Step 2: Trainers will pair to reach out to each Jewish agency, and organization to fill the classes throughout our multi-county</a:t>
            </a:r>
          </a:p>
          <a:p>
            <a:pPr>
              <a:buClr>
                <a:srgbClr val="00B0F0"/>
              </a:buClr>
            </a:pPr>
            <a:r>
              <a:rPr lang="en-US" sz="1800" dirty="0">
                <a:cs typeface="Calibri"/>
              </a:rPr>
              <a:t>Step 3: Schedule at least three trainings per year in each synagogue and community organization. Ie. JFS, JFGH, JCC</a:t>
            </a:r>
          </a:p>
          <a:p>
            <a:pPr marL="0" indent="0">
              <a:buNone/>
            </a:pPr>
            <a:endParaRPr lang="en-US" sz="1800" dirty="0">
              <a:cs typeface="Calibri"/>
            </a:endParaRPr>
          </a:p>
          <a:p>
            <a:endParaRPr lang="en-US" sz="1800" dirty="0">
              <a:cs typeface="Calibri"/>
            </a:endParaRPr>
          </a:p>
          <a:p>
            <a:pPr marL="0" indent="0">
              <a:buNone/>
            </a:pPr>
            <a:endParaRPr lang="en-US" sz="1800" dirty="0">
              <a:cs typeface="Calibri"/>
            </a:endParaRPr>
          </a:p>
        </p:txBody>
      </p:sp>
      <p:pic>
        <p:nvPicPr>
          <p:cNvPr id="12" name="Picture 10" descr="Image of Mental Health First aid hand out. ">
            <a:extLst>
              <a:ext uri="{FF2B5EF4-FFF2-40B4-BE49-F238E27FC236}">
                <a16:creationId xmlns:a16="http://schemas.microsoft.com/office/drawing/2014/main" id="{05EBDA38-43C3-419F-AD17-7436EA4598D0}"/>
              </a:ext>
            </a:extLst>
          </p:cNvPr>
          <p:cNvPicPr>
            <a:picLocks noChangeAspect="1"/>
          </p:cNvPicPr>
          <p:nvPr/>
        </p:nvPicPr>
        <p:blipFill rotWithShape="1">
          <a:blip r:embed="rId3"/>
          <a:srcRect l="12715" t="11107" r="21801" b="22649"/>
          <a:stretch/>
        </p:blipFill>
        <p:spPr>
          <a:xfrm>
            <a:off x="598266" y="2242139"/>
            <a:ext cx="3011559" cy="3969382"/>
          </a:xfrm>
          <a:prstGeom prst="rect">
            <a:avLst/>
          </a:prstGeom>
        </p:spPr>
      </p:pic>
      <p:sp>
        <p:nvSpPr>
          <p:cNvPr id="15" name="Rectangle 14" descr="Jewish Family Service 2018 Comprehensive Program for Suicide Prevention and Aftercare"/>
          <p:cNvSpPr/>
          <p:nvPr/>
        </p:nvSpPr>
        <p:spPr>
          <a:xfrm>
            <a:off x="2430966" y="7767"/>
            <a:ext cx="6713034" cy="838414"/>
          </a:xfrm>
          <a:prstGeom prst="rect">
            <a:avLst/>
          </a:prstGeom>
          <a:solidFill>
            <a:srgbClr val="00B0F0"/>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B0F0"/>
              </a:solidFill>
            </a:endParaRPr>
          </a:p>
        </p:txBody>
      </p:sp>
      <p:pic>
        <p:nvPicPr>
          <p:cNvPr id="16" name="Picture 15" descr="Logo-JFS Mental Health Programs Let's talk about it!"/>
          <p:cNvPicPr>
            <a:picLocks noChangeAspect="1"/>
          </p:cNvPicPr>
          <p:nvPr/>
        </p:nvPicPr>
        <p:blipFill>
          <a:blip r:embed="rId4"/>
          <a:stretch>
            <a:fillRect/>
          </a:stretch>
        </p:blipFill>
        <p:spPr>
          <a:xfrm>
            <a:off x="344305" y="86818"/>
            <a:ext cx="1869776" cy="690036"/>
          </a:xfrm>
          <a:prstGeom prst="rect">
            <a:avLst/>
          </a:prstGeom>
        </p:spPr>
      </p:pic>
      <p:sp>
        <p:nvSpPr>
          <p:cNvPr id="17" name="TextBox 16"/>
          <p:cNvSpPr txBox="1"/>
          <p:nvPr/>
        </p:nvSpPr>
        <p:spPr>
          <a:xfrm>
            <a:off x="2510283" y="111505"/>
            <a:ext cx="6667070" cy="923330"/>
          </a:xfrm>
          <a:prstGeom prst="rect">
            <a:avLst/>
          </a:prstGeom>
          <a:noFill/>
        </p:spPr>
        <p:txBody>
          <a:bodyPr wrap="square" rtlCol="0">
            <a:spAutoFit/>
          </a:bodyPr>
          <a:lstStyle/>
          <a:p>
            <a:r>
              <a:rPr lang="en-US" b="1" dirty="0">
                <a:solidFill>
                  <a:schemeClr val="bg1"/>
                </a:solidFill>
              </a:rPr>
              <a:t>Jewish Family Service </a:t>
            </a:r>
          </a:p>
          <a:p>
            <a:r>
              <a:rPr lang="en-US" dirty="0">
                <a:solidFill>
                  <a:schemeClr val="bg1"/>
                </a:solidFill>
              </a:rPr>
              <a:t>2018 Comprehensive Program for Suicide Prevention and Aftercare</a:t>
            </a:r>
          </a:p>
          <a:p>
            <a:endParaRPr lang="en-US" dirty="0">
              <a:solidFill>
                <a:schemeClr val="bg1"/>
              </a:solidFill>
            </a:endParaRPr>
          </a:p>
        </p:txBody>
      </p:sp>
      <p:sp>
        <p:nvSpPr>
          <p:cNvPr id="20" name="TextBox 19"/>
          <p:cNvSpPr txBox="1"/>
          <p:nvPr/>
        </p:nvSpPr>
        <p:spPr>
          <a:xfrm>
            <a:off x="8675647" y="6433582"/>
            <a:ext cx="301686" cy="369332"/>
          </a:xfrm>
          <a:prstGeom prst="rect">
            <a:avLst/>
          </a:prstGeom>
          <a:noFill/>
        </p:spPr>
        <p:txBody>
          <a:bodyPr wrap="none" rtlCol="0">
            <a:spAutoFit/>
          </a:bodyPr>
          <a:lstStyle/>
          <a:p>
            <a:r>
              <a:rPr lang="en-US" dirty="0">
                <a:solidFill>
                  <a:schemeClr val="bg1"/>
                </a:solidFill>
              </a:rPr>
              <a:t>7</a:t>
            </a:r>
          </a:p>
        </p:txBody>
      </p:sp>
    </p:spTree>
    <p:extLst>
      <p:ext uri="{BB962C8B-B14F-4D97-AF65-F5344CB8AC3E}">
        <p14:creationId xmlns:p14="http://schemas.microsoft.com/office/powerpoint/2010/main" val="2029452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16555</TotalTime>
  <Words>2137</Words>
  <Application>Microsoft Office PowerPoint</Application>
  <PresentationFormat>On-screen Show (4:3)</PresentationFormat>
  <Paragraphs>331</Paragraphs>
  <Slides>33</Slides>
  <Notes>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Arial</vt:lpstr>
      <vt:lpstr>Baskerville</vt:lpstr>
      <vt:lpstr>Calibri</vt:lpstr>
      <vt:lpstr>Calibri Light</vt:lpstr>
      <vt:lpstr>Georgia</vt:lpstr>
      <vt:lpstr>Javanese Text</vt:lpstr>
      <vt:lpstr>Lato</vt:lpstr>
      <vt:lpstr>Libre Baskerville</vt:lpstr>
      <vt:lpstr>Verdana</vt:lpstr>
      <vt:lpstr>Wingdings</vt:lpstr>
      <vt:lpstr>Office Theme</vt:lpstr>
      <vt:lpstr>1_Office Theme</vt:lpstr>
      <vt:lpstr>2_Office Theme</vt:lpstr>
      <vt:lpstr>3_Office Theme</vt:lpstr>
      <vt:lpstr>Saving Lives: A Conversation about Suicide Prevention in the Jewish Community October 3rd, 2018 Webinar </vt:lpstr>
      <vt:lpstr>Saving Lives: A Conversation about Suicide Prevention in the Jewish Community October 3, 2018</vt:lpstr>
      <vt:lpstr>WEBINAR AGENDA </vt:lpstr>
      <vt:lpstr>U.S. Suicides 1999-2016</vt:lpstr>
      <vt:lpstr>Suicide Rates by Age</vt:lpstr>
      <vt:lpstr>Texas Suicide Rates</vt:lpstr>
      <vt:lpstr> 2016 Population and Suicide Statistics in Texas, Houston and Among the Jewish Population*</vt:lpstr>
      <vt:lpstr>Youth Mental Health First Aid</vt:lpstr>
      <vt:lpstr>Outreach To Jewish Community</vt:lpstr>
      <vt:lpstr>MHFA in Numbers</vt:lpstr>
      <vt:lpstr>Sources of Strength</vt:lpstr>
      <vt:lpstr>Why is it Different?</vt:lpstr>
      <vt:lpstr>SOS MODEL</vt:lpstr>
      <vt:lpstr>SOS Handouts</vt:lpstr>
      <vt:lpstr>Recruitment</vt:lpstr>
      <vt:lpstr>Campaign Examples 1</vt:lpstr>
      <vt:lpstr>Campaign Examples 2</vt:lpstr>
      <vt:lpstr>Campaign Examples 3</vt:lpstr>
      <vt:lpstr>www.mentalhealthletstalk.org </vt:lpstr>
      <vt:lpstr>BeWell</vt:lpstr>
      <vt:lpstr>Videos</vt:lpstr>
      <vt:lpstr>Touching  the Heart</vt:lpstr>
      <vt:lpstr>Postcard Program</vt:lpstr>
      <vt:lpstr>Aftercare</vt:lpstr>
      <vt:lpstr>Bereavement </vt:lpstr>
      <vt:lpstr>Bright Stars</vt:lpstr>
      <vt:lpstr>Corporate, Agency, Synagogue &amp; School Trainings </vt:lpstr>
      <vt:lpstr>Speakers  </vt:lpstr>
      <vt:lpstr>Addiction Services </vt:lpstr>
      <vt:lpstr>Questions &amp; Answers</vt:lpstr>
      <vt:lpstr>Resources on Mental Health  Disabilities from NOD</vt:lpstr>
      <vt:lpstr>Special Resources</vt:lpstr>
      <vt:lpstr>Please Join Us for  Our Next Webinar</vt:lpstr>
    </vt:vector>
  </TitlesOfParts>
  <Company>adayatthemindspa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Silver</dc:creator>
  <cp:lastModifiedBy>Philip Kahn-Pauli</cp:lastModifiedBy>
  <cp:revision>457</cp:revision>
  <cp:lastPrinted>2018-03-13T20:01:01Z</cp:lastPrinted>
  <dcterms:created xsi:type="dcterms:W3CDTF">2018-03-08T17:58:42Z</dcterms:created>
  <dcterms:modified xsi:type="dcterms:W3CDTF">2018-10-02T19:21:31Z</dcterms:modified>
</cp:coreProperties>
</file>