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image59.jpg" ContentType="image/jpg"/>
  <Override PartName="/ppt/media/image60.jpg" ContentType="image/jpg"/>
  <Override PartName="/ppt/media/image61.jpg" ContentType="image/jpg"/>
  <Override PartName="/ppt/media/image62.jpg" ContentType="image/jpg"/>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1" r:id="rId1"/>
    <p:sldMasterId id="2147483672" r:id="rId2"/>
    <p:sldMasterId id="2147483673" r:id="rId3"/>
    <p:sldMasterId id="2147483674" r:id="rId4"/>
  </p:sldMasterIdLst>
  <p:notesMasterIdLst>
    <p:notesMasterId r:id="rId88"/>
  </p:notesMasterIdLst>
  <p:sldIdLst>
    <p:sldId id="256" r:id="rId5"/>
    <p:sldId id="408" r:id="rId6"/>
    <p:sldId id="259" r:id="rId7"/>
    <p:sldId id="260" r:id="rId8"/>
    <p:sldId id="261" r:id="rId9"/>
    <p:sldId id="308" r:id="rId10"/>
    <p:sldId id="286" r:id="rId11"/>
    <p:sldId id="311" r:id="rId12"/>
    <p:sldId id="262" r:id="rId13"/>
    <p:sldId id="266" r:id="rId14"/>
    <p:sldId id="267" r:id="rId15"/>
    <p:sldId id="309" r:id="rId16"/>
    <p:sldId id="335" r:id="rId17"/>
    <p:sldId id="395" r:id="rId18"/>
    <p:sldId id="396" r:id="rId19"/>
    <p:sldId id="397" r:id="rId20"/>
    <p:sldId id="336" r:id="rId21"/>
    <p:sldId id="337" r:id="rId22"/>
    <p:sldId id="338" r:id="rId23"/>
    <p:sldId id="339" r:id="rId24"/>
    <p:sldId id="340" r:id="rId25"/>
    <p:sldId id="341" r:id="rId26"/>
    <p:sldId id="342" r:id="rId27"/>
    <p:sldId id="269" r:id="rId28"/>
    <p:sldId id="289" r:id="rId29"/>
    <p:sldId id="379" r:id="rId30"/>
    <p:sldId id="302" r:id="rId31"/>
    <p:sldId id="382" r:id="rId32"/>
    <p:sldId id="373" r:id="rId33"/>
    <p:sldId id="383" r:id="rId34"/>
    <p:sldId id="388" r:id="rId35"/>
    <p:sldId id="389" r:id="rId36"/>
    <p:sldId id="371" r:id="rId37"/>
    <p:sldId id="318" r:id="rId38"/>
    <p:sldId id="326" r:id="rId39"/>
    <p:sldId id="391" r:id="rId40"/>
    <p:sldId id="392" r:id="rId41"/>
    <p:sldId id="393" r:id="rId42"/>
    <p:sldId id="394" r:id="rId43"/>
    <p:sldId id="368" r:id="rId44"/>
    <p:sldId id="381" r:id="rId45"/>
    <p:sldId id="290" r:id="rId46"/>
    <p:sldId id="409" r:id="rId47"/>
    <p:sldId id="398" r:id="rId48"/>
    <p:sldId id="401" r:id="rId49"/>
    <p:sldId id="399" r:id="rId50"/>
    <p:sldId id="402" r:id="rId51"/>
    <p:sldId id="403" r:id="rId52"/>
    <p:sldId id="327" r:id="rId53"/>
    <p:sldId id="278" r:id="rId54"/>
    <p:sldId id="334" r:id="rId55"/>
    <p:sldId id="313" r:id="rId56"/>
    <p:sldId id="314" r:id="rId57"/>
    <p:sldId id="315" r:id="rId58"/>
    <p:sldId id="323" r:id="rId59"/>
    <p:sldId id="317" r:id="rId60"/>
    <p:sldId id="320" r:id="rId61"/>
    <p:sldId id="319" r:id="rId62"/>
    <p:sldId id="322" r:id="rId63"/>
    <p:sldId id="411" r:id="rId64"/>
    <p:sldId id="410" r:id="rId65"/>
    <p:sldId id="412" r:id="rId66"/>
    <p:sldId id="413" r:id="rId67"/>
    <p:sldId id="414" r:id="rId68"/>
    <p:sldId id="331" r:id="rId69"/>
    <p:sldId id="324" r:id="rId70"/>
    <p:sldId id="329" r:id="rId71"/>
    <p:sldId id="330" r:id="rId72"/>
    <p:sldId id="332" r:id="rId73"/>
    <p:sldId id="333" r:id="rId74"/>
    <p:sldId id="307" r:id="rId75"/>
    <p:sldId id="415" r:id="rId76"/>
    <p:sldId id="416" r:id="rId77"/>
    <p:sldId id="328" r:id="rId78"/>
    <p:sldId id="273" r:id="rId79"/>
    <p:sldId id="274" r:id="rId80"/>
    <p:sldId id="285" r:id="rId81"/>
    <p:sldId id="294" r:id="rId82"/>
    <p:sldId id="295" r:id="rId83"/>
    <p:sldId id="275" r:id="rId84"/>
    <p:sldId id="407" r:id="rId85"/>
    <p:sldId id="277" r:id="rId86"/>
    <p:sldId id="405" r:id="rId87"/>
  </p:sldIdLst>
  <p:sldSz cx="9144000" cy="6858000" type="screen4x3"/>
  <p:notesSz cx="6858000" cy="9144000"/>
  <p:embeddedFontLst>
    <p:embeddedFont>
      <p:font typeface="Baskerville Old Face" panose="020B0604020202020204" pitchFamily="18" charset="0"/>
      <p:regular r:id="rId89"/>
    </p:embeddedFont>
    <p:embeddedFont>
      <p:font typeface="Calibri" panose="020F0502020204030204" pitchFamily="34" charset="0"/>
      <p:regular r:id="rId90"/>
      <p:bold r:id="rId91"/>
      <p:italic r:id="rId92"/>
      <p:boldItalic r:id="rId93"/>
    </p:embeddedFont>
    <p:embeddedFont>
      <p:font typeface="Calibri Light" panose="020F0302020204030204" pitchFamily="34" charset="0"/>
      <p:regular r:id="rId94"/>
      <p:italic r:id="rId95"/>
    </p:embeddedFont>
    <p:embeddedFont>
      <p:font typeface="Lato" panose="020F0502020204030203" pitchFamily="34" charset="0"/>
      <p:regular r:id="rId96"/>
      <p:bold r:id="rId97"/>
      <p:italic r:id="rId98"/>
      <p:boldItalic r:id="rId99"/>
    </p:embeddedFont>
    <p:embeddedFont>
      <p:font typeface="Lato Light" panose="020F0502020204030203" pitchFamily="34" charset="0"/>
      <p:regular r:id="rId100"/>
      <p:italic r:id="rId101"/>
    </p:embeddedFont>
    <p:embeddedFont>
      <p:font typeface="Libre Baskerville" panose="020B0604020202020204" charset="0"/>
      <p:regular r:id="rId102"/>
      <p:bold r:id="rId103"/>
      <p:italic r:id="rId104"/>
    </p:embeddedFont>
    <p:embeddedFont>
      <p:font typeface="MS PGothic" panose="020B0600070205080204" pitchFamily="34" charset="-128"/>
      <p:regular r:id="rId105"/>
    </p:embeddedFont>
    <p:embeddedFont>
      <p:font typeface="MS PGothic" panose="020B0600070205080204" pitchFamily="34" charset="-128"/>
      <p:regular r:id="rId105"/>
    </p:embeddedFont>
    <p:embeddedFont>
      <p:font typeface="News Gothic MT" panose="020B0604020202020204" pitchFamily="34" charset="0"/>
      <p:regular r:id="rId106"/>
      <p:bold r:id="rId107"/>
      <p:italic r:id="rId108"/>
    </p:embeddedFont>
    <p:embeddedFont>
      <p:font typeface="Trebuchet MS" panose="020B0603020202020204" pitchFamily="34" charset="0"/>
      <p:regular r:id="rId109"/>
      <p:bold r:id="rId110"/>
      <p:italic r:id="rId111"/>
      <p:boldItalic r:id="rId112"/>
    </p:embeddedFont>
    <p:embeddedFont>
      <p:font typeface="Verdana" panose="020B0604030504040204" pitchFamily="34" charset="0"/>
      <p:regular r:id="rId113"/>
      <p:bold r:id="rId114"/>
      <p:italic r:id="rId115"/>
      <p:boldItalic r:id="rId1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662" autoAdjust="0"/>
    <p:restoredTop sz="86436" autoAdjust="0"/>
  </p:normalViewPr>
  <p:slideViewPr>
    <p:cSldViewPr snapToGrid="0">
      <p:cViewPr varScale="1">
        <p:scale>
          <a:sx n="63" d="100"/>
          <a:sy n="63" d="100"/>
        </p:scale>
        <p:origin x="978" y="60"/>
      </p:cViewPr>
      <p:guideLst>
        <p:guide orient="horz" pos="2160"/>
        <p:guide pos="2880"/>
      </p:guideLst>
    </p:cSldViewPr>
  </p:slideViewPr>
  <p:outlineViewPr>
    <p:cViewPr>
      <p:scale>
        <a:sx n="33" d="100"/>
        <a:sy n="33" d="100"/>
      </p:scale>
      <p:origin x="0" y="-55434"/>
    </p:cViewPr>
  </p:outlineViewPr>
  <p:notesTextViewPr>
    <p:cViewPr>
      <p:scale>
        <a:sx n="1" d="1"/>
        <a:sy n="1" d="1"/>
      </p:scale>
      <p:origin x="0" y="0"/>
    </p:cViewPr>
  </p:notesTextViewPr>
  <p:sorterViewPr>
    <p:cViewPr>
      <p:scale>
        <a:sx n="200" d="100"/>
        <a:sy n="200" d="100"/>
      </p:scale>
      <p:origin x="0" y="-208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presProps" Target="presProp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font" Target="fonts/font1.fntdata"/><Relationship Id="rId112" Type="http://schemas.openxmlformats.org/officeDocument/2006/relationships/font" Target="fonts/font24.fntdata"/><Relationship Id="rId16" Type="http://schemas.openxmlformats.org/officeDocument/2006/relationships/slide" Target="slides/slide12.xml"/><Relationship Id="rId107" Type="http://schemas.openxmlformats.org/officeDocument/2006/relationships/font" Target="fonts/font19.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font" Target="fonts/font14.fntdata"/><Relationship Id="rId110" Type="http://schemas.openxmlformats.org/officeDocument/2006/relationships/font" Target="fonts/font22.fntdata"/><Relationship Id="rId115" Type="http://schemas.openxmlformats.org/officeDocument/2006/relationships/font" Target="fonts/font27.fntdata"/><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font" Target="fonts/font2.fntdata"/><Relationship Id="rId95" Type="http://schemas.openxmlformats.org/officeDocument/2006/relationships/font" Target="fonts/font7.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font" Target="fonts/font12.fntdata"/><Relationship Id="rId105" Type="http://schemas.openxmlformats.org/officeDocument/2006/relationships/font" Target="fonts/font17.fntdata"/><Relationship Id="rId113" Type="http://schemas.openxmlformats.org/officeDocument/2006/relationships/font" Target="fonts/font25.fntdata"/><Relationship Id="rId118"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font" Target="fonts/font5.fntdata"/><Relationship Id="rId98"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font" Target="fonts/font15.fntdata"/><Relationship Id="rId108" Type="http://schemas.openxmlformats.org/officeDocument/2006/relationships/font" Target="fonts/font20.fntdata"/><Relationship Id="rId116" Type="http://schemas.openxmlformats.org/officeDocument/2006/relationships/font" Target="fonts/font28.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font" Target="fonts/font3.fntdata"/><Relationship Id="rId96" Type="http://schemas.openxmlformats.org/officeDocument/2006/relationships/font" Target="fonts/font8.fntdata"/><Relationship Id="rId111"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font" Target="fonts/font18.fntdata"/><Relationship Id="rId114" Type="http://schemas.openxmlformats.org/officeDocument/2006/relationships/font" Target="fonts/font26.fntdata"/><Relationship Id="rId119"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font" Target="fonts/font6.fntdata"/><Relationship Id="rId99" Type="http://schemas.openxmlformats.org/officeDocument/2006/relationships/font" Target="fonts/font11.fntdata"/><Relationship Id="rId101" Type="http://schemas.openxmlformats.org/officeDocument/2006/relationships/font" Target="fonts/font13.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21.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9.fntdata"/><Relationship Id="rId104" Type="http://schemas.openxmlformats.org/officeDocument/2006/relationships/font" Target="fonts/font16.fntdata"/><Relationship Id="rId120"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4.fntdata"/><Relationship Id="rId2" Type="http://schemas.openxmlformats.org/officeDocument/2006/relationships/slideMaster" Target="slideMasters/slideMaster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ct val="100000"/>
              <a:buFont typeface="Calibri"/>
              <a:buNone/>
              <a:defRPr sz="1200" b="0" i="0" u="none" strike="noStrike" cap="none">
                <a:solidFill>
                  <a:schemeClr val="dk1"/>
                </a:solidFill>
                <a:latin typeface="Calibri"/>
                <a:ea typeface="Calibri"/>
                <a:cs typeface="Calibri"/>
                <a:sym typeface="Calibri"/>
              </a:defRPr>
            </a:lvl1pPr>
            <a:lvl2pPr marL="456560" marR="0" lvl="1" indent="-1206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2pPr>
            <a:lvl3pPr marL="913117" marR="0" lvl="2" indent="-11417"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3pPr>
            <a:lvl4pPr marL="1369677" marR="0" lvl="3" indent="-10776"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5pPr>
            <a:lvl6pPr marL="2282796" marR="0" lvl="5" indent="-9495"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6pPr>
            <a:lvl7pPr marL="2739352" marR="0" lvl="6" indent="-8851"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7pPr>
            <a:lvl8pPr marL="3195913" marR="0" lvl="7" indent="-8213"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8pPr>
            <a:lvl9pPr marL="3652470" marR="0" lvl="8" indent="-757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wrap="square" lIns="91425" tIns="91425" rIns="91425" bIns="91425" anchor="t" anchorCtr="0"/>
          <a:lstStyle>
            <a:lvl1pPr marL="0" marR="0" lvl="0" indent="0" algn="r" rtl="0">
              <a:lnSpc>
                <a:spcPct val="100000"/>
              </a:lnSpc>
              <a:spcBef>
                <a:spcPts val="0"/>
              </a:spcBef>
              <a:spcAft>
                <a:spcPts val="0"/>
              </a:spcAft>
              <a:buClr>
                <a:schemeClr val="dk1"/>
              </a:buClr>
              <a:buSzPct val="100000"/>
              <a:buFont typeface="Calibri"/>
              <a:buNone/>
              <a:defRPr sz="1200" b="0" i="0" u="none" strike="noStrike" cap="none">
                <a:solidFill>
                  <a:schemeClr val="dk1"/>
                </a:solidFill>
                <a:latin typeface="Calibri"/>
                <a:ea typeface="Calibri"/>
                <a:cs typeface="Calibri"/>
                <a:sym typeface="Calibri"/>
              </a:defRPr>
            </a:lvl1pPr>
            <a:lvl2pPr marL="456560" marR="0" lvl="1" indent="-1206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2pPr>
            <a:lvl3pPr marL="913117" marR="0" lvl="2" indent="-11417"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3pPr>
            <a:lvl4pPr marL="1369677" marR="0" lvl="3" indent="-10776"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5pPr>
            <a:lvl6pPr marL="2282796" marR="0" lvl="5" indent="-9495"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6pPr>
            <a:lvl7pPr marL="2739352" marR="0" lvl="6" indent="-8851"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7pPr>
            <a:lvl8pPr marL="3195913" marR="0" lvl="7" indent="-8213"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8pPr>
            <a:lvl9pPr marL="3652470" marR="0" lvl="8" indent="-757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marL="0" marR="0" lvl="0"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1pPr>
            <a:lvl2pPr marL="456560" marR="0" lvl="1" indent="64139"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2pPr>
            <a:lvl3pPr marL="913117" marR="0" lvl="2" indent="64782"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3pPr>
            <a:lvl4pPr marL="1369677" marR="0" lvl="3" indent="65423"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4pPr>
            <a:lvl5pPr marL="1826235" marR="0" lvl="4" indent="66064"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5pPr>
            <a:lvl6pPr marL="2282796" marR="0" lvl="5" indent="66704"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6pPr>
            <a:lvl7pPr marL="2739352" marR="0" lvl="6" indent="67348"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7pPr>
            <a:lvl8pPr marL="3195913" marR="0" lvl="7" indent="67986"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8pPr>
            <a:lvl9pPr marL="3652470" marR="0" lvl="8" indent="68629"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1"/>
              </a:buClr>
              <a:buSzPct val="100000"/>
              <a:buFont typeface="Calibri"/>
              <a:buNone/>
              <a:defRPr sz="1200" b="0" i="0" u="none" strike="noStrike" cap="none">
                <a:solidFill>
                  <a:schemeClr val="dk1"/>
                </a:solidFill>
                <a:latin typeface="Calibri"/>
                <a:ea typeface="Calibri"/>
                <a:cs typeface="Calibri"/>
                <a:sym typeface="Calibri"/>
              </a:defRPr>
            </a:lvl1pPr>
            <a:lvl2pPr marL="456560" marR="0" lvl="1" indent="-1206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2pPr>
            <a:lvl3pPr marL="913117" marR="0" lvl="2" indent="-11417"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3pPr>
            <a:lvl4pPr marL="1369677" marR="0" lvl="3" indent="-10776"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5pPr>
            <a:lvl6pPr marL="2282796" marR="0" lvl="5" indent="-9495"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6pPr>
            <a:lvl7pPr marL="2739352" marR="0" lvl="6" indent="-8851"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7pPr>
            <a:lvl8pPr marL="3195913" marR="0" lvl="7" indent="-8213"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8pPr>
            <a:lvl9pPr marL="3652470" marR="0" lvl="8" indent="-757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7722629"/>
      </p:ext>
    </p:extLst>
  </p:cSld>
  <p:clrMap bg1="lt1" tx1="dk1" bg2="dk2" tx2="lt2" accent1="accent1" accent2="accent2" accent3="accent3" accent4="accent4" accent5="accent5" accent6="accent6" hlink="hlink" folHlink="folHlink"/>
  <p:notesStyle>
    <a:lvl1pPr marL="0" algn="l" defTabSz="914309" rtl="0" eaLnBrk="1" latinLnBrk="0" hangingPunct="1">
      <a:defRPr sz="1200" kern="1200">
        <a:solidFill>
          <a:schemeClr val="tx1"/>
        </a:solidFill>
        <a:latin typeface="+mn-lt"/>
        <a:ea typeface="+mn-ea"/>
        <a:cs typeface="+mn-cs"/>
      </a:defRPr>
    </a:lvl1pPr>
    <a:lvl2pPr marL="457155" algn="l" defTabSz="914309" rtl="0" eaLnBrk="1" latinLnBrk="0" hangingPunct="1">
      <a:defRPr sz="1200" kern="1200">
        <a:solidFill>
          <a:schemeClr val="tx1"/>
        </a:solidFill>
        <a:latin typeface="+mn-lt"/>
        <a:ea typeface="+mn-ea"/>
        <a:cs typeface="+mn-cs"/>
      </a:defRPr>
    </a:lvl2pPr>
    <a:lvl3pPr marL="914309" algn="l" defTabSz="914309" rtl="0" eaLnBrk="1" latinLnBrk="0" hangingPunct="1">
      <a:defRPr sz="1200" kern="1200">
        <a:solidFill>
          <a:schemeClr val="tx1"/>
        </a:solidFill>
        <a:latin typeface="+mn-lt"/>
        <a:ea typeface="+mn-ea"/>
        <a:cs typeface="+mn-cs"/>
      </a:defRPr>
    </a:lvl3pPr>
    <a:lvl4pPr marL="1371464" algn="l" defTabSz="914309" rtl="0" eaLnBrk="1" latinLnBrk="0" hangingPunct="1">
      <a:defRPr sz="1200" kern="1200">
        <a:solidFill>
          <a:schemeClr val="tx1"/>
        </a:solidFill>
        <a:latin typeface="+mn-lt"/>
        <a:ea typeface="+mn-ea"/>
        <a:cs typeface="+mn-cs"/>
      </a:defRPr>
    </a:lvl4pPr>
    <a:lvl5pPr marL="1828618" algn="l" defTabSz="914309" rtl="0" eaLnBrk="1" latinLnBrk="0" hangingPunct="1">
      <a:defRPr sz="1200" kern="1200">
        <a:solidFill>
          <a:schemeClr val="tx1"/>
        </a:solidFill>
        <a:latin typeface="+mn-lt"/>
        <a:ea typeface="+mn-ea"/>
        <a:cs typeface="+mn-cs"/>
      </a:defRPr>
    </a:lvl5pPr>
    <a:lvl6pPr marL="2285774" algn="l" defTabSz="914309" rtl="0" eaLnBrk="1" latinLnBrk="0" hangingPunct="1">
      <a:defRPr sz="1200" kern="1200">
        <a:solidFill>
          <a:schemeClr val="tx1"/>
        </a:solidFill>
        <a:latin typeface="+mn-lt"/>
        <a:ea typeface="+mn-ea"/>
        <a:cs typeface="+mn-cs"/>
      </a:defRPr>
    </a:lvl6pPr>
    <a:lvl7pPr marL="2742926" algn="l" defTabSz="914309" rtl="0" eaLnBrk="1" latinLnBrk="0" hangingPunct="1">
      <a:defRPr sz="1200" kern="1200">
        <a:solidFill>
          <a:schemeClr val="tx1"/>
        </a:solidFill>
        <a:latin typeface="+mn-lt"/>
        <a:ea typeface="+mn-ea"/>
        <a:cs typeface="+mn-cs"/>
      </a:defRPr>
    </a:lvl7pPr>
    <a:lvl8pPr marL="3200080" algn="l" defTabSz="914309" rtl="0" eaLnBrk="1" latinLnBrk="0" hangingPunct="1">
      <a:defRPr sz="1200" kern="1200">
        <a:solidFill>
          <a:schemeClr val="tx1"/>
        </a:solidFill>
        <a:latin typeface="+mn-lt"/>
        <a:ea typeface="+mn-ea"/>
        <a:cs typeface="+mn-cs"/>
      </a:defRPr>
    </a:lvl8pPr>
    <a:lvl9pPr marL="3657235" algn="l" defTabSz="9143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bls.gov/news.release/disabl.nr0.ht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epi.org/chart/swa-poverty-figure-7d-poverty-rate-raceethnicity-2/?utm_source=epi_press&amp;utm_medium=chart_embed&amp;utm_campaign=charts_v1&amp;view=embed&amp;embed_template=charts_v2013_08_21&amp;newest&amp;chartoptions=showtable,showdata,showimagelink,showembed,hidelinkback"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census.gov/content/dam/Census/library/publications/2015/demo/p60-252.pdf" TargetMode="External"/><Relationship Id="rId5" Type="http://schemas.openxmlformats.org/officeDocument/2006/relationships/hyperlink" Target="http://disabilitystatistics.org/sources.cfm?n=3#acs" TargetMode="External"/><Relationship Id="rId4" Type="http://schemas.openxmlformats.org/officeDocument/2006/relationships/hyperlink" Target="http://disabilitycompendium.org/statistics/poverty"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166" name="Shape 166"/>
          <p:cNvSpPr txBox="1">
            <a:spLocks noGrp="1"/>
          </p:cNvSpPr>
          <p:nvPr>
            <p:ph type="body" idx="1"/>
          </p:nvPr>
        </p:nvSpPr>
        <p:spPr>
          <a:xfrm>
            <a:off x="685801" y="4343400"/>
            <a:ext cx="5486399" cy="4114800"/>
          </a:xfrm>
          <a:prstGeom prst="rect">
            <a:avLst/>
          </a:prstGeom>
          <a:noFill/>
          <a:ln>
            <a:noFill/>
          </a:ln>
        </p:spPr>
        <p:txBody>
          <a:bodyPr wrap="square" lIns="91400" tIns="45675" rIns="91400" bIns="45675" anchor="t" anchorCtr="0">
            <a:noAutofit/>
          </a:bodyPr>
          <a:lstStyle/>
          <a:p>
            <a:pPr marL="0" marR="0" lvl="0" indent="-1905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67" name="Shape 167"/>
          <p:cNvSpPr txBox="1">
            <a:spLocks noGrp="1"/>
          </p:cNvSpPr>
          <p:nvPr>
            <p:ph type="sldNum" idx="12"/>
          </p:nvPr>
        </p:nvSpPr>
        <p:spPr>
          <a:xfrm>
            <a:off x="3884613" y="8685213"/>
            <a:ext cx="2971799" cy="457200"/>
          </a:xfrm>
          <a:prstGeom prst="rect">
            <a:avLst/>
          </a:prstGeom>
          <a:noFill/>
          <a:ln>
            <a:noFill/>
          </a:ln>
        </p:spPr>
        <p:txBody>
          <a:bodyPr wrap="square" lIns="91400" tIns="45675" rIns="91400" bIns="45675" anchor="b" anchorCtr="0">
            <a:noAutofit/>
          </a:bodyPr>
          <a:lstStyle/>
          <a:p>
            <a:pPr marL="0" marR="0" lvl="0" indent="-1905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lang="en-US"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9" name="Shape 279"/>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1905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"70 percent of the 21 million working-age people with disabilities are outside of the workforce. For people without disabilities, this is less than 22 percent."</a:t>
            </a:r>
          </a:p>
          <a:p>
            <a:pPr marL="0" marR="0" lvl="0" indent="-1905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Source: </a:t>
            </a:r>
            <a:r>
              <a:rPr lang="en-US" sz="1200" b="0" i="0" u="sng" strike="noStrike" cap="none">
                <a:solidFill>
                  <a:schemeClr val="hlink"/>
                </a:solidFill>
                <a:latin typeface="Calibri"/>
                <a:ea typeface="Calibri"/>
                <a:cs typeface="Calibri"/>
                <a:sym typeface="Calibri"/>
                <a:hlinkClick r:id="rId3"/>
              </a:rPr>
              <a:t>Bureau of Labor Statistics</a:t>
            </a:r>
          </a:p>
        </p:txBody>
      </p:sp>
      <p:sp>
        <p:nvSpPr>
          <p:cNvPr id="280" name="Shape 280"/>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0787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1775" indent="-231775"/>
            <a:endParaRPr lang="en-US" b="1" dirty="0">
              <a:latin typeface="Arial" pitchFamily="34" charset="0"/>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50DCD871-9C86-48C6-B20D-D96177FC6658}" type="slidenum">
              <a:rPr lang="en-US" sz="1200" smtClean="0">
                <a:latin typeface="Arial" pitchFamily="34" charset="0"/>
              </a:rPr>
              <a:pPr eaLnBrk="1" hangingPunct="1"/>
              <a:t>26</a:t>
            </a:fld>
            <a:endParaRPr lang="en-US" sz="1200" dirty="0">
              <a:latin typeface="Arial" pitchFamily="34" charset="0"/>
            </a:endParaRPr>
          </a:p>
        </p:txBody>
      </p:sp>
    </p:spTree>
    <p:extLst>
      <p:ext uri="{BB962C8B-B14F-4D97-AF65-F5344CB8AC3E}">
        <p14:creationId xmlns:p14="http://schemas.microsoft.com/office/powerpoint/2010/main" val="1441056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1775" indent="-231775"/>
            <a:endParaRPr lang="en-US" dirty="0">
              <a:latin typeface="Arial" pitchFamily="34" charset="0"/>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5552CC5-B851-4066-B097-57DBB027DE08}" type="slidenum">
              <a:rPr lang="en-US" sz="1200" smtClean="0">
                <a:latin typeface="Arial" pitchFamily="34" charset="0"/>
              </a:rPr>
              <a:pPr eaLnBrk="1" hangingPunct="1"/>
              <a:t>27</a:t>
            </a:fld>
            <a:endParaRPr lang="en-US" sz="1200" dirty="0">
              <a:latin typeface="Arial" pitchFamily="34" charset="0"/>
            </a:endParaRPr>
          </a:p>
        </p:txBody>
      </p:sp>
    </p:spTree>
    <p:extLst>
      <p:ext uri="{BB962C8B-B14F-4D97-AF65-F5344CB8AC3E}">
        <p14:creationId xmlns:p14="http://schemas.microsoft.com/office/powerpoint/2010/main" val="1965340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1775" indent="-231775"/>
            <a:endParaRPr lang="en-US" dirty="0">
              <a:latin typeface="Arial" pitchFamily="34"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1D5923F-A7EC-4F4A-977B-918F3C906142}" type="slidenum">
              <a:rPr lang="en-US" sz="1200" smtClean="0">
                <a:latin typeface="Arial" pitchFamily="34" charset="0"/>
              </a:rPr>
              <a:pPr eaLnBrk="1" hangingPunct="1"/>
              <a:t>28</a:t>
            </a:fld>
            <a:endParaRPr lang="en-US" sz="1200" dirty="0">
              <a:latin typeface="Arial" pitchFamily="34" charset="0"/>
            </a:endParaRPr>
          </a:p>
        </p:txBody>
      </p:sp>
    </p:spTree>
    <p:extLst>
      <p:ext uri="{BB962C8B-B14F-4D97-AF65-F5344CB8AC3E}">
        <p14:creationId xmlns:p14="http://schemas.microsoft.com/office/powerpoint/2010/main" val="1277219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1775" indent="-231775"/>
            <a:endParaRPr lang="en-US" dirty="0">
              <a:latin typeface="Arial" pitchFamily="34" charset="0"/>
            </a:endParaRP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00E5FAE-4982-4C1F-B60F-96878B5F217E}" type="slidenum">
              <a:rPr lang="en-US" sz="1200" smtClean="0">
                <a:latin typeface="Arial" pitchFamily="34" charset="0"/>
              </a:rPr>
              <a:pPr eaLnBrk="1" hangingPunct="1"/>
              <a:t>29</a:t>
            </a:fld>
            <a:endParaRPr lang="en-US" sz="1200" dirty="0">
              <a:latin typeface="Arial" pitchFamily="34" charset="0"/>
            </a:endParaRPr>
          </a:p>
        </p:txBody>
      </p:sp>
    </p:spTree>
    <p:extLst>
      <p:ext uri="{BB962C8B-B14F-4D97-AF65-F5344CB8AC3E}">
        <p14:creationId xmlns:p14="http://schemas.microsoft.com/office/powerpoint/2010/main" val="1594100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28241E4A-6CE0-477E-A889-19BE743B0E03}" type="slidenum">
              <a:rPr lang="en-US" sz="1200" smtClean="0">
                <a:latin typeface="Arial" pitchFamily="34" charset="0"/>
              </a:rPr>
              <a:pPr eaLnBrk="1" hangingPunct="1"/>
              <a:t>30</a:t>
            </a:fld>
            <a:endParaRPr lang="en-US" sz="1200" dirty="0">
              <a:latin typeface="Arial" pitchFamily="34"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1775" indent="-231775"/>
            <a:endParaRPr lang="en-US" dirty="0">
              <a:latin typeface="Arial" pitchFamily="34" charset="0"/>
            </a:endParaRPr>
          </a:p>
        </p:txBody>
      </p:sp>
    </p:spTree>
    <p:extLst>
      <p:ext uri="{BB962C8B-B14F-4D97-AF65-F5344CB8AC3E}">
        <p14:creationId xmlns:p14="http://schemas.microsoft.com/office/powerpoint/2010/main" val="1921312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1775" indent="-231775"/>
            <a:endParaRPr lang="en-US" dirty="0">
              <a:latin typeface="Arial" pitchFamily="34" charset="0"/>
            </a:endParaRP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1A878C92-D314-4209-B93B-29E20AFA53E4}" type="slidenum">
              <a:rPr lang="en-US" sz="1200" smtClean="0">
                <a:latin typeface="Arial" pitchFamily="34" charset="0"/>
              </a:rPr>
              <a:pPr eaLnBrk="1" hangingPunct="1"/>
              <a:t>31</a:t>
            </a:fld>
            <a:endParaRPr lang="en-US" sz="1200" dirty="0">
              <a:latin typeface="Arial" pitchFamily="34" charset="0"/>
            </a:endParaRPr>
          </a:p>
        </p:txBody>
      </p:sp>
    </p:spTree>
    <p:extLst>
      <p:ext uri="{BB962C8B-B14F-4D97-AF65-F5344CB8AC3E}">
        <p14:creationId xmlns:p14="http://schemas.microsoft.com/office/powerpoint/2010/main" val="2169771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1775" indent="-231775"/>
            <a:endParaRPr lang="en-US" dirty="0">
              <a:latin typeface="Arial" pitchFamily="34"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719EAC90-843D-40A3-A31A-EC0A43469CCE}" type="slidenum">
              <a:rPr lang="en-US" sz="1200" smtClean="0">
                <a:latin typeface="Arial" pitchFamily="34" charset="0"/>
              </a:rPr>
              <a:pPr eaLnBrk="1" hangingPunct="1"/>
              <a:t>32</a:t>
            </a:fld>
            <a:endParaRPr lang="en-US" sz="1200" dirty="0">
              <a:latin typeface="Arial" pitchFamily="34" charset="0"/>
            </a:endParaRPr>
          </a:p>
        </p:txBody>
      </p:sp>
    </p:spTree>
    <p:extLst>
      <p:ext uri="{BB962C8B-B14F-4D97-AF65-F5344CB8AC3E}">
        <p14:creationId xmlns:p14="http://schemas.microsoft.com/office/powerpoint/2010/main" val="3021268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1775" indent="-231775"/>
            <a:endParaRPr lang="en-US" dirty="0">
              <a:latin typeface="Arial" pitchFamily="34" charset="0"/>
            </a:endParaRP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7F888223-5506-4D78-A590-D8ED6DD3A825}" type="slidenum">
              <a:rPr lang="en-US" sz="1200" smtClean="0">
                <a:latin typeface="Arial" pitchFamily="34" charset="0"/>
              </a:rPr>
              <a:pPr eaLnBrk="1" hangingPunct="1"/>
              <a:t>33</a:t>
            </a:fld>
            <a:endParaRPr lang="en-US" sz="1200" dirty="0">
              <a:latin typeface="Arial" pitchFamily="34" charset="0"/>
            </a:endParaRPr>
          </a:p>
        </p:txBody>
      </p:sp>
    </p:spTree>
    <p:extLst>
      <p:ext uri="{BB962C8B-B14F-4D97-AF65-F5344CB8AC3E}">
        <p14:creationId xmlns:p14="http://schemas.microsoft.com/office/powerpoint/2010/main" val="3803681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1775" lvl="1" indent="-231775"/>
            <a:endParaRPr lang="en-US" dirty="0">
              <a:latin typeface="Arial" pitchFamily="34" charset="0"/>
            </a:endParaRP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06BA731-C167-498E-B58B-A61FAE9A04E9}" type="slidenum">
              <a:rPr lang="en-US" sz="1200" smtClean="0">
                <a:latin typeface="Arial" pitchFamily="34" charset="0"/>
              </a:rPr>
              <a:pPr eaLnBrk="1" hangingPunct="1"/>
              <a:t>34</a:t>
            </a:fld>
            <a:endParaRPr lang="en-US" sz="1200" dirty="0">
              <a:latin typeface="Arial" pitchFamily="34" charset="0"/>
            </a:endParaRPr>
          </a:p>
        </p:txBody>
      </p:sp>
    </p:spTree>
    <p:extLst>
      <p:ext uri="{BB962C8B-B14F-4D97-AF65-F5344CB8AC3E}">
        <p14:creationId xmlns:p14="http://schemas.microsoft.com/office/powerpoint/2010/main" val="2599346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ct val="100000"/>
              <a:buFont typeface="Calibri"/>
              <a:buNone/>
            </a:pPr>
            <a:endParaRPr sz="1200" b="0" i="0" u="none" strike="noStrike" cap="none">
              <a:solidFill>
                <a:schemeClr val="dk1"/>
              </a:solidFill>
              <a:latin typeface="Calibri"/>
              <a:ea typeface="Calibri"/>
              <a:cs typeface="Calibri"/>
              <a:sym typeface="Calibri"/>
            </a:endParaRPr>
          </a:p>
        </p:txBody>
      </p:sp>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1775" indent="-231775">
              <a:lnSpc>
                <a:spcPct val="90000"/>
              </a:lnSpc>
            </a:pPr>
            <a:endParaRPr lang="en-US" dirty="0">
              <a:latin typeface="Arial" pitchFamily="34" charset="0"/>
            </a:endParaRP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5013873B-D518-43AE-B78C-D49383544341}" type="slidenum">
              <a:rPr lang="en-US" sz="1200" smtClean="0">
                <a:latin typeface="Arial" pitchFamily="34" charset="0"/>
              </a:rPr>
              <a:pPr eaLnBrk="1" hangingPunct="1"/>
              <a:t>35</a:t>
            </a:fld>
            <a:endParaRPr lang="en-US" sz="1200" dirty="0">
              <a:latin typeface="Arial" pitchFamily="34" charset="0"/>
            </a:endParaRPr>
          </a:p>
        </p:txBody>
      </p:sp>
    </p:spTree>
    <p:extLst>
      <p:ext uri="{BB962C8B-B14F-4D97-AF65-F5344CB8AC3E}">
        <p14:creationId xmlns:p14="http://schemas.microsoft.com/office/powerpoint/2010/main" val="35018551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1775" indent="-231775"/>
            <a:endParaRPr lang="en-US" dirty="0">
              <a:latin typeface="Arial" pitchFamily="34" charset="0"/>
              <a:cs typeface="Arial" pitchFamily="34" charset="0"/>
            </a:endParaRP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2DC3836-6A73-4CFB-9D50-E8C00082FA0A}" type="slidenum">
              <a:rPr lang="en-US" sz="1200" smtClean="0">
                <a:latin typeface="Arial" pitchFamily="34" charset="0"/>
              </a:rPr>
              <a:pPr eaLnBrk="1" hangingPunct="1"/>
              <a:t>36</a:t>
            </a:fld>
            <a:endParaRPr lang="en-US" sz="1200" dirty="0">
              <a:latin typeface="Arial" pitchFamily="34" charset="0"/>
            </a:endParaRPr>
          </a:p>
        </p:txBody>
      </p:sp>
    </p:spTree>
    <p:extLst>
      <p:ext uri="{BB962C8B-B14F-4D97-AF65-F5344CB8AC3E}">
        <p14:creationId xmlns:p14="http://schemas.microsoft.com/office/powerpoint/2010/main" val="28039805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1775" lvl="1" indent="-231775"/>
            <a:endParaRPr lang="en-US" dirty="0">
              <a:latin typeface="Arial" pitchFamily="34" charset="0"/>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7C0756F5-6C54-4480-B290-2BC171AEF6B5}" type="slidenum">
              <a:rPr lang="en-US" sz="1200" smtClean="0">
                <a:latin typeface="Arial" pitchFamily="34" charset="0"/>
              </a:rPr>
              <a:pPr eaLnBrk="1" hangingPunct="1"/>
              <a:t>37</a:t>
            </a:fld>
            <a:endParaRPr lang="en-US" sz="1200" dirty="0">
              <a:latin typeface="Arial" pitchFamily="34" charset="0"/>
            </a:endParaRPr>
          </a:p>
        </p:txBody>
      </p:sp>
    </p:spTree>
    <p:extLst>
      <p:ext uri="{BB962C8B-B14F-4D97-AF65-F5344CB8AC3E}">
        <p14:creationId xmlns:p14="http://schemas.microsoft.com/office/powerpoint/2010/main" val="27195645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1775" indent="-231775"/>
            <a:endParaRPr lang="en-US" dirty="0">
              <a:latin typeface="Arial" pitchFamily="34" charset="0"/>
            </a:endParaRP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737F829C-0A24-4FB6-B027-E9DF25F2D788}" type="slidenum">
              <a:rPr lang="en-US" sz="1200" smtClean="0">
                <a:latin typeface="Arial" pitchFamily="34" charset="0"/>
              </a:rPr>
              <a:pPr eaLnBrk="1" hangingPunct="1"/>
              <a:t>38</a:t>
            </a:fld>
            <a:endParaRPr lang="en-US" sz="1200" dirty="0">
              <a:latin typeface="Arial" pitchFamily="34" charset="0"/>
            </a:endParaRPr>
          </a:p>
        </p:txBody>
      </p:sp>
    </p:spTree>
    <p:extLst>
      <p:ext uri="{BB962C8B-B14F-4D97-AF65-F5344CB8AC3E}">
        <p14:creationId xmlns:p14="http://schemas.microsoft.com/office/powerpoint/2010/main" val="26434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1775" indent="-231775"/>
            <a:endParaRPr lang="en-US">
              <a:latin typeface="Arial" pitchFamily="34" charset="0"/>
            </a:endParaRP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6B72A6E-D6D6-42E6-81D7-F76AB83BE4EA}" type="slidenum">
              <a:rPr lang="en-US" sz="1200" smtClean="0">
                <a:latin typeface="Arial" pitchFamily="34" charset="0"/>
              </a:rPr>
              <a:pPr eaLnBrk="1" hangingPunct="1"/>
              <a:t>39</a:t>
            </a:fld>
            <a:endParaRPr lang="en-US" sz="1200">
              <a:latin typeface="Arial" pitchFamily="34" charset="0"/>
            </a:endParaRPr>
          </a:p>
        </p:txBody>
      </p:sp>
    </p:spTree>
    <p:extLst>
      <p:ext uri="{BB962C8B-B14F-4D97-AF65-F5344CB8AC3E}">
        <p14:creationId xmlns:p14="http://schemas.microsoft.com/office/powerpoint/2010/main" val="16828115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1775" indent="-231775"/>
            <a:endParaRPr lang="en-US">
              <a:latin typeface="Arial" pitchFamily="34" charset="0"/>
            </a:endParaRP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CA0DABF-7423-4954-91EF-188C517DDEB4}" type="slidenum">
              <a:rPr lang="en-US" sz="1200" smtClean="0">
                <a:latin typeface="Arial" pitchFamily="34" charset="0"/>
              </a:rPr>
              <a:pPr eaLnBrk="1" hangingPunct="1"/>
              <a:t>40</a:t>
            </a:fld>
            <a:endParaRPr lang="en-US" sz="1200">
              <a:latin typeface="Arial" pitchFamily="34" charset="0"/>
            </a:endParaRPr>
          </a:p>
        </p:txBody>
      </p:sp>
    </p:spTree>
    <p:extLst>
      <p:ext uri="{BB962C8B-B14F-4D97-AF65-F5344CB8AC3E}">
        <p14:creationId xmlns:p14="http://schemas.microsoft.com/office/powerpoint/2010/main" val="6292967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1905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68622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4" name="Shape 36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365" name="Shape 365"/>
          <p:cNvSpPr txBox="1">
            <a:spLocks noGrp="1"/>
          </p:cNvSpPr>
          <p:nvPr>
            <p:ph type="sldNum" idx="12"/>
          </p:nvPr>
        </p:nvSpPr>
        <p:spPr>
          <a:xfrm>
            <a:off x="3884613" y="8685213"/>
            <a:ext cx="2971800" cy="457200"/>
          </a:xfrm>
          <a:prstGeom prst="rect">
            <a:avLst/>
          </a:prstGeom>
        </p:spPr>
        <p:txBody>
          <a:bodyPr wrap="square"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50</a:t>
            </a:fld>
            <a:endParaRPr lang="en-US"/>
          </a:p>
        </p:txBody>
      </p:sp>
    </p:spTree>
    <p:extLst>
      <p:ext uri="{BB962C8B-B14F-4D97-AF65-F5344CB8AC3E}">
        <p14:creationId xmlns:p14="http://schemas.microsoft.com/office/powerpoint/2010/main" val="10355832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936DB3-9387-45E1-B7A5-56C9BA49CEAB}" type="slidenum">
              <a:rPr lang="en-US" smtClean="0"/>
              <a:t>56</a:t>
            </a:fld>
            <a:endParaRPr lang="en-US" dirty="0"/>
          </a:p>
        </p:txBody>
      </p:sp>
    </p:spTree>
    <p:extLst>
      <p:ext uri="{BB962C8B-B14F-4D97-AF65-F5344CB8AC3E}">
        <p14:creationId xmlns:p14="http://schemas.microsoft.com/office/powerpoint/2010/main" val="4250944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006" eaLnBrk="0" hangingPunct="0">
              <a:defRPr sz="4200" u="sng">
                <a:solidFill>
                  <a:schemeClr val="tx1"/>
                </a:solidFill>
                <a:latin typeface="Arial" pitchFamily="34" charset="0"/>
              </a:defRPr>
            </a:lvl1pPr>
            <a:lvl2pPr marL="735091" indent="-282727" defTabSz="922006" eaLnBrk="0" hangingPunct="0">
              <a:defRPr sz="4200" u="sng">
                <a:solidFill>
                  <a:schemeClr val="tx1"/>
                </a:solidFill>
                <a:latin typeface="Arial" pitchFamily="34" charset="0"/>
              </a:defRPr>
            </a:lvl2pPr>
            <a:lvl3pPr marL="1130909" indent="-226182" defTabSz="922006" eaLnBrk="0" hangingPunct="0">
              <a:defRPr sz="4200" u="sng">
                <a:solidFill>
                  <a:schemeClr val="tx1"/>
                </a:solidFill>
                <a:latin typeface="Arial" pitchFamily="34" charset="0"/>
              </a:defRPr>
            </a:lvl3pPr>
            <a:lvl4pPr marL="1583273" indent="-226182" defTabSz="922006" eaLnBrk="0" hangingPunct="0">
              <a:defRPr sz="4200" u="sng">
                <a:solidFill>
                  <a:schemeClr val="tx1"/>
                </a:solidFill>
                <a:latin typeface="Arial" pitchFamily="34" charset="0"/>
              </a:defRPr>
            </a:lvl4pPr>
            <a:lvl5pPr marL="2035637" indent="-226182" defTabSz="922006" eaLnBrk="0" hangingPunct="0">
              <a:defRPr sz="4200" u="sng">
                <a:solidFill>
                  <a:schemeClr val="tx1"/>
                </a:solidFill>
                <a:latin typeface="Arial" pitchFamily="34" charset="0"/>
              </a:defRPr>
            </a:lvl5pPr>
            <a:lvl6pPr marL="2488001" indent="-226182" algn="ctr" defTabSz="922006" eaLnBrk="0" fontAlgn="base" hangingPunct="0">
              <a:spcBef>
                <a:spcPct val="0"/>
              </a:spcBef>
              <a:spcAft>
                <a:spcPct val="0"/>
              </a:spcAft>
              <a:defRPr sz="4200" u="sng">
                <a:solidFill>
                  <a:schemeClr val="tx1"/>
                </a:solidFill>
                <a:latin typeface="Arial" pitchFamily="34" charset="0"/>
              </a:defRPr>
            </a:lvl6pPr>
            <a:lvl7pPr marL="2940364" indent="-226182" algn="ctr" defTabSz="922006" eaLnBrk="0" fontAlgn="base" hangingPunct="0">
              <a:spcBef>
                <a:spcPct val="0"/>
              </a:spcBef>
              <a:spcAft>
                <a:spcPct val="0"/>
              </a:spcAft>
              <a:defRPr sz="4200" u="sng">
                <a:solidFill>
                  <a:schemeClr val="tx1"/>
                </a:solidFill>
                <a:latin typeface="Arial" pitchFamily="34" charset="0"/>
              </a:defRPr>
            </a:lvl7pPr>
            <a:lvl8pPr marL="3392729" indent="-226182" algn="ctr" defTabSz="922006" eaLnBrk="0" fontAlgn="base" hangingPunct="0">
              <a:spcBef>
                <a:spcPct val="0"/>
              </a:spcBef>
              <a:spcAft>
                <a:spcPct val="0"/>
              </a:spcAft>
              <a:defRPr sz="4200" u="sng">
                <a:solidFill>
                  <a:schemeClr val="tx1"/>
                </a:solidFill>
                <a:latin typeface="Arial" pitchFamily="34" charset="0"/>
              </a:defRPr>
            </a:lvl8pPr>
            <a:lvl9pPr marL="3845092" indent="-226182" algn="ctr" defTabSz="922006" eaLnBrk="0" fontAlgn="base" hangingPunct="0">
              <a:spcBef>
                <a:spcPct val="0"/>
              </a:spcBef>
              <a:spcAft>
                <a:spcPct val="0"/>
              </a:spcAft>
              <a:defRPr sz="4200" u="sng">
                <a:solidFill>
                  <a:schemeClr val="tx1"/>
                </a:solidFill>
                <a:latin typeface="Arial" pitchFamily="34" charset="0"/>
              </a:defRPr>
            </a:lvl9pPr>
          </a:lstStyle>
          <a:p>
            <a:fld id="{1A715EA1-125F-421A-A3F0-7B97E11BA961}" type="slidenum">
              <a:rPr lang="en-US" sz="1000" u="none">
                <a:latin typeface="Fujiyama" charset="0"/>
              </a:rPr>
              <a:pPr/>
              <a:t>58</a:t>
            </a:fld>
            <a:endParaRPr lang="en-US" sz="1000" u="none">
              <a:latin typeface="Fujiyama" charset="0"/>
            </a:endParaRPr>
          </a:p>
        </p:txBody>
      </p:sp>
    </p:spTree>
    <p:extLst>
      <p:ext uri="{BB962C8B-B14F-4D97-AF65-F5344CB8AC3E}">
        <p14:creationId xmlns:p14="http://schemas.microsoft.com/office/powerpoint/2010/main" val="3882790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2" name="Shape 20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ct val="100000"/>
              <a:buFont typeface="Calibri"/>
              <a:buNone/>
            </a:pPr>
            <a:endParaRPr sz="1200" b="0" i="0" u="none" strike="noStrike" cap="none">
              <a:solidFill>
                <a:schemeClr val="dk1"/>
              </a:solidFill>
              <a:latin typeface="Calibri"/>
              <a:ea typeface="Calibri"/>
              <a:cs typeface="Calibri"/>
              <a:sym typeface="Calibri"/>
            </a:endParaRPr>
          </a:p>
        </p:txBody>
      </p:sp>
      <p:sp>
        <p:nvSpPr>
          <p:cNvPr id="203" name="Shape 203"/>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22225"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4</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9" name="Shape 32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330" name="Shape 330"/>
          <p:cNvSpPr txBox="1">
            <a:spLocks noGrp="1"/>
          </p:cNvSpPr>
          <p:nvPr>
            <p:ph type="sldNum" idx="12"/>
          </p:nvPr>
        </p:nvSpPr>
        <p:spPr>
          <a:xfrm>
            <a:off x="3884613" y="8685213"/>
            <a:ext cx="2971800" cy="457200"/>
          </a:xfrm>
          <a:prstGeom prst="rect">
            <a:avLst/>
          </a:prstGeom>
        </p:spPr>
        <p:txBody>
          <a:bodyPr wrap="square"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71</a:t>
            </a:fld>
            <a:endParaRPr lang="en-US"/>
          </a:p>
        </p:txBody>
      </p:sp>
    </p:spTree>
    <p:extLst>
      <p:ext uri="{BB962C8B-B14F-4D97-AF65-F5344CB8AC3E}">
        <p14:creationId xmlns:p14="http://schemas.microsoft.com/office/powerpoint/2010/main" val="17508322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25" name="Shape 12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800" b="0" i="0" u="none" strike="noStrike" cap="none">
                <a:solidFill>
                  <a:schemeClr val="dk1"/>
                </a:solidFill>
                <a:latin typeface="Arial"/>
                <a:ea typeface="Arial"/>
                <a:cs typeface="Arial"/>
                <a:sym typeface="Arial"/>
              </a:rPr>
              <a:t>Need Erin’s Headshot </a:t>
            </a:r>
          </a:p>
        </p:txBody>
      </p:sp>
      <p:sp>
        <p:nvSpPr>
          <p:cNvPr id="126" name="Shape 126"/>
          <p:cNvSpPr txBox="1">
            <a:spLocks noGrp="1"/>
          </p:cNvSpPr>
          <p:nvPr>
            <p:ph type="sldNum" idx="12"/>
          </p:nvPr>
        </p:nvSpPr>
        <p:spPr>
          <a:xfrm>
            <a:off x="3884612" y="8685210"/>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74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151066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ct val="100000"/>
              <a:buFont typeface="Calibri"/>
              <a:buNone/>
            </a:pPr>
            <a:endParaRPr sz="1200" b="0" i="0" u="none" strike="noStrike" cap="none">
              <a:solidFill>
                <a:schemeClr val="dk1"/>
              </a:solidFill>
              <a:latin typeface="Calibri"/>
              <a:ea typeface="Calibri"/>
              <a:cs typeface="Calibri"/>
              <a:sym typeface="Calibri"/>
            </a:endParaRPr>
          </a:p>
        </p:txBody>
      </p:sp>
      <p:sp>
        <p:nvSpPr>
          <p:cNvPr id="310" name="Shape 3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191280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0" name="Shape 32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321" name="Shape 321"/>
          <p:cNvSpPr txBox="1">
            <a:spLocks noGrp="1"/>
          </p:cNvSpPr>
          <p:nvPr>
            <p:ph type="sldNum" idx="12"/>
          </p:nvPr>
        </p:nvSpPr>
        <p:spPr>
          <a:xfrm>
            <a:off x="3884613" y="8685213"/>
            <a:ext cx="2971800" cy="457200"/>
          </a:xfrm>
          <a:prstGeom prst="rect">
            <a:avLst/>
          </a:prstGeom>
        </p:spPr>
        <p:txBody>
          <a:bodyPr wrap="square"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76</a:t>
            </a:fld>
            <a:endParaRPr lang="en-US"/>
          </a:p>
        </p:txBody>
      </p:sp>
    </p:spTree>
    <p:extLst>
      <p:ext uri="{BB962C8B-B14F-4D97-AF65-F5344CB8AC3E}">
        <p14:creationId xmlns:p14="http://schemas.microsoft.com/office/powerpoint/2010/main" val="24084569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9" name="Shape 32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330" name="Shape 330"/>
          <p:cNvSpPr txBox="1">
            <a:spLocks noGrp="1"/>
          </p:cNvSpPr>
          <p:nvPr>
            <p:ph type="sldNum" idx="12"/>
          </p:nvPr>
        </p:nvSpPr>
        <p:spPr>
          <a:xfrm>
            <a:off x="3884613" y="8685213"/>
            <a:ext cx="2971800" cy="457200"/>
          </a:xfrm>
          <a:prstGeom prst="rect">
            <a:avLst/>
          </a:prstGeom>
        </p:spPr>
        <p:txBody>
          <a:bodyPr wrap="square"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80</a:t>
            </a:fld>
            <a:endParaRPr lang="en-US"/>
          </a:p>
        </p:txBody>
      </p:sp>
    </p:spTree>
    <p:extLst>
      <p:ext uri="{BB962C8B-B14F-4D97-AF65-F5344CB8AC3E}">
        <p14:creationId xmlns:p14="http://schemas.microsoft.com/office/powerpoint/2010/main" val="32993768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6" name="Shape 356"/>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1905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57" name="Shape 357"/>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82</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Shape 2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209" name="Shape 209"/>
          <p:cNvSpPr txBox="1">
            <a:spLocks noGrp="1"/>
          </p:cNvSpPr>
          <p:nvPr>
            <p:ph type="sldNum" idx="12"/>
          </p:nvPr>
        </p:nvSpPr>
        <p:spPr>
          <a:xfrm>
            <a:off x="3884613" y="8685213"/>
            <a:ext cx="2971800" cy="457200"/>
          </a:xfrm>
          <a:prstGeom prst="rect">
            <a:avLst/>
          </a:prstGeom>
        </p:spPr>
        <p:txBody>
          <a:bodyPr wrap="square"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ct val="100000"/>
              <a:buFont typeface="Calibri"/>
              <a:buNone/>
            </a:pPr>
            <a:endParaRPr sz="1200" b="0" i="0" u="none" strike="noStrike" cap="none">
              <a:solidFill>
                <a:schemeClr val="dk1"/>
              </a:solidFill>
              <a:latin typeface="Calibri"/>
              <a:ea typeface="Calibri"/>
              <a:cs typeface="Calibri"/>
              <a:sym typeface="Calibri"/>
            </a:endParaRPr>
          </a:p>
        </p:txBody>
      </p:sp>
      <p:sp>
        <p:nvSpPr>
          <p:cNvPr id="336" name="Shape 3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237838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www.nyc.gov</a:t>
            </a:r>
            <a:r>
              <a:rPr lang="en-US" dirty="0"/>
              <a:t>/html/</a:t>
            </a:r>
            <a:r>
              <a:rPr lang="en-US" dirty="0" err="1"/>
              <a:t>mopd</a:t>
            </a:r>
            <a:r>
              <a:rPr lang="en-US" dirty="0"/>
              <a:t>/downloads/pdf/</a:t>
            </a:r>
            <a:r>
              <a:rPr lang="en-US" dirty="0" err="1"/>
              <a:t>ACCESS_NYC_updated.pdf</a:t>
            </a:r>
            <a:endParaRPr lang="en-US" dirty="0"/>
          </a:p>
          <a:p>
            <a:r>
              <a:rPr lang="en-US" dirty="0"/>
              <a:t>http://</a:t>
            </a:r>
            <a:r>
              <a:rPr lang="en-US" dirty="0" err="1"/>
              <a:t>respectabilityusa.com</a:t>
            </a:r>
            <a:r>
              <a:rPr lang="en-US" dirty="0"/>
              <a:t>/Resources/RespectAbiltiy%20NY%20WIOA%20State%20Plan%20Comments.pdf</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7</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246728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5" name="Shape 215"/>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1905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Sources: </a:t>
            </a:r>
            <a:r>
              <a:rPr lang="en-US" sz="1200" b="0" i="0" u="sng" strike="noStrike" cap="none">
                <a:solidFill>
                  <a:schemeClr val="hlink"/>
                </a:solidFill>
                <a:latin typeface="Calibri"/>
                <a:ea typeface="Calibri"/>
                <a:cs typeface="Calibri"/>
                <a:sym typeface="Calibri"/>
                <a:hlinkClick r:id="rId3"/>
              </a:rPr>
              <a:t>EPI Chart</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hlink"/>
                </a:solidFill>
                <a:latin typeface="Calibri"/>
                <a:ea typeface="Calibri"/>
                <a:cs typeface="Calibri"/>
                <a:sym typeface="Calibri"/>
                <a:hlinkClick r:id="rId4"/>
              </a:rPr>
              <a:t>Annual Disability Statistics Compendium</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hlink"/>
                </a:solidFill>
                <a:latin typeface="Calibri"/>
                <a:ea typeface="Calibri"/>
                <a:cs typeface="Calibri"/>
                <a:sym typeface="Calibri"/>
                <a:hlinkClick r:id="rId5"/>
              </a:rPr>
              <a:t>Disability Statistics, by Cornell University</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hlink"/>
                </a:solidFill>
                <a:latin typeface="Calibri"/>
                <a:ea typeface="Calibri"/>
                <a:cs typeface="Calibri"/>
                <a:sym typeface="Calibri"/>
                <a:hlinkClick r:id="rId6"/>
              </a:rPr>
              <a:t>U.S. Census Data</a:t>
            </a:r>
          </a:p>
          <a:p>
            <a:pPr marL="0" marR="0" lvl="0" indent="-1905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16" name="Shape 216"/>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1905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51" name="Shape 25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ct val="100000"/>
              <a:buFont typeface="Calibri"/>
              <a:buNone/>
            </a:pPr>
            <a:endParaRPr sz="1200" b="0" i="0" u="none" strike="noStrike" cap="none">
              <a:solidFill>
                <a:schemeClr val="dk1"/>
              </a:solidFill>
              <a:latin typeface="Calibri"/>
              <a:ea typeface="Calibri"/>
              <a:cs typeface="Calibri"/>
              <a:sym typeface="Calibri"/>
            </a:endParaRPr>
          </a:p>
        </p:txBody>
      </p:sp>
      <p:sp>
        <p:nvSpPr>
          <p:cNvPr id="262" name="Shape 262"/>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22225"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RespectAbility Title Slide">
    <p:spTree>
      <p:nvGrpSpPr>
        <p:cNvPr id="1" name="Shape 13"/>
        <p:cNvGrpSpPr/>
        <p:nvPr/>
      </p:nvGrpSpPr>
      <p:grpSpPr>
        <a:xfrm>
          <a:off x="0" y="0"/>
          <a:ext cx="0" cy="0"/>
          <a:chOff x="0" y="0"/>
          <a:chExt cx="0" cy="0"/>
        </a:xfrm>
      </p:grpSpPr>
      <p:pic>
        <p:nvPicPr>
          <p:cNvPr id="14" name="Shape 14"/>
          <p:cNvPicPr preferRelativeResize="0"/>
          <p:nvPr/>
        </p:nvPicPr>
        <p:blipFill rotWithShape="1">
          <a:blip r:embed="rId2">
            <a:alphaModFix/>
          </a:blip>
          <a:srcRect/>
          <a:stretch/>
        </p:blipFill>
        <p:spPr>
          <a:xfrm>
            <a:off x="-96839" y="6303966"/>
            <a:ext cx="3403083" cy="650767"/>
          </a:xfrm>
          <a:prstGeom prst="rect">
            <a:avLst/>
          </a:prstGeom>
          <a:noFill/>
          <a:ln>
            <a:noFill/>
          </a:ln>
        </p:spPr>
      </p:pic>
      <p:sp>
        <p:nvSpPr>
          <p:cNvPr id="15" name="Shape 15"/>
          <p:cNvSpPr/>
          <p:nvPr/>
        </p:nvSpPr>
        <p:spPr>
          <a:xfrm>
            <a:off x="3276600" y="6400800"/>
            <a:ext cx="5867400" cy="457200"/>
          </a:xfrm>
          <a:prstGeom prst="rect">
            <a:avLst/>
          </a:prstGeom>
          <a:solidFill>
            <a:srgbClr val="FF0000"/>
          </a:solidFill>
          <a:ln w="25400" cap="flat" cmpd="sng">
            <a:solidFill>
              <a:srgbClr val="FF0000"/>
            </a:solidFill>
            <a:prstDash val="solid"/>
            <a:round/>
            <a:headEnd type="none" w="med" len="med"/>
            <a:tailEnd type="none" w="med" len="med"/>
          </a:ln>
        </p:spPr>
        <p:txBody>
          <a:bodyPr wrap="square" lIns="91266" tIns="45622" rIns="91266" bIns="45622" anchor="ctr" anchorCtr="0">
            <a:noAutofit/>
          </a:bodyPr>
          <a:lstStyle/>
          <a:p>
            <a:pPr marL="0" marR="0" lvl="0" indent="-114289" algn="ctr" rtl="0">
              <a:lnSpc>
                <a:spcPct val="100000"/>
              </a:lnSpc>
              <a:spcBef>
                <a:spcPts val="0"/>
              </a:spcBef>
              <a:spcAft>
                <a:spcPts val="0"/>
              </a:spcAft>
              <a:buClr>
                <a:srgbClr val="000000"/>
              </a:buClr>
              <a:buFont typeface="Arial"/>
              <a:buNone/>
            </a:pPr>
            <a:endParaRPr sz="1900" b="0" i="0" u="none" strike="noStrike" cap="none">
              <a:solidFill>
                <a:srgbClr val="FFFFFF"/>
              </a:solidFill>
              <a:latin typeface="Verdana"/>
              <a:ea typeface="Verdana"/>
              <a:cs typeface="Verdana"/>
              <a:sym typeface="Verdana"/>
            </a:endParaRPr>
          </a:p>
        </p:txBody>
      </p:sp>
      <p:sp>
        <p:nvSpPr>
          <p:cNvPr id="16" name="Shape 16"/>
          <p:cNvSpPr/>
          <p:nvPr/>
        </p:nvSpPr>
        <p:spPr>
          <a:xfrm>
            <a:off x="8561389" y="6445256"/>
            <a:ext cx="577851" cy="366713"/>
          </a:xfrm>
          <a:prstGeom prst="rect">
            <a:avLst/>
          </a:prstGeom>
          <a:noFill/>
          <a:ln>
            <a:noFill/>
          </a:ln>
        </p:spPr>
        <p:txBody>
          <a:bodyPr wrap="square" lIns="91266" tIns="45622" rIns="91266" bIns="45622" anchor="t" anchorCtr="0">
            <a:noAutofit/>
          </a:bodyPr>
          <a:lstStyle/>
          <a:p>
            <a:pPr marL="0" marR="0" lvl="0" indent="-28574" algn="l" rtl="0">
              <a:lnSpc>
                <a:spcPct val="100000"/>
              </a:lnSpc>
              <a:spcBef>
                <a:spcPts val="0"/>
              </a:spcBef>
              <a:spcAft>
                <a:spcPts val="0"/>
              </a:spcAft>
              <a:buClr>
                <a:srgbClr val="003399"/>
              </a:buClr>
              <a:buSzPct val="25000"/>
              <a:buFont typeface="Verdana"/>
              <a:buNone/>
            </a:pPr>
            <a:fld id="{00000000-1234-1234-1234-123412341234}" type="slidenum">
              <a:rPr lang="en-US" sz="1900" b="0" i="0" u="none" strike="noStrike" cap="none">
                <a:solidFill>
                  <a:srgbClr val="003399"/>
                </a:solidFill>
                <a:latin typeface="Verdana"/>
                <a:ea typeface="Verdana"/>
                <a:cs typeface="Verdana"/>
                <a:sym typeface="Verdana"/>
              </a:rPr>
              <a:pPr marL="0" marR="0" lvl="0" indent="-28574" algn="l" rtl="0">
                <a:lnSpc>
                  <a:spcPct val="100000"/>
                </a:lnSpc>
                <a:spcBef>
                  <a:spcPts val="0"/>
                </a:spcBef>
                <a:spcAft>
                  <a:spcPts val="0"/>
                </a:spcAft>
                <a:buClr>
                  <a:srgbClr val="003399"/>
                </a:buClr>
                <a:buSzPct val="25000"/>
                <a:buFont typeface="Verdana"/>
                <a:buNone/>
              </a:pPr>
              <a:t>‹#›</a:t>
            </a:fld>
            <a:endParaRPr lang="en-US" sz="1900" b="0" i="0" u="none" strike="noStrike" cap="none">
              <a:solidFill>
                <a:srgbClr val="003399"/>
              </a:solidFill>
              <a:latin typeface="Verdana"/>
              <a:ea typeface="Verdana"/>
              <a:cs typeface="Verdana"/>
              <a:sym typeface="Verdana"/>
            </a:endParaRPr>
          </a:p>
        </p:txBody>
      </p:sp>
      <p:sp>
        <p:nvSpPr>
          <p:cNvPr id="17" name="Shape 17"/>
          <p:cNvSpPr/>
          <p:nvPr/>
        </p:nvSpPr>
        <p:spPr>
          <a:xfrm>
            <a:off x="0" y="6324618"/>
            <a:ext cx="9144000" cy="533399"/>
          </a:xfrm>
          <a:prstGeom prst="rect">
            <a:avLst/>
          </a:prstGeom>
          <a:solidFill>
            <a:schemeClr val="lt1"/>
          </a:solidFill>
          <a:ln w="25400" cap="flat" cmpd="sng">
            <a:solidFill>
              <a:schemeClr val="lt1"/>
            </a:solidFill>
            <a:prstDash val="solid"/>
            <a:round/>
            <a:headEnd type="none" w="med" len="med"/>
            <a:tailEnd type="none" w="med" len="med"/>
          </a:ln>
        </p:spPr>
        <p:txBody>
          <a:bodyPr wrap="square" lIns="91266" tIns="45622" rIns="91266" bIns="45622" anchor="ctr" anchorCtr="0">
            <a:noAutofit/>
          </a:bodyPr>
          <a:lstStyle/>
          <a:p>
            <a:pPr marL="0" marR="0" lvl="0" indent="-114289" algn="ctr" rtl="0">
              <a:lnSpc>
                <a:spcPct val="100000"/>
              </a:lnSpc>
              <a:spcBef>
                <a:spcPts val="0"/>
              </a:spcBef>
              <a:spcAft>
                <a:spcPts val="0"/>
              </a:spcAft>
              <a:buClr>
                <a:srgbClr val="000000"/>
              </a:buClr>
              <a:buFont typeface="Arial"/>
              <a:buNone/>
            </a:pPr>
            <a:endParaRPr sz="1900" b="0" i="0" u="none" strike="noStrike" cap="none">
              <a:solidFill>
                <a:srgbClr val="FFFFFF"/>
              </a:solidFill>
              <a:latin typeface="Verdana"/>
              <a:ea typeface="Verdana"/>
              <a:cs typeface="Verdana"/>
              <a:sym typeface="Verdana"/>
            </a:endParaRPr>
          </a:p>
        </p:txBody>
      </p:sp>
      <p:sp>
        <p:nvSpPr>
          <p:cNvPr id="18" name="Shape 18"/>
          <p:cNvSpPr txBox="1">
            <a:spLocks noGrp="1"/>
          </p:cNvSpPr>
          <p:nvPr>
            <p:ph type="subTitle" idx="1"/>
          </p:nvPr>
        </p:nvSpPr>
        <p:spPr>
          <a:xfrm>
            <a:off x="1371618" y="4343418"/>
            <a:ext cx="6400799" cy="1066799"/>
          </a:xfrm>
          <a:prstGeom prst="rect">
            <a:avLst/>
          </a:prstGeom>
          <a:noFill/>
          <a:ln>
            <a:noFill/>
          </a:ln>
        </p:spPr>
        <p:txBody>
          <a:bodyPr wrap="square" lIns="91416" tIns="91416" rIns="91416" bIns="91416" anchor="t" anchorCtr="0"/>
          <a:lstStyle>
            <a:lvl1pPr marL="0" marR="0" lvl="0" indent="0" algn="ctr" rtl="0">
              <a:lnSpc>
                <a:spcPct val="100000"/>
              </a:lnSpc>
              <a:spcBef>
                <a:spcPts val="360"/>
              </a:spcBef>
              <a:spcAft>
                <a:spcPts val="0"/>
              </a:spcAft>
              <a:buClr>
                <a:srgbClr val="888888"/>
              </a:buClr>
              <a:buSzPct val="100000"/>
              <a:buFont typeface="Arial"/>
              <a:buNone/>
              <a:defRPr sz="1900" b="0" i="0" u="none" strike="noStrike" cap="none">
                <a:solidFill>
                  <a:srgbClr val="888888"/>
                </a:solidFill>
                <a:latin typeface="Calibri"/>
                <a:ea typeface="Calibri"/>
                <a:cs typeface="Calibri"/>
                <a:sym typeface="Calibri"/>
              </a:defRPr>
            </a:lvl1pPr>
            <a:lvl2pPr marL="456515" marR="0" lvl="1" indent="-12060" algn="ctr" rtl="0">
              <a:lnSpc>
                <a:spcPct val="100000"/>
              </a:lnSpc>
              <a:spcBef>
                <a:spcPts val="560"/>
              </a:spcBef>
              <a:spcAft>
                <a:spcPts val="0"/>
              </a:spcAft>
              <a:buClr>
                <a:srgbClr val="888888"/>
              </a:buClr>
              <a:buSzPct val="100000"/>
              <a:buFont typeface="Arial"/>
              <a:buNone/>
              <a:defRPr sz="2800" b="0" i="0" u="none" strike="noStrike" cap="none">
                <a:solidFill>
                  <a:srgbClr val="888888"/>
                </a:solidFill>
                <a:latin typeface="Calibri"/>
                <a:ea typeface="Calibri"/>
                <a:cs typeface="Calibri"/>
                <a:sym typeface="Calibri"/>
              </a:defRPr>
            </a:lvl2pPr>
            <a:lvl3pPr marL="913027" marR="0" lvl="2" indent="-11417" algn="ctr" rtl="0">
              <a:lnSpc>
                <a:spcPct val="100000"/>
              </a:lnSpc>
              <a:spcBef>
                <a:spcPts val="480"/>
              </a:spcBef>
              <a:spcAft>
                <a:spcPts val="0"/>
              </a:spcAft>
              <a:buClr>
                <a:srgbClr val="888888"/>
              </a:buClr>
              <a:buSzPct val="100000"/>
              <a:buFont typeface="Arial"/>
              <a:buNone/>
              <a:defRPr sz="2400" b="0" i="0" u="none" strike="noStrike" cap="none">
                <a:solidFill>
                  <a:srgbClr val="888888"/>
                </a:solidFill>
                <a:latin typeface="Calibri"/>
                <a:ea typeface="Calibri"/>
                <a:cs typeface="Calibri"/>
                <a:sym typeface="Calibri"/>
              </a:defRPr>
            </a:lvl3pPr>
            <a:lvl4pPr marL="1369540" marR="0" lvl="3" indent="-10776"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4pPr>
            <a:lvl5pPr marL="1826053" marR="0" lvl="4" indent="-10134"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5pPr>
            <a:lvl6pPr marL="2282570" marR="0" lvl="5" indent="-9494"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6pPr>
            <a:lvl7pPr marL="2739080" marR="0" lvl="6" indent="-885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7pPr>
            <a:lvl8pPr marL="3195593" marR="0" lvl="7" indent="-8213"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8pPr>
            <a:lvl9pPr marL="3652103" marR="0" lvl="8" indent="-757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lank">
    <p:spTree>
      <p:nvGrpSpPr>
        <p:cNvPr id="1" name="Shape 73"/>
        <p:cNvGrpSpPr/>
        <p:nvPr/>
      </p:nvGrpSpPr>
      <p:grpSpPr>
        <a:xfrm>
          <a:off x="0" y="0"/>
          <a:ext cx="0" cy="0"/>
          <a:chOff x="0" y="0"/>
          <a:chExt cx="0" cy="0"/>
        </a:xfrm>
      </p:grpSpPr>
      <p:sp>
        <p:nvSpPr>
          <p:cNvPr id="74" name="Shape 74"/>
          <p:cNvSpPr txBox="1">
            <a:spLocks noGrp="1"/>
          </p:cNvSpPr>
          <p:nvPr>
            <p:ph type="ftr" idx="11"/>
          </p:nvPr>
        </p:nvSpPr>
        <p:spPr>
          <a:xfrm>
            <a:off x="3108981" y="6377949"/>
            <a:ext cx="2926079"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77949"/>
            <a:ext cx="2103120"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sldNum" idx="12"/>
          </p:nvPr>
        </p:nvSpPr>
        <p:spPr>
          <a:xfrm>
            <a:off x="6583680" y="6377949"/>
            <a:ext cx="2103120" cy="276999"/>
          </a:xfrm>
          <a:prstGeom prst="rect">
            <a:avLst/>
          </a:prstGeom>
          <a:noFill/>
          <a:ln>
            <a:noFill/>
          </a:ln>
        </p:spPr>
        <p:txBody>
          <a:bodyPr wrap="square" lIns="0" tIns="0" rIns="0" bIns="0" anchor="t" anchorCtr="0">
            <a:noAutofit/>
          </a:bodyPr>
          <a:lstStyle/>
          <a:p>
            <a:pPr indent="-28574" algn="r">
              <a:buClr>
                <a:srgbClr val="888888"/>
              </a:buClr>
              <a:buSzPct val="25000"/>
            </a:pPr>
            <a:fld id="{00000000-1234-1234-1234-123412341234}" type="slidenum">
              <a:rPr lang="en-US" sz="1900" smtClean="0">
                <a:solidFill>
                  <a:srgbClr val="888888"/>
                </a:solidFill>
                <a:latin typeface="Calibri"/>
                <a:ea typeface="Calibri"/>
                <a:cs typeface="Calibri"/>
                <a:sym typeface="Calibri"/>
              </a:rPr>
              <a:pPr indent="-28574" algn="r">
                <a:buClr>
                  <a:srgbClr val="888888"/>
                </a:buClr>
                <a:buSzPct val="25000"/>
              </a:pPr>
              <a:t>‹#›</a:t>
            </a:fld>
            <a:endParaRPr lang="en-US" sz="190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Blank">
    <p:spTree>
      <p:nvGrpSpPr>
        <p:cNvPr id="1" name="Shape 99"/>
        <p:cNvGrpSpPr/>
        <p:nvPr/>
      </p:nvGrpSpPr>
      <p:grpSpPr>
        <a:xfrm>
          <a:off x="0" y="0"/>
          <a:ext cx="0" cy="0"/>
          <a:chOff x="0" y="0"/>
          <a:chExt cx="0" cy="0"/>
        </a:xfrm>
      </p:grpSpPr>
      <p:sp>
        <p:nvSpPr>
          <p:cNvPr id="100" name="Shape 100"/>
          <p:cNvSpPr txBox="1">
            <a:spLocks noGrp="1"/>
          </p:cNvSpPr>
          <p:nvPr>
            <p:ph type="ftr" idx="11"/>
          </p:nvPr>
        </p:nvSpPr>
        <p:spPr>
          <a:xfrm>
            <a:off x="3108616" y="6377554"/>
            <a:ext cx="2926773"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01" name="Shape 101"/>
          <p:cNvSpPr txBox="1">
            <a:spLocks noGrp="1"/>
          </p:cNvSpPr>
          <p:nvPr>
            <p:ph type="dt" idx="10"/>
          </p:nvPr>
        </p:nvSpPr>
        <p:spPr>
          <a:xfrm>
            <a:off x="457493" y="6377554"/>
            <a:ext cx="2102715"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sldNum" idx="12"/>
          </p:nvPr>
        </p:nvSpPr>
        <p:spPr>
          <a:xfrm>
            <a:off x="6583799" y="6377554"/>
            <a:ext cx="2102716" cy="276999"/>
          </a:xfrm>
          <a:prstGeom prst="rect">
            <a:avLst/>
          </a:prstGeom>
          <a:noFill/>
          <a:ln>
            <a:noFill/>
          </a:ln>
        </p:spPr>
        <p:txBody>
          <a:bodyPr wrap="square" lIns="0" tIns="0" rIns="0" bIns="0" anchor="t" anchorCtr="0">
            <a:noAutofit/>
          </a:bodyPr>
          <a:lstStyle/>
          <a:p>
            <a:pPr indent="-28574" algn="r">
              <a:buClr>
                <a:srgbClr val="898989"/>
              </a:buClr>
              <a:buSzPct val="25000"/>
            </a:pPr>
            <a:fld id="{00000000-1234-1234-1234-123412341234}" type="slidenum">
              <a:rPr lang="en-US" sz="1900" smtClean="0">
                <a:solidFill>
                  <a:srgbClr val="898989"/>
                </a:solidFill>
                <a:latin typeface="Calibri"/>
                <a:ea typeface="Calibri"/>
                <a:cs typeface="Calibri"/>
                <a:sym typeface="Calibri"/>
              </a:rPr>
              <a:pPr indent="-28574" algn="r">
                <a:buClr>
                  <a:srgbClr val="898989"/>
                </a:buClr>
                <a:buSzPct val="25000"/>
              </a:pPr>
              <a:t>‹#›</a:t>
            </a:fld>
            <a:endParaRPr lang="en-US" sz="1900">
              <a:solidFill>
                <a:srgbClr val="898989"/>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Slide">
    <p:spTree>
      <p:nvGrpSpPr>
        <p:cNvPr id="1" name="Shape 103"/>
        <p:cNvGrpSpPr/>
        <p:nvPr/>
      </p:nvGrpSpPr>
      <p:grpSpPr>
        <a:xfrm>
          <a:off x="0" y="0"/>
          <a:ext cx="0" cy="0"/>
          <a:chOff x="0" y="0"/>
          <a:chExt cx="0" cy="0"/>
        </a:xfrm>
      </p:grpSpPr>
      <p:sp>
        <p:nvSpPr>
          <p:cNvPr id="104" name="Shape 104"/>
          <p:cNvSpPr txBox="1">
            <a:spLocks noGrp="1"/>
          </p:cNvSpPr>
          <p:nvPr>
            <p:ph type="ctrTitle"/>
          </p:nvPr>
        </p:nvSpPr>
        <p:spPr>
          <a:xfrm>
            <a:off x="685800" y="2125998"/>
            <a:ext cx="7772400"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2pPr>
            <a:lvl3pPr marL="0" marR="0" lvl="2"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3pPr>
            <a:lvl4pPr marL="0" marR="0" lvl="3"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4pPr>
            <a:lvl5pPr marL="0" marR="0" lvl="4"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5pPr>
            <a:lvl6pPr marL="409866" marR="0" lvl="5" indent="-3507"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6pPr>
            <a:lvl7pPr marL="819734" marR="0" lvl="6" indent="-7014"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7pPr>
            <a:lvl8pPr marL="1229600" marR="0" lvl="7" indent="-10522"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8pPr>
            <a:lvl9pPr marL="1639470" marR="0" lvl="8" indent="-1329"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9pPr>
          </a:lstStyle>
          <a:p>
            <a:endParaRPr/>
          </a:p>
        </p:txBody>
      </p:sp>
      <p:sp>
        <p:nvSpPr>
          <p:cNvPr id="105" name="Shape 105"/>
          <p:cNvSpPr txBox="1">
            <a:spLocks noGrp="1"/>
          </p:cNvSpPr>
          <p:nvPr>
            <p:ph type="subTitle" idx="1"/>
          </p:nvPr>
        </p:nvSpPr>
        <p:spPr>
          <a:xfrm>
            <a:off x="1371618" y="3840498"/>
            <a:ext cx="6400799" cy="276999"/>
          </a:xfrm>
          <a:prstGeom prst="rect">
            <a:avLst/>
          </a:prstGeom>
          <a:noFill/>
          <a:ln>
            <a:noFill/>
          </a:ln>
        </p:spPr>
        <p:txBody>
          <a:bodyPr wrap="square" lIns="91416" tIns="91416" rIns="91416" bIns="91416" anchor="t" anchorCtr="0"/>
          <a:lstStyle>
            <a:lvl1pPr marL="0" marR="0" lvl="0" indent="0"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1pPr>
            <a:lvl2pPr marL="408442" marR="0" lvl="1" indent="-2083"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818310" marR="0" lvl="2" indent="-5589"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228176" marR="0" lvl="3" indent="-9098"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638046" marR="0" lvl="4" indent="-12606"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048375" marR="0" lvl="5" indent="-387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6pPr>
            <a:lvl7pPr marL="2458051" marR="0" lvl="6" indent="-7196"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7pPr>
            <a:lvl8pPr marL="2867723" marR="0" lvl="7" indent="-1051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8pPr>
            <a:lvl9pPr marL="3277399" marR="0" lvl="8" indent="-1127"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9pPr>
          </a:lstStyle>
          <a:p>
            <a:endParaRPr/>
          </a:p>
        </p:txBody>
      </p:sp>
      <p:sp>
        <p:nvSpPr>
          <p:cNvPr id="106" name="Shape 106"/>
          <p:cNvSpPr txBox="1">
            <a:spLocks noGrp="1"/>
          </p:cNvSpPr>
          <p:nvPr>
            <p:ph type="ftr" idx="11"/>
          </p:nvPr>
        </p:nvSpPr>
        <p:spPr>
          <a:xfrm>
            <a:off x="3108616" y="6377554"/>
            <a:ext cx="2926773"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07" name="Shape 107"/>
          <p:cNvSpPr txBox="1">
            <a:spLocks noGrp="1"/>
          </p:cNvSpPr>
          <p:nvPr>
            <p:ph type="dt" idx="10"/>
          </p:nvPr>
        </p:nvSpPr>
        <p:spPr>
          <a:xfrm>
            <a:off x="457493" y="6377554"/>
            <a:ext cx="2102715"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08" name="Shape 108"/>
          <p:cNvSpPr txBox="1">
            <a:spLocks noGrp="1"/>
          </p:cNvSpPr>
          <p:nvPr>
            <p:ph type="sldNum" idx="12"/>
          </p:nvPr>
        </p:nvSpPr>
        <p:spPr>
          <a:xfrm>
            <a:off x="6583799" y="6377554"/>
            <a:ext cx="2102716" cy="276999"/>
          </a:xfrm>
          <a:prstGeom prst="rect">
            <a:avLst/>
          </a:prstGeom>
          <a:noFill/>
          <a:ln>
            <a:noFill/>
          </a:ln>
        </p:spPr>
        <p:txBody>
          <a:bodyPr wrap="square" lIns="0" tIns="0" rIns="0" bIns="0" anchor="t" anchorCtr="0">
            <a:noAutofit/>
          </a:bodyPr>
          <a:lstStyle/>
          <a:p>
            <a:pPr indent="-28574" algn="r">
              <a:buClr>
                <a:srgbClr val="898989"/>
              </a:buClr>
              <a:buSzPct val="25000"/>
            </a:pPr>
            <a:fld id="{00000000-1234-1234-1234-123412341234}" type="slidenum">
              <a:rPr lang="en-US" sz="1900" smtClean="0">
                <a:solidFill>
                  <a:srgbClr val="898989"/>
                </a:solidFill>
                <a:latin typeface="Calibri"/>
                <a:ea typeface="Calibri"/>
                <a:cs typeface="Calibri"/>
                <a:sym typeface="Calibri"/>
              </a:rPr>
              <a:pPr indent="-28574" algn="r">
                <a:buClr>
                  <a:srgbClr val="898989"/>
                </a:buClr>
                <a:buSzPct val="25000"/>
              </a:pPr>
              <a:t>‹#›</a:t>
            </a:fld>
            <a:endParaRPr lang="en-US" sz="1900">
              <a:solidFill>
                <a:srgbClr val="898989"/>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457502" y="274558"/>
            <a:ext cx="8229023"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2pPr>
            <a:lvl3pPr marL="0" marR="0" lvl="2"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3pPr>
            <a:lvl4pPr marL="0" marR="0" lvl="3"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4pPr>
            <a:lvl5pPr marL="0" marR="0" lvl="4"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5pPr>
            <a:lvl6pPr marL="409866" marR="0" lvl="5" indent="-3507"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6pPr>
            <a:lvl7pPr marL="819734" marR="0" lvl="6" indent="-7014"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7pPr>
            <a:lvl8pPr marL="1229600" marR="0" lvl="7" indent="-10522"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8pPr>
            <a:lvl9pPr marL="1639470" marR="0" lvl="8" indent="-1329"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9pPr>
          </a:lstStyle>
          <a:p>
            <a:endParaRPr/>
          </a:p>
        </p:txBody>
      </p:sp>
      <p:sp>
        <p:nvSpPr>
          <p:cNvPr id="111" name="Shape 111"/>
          <p:cNvSpPr txBox="1">
            <a:spLocks noGrp="1"/>
          </p:cNvSpPr>
          <p:nvPr>
            <p:ph type="body" idx="1"/>
          </p:nvPr>
        </p:nvSpPr>
        <p:spPr>
          <a:xfrm>
            <a:off x="457502" y="1577242"/>
            <a:ext cx="8229023" cy="276999"/>
          </a:xfrm>
          <a:prstGeom prst="rect">
            <a:avLst/>
          </a:prstGeom>
          <a:noFill/>
          <a:ln>
            <a:noFill/>
          </a:ln>
        </p:spPr>
        <p:txBody>
          <a:bodyPr wrap="square" lIns="91416" tIns="91416" rIns="91416" bIns="91416" anchor="t" anchorCtr="0"/>
          <a:lstStyle>
            <a:lvl1pPr marL="0" marR="0" lvl="0" indent="0"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1pPr>
            <a:lvl2pPr marL="408442" marR="0" lvl="1" indent="-2083"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818310" marR="0" lvl="2" indent="-5589"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228176" marR="0" lvl="3" indent="-9098"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638046" marR="0" lvl="4" indent="-12606"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048375" marR="0" lvl="5" indent="-387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6pPr>
            <a:lvl7pPr marL="2458051" marR="0" lvl="6" indent="-7196"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7pPr>
            <a:lvl8pPr marL="2867723" marR="0" lvl="7" indent="-1051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8pPr>
            <a:lvl9pPr marL="3277399" marR="0" lvl="8" indent="-1127"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9pPr>
          </a:lstStyle>
          <a:p>
            <a:endParaRPr/>
          </a:p>
        </p:txBody>
      </p:sp>
      <p:sp>
        <p:nvSpPr>
          <p:cNvPr id="112" name="Shape 112"/>
          <p:cNvSpPr txBox="1">
            <a:spLocks noGrp="1"/>
          </p:cNvSpPr>
          <p:nvPr>
            <p:ph type="ftr" idx="11"/>
          </p:nvPr>
        </p:nvSpPr>
        <p:spPr>
          <a:xfrm>
            <a:off x="3108616" y="6377554"/>
            <a:ext cx="2926773"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dt" idx="10"/>
          </p:nvPr>
        </p:nvSpPr>
        <p:spPr>
          <a:xfrm>
            <a:off x="457493" y="6377554"/>
            <a:ext cx="2102715"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14" name="Shape 114"/>
          <p:cNvSpPr txBox="1">
            <a:spLocks noGrp="1"/>
          </p:cNvSpPr>
          <p:nvPr>
            <p:ph type="sldNum" idx="12"/>
          </p:nvPr>
        </p:nvSpPr>
        <p:spPr>
          <a:xfrm>
            <a:off x="6583799" y="6377554"/>
            <a:ext cx="2102716" cy="276999"/>
          </a:xfrm>
          <a:prstGeom prst="rect">
            <a:avLst/>
          </a:prstGeom>
          <a:noFill/>
          <a:ln>
            <a:noFill/>
          </a:ln>
        </p:spPr>
        <p:txBody>
          <a:bodyPr wrap="square" lIns="0" tIns="0" rIns="0" bIns="0" anchor="t" anchorCtr="0">
            <a:noAutofit/>
          </a:bodyPr>
          <a:lstStyle/>
          <a:p>
            <a:pPr indent="-28574" algn="r">
              <a:buClr>
                <a:srgbClr val="898989"/>
              </a:buClr>
              <a:buSzPct val="25000"/>
            </a:pPr>
            <a:fld id="{00000000-1234-1234-1234-123412341234}" type="slidenum">
              <a:rPr lang="en-US" sz="1900" smtClean="0">
                <a:solidFill>
                  <a:srgbClr val="898989"/>
                </a:solidFill>
                <a:latin typeface="Calibri"/>
                <a:ea typeface="Calibri"/>
                <a:cs typeface="Calibri"/>
                <a:sym typeface="Calibri"/>
              </a:rPr>
              <a:pPr indent="-28574" algn="r">
                <a:buClr>
                  <a:srgbClr val="898989"/>
                </a:buClr>
                <a:buSzPct val="25000"/>
              </a:pPr>
              <a:t>‹#›</a:t>
            </a:fld>
            <a:endParaRPr lang="en-US" sz="1900">
              <a:solidFill>
                <a:srgbClr val="898989"/>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wo Content">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457502" y="274558"/>
            <a:ext cx="8229023"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2pPr>
            <a:lvl3pPr marL="0" marR="0" lvl="2"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3pPr>
            <a:lvl4pPr marL="0" marR="0" lvl="3"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4pPr>
            <a:lvl5pPr marL="0" marR="0" lvl="4"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5pPr>
            <a:lvl6pPr marL="409866" marR="0" lvl="5" indent="-3507"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6pPr>
            <a:lvl7pPr marL="819734" marR="0" lvl="6" indent="-7014"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7pPr>
            <a:lvl8pPr marL="1229600" marR="0" lvl="7" indent="-10522"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8pPr>
            <a:lvl9pPr marL="1639470" marR="0" lvl="8" indent="-1329"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9pPr>
          </a:lstStyle>
          <a:p>
            <a:endParaRPr/>
          </a:p>
        </p:txBody>
      </p:sp>
      <p:sp>
        <p:nvSpPr>
          <p:cNvPr id="117" name="Shape 117"/>
          <p:cNvSpPr txBox="1">
            <a:spLocks noGrp="1"/>
          </p:cNvSpPr>
          <p:nvPr>
            <p:ph type="body" idx="1"/>
          </p:nvPr>
        </p:nvSpPr>
        <p:spPr>
          <a:xfrm>
            <a:off x="457200" y="1577358"/>
            <a:ext cx="3977640" cy="276999"/>
          </a:xfrm>
          <a:prstGeom prst="rect">
            <a:avLst/>
          </a:prstGeom>
          <a:noFill/>
          <a:ln>
            <a:noFill/>
          </a:ln>
        </p:spPr>
        <p:txBody>
          <a:bodyPr wrap="square" lIns="91416" tIns="91416" rIns="91416" bIns="91416" anchor="t" anchorCtr="0"/>
          <a:lstStyle>
            <a:lvl1pPr marL="0" marR="0" lvl="0" indent="0"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1pPr>
            <a:lvl2pPr marL="408442" marR="0" lvl="1" indent="-2083"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818310" marR="0" lvl="2" indent="-5589"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228176" marR="0" lvl="3" indent="-9098"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638046" marR="0" lvl="4" indent="-12606"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048375" marR="0" lvl="5" indent="-387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6pPr>
            <a:lvl7pPr marL="2458051" marR="0" lvl="6" indent="-7196"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7pPr>
            <a:lvl8pPr marL="2867723" marR="0" lvl="7" indent="-1051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8pPr>
            <a:lvl9pPr marL="3277399" marR="0" lvl="8" indent="-1127"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9pPr>
          </a:lstStyle>
          <a:p>
            <a:endParaRPr/>
          </a:p>
        </p:txBody>
      </p:sp>
      <p:sp>
        <p:nvSpPr>
          <p:cNvPr id="118" name="Shape 118"/>
          <p:cNvSpPr txBox="1">
            <a:spLocks noGrp="1"/>
          </p:cNvSpPr>
          <p:nvPr>
            <p:ph type="body" idx="2"/>
          </p:nvPr>
        </p:nvSpPr>
        <p:spPr>
          <a:xfrm>
            <a:off x="4709159" y="1577358"/>
            <a:ext cx="3977640" cy="276999"/>
          </a:xfrm>
          <a:prstGeom prst="rect">
            <a:avLst/>
          </a:prstGeom>
          <a:noFill/>
          <a:ln>
            <a:noFill/>
          </a:ln>
        </p:spPr>
        <p:txBody>
          <a:bodyPr wrap="square" lIns="91416" tIns="91416" rIns="91416" bIns="91416" anchor="t" anchorCtr="0"/>
          <a:lstStyle>
            <a:lvl1pPr marL="0" marR="0" lvl="0" indent="0"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1pPr>
            <a:lvl2pPr marL="408442" marR="0" lvl="1" indent="-2083"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818310" marR="0" lvl="2" indent="-5589"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228176" marR="0" lvl="3" indent="-9098"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638046" marR="0" lvl="4" indent="-12606"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048375" marR="0" lvl="5" indent="-387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6pPr>
            <a:lvl7pPr marL="2458051" marR="0" lvl="6" indent="-7196"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7pPr>
            <a:lvl8pPr marL="2867723" marR="0" lvl="7" indent="-1051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8pPr>
            <a:lvl9pPr marL="3277399" marR="0" lvl="8" indent="-1127"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9pPr>
          </a:lstStyle>
          <a:p>
            <a:endParaRPr/>
          </a:p>
        </p:txBody>
      </p:sp>
      <p:sp>
        <p:nvSpPr>
          <p:cNvPr id="119" name="Shape 119"/>
          <p:cNvSpPr txBox="1">
            <a:spLocks noGrp="1"/>
          </p:cNvSpPr>
          <p:nvPr>
            <p:ph type="ftr" idx="11"/>
          </p:nvPr>
        </p:nvSpPr>
        <p:spPr>
          <a:xfrm>
            <a:off x="3108616" y="6377554"/>
            <a:ext cx="2926773"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20" name="Shape 120"/>
          <p:cNvSpPr txBox="1">
            <a:spLocks noGrp="1"/>
          </p:cNvSpPr>
          <p:nvPr>
            <p:ph type="dt" idx="10"/>
          </p:nvPr>
        </p:nvSpPr>
        <p:spPr>
          <a:xfrm>
            <a:off x="457493" y="6377554"/>
            <a:ext cx="2102715"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21" name="Shape 121"/>
          <p:cNvSpPr txBox="1">
            <a:spLocks noGrp="1"/>
          </p:cNvSpPr>
          <p:nvPr>
            <p:ph type="sldNum" idx="12"/>
          </p:nvPr>
        </p:nvSpPr>
        <p:spPr>
          <a:xfrm>
            <a:off x="6583799" y="6377554"/>
            <a:ext cx="2102716" cy="276999"/>
          </a:xfrm>
          <a:prstGeom prst="rect">
            <a:avLst/>
          </a:prstGeom>
          <a:noFill/>
          <a:ln>
            <a:noFill/>
          </a:ln>
        </p:spPr>
        <p:txBody>
          <a:bodyPr wrap="square" lIns="0" tIns="0" rIns="0" bIns="0" anchor="t" anchorCtr="0">
            <a:noAutofit/>
          </a:bodyPr>
          <a:lstStyle/>
          <a:p>
            <a:pPr indent="-28574" algn="r">
              <a:buClr>
                <a:srgbClr val="898989"/>
              </a:buClr>
              <a:buSzPct val="25000"/>
            </a:pPr>
            <a:fld id="{00000000-1234-1234-1234-123412341234}" type="slidenum">
              <a:rPr lang="en-US" sz="1900" smtClean="0">
                <a:solidFill>
                  <a:srgbClr val="898989"/>
                </a:solidFill>
                <a:latin typeface="Calibri"/>
                <a:ea typeface="Calibri"/>
                <a:cs typeface="Calibri"/>
                <a:sym typeface="Calibri"/>
              </a:rPr>
              <a:pPr indent="-28574" algn="r">
                <a:buClr>
                  <a:srgbClr val="898989"/>
                </a:buClr>
                <a:buSzPct val="25000"/>
              </a:pPr>
              <a:t>‹#›</a:t>
            </a:fld>
            <a:endParaRPr lang="en-US" sz="1900">
              <a:solidFill>
                <a:srgbClr val="898989"/>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Only">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457502" y="274558"/>
            <a:ext cx="8229023"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2pPr>
            <a:lvl3pPr marL="0" marR="0" lvl="2"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3pPr>
            <a:lvl4pPr marL="0" marR="0" lvl="3"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4pPr>
            <a:lvl5pPr marL="0" marR="0" lvl="4"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5pPr>
            <a:lvl6pPr marL="409866" marR="0" lvl="5" indent="-3507"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6pPr>
            <a:lvl7pPr marL="819734" marR="0" lvl="6" indent="-7014"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7pPr>
            <a:lvl8pPr marL="1229600" marR="0" lvl="7" indent="-10522"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8pPr>
            <a:lvl9pPr marL="1639470" marR="0" lvl="8" indent="-1329"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9pPr>
          </a:lstStyle>
          <a:p>
            <a:endParaRPr/>
          </a:p>
        </p:txBody>
      </p:sp>
      <p:sp>
        <p:nvSpPr>
          <p:cNvPr id="124" name="Shape 124"/>
          <p:cNvSpPr txBox="1">
            <a:spLocks noGrp="1"/>
          </p:cNvSpPr>
          <p:nvPr>
            <p:ph type="ftr" idx="11"/>
          </p:nvPr>
        </p:nvSpPr>
        <p:spPr>
          <a:xfrm>
            <a:off x="3108616" y="6377554"/>
            <a:ext cx="2926773"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25" name="Shape 125"/>
          <p:cNvSpPr txBox="1">
            <a:spLocks noGrp="1"/>
          </p:cNvSpPr>
          <p:nvPr>
            <p:ph type="dt" idx="10"/>
          </p:nvPr>
        </p:nvSpPr>
        <p:spPr>
          <a:xfrm>
            <a:off x="457493" y="6377554"/>
            <a:ext cx="2102715"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26" name="Shape 126"/>
          <p:cNvSpPr txBox="1">
            <a:spLocks noGrp="1"/>
          </p:cNvSpPr>
          <p:nvPr>
            <p:ph type="sldNum" idx="12"/>
          </p:nvPr>
        </p:nvSpPr>
        <p:spPr>
          <a:xfrm>
            <a:off x="6583799" y="6377554"/>
            <a:ext cx="2102716" cy="276999"/>
          </a:xfrm>
          <a:prstGeom prst="rect">
            <a:avLst/>
          </a:prstGeom>
          <a:noFill/>
          <a:ln>
            <a:noFill/>
          </a:ln>
        </p:spPr>
        <p:txBody>
          <a:bodyPr wrap="square" lIns="0" tIns="0" rIns="0" bIns="0" anchor="t" anchorCtr="0">
            <a:noAutofit/>
          </a:bodyPr>
          <a:lstStyle/>
          <a:p>
            <a:pPr indent="-28574" algn="r">
              <a:buClr>
                <a:srgbClr val="898989"/>
              </a:buClr>
              <a:buSzPct val="25000"/>
            </a:pPr>
            <a:fld id="{00000000-1234-1234-1234-123412341234}" type="slidenum">
              <a:rPr lang="en-US" sz="1900" smtClean="0">
                <a:solidFill>
                  <a:srgbClr val="898989"/>
                </a:solidFill>
                <a:latin typeface="Calibri"/>
                <a:ea typeface="Calibri"/>
                <a:cs typeface="Calibri"/>
                <a:sym typeface="Calibri"/>
              </a:rPr>
              <a:pPr indent="-28574" algn="r">
                <a:buClr>
                  <a:srgbClr val="898989"/>
                </a:buClr>
                <a:buSzPct val="25000"/>
              </a:pPr>
              <a:t>‹#›</a:t>
            </a:fld>
            <a:endParaRPr lang="en-US" sz="1900">
              <a:solidFill>
                <a:srgbClr val="898989"/>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B3C21-178C-704F-9023-FCFE81D8D87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3F2D2E6-B029-3846-9222-201C97A7D32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B79AF32-AAE7-E140-A41B-9FDB5771A4AF}"/>
              </a:ext>
            </a:extLst>
          </p:cNvPr>
          <p:cNvSpPr>
            <a:spLocks noGrp="1"/>
          </p:cNvSpPr>
          <p:nvPr>
            <p:ph type="dt" sz="half" idx="10"/>
          </p:nvPr>
        </p:nvSpPr>
        <p:spPr/>
        <p:txBody>
          <a:bodyPr/>
          <a:lstStyle/>
          <a:p>
            <a:pPr defTabSz="685800"/>
            <a:fld id="{95C6EF10-C046-B542-8E48-F3C349C349A3}" type="datetimeFigureOut">
              <a:rPr lang="en-US" kern="1200" smtClean="0">
                <a:solidFill>
                  <a:prstClr val="black">
                    <a:tint val="75000"/>
                  </a:prstClr>
                </a:solidFill>
                <a:latin typeface="Calibri" panose="020F0502020204030204"/>
                <a:ea typeface="+mn-ea"/>
                <a:cs typeface="+mn-cs"/>
              </a:rPr>
              <a:pPr defTabSz="685800"/>
              <a:t>6/29/2018</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F5AD52FD-ECE2-F143-AD88-874AC1D920FD}"/>
              </a:ext>
            </a:extLst>
          </p:cNvPr>
          <p:cNvSpPr>
            <a:spLocks noGrp="1"/>
          </p:cNvSpPr>
          <p:nvPr>
            <p:ph type="ftr" sz="quarter" idx="11"/>
          </p:nvPr>
        </p:nvSpPr>
        <p:spPr/>
        <p:txBody>
          <a:bodyPr/>
          <a:lstStyle/>
          <a:p>
            <a:pPr defTabSz="685800"/>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C1FD300-9C6A-9146-867B-69BAA71C0215}"/>
              </a:ext>
            </a:extLst>
          </p:cNvPr>
          <p:cNvSpPr>
            <a:spLocks noGrp="1"/>
          </p:cNvSpPr>
          <p:nvPr>
            <p:ph type="sldNum" sz="quarter" idx="12"/>
          </p:nvPr>
        </p:nvSpPr>
        <p:spPr/>
        <p:txBody>
          <a:bodyPr/>
          <a:lstStyle/>
          <a:p>
            <a:pPr defTabSz="685800"/>
            <a:fld id="{CA0907E8-DEB8-714B-AD62-B2F5CB5C81FF}" type="slidenum">
              <a:rPr lang="en-US" kern="1200" smtClean="0">
                <a:solidFill>
                  <a:prstClr val="black">
                    <a:tint val="75000"/>
                  </a:prstClr>
                </a:solidFill>
                <a:latin typeface="Calibri" panose="020F0502020204030204"/>
                <a:ea typeface="+mn-ea"/>
                <a:cs typeface="+mn-cs"/>
              </a:rPr>
              <a:pPr defTabSz="685800"/>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78043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9"/>
        <p:cNvGrpSpPr/>
        <p:nvPr/>
      </p:nvGrpSpPr>
      <p:grpSpPr>
        <a:xfrm>
          <a:off x="0" y="0"/>
          <a:ext cx="0" cy="0"/>
          <a:chOff x="0" y="0"/>
          <a:chExt cx="0" cy="0"/>
        </a:xfrm>
      </p:grpSpPr>
      <p:sp>
        <p:nvSpPr>
          <p:cNvPr id="20" name="Shape 20"/>
          <p:cNvSpPr txBox="1">
            <a:spLocks noGrp="1"/>
          </p:cNvSpPr>
          <p:nvPr>
            <p:ph type="ctrTitle"/>
          </p:nvPr>
        </p:nvSpPr>
        <p:spPr>
          <a:xfrm>
            <a:off x="685800" y="2130430"/>
            <a:ext cx="7772400" cy="1470023"/>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100000"/>
              <a:buFont typeface="Arial"/>
              <a:buNone/>
              <a:defRPr sz="1900"/>
            </a:lvl2pPr>
            <a:lvl3pPr lvl="2" indent="0">
              <a:spcBef>
                <a:spcPts val="0"/>
              </a:spcBef>
              <a:buSzPct val="100000"/>
              <a:buFont typeface="Arial"/>
              <a:buNone/>
              <a:defRPr sz="1900"/>
            </a:lvl3pPr>
            <a:lvl4pPr lvl="3" indent="0">
              <a:spcBef>
                <a:spcPts val="0"/>
              </a:spcBef>
              <a:buSzPct val="100000"/>
              <a:buFont typeface="Arial"/>
              <a:buNone/>
              <a:defRPr sz="1900"/>
            </a:lvl4pPr>
            <a:lvl5pPr lvl="4" indent="0">
              <a:spcBef>
                <a:spcPts val="0"/>
              </a:spcBef>
              <a:buSzPct val="100000"/>
              <a:buFont typeface="Arial"/>
              <a:buNone/>
              <a:defRPr sz="1900"/>
            </a:lvl5pPr>
            <a:lvl6pPr lvl="5" indent="0">
              <a:spcBef>
                <a:spcPts val="0"/>
              </a:spcBef>
              <a:buSzPct val="100000"/>
              <a:buFont typeface="Arial"/>
              <a:buNone/>
              <a:defRPr sz="1900"/>
            </a:lvl6pPr>
            <a:lvl7pPr lvl="6" indent="0">
              <a:spcBef>
                <a:spcPts val="0"/>
              </a:spcBef>
              <a:buSzPct val="100000"/>
              <a:buFont typeface="Arial"/>
              <a:buNone/>
              <a:defRPr sz="1900"/>
            </a:lvl7pPr>
            <a:lvl8pPr lvl="7" indent="0">
              <a:spcBef>
                <a:spcPts val="0"/>
              </a:spcBef>
              <a:buSzPct val="100000"/>
              <a:buFont typeface="Arial"/>
              <a:buNone/>
              <a:defRPr sz="1900"/>
            </a:lvl8pPr>
            <a:lvl9pPr lvl="8" indent="0">
              <a:spcBef>
                <a:spcPts val="0"/>
              </a:spcBef>
              <a:buSzPct val="100000"/>
              <a:buFont typeface="Arial"/>
              <a:buNone/>
              <a:defRPr sz="1900"/>
            </a:lvl9pPr>
          </a:lstStyle>
          <a:p>
            <a:endParaRPr/>
          </a:p>
        </p:txBody>
      </p:sp>
      <p:sp>
        <p:nvSpPr>
          <p:cNvPr id="21" name="Shape 21"/>
          <p:cNvSpPr txBox="1">
            <a:spLocks noGrp="1"/>
          </p:cNvSpPr>
          <p:nvPr>
            <p:ph type="subTitle" idx="1"/>
          </p:nvPr>
        </p:nvSpPr>
        <p:spPr>
          <a:xfrm>
            <a:off x="1371618" y="3886200"/>
            <a:ext cx="6400799" cy="1752600"/>
          </a:xfrm>
          <a:prstGeom prst="rect">
            <a:avLst/>
          </a:prstGeom>
          <a:noFill/>
          <a:ln>
            <a:noFill/>
          </a:ln>
        </p:spPr>
        <p:txBody>
          <a:bodyPr wrap="square" lIns="91416" tIns="91416" rIns="91416" bIns="91416" anchor="t" anchorCtr="0"/>
          <a:lstStyle>
            <a:lvl1pPr marL="0" marR="0" lvl="0" indent="0" algn="ctr" rtl="0">
              <a:lnSpc>
                <a:spcPct val="100000"/>
              </a:lnSpc>
              <a:spcBef>
                <a:spcPts val="640"/>
              </a:spcBef>
              <a:spcAft>
                <a:spcPts val="0"/>
              </a:spcAft>
              <a:buClr>
                <a:srgbClr val="888888"/>
              </a:buClr>
              <a:buSzPct val="100000"/>
              <a:buFont typeface="Arial"/>
              <a:buNone/>
              <a:defRPr sz="3200" b="0" i="0" u="none" strike="noStrike" cap="none">
                <a:solidFill>
                  <a:srgbClr val="888888"/>
                </a:solidFill>
                <a:latin typeface="Calibri"/>
                <a:ea typeface="Calibri"/>
                <a:cs typeface="Calibri"/>
                <a:sym typeface="Calibri"/>
              </a:defRPr>
            </a:lvl1pPr>
            <a:lvl2pPr marL="456515" marR="0" lvl="1" indent="-12060" algn="ctr" rtl="0">
              <a:lnSpc>
                <a:spcPct val="100000"/>
              </a:lnSpc>
              <a:spcBef>
                <a:spcPts val="560"/>
              </a:spcBef>
              <a:spcAft>
                <a:spcPts val="0"/>
              </a:spcAft>
              <a:buClr>
                <a:srgbClr val="888888"/>
              </a:buClr>
              <a:buSzPct val="100000"/>
              <a:buFont typeface="Arial"/>
              <a:buNone/>
              <a:defRPr sz="2800" b="0" i="0" u="none" strike="noStrike" cap="none">
                <a:solidFill>
                  <a:srgbClr val="888888"/>
                </a:solidFill>
                <a:latin typeface="Calibri"/>
                <a:ea typeface="Calibri"/>
                <a:cs typeface="Calibri"/>
                <a:sym typeface="Calibri"/>
              </a:defRPr>
            </a:lvl2pPr>
            <a:lvl3pPr marL="913027" marR="0" lvl="2" indent="-11417" algn="ctr" rtl="0">
              <a:lnSpc>
                <a:spcPct val="100000"/>
              </a:lnSpc>
              <a:spcBef>
                <a:spcPts val="480"/>
              </a:spcBef>
              <a:spcAft>
                <a:spcPts val="0"/>
              </a:spcAft>
              <a:buClr>
                <a:srgbClr val="888888"/>
              </a:buClr>
              <a:buSzPct val="100000"/>
              <a:buFont typeface="Arial"/>
              <a:buNone/>
              <a:defRPr sz="2400" b="0" i="0" u="none" strike="noStrike" cap="none">
                <a:solidFill>
                  <a:srgbClr val="888888"/>
                </a:solidFill>
                <a:latin typeface="Calibri"/>
                <a:ea typeface="Calibri"/>
                <a:cs typeface="Calibri"/>
                <a:sym typeface="Calibri"/>
              </a:defRPr>
            </a:lvl3pPr>
            <a:lvl4pPr marL="1369540" marR="0" lvl="3" indent="-10776"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4pPr>
            <a:lvl5pPr marL="1826053" marR="0" lvl="4" indent="-10134"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5pPr>
            <a:lvl6pPr marL="2282570" marR="0" lvl="5" indent="-9494"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6pPr>
            <a:lvl7pPr marL="2739080" marR="0" lvl="6" indent="-885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7pPr>
            <a:lvl8pPr marL="3195593" marR="0" lvl="7" indent="-8213"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8pPr>
            <a:lvl9pPr marL="3652103" marR="0" lvl="8" indent="-757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 name="Shape 22"/>
          <p:cNvSpPr txBox="1">
            <a:spLocks noGrp="1"/>
          </p:cNvSpPr>
          <p:nvPr>
            <p:ph type="dt" idx="10"/>
          </p:nvPr>
        </p:nvSpPr>
        <p:spPr>
          <a:xfrm>
            <a:off x="457205" y="6356352"/>
            <a:ext cx="2133599" cy="365125"/>
          </a:xfrm>
          <a:prstGeom prst="rect">
            <a:avLst/>
          </a:prstGeom>
          <a:noFill/>
          <a:ln>
            <a:noFill/>
          </a:ln>
        </p:spPr>
        <p:txBody>
          <a:bodyPr wrap="square" lIns="91416" tIns="91416" rIns="91416" bIns="91416" anchor="ctr" anchorCtr="0"/>
          <a:lstStyle>
            <a:lvl1pPr marL="0" marR="0" lvl="0" indent="0" algn="l"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ftr" idx="11"/>
          </p:nvPr>
        </p:nvSpPr>
        <p:spPr>
          <a:xfrm>
            <a:off x="3124200" y="6356352"/>
            <a:ext cx="2895600" cy="365125"/>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457200" y="274637"/>
            <a:ext cx="8229600" cy="1143000"/>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100000"/>
              <a:buFont typeface="Arial"/>
              <a:buNone/>
              <a:defRPr sz="1900"/>
            </a:lvl2pPr>
            <a:lvl3pPr lvl="2" indent="0">
              <a:spcBef>
                <a:spcPts val="0"/>
              </a:spcBef>
              <a:buSzPct val="100000"/>
              <a:buFont typeface="Arial"/>
              <a:buNone/>
              <a:defRPr sz="1900"/>
            </a:lvl3pPr>
            <a:lvl4pPr lvl="3" indent="0">
              <a:spcBef>
                <a:spcPts val="0"/>
              </a:spcBef>
              <a:buSzPct val="100000"/>
              <a:buFont typeface="Arial"/>
              <a:buNone/>
              <a:defRPr sz="1900"/>
            </a:lvl4pPr>
            <a:lvl5pPr lvl="4" indent="0">
              <a:spcBef>
                <a:spcPts val="0"/>
              </a:spcBef>
              <a:buSzPct val="100000"/>
              <a:buFont typeface="Arial"/>
              <a:buNone/>
              <a:defRPr sz="1900"/>
            </a:lvl5pPr>
            <a:lvl6pPr lvl="5" indent="0">
              <a:spcBef>
                <a:spcPts val="0"/>
              </a:spcBef>
              <a:buSzPct val="100000"/>
              <a:buFont typeface="Arial"/>
              <a:buNone/>
              <a:defRPr sz="1900"/>
            </a:lvl6pPr>
            <a:lvl7pPr lvl="6" indent="0">
              <a:spcBef>
                <a:spcPts val="0"/>
              </a:spcBef>
              <a:buSzPct val="100000"/>
              <a:buFont typeface="Arial"/>
              <a:buNone/>
              <a:defRPr sz="1900"/>
            </a:lvl7pPr>
            <a:lvl8pPr lvl="7" indent="0">
              <a:spcBef>
                <a:spcPts val="0"/>
              </a:spcBef>
              <a:buSzPct val="100000"/>
              <a:buFont typeface="Arial"/>
              <a:buNone/>
              <a:defRPr sz="1900"/>
            </a:lvl8pPr>
            <a:lvl9pPr lvl="8" indent="0">
              <a:spcBef>
                <a:spcPts val="0"/>
              </a:spcBef>
              <a:buSzPct val="100000"/>
              <a:buFont typeface="Arial"/>
              <a:buNone/>
              <a:defRPr sz="1900"/>
            </a:lvl9pPr>
          </a:lstStyle>
          <a:p>
            <a:endParaRPr/>
          </a:p>
        </p:txBody>
      </p:sp>
      <p:sp>
        <p:nvSpPr>
          <p:cNvPr id="26" name="Shape 26"/>
          <p:cNvSpPr txBox="1">
            <a:spLocks noGrp="1"/>
          </p:cNvSpPr>
          <p:nvPr>
            <p:ph type="dt" idx="10"/>
          </p:nvPr>
        </p:nvSpPr>
        <p:spPr>
          <a:xfrm>
            <a:off x="457205" y="6356352"/>
            <a:ext cx="2133599" cy="365125"/>
          </a:xfrm>
          <a:prstGeom prst="rect">
            <a:avLst/>
          </a:prstGeom>
          <a:noFill/>
          <a:ln>
            <a:noFill/>
          </a:ln>
        </p:spPr>
        <p:txBody>
          <a:bodyPr wrap="square" lIns="91416" tIns="91416" rIns="91416" bIns="91416" anchor="ctr" anchorCtr="0"/>
          <a:lstStyle>
            <a:lvl1pPr marL="0" marR="0" lvl="0" indent="0" algn="l"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ftr" idx="11"/>
          </p:nvPr>
        </p:nvSpPr>
        <p:spPr>
          <a:xfrm>
            <a:off x="3124200" y="6356352"/>
            <a:ext cx="2895600" cy="365125"/>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8"/>
        <p:cNvGrpSpPr/>
        <p:nvPr/>
      </p:nvGrpSpPr>
      <p:grpSpPr>
        <a:xfrm>
          <a:off x="0" y="0"/>
          <a:ext cx="0" cy="0"/>
          <a:chOff x="0" y="0"/>
          <a:chExt cx="0" cy="0"/>
        </a:xfrm>
      </p:grpSpPr>
      <p:sp>
        <p:nvSpPr>
          <p:cNvPr id="29" name="Shape 29"/>
          <p:cNvSpPr txBox="1">
            <a:spLocks noGrp="1"/>
          </p:cNvSpPr>
          <p:nvPr>
            <p:ph type="dt" idx="10"/>
          </p:nvPr>
        </p:nvSpPr>
        <p:spPr>
          <a:xfrm>
            <a:off x="457205" y="6356352"/>
            <a:ext cx="2133599" cy="365125"/>
          </a:xfrm>
          <a:prstGeom prst="rect">
            <a:avLst/>
          </a:prstGeom>
          <a:noFill/>
          <a:ln>
            <a:noFill/>
          </a:ln>
        </p:spPr>
        <p:txBody>
          <a:bodyPr wrap="square" lIns="91416" tIns="91416" rIns="91416" bIns="91416" anchor="ctr" anchorCtr="0"/>
          <a:lstStyle>
            <a:lvl1pPr marL="0" marR="0" lvl="0" indent="0" algn="l"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ftr" idx="11"/>
          </p:nvPr>
        </p:nvSpPr>
        <p:spPr>
          <a:xfrm>
            <a:off x="3124200" y="6356352"/>
            <a:ext cx="2895600" cy="365125"/>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57209" y="273051"/>
            <a:ext cx="3008313" cy="1162048"/>
          </a:xfrm>
          <a:prstGeom prst="rect">
            <a:avLst/>
          </a:prstGeom>
          <a:noFill/>
          <a:ln>
            <a:noFill/>
          </a:ln>
        </p:spPr>
        <p:txBody>
          <a:bodyPr wrap="square" lIns="91416" tIns="91416" rIns="91416" bIns="91416" anchor="b" anchorCtr="0"/>
          <a:lstStyle>
            <a:lvl1pPr marL="0" marR="0" lvl="0" indent="0" algn="l" rtl="0">
              <a:lnSpc>
                <a:spcPct val="100000"/>
              </a:lnSpc>
              <a:spcBef>
                <a:spcPts val="0"/>
              </a:spcBef>
              <a:spcAft>
                <a:spcPts val="0"/>
              </a:spcAft>
              <a:buClr>
                <a:schemeClr val="dk1"/>
              </a:buClr>
              <a:buSzPct val="100000"/>
              <a:buFont typeface="Calibri"/>
              <a:buNone/>
              <a:defRPr sz="2000" b="1" i="0" u="none" strike="noStrike" cap="none">
                <a:solidFill>
                  <a:schemeClr val="dk1"/>
                </a:solidFill>
                <a:latin typeface="Calibri"/>
                <a:ea typeface="Calibri"/>
                <a:cs typeface="Calibri"/>
                <a:sym typeface="Calibri"/>
              </a:defRPr>
            </a:lvl1pPr>
            <a:lvl2pPr lvl="1" indent="0">
              <a:spcBef>
                <a:spcPts val="0"/>
              </a:spcBef>
              <a:buSzPct val="100000"/>
              <a:buFont typeface="Arial"/>
              <a:buNone/>
              <a:defRPr sz="1900"/>
            </a:lvl2pPr>
            <a:lvl3pPr lvl="2" indent="0">
              <a:spcBef>
                <a:spcPts val="0"/>
              </a:spcBef>
              <a:buSzPct val="100000"/>
              <a:buFont typeface="Arial"/>
              <a:buNone/>
              <a:defRPr sz="1900"/>
            </a:lvl3pPr>
            <a:lvl4pPr lvl="3" indent="0">
              <a:spcBef>
                <a:spcPts val="0"/>
              </a:spcBef>
              <a:buSzPct val="100000"/>
              <a:buFont typeface="Arial"/>
              <a:buNone/>
              <a:defRPr sz="1900"/>
            </a:lvl4pPr>
            <a:lvl5pPr lvl="4" indent="0">
              <a:spcBef>
                <a:spcPts val="0"/>
              </a:spcBef>
              <a:buSzPct val="100000"/>
              <a:buFont typeface="Arial"/>
              <a:buNone/>
              <a:defRPr sz="1900"/>
            </a:lvl5pPr>
            <a:lvl6pPr lvl="5" indent="0">
              <a:spcBef>
                <a:spcPts val="0"/>
              </a:spcBef>
              <a:buSzPct val="100000"/>
              <a:buFont typeface="Arial"/>
              <a:buNone/>
              <a:defRPr sz="1900"/>
            </a:lvl6pPr>
            <a:lvl7pPr lvl="6" indent="0">
              <a:spcBef>
                <a:spcPts val="0"/>
              </a:spcBef>
              <a:buSzPct val="100000"/>
              <a:buFont typeface="Arial"/>
              <a:buNone/>
              <a:defRPr sz="1900"/>
            </a:lvl7pPr>
            <a:lvl8pPr lvl="7" indent="0">
              <a:spcBef>
                <a:spcPts val="0"/>
              </a:spcBef>
              <a:buSzPct val="100000"/>
              <a:buFont typeface="Arial"/>
              <a:buNone/>
              <a:defRPr sz="1900"/>
            </a:lvl8pPr>
            <a:lvl9pPr lvl="8" indent="0">
              <a:spcBef>
                <a:spcPts val="0"/>
              </a:spcBef>
              <a:buSzPct val="100000"/>
              <a:buFont typeface="Arial"/>
              <a:buNone/>
              <a:defRPr sz="1900"/>
            </a:lvl9pPr>
          </a:lstStyle>
          <a:p>
            <a:endParaRPr/>
          </a:p>
        </p:txBody>
      </p:sp>
      <p:sp>
        <p:nvSpPr>
          <p:cNvPr id="33" name="Shape 33"/>
          <p:cNvSpPr txBox="1">
            <a:spLocks noGrp="1"/>
          </p:cNvSpPr>
          <p:nvPr>
            <p:ph type="body" idx="1"/>
          </p:nvPr>
        </p:nvSpPr>
        <p:spPr>
          <a:xfrm>
            <a:off x="3575054" y="273055"/>
            <a:ext cx="5111751" cy="5853111"/>
          </a:xfrm>
          <a:prstGeom prst="rect">
            <a:avLst/>
          </a:prstGeom>
          <a:noFill/>
          <a:ln>
            <a:noFill/>
          </a:ln>
        </p:spPr>
        <p:txBody>
          <a:bodyPr wrap="square" lIns="91416" tIns="91416" rIns="91416" bIns="91416" anchor="t" anchorCtr="0"/>
          <a:lstStyle>
            <a:lvl1pPr marL="533347" marR="0" lvl="0" indent="63494"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914308" marR="0" lvl="1" indent="63494"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282571" marR="0" lvl="2" indent="76193"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714329" marR="0" lvl="3"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171482" marR="0" lvl="4"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628637" marR="0" lvl="5"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3085794" marR="0" lvl="6"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542946" marR="0" lvl="7"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4000100" marR="0" lvl="8"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body" idx="2"/>
          </p:nvPr>
        </p:nvSpPr>
        <p:spPr>
          <a:xfrm>
            <a:off x="457209" y="1435104"/>
            <a:ext cx="3008313" cy="4691063"/>
          </a:xfrm>
          <a:prstGeom prst="rect">
            <a:avLst/>
          </a:prstGeom>
          <a:noFill/>
          <a:ln>
            <a:noFill/>
          </a:ln>
        </p:spPr>
        <p:txBody>
          <a:bodyPr wrap="square" lIns="91416" tIns="91416" rIns="91416" bIns="91416" anchor="t" anchorCtr="0"/>
          <a:lstStyle>
            <a:lvl1pPr marL="0" marR="0" lvl="0" indent="0" algn="l" rtl="0">
              <a:lnSpc>
                <a:spcPct val="100000"/>
              </a:lnSpc>
              <a:spcBef>
                <a:spcPts val="280"/>
              </a:spcBef>
              <a:spcAft>
                <a:spcPts val="0"/>
              </a:spcAft>
              <a:buClr>
                <a:schemeClr val="dk1"/>
              </a:buClr>
              <a:buSzPct val="100000"/>
              <a:buFont typeface="Arial"/>
              <a:buNone/>
              <a:defRPr sz="1500" b="0" i="0" u="none" strike="noStrike" cap="none">
                <a:solidFill>
                  <a:schemeClr val="dk1"/>
                </a:solidFill>
                <a:latin typeface="Calibri"/>
                <a:ea typeface="Calibri"/>
                <a:cs typeface="Calibri"/>
                <a:sym typeface="Calibri"/>
              </a:defRPr>
            </a:lvl1pPr>
            <a:lvl2pPr marL="456515" marR="0" lvl="1" indent="-12060" algn="l" rtl="0">
              <a:lnSpc>
                <a:spcPct val="100000"/>
              </a:lnSpc>
              <a:spcBef>
                <a:spcPts val="24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200"/>
              </a:spcBef>
              <a:spcAft>
                <a:spcPts val="0"/>
              </a:spcAft>
              <a:buClr>
                <a:schemeClr val="dk1"/>
              </a:buClr>
              <a:buSzPct val="100000"/>
              <a:buFont typeface="Arial"/>
              <a:buNone/>
              <a:defRPr sz="11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dt" idx="10"/>
          </p:nvPr>
        </p:nvSpPr>
        <p:spPr>
          <a:xfrm>
            <a:off x="457205" y="6356352"/>
            <a:ext cx="2133599" cy="365125"/>
          </a:xfrm>
          <a:prstGeom prst="rect">
            <a:avLst/>
          </a:prstGeom>
          <a:noFill/>
          <a:ln>
            <a:noFill/>
          </a:ln>
        </p:spPr>
        <p:txBody>
          <a:bodyPr wrap="square" lIns="91416" tIns="91416" rIns="91416" bIns="91416" anchor="ctr" anchorCtr="0"/>
          <a:lstStyle>
            <a:lvl1pPr marL="0" marR="0" lvl="0" indent="0" algn="l"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ftr" idx="11"/>
          </p:nvPr>
        </p:nvSpPr>
        <p:spPr>
          <a:xfrm>
            <a:off x="3124200" y="6356352"/>
            <a:ext cx="2895600" cy="365125"/>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1792306" y="4800601"/>
            <a:ext cx="5486399" cy="566736"/>
          </a:xfrm>
          <a:prstGeom prst="rect">
            <a:avLst/>
          </a:prstGeom>
          <a:noFill/>
          <a:ln>
            <a:noFill/>
          </a:ln>
        </p:spPr>
        <p:txBody>
          <a:bodyPr wrap="square" lIns="91416" tIns="91416" rIns="91416" bIns="91416" anchor="b" anchorCtr="0"/>
          <a:lstStyle>
            <a:lvl1pPr marL="0" marR="0" lvl="0" indent="0" algn="l" rtl="0">
              <a:lnSpc>
                <a:spcPct val="100000"/>
              </a:lnSpc>
              <a:spcBef>
                <a:spcPts val="0"/>
              </a:spcBef>
              <a:spcAft>
                <a:spcPts val="0"/>
              </a:spcAft>
              <a:buClr>
                <a:schemeClr val="dk1"/>
              </a:buClr>
              <a:buSzPct val="100000"/>
              <a:buFont typeface="Calibri"/>
              <a:buNone/>
              <a:defRPr sz="2000" b="1" i="0" u="none" strike="noStrike" cap="none">
                <a:solidFill>
                  <a:schemeClr val="dk1"/>
                </a:solidFill>
                <a:latin typeface="Calibri"/>
                <a:ea typeface="Calibri"/>
                <a:cs typeface="Calibri"/>
                <a:sym typeface="Calibri"/>
              </a:defRPr>
            </a:lvl1pPr>
            <a:lvl2pPr lvl="1" indent="0">
              <a:spcBef>
                <a:spcPts val="0"/>
              </a:spcBef>
              <a:buSzPct val="100000"/>
              <a:buFont typeface="Arial"/>
              <a:buNone/>
              <a:defRPr sz="1900"/>
            </a:lvl2pPr>
            <a:lvl3pPr lvl="2" indent="0">
              <a:spcBef>
                <a:spcPts val="0"/>
              </a:spcBef>
              <a:buSzPct val="100000"/>
              <a:buFont typeface="Arial"/>
              <a:buNone/>
              <a:defRPr sz="1900"/>
            </a:lvl3pPr>
            <a:lvl4pPr lvl="3" indent="0">
              <a:spcBef>
                <a:spcPts val="0"/>
              </a:spcBef>
              <a:buSzPct val="100000"/>
              <a:buFont typeface="Arial"/>
              <a:buNone/>
              <a:defRPr sz="1900"/>
            </a:lvl4pPr>
            <a:lvl5pPr lvl="4" indent="0">
              <a:spcBef>
                <a:spcPts val="0"/>
              </a:spcBef>
              <a:buSzPct val="100000"/>
              <a:buFont typeface="Arial"/>
              <a:buNone/>
              <a:defRPr sz="1900"/>
            </a:lvl5pPr>
            <a:lvl6pPr lvl="5" indent="0">
              <a:spcBef>
                <a:spcPts val="0"/>
              </a:spcBef>
              <a:buSzPct val="100000"/>
              <a:buFont typeface="Arial"/>
              <a:buNone/>
              <a:defRPr sz="1900"/>
            </a:lvl6pPr>
            <a:lvl7pPr lvl="6" indent="0">
              <a:spcBef>
                <a:spcPts val="0"/>
              </a:spcBef>
              <a:buSzPct val="100000"/>
              <a:buFont typeface="Arial"/>
              <a:buNone/>
              <a:defRPr sz="1900"/>
            </a:lvl7pPr>
            <a:lvl8pPr lvl="7" indent="0">
              <a:spcBef>
                <a:spcPts val="0"/>
              </a:spcBef>
              <a:buSzPct val="100000"/>
              <a:buFont typeface="Arial"/>
              <a:buNone/>
              <a:defRPr sz="1900"/>
            </a:lvl8pPr>
            <a:lvl9pPr lvl="8" indent="0">
              <a:spcBef>
                <a:spcPts val="0"/>
              </a:spcBef>
              <a:buSzPct val="100000"/>
              <a:buFont typeface="Arial"/>
              <a:buNone/>
              <a:defRPr sz="1900"/>
            </a:lvl9pPr>
          </a:lstStyle>
          <a:p>
            <a:endParaRPr/>
          </a:p>
        </p:txBody>
      </p:sp>
      <p:sp>
        <p:nvSpPr>
          <p:cNvPr id="39" name="Shape 39"/>
          <p:cNvSpPr>
            <a:spLocks noGrp="1"/>
          </p:cNvSpPr>
          <p:nvPr>
            <p:ph type="pic" idx="2"/>
          </p:nvPr>
        </p:nvSpPr>
        <p:spPr>
          <a:xfrm>
            <a:off x="1792306" y="612775"/>
            <a:ext cx="5486399" cy="4114800"/>
          </a:xfrm>
          <a:prstGeom prst="rect">
            <a:avLst/>
          </a:prstGeom>
          <a:noFill/>
          <a:ln>
            <a:noFill/>
          </a:ln>
        </p:spPr>
        <p:txBody>
          <a:bodyPr wrap="square" lIns="91416" tIns="91416" rIns="91416" bIns="91416" anchor="t" anchorCtr="0"/>
          <a:lstStyle>
            <a:lvl1pPr marL="0" marR="0" lvl="0" indent="0" algn="l" rtl="0">
              <a:lnSpc>
                <a:spcPct val="100000"/>
              </a:lnSpc>
              <a:spcBef>
                <a:spcPts val="640"/>
              </a:spcBef>
              <a:spcAft>
                <a:spcPts val="0"/>
              </a:spcAft>
              <a:buClr>
                <a:schemeClr val="dk1"/>
              </a:buClr>
              <a:buSzPct val="100000"/>
              <a:buFont typeface="Arial"/>
              <a:buNone/>
              <a:defRPr sz="3200" b="0" i="0" u="none" strike="noStrike" cap="none">
                <a:solidFill>
                  <a:schemeClr val="dk1"/>
                </a:solidFill>
                <a:latin typeface="Calibri"/>
                <a:ea typeface="Calibri"/>
                <a:cs typeface="Calibri"/>
                <a:sym typeface="Calibri"/>
              </a:defRPr>
            </a:lvl1pPr>
            <a:lvl2pPr marL="456515" marR="0" lvl="1" indent="-12060" algn="l" rtl="0">
              <a:lnSpc>
                <a:spcPct val="100000"/>
              </a:lnSpc>
              <a:spcBef>
                <a:spcPts val="560"/>
              </a:spcBef>
              <a:spcAft>
                <a:spcPts val="0"/>
              </a:spcAft>
              <a:buClr>
                <a:schemeClr val="dk1"/>
              </a:buClr>
              <a:buSzPct val="100000"/>
              <a:buFont typeface="Arial"/>
              <a:buNone/>
              <a:defRPr sz="28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480"/>
              </a:spcBef>
              <a:spcAft>
                <a:spcPts val="0"/>
              </a:spcAft>
              <a:buClr>
                <a:schemeClr val="dk1"/>
              </a:buClr>
              <a:buSzPct val="100000"/>
              <a:buFont typeface="Arial"/>
              <a:buNone/>
              <a:defRPr sz="24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1"/>
          </p:nvPr>
        </p:nvSpPr>
        <p:spPr>
          <a:xfrm>
            <a:off x="1792306" y="5367340"/>
            <a:ext cx="5486399" cy="804861"/>
          </a:xfrm>
          <a:prstGeom prst="rect">
            <a:avLst/>
          </a:prstGeom>
          <a:noFill/>
          <a:ln>
            <a:noFill/>
          </a:ln>
        </p:spPr>
        <p:txBody>
          <a:bodyPr wrap="square" lIns="91416" tIns="91416" rIns="91416" bIns="91416" anchor="t" anchorCtr="0"/>
          <a:lstStyle>
            <a:lvl1pPr marL="0" marR="0" lvl="0" indent="0" algn="l" rtl="0">
              <a:lnSpc>
                <a:spcPct val="100000"/>
              </a:lnSpc>
              <a:spcBef>
                <a:spcPts val="280"/>
              </a:spcBef>
              <a:spcAft>
                <a:spcPts val="0"/>
              </a:spcAft>
              <a:buClr>
                <a:schemeClr val="dk1"/>
              </a:buClr>
              <a:buSzPct val="100000"/>
              <a:buFont typeface="Arial"/>
              <a:buNone/>
              <a:defRPr sz="1500" b="0" i="0" u="none" strike="noStrike" cap="none">
                <a:solidFill>
                  <a:schemeClr val="dk1"/>
                </a:solidFill>
                <a:latin typeface="Calibri"/>
                <a:ea typeface="Calibri"/>
                <a:cs typeface="Calibri"/>
                <a:sym typeface="Calibri"/>
              </a:defRPr>
            </a:lvl1pPr>
            <a:lvl2pPr marL="456515" marR="0" lvl="1" indent="-12060" algn="l" rtl="0">
              <a:lnSpc>
                <a:spcPct val="100000"/>
              </a:lnSpc>
              <a:spcBef>
                <a:spcPts val="24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200"/>
              </a:spcBef>
              <a:spcAft>
                <a:spcPts val="0"/>
              </a:spcAft>
              <a:buClr>
                <a:schemeClr val="dk1"/>
              </a:buClr>
              <a:buSzPct val="100000"/>
              <a:buFont typeface="Arial"/>
              <a:buNone/>
              <a:defRPr sz="11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dt" idx="10"/>
          </p:nvPr>
        </p:nvSpPr>
        <p:spPr>
          <a:xfrm>
            <a:off x="457205" y="6356352"/>
            <a:ext cx="2133599" cy="365125"/>
          </a:xfrm>
          <a:prstGeom prst="rect">
            <a:avLst/>
          </a:prstGeom>
          <a:noFill/>
          <a:ln>
            <a:noFill/>
          </a:ln>
        </p:spPr>
        <p:txBody>
          <a:bodyPr wrap="square" lIns="91416" tIns="91416" rIns="91416" bIns="91416" anchor="ctr" anchorCtr="0"/>
          <a:lstStyle>
            <a:lvl1pPr marL="0" marR="0" lvl="0" indent="0" algn="l"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ftr" idx="11"/>
          </p:nvPr>
        </p:nvSpPr>
        <p:spPr>
          <a:xfrm>
            <a:off x="3124200" y="6356352"/>
            <a:ext cx="2895600" cy="365125"/>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457200" y="274637"/>
            <a:ext cx="8229600" cy="1143000"/>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100000"/>
              <a:buFont typeface="Arial"/>
              <a:buNone/>
              <a:defRPr sz="1900"/>
            </a:lvl2pPr>
            <a:lvl3pPr lvl="2" indent="0">
              <a:spcBef>
                <a:spcPts val="0"/>
              </a:spcBef>
              <a:buSzPct val="100000"/>
              <a:buFont typeface="Arial"/>
              <a:buNone/>
              <a:defRPr sz="1900"/>
            </a:lvl3pPr>
            <a:lvl4pPr lvl="3" indent="0">
              <a:spcBef>
                <a:spcPts val="0"/>
              </a:spcBef>
              <a:buSzPct val="100000"/>
              <a:buFont typeface="Arial"/>
              <a:buNone/>
              <a:defRPr sz="1900"/>
            </a:lvl4pPr>
            <a:lvl5pPr lvl="4" indent="0">
              <a:spcBef>
                <a:spcPts val="0"/>
              </a:spcBef>
              <a:buSzPct val="100000"/>
              <a:buFont typeface="Arial"/>
              <a:buNone/>
              <a:defRPr sz="1900"/>
            </a:lvl5pPr>
            <a:lvl6pPr lvl="5" indent="0">
              <a:spcBef>
                <a:spcPts val="0"/>
              </a:spcBef>
              <a:buSzPct val="100000"/>
              <a:buFont typeface="Arial"/>
              <a:buNone/>
              <a:defRPr sz="1900"/>
            </a:lvl6pPr>
            <a:lvl7pPr lvl="6" indent="0">
              <a:spcBef>
                <a:spcPts val="0"/>
              </a:spcBef>
              <a:buSzPct val="100000"/>
              <a:buFont typeface="Arial"/>
              <a:buNone/>
              <a:defRPr sz="1900"/>
            </a:lvl7pPr>
            <a:lvl8pPr lvl="7" indent="0">
              <a:spcBef>
                <a:spcPts val="0"/>
              </a:spcBef>
              <a:buSzPct val="100000"/>
              <a:buFont typeface="Arial"/>
              <a:buNone/>
              <a:defRPr sz="1900"/>
            </a:lvl8pPr>
            <a:lvl9pPr lvl="8" indent="0">
              <a:spcBef>
                <a:spcPts val="0"/>
              </a:spcBef>
              <a:buSzPct val="100000"/>
              <a:buFont typeface="Arial"/>
              <a:buNone/>
              <a:defRPr sz="1900"/>
            </a:lvl9pPr>
          </a:lstStyle>
          <a:p>
            <a:endParaRPr/>
          </a:p>
        </p:txBody>
      </p:sp>
      <p:sp>
        <p:nvSpPr>
          <p:cNvPr id="45" name="Shape 45"/>
          <p:cNvSpPr txBox="1">
            <a:spLocks noGrp="1"/>
          </p:cNvSpPr>
          <p:nvPr>
            <p:ph type="body" idx="1"/>
          </p:nvPr>
        </p:nvSpPr>
        <p:spPr>
          <a:xfrm rot="5400000">
            <a:off x="2309029" y="-251619"/>
            <a:ext cx="4525963" cy="8229600"/>
          </a:xfrm>
          <a:prstGeom prst="rect">
            <a:avLst/>
          </a:prstGeom>
          <a:noFill/>
          <a:ln>
            <a:noFill/>
          </a:ln>
        </p:spPr>
        <p:txBody>
          <a:bodyPr wrap="square" lIns="91416" tIns="91416" rIns="91416" bIns="91416" anchor="t" anchorCtr="0"/>
          <a:lstStyle>
            <a:lvl1pPr marL="533347" marR="0" lvl="0" indent="63494"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914308" marR="0" lvl="1" indent="63494"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282571" marR="0" lvl="2" indent="76193"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714329" marR="0" lvl="3"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171482" marR="0" lvl="4"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628637" marR="0" lvl="5"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3085794" marR="0" lvl="6"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542946" marR="0" lvl="7"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4000100" marR="0" lvl="8"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457205" y="6356352"/>
            <a:ext cx="2133599" cy="365125"/>
          </a:xfrm>
          <a:prstGeom prst="rect">
            <a:avLst/>
          </a:prstGeom>
          <a:noFill/>
          <a:ln>
            <a:noFill/>
          </a:ln>
        </p:spPr>
        <p:txBody>
          <a:bodyPr wrap="square" lIns="91416" tIns="91416" rIns="91416" bIns="91416" anchor="ctr" anchorCtr="0"/>
          <a:lstStyle>
            <a:lvl1pPr marL="0" marR="0" lvl="0" indent="0" algn="l"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3124200" y="6356352"/>
            <a:ext cx="2895600" cy="365125"/>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48"/>
        <p:cNvGrpSpPr/>
        <p:nvPr/>
      </p:nvGrpSpPr>
      <p:grpSpPr>
        <a:xfrm>
          <a:off x="0" y="0"/>
          <a:ext cx="0" cy="0"/>
          <a:chOff x="0" y="0"/>
          <a:chExt cx="0" cy="0"/>
        </a:xfrm>
      </p:grpSpPr>
      <p:sp>
        <p:nvSpPr>
          <p:cNvPr id="49" name="Shape 49"/>
          <p:cNvSpPr txBox="1">
            <a:spLocks noGrp="1"/>
          </p:cNvSpPr>
          <p:nvPr>
            <p:ph type="title"/>
          </p:nvPr>
        </p:nvSpPr>
        <p:spPr>
          <a:xfrm rot="5400000">
            <a:off x="4732340" y="2171700"/>
            <a:ext cx="5851525" cy="2057400"/>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100000"/>
              <a:buFont typeface="Arial"/>
              <a:buNone/>
              <a:defRPr sz="1900"/>
            </a:lvl2pPr>
            <a:lvl3pPr lvl="2" indent="0">
              <a:spcBef>
                <a:spcPts val="0"/>
              </a:spcBef>
              <a:buSzPct val="100000"/>
              <a:buFont typeface="Arial"/>
              <a:buNone/>
              <a:defRPr sz="1900"/>
            </a:lvl3pPr>
            <a:lvl4pPr lvl="3" indent="0">
              <a:spcBef>
                <a:spcPts val="0"/>
              </a:spcBef>
              <a:buSzPct val="100000"/>
              <a:buFont typeface="Arial"/>
              <a:buNone/>
              <a:defRPr sz="1900"/>
            </a:lvl4pPr>
            <a:lvl5pPr lvl="4" indent="0">
              <a:spcBef>
                <a:spcPts val="0"/>
              </a:spcBef>
              <a:buSzPct val="100000"/>
              <a:buFont typeface="Arial"/>
              <a:buNone/>
              <a:defRPr sz="1900"/>
            </a:lvl5pPr>
            <a:lvl6pPr lvl="5" indent="0">
              <a:spcBef>
                <a:spcPts val="0"/>
              </a:spcBef>
              <a:buSzPct val="100000"/>
              <a:buFont typeface="Arial"/>
              <a:buNone/>
              <a:defRPr sz="1900"/>
            </a:lvl6pPr>
            <a:lvl7pPr lvl="6" indent="0">
              <a:spcBef>
                <a:spcPts val="0"/>
              </a:spcBef>
              <a:buSzPct val="100000"/>
              <a:buFont typeface="Arial"/>
              <a:buNone/>
              <a:defRPr sz="1900"/>
            </a:lvl7pPr>
            <a:lvl8pPr lvl="7" indent="0">
              <a:spcBef>
                <a:spcPts val="0"/>
              </a:spcBef>
              <a:buSzPct val="100000"/>
              <a:buFont typeface="Arial"/>
              <a:buNone/>
              <a:defRPr sz="1900"/>
            </a:lvl8pPr>
            <a:lvl9pPr lvl="8" indent="0">
              <a:spcBef>
                <a:spcPts val="0"/>
              </a:spcBef>
              <a:buSzPct val="100000"/>
              <a:buFont typeface="Arial"/>
              <a:buNone/>
              <a:defRPr sz="1900"/>
            </a:lvl9pPr>
          </a:lstStyle>
          <a:p>
            <a:endParaRPr/>
          </a:p>
        </p:txBody>
      </p:sp>
      <p:sp>
        <p:nvSpPr>
          <p:cNvPr id="50" name="Shape 50"/>
          <p:cNvSpPr txBox="1">
            <a:spLocks noGrp="1"/>
          </p:cNvSpPr>
          <p:nvPr>
            <p:ph type="body" idx="1"/>
          </p:nvPr>
        </p:nvSpPr>
        <p:spPr>
          <a:xfrm rot="5400000">
            <a:off x="541340" y="190505"/>
            <a:ext cx="5851525" cy="6019799"/>
          </a:xfrm>
          <a:prstGeom prst="rect">
            <a:avLst/>
          </a:prstGeom>
          <a:noFill/>
          <a:ln>
            <a:noFill/>
          </a:ln>
        </p:spPr>
        <p:txBody>
          <a:bodyPr wrap="square" lIns="91416" tIns="91416" rIns="91416" bIns="91416" anchor="t" anchorCtr="0"/>
          <a:lstStyle>
            <a:lvl1pPr marL="533347" marR="0" lvl="0" indent="63494"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914308" marR="0" lvl="1" indent="63494"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282571" marR="0" lvl="2" indent="76193"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714329" marR="0" lvl="3"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171482" marR="0" lvl="4"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628637" marR="0" lvl="5"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3085794" marR="0" lvl="6"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542946" marR="0" lvl="7"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4000100" marR="0" lvl="8"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dt" idx="10"/>
          </p:nvPr>
        </p:nvSpPr>
        <p:spPr>
          <a:xfrm>
            <a:off x="457205" y="6356352"/>
            <a:ext cx="2133599" cy="365125"/>
          </a:xfrm>
          <a:prstGeom prst="rect">
            <a:avLst/>
          </a:prstGeom>
          <a:noFill/>
          <a:ln>
            <a:noFill/>
          </a:ln>
        </p:spPr>
        <p:txBody>
          <a:bodyPr wrap="square" lIns="91416" tIns="91416" rIns="91416" bIns="91416" anchor="ctr" anchorCtr="0"/>
          <a:lstStyle>
            <a:lvl1pPr marL="0" marR="0" lvl="0" indent="0" algn="l"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3124200" y="6356352"/>
            <a:ext cx="2895600" cy="365125"/>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21" y="274339"/>
            <a:ext cx="8229599"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1pPr>
            <a:lvl2pPr lvl="1" indent="0">
              <a:spcBef>
                <a:spcPts val="0"/>
              </a:spcBef>
              <a:buSzPct val="100000"/>
              <a:buFont typeface="Arial"/>
              <a:buNone/>
              <a:defRPr sz="1900"/>
            </a:lvl2pPr>
            <a:lvl3pPr lvl="2" indent="0">
              <a:spcBef>
                <a:spcPts val="0"/>
              </a:spcBef>
              <a:buSzPct val="100000"/>
              <a:buFont typeface="Arial"/>
              <a:buNone/>
              <a:defRPr sz="1900"/>
            </a:lvl3pPr>
            <a:lvl4pPr lvl="3" indent="0">
              <a:spcBef>
                <a:spcPts val="0"/>
              </a:spcBef>
              <a:buSzPct val="100000"/>
              <a:buFont typeface="Arial"/>
              <a:buNone/>
              <a:defRPr sz="1900"/>
            </a:lvl4pPr>
            <a:lvl5pPr lvl="4" indent="0">
              <a:spcBef>
                <a:spcPts val="0"/>
              </a:spcBef>
              <a:buSzPct val="100000"/>
              <a:buFont typeface="Arial"/>
              <a:buNone/>
              <a:defRPr sz="1900"/>
            </a:lvl5pPr>
            <a:lvl6pPr lvl="5" indent="0">
              <a:spcBef>
                <a:spcPts val="0"/>
              </a:spcBef>
              <a:buSzPct val="100000"/>
              <a:buFont typeface="Arial"/>
              <a:buNone/>
              <a:defRPr sz="1900"/>
            </a:lvl6pPr>
            <a:lvl7pPr lvl="6" indent="0">
              <a:spcBef>
                <a:spcPts val="0"/>
              </a:spcBef>
              <a:buSzPct val="100000"/>
              <a:buFont typeface="Arial"/>
              <a:buNone/>
              <a:defRPr sz="1900"/>
            </a:lvl7pPr>
            <a:lvl8pPr lvl="7" indent="0">
              <a:spcBef>
                <a:spcPts val="0"/>
              </a:spcBef>
              <a:buSzPct val="100000"/>
              <a:buFont typeface="Arial"/>
              <a:buNone/>
              <a:defRPr sz="1900"/>
            </a:lvl8pPr>
            <a:lvl9pPr lvl="8" indent="0">
              <a:spcBef>
                <a:spcPts val="0"/>
              </a:spcBef>
              <a:buSzPct val="100000"/>
              <a:buFont typeface="Arial"/>
              <a:buNone/>
              <a:defRPr sz="1900"/>
            </a:lvl9pPr>
          </a:lstStyle>
          <a:p>
            <a:endParaRPr/>
          </a:p>
        </p:txBody>
      </p:sp>
      <p:sp>
        <p:nvSpPr>
          <p:cNvPr id="64" name="Shape 64"/>
          <p:cNvSpPr txBox="1">
            <a:spLocks noGrp="1"/>
          </p:cNvSpPr>
          <p:nvPr>
            <p:ph type="body" idx="1"/>
          </p:nvPr>
        </p:nvSpPr>
        <p:spPr>
          <a:xfrm>
            <a:off x="457221" y="1577359"/>
            <a:ext cx="8229599"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1pPr>
            <a:lvl2pPr marL="409578" marR="0" lvl="1" indent="-321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2pPr>
            <a:lvl3pPr marL="819158" marR="0" lvl="2" indent="-643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3pPr>
            <a:lvl4pPr marL="1228737" marR="0" lvl="3" indent="-9658"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4pPr>
            <a:lvl5pPr marL="1638318" marR="0" lvl="4" indent="-17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5pPr>
            <a:lvl6pPr marL="2047895" marR="0" lvl="5" indent="-340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6pPr>
            <a:lvl7pPr marL="2457476" marR="0" lvl="6" indent="-662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7pPr>
            <a:lvl8pPr marL="2867055" marR="0" lvl="7" indent="-9841"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8pPr>
            <a:lvl9pPr marL="3276633" marR="0" lvl="8" indent="-36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9pPr>
          </a:lstStyle>
          <a:p>
            <a:endParaRPr/>
          </a:p>
        </p:txBody>
      </p:sp>
      <p:sp>
        <p:nvSpPr>
          <p:cNvPr id="65" name="Shape 65"/>
          <p:cNvSpPr txBox="1">
            <a:spLocks noGrp="1"/>
          </p:cNvSpPr>
          <p:nvPr>
            <p:ph type="ftr" idx="11"/>
          </p:nvPr>
        </p:nvSpPr>
        <p:spPr>
          <a:xfrm>
            <a:off x="3108981" y="6377949"/>
            <a:ext cx="2926079"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dt" idx="10"/>
          </p:nvPr>
        </p:nvSpPr>
        <p:spPr>
          <a:xfrm>
            <a:off x="457200" y="6377949"/>
            <a:ext cx="2103120"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6583680" y="6377949"/>
            <a:ext cx="2103120" cy="276999"/>
          </a:xfrm>
          <a:prstGeom prst="rect">
            <a:avLst/>
          </a:prstGeom>
          <a:noFill/>
          <a:ln>
            <a:noFill/>
          </a:ln>
        </p:spPr>
        <p:txBody>
          <a:bodyPr wrap="square" lIns="0" tIns="0" rIns="0" bIns="0" anchor="t" anchorCtr="0">
            <a:noAutofit/>
          </a:bodyPr>
          <a:lstStyle/>
          <a:p>
            <a:pPr indent="-28574" algn="r">
              <a:buClr>
                <a:srgbClr val="888888"/>
              </a:buClr>
              <a:buSzPct val="25000"/>
            </a:pPr>
            <a:fld id="{00000000-1234-1234-1234-123412341234}" type="slidenum">
              <a:rPr lang="en-US" sz="1900" smtClean="0">
                <a:solidFill>
                  <a:srgbClr val="888888"/>
                </a:solidFill>
                <a:latin typeface="Calibri"/>
                <a:ea typeface="Calibri"/>
                <a:cs typeface="Calibri"/>
                <a:sym typeface="Calibri"/>
              </a:rPr>
              <a:pPr indent="-28574" algn="r">
                <a:buClr>
                  <a:srgbClr val="888888"/>
                </a:buClr>
                <a:buSzPct val="25000"/>
              </a:pPr>
              <a:t>‹#›</a:t>
            </a:fld>
            <a:endParaRPr lang="en-US" sz="19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100000"/>
              <a:buFont typeface="Arial"/>
              <a:buNone/>
              <a:defRPr sz="1800"/>
            </a:lvl2pPr>
            <a:lvl3pPr lvl="2" indent="0">
              <a:spcBef>
                <a:spcPts val="0"/>
              </a:spcBef>
              <a:buSzPct val="100000"/>
              <a:buFont typeface="Arial"/>
              <a:buNone/>
              <a:defRPr sz="1800"/>
            </a:lvl3pPr>
            <a:lvl4pPr lvl="3" indent="0">
              <a:spcBef>
                <a:spcPts val="0"/>
              </a:spcBef>
              <a:buSzPct val="100000"/>
              <a:buFont typeface="Arial"/>
              <a:buNone/>
              <a:defRPr sz="1800"/>
            </a:lvl4pPr>
            <a:lvl5pPr lvl="4" indent="0">
              <a:spcBef>
                <a:spcPts val="0"/>
              </a:spcBef>
              <a:buSzPct val="100000"/>
              <a:buFont typeface="Arial"/>
              <a:buNone/>
              <a:defRPr sz="1800"/>
            </a:lvl5pPr>
            <a:lvl6pPr lvl="5" indent="0">
              <a:spcBef>
                <a:spcPts val="0"/>
              </a:spcBef>
              <a:buSzPct val="100000"/>
              <a:buFont typeface="Arial"/>
              <a:buNone/>
              <a:defRPr sz="1800"/>
            </a:lvl6pPr>
            <a:lvl7pPr lvl="6" indent="0">
              <a:spcBef>
                <a:spcPts val="0"/>
              </a:spcBef>
              <a:buSzPct val="100000"/>
              <a:buFont typeface="Arial"/>
              <a:buNone/>
              <a:defRPr sz="1800"/>
            </a:lvl7pPr>
            <a:lvl8pPr lvl="7" indent="0">
              <a:spcBef>
                <a:spcPts val="0"/>
              </a:spcBef>
              <a:buSzPct val="100000"/>
              <a:buFont typeface="Arial"/>
              <a:buNone/>
              <a:defRPr sz="1800"/>
            </a:lvl8pPr>
            <a:lvl9pPr lvl="8" indent="0">
              <a:spcBef>
                <a:spcPts val="0"/>
              </a:spcBef>
              <a:buSzPct val="100000"/>
              <a:buFont typeface="Arial"/>
              <a:buNone/>
              <a:defRPr sz="1800"/>
            </a:lvl9pPr>
          </a:lstStyle>
          <a:p>
            <a:endParaRPr/>
          </a:p>
        </p:txBody>
      </p:sp>
      <p:sp>
        <p:nvSpPr>
          <p:cNvPr id="11" name="Shape 11"/>
          <p:cNvSpPr txBox="1">
            <a:spLocks noGrp="1"/>
          </p:cNvSpPr>
          <p:nvPr>
            <p:ph type="body" idx="1"/>
          </p:nvPr>
        </p:nvSpPr>
        <p:spPr>
          <a:xfrm>
            <a:off x="457200" y="1600213"/>
            <a:ext cx="8229600" cy="4525963"/>
          </a:xfrm>
          <a:prstGeom prst="rect">
            <a:avLst/>
          </a:prstGeom>
          <a:noFill/>
          <a:ln>
            <a:noFill/>
          </a:ln>
        </p:spPr>
        <p:txBody>
          <a:bodyPr wrap="square" lIns="91416" tIns="91416" rIns="91416" bIns="91416" anchor="t" anchorCtr="0"/>
          <a:lstStyle>
            <a:lvl1pPr marL="5461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914400" marR="0" lvl="1" indent="7620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2954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727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184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641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3098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556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4013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sldNum" idx="12"/>
          </p:nvPr>
        </p:nvSpPr>
        <p:spPr>
          <a:xfrm>
            <a:off x="6553218" y="6173788"/>
            <a:ext cx="2133599" cy="365125"/>
          </a:xfrm>
          <a:prstGeom prst="rect">
            <a:avLst/>
          </a:prstGeom>
          <a:noFill/>
          <a:ln>
            <a:noFill/>
          </a:ln>
        </p:spPr>
        <p:txBody>
          <a:bodyPr wrap="square" lIns="91266" tIns="45622" rIns="91266" bIns="45622" anchor="ctr" anchorCtr="0">
            <a:noAutofit/>
          </a:bodyPr>
          <a:lstStyle/>
          <a:p>
            <a:pPr indent="-19050" algn="r">
              <a:buClr>
                <a:srgbClr val="888888"/>
              </a:buClr>
              <a:buSzPct val="25000"/>
            </a:pPr>
            <a:fld id="{00000000-1234-1234-1234-123412341234}" type="slidenum">
              <a:rPr lang="en-US" sz="1200" smtClean="0">
                <a:solidFill>
                  <a:srgbClr val="888888"/>
                </a:solidFill>
              </a:rPr>
              <a:pPr indent="-19050" algn="r">
                <a:buClr>
                  <a:srgbClr val="888888"/>
                </a:buClr>
                <a:buSzPct val="25000"/>
              </a:pPr>
              <a:t>‹#›</a:t>
            </a:fld>
            <a:endParaRPr lang="en-US" sz="1200">
              <a:solidFill>
                <a:srgbClr val="888888"/>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
        <p:cNvGrpSpPr/>
        <p:nvPr/>
      </p:nvGrpSpPr>
      <p:grpSpPr>
        <a:xfrm>
          <a:off x="0" y="0"/>
          <a:ext cx="0" cy="0"/>
          <a:chOff x="0" y="0"/>
          <a:chExt cx="0" cy="0"/>
        </a:xfrm>
      </p:grpSpPr>
      <p:sp>
        <p:nvSpPr>
          <p:cNvPr id="54" name="Shape 54"/>
          <p:cNvSpPr/>
          <p:nvPr/>
        </p:nvSpPr>
        <p:spPr>
          <a:xfrm>
            <a:off x="0" y="1"/>
            <a:ext cx="9144000" cy="1210235"/>
          </a:xfrm>
          <a:custGeom>
            <a:avLst/>
            <a:gdLst/>
            <a:ahLst/>
            <a:cxnLst/>
            <a:rect l="0" t="0" r="0" b="0"/>
            <a:pathLst>
              <a:path w="120000" h="120000" extrusionOk="0">
                <a:moveTo>
                  <a:pt x="0" y="119999"/>
                </a:moveTo>
                <a:lnTo>
                  <a:pt x="119999" y="119999"/>
                </a:lnTo>
                <a:lnTo>
                  <a:pt x="119999" y="0"/>
                </a:lnTo>
                <a:lnTo>
                  <a:pt x="0" y="0"/>
                </a:lnTo>
                <a:lnTo>
                  <a:pt x="0" y="119999"/>
                </a:lnTo>
                <a:close/>
              </a:path>
            </a:pathLst>
          </a:custGeom>
          <a:solidFill>
            <a:srgbClr val="5F5F5F"/>
          </a:solidFill>
          <a:ln>
            <a:noFill/>
          </a:ln>
        </p:spPr>
        <p:txBody>
          <a:bodyPr wrap="square" lIns="0" tIns="0" rIns="0" bIns="0" anchor="t" anchorCtr="0">
            <a:noAutofit/>
          </a:bodyPr>
          <a:lstStyle/>
          <a:p>
            <a:pPr marL="0" marR="0" lvl="0" indent="-101589" algn="l" rtl="0">
              <a:lnSpc>
                <a:spcPct val="100000"/>
              </a:lnSpc>
              <a:spcBef>
                <a:spcPts val="0"/>
              </a:spcBef>
              <a:spcAft>
                <a:spcPts val="0"/>
              </a:spcAft>
              <a:buClr>
                <a:srgbClr val="000000"/>
              </a:buClr>
              <a:buFont typeface="Arial"/>
              <a:buNone/>
            </a:pPr>
            <a:endParaRPr sz="1600" b="0" i="0" u="none" strike="noStrike" cap="none">
              <a:solidFill>
                <a:srgbClr val="000000"/>
              </a:solidFill>
              <a:latin typeface="Calibri"/>
              <a:ea typeface="Calibri"/>
              <a:cs typeface="Calibri"/>
              <a:sym typeface="Calibri"/>
            </a:endParaRPr>
          </a:p>
        </p:txBody>
      </p:sp>
      <p:sp>
        <p:nvSpPr>
          <p:cNvPr id="55" name="Shape 55"/>
          <p:cNvSpPr/>
          <p:nvPr/>
        </p:nvSpPr>
        <p:spPr>
          <a:xfrm>
            <a:off x="207838" y="201725"/>
            <a:ext cx="1870375" cy="791537"/>
          </a:xfrm>
          <a:prstGeom prst="rect">
            <a:avLst/>
          </a:prstGeom>
          <a:blipFill rotWithShape="1">
            <a:blip r:embed="rId4">
              <a:alphaModFix/>
            </a:blip>
            <a:stretch>
              <a:fillRect/>
            </a:stretch>
          </a:blipFill>
          <a:ln>
            <a:noFill/>
          </a:ln>
        </p:spPr>
        <p:txBody>
          <a:bodyPr wrap="square" lIns="0" tIns="0" rIns="0" bIns="0" anchor="t" anchorCtr="0">
            <a:noAutofit/>
          </a:bodyPr>
          <a:lstStyle/>
          <a:p>
            <a:pPr marL="0" marR="0" lvl="0" indent="-101589" algn="l" rtl="0">
              <a:lnSpc>
                <a:spcPct val="100000"/>
              </a:lnSpc>
              <a:spcBef>
                <a:spcPts val="0"/>
              </a:spcBef>
              <a:spcAft>
                <a:spcPts val="0"/>
              </a:spcAft>
              <a:buClr>
                <a:srgbClr val="000000"/>
              </a:buClr>
              <a:buFont typeface="Arial"/>
              <a:buNone/>
            </a:pPr>
            <a:endParaRPr sz="1600" b="0" i="0" u="none" strike="noStrike" cap="none">
              <a:solidFill>
                <a:srgbClr val="000000"/>
              </a:solidFill>
              <a:latin typeface="Calibri"/>
              <a:ea typeface="Calibri"/>
              <a:cs typeface="Calibri"/>
              <a:sym typeface="Calibri"/>
            </a:endParaRPr>
          </a:p>
        </p:txBody>
      </p:sp>
      <p:sp>
        <p:nvSpPr>
          <p:cNvPr id="56" name="Shape 56"/>
          <p:cNvSpPr/>
          <p:nvPr/>
        </p:nvSpPr>
        <p:spPr>
          <a:xfrm>
            <a:off x="1458836" y="401712"/>
            <a:ext cx="56573" cy="58271"/>
          </a:xfrm>
          <a:custGeom>
            <a:avLst/>
            <a:gdLst/>
            <a:ahLst/>
            <a:cxnLst/>
            <a:rect l="0" t="0" r="0" b="0"/>
            <a:pathLst>
              <a:path w="120000" h="120000" extrusionOk="0">
                <a:moveTo>
                  <a:pt x="66920" y="0"/>
                </a:moveTo>
                <a:lnTo>
                  <a:pt x="37829" y="4633"/>
                </a:lnTo>
                <a:lnTo>
                  <a:pt x="14882" y="17858"/>
                </a:lnTo>
                <a:lnTo>
                  <a:pt x="0" y="37428"/>
                </a:lnTo>
                <a:lnTo>
                  <a:pt x="1249" y="70729"/>
                </a:lnTo>
                <a:lnTo>
                  <a:pt x="10470" y="95006"/>
                </a:lnTo>
                <a:lnTo>
                  <a:pt x="26094" y="110763"/>
                </a:lnTo>
                <a:lnTo>
                  <a:pt x="46549" y="118508"/>
                </a:lnTo>
                <a:lnTo>
                  <a:pt x="58808" y="119534"/>
                </a:lnTo>
                <a:lnTo>
                  <a:pt x="86553" y="114330"/>
                </a:lnTo>
                <a:lnTo>
                  <a:pt x="107541" y="99866"/>
                </a:lnTo>
                <a:lnTo>
                  <a:pt x="119936" y="77867"/>
                </a:lnTo>
                <a:lnTo>
                  <a:pt x="117005" y="46993"/>
                </a:lnTo>
                <a:lnTo>
                  <a:pt x="105917" y="23342"/>
                </a:lnTo>
                <a:lnTo>
                  <a:pt x="88583" y="7486"/>
                </a:lnTo>
                <a:lnTo>
                  <a:pt x="66920" y="0"/>
                </a:lnTo>
                <a:close/>
              </a:path>
            </a:pathLst>
          </a:custGeom>
          <a:solidFill>
            <a:srgbClr val="ECB329"/>
          </a:solidFill>
          <a:ln>
            <a:noFill/>
          </a:ln>
        </p:spPr>
        <p:txBody>
          <a:bodyPr wrap="square" lIns="0" tIns="0" rIns="0" bIns="0" anchor="t" anchorCtr="0">
            <a:noAutofit/>
          </a:bodyPr>
          <a:lstStyle/>
          <a:p>
            <a:pPr marL="0" marR="0" lvl="0" indent="-101589" algn="l" rtl="0">
              <a:lnSpc>
                <a:spcPct val="100000"/>
              </a:lnSpc>
              <a:spcBef>
                <a:spcPts val="0"/>
              </a:spcBef>
              <a:spcAft>
                <a:spcPts val="0"/>
              </a:spcAft>
              <a:buClr>
                <a:srgbClr val="000000"/>
              </a:buClr>
              <a:buFont typeface="Arial"/>
              <a:buNone/>
            </a:pPr>
            <a:endParaRPr sz="1600" b="0" i="0" u="none" strike="noStrike" cap="none">
              <a:solidFill>
                <a:srgbClr val="000000"/>
              </a:solidFill>
              <a:latin typeface="Calibri"/>
              <a:ea typeface="Calibri"/>
              <a:cs typeface="Calibri"/>
              <a:sym typeface="Calibri"/>
            </a:endParaRPr>
          </a:p>
        </p:txBody>
      </p:sp>
      <p:sp>
        <p:nvSpPr>
          <p:cNvPr id="57" name="Shape 57"/>
          <p:cNvSpPr txBox="1">
            <a:spLocks noGrp="1"/>
          </p:cNvSpPr>
          <p:nvPr>
            <p:ph type="title"/>
          </p:nvPr>
        </p:nvSpPr>
        <p:spPr>
          <a:xfrm>
            <a:off x="457221" y="274339"/>
            <a:ext cx="8229599"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000000"/>
              </a:buClr>
              <a:buSzPct val="100000"/>
              <a:buFont typeface="Calibri"/>
              <a:buNone/>
              <a:defRPr sz="1800" b="0" i="0" u="none" strike="noStrike" cap="none">
                <a:solidFill>
                  <a:srgbClr val="000000"/>
                </a:solidFill>
                <a:latin typeface="Calibri"/>
                <a:ea typeface="Calibri"/>
                <a:cs typeface="Calibri"/>
                <a:sym typeface="Calibri"/>
              </a:defRPr>
            </a:lvl1pPr>
            <a:lvl2pPr lvl="1" indent="0">
              <a:spcBef>
                <a:spcPts val="0"/>
              </a:spcBef>
              <a:buSzPct val="100000"/>
              <a:buFont typeface="Arial"/>
              <a:buNone/>
              <a:defRPr sz="1800"/>
            </a:lvl2pPr>
            <a:lvl3pPr lvl="2" indent="0">
              <a:spcBef>
                <a:spcPts val="0"/>
              </a:spcBef>
              <a:buSzPct val="100000"/>
              <a:buFont typeface="Arial"/>
              <a:buNone/>
              <a:defRPr sz="1800"/>
            </a:lvl3pPr>
            <a:lvl4pPr lvl="3" indent="0">
              <a:spcBef>
                <a:spcPts val="0"/>
              </a:spcBef>
              <a:buSzPct val="100000"/>
              <a:buFont typeface="Arial"/>
              <a:buNone/>
              <a:defRPr sz="1800"/>
            </a:lvl4pPr>
            <a:lvl5pPr lvl="4" indent="0">
              <a:spcBef>
                <a:spcPts val="0"/>
              </a:spcBef>
              <a:buSzPct val="100000"/>
              <a:buFont typeface="Arial"/>
              <a:buNone/>
              <a:defRPr sz="1800"/>
            </a:lvl5pPr>
            <a:lvl6pPr lvl="5" indent="0">
              <a:spcBef>
                <a:spcPts val="0"/>
              </a:spcBef>
              <a:buSzPct val="100000"/>
              <a:buFont typeface="Arial"/>
              <a:buNone/>
              <a:defRPr sz="1800"/>
            </a:lvl6pPr>
            <a:lvl7pPr lvl="6" indent="0">
              <a:spcBef>
                <a:spcPts val="0"/>
              </a:spcBef>
              <a:buSzPct val="100000"/>
              <a:buFont typeface="Arial"/>
              <a:buNone/>
              <a:defRPr sz="1800"/>
            </a:lvl7pPr>
            <a:lvl8pPr lvl="7" indent="0">
              <a:spcBef>
                <a:spcPts val="0"/>
              </a:spcBef>
              <a:buSzPct val="100000"/>
              <a:buFont typeface="Arial"/>
              <a:buNone/>
              <a:defRPr sz="1800"/>
            </a:lvl8pPr>
            <a:lvl9pPr lvl="8" indent="0">
              <a:spcBef>
                <a:spcPts val="0"/>
              </a:spcBef>
              <a:buSzPct val="100000"/>
              <a:buFont typeface="Arial"/>
              <a:buNone/>
              <a:defRPr sz="1800"/>
            </a:lvl9pPr>
          </a:lstStyle>
          <a:p>
            <a:endParaRPr/>
          </a:p>
        </p:txBody>
      </p:sp>
      <p:sp>
        <p:nvSpPr>
          <p:cNvPr id="58" name="Shape 58"/>
          <p:cNvSpPr txBox="1">
            <a:spLocks noGrp="1"/>
          </p:cNvSpPr>
          <p:nvPr>
            <p:ph type="body" idx="1"/>
          </p:nvPr>
        </p:nvSpPr>
        <p:spPr>
          <a:xfrm>
            <a:off x="457221" y="1577359"/>
            <a:ext cx="8229599" cy="276999"/>
          </a:xfrm>
          <a:prstGeom prst="rect">
            <a:avLst/>
          </a:prstGeom>
          <a:noFill/>
          <a:ln>
            <a:noFill/>
          </a:ln>
        </p:spPr>
        <p:txBody>
          <a:bodyPr wrap="square" lIns="91416" tIns="91416" rIns="91416" bIns="91416" anchor="t" anchorCtr="0"/>
          <a:lstStyle>
            <a:lvl1pPr marL="0" marR="0" lvl="0" indent="114300"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1pPr>
            <a:lvl2pPr marL="409619" marR="0" lvl="1" indent="111081"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2pPr>
            <a:lvl3pPr marL="819239" marR="0" lvl="2" indent="107860"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3pPr>
            <a:lvl4pPr marL="1228860" marR="0" lvl="3" indent="104640"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4pPr>
            <a:lvl5pPr marL="1638479" marR="0" lvl="4" indent="114120"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5pPr>
            <a:lvl6pPr marL="2048101" marR="0" lvl="5" indent="110899"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6pPr>
            <a:lvl7pPr marL="2457721" marR="0" lvl="6" indent="107679"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7pPr>
            <a:lvl8pPr marL="2867341" marR="0" lvl="7" indent="104458"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8pPr>
            <a:lvl9pPr marL="3276960" marR="0" lvl="8" indent="113939"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3108981" y="6377944"/>
            <a:ext cx="2926079" cy="246221"/>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dt" idx="10"/>
          </p:nvPr>
        </p:nvSpPr>
        <p:spPr>
          <a:xfrm>
            <a:off x="457200" y="6377944"/>
            <a:ext cx="2103120" cy="246221"/>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sldNum" idx="12"/>
          </p:nvPr>
        </p:nvSpPr>
        <p:spPr>
          <a:xfrm>
            <a:off x="6583680" y="6377944"/>
            <a:ext cx="2103120" cy="246221"/>
          </a:xfrm>
          <a:prstGeom prst="rect">
            <a:avLst/>
          </a:prstGeom>
          <a:noFill/>
          <a:ln>
            <a:noFill/>
          </a:ln>
        </p:spPr>
        <p:txBody>
          <a:bodyPr wrap="square" lIns="0" tIns="0" rIns="0" bIns="0" anchor="t" anchorCtr="0">
            <a:noAutofit/>
          </a:bodyPr>
          <a:lstStyle/>
          <a:p>
            <a:pPr indent="-25398" algn="r">
              <a:buClr>
                <a:srgbClr val="888888"/>
              </a:buClr>
              <a:buSzPct val="25000"/>
            </a:pPr>
            <a:fld id="{00000000-1234-1234-1234-123412341234}" type="slidenum">
              <a:rPr lang="en-US" sz="1600" smtClean="0">
                <a:solidFill>
                  <a:srgbClr val="888888"/>
                </a:solidFill>
                <a:latin typeface="Calibri"/>
                <a:ea typeface="Calibri"/>
                <a:cs typeface="Calibri"/>
                <a:sym typeface="Calibri"/>
              </a:rPr>
              <a:pPr indent="-25398" algn="r">
                <a:buClr>
                  <a:srgbClr val="888888"/>
                </a:buClr>
                <a:buSzPct val="25000"/>
              </a:pPr>
              <a:t>‹#›</a:t>
            </a:fld>
            <a:endParaRPr lang="en-US" sz="16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6" r:id="rId1"/>
    <p:sldLayoutId id="2147483658"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
        <p:cNvGrpSpPr/>
        <p:nvPr/>
      </p:nvGrpSpPr>
      <p:grpSpPr>
        <a:xfrm>
          <a:off x="0" y="0"/>
          <a:ext cx="0" cy="0"/>
          <a:chOff x="0" y="0"/>
          <a:chExt cx="0" cy="0"/>
        </a:xfrm>
      </p:grpSpPr>
      <p:sp>
        <p:nvSpPr>
          <p:cNvPr id="91" name="Shape 91"/>
          <p:cNvSpPr/>
          <p:nvPr/>
        </p:nvSpPr>
        <p:spPr>
          <a:xfrm>
            <a:off x="0" y="1"/>
            <a:ext cx="9144000" cy="1210235"/>
          </a:xfrm>
          <a:custGeom>
            <a:avLst/>
            <a:gdLst/>
            <a:ahLst/>
            <a:cxnLst/>
            <a:rect l="0" t="0" r="0" b="0"/>
            <a:pathLst>
              <a:path w="120000" h="120000" extrusionOk="0">
                <a:moveTo>
                  <a:pt x="0" y="119999"/>
                </a:moveTo>
                <a:lnTo>
                  <a:pt x="119999" y="119999"/>
                </a:lnTo>
                <a:lnTo>
                  <a:pt x="119999" y="0"/>
                </a:lnTo>
                <a:lnTo>
                  <a:pt x="0" y="0"/>
                </a:lnTo>
                <a:lnTo>
                  <a:pt x="0" y="119999"/>
                </a:lnTo>
                <a:close/>
              </a:path>
            </a:pathLst>
          </a:custGeom>
          <a:solidFill>
            <a:srgbClr val="5F5F5F"/>
          </a:solidFill>
          <a:ln>
            <a:noFill/>
          </a:ln>
        </p:spPr>
        <p:txBody>
          <a:bodyPr wrap="square" lIns="0" tIns="0" rIns="0" bIns="0" anchor="t" anchorCtr="0">
            <a:noAutofit/>
          </a:bodyPr>
          <a:lstStyle/>
          <a:p>
            <a:pPr marL="0" marR="0" lvl="0" indent="-114289" algn="l" rtl="0">
              <a:lnSpc>
                <a:spcPct val="100000"/>
              </a:lnSpc>
              <a:spcBef>
                <a:spcPts val="0"/>
              </a:spcBef>
              <a:spcAft>
                <a:spcPts val="0"/>
              </a:spcAft>
              <a:buClr>
                <a:srgbClr val="000000"/>
              </a:buClr>
              <a:buFont typeface="Arial"/>
              <a:buNone/>
            </a:pPr>
            <a:endParaRPr sz="1900" b="0" i="0" u="none" strike="noStrike" cap="none">
              <a:solidFill>
                <a:srgbClr val="000000"/>
              </a:solidFill>
              <a:latin typeface="Arial"/>
              <a:ea typeface="Arial"/>
              <a:cs typeface="Arial"/>
              <a:sym typeface="Arial"/>
            </a:endParaRPr>
          </a:p>
        </p:txBody>
      </p:sp>
      <p:sp>
        <p:nvSpPr>
          <p:cNvPr id="92" name="Shape 92"/>
          <p:cNvSpPr/>
          <p:nvPr/>
        </p:nvSpPr>
        <p:spPr>
          <a:xfrm>
            <a:off x="207819" y="201707"/>
            <a:ext cx="1870364" cy="791416"/>
          </a:xfrm>
          <a:prstGeom prst="rect">
            <a:avLst/>
          </a:prstGeom>
          <a:blipFill rotWithShape="1">
            <a:blip r:embed="rId7">
              <a:alphaModFix/>
            </a:blip>
            <a:stretch>
              <a:fillRect/>
            </a:stretch>
          </a:blipFill>
          <a:ln>
            <a:noFill/>
          </a:ln>
        </p:spPr>
        <p:txBody>
          <a:bodyPr wrap="square" lIns="0" tIns="0" rIns="0" bIns="0" anchor="t" anchorCtr="0">
            <a:noAutofit/>
          </a:bodyPr>
          <a:lstStyle/>
          <a:p>
            <a:pPr marL="0" marR="0" lvl="0" indent="-114289" algn="l" rtl="0">
              <a:lnSpc>
                <a:spcPct val="100000"/>
              </a:lnSpc>
              <a:spcBef>
                <a:spcPts val="0"/>
              </a:spcBef>
              <a:spcAft>
                <a:spcPts val="0"/>
              </a:spcAft>
              <a:buClr>
                <a:srgbClr val="000000"/>
              </a:buClr>
              <a:buFont typeface="Arial"/>
              <a:buNone/>
            </a:pPr>
            <a:endParaRPr sz="1900" b="0" i="0" u="none" strike="noStrike" cap="none">
              <a:solidFill>
                <a:srgbClr val="000000"/>
              </a:solidFill>
              <a:latin typeface="Calibri"/>
              <a:ea typeface="Calibri"/>
              <a:cs typeface="Calibri"/>
              <a:sym typeface="Calibri"/>
            </a:endParaRPr>
          </a:p>
        </p:txBody>
      </p:sp>
      <p:sp>
        <p:nvSpPr>
          <p:cNvPr id="93" name="Shape 93"/>
          <p:cNvSpPr/>
          <p:nvPr/>
        </p:nvSpPr>
        <p:spPr>
          <a:xfrm>
            <a:off x="1459059" y="402018"/>
            <a:ext cx="56284" cy="57431"/>
          </a:xfrm>
          <a:custGeom>
            <a:avLst/>
            <a:gdLst/>
            <a:ahLst/>
            <a:cxnLst/>
            <a:rect l="0" t="0" r="0" b="0"/>
            <a:pathLst>
              <a:path w="120000" h="120000" extrusionOk="0">
                <a:moveTo>
                  <a:pt x="66920" y="0"/>
                </a:moveTo>
                <a:lnTo>
                  <a:pt x="37829" y="4633"/>
                </a:lnTo>
                <a:lnTo>
                  <a:pt x="14882" y="17858"/>
                </a:lnTo>
                <a:lnTo>
                  <a:pt x="0" y="37428"/>
                </a:lnTo>
                <a:lnTo>
                  <a:pt x="1249" y="70729"/>
                </a:lnTo>
                <a:lnTo>
                  <a:pt x="10470" y="95006"/>
                </a:lnTo>
                <a:lnTo>
                  <a:pt x="26094" y="110763"/>
                </a:lnTo>
                <a:lnTo>
                  <a:pt x="46549" y="118508"/>
                </a:lnTo>
                <a:lnTo>
                  <a:pt x="58808" y="119534"/>
                </a:lnTo>
                <a:lnTo>
                  <a:pt x="86553" y="114330"/>
                </a:lnTo>
                <a:lnTo>
                  <a:pt x="107541" y="99866"/>
                </a:lnTo>
                <a:lnTo>
                  <a:pt x="119936" y="77867"/>
                </a:lnTo>
                <a:lnTo>
                  <a:pt x="117005" y="46993"/>
                </a:lnTo>
                <a:lnTo>
                  <a:pt x="105917" y="23342"/>
                </a:lnTo>
                <a:lnTo>
                  <a:pt x="88583" y="7486"/>
                </a:lnTo>
                <a:lnTo>
                  <a:pt x="66920" y="0"/>
                </a:lnTo>
                <a:close/>
              </a:path>
            </a:pathLst>
          </a:custGeom>
          <a:solidFill>
            <a:srgbClr val="ECB329"/>
          </a:solidFill>
          <a:ln>
            <a:noFill/>
          </a:ln>
        </p:spPr>
        <p:txBody>
          <a:bodyPr wrap="square" lIns="0" tIns="0" rIns="0" bIns="0" anchor="t" anchorCtr="0">
            <a:noAutofit/>
          </a:bodyPr>
          <a:lstStyle/>
          <a:p>
            <a:pPr marL="0" marR="0" lvl="0" indent="-114289" algn="l" rtl="0">
              <a:lnSpc>
                <a:spcPct val="100000"/>
              </a:lnSpc>
              <a:spcBef>
                <a:spcPts val="0"/>
              </a:spcBef>
              <a:spcAft>
                <a:spcPts val="0"/>
              </a:spcAft>
              <a:buClr>
                <a:srgbClr val="000000"/>
              </a:buClr>
              <a:buFont typeface="Arial"/>
              <a:buNone/>
            </a:pPr>
            <a:endParaRPr sz="1900" b="0" i="0" u="none" strike="noStrike" cap="none">
              <a:solidFill>
                <a:srgbClr val="000000"/>
              </a:solidFill>
              <a:latin typeface="Arial"/>
              <a:ea typeface="Arial"/>
              <a:cs typeface="Arial"/>
              <a:sym typeface="Arial"/>
            </a:endParaRPr>
          </a:p>
        </p:txBody>
      </p:sp>
      <p:sp>
        <p:nvSpPr>
          <p:cNvPr id="94" name="Shape 94"/>
          <p:cNvSpPr txBox="1">
            <a:spLocks noGrp="1"/>
          </p:cNvSpPr>
          <p:nvPr>
            <p:ph type="title"/>
          </p:nvPr>
        </p:nvSpPr>
        <p:spPr>
          <a:xfrm>
            <a:off x="457502" y="274558"/>
            <a:ext cx="8229023"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chemeClr val="dk2"/>
              </a:buClr>
              <a:buSzPct val="100000"/>
              <a:buFont typeface="Calibri"/>
              <a:buNone/>
              <a:defRPr sz="1800" b="0"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Clr>
                <a:schemeClr val="dk2"/>
              </a:buClr>
              <a:buSzPct val="100000"/>
              <a:buFont typeface="Calibri"/>
              <a:buNone/>
              <a:defRPr sz="1800" b="0" i="0" u="none" strike="noStrike" cap="none">
                <a:solidFill>
                  <a:schemeClr val="dk2"/>
                </a:solidFill>
                <a:latin typeface="Calibri"/>
                <a:ea typeface="Calibri"/>
                <a:cs typeface="Calibri"/>
                <a:sym typeface="Calibri"/>
              </a:defRPr>
            </a:lvl2pPr>
            <a:lvl3pPr marL="0" marR="0" lvl="2" indent="0" algn="ctr" rtl="0">
              <a:spcBef>
                <a:spcPts val="0"/>
              </a:spcBef>
              <a:spcAft>
                <a:spcPts val="0"/>
              </a:spcAft>
              <a:buClr>
                <a:schemeClr val="dk2"/>
              </a:buClr>
              <a:buSzPct val="100000"/>
              <a:buFont typeface="Calibri"/>
              <a:buNone/>
              <a:defRPr sz="1800" b="0" i="0" u="none" strike="noStrike" cap="none">
                <a:solidFill>
                  <a:schemeClr val="dk2"/>
                </a:solidFill>
                <a:latin typeface="Calibri"/>
                <a:ea typeface="Calibri"/>
                <a:cs typeface="Calibri"/>
                <a:sym typeface="Calibri"/>
              </a:defRPr>
            </a:lvl3pPr>
            <a:lvl4pPr marL="0" marR="0" lvl="3" indent="0" algn="ctr" rtl="0">
              <a:spcBef>
                <a:spcPts val="0"/>
              </a:spcBef>
              <a:spcAft>
                <a:spcPts val="0"/>
              </a:spcAft>
              <a:buClr>
                <a:schemeClr val="dk2"/>
              </a:buClr>
              <a:buSzPct val="100000"/>
              <a:buFont typeface="Calibri"/>
              <a:buNone/>
              <a:defRPr sz="1800" b="0" i="0" u="none" strike="noStrike" cap="none">
                <a:solidFill>
                  <a:schemeClr val="dk2"/>
                </a:solidFill>
                <a:latin typeface="Calibri"/>
                <a:ea typeface="Calibri"/>
                <a:cs typeface="Calibri"/>
                <a:sym typeface="Calibri"/>
              </a:defRPr>
            </a:lvl4pPr>
            <a:lvl5pPr marL="0" marR="0" lvl="4" indent="0" algn="ctr" rtl="0">
              <a:spcBef>
                <a:spcPts val="0"/>
              </a:spcBef>
              <a:spcAft>
                <a:spcPts val="0"/>
              </a:spcAft>
              <a:buClr>
                <a:schemeClr val="dk2"/>
              </a:buClr>
              <a:buSzPct val="100000"/>
              <a:buFont typeface="Calibri"/>
              <a:buNone/>
              <a:defRPr sz="1800" b="0" i="0" u="none" strike="noStrike" cap="none">
                <a:solidFill>
                  <a:schemeClr val="dk2"/>
                </a:solidFill>
                <a:latin typeface="Calibri"/>
                <a:ea typeface="Calibri"/>
                <a:cs typeface="Calibri"/>
                <a:sym typeface="Calibri"/>
              </a:defRPr>
            </a:lvl5pPr>
            <a:lvl6pPr marL="409907" marR="0" lvl="5" indent="-3507" algn="ctr" rtl="0">
              <a:spcBef>
                <a:spcPts val="0"/>
              </a:spcBef>
              <a:spcAft>
                <a:spcPts val="0"/>
              </a:spcAft>
              <a:buClr>
                <a:schemeClr val="dk2"/>
              </a:buClr>
              <a:buSzPct val="100000"/>
              <a:buFont typeface="Calibri"/>
              <a:buNone/>
              <a:defRPr sz="1800" b="0" i="0" u="none" strike="noStrike" cap="none">
                <a:solidFill>
                  <a:schemeClr val="dk2"/>
                </a:solidFill>
                <a:latin typeface="Calibri"/>
                <a:ea typeface="Calibri"/>
                <a:cs typeface="Calibri"/>
                <a:sym typeface="Calibri"/>
              </a:defRPr>
            </a:lvl6pPr>
            <a:lvl7pPr marL="819815" marR="0" lvl="6" indent="-7014" algn="ctr" rtl="0">
              <a:spcBef>
                <a:spcPts val="0"/>
              </a:spcBef>
              <a:spcAft>
                <a:spcPts val="0"/>
              </a:spcAft>
              <a:buClr>
                <a:schemeClr val="dk2"/>
              </a:buClr>
              <a:buSzPct val="100000"/>
              <a:buFont typeface="Calibri"/>
              <a:buNone/>
              <a:defRPr sz="1800" b="0" i="0" u="none" strike="noStrike" cap="none">
                <a:solidFill>
                  <a:schemeClr val="dk2"/>
                </a:solidFill>
                <a:latin typeface="Calibri"/>
                <a:ea typeface="Calibri"/>
                <a:cs typeface="Calibri"/>
                <a:sym typeface="Calibri"/>
              </a:defRPr>
            </a:lvl7pPr>
            <a:lvl8pPr marL="1229723" marR="0" lvl="7" indent="-10523" algn="ctr" rtl="0">
              <a:spcBef>
                <a:spcPts val="0"/>
              </a:spcBef>
              <a:spcAft>
                <a:spcPts val="0"/>
              </a:spcAft>
              <a:buClr>
                <a:schemeClr val="dk2"/>
              </a:buClr>
              <a:buSzPct val="100000"/>
              <a:buFont typeface="Calibri"/>
              <a:buNone/>
              <a:defRPr sz="1800" b="0" i="0" u="none" strike="noStrike" cap="none">
                <a:solidFill>
                  <a:schemeClr val="dk2"/>
                </a:solidFill>
                <a:latin typeface="Calibri"/>
                <a:ea typeface="Calibri"/>
                <a:cs typeface="Calibri"/>
                <a:sym typeface="Calibri"/>
              </a:defRPr>
            </a:lvl8pPr>
            <a:lvl9pPr marL="1639630" marR="0" lvl="8" indent="-1329" algn="ctr" rtl="0">
              <a:spcBef>
                <a:spcPts val="0"/>
              </a:spcBef>
              <a:spcAft>
                <a:spcPts val="0"/>
              </a:spcAft>
              <a:buClr>
                <a:schemeClr val="dk2"/>
              </a:buClr>
              <a:buSzPct val="100000"/>
              <a:buFont typeface="Calibri"/>
              <a:buNone/>
              <a:defRPr sz="1800" b="0" i="0" u="none" strike="noStrike" cap="none">
                <a:solidFill>
                  <a:schemeClr val="dk2"/>
                </a:solidFill>
                <a:latin typeface="Calibri"/>
                <a:ea typeface="Calibri"/>
                <a:cs typeface="Calibri"/>
                <a:sym typeface="Calibri"/>
              </a:defRPr>
            </a:lvl9pPr>
          </a:lstStyle>
          <a:p>
            <a:endParaRPr/>
          </a:p>
        </p:txBody>
      </p:sp>
      <p:sp>
        <p:nvSpPr>
          <p:cNvPr id="95" name="Shape 95"/>
          <p:cNvSpPr txBox="1">
            <a:spLocks noGrp="1"/>
          </p:cNvSpPr>
          <p:nvPr>
            <p:ph type="body" idx="1"/>
          </p:nvPr>
        </p:nvSpPr>
        <p:spPr>
          <a:xfrm>
            <a:off x="457502" y="1577242"/>
            <a:ext cx="8229023" cy="276999"/>
          </a:xfrm>
          <a:prstGeom prst="rect">
            <a:avLst/>
          </a:prstGeom>
          <a:noFill/>
          <a:ln>
            <a:noFill/>
          </a:ln>
        </p:spPr>
        <p:txBody>
          <a:bodyPr wrap="square" lIns="91416" tIns="91416" rIns="91416" bIns="91416" anchor="t" anchorCtr="0"/>
          <a:lstStyle>
            <a:lvl1pPr marL="0" marR="0" lvl="0" indent="114300" algn="l" rtl="0">
              <a:lnSpc>
                <a:spcPct val="100000"/>
              </a:lnSpc>
              <a:spcBef>
                <a:spcPts val="360"/>
              </a:spcBef>
              <a:spcAft>
                <a:spcPts val="0"/>
              </a:spcAft>
              <a:buClr>
                <a:schemeClr val="dk1"/>
              </a:buClr>
              <a:buSzPct val="100000"/>
              <a:buFont typeface="Calibri"/>
              <a:buChar char="●"/>
              <a:defRPr sz="1800" b="0" i="0" u="none" strike="noStrike" cap="none">
                <a:solidFill>
                  <a:schemeClr val="dk1"/>
                </a:solidFill>
                <a:latin typeface="Calibri"/>
                <a:ea typeface="Calibri"/>
                <a:cs typeface="Calibri"/>
                <a:sym typeface="Calibri"/>
              </a:defRPr>
            </a:lvl1pPr>
            <a:lvl2pPr marL="408483" marR="0" lvl="1" indent="112216" algn="l" rtl="0">
              <a:lnSpc>
                <a:spcPct val="100000"/>
              </a:lnSpc>
              <a:spcBef>
                <a:spcPts val="360"/>
              </a:spcBef>
              <a:spcAft>
                <a:spcPts val="0"/>
              </a:spcAft>
              <a:buClr>
                <a:schemeClr val="dk1"/>
              </a:buClr>
              <a:buSzPct val="100000"/>
              <a:buFont typeface="Calibri"/>
              <a:buChar char="○"/>
              <a:defRPr sz="1800" b="0" i="0" u="none" strike="noStrike" cap="none">
                <a:solidFill>
                  <a:schemeClr val="dk1"/>
                </a:solidFill>
                <a:latin typeface="Calibri"/>
                <a:ea typeface="Calibri"/>
                <a:cs typeface="Calibri"/>
                <a:sym typeface="Calibri"/>
              </a:defRPr>
            </a:lvl2pPr>
            <a:lvl3pPr marL="818390" marR="0" lvl="2" indent="108710" algn="l" rtl="0">
              <a:lnSpc>
                <a:spcPct val="100000"/>
              </a:lnSpc>
              <a:spcBef>
                <a:spcPts val="360"/>
              </a:spcBef>
              <a:spcAft>
                <a:spcPts val="0"/>
              </a:spcAft>
              <a:buClr>
                <a:schemeClr val="dk1"/>
              </a:buClr>
              <a:buSzPct val="100000"/>
              <a:buFont typeface="Calibri"/>
              <a:buChar char="■"/>
              <a:defRPr sz="1800" b="0" i="0" u="none" strike="noStrike" cap="none">
                <a:solidFill>
                  <a:schemeClr val="dk1"/>
                </a:solidFill>
                <a:latin typeface="Calibri"/>
                <a:ea typeface="Calibri"/>
                <a:cs typeface="Calibri"/>
                <a:sym typeface="Calibri"/>
              </a:defRPr>
            </a:lvl3pPr>
            <a:lvl4pPr marL="1228299" marR="0" lvl="3" indent="105201" algn="l" rtl="0">
              <a:lnSpc>
                <a:spcPct val="100000"/>
              </a:lnSpc>
              <a:spcBef>
                <a:spcPts val="360"/>
              </a:spcBef>
              <a:spcAft>
                <a:spcPts val="0"/>
              </a:spcAft>
              <a:buClr>
                <a:schemeClr val="dk1"/>
              </a:buClr>
              <a:buSzPct val="100000"/>
              <a:buFont typeface="Calibri"/>
              <a:buChar char="●"/>
              <a:defRPr sz="1800" b="0" i="0" u="none" strike="noStrike" cap="none">
                <a:solidFill>
                  <a:schemeClr val="dk1"/>
                </a:solidFill>
                <a:latin typeface="Calibri"/>
                <a:ea typeface="Calibri"/>
                <a:cs typeface="Calibri"/>
                <a:sym typeface="Calibri"/>
              </a:defRPr>
            </a:lvl4pPr>
            <a:lvl5pPr marL="1638207" marR="0" lvl="4" indent="101693" algn="l" rtl="0">
              <a:lnSpc>
                <a:spcPct val="100000"/>
              </a:lnSpc>
              <a:spcBef>
                <a:spcPts val="360"/>
              </a:spcBef>
              <a:spcAft>
                <a:spcPts val="0"/>
              </a:spcAft>
              <a:buClr>
                <a:schemeClr val="dk1"/>
              </a:buClr>
              <a:buSzPct val="100000"/>
              <a:buFont typeface="Calibri"/>
              <a:buChar char="○"/>
              <a:defRPr sz="1800" b="0" i="0" u="none" strike="noStrike" cap="none">
                <a:solidFill>
                  <a:schemeClr val="dk1"/>
                </a:solidFill>
                <a:latin typeface="Calibri"/>
                <a:ea typeface="Calibri"/>
                <a:cs typeface="Calibri"/>
                <a:sym typeface="Calibri"/>
              </a:defRPr>
            </a:lvl5pPr>
            <a:lvl6pPr marL="2048580" marR="0" lvl="5" indent="110420"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6pPr>
            <a:lvl7pPr marL="2458296" marR="0" lvl="6" indent="107103"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7pPr>
            <a:lvl8pPr marL="2868011" marR="0" lvl="7" indent="103789"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8pPr>
            <a:lvl9pPr marL="3277727" marR="0" lvl="8" indent="113172"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9pPr>
          </a:lstStyle>
          <a:p>
            <a:endParaRPr/>
          </a:p>
        </p:txBody>
      </p:sp>
      <p:sp>
        <p:nvSpPr>
          <p:cNvPr id="96" name="Shape 96"/>
          <p:cNvSpPr txBox="1">
            <a:spLocks noGrp="1"/>
          </p:cNvSpPr>
          <p:nvPr>
            <p:ph type="ftr" idx="11"/>
          </p:nvPr>
        </p:nvSpPr>
        <p:spPr>
          <a:xfrm>
            <a:off x="3108616" y="6377554"/>
            <a:ext cx="2926773"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dt" idx="10"/>
          </p:nvPr>
        </p:nvSpPr>
        <p:spPr>
          <a:xfrm>
            <a:off x="457493" y="6377554"/>
            <a:ext cx="2102715"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98" name="Shape 98"/>
          <p:cNvSpPr txBox="1">
            <a:spLocks noGrp="1"/>
          </p:cNvSpPr>
          <p:nvPr>
            <p:ph type="sldNum" idx="12"/>
          </p:nvPr>
        </p:nvSpPr>
        <p:spPr>
          <a:xfrm>
            <a:off x="6583799" y="6377554"/>
            <a:ext cx="2102716" cy="276999"/>
          </a:xfrm>
          <a:prstGeom prst="rect">
            <a:avLst/>
          </a:prstGeom>
          <a:noFill/>
          <a:ln>
            <a:noFill/>
          </a:ln>
        </p:spPr>
        <p:txBody>
          <a:bodyPr wrap="square" lIns="0" tIns="0" rIns="0" bIns="0" anchor="t" anchorCtr="0">
            <a:noAutofit/>
          </a:bodyPr>
          <a:lstStyle/>
          <a:p>
            <a:pPr indent="-28574" algn="r">
              <a:buClr>
                <a:srgbClr val="898989"/>
              </a:buClr>
              <a:buSzPct val="25000"/>
            </a:pPr>
            <a:fld id="{00000000-1234-1234-1234-123412341234}" type="slidenum">
              <a:rPr lang="en-US" sz="1900" smtClean="0">
                <a:solidFill>
                  <a:srgbClr val="898989"/>
                </a:solidFill>
                <a:latin typeface="Calibri"/>
                <a:ea typeface="Calibri"/>
                <a:cs typeface="Calibri"/>
                <a:sym typeface="Calibri"/>
              </a:rPr>
              <a:pPr indent="-28574" algn="r">
                <a:buClr>
                  <a:srgbClr val="898989"/>
                </a:buClr>
                <a:buSzPct val="25000"/>
              </a:pPr>
              <a:t>‹#›</a:t>
            </a:fld>
            <a:endParaRPr lang="en-US" sz="1900">
              <a:solidFill>
                <a:srgbClr val="898989"/>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454589-8B43-954F-AAB0-60F0596C1D2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781EE5-191B-7E40-9B1D-63AFF65BCAE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480A92-6E27-B24B-A69C-4EC641B4D4D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5C6EF10-C046-B542-8E48-F3C349C349A3}" type="datetimeFigureOut">
              <a:rPr lang="en-US" smtClean="0"/>
              <a:t>6/29/2018</a:t>
            </a:fld>
            <a:endParaRPr lang="en-US"/>
          </a:p>
        </p:txBody>
      </p:sp>
      <p:sp>
        <p:nvSpPr>
          <p:cNvPr id="5" name="Footer Placeholder 4">
            <a:extLst>
              <a:ext uri="{FF2B5EF4-FFF2-40B4-BE49-F238E27FC236}">
                <a16:creationId xmlns:a16="http://schemas.microsoft.com/office/drawing/2014/main" id="{662F8DCA-943E-9840-9B9D-0CE330258C6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C9DA19-6471-EE41-8E3D-7663A28CD9A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0907E8-DEB8-714B-AD62-B2F5CB5C81FF}" type="slidenum">
              <a:rPr lang="en-US" smtClean="0"/>
              <a:t>‹#›</a:t>
            </a:fld>
            <a:endParaRPr lang="en-US"/>
          </a:p>
        </p:txBody>
      </p:sp>
    </p:spTree>
    <p:extLst>
      <p:ext uri="{BB962C8B-B14F-4D97-AF65-F5344CB8AC3E}">
        <p14:creationId xmlns:p14="http://schemas.microsoft.com/office/powerpoint/2010/main" val="1648643169"/>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respectability.org/2017/02/24/people-with-disabilities-twice-as-likely-to-be-employed-in-some-states-as-others/"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hyperlink" Target="https://www.nytimes.com/2016/01/12/nyregion/new-york-citys-high-school-graduation-rate-tops-70.html" TargetMode="External"/><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33.emf"/></Relationships>
</file>

<file path=ppt/slides/_rels/slide3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3.emf"/></Relationships>
</file>

<file path=ppt/slides/_rels/slide3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3.emf"/></Relationships>
</file>

<file path=ppt/slides/_rels/slide3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3.emf"/></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 Id="rId5" Type="http://schemas.openxmlformats.org/officeDocument/2006/relationships/image" Target="../media/image45.png"/><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xml"/><Relationship Id="rId5" Type="http://schemas.openxmlformats.org/officeDocument/2006/relationships/image" Target="../media/image49.png"/><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4.xml"/><Relationship Id="rId5" Type="http://schemas.openxmlformats.org/officeDocument/2006/relationships/image" Target="../media/image53.png"/><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hyperlink" Target="http://www1.nyc.gov/site/mopd/employment/nyc-at-work.page" TargetMode="External"/><Relationship Id="rId1" Type="http://schemas.openxmlformats.org/officeDocument/2006/relationships/slideLayout" Target="../slideLayouts/slideLayout13.xml"/><Relationship Id="rId4" Type="http://schemas.openxmlformats.org/officeDocument/2006/relationships/hyperlink" Target="http://www1.nyc.gov/site/mopd/employment/nyc-at-work-video-series.pag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hyperlink" Target="http://www.nyc.gov/html/mopd/downloads/pdf/ACCESS_NYC_updated.pdf"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understood.org/en" TargetMode="External"/><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bit.ly/DesignDeliver" TargetMode="Externa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rubistar.4teachers.org/index.php" TargetMode="Externa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 TargetMode="External"/><Relationship Id="rId2" Type="http://schemas.openxmlformats.org/officeDocument/2006/relationships/hyperlink" Target="http://www.livebinders.com/" TargetMode="External"/><Relationship Id="rId1" Type="http://schemas.openxmlformats.org/officeDocument/2006/relationships/slideLayout" Target="../slideLayouts/slideLayout9.xml"/><Relationship Id="rId6" Type="http://schemas.openxmlformats.org/officeDocument/2006/relationships/hyperlink" Target="https://app.bitly.com/bitlinks" TargetMode="External"/><Relationship Id="rId5" Type="http://schemas.openxmlformats.org/officeDocument/2006/relationships/hyperlink" Target="http://www.google.com/" TargetMode="External"/><Relationship Id="rId4" Type="http://schemas.openxmlformats.org/officeDocument/2006/relationships/hyperlink" Target="http://rubistar.4teachers.org/index.php"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10.xml"/><Relationship Id="rId5" Type="http://schemas.openxmlformats.org/officeDocument/2006/relationships/image" Target="../media/image62.jpg"/><Relationship Id="rId4" Type="http://schemas.openxmlformats.org/officeDocument/2006/relationships/image" Target="../media/image61.jpg"/></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67.png"/></Relationships>
</file>

<file path=ppt/slides/_rels/slide5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png"/><Relationship Id="rId7"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jpg"/></Relationships>
</file>

<file path=ppt/slides/_rels/slide60.xml.rels><?xml version="1.0" encoding="UTF-8" standalone="yes"?>
<Relationships xmlns="http://schemas.openxmlformats.org/package/2006/relationships"><Relationship Id="rId2" Type="http://schemas.openxmlformats.org/officeDocument/2006/relationships/hyperlink" Target="https://www.additudemag.com/executive-function-disorder-adhd-explained/" TargetMode="Externa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learn.bestconnections.org/p/pacemyday" TargetMode="Externa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learn.bestconnections.org/p/reachmygoals" TargetMode="Externa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hyperlink" Target="http://learn.bestconnections.org/p/notability" TargetMode="External"/><Relationship Id="rId1" Type="http://schemas.openxmlformats.org/officeDocument/2006/relationships/slideLayout" Target="../slideLayouts/slideLayout14.xml"/><Relationship Id="rId6" Type="http://schemas.openxmlformats.org/officeDocument/2006/relationships/image" Target="../media/image74.png"/><Relationship Id="rId5" Type="http://schemas.openxmlformats.org/officeDocument/2006/relationships/hyperlink" Target="http://learn.bestconnections.org/p/week-calendar-hd" TargetMode="External"/><Relationship Id="rId4" Type="http://schemas.openxmlformats.org/officeDocument/2006/relationships/hyperlink" Target="http://learn.bestconnections.org/p/inspiration-maps"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www.peatworks.org/techcheck" TargetMode="External"/><Relationship Id="rId2" Type="http://schemas.openxmlformats.org/officeDocument/2006/relationships/hyperlink" Target="http://www.peatworks.org/" TargetMode="External"/><Relationship Id="rId1" Type="http://schemas.openxmlformats.org/officeDocument/2006/relationships/slideLayout" Target="../slideLayouts/slideLayout13.xml"/><Relationship Id="rId5" Type="http://schemas.openxmlformats.org/officeDocument/2006/relationships/hyperlink" Target="https://www.dol.gov/odep/resources/PEAT.htm" TargetMode="External"/><Relationship Id="rId4" Type="http://schemas.openxmlformats.org/officeDocument/2006/relationships/image" Target="../media/image76.jpeg"/></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www.dol.gov/odep/" TargetMode="Externa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hyperlink" Target="http://employmentfirst.leadcenter.org/" TargetMode="External"/><Relationship Id="rId2" Type="http://schemas.openxmlformats.org/officeDocument/2006/relationships/hyperlink" Target="https://www.dol.gov/cgi-bin/leave-dol.asp?exiturl=http://www.leadcenter.org/&amp;exitTitle=www.leadcenter.org" TargetMode="External"/><Relationship Id="rId1" Type="http://schemas.openxmlformats.org/officeDocument/2006/relationships/slideLayout" Target="../slideLayouts/slideLayout13.xml"/><Relationship Id="rId6" Type="http://schemas.openxmlformats.org/officeDocument/2006/relationships/hyperlink" Target="https://www.dol.gov/odep/resources/lead.htm" TargetMode="External"/><Relationship Id="rId5" Type="http://schemas.openxmlformats.org/officeDocument/2006/relationships/image" Target="../media/image78.jpeg"/><Relationship Id="rId4" Type="http://schemas.openxmlformats.org/officeDocument/2006/relationships/hyperlink" Target="https://www.dol.gov/cgi-bin/leave-dol.asp?exiturl=http://www.leadcenter.org/news/newsletters/lead-september-2015/&amp;exitTitle=www.leadcenter.org"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www.dol.gov/odep/resources/NCWD.htm" TargetMode="External"/><Relationship Id="rId3" Type="http://schemas.openxmlformats.org/officeDocument/2006/relationships/hyperlink" Target="http://www.ncwd-youth.info/guideposts/" TargetMode="External"/><Relationship Id="rId7" Type="http://schemas.openxmlformats.org/officeDocument/2006/relationships/image" Target="../media/image79.jpeg"/><Relationship Id="rId2" Type="http://schemas.openxmlformats.org/officeDocument/2006/relationships/hyperlink" Target="https://www.dol.gov/cgi-bin/leave-dol.asp?exiturl=http://www.ncwd-youth.info/&amp;exitTitle=www.ncwd-youth.info" TargetMode="External"/><Relationship Id="rId1" Type="http://schemas.openxmlformats.org/officeDocument/2006/relationships/slideLayout" Target="../slideLayouts/slideLayout13.xml"/><Relationship Id="rId6" Type="http://schemas.openxmlformats.org/officeDocument/2006/relationships/hyperlink" Target="http://www.ncwd-youth.info/youth-development/" TargetMode="External"/><Relationship Id="rId5" Type="http://schemas.openxmlformats.org/officeDocument/2006/relationships/hyperlink" Target="http://www.ncwd-youth.info/professional-development/" TargetMode="External"/><Relationship Id="rId4" Type="http://schemas.openxmlformats.org/officeDocument/2006/relationships/hyperlink" Target="http://www.ncwd-youth.info/ilp/"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hyperlink" Target="http://www.askearn.org/wp-content/uploads/2016/07/EARN-Self-ID-Fact-Sheet.pdf" TargetMode="External"/><Relationship Id="rId2" Type="http://schemas.openxmlformats.org/officeDocument/2006/relationships/hyperlink" Target="http://www.askearn.org/" TargetMode="External"/><Relationship Id="rId1" Type="http://schemas.openxmlformats.org/officeDocument/2006/relationships/slideLayout" Target="../slideLayouts/slideLayout9.xml"/><Relationship Id="rId6" Type="http://schemas.openxmlformats.org/officeDocument/2006/relationships/hyperlink" Target="http://www.askearn.org/stepstosuccess/" TargetMode="External"/><Relationship Id="rId5" Type="http://schemas.openxmlformats.org/officeDocument/2006/relationships/hyperlink" Target="http://www.askearn.org/wp-content/uploads/docs/businessstrategiesthatwork.pdf" TargetMode="External"/><Relationship Id="rId4" Type="http://schemas.openxmlformats.org/officeDocument/2006/relationships/hyperlink" Target="http://www.askearn.org/earns-primer-on-disability-inclusion/"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www.nyc.gov/html/mopd/downloads/pdf/selected-characteristics-disabled-population.pdf" TargetMode="External"/><Relationship Id="rId3" Type="http://schemas.openxmlformats.org/officeDocument/2006/relationships/image" Target="../media/image14.tiff"/><Relationship Id="rId7" Type="http://schemas.openxmlformats.org/officeDocument/2006/relationships/hyperlink" Target="http://www.disabilitycompendium.org/docs/default-source/2014-compendium/2014_compendium.pdf"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hyperlink" Target="http://www.cidny.org/resources/ADA%20at%2026%20in%20NYC.pdf" TargetMode="External"/><Relationship Id="rId5" Type="http://schemas.openxmlformats.org/officeDocument/2006/relationships/hyperlink" Target="https://factfinder.census.gov/bkmk/table/1.0/en/ACS/15_1YR/B18120/312M200US356203651000" TargetMode="External"/><Relationship Id="rId4" Type="http://schemas.openxmlformats.org/officeDocument/2006/relationships/hyperlink" Target="http://comptroller.nyc.gov/reports/the-state-of-the-citys-economy-and-finances-2016/"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askjan.org/" TargetMode="External"/><Relationship Id="rId1" Type="http://schemas.openxmlformats.org/officeDocument/2006/relationships/slideLayout" Target="../slideLayouts/slideLayout9.xml"/><Relationship Id="rId6" Type="http://schemas.openxmlformats.org/officeDocument/2006/relationships/hyperlink" Target="https://askjan.org/media/lowcosthighimpact.html" TargetMode="External"/><Relationship Id="rId5" Type="http://schemas.openxmlformats.org/officeDocument/2006/relationships/hyperlink" Target="https://askjan.org/training/library.htm" TargetMode="External"/><Relationship Id="rId4" Type="http://schemas.openxmlformats.org/officeDocument/2006/relationships/hyperlink" Target="http://prod.askjan.org/toolkit/"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hyperlink" Target="http://usbln.org/" TargetMode="External"/><Relationship Id="rId5" Type="http://schemas.openxmlformats.org/officeDocument/2006/relationships/image" Target="../media/image83.png"/><Relationship Id="rId4" Type="http://schemas.openxmlformats.org/officeDocument/2006/relationships/hyperlink" Target="https://www.nod.org/"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9.xml"/><Relationship Id="rId5" Type="http://schemas.openxmlformats.org/officeDocument/2006/relationships/hyperlink" Target="https://www1.nyc.gov/site/mopd/resources/advocacy-groups.page" TargetMode="External"/><Relationship Id="rId4" Type="http://schemas.openxmlformats.org/officeDocument/2006/relationships/image" Target="../media/image86.png"/></Relationships>
</file>

<file path=ppt/slides/_rels/slide74.xml.rels><?xml version="1.0" encoding="UTF-8" standalone="yes"?>
<Relationships xmlns="http://schemas.openxmlformats.org/package/2006/relationships"><Relationship Id="rId3" Type="http://schemas.openxmlformats.org/officeDocument/2006/relationships/hyperlink" Target="http://projectsearch.us/" TargetMode="External"/><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87.png"/></Relationships>
</file>

<file path=ppt/slides/_rels/slide7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hyperlink" Target="http://respectabilityusa.com/2014/08/workers-with-disabilities-help-hospitals-help-patients/" TargetMode="External"/><Relationship Id="rId7" Type="http://schemas.openxmlformats.org/officeDocument/2006/relationships/image" Target="../media/image89.jpg"/><Relationship Id="rId2" Type="http://schemas.openxmlformats.org/officeDocument/2006/relationships/notesSlide" Target="../notesSlides/notesSlide32.xml"/><Relationship Id="rId1" Type="http://schemas.openxmlformats.org/officeDocument/2006/relationships/slideLayout" Target="../slideLayouts/slideLayout10.xml"/><Relationship Id="rId6" Type="http://schemas.openxmlformats.org/officeDocument/2006/relationships/image" Target="../media/image88.jpg"/><Relationship Id="rId5" Type="http://schemas.openxmlformats.org/officeDocument/2006/relationships/hyperlink" Target="http://respectabilityusa.com/2014/08/young-people-with-disabilities-help-senior-citizens-provide-excellent-workforce-for-the-future/" TargetMode="External"/><Relationship Id="rId4" Type="http://schemas.openxmlformats.org/officeDocument/2006/relationships/hyperlink" Target="http://respectabilityusa.com/2015/06/best-practices-in-youth-employment-for-people-with-disabilities/"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www1.eeoc.gov/laws/regulations/qanda-ada-disabilities-final-rule.cfm?renderforprint=1" TargetMode="External"/><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image" Target="../media/image91.png"/><Relationship Id="rId5" Type="http://schemas.openxmlformats.org/officeDocument/2006/relationships/hyperlink" Target="http://respectabilityusa.com/2015/01/implementing-the-workforce-investment-and-opportunity-act-wioa-and-the-national-governors-associations-better-bottom-line-employing-people-with-disabilities-lessons-from-the-front-line/" TargetMode="External"/><Relationship Id="rId4" Type="http://schemas.openxmlformats.org/officeDocument/2006/relationships/hyperlink" Target="http://respectabilityusa.com/2014/08/youth-with-disabilities-help-make-government-work-better/" TargetMode="External"/></Relationships>
</file>

<file path=ppt/slides/_rels/slide77.xml.rels><?xml version="1.0" encoding="UTF-8" standalone="yes"?>
<Relationships xmlns="http://schemas.openxmlformats.org/package/2006/relationships"><Relationship Id="rId8" Type="http://schemas.openxmlformats.org/officeDocument/2006/relationships/image" Target="../media/image95.jpg"/><Relationship Id="rId3" Type="http://schemas.openxmlformats.org/officeDocument/2006/relationships/hyperlink" Target="https://labor.ny.gov/workforcenypartners/lwda/nyc-regional-plan-2016.pdf" TargetMode="External"/><Relationship Id="rId7" Type="http://schemas.openxmlformats.org/officeDocument/2006/relationships/image" Target="../media/image94.jpg"/><Relationship Id="rId2" Type="http://schemas.openxmlformats.org/officeDocument/2006/relationships/hyperlink" Target="http://respectabilityusa.com/2015/02/best-practices-and-success-in-inclusive-employment-in-the-hospitality-sector/" TargetMode="External"/><Relationship Id="rId1" Type="http://schemas.openxmlformats.org/officeDocument/2006/relationships/slideLayout" Target="../slideLayouts/slideLayout10.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hyperlink" Target="http://www.google.com/imgres?imgurl=http://i0.bookcdn.com/data/Photos/OriginalPhoto/181/18150/18150932/Embassy-Suites-Omaha-La-Vista-Hotel--Conference-Center-photos-Interior.JPEG&amp;imgrefurl=http://www.booked.net/hotel/embassy-suites-omaha-la-vista-hotel-conference-center-ne-78640&amp;h=480&amp;w=640&amp;tbnid=Il3StcoJumqBiM:&amp;zoom=1&amp;docid=JQa4OObFffUHDM&amp;ei=iCifU8LeLI60yASo6oAQ&amp;tbm=isch&amp;ved=0CFgQMyg2MDY&amp;iact=rc&amp;uact=3&amp;dur=270&amp;page=2&amp;start=43&amp;ndsp=53" TargetMode="External"/><Relationship Id="rId9" Type="http://schemas.openxmlformats.org/officeDocument/2006/relationships/image" Target="../media/image96.jpg"/></Relationships>
</file>

<file path=ppt/slides/_rels/slide78.xml.rels><?xml version="1.0" encoding="UTF-8" standalone="yes"?>
<Relationships xmlns="http://schemas.openxmlformats.org/package/2006/relationships"><Relationship Id="rId3" Type="http://schemas.openxmlformats.org/officeDocument/2006/relationships/hyperlink" Target="https://www.fpds.gov/fpdsng_cms/index.php/en/reports/62-top-100-contractors-report3.html" TargetMode="External"/><Relationship Id="rId2" Type="http://schemas.openxmlformats.org/officeDocument/2006/relationships/hyperlink" Target="https://www.usaspending.gov/Pages/TextView.aspx?data=StateMostFundedRecipientsByAwardType&amp;AwardType=C&amp;statecode=NY&amp;fiscalyear=2017" TargetMode="Externa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hyperlink" Target="http://www1.nyc.gov/site/diversity/index.page" TargetMode="External"/><Relationship Id="rId2" Type="http://schemas.openxmlformats.org/officeDocument/2006/relationships/hyperlink" Target="https://www.labor.ny.gov/stats/PDFs/New-York-Motion-Picture-Industry.pdf" TargetMode="Externa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nyc.gov/html/mopd/downloads/pdf/selected-characteristics-disabled-population.pdf" TargetMode="Externa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8" Type="http://schemas.openxmlformats.org/officeDocument/2006/relationships/hyperlink" Target="http://bit.ly/LBDisabilityjobs" TargetMode="External"/><Relationship Id="rId13" Type="http://schemas.openxmlformats.org/officeDocument/2006/relationships/hyperlink" Target="https://www.facebook.com/RespectAbilityUSA" TargetMode="External"/><Relationship Id="rId3" Type="http://schemas.openxmlformats.org/officeDocument/2006/relationships/hyperlink" Target="http://www.disabilitystatistics.org/" TargetMode="External"/><Relationship Id="rId7" Type="http://schemas.openxmlformats.org/officeDocument/2006/relationships/hyperlink" Target="http://wdcrobcolp01.ed.gov/Programs/EROD/org_list.cfm?category_cd=SVR" TargetMode="External"/><Relationship Id="rId12" Type="http://schemas.openxmlformats.org/officeDocument/2006/relationships/hyperlink" Target="https://twitter.com/respect_ability" TargetMode="External"/><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hyperlink" Target="https://askjan.org/" TargetMode="External"/><Relationship Id="rId11" Type="http://schemas.openxmlformats.org/officeDocument/2006/relationships/hyperlink" Target="mailto:JenniferM@RespectAbilityUSA.org" TargetMode="External"/><Relationship Id="rId5" Type="http://schemas.openxmlformats.org/officeDocument/2006/relationships/hyperlink" Target="http://www.projectsearch.us/" TargetMode="External"/><Relationship Id="rId10" Type="http://schemas.openxmlformats.org/officeDocument/2006/relationships/hyperlink" Target="http://www.respectability.org/" TargetMode="External"/><Relationship Id="rId4" Type="http://schemas.openxmlformats.org/officeDocument/2006/relationships/hyperlink" Target="http://www.fedspending.org/" TargetMode="External"/><Relationship Id="rId9" Type="http://schemas.openxmlformats.org/officeDocument/2006/relationships/hyperlink" Target="http://bit.ly/MontgomeryCountydisabilityjobs" TargetMode="External"/><Relationship Id="rId14" Type="http://schemas.openxmlformats.org/officeDocument/2006/relationships/hyperlink" Target="http://www.respectabilityusa.org/"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hyperlink" Target="mailto:DebbieF@respectability.org" TargetMode="External"/><Relationship Id="rId1" Type="http://schemas.openxmlformats.org/officeDocument/2006/relationships/slideLayout" Target="../slideLayouts/slideLayout16.xml"/><Relationship Id="rId5" Type="http://schemas.openxmlformats.org/officeDocument/2006/relationships/image" Target="../media/image100.png"/><Relationship Id="rId4" Type="http://schemas.openxmlformats.org/officeDocument/2006/relationships/image" Target="../media/image99.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2" name="Title 1">
            <a:extLst>
              <a:ext uri="{FF2B5EF4-FFF2-40B4-BE49-F238E27FC236}">
                <a16:creationId xmlns:a16="http://schemas.microsoft.com/office/drawing/2014/main" id="{B3BAB956-BE6F-4551-AEAD-C50E125A78DC}"/>
              </a:ext>
            </a:extLst>
          </p:cNvPr>
          <p:cNvSpPr>
            <a:spLocks noGrp="1"/>
          </p:cNvSpPr>
          <p:nvPr>
            <p:ph type="title" idx="4294967295"/>
          </p:nvPr>
        </p:nvSpPr>
        <p:spPr>
          <a:xfrm>
            <a:off x="550621" y="480036"/>
            <a:ext cx="8229600" cy="1143000"/>
          </a:xfrm>
        </p:spPr>
        <p:txBody>
          <a:bodyPr/>
          <a:lstStyle/>
          <a:p>
            <a:r>
              <a:rPr lang="en-US" dirty="0" err="1"/>
              <a:t>RespectAbility</a:t>
            </a:r>
            <a:endParaRPr lang="en-US" dirty="0"/>
          </a:p>
        </p:txBody>
      </p:sp>
      <p:sp>
        <p:nvSpPr>
          <p:cNvPr id="169" name="Shape 169"/>
          <p:cNvSpPr txBox="1">
            <a:spLocks noGrp="1"/>
          </p:cNvSpPr>
          <p:nvPr>
            <p:ph type="subTitle" idx="1"/>
          </p:nvPr>
        </p:nvSpPr>
        <p:spPr>
          <a:xfrm>
            <a:off x="0" y="4602997"/>
            <a:ext cx="9144000" cy="2193840"/>
          </a:xfrm>
          <a:prstGeom prst="rect">
            <a:avLst/>
          </a:prstGeom>
          <a:noFill/>
          <a:ln>
            <a:noFill/>
          </a:ln>
        </p:spPr>
        <p:txBody>
          <a:bodyPr wrap="square" lIns="91266" tIns="45622" rIns="91266" bIns="45622" anchor="t" anchorCtr="0">
            <a:noAutofit/>
          </a:bodyPr>
          <a:lstStyle/>
          <a:p>
            <a:pPr marL="25398">
              <a:lnSpc>
                <a:spcPct val="115000"/>
              </a:lnSpc>
              <a:spcBef>
                <a:spcPts val="0"/>
              </a:spcBef>
              <a:spcAft>
                <a:spcPts val="300"/>
              </a:spcAft>
              <a:buClr>
                <a:schemeClr val="dk1"/>
              </a:buClr>
              <a:buSzPct val="61111"/>
            </a:pPr>
            <a:r>
              <a:rPr lang="en-US" b="1" dirty="0">
                <a:solidFill>
                  <a:schemeClr val="dk1"/>
                </a:solidFill>
                <a:latin typeface="Libre Baskerville"/>
                <a:ea typeface="Libre Baskerville"/>
                <a:cs typeface="Libre Baskerville"/>
                <a:sym typeface="Libre Baskerville"/>
              </a:rPr>
              <a:t>Calvin Harris, Chairman, </a:t>
            </a:r>
            <a:r>
              <a:rPr lang="en-US" b="1" dirty="0" err="1">
                <a:solidFill>
                  <a:schemeClr val="dk1"/>
                </a:solidFill>
                <a:latin typeface="Libre Baskerville"/>
                <a:ea typeface="Libre Baskerville"/>
                <a:cs typeface="Libre Baskerville"/>
                <a:sym typeface="Libre Baskerville"/>
              </a:rPr>
              <a:t>RespectAbility</a:t>
            </a:r>
            <a:endParaRPr lang="en-US" b="1" dirty="0">
              <a:solidFill>
                <a:schemeClr val="dk1"/>
              </a:solidFill>
              <a:latin typeface="Libre Baskerville"/>
              <a:ea typeface="Libre Baskerville"/>
              <a:cs typeface="Libre Baskerville"/>
              <a:sym typeface="Libre Baskerville"/>
            </a:endParaRPr>
          </a:p>
          <a:p>
            <a:pPr marL="25398">
              <a:lnSpc>
                <a:spcPct val="115000"/>
              </a:lnSpc>
              <a:spcBef>
                <a:spcPts val="0"/>
              </a:spcBef>
              <a:spcAft>
                <a:spcPts val="300"/>
              </a:spcAft>
              <a:buClr>
                <a:schemeClr val="dk1"/>
              </a:buClr>
              <a:buSzPct val="61111"/>
            </a:pPr>
            <a:r>
              <a:rPr lang="en-US" b="1" dirty="0">
                <a:solidFill>
                  <a:schemeClr val="dk1"/>
                </a:solidFill>
                <a:latin typeface="Libre Baskerville"/>
                <a:ea typeface="Libre Baskerville"/>
                <a:cs typeface="Libre Baskerville"/>
                <a:sym typeface="Libre Baskerville"/>
              </a:rPr>
              <a:t>Jennifer Laszlo Mizrahi, President, </a:t>
            </a:r>
            <a:r>
              <a:rPr lang="en-US" b="1" dirty="0" err="1">
                <a:solidFill>
                  <a:schemeClr val="dk1"/>
                </a:solidFill>
                <a:latin typeface="Libre Baskerville"/>
                <a:ea typeface="Libre Baskerville"/>
                <a:cs typeface="Libre Baskerville"/>
                <a:sym typeface="Libre Baskerville"/>
              </a:rPr>
              <a:t>RespectAbility</a:t>
            </a:r>
            <a:endParaRPr lang="en-US" b="1" dirty="0">
              <a:solidFill>
                <a:schemeClr val="dk1"/>
              </a:solidFill>
              <a:latin typeface="Libre Baskerville"/>
              <a:ea typeface="Libre Baskerville"/>
              <a:cs typeface="Libre Baskerville"/>
              <a:sym typeface="Libre Baskerville"/>
            </a:endParaRPr>
          </a:p>
          <a:p>
            <a:pPr marL="25398">
              <a:lnSpc>
                <a:spcPct val="115000"/>
              </a:lnSpc>
              <a:spcBef>
                <a:spcPts val="0"/>
              </a:spcBef>
              <a:spcAft>
                <a:spcPts val="300"/>
              </a:spcAft>
              <a:buClr>
                <a:schemeClr val="dk1"/>
              </a:buClr>
              <a:buSzPct val="61111"/>
            </a:pPr>
            <a:r>
              <a:rPr lang="en-US" b="1" dirty="0">
                <a:solidFill>
                  <a:schemeClr val="dk1"/>
                </a:solidFill>
                <a:latin typeface="Libre Baskerville"/>
                <a:ea typeface="Libre Baskerville"/>
                <a:cs typeface="Libre Baskerville"/>
                <a:sym typeface="Libre Baskerville"/>
              </a:rPr>
              <a:t>Philip Kahn-Pauli, Policy Director, </a:t>
            </a:r>
            <a:r>
              <a:rPr lang="en-US" b="1" dirty="0" err="1">
                <a:solidFill>
                  <a:schemeClr val="dk1"/>
                </a:solidFill>
                <a:latin typeface="Libre Baskerville"/>
                <a:ea typeface="Libre Baskerville"/>
                <a:cs typeface="Libre Baskerville"/>
                <a:sym typeface="Libre Baskerville"/>
              </a:rPr>
              <a:t>RespectAbility</a:t>
            </a:r>
            <a:endParaRPr lang="en-US" b="1" dirty="0">
              <a:solidFill>
                <a:schemeClr val="dk1"/>
              </a:solidFill>
              <a:latin typeface="Libre Baskerville"/>
              <a:ea typeface="Libre Baskerville"/>
              <a:cs typeface="Libre Baskerville"/>
              <a:sym typeface="Libre Baskerville"/>
            </a:endParaRPr>
          </a:p>
          <a:p>
            <a:pPr marL="25398">
              <a:lnSpc>
                <a:spcPct val="115000"/>
              </a:lnSpc>
              <a:spcBef>
                <a:spcPts val="0"/>
              </a:spcBef>
              <a:buClr>
                <a:schemeClr val="dk1"/>
              </a:buClr>
              <a:buSzPct val="61111"/>
            </a:pPr>
            <a:r>
              <a:rPr lang="en-US" b="1" dirty="0">
                <a:solidFill>
                  <a:schemeClr val="dk1"/>
                </a:solidFill>
                <a:latin typeface="Libre Baskerville"/>
                <a:ea typeface="Libre Baskerville"/>
                <a:cs typeface="Libre Baskerville"/>
                <a:sym typeface="Libre Baskerville"/>
              </a:rPr>
              <a:t>www.RespectAbility.org</a:t>
            </a:r>
          </a:p>
        </p:txBody>
      </p:sp>
      <p:pic>
        <p:nvPicPr>
          <p:cNvPr id="172" name="Shape 172"/>
          <p:cNvPicPr preferRelativeResize="0"/>
          <p:nvPr/>
        </p:nvPicPr>
        <p:blipFill rotWithShape="1">
          <a:blip r:embed="rId3">
            <a:alphaModFix/>
          </a:blip>
          <a:srcRect/>
          <a:stretch/>
        </p:blipFill>
        <p:spPr>
          <a:xfrm>
            <a:off x="2021528" y="358511"/>
            <a:ext cx="5066724" cy="2524951"/>
          </a:xfrm>
          <a:prstGeom prst="rect">
            <a:avLst/>
          </a:prstGeom>
          <a:noFill/>
          <a:ln>
            <a:noFill/>
          </a:ln>
        </p:spPr>
      </p:pic>
      <p:sp>
        <p:nvSpPr>
          <p:cNvPr id="13" name="Shape 170">
            <a:extLst>
              <a:ext uri="{FF2B5EF4-FFF2-40B4-BE49-F238E27FC236}">
                <a16:creationId xmlns:a16="http://schemas.microsoft.com/office/drawing/2014/main" id="{80B8E184-7368-4B00-97C3-CD1F2C8CB0FB}"/>
              </a:ext>
            </a:extLst>
          </p:cNvPr>
          <p:cNvSpPr txBox="1"/>
          <p:nvPr/>
        </p:nvSpPr>
        <p:spPr>
          <a:xfrm>
            <a:off x="0" y="2739317"/>
            <a:ext cx="9033300" cy="3416400"/>
          </a:xfrm>
          <a:prstGeom prst="rect">
            <a:avLst/>
          </a:prstGeom>
          <a:noFill/>
          <a:ln>
            <a:noFill/>
          </a:ln>
        </p:spPr>
        <p:txBody>
          <a:bodyPr wrap="square" lIns="91266" tIns="45622" rIns="91266" bIns="45622" anchor="t" anchorCtr="0">
            <a:noAutofit/>
          </a:bodyPr>
          <a:lstStyle/>
          <a:p>
            <a:pPr indent="-228578" algn="ctr">
              <a:buClr>
                <a:srgbClr val="000000"/>
              </a:buClr>
            </a:pPr>
            <a:endParaRPr lang="en-US" b="1" dirty="0">
              <a:latin typeface="Libre Baskerville"/>
              <a:ea typeface="Libre Baskerville"/>
              <a:cs typeface="Libre Baskerville"/>
              <a:sym typeface="Libre Baskerville"/>
            </a:endParaRPr>
          </a:p>
          <a:p>
            <a:pPr indent="-50795" algn="ctr">
              <a:buClr>
                <a:srgbClr val="000000"/>
              </a:buClr>
              <a:buSzPct val="25000"/>
            </a:pPr>
            <a:r>
              <a:rPr lang="en-US" sz="3300" b="1" i="1" dirty="0">
                <a:latin typeface="Libre Baskerville"/>
                <a:ea typeface="Libre Baskerville"/>
                <a:cs typeface="Libre Baskerville"/>
                <a:sym typeface="Libre Baskerville"/>
              </a:rPr>
              <a:t>Empowering Job Seekers with Disabilities in New York City </a:t>
            </a:r>
          </a:p>
          <a:p>
            <a:pPr indent="-50795" algn="ctr">
              <a:buClr>
                <a:srgbClr val="000000"/>
              </a:buClr>
              <a:buSzPct val="25000"/>
            </a:pPr>
            <a:r>
              <a:rPr lang="en-US" sz="3300" b="1" i="1" dirty="0">
                <a:latin typeface="Libre Baskerville"/>
                <a:ea typeface="Libre Baskerville"/>
                <a:cs typeface="Libre Baskerville"/>
                <a:sym typeface="Libre Baskerville"/>
              </a:rPr>
              <a:t>Friday, June 29</a:t>
            </a:r>
            <a:r>
              <a:rPr lang="en-US" sz="3300" b="1" i="1" baseline="30000" dirty="0">
                <a:latin typeface="Libre Baskerville"/>
                <a:ea typeface="Libre Baskerville"/>
                <a:cs typeface="Libre Baskerville"/>
                <a:sym typeface="Libre Baskerville"/>
              </a:rPr>
              <a:t>th</a:t>
            </a:r>
            <a:r>
              <a:rPr lang="en-US" sz="3300" b="1" i="1" dirty="0">
                <a:latin typeface="Libre Baskerville"/>
                <a:ea typeface="Libre Baskerville"/>
                <a:cs typeface="Libre Baskerville"/>
                <a:sym typeface="Libre Baskerville"/>
              </a:rPr>
              <a:t>, 2018</a:t>
            </a:r>
          </a:p>
          <a:p>
            <a:pPr indent="-228578" algn="ctr">
              <a:buClr>
                <a:srgbClr val="000000"/>
              </a:buClr>
            </a:pPr>
            <a:endParaRPr sz="3600" b="1" i="1" dirty="0">
              <a:latin typeface="Libre Baskerville"/>
              <a:ea typeface="Libre Baskerville"/>
              <a:cs typeface="Libre Baskerville"/>
              <a:sym typeface="Libre Baskervill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4" name="Shape 254" descr="Image result for detroit mayor"/>
          <p:cNvSpPr/>
          <p:nvPr/>
        </p:nvSpPr>
        <p:spPr>
          <a:xfrm>
            <a:off x="155575" y="-144461"/>
            <a:ext cx="304800" cy="304801"/>
          </a:xfrm>
          <a:prstGeom prst="rect">
            <a:avLst/>
          </a:prstGeom>
          <a:noFill/>
          <a:ln>
            <a:noFill/>
          </a:ln>
        </p:spPr>
        <p:txBody>
          <a:bodyPr wrap="square" lIns="91416" tIns="45698" rIns="91416" bIns="45698" anchor="t" anchorCtr="0">
            <a:noAutofit/>
          </a:bodyPr>
          <a:lstStyle/>
          <a:p>
            <a:pPr indent="-114289">
              <a:buClr>
                <a:srgbClr val="000000"/>
              </a:buClr>
            </a:pPr>
            <a:endParaRPr sz="1900">
              <a:solidFill>
                <a:schemeClr val="dk1"/>
              </a:solidFill>
              <a:latin typeface="Calibri"/>
              <a:ea typeface="Calibri"/>
              <a:cs typeface="Calibri"/>
              <a:sym typeface="Calibri"/>
            </a:endParaRPr>
          </a:p>
        </p:txBody>
      </p:sp>
      <p:sp>
        <p:nvSpPr>
          <p:cNvPr id="255" name="Shape 255"/>
          <p:cNvSpPr txBox="1"/>
          <p:nvPr/>
        </p:nvSpPr>
        <p:spPr>
          <a:xfrm>
            <a:off x="155575" y="1365651"/>
            <a:ext cx="3892200" cy="5492400"/>
          </a:xfrm>
          <a:prstGeom prst="rect">
            <a:avLst/>
          </a:prstGeom>
          <a:noFill/>
          <a:ln>
            <a:noFill/>
          </a:ln>
        </p:spPr>
        <p:txBody>
          <a:bodyPr wrap="square" lIns="91266" tIns="91266" rIns="91266" bIns="91266" anchor="t" anchorCtr="0">
            <a:noAutofit/>
          </a:bodyPr>
          <a:lstStyle/>
          <a:p>
            <a:pPr indent="-114289">
              <a:lnSpc>
                <a:spcPct val="90000"/>
              </a:lnSpc>
              <a:buClr>
                <a:srgbClr val="000000"/>
              </a:buClr>
            </a:pPr>
            <a:endParaRPr sz="1900">
              <a:solidFill>
                <a:schemeClr val="dk1"/>
              </a:solidFill>
              <a:latin typeface="Libre Baskerville"/>
              <a:ea typeface="Libre Baskerville"/>
              <a:cs typeface="Libre Baskerville"/>
              <a:sym typeface="Libre Baskerville"/>
            </a:endParaRPr>
          </a:p>
          <a:p>
            <a:pPr indent="-114289">
              <a:lnSpc>
                <a:spcPct val="90000"/>
              </a:lnSpc>
              <a:buClr>
                <a:srgbClr val="000000"/>
              </a:buClr>
            </a:pPr>
            <a:endParaRPr sz="1900">
              <a:solidFill>
                <a:schemeClr val="dk1"/>
              </a:solidFill>
              <a:latin typeface="Libre Baskerville"/>
              <a:ea typeface="Libre Baskerville"/>
              <a:cs typeface="Libre Baskerville"/>
              <a:sym typeface="Libre Baskerville"/>
            </a:endParaRPr>
          </a:p>
          <a:p>
            <a:pPr marL="38098" indent="-38098">
              <a:lnSpc>
                <a:spcPct val="90000"/>
              </a:lnSpc>
              <a:buClr>
                <a:srgbClr val="000000"/>
              </a:buClr>
              <a:buSzPct val="100000"/>
              <a:buFont typeface="Libre Baskerville"/>
              <a:buChar char="❖"/>
            </a:pPr>
            <a:r>
              <a:rPr lang="en-US" sz="1900">
                <a:solidFill>
                  <a:schemeClr val="dk1"/>
                </a:solidFill>
                <a:latin typeface="Libre Baskerville"/>
                <a:ea typeface="Libre Baskerville"/>
                <a:cs typeface="Libre Baskerville"/>
                <a:sym typeface="Libre Baskerville"/>
              </a:rPr>
              <a:t>In total, there are 251,089 working-age women with disabilities living in New York City.</a:t>
            </a:r>
            <a:r>
              <a:rPr lang="en-US" sz="1900" baseline="30000">
                <a:solidFill>
                  <a:schemeClr val="dk1"/>
                </a:solidFill>
                <a:latin typeface="Libre Baskerville"/>
                <a:ea typeface="Libre Baskerville"/>
                <a:cs typeface="Libre Baskerville"/>
                <a:sym typeface="Libre Baskerville"/>
              </a:rPr>
              <a:t>1</a:t>
            </a:r>
          </a:p>
          <a:p>
            <a:pPr indent="-114289">
              <a:lnSpc>
                <a:spcPct val="90000"/>
              </a:lnSpc>
              <a:spcBef>
                <a:spcPts val="480"/>
              </a:spcBef>
              <a:buClr>
                <a:schemeClr val="dk1"/>
              </a:buClr>
            </a:pPr>
            <a:endParaRPr sz="1900">
              <a:latin typeface="Libre Baskerville"/>
              <a:ea typeface="Libre Baskerville"/>
              <a:cs typeface="Libre Baskerville"/>
              <a:sym typeface="Libre Baskerville"/>
            </a:endParaRPr>
          </a:p>
          <a:p>
            <a:pPr indent="-114289">
              <a:lnSpc>
                <a:spcPct val="90000"/>
              </a:lnSpc>
              <a:spcBef>
                <a:spcPts val="480"/>
              </a:spcBef>
              <a:buClr>
                <a:schemeClr val="dk1"/>
              </a:buClr>
            </a:pPr>
            <a:endParaRPr sz="1900">
              <a:latin typeface="Libre Baskerville"/>
              <a:ea typeface="Libre Baskerville"/>
              <a:cs typeface="Libre Baskerville"/>
              <a:sym typeface="Libre Baskerville"/>
            </a:endParaRPr>
          </a:p>
          <a:p>
            <a:pPr marL="38098" indent="-38098">
              <a:lnSpc>
                <a:spcPct val="90000"/>
              </a:lnSpc>
              <a:spcBef>
                <a:spcPts val="480"/>
              </a:spcBef>
              <a:buClr>
                <a:srgbClr val="000000"/>
              </a:buClr>
              <a:buSzPct val="100000"/>
              <a:buFont typeface="Libre Baskerville"/>
              <a:buChar char="❖"/>
            </a:pPr>
            <a:r>
              <a:rPr lang="en-US" sz="1900">
                <a:latin typeface="Libre Baskerville"/>
                <a:ea typeface="Libre Baskerville"/>
                <a:cs typeface="Libre Baskerville"/>
                <a:sym typeface="Libre Baskerville"/>
              </a:rPr>
              <a:t>In total, there are 111,236 women living in New York City aged 21-64 with a disability who have an income below the poverty level.</a:t>
            </a:r>
            <a:r>
              <a:rPr lang="en-US" sz="1900" baseline="30000">
                <a:latin typeface="Libre Baskerville"/>
                <a:ea typeface="Libre Baskerville"/>
                <a:cs typeface="Libre Baskerville"/>
                <a:sym typeface="Libre Baskerville"/>
              </a:rPr>
              <a:t>2</a:t>
            </a:r>
          </a:p>
          <a:p>
            <a:pPr indent="-152384">
              <a:lnSpc>
                <a:spcPct val="90000"/>
              </a:lnSpc>
              <a:spcBef>
                <a:spcPts val="480"/>
              </a:spcBef>
              <a:buClr>
                <a:srgbClr val="000000"/>
              </a:buClr>
            </a:pPr>
            <a:endParaRPr sz="2400">
              <a:latin typeface="Libre Baskerville"/>
              <a:ea typeface="Libre Baskerville"/>
              <a:cs typeface="Libre Baskerville"/>
              <a:sym typeface="Libre Baskerville"/>
            </a:endParaRPr>
          </a:p>
          <a:p>
            <a:pPr indent="-152384">
              <a:lnSpc>
                <a:spcPct val="90000"/>
              </a:lnSpc>
              <a:spcBef>
                <a:spcPts val="480"/>
              </a:spcBef>
              <a:buClr>
                <a:schemeClr val="dk1"/>
              </a:buClr>
            </a:pPr>
            <a:endParaRPr sz="2400" baseline="30000">
              <a:latin typeface="Libre Baskerville"/>
              <a:ea typeface="Libre Baskerville"/>
              <a:cs typeface="Libre Baskerville"/>
              <a:sym typeface="Libre Baskerville"/>
            </a:endParaRPr>
          </a:p>
          <a:p>
            <a:pPr indent="-152384">
              <a:lnSpc>
                <a:spcPct val="90000"/>
              </a:lnSpc>
              <a:spcBef>
                <a:spcPts val="480"/>
              </a:spcBef>
              <a:buClr>
                <a:schemeClr val="dk1"/>
              </a:buClr>
            </a:pPr>
            <a:endParaRPr sz="2400" baseline="30000">
              <a:latin typeface="Libre Baskerville"/>
              <a:ea typeface="Libre Baskerville"/>
              <a:cs typeface="Libre Baskerville"/>
              <a:sym typeface="Libre Baskerville"/>
            </a:endParaRPr>
          </a:p>
          <a:p>
            <a:pPr indent="-152384">
              <a:lnSpc>
                <a:spcPct val="90000"/>
              </a:lnSpc>
              <a:spcBef>
                <a:spcPts val="480"/>
              </a:spcBef>
              <a:buClr>
                <a:srgbClr val="000000"/>
              </a:buClr>
            </a:pPr>
            <a:endParaRPr sz="2400">
              <a:latin typeface="Libre Baskerville"/>
              <a:ea typeface="Libre Baskerville"/>
              <a:cs typeface="Libre Baskerville"/>
              <a:sym typeface="Libre Baskerville"/>
            </a:endParaRPr>
          </a:p>
          <a:p>
            <a:pPr indent="-152384">
              <a:buClr>
                <a:srgbClr val="000000"/>
              </a:buClr>
            </a:pPr>
            <a:endParaRPr sz="2400">
              <a:latin typeface="Libre Baskerville"/>
              <a:ea typeface="Libre Baskerville"/>
              <a:cs typeface="Libre Baskerville"/>
              <a:sym typeface="Libre Baskerville"/>
            </a:endParaRPr>
          </a:p>
        </p:txBody>
      </p:sp>
      <p:sp>
        <p:nvSpPr>
          <p:cNvPr id="256" name="Shape 256">
            <a:hlinkClick r:id="rId3"/>
          </p:cNvPr>
          <p:cNvSpPr txBox="1"/>
          <p:nvPr/>
        </p:nvSpPr>
        <p:spPr>
          <a:xfrm>
            <a:off x="155575" y="6362075"/>
            <a:ext cx="4022400" cy="219000"/>
          </a:xfrm>
          <a:prstGeom prst="rect">
            <a:avLst/>
          </a:prstGeom>
          <a:noFill/>
          <a:ln>
            <a:noFill/>
          </a:ln>
        </p:spPr>
        <p:txBody>
          <a:bodyPr wrap="square" lIns="91266" tIns="45622" rIns="91266" bIns="45622" anchor="t" anchorCtr="0">
            <a:noAutofit/>
          </a:bodyPr>
          <a:lstStyle/>
          <a:p>
            <a:pPr marL="228261" indent="-241751">
              <a:buClr>
                <a:schemeClr val="dk1"/>
              </a:buClr>
              <a:buSzPct val="25000"/>
            </a:pPr>
            <a:r>
              <a:rPr lang="en-US" sz="800">
                <a:solidFill>
                  <a:schemeClr val="dk1"/>
                </a:solidFill>
                <a:highlight>
                  <a:srgbClr val="FFFFFF"/>
                </a:highlight>
              </a:rPr>
              <a:t>1  U.S. Census Bureau, 2016 American Community Survey 1-Year Estimates</a:t>
            </a:r>
          </a:p>
          <a:p>
            <a:pPr indent="-13493">
              <a:buClr>
                <a:schemeClr val="dk1"/>
              </a:buClr>
              <a:buSzPct val="25000"/>
            </a:pPr>
            <a:r>
              <a:rPr lang="en-US" sz="800">
                <a:solidFill>
                  <a:schemeClr val="dk1"/>
                </a:solidFill>
                <a:highlight>
                  <a:srgbClr val="FFFFFF"/>
                </a:highlight>
              </a:rPr>
              <a:t>2 U.S. Census Bureau, 2005-2007 American Community Survey </a:t>
            </a:r>
          </a:p>
        </p:txBody>
      </p:sp>
      <p:sp>
        <p:nvSpPr>
          <p:cNvPr id="257" name="Shape 257"/>
          <p:cNvSpPr txBox="1"/>
          <p:nvPr/>
        </p:nvSpPr>
        <p:spPr>
          <a:xfrm>
            <a:off x="2019676" y="397565"/>
            <a:ext cx="6894000" cy="804300"/>
          </a:xfrm>
          <a:prstGeom prst="rect">
            <a:avLst/>
          </a:prstGeom>
          <a:noFill/>
          <a:ln>
            <a:noFill/>
          </a:ln>
        </p:spPr>
        <p:txBody>
          <a:bodyPr wrap="square" lIns="91416" tIns="91416" rIns="91416" bIns="91416" anchor="t" anchorCtr="0">
            <a:noAutofit/>
          </a:bodyPr>
          <a:lstStyle/>
          <a:p>
            <a:pPr indent="-152384" algn="r">
              <a:buClr>
                <a:srgbClr val="FFFFFF"/>
              </a:buClr>
              <a:buSzPct val="100000"/>
            </a:pPr>
            <a:endParaRPr lang="en-US" sz="2400" b="1" dirty="0">
              <a:solidFill>
                <a:srgbClr val="FFFFFF"/>
              </a:solidFill>
              <a:latin typeface="Libre Baskerville"/>
              <a:ea typeface="Libre Baskerville"/>
              <a:cs typeface="Libre Baskerville"/>
              <a:sym typeface="Libre Baskerville"/>
            </a:endParaRPr>
          </a:p>
        </p:txBody>
      </p:sp>
      <p:pic>
        <p:nvPicPr>
          <p:cNvPr id="258" name="Shape 258" descr="Related image"/>
          <p:cNvPicPr preferRelativeResize="0"/>
          <p:nvPr/>
        </p:nvPicPr>
        <p:blipFill rotWithShape="1">
          <a:blip r:embed="rId4">
            <a:alphaModFix/>
          </a:blip>
          <a:srcRect/>
          <a:stretch/>
        </p:blipFill>
        <p:spPr>
          <a:xfrm>
            <a:off x="4047777" y="2042681"/>
            <a:ext cx="4865899" cy="3249311"/>
          </a:xfrm>
          <a:prstGeom prst="rect">
            <a:avLst/>
          </a:prstGeom>
          <a:noFill/>
          <a:ln>
            <a:noFill/>
          </a:ln>
        </p:spPr>
      </p:pic>
      <p:sp>
        <p:nvSpPr>
          <p:cNvPr id="2" name="Title 1">
            <a:extLst>
              <a:ext uri="{FF2B5EF4-FFF2-40B4-BE49-F238E27FC236}">
                <a16:creationId xmlns:a16="http://schemas.microsoft.com/office/drawing/2014/main" id="{286BFF70-68A4-4203-908D-3FAE591906D1}"/>
              </a:ext>
            </a:extLst>
          </p:cNvPr>
          <p:cNvSpPr>
            <a:spLocks noGrp="1"/>
          </p:cNvSpPr>
          <p:nvPr>
            <p:ph type="title" idx="4294967295"/>
          </p:nvPr>
        </p:nvSpPr>
        <p:spPr>
          <a:xfrm>
            <a:off x="460375" y="553610"/>
            <a:ext cx="8229599" cy="276999"/>
          </a:xfrm>
        </p:spPr>
        <p:txBody>
          <a:bodyPr/>
          <a:lstStyle/>
          <a:p>
            <a:pPr algn="r" rtl="0"/>
            <a:r>
              <a:rPr lang="en-US" sz="3600" b="1" i="0" dirty="0">
                <a:solidFill>
                  <a:srgbClr val="FFFFFF"/>
                </a:solidFill>
                <a:effectLst/>
                <a:latin typeface="Baskerville Old Face" panose="02020602080505020303" pitchFamily="18" charset="77"/>
                <a:ea typeface="Libre Baskerville" panose="020B0604020202020204" charset="0"/>
                <a:cs typeface="Libre Baskerville" panose="020B0604020202020204" charset="0"/>
              </a:rPr>
              <a:t>New York City Women </a:t>
            </a:r>
            <a:endParaRPr lang="en-US" sz="3600" dirty="0">
              <a:effectLst/>
              <a:latin typeface="Baskerville Old Face" panose="02020602080505020303" pitchFamily="18" charset="77"/>
            </a:endParaRPr>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5" name="Shape 265"/>
          <p:cNvSpPr txBox="1"/>
          <p:nvPr/>
        </p:nvSpPr>
        <p:spPr>
          <a:xfrm>
            <a:off x="141151" y="6450351"/>
            <a:ext cx="6836400" cy="325500"/>
          </a:xfrm>
          <a:prstGeom prst="rect">
            <a:avLst/>
          </a:prstGeom>
          <a:noFill/>
          <a:ln>
            <a:noFill/>
          </a:ln>
        </p:spPr>
        <p:txBody>
          <a:bodyPr wrap="square" lIns="91416" tIns="91416" rIns="91416" bIns="91416" anchor="ctr" anchorCtr="0">
            <a:noAutofit/>
          </a:bodyPr>
          <a:lstStyle/>
          <a:p>
            <a:pPr marL="228261" indent="-56825">
              <a:buClr>
                <a:schemeClr val="dk1"/>
              </a:buClr>
              <a:buSzPct val="100000"/>
            </a:pPr>
            <a:r>
              <a:rPr lang="en-US" sz="700" dirty="0">
                <a:solidFill>
                  <a:schemeClr val="dk1"/>
                </a:solidFill>
                <a:highlight>
                  <a:srgbClr val="FFFFFF"/>
                </a:highlight>
                <a:latin typeface="Libre Baskerville"/>
                <a:ea typeface="Libre Baskerville"/>
                <a:cs typeface="Libre Baskerville"/>
                <a:sym typeface="Libre Baskerville"/>
              </a:rPr>
              <a:t>Source:1  U.S. Census Bureau, 2016 American Community Survey 1-Year Estimates</a:t>
            </a:r>
          </a:p>
        </p:txBody>
      </p:sp>
      <p:sp>
        <p:nvSpPr>
          <p:cNvPr id="266" name="Shape 266"/>
          <p:cNvSpPr txBox="1"/>
          <p:nvPr/>
        </p:nvSpPr>
        <p:spPr>
          <a:xfrm>
            <a:off x="1508759" y="142012"/>
            <a:ext cx="7470331" cy="729300"/>
          </a:xfrm>
          <a:prstGeom prst="rect">
            <a:avLst/>
          </a:prstGeom>
          <a:noFill/>
          <a:ln>
            <a:noFill/>
          </a:ln>
        </p:spPr>
        <p:txBody>
          <a:bodyPr wrap="square" lIns="91416" tIns="91416" rIns="91416" bIns="91416" anchor="t" anchorCtr="0">
            <a:noAutofit/>
          </a:bodyPr>
          <a:lstStyle/>
          <a:p>
            <a:pPr indent="-152384" algn="r">
              <a:buClr>
                <a:srgbClr val="FFFFFF"/>
              </a:buClr>
              <a:buSzPct val="100000"/>
            </a:pPr>
            <a:endParaRPr lang="en-US" sz="2400" b="1" dirty="0">
              <a:solidFill>
                <a:srgbClr val="FFFFFF"/>
              </a:solidFill>
              <a:latin typeface="Libre Baskerville"/>
              <a:ea typeface="Libre Baskerville"/>
              <a:cs typeface="Libre Baskerville"/>
              <a:sym typeface="Libre Baskerville"/>
            </a:endParaRPr>
          </a:p>
        </p:txBody>
      </p:sp>
      <p:sp>
        <p:nvSpPr>
          <p:cNvPr id="267" name="Shape 267"/>
          <p:cNvSpPr txBox="1"/>
          <p:nvPr/>
        </p:nvSpPr>
        <p:spPr>
          <a:xfrm>
            <a:off x="0" y="5239933"/>
            <a:ext cx="9165175" cy="1291500"/>
          </a:xfrm>
          <a:prstGeom prst="rect">
            <a:avLst/>
          </a:prstGeom>
          <a:noFill/>
          <a:ln>
            <a:noFill/>
          </a:ln>
        </p:spPr>
        <p:txBody>
          <a:bodyPr wrap="square" lIns="91416" tIns="91416" rIns="91416" bIns="91416" anchor="ctr" anchorCtr="0">
            <a:noAutofit/>
          </a:bodyPr>
          <a:lstStyle/>
          <a:p>
            <a:pPr indent="-114289">
              <a:lnSpc>
                <a:spcPct val="115000"/>
              </a:lnSpc>
              <a:buClr>
                <a:srgbClr val="000000"/>
              </a:buClr>
            </a:pPr>
            <a:endParaRPr sz="1600" dirty="0">
              <a:solidFill>
                <a:schemeClr val="dk1"/>
              </a:solidFill>
              <a:latin typeface="Libre Baskerville"/>
              <a:ea typeface="Libre Baskerville"/>
              <a:cs typeface="Libre Baskerville"/>
              <a:sym typeface="Libre Baskerville"/>
            </a:endParaRPr>
          </a:p>
          <a:p>
            <a:pPr marL="431756" lvl="1" indent="-25398">
              <a:lnSpc>
                <a:spcPct val="115000"/>
              </a:lnSpc>
              <a:buClr>
                <a:schemeClr val="dk1"/>
              </a:buClr>
              <a:buSzPct val="100000"/>
              <a:buFont typeface="Libre Baskerville"/>
              <a:buChar char="❖"/>
            </a:pPr>
            <a:r>
              <a:rPr lang="en-US" sz="1600" dirty="0">
                <a:solidFill>
                  <a:schemeClr val="dk1"/>
                </a:solidFill>
                <a:latin typeface="Libre Baskerville"/>
                <a:ea typeface="Libre Baskerville"/>
                <a:cs typeface="Libre Baskerville"/>
                <a:sym typeface="Libre Baskerville"/>
              </a:rPr>
              <a:t>There are 113,604 working-age Latina women with disabilities living in NYC.</a:t>
            </a:r>
          </a:p>
          <a:p>
            <a:pPr marL="457155" indent="-88892">
              <a:lnSpc>
                <a:spcPct val="115000"/>
              </a:lnSpc>
              <a:buClr>
                <a:srgbClr val="000000"/>
              </a:buClr>
            </a:pPr>
            <a:endParaRPr sz="1600" dirty="0">
              <a:solidFill>
                <a:schemeClr val="dk1"/>
              </a:solidFill>
              <a:latin typeface="Libre Baskerville"/>
              <a:ea typeface="Libre Baskerville"/>
              <a:cs typeface="Libre Baskerville"/>
              <a:sym typeface="Libre Baskerville"/>
            </a:endParaRPr>
          </a:p>
          <a:p>
            <a:pPr marL="431756" lvl="1" indent="-25398">
              <a:lnSpc>
                <a:spcPct val="115000"/>
              </a:lnSpc>
              <a:buClr>
                <a:schemeClr val="dk1"/>
              </a:buClr>
              <a:buSzPct val="100000"/>
              <a:buFont typeface="Libre Baskerville"/>
              <a:buChar char="❖"/>
            </a:pPr>
            <a:r>
              <a:rPr lang="en-US" sz="1600" dirty="0">
                <a:solidFill>
                  <a:schemeClr val="dk1"/>
                </a:solidFill>
                <a:latin typeface="Libre Baskerville"/>
                <a:ea typeface="Libre Baskerville"/>
                <a:cs typeface="Libre Baskerville"/>
                <a:sym typeface="Libre Baskerville"/>
              </a:rPr>
              <a:t>27,879 or only 24% working-age Latina women with disabilities have jobs in NYC.</a:t>
            </a:r>
          </a:p>
          <a:p>
            <a:pPr marL="457155" indent="-76193">
              <a:lnSpc>
                <a:spcPct val="115000"/>
              </a:lnSpc>
              <a:buClr>
                <a:srgbClr val="000000"/>
              </a:buClr>
            </a:pPr>
            <a:endParaRPr sz="1600" dirty="0">
              <a:solidFill>
                <a:srgbClr val="4E4B47"/>
              </a:solidFill>
              <a:latin typeface="Libre Baskerville"/>
              <a:ea typeface="Libre Baskerville"/>
              <a:cs typeface="Libre Baskerville"/>
              <a:sym typeface="Libre Baskerville"/>
            </a:endParaRPr>
          </a:p>
        </p:txBody>
      </p:sp>
      <p:pic>
        <p:nvPicPr>
          <p:cNvPr id="268" name="Shape 268" descr="Image result for latino disabled girls"/>
          <p:cNvPicPr preferRelativeResize="0"/>
          <p:nvPr/>
        </p:nvPicPr>
        <p:blipFill rotWithShape="1">
          <a:blip r:embed="rId3">
            <a:alphaModFix/>
          </a:blip>
          <a:srcRect/>
          <a:stretch/>
        </p:blipFill>
        <p:spPr>
          <a:xfrm>
            <a:off x="2949651" y="2967068"/>
            <a:ext cx="3416500" cy="2272865"/>
          </a:xfrm>
          <a:prstGeom prst="rect">
            <a:avLst/>
          </a:prstGeom>
          <a:noFill/>
          <a:ln>
            <a:noFill/>
          </a:ln>
        </p:spPr>
      </p:pic>
      <p:sp>
        <p:nvSpPr>
          <p:cNvPr id="269" name="Shape 269"/>
          <p:cNvSpPr txBox="1"/>
          <p:nvPr/>
        </p:nvSpPr>
        <p:spPr>
          <a:xfrm>
            <a:off x="141151" y="1274300"/>
            <a:ext cx="8594100" cy="1614600"/>
          </a:xfrm>
          <a:prstGeom prst="rect">
            <a:avLst/>
          </a:prstGeom>
          <a:noFill/>
          <a:ln>
            <a:noFill/>
          </a:ln>
        </p:spPr>
        <p:txBody>
          <a:bodyPr wrap="square" lIns="91416" tIns="91416" rIns="91416" bIns="91416" anchor="ctr" anchorCtr="0">
            <a:noAutofit/>
          </a:bodyPr>
          <a:lstStyle/>
          <a:p>
            <a:pPr marL="431756" lvl="1" indent="-25398">
              <a:lnSpc>
                <a:spcPct val="115000"/>
              </a:lnSpc>
              <a:buClr>
                <a:schemeClr val="dk1"/>
              </a:buClr>
              <a:buSzPct val="100000"/>
              <a:buFont typeface="Libre Baskerville"/>
              <a:buChar char="❖"/>
            </a:pPr>
            <a:r>
              <a:rPr lang="en-US" sz="1600" dirty="0">
                <a:solidFill>
                  <a:schemeClr val="dk1"/>
                </a:solidFill>
                <a:latin typeface="Libre Baskerville"/>
                <a:ea typeface="Libre Baskerville"/>
                <a:cs typeface="Libre Baskerville"/>
                <a:sym typeface="Libre Baskerville"/>
              </a:rPr>
              <a:t>In total, there are 96,478 working-age African American women with disabilities living in NYC.</a:t>
            </a:r>
          </a:p>
          <a:p>
            <a:pPr marL="457155" indent="-88892">
              <a:lnSpc>
                <a:spcPct val="115000"/>
              </a:lnSpc>
              <a:buClr>
                <a:srgbClr val="000000"/>
              </a:buClr>
            </a:pPr>
            <a:endParaRPr sz="1600" dirty="0">
              <a:solidFill>
                <a:schemeClr val="dk1"/>
              </a:solidFill>
              <a:latin typeface="Libre Baskerville"/>
              <a:ea typeface="Libre Baskerville"/>
              <a:cs typeface="Libre Baskerville"/>
              <a:sym typeface="Libre Baskerville"/>
            </a:endParaRPr>
          </a:p>
          <a:p>
            <a:pPr marL="431756" lvl="1" indent="-25398">
              <a:lnSpc>
                <a:spcPct val="115000"/>
              </a:lnSpc>
              <a:buClr>
                <a:schemeClr val="dk1"/>
              </a:buClr>
              <a:buSzPct val="100000"/>
              <a:buFont typeface="Libre Baskerville"/>
              <a:buChar char="❖"/>
            </a:pPr>
            <a:r>
              <a:rPr lang="en-US" sz="1600" dirty="0">
                <a:solidFill>
                  <a:schemeClr val="dk1"/>
                </a:solidFill>
                <a:latin typeface="Libre Baskerville"/>
                <a:ea typeface="Libre Baskerville"/>
                <a:cs typeface="Libre Baskerville"/>
                <a:sym typeface="Libre Baskerville"/>
              </a:rPr>
              <a:t>Only 28,806 or 29% of working-age African American women with disabilities living in NYC have jobs. </a:t>
            </a:r>
          </a:p>
        </p:txBody>
      </p:sp>
      <p:sp>
        <p:nvSpPr>
          <p:cNvPr id="2" name="Title 1">
            <a:extLst>
              <a:ext uri="{FF2B5EF4-FFF2-40B4-BE49-F238E27FC236}">
                <a16:creationId xmlns:a16="http://schemas.microsoft.com/office/drawing/2014/main" id="{96B9C8BC-9A66-4E21-9486-3D1AC46F152A}"/>
              </a:ext>
            </a:extLst>
          </p:cNvPr>
          <p:cNvSpPr>
            <a:spLocks noGrp="1"/>
          </p:cNvSpPr>
          <p:nvPr>
            <p:ph type="title" idx="4294967295"/>
          </p:nvPr>
        </p:nvSpPr>
        <p:spPr>
          <a:xfrm>
            <a:off x="505652" y="-632"/>
            <a:ext cx="8229599" cy="276999"/>
          </a:xfrm>
        </p:spPr>
        <p:txBody>
          <a:bodyPr/>
          <a:lstStyle/>
          <a:p>
            <a:pPr algn="r" rtl="0"/>
            <a:r>
              <a:rPr lang="en-US" sz="3400" b="1" i="0" dirty="0">
                <a:solidFill>
                  <a:srgbClr val="FFFFFF"/>
                </a:solidFill>
                <a:effectLst/>
                <a:latin typeface="Baskerville Old Face" panose="02020602080505020303" pitchFamily="18" charset="77"/>
                <a:ea typeface="Libre Baskerville" panose="020B0604020202020204" charset="0"/>
                <a:cs typeface="Libre Baskerville" panose="020B0604020202020204" charset="0"/>
              </a:rPr>
              <a:t>Intersectionality in </a:t>
            </a:r>
            <a:endParaRPr lang="en-US" sz="3400" dirty="0">
              <a:effectLst/>
              <a:latin typeface="Baskerville Old Face" panose="02020602080505020303" pitchFamily="18" charset="77"/>
            </a:endParaRPr>
          </a:p>
          <a:p>
            <a:pPr algn="r" rtl="0"/>
            <a:r>
              <a:rPr lang="en-US" sz="3400" b="1" i="0" dirty="0">
                <a:solidFill>
                  <a:srgbClr val="FFFFFF"/>
                </a:solidFill>
                <a:effectLst/>
                <a:latin typeface="Baskerville Old Face" panose="02020602080505020303" pitchFamily="18" charset="77"/>
                <a:ea typeface="Libre Baskerville" panose="020B0604020202020204" charset="0"/>
                <a:cs typeface="Libre Baskerville" panose="020B0604020202020204" charset="0"/>
              </a:rPr>
              <a:t>New York City Women</a:t>
            </a:r>
            <a:endParaRPr lang="en-US" sz="3400" dirty="0">
              <a:effectLst/>
              <a:latin typeface="Baskerville Old Face" panose="02020602080505020303" pitchFamily="18" charset="77"/>
            </a:endParaRPr>
          </a:p>
          <a:p>
            <a:pPr algn="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2E8048-6288-4D27-A156-70146352E4C3}"/>
              </a:ext>
            </a:extLst>
          </p:cNvPr>
          <p:cNvSpPr>
            <a:spLocks noGrp="1"/>
          </p:cNvSpPr>
          <p:nvPr>
            <p:ph type="title"/>
          </p:nvPr>
        </p:nvSpPr>
        <p:spPr>
          <a:xfrm>
            <a:off x="457502" y="0"/>
            <a:ext cx="8229023" cy="276999"/>
          </a:xfrm>
        </p:spPr>
        <p:txBody>
          <a:bodyPr/>
          <a:lstStyle/>
          <a:p>
            <a:pPr algn="r"/>
            <a:r>
              <a:rPr lang="en-US" sz="3400" b="1" dirty="0">
                <a:solidFill>
                  <a:schemeClr val="bg1"/>
                </a:solidFill>
                <a:latin typeface="Baskerville Old Face" panose="02020602080505020303" pitchFamily="18" charset="77"/>
              </a:rPr>
              <a:t>High School Graduation Rates</a:t>
            </a:r>
            <a:br>
              <a:rPr lang="en-US" sz="3400" b="1" dirty="0">
                <a:solidFill>
                  <a:schemeClr val="bg1"/>
                </a:solidFill>
                <a:latin typeface="Baskerville Old Face" panose="02020602080505020303" pitchFamily="18" charset="77"/>
              </a:rPr>
            </a:br>
            <a:r>
              <a:rPr lang="en-US" sz="3400" b="1" dirty="0">
                <a:solidFill>
                  <a:schemeClr val="bg1"/>
                </a:solidFill>
                <a:latin typeface="Baskerville Old Face" panose="02020602080505020303" pitchFamily="18" charset="77"/>
              </a:rPr>
              <a:t> in NYC</a:t>
            </a:r>
          </a:p>
        </p:txBody>
      </p:sp>
      <p:sp>
        <p:nvSpPr>
          <p:cNvPr id="5" name="Text Placeholder 4">
            <a:extLst>
              <a:ext uri="{FF2B5EF4-FFF2-40B4-BE49-F238E27FC236}">
                <a16:creationId xmlns:a16="http://schemas.microsoft.com/office/drawing/2014/main" id="{2BB923F1-0CA0-479C-922E-79999C1A96D5}"/>
              </a:ext>
            </a:extLst>
          </p:cNvPr>
          <p:cNvSpPr>
            <a:spLocks noGrp="1"/>
          </p:cNvSpPr>
          <p:nvPr>
            <p:ph type="body" idx="1"/>
          </p:nvPr>
        </p:nvSpPr>
        <p:spPr>
          <a:xfrm>
            <a:off x="0" y="1139704"/>
            <a:ext cx="5772816" cy="224147"/>
          </a:xfrm>
        </p:spPr>
        <p:txBody>
          <a:bodyPr/>
          <a:lstStyle/>
          <a:p>
            <a:pPr marL="342900" indent="-342900">
              <a:buFont typeface="Wingdings" panose="05000000000000000000" pitchFamily="2" charset="2"/>
              <a:buChar char="v"/>
            </a:pPr>
            <a:r>
              <a:rPr lang="en-US" altLang="en-US" sz="1800" dirty="0">
                <a:solidFill>
                  <a:schemeClr val="tx1"/>
                </a:solidFill>
                <a:latin typeface="Libre Baskerville" panose="020B0604020202020204" charset="0"/>
              </a:rPr>
              <a:t>NYC has an overall high school graduation rate of 70.5%  </a:t>
            </a:r>
          </a:p>
          <a:p>
            <a:pPr marL="342900" indent="-342900">
              <a:buFont typeface="Wingdings" panose="05000000000000000000" pitchFamily="2" charset="2"/>
              <a:buChar char="v"/>
            </a:pPr>
            <a:r>
              <a:rPr lang="en-US" altLang="en-US" sz="1800" b="1" dirty="0">
                <a:solidFill>
                  <a:schemeClr val="tx1"/>
                </a:solidFill>
                <a:latin typeface="Libre Baskerville" panose="020B0604020202020204" charset="0"/>
              </a:rPr>
              <a:t>NYC students with disabilities have an  high school graduation rate of only 44.8%</a:t>
            </a:r>
          </a:p>
          <a:p>
            <a:pPr marL="342900" indent="-342900">
              <a:buFont typeface="Wingdings" panose="05000000000000000000" pitchFamily="2" charset="2"/>
              <a:buChar char="v"/>
            </a:pPr>
            <a:r>
              <a:rPr lang="en-US" altLang="en-US" sz="1800" b="1" dirty="0">
                <a:solidFill>
                  <a:schemeClr val="tx1"/>
                </a:solidFill>
                <a:latin typeface="Libre Baskerville" panose="020B0604020202020204" charset="0"/>
              </a:rPr>
              <a:t>Out of the 74,172 students in the class of 2016 in NYC, 12,938 were students with disabilities.</a:t>
            </a:r>
          </a:p>
          <a:p>
            <a:pPr marL="342900" indent="-342900">
              <a:buFont typeface="Wingdings" panose="05000000000000000000" pitchFamily="2" charset="2"/>
              <a:buChar char="v"/>
            </a:pPr>
            <a:r>
              <a:rPr lang="en-US" altLang="en-US" sz="1800" b="1" dirty="0">
                <a:solidFill>
                  <a:schemeClr val="tx1"/>
                </a:solidFill>
                <a:latin typeface="Libre Baskerville" panose="020B0604020202020204" charset="0"/>
              </a:rPr>
              <a:t>439 NYC students with disabilities left    high school with only an IEP Diploma    (not equivalent to a GED or HS diploma).</a:t>
            </a:r>
          </a:p>
          <a:p>
            <a:pPr marL="342900" indent="-342900">
              <a:buFont typeface="Wingdings" panose="05000000000000000000" pitchFamily="2" charset="2"/>
              <a:buChar char="v"/>
            </a:pPr>
            <a:r>
              <a:rPr lang="en-US" altLang="en-US" sz="1800" b="1" dirty="0">
                <a:solidFill>
                  <a:schemeClr val="tx1"/>
                </a:solidFill>
                <a:latin typeface="Libre Baskerville" panose="020B0604020202020204" charset="0"/>
              </a:rPr>
              <a:t>In total, 5,800 students with disabilities graduated NYC high schools in the class of 2016. (Out of 53,848 graduates overall)</a:t>
            </a:r>
          </a:p>
          <a:p>
            <a:pPr marL="342900" indent="-342900">
              <a:buFont typeface="Wingdings" panose="05000000000000000000" pitchFamily="2" charset="2"/>
              <a:buChar char="v"/>
            </a:pPr>
            <a:r>
              <a:rPr lang="en-US" altLang="en-US" sz="1800" b="1" dirty="0">
                <a:solidFill>
                  <a:schemeClr val="tx1"/>
                </a:solidFill>
                <a:latin typeface="Libre Baskerville" panose="020B0604020202020204" charset="0"/>
              </a:rPr>
              <a:t>NYC Special Ed. Enrollment by Ethnicity:</a:t>
            </a:r>
          </a:p>
          <a:p>
            <a:pPr marL="342900" indent="-342900">
              <a:buFont typeface="Wingdings" panose="05000000000000000000" pitchFamily="2" charset="2"/>
              <a:buChar char="v"/>
            </a:pPr>
            <a:r>
              <a:rPr lang="en-US" altLang="en-US" sz="1400" dirty="0">
                <a:solidFill>
                  <a:schemeClr val="tx1"/>
                </a:solidFill>
                <a:latin typeface="Libre Baskerville" panose="020B0604020202020204" charset="0"/>
              </a:rPr>
              <a:t>295 Native American students with disabilities</a:t>
            </a:r>
          </a:p>
          <a:p>
            <a:pPr marL="342900" indent="-342900">
              <a:buFont typeface="Wingdings" panose="05000000000000000000" pitchFamily="2" charset="2"/>
              <a:buChar char="v"/>
            </a:pPr>
            <a:r>
              <a:rPr lang="en-US" altLang="en-US" sz="1400" dirty="0">
                <a:solidFill>
                  <a:schemeClr val="tx1"/>
                </a:solidFill>
                <a:latin typeface="Libre Baskerville" panose="020B0604020202020204" charset="0"/>
              </a:rPr>
              <a:t>1,637 Asian Americans students with disabilities</a:t>
            </a:r>
          </a:p>
          <a:p>
            <a:pPr marL="342900" indent="-342900">
              <a:buFont typeface="Wingdings" panose="05000000000000000000" pitchFamily="2" charset="2"/>
              <a:buChar char="v"/>
            </a:pPr>
            <a:r>
              <a:rPr lang="en-US" altLang="en-US" sz="1400" dirty="0">
                <a:solidFill>
                  <a:schemeClr val="tx1"/>
                </a:solidFill>
                <a:latin typeface="Libre Baskerville" panose="020B0604020202020204" charset="0"/>
              </a:rPr>
              <a:t>9,189 Latino/Latina students  with disabilities</a:t>
            </a:r>
          </a:p>
          <a:p>
            <a:pPr marL="342900" indent="-342900">
              <a:buFont typeface="Wingdings" panose="05000000000000000000" pitchFamily="2" charset="2"/>
              <a:buChar char="v"/>
            </a:pPr>
            <a:r>
              <a:rPr lang="en-US" altLang="en-US" sz="1400" dirty="0">
                <a:solidFill>
                  <a:schemeClr val="tx1"/>
                </a:solidFill>
                <a:latin typeface="Libre Baskerville" panose="020B0604020202020204" charset="0"/>
              </a:rPr>
              <a:t>8,719 African American students  with disabilities</a:t>
            </a:r>
          </a:p>
          <a:p>
            <a:pPr marL="342900" indent="-342900">
              <a:buFont typeface="Wingdings" panose="05000000000000000000" pitchFamily="2" charset="2"/>
              <a:buChar char="v"/>
            </a:pPr>
            <a:r>
              <a:rPr lang="en-US" altLang="en-US" sz="1400" dirty="0">
                <a:solidFill>
                  <a:schemeClr val="tx1"/>
                </a:solidFill>
                <a:latin typeface="Libre Baskerville" panose="020B0604020202020204" charset="0"/>
              </a:rPr>
              <a:t>3,080 White students with disabilities </a:t>
            </a:r>
            <a:endParaRPr lang="en-US" altLang="en-US" sz="1400" b="1" dirty="0">
              <a:solidFill>
                <a:schemeClr val="tx1"/>
              </a:solidFill>
              <a:latin typeface="Libre Baskerville" panose="020B0604020202020204" charset="0"/>
            </a:endParaRPr>
          </a:p>
          <a:p>
            <a:pPr marL="342900" indent="-342900">
              <a:buFont typeface="Wingdings" panose="05000000000000000000" pitchFamily="2" charset="2"/>
              <a:buChar char="v"/>
            </a:pPr>
            <a:endParaRPr lang="en-US" sz="1800" dirty="0">
              <a:solidFill>
                <a:schemeClr val="tx1"/>
              </a:solidFill>
              <a:latin typeface="Libre Baskerville" panose="020B0604020202020204" charset="0"/>
            </a:endParaRPr>
          </a:p>
        </p:txBody>
      </p:sp>
      <p:pic>
        <p:nvPicPr>
          <p:cNvPr id="2050" name="Picture 2" descr="https://upload.wikimedia.org/wikipedia/commons/b/b1/NYC_DOE_Logo.png">
            <a:extLst>
              <a:ext uri="{FF2B5EF4-FFF2-40B4-BE49-F238E27FC236}">
                <a16:creationId xmlns:a16="http://schemas.microsoft.com/office/drawing/2014/main" id="{FBF50A1C-1585-49BA-A093-94E0A37390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9849" y="2106981"/>
            <a:ext cx="3664151" cy="22197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CEF7B86-97AD-4E63-B440-DB91ED4281AF}"/>
              </a:ext>
            </a:extLst>
          </p:cNvPr>
          <p:cNvSpPr/>
          <p:nvPr/>
        </p:nvSpPr>
        <p:spPr>
          <a:xfrm>
            <a:off x="5772816" y="4572000"/>
            <a:ext cx="2913709" cy="2631490"/>
          </a:xfrm>
          <a:prstGeom prst="rect">
            <a:avLst/>
          </a:prstGeom>
        </p:spPr>
        <p:txBody>
          <a:bodyPr wrap="square">
            <a:spAutoFit/>
          </a:bodyPr>
          <a:lstStyle/>
          <a:p>
            <a:r>
              <a:rPr lang="en-US" dirty="0">
                <a:solidFill>
                  <a:srgbClr val="333333"/>
                </a:solidFill>
                <a:latin typeface="Libre Baskerville" panose="020B0604020202020204" charset="0"/>
                <a:hlinkClick r:id="rId3"/>
              </a:rPr>
              <a:t>From </a:t>
            </a:r>
            <a:r>
              <a:rPr lang="en-US" i="1" dirty="0">
                <a:solidFill>
                  <a:srgbClr val="333333"/>
                </a:solidFill>
                <a:latin typeface="Libre Baskerville" panose="020B0604020202020204" charset="0"/>
                <a:hlinkClick r:id="rId3"/>
              </a:rPr>
              <a:t>The New York Times</a:t>
            </a:r>
            <a:r>
              <a:rPr lang="en-US" i="1" dirty="0">
                <a:solidFill>
                  <a:srgbClr val="333333"/>
                </a:solidFill>
                <a:latin typeface="Libre Baskerville" panose="020B0604020202020204" charset="0"/>
              </a:rPr>
              <a:t>: “…</a:t>
            </a:r>
            <a:r>
              <a:rPr lang="en-US" dirty="0">
                <a:solidFill>
                  <a:srgbClr val="333333"/>
                </a:solidFill>
                <a:latin typeface="Libre Baskerville" panose="020B0604020202020204" charset="0"/>
              </a:rPr>
              <a:t>white students remained far more likely to receive a diploma than black or Hispanic students. </a:t>
            </a:r>
            <a:r>
              <a:rPr lang="en-US" b="1" dirty="0">
                <a:solidFill>
                  <a:srgbClr val="333333"/>
                </a:solidFill>
                <a:latin typeface="Libre Baskerville" panose="020B0604020202020204" charset="0"/>
              </a:rPr>
              <a:t>And</a:t>
            </a:r>
            <a:r>
              <a:rPr lang="en-US" dirty="0">
                <a:solidFill>
                  <a:srgbClr val="333333"/>
                </a:solidFill>
                <a:latin typeface="Libre Baskerville" panose="020B0604020202020204" charset="0"/>
              </a:rPr>
              <a:t> </a:t>
            </a:r>
            <a:r>
              <a:rPr lang="en-US" b="1" dirty="0">
                <a:solidFill>
                  <a:srgbClr val="333333"/>
                </a:solidFill>
                <a:latin typeface="Libre Baskerville" panose="020B0604020202020204" charset="0"/>
              </a:rPr>
              <a:t>high school graduation remained out of reach for many students with disabilities.”</a:t>
            </a:r>
            <a:endParaRPr lang="en-US" dirty="0">
              <a:solidFill>
                <a:srgbClr val="333333"/>
              </a:solidFill>
              <a:latin typeface="Libre Baskerville" panose="020B0604020202020204" charset="0"/>
            </a:endParaRPr>
          </a:p>
          <a:p>
            <a:br>
              <a:rPr lang="en-US" dirty="0">
                <a:latin typeface="Libre Baskerville" panose="020B0604020202020204" charset="0"/>
              </a:rPr>
            </a:br>
            <a:endParaRPr lang="en-US" dirty="0">
              <a:latin typeface="Libre Baskerville" panose="020B0604020202020204" charset="0"/>
            </a:endParaRPr>
          </a:p>
        </p:txBody>
      </p:sp>
    </p:spTree>
    <p:extLst>
      <p:ext uri="{BB962C8B-B14F-4D97-AF65-F5344CB8AC3E}">
        <p14:creationId xmlns:p14="http://schemas.microsoft.com/office/powerpoint/2010/main" val="3527038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D21FB-D1AB-4A51-B6A7-C3FB0F1B807A}"/>
              </a:ext>
            </a:extLst>
          </p:cNvPr>
          <p:cNvSpPr>
            <a:spLocks noGrp="1"/>
          </p:cNvSpPr>
          <p:nvPr>
            <p:ph type="title"/>
          </p:nvPr>
        </p:nvSpPr>
        <p:spPr>
          <a:xfrm>
            <a:off x="457501" y="0"/>
            <a:ext cx="8229023" cy="276999"/>
          </a:xfrm>
        </p:spPr>
        <p:txBody>
          <a:bodyPr/>
          <a:lstStyle/>
          <a:p>
            <a:pPr algn="r"/>
            <a:r>
              <a:rPr lang="en-US" sz="3400" b="1" dirty="0">
                <a:solidFill>
                  <a:schemeClr val="bg1"/>
                </a:solidFill>
                <a:latin typeface="Baskerville Old Face" panose="02020602080505020303" pitchFamily="18" charset="77"/>
              </a:rPr>
              <a:t>Class of 2017</a:t>
            </a:r>
            <a:endParaRPr lang="en-US" sz="3400" dirty="0">
              <a:latin typeface="Baskerville Old Face" panose="02020602080505020303" pitchFamily="18" charset="77"/>
            </a:endParaRPr>
          </a:p>
        </p:txBody>
      </p:sp>
      <p:sp>
        <p:nvSpPr>
          <p:cNvPr id="10" name="TextBox 9">
            <a:extLst>
              <a:ext uri="{FF2B5EF4-FFF2-40B4-BE49-F238E27FC236}">
                <a16:creationId xmlns:a16="http://schemas.microsoft.com/office/drawing/2014/main" id="{43A7D146-D6C8-E44B-BCBA-F2BD5B0747E2}"/>
              </a:ext>
            </a:extLst>
          </p:cNvPr>
          <p:cNvSpPr txBox="1"/>
          <p:nvPr/>
        </p:nvSpPr>
        <p:spPr>
          <a:xfrm>
            <a:off x="4693921" y="1369417"/>
            <a:ext cx="3992604" cy="3708708"/>
          </a:xfrm>
          <a:prstGeom prst="rect">
            <a:avLst/>
          </a:prstGeom>
          <a:noFill/>
        </p:spPr>
        <p:txBody>
          <a:bodyPr wrap="square" rtlCol="0">
            <a:spAutoFit/>
          </a:bodyPr>
          <a:lstStyle/>
          <a:p>
            <a:r>
              <a:rPr lang="en-US" sz="2000" dirty="0">
                <a:latin typeface="Baskerville Old Face" panose="02020602080505020303" pitchFamily="18" charset="77"/>
              </a:rPr>
              <a:t>Queens: </a:t>
            </a:r>
          </a:p>
          <a:p>
            <a:pPr marL="342900" indent="-342900">
              <a:buFont typeface="Wingdings" panose="05000000000000000000" pitchFamily="2" charset="2"/>
              <a:buChar char="v"/>
            </a:pPr>
            <a:r>
              <a:rPr lang="en-US" sz="2000" dirty="0">
                <a:latin typeface="Baskerville Old Face" panose="02020602080505020303" pitchFamily="18" charset="77"/>
              </a:rPr>
              <a:t>1436 graduates out of 2859 students with disabilities</a:t>
            </a:r>
          </a:p>
          <a:p>
            <a:pPr marL="342900" indent="-342900">
              <a:buFont typeface="Wingdings" panose="05000000000000000000" pitchFamily="2" charset="2"/>
              <a:buChar char="v"/>
            </a:pPr>
            <a:r>
              <a:rPr lang="en-US" sz="2000" dirty="0">
                <a:latin typeface="Baskerville Old Face" panose="02020602080505020303" pitchFamily="18" charset="77"/>
              </a:rPr>
              <a:t>50.2% graduation rate</a:t>
            </a:r>
          </a:p>
          <a:p>
            <a:pPr marL="342900" indent="-342900">
              <a:buFont typeface="Wingdings" panose="05000000000000000000" pitchFamily="2" charset="2"/>
              <a:buChar char="v"/>
            </a:pPr>
            <a:r>
              <a:rPr lang="en-US" sz="2000" dirty="0">
                <a:latin typeface="Baskerville Old Face" panose="02020602080505020303" pitchFamily="18" charset="77"/>
              </a:rPr>
              <a:t>11.5% drop out rate</a:t>
            </a:r>
          </a:p>
          <a:p>
            <a:endParaRPr lang="en-US" sz="2000" dirty="0">
              <a:latin typeface="Baskerville Old Face" panose="02020602080505020303" pitchFamily="18" charset="77"/>
            </a:endParaRPr>
          </a:p>
          <a:p>
            <a:r>
              <a:rPr lang="en-US" sz="2000" dirty="0">
                <a:latin typeface="Baskerville Old Face" panose="02020602080505020303" pitchFamily="18" charset="77"/>
              </a:rPr>
              <a:t>Staten Island: </a:t>
            </a:r>
          </a:p>
          <a:p>
            <a:pPr marL="342900" indent="-342900">
              <a:buFont typeface="Wingdings" panose="05000000000000000000" pitchFamily="2" charset="2"/>
              <a:buChar char="v"/>
            </a:pPr>
            <a:r>
              <a:rPr lang="en-US" sz="2000" dirty="0">
                <a:latin typeface="Baskerville Old Face" panose="02020602080505020303" pitchFamily="18" charset="77"/>
              </a:rPr>
              <a:t>519 graduates out of 965 students with disabilities</a:t>
            </a:r>
          </a:p>
          <a:p>
            <a:pPr marL="342900" indent="-342900">
              <a:buFont typeface="Wingdings" panose="05000000000000000000" pitchFamily="2" charset="2"/>
              <a:buChar char="v"/>
            </a:pPr>
            <a:r>
              <a:rPr lang="en-US" sz="2000" dirty="0">
                <a:latin typeface="Baskerville Old Face" panose="02020602080505020303" pitchFamily="18" charset="77"/>
              </a:rPr>
              <a:t>53.8% graduation rate</a:t>
            </a:r>
          </a:p>
          <a:p>
            <a:pPr marL="342900" indent="-342900">
              <a:buFont typeface="Wingdings" panose="05000000000000000000" pitchFamily="2" charset="2"/>
              <a:buChar char="v"/>
            </a:pPr>
            <a:r>
              <a:rPr lang="en-US" sz="2000" dirty="0">
                <a:latin typeface="Baskerville Old Face" panose="02020602080505020303" pitchFamily="18" charset="77"/>
              </a:rPr>
              <a:t>12.7% drop out rate</a:t>
            </a:r>
          </a:p>
          <a:p>
            <a:endParaRPr lang="en-US" dirty="0"/>
          </a:p>
        </p:txBody>
      </p:sp>
      <p:sp>
        <p:nvSpPr>
          <p:cNvPr id="11" name="TextBox 10">
            <a:extLst>
              <a:ext uri="{FF2B5EF4-FFF2-40B4-BE49-F238E27FC236}">
                <a16:creationId xmlns:a16="http://schemas.microsoft.com/office/drawing/2014/main" id="{7C6C000A-754D-BA49-8917-612C1EB01C77}"/>
              </a:ext>
            </a:extLst>
          </p:cNvPr>
          <p:cNvSpPr txBox="1"/>
          <p:nvPr/>
        </p:nvSpPr>
        <p:spPr>
          <a:xfrm>
            <a:off x="457475" y="1247497"/>
            <a:ext cx="4236445" cy="5555367"/>
          </a:xfrm>
          <a:prstGeom prst="rect">
            <a:avLst/>
          </a:prstGeom>
          <a:noFill/>
        </p:spPr>
        <p:txBody>
          <a:bodyPr wrap="square" rtlCol="0">
            <a:spAutoFit/>
          </a:bodyPr>
          <a:lstStyle/>
          <a:p>
            <a:r>
              <a:rPr lang="en-US" sz="2000" dirty="0">
                <a:latin typeface="Baskerville Old Face" panose="02020602080505020303" pitchFamily="18" charset="77"/>
              </a:rPr>
              <a:t>Bronx: </a:t>
            </a:r>
          </a:p>
          <a:p>
            <a:pPr marL="342900" indent="-342900">
              <a:buFont typeface="Wingdings" panose="05000000000000000000" pitchFamily="2" charset="2"/>
              <a:buChar char="v"/>
            </a:pPr>
            <a:r>
              <a:rPr lang="en-US" sz="2000" dirty="0">
                <a:latin typeface="Baskerville Old Face" panose="02020602080505020303" pitchFamily="18" charset="77"/>
              </a:rPr>
              <a:t>1237 graduates out of 3118 students with disabilities</a:t>
            </a:r>
          </a:p>
          <a:p>
            <a:pPr marL="342900" indent="-342900">
              <a:buFont typeface="Wingdings" panose="05000000000000000000" pitchFamily="2" charset="2"/>
              <a:buChar char="v"/>
            </a:pPr>
            <a:r>
              <a:rPr lang="en-US" sz="2000" dirty="0">
                <a:latin typeface="Baskerville Old Face" panose="02020602080505020303" pitchFamily="18" charset="77"/>
              </a:rPr>
              <a:t>39.7% graduation rate</a:t>
            </a:r>
          </a:p>
          <a:p>
            <a:pPr marL="342900" indent="-342900">
              <a:buFont typeface="Wingdings" panose="05000000000000000000" pitchFamily="2" charset="2"/>
              <a:buChar char="v"/>
            </a:pPr>
            <a:r>
              <a:rPr lang="en-US" sz="2000" dirty="0">
                <a:latin typeface="Baskerville Old Face" panose="02020602080505020303" pitchFamily="18" charset="77"/>
              </a:rPr>
              <a:t>18.7% drop out rate</a:t>
            </a:r>
          </a:p>
          <a:p>
            <a:endParaRPr lang="en-US" sz="2000" dirty="0">
              <a:latin typeface="Baskerville Old Face" panose="02020602080505020303" pitchFamily="18" charset="77"/>
            </a:endParaRPr>
          </a:p>
          <a:p>
            <a:r>
              <a:rPr lang="en-US" sz="2000" dirty="0">
                <a:latin typeface="Baskerville Old Face" panose="02020602080505020303" pitchFamily="18" charset="77"/>
              </a:rPr>
              <a:t>Brooklyn: </a:t>
            </a:r>
          </a:p>
          <a:p>
            <a:pPr marL="342900" indent="-342900">
              <a:buFont typeface="Wingdings" panose="05000000000000000000" pitchFamily="2" charset="2"/>
              <a:buChar char="v"/>
            </a:pPr>
            <a:r>
              <a:rPr lang="en-US" sz="2000" dirty="0">
                <a:latin typeface="Baskerville Old Face" panose="02020602080505020303" pitchFamily="18" charset="77"/>
              </a:rPr>
              <a:t>1673 graduates out of 3583 students with disabilities, </a:t>
            </a:r>
          </a:p>
          <a:p>
            <a:pPr marL="342900" indent="-342900">
              <a:buFont typeface="Wingdings" panose="05000000000000000000" pitchFamily="2" charset="2"/>
              <a:buChar char="v"/>
            </a:pPr>
            <a:r>
              <a:rPr lang="en-US" sz="2000" dirty="0">
                <a:latin typeface="Baskerville Old Face" panose="02020602080505020303" pitchFamily="18" charset="77"/>
              </a:rPr>
              <a:t>46.7% graduation rate </a:t>
            </a:r>
          </a:p>
          <a:p>
            <a:pPr marL="342900" indent="-342900">
              <a:buFont typeface="Wingdings" panose="05000000000000000000" pitchFamily="2" charset="2"/>
              <a:buChar char="v"/>
            </a:pPr>
            <a:r>
              <a:rPr lang="en-US" sz="2000" dirty="0">
                <a:latin typeface="Baskerville Old Face" panose="02020602080505020303" pitchFamily="18" charset="77"/>
              </a:rPr>
              <a:t>12.7% drop out rate</a:t>
            </a:r>
          </a:p>
          <a:p>
            <a:endParaRPr lang="en-US" sz="2000" dirty="0">
              <a:latin typeface="Baskerville Old Face" panose="02020602080505020303" pitchFamily="18" charset="77"/>
            </a:endParaRPr>
          </a:p>
          <a:p>
            <a:r>
              <a:rPr lang="en-US" sz="2000" dirty="0">
                <a:latin typeface="Baskerville Old Face" panose="02020602080505020303" pitchFamily="18" charset="77"/>
              </a:rPr>
              <a:t>Manhattan: </a:t>
            </a:r>
          </a:p>
          <a:p>
            <a:pPr marL="342900" indent="-342900">
              <a:buFont typeface="Wingdings" panose="05000000000000000000" pitchFamily="2" charset="2"/>
              <a:buChar char="v"/>
            </a:pPr>
            <a:r>
              <a:rPr lang="en-US" sz="2000" dirty="0">
                <a:latin typeface="Baskerville Old Face" panose="02020602080505020303" pitchFamily="18" charset="77"/>
              </a:rPr>
              <a:t>1225 graduates out of 2511 students with disabilities</a:t>
            </a:r>
          </a:p>
          <a:p>
            <a:pPr marL="342900" indent="-342900">
              <a:buFont typeface="Wingdings" panose="05000000000000000000" pitchFamily="2" charset="2"/>
              <a:buChar char="v"/>
            </a:pPr>
            <a:r>
              <a:rPr lang="en-US" sz="2000" dirty="0">
                <a:latin typeface="Baskerville Old Face" panose="02020602080505020303" pitchFamily="18" charset="77"/>
              </a:rPr>
              <a:t>48.8% graduation rate</a:t>
            </a:r>
          </a:p>
          <a:p>
            <a:pPr marL="342900" indent="-342900">
              <a:buFont typeface="Wingdings" panose="05000000000000000000" pitchFamily="2" charset="2"/>
              <a:buChar char="v"/>
            </a:pPr>
            <a:r>
              <a:rPr lang="en-US" sz="2000" dirty="0">
                <a:latin typeface="Baskerville Old Face" panose="02020602080505020303" pitchFamily="18" charset="77"/>
              </a:rPr>
              <a:t>12.4% drop out rate</a:t>
            </a:r>
          </a:p>
          <a:p>
            <a:endParaRPr lang="en-US" dirty="0"/>
          </a:p>
        </p:txBody>
      </p:sp>
    </p:spTree>
    <p:extLst>
      <p:ext uri="{BB962C8B-B14F-4D97-AF65-F5344CB8AC3E}">
        <p14:creationId xmlns:p14="http://schemas.microsoft.com/office/powerpoint/2010/main" val="56259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0B2E-261B-A44B-9008-6179034A8F33}"/>
              </a:ext>
            </a:extLst>
          </p:cNvPr>
          <p:cNvSpPr>
            <a:spLocks noGrp="1"/>
          </p:cNvSpPr>
          <p:nvPr>
            <p:ph type="title"/>
          </p:nvPr>
        </p:nvSpPr>
        <p:spPr>
          <a:xfrm>
            <a:off x="457502" y="349704"/>
            <a:ext cx="8229023" cy="276999"/>
          </a:xfrm>
        </p:spPr>
        <p:txBody>
          <a:bodyPr/>
          <a:lstStyle/>
          <a:p>
            <a:pPr algn="r"/>
            <a:r>
              <a:rPr lang="en-US" sz="3600" b="1" dirty="0">
                <a:solidFill>
                  <a:schemeClr val="bg1"/>
                </a:solidFill>
                <a:latin typeface="Baskerville Old Face" panose="02020602080505020303" pitchFamily="18" charset="77"/>
              </a:rPr>
              <a:t>Factors Driving Absenteeism</a:t>
            </a:r>
          </a:p>
        </p:txBody>
      </p:sp>
      <p:sp>
        <p:nvSpPr>
          <p:cNvPr id="3" name="Text Placeholder 2">
            <a:extLst>
              <a:ext uri="{FF2B5EF4-FFF2-40B4-BE49-F238E27FC236}">
                <a16:creationId xmlns:a16="http://schemas.microsoft.com/office/drawing/2014/main" id="{D5477C8F-62D1-AE4D-9E7B-E09A55D69863}"/>
              </a:ext>
            </a:extLst>
          </p:cNvPr>
          <p:cNvSpPr>
            <a:spLocks noGrp="1"/>
          </p:cNvSpPr>
          <p:nvPr>
            <p:ph type="body" idx="1"/>
          </p:nvPr>
        </p:nvSpPr>
        <p:spPr>
          <a:xfrm>
            <a:off x="457502" y="1577242"/>
            <a:ext cx="8229023" cy="414118"/>
          </a:xfrm>
        </p:spPr>
        <p:txBody>
          <a:bodyPr/>
          <a:lstStyle/>
          <a:p>
            <a:pPr marL="342900" indent="-342900">
              <a:buFont typeface="Wingdings" pitchFamily="2" charset="2"/>
              <a:buChar char="v"/>
            </a:pPr>
            <a:r>
              <a:rPr lang="en-US" sz="2400" dirty="0">
                <a:latin typeface="Baskerville Old Face" panose="02020602080505020303" pitchFamily="18" charset="77"/>
              </a:rPr>
              <a:t>Abuse</a:t>
            </a:r>
          </a:p>
          <a:p>
            <a:pPr marL="751342" lvl="1" indent="-342900">
              <a:buFont typeface="Wingdings" pitchFamily="2" charset="2"/>
              <a:buChar char="§"/>
            </a:pPr>
            <a:r>
              <a:rPr lang="en-US" sz="2400" dirty="0">
                <a:latin typeface="Baskerville Old Face" panose="02020602080505020303" pitchFamily="18" charset="77"/>
              </a:rPr>
              <a:t>Youth with disabilities are 3x more likely to be victims of abuse</a:t>
            </a:r>
          </a:p>
          <a:p>
            <a:pPr marL="342900" indent="-342900">
              <a:buFont typeface="Wingdings" pitchFamily="2" charset="2"/>
              <a:buChar char="v"/>
            </a:pPr>
            <a:r>
              <a:rPr lang="en-US" sz="2400" dirty="0">
                <a:latin typeface="Baskerville Old Face" panose="02020602080505020303" pitchFamily="18" charset="77"/>
              </a:rPr>
              <a:t>Health</a:t>
            </a:r>
          </a:p>
          <a:p>
            <a:pPr marL="751342" lvl="1" indent="-342900">
              <a:buFont typeface="Wingdings" pitchFamily="2" charset="2"/>
              <a:buChar char="§"/>
            </a:pPr>
            <a:r>
              <a:rPr lang="en-US" sz="2400" dirty="0">
                <a:latin typeface="Baskerville Old Face" panose="02020602080505020303" pitchFamily="18" charset="77"/>
              </a:rPr>
              <a:t>Physical and mental health contribute to attendance</a:t>
            </a:r>
          </a:p>
          <a:p>
            <a:pPr marL="342900" indent="-342900">
              <a:buFont typeface="Wingdings" pitchFamily="2" charset="2"/>
              <a:buChar char="v"/>
            </a:pPr>
            <a:r>
              <a:rPr lang="en-US" sz="2400" dirty="0">
                <a:latin typeface="Baskerville Old Face" panose="02020602080505020303" pitchFamily="18" charset="77"/>
              </a:rPr>
              <a:t>Teacher Training</a:t>
            </a:r>
          </a:p>
          <a:p>
            <a:pPr marL="751342" lvl="1" indent="-342900">
              <a:buFont typeface="Wingdings" pitchFamily="2" charset="2"/>
              <a:buChar char="§"/>
            </a:pPr>
            <a:r>
              <a:rPr lang="en-US" sz="2400" dirty="0">
                <a:latin typeface="Baskerville Old Face" panose="02020602080505020303" pitchFamily="18" charset="77"/>
              </a:rPr>
              <a:t>Inadequately preparing teachers to teach students with disabilities leads to inability to tackle underlying problems</a:t>
            </a:r>
          </a:p>
          <a:p>
            <a:pPr marL="342900" indent="-342900">
              <a:buFont typeface="Wingdings" pitchFamily="2" charset="2"/>
              <a:buChar char="v"/>
            </a:pPr>
            <a:r>
              <a:rPr lang="en-US" sz="2400" dirty="0">
                <a:latin typeface="Baskerville Old Face" panose="02020602080505020303" pitchFamily="18" charset="77"/>
              </a:rPr>
              <a:t>”Dumping”</a:t>
            </a:r>
          </a:p>
          <a:p>
            <a:pPr marL="751342" lvl="1" indent="-342900">
              <a:buFont typeface="Wingdings" pitchFamily="2" charset="2"/>
              <a:buChar char="§"/>
            </a:pPr>
            <a:r>
              <a:rPr lang="en-US" sz="2400" dirty="0">
                <a:latin typeface="Baskerville Old Face" panose="02020602080505020303" pitchFamily="18" charset="77"/>
              </a:rPr>
              <a:t>Putting a poorly performing student in another school to maintain or boost their won performance metrics</a:t>
            </a:r>
          </a:p>
        </p:txBody>
      </p:sp>
    </p:spTree>
    <p:extLst>
      <p:ext uri="{BB962C8B-B14F-4D97-AF65-F5344CB8AC3E}">
        <p14:creationId xmlns:p14="http://schemas.microsoft.com/office/powerpoint/2010/main" val="1956649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262D9-7ABE-FE4E-ADDA-32576EBA1989}"/>
              </a:ext>
            </a:extLst>
          </p:cNvPr>
          <p:cNvSpPr>
            <a:spLocks noGrp="1"/>
          </p:cNvSpPr>
          <p:nvPr>
            <p:ph type="title"/>
          </p:nvPr>
        </p:nvSpPr>
        <p:spPr>
          <a:xfrm>
            <a:off x="457502" y="537568"/>
            <a:ext cx="8229023" cy="276999"/>
          </a:xfrm>
        </p:spPr>
        <p:txBody>
          <a:bodyPr/>
          <a:lstStyle/>
          <a:p>
            <a:pPr algn="r"/>
            <a:r>
              <a:rPr lang="en-US" sz="3600" b="1" dirty="0">
                <a:solidFill>
                  <a:schemeClr val="bg1"/>
                </a:solidFill>
                <a:latin typeface="Baskerville Old Face" panose="02020602080505020303" pitchFamily="18" charset="77"/>
              </a:rPr>
              <a:t>Suspensions and Capacity</a:t>
            </a:r>
            <a:endParaRPr lang="en-US" sz="3600" dirty="0"/>
          </a:p>
        </p:txBody>
      </p:sp>
      <p:sp>
        <p:nvSpPr>
          <p:cNvPr id="3" name="Text Placeholder 2">
            <a:extLst>
              <a:ext uri="{FF2B5EF4-FFF2-40B4-BE49-F238E27FC236}">
                <a16:creationId xmlns:a16="http://schemas.microsoft.com/office/drawing/2014/main" id="{B91CAC42-121A-9844-9BB3-B9DACB1732E9}"/>
              </a:ext>
            </a:extLst>
          </p:cNvPr>
          <p:cNvSpPr>
            <a:spLocks noGrp="1"/>
          </p:cNvSpPr>
          <p:nvPr>
            <p:ph type="body" idx="1"/>
          </p:nvPr>
        </p:nvSpPr>
        <p:spPr>
          <a:xfrm>
            <a:off x="457501" y="1456472"/>
            <a:ext cx="8229023" cy="495398"/>
          </a:xfrm>
        </p:spPr>
        <p:txBody>
          <a:bodyPr/>
          <a:lstStyle/>
          <a:p>
            <a:pPr marL="342900" indent="-342900">
              <a:buFont typeface="Wingdings" pitchFamily="2" charset="2"/>
              <a:buChar char="v"/>
            </a:pPr>
            <a:r>
              <a:rPr lang="en-US" sz="2400" dirty="0">
                <a:latin typeface="Baskerville Old Face" panose="02020602080505020303" pitchFamily="18" charset="77"/>
              </a:rPr>
              <a:t>Suspensions </a:t>
            </a:r>
          </a:p>
          <a:p>
            <a:pPr marL="751342" lvl="1" indent="-342900">
              <a:buFont typeface="Wingdings" pitchFamily="2" charset="2"/>
              <a:buChar char="§"/>
            </a:pPr>
            <a:r>
              <a:rPr lang="en-US" sz="2400" dirty="0">
                <a:latin typeface="Baskerville Old Face" panose="02020602080505020303" pitchFamily="18" charset="77"/>
              </a:rPr>
              <a:t>Evidence of lack of adequate staffing and training in that school </a:t>
            </a:r>
          </a:p>
          <a:p>
            <a:pPr marL="751342" lvl="1" indent="-342900">
              <a:buFont typeface="Wingdings" pitchFamily="2" charset="2"/>
              <a:buChar char="§"/>
            </a:pPr>
            <a:r>
              <a:rPr lang="en-US" sz="2400" dirty="0">
                <a:latin typeface="Baskerville Old Face" panose="02020602080505020303" pitchFamily="18" charset="77"/>
              </a:rPr>
              <a:t>Warning sign of a lack of knowledge, competency, and capacity to educate students with disabilities </a:t>
            </a:r>
          </a:p>
          <a:p>
            <a:pPr marL="751342" lvl="1" indent="-342900">
              <a:buFont typeface="Wingdings" pitchFamily="2" charset="2"/>
              <a:buChar char="§"/>
            </a:pPr>
            <a:r>
              <a:rPr lang="en-US" sz="2400" dirty="0">
                <a:latin typeface="Baskerville Old Face" panose="02020602080505020303" pitchFamily="18" charset="77"/>
              </a:rPr>
              <a:t>High rates of referrals to law enforcement negatively impact students with disabilities</a:t>
            </a:r>
          </a:p>
          <a:p>
            <a:pPr marL="342900" indent="-342900">
              <a:buFont typeface="Wingdings" pitchFamily="2" charset="2"/>
              <a:buChar char="v"/>
            </a:pPr>
            <a:r>
              <a:rPr lang="en-US" sz="2400" dirty="0">
                <a:latin typeface="Baskerville Old Face" panose="02020602080505020303" pitchFamily="18" charset="77"/>
              </a:rPr>
              <a:t>Capacity of Staff</a:t>
            </a:r>
          </a:p>
          <a:p>
            <a:pPr marL="751342" lvl="1" indent="-342900">
              <a:buFont typeface="Wingdings" pitchFamily="2" charset="2"/>
              <a:buChar char="§"/>
            </a:pPr>
            <a:r>
              <a:rPr lang="en-US" sz="2400" b="1" dirty="0">
                <a:latin typeface="Baskerville Old Face" panose="02020602080505020303" pitchFamily="18" charset="77"/>
              </a:rPr>
              <a:t>600,000</a:t>
            </a:r>
            <a:r>
              <a:rPr lang="en-US" sz="2400" dirty="0">
                <a:latin typeface="Baskerville Old Face" panose="02020602080505020303" pitchFamily="18" charset="77"/>
              </a:rPr>
              <a:t> special educators</a:t>
            </a:r>
          </a:p>
          <a:p>
            <a:pPr marL="751342" lvl="1" indent="-342900">
              <a:buFont typeface="Wingdings" pitchFamily="2" charset="2"/>
              <a:buChar char="§"/>
            </a:pPr>
            <a:r>
              <a:rPr lang="en-US" sz="2400" b="1" dirty="0">
                <a:latin typeface="Baskerville Old Face" panose="02020602080505020303" pitchFamily="18" charset="77"/>
              </a:rPr>
              <a:t>224,160</a:t>
            </a:r>
            <a:r>
              <a:rPr lang="en-US" sz="2400" dirty="0">
                <a:latin typeface="Baskerville Old Face" panose="02020602080505020303" pitchFamily="18" charset="77"/>
              </a:rPr>
              <a:t> students with disabilities in NY Public Schools</a:t>
            </a:r>
          </a:p>
          <a:p>
            <a:pPr marL="751342" lvl="1" indent="-342900">
              <a:buFont typeface="Wingdings" pitchFamily="2" charset="2"/>
              <a:buChar char="§"/>
            </a:pPr>
            <a:r>
              <a:rPr lang="en-US" sz="2400" dirty="0">
                <a:latin typeface="Baskerville Old Face" panose="02020602080505020303" pitchFamily="18" charset="77"/>
              </a:rPr>
              <a:t>Importance of educating general educators, such as school resource offices and administrators</a:t>
            </a:r>
          </a:p>
          <a:p>
            <a:endParaRPr lang="en-US" dirty="0">
              <a:latin typeface="Baskerville Old Face" panose="02020602080505020303" pitchFamily="18" charset="77"/>
            </a:endParaRPr>
          </a:p>
          <a:p>
            <a:endParaRPr lang="en-US" dirty="0"/>
          </a:p>
          <a:p>
            <a:pPr marL="342900" indent="-342900">
              <a:buFont typeface="Wingdings" pitchFamily="2" charset="2"/>
              <a:buChar char="v"/>
            </a:pPr>
            <a:endParaRPr lang="en-US" dirty="0"/>
          </a:p>
        </p:txBody>
      </p:sp>
    </p:spTree>
    <p:extLst>
      <p:ext uri="{BB962C8B-B14F-4D97-AF65-F5344CB8AC3E}">
        <p14:creationId xmlns:p14="http://schemas.microsoft.com/office/powerpoint/2010/main" val="3309756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1F92B-0E9F-2B43-8657-07FB3E9BE8AD}"/>
              </a:ext>
            </a:extLst>
          </p:cNvPr>
          <p:cNvSpPr>
            <a:spLocks noGrp="1"/>
          </p:cNvSpPr>
          <p:nvPr>
            <p:ph type="title"/>
          </p:nvPr>
        </p:nvSpPr>
        <p:spPr>
          <a:xfrm>
            <a:off x="457502" y="545619"/>
            <a:ext cx="8229023" cy="276999"/>
          </a:xfrm>
        </p:spPr>
        <p:txBody>
          <a:bodyPr/>
          <a:lstStyle/>
          <a:p>
            <a:pPr algn="r"/>
            <a:r>
              <a:rPr lang="en-US" sz="3600" b="1" dirty="0">
                <a:solidFill>
                  <a:schemeClr val="bg1"/>
                </a:solidFill>
                <a:latin typeface="Baskerville Old Face" panose="02020602080505020303" pitchFamily="18" charset="77"/>
              </a:rPr>
              <a:t>Resources and Transitions</a:t>
            </a:r>
            <a:endParaRPr lang="en-US" sz="3600" dirty="0"/>
          </a:p>
        </p:txBody>
      </p:sp>
      <p:sp>
        <p:nvSpPr>
          <p:cNvPr id="3" name="Text Placeholder 2">
            <a:extLst>
              <a:ext uri="{FF2B5EF4-FFF2-40B4-BE49-F238E27FC236}">
                <a16:creationId xmlns:a16="http://schemas.microsoft.com/office/drawing/2014/main" id="{E984CD46-D0DA-C849-B6B7-B8C13B0CF99F}"/>
              </a:ext>
            </a:extLst>
          </p:cNvPr>
          <p:cNvSpPr>
            <a:spLocks noGrp="1"/>
          </p:cNvSpPr>
          <p:nvPr>
            <p:ph type="body" idx="1"/>
          </p:nvPr>
        </p:nvSpPr>
        <p:spPr>
          <a:xfrm>
            <a:off x="457502" y="1333402"/>
            <a:ext cx="8229023" cy="515718"/>
          </a:xfrm>
        </p:spPr>
        <p:txBody>
          <a:bodyPr/>
          <a:lstStyle/>
          <a:p>
            <a:pPr marL="342900" indent="-342900">
              <a:buFont typeface="Wingdings" pitchFamily="2" charset="2"/>
              <a:buChar char="v"/>
            </a:pPr>
            <a:r>
              <a:rPr lang="en-US" sz="2100" dirty="0">
                <a:latin typeface="Baskerville Old Face" panose="02020602080505020303" pitchFamily="18" charset="77"/>
              </a:rPr>
              <a:t>Resources for Spanish Speaking Parents</a:t>
            </a:r>
          </a:p>
          <a:p>
            <a:pPr marL="751342" lvl="1" indent="-342900">
              <a:buFont typeface="Wingdings" pitchFamily="2" charset="2"/>
              <a:buChar char="§"/>
            </a:pPr>
            <a:r>
              <a:rPr lang="en-US" sz="2100" dirty="0">
                <a:latin typeface="Baskerville Old Face" panose="02020602080505020303" pitchFamily="18" charset="77"/>
              </a:rPr>
              <a:t>NYC is a home for many immigrant communities</a:t>
            </a:r>
          </a:p>
          <a:p>
            <a:pPr marL="751342" lvl="1" indent="-342900">
              <a:buFont typeface="Wingdings" pitchFamily="2" charset="2"/>
              <a:buChar char="§"/>
            </a:pPr>
            <a:r>
              <a:rPr lang="en-US" sz="2100" b="1" dirty="0">
                <a:latin typeface="Baskerville Old Face" panose="02020602080505020303" pitchFamily="18" charset="77"/>
              </a:rPr>
              <a:t>40.5% </a:t>
            </a:r>
            <a:r>
              <a:rPr lang="en-US" sz="2100" dirty="0">
                <a:latin typeface="Baskerville Old Face" panose="02020602080505020303" pitchFamily="18" charset="77"/>
              </a:rPr>
              <a:t>Latino students make up NY Public Schools</a:t>
            </a:r>
          </a:p>
          <a:p>
            <a:pPr marL="751342" lvl="1" indent="-342900">
              <a:buFont typeface="Wingdings" pitchFamily="2" charset="2"/>
              <a:buChar char="§"/>
            </a:pPr>
            <a:r>
              <a:rPr lang="en-US" sz="2100" dirty="0">
                <a:latin typeface="Baskerville Old Face" panose="02020602080505020303" pitchFamily="18" charset="77"/>
              </a:rPr>
              <a:t>There is a need for more Spanish resources  </a:t>
            </a:r>
          </a:p>
          <a:p>
            <a:pPr marL="342900" indent="-342900">
              <a:buFont typeface="Wingdings" pitchFamily="2" charset="2"/>
              <a:buChar char="v"/>
            </a:pPr>
            <a:r>
              <a:rPr lang="en-US" sz="2100" dirty="0">
                <a:latin typeface="Baskerville Old Face" panose="02020602080505020303" pitchFamily="18" charset="77"/>
              </a:rPr>
              <a:t>School to Work Transitions and Innovative Schools</a:t>
            </a:r>
          </a:p>
          <a:p>
            <a:pPr marL="751342" lvl="1" indent="-342900">
              <a:buFont typeface="Wingdings" pitchFamily="2" charset="2"/>
              <a:buChar char="§"/>
            </a:pPr>
            <a:r>
              <a:rPr lang="en-US" sz="2100" dirty="0">
                <a:latin typeface="Baskerville Old Face" panose="02020602080505020303" pitchFamily="18" charset="77"/>
              </a:rPr>
              <a:t>Programs like SEARCH and Bridges from School to Work have made large success with </a:t>
            </a:r>
            <a:r>
              <a:rPr lang="en-US" sz="2100" b="1" dirty="0">
                <a:latin typeface="Baskerville Old Face" panose="02020602080505020303" pitchFamily="18" charset="77"/>
              </a:rPr>
              <a:t>78% </a:t>
            </a:r>
            <a:r>
              <a:rPr lang="en-US" sz="2100" dirty="0">
                <a:latin typeface="Baskerville Old Face" panose="02020602080505020303" pitchFamily="18" charset="77"/>
              </a:rPr>
              <a:t>of their students with disabilities getting a job</a:t>
            </a:r>
          </a:p>
          <a:p>
            <a:pPr marL="751342" lvl="1" indent="-342900">
              <a:buFont typeface="Wingdings" pitchFamily="2" charset="2"/>
              <a:buChar char="§"/>
            </a:pPr>
            <a:r>
              <a:rPr lang="en-US" sz="2100" dirty="0">
                <a:latin typeface="Baskerville Old Face" panose="02020602080505020303" pitchFamily="18" charset="77"/>
              </a:rPr>
              <a:t>YWLN public charter schools are present nationwide and provide a unique learning style to prep students for college through missions, different types of assessment, and student performance goals.</a:t>
            </a:r>
          </a:p>
          <a:p>
            <a:pPr marL="1161210" lvl="2" indent="-342900">
              <a:buFont typeface="Wingdings" pitchFamily="2" charset="2"/>
              <a:buChar char="§"/>
            </a:pPr>
            <a:r>
              <a:rPr lang="en-US" sz="2100" dirty="0">
                <a:latin typeface="Baskerville Old Face" panose="02020602080505020303" pitchFamily="18" charset="77"/>
              </a:rPr>
              <a:t>YWLN Harlem, has </a:t>
            </a:r>
            <a:r>
              <a:rPr lang="en-US" sz="2100" b="1" dirty="0">
                <a:latin typeface="Baskerville Old Face" panose="02020602080505020303" pitchFamily="18" charset="77"/>
              </a:rPr>
              <a:t>19%</a:t>
            </a:r>
            <a:r>
              <a:rPr lang="en-US" sz="2100" dirty="0">
                <a:latin typeface="Baskerville Old Face" panose="02020602080505020303" pitchFamily="18" charset="77"/>
              </a:rPr>
              <a:t> of students with disabilities and an overall </a:t>
            </a:r>
            <a:r>
              <a:rPr lang="en-US" sz="2100" b="1" dirty="0">
                <a:latin typeface="Baskerville Old Face" panose="02020602080505020303" pitchFamily="18" charset="77"/>
              </a:rPr>
              <a:t>97%</a:t>
            </a:r>
            <a:r>
              <a:rPr lang="en-US" sz="2100" dirty="0">
                <a:latin typeface="Baskerville Old Face" panose="02020602080505020303" pitchFamily="18" charset="77"/>
              </a:rPr>
              <a:t> of its students graduate the school. </a:t>
            </a:r>
          </a:p>
          <a:p>
            <a:pPr marL="1161210" lvl="2" indent="-342900">
              <a:buFont typeface="Wingdings" pitchFamily="2" charset="2"/>
              <a:buChar char="§"/>
            </a:pPr>
            <a:r>
              <a:rPr lang="en-US" sz="2100" b="1" dirty="0">
                <a:latin typeface="Baskerville Old Face" panose="02020602080505020303" pitchFamily="18" charset="77"/>
              </a:rPr>
              <a:t>91% </a:t>
            </a:r>
            <a:r>
              <a:rPr lang="en-US" sz="2100" dirty="0">
                <a:latin typeface="Baskerville Old Face" panose="02020602080505020303" pitchFamily="18" charset="77"/>
              </a:rPr>
              <a:t>of those who graduate will go to college.</a:t>
            </a:r>
            <a:r>
              <a:rPr lang="en-US" dirty="0">
                <a:latin typeface="Baskerville Old Face" panose="02020602080505020303" pitchFamily="18" charset="77"/>
              </a:rPr>
              <a:t> </a:t>
            </a:r>
          </a:p>
          <a:p>
            <a:pPr marL="751342" lvl="1" indent="-342900">
              <a:buFont typeface="Wingdings" pitchFamily="2" charset="2"/>
              <a:buChar char="v"/>
            </a:pPr>
            <a:endParaRPr lang="en-US" dirty="0">
              <a:latin typeface="Baskerville Old Face" panose="02020602080505020303" pitchFamily="18" charset="77"/>
            </a:endParaRPr>
          </a:p>
          <a:p>
            <a:endParaRPr lang="en-US" dirty="0"/>
          </a:p>
        </p:txBody>
      </p:sp>
    </p:spTree>
    <p:extLst>
      <p:ext uri="{BB962C8B-B14F-4D97-AF65-F5344CB8AC3E}">
        <p14:creationId xmlns:p14="http://schemas.microsoft.com/office/powerpoint/2010/main" val="2808027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AE544-D489-4F37-8A86-9E2669263DF2}"/>
              </a:ext>
            </a:extLst>
          </p:cNvPr>
          <p:cNvSpPr>
            <a:spLocks noGrp="1"/>
          </p:cNvSpPr>
          <p:nvPr>
            <p:ph type="title"/>
          </p:nvPr>
        </p:nvSpPr>
        <p:spPr/>
        <p:txBody>
          <a:bodyPr/>
          <a:lstStyle/>
          <a:p>
            <a:pPr algn="r"/>
            <a:r>
              <a:rPr lang="en-US" sz="3600" b="1" dirty="0">
                <a:solidFill>
                  <a:schemeClr val="bg1"/>
                </a:solidFill>
                <a:latin typeface="Baskerville Old Face" panose="020B0604020202020204" pitchFamily="18" charset="0"/>
              </a:rPr>
              <a:t>NYC Borough Statistics</a:t>
            </a:r>
          </a:p>
        </p:txBody>
      </p:sp>
      <p:sp>
        <p:nvSpPr>
          <p:cNvPr id="3" name="Text Placeholder 2">
            <a:extLst>
              <a:ext uri="{FF2B5EF4-FFF2-40B4-BE49-F238E27FC236}">
                <a16:creationId xmlns:a16="http://schemas.microsoft.com/office/drawing/2014/main" id="{DF9E0B15-06E8-4599-86F9-654F69148EE2}"/>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772DA9BD-990E-4D19-B1C6-BBBB97CD38D9}"/>
              </a:ext>
            </a:extLst>
          </p:cNvPr>
          <p:cNvPicPr>
            <a:picLocks noChangeAspect="1"/>
          </p:cNvPicPr>
          <p:nvPr/>
        </p:nvPicPr>
        <p:blipFill>
          <a:blip r:embed="rId2"/>
          <a:stretch>
            <a:fillRect/>
          </a:stretch>
        </p:blipFill>
        <p:spPr>
          <a:xfrm>
            <a:off x="786286" y="1854241"/>
            <a:ext cx="7571428" cy="3828571"/>
          </a:xfrm>
          <a:prstGeom prst="rect">
            <a:avLst/>
          </a:prstGeom>
        </p:spPr>
      </p:pic>
    </p:spTree>
    <p:extLst>
      <p:ext uri="{BB962C8B-B14F-4D97-AF65-F5344CB8AC3E}">
        <p14:creationId xmlns:p14="http://schemas.microsoft.com/office/powerpoint/2010/main" val="3442489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8A16F-C4E9-4C73-9CC6-B8BDED91513F}"/>
              </a:ext>
            </a:extLst>
          </p:cNvPr>
          <p:cNvSpPr>
            <a:spLocks noGrp="1"/>
          </p:cNvSpPr>
          <p:nvPr>
            <p:ph type="title"/>
          </p:nvPr>
        </p:nvSpPr>
        <p:spPr/>
        <p:txBody>
          <a:bodyPr/>
          <a:lstStyle/>
          <a:p>
            <a:pPr algn="r"/>
            <a:r>
              <a:rPr lang="en-US" sz="3600" b="1" dirty="0">
                <a:solidFill>
                  <a:schemeClr val="bg1"/>
                </a:solidFill>
                <a:latin typeface="Baskerville Old Face" panose="020B0604020202020204" pitchFamily="18" charset="0"/>
              </a:rPr>
              <a:t>Manhattan Statistics</a:t>
            </a:r>
          </a:p>
        </p:txBody>
      </p:sp>
      <p:sp>
        <p:nvSpPr>
          <p:cNvPr id="3" name="Text Placeholder 2">
            <a:extLst>
              <a:ext uri="{FF2B5EF4-FFF2-40B4-BE49-F238E27FC236}">
                <a16:creationId xmlns:a16="http://schemas.microsoft.com/office/drawing/2014/main" id="{B14E07B3-C41F-4EA7-985A-F02D1D8720CC}"/>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3CF71E58-134A-4457-8167-C6F6B4C16176}"/>
              </a:ext>
            </a:extLst>
          </p:cNvPr>
          <p:cNvPicPr>
            <a:picLocks noChangeAspect="1"/>
          </p:cNvPicPr>
          <p:nvPr/>
        </p:nvPicPr>
        <p:blipFill>
          <a:blip r:embed="rId2"/>
          <a:stretch>
            <a:fillRect/>
          </a:stretch>
        </p:blipFill>
        <p:spPr>
          <a:xfrm>
            <a:off x="786286" y="1577242"/>
            <a:ext cx="7571428" cy="4238095"/>
          </a:xfrm>
          <a:prstGeom prst="rect">
            <a:avLst/>
          </a:prstGeom>
        </p:spPr>
      </p:pic>
    </p:spTree>
    <p:extLst>
      <p:ext uri="{BB962C8B-B14F-4D97-AF65-F5344CB8AC3E}">
        <p14:creationId xmlns:p14="http://schemas.microsoft.com/office/powerpoint/2010/main" val="3211198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D5B6C-26D5-461F-B549-6329456FEEEF}"/>
              </a:ext>
            </a:extLst>
          </p:cNvPr>
          <p:cNvSpPr>
            <a:spLocks noGrp="1"/>
          </p:cNvSpPr>
          <p:nvPr>
            <p:ph type="title"/>
          </p:nvPr>
        </p:nvSpPr>
        <p:spPr/>
        <p:txBody>
          <a:bodyPr/>
          <a:lstStyle/>
          <a:p>
            <a:pPr algn="r"/>
            <a:r>
              <a:rPr lang="en-US" sz="3600" b="1" dirty="0">
                <a:solidFill>
                  <a:schemeClr val="bg1"/>
                </a:solidFill>
                <a:latin typeface="Baskerville Old Face" panose="020B0604020202020204" pitchFamily="18" charset="0"/>
              </a:rPr>
              <a:t>Bronx Statistics</a:t>
            </a:r>
          </a:p>
        </p:txBody>
      </p:sp>
      <p:sp>
        <p:nvSpPr>
          <p:cNvPr id="3" name="Text Placeholder 2">
            <a:extLst>
              <a:ext uri="{FF2B5EF4-FFF2-40B4-BE49-F238E27FC236}">
                <a16:creationId xmlns:a16="http://schemas.microsoft.com/office/drawing/2014/main" id="{56F254A9-14ED-4FBC-967B-FD4F1582B45A}"/>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722B65F3-421F-4348-8B91-733B75DFB23A}"/>
              </a:ext>
            </a:extLst>
          </p:cNvPr>
          <p:cNvPicPr>
            <a:picLocks noChangeAspect="1"/>
          </p:cNvPicPr>
          <p:nvPr/>
        </p:nvPicPr>
        <p:blipFill>
          <a:blip r:embed="rId2"/>
          <a:stretch>
            <a:fillRect/>
          </a:stretch>
        </p:blipFill>
        <p:spPr>
          <a:xfrm>
            <a:off x="781524" y="1338524"/>
            <a:ext cx="7580952" cy="4180952"/>
          </a:xfrm>
          <a:prstGeom prst="rect">
            <a:avLst/>
          </a:prstGeom>
        </p:spPr>
      </p:pic>
    </p:spTree>
    <p:extLst>
      <p:ext uri="{BB962C8B-B14F-4D97-AF65-F5344CB8AC3E}">
        <p14:creationId xmlns:p14="http://schemas.microsoft.com/office/powerpoint/2010/main" val="722603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1A0A8-D75A-43C8-82EA-D80BDE05B079}"/>
              </a:ext>
            </a:extLst>
          </p:cNvPr>
          <p:cNvSpPr>
            <a:spLocks noGrp="1"/>
          </p:cNvSpPr>
          <p:nvPr>
            <p:ph type="ctrTitle"/>
          </p:nvPr>
        </p:nvSpPr>
        <p:spPr>
          <a:xfrm>
            <a:off x="1231900" y="246398"/>
            <a:ext cx="7772400" cy="276999"/>
          </a:xfrm>
        </p:spPr>
        <p:txBody>
          <a:bodyPr/>
          <a:lstStyle/>
          <a:p>
            <a:pPr algn="r"/>
            <a:r>
              <a:rPr lang="en-US" sz="3600" b="1" dirty="0">
                <a:solidFill>
                  <a:schemeClr val="bg1"/>
                </a:solidFill>
                <a:latin typeface="Baskerville Old Face" panose="020B0604020202020204" pitchFamily="18" charset="0"/>
              </a:rPr>
              <a:t>Getting to Know You!</a:t>
            </a:r>
          </a:p>
        </p:txBody>
      </p:sp>
      <p:sp>
        <p:nvSpPr>
          <p:cNvPr id="3" name="Subtitle 2">
            <a:extLst>
              <a:ext uri="{FF2B5EF4-FFF2-40B4-BE49-F238E27FC236}">
                <a16:creationId xmlns:a16="http://schemas.microsoft.com/office/drawing/2014/main" id="{77D23C5A-1309-42F7-B5DF-C536A0E6AFD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96956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165F8-70FA-497C-B133-A2A4E2A6A0E4}"/>
              </a:ext>
            </a:extLst>
          </p:cNvPr>
          <p:cNvSpPr>
            <a:spLocks noGrp="1"/>
          </p:cNvSpPr>
          <p:nvPr>
            <p:ph type="title"/>
          </p:nvPr>
        </p:nvSpPr>
        <p:spPr/>
        <p:txBody>
          <a:bodyPr/>
          <a:lstStyle/>
          <a:p>
            <a:pPr algn="r"/>
            <a:r>
              <a:rPr lang="en-US" sz="3600" b="1" dirty="0">
                <a:solidFill>
                  <a:schemeClr val="bg1"/>
                </a:solidFill>
                <a:latin typeface="Baskerville Old Face" panose="020B0604020202020204" pitchFamily="18" charset="0"/>
              </a:rPr>
              <a:t>Brooklyn Statistics</a:t>
            </a:r>
          </a:p>
        </p:txBody>
      </p:sp>
      <p:sp>
        <p:nvSpPr>
          <p:cNvPr id="3" name="Text Placeholder 2">
            <a:extLst>
              <a:ext uri="{FF2B5EF4-FFF2-40B4-BE49-F238E27FC236}">
                <a16:creationId xmlns:a16="http://schemas.microsoft.com/office/drawing/2014/main" id="{260042B1-62BC-4A3E-B1E6-225E3E98AF9D}"/>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0A01F2FC-DF22-4CB4-9037-D2129F4FDBE4}"/>
              </a:ext>
            </a:extLst>
          </p:cNvPr>
          <p:cNvPicPr>
            <a:picLocks noChangeAspect="1"/>
          </p:cNvPicPr>
          <p:nvPr/>
        </p:nvPicPr>
        <p:blipFill>
          <a:blip r:embed="rId2"/>
          <a:stretch>
            <a:fillRect/>
          </a:stretch>
        </p:blipFill>
        <p:spPr>
          <a:xfrm>
            <a:off x="772000" y="1340451"/>
            <a:ext cx="7600000" cy="4542857"/>
          </a:xfrm>
          <a:prstGeom prst="rect">
            <a:avLst/>
          </a:prstGeom>
        </p:spPr>
      </p:pic>
    </p:spTree>
    <p:extLst>
      <p:ext uri="{BB962C8B-B14F-4D97-AF65-F5344CB8AC3E}">
        <p14:creationId xmlns:p14="http://schemas.microsoft.com/office/powerpoint/2010/main" val="3331450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A7CED-E5C8-4CC1-9FCA-12CC5DE78164}"/>
              </a:ext>
            </a:extLst>
          </p:cNvPr>
          <p:cNvSpPr>
            <a:spLocks noGrp="1"/>
          </p:cNvSpPr>
          <p:nvPr>
            <p:ph type="title"/>
          </p:nvPr>
        </p:nvSpPr>
        <p:spPr/>
        <p:txBody>
          <a:bodyPr/>
          <a:lstStyle/>
          <a:p>
            <a:pPr algn="r"/>
            <a:r>
              <a:rPr lang="en-US" sz="3600" b="1" dirty="0">
                <a:solidFill>
                  <a:schemeClr val="bg1"/>
                </a:solidFill>
                <a:latin typeface="Baskerville Old Face" panose="020B0604020202020204" pitchFamily="18" charset="0"/>
              </a:rPr>
              <a:t>Queens Statistics</a:t>
            </a:r>
          </a:p>
        </p:txBody>
      </p:sp>
      <p:sp>
        <p:nvSpPr>
          <p:cNvPr id="3" name="Text Placeholder 2">
            <a:extLst>
              <a:ext uri="{FF2B5EF4-FFF2-40B4-BE49-F238E27FC236}">
                <a16:creationId xmlns:a16="http://schemas.microsoft.com/office/drawing/2014/main" id="{D7B9632A-3DF4-41E5-96FA-11342B09A5B8}"/>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5ED96720-3D42-4EA4-9CDD-E27F1C9B68AC}"/>
              </a:ext>
            </a:extLst>
          </p:cNvPr>
          <p:cNvPicPr>
            <a:picLocks noChangeAspect="1"/>
          </p:cNvPicPr>
          <p:nvPr/>
        </p:nvPicPr>
        <p:blipFill>
          <a:blip r:embed="rId2"/>
          <a:stretch>
            <a:fillRect/>
          </a:stretch>
        </p:blipFill>
        <p:spPr>
          <a:xfrm>
            <a:off x="762476" y="1243314"/>
            <a:ext cx="7619048" cy="4828571"/>
          </a:xfrm>
          <a:prstGeom prst="rect">
            <a:avLst/>
          </a:prstGeom>
        </p:spPr>
      </p:pic>
    </p:spTree>
    <p:extLst>
      <p:ext uri="{BB962C8B-B14F-4D97-AF65-F5344CB8AC3E}">
        <p14:creationId xmlns:p14="http://schemas.microsoft.com/office/powerpoint/2010/main" val="2863926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FA82C-FD8B-40F0-9B27-3F8E34E894C6}"/>
              </a:ext>
            </a:extLst>
          </p:cNvPr>
          <p:cNvSpPr>
            <a:spLocks noGrp="1"/>
          </p:cNvSpPr>
          <p:nvPr>
            <p:ph type="title"/>
          </p:nvPr>
        </p:nvSpPr>
        <p:spPr/>
        <p:txBody>
          <a:bodyPr/>
          <a:lstStyle/>
          <a:p>
            <a:pPr algn="r"/>
            <a:r>
              <a:rPr lang="en-US" sz="3600" b="1" dirty="0">
                <a:solidFill>
                  <a:schemeClr val="bg1"/>
                </a:solidFill>
                <a:latin typeface="Baskerville Old Face" panose="020B0604020202020204" pitchFamily="18" charset="0"/>
              </a:rPr>
              <a:t>Staten Island Statistics</a:t>
            </a:r>
          </a:p>
        </p:txBody>
      </p:sp>
      <p:sp>
        <p:nvSpPr>
          <p:cNvPr id="3" name="Text Placeholder 2">
            <a:extLst>
              <a:ext uri="{FF2B5EF4-FFF2-40B4-BE49-F238E27FC236}">
                <a16:creationId xmlns:a16="http://schemas.microsoft.com/office/drawing/2014/main" id="{D20DED71-B223-4E5B-B063-E0113E7522A5}"/>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886EDA4C-EEB2-4A7F-8B0A-F3792B92F03E}"/>
              </a:ext>
            </a:extLst>
          </p:cNvPr>
          <p:cNvPicPr>
            <a:picLocks noChangeAspect="1"/>
          </p:cNvPicPr>
          <p:nvPr/>
        </p:nvPicPr>
        <p:blipFill>
          <a:blip r:embed="rId2"/>
          <a:stretch>
            <a:fillRect/>
          </a:stretch>
        </p:blipFill>
        <p:spPr>
          <a:xfrm>
            <a:off x="781524" y="1306192"/>
            <a:ext cx="7580952" cy="5038095"/>
          </a:xfrm>
          <a:prstGeom prst="rect">
            <a:avLst/>
          </a:prstGeom>
        </p:spPr>
      </p:pic>
    </p:spTree>
    <p:extLst>
      <p:ext uri="{BB962C8B-B14F-4D97-AF65-F5344CB8AC3E}">
        <p14:creationId xmlns:p14="http://schemas.microsoft.com/office/powerpoint/2010/main" val="4256644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AAA3A-D8D4-4DF0-AF86-FAB3D7D67BF9}"/>
              </a:ext>
            </a:extLst>
          </p:cNvPr>
          <p:cNvSpPr>
            <a:spLocks noGrp="1"/>
          </p:cNvSpPr>
          <p:nvPr>
            <p:ph type="title"/>
          </p:nvPr>
        </p:nvSpPr>
        <p:spPr/>
        <p:txBody>
          <a:bodyPr/>
          <a:lstStyle/>
          <a:p>
            <a:pPr algn="r"/>
            <a:r>
              <a:rPr lang="en-US" sz="3600" b="1" dirty="0">
                <a:solidFill>
                  <a:schemeClr val="bg1"/>
                </a:solidFill>
                <a:latin typeface="Baskerville Old Face" panose="02020602080505020303" pitchFamily="18" charset="0"/>
              </a:rPr>
              <a:t>Transportation </a:t>
            </a:r>
          </a:p>
        </p:txBody>
      </p:sp>
      <p:sp>
        <p:nvSpPr>
          <p:cNvPr id="3" name="Text Placeholder 2">
            <a:extLst>
              <a:ext uri="{FF2B5EF4-FFF2-40B4-BE49-F238E27FC236}">
                <a16:creationId xmlns:a16="http://schemas.microsoft.com/office/drawing/2014/main" id="{0778BF58-3B94-426B-9531-098D36C8DE77}"/>
              </a:ext>
            </a:extLst>
          </p:cNvPr>
          <p:cNvSpPr>
            <a:spLocks noGrp="1"/>
          </p:cNvSpPr>
          <p:nvPr>
            <p:ph type="body" idx="1"/>
          </p:nvPr>
        </p:nvSpPr>
        <p:spPr>
          <a:xfrm>
            <a:off x="457502" y="1577242"/>
            <a:ext cx="8229023" cy="276999"/>
          </a:xfrm>
        </p:spPr>
        <p:txBody>
          <a:bodyPr/>
          <a:lstStyle/>
          <a:p>
            <a:pPr marL="342900" indent="-342900">
              <a:buFont typeface="Wingdings" pitchFamily="2" charset="2"/>
              <a:buChar char="v"/>
            </a:pPr>
            <a:r>
              <a:rPr lang="en-US" sz="2400" dirty="0">
                <a:latin typeface="Baskerville Old Face" panose="02020602080505020303" pitchFamily="18" charset="77"/>
              </a:rPr>
              <a:t>NYC’s subways are one of the main sources of public transportation. </a:t>
            </a:r>
          </a:p>
          <a:p>
            <a:pPr marL="342900" indent="-342900">
              <a:buFont typeface="Wingdings" pitchFamily="2" charset="2"/>
              <a:buChar char="v"/>
            </a:pPr>
            <a:r>
              <a:rPr lang="en-US" sz="2400" dirty="0">
                <a:latin typeface="Baskerville Old Face" panose="02020602080505020303" pitchFamily="18" charset="77"/>
              </a:rPr>
              <a:t>80% of subway stations do not have elevators available for both wheelchair users or those with other mobility issues that might make walking or climbing stairs difficult</a:t>
            </a:r>
          </a:p>
          <a:p>
            <a:pPr marL="342900" indent="-342900">
              <a:buFont typeface="Wingdings" pitchFamily="2" charset="2"/>
              <a:buChar char="v"/>
            </a:pPr>
            <a:r>
              <a:rPr lang="en-US" sz="2400" dirty="0">
                <a:latin typeface="Baskerville Old Face" panose="02020602080505020303" pitchFamily="18" charset="77"/>
              </a:rPr>
              <a:t>Undertaking a project to update all NYC subway stations to ADA standards is no small task, both financially and structurally. </a:t>
            </a:r>
          </a:p>
          <a:p>
            <a:pPr marL="342900" indent="-342900">
              <a:buFont typeface="Wingdings" pitchFamily="2" charset="2"/>
              <a:buChar char="v"/>
            </a:pPr>
            <a:r>
              <a:rPr lang="en-US" sz="2400" dirty="0">
                <a:latin typeface="Baskerville Old Face" panose="02020602080505020303" pitchFamily="18" charset="77"/>
              </a:rPr>
              <a:t>Disability Rights Advocates has been joined by the U.S. Department of Justice in a lawsuit against for the Metropolitan Transportation Authority (MTA</a:t>
            </a:r>
          </a:p>
          <a:p>
            <a:pPr marL="751342" lvl="1" indent="-342900">
              <a:buFont typeface="Wingdings" pitchFamily="2" charset="2"/>
              <a:buChar char="§"/>
            </a:pPr>
            <a:r>
              <a:rPr lang="en-US" sz="2400" dirty="0">
                <a:latin typeface="Baskerville Old Face" panose="02020602080505020303" pitchFamily="18" charset="77"/>
              </a:rPr>
              <a:t>MTA recently added an “accessibility chief”</a:t>
            </a:r>
          </a:p>
          <a:p>
            <a:pPr marL="342900" indent="-342900">
              <a:buFont typeface="Wingdings" pitchFamily="2" charset="2"/>
              <a:buChar char="v"/>
            </a:pPr>
            <a:endParaRPr lang="en-US" sz="2400" dirty="0">
              <a:latin typeface="Baskerville Old Face" panose="02020602080505020303" pitchFamily="18" charset="77"/>
            </a:endParaRPr>
          </a:p>
          <a:p>
            <a:pPr marL="342900" indent="-342900">
              <a:buFont typeface="Wingdings" pitchFamily="2" charset="2"/>
              <a:buChar char="v"/>
            </a:pPr>
            <a:endParaRPr lang="en-US" sz="2400" dirty="0">
              <a:latin typeface="Baskerville Old Face" panose="02020602080505020303" pitchFamily="18" charset="77"/>
            </a:endParaRPr>
          </a:p>
        </p:txBody>
      </p:sp>
    </p:spTree>
    <p:extLst>
      <p:ext uri="{BB962C8B-B14F-4D97-AF65-F5344CB8AC3E}">
        <p14:creationId xmlns:p14="http://schemas.microsoft.com/office/powerpoint/2010/main" val="19492484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3" name="Shape 283"/>
          <p:cNvSpPr txBox="1"/>
          <p:nvPr/>
        </p:nvSpPr>
        <p:spPr>
          <a:xfrm>
            <a:off x="2290000" y="295421"/>
            <a:ext cx="6477000" cy="618953"/>
          </a:xfrm>
          <a:prstGeom prst="rect">
            <a:avLst/>
          </a:prstGeom>
          <a:noFill/>
          <a:ln>
            <a:noFill/>
          </a:ln>
        </p:spPr>
        <p:txBody>
          <a:bodyPr wrap="square" lIns="91416" tIns="45698" rIns="91416" bIns="45698" anchor="t" anchorCtr="0">
            <a:noAutofit/>
          </a:bodyPr>
          <a:lstStyle/>
          <a:p>
            <a:pPr indent="-50795" algn="r">
              <a:buClr>
                <a:schemeClr val="lt1"/>
              </a:buClr>
              <a:buSzPct val="25000"/>
            </a:pPr>
            <a:endParaRPr lang="en-US" sz="2400" b="1" dirty="0">
              <a:solidFill>
                <a:schemeClr val="lt1"/>
              </a:solidFill>
              <a:latin typeface="Libre Baskerville"/>
              <a:ea typeface="Libre Baskerville"/>
              <a:cs typeface="Libre Baskerville"/>
              <a:sym typeface="Libre Baskerville"/>
            </a:endParaRPr>
          </a:p>
        </p:txBody>
      </p:sp>
      <p:pic>
        <p:nvPicPr>
          <p:cNvPr id="284" name="Shape 284"/>
          <p:cNvPicPr preferRelativeResize="0"/>
          <p:nvPr/>
        </p:nvPicPr>
        <p:blipFill rotWithShape="1">
          <a:blip r:embed="rId3">
            <a:alphaModFix/>
          </a:blip>
          <a:srcRect/>
          <a:stretch/>
        </p:blipFill>
        <p:spPr>
          <a:xfrm>
            <a:off x="6" y="1136579"/>
            <a:ext cx="9123199" cy="5645225"/>
          </a:xfrm>
          <a:prstGeom prst="rect">
            <a:avLst/>
          </a:prstGeom>
          <a:noFill/>
          <a:ln>
            <a:noFill/>
          </a:ln>
        </p:spPr>
      </p:pic>
      <p:sp>
        <p:nvSpPr>
          <p:cNvPr id="2" name="Title 1">
            <a:extLst>
              <a:ext uri="{FF2B5EF4-FFF2-40B4-BE49-F238E27FC236}">
                <a16:creationId xmlns:a16="http://schemas.microsoft.com/office/drawing/2014/main" id="{76698487-DE19-40D4-BFC6-F7C720827231}"/>
              </a:ext>
            </a:extLst>
          </p:cNvPr>
          <p:cNvSpPr>
            <a:spLocks noGrp="1"/>
          </p:cNvSpPr>
          <p:nvPr>
            <p:ph type="title" idx="4294967295"/>
          </p:nvPr>
        </p:nvSpPr>
        <p:spPr>
          <a:xfrm>
            <a:off x="537401" y="466397"/>
            <a:ext cx="8229599" cy="276999"/>
          </a:xfrm>
        </p:spPr>
        <p:txBody>
          <a:bodyPr/>
          <a:lstStyle/>
          <a:p>
            <a:pPr algn="r" rtl="0"/>
            <a:r>
              <a:rPr lang="en-US" sz="3400" b="1" i="0" dirty="0">
                <a:solidFill>
                  <a:srgbClr val="FFFFFF"/>
                </a:solidFill>
                <a:effectLst/>
                <a:latin typeface="Baskerville Old Face" panose="02020602080505020303" pitchFamily="18" charset="77"/>
                <a:ea typeface="Libre Baskerville" panose="020B0604020202020204" charset="0"/>
                <a:cs typeface="Libre Baskerville" panose="020B0604020202020204" charset="0"/>
              </a:rPr>
              <a:t>Majority Outside the Workforce</a:t>
            </a:r>
            <a:endParaRPr lang="en-US" sz="3400" dirty="0">
              <a:effectLst/>
              <a:latin typeface="Baskerville Old Face" panose="02020602080505020303" pitchFamily="18" charset="77"/>
            </a:endParaRPr>
          </a:p>
          <a:p>
            <a:endParaRPr lang="en-US" dirty="0"/>
          </a:p>
        </p:txBody>
      </p:sp>
    </p:spTree>
    <p:extLst>
      <p:ext uri="{BB962C8B-B14F-4D97-AF65-F5344CB8AC3E}">
        <p14:creationId xmlns:p14="http://schemas.microsoft.com/office/powerpoint/2010/main" val="3297615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213A3-1E79-4D60-BB1A-F50F4DC3EE64}"/>
              </a:ext>
            </a:extLst>
          </p:cNvPr>
          <p:cNvSpPr>
            <a:spLocks noGrp="1"/>
          </p:cNvSpPr>
          <p:nvPr>
            <p:ph type="title"/>
          </p:nvPr>
        </p:nvSpPr>
        <p:spPr>
          <a:xfrm>
            <a:off x="914977" y="519753"/>
            <a:ext cx="8229023" cy="276999"/>
          </a:xfrm>
        </p:spPr>
        <p:txBody>
          <a:bodyPr/>
          <a:lstStyle/>
          <a:p>
            <a:pPr algn="r"/>
            <a:r>
              <a:rPr lang="en-US" sz="3600" b="1" dirty="0">
                <a:solidFill>
                  <a:schemeClr val="bg1"/>
                </a:solidFill>
                <a:latin typeface="Baskerville Old Face" panose="02020602080505020303" pitchFamily="18" charset="77"/>
              </a:rPr>
              <a:t>That is where WIOA comes in…</a:t>
            </a:r>
          </a:p>
        </p:txBody>
      </p:sp>
      <p:sp>
        <p:nvSpPr>
          <p:cNvPr id="3" name="Text Placeholder 2">
            <a:extLst>
              <a:ext uri="{FF2B5EF4-FFF2-40B4-BE49-F238E27FC236}">
                <a16:creationId xmlns:a16="http://schemas.microsoft.com/office/drawing/2014/main" id="{CC20368D-8192-46F1-92B5-FE9315160494}"/>
              </a:ext>
            </a:extLst>
          </p:cNvPr>
          <p:cNvSpPr>
            <a:spLocks noGrp="1"/>
          </p:cNvSpPr>
          <p:nvPr>
            <p:ph type="body" idx="1"/>
          </p:nvPr>
        </p:nvSpPr>
        <p:spPr>
          <a:xfrm>
            <a:off x="1" y="1220781"/>
            <a:ext cx="4268082" cy="406541"/>
          </a:xfrm>
        </p:spPr>
        <p:txBody>
          <a:bodyPr/>
          <a:lstStyle/>
          <a:p>
            <a:pPr lvl="0">
              <a:spcBef>
                <a:spcPts val="0"/>
              </a:spcBef>
            </a:pPr>
            <a:r>
              <a:rPr lang="en-US" sz="1500" b="1" dirty="0">
                <a:latin typeface="Libre Baskerville" panose="020B0604020202020204" charset="0"/>
              </a:rPr>
              <a:t>Think about the main goals of the Workforce Innovation and Opportunity Act (WIOA): </a:t>
            </a:r>
          </a:p>
          <a:p>
            <a:pPr lvl="0">
              <a:spcBef>
                <a:spcPts val="0"/>
              </a:spcBef>
            </a:pPr>
            <a:r>
              <a:rPr lang="en-US" sz="1500" dirty="0">
                <a:latin typeface="Libre Baskerville" panose="020B0604020202020204" charset="0"/>
              </a:rPr>
              <a:t>1 Increase access to education, training, and employment--</a:t>
            </a:r>
            <a:r>
              <a:rPr lang="en-US" sz="1500" b="1" dirty="0">
                <a:latin typeface="Libre Baskerville" panose="020B0604020202020204" charset="0"/>
              </a:rPr>
              <a:t>particularly for people with barriers to employment.</a:t>
            </a:r>
          </a:p>
          <a:p>
            <a:pPr lvl="0">
              <a:spcBef>
                <a:spcPts val="0"/>
              </a:spcBef>
            </a:pPr>
            <a:endParaRPr lang="en-US" sz="1500" b="1" dirty="0">
              <a:solidFill>
                <a:srgbClr val="000000"/>
              </a:solidFill>
              <a:latin typeface="Libre Baskerville" panose="020B0604020202020204" charset="0"/>
            </a:endParaRPr>
          </a:p>
          <a:p>
            <a:pPr lvl="0">
              <a:spcBef>
                <a:spcPts val="0"/>
              </a:spcBef>
            </a:pPr>
            <a:r>
              <a:rPr lang="en-US" sz="1500" dirty="0">
                <a:solidFill>
                  <a:srgbClr val="000000"/>
                </a:solidFill>
                <a:latin typeface="Libre Baskerville" panose="020B0604020202020204" charset="0"/>
              </a:rPr>
              <a:t>2 Create a comprehensive, high-quality workforce development system. </a:t>
            </a:r>
          </a:p>
          <a:p>
            <a:pPr lvl="0">
              <a:spcBef>
                <a:spcPts val="0"/>
              </a:spcBef>
            </a:pPr>
            <a:endParaRPr lang="en-US" sz="1500" dirty="0">
              <a:solidFill>
                <a:srgbClr val="000000"/>
              </a:solidFill>
              <a:latin typeface="Libre Baskerville" panose="020B0604020202020204" charset="0"/>
            </a:endParaRPr>
          </a:p>
          <a:p>
            <a:pPr lvl="0">
              <a:spcBef>
                <a:spcPts val="0"/>
              </a:spcBef>
            </a:pPr>
            <a:r>
              <a:rPr lang="en-US" sz="1500" dirty="0">
                <a:solidFill>
                  <a:srgbClr val="000000"/>
                </a:solidFill>
                <a:latin typeface="Libre Baskerville" panose="020B0604020202020204" charset="0"/>
              </a:rPr>
              <a:t>3 Improve the quality and labor market relevance of workforce efforts. </a:t>
            </a:r>
          </a:p>
          <a:p>
            <a:pPr lvl="0">
              <a:spcBef>
                <a:spcPts val="0"/>
              </a:spcBef>
            </a:pPr>
            <a:endParaRPr lang="en-US" sz="1500" dirty="0">
              <a:solidFill>
                <a:srgbClr val="000000"/>
              </a:solidFill>
              <a:latin typeface="Libre Baskerville" panose="020B0604020202020204" charset="0"/>
            </a:endParaRPr>
          </a:p>
          <a:p>
            <a:pPr lvl="0">
              <a:spcBef>
                <a:spcPts val="0"/>
              </a:spcBef>
            </a:pPr>
            <a:r>
              <a:rPr lang="en-US" sz="1500" dirty="0">
                <a:solidFill>
                  <a:srgbClr val="000000"/>
                </a:solidFill>
                <a:latin typeface="Libre Baskerville" panose="020B0604020202020204" charset="0"/>
              </a:rPr>
              <a:t>4 Promote improvement in the structure and delivery of services.</a:t>
            </a:r>
          </a:p>
          <a:p>
            <a:pPr lvl="0">
              <a:spcBef>
                <a:spcPts val="0"/>
              </a:spcBef>
            </a:pPr>
            <a:endParaRPr lang="en-US" sz="1500" dirty="0">
              <a:solidFill>
                <a:srgbClr val="000000"/>
              </a:solidFill>
              <a:latin typeface="Libre Baskerville" panose="020B0604020202020204" charset="0"/>
            </a:endParaRPr>
          </a:p>
          <a:p>
            <a:pPr lvl="0">
              <a:spcBef>
                <a:spcPts val="0"/>
              </a:spcBef>
            </a:pPr>
            <a:r>
              <a:rPr lang="en-US" sz="1500" dirty="0">
                <a:solidFill>
                  <a:srgbClr val="000000"/>
                </a:solidFill>
                <a:latin typeface="Libre Baskerville" panose="020B0604020202020204" charset="0"/>
              </a:rPr>
              <a:t>5 Increase the prosperity of workers and </a:t>
            </a:r>
          </a:p>
          <a:p>
            <a:pPr lvl="0">
              <a:spcBef>
                <a:spcPts val="0"/>
              </a:spcBef>
            </a:pPr>
            <a:r>
              <a:rPr lang="en-US" sz="1500" dirty="0">
                <a:solidFill>
                  <a:srgbClr val="000000"/>
                </a:solidFill>
                <a:latin typeface="Libre Baskerville" panose="020B0604020202020204" charset="0"/>
              </a:rPr>
              <a:t>employers. </a:t>
            </a:r>
          </a:p>
          <a:p>
            <a:pPr lvl="0">
              <a:spcBef>
                <a:spcPts val="0"/>
              </a:spcBef>
            </a:pPr>
            <a:endParaRPr lang="en-US" sz="1500" dirty="0">
              <a:solidFill>
                <a:srgbClr val="000000"/>
              </a:solidFill>
              <a:latin typeface="Libre Baskerville" panose="020B0604020202020204" charset="0"/>
            </a:endParaRPr>
          </a:p>
          <a:p>
            <a:pPr lvl="0">
              <a:spcBef>
                <a:spcPts val="0"/>
              </a:spcBef>
            </a:pPr>
            <a:r>
              <a:rPr lang="en-US" sz="1500" dirty="0">
                <a:solidFill>
                  <a:srgbClr val="000000"/>
                </a:solidFill>
                <a:latin typeface="Libre Baskerville" panose="020B0604020202020204" charset="0"/>
              </a:rPr>
              <a:t>6 Reduce dependency, increase self-sufficiency, meet employer needs, and enhance the productivity and competitiveness of the nation.</a:t>
            </a:r>
          </a:p>
          <a:p>
            <a:endParaRPr lang="en-US" sz="1500" dirty="0">
              <a:latin typeface="Libre Baskerville" panose="020B0604020202020204" charset="0"/>
            </a:endParaRPr>
          </a:p>
        </p:txBody>
      </p:sp>
      <p:pic>
        <p:nvPicPr>
          <p:cNvPr id="4" name="Shape 293" descr="This photo shows President Barack Obama signing the Workforce Innovation and Opportunity Act into law on July 22, 2014. He is seated on a stage surrounded by key partners that worked to get the law passed. Dressed in pink and standing to the President's right is Congresswoman Virginia Foxx from North Carolina. On the President's left is Senator Patty Murray from Washington state.  ">
            <a:extLst>
              <a:ext uri="{FF2B5EF4-FFF2-40B4-BE49-F238E27FC236}">
                <a16:creationId xmlns:a16="http://schemas.microsoft.com/office/drawing/2014/main" id="{E5751C61-0F2F-4B4B-90F7-780DCC40D3F2}"/>
              </a:ext>
            </a:extLst>
          </p:cNvPr>
          <p:cNvPicPr preferRelativeResize="0">
            <a:picLocks/>
          </p:cNvPicPr>
          <p:nvPr/>
        </p:nvPicPr>
        <p:blipFill rotWithShape="1">
          <a:blip r:embed="rId2">
            <a:alphaModFix/>
          </a:blip>
          <a:srcRect/>
          <a:stretch/>
        </p:blipFill>
        <p:spPr>
          <a:xfrm>
            <a:off x="4268082" y="1424051"/>
            <a:ext cx="4697412" cy="2819400"/>
          </a:xfrm>
          <a:prstGeom prst="rect">
            <a:avLst/>
          </a:prstGeom>
          <a:noFill/>
          <a:ln>
            <a:noFill/>
          </a:ln>
        </p:spPr>
      </p:pic>
      <p:sp>
        <p:nvSpPr>
          <p:cNvPr id="5" name="Rectangle 4">
            <a:extLst>
              <a:ext uri="{FF2B5EF4-FFF2-40B4-BE49-F238E27FC236}">
                <a16:creationId xmlns:a16="http://schemas.microsoft.com/office/drawing/2014/main" id="{6A3F1A38-A758-44A9-BF26-7C607212899E}"/>
              </a:ext>
            </a:extLst>
          </p:cNvPr>
          <p:cNvSpPr/>
          <p:nvPr/>
        </p:nvSpPr>
        <p:spPr>
          <a:xfrm>
            <a:off x="5329439" y="4805979"/>
            <a:ext cx="2900161" cy="1323439"/>
          </a:xfrm>
          <a:prstGeom prst="rect">
            <a:avLst/>
          </a:prstGeom>
        </p:spPr>
        <p:txBody>
          <a:bodyPr wrap="square">
            <a:spAutoFit/>
          </a:bodyPr>
          <a:lstStyle/>
          <a:p>
            <a:r>
              <a:rPr lang="en-US" sz="2000" b="1" dirty="0">
                <a:latin typeface="Libre Baskerville" panose="020B0604020202020204" charset="0"/>
              </a:rPr>
              <a:t>What are the disability </a:t>
            </a:r>
          </a:p>
          <a:p>
            <a:r>
              <a:rPr lang="en-US" sz="2000" b="1" dirty="0">
                <a:latin typeface="Libre Baskerville" panose="020B0604020202020204" charset="0"/>
              </a:rPr>
              <a:t>dimensions of each of those goals?</a:t>
            </a:r>
          </a:p>
        </p:txBody>
      </p:sp>
    </p:spTree>
    <p:extLst>
      <p:ext uri="{BB962C8B-B14F-4D97-AF65-F5344CB8AC3E}">
        <p14:creationId xmlns:p14="http://schemas.microsoft.com/office/powerpoint/2010/main" val="15378413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915" y="1066800"/>
            <a:ext cx="8229600" cy="1371600"/>
          </a:xfrm>
        </p:spPr>
        <p:txBody>
          <a:bodyPr/>
          <a:lstStyle/>
          <a:p>
            <a:r>
              <a:rPr lang="en-US" sz="6600" b="1" dirty="0"/>
              <a:t>RELAX</a:t>
            </a:r>
          </a:p>
        </p:txBody>
      </p:sp>
      <p:pic>
        <p:nvPicPr>
          <p:cNvPr id="8197" name="Picture 4" descr="two stick figures; one with a prosthetic leg. both simulating running" title="two stick figures runn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438400"/>
            <a:ext cx="4038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6232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27"/>
          <p:cNvSpPr>
            <a:spLocks noGrp="1" noChangeArrowheads="1"/>
          </p:cNvSpPr>
          <p:nvPr>
            <p:ph idx="1"/>
          </p:nvPr>
        </p:nvSpPr>
        <p:spPr>
          <a:xfrm>
            <a:off x="469900" y="1524000"/>
            <a:ext cx="8229600" cy="4038600"/>
          </a:xfrm>
        </p:spPr>
        <p:txBody>
          <a:bodyPr/>
          <a:lstStyle/>
          <a:p>
            <a:pPr eaLnBrk="1" hangingPunct="1">
              <a:buFont typeface="Arial" pitchFamily="34" charset="0"/>
              <a:buNone/>
            </a:pPr>
            <a:r>
              <a:rPr lang="en-US" sz="3400" dirty="0">
                <a:latin typeface="News Gothic MT" panose="020B0503020103020203" pitchFamily="34" charset="0"/>
              </a:rPr>
              <a:t>…..</a:t>
            </a:r>
            <a:r>
              <a:rPr lang="en-US" altLang="en-US" sz="3400" dirty="0">
                <a:latin typeface="News Gothic MT" panose="020B0503020103020203" pitchFamily="34" charset="0"/>
              </a:rPr>
              <a:t>“</a:t>
            </a:r>
            <a:r>
              <a:rPr lang="en-US" sz="3400" dirty="0">
                <a:latin typeface="News Gothic MT" panose="020B0503020103020203" pitchFamily="34" charset="0"/>
              </a:rPr>
              <a:t>Sometimes the worst thing about having a disability is that people meet </a:t>
            </a:r>
            <a:r>
              <a:rPr lang="en-US" sz="3400" b="1" dirty="0">
                <a:latin typeface="News Gothic MT" panose="020B0503020103020203" pitchFamily="34" charset="0"/>
              </a:rPr>
              <a:t>it </a:t>
            </a:r>
            <a:r>
              <a:rPr lang="en-US" sz="3400" dirty="0">
                <a:latin typeface="News Gothic MT" panose="020B0503020103020203" pitchFamily="34" charset="0"/>
              </a:rPr>
              <a:t>before they meet </a:t>
            </a:r>
            <a:r>
              <a:rPr lang="en-US" sz="3400" b="1" dirty="0">
                <a:latin typeface="News Gothic MT" panose="020B0503020103020203" pitchFamily="34" charset="0"/>
              </a:rPr>
              <a:t>you</a:t>
            </a:r>
            <a:r>
              <a:rPr lang="en-US" altLang="en-US" sz="3400" b="1" dirty="0">
                <a:latin typeface="News Gothic MT" panose="020B0503020103020203" pitchFamily="34" charset="0"/>
              </a:rPr>
              <a:t>”</a:t>
            </a:r>
            <a:endParaRPr lang="en-US" sz="3400" b="1" dirty="0">
              <a:latin typeface="News Gothic MT" panose="020B0503020103020203" pitchFamily="34" charset="0"/>
            </a:endParaRPr>
          </a:p>
        </p:txBody>
      </p:sp>
      <p:pic>
        <p:nvPicPr>
          <p:cNvPr id="9219" name="Picture 1" descr="stick figure with a left below the knee amputation using crutches" title="stick figur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772578"/>
            <a:ext cx="1460500" cy="27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193E6A8-9986-4FBB-A4D7-0C81E86F081A}"/>
              </a:ext>
            </a:extLst>
          </p:cNvPr>
          <p:cNvSpPr>
            <a:spLocks noGrp="1"/>
          </p:cNvSpPr>
          <p:nvPr>
            <p:ph type="title"/>
          </p:nvPr>
        </p:nvSpPr>
        <p:spPr/>
        <p:txBody>
          <a:bodyPr/>
          <a:lstStyle/>
          <a:p>
            <a:pPr algn="r"/>
            <a:r>
              <a:rPr lang="en-US" sz="3600" b="1" dirty="0">
                <a:solidFill>
                  <a:schemeClr val="bg1"/>
                </a:solidFill>
                <a:latin typeface="Baskerville Old Face" panose="020B0604020202020204" pitchFamily="18" charset="0"/>
              </a:rPr>
              <a:t>“It” vs</a:t>
            </a:r>
            <a:r>
              <a:rPr lang="en-US" sz="3600" b="1" baseline="0" dirty="0">
                <a:solidFill>
                  <a:schemeClr val="bg1"/>
                </a:solidFill>
                <a:latin typeface="Baskerville Old Face" panose="020B0604020202020204" pitchFamily="18" charset="0"/>
              </a:rPr>
              <a:t> You</a:t>
            </a:r>
            <a:endParaRPr lang="en-US" sz="3600" b="1" dirty="0">
              <a:solidFill>
                <a:schemeClr val="bg1"/>
              </a:solidFill>
              <a:latin typeface="Baskerville Old Face" panose="020B0604020202020204" pitchFamily="18" charset="0"/>
            </a:endParaRPr>
          </a:p>
        </p:txBody>
      </p:sp>
    </p:spTree>
    <p:extLst>
      <p:ext uri="{BB962C8B-B14F-4D97-AF65-F5344CB8AC3E}">
        <p14:creationId xmlns:p14="http://schemas.microsoft.com/office/powerpoint/2010/main" val="30222536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655638" y="498985"/>
            <a:ext cx="8229600" cy="731838"/>
          </a:xfrm>
        </p:spPr>
        <p:txBody>
          <a:bodyPr/>
          <a:lstStyle/>
          <a:p>
            <a:pPr algn="r" eaLnBrk="1" hangingPunct="1"/>
            <a:r>
              <a:rPr lang="en-US" sz="3600" b="1" dirty="0">
                <a:solidFill>
                  <a:schemeClr val="bg1"/>
                </a:solidFill>
                <a:latin typeface="Baskerville Old Face" panose="02020602080505020303" pitchFamily="18" charset="77"/>
              </a:rPr>
              <a:t>Words Are Powerful Tools</a:t>
            </a:r>
          </a:p>
        </p:txBody>
      </p:sp>
      <p:sp>
        <p:nvSpPr>
          <p:cNvPr id="10243" name="Content Placeholder 2"/>
          <p:cNvSpPr>
            <a:spLocks noGrp="1"/>
          </p:cNvSpPr>
          <p:nvPr>
            <p:ph idx="1"/>
          </p:nvPr>
        </p:nvSpPr>
        <p:spPr>
          <a:xfrm>
            <a:off x="457200" y="1524000"/>
            <a:ext cx="8229600" cy="1447800"/>
          </a:xfrm>
        </p:spPr>
        <p:txBody>
          <a:bodyPr/>
          <a:lstStyle/>
          <a:p>
            <a:pPr eaLnBrk="1" hangingPunct="1"/>
            <a:r>
              <a:rPr lang="en-US" sz="2400" dirty="0">
                <a:latin typeface="News Gothic MT" panose="020B0503020103020203" pitchFamily="34" charset="0"/>
              </a:rPr>
              <a:t>Language reflects society</a:t>
            </a:r>
            <a:r>
              <a:rPr lang="en-US" altLang="en-US" sz="2400" dirty="0">
                <a:latin typeface="News Gothic MT" panose="020B0503020103020203" pitchFamily="34" charset="0"/>
              </a:rPr>
              <a:t>’</a:t>
            </a:r>
            <a:r>
              <a:rPr lang="en-US" sz="2400" dirty="0">
                <a:latin typeface="News Gothic MT" panose="020B0503020103020203" pitchFamily="34" charset="0"/>
              </a:rPr>
              <a:t>s beliefs</a:t>
            </a:r>
          </a:p>
          <a:p>
            <a:pPr eaLnBrk="1" hangingPunct="1"/>
            <a:r>
              <a:rPr lang="en-US" sz="2400" dirty="0">
                <a:latin typeface="News Gothic MT" panose="020B0503020103020203" pitchFamily="34" charset="0"/>
              </a:rPr>
              <a:t>Always put the person before the disability</a:t>
            </a:r>
          </a:p>
          <a:p>
            <a:pPr eaLnBrk="1" hangingPunct="1"/>
            <a:r>
              <a:rPr lang="en-US" sz="2400" dirty="0">
                <a:latin typeface="News Gothic MT" panose="020B0503020103020203" pitchFamily="34" charset="0"/>
              </a:rPr>
              <a:t>Use </a:t>
            </a:r>
            <a:r>
              <a:rPr lang="en-US" altLang="en-US" sz="2400" dirty="0">
                <a:latin typeface="News Gothic MT" panose="020B0503020103020203" pitchFamily="34" charset="0"/>
              </a:rPr>
              <a:t>“</a:t>
            </a:r>
            <a:r>
              <a:rPr lang="en-US" sz="2400" dirty="0">
                <a:latin typeface="News Gothic MT" panose="020B0503020103020203" pitchFamily="34" charset="0"/>
              </a:rPr>
              <a:t>Person first</a:t>
            </a:r>
            <a:r>
              <a:rPr lang="en-US" altLang="en-US" sz="2400" dirty="0">
                <a:latin typeface="News Gothic MT" panose="020B0503020103020203" pitchFamily="34" charset="0"/>
              </a:rPr>
              <a:t>”</a:t>
            </a:r>
            <a:r>
              <a:rPr lang="en-US" sz="2400" dirty="0">
                <a:latin typeface="News Gothic MT" panose="020B0503020103020203" pitchFamily="34" charset="0"/>
              </a:rPr>
              <a:t> language</a:t>
            </a:r>
          </a:p>
        </p:txBody>
      </p:sp>
      <p:pic>
        <p:nvPicPr>
          <p:cNvPr id="10244" name="Picture 4" descr="2 heads facign each other with word captions in square bubbles above each; one reads &quot;she has autism&quot; with a green check noting correct words; other bubble reads, &quot;she is autistic&quot; with red x noting INCORRECT words" title="talkinghead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4727" y="3124200"/>
            <a:ext cx="51625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43444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6915" y="323566"/>
            <a:ext cx="8229600" cy="731838"/>
          </a:xfrm>
        </p:spPr>
        <p:txBody>
          <a:bodyPr/>
          <a:lstStyle/>
          <a:p>
            <a:pPr algn="r" eaLnBrk="1" hangingPunct="1"/>
            <a:r>
              <a:rPr lang="en-US" sz="3600" b="1" dirty="0">
                <a:solidFill>
                  <a:schemeClr val="bg1"/>
                </a:solidFill>
                <a:latin typeface="Baskerville Old Face" panose="02020602080505020303" pitchFamily="18" charset="77"/>
              </a:rPr>
              <a:t>Best Practices </a:t>
            </a:r>
          </a:p>
        </p:txBody>
      </p:sp>
      <p:pic>
        <p:nvPicPr>
          <p:cNvPr id="11268" name="Picture 1" descr="first image-red circle with eye with line crossing through it&#10;second image green circle with ear with line crossing through it&#10;third image stick figure with leg amputation&#10;fourth image stick figure in wheelchair" title="universal symbols for accessibilit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20248" y="1676400"/>
            <a:ext cx="3429000"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Content Placeholder 2"/>
          <p:cNvSpPr>
            <a:spLocks noGrp="1"/>
          </p:cNvSpPr>
          <p:nvPr>
            <p:ph idx="1"/>
          </p:nvPr>
        </p:nvSpPr>
        <p:spPr>
          <a:xfrm>
            <a:off x="456915" y="2778975"/>
            <a:ext cx="8229600" cy="3048000"/>
          </a:xfrm>
        </p:spPr>
        <p:txBody>
          <a:bodyPr/>
          <a:lstStyle/>
          <a:p>
            <a:pPr eaLnBrk="1" hangingPunct="1"/>
            <a:r>
              <a:rPr lang="en-US" sz="2400" dirty="0">
                <a:latin typeface="News Gothic MT" panose="020B0503020103020203" pitchFamily="34" charset="0"/>
              </a:rPr>
              <a:t>Everyone responds to language differently</a:t>
            </a:r>
          </a:p>
          <a:p>
            <a:pPr eaLnBrk="1" hangingPunct="1"/>
            <a:r>
              <a:rPr lang="en-US" sz="2400" dirty="0">
                <a:latin typeface="News Gothic MT" panose="020B0503020103020203" pitchFamily="34" charset="0"/>
              </a:rPr>
              <a:t>Focus on being respectful and polite</a:t>
            </a:r>
          </a:p>
          <a:p>
            <a:r>
              <a:rPr lang="en-US" sz="2400" dirty="0">
                <a:latin typeface="News Gothic MT" panose="020B0503020103020203" pitchFamily="34" charset="0"/>
              </a:rPr>
              <a:t>Start out communicating by introducing yourself as you would in any other situation</a:t>
            </a:r>
          </a:p>
          <a:p>
            <a:r>
              <a:rPr lang="en-US" sz="2400" dirty="0">
                <a:latin typeface="News Gothic MT" panose="020B0503020103020203" pitchFamily="34" charset="0"/>
              </a:rPr>
              <a:t>Adapt communication as necessary or requested</a:t>
            </a:r>
          </a:p>
        </p:txBody>
      </p:sp>
    </p:spTree>
    <p:extLst>
      <p:ext uri="{BB962C8B-B14F-4D97-AF65-F5344CB8AC3E}">
        <p14:creationId xmlns:p14="http://schemas.microsoft.com/office/powerpoint/2010/main" val="1813622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Shape 199"/>
          <p:cNvPicPr preferRelativeResize="0"/>
          <p:nvPr/>
        </p:nvPicPr>
        <p:blipFill rotWithShape="1">
          <a:blip r:embed="rId3">
            <a:alphaModFix/>
          </a:blip>
          <a:srcRect/>
          <a:stretch/>
        </p:blipFill>
        <p:spPr>
          <a:xfrm>
            <a:off x="10101" y="1208741"/>
            <a:ext cx="9133899" cy="4635216"/>
          </a:xfrm>
          <a:prstGeom prst="rect">
            <a:avLst/>
          </a:prstGeom>
          <a:noFill/>
          <a:ln>
            <a:noFill/>
          </a:ln>
        </p:spPr>
      </p:pic>
      <p:sp>
        <p:nvSpPr>
          <p:cNvPr id="2" name="Title 1">
            <a:extLst>
              <a:ext uri="{FF2B5EF4-FFF2-40B4-BE49-F238E27FC236}">
                <a16:creationId xmlns:a16="http://schemas.microsoft.com/office/drawing/2014/main" id="{342E8EA6-532D-4824-9829-5BF49859F94F}"/>
              </a:ext>
            </a:extLst>
          </p:cNvPr>
          <p:cNvSpPr>
            <a:spLocks noGrp="1"/>
          </p:cNvSpPr>
          <p:nvPr>
            <p:ph type="title" idx="4294967295"/>
          </p:nvPr>
        </p:nvSpPr>
        <p:spPr>
          <a:xfrm>
            <a:off x="462538" y="538029"/>
            <a:ext cx="8229023" cy="276999"/>
          </a:xfrm>
        </p:spPr>
        <p:txBody>
          <a:bodyPr/>
          <a:lstStyle/>
          <a:p>
            <a:pPr algn="r"/>
            <a:r>
              <a:rPr lang="en-US" sz="3600" b="1" dirty="0">
                <a:solidFill>
                  <a:schemeClr val="bg1"/>
                </a:solidFill>
                <a:latin typeface="Baskerville Old Face" panose="02020602080505020303" pitchFamily="18" charset="77"/>
              </a:rPr>
              <a:t>1 in 5 Americans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6915" y="377022"/>
            <a:ext cx="8229600" cy="731838"/>
          </a:xfrm>
        </p:spPr>
        <p:txBody>
          <a:bodyPr/>
          <a:lstStyle/>
          <a:p>
            <a:pPr algn="r"/>
            <a:r>
              <a:rPr lang="en-US" sz="3600" b="1" dirty="0">
                <a:solidFill>
                  <a:schemeClr val="bg1"/>
                </a:solidFill>
                <a:latin typeface="Baskerville Old Face" panose="02020602080505020303" pitchFamily="18" charset="77"/>
              </a:rPr>
              <a:t>Person First Language</a:t>
            </a:r>
          </a:p>
        </p:txBody>
      </p:sp>
      <p:pic>
        <p:nvPicPr>
          <p:cNvPr id="12291" name="Picture 5" descr="green circle with check mark" title="bulleted poin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524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1"/>
          <p:cNvSpPr>
            <a:spLocks noChangeArrowheads="1"/>
          </p:cNvSpPr>
          <p:nvPr/>
        </p:nvSpPr>
        <p:spPr bwMode="auto">
          <a:xfrm>
            <a:off x="2667000" y="1524000"/>
            <a:ext cx="6705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000" b="1" dirty="0">
                <a:latin typeface="News Gothic MT" charset="0"/>
              </a:rPr>
              <a:t>Please say…</a:t>
            </a:r>
          </a:p>
          <a:p>
            <a:pPr lvl="1"/>
            <a:r>
              <a:rPr lang="en-US" sz="2000" dirty="0">
                <a:latin typeface="News Gothic MT" charset="0"/>
              </a:rPr>
              <a:t>Person with a disability</a:t>
            </a:r>
          </a:p>
          <a:p>
            <a:pPr lvl="1"/>
            <a:r>
              <a:rPr lang="en-US" sz="2000" dirty="0">
                <a:latin typeface="News Gothic MT" charset="0"/>
              </a:rPr>
              <a:t>Person who has/had a stroke/Polio/MS</a:t>
            </a:r>
          </a:p>
          <a:p>
            <a:pPr lvl="1"/>
            <a:r>
              <a:rPr lang="en-US" sz="2000" dirty="0">
                <a:latin typeface="News Gothic MT" charset="0"/>
              </a:rPr>
              <a:t>Person who uses a wheelchair</a:t>
            </a:r>
          </a:p>
          <a:p>
            <a:pPr lvl="1"/>
            <a:endParaRPr lang="en-US" sz="2000" dirty="0">
              <a:latin typeface="News Gothic MT" charset="0"/>
            </a:endParaRPr>
          </a:p>
          <a:p>
            <a:r>
              <a:rPr lang="en-US" sz="2000" b="1" dirty="0">
                <a:latin typeface="News Gothic MT" charset="0"/>
              </a:rPr>
              <a:t>Previously you may have said…</a:t>
            </a:r>
          </a:p>
          <a:p>
            <a:pPr lvl="1"/>
            <a:r>
              <a:rPr lang="en-US" sz="2000" dirty="0">
                <a:latin typeface="News Gothic MT" charset="0"/>
              </a:rPr>
              <a:t>Handicapped - History</a:t>
            </a:r>
          </a:p>
          <a:p>
            <a:pPr lvl="1"/>
            <a:r>
              <a:rPr lang="en-US" sz="2000" dirty="0">
                <a:latin typeface="News Gothic MT" charset="0"/>
              </a:rPr>
              <a:t>Disabled</a:t>
            </a:r>
          </a:p>
          <a:p>
            <a:pPr lvl="1"/>
            <a:r>
              <a:rPr lang="en-US" sz="2000" dirty="0">
                <a:latin typeface="News Gothic MT" charset="0"/>
              </a:rPr>
              <a:t>Crippled</a:t>
            </a:r>
          </a:p>
          <a:p>
            <a:pPr lvl="1"/>
            <a:r>
              <a:rPr lang="en-US" sz="2000" dirty="0">
                <a:latin typeface="News Gothic MT" charset="0"/>
              </a:rPr>
              <a:t>Stroke/MS/Polio VICTIM</a:t>
            </a:r>
          </a:p>
          <a:p>
            <a:pPr lvl="1"/>
            <a:r>
              <a:rPr lang="en-US" sz="2000" dirty="0">
                <a:latin typeface="News Gothic MT" charset="0"/>
              </a:rPr>
              <a:t>Wheelchair bound/confined</a:t>
            </a:r>
          </a:p>
        </p:txBody>
      </p:sp>
      <p:pic>
        <p:nvPicPr>
          <p:cNvPr id="12292" name="Picture 7" descr="red circle with x" title="bulleted point"/>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081787"/>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ectangle 2"/>
          <p:cNvSpPr txBox="1">
            <a:spLocks noChangeArrowheads="1"/>
          </p:cNvSpPr>
          <p:nvPr/>
        </p:nvSpPr>
        <p:spPr bwMode="auto">
          <a:xfrm>
            <a:off x="1386757" y="5105400"/>
            <a:ext cx="6248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br>
              <a:rPr lang="en-US" b="1" dirty="0">
                <a:solidFill>
                  <a:srgbClr val="660066"/>
                </a:solidFill>
                <a:latin typeface="News Gothic MT" charset="0"/>
              </a:rPr>
            </a:br>
            <a:r>
              <a:rPr lang="en-US" b="1" dirty="0">
                <a:solidFill>
                  <a:srgbClr val="7030A0"/>
                </a:solidFill>
                <a:latin typeface="News Gothic MT" charset="0"/>
              </a:rPr>
              <a:t>Remember:</a:t>
            </a:r>
            <a:br>
              <a:rPr lang="en-US" b="1" dirty="0">
                <a:solidFill>
                  <a:srgbClr val="7030A0"/>
                </a:solidFill>
                <a:latin typeface="News Gothic MT" charset="0"/>
              </a:rPr>
            </a:br>
            <a:r>
              <a:rPr lang="en-US" b="1" dirty="0">
                <a:solidFill>
                  <a:srgbClr val="7030A0"/>
                </a:solidFill>
                <a:latin typeface="News Gothic MT" charset="0"/>
              </a:rPr>
              <a:t>Words Are Powerful!</a:t>
            </a:r>
            <a:br>
              <a:rPr lang="en-US" b="1" dirty="0">
                <a:solidFill>
                  <a:srgbClr val="660066"/>
                </a:solidFill>
                <a:latin typeface="News Gothic MT" charset="0"/>
              </a:rPr>
            </a:br>
            <a:endParaRPr lang="en-US" b="1" dirty="0">
              <a:solidFill>
                <a:srgbClr val="660066"/>
              </a:solidFill>
              <a:latin typeface="News Gothic MT" charset="0"/>
            </a:endParaRPr>
          </a:p>
        </p:txBody>
      </p:sp>
    </p:spTree>
    <p:extLst>
      <p:ext uri="{BB962C8B-B14F-4D97-AF65-F5344CB8AC3E}">
        <p14:creationId xmlns:p14="http://schemas.microsoft.com/office/powerpoint/2010/main" val="28397888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112838" y="1320553"/>
            <a:ext cx="7162800" cy="838200"/>
          </a:xfrm>
        </p:spPr>
        <p:txBody>
          <a:bodyPr/>
          <a:lstStyle/>
          <a:p>
            <a:pPr eaLnBrk="1" hangingPunct="1"/>
            <a:r>
              <a:rPr lang="en-US" sz="2800" b="1" dirty="0"/>
              <a:t>Wheelchair Users</a:t>
            </a:r>
          </a:p>
        </p:txBody>
      </p:sp>
      <p:pic>
        <p:nvPicPr>
          <p:cNvPr id="13316" name="Picture 11" descr="green circle with check mark inside" title="bulleted poin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59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Rectangle 1"/>
          <p:cNvSpPr>
            <a:spLocks noChangeArrowheads="1"/>
          </p:cNvSpPr>
          <p:nvPr/>
        </p:nvSpPr>
        <p:spPr bwMode="auto">
          <a:xfrm>
            <a:off x="1066800" y="1739653"/>
            <a:ext cx="77724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000" b="1" dirty="0">
              <a:latin typeface="News Gothic MT" charset="0"/>
            </a:endParaRPr>
          </a:p>
          <a:p>
            <a:endParaRPr lang="en-US" sz="2000" b="1" dirty="0">
              <a:latin typeface="News Gothic MT" charset="0"/>
            </a:endParaRPr>
          </a:p>
          <a:p>
            <a:endParaRPr lang="en-US" b="1" dirty="0">
              <a:latin typeface="News Gothic MT" charset="0"/>
            </a:endParaRPr>
          </a:p>
          <a:p>
            <a:r>
              <a:rPr lang="en-US" sz="2800" b="1" dirty="0">
                <a:latin typeface="News Gothic MT" charset="0"/>
              </a:rPr>
              <a:t>Put person first by saying: </a:t>
            </a:r>
            <a:r>
              <a:rPr lang="en-US" sz="2800" dirty="0">
                <a:latin typeface="News Gothic MT" charset="0"/>
              </a:rPr>
              <a:t>Person who uses a wheelchair, wheelchair user</a:t>
            </a:r>
          </a:p>
          <a:p>
            <a:endParaRPr lang="en-US" sz="2800" dirty="0">
              <a:latin typeface="News Gothic MT" charset="0"/>
            </a:endParaRPr>
          </a:p>
          <a:p>
            <a:r>
              <a:rPr lang="en-US" sz="2800" b="1" dirty="0">
                <a:latin typeface="News Gothic MT" charset="0"/>
              </a:rPr>
              <a:t>Previously you may have said: </a:t>
            </a:r>
            <a:r>
              <a:rPr lang="en-US" sz="2800" dirty="0">
                <a:latin typeface="News Gothic MT" charset="0"/>
              </a:rPr>
              <a:t>Confined to a wheelchair, wheelchair bound</a:t>
            </a:r>
          </a:p>
          <a:p>
            <a:endParaRPr lang="en-US" sz="2000" dirty="0">
              <a:latin typeface="News Gothic MT" charset="0"/>
            </a:endParaRPr>
          </a:p>
          <a:p>
            <a:endParaRPr lang="en-US" sz="2000" dirty="0">
              <a:latin typeface="News Gothic MT" charset="0"/>
            </a:endParaRPr>
          </a:p>
        </p:txBody>
      </p:sp>
      <p:pic>
        <p:nvPicPr>
          <p:cNvPr id="13317" name="Picture 12" descr="red circle with x in center" title="bulleted point"/>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899147"/>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E3E61F3-49A9-0F46-B851-D73D62877797}"/>
              </a:ext>
            </a:extLst>
          </p:cNvPr>
          <p:cNvSpPr txBox="1"/>
          <p:nvPr/>
        </p:nvSpPr>
        <p:spPr>
          <a:xfrm>
            <a:off x="4046105" y="464672"/>
            <a:ext cx="4839133" cy="646331"/>
          </a:xfrm>
          <a:prstGeom prst="rect">
            <a:avLst/>
          </a:prstGeom>
          <a:noFill/>
        </p:spPr>
        <p:txBody>
          <a:bodyPr wrap="square" rtlCol="0">
            <a:spAutoFit/>
          </a:bodyPr>
          <a:lstStyle/>
          <a:p>
            <a:pPr algn="r"/>
            <a:r>
              <a:rPr lang="en-US" sz="3600" b="1" dirty="0">
                <a:solidFill>
                  <a:schemeClr val="bg1"/>
                </a:solidFill>
                <a:latin typeface="Baskerville Old Face" panose="02020602080505020303" pitchFamily="18" charset="77"/>
              </a:rPr>
              <a:t>Wheelchair Users</a:t>
            </a:r>
            <a:endParaRPr lang="en-US" sz="3600" dirty="0">
              <a:solidFill>
                <a:schemeClr val="bg1"/>
              </a:solidFill>
              <a:latin typeface="Baskerville Old Face" panose="02020602080505020303" pitchFamily="18" charset="77"/>
            </a:endParaRPr>
          </a:p>
        </p:txBody>
      </p:sp>
    </p:spTree>
    <p:extLst>
      <p:ext uri="{BB962C8B-B14F-4D97-AF65-F5344CB8AC3E}">
        <p14:creationId xmlns:p14="http://schemas.microsoft.com/office/powerpoint/2010/main" val="7660105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3" name="Rectangle 2"/>
          <p:cNvSpPr>
            <a:spLocks noGrp="1" noChangeArrowheads="1"/>
          </p:cNvSpPr>
          <p:nvPr>
            <p:ph type="title"/>
          </p:nvPr>
        </p:nvSpPr>
        <p:spPr>
          <a:xfrm>
            <a:off x="1143000" y="1220905"/>
            <a:ext cx="7162800" cy="990600"/>
          </a:xfrm>
        </p:spPr>
        <p:txBody>
          <a:bodyPr/>
          <a:lstStyle/>
          <a:p>
            <a:pPr eaLnBrk="1" hangingPunct="1"/>
            <a:r>
              <a:rPr lang="en-US" sz="2800" b="1" dirty="0"/>
              <a:t>Person who is Blind</a:t>
            </a:r>
          </a:p>
        </p:txBody>
      </p:sp>
      <p:pic>
        <p:nvPicPr>
          <p:cNvPr id="14339" name="Picture 9" descr="green circle with check mark inside of it" title="bulleted poin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0339" y="2027162"/>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Rectangle 1"/>
          <p:cNvSpPr>
            <a:spLocks noChangeArrowheads="1"/>
          </p:cNvSpPr>
          <p:nvPr/>
        </p:nvSpPr>
        <p:spPr bwMode="auto">
          <a:xfrm>
            <a:off x="992436" y="1447800"/>
            <a:ext cx="77724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000" b="1" dirty="0">
              <a:latin typeface="News Gothic MT" charset="0"/>
            </a:endParaRPr>
          </a:p>
          <a:p>
            <a:endParaRPr lang="en-US" sz="2000" b="1" dirty="0">
              <a:latin typeface="News Gothic MT" charset="0"/>
            </a:endParaRPr>
          </a:p>
          <a:p>
            <a:r>
              <a:rPr lang="en-US" sz="2000" b="1" dirty="0">
                <a:latin typeface="News Gothic MT" charset="0"/>
              </a:rPr>
              <a:t>Put person first by saying: </a:t>
            </a:r>
            <a:r>
              <a:rPr lang="en-US" sz="2000" dirty="0">
                <a:latin typeface="News Gothic MT" charset="0"/>
              </a:rPr>
              <a:t>Person who is blind/person with a visual impairment</a:t>
            </a:r>
          </a:p>
          <a:p>
            <a:endParaRPr lang="en-US" sz="2000" dirty="0">
              <a:latin typeface="News Gothic MT" charset="0"/>
            </a:endParaRPr>
          </a:p>
          <a:p>
            <a:r>
              <a:rPr lang="en-US" sz="2000" b="1" dirty="0">
                <a:latin typeface="News Gothic MT" charset="0"/>
              </a:rPr>
              <a:t>Previously you may have said: </a:t>
            </a:r>
            <a:r>
              <a:rPr lang="en-US" sz="2000" dirty="0">
                <a:latin typeface="News Gothic MT" charset="0"/>
              </a:rPr>
              <a:t>Blind person</a:t>
            </a:r>
          </a:p>
          <a:p>
            <a:endParaRPr lang="en-US" sz="2000" dirty="0">
              <a:latin typeface="News Gothic MT" charset="0"/>
            </a:endParaRPr>
          </a:p>
          <a:p>
            <a:endParaRPr lang="en-US" sz="2000" b="1" dirty="0">
              <a:latin typeface="News Gothic MT" charset="0"/>
            </a:endParaRPr>
          </a:p>
          <a:p>
            <a:endParaRPr lang="en-US" sz="2000" b="1" dirty="0">
              <a:latin typeface="News Gothic MT" charset="0"/>
            </a:endParaRPr>
          </a:p>
          <a:p>
            <a:r>
              <a:rPr lang="en-US" sz="2000" b="1" dirty="0">
                <a:latin typeface="News Gothic MT" charset="0"/>
              </a:rPr>
              <a:t>Put person first by saying: </a:t>
            </a:r>
            <a:r>
              <a:rPr lang="en-US" sz="2000" dirty="0">
                <a:latin typeface="News Gothic MT" charset="0"/>
              </a:rPr>
              <a:t>Person with a disability</a:t>
            </a:r>
          </a:p>
          <a:p>
            <a:endParaRPr lang="en-US" sz="2000" dirty="0">
              <a:latin typeface="News Gothic MT" charset="0"/>
            </a:endParaRPr>
          </a:p>
          <a:p>
            <a:r>
              <a:rPr lang="en-US" sz="2000" b="1" dirty="0">
                <a:latin typeface="News Gothic MT" charset="0"/>
              </a:rPr>
              <a:t>Previously you may have said</a:t>
            </a:r>
            <a:r>
              <a:rPr lang="en-US" sz="2000" dirty="0">
                <a:latin typeface="News Gothic MT" charset="0"/>
              </a:rPr>
              <a:t>: The disabled, crippled, suffers from a disability</a:t>
            </a:r>
          </a:p>
          <a:p>
            <a:endParaRPr lang="en-US" sz="2000" b="1" dirty="0">
              <a:latin typeface="News Gothic MT" charset="0"/>
            </a:endParaRPr>
          </a:p>
          <a:p>
            <a:endParaRPr lang="en-US" sz="2000" b="1" dirty="0">
              <a:latin typeface="News Gothic MT" charset="0"/>
            </a:endParaRPr>
          </a:p>
          <a:p>
            <a:endParaRPr lang="en-US" sz="2000" dirty="0">
              <a:latin typeface="News Gothic MT" charset="0"/>
            </a:endParaRPr>
          </a:p>
          <a:p>
            <a:endParaRPr lang="en-US" sz="2000" dirty="0">
              <a:latin typeface="News Gothic MT" charset="0"/>
            </a:endParaRPr>
          </a:p>
        </p:txBody>
      </p:sp>
      <p:pic>
        <p:nvPicPr>
          <p:cNvPr id="14340" name="Picture 10" descr="red circle with x in center" title="bulleted point"/>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5442" y="2891286"/>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13" descr="green circle with checkmark inside of it" title="bulleted poin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0339" y="4062861"/>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4" descr="red circle with  x in it" title="bulleted point"/>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5236" y="483654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54780208-38D7-6847-86FD-28401AFF7CDE}"/>
              </a:ext>
            </a:extLst>
          </p:cNvPr>
          <p:cNvSpPr/>
          <p:nvPr/>
        </p:nvSpPr>
        <p:spPr>
          <a:xfrm>
            <a:off x="4518161" y="461126"/>
            <a:ext cx="4246675" cy="646331"/>
          </a:xfrm>
          <a:prstGeom prst="rect">
            <a:avLst/>
          </a:prstGeom>
        </p:spPr>
        <p:txBody>
          <a:bodyPr wrap="none">
            <a:spAutoFit/>
          </a:bodyPr>
          <a:lstStyle/>
          <a:p>
            <a:pPr algn="r"/>
            <a:r>
              <a:rPr lang="en-US" sz="3600" b="1" dirty="0">
                <a:solidFill>
                  <a:schemeClr val="bg1"/>
                </a:solidFill>
                <a:latin typeface="Baskerville Old Face" panose="02020602080505020303" pitchFamily="18" charset="77"/>
              </a:rPr>
              <a:t>Person First Language</a:t>
            </a:r>
            <a:endParaRPr lang="en-US" sz="3600" dirty="0">
              <a:solidFill>
                <a:schemeClr val="bg1"/>
              </a:solidFill>
              <a:latin typeface="Baskerville Old Face" panose="02020602080505020303" pitchFamily="18" charset="77"/>
            </a:endParaRPr>
          </a:p>
        </p:txBody>
      </p:sp>
    </p:spTree>
    <p:extLst>
      <p:ext uri="{BB962C8B-B14F-4D97-AF65-F5344CB8AC3E}">
        <p14:creationId xmlns:p14="http://schemas.microsoft.com/office/powerpoint/2010/main" val="109646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2"/>
          <p:cNvSpPr>
            <a:spLocks noGrp="1" noChangeArrowheads="1"/>
          </p:cNvSpPr>
          <p:nvPr>
            <p:ph type="title"/>
          </p:nvPr>
        </p:nvSpPr>
        <p:spPr>
          <a:xfrm>
            <a:off x="1143000" y="1219200"/>
            <a:ext cx="7162800" cy="1295400"/>
          </a:xfrm>
        </p:spPr>
        <p:txBody>
          <a:bodyPr/>
          <a:lstStyle/>
          <a:p>
            <a:pPr eaLnBrk="1" hangingPunct="1"/>
            <a:r>
              <a:rPr lang="en-US" sz="2800" b="1" dirty="0"/>
              <a:t>Person who is Deaf</a:t>
            </a:r>
          </a:p>
        </p:txBody>
      </p:sp>
      <p:pic>
        <p:nvPicPr>
          <p:cNvPr id="15362" name="Picture 5" descr="green circle with check mark in it" title="bulleted poin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8713" y="2133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6" descr="red circle with x in it" title="bulleted point"/>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8713" y="3048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16"/>
          <p:cNvSpPr>
            <a:spLocks noChangeArrowheads="1"/>
          </p:cNvSpPr>
          <p:nvPr/>
        </p:nvSpPr>
        <p:spPr bwMode="auto">
          <a:xfrm>
            <a:off x="1506748" y="2133600"/>
            <a:ext cx="70485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000" b="1" dirty="0">
                <a:latin typeface="News Gothic MT" charset="0"/>
              </a:rPr>
              <a:t>Put person first by saying</a:t>
            </a:r>
            <a:r>
              <a:rPr lang="en-US" sz="2000" dirty="0">
                <a:latin typeface="News Gothic MT" charset="0"/>
              </a:rPr>
              <a:t>: Person who is deaf/person with a hearing impairment</a:t>
            </a:r>
          </a:p>
          <a:p>
            <a:endParaRPr lang="en-US" sz="2000" dirty="0">
              <a:latin typeface="News Gothic MT" charset="0"/>
            </a:endParaRPr>
          </a:p>
          <a:p>
            <a:r>
              <a:rPr lang="en-US" sz="2000" b="1" dirty="0">
                <a:latin typeface="News Gothic MT" charset="0"/>
              </a:rPr>
              <a:t>Previously you may have said: </a:t>
            </a:r>
            <a:r>
              <a:rPr lang="en-US" sz="2000" dirty="0">
                <a:latin typeface="News Gothic MT" charset="0"/>
              </a:rPr>
              <a:t>The deaf, deaf and dumb, suffers a hearing loss</a:t>
            </a:r>
          </a:p>
        </p:txBody>
      </p:sp>
      <p:sp>
        <p:nvSpPr>
          <p:cNvPr id="3" name="TextBox 2">
            <a:extLst>
              <a:ext uri="{FF2B5EF4-FFF2-40B4-BE49-F238E27FC236}">
                <a16:creationId xmlns:a16="http://schemas.microsoft.com/office/drawing/2014/main" id="{D1609ED5-6F9B-5A46-8943-F7ABEC436B88}"/>
              </a:ext>
            </a:extLst>
          </p:cNvPr>
          <p:cNvSpPr txBox="1"/>
          <p:nvPr/>
        </p:nvSpPr>
        <p:spPr>
          <a:xfrm>
            <a:off x="4287160" y="39469"/>
            <a:ext cx="4623758" cy="1200329"/>
          </a:xfrm>
          <a:prstGeom prst="rect">
            <a:avLst/>
          </a:prstGeom>
          <a:noFill/>
        </p:spPr>
        <p:txBody>
          <a:bodyPr wrap="square" rtlCol="0">
            <a:spAutoFit/>
          </a:bodyPr>
          <a:lstStyle/>
          <a:p>
            <a:pPr algn="r"/>
            <a:r>
              <a:rPr lang="en-US" sz="3600" b="1" dirty="0">
                <a:solidFill>
                  <a:schemeClr val="bg1"/>
                </a:solidFill>
                <a:latin typeface="Baskerville Old Face" panose="02020602080505020303" pitchFamily="18" charset="77"/>
              </a:rPr>
              <a:t>Deafness and Mental Health</a:t>
            </a:r>
            <a:endParaRPr lang="en-US" sz="3600" dirty="0">
              <a:solidFill>
                <a:schemeClr val="bg1"/>
              </a:solidFill>
              <a:latin typeface="Baskerville Old Face" panose="02020602080505020303" pitchFamily="18" charset="77"/>
            </a:endParaRPr>
          </a:p>
        </p:txBody>
      </p:sp>
      <p:sp>
        <p:nvSpPr>
          <p:cNvPr id="9" name="Rectangle 2">
            <a:extLst>
              <a:ext uri="{FF2B5EF4-FFF2-40B4-BE49-F238E27FC236}">
                <a16:creationId xmlns:a16="http://schemas.microsoft.com/office/drawing/2014/main" id="{11180ECF-03D7-46A9-8C74-8DF7AFA426D8}"/>
              </a:ext>
            </a:extLst>
          </p:cNvPr>
          <p:cNvSpPr txBox="1">
            <a:spLocks noChangeArrowheads="1"/>
          </p:cNvSpPr>
          <p:nvPr/>
        </p:nvSpPr>
        <p:spPr>
          <a:xfrm>
            <a:off x="872129" y="4024402"/>
            <a:ext cx="7162800" cy="1524000"/>
          </a:xfrm>
          <a:prstGeom prst="rect">
            <a:avLst/>
          </a:prstGeom>
          <a:noFill/>
          <a:ln>
            <a:noFill/>
          </a:ln>
        </p:spPr>
        <p:txBody>
          <a:bodyPr wrap="square" lIns="91416" tIns="91416" rIns="91416" bIns="91416" anchor="t"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2pPr>
            <a:lvl3pPr marL="0" marR="0" lvl="2"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3pPr>
            <a:lvl4pPr marL="0" marR="0" lvl="3"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4pPr>
            <a:lvl5pPr marL="0" marR="0" lvl="4"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5pPr>
            <a:lvl6pPr marL="409866" marR="0" lvl="5" indent="-3507"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6pPr>
            <a:lvl7pPr marL="819734" marR="0" lvl="6" indent="-7014"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7pPr>
            <a:lvl8pPr marL="1229600" marR="0" lvl="7" indent="-10522"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8pPr>
            <a:lvl9pPr marL="1639470" marR="0" lvl="8" indent="-1329"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9pPr>
          </a:lstStyle>
          <a:p>
            <a:r>
              <a:rPr lang="en-US" sz="2800" b="1"/>
              <a:t>Person with Mental Illness</a:t>
            </a:r>
            <a:endParaRPr lang="en-US" sz="2800" b="1" dirty="0"/>
          </a:p>
        </p:txBody>
      </p:sp>
      <p:sp>
        <p:nvSpPr>
          <p:cNvPr id="10" name="Rectangle 9">
            <a:extLst>
              <a:ext uri="{FF2B5EF4-FFF2-40B4-BE49-F238E27FC236}">
                <a16:creationId xmlns:a16="http://schemas.microsoft.com/office/drawing/2014/main" id="{D2FB45A2-364E-43D3-8F7E-888DFC4B8AF3}"/>
              </a:ext>
            </a:extLst>
          </p:cNvPr>
          <p:cNvSpPr/>
          <p:nvPr/>
        </p:nvSpPr>
        <p:spPr>
          <a:xfrm>
            <a:off x="1481587" y="4724400"/>
            <a:ext cx="6743700" cy="1828800"/>
          </a:xfrm>
          <a:prstGeom prst="rect">
            <a:avLst/>
          </a:prstGeom>
        </p:spPr>
        <p:txBody>
          <a:bodyPr/>
          <a:lstStyle/>
          <a:p>
            <a:pPr>
              <a:defRPr/>
            </a:pPr>
            <a:r>
              <a:rPr lang="en-US" sz="2000" b="1" dirty="0">
                <a:latin typeface="+mn-lt"/>
                <a:ea typeface="ＭＳ Ｐゴシック" charset="0"/>
              </a:rPr>
              <a:t>Put person first by saying: </a:t>
            </a:r>
            <a:r>
              <a:rPr lang="en-US" sz="2000" dirty="0">
                <a:latin typeface="+mn-lt"/>
                <a:ea typeface="ＭＳ Ｐゴシック" charset="0"/>
              </a:rPr>
              <a:t>Person with a mental illness</a:t>
            </a:r>
            <a:br>
              <a:rPr lang="en-US" sz="2000" dirty="0">
                <a:latin typeface="+mn-lt"/>
                <a:ea typeface="ＭＳ Ｐゴシック" charset="0"/>
              </a:rPr>
            </a:br>
            <a:endParaRPr lang="en-US" sz="2000" dirty="0">
              <a:latin typeface="+mn-lt"/>
              <a:ea typeface="ＭＳ Ｐゴシック" charset="0"/>
            </a:endParaRPr>
          </a:p>
          <a:p>
            <a:pPr>
              <a:defRPr/>
            </a:pPr>
            <a:r>
              <a:rPr lang="en-US" sz="2000" b="1" dirty="0">
                <a:latin typeface="+mn-lt"/>
                <a:ea typeface="ＭＳ Ｐゴシック" charset="0"/>
              </a:rPr>
              <a:t>Previously you may have said: </a:t>
            </a:r>
            <a:r>
              <a:rPr lang="en-US" sz="2000" dirty="0">
                <a:latin typeface="+mn-lt"/>
                <a:ea typeface="ＭＳ Ｐゴシック" charset="0"/>
              </a:rPr>
              <a:t>Crazy, psycho, lunatic</a:t>
            </a:r>
          </a:p>
        </p:txBody>
      </p:sp>
      <p:pic>
        <p:nvPicPr>
          <p:cNvPr id="11" name="Picture 20" descr="green circle with check mark in it" title="bulleted point">
            <a:extLst>
              <a:ext uri="{FF2B5EF4-FFF2-40B4-BE49-F238E27FC236}">
                <a16:creationId xmlns:a16="http://schemas.microsoft.com/office/drawing/2014/main" id="{35B13FAA-F481-4517-904A-83831169FD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9959" y="4715144"/>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1" descr="red circle wth x in it" title="bulleted point">
            <a:extLst>
              <a:ext uri="{FF2B5EF4-FFF2-40B4-BE49-F238E27FC236}">
                <a16:creationId xmlns:a16="http://schemas.microsoft.com/office/drawing/2014/main" id="{7C81C2D7-7160-4BCE-A6B7-86C5D44A059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9959" y="5319802"/>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80751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6558" y="228600"/>
            <a:ext cx="8697913" cy="990600"/>
          </a:xfrm>
        </p:spPr>
        <p:txBody>
          <a:bodyPr/>
          <a:lstStyle/>
          <a:p>
            <a:pPr algn="r" eaLnBrk="1" hangingPunct="1"/>
            <a:r>
              <a:rPr lang="en-US" sz="2800" b="1" dirty="0">
                <a:solidFill>
                  <a:schemeClr val="bg1"/>
                </a:solidFill>
                <a:latin typeface="Baskerville Old Face" panose="02020602080505020303" pitchFamily="18" charset="77"/>
              </a:rPr>
              <a:t>Tips For Working With Persons </a:t>
            </a:r>
            <a:br>
              <a:rPr lang="en-US" sz="2800" b="1" dirty="0">
                <a:solidFill>
                  <a:schemeClr val="bg1"/>
                </a:solidFill>
                <a:latin typeface="Baskerville Old Face" panose="02020602080505020303" pitchFamily="18" charset="77"/>
              </a:rPr>
            </a:br>
            <a:r>
              <a:rPr lang="en-US" sz="2800" b="1" dirty="0">
                <a:solidFill>
                  <a:schemeClr val="bg1"/>
                </a:solidFill>
                <a:latin typeface="Baskerville Old Face" panose="02020602080505020303" pitchFamily="18" charset="77"/>
              </a:rPr>
              <a:t>Who Use Wheelchairs</a:t>
            </a:r>
          </a:p>
        </p:txBody>
      </p:sp>
      <p:sp>
        <p:nvSpPr>
          <p:cNvPr id="17411" name="Rectangle 3"/>
          <p:cNvSpPr>
            <a:spLocks noGrp="1" noChangeArrowheads="1"/>
          </p:cNvSpPr>
          <p:nvPr>
            <p:ph idx="1"/>
          </p:nvPr>
        </p:nvSpPr>
        <p:spPr>
          <a:xfrm>
            <a:off x="685800" y="1828800"/>
            <a:ext cx="4038600" cy="4267200"/>
          </a:xfrm>
        </p:spPr>
        <p:txBody>
          <a:bodyPr/>
          <a:lstStyle/>
          <a:p>
            <a:pPr eaLnBrk="1" hangingPunct="1">
              <a:lnSpc>
                <a:spcPct val="110000"/>
              </a:lnSpc>
            </a:pPr>
            <a:r>
              <a:rPr lang="en-US" sz="2200" dirty="0">
                <a:latin typeface="News Gothic MT" panose="020B0503020103020203" pitchFamily="34" charset="0"/>
              </a:rPr>
              <a:t>Do not hold on to a person's wheelchair – it is a part of their personal space</a:t>
            </a:r>
          </a:p>
          <a:p>
            <a:pPr eaLnBrk="1" hangingPunct="1">
              <a:lnSpc>
                <a:spcPct val="110000"/>
              </a:lnSpc>
            </a:pPr>
            <a:endParaRPr lang="en-US" sz="2200" dirty="0">
              <a:latin typeface="News Gothic MT" panose="020B0503020103020203" pitchFamily="34" charset="0"/>
            </a:endParaRPr>
          </a:p>
          <a:p>
            <a:pPr eaLnBrk="1" hangingPunct="1">
              <a:lnSpc>
                <a:spcPct val="110000"/>
              </a:lnSpc>
            </a:pPr>
            <a:r>
              <a:rPr lang="en-US" sz="2200" dirty="0">
                <a:latin typeface="News Gothic MT" panose="020B0503020103020203" pitchFamily="34" charset="0"/>
              </a:rPr>
              <a:t>Talk directly to a person using a wheelchair, not to an attendant or third party</a:t>
            </a:r>
          </a:p>
          <a:p>
            <a:pPr eaLnBrk="1" hangingPunct="1">
              <a:lnSpc>
                <a:spcPct val="110000"/>
              </a:lnSpc>
            </a:pPr>
            <a:endParaRPr lang="en-US" sz="2200" dirty="0">
              <a:latin typeface="News Gothic MT" panose="020B0503020103020203" pitchFamily="34" charset="0"/>
            </a:endParaRPr>
          </a:p>
          <a:p>
            <a:pPr eaLnBrk="1" hangingPunct="1">
              <a:lnSpc>
                <a:spcPct val="110000"/>
              </a:lnSpc>
            </a:pPr>
            <a:r>
              <a:rPr lang="en-US" sz="2200" i="1" dirty="0">
                <a:latin typeface="News Gothic MT" panose="020B0503020103020203" pitchFamily="34" charset="0"/>
              </a:rPr>
              <a:t>Try</a:t>
            </a:r>
            <a:r>
              <a:rPr lang="en-US" sz="2200" dirty="0">
                <a:latin typeface="News Gothic MT" panose="020B0503020103020203" pitchFamily="34" charset="0"/>
              </a:rPr>
              <a:t> to come to eye level when communicating</a:t>
            </a:r>
          </a:p>
        </p:txBody>
      </p:sp>
      <p:pic>
        <p:nvPicPr>
          <p:cNvPr id="17412" name="Picture 2" descr="photo of man wearing blue jeans and a red shirt sitting in a wheelchair in an aisle in a library" title="wheelchair"/>
          <p:cNvPicPr>
            <a:picLocks noChangeAspect="1"/>
          </p:cNvPicPr>
          <p:nvPr/>
        </p:nvPicPr>
        <p:blipFill>
          <a:blip r:embed="rId3">
            <a:extLst>
              <a:ext uri="{28A0092B-C50C-407E-A947-70E740481C1C}">
                <a14:useLocalDpi xmlns:a14="http://schemas.microsoft.com/office/drawing/2010/main" val="0"/>
              </a:ext>
            </a:extLst>
          </a:blip>
          <a:srcRect l="6110" r="4445"/>
          <a:stretch>
            <a:fillRect/>
          </a:stretch>
        </p:blipFill>
        <p:spPr bwMode="auto">
          <a:xfrm>
            <a:off x="5029200" y="1828801"/>
            <a:ext cx="3632200" cy="399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2DBE9DE8-7343-4FE7-B643-BDD67E77B8CB}" type="slidenum">
              <a:rPr lang="en-US" smtClean="0"/>
              <a:pPr>
                <a:defRPr/>
              </a:pPr>
              <a:t>34</a:t>
            </a:fld>
            <a:endParaRPr lang="en-US" dirty="0"/>
          </a:p>
        </p:txBody>
      </p:sp>
    </p:spTree>
    <p:extLst>
      <p:ext uri="{BB962C8B-B14F-4D97-AF65-F5344CB8AC3E}">
        <p14:creationId xmlns:p14="http://schemas.microsoft.com/office/powerpoint/2010/main" val="29343761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990600" y="41936"/>
            <a:ext cx="8001000" cy="1143000"/>
          </a:xfrm>
        </p:spPr>
        <p:txBody>
          <a:bodyPr/>
          <a:lstStyle/>
          <a:p>
            <a:pPr algn="r" eaLnBrk="1" hangingPunct="1"/>
            <a:r>
              <a:rPr lang="en-US" sz="3200" b="1" dirty="0">
                <a:solidFill>
                  <a:schemeClr val="bg1"/>
                </a:solidFill>
                <a:latin typeface="Baskerville Old Face" panose="02020602080505020303" pitchFamily="18" charset="77"/>
              </a:rPr>
              <a:t>Intellectual, Cognitive </a:t>
            </a:r>
            <a:br>
              <a:rPr lang="en-US" sz="3200" b="1" dirty="0">
                <a:solidFill>
                  <a:schemeClr val="bg1"/>
                </a:solidFill>
                <a:latin typeface="Baskerville Old Face" panose="02020602080505020303" pitchFamily="18" charset="77"/>
              </a:rPr>
            </a:br>
            <a:r>
              <a:rPr lang="en-US" sz="3200" b="1" dirty="0">
                <a:solidFill>
                  <a:schemeClr val="bg1"/>
                </a:solidFill>
                <a:latin typeface="Baskerville Old Face" panose="02020602080505020303" pitchFamily="18" charset="77"/>
              </a:rPr>
              <a:t>Or Developmental Disabilities</a:t>
            </a:r>
          </a:p>
        </p:txBody>
      </p:sp>
      <p:sp>
        <p:nvSpPr>
          <p:cNvPr id="18435" name="Content Placeholder 2"/>
          <p:cNvSpPr>
            <a:spLocks noGrp="1"/>
          </p:cNvSpPr>
          <p:nvPr>
            <p:ph idx="1"/>
          </p:nvPr>
        </p:nvSpPr>
        <p:spPr>
          <a:xfrm>
            <a:off x="609600" y="1587260"/>
            <a:ext cx="6934200" cy="4508740"/>
          </a:xfrm>
        </p:spPr>
        <p:txBody>
          <a:bodyPr/>
          <a:lstStyle/>
          <a:p>
            <a:pPr eaLnBrk="1" hangingPunct="1"/>
            <a:r>
              <a:rPr lang="en-US" sz="2000" dirty="0">
                <a:latin typeface="News Gothic MT" panose="020B0503020103020203" pitchFamily="34" charset="0"/>
              </a:rPr>
              <a:t>Do not make assumptions about the person</a:t>
            </a:r>
            <a:r>
              <a:rPr lang="en-US" altLang="en-US" sz="2000" dirty="0">
                <a:latin typeface="News Gothic MT" panose="020B0503020103020203" pitchFamily="34" charset="0"/>
              </a:rPr>
              <a:t>’</a:t>
            </a:r>
            <a:r>
              <a:rPr lang="en-US" sz="2000" dirty="0">
                <a:latin typeface="News Gothic MT" panose="020B0503020103020203" pitchFamily="34" charset="0"/>
              </a:rPr>
              <a:t>s abilities, desires, or preferences</a:t>
            </a:r>
          </a:p>
          <a:p>
            <a:pPr eaLnBrk="1" hangingPunct="1"/>
            <a:endParaRPr lang="en-US" sz="2000" dirty="0">
              <a:latin typeface="News Gothic MT" panose="020B0503020103020203" pitchFamily="34" charset="0"/>
            </a:endParaRPr>
          </a:p>
          <a:p>
            <a:pPr eaLnBrk="1" hangingPunct="1"/>
            <a:r>
              <a:rPr lang="en-US" sz="2000" dirty="0">
                <a:latin typeface="News Gothic MT" panose="020B0503020103020203" pitchFamily="34" charset="0"/>
              </a:rPr>
              <a:t>Talk directly to the person with the disability, </a:t>
            </a:r>
            <a:br>
              <a:rPr lang="en-US" sz="2000" dirty="0">
                <a:latin typeface="News Gothic MT" panose="020B0503020103020203" pitchFamily="34" charset="0"/>
              </a:rPr>
            </a:br>
            <a:r>
              <a:rPr lang="en-US" sz="2000" dirty="0">
                <a:latin typeface="News Gothic MT" panose="020B0503020103020203" pitchFamily="34" charset="0"/>
              </a:rPr>
              <a:t>as well as others present</a:t>
            </a:r>
          </a:p>
          <a:p>
            <a:pPr eaLnBrk="1" hangingPunct="1"/>
            <a:endParaRPr lang="en-US" sz="2000" dirty="0">
              <a:latin typeface="News Gothic MT" panose="020B0503020103020203" pitchFamily="34" charset="0"/>
            </a:endParaRPr>
          </a:p>
          <a:p>
            <a:pPr eaLnBrk="1" hangingPunct="1"/>
            <a:r>
              <a:rPr lang="en-US" sz="2000" dirty="0">
                <a:latin typeface="News Gothic MT" panose="020B0503020103020203" pitchFamily="34" charset="0"/>
              </a:rPr>
              <a:t>If necessary, break down concepts into </a:t>
            </a:r>
            <a:br>
              <a:rPr lang="en-US" sz="2000" dirty="0">
                <a:latin typeface="News Gothic MT" panose="020B0503020103020203" pitchFamily="34" charset="0"/>
              </a:rPr>
            </a:br>
            <a:r>
              <a:rPr lang="en-US" sz="2000" dirty="0">
                <a:latin typeface="News Gothic MT" panose="020B0503020103020203" pitchFamily="34" charset="0"/>
              </a:rPr>
              <a:t>small, easy-to-understand components</a:t>
            </a:r>
          </a:p>
          <a:p>
            <a:pPr eaLnBrk="1" hangingPunct="1"/>
            <a:r>
              <a:rPr lang="en-US" sz="2000" dirty="0">
                <a:latin typeface="News Gothic MT" panose="020B0503020103020203" pitchFamily="34" charset="0"/>
              </a:rPr>
              <a:t>Involve an advocate or caretaker when </a:t>
            </a:r>
            <a:br>
              <a:rPr lang="en-US" sz="2000" dirty="0">
                <a:latin typeface="News Gothic MT" panose="020B0503020103020203" pitchFamily="34" charset="0"/>
              </a:rPr>
            </a:br>
            <a:r>
              <a:rPr lang="en-US" sz="2000" dirty="0">
                <a:latin typeface="News Gothic MT" panose="020B0503020103020203" pitchFamily="34" charset="0"/>
              </a:rPr>
              <a:t>necessary</a:t>
            </a:r>
          </a:p>
          <a:p>
            <a:pPr eaLnBrk="1" hangingPunct="1"/>
            <a:endParaRPr lang="en-US" sz="2000" dirty="0">
              <a:latin typeface="News Gothic MT" panose="020B0503020103020203" pitchFamily="34" charset="0"/>
            </a:endParaRPr>
          </a:p>
          <a:p>
            <a:pPr eaLnBrk="1" hangingPunct="1"/>
            <a:r>
              <a:rPr lang="en-US" sz="2000" dirty="0">
                <a:latin typeface="News Gothic MT" panose="020B0503020103020203" pitchFamily="34" charset="0"/>
              </a:rPr>
              <a:t>Refrain from making decisions for others</a:t>
            </a:r>
          </a:p>
          <a:p>
            <a:pPr eaLnBrk="1" hangingPunct="1">
              <a:buFontTx/>
              <a:buNone/>
            </a:pPr>
            <a:endParaRPr lang="en-US" dirty="0"/>
          </a:p>
        </p:txBody>
      </p:sp>
      <p:pic>
        <p:nvPicPr>
          <p:cNvPr id="18436" name="Picture 1" descr="photo of boy sitting with one leg crossed over other knee looking at his hands" title="boy.jpg"/>
          <p:cNvPicPr>
            <a:picLocks noChangeAspect="1"/>
          </p:cNvPicPr>
          <p:nvPr/>
        </p:nvPicPr>
        <p:blipFill>
          <a:blip r:embed="rId3">
            <a:extLst>
              <a:ext uri="{28A0092B-C50C-407E-A947-70E740481C1C}">
                <a14:useLocalDpi xmlns:a14="http://schemas.microsoft.com/office/drawing/2010/main" val="0"/>
              </a:ext>
            </a:extLst>
          </a:blip>
          <a:srcRect l="6111" r="21945"/>
          <a:stretch>
            <a:fillRect/>
          </a:stretch>
        </p:blipFill>
        <p:spPr bwMode="auto">
          <a:xfrm>
            <a:off x="5943315" y="3179072"/>
            <a:ext cx="2743200" cy="2796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2DBE9DE8-7343-4FE7-B643-BDD67E77B8CB}" type="slidenum">
              <a:rPr lang="en-US" smtClean="0"/>
              <a:pPr>
                <a:defRPr/>
              </a:pPr>
              <a:t>35</a:t>
            </a:fld>
            <a:endParaRPr lang="en-US" dirty="0"/>
          </a:p>
        </p:txBody>
      </p:sp>
    </p:spTree>
    <p:extLst>
      <p:ext uri="{BB962C8B-B14F-4D97-AF65-F5344CB8AC3E}">
        <p14:creationId xmlns:p14="http://schemas.microsoft.com/office/powerpoint/2010/main" val="18708559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220163" y="138633"/>
            <a:ext cx="6477000" cy="1371600"/>
          </a:xfrm>
        </p:spPr>
        <p:txBody>
          <a:bodyPr/>
          <a:lstStyle/>
          <a:p>
            <a:pPr algn="r" eaLnBrk="1" hangingPunct="1"/>
            <a:r>
              <a:rPr lang="en-US" sz="3200" b="1" dirty="0">
                <a:solidFill>
                  <a:schemeClr val="bg1"/>
                </a:solidFill>
                <a:latin typeface="Baskerville Old Face" panose="02020602080505020303" pitchFamily="18" charset="77"/>
              </a:rPr>
              <a:t>Interacting With People Who Have Vision Impairments</a:t>
            </a:r>
          </a:p>
        </p:txBody>
      </p:sp>
      <p:sp>
        <p:nvSpPr>
          <p:cNvPr id="19459" name="Content Placeholder 2"/>
          <p:cNvSpPr>
            <a:spLocks noGrp="1"/>
          </p:cNvSpPr>
          <p:nvPr>
            <p:ph idx="1"/>
          </p:nvPr>
        </p:nvSpPr>
        <p:spPr>
          <a:xfrm>
            <a:off x="456030" y="1301151"/>
            <a:ext cx="5181600" cy="3733800"/>
          </a:xfrm>
        </p:spPr>
        <p:txBody>
          <a:bodyPr/>
          <a:lstStyle/>
          <a:p>
            <a:pPr eaLnBrk="1" hangingPunct="1"/>
            <a:r>
              <a:rPr lang="en-US" sz="2000" dirty="0">
                <a:latin typeface="News Gothic MT" panose="020B0503020103020203" pitchFamily="34" charset="0"/>
              </a:rPr>
              <a:t>Identify yourself</a:t>
            </a:r>
          </a:p>
          <a:p>
            <a:pPr eaLnBrk="1" hangingPunct="1"/>
            <a:endParaRPr lang="en-US" sz="2000" dirty="0">
              <a:latin typeface="News Gothic MT" panose="020B0503020103020203" pitchFamily="34" charset="0"/>
            </a:endParaRPr>
          </a:p>
          <a:p>
            <a:pPr eaLnBrk="1" hangingPunct="1"/>
            <a:r>
              <a:rPr lang="en-US" sz="2000" dirty="0">
                <a:latin typeface="News Gothic MT" panose="020B0503020103020203" pitchFamily="34" charset="0"/>
              </a:rPr>
              <a:t>Never touch someone unless the person knows you are there</a:t>
            </a:r>
          </a:p>
          <a:p>
            <a:pPr eaLnBrk="1" hangingPunct="1"/>
            <a:endParaRPr lang="en-US" sz="2000" dirty="0">
              <a:latin typeface="News Gothic MT" panose="020B0503020103020203" pitchFamily="34" charset="0"/>
            </a:endParaRPr>
          </a:p>
          <a:p>
            <a:pPr eaLnBrk="1" hangingPunct="1"/>
            <a:r>
              <a:rPr lang="en-US" sz="2000" dirty="0">
                <a:latin typeface="News Gothic MT" panose="020B0503020103020203" pitchFamily="34" charset="0"/>
              </a:rPr>
              <a:t>Tell the person when you leave</a:t>
            </a:r>
          </a:p>
          <a:p>
            <a:pPr eaLnBrk="1" hangingPunct="1"/>
            <a:endParaRPr lang="en-US" sz="2000" dirty="0">
              <a:latin typeface="News Gothic MT" panose="020B0503020103020203" pitchFamily="34" charset="0"/>
            </a:endParaRPr>
          </a:p>
          <a:p>
            <a:pPr eaLnBrk="1" hangingPunct="1"/>
            <a:r>
              <a:rPr lang="en-US" sz="2000" dirty="0">
                <a:latin typeface="News Gothic MT" panose="020B0503020103020203" pitchFamily="34" charset="0"/>
              </a:rPr>
              <a:t>Ask before moving a person</a:t>
            </a:r>
            <a:r>
              <a:rPr lang="en-US" altLang="en-US" sz="2000" dirty="0">
                <a:latin typeface="News Gothic MT" panose="020B0503020103020203" pitchFamily="34" charset="0"/>
              </a:rPr>
              <a:t>’</a:t>
            </a:r>
            <a:r>
              <a:rPr lang="en-US" sz="2000" dirty="0">
                <a:latin typeface="News Gothic MT" panose="020B0503020103020203" pitchFamily="34" charset="0"/>
              </a:rPr>
              <a:t>s </a:t>
            </a:r>
            <a:r>
              <a:rPr lang="en-US" sz="2000" i="1" dirty="0">
                <a:latin typeface="News Gothic MT" panose="020B0503020103020203" pitchFamily="34" charset="0"/>
              </a:rPr>
              <a:t>assistive device</a:t>
            </a:r>
          </a:p>
          <a:p>
            <a:pPr eaLnBrk="1" hangingPunct="1"/>
            <a:endParaRPr lang="en-US" sz="2000" dirty="0">
              <a:latin typeface="News Gothic MT" panose="020B0503020103020203" pitchFamily="34" charset="0"/>
            </a:endParaRPr>
          </a:p>
          <a:p>
            <a:pPr eaLnBrk="1" hangingPunct="1"/>
            <a:r>
              <a:rPr lang="en-US" sz="2000" dirty="0">
                <a:latin typeface="News Gothic MT" panose="020B0503020103020203" pitchFamily="34" charset="0"/>
              </a:rPr>
              <a:t>Ask before petting/calling a service animal</a:t>
            </a:r>
          </a:p>
          <a:p>
            <a:pPr eaLnBrk="1" hangingPunct="1"/>
            <a:endParaRPr lang="en-US" sz="2000" dirty="0">
              <a:latin typeface="News Gothic MT" panose="020B0503020103020203" pitchFamily="34" charset="0"/>
            </a:endParaRPr>
          </a:p>
          <a:p>
            <a:pPr eaLnBrk="1" hangingPunct="1"/>
            <a:r>
              <a:rPr lang="en-US" sz="2000" dirty="0">
                <a:latin typeface="News Gothic MT" panose="020B0503020103020203" pitchFamily="34" charset="0"/>
              </a:rPr>
              <a:t>Do not fret if you say something like </a:t>
            </a:r>
            <a:r>
              <a:rPr lang="ja-JP" altLang="en-US" sz="2000">
                <a:latin typeface="News Gothic MT" panose="020B0503020103020203" pitchFamily="34" charset="0"/>
              </a:rPr>
              <a:t>“</a:t>
            </a:r>
            <a:r>
              <a:rPr lang="en-US" altLang="ja-JP" sz="2000" dirty="0">
                <a:latin typeface="News Gothic MT" panose="020B0503020103020203" pitchFamily="34" charset="0"/>
              </a:rPr>
              <a:t>see you later</a:t>
            </a:r>
            <a:r>
              <a:rPr lang="ja-JP" altLang="en-US" sz="2000">
                <a:latin typeface="News Gothic MT" panose="020B0503020103020203" pitchFamily="34" charset="0"/>
              </a:rPr>
              <a:t>”</a:t>
            </a:r>
            <a:endParaRPr lang="en-US" altLang="ja-JP" sz="2000" dirty="0">
              <a:latin typeface="News Gothic MT" panose="020B0503020103020203" pitchFamily="34" charset="0"/>
            </a:endParaRPr>
          </a:p>
          <a:p>
            <a:pPr eaLnBrk="1" hangingPunct="1"/>
            <a:endParaRPr lang="en-US" sz="1800" dirty="0"/>
          </a:p>
          <a:p>
            <a:pPr eaLnBrk="1" hangingPunct="1">
              <a:buFontTx/>
              <a:buNone/>
            </a:pPr>
            <a:endParaRPr lang="en-US" sz="1800" dirty="0"/>
          </a:p>
          <a:p>
            <a:pPr eaLnBrk="1" hangingPunct="1"/>
            <a:endParaRPr lang="en-US" sz="1800" dirty="0"/>
          </a:p>
          <a:p>
            <a:pPr eaLnBrk="1" hangingPunct="1">
              <a:buFontTx/>
              <a:buNone/>
            </a:pPr>
            <a:endParaRPr lang="en-US" sz="1800" dirty="0"/>
          </a:p>
        </p:txBody>
      </p:sp>
      <p:pic>
        <p:nvPicPr>
          <p:cNvPr id="19460" name="Picture 2" descr="photo of man stooped down holding white cane next to golden retriever service dog" title="man with dog"/>
          <p:cNvPicPr>
            <a:picLocks noChangeAspect="1"/>
          </p:cNvPicPr>
          <p:nvPr/>
        </p:nvPicPr>
        <p:blipFill>
          <a:blip r:embed="rId3" cstate="print">
            <a:extLst>
              <a:ext uri="{28A0092B-C50C-407E-A947-70E740481C1C}">
                <a14:useLocalDpi xmlns:a14="http://schemas.microsoft.com/office/drawing/2010/main" val="0"/>
              </a:ext>
            </a:extLst>
          </a:blip>
          <a:srcRect t="8888"/>
          <a:stretch>
            <a:fillRect/>
          </a:stretch>
        </p:blipFill>
        <p:spPr bwMode="auto">
          <a:xfrm>
            <a:off x="5791200" y="1904999"/>
            <a:ext cx="2862262" cy="392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2DBE9DE8-7343-4FE7-B643-BDD67E77B8CB}" type="slidenum">
              <a:rPr lang="en-US" smtClean="0"/>
              <a:pPr>
                <a:defRPr/>
              </a:pPr>
              <a:t>36</a:t>
            </a:fld>
            <a:endParaRPr lang="en-US" dirty="0"/>
          </a:p>
        </p:txBody>
      </p:sp>
    </p:spTree>
    <p:extLst>
      <p:ext uri="{BB962C8B-B14F-4D97-AF65-F5344CB8AC3E}">
        <p14:creationId xmlns:p14="http://schemas.microsoft.com/office/powerpoint/2010/main" val="33585212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781470" y="0"/>
            <a:ext cx="8077200" cy="1295400"/>
          </a:xfrm>
        </p:spPr>
        <p:txBody>
          <a:bodyPr/>
          <a:lstStyle/>
          <a:p>
            <a:pPr algn="r" eaLnBrk="1" hangingPunct="1"/>
            <a:r>
              <a:rPr lang="en-US" sz="3400" b="1" dirty="0">
                <a:solidFill>
                  <a:schemeClr val="bg1"/>
                </a:solidFill>
                <a:latin typeface="Baskerville Old Face" panose="02020602080505020303" pitchFamily="18" charset="77"/>
              </a:rPr>
              <a:t>People Who </a:t>
            </a:r>
            <a:br>
              <a:rPr lang="en-US" sz="3400" b="1" dirty="0">
                <a:solidFill>
                  <a:schemeClr val="bg1"/>
                </a:solidFill>
                <a:latin typeface="Baskerville Old Face" panose="02020602080505020303" pitchFamily="18" charset="77"/>
              </a:rPr>
            </a:br>
            <a:r>
              <a:rPr lang="en-US" sz="3400" b="1" dirty="0">
                <a:solidFill>
                  <a:schemeClr val="bg1"/>
                </a:solidFill>
                <a:latin typeface="Baskerville Old Face" panose="02020602080505020303" pitchFamily="18" charset="77"/>
              </a:rPr>
              <a:t>Have Hearing Impairments</a:t>
            </a:r>
          </a:p>
        </p:txBody>
      </p:sp>
      <p:sp>
        <p:nvSpPr>
          <p:cNvPr id="20483" name="Content Placeholder 2"/>
          <p:cNvSpPr>
            <a:spLocks noGrp="1"/>
          </p:cNvSpPr>
          <p:nvPr>
            <p:ph idx="1"/>
          </p:nvPr>
        </p:nvSpPr>
        <p:spPr>
          <a:xfrm>
            <a:off x="561690" y="1640457"/>
            <a:ext cx="8124825" cy="3124200"/>
          </a:xfrm>
        </p:spPr>
        <p:txBody>
          <a:bodyPr/>
          <a:lstStyle/>
          <a:p>
            <a:pPr eaLnBrk="1" hangingPunct="1"/>
            <a:r>
              <a:rPr lang="en-US" sz="2400" dirty="0">
                <a:latin typeface="News Gothic MT" panose="020B0503020103020203" pitchFamily="34" charset="0"/>
              </a:rPr>
              <a:t>Gain eye contact with the person</a:t>
            </a:r>
          </a:p>
          <a:p>
            <a:pPr eaLnBrk="1" hangingPunct="1"/>
            <a:endParaRPr lang="en-US" sz="2400" dirty="0">
              <a:latin typeface="News Gothic MT" panose="020B0503020103020203" pitchFamily="34" charset="0"/>
            </a:endParaRPr>
          </a:p>
          <a:p>
            <a:pPr eaLnBrk="1" hangingPunct="1"/>
            <a:r>
              <a:rPr lang="en-US" sz="2400" dirty="0">
                <a:latin typeface="News Gothic MT" panose="020B0503020103020203" pitchFamily="34" charset="0"/>
              </a:rPr>
              <a:t>Use a normal tone, speak clearly</a:t>
            </a:r>
          </a:p>
          <a:p>
            <a:pPr eaLnBrk="1" hangingPunct="1"/>
            <a:endParaRPr lang="en-US" sz="2400" dirty="0">
              <a:latin typeface="News Gothic MT" panose="020B0503020103020203" pitchFamily="34" charset="0"/>
            </a:endParaRPr>
          </a:p>
          <a:p>
            <a:pPr eaLnBrk="1" hangingPunct="1"/>
            <a:r>
              <a:rPr lang="en-US" sz="2400" dirty="0">
                <a:latin typeface="News Gothic MT" panose="020B0503020103020203" pitchFamily="34" charset="0"/>
              </a:rPr>
              <a:t>Use facial expressions or body language</a:t>
            </a:r>
          </a:p>
          <a:p>
            <a:pPr eaLnBrk="1" hangingPunct="1"/>
            <a:endParaRPr lang="en-US" sz="2400" dirty="0">
              <a:latin typeface="News Gothic MT" panose="020B0503020103020203" pitchFamily="34" charset="0"/>
            </a:endParaRPr>
          </a:p>
          <a:p>
            <a:pPr eaLnBrk="1" hangingPunct="1"/>
            <a:r>
              <a:rPr lang="en-US" sz="2400" dirty="0">
                <a:latin typeface="News Gothic MT" panose="020B0503020103020203" pitchFamily="34" charset="0"/>
              </a:rPr>
              <a:t>If a sign language interpreter is involved, speak directly to the person not the interpreter</a:t>
            </a:r>
          </a:p>
          <a:p>
            <a:pPr eaLnBrk="1" hangingPunct="1"/>
            <a:endParaRPr lang="en-US" sz="2400" dirty="0">
              <a:latin typeface="News Gothic MT" panose="020B0503020103020203" pitchFamily="34" charset="0"/>
            </a:endParaRPr>
          </a:p>
          <a:p>
            <a:pPr eaLnBrk="1" hangingPunct="1"/>
            <a:r>
              <a:rPr lang="en-US" sz="2400" dirty="0">
                <a:latin typeface="News Gothic MT" panose="020B0503020103020203" pitchFamily="34" charset="0"/>
              </a:rPr>
              <a:t>Ask the person to repeat if you do not understand</a:t>
            </a:r>
          </a:p>
        </p:txBody>
      </p:sp>
      <p:sp>
        <p:nvSpPr>
          <p:cNvPr id="2" name="Slide Number Placeholder 1"/>
          <p:cNvSpPr>
            <a:spLocks noGrp="1"/>
          </p:cNvSpPr>
          <p:nvPr>
            <p:ph type="sldNum" sz="quarter" idx="12"/>
          </p:nvPr>
        </p:nvSpPr>
        <p:spPr/>
        <p:txBody>
          <a:bodyPr/>
          <a:lstStyle/>
          <a:p>
            <a:pPr>
              <a:defRPr/>
            </a:pPr>
            <a:fld id="{2DBE9DE8-7343-4FE7-B643-BDD67E77B8CB}" type="slidenum">
              <a:rPr lang="en-US" smtClean="0"/>
              <a:pPr>
                <a:defRPr/>
              </a:pPr>
              <a:t>37</a:t>
            </a:fld>
            <a:endParaRPr lang="en-US" dirty="0"/>
          </a:p>
        </p:txBody>
      </p:sp>
    </p:spTree>
    <p:extLst>
      <p:ext uri="{BB962C8B-B14F-4D97-AF65-F5344CB8AC3E}">
        <p14:creationId xmlns:p14="http://schemas.microsoft.com/office/powerpoint/2010/main" val="13782761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09600" y="473658"/>
            <a:ext cx="8229600" cy="731838"/>
          </a:xfrm>
        </p:spPr>
        <p:txBody>
          <a:bodyPr/>
          <a:lstStyle/>
          <a:p>
            <a:pPr algn="r"/>
            <a:r>
              <a:rPr lang="en-US" sz="3600" b="1" dirty="0">
                <a:solidFill>
                  <a:schemeClr val="bg1"/>
                </a:solidFill>
                <a:latin typeface="Baskerville Old Face" panose="02020602080505020303" pitchFamily="18" charset="77"/>
              </a:rPr>
              <a:t>Additional Tips</a:t>
            </a:r>
          </a:p>
        </p:txBody>
      </p:sp>
      <p:sp>
        <p:nvSpPr>
          <p:cNvPr id="21507" name="Content Placeholder 2"/>
          <p:cNvSpPr>
            <a:spLocks noGrp="1"/>
          </p:cNvSpPr>
          <p:nvPr>
            <p:ph idx="1"/>
          </p:nvPr>
        </p:nvSpPr>
        <p:spPr>
          <a:xfrm>
            <a:off x="609600" y="1460573"/>
            <a:ext cx="8229600" cy="4267200"/>
          </a:xfrm>
        </p:spPr>
        <p:txBody>
          <a:bodyPr/>
          <a:lstStyle/>
          <a:p>
            <a:pPr eaLnBrk="1" hangingPunct="1"/>
            <a:r>
              <a:rPr lang="en-US" sz="2400" dirty="0">
                <a:latin typeface="News Gothic MT" panose="020B0503020103020203" pitchFamily="34" charset="0"/>
              </a:rPr>
              <a:t>Do not assume someone</a:t>
            </a:r>
            <a:r>
              <a:rPr lang="en-US" altLang="en-US" sz="2400" dirty="0">
                <a:latin typeface="News Gothic MT" panose="020B0503020103020203" pitchFamily="34" charset="0"/>
              </a:rPr>
              <a:t>’</a:t>
            </a:r>
            <a:r>
              <a:rPr lang="en-US" sz="2400" dirty="0">
                <a:latin typeface="News Gothic MT" panose="020B0503020103020203" pitchFamily="34" charset="0"/>
              </a:rPr>
              <a:t>s physical and cognitive abilities based on their physical appearance</a:t>
            </a:r>
          </a:p>
          <a:p>
            <a:pPr lvl="1" eaLnBrk="1" hangingPunct="1"/>
            <a:r>
              <a:rPr lang="en-US" dirty="0">
                <a:latin typeface="News Gothic MT" panose="020B0503020103020203" pitchFamily="34" charset="0"/>
              </a:rPr>
              <a:t>Offer to shake hands even if a person </a:t>
            </a:r>
          </a:p>
          <a:p>
            <a:pPr lvl="1" eaLnBrk="1" hangingPunct="1"/>
            <a:r>
              <a:rPr lang="en-US" dirty="0">
                <a:latin typeface="News Gothic MT" panose="020B0503020103020203" pitchFamily="34" charset="0"/>
              </a:rPr>
              <a:t>appears to have a prosthetic or little grasping ability</a:t>
            </a:r>
          </a:p>
          <a:p>
            <a:pPr eaLnBrk="1" hangingPunct="1"/>
            <a:endParaRPr lang="en-US" sz="2400" dirty="0">
              <a:latin typeface="News Gothic MT" panose="020B0503020103020203" pitchFamily="34" charset="0"/>
            </a:endParaRPr>
          </a:p>
          <a:p>
            <a:pPr algn="ctr" eaLnBrk="1" hangingPunct="1"/>
            <a:endParaRPr lang="en-US" sz="2400" dirty="0">
              <a:latin typeface="News Gothic MT" panose="020B0503020103020203" pitchFamily="34" charset="0"/>
            </a:endParaRPr>
          </a:p>
          <a:p>
            <a:pPr algn="ctr" eaLnBrk="1" hangingPunct="1"/>
            <a:endParaRPr lang="en-US" sz="2400" dirty="0">
              <a:latin typeface="News Gothic MT" panose="020B0503020103020203" pitchFamily="34" charset="0"/>
            </a:endParaRPr>
          </a:p>
          <a:p>
            <a:pPr algn="ctr" eaLnBrk="1" hangingPunct="1"/>
            <a:endParaRPr lang="en-US" sz="2400" dirty="0">
              <a:latin typeface="News Gothic MT" panose="020B0503020103020203" pitchFamily="34" charset="0"/>
            </a:endParaRPr>
          </a:p>
          <a:p>
            <a:pPr algn="ctr" eaLnBrk="1" hangingPunct="1"/>
            <a:endParaRPr lang="en-US" sz="2400" dirty="0">
              <a:latin typeface="News Gothic MT" panose="020B0503020103020203" pitchFamily="34" charset="0"/>
            </a:endParaRPr>
          </a:p>
          <a:p>
            <a:pPr algn="ctr" eaLnBrk="1" hangingPunct="1"/>
            <a:endParaRPr lang="en-US" sz="2400" dirty="0">
              <a:latin typeface="News Gothic MT" panose="020B0503020103020203" pitchFamily="34" charset="0"/>
            </a:endParaRPr>
          </a:p>
          <a:p>
            <a:pPr algn="ctr" eaLnBrk="1" hangingPunct="1"/>
            <a:endParaRPr lang="en-US" sz="2400" dirty="0">
              <a:latin typeface="News Gothic MT" panose="020B0503020103020203" pitchFamily="34" charset="0"/>
            </a:endParaRPr>
          </a:p>
          <a:p>
            <a:pPr algn="ctr" eaLnBrk="1" hangingPunct="1"/>
            <a:endParaRPr lang="en-US" sz="800" dirty="0">
              <a:latin typeface="News Gothic MT" panose="020B0503020103020203" pitchFamily="34" charset="0"/>
            </a:endParaRPr>
          </a:p>
          <a:p>
            <a:pPr algn="ctr" eaLnBrk="1" hangingPunct="1"/>
            <a:r>
              <a:rPr lang="en-US" sz="2400" dirty="0">
                <a:latin typeface="News Gothic MT" panose="020B0503020103020203" pitchFamily="34" charset="0"/>
              </a:rPr>
              <a:t>Use common sense!</a:t>
            </a:r>
          </a:p>
        </p:txBody>
      </p:sp>
      <p:pic>
        <p:nvPicPr>
          <p:cNvPr id="21508" name="Picture 2" descr="photo of lady wearing red jacket looking directly at us while sittign in a wheelchair.  Two men and a woman in background sittign at a table looking at each other" title="wheelchairlad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2700" y="3087250"/>
            <a:ext cx="4343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2DBE9DE8-7343-4FE7-B643-BDD67E77B8CB}" type="slidenum">
              <a:rPr lang="en-US" smtClean="0"/>
              <a:pPr>
                <a:defRPr/>
              </a:pPr>
              <a:t>38</a:t>
            </a:fld>
            <a:endParaRPr lang="en-US" dirty="0"/>
          </a:p>
        </p:txBody>
      </p:sp>
    </p:spTree>
    <p:extLst>
      <p:ext uri="{BB962C8B-B14F-4D97-AF65-F5344CB8AC3E}">
        <p14:creationId xmlns:p14="http://schemas.microsoft.com/office/powerpoint/2010/main" val="10124777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6"/>
          <p:cNvSpPr>
            <a:spLocks noGrp="1"/>
          </p:cNvSpPr>
          <p:nvPr>
            <p:ph type="title"/>
          </p:nvPr>
        </p:nvSpPr>
        <p:spPr>
          <a:xfrm>
            <a:off x="456915" y="947482"/>
            <a:ext cx="8229600" cy="838200"/>
          </a:xfrm>
        </p:spPr>
        <p:txBody>
          <a:bodyPr/>
          <a:lstStyle/>
          <a:p>
            <a:br>
              <a:rPr lang="en-US" b="1" dirty="0"/>
            </a:br>
            <a:r>
              <a:rPr lang="en-US" sz="2800" b="1" dirty="0">
                <a:latin typeface="Calibri" panose="020F0502020204030204" pitchFamily="34" charset="0"/>
                <a:cs typeface="Calibri" panose="020F0502020204030204" pitchFamily="34" charset="0"/>
              </a:rPr>
              <a:t>Disabilities are not mutually exclusive!</a:t>
            </a:r>
            <a:endParaRPr lang="en-US" sz="2800" dirty="0">
              <a:latin typeface="Calibri" panose="020F0502020204030204" pitchFamily="34" charset="0"/>
              <a:cs typeface="Calibri" panose="020F0502020204030204" pitchFamily="34" charset="0"/>
            </a:endParaRPr>
          </a:p>
        </p:txBody>
      </p:sp>
      <p:sp>
        <p:nvSpPr>
          <p:cNvPr id="24579" name="Content Placeholder 7"/>
          <p:cNvSpPr>
            <a:spLocks noGrp="1"/>
          </p:cNvSpPr>
          <p:nvPr>
            <p:ph idx="1"/>
          </p:nvPr>
        </p:nvSpPr>
        <p:spPr>
          <a:xfrm>
            <a:off x="656215" y="1785682"/>
            <a:ext cx="8229023" cy="276999"/>
          </a:xfrm>
        </p:spPr>
        <p:txBody>
          <a:bodyPr/>
          <a:lstStyle/>
          <a:p>
            <a:pPr>
              <a:buFont typeface="Arial" pitchFamily="34" charset="0"/>
              <a:buNone/>
            </a:pPr>
            <a:endParaRPr lang="en-US" sz="2600" b="1" dirty="0">
              <a:latin typeface="News Gothic MT" panose="020B0503020103020203" pitchFamily="34" charset="0"/>
            </a:endParaRPr>
          </a:p>
          <a:p>
            <a:r>
              <a:rPr lang="en-US" sz="2400" dirty="0">
                <a:latin typeface="News Gothic MT" panose="020B0503020103020203" pitchFamily="34" charset="0"/>
              </a:rPr>
              <a:t>Someone with a spinal cord injury may have a traumatic brain injury</a:t>
            </a:r>
          </a:p>
          <a:p>
            <a:endParaRPr lang="en-US" sz="2400" dirty="0">
              <a:latin typeface="News Gothic MT" panose="020B0503020103020203" pitchFamily="34" charset="0"/>
            </a:endParaRPr>
          </a:p>
          <a:p>
            <a:r>
              <a:rPr lang="en-US" sz="2400" dirty="0">
                <a:latin typeface="News Gothic MT" panose="020B0503020103020203" pitchFamily="34" charset="0"/>
              </a:rPr>
              <a:t>Someone who uses a wheelchair may have a temporary disability (broken leg)</a:t>
            </a:r>
          </a:p>
          <a:p>
            <a:endParaRPr lang="en-US" dirty="0"/>
          </a:p>
        </p:txBody>
      </p:sp>
      <p:sp>
        <p:nvSpPr>
          <p:cNvPr id="2" name="Slide Number Placeholder 1"/>
          <p:cNvSpPr>
            <a:spLocks noGrp="1"/>
          </p:cNvSpPr>
          <p:nvPr>
            <p:ph type="sldNum" sz="quarter" idx="12"/>
          </p:nvPr>
        </p:nvSpPr>
        <p:spPr/>
        <p:txBody>
          <a:bodyPr/>
          <a:lstStyle/>
          <a:p>
            <a:pPr>
              <a:defRPr/>
            </a:pPr>
            <a:fld id="{2DBE9DE8-7343-4FE7-B643-BDD67E77B8CB}" type="slidenum">
              <a:rPr lang="en-US" smtClean="0"/>
              <a:pPr>
                <a:defRPr/>
              </a:pPr>
              <a:t>39</a:t>
            </a:fld>
            <a:endParaRPr lang="en-US" dirty="0"/>
          </a:p>
        </p:txBody>
      </p:sp>
      <p:sp>
        <p:nvSpPr>
          <p:cNvPr id="3" name="Rectangle 2">
            <a:extLst>
              <a:ext uri="{FF2B5EF4-FFF2-40B4-BE49-F238E27FC236}">
                <a16:creationId xmlns:a16="http://schemas.microsoft.com/office/drawing/2014/main" id="{D24A2851-5FF4-A442-886E-EEF054AA5A0C}"/>
              </a:ext>
            </a:extLst>
          </p:cNvPr>
          <p:cNvSpPr/>
          <p:nvPr/>
        </p:nvSpPr>
        <p:spPr>
          <a:xfrm>
            <a:off x="4832525" y="384380"/>
            <a:ext cx="4052713" cy="646331"/>
          </a:xfrm>
          <a:prstGeom prst="rect">
            <a:avLst/>
          </a:prstGeom>
        </p:spPr>
        <p:txBody>
          <a:bodyPr wrap="none">
            <a:spAutoFit/>
          </a:bodyPr>
          <a:lstStyle/>
          <a:p>
            <a:pPr algn="r"/>
            <a:r>
              <a:rPr lang="en-US" sz="3600" b="1" dirty="0">
                <a:solidFill>
                  <a:schemeClr val="bg1"/>
                </a:solidFill>
                <a:latin typeface="Baskerville Old Face" panose="02020602080505020303" pitchFamily="18" charset="77"/>
              </a:rPr>
              <a:t>Types Of Disabilities</a:t>
            </a:r>
            <a:endParaRPr lang="en-US" sz="3600" dirty="0">
              <a:solidFill>
                <a:schemeClr val="bg1"/>
              </a:solidFill>
              <a:latin typeface="Baskerville Old Face" panose="02020602080505020303" pitchFamily="18" charset="77"/>
            </a:endParaRPr>
          </a:p>
        </p:txBody>
      </p:sp>
    </p:spTree>
    <p:extLst>
      <p:ext uri="{BB962C8B-B14F-4D97-AF65-F5344CB8AC3E}">
        <p14:creationId xmlns:p14="http://schemas.microsoft.com/office/powerpoint/2010/main" val="1786804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Shape 205"/>
          <p:cNvPicPr preferRelativeResize="0"/>
          <p:nvPr/>
        </p:nvPicPr>
        <p:blipFill rotWithShape="1">
          <a:blip r:embed="rId3">
            <a:alphaModFix/>
          </a:blip>
          <a:srcRect/>
          <a:stretch/>
        </p:blipFill>
        <p:spPr>
          <a:xfrm>
            <a:off x="48805" y="1229806"/>
            <a:ext cx="9026393" cy="5583375"/>
          </a:xfrm>
          <a:prstGeom prst="rect">
            <a:avLst/>
          </a:prstGeom>
          <a:noFill/>
          <a:ln>
            <a:noFill/>
          </a:ln>
        </p:spPr>
      </p:pic>
      <p:sp>
        <p:nvSpPr>
          <p:cNvPr id="2" name="Title 1">
            <a:extLst>
              <a:ext uri="{FF2B5EF4-FFF2-40B4-BE49-F238E27FC236}">
                <a16:creationId xmlns:a16="http://schemas.microsoft.com/office/drawing/2014/main" id="{359EAB2A-FF56-4DE8-8E48-86A93D138A18}"/>
              </a:ext>
            </a:extLst>
          </p:cNvPr>
          <p:cNvSpPr>
            <a:spLocks noGrp="1"/>
          </p:cNvSpPr>
          <p:nvPr>
            <p:ph type="title" idx="4294967295"/>
          </p:nvPr>
        </p:nvSpPr>
        <p:spPr>
          <a:xfrm>
            <a:off x="447489" y="553528"/>
            <a:ext cx="8229023" cy="276999"/>
          </a:xfrm>
        </p:spPr>
        <p:txBody>
          <a:bodyPr/>
          <a:lstStyle/>
          <a:p>
            <a:pPr algn="r"/>
            <a:r>
              <a:rPr lang="en-US" sz="3600" b="1" dirty="0">
                <a:solidFill>
                  <a:schemeClr val="bg1"/>
                </a:solidFill>
                <a:latin typeface="Baskerville Old Face" panose="02020602080505020303" pitchFamily="18" charset="77"/>
              </a:rPr>
              <a:t>51 percent of Americans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3"/>
          <p:cNvSpPr>
            <a:spLocks noGrp="1"/>
          </p:cNvSpPr>
          <p:nvPr>
            <p:ph type="title"/>
          </p:nvPr>
        </p:nvSpPr>
        <p:spPr>
          <a:xfrm>
            <a:off x="456915" y="-89694"/>
            <a:ext cx="8229600" cy="731838"/>
          </a:xfrm>
        </p:spPr>
        <p:txBody>
          <a:bodyPr/>
          <a:lstStyle/>
          <a:p>
            <a:pPr algn="r"/>
            <a:r>
              <a:rPr lang="en-US" sz="3600" b="1" dirty="0">
                <a:solidFill>
                  <a:schemeClr val="bg1"/>
                </a:solidFill>
                <a:latin typeface="Baskerville Old Face" panose="02020602080505020303" pitchFamily="18" charset="77"/>
              </a:rPr>
              <a:t>Providing Accommodations </a:t>
            </a:r>
            <a:br>
              <a:rPr lang="en-US" sz="3600" b="1" dirty="0">
                <a:solidFill>
                  <a:schemeClr val="bg1"/>
                </a:solidFill>
                <a:latin typeface="Baskerville Old Face" panose="02020602080505020303" pitchFamily="18" charset="77"/>
              </a:rPr>
            </a:br>
            <a:r>
              <a:rPr lang="en-US" sz="3600" b="1" dirty="0">
                <a:solidFill>
                  <a:schemeClr val="bg1"/>
                </a:solidFill>
                <a:latin typeface="Baskerville Old Face" panose="02020602080505020303" pitchFamily="18" charset="77"/>
              </a:rPr>
              <a:t>And Assistance</a:t>
            </a:r>
          </a:p>
        </p:txBody>
      </p:sp>
      <p:sp>
        <p:nvSpPr>
          <p:cNvPr id="25603" name="Content Placeholder 4"/>
          <p:cNvSpPr>
            <a:spLocks noGrp="1"/>
          </p:cNvSpPr>
          <p:nvPr>
            <p:ph idx="1"/>
          </p:nvPr>
        </p:nvSpPr>
        <p:spPr>
          <a:xfrm>
            <a:off x="138023" y="1408981"/>
            <a:ext cx="5105400" cy="4038600"/>
          </a:xfrm>
        </p:spPr>
        <p:txBody>
          <a:bodyPr/>
          <a:lstStyle/>
          <a:p>
            <a:r>
              <a:rPr lang="en-US" sz="3200" dirty="0">
                <a:latin typeface="News Gothic MT" panose="020B0503020103020203" pitchFamily="34" charset="0"/>
              </a:rPr>
              <a:t>Do not assume someone needs assistance!</a:t>
            </a:r>
          </a:p>
          <a:p>
            <a:endParaRPr lang="en-US" sz="1800" dirty="0">
              <a:latin typeface="News Gothic MT" panose="020B0503020103020203" pitchFamily="34" charset="0"/>
            </a:endParaRPr>
          </a:p>
          <a:p>
            <a:r>
              <a:rPr lang="en-US" sz="3200" dirty="0">
                <a:latin typeface="News Gothic MT" panose="020B0503020103020203" pitchFamily="34" charset="0"/>
              </a:rPr>
              <a:t>If you </a:t>
            </a:r>
            <a:r>
              <a:rPr lang="en-US" sz="3200" i="1" dirty="0">
                <a:latin typeface="News Gothic MT" panose="020B0503020103020203" pitchFamily="34" charset="0"/>
              </a:rPr>
              <a:t>believe</a:t>
            </a:r>
            <a:r>
              <a:rPr lang="en-US" sz="3200" dirty="0">
                <a:latin typeface="News Gothic MT" panose="020B0503020103020203" pitchFamily="34" charset="0"/>
              </a:rPr>
              <a:t> someone needs help:</a:t>
            </a:r>
          </a:p>
          <a:p>
            <a:pPr lvl="1"/>
            <a:r>
              <a:rPr lang="en-US" sz="2400" b="1" dirty="0">
                <a:latin typeface="News Gothic MT" panose="020B0503020103020203" pitchFamily="34" charset="0"/>
              </a:rPr>
              <a:t>Ask</a:t>
            </a:r>
            <a:r>
              <a:rPr lang="en-US" sz="2400" dirty="0">
                <a:latin typeface="News Gothic MT" panose="020B0503020103020203" pitchFamily="34" charset="0"/>
              </a:rPr>
              <a:t> if they want or need your help</a:t>
            </a:r>
          </a:p>
          <a:p>
            <a:pPr lvl="1"/>
            <a:r>
              <a:rPr lang="en-US" sz="2400" b="1" dirty="0">
                <a:latin typeface="News Gothic MT" panose="020B0503020103020203" pitchFamily="34" charset="0"/>
              </a:rPr>
              <a:t>Ask how </a:t>
            </a:r>
            <a:r>
              <a:rPr lang="en-US" sz="2400" dirty="0">
                <a:latin typeface="News Gothic MT" panose="020B0503020103020203" pitchFamily="34" charset="0"/>
              </a:rPr>
              <a:t>you can help</a:t>
            </a:r>
          </a:p>
          <a:p>
            <a:pPr lvl="1"/>
            <a:endParaRPr lang="en-US" sz="2400" dirty="0">
              <a:latin typeface="News Gothic MT" panose="020B0503020103020203" pitchFamily="34" charset="0"/>
            </a:endParaRPr>
          </a:p>
          <a:p>
            <a:pPr algn="ctr"/>
            <a:r>
              <a:rPr lang="en-US" sz="2400" dirty="0">
                <a:latin typeface="News Gothic MT" panose="020B0503020103020203" pitchFamily="34" charset="0"/>
              </a:rPr>
              <a:t>Don’t just accommodate, be inclusive</a:t>
            </a:r>
          </a:p>
          <a:p>
            <a:endParaRPr lang="en-US" dirty="0">
              <a:latin typeface="News Gothic MT" panose="020B0503020103020203" pitchFamily="34" charset="0"/>
            </a:endParaRPr>
          </a:p>
          <a:p>
            <a:endParaRPr lang="en-US" dirty="0"/>
          </a:p>
        </p:txBody>
      </p:sp>
      <p:pic>
        <p:nvPicPr>
          <p:cNvPr id="25604" name="Picture 2" descr="photo of a man wearing orange t shirt and black bathing suit sitting in all terrain wheelchair on a beach near the water's edge.  three persons stand behind him one holding back of wheelchair" title="Man in wheelchair on a beach"/>
          <p:cNvPicPr>
            <a:picLocks noChangeAspect="1"/>
          </p:cNvPicPr>
          <p:nvPr/>
        </p:nvPicPr>
        <p:blipFill>
          <a:blip r:embed="rId3">
            <a:extLst>
              <a:ext uri="{28A0092B-C50C-407E-A947-70E740481C1C}">
                <a14:useLocalDpi xmlns:a14="http://schemas.microsoft.com/office/drawing/2010/main" val="0"/>
              </a:ext>
            </a:extLst>
          </a:blip>
          <a:srcRect l="22998"/>
          <a:stretch>
            <a:fillRect/>
          </a:stretch>
        </p:blipFill>
        <p:spPr bwMode="auto">
          <a:xfrm>
            <a:off x="5105400" y="1903562"/>
            <a:ext cx="3784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2DBE9DE8-7343-4FE7-B643-BDD67E77B8CB}" type="slidenum">
              <a:rPr lang="en-US" smtClean="0"/>
              <a:pPr>
                <a:defRPr/>
              </a:pPr>
              <a:t>40</a:t>
            </a:fld>
            <a:endParaRPr lang="en-US" dirty="0"/>
          </a:p>
        </p:txBody>
      </p:sp>
    </p:spTree>
    <p:extLst>
      <p:ext uri="{BB962C8B-B14F-4D97-AF65-F5344CB8AC3E}">
        <p14:creationId xmlns:p14="http://schemas.microsoft.com/office/powerpoint/2010/main" val="15873735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33A08-1EC6-487E-8B96-8B2B3CB9A4D0}"/>
              </a:ext>
            </a:extLst>
          </p:cNvPr>
          <p:cNvSpPr>
            <a:spLocks noGrp="1"/>
          </p:cNvSpPr>
          <p:nvPr>
            <p:ph type="title"/>
          </p:nvPr>
        </p:nvSpPr>
        <p:spPr/>
        <p:txBody>
          <a:bodyPr/>
          <a:lstStyle/>
          <a:p>
            <a:pPr algn="r"/>
            <a:r>
              <a:rPr lang="en-US" sz="3600" b="1" dirty="0">
                <a:solidFill>
                  <a:schemeClr val="bg1"/>
                </a:solidFill>
                <a:latin typeface="Baskerville Old Face" panose="02020602080505020303" pitchFamily="18" charset="77"/>
              </a:rPr>
              <a:t>Final Advice</a:t>
            </a:r>
          </a:p>
        </p:txBody>
      </p:sp>
      <p:sp>
        <p:nvSpPr>
          <p:cNvPr id="3" name="Text Placeholder 2">
            <a:extLst>
              <a:ext uri="{FF2B5EF4-FFF2-40B4-BE49-F238E27FC236}">
                <a16:creationId xmlns:a16="http://schemas.microsoft.com/office/drawing/2014/main" id="{10501224-0DF1-4EA5-8879-F9C4F7CDC125}"/>
              </a:ext>
            </a:extLst>
          </p:cNvPr>
          <p:cNvSpPr>
            <a:spLocks noGrp="1"/>
          </p:cNvSpPr>
          <p:nvPr>
            <p:ph type="body" idx="1"/>
          </p:nvPr>
        </p:nvSpPr>
        <p:spPr/>
        <p:txBody>
          <a:bodyPr/>
          <a:lstStyle/>
          <a:p>
            <a:pPr algn="ctr"/>
            <a:r>
              <a:rPr lang="en-US" sz="2800" b="1" dirty="0">
                <a:latin typeface="News Gothic MT" panose="020B0503020103020203" pitchFamily="34" charset="0"/>
              </a:rPr>
              <a:t>Lead by example</a:t>
            </a:r>
          </a:p>
          <a:p>
            <a:pPr algn="ctr"/>
            <a:endParaRPr lang="en-US" sz="2800" b="1" dirty="0">
              <a:latin typeface="News Gothic MT" panose="020B0503020103020203" pitchFamily="34" charset="0"/>
            </a:endParaRPr>
          </a:p>
          <a:p>
            <a:pPr lvl="1" algn="ctr"/>
            <a:r>
              <a:rPr lang="en-US" sz="2800" b="1" dirty="0">
                <a:latin typeface="News Gothic MT" panose="020B0503020103020203" pitchFamily="34" charset="0"/>
              </a:rPr>
              <a:t>Use language that puts the person first</a:t>
            </a:r>
          </a:p>
          <a:p>
            <a:pPr lvl="1" algn="ctr"/>
            <a:endParaRPr lang="en-US" sz="2800" b="1" dirty="0">
              <a:latin typeface="News Gothic MT" panose="020B0503020103020203" pitchFamily="34" charset="0"/>
            </a:endParaRPr>
          </a:p>
          <a:p>
            <a:pPr lvl="1" algn="ctr"/>
            <a:r>
              <a:rPr lang="en-US" sz="2800" b="1" dirty="0">
                <a:latin typeface="News Gothic MT" panose="020B0503020103020203" pitchFamily="34" charset="0"/>
              </a:rPr>
              <a:t>Practice good etiquette</a:t>
            </a:r>
          </a:p>
          <a:p>
            <a:pPr lvl="1" algn="ctr"/>
            <a:endParaRPr lang="en-US" sz="2800" b="1" dirty="0">
              <a:latin typeface="News Gothic MT" panose="020B0503020103020203" pitchFamily="34" charset="0"/>
            </a:endParaRPr>
          </a:p>
          <a:p>
            <a:pPr algn="ctr"/>
            <a:r>
              <a:rPr lang="en-US" sz="2800" b="1" dirty="0">
                <a:latin typeface="News Gothic MT" panose="020B0503020103020203" pitchFamily="34" charset="0"/>
              </a:rPr>
              <a:t>Remember: It’s Just Respect</a:t>
            </a:r>
          </a:p>
          <a:p>
            <a:endParaRPr lang="en-US" b="1" dirty="0"/>
          </a:p>
        </p:txBody>
      </p:sp>
    </p:spTree>
    <p:extLst>
      <p:ext uri="{BB962C8B-B14F-4D97-AF65-F5344CB8AC3E}">
        <p14:creationId xmlns:p14="http://schemas.microsoft.com/office/powerpoint/2010/main" val="19468554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87EFB8-7B8F-4BC8-BE38-B5879DE61390}"/>
              </a:ext>
            </a:extLst>
          </p:cNvPr>
          <p:cNvSpPr>
            <a:spLocks noGrp="1"/>
          </p:cNvSpPr>
          <p:nvPr>
            <p:ph type="title"/>
          </p:nvPr>
        </p:nvSpPr>
        <p:spPr/>
        <p:txBody>
          <a:bodyPr/>
          <a:lstStyle/>
          <a:p>
            <a:pPr algn="r"/>
            <a:r>
              <a:rPr lang="en-US" sz="3600" b="1" dirty="0">
                <a:solidFill>
                  <a:schemeClr val="bg1"/>
                </a:solidFill>
                <a:latin typeface="Baskerville Old Face" panose="02020602080505020303" pitchFamily="18" charset="77"/>
              </a:rPr>
              <a:t>Discussion Time: </a:t>
            </a:r>
            <a:br>
              <a:rPr lang="en-US" sz="3600" b="1" dirty="0">
                <a:solidFill>
                  <a:schemeClr val="bg1"/>
                </a:solidFill>
                <a:latin typeface="Baskerville Old Face" panose="02020602080505020303" pitchFamily="18" charset="77"/>
              </a:rPr>
            </a:br>
            <a:endParaRPr lang="en-US" sz="3600" b="1" dirty="0">
              <a:solidFill>
                <a:schemeClr val="bg1"/>
              </a:solidFill>
              <a:latin typeface="Baskerville Old Face" panose="02020602080505020303" pitchFamily="18" charset="77"/>
            </a:endParaRPr>
          </a:p>
        </p:txBody>
      </p:sp>
      <p:sp>
        <p:nvSpPr>
          <p:cNvPr id="7" name="Text Placeholder 6">
            <a:extLst>
              <a:ext uri="{FF2B5EF4-FFF2-40B4-BE49-F238E27FC236}">
                <a16:creationId xmlns:a16="http://schemas.microsoft.com/office/drawing/2014/main" id="{AB849AE3-8B65-4584-A6E7-FDAFCCCCE660}"/>
              </a:ext>
            </a:extLst>
          </p:cNvPr>
          <p:cNvSpPr>
            <a:spLocks noGrp="1"/>
          </p:cNvSpPr>
          <p:nvPr>
            <p:ph type="body" idx="1"/>
          </p:nvPr>
        </p:nvSpPr>
        <p:spPr>
          <a:xfrm>
            <a:off x="457502" y="1577242"/>
            <a:ext cx="8229023" cy="276999"/>
          </a:xfrm>
        </p:spPr>
        <p:txBody>
          <a:bodyPr/>
          <a:lstStyle/>
          <a:p>
            <a:pPr marL="342900" indent="-342900">
              <a:buFont typeface="Wingdings" panose="05000000000000000000" pitchFamily="2" charset="2"/>
              <a:buChar char="v"/>
            </a:pPr>
            <a:r>
              <a:rPr lang="en-US" sz="2200" dirty="0">
                <a:latin typeface="Libre Baskerville" panose="020B0604020202020204" charset="0"/>
              </a:rPr>
              <a:t>How has WIOA changed your work? Your organization? Your client base? </a:t>
            </a:r>
          </a:p>
          <a:p>
            <a:pPr marL="342900" indent="-342900">
              <a:buFont typeface="Wingdings" panose="05000000000000000000" pitchFamily="2" charset="2"/>
              <a:buChar char="v"/>
            </a:pPr>
            <a:endParaRPr lang="en-US" sz="2200" dirty="0">
              <a:latin typeface="Libre Baskerville" panose="020B0604020202020204" charset="0"/>
            </a:endParaRPr>
          </a:p>
          <a:p>
            <a:pPr marL="342900" indent="-342900">
              <a:buFont typeface="Wingdings" panose="05000000000000000000" pitchFamily="2" charset="2"/>
              <a:buChar char="v"/>
            </a:pPr>
            <a:r>
              <a:rPr lang="en-US" sz="2200" dirty="0">
                <a:latin typeface="Libre Baskerville" panose="020B0604020202020204" charset="0"/>
              </a:rPr>
              <a:t>What are the strengths of NYC’s workforce system? </a:t>
            </a:r>
          </a:p>
          <a:p>
            <a:pPr marL="342900" indent="-342900">
              <a:buFont typeface="Wingdings" panose="05000000000000000000" pitchFamily="2" charset="2"/>
              <a:buChar char="v"/>
            </a:pPr>
            <a:endParaRPr lang="en-US" sz="2200" dirty="0">
              <a:latin typeface="Libre Baskerville" panose="020B0604020202020204" charset="0"/>
            </a:endParaRPr>
          </a:p>
          <a:p>
            <a:pPr marL="342900" indent="-342900">
              <a:buFont typeface="Wingdings" panose="05000000000000000000" pitchFamily="2" charset="2"/>
              <a:buChar char="v"/>
            </a:pPr>
            <a:r>
              <a:rPr lang="en-US" sz="2200" dirty="0">
                <a:latin typeface="Libre Baskerville" panose="020B0604020202020204" charset="0"/>
              </a:rPr>
              <a:t>Where are there areas for improvement? </a:t>
            </a:r>
          </a:p>
          <a:p>
            <a:pPr marL="342900" indent="-342900">
              <a:buFont typeface="Wingdings" panose="05000000000000000000" pitchFamily="2" charset="2"/>
              <a:buChar char="v"/>
            </a:pPr>
            <a:endParaRPr lang="en-US" sz="2200" dirty="0">
              <a:latin typeface="Libre Baskerville" panose="020B0604020202020204" charset="0"/>
            </a:endParaRPr>
          </a:p>
          <a:p>
            <a:pPr marL="342900" indent="-342900">
              <a:buFont typeface="Wingdings" panose="05000000000000000000" pitchFamily="2" charset="2"/>
              <a:buChar char="v"/>
            </a:pPr>
            <a:r>
              <a:rPr lang="en-US" sz="2200" dirty="0">
                <a:latin typeface="Libre Baskerville" panose="020B0604020202020204" charset="0"/>
              </a:rPr>
              <a:t>Where are there opportunities for improving service to job seekers with disabilities</a:t>
            </a:r>
          </a:p>
          <a:p>
            <a:pPr marL="342900" indent="-342900">
              <a:buFont typeface="Wingdings" panose="05000000000000000000" pitchFamily="2" charset="2"/>
              <a:buChar char="v"/>
            </a:pPr>
            <a:endParaRPr lang="en-US" sz="2200" dirty="0">
              <a:latin typeface="Libre Baskerville" panose="020B0604020202020204" charset="0"/>
            </a:endParaRPr>
          </a:p>
          <a:p>
            <a:pPr marL="342900" indent="-342900">
              <a:buFont typeface="Wingdings" panose="05000000000000000000" pitchFamily="2" charset="2"/>
              <a:buChar char="v"/>
            </a:pPr>
            <a:r>
              <a:rPr lang="en-US" sz="2200" dirty="0">
                <a:latin typeface="Libre Baskerville" panose="020B0604020202020204" charset="0"/>
              </a:rPr>
              <a:t>What have you done around Section 188? Programmatic Accessibility? Physical Accessibility? </a:t>
            </a:r>
          </a:p>
          <a:p>
            <a:endParaRPr lang="en-US" sz="2200" dirty="0">
              <a:latin typeface="Libre Baskerville" panose="020B0604020202020204" charset="0"/>
            </a:endParaRPr>
          </a:p>
        </p:txBody>
      </p:sp>
    </p:spTree>
    <p:extLst>
      <p:ext uri="{BB962C8B-B14F-4D97-AF65-F5344CB8AC3E}">
        <p14:creationId xmlns:p14="http://schemas.microsoft.com/office/powerpoint/2010/main" val="32522042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E2B08-6FA7-4D94-A743-73913C00BD66}"/>
              </a:ext>
            </a:extLst>
          </p:cNvPr>
          <p:cNvSpPr>
            <a:spLocks noGrp="1"/>
          </p:cNvSpPr>
          <p:nvPr>
            <p:ph type="title"/>
          </p:nvPr>
        </p:nvSpPr>
        <p:spPr/>
        <p:txBody>
          <a:bodyPr/>
          <a:lstStyle/>
          <a:p>
            <a:pPr algn="r"/>
            <a:r>
              <a:rPr lang="en-US" sz="3600" b="1" dirty="0">
                <a:solidFill>
                  <a:schemeClr val="bg1"/>
                </a:solidFill>
                <a:latin typeface="Baskerville Old Face" panose="020B0604020202020204" pitchFamily="18" charset="0"/>
              </a:rPr>
              <a:t>Anyone for a Kit-Kat?</a:t>
            </a:r>
          </a:p>
        </p:txBody>
      </p:sp>
      <p:sp>
        <p:nvSpPr>
          <p:cNvPr id="3" name="Text Placeholder 2">
            <a:extLst>
              <a:ext uri="{FF2B5EF4-FFF2-40B4-BE49-F238E27FC236}">
                <a16:creationId xmlns:a16="http://schemas.microsoft.com/office/drawing/2014/main" id="{57E81DFC-13CB-49A1-84CC-0DEE3236C2B1}"/>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CBD2DDD2-8C03-4AAA-8715-13D41B6E58CE}"/>
              </a:ext>
            </a:extLst>
          </p:cNvPr>
          <p:cNvPicPr>
            <a:picLocks noChangeAspect="1"/>
          </p:cNvPicPr>
          <p:nvPr/>
        </p:nvPicPr>
        <p:blipFill>
          <a:blip r:embed="rId2"/>
          <a:stretch>
            <a:fillRect/>
          </a:stretch>
        </p:blipFill>
        <p:spPr>
          <a:xfrm>
            <a:off x="2451101" y="1227098"/>
            <a:ext cx="3903662" cy="3903662"/>
          </a:xfrm>
          <a:prstGeom prst="rect">
            <a:avLst/>
          </a:prstGeom>
        </p:spPr>
      </p:pic>
    </p:spTree>
    <p:extLst>
      <p:ext uri="{BB962C8B-B14F-4D97-AF65-F5344CB8AC3E}">
        <p14:creationId xmlns:p14="http://schemas.microsoft.com/office/powerpoint/2010/main" val="35480115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A6049-85E9-4A9B-BCDC-7E1E455CCE41}"/>
              </a:ext>
            </a:extLst>
          </p:cNvPr>
          <p:cNvSpPr>
            <a:spLocks noGrp="1"/>
          </p:cNvSpPr>
          <p:nvPr>
            <p:ph type="title"/>
          </p:nvPr>
        </p:nvSpPr>
        <p:spPr/>
        <p:txBody>
          <a:bodyPr/>
          <a:lstStyle/>
          <a:p>
            <a:pPr algn="r"/>
            <a:r>
              <a:rPr lang="en-US" sz="3600" b="1" dirty="0">
                <a:solidFill>
                  <a:schemeClr val="bg1"/>
                </a:solidFill>
                <a:latin typeface="Baskerville Old Face" panose="020B0604020202020204" pitchFamily="18" charset="0"/>
              </a:rPr>
              <a:t> Accessibility Under WIOA </a:t>
            </a:r>
          </a:p>
        </p:txBody>
      </p:sp>
      <p:sp>
        <p:nvSpPr>
          <p:cNvPr id="3" name="Text Placeholder 2">
            <a:extLst>
              <a:ext uri="{FF2B5EF4-FFF2-40B4-BE49-F238E27FC236}">
                <a16:creationId xmlns:a16="http://schemas.microsoft.com/office/drawing/2014/main" id="{6E9929B4-06F9-44E0-B70E-116052A1C9A4}"/>
              </a:ext>
            </a:extLst>
          </p:cNvPr>
          <p:cNvSpPr>
            <a:spLocks noGrp="1"/>
          </p:cNvSpPr>
          <p:nvPr>
            <p:ph type="body" idx="1"/>
          </p:nvPr>
        </p:nvSpPr>
        <p:spPr/>
        <p:txBody>
          <a:bodyPr/>
          <a:lstStyle/>
          <a:p>
            <a:pPr algn="ctr"/>
            <a:r>
              <a:rPr lang="en-US" sz="2400" b="1" dirty="0"/>
              <a:t>Promising Practices in Achieving Universal Access and Equal Opportunity: A Section 188 Disability Reference Guide </a:t>
            </a:r>
          </a:p>
          <a:p>
            <a:pPr algn="ctr"/>
            <a:r>
              <a:rPr lang="en-US" b="1" i="1" dirty="0"/>
              <a:t>DOL-ODEP / LEAD Center</a:t>
            </a:r>
          </a:p>
          <a:p>
            <a:pPr algn="ctr"/>
            <a:r>
              <a:rPr lang="en-US" b="1" i="1" dirty="0"/>
              <a:t> September 2015</a:t>
            </a:r>
          </a:p>
        </p:txBody>
      </p:sp>
      <p:sp>
        <p:nvSpPr>
          <p:cNvPr id="5" name="Text Placeholder 4">
            <a:extLst>
              <a:ext uri="{FF2B5EF4-FFF2-40B4-BE49-F238E27FC236}">
                <a16:creationId xmlns:a16="http://schemas.microsoft.com/office/drawing/2014/main" id="{4CE5D9FA-FDA7-4E08-A4E9-A2A91F5E9035}"/>
              </a:ext>
            </a:extLst>
          </p:cNvPr>
          <p:cNvSpPr>
            <a:spLocks noGrp="1"/>
          </p:cNvSpPr>
          <p:nvPr>
            <p:ph type="body" idx="2"/>
          </p:nvPr>
        </p:nvSpPr>
        <p:spPr>
          <a:xfrm>
            <a:off x="4653914" y="2689675"/>
            <a:ext cx="3977640" cy="276999"/>
          </a:xfrm>
        </p:spPr>
        <p:txBody>
          <a:bodyPr/>
          <a:lstStyle/>
          <a:p>
            <a:r>
              <a:rPr lang="en-US" dirty="0"/>
              <a:t>DOL developed this Reference Guide to assist AJCs by providing promising practices that correlate with specific nondiscrimination requirements in Section 188 and the current Section 188 regulations. </a:t>
            </a:r>
          </a:p>
          <a:p>
            <a:endParaRPr lang="en-US" dirty="0"/>
          </a:p>
          <a:p>
            <a:r>
              <a:rPr lang="en-US" i="1" dirty="0"/>
              <a:t>This Guide “…may be used as a resource document for anyone that desires to ensure universal access and equal opportunity in the workforce development system. “</a:t>
            </a:r>
          </a:p>
        </p:txBody>
      </p:sp>
      <p:pic>
        <p:nvPicPr>
          <p:cNvPr id="6" name="Picture 5">
            <a:extLst>
              <a:ext uri="{FF2B5EF4-FFF2-40B4-BE49-F238E27FC236}">
                <a16:creationId xmlns:a16="http://schemas.microsoft.com/office/drawing/2014/main" id="{810544A1-A00E-4A3E-B28B-2BC1F9153F0E}"/>
              </a:ext>
            </a:extLst>
          </p:cNvPr>
          <p:cNvPicPr>
            <a:picLocks noChangeAspect="1"/>
          </p:cNvPicPr>
          <p:nvPr/>
        </p:nvPicPr>
        <p:blipFill>
          <a:blip r:embed="rId2"/>
          <a:stretch>
            <a:fillRect/>
          </a:stretch>
        </p:blipFill>
        <p:spPr>
          <a:xfrm>
            <a:off x="4653914" y="1562118"/>
            <a:ext cx="3867150" cy="981075"/>
          </a:xfrm>
          <a:prstGeom prst="rect">
            <a:avLst/>
          </a:prstGeom>
        </p:spPr>
      </p:pic>
      <p:pic>
        <p:nvPicPr>
          <p:cNvPr id="9" name="Picture 8">
            <a:extLst>
              <a:ext uri="{FF2B5EF4-FFF2-40B4-BE49-F238E27FC236}">
                <a16:creationId xmlns:a16="http://schemas.microsoft.com/office/drawing/2014/main" id="{D16FE7EF-8B05-4369-9AF5-C2BBF7FE666A}"/>
              </a:ext>
            </a:extLst>
          </p:cNvPr>
          <p:cNvPicPr>
            <a:picLocks noChangeAspect="1"/>
          </p:cNvPicPr>
          <p:nvPr/>
        </p:nvPicPr>
        <p:blipFill>
          <a:blip r:embed="rId3"/>
          <a:stretch>
            <a:fillRect/>
          </a:stretch>
        </p:blipFill>
        <p:spPr>
          <a:xfrm>
            <a:off x="1482090" y="4471017"/>
            <a:ext cx="1638300" cy="1619250"/>
          </a:xfrm>
          <a:prstGeom prst="rect">
            <a:avLst/>
          </a:prstGeom>
        </p:spPr>
      </p:pic>
    </p:spTree>
    <p:extLst>
      <p:ext uri="{BB962C8B-B14F-4D97-AF65-F5344CB8AC3E}">
        <p14:creationId xmlns:p14="http://schemas.microsoft.com/office/powerpoint/2010/main" val="35721723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3527C-4193-EA41-B2AD-607D2530C4EB}"/>
              </a:ext>
            </a:extLst>
          </p:cNvPr>
          <p:cNvSpPr>
            <a:spLocks noGrp="1"/>
          </p:cNvSpPr>
          <p:nvPr>
            <p:ph type="title"/>
          </p:nvPr>
        </p:nvSpPr>
        <p:spPr>
          <a:xfrm>
            <a:off x="536045" y="197520"/>
            <a:ext cx="8229599" cy="276999"/>
          </a:xfrm>
        </p:spPr>
        <p:txBody>
          <a:bodyPr/>
          <a:lstStyle/>
          <a:p>
            <a:pPr algn="r"/>
            <a:r>
              <a:rPr lang="en-US" sz="4000" b="1" dirty="0">
                <a:solidFill>
                  <a:schemeClr val="bg1"/>
                </a:solidFill>
                <a:latin typeface="Baskerville Old Face" panose="02020602080505020303" pitchFamily="18" charset="0"/>
              </a:rPr>
              <a:t>Section 188 Triangle </a:t>
            </a:r>
          </a:p>
        </p:txBody>
      </p:sp>
      <p:sp>
        <p:nvSpPr>
          <p:cNvPr id="3" name="Text Placeholder 2">
            <a:extLst>
              <a:ext uri="{FF2B5EF4-FFF2-40B4-BE49-F238E27FC236}">
                <a16:creationId xmlns:a16="http://schemas.microsoft.com/office/drawing/2014/main" id="{0CC23533-4B74-1E4B-A7F8-97597CB442B2}"/>
              </a:ext>
            </a:extLst>
          </p:cNvPr>
          <p:cNvSpPr>
            <a:spLocks noGrp="1"/>
          </p:cNvSpPr>
          <p:nvPr>
            <p:ph type="body" idx="1"/>
          </p:nvPr>
        </p:nvSpPr>
        <p:spPr>
          <a:xfrm>
            <a:off x="1747932" y="1493868"/>
            <a:ext cx="6126465" cy="895519"/>
          </a:xfrm>
        </p:spPr>
        <p:txBody>
          <a:bodyPr/>
          <a:lstStyle/>
          <a:p>
            <a:pPr algn="ctr"/>
            <a:r>
              <a:rPr lang="en-US" b="1" dirty="0">
                <a:latin typeface="Baskerville Old Face" panose="02020602080505020303" pitchFamily="18" charset="0"/>
              </a:rPr>
              <a:t>Universal Access</a:t>
            </a:r>
            <a:r>
              <a:rPr lang="en-US" dirty="0">
                <a:latin typeface="Baskerville Old Face" panose="02020602080505020303" pitchFamily="18" charset="0"/>
              </a:rPr>
              <a:t>:  Take steps to ensure access to programs and activities are open for all eligible individuals, including individuals with disabilities.</a:t>
            </a:r>
          </a:p>
        </p:txBody>
      </p:sp>
      <p:sp>
        <p:nvSpPr>
          <p:cNvPr id="4" name="Slide Number Placeholder 3">
            <a:extLst>
              <a:ext uri="{FF2B5EF4-FFF2-40B4-BE49-F238E27FC236}">
                <a16:creationId xmlns:a16="http://schemas.microsoft.com/office/drawing/2014/main" id="{6EC243AF-49E9-E441-BA39-30288F589786}"/>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800" b="0" i="0" u="none" strike="noStrike" cap="none" smtClean="0">
                <a:solidFill>
                  <a:srgbClr val="888888"/>
                </a:solidFill>
                <a:latin typeface="Calibri"/>
                <a:ea typeface="Calibri"/>
                <a:cs typeface="Calibri"/>
                <a:sym typeface="Calibri"/>
              </a:rPr>
              <a:t>45</a:t>
            </a:fld>
            <a:endParaRPr lang="en-US" sz="1800" b="0" i="0" u="none" strike="noStrike" cap="none">
              <a:solidFill>
                <a:srgbClr val="888888"/>
              </a:solidFill>
              <a:latin typeface="Calibri"/>
              <a:ea typeface="Calibri"/>
              <a:cs typeface="Calibri"/>
              <a:sym typeface="Calibri"/>
            </a:endParaRPr>
          </a:p>
        </p:txBody>
      </p:sp>
      <p:sp>
        <p:nvSpPr>
          <p:cNvPr id="5" name="Triangle 4" descr="Black triangle&#10;">
            <a:extLst>
              <a:ext uri="{FF2B5EF4-FFF2-40B4-BE49-F238E27FC236}">
                <a16:creationId xmlns:a16="http://schemas.microsoft.com/office/drawing/2014/main" id="{F3615410-4A9B-664E-A023-5BD526EE7270}"/>
              </a:ext>
            </a:extLst>
          </p:cNvPr>
          <p:cNvSpPr/>
          <p:nvPr/>
        </p:nvSpPr>
        <p:spPr>
          <a:xfrm>
            <a:off x="3671682" y="2658794"/>
            <a:ext cx="2278966" cy="2053883"/>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6" name="Rectangle 5">
            <a:extLst>
              <a:ext uri="{FF2B5EF4-FFF2-40B4-BE49-F238E27FC236}">
                <a16:creationId xmlns:a16="http://schemas.microsoft.com/office/drawing/2014/main" id="{04E9DCF1-D477-7C4F-AD37-2EC9F9DDE6B8}"/>
              </a:ext>
            </a:extLst>
          </p:cNvPr>
          <p:cNvSpPr/>
          <p:nvPr/>
        </p:nvSpPr>
        <p:spPr>
          <a:xfrm>
            <a:off x="268605" y="3037453"/>
            <a:ext cx="3403585" cy="2585323"/>
          </a:xfrm>
          <a:prstGeom prst="rect">
            <a:avLst/>
          </a:prstGeom>
        </p:spPr>
        <p:txBody>
          <a:bodyPr wrap="square">
            <a:spAutoFit/>
          </a:bodyPr>
          <a:lstStyle/>
          <a:p>
            <a:r>
              <a:rPr lang="en-US" sz="1800" b="1" dirty="0">
                <a:latin typeface="Baskerville Old Face" panose="02020602080505020303" pitchFamily="18" charset="0"/>
              </a:rPr>
              <a:t>Governance Requirements: </a:t>
            </a:r>
            <a:r>
              <a:rPr lang="en-US" sz="1800" dirty="0">
                <a:latin typeface="Baskerville Old Face" panose="02020602080505020303" pitchFamily="18" charset="0"/>
              </a:rPr>
              <a:t>includes the designation of an equal opportunity officer; assurances; notice and communication; data collection; monitoring and continuous improvement; complaint resolution; and corrective action.</a:t>
            </a:r>
            <a:endParaRPr lang="en-US" sz="1800" dirty="0">
              <a:effectLst/>
              <a:latin typeface="Baskerville Old Face" panose="02020602080505020303" pitchFamily="18" charset="0"/>
            </a:endParaRPr>
          </a:p>
        </p:txBody>
      </p:sp>
      <p:sp>
        <p:nvSpPr>
          <p:cNvPr id="7" name="Rectangle 6">
            <a:extLst>
              <a:ext uri="{FF2B5EF4-FFF2-40B4-BE49-F238E27FC236}">
                <a16:creationId xmlns:a16="http://schemas.microsoft.com/office/drawing/2014/main" id="{FA8E24BD-85E1-A644-80C7-4C03F258D399}"/>
              </a:ext>
            </a:extLst>
          </p:cNvPr>
          <p:cNvSpPr/>
          <p:nvPr/>
        </p:nvSpPr>
        <p:spPr>
          <a:xfrm>
            <a:off x="5753100" y="3037453"/>
            <a:ext cx="3122295" cy="2862322"/>
          </a:xfrm>
          <a:prstGeom prst="rect">
            <a:avLst/>
          </a:prstGeom>
        </p:spPr>
        <p:txBody>
          <a:bodyPr wrap="square">
            <a:spAutoFit/>
          </a:bodyPr>
          <a:lstStyle/>
          <a:p>
            <a:pPr algn="r"/>
            <a:r>
              <a:rPr lang="en-US" sz="1800" b="1" dirty="0">
                <a:latin typeface="Baskerville Old Face" panose="02020602080505020303" pitchFamily="18" charset="0"/>
              </a:rPr>
              <a:t>Equal Opportunity: </a:t>
            </a:r>
            <a:r>
              <a:rPr lang="en-US" sz="1800" dirty="0"/>
              <a:t>includes applying nondiscrimination prohibitions; providing accommodations and; engaging in effective communication; and ensuring accessibility of programs, facilities, and information.</a:t>
            </a:r>
            <a:r>
              <a:rPr lang="en-US" sz="1800" dirty="0">
                <a:latin typeface="Baskerville Old Face" panose="02020602080505020303" pitchFamily="18" charset="0"/>
              </a:rPr>
              <a:t>.</a:t>
            </a:r>
            <a:endParaRPr lang="en-US" sz="1800" dirty="0">
              <a:effectLst/>
              <a:latin typeface="Baskerville Old Face" panose="02020602080505020303" pitchFamily="18" charset="0"/>
            </a:endParaRPr>
          </a:p>
        </p:txBody>
      </p:sp>
    </p:spTree>
    <p:extLst>
      <p:ext uri="{BB962C8B-B14F-4D97-AF65-F5344CB8AC3E}">
        <p14:creationId xmlns:p14="http://schemas.microsoft.com/office/powerpoint/2010/main" val="33517671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9A23C-AEF8-4C75-8B9F-1448A3D9B545}"/>
              </a:ext>
            </a:extLst>
          </p:cNvPr>
          <p:cNvSpPr>
            <a:spLocks noGrp="1"/>
          </p:cNvSpPr>
          <p:nvPr>
            <p:ph type="title"/>
          </p:nvPr>
        </p:nvSpPr>
        <p:spPr/>
        <p:txBody>
          <a:bodyPr/>
          <a:lstStyle/>
          <a:p>
            <a:pPr algn="r"/>
            <a:r>
              <a:rPr lang="en-US" sz="3600" b="1" dirty="0">
                <a:solidFill>
                  <a:schemeClr val="bg1"/>
                </a:solidFill>
                <a:latin typeface="Baskerville Old Face" panose="020B0604020202020204" pitchFamily="18" charset="0"/>
              </a:rPr>
              <a:t>Universal Access</a:t>
            </a:r>
          </a:p>
        </p:txBody>
      </p:sp>
      <p:sp>
        <p:nvSpPr>
          <p:cNvPr id="3" name="Text Placeholder 2">
            <a:extLst>
              <a:ext uri="{FF2B5EF4-FFF2-40B4-BE49-F238E27FC236}">
                <a16:creationId xmlns:a16="http://schemas.microsoft.com/office/drawing/2014/main" id="{399F6209-1931-473E-B1CA-18B88B4E50FD}"/>
              </a:ext>
            </a:extLst>
          </p:cNvPr>
          <p:cNvSpPr>
            <a:spLocks noGrp="1"/>
          </p:cNvSpPr>
          <p:nvPr>
            <p:ph type="body" idx="1"/>
          </p:nvPr>
        </p:nvSpPr>
        <p:spPr/>
        <p:txBody>
          <a:bodyPr/>
          <a:lstStyle/>
          <a:p>
            <a:r>
              <a:rPr lang="en-US" sz="2400" b="1" dirty="0">
                <a:latin typeface="Baskerville Old Face" panose="020B0604020202020204" pitchFamily="18" charset="0"/>
              </a:rPr>
              <a:t>Universal access </a:t>
            </a:r>
            <a:r>
              <a:rPr lang="en-US" sz="2400" dirty="0">
                <a:latin typeface="Baskerville Old Face" panose="020B0604020202020204" pitchFamily="18" charset="0"/>
              </a:rPr>
              <a:t>includes performance of the following functions</a:t>
            </a:r>
          </a:p>
          <a:p>
            <a:pPr marL="342900" indent="-342900">
              <a:buFont typeface="Wingdings" panose="05000000000000000000" pitchFamily="2" charset="2"/>
              <a:buChar char="v"/>
            </a:pPr>
            <a:r>
              <a:rPr lang="en-US" sz="2400" dirty="0">
                <a:latin typeface="Baskerville Old Face" panose="020B0604020202020204" pitchFamily="18" charset="0"/>
              </a:rPr>
              <a:t>Understanding local needs;</a:t>
            </a:r>
          </a:p>
          <a:p>
            <a:pPr marL="342900" indent="-342900">
              <a:buFont typeface="Wingdings" panose="05000000000000000000" pitchFamily="2" charset="2"/>
              <a:buChar char="v"/>
            </a:pPr>
            <a:r>
              <a:rPr lang="en-US" sz="2400" dirty="0">
                <a:latin typeface="Baskerville Old Face" panose="020B0604020202020204" pitchFamily="18" charset="0"/>
              </a:rPr>
              <a:t>Marketing and outreach; </a:t>
            </a:r>
          </a:p>
          <a:p>
            <a:pPr marL="342900" indent="-342900">
              <a:buFont typeface="Wingdings" panose="05000000000000000000" pitchFamily="2" charset="2"/>
              <a:buChar char="v"/>
            </a:pPr>
            <a:r>
              <a:rPr lang="en-US" sz="2400" dirty="0">
                <a:latin typeface="Baskerville Old Face" panose="020B0604020202020204" pitchFamily="18" charset="0"/>
              </a:rPr>
              <a:t>Involving community groups and schools;</a:t>
            </a:r>
          </a:p>
          <a:p>
            <a:pPr marL="342900" indent="-342900">
              <a:buFont typeface="Wingdings" panose="05000000000000000000" pitchFamily="2" charset="2"/>
              <a:buChar char="v"/>
            </a:pPr>
            <a:r>
              <a:rPr lang="en-US" sz="2400" dirty="0">
                <a:latin typeface="Baskerville Old Face" panose="020B0604020202020204" pitchFamily="18" charset="0"/>
              </a:rPr>
              <a:t>Effecting collaboration;</a:t>
            </a:r>
          </a:p>
          <a:p>
            <a:pPr marL="342900" indent="-342900">
              <a:buFont typeface="Wingdings" panose="05000000000000000000" pitchFamily="2" charset="2"/>
              <a:buChar char="v"/>
            </a:pPr>
            <a:r>
              <a:rPr lang="en-US" sz="2400" dirty="0">
                <a:latin typeface="Baskerville Old Face" panose="020B0604020202020204" pitchFamily="18" charset="0"/>
              </a:rPr>
              <a:t>Staff training;</a:t>
            </a:r>
          </a:p>
        </p:txBody>
      </p:sp>
      <p:sp>
        <p:nvSpPr>
          <p:cNvPr id="4" name="Text Placeholder 3">
            <a:extLst>
              <a:ext uri="{FF2B5EF4-FFF2-40B4-BE49-F238E27FC236}">
                <a16:creationId xmlns:a16="http://schemas.microsoft.com/office/drawing/2014/main" id="{D8E074C3-97A6-4415-B748-87569F45602E}"/>
              </a:ext>
            </a:extLst>
          </p:cNvPr>
          <p:cNvSpPr>
            <a:spLocks noGrp="1"/>
          </p:cNvSpPr>
          <p:nvPr>
            <p:ph type="body" idx="2"/>
          </p:nvPr>
        </p:nvSpPr>
        <p:spPr/>
        <p:txBody>
          <a:bodyPr/>
          <a:lstStyle/>
          <a:p>
            <a:endParaRPr lang="en-US" dirty="0"/>
          </a:p>
        </p:txBody>
      </p:sp>
      <p:pic>
        <p:nvPicPr>
          <p:cNvPr id="5" name="Picture 4">
            <a:extLst>
              <a:ext uri="{FF2B5EF4-FFF2-40B4-BE49-F238E27FC236}">
                <a16:creationId xmlns:a16="http://schemas.microsoft.com/office/drawing/2014/main" id="{8BE10C21-D280-4638-A4F7-D6D9ED20C512}"/>
              </a:ext>
            </a:extLst>
          </p:cNvPr>
          <p:cNvPicPr>
            <a:picLocks noChangeAspect="1"/>
          </p:cNvPicPr>
          <p:nvPr/>
        </p:nvPicPr>
        <p:blipFill>
          <a:blip r:embed="rId2"/>
          <a:stretch>
            <a:fillRect/>
          </a:stretch>
        </p:blipFill>
        <p:spPr>
          <a:xfrm>
            <a:off x="4709159" y="1366837"/>
            <a:ext cx="3305175" cy="1381125"/>
          </a:xfrm>
          <a:prstGeom prst="rect">
            <a:avLst/>
          </a:prstGeom>
        </p:spPr>
      </p:pic>
      <p:pic>
        <p:nvPicPr>
          <p:cNvPr id="6" name="Picture 5">
            <a:extLst>
              <a:ext uri="{FF2B5EF4-FFF2-40B4-BE49-F238E27FC236}">
                <a16:creationId xmlns:a16="http://schemas.microsoft.com/office/drawing/2014/main" id="{B9EE7073-1711-4045-93D9-2D037C57E9B1}"/>
              </a:ext>
            </a:extLst>
          </p:cNvPr>
          <p:cNvPicPr>
            <a:picLocks noChangeAspect="1"/>
          </p:cNvPicPr>
          <p:nvPr/>
        </p:nvPicPr>
        <p:blipFill>
          <a:blip r:embed="rId3"/>
          <a:stretch>
            <a:fillRect/>
          </a:stretch>
        </p:blipFill>
        <p:spPr>
          <a:xfrm>
            <a:off x="4288154" y="2880158"/>
            <a:ext cx="2838450" cy="1609725"/>
          </a:xfrm>
          <a:prstGeom prst="rect">
            <a:avLst/>
          </a:prstGeom>
        </p:spPr>
      </p:pic>
      <p:pic>
        <p:nvPicPr>
          <p:cNvPr id="7" name="Picture 6">
            <a:extLst>
              <a:ext uri="{FF2B5EF4-FFF2-40B4-BE49-F238E27FC236}">
                <a16:creationId xmlns:a16="http://schemas.microsoft.com/office/drawing/2014/main" id="{B0A5B1DC-D70C-4B65-B3B0-2FF850EABDA0}"/>
              </a:ext>
            </a:extLst>
          </p:cNvPr>
          <p:cNvPicPr>
            <a:picLocks noChangeAspect="1"/>
          </p:cNvPicPr>
          <p:nvPr/>
        </p:nvPicPr>
        <p:blipFill>
          <a:blip r:embed="rId4"/>
          <a:stretch>
            <a:fillRect/>
          </a:stretch>
        </p:blipFill>
        <p:spPr>
          <a:xfrm>
            <a:off x="7126604" y="2878413"/>
            <a:ext cx="1609725" cy="1790700"/>
          </a:xfrm>
          <a:prstGeom prst="rect">
            <a:avLst/>
          </a:prstGeom>
        </p:spPr>
      </p:pic>
      <p:pic>
        <p:nvPicPr>
          <p:cNvPr id="10" name="Picture 9">
            <a:extLst>
              <a:ext uri="{FF2B5EF4-FFF2-40B4-BE49-F238E27FC236}">
                <a16:creationId xmlns:a16="http://schemas.microsoft.com/office/drawing/2014/main" id="{1214B488-88C2-4C55-B089-EE9F15D5AB8B}"/>
              </a:ext>
            </a:extLst>
          </p:cNvPr>
          <p:cNvPicPr>
            <a:picLocks noChangeAspect="1"/>
          </p:cNvPicPr>
          <p:nvPr/>
        </p:nvPicPr>
        <p:blipFill>
          <a:blip r:embed="rId5"/>
          <a:stretch>
            <a:fillRect/>
          </a:stretch>
        </p:blipFill>
        <p:spPr>
          <a:xfrm>
            <a:off x="4288154" y="4408659"/>
            <a:ext cx="4448175" cy="2409825"/>
          </a:xfrm>
          <a:prstGeom prst="rect">
            <a:avLst/>
          </a:prstGeom>
        </p:spPr>
      </p:pic>
    </p:spTree>
    <p:extLst>
      <p:ext uri="{BB962C8B-B14F-4D97-AF65-F5344CB8AC3E}">
        <p14:creationId xmlns:p14="http://schemas.microsoft.com/office/powerpoint/2010/main" val="38782743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999A5-4D26-42FB-A3E5-95D175E90C5B}"/>
              </a:ext>
            </a:extLst>
          </p:cNvPr>
          <p:cNvSpPr>
            <a:spLocks noGrp="1"/>
          </p:cNvSpPr>
          <p:nvPr>
            <p:ph type="title"/>
          </p:nvPr>
        </p:nvSpPr>
        <p:spPr/>
        <p:txBody>
          <a:bodyPr/>
          <a:lstStyle/>
          <a:p>
            <a:pPr algn="r"/>
            <a:r>
              <a:rPr lang="en-US" sz="3600" b="1" dirty="0">
                <a:solidFill>
                  <a:schemeClr val="bg1"/>
                </a:solidFill>
                <a:latin typeface="Baskerville Old Face" panose="020B0604020202020204" pitchFamily="18" charset="0"/>
              </a:rPr>
              <a:t>Equal Opportunity</a:t>
            </a:r>
          </a:p>
        </p:txBody>
      </p:sp>
      <p:sp>
        <p:nvSpPr>
          <p:cNvPr id="4" name="Text Placeholder 3">
            <a:extLst>
              <a:ext uri="{FF2B5EF4-FFF2-40B4-BE49-F238E27FC236}">
                <a16:creationId xmlns:a16="http://schemas.microsoft.com/office/drawing/2014/main" id="{B6724AC4-B859-4CD0-88B9-78F1F38A319E}"/>
              </a:ext>
            </a:extLst>
          </p:cNvPr>
          <p:cNvSpPr>
            <a:spLocks noGrp="1"/>
          </p:cNvSpPr>
          <p:nvPr>
            <p:ph type="body" idx="2"/>
          </p:nvPr>
        </p:nvSpPr>
        <p:spPr/>
        <p:txBody>
          <a:bodyPr/>
          <a:lstStyle/>
          <a:p>
            <a:r>
              <a:rPr lang="en-US" sz="2400" b="1" dirty="0"/>
              <a:t>Equal Opportunity </a:t>
            </a:r>
            <a:r>
              <a:rPr lang="en-US" sz="2400" dirty="0"/>
              <a:t>means </a:t>
            </a:r>
          </a:p>
          <a:p>
            <a:pPr marL="342900" indent="-342900">
              <a:buFont typeface="Wingdings" panose="05000000000000000000" pitchFamily="2" charset="2"/>
              <a:buChar char="v"/>
            </a:pPr>
            <a:r>
              <a:rPr lang="en-US" sz="2400" dirty="0"/>
              <a:t>applying nondiscrimination prohibitions; </a:t>
            </a:r>
          </a:p>
          <a:p>
            <a:pPr marL="342900" indent="-342900">
              <a:buFont typeface="Wingdings" panose="05000000000000000000" pitchFamily="2" charset="2"/>
              <a:buChar char="v"/>
            </a:pPr>
            <a:r>
              <a:rPr lang="en-US" sz="2400" dirty="0"/>
              <a:t>providing accommodations and; </a:t>
            </a:r>
          </a:p>
          <a:p>
            <a:pPr marL="342900" indent="-342900">
              <a:buFont typeface="Wingdings" panose="05000000000000000000" pitchFamily="2" charset="2"/>
              <a:buChar char="v"/>
            </a:pPr>
            <a:r>
              <a:rPr lang="en-US" sz="2400" dirty="0"/>
              <a:t>engaging in effective communication; and </a:t>
            </a:r>
          </a:p>
          <a:p>
            <a:pPr marL="342900" indent="-342900">
              <a:buFont typeface="Wingdings" panose="05000000000000000000" pitchFamily="2" charset="2"/>
              <a:buChar char="v"/>
            </a:pPr>
            <a:r>
              <a:rPr lang="en-US" sz="2400" dirty="0"/>
              <a:t>ensuring accessibility of programs, facilities, and information.</a:t>
            </a:r>
            <a:r>
              <a:rPr lang="en-US" sz="2400" dirty="0">
                <a:latin typeface="Baskerville Old Face" panose="02020602080505020303" pitchFamily="18" charset="0"/>
              </a:rPr>
              <a:t>.</a:t>
            </a:r>
            <a:endParaRPr lang="en-US" sz="2400" dirty="0"/>
          </a:p>
        </p:txBody>
      </p:sp>
      <p:pic>
        <p:nvPicPr>
          <p:cNvPr id="5" name="Picture 4">
            <a:extLst>
              <a:ext uri="{FF2B5EF4-FFF2-40B4-BE49-F238E27FC236}">
                <a16:creationId xmlns:a16="http://schemas.microsoft.com/office/drawing/2014/main" id="{A8A366DA-B80B-4830-864C-D41B0B09E92E}"/>
              </a:ext>
            </a:extLst>
          </p:cNvPr>
          <p:cNvPicPr>
            <a:picLocks noChangeAspect="1"/>
          </p:cNvPicPr>
          <p:nvPr/>
        </p:nvPicPr>
        <p:blipFill>
          <a:blip r:embed="rId2"/>
          <a:stretch>
            <a:fillRect/>
          </a:stretch>
        </p:blipFill>
        <p:spPr>
          <a:xfrm>
            <a:off x="103187" y="1473200"/>
            <a:ext cx="2476500" cy="1847850"/>
          </a:xfrm>
          <a:prstGeom prst="rect">
            <a:avLst/>
          </a:prstGeom>
        </p:spPr>
      </p:pic>
      <p:pic>
        <p:nvPicPr>
          <p:cNvPr id="6" name="Picture 5">
            <a:extLst>
              <a:ext uri="{FF2B5EF4-FFF2-40B4-BE49-F238E27FC236}">
                <a16:creationId xmlns:a16="http://schemas.microsoft.com/office/drawing/2014/main" id="{70948FA5-5BDE-40B6-899A-B89F830B7445}"/>
              </a:ext>
            </a:extLst>
          </p:cNvPr>
          <p:cNvPicPr>
            <a:picLocks noChangeAspect="1"/>
          </p:cNvPicPr>
          <p:nvPr/>
        </p:nvPicPr>
        <p:blipFill>
          <a:blip r:embed="rId3"/>
          <a:stretch>
            <a:fillRect/>
          </a:stretch>
        </p:blipFill>
        <p:spPr>
          <a:xfrm>
            <a:off x="103187" y="3321050"/>
            <a:ext cx="2085975" cy="2190750"/>
          </a:xfrm>
          <a:prstGeom prst="rect">
            <a:avLst/>
          </a:prstGeom>
        </p:spPr>
      </p:pic>
      <p:pic>
        <p:nvPicPr>
          <p:cNvPr id="3074" name="Picture 2" descr="Image result for physical accessibility">
            <a:extLst>
              <a:ext uri="{FF2B5EF4-FFF2-40B4-BE49-F238E27FC236}">
                <a16:creationId xmlns:a16="http://schemas.microsoft.com/office/drawing/2014/main" id="{00AC076A-5502-4D99-B710-824617E94D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759" y="3321050"/>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303D36A-4260-4A1D-BF77-BD3E6DAECE66}"/>
              </a:ext>
            </a:extLst>
          </p:cNvPr>
          <p:cNvPicPr>
            <a:picLocks noChangeAspect="1"/>
          </p:cNvPicPr>
          <p:nvPr/>
        </p:nvPicPr>
        <p:blipFill>
          <a:blip r:embed="rId5"/>
          <a:stretch>
            <a:fillRect/>
          </a:stretch>
        </p:blipFill>
        <p:spPr>
          <a:xfrm>
            <a:off x="2586992" y="1320800"/>
            <a:ext cx="1847850" cy="1847850"/>
          </a:xfrm>
          <a:prstGeom prst="rect">
            <a:avLst/>
          </a:prstGeom>
        </p:spPr>
      </p:pic>
    </p:spTree>
    <p:extLst>
      <p:ext uri="{BB962C8B-B14F-4D97-AF65-F5344CB8AC3E}">
        <p14:creationId xmlns:p14="http://schemas.microsoft.com/office/powerpoint/2010/main" val="15351863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9CC57-3EC9-488F-8BA4-37019D10308C}"/>
              </a:ext>
            </a:extLst>
          </p:cNvPr>
          <p:cNvSpPr>
            <a:spLocks noGrp="1"/>
          </p:cNvSpPr>
          <p:nvPr>
            <p:ph type="title"/>
          </p:nvPr>
        </p:nvSpPr>
        <p:spPr/>
        <p:txBody>
          <a:bodyPr/>
          <a:lstStyle/>
          <a:p>
            <a:pPr algn="r"/>
            <a:r>
              <a:rPr lang="en-US" sz="3600" b="1" dirty="0">
                <a:solidFill>
                  <a:schemeClr val="bg1"/>
                </a:solidFill>
                <a:latin typeface="Baskerville Old Face" panose="020B0604020202020204" pitchFamily="18" charset="0"/>
              </a:rPr>
              <a:t>Governance Requirements</a:t>
            </a:r>
          </a:p>
        </p:txBody>
      </p:sp>
      <p:sp>
        <p:nvSpPr>
          <p:cNvPr id="3" name="Text Placeholder 2">
            <a:extLst>
              <a:ext uri="{FF2B5EF4-FFF2-40B4-BE49-F238E27FC236}">
                <a16:creationId xmlns:a16="http://schemas.microsoft.com/office/drawing/2014/main" id="{EC1F62B7-1C4D-4B96-86AF-A6DAD1B04DDC}"/>
              </a:ext>
            </a:extLst>
          </p:cNvPr>
          <p:cNvSpPr>
            <a:spLocks noGrp="1"/>
          </p:cNvSpPr>
          <p:nvPr>
            <p:ph type="body" idx="1"/>
          </p:nvPr>
        </p:nvSpPr>
        <p:spPr/>
        <p:txBody>
          <a:bodyPr/>
          <a:lstStyle/>
          <a:p>
            <a:r>
              <a:rPr lang="en-US" sz="2000" b="1" dirty="0">
                <a:latin typeface="Baskerville Old Face" panose="02020602080505020303" pitchFamily="18" charset="0"/>
              </a:rPr>
              <a:t>Governance Requirements  </a:t>
            </a:r>
            <a:r>
              <a:rPr lang="en-US" sz="2000" dirty="0">
                <a:latin typeface="Baskerville Old Face" panose="02020602080505020303" pitchFamily="18" charset="0"/>
              </a:rPr>
              <a:t>includes the: </a:t>
            </a:r>
          </a:p>
          <a:p>
            <a:pPr marL="342900" indent="-342900">
              <a:buFont typeface="Wingdings" panose="05000000000000000000" pitchFamily="2" charset="2"/>
              <a:buChar char="v"/>
            </a:pPr>
            <a:r>
              <a:rPr lang="en-US" sz="2000" dirty="0">
                <a:latin typeface="Baskerville Old Face" panose="02020602080505020303" pitchFamily="18" charset="0"/>
              </a:rPr>
              <a:t>designation of an equal opportunity officer; </a:t>
            </a:r>
          </a:p>
          <a:p>
            <a:pPr marL="342900" indent="-342900">
              <a:buFont typeface="Wingdings" panose="05000000000000000000" pitchFamily="2" charset="2"/>
              <a:buChar char="v"/>
            </a:pPr>
            <a:r>
              <a:rPr lang="en-US" sz="2000" dirty="0">
                <a:latin typeface="Baskerville Old Face" panose="02020602080505020303" pitchFamily="18" charset="0"/>
              </a:rPr>
              <a:t>notice and communication; </a:t>
            </a:r>
          </a:p>
          <a:p>
            <a:pPr marL="342900" indent="-342900">
              <a:buFont typeface="Wingdings" panose="05000000000000000000" pitchFamily="2" charset="2"/>
              <a:buChar char="v"/>
            </a:pPr>
            <a:r>
              <a:rPr lang="en-US" sz="2000" dirty="0">
                <a:latin typeface="Baskerville Old Face" panose="02020602080505020303" pitchFamily="18" charset="0"/>
              </a:rPr>
              <a:t>data collection; </a:t>
            </a:r>
            <a:endParaRPr lang="en-US" dirty="0"/>
          </a:p>
        </p:txBody>
      </p:sp>
      <p:sp>
        <p:nvSpPr>
          <p:cNvPr id="4" name="Text Placeholder 3">
            <a:extLst>
              <a:ext uri="{FF2B5EF4-FFF2-40B4-BE49-F238E27FC236}">
                <a16:creationId xmlns:a16="http://schemas.microsoft.com/office/drawing/2014/main" id="{6B244362-F4CA-464E-8E49-8479CD275A9C}"/>
              </a:ext>
            </a:extLst>
          </p:cNvPr>
          <p:cNvSpPr>
            <a:spLocks noGrp="1"/>
          </p:cNvSpPr>
          <p:nvPr>
            <p:ph type="body" idx="2"/>
          </p:nvPr>
        </p:nvSpPr>
        <p:spPr/>
        <p:txBody>
          <a:bodyPr/>
          <a:lstStyle/>
          <a:p>
            <a:pPr marL="285750" indent="-285750">
              <a:buFont typeface="Wingdings" panose="05000000000000000000" pitchFamily="2" charset="2"/>
              <a:buChar char="v"/>
            </a:pPr>
            <a:r>
              <a:rPr lang="en-US" sz="1800" dirty="0">
                <a:latin typeface="Baskerville Old Face" panose="02020602080505020303" pitchFamily="18" charset="0"/>
              </a:rPr>
              <a:t>monitoring and continuous improvement; </a:t>
            </a:r>
          </a:p>
          <a:p>
            <a:pPr marL="285750" indent="-285750">
              <a:buFont typeface="Wingdings" panose="05000000000000000000" pitchFamily="2" charset="2"/>
              <a:buChar char="v"/>
            </a:pPr>
            <a:r>
              <a:rPr lang="en-US" sz="1800" dirty="0">
                <a:latin typeface="Baskerville Old Face" panose="02020602080505020303" pitchFamily="18" charset="0"/>
              </a:rPr>
              <a:t>complaint resolution; </a:t>
            </a:r>
          </a:p>
          <a:p>
            <a:pPr marL="285750" indent="-285750">
              <a:buFont typeface="Wingdings" panose="05000000000000000000" pitchFamily="2" charset="2"/>
              <a:buChar char="v"/>
            </a:pPr>
            <a:r>
              <a:rPr lang="en-US" sz="1800" dirty="0">
                <a:latin typeface="Baskerville Old Face" panose="02020602080505020303" pitchFamily="18" charset="0"/>
              </a:rPr>
              <a:t>and corrective action.</a:t>
            </a:r>
          </a:p>
          <a:p>
            <a:endParaRPr lang="en-US" dirty="0"/>
          </a:p>
        </p:txBody>
      </p:sp>
      <p:pic>
        <p:nvPicPr>
          <p:cNvPr id="4098" name="Picture 2" descr="Image result for data collection">
            <a:extLst>
              <a:ext uri="{FF2B5EF4-FFF2-40B4-BE49-F238E27FC236}">
                <a16:creationId xmlns:a16="http://schemas.microsoft.com/office/drawing/2014/main" id="{58F71F60-CBE4-4913-B799-6C01F01438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687763"/>
            <a:ext cx="1885950" cy="242887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Image result for data collection">
            <a:extLst>
              <a:ext uri="{FF2B5EF4-FFF2-40B4-BE49-F238E27FC236}">
                <a16:creationId xmlns:a16="http://schemas.microsoft.com/office/drawing/2014/main" id="{165EFE2A-60B6-4493-A401-EE96C150554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674F3B77-B874-4FB3-9BFC-3B73DFA17F48}"/>
              </a:ext>
            </a:extLst>
          </p:cNvPr>
          <p:cNvPicPr>
            <a:picLocks noChangeAspect="1"/>
          </p:cNvPicPr>
          <p:nvPr/>
        </p:nvPicPr>
        <p:blipFill>
          <a:blip r:embed="rId3"/>
          <a:stretch>
            <a:fillRect/>
          </a:stretch>
        </p:blipFill>
        <p:spPr>
          <a:xfrm>
            <a:off x="2343150" y="3581400"/>
            <a:ext cx="3219450" cy="1419225"/>
          </a:xfrm>
          <a:prstGeom prst="rect">
            <a:avLst/>
          </a:prstGeom>
        </p:spPr>
      </p:pic>
      <p:pic>
        <p:nvPicPr>
          <p:cNvPr id="9" name="Picture 8">
            <a:extLst>
              <a:ext uri="{FF2B5EF4-FFF2-40B4-BE49-F238E27FC236}">
                <a16:creationId xmlns:a16="http://schemas.microsoft.com/office/drawing/2014/main" id="{298C61EA-7AB2-4275-A076-068A02B9BC83}"/>
              </a:ext>
            </a:extLst>
          </p:cNvPr>
          <p:cNvPicPr>
            <a:picLocks noChangeAspect="1"/>
          </p:cNvPicPr>
          <p:nvPr/>
        </p:nvPicPr>
        <p:blipFill>
          <a:blip r:embed="rId4"/>
          <a:stretch>
            <a:fillRect/>
          </a:stretch>
        </p:blipFill>
        <p:spPr>
          <a:xfrm>
            <a:off x="5562600" y="3514725"/>
            <a:ext cx="3076575" cy="1485900"/>
          </a:xfrm>
          <a:prstGeom prst="rect">
            <a:avLst/>
          </a:prstGeom>
        </p:spPr>
      </p:pic>
      <p:pic>
        <p:nvPicPr>
          <p:cNvPr id="10" name="Picture 9">
            <a:extLst>
              <a:ext uri="{FF2B5EF4-FFF2-40B4-BE49-F238E27FC236}">
                <a16:creationId xmlns:a16="http://schemas.microsoft.com/office/drawing/2014/main" id="{4770F573-B144-4CDB-9329-7592EF6DDF0F}"/>
              </a:ext>
            </a:extLst>
          </p:cNvPr>
          <p:cNvPicPr>
            <a:picLocks noChangeAspect="1"/>
          </p:cNvPicPr>
          <p:nvPr/>
        </p:nvPicPr>
        <p:blipFill>
          <a:blip r:embed="rId5"/>
          <a:stretch>
            <a:fillRect/>
          </a:stretch>
        </p:blipFill>
        <p:spPr>
          <a:xfrm>
            <a:off x="4314550" y="5034756"/>
            <a:ext cx="4371975" cy="1047750"/>
          </a:xfrm>
          <a:prstGeom prst="rect">
            <a:avLst/>
          </a:prstGeom>
        </p:spPr>
      </p:pic>
    </p:spTree>
    <p:extLst>
      <p:ext uri="{BB962C8B-B14F-4D97-AF65-F5344CB8AC3E}">
        <p14:creationId xmlns:p14="http://schemas.microsoft.com/office/powerpoint/2010/main" val="39713125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287A5-5EB9-428F-A86E-431C53618BFA}"/>
              </a:ext>
            </a:extLst>
          </p:cNvPr>
          <p:cNvSpPr>
            <a:spLocks noGrp="1"/>
          </p:cNvSpPr>
          <p:nvPr>
            <p:ph type="title"/>
          </p:nvPr>
        </p:nvSpPr>
        <p:spPr>
          <a:xfrm>
            <a:off x="457221" y="274339"/>
            <a:ext cx="8229599" cy="276999"/>
          </a:xfrm>
        </p:spPr>
        <p:txBody>
          <a:bodyPr/>
          <a:lstStyle/>
          <a:p>
            <a:pPr algn="r"/>
            <a:r>
              <a:rPr lang="en-US" sz="3600" b="1" dirty="0">
                <a:solidFill>
                  <a:schemeClr val="bg1"/>
                </a:solidFill>
                <a:latin typeface="Baskerville Old Face" panose="02020602080505020303" pitchFamily="18" charset="77"/>
              </a:rPr>
              <a:t>MOPD NYC: ATWORK</a:t>
            </a:r>
          </a:p>
        </p:txBody>
      </p:sp>
      <p:sp>
        <p:nvSpPr>
          <p:cNvPr id="3" name="Text Placeholder 2">
            <a:extLst>
              <a:ext uri="{FF2B5EF4-FFF2-40B4-BE49-F238E27FC236}">
                <a16:creationId xmlns:a16="http://schemas.microsoft.com/office/drawing/2014/main" id="{D25720B2-A46B-4F12-86E4-B6B2CAF888CD}"/>
              </a:ext>
            </a:extLst>
          </p:cNvPr>
          <p:cNvSpPr>
            <a:spLocks noGrp="1"/>
          </p:cNvSpPr>
          <p:nvPr>
            <p:ph type="body" idx="1"/>
          </p:nvPr>
        </p:nvSpPr>
        <p:spPr>
          <a:xfrm>
            <a:off x="4267221" y="1395663"/>
            <a:ext cx="4419599" cy="4267200"/>
          </a:xfrm>
        </p:spPr>
        <p:txBody>
          <a:bodyPr/>
          <a:lstStyle/>
          <a:p>
            <a:pPr marL="285750" indent="-285750">
              <a:buFont typeface="Wingdings" panose="05000000000000000000" pitchFamily="2" charset="2"/>
              <a:buChar char="v"/>
            </a:pPr>
            <a:r>
              <a:rPr lang="en-US" sz="1600" dirty="0">
                <a:latin typeface="Libre Baskerville" panose="020B0604020202020204" charset="0"/>
              </a:rPr>
              <a:t>The Mayor’s Office for People with Disabilities is proud to announce </a:t>
            </a:r>
            <a:r>
              <a:rPr lang="en-US" sz="1600" dirty="0">
                <a:latin typeface="Libre Baskerville" panose="020B0604020202020204" charset="0"/>
                <a:hlinkClick r:id="rId2"/>
              </a:rPr>
              <a:t>NYC: ATWORK</a:t>
            </a:r>
            <a:r>
              <a:rPr lang="en-US" sz="1600" dirty="0">
                <a:latin typeface="Libre Baskerville" panose="020B0604020202020204" charset="0"/>
              </a:rPr>
              <a:t>, a public-private partnership to provide unemployed or underemployed New Yorkers with disabilities access to jobs, and build a sustainable pipeline of qualified talent in high-growth industries.</a:t>
            </a:r>
          </a:p>
          <a:p>
            <a:pPr marL="285750" indent="-285750">
              <a:buFont typeface="Wingdings" panose="05000000000000000000" pitchFamily="2" charset="2"/>
              <a:buChar char="v"/>
            </a:pPr>
            <a:endParaRPr lang="en-US" sz="1600" dirty="0">
              <a:latin typeface="Libre Baskerville" panose="020B0604020202020204" charset="0"/>
            </a:endParaRPr>
          </a:p>
          <a:p>
            <a:pPr marL="285750" indent="-285750">
              <a:buFont typeface="Wingdings" panose="05000000000000000000" pitchFamily="2" charset="2"/>
              <a:buChar char="v"/>
            </a:pPr>
            <a:r>
              <a:rPr lang="en-US" sz="1600" dirty="0">
                <a:latin typeface="Libre Baskerville" panose="020B0604020202020204" charset="0"/>
              </a:rPr>
              <a:t>NYC: ATWORK is funded by the </a:t>
            </a:r>
            <a:r>
              <a:rPr lang="en-US" sz="1600" dirty="0" err="1">
                <a:latin typeface="Libre Baskerville" panose="020B0604020202020204" charset="0"/>
              </a:rPr>
              <a:t>the</a:t>
            </a:r>
            <a:r>
              <a:rPr lang="en-US" sz="1600" dirty="0">
                <a:latin typeface="Libre Baskerville" panose="020B0604020202020204" charset="0"/>
              </a:rPr>
              <a:t> Poses Family Foundation, Kessler Foundation, Institute for Career Development, and New York State Adult Career and Continuing Education Services-Vocational Rehabilitation (ACCES-VR). </a:t>
            </a:r>
          </a:p>
          <a:p>
            <a:pPr marL="285750" indent="-285750">
              <a:buFont typeface="Wingdings" panose="05000000000000000000" pitchFamily="2" charset="2"/>
              <a:buChar char="v"/>
            </a:pPr>
            <a:endParaRPr lang="en-US" sz="1600" dirty="0">
              <a:latin typeface="Libre Baskerville" panose="020B0604020202020204" charset="0"/>
            </a:endParaRPr>
          </a:p>
          <a:p>
            <a:pPr marL="285750" indent="-285750">
              <a:buFont typeface="Wingdings" panose="05000000000000000000" pitchFamily="2" charset="2"/>
              <a:buChar char="v"/>
            </a:pPr>
            <a:r>
              <a:rPr lang="en-US" sz="1600" dirty="0">
                <a:latin typeface="Libre Baskerville" panose="020B0604020202020204" charset="0"/>
              </a:rPr>
              <a:t>The program will be grant-funded for three years before transitioning in-house at the NYC Department of Small Business Services. </a:t>
            </a:r>
          </a:p>
        </p:txBody>
      </p:sp>
      <p:pic>
        <p:nvPicPr>
          <p:cNvPr id="3074" name="Picture 2" descr="NYC at Work Logo">
            <a:extLst>
              <a:ext uri="{FF2B5EF4-FFF2-40B4-BE49-F238E27FC236}">
                <a16:creationId xmlns:a16="http://schemas.microsoft.com/office/drawing/2014/main" id="{71CAF20E-BCE1-4F6E-B60F-9916593C4E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21" y="1205163"/>
            <a:ext cx="3810000" cy="4457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3A71F94-557C-4115-AEF9-BFDAC9F3D687}"/>
              </a:ext>
            </a:extLst>
          </p:cNvPr>
          <p:cNvSpPr/>
          <p:nvPr/>
        </p:nvSpPr>
        <p:spPr>
          <a:xfrm>
            <a:off x="854291" y="5993523"/>
            <a:ext cx="2962671" cy="338554"/>
          </a:xfrm>
          <a:prstGeom prst="rect">
            <a:avLst/>
          </a:prstGeom>
        </p:spPr>
        <p:txBody>
          <a:bodyPr wrap="none">
            <a:spAutoFit/>
          </a:bodyPr>
          <a:lstStyle/>
          <a:p>
            <a:pPr lvl="1"/>
            <a:r>
              <a:rPr lang="en-US" sz="1600" b="1" i="1" dirty="0">
                <a:latin typeface="Libre Baskerville" panose="020B0604020202020204" charset="0"/>
                <a:hlinkClick r:id="rId4"/>
              </a:rPr>
              <a:t>NYC: ATWORK Video Series</a:t>
            </a:r>
            <a:endParaRPr lang="en-US" sz="1600" b="1" i="1" dirty="0">
              <a:latin typeface="Libre Baskerville" panose="020B0604020202020204" charset="0"/>
            </a:endParaRPr>
          </a:p>
        </p:txBody>
      </p:sp>
    </p:spTree>
    <p:extLst>
      <p:ext uri="{BB962C8B-B14F-4D97-AF65-F5344CB8AC3E}">
        <p14:creationId xmlns:p14="http://schemas.microsoft.com/office/powerpoint/2010/main" val="3324054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p:nvPr/>
        </p:nvSpPr>
        <p:spPr>
          <a:xfrm>
            <a:off x="3016700" y="51827"/>
            <a:ext cx="5946600" cy="1061100"/>
          </a:xfrm>
          <a:prstGeom prst="rect">
            <a:avLst/>
          </a:prstGeom>
          <a:noFill/>
          <a:ln>
            <a:noFill/>
          </a:ln>
        </p:spPr>
        <p:txBody>
          <a:bodyPr wrap="square" lIns="91416" tIns="91416" rIns="91416" bIns="91416" anchor="ctr" anchorCtr="0">
            <a:noAutofit/>
          </a:bodyPr>
          <a:lstStyle/>
          <a:p>
            <a:pPr algn="r"/>
            <a:endParaRPr lang="en-US" sz="2400" b="1" dirty="0">
              <a:solidFill>
                <a:schemeClr val="lt1"/>
              </a:solidFill>
              <a:latin typeface="Libre Baskerville"/>
              <a:ea typeface="Libre Baskerville"/>
              <a:cs typeface="Libre Baskerville"/>
              <a:sym typeface="Libre Baskerville"/>
            </a:endParaRPr>
          </a:p>
        </p:txBody>
      </p:sp>
      <p:pic>
        <p:nvPicPr>
          <p:cNvPr id="212" name="Shape 212"/>
          <p:cNvPicPr preferRelativeResize="0"/>
          <p:nvPr/>
        </p:nvPicPr>
        <p:blipFill>
          <a:blip r:embed="rId3">
            <a:alphaModFix/>
          </a:blip>
          <a:stretch>
            <a:fillRect/>
          </a:stretch>
        </p:blipFill>
        <p:spPr>
          <a:xfrm>
            <a:off x="393700" y="1240404"/>
            <a:ext cx="8569600" cy="5410700"/>
          </a:xfrm>
          <a:prstGeom prst="rect">
            <a:avLst/>
          </a:prstGeom>
          <a:noFill/>
          <a:ln>
            <a:noFill/>
          </a:ln>
        </p:spPr>
      </p:pic>
      <p:sp>
        <p:nvSpPr>
          <p:cNvPr id="2" name="Title 1">
            <a:extLst>
              <a:ext uri="{FF2B5EF4-FFF2-40B4-BE49-F238E27FC236}">
                <a16:creationId xmlns:a16="http://schemas.microsoft.com/office/drawing/2014/main" id="{C0FD9819-149A-47D3-9A7B-123298F3CBDD}"/>
              </a:ext>
            </a:extLst>
          </p:cNvPr>
          <p:cNvSpPr>
            <a:spLocks noGrp="1"/>
          </p:cNvSpPr>
          <p:nvPr>
            <p:ph type="title" idx="4294967295"/>
          </p:nvPr>
        </p:nvSpPr>
        <p:spPr>
          <a:xfrm>
            <a:off x="914977" y="305378"/>
            <a:ext cx="8229023" cy="276999"/>
          </a:xfrm>
        </p:spPr>
        <p:txBody>
          <a:bodyPr/>
          <a:lstStyle/>
          <a:p>
            <a:pPr algn="r" rtl="0"/>
            <a:r>
              <a:rPr lang="en-US" sz="3600" b="1" i="0" dirty="0">
                <a:solidFill>
                  <a:srgbClr val="FFFFFF"/>
                </a:solidFill>
                <a:effectLst/>
                <a:latin typeface="Baskerville Old Face" panose="02020602080505020303" pitchFamily="18" charset="77"/>
                <a:ea typeface="Libre Baskerville" panose="020B0604020202020204" charset="0"/>
                <a:cs typeface="Libre Baskerville" panose="020B0604020202020204" charset="0"/>
              </a:rPr>
              <a:t>Not All Disabilities Can Be Seen </a:t>
            </a:r>
            <a:endParaRPr lang="en-US" sz="3600" dirty="0">
              <a:effectLst/>
              <a:latin typeface="Baskerville Old Face" panose="02020602080505020303" pitchFamily="18" charset="77"/>
            </a:endParaRPr>
          </a:p>
          <a:p>
            <a:pPr algn="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8" name="Shape 368"/>
          <p:cNvPicPr preferRelativeResize="0"/>
          <p:nvPr/>
        </p:nvPicPr>
        <p:blipFill>
          <a:blip r:embed="rId3">
            <a:alphaModFix/>
          </a:blip>
          <a:stretch>
            <a:fillRect/>
          </a:stretch>
        </p:blipFill>
        <p:spPr>
          <a:xfrm>
            <a:off x="325464" y="1432939"/>
            <a:ext cx="8539567" cy="3950558"/>
          </a:xfrm>
          <a:prstGeom prst="rect">
            <a:avLst/>
          </a:prstGeom>
          <a:noFill/>
          <a:ln>
            <a:noFill/>
          </a:ln>
        </p:spPr>
      </p:pic>
      <p:sp>
        <p:nvSpPr>
          <p:cNvPr id="369" name="Shape 369"/>
          <p:cNvSpPr txBox="1"/>
          <p:nvPr/>
        </p:nvSpPr>
        <p:spPr>
          <a:xfrm>
            <a:off x="3072019" y="5383497"/>
            <a:ext cx="3000000" cy="530100"/>
          </a:xfrm>
          <a:prstGeom prst="rect">
            <a:avLst/>
          </a:prstGeom>
          <a:noFill/>
          <a:ln>
            <a:noFill/>
          </a:ln>
        </p:spPr>
        <p:txBody>
          <a:bodyPr wrap="square" lIns="91416" tIns="91416" rIns="91416" bIns="91416" anchor="ctr" anchorCtr="0">
            <a:noAutofit/>
          </a:bodyPr>
          <a:lstStyle/>
          <a:p>
            <a:pPr algn="ctr">
              <a:lnSpc>
                <a:spcPct val="115000"/>
              </a:lnSpc>
            </a:pPr>
            <a:r>
              <a:rPr lang="en-US" sz="2100" b="1" dirty="0">
                <a:solidFill>
                  <a:schemeClr val="dk1"/>
                </a:solidFill>
                <a:latin typeface="Libre Baskerville"/>
                <a:ea typeface="Libre Baskerville"/>
                <a:cs typeface="Libre Baskerville"/>
                <a:sym typeface="Libre Baskerville"/>
              </a:rPr>
              <a:t>Download the </a:t>
            </a:r>
            <a:r>
              <a:rPr lang="en-US" sz="2100" b="1" u="sng" dirty="0">
                <a:solidFill>
                  <a:srgbClr val="0000FF"/>
                </a:solidFill>
                <a:latin typeface="Libre Baskerville"/>
                <a:ea typeface="Libre Baskerville"/>
                <a:cs typeface="Libre Baskerville"/>
                <a:sym typeface="Libre Baskerville"/>
                <a:hlinkClick r:id="rId4"/>
              </a:rPr>
              <a:t>PDF</a:t>
            </a:r>
          </a:p>
        </p:txBody>
      </p:sp>
      <p:sp>
        <p:nvSpPr>
          <p:cNvPr id="370" name="Shape 370"/>
          <p:cNvSpPr txBox="1"/>
          <p:nvPr/>
        </p:nvSpPr>
        <p:spPr>
          <a:xfrm>
            <a:off x="1315203" y="71351"/>
            <a:ext cx="7696500" cy="1158600"/>
          </a:xfrm>
          <a:prstGeom prst="rect">
            <a:avLst/>
          </a:prstGeom>
          <a:noFill/>
          <a:ln>
            <a:noFill/>
          </a:ln>
        </p:spPr>
        <p:txBody>
          <a:bodyPr wrap="square" lIns="91416" tIns="91416" rIns="91416" bIns="91416" anchor="ctr" anchorCtr="0">
            <a:noAutofit/>
          </a:bodyPr>
          <a:lstStyle/>
          <a:p>
            <a:pPr algn="r"/>
            <a:endParaRPr lang="en-US" sz="2400" b="1" dirty="0">
              <a:solidFill>
                <a:schemeClr val="lt1"/>
              </a:solidFill>
              <a:latin typeface="Libre Baskerville"/>
              <a:ea typeface="Libre Baskerville"/>
              <a:cs typeface="Libre Baskerville"/>
              <a:sym typeface="Libre Baskerville"/>
            </a:endParaRPr>
          </a:p>
        </p:txBody>
      </p:sp>
      <p:sp>
        <p:nvSpPr>
          <p:cNvPr id="2" name="Title 1">
            <a:extLst>
              <a:ext uri="{FF2B5EF4-FFF2-40B4-BE49-F238E27FC236}">
                <a16:creationId xmlns:a16="http://schemas.microsoft.com/office/drawing/2014/main" id="{29530F60-0DB9-44BA-8AAC-4D2D1188A08F}"/>
              </a:ext>
            </a:extLst>
          </p:cNvPr>
          <p:cNvSpPr>
            <a:spLocks noGrp="1"/>
          </p:cNvSpPr>
          <p:nvPr>
            <p:ph type="title" idx="4294967295"/>
          </p:nvPr>
        </p:nvSpPr>
        <p:spPr>
          <a:xfrm>
            <a:off x="480447" y="-67149"/>
            <a:ext cx="8229599" cy="276999"/>
          </a:xfrm>
        </p:spPr>
        <p:txBody>
          <a:bodyPr/>
          <a:lstStyle/>
          <a:p>
            <a:pPr algn="r" rtl="0"/>
            <a:r>
              <a:rPr lang="en-US" sz="3600" b="1" i="0" dirty="0">
                <a:solidFill>
                  <a:srgbClr val="FFFFFF"/>
                </a:solidFill>
                <a:effectLst/>
                <a:latin typeface="Baskerville Old Face" panose="02020602080505020303" pitchFamily="18" charset="77"/>
                <a:ea typeface="Libre Baskerville" panose="020B0604020202020204" charset="0"/>
                <a:cs typeface="Libre Baskerville" panose="020B0604020202020204" charset="0"/>
              </a:rPr>
              <a:t>NYC Leadership-</a:t>
            </a:r>
            <a:br>
              <a:rPr lang="en-US" sz="3600" b="1" i="0" dirty="0">
                <a:solidFill>
                  <a:srgbClr val="FFFFFF"/>
                </a:solidFill>
                <a:effectLst/>
                <a:latin typeface="Baskerville Old Face" panose="02020602080505020303" pitchFamily="18" charset="77"/>
                <a:ea typeface="Libre Baskerville" panose="020B0604020202020204" charset="0"/>
                <a:cs typeface="Libre Baskerville" panose="020B0604020202020204" charset="0"/>
              </a:rPr>
            </a:br>
            <a:r>
              <a:rPr lang="en-US" sz="3600" b="1" i="0" dirty="0">
                <a:solidFill>
                  <a:srgbClr val="FFFFFF"/>
                </a:solidFill>
                <a:effectLst/>
                <a:latin typeface="Baskerville Old Face" panose="02020602080505020303" pitchFamily="18" charset="77"/>
                <a:ea typeface="Libre Baskerville" panose="020B0604020202020204" charset="0"/>
                <a:cs typeface="Libre Baskerville" panose="020B0604020202020204" charset="0"/>
              </a:rPr>
              <a:t>Accessible NYC</a:t>
            </a:r>
            <a:endParaRPr lang="en-US" sz="3600" dirty="0">
              <a:effectLst/>
              <a:latin typeface="Baskerville Old Face" panose="02020602080505020303" pitchFamily="18" charset="77"/>
            </a:endParaRPr>
          </a:p>
          <a:p>
            <a:pPr algn="r"/>
            <a:endParaRPr lang="en-US" dirty="0"/>
          </a:p>
        </p:txBody>
      </p:sp>
    </p:spTree>
    <p:extLst>
      <p:ext uri="{BB962C8B-B14F-4D97-AF65-F5344CB8AC3E}">
        <p14:creationId xmlns:p14="http://schemas.microsoft.com/office/powerpoint/2010/main" val="923324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4EEBCF-014D-4612-82F3-D82C4E1B966B}"/>
              </a:ext>
            </a:extLst>
          </p:cNvPr>
          <p:cNvSpPr>
            <a:spLocks noGrp="1"/>
          </p:cNvSpPr>
          <p:nvPr>
            <p:ph type="title"/>
          </p:nvPr>
        </p:nvSpPr>
        <p:spPr>
          <a:xfrm>
            <a:off x="678089" y="413057"/>
            <a:ext cx="8229023" cy="276999"/>
          </a:xfrm>
        </p:spPr>
        <p:txBody>
          <a:bodyPr/>
          <a:lstStyle/>
          <a:p>
            <a:pPr algn="r"/>
            <a:r>
              <a:rPr lang="en-US" sz="3600" b="1" dirty="0">
                <a:solidFill>
                  <a:schemeClr val="bg1"/>
                </a:solidFill>
                <a:latin typeface="Baskerville Old Face" panose="02020602080505020303" pitchFamily="18" charset="77"/>
              </a:rPr>
              <a:t>Learning Disabilities</a:t>
            </a:r>
          </a:p>
        </p:txBody>
      </p:sp>
      <p:sp>
        <p:nvSpPr>
          <p:cNvPr id="5" name="Text Placeholder 4">
            <a:extLst>
              <a:ext uri="{FF2B5EF4-FFF2-40B4-BE49-F238E27FC236}">
                <a16:creationId xmlns:a16="http://schemas.microsoft.com/office/drawing/2014/main" id="{F858ABD1-0B23-4A31-8037-F4CF670ABF55}"/>
              </a:ext>
            </a:extLst>
          </p:cNvPr>
          <p:cNvSpPr>
            <a:spLocks noGrp="1"/>
          </p:cNvSpPr>
          <p:nvPr>
            <p:ph type="body" idx="1"/>
          </p:nvPr>
        </p:nvSpPr>
        <p:spPr>
          <a:xfrm>
            <a:off x="209542" y="1577242"/>
            <a:ext cx="4362471" cy="1506921"/>
          </a:xfrm>
        </p:spPr>
        <p:txBody>
          <a:bodyPr/>
          <a:lstStyle/>
          <a:p>
            <a:pPr marL="342900" indent="-342900">
              <a:buFont typeface="Wingdings" panose="05000000000000000000" pitchFamily="2" charset="2"/>
              <a:buChar char="v"/>
            </a:pPr>
            <a:r>
              <a:rPr lang="en-US" sz="1800" dirty="0">
                <a:latin typeface="Libre Baskerville" panose="020B0604020202020204" charset="0"/>
              </a:rPr>
              <a:t>Parents want the best for their children. We do, too. For the first time ever, 15 nonprofit organizations have joined forces to support parents of the one in five children with learning and attention issues throughout their journey.</a:t>
            </a:r>
          </a:p>
          <a:p>
            <a:pPr marL="342900" indent="-342900">
              <a:buFont typeface="Wingdings" panose="05000000000000000000" pitchFamily="2" charset="2"/>
              <a:buChar char="v"/>
            </a:pPr>
            <a:r>
              <a:rPr lang="en-US" sz="1800" dirty="0">
                <a:latin typeface="Libre Baskerville" panose="020B0604020202020204" charset="0"/>
              </a:rPr>
              <a:t>With the right support, parents can help children unlock their strengths and reach their full potential. With state-of-the-art technology, personalized resources, free daily access to experts, a secure online community, practical tips and more, Understood aims to be that support.</a:t>
            </a:r>
          </a:p>
          <a:p>
            <a:pPr marL="342900" indent="-342900">
              <a:buFont typeface="Wingdings" panose="05000000000000000000" pitchFamily="2" charset="2"/>
              <a:buChar char="v"/>
            </a:pPr>
            <a:endParaRPr lang="en-US" sz="1800" dirty="0">
              <a:latin typeface="Libre Baskerville" panose="020B0604020202020204" charset="0"/>
            </a:endParaRPr>
          </a:p>
        </p:txBody>
      </p:sp>
      <p:pic>
        <p:nvPicPr>
          <p:cNvPr id="4100" name="Picture 4" descr="https://www.understood.org/Presentation/includes/images/logo.u.large.png">
            <a:extLst>
              <a:ext uri="{FF2B5EF4-FFF2-40B4-BE49-F238E27FC236}">
                <a16:creationId xmlns:a16="http://schemas.microsoft.com/office/drawing/2014/main" id="{822786AE-8B08-45A3-AC2B-95C33AAB44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5612" y="2388838"/>
            <a:ext cx="4381500" cy="13906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70BA9EF-99B4-4A74-A43C-0166E58D7955}"/>
              </a:ext>
            </a:extLst>
          </p:cNvPr>
          <p:cNvSpPr/>
          <p:nvPr/>
        </p:nvSpPr>
        <p:spPr>
          <a:xfrm>
            <a:off x="4479211" y="4109848"/>
            <a:ext cx="4474302" cy="400110"/>
          </a:xfrm>
          <a:prstGeom prst="rect">
            <a:avLst/>
          </a:prstGeom>
        </p:spPr>
        <p:txBody>
          <a:bodyPr wrap="none">
            <a:spAutoFit/>
          </a:bodyPr>
          <a:lstStyle/>
          <a:p>
            <a:r>
              <a:rPr lang="en-US" sz="2000" b="1" dirty="0">
                <a:latin typeface="Libre Baskerville" panose="020B0604020202020204" charset="0"/>
                <a:hlinkClick r:id="rId3"/>
              </a:rPr>
              <a:t>https://www.understood.org/en</a:t>
            </a:r>
            <a:endParaRPr lang="en-US" sz="2000" b="1" dirty="0">
              <a:latin typeface="Libre Baskerville" panose="020B0604020202020204" charset="0"/>
            </a:endParaRPr>
          </a:p>
        </p:txBody>
      </p:sp>
    </p:spTree>
    <p:extLst>
      <p:ext uri="{BB962C8B-B14F-4D97-AF65-F5344CB8AC3E}">
        <p14:creationId xmlns:p14="http://schemas.microsoft.com/office/powerpoint/2010/main" val="41413675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456" y="378075"/>
            <a:ext cx="8229023" cy="276999"/>
          </a:xfrm>
        </p:spPr>
        <p:txBody>
          <a:bodyPr/>
          <a:lstStyle/>
          <a:p>
            <a:pPr algn="r"/>
            <a:r>
              <a:rPr lang="en-US" sz="3600" b="1" dirty="0">
                <a:solidFill>
                  <a:schemeClr val="bg1"/>
                </a:solidFill>
                <a:latin typeface="Baskerville Old Face" panose="02020602080505020303" pitchFamily="18" charset="77"/>
              </a:rPr>
              <a:t>Free Resources at Work</a:t>
            </a:r>
          </a:p>
        </p:txBody>
      </p:sp>
      <p:sp>
        <p:nvSpPr>
          <p:cNvPr id="5" name="Text Placeholder 4">
            <a:extLst>
              <a:ext uri="{FF2B5EF4-FFF2-40B4-BE49-F238E27FC236}">
                <a16:creationId xmlns:a16="http://schemas.microsoft.com/office/drawing/2014/main" id="{BD471A3A-1F4D-4188-B819-D7D7053ADB73}"/>
              </a:ext>
            </a:extLst>
          </p:cNvPr>
          <p:cNvSpPr>
            <a:spLocks noGrp="1"/>
          </p:cNvSpPr>
          <p:nvPr>
            <p:ph type="body" idx="1"/>
          </p:nvPr>
        </p:nvSpPr>
        <p:spPr>
          <a:xfrm>
            <a:off x="699456" y="5622299"/>
            <a:ext cx="8229023" cy="276999"/>
          </a:xfrm>
        </p:spPr>
        <p:txBody>
          <a:bodyPr/>
          <a:lstStyle/>
          <a:p>
            <a:r>
              <a:rPr lang="en-US" dirty="0" err="1"/>
              <a:t>Livebinder</a:t>
            </a:r>
            <a:r>
              <a:rPr lang="en-US" dirty="0"/>
              <a:t> resource:</a:t>
            </a:r>
            <a:br>
              <a:rPr lang="en-US" dirty="0"/>
            </a:br>
            <a:r>
              <a:rPr lang="en-US" dirty="0">
                <a:hlinkClick r:id="rId2"/>
              </a:rPr>
              <a:t>http://bit.ly/DesignDeliver</a:t>
            </a:r>
            <a:r>
              <a:rPr lang="en-US" dirty="0"/>
              <a:t> </a:t>
            </a:r>
          </a:p>
        </p:txBody>
      </p:sp>
      <p:pic>
        <p:nvPicPr>
          <p:cNvPr id="4" name="Picture 3"/>
          <p:cNvPicPr>
            <a:picLocks noChangeAspect="1"/>
          </p:cNvPicPr>
          <p:nvPr/>
        </p:nvPicPr>
        <p:blipFill>
          <a:blip r:embed="rId3"/>
          <a:stretch>
            <a:fillRect/>
          </a:stretch>
        </p:blipFill>
        <p:spPr>
          <a:xfrm>
            <a:off x="699456" y="1472604"/>
            <a:ext cx="6952791" cy="3781135"/>
          </a:xfrm>
          <a:prstGeom prst="rect">
            <a:avLst/>
          </a:prstGeom>
        </p:spPr>
      </p:pic>
    </p:spTree>
    <p:extLst>
      <p:ext uri="{BB962C8B-B14F-4D97-AF65-F5344CB8AC3E}">
        <p14:creationId xmlns:p14="http://schemas.microsoft.com/office/powerpoint/2010/main" val="15577161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324" y="5362099"/>
            <a:ext cx="6400800" cy="1130300"/>
          </a:xfrm>
        </p:spPr>
        <p:txBody>
          <a:bodyPr>
            <a:normAutofit/>
          </a:bodyPr>
          <a:lstStyle/>
          <a:p>
            <a:r>
              <a:rPr lang="en-US" dirty="0" err="1"/>
              <a:t>Rubistar</a:t>
            </a:r>
            <a:r>
              <a:rPr lang="en-US" dirty="0"/>
              <a:t>: </a:t>
            </a:r>
            <a:r>
              <a:rPr lang="en-US" sz="1650" dirty="0">
                <a:hlinkClick r:id="rId2"/>
              </a:rPr>
              <a:t>http://rubistar.4teachers.org/index.php</a:t>
            </a:r>
            <a:r>
              <a:rPr lang="en-US" sz="1650" dirty="0"/>
              <a:t> </a:t>
            </a:r>
          </a:p>
        </p:txBody>
      </p:sp>
      <p:pic>
        <p:nvPicPr>
          <p:cNvPr id="4" name="Picture 3"/>
          <p:cNvPicPr>
            <a:picLocks noChangeAspect="1"/>
          </p:cNvPicPr>
          <p:nvPr/>
        </p:nvPicPr>
        <p:blipFill>
          <a:blip r:embed="rId3"/>
          <a:stretch>
            <a:fillRect/>
          </a:stretch>
        </p:blipFill>
        <p:spPr>
          <a:xfrm>
            <a:off x="1091574" y="1405327"/>
            <a:ext cx="6702137" cy="4039899"/>
          </a:xfrm>
          <a:prstGeom prst="rect">
            <a:avLst/>
          </a:prstGeom>
        </p:spPr>
      </p:pic>
    </p:spTree>
    <p:extLst>
      <p:ext uri="{BB962C8B-B14F-4D97-AF65-F5344CB8AC3E}">
        <p14:creationId xmlns:p14="http://schemas.microsoft.com/office/powerpoint/2010/main" val="3429152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3160" y="1356014"/>
            <a:ext cx="7778786" cy="3158837"/>
          </a:xfrm>
        </p:spPr>
        <p:txBody>
          <a:bodyPr>
            <a:noAutofit/>
          </a:bodyPr>
          <a:lstStyle/>
          <a:p>
            <a:r>
              <a:rPr lang="en-US" sz="1600" dirty="0">
                <a:latin typeface="Libre Baskerville" panose="020B0604020202020204" charset="0"/>
              </a:rPr>
              <a:t>LiveBinders: Organize online content or upload your own to bring the traditional static binder of information to life!</a:t>
            </a:r>
          </a:p>
          <a:p>
            <a:pPr lvl="1"/>
            <a:r>
              <a:rPr lang="en-US" sz="1600" dirty="0">
                <a:latin typeface="Libre Baskerville" panose="020B0604020202020204" charset="0"/>
                <a:hlinkClick r:id="rId2"/>
              </a:rPr>
              <a:t>Create an account and get started: http://www.livebinders.com/</a:t>
            </a:r>
            <a:r>
              <a:rPr lang="en-US" sz="1600" dirty="0">
                <a:latin typeface="Libre Baskerville" panose="020B0604020202020204" charset="0"/>
              </a:rPr>
              <a:t> </a:t>
            </a:r>
          </a:p>
          <a:p>
            <a:r>
              <a:rPr lang="en-US" sz="1600" dirty="0">
                <a:latin typeface="Libre Baskerville" panose="020B0604020202020204" charset="0"/>
              </a:rPr>
              <a:t>YouTube: Find videos that provide helpful information or upload your own!</a:t>
            </a:r>
          </a:p>
          <a:p>
            <a:pPr lvl="1"/>
            <a:r>
              <a:rPr lang="en-US" sz="1600" dirty="0">
                <a:latin typeface="Libre Baskerville" panose="020B0604020202020204" charset="0"/>
                <a:hlinkClick r:id="rId3"/>
              </a:rPr>
              <a:t>Use your Google account for best results: https://www.youtube.com/</a:t>
            </a:r>
            <a:r>
              <a:rPr lang="en-US" sz="1600" dirty="0">
                <a:latin typeface="Libre Baskerville" panose="020B0604020202020204" charset="0"/>
              </a:rPr>
              <a:t> </a:t>
            </a:r>
          </a:p>
          <a:p>
            <a:r>
              <a:rPr lang="en-US" sz="1600" dirty="0" err="1">
                <a:latin typeface="Libre Baskerville" panose="020B0604020202020204" charset="0"/>
              </a:rPr>
              <a:t>RubiStar</a:t>
            </a:r>
            <a:r>
              <a:rPr lang="en-US" sz="1600" dirty="0">
                <a:latin typeface="Libre Baskerville" panose="020B0604020202020204" charset="0"/>
              </a:rPr>
              <a:t>: Create rubrics quickly and easily! You can also evaluate individual or class data on the site.</a:t>
            </a:r>
          </a:p>
          <a:p>
            <a:pPr lvl="1"/>
            <a:r>
              <a:rPr lang="en-US" sz="1600" dirty="0">
                <a:latin typeface="Libre Baskerville" panose="020B0604020202020204" charset="0"/>
                <a:hlinkClick r:id="rId4"/>
              </a:rPr>
              <a:t>Create an account and get started: http://rubistar.4teachers.org/index.php</a:t>
            </a:r>
            <a:r>
              <a:rPr lang="en-US" sz="1600" dirty="0">
                <a:latin typeface="Libre Baskerville" panose="020B0604020202020204" charset="0"/>
              </a:rPr>
              <a:t> </a:t>
            </a:r>
          </a:p>
          <a:p>
            <a:r>
              <a:rPr lang="en-US" sz="1600" dirty="0">
                <a:latin typeface="Libre Baskerville" panose="020B0604020202020204" charset="0"/>
              </a:rPr>
              <a:t>Google Docs: Create, edit, collaborate and share documents with ease.</a:t>
            </a:r>
          </a:p>
          <a:p>
            <a:pPr lvl="1"/>
            <a:r>
              <a:rPr lang="en-US" sz="1600" dirty="0">
                <a:latin typeface="Libre Baskerville" panose="020B0604020202020204" charset="0"/>
                <a:hlinkClick r:id="rId5"/>
              </a:rPr>
              <a:t>Create or use your Google account: http://www.google.com</a:t>
            </a:r>
            <a:r>
              <a:rPr lang="en-US" sz="1600" dirty="0">
                <a:latin typeface="Libre Baskerville" panose="020B0604020202020204" charset="0"/>
              </a:rPr>
              <a:t> </a:t>
            </a:r>
          </a:p>
          <a:p>
            <a:r>
              <a:rPr lang="en-US" sz="1600" dirty="0">
                <a:latin typeface="Libre Baskerville" panose="020B0604020202020204" charset="0"/>
              </a:rPr>
              <a:t>Google Drive: Store files, videos, pictures, and documents for easy access and sharing with your team! (Think sharing career portfolios of clients with VR, job developers and job coaches.)</a:t>
            </a:r>
          </a:p>
          <a:p>
            <a:pPr lvl="1"/>
            <a:r>
              <a:rPr lang="en-US" sz="1600" dirty="0">
                <a:latin typeface="Libre Baskerville" panose="020B0604020202020204" charset="0"/>
                <a:hlinkClick r:id="rId5"/>
              </a:rPr>
              <a:t>Create or use your Google account: http://www.google.com</a:t>
            </a:r>
            <a:r>
              <a:rPr lang="en-US" sz="1600" dirty="0">
                <a:latin typeface="Libre Baskerville" panose="020B0604020202020204" charset="0"/>
              </a:rPr>
              <a:t> </a:t>
            </a:r>
          </a:p>
          <a:p>
            <a:r>
              <a:rPr lang="en-US" sz="1600" dirty="0" err="1">
                <a:latin typeface="Libre Baskerville" panose="020B0604020202020204" charset="0"/>
              </a:rPr>
              <a:t>Bitly</a:t>
            </a:r>
            <a:r>
              <a:rPr lang="en-US" sz="1600" dirty="0">
                <a:latin typeface="Libre Baskerville" panose="020B0604020202020204" charset="0"/>
              </a:rPr>
              <a:t>: Shorten and customize lengthy website URLs.</a:t>
            </a:r>
          </a:p>
          <a:p>
            <a:pPr lvl="1"/>
            <a:r>
              <a:rPr lang="en-US" sz="1600" dirty="0">
                <a:latin typeface="Libre Baskerville" panose="020B0604020202020204" charset="0"/>
                <a:hlinkClick r:id="rId6"/>
              </a:rPr>
              <a:t>Use your Twitter or Facebook account  or create an account with your email: https://app.</a:t>
            </a:r>
            <a:r>
              <a:rPr lang="en-US" sz="1600" b="1" dirty="0">
                <a:latin typeface="Libre Baskerville" panose="020B0604020202020204" charset="0"/>
                <a:hlinkClick r:id="rId6"/>
              </a:rPr>
              <a:t>bitly</a:t>
            </a:r>
            <a:r>
              <a:rPr lang="en-US" sz="1600" dirty="0">
                <a:latin typeface="Libre Baskerville" panose="020B0604020202020204" charset="0"/>
                <a:hlinkClick r:id="rId6"/>
              </a:rPr>
              <a:t>.com/bitlinks</a:t>
            </a:r>
            <a:r>
              <a:rPr lang="en-US" sz="1600" dirty="0">
                <a:latin typeface="Libre Baskerville" panose="020B0604020202020204" charset="0"/>
              </a:rPr>
              <a:t> </a:t>
            </a:r>
          </a:p>
        </p:txBody>
      </p:sp>
      <p:sp>
        <p:nvSpPr>
          <p:cNvPr id="2" name="Title 1">
            <a:extLst>
              <a:ext uri="{FF2B5EF4-FFF2-40B4-BE49-F238E27FC236}">
                <a16:creationId xmlns:a16="http://schemas.microsoft.com/office/drawing/2014/main" id="{9BF614CF-6B76-4B33-9665-B3AD94BDD802}"/>
              </a:ext>
            </a:extLst>
          </p:cNvPr>
          <p:cNvSpPr>
            <a:spLocks noGrp="1"/>
          </p:cNvSpPr>
          <p:nvPr>
            <p:ph type="title"/>
          </p:nvPr>
        </p:nvSpPr>
        <p:spPr/>
        <p:txBody>
          <a:bodyPr/>
          <a:lstStyle/>
          <a:p>
            <a:pPr algn="r"/>
            <a:r>
              <a:rPr lang="en-US" sz="3600" b="1" dirty="0">
                <a:solidFill>
                  <a:schemeClr val="bg1"/>
                </a:solidFill>
                <a:latin typeface="Baskerville Old Face" panose="020B0604020202020204" pitchFamily="18" charset="0"/>
              </a:rPr>
              <a:t>Even More Options </a:t>
            </a:r>
          </a:p>
        </p:txBody>
      </p:sp>
    </p:spTree>
    <p:extLst>
      <p:ext uri="{BB962C8B-B14F-4D97-AF65-F5344CB8AC3E}">
        <p14:creationId xmlns:p14="http://schemas.microsoft.com/office/powerpoint/2010/main" val="7198886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a:extLst>
              <a:ext uri="{FF2B5EF4-FFF2-40B4-BE49-F238E27FC236}">
                <a16:creationId xmlns:a16="http://schemas.microsoft.com/office/drawing/2014/main" id="{2BDBF064-D92F-40E2-96B7-952C5DCD1247}"/>
              </a:ext>
            </a:extLst>
          </p:cNvPr>
          <p:cNvSpPr/>
          <p:nvPr/>
        </p:nvSpPr>
        <p:spPr>
          <a:xfrm>
            <a:off x="6826624" y="1275381"/>
            <a:ext cx="1751479" cy="2335305"/>
          </a:xfrm>
          <a:prstGeom prst="rect">
            <a:avLst/>
          </a:prstGeom>
          <a:blipFill>
            <a:blip r:embed="rId2" cstate="print"/>
            <a:stretch>
              <a:fillRect/>
            </a:stretch>
          </a:blipFill>
        </p:spPr>
        <p:txBody>
          <a:bodyPr wrap="square" lIns="0" tIns="0" rIns="0" bIns="0" rtlCol="0"/>
          <a:lstStyle/>
          <a:p>
            <a:endParaRPr sz="1324"/>
          </a:p>
        </p:txBody>
      </p:sp>
      <p:sp>
        <p:nvSpPr>
          <p:cNvPr id="3" name="object 6">
            <a:extLst>
              <a:ext uri="{FF2B5EF4-FFF2-40B4-BE49-F238E27FC236}">
                <a16:creationId xmlns:a16="http://schemas.microsoft.com/office/drawing/2014/main" id="{E7E913F4-4115-48B6-AA1C-0F8C20AE40E8}"/>
              </a:ext>
            </a:extLst>
          </p:cNvPr>
          <p:cNvSpPr/>
          <p:nvPr/>
        </p:nvSpPr>
        <p:spPr>
          <a:xfrm>
            <a:off x="812986" y="1256767"/>
            <a:ext cx="3134285" cy="2114521"/>
          </a:xfrm>
          <a:prstGeom prst="rect">
            <a:avLst/>
          </a:prstGeom>
          <a:blipFill>
            <a:blip r:embed="rId3" cstate="print"/>
            <a:stretch>
              <a:fillRect/>
            </a:stretch>
          </a:blipFill>
        </p:spPr>
        <p:txBody>
          <a:bodyPr wrap="square" lIns="0" tIns="0" rIns="0" bIns="0" rtlCol="0"/>
          <a:lstStyle/>
          <a:p>
            <a:endParaRPr sz="1324"/>
          </a:p>
        </p:txBody>
      </p:sp>
      <p:sp>
        <p:nvSpPr>
          <p:cNvPr id="4" name="object 7">
            <a:extLst>
              <a:ext uri="{FF2B5EF4-FFF2-40B4-BE49-F238E27FC236}">
                <a16:creationId xmlns:a16="http://schemas.microsoft.com/office/drawing/2014/main" id="{3DE94F2D-F4DF-44F5-96CD-15A3A9B29074}"/>
              </a:ext>
            </a:extLst>
          </p:cNvPr>
          <p:cNvSpPr/>
          <p:nvPr/>
        </p:nvSpPr>
        <p:spPr>
          <a:xfrm>
            <a:off x="4667810" y="3846420"/>
            <a:ext cx="3910293" cy="2199154"/>
          </a:xfrm>
          <a:prstGeom prst="rect">
            <a:avLst/>
          </a:prstGeom>
          <a:blipFill>
            <a:blip r:embed="rId4" cstate="print"/>
            <a:stretch>
              <a:fillRect/>
            </a:stretch>
          </a:blipFill>
        </p:spPr>
        <p:txBody>
          <a:bodyPr wrap="square" lIns="0" tIns="0" rIns="0" bIns="0" rtlCol="0"/>
          <a:lstStyle/>
          <a:p>
            <a:endParaRPr sz="1324"/>
          </a:p>
        </p:txBody>
      </p:sp>
      <p:sp>
        <p:nvSpPr>
          <p:cNvPr id="5" name="object 8">
            <a:extLst>
              <a:ext uri="{FF2B5EF4-FFF2-40B4-BE49-F238E27FC236}">
                <a16:creationId xmlns:a16="http://schemas.microsoft.com/office/drawing/2014/main" id="{8C69EA58-C3BC-4D9B-8B01-2E97F63B9921}"/>
              </a:ext>
            </a:extLst>
          </p:cNvPr>
          <p:cNvSpPr/>
          <p:nvPr/>
        </p:nvSpPr>
        <p:spPr>
          <a:xfrm>
            <a:off x="941294" y="4148978"/>
            <a:ext cx="2848535" cy="1898837"/>
          </a:xfrm>
          <a:prstGeom prst="rect">
            <a:avLst/>
          </a:prstGeom>
          <a:blipFill>
            <a:blip r:embed="rId5" cstate="print"/>
            <a:stretch>
              <a:fillRect/>
            </a:stretch>
          </a:blipFill>
        </p:spPr>
        <p:txBody>
          <a:bodyPr wrap="square" lIns="0" tIns="0" rIns="0" bIns="0" rtlCol="0"/>
          <a:lstStyle/>
          <a:p>
            <a:endParaRPr sz="1324"/>
          </a:p>
        </p:txBody>
      </p:sp>
      <p:sp>
        <p:nvSpPr>
          <p:cNvPr id="6" name="object 9">
            <a:extLst>
              <a:ext uri="{FF2B5EF4-FFF2-40B4-BE49-F238E27FC236}">
                <a16:creationId xmlns:a16="http://schemas.microsoft.com/office/drawing/2014/main" id="{BD7C98C1-09DE-4C88-AE94-C0542FE9815D}"/>
              </a:ext>
            </a:extLst>
          </p:cNvPr>
          <p:cNvSpPr txBox="1"/>
          <p:nvPr/>
        </p:nvSpPr>
        <p:spPr>
          <a:xfrm>
            <a:off x="812986" y="3369720"/>
            <a:ext cx="3091143" cy="679424"/>
          </a:xfrm>
          <a:prstGeom prst="rect">
            <a:avLst/>
          </a:prstGeom>
          <a:ln w="6350">
            <a:solidFill>
              <a:srgbClr val="000000"/>
            </a:solidFill>
          </a:ln>
        </p:spPr>
        <p:txBody>
          <a:bodyPr vert="horz" wrap="square" lIns="0" tIns="21851" rIns="0" bIns="0" rtlCol="0">
            <a:spAutoFit/>
          </a:bodyPr>
          <a:lstStyle/>
          <a:p>
            <a:pPr marL="83488" marR="146805">
              <a:lnSpc>
                <a:spcPct val="109700"/>
              </a:lnSpc>
              <a:spcBef>
                <a:spcPts val="172"/>
              </a:spcBef>
            </a:pPr>
            <a:r>
              <a:rPr sz="971" dirty="0">
                <a:latin typeface="Calibri"/>
                <a:cs typeface="Calibri"/>
              </a:rPr>
              <a:t>Dejah </a:t>
            </a:r>
            <a:r>
              <a:rPr sz="971" spc="-4" dirty="0">
                <a:latin typeface="Calibri"/>
                <a:cs typeface="Calibri"/>
              </a:rPr>
              <a:t>utilizes </a:t>
            </a:r>
            <a:r>
              <a:rPr sz="971" dirty="0">
                <a:latin typeface="Calibri"/>
                <a:cs typeface="Calibri"/>
              </a:rPr>
              <a:t>a </a:t>
            </a:r>
            <a:r>
              <a:rPr sz="971" spc="-4" dirty="0">
                <a:latin typeface="Calibri"/>
                <a:cs typeface="Calibri"/>
              </a:rPr>
              <a:t>laptop to complete </a:t>
            </a:r>
            <a:r>
              <a:rPr sz="971" dirty="0">
                <a:latin typeface="Calibri"/>
                <a:cs typeface="Calibri"/>
              </a:rPr>
              <a:t>a </a:t>
            </a:r>
            <a:r>
              <a:rPr sz="971" spc="-4" dirty="0">
                <a:latin typeface="Calibri"/>
                <a:cs typeface="Calibri"/>
              </a:rPr>
              <a:t>task. She alternated  between two programs, copying text from Microsoft  </a:t>
            </a:r>
            <a:r>
              <a:rPr sz="971" dirty="0">
                <a:latin typeface="Calibri"/>
                <a:cs typeface="Calibri"/>
              </a:rPr>
              <a:t>Word and </a:t>
            </a:r>
            <a:r>
              <a:rPr sz="971" spc="-4" dirty="0">
                <a:latin typeface="Calibri"/>
                <a:cs typeface="Calibri"/>
              </a:rPr>
              <a:t>pasting </a:t>
            </a:r>
            <a:r>
              <a:rPr sz="971" dirty="0">
                <a:latin typeface="Calibri"/>
                <a:cs typeface="Calibri"/>
              </a:rPr>
              <a:t>the </a:t>
            </a:r>
            <a:r>
              <a:rPr sz="971" spc="-4" dirty="0">
                <a:latin typeface="Calibri"/>
                <a:cs typeface="Calibri"/>
              </a:rPr>
              <a:t>data </a:t>
            </a:r>
            <a:r>
              <a:rPr sz="971" dirty="0">
                <a:latin typeface="Calibri"/>
                <a:cs typeface="Calibri"/>
              </a:rPr>
              <a:t>into a </a:t>
            </a:r>
            <a:r>
              <a:rPr sz="971" spc="-4" dirty="0">
                <a:latin typeface="Calibri"/>
                <a:cs typeface="Calibri"/>
              </a:rPr>
              <a:t>spreadsheet </a:t>
            </a:r>
            <a:r>
              <a:rPr sz="971" dirty="0">
                <a:latin typeface="Calibri"/>
                <a:cs typeface="Calibri"/>
              </a:rPr>
              <a:t>in  </a:t>
            </a:r>
            <a:r>
              <a:rPr sz="971" spc="-4" dirty="0">
                <a:latin typeface="Calibri"/>
                <a:cs typeface="Calibri"/>
              </a:rPr>
              <a:t>Microsoft Excel.</a:t>
            </a:r>
            <a:endParaRPr sz="971">
              <a:latin typeface="Calibri"/>
              <a:cs typeface="Calibri"/>
            </a:endParaRPr>
          </a:p>
        </p:txBody>
      </p:sp>
      <p:sp>
        <p:nvSpPr>
          <p:cNvPr id="7" name="object 10">
            <a:extLst>
              <a:ext uri="{FF2B5EF4-FFF2-40B4-BE49-F238E27FC236}">
                <a16:creationId xmlns:a16="http://schemas.microsoft.com/office/drawing/2014/main" id="{B79B020C-FFA9-4B21-9E2F-C496C504E5FF}"/>
              </a:ext>
            </a:extLst>
          </p:cNvPr>
          <p:cNvSpPr txBox="1"/>
          <p:nvPr/>
        </p:nvSpPr>
        <p:spPr>
          <a:xfrm>
            <a:off x="5266766" y="1905263"/>
            <a:ext cx="1541929" cy="1664332"/>
          </a:xfrm>
          <a:prstGeom prst="rect">
            <a:avLst/>
          </a:prstGeom>
          <a:ln w="6350">
            <a:solidFill>
              <a:srgbClr val="000000"/>
            </a:solidFill>
          </a:ln>
        </p:spPr>
        <p:txBody>
          <a:bodyPr vert="horz" wrap="square" lIns="0" tIns="20731" rIns="0" bIns="0" rtlCol="0">
            <a:spAutoFit/>
          </a:bodyPr>
          <a:lstStyle/>
          <a:p>
            <a:pPr marL="83488" marR="125513">
              <a:lnSpc>
                <a:spcPct val="109800"/>
              </a:lnSpc>
              <a:spcBef>
                <a:spcPts val="163"/>
              </a:spcBef>
            </a:pPr>
            <a:r>
              <a:rPr sz="971" spc="-4" dirty="0">
                <a:latin typeface="Calibri"/>
                <a:cs typeface="Calibri"/>
              </a:rPr>
              <a:t>Ashley uses </a:t>
            </a:r>
            <a:r>
              <a:rPr sz="971" dirty="0">
                <a:latin typeface="Calibri"/>
                <a:cs typeface="Calibri"/>
              </a:rPr>
              <a:t>an </a:t>
            </a:r>
            <a:r>
              <a:rPr sz="971" spc="-4" dirty="0">
                <a:latin typeface="Calibri"/>
                <a:cs typeface="Calibri"/>
              </a:rPr>
              <a:t>iPad to  </a:t>
            </a:r>
            <a:r>
              <a:rPr sz="971" dirty="0">
                <a:latin typeface="Calibri"/>
                <a:cs typeface="Calibri"/>
              </a:rPr>
              <a:t>calculate </a:t>
            </a:r>
            <a:r>
              <a:rPr sz="971" spc="-4" dirty="0">
                <a:latin typeface="Calibri"/>
                <a:cs typeface="Calibri"/>
              </a:rPr>
              <a:t>money </a:t>
            </a:r>
            <a:r>
              <a:rPr sz="971" dirty="0">
                <a:latin typeface="Calibri"/>
                <a:cs typeface="Calibri"/>
              </a:rPr>
              <a:t>in  preparation </a:t>
            </a:r>
            <a:r>
              <a:rPr sz="971" spc="-4" dirty="0">
                <a:latin typeface="Calibri"/>
                <a:cs typeface="Calibri"/>
              </a:rPr>
              <a:t>for banking at  Del-One. She uses </a:t>
            </a:r>
            <a:r>
              <a:rPr sz="971" dirty="0">
                <a:latin typeface="Calibri"/>
                <a:cs typeface="Calibri"/>
              </a:rPr>
              <a:t>the  </a:t>
            </a:r>
            <a:r>
              <a:rPr sz="971" spc="-4" dirty="0">
                <a:latin typeface="Calibri"/>
                <a:cs typeface="Calibri"/>
              </a:rPr>
              <a:t>Checkbook </a:t>
            </a:r>
            <a:r>
              <a:rPr sz="971" dirty="0">
                <a:latin typeface="Calibri"/>
                <a:cs typeface="Calibri"/>
              </a:rPr>
              <a:t>App </a:t>
            </a:r>
            <a:r>
              <a:rPr sz="971" spc="-4" dirty="0">
                <a:latin typeface="Calibri"/>
                <a:cs typeface="Calibri"/>
              </a:rPr>
              <a:t>to record  deposits </a:t>
            </a:r>
            <a:r>
              <a:rPr sz="971" dirty="0">
                <a:latin typeface="Calibri"/>
                <a:cs typeface="Calibri"/>
              </a:rPr>
              <a:t>and </a:t>
            </a:r>
            <a:r>
              <a:rPr sz="971" spc="-4" dirty="0">
                <a:latin typeface="Calibri"/>
                <a:cs typeface="Calibri"/>
              </a:rPr>
              <a:t>withdraws.  She uses the Del-One  online banking </a:t>
            </a:r>
            <a:r>
              <a:rPr sz="971" dirty="0">
                <a:latin typeface="Calibri"/>
                <a:cs typeface="Calibri"/>
              </a:rPr>
              <a:t>app </a:t>
            </a:r>
            <a:r>
              <a:rPr sz="971" spc="-4" dirty="0">
                <a:latin typeface="Calibri"/>
                <a:cs typeface="Calibri"/>
              </a:rPr>
              <a:t>to  reconcile </a:t>
            </a:r>
            <a:r>
              <a:rPr sz="971" dirty="0">
                <a:latin typeface="Calibri"/>
                <a:cs typeface="Calibri"/>
              </a:rPr>
              <a:t>her </a:t>
            </a:r>
            <a:r>
              <a:rPr sz="971" spc="-4" dirty="0">
                <a:latin typeface="Calibri"/>
                <a:cs typeface="Calibri"/>
              </a:rPr>
              <a:t>account </a:t>
            </a:r>
            <a:r>
              <a:rPr sz="971" dirty="0">
                <a:latin typeface="Calibri"/>
                <a:cs typeface="Calibri"/>
              </a:rPr>
              <a:t>on a  </a:t>
            </a:r>
            <a:r>
              <a:rPr sz="971" spc="-4" dirty="0">
                <a:latin typeface="Calibri"/>
                <a:cs typeface="Calibri"/>
              </a:rPr>
              <a:t>monthly basis.</a:t>
            </a:r>
            <a:endParaRPr sz="971" dirty="0">
              <a:latin typeface="Calibri"/>
              <a:cs typeface="Calibri"/>
            </a:endParaRPr>
          </a:p>
        </p:txBody>
      </p:sp>
      <p:sp>
        <p:nvSpPr>
          <p:cNvPr id="8" name="object 11">
            <a:extLst>
              <a:ext uri="{FF2B5EF4-FFF2-40B4-BE49-F238E27FC236}">
                <a16:creationId xmlns:a16="http://schemas.microsoft.com/office/drawing/2014/main" id="{0ECDAB01-423D-44AD-B97B-A9D82AAEDF81}"/>
              </a:ext>
            </a:extLst>
          </p:cNvPr>
          <p:cNvSpPr txBox="1"/>
          <p:nvPr/>
        </p:nvSpPr>
        <p:spPr>
          <a:xfrm>
            <a:off x="812986" y="6047355"/>
            <a:ext cx="3176868" cy="515084"/>
          </a:xfrm>
          <a:prstGeom prst="rect">
            <a:avLst/>
          </a:prstGeom>
          <a:ln w="6350">
            <a:solidFill>
              <a:srgbClr val="000000"/>
            </a:solidFill>
          </a:ln>
        </p:spPr>
        <p:txBody>
          <a:bodyPr vert="horz" wrap="square" lIns="0" tIns="21851" rIns="0" bIns="0" rtlCol="0">
            <a:spAutoFit/>
          </a:bodyPr>
          <a:lstStyle/>
          <a:p>
            <a:pPr marL="83488" marR="104220">
              <a:lnSpc>
                <a:spcPct val="110000"/>
              </a:lnSpc>
              <a:spcBef>
                <a:spcPts val="172"/>
              </a:spcBef>
            </a:pPr>
            <a:r>
              <a:rPr sz="971" dirty="0">
                <a:latin typeface="Calibri"/>
                <a:cs typeface="Calibri"/>
              </a:rPr>
              <a:t>Wayne and Daniel </a:t>
            </a:r>
            <a:r>
              <a:rPr sz="971" spc="-4" dirty="0">
                <a:latin typeface="Calibri"/>
                <a:cs typeface="Calibri"/>
              </a:rPr>
              <a:t>created </a:t>
            </a:r>
            <a:r>
              <a:rPr sz="971" dirty="0">
                <a:latin typeface="Calibri"/>
                <a:cs typeface="Calibri"/>
              </a:rPr>
              <a:t>a Prezi </a:t>
            </a:r>
            <a:r>
              <a:rPr sz="971" spc="-4" dirty="0">
                <a:latin typeface="Calibri"/>
                <a:cs typeface="Calibri"/>
              </a:rPr>
              <a:t>presentation </a:t>
            </a:r>
            <a:r>
              <a:rPr sz="971" dirty="0">
                <a:latin typeface="Calibri"/>
                <a:cs typeface="Calibri"/>
              </a:rPr>
              <a:t>on the iPad.  </a:t>
            </a:r>
            <a:r>
              <a:rPr sz="971" spc="-4" dirty="0">
                <a:latin typeface="Calibri"/>
                <a:cs typeface="Calibri"/>
              </a:rPr>
              <a:t>They connected </a:t>
            </a:r>
            <a:r>
              <a:rPr sz="971" dirty="0">
                <a:latin typeface="Calibri"/>
                <a:cs typeface="Calibri"/>
              </a:rPr>
              <a:t>the </a:t>
            </a:r>
            <a:r>
              <a:rPr sz="971" spc="-4" dirty="0">
                <a:latin typeface="Calibri"/>
                <a:cs typeface="Calibri"/>
              </a:rPr>
              <a:t>iPad to </a:t>
            </a:r>
            <a:r>
              <a:rPr sz="971" dirty="0">
                <a:latin typeface="Calibri"/>
                <a:cs typeface="Calibri"/>
              </a:rPr>
              <a:t>the </a:t>
            </a:r>
            <a:r>
              <a:rPr sz="971" spc="-4" dirty="0">
                <a:latin typeface="Calibri"/>
                <a:cs typeface="Calibri"/>
              </a:rPr>
              <a:t>SMART Board </a:t>
            </a:r>
            <a:r>
              <a:rPr sz="971" dirty="0">
                <a:latin typeface="Calibri"/>
                <a:cs typeface="Calibri"/>
              </a:rPr>
              <a:t>and  presented their </a:t>
            </a:r>
            <a:r>
              <a:rPr sz="971" spc="-4" dirty="0">
                <a:latin typeface="Calibri"/>
                <a:cs typeface="Calibri"/>
              </a:rPr>
              <a:t>presentation to Senator</a:t>
            </a:r>
            <a:r>
              <a:rPr sz="971" spc="-18" dirty="0">
                <a:latin typeface="Calibri"/>
                <a:cs typeface="Calibri"/>
              </a:rPr>
              <a:t> </a:t>
            </a:r>
            <a:r>
              <a:rPr sz="971" spc="-4" dirty="0">
                <a:latin typeface="Calibri"/>
                <a:cs typeface="Calibri"/>
              </a:rPr>
              <a:t>Carper.</a:t>
            </a:r>
            <a:endParaRPr sz="971">
              <a:latin typeface="Calibri"/>
              <a:cs typeface="Calibri"/>
            </a:endParaRPr>
          </a:p>
        </p:txBody>
      </p:sp>
      <p:sp>
        <p:nvSpPr>
          <p:cNvPr id="9" name="object 12">
            <a:extLst>
              <a:ext uri="{FF2B5EF4-FFF2-40B4-BE49-F238E27FC236}">
                <a16:creationId xmlns:a16="http://schemas.microsoft.com/office/drawing/2014/main" id="{7FB7865A-42A5-498A-A2EC-C8E979CEF57E}"/>
              </a:ext>
            </a:extLst>
          </p:cNvPr>
          <p:cNvSpPr txBox="1"/>
          <p:nvPr/>
        </p:nvSpPr>
        <p:spPr>
          <a:xfrm>
            <a:off x="4611221" y="6047359"/>
            <a:ext cx="3966882" cy="679424"/>
          </a:xfrm>
          <a:prstGeom prst="rect">
            <a:avLst/>
          </a:prstGeom>
          <a:ln w="6350">
            <a:solidFill>
              <a:srgbClr val="000000"/>
            </a:solidFill>
          </a:ln>
        </p:spPr>
        <p:txBody>
          <a:bodyPr vert="horz" wrap="square" lIns="0" tIns="21851" rIns="0" bIns="0" rtlCol="0">
            <a:spAutoFit/>
          </a:bodyPr>
          <a:lstStyle/>
          <a:p>
            <a:pPr marL="83488" marR="103660">
              <a:lnSpc>
                <a:spcPct val="109700"/>
              </a:lnSpc>
              <a:spcBef>
                <a:spcPts val="172"/>
              </a:spcBef>
            </a:pPr>
            <a:r>
              <a:rPr sz="971" dirty="0">
                <a:latin typeface="Calibri"/>
                <a:cs typeface="Calibri"/>
              </a:rPr>
              <a:t>Maliek </a:t>
            </a:r>
            <a:r>
              <a:rPr sz="971" spc="-4" dirty="0">
                <a:latin typeface="Calibri"/>
                <a:cs typeface="Calibri"/>
              </a:rPr>
              <a:t>utilizes </a:t>
            </a:r>
            <a:r>
              <a:rPr sz="971" dirty="0">
                <a:latin typeface="Calibri"/>
                <a:cs typeface="Calibri"/>
              </a:rPr>
              <a:t>a </a:t>
            </a:r>
            <a:r>
              <a:rPr sz="971" spc="-4" dirty="0">
                <a:latin typeface="Calibri"/>
                <a:cs typeface="Calibri"/>
              </a:rPr>
              <a:t>desktop computer </a:t>
            </a:r>
            <a:r>
              <a:rPr sz="971" dirty="0">
                <a:latin typeface="Calibri"/>
                <a:cs typeface="Calibri"/>
              </a:rPr>
              <a:t>and </a:t>
            </a:r>
            <a:r>
              <a:rPr sz="971" spc="-4" dirty="0">
                <a:latin typeface="Calibri"/>
                <a:cs typeface="Calibri"/>
              </a:rPr>
              <a:t>Microsoft Word </a:t>
            </a:r>
            <a:r>
              <a:rPr sz="971" dirty="0">
                <a:latin typeface="Calibri"/>
                <a:cs typeface="Calibri"/>
              </a:rPr>
              <a:t>to create, edit, and  </a:t>
            </a:r>
            <a:r>
              <a:rPr sz="971" spc="-4" dirty="0">
                <a:latin typeface="Calibri"/>
                <a:cs typeface="Calibri"/>
              </a:rPr>
              <a:t>print his resume. Next he </a:t>
            </a:r>
            <a:r>
              <a:rPr sz="971" dirty="0">
                <a:latin typeface="Calibri"/>
                <a:cs typeface="Calibri"/>
              </a:rPr>
              <a:t>will upload </a:t>
            </a:r>
            <a:r>
              <a:rPr sz="971" spc="-4" dirty="0">
                <a:latin typeface="Calibri"/>
                <a:cs typeface="Calibri"/>
              </a:rPr>
              <a:t>the completed </a:t>
            </a:r>
            <a:r>
              <a:rPr sz="971" dirty="0">
                <a:latin typeface="Calibri"/>
                <a:cs typeface="Calibri"/>
              </a:rPr>
              <a:t>document </a:t>
            </a:r>
            <a:r>
              <a:rPr sz="971" spc="-4" dirty="0">
                <a:latin typeface="Calibri"/>
                <a:cs typeface="Calibri"/>
              </a:rPr>
              <a:t>to Google  Drive, </a:t>
            </a:r>
            <a:r>
              <a:rPr sz="971" dirty="0">
                <a:latin typeface="Calibri"/>
                <a:cs typeface="Calibri"/>
              </a:rPr>
              <a:t>place it in </a:t>
            </a:r>
            <a:r>
              <a:rPr sz="971" spc="-4" dirty="0">
                <a:latin typeface="Calibri"/>
                <a:cs typeface="Calibri"/>
              </a:rPr>
              <a:t>his Career Portfolio, </a:t>
            </a:r>
            <a:r>
              <a:rPr sz="971" dirty="0">
                <a:latin typeface="Calibri"/>
                <a:cs typeface="Calibri"/>
              </a:rPr>
              <a:t>and </a:t>
            </a:r>
            <a:r>
              <a:rPr sz="971" spc="-4" dirty="0">
                <a:latin typeface="Calibri"/>
                <a:cs typeface="Calibri"/>
              </a:rPr>
              <a:t>share that folder </a:t>
            </a:r>
            <a:r>
              <a:rPr sz="971" dirty="0">
                <a:latin typeface="Calibri"/>
                <a:cs typeface="Calibri"/>
              </a:rPr>
              <a:t>with </a:t>
            </a:r>
            <a:r>
              <a:rPr sz="971" spc="-4" dirty="0">
                <a:latin typeface="Calibri"/>
                <a:cs typeface="Calibri"/>
              </a:rPr>
              <a:t>instructors,  </a:t>
            </a:r>
            <a:r>
              <a:rPr sz="971" dirty="0">
                <a:latin typeface="Calibri"/>
                <a:cs typeface="Calibri"/>
              </a:rPr>
              <a:t>job </a:t>
            </a:r>
            <a:r>
              <a:rPr sz="971" spc="-4" dirty="0">
                <a:latin typeface="Calibri"/>
                <a:cs typeface="Calibri"/>
              </a:rPr>
              <a:t>coaches, job developers, </a:t>
            </a:r>
            <a:r>
              <a:rPr sz="971" dirty="0">
                <a:latin typeface="Calibri"/>
                <a:cs typeface="Calibri"/>
              </a:rPr>
              <a:t>and</a:t>
            </a:r>
            <a:r>
              <a:rPr sz="971" spc="-4" dirty="0">
                <a:latin typeface="Calibri"/>
                <a:cs typeface="Calibri"/>
              </a:rPr>
              <a:t> VR.</a:t>
            </a:r>
            <a:endParaRPr sz="971">
              <a:latin typeface="Calibri"/>
              <a:cs typeface="Calibri"/>
            </a:endParaRPr>
          </a:p>
        </p:txBody>
      </p:sp>
      <p:sp>
        <p:nvSpPr>
          <p:cNvPr id="10" name="Title 9">
            <a:extLst>
              <a:ext uri="{FF2B5EF4-FFF2-40B4-BE49-F238E27FC236}">
                <a16:creationId xmlns:a16="http://schemas.microsoft.com/office/drawing/2014/main" id="{3B15D69F-4973-4701-9720-3A62C0B4E376}"/>
              </a:ext>
            </a:extLst>
          </p:cNvPr>
          <p:cNvSpPr>
            <a:spLocks noGrp="1"/>
          </p:cNvSpPr>
          <p:nvPr>
            <p:ph type="title" idx="4294967295"/>
          </p:nvPr>
        </p:nvSpPr>
        <p:spPr/>
        <p:txBody>
          <a:bodyPr/>
          <a:lstStyle/>
          <a:p>
            <a:pPr algn="r"/>
            <a:r>
              <a:rPr lang="en-US" sz="3600" b="1" dirty="0">
                <a:solidFill>
                  <a:schemeClr val="bg1"/>
                </a:solidFill>
                <a:latin typeface="Baskerville Old Face" panose="020B0604020202020204" pitchFamily="18" charset="0"/>
              </a:rPr>
              <a:t>Tech in the Classroom</a:t>
            </a:r>
          </a:p>
        </p:txBody>
      </p:sp>
    </p:spTree>
    <p:extLst>
      <p:ext uri="{BB962C8B-B14F-4D97-AF65-F5344CB8AC3E}">
        <p14:creationId xmlns:p14="http://schemas.microsoft.com/office/powerpoint/2010/main" val="4012965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815" y="326397"/>
            <a:ext cx="8077200" cy="1143000"/>
          </a:xfrm>
        </p:spPr>
        <p:txBody>
          <a:bodyPr>
            <a:normAutofit/>
          </a:bodyPr>
          <a:lstStyle/>
          <a:p>
            <a:pPr algn="r"/>
            <a:r>
              <a:rPr lang="en-US" sz="3600" b="1" dirty="0">
                <a:solidFill>
                  <a:schemeClr val="bg1"/>
                </a:solidFill>
                <a:latin typeface="Baskerville Old Face" panose="02020602080505020303" pitchFamily="18" charset="77"/>
              </a:rPr>
              <a:t>Accommodations &amp; Supports</a:t>
            </a:r>
          </a:p>
        </p:txBody>
      </p:sp>
      <p:pic>
        <p:nvPicPr>
          <p:cNvPr id="1026" name="Picture 2" descr="C:\Users\gosborne\Pictures\2013-04-28\67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241" t="-2055" r="11863" b="2055"/>
          <a:stretch/>
        </p:blipFill>
        <p:spPr bwMode="auto">
          <a:xfrm>
            <a:off x="1981200" y="1295400"/>
            <a:ext cx="5201432" cy="4661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6262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MVC-021S">
            <a:extLst>
              <a:ext uri="{FF2B5EF4-FFF2-40B4-BE49-F238E27FC236}">
                <a16:creationId xmlns:a16="http://schemas.microsoft.com/office/drawing/2014/main" id="{4F57E997-70DF-45FD-8BAE-AEE9001936F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a:xfrm>
            <a:off x="457200" y="2231231"/>
            <a:ext cx="4035425" cy="3026569"/>
          </a:xfrm>
          <a:prstGeom prst="rect">
            <a:avLst/>
          </a:prstGeom>
        </p:spPr>
      </p:pic>
      <p:pic>
        <p:nvPicPr>
          <p:cNvPr id="3" name="Picture 4" descr="MVC-014F">
            <a:extLst>
              <a:ext uri="{FF2B5EF4-FFF2-40B4-BE49-F238E27FC236}">
                <a16:creationId xmlns:a16="http://schemas.microsoft.com/office/drawing/2014/main" id="{62846091-E189-4993-B115-EEDAB5EF18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a:xfrm>
            <a:off x="4876801" y="1676400"/>
            <a:ext cx="3200400" cy="4267200"/>
          </a:xfrm>
          <a:prstGeom prst="rect">
            <a:avLst/>
          </a:prstGeom>
        </p:spPr>
      </p:pic>
      <p:cxnSp>
        <p:nvCxnSpPr>
          <p:cNvPr id="4" name="Elbow Connector 10">
            <a:extLst>
              <a:ext uri="{FF2B5EF4-FFF2-40B4-BE49-F238E27FC236}">
                <a16:creationId xmlns:a16="http://schemas.microsoft.com/office/drawing/2014/main" id="{1E744643-E3BE-4363-96EE-7842369FCC54}"/>
              </a:ext>
            </a:extLst>
          </p:cNvPr>
          <p:cNvCxnSpPr/>
          <p:nvPr/>
        </p:nvCxnSpPr>
        <p:spPr>
          <a:xfrm rot="10800000" flipV="1">
            <a:off x="3048000" y="1981200"/>
            <a:ext cx="4419600" cy="1676400"/>
          </a:xfrm>
          <a:prstGeom prst="bentConnector3">
            <a:avLst>
              <a:gd name="adj1" fmla="val 63263"/>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ED7F6533-76E2-4187-BEA4-42F3A574804D}"/>
              </a:ext>
            </a:extLst>
          </p:cNvPr>
          <p:cNvSpPr>
            <a:spLocks noGrp="1"/>
          </p:cNvSpPr>
          <p:nvPr>
            <p:ph type="title"/>
          </p:nvPr>
        </p:nvSpPr>
        <p:spPr>
          <a:xfrm>
            <a:off x="762001" y="381001"/>
            <a:ext cx="8229599" cy="276999"/>
          </a:xfrm>
        </p:spPr>
        <p:txBody>
          <a:bodyPr/>
          <a:lstStyle/>
          <a:p>
            <a:pPr algn="r"/>
            <a:r>
              <a:rPr lang="en-US" sz="3600" b="1" dirty="0">
                <a:solidFill>
                  <a:schemeClr val="bg1"/>
                </a:solidFill>
                <a:latin typeface="Baskerville Old Face" panose="02020602080505020303" pitchFamily="18" charset="77"/>
              </a:rPr>
              <a:t>Use Pictures instead of Words</a:t>
            </a:r>
          </a:p>
        </p:txBody>
      </p:sp>
    </p:spTree>
    <p:extLst>
      <p:ext uri="{BB962C8B-B14F-4D97-AF65-F5344CB8AC3E}">
        <p14:creationId xmlns:p14="http://schemas.microsoft.com/office/powerpoint/2010/main" val="27321514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599" cy="276999"/>
          </a:xfrm>
        </p:spPr>
        <p:txBody>
          <a:bodyPr/>
          <a:lstStyle/>
          <a:p>
            <a:pPr lvl="3" algn="r" eaLnBrk="1" fontAlgn="auto" hangingPunct="1">
              <a:spcBef>
                <a:spcPts val="0"/>
              </a:spcBef>
              <a:spcAft>
                <a:spcPts val="0"/>
              </a:spcAft>
              <a:defRPr/>
            </a:pPr>
            <a:r>
              <a:rPr lang="en-US" sz="3600" b="1" dirty="0">
                <a:solidFill>
                  <a:schemeClr val="bg1"/>
                </a:solidFill>
                <a:latin typeface="Baskerville Old Face" panose="02020602080505020303" pitchFamily="18" charset="77"/>
              </a:rPr>
              <a:t>Counting Cart to establish </a:t>
            </a:r>
            <a:br>
              <a:rPr lang="en-US" sz="3600" b="1" dirty="0">
                <a:solidFill>
                  <a:schemeClr val="bg1"/>
                </a:solidFill>
                <a:latin typeface="Baskerville Old Face" panose="02020602080505020303" pitchFamily="18" charset="77"/>
              </a:rPr>
            </a:br>
            <a:r>
              <a:rPr lang="en-US" sz="3600" b="1" dirty="0">
                <a:solidFill>
                  <a:schemeClr val="bg1"/>
                </a:solidFill>
                <a:latin typeface="Baskerville Old Face" panose="02020602080505020303" pitchFamily="18" charset="77"/>
              </a:rPr>
              <a:t>accuracy and efficiency!</a:t>
            </a:r>
          </a:p>
        </p:txBody>
      </p:sp>
      <p:pic>
        <p:nvPicPr>
          <p:cNvPr id="15363" name="Picture 2" descr="Gretchen"/>
          <p:cNvPicPr>
            <a:picLocks noGrp="1" noChangeAspect="1" noChangeArrowheads="1"/>
          </p:cNvPicPr>
          <p:nvPr>
            <p:ph idx="1"/>
          </p:nvPr>
        </p:nvPicPr>
        <p:blipFill rotWithShape="1">
          <a:blip r:embed="rId3"/>
          <a:srcRect l="15429" t="2064" r="-2000" b="-2064"/>
          <a:stretch/>
        </p:blipFill>
        <p:spPr>
          <a:xfrm>
            <a:off x="609600" y="1338263"/>
            <a:ext cx="3562350" cy="4791075"/>
          </a:xfrm>
          <a:ln w="12700"/>
          <a:effectLst>
            <a:outerShdw blurRad="292100" dist="139700" dir="2700000" algn="tl" rotWithShape="0">
              <a:srgbClr val="333333">
                <a:alpha val="65000"/>
              </a:srgbClr>
            </a:outerShdw>
          </a:effectLst>
          <a:extLst/>
        </p:spPr>
      </p:pic>
      <p:pic>
        <p:nvPicPr>
          <p:cNvPr id="6" name="Content Placeholder 9"/>
          <p:cNvPicPr>
            <a:picLocks/>
          </p:cNvPicPr>
          <p:nvPr/>
        </p:nvPicPr>
        <p:blipFill>
          <a:blip r:embed="rId4">
            <a:extLst>
              <a:ext uri="{28A0092B-C50C-407E-A947-70E740481C1C}">
                <a14:useLocalDpi xmlns:a14="http://schemas.microsoft.com/office/drawing/2010/main" val="0"/>
              </a:ext>
            </a:extLst>
          </a:blip>
          <a:stretch>
            <a:fillRect/>
          </a:stretch>
        </p:blipFill>
        <p:spPr bwMode="auto">
          <a:xfrm>
            <a:off x="4267200" y="1524000"/>
            <a:ext cx="4008104" cy="4419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158004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2A668A3-6E43-4080-B20A-EE98C75D7ABD}"/>
              </a:ext>
            </a:extLst>
          </p:cNvPr>
          <p:cNvSpPr txBox="1">
            <a:spLocks/>
          </p:cNvSpPr>
          <p:nvPr/>
        </p:nvSpPr>
        <p:spPr>
          <a:xfrm>
            <a:off x="457200" y="1535113"/>
            <a:ext cx="3657600" cy="639762"/>
          </a:xfrm>
          <a:prstGeom prst="rect">
            <a:avLst/>
          </a:prstGeom>
          <a:solidFill>
            <a:schemeClr val="accent1">
              <a:lumMod val="75000"/>
            </a:schemeClr>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9pPr>
          </a:lstStyle>
          <a:p>
            <a:r>
              <a:rPr lang="en-US" sz="2400">
                <a:solidFill>
                  <a:schemeClr val="bg1"/>
                </a:solidFill>
              </a:rPr>
              <a:t>Before = A Pick List</a:t>
            </a:r>
            <a:endParaRPr lang="en-US" sz="2400" dirty="0">
              <a:solidFill>
                <a:schemeClr val="bg1"/>
              </a:solidFill>
            </a:endParaRPr>
          </a:p>
        </p:txBody>
      </p:sp>
      <p:sp>
        <p:nvSpPr>
          <p:cNvPr id="3" name="Text Placeholder 4">
            <a:extLst>
              <a:ext uri="{FF2B5EF4-FFF2-40B4-BE49-F238E27FC236}">
                <a16:creationId xmlns:a16="http://schemas.microsoft.com/office/drawing/2014/main" id="{11E232DE-00F4-46AB-BA02-9132BFDBA0EB}"/>
              </a:ext>
            </a:extLst>
          </p:cNvPr>
          <p:cNvSpPr txBox="1">
            <a:spLocks/>
          </p:cNvSpPr>
          <p:nvPr/>
        </p:nvSpPr>
        <p:spPr>
          <a:xfrm>
            <a:off x="4419600" y="1535113"/>
            <a:ext cx="3657600" cy="639762"/>
          </a:xfrm>
          <a:prstGeom prst="rect">
            <a:avLst/>
          </a:prstGeom>
          <a:solidFill>
            <a:schemeClr val="tx2"/>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9pPr>
          </a:lstStyle>
          <a:p>
            <a:r>
              <a:rPr lang="en-US" sz="2400">
                <a:solidFill>
                  <a:schemeClr val="bg1"/>
                </a:solidFill>
              </a:rPr>
              <a:t>After</a:t>
            </a:r>
            <a:endParaRPr lang="en-US" sz="2400" dirty="0">
              <a:solidFill>
                <a:schemeClr val="bg1"/>
              </a:solidFill>
            </a:endParaRPr>
          </a:p>
        </p:txBody>
      </p:sp>
      <p:pic>
        <p:nvPicPr>
          <p:cNvPr id="4" name="Picture 2" descr="MVC-027F">
            <a:extLst>
              <a:ext uri="{FF2B5EF4-FFF2-40B4-BE49-F238E27FC236}">
                <a16:creationId xmlns:a16="http://schemas.microsoft.com/office/drawing/2014/main" id="{DF20A029-7345-4F8F-A05A-100CEF4A87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57200" y="2778919"/>
            <a:ext cx="3657600" cy="27432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2" descr="MVC-011F">
            <a:extLst>
              <a:ext uri="{FF2B5EF4-FFF2-40B4-BE49-F238E27FC236}">
                <a16:creationId xmlns:a16="http://schemas.microsoft.com/office/drawing/2014/main" id="{4BE0296A-D714-4FCA-8640-F5723EC1B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501" t="3334" r="21249" b="5000"/>
          <a:stretch>
            <a:fillRect/>
          </a:stretch>
        </p:blipFill>
        <p:spPr>
          <a:xfrm>
            <a:off x="4631952" y="2373312"/>
            <a:ext cx="3232895" cy="395128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8" name="Title 7">
            <a:extLst>
              <a:ext uri="{FF2B5EF4-FFF2-40B4-BE49-F238E27FC236}">
                <a16:creationId xmlns:a16="http://schemas.microsoft.com/office/drawing/2014/main" id="{D033C501-748D-48C9-92DE-3E51DC5164A8}"/>
              </a:ext>
            </a:extLst>
          </p:cNvPr>
          <p:cNvSpPr>
            <a:spLocks noGrp="1"/>
          </p:cNvSpPr>
          <p:nvPr>
            <p:ph type="title"/>
          </p:nvPr>
        </p:nvSpPr>
        <p:spPr>
          <a:xfrm>
            <a:off x="517152" y="0"/>
            <a:ext cx="8229599" cy="276999"/>
          </a:xfrm>
        </p:spPr>
        <p:txBody>
          <a:bodyPr/>
          <a:lstStyle/>
          <a:p>
            <a:pPr algn="r"/>
            <a:r>
              <a:rPr lang="en-US" sz="3600" b="1" dirty="0">
                <a:solidFill>
                  <a:schemeClr val="bg1"/>
                </a:solidFill>
                <a:latin typeface="Baskerville Old Face" panose="02020602080505020303" pitchFamily="18" charset="77"/>
              </a:rPr>
              <a:t>Inclusive Training Resources</a:t>
            </a:r>
            <a:br>
              <a:rPr lang="en-US" sz="3600" b="1" dirty="0">
                <a:solidFill>
                  <a:schemeClr val="bg1"/>
                </a:solidFill>
                <a:latin typeface="Baskerville Old Face" panose="02020602080505020303" pitchFamily="18" charset="77"/>
              </a:rPr>
            </a:br>
            <a:r>
              <a:rPr lang="en-US" sz="3600" b="1" dirty="0">
                <a:solidFill>
                  <a:schemeClr val="bg1"/>
                </a:solidFill>
                <a:latin typeface="Baskerville Old Face" panose="02020602080505020303" pitchFamily="18" charset="77"/>
              </a:rPr>
              <a:t> to Promote Skills</a:t>
            </a:r>
          </a:p>
        </p:txBody>
      </p:sp>
    </p:spTree>
    <p:extLst>
      <p:ext uri="{BB962C8B-B14F-4D97-AF65-F5344CB8AC3E}">
        <p14:creationId xmlns:p14="http://schemas.microsoft.com/office/powerpoint/2010/main" val="351922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9" name="Shape 339"/>
          <p:cNvSpPr/>
          <p:nvPr/>
        </p:nvSpPr>
        <p:spPr>
          <a:xfrm>
            <a:off x="3205299" y="398804"/>
            <a:ext cx="5771400" cy="523200"/>
          </a:xfrm>
          <a:prstGeom prst="rect">
            <a:avLst/>
          </a:prstGeom>
          <a:noFill/>
          <a:ln>
            <a:noFill/>
          </a:ln>
        </p:spPr>
        <p:txBody>
          <a:bodyPr wrap="square" lIns="91416" tIns="45698" rIns="91416" bIns="45698" anchor="t" anchorCtr="0">
            <a:noAutofit/>
          </a:bodyPr>
          <a:lstStyle/>
          <a:p>
            <a:pPr indent="-44450" algn="r">
              <a:buClr>
                <a:srgbClr val="FFFFFF"/>
              </a:buClr>
              <a:buSzPct val="25000"/>
            </a:pPr>
            <a:endParaRPr lang="en-US" sz="2400" b="1" dirty="0">
              <a:solidFill>
                <a:srgbClr val="FFFFFF"/>
              </a:solidFill>
              <a:latin typeface="Libre Baskerville"/>
              <a:ea typeface="Libre Baskerville"/>
              <a:cs typeface="Libre Baskerville"/>
              <a:sym typeface="Libre Baskerville"/>
            </a:endParaRPr>
          </a:p>
        </p:txBody>
      </p:sp>
      <p:sp>
        <p:nvSpPr>
          <p:cNvPr id="340" name="Shape 340"/>
          <p:cNvSpPr txBox="1"/>
          <p:nvPr/>
        </p:nvSpPr>
        <p:spPr>
          <a:xfrm>
            <a:off x="952213" y="3147095"/>
            <a:ext cx="1662067" cy="523220"/>
          </a:xfrm>
          <a:prstGeom prst="rect">
            <a:avLst/>
          </a:prstGeom>
          <a:noFill/>
          <a:ln>
            <a:noFill/>
          </a:ln>
        </p:spPr>
        <p:txBody>
          <a:bodyPr wrap="square" lIns="91316" tIns="45650" rIns="91316" bIns="45650" anchor="t" anchorCtr="0">
            <a:noAutofit/>
          </a:bodyPr>
          <a:lstStyle/>
          <a:p>
            <a:pPr indent="-22225" algn="ctr">
              <a:buClr>
                <a:srgbClr val="000000"/>
              </a:buClr>
              <a:buSzPct val="25000"/>
            </a:pPr>
            <a:r>
              <a:rPr lang="en-US" sz="1400" b="1" dirty="0">
                <a:latin typeface="Libre Baskerville"/>
                <a:ea typeface="Libre Baskerville"/>
                <a:cs typeface="Libre Baskerville"/>
                <a:sym typeface="Libre Baskerville"/>
              </a:rPr>
              <a:t>Derrick Coleman: Deaf</a:t>
            </a:r>
          </a:p>
        </p:txBody>
      </p:sp>
      <p:sp>
        <p:nvSpPr>
          <p:cNvPr id="341" name="Shape 341"/>
          <p:cNvSpPr txBox="1"/>
          <p:nvPr/>
        </p:nvSpPr>
        <p:spPr>
          <a:xfrm>
            <a:off x="5372261" y="5538123"/>
            <a:ext cx="1760123" cy="523220"/>
          </a:xfrm>
          <a:prstGeom prst="rect">
            <a:avLst/>
          </a:prstGeom>
          <a:noFill/>
          <a:ln>
            <a:noFill/>
          </a:ln>
        </p:spPr>
        <p:txBody>
          <a:bodyPr wrap="square" lIns="91316" tIns="45650" rIns="91316" bIns="45650" anchor="t" anchorCtr="0">
            <a:noAutofit/>
          </a:bodyPr>
          <a:lstStyle/>
          <a:p>
            <a:pPr indent="-22225" algn="ctr">
              <a:buClr>
                <a:srgbClr val="000000"/>
              </a:buClr>
              <a:buSzPct val="25000"/>
            </a:pPr>
            <a:r>
              <a:rPr lang="en-US" sz="1400" b="1" dirty="0">
                <a:latin typeface="Libre Baskerville"/>
                <a:ea typeface="Libre Baskerville"/>
                <a:cs typeface="Libre Baskerville"/>
                <a:sym typeface="Libre Baskerville"/>
              </a:rPr>
              <a:t>Richard Branson: Dyslexia</a:t>
            </a:r>
          </a:p>
        </p:txBody>
      </p:sp>
      <p:sp>
        <p:nvSpPr>
          <p:cNvPr id="342" name="Shape 342"/>
          <p:cNvSpPr txBox="1"/>
          <p:nvPr/>
        </p:nvSpPr>
        <p:spPr>
          <a:xfrm>
            <a:off x="1836530" y="5555283"/>
            <a:ext cx="1608153" cy="523220"/>
          </a:xfrm>
          <a:prstGeom prst="rect">
            <a:avLst/>
          </a:prstGeom>
          <a:noFill/>
          <a:ln>
            <a:noFill/>
          </a:ln>
        </p:spPr>
        <p:txBody>
          <a:bodyPr wrap="square" lIns="91316" tIns="45650" rIns="91316" bIns="45650" anchor="t" anchorCtr="0">
            <a:noAutofit/>
          </a:bodyPr>
          <a:lstStyle/>
          <a:p>
            <a:pPr indent="-22225" algn="ctr">
              <a:buClr>
                <a:srgbClr val="000000"/>
              </a:buClr>
              <a:buSzPct val="25000"/>
            </a:pPr>
            <a:r>
              <a:rPr lang="en-US" sz="1400" b="1" dirty="0">
                <a:latin typeface="Libre Baskerville"/>
                <a:ea typeface="Libre Baskerville"/>
                <a:cs typeface="Libre Baskerville"/>
                <a:sym typeface="Libre Baskerville"/>
              </a:rPr>
              <a:t>Harriet Tubman: Seizures</a:t>
            </a:r>
          </a:p>
        </p:txBody>
      </p:sp>
      <p:sp>
        <p:nvSpPr>
          <p:cNvPr id="343" name="Shape 343"/>
          <p:cNvSpPr txBox="1"/>
          <p:nvPr/>
        </p:nvSpPr>
        <p:spPr>
          <a:xfrm>
            <a:off x="2804029" y="3197911"/>
            <a:ext cx="1532576" cy="523220"/>
          </a:xfrm>
          <a:prstGeom prst="rect">
            <a:avLst/>
          </a:prstGeom>
          <a:noFill/>
          <a:ln>
            <a:noFill/>
          </a:ln>
        </p:spPr>
        <p:txBody>
          <a:bodyPr wrap="square" lIns="91316" tIns="45650" rIns="91316" bIns="45650" anchor="t" anchorCtr="0">
            <a:noAutofit/>
          </a:bodyPr>
          <a:lstStyle/>
          <a:p>
            <a:pPr indent="-22225" algn="ctr">
              <a:buClr>
                <a:srgbClr val="000000"/>
              </a:buClr>
              <a:buSzPct val="25000"/>
            </a:pPr>
            <a:r>
              <a:rPr lang="en-US" sz="1400" b="1" dirty="0">
                <a:latin typeface="Libre Baskerville"/>
                <a:ea typeface="Libre Baskerville"/>
                <a:cs typeface="Libre Baskerville"/>
                <a:sym typeface="Libre Baskerville"/>
              </a:rPr>
              <a:t>Stephen Hawking: ALS</a:t>
            </a:r>
          </a:p>
        </p:txBody>
      </p:sp>
      <p:pic>
        <p:nvPicPr>
          <p:cNvPr id="344" name="Shape 344" descr="Coleman is wearing his Seattle Seahawks jersey, and running while carrying a football."/>
          <p:cNvPicPr preferRelativeResize="0"/>
          <p:nvPr/>
        </p:nvPicPr>
        <p:blipFill rotWithShape="1">
          <a:blip r:embed="rId3">
            <a:alphaModFix/>
          </a:blip>
          <a:srcRect l="25027" t="18" r="19580" b="-18"/>
          <a:stretch/>
        </p:blipFill>
        <p:spPr>
          <a:xfrm>
            <a:off x="1020877" y="1680564"/>
            <a:ext cx="1438355" cy="1458403"/>
          </a:xfrm>
          <a:prstGeom prst="rect">
            <a:avLst/>
          </a:prstGeom>
          <a:noFill/>
          <a:ln>
            <a:noFill/>
          </a:ln>
        </p:spPr>
      </p:pic>
      <p:pic>
        <p:nvPicPr>
          <p:cNvPr id="345" name="Shape 345" descr="Stephen Hawking in his wheelchair. He has his mic on the left side of his face and wearing a dark shirt. His wheelchair has the computer screen in front of him. In addition,  he does have short brown hair."/>
          <p:cNvPicPr preferRelativeResize="0"/>
          <p:nvPr/>
        </p:nvPicPr>
        <p:blipFill rotWithShape="1">
          <a:blip r:embed="rId4">
            <a:alphaModFix/>
          </a:blip>
          <a:srcRect b="25371"/>
          <a:stretch/>
        </p:blipFill>
        <p:spPr>
          <a:xfrm>
            <a:off x="2804034" y="1683800"/>
            <a:ext cx="1460407" cy="1459897"/>
          </a:xfrm>
          <a:prstGeom prst="rect">
            <a:avLst/>
          </a:prstGeom>
          <a:noFill/>
          <a:ln>
            <a:noFill/>
          </a:ln>
        </p:spPr>
      </p:pic>
      <p:pic>
        <p:nvPicPr>
          <p:cNvPr id="346" name="Shape 346" descr="Richard has long blonde hair with a kept beard. He is wearing a black suit and white button down shirt with the top button unbottoned."/>
          <p:cNvPicPr preferRelativeResize="0"/>
          <p:nvPr/>
        </p:nvPicPr>
        <p:blipFill rotWithShape="1">
          <a:blip r:embed="rId5">
            <a:alphaModFix/>
          </a:blip>
          <a:srcRect t="7922" b="25125"/>
          <a:stretch/>
        </p:blipFill>
        <p:spPr>
          <a:xfrm>
            <a:off x="5492411" y="4024243"/>
            <a:ext cx="1459751" cy="1469504"/>
          </a:xfrm>
          <a:prstGeom prst="rect">
            <a:avLst/>
          </a:prstGeom>
          <a:noFill/>
          <a:ln>
            <a:noFill/>
          </a:ln>
        </p:spPr>
      </p:pic>
      <p:sp>
        <p:nvSpPr>
          <p:cNvPr id="347" name="Shape 347"/>
          <p:cNvSpPr txBox="1"/>
          <p:nvPr/>
        </p:nvSpPr>
        <p:spPr>
          <a:xfrm>
            <a:off x="6443624" y="3143604"/>
            <a:ext cx="1410813" cy="738664"/>
          </a:xfrm>
          <a:prstGeom prst="rect">
            <a:avLst/>
          </a:prstGeom>
          <a:noFill/>
          <a:ln>
            <a:noFill/>
          </a:ln>
        </p:spPr>
        <p:txBody>
          <a:bodyPr wrap="square" lIns="91316" tIns="45650" rIns="91316" bIns="45650" anchor="t" anchorCtr="0">
            <a:noAutofit/>
          </a:bodyPr>
          <a:lstStyle/>
          <a:p>
            <a:pPr indent="-22225" algn="ctr">
              <a:buClr>
                <a:srgbClr val="000000"/>
              </a:buClr>
              <a:buSzPct val="25000"/>
            </a:pPr>
            <a:r>
              <a:rPr lang="en-US" sz="1400" b="1" dirty="0">
                <a:latin typeface="Libre Baskerville"/>
                <a:ea typeface="Libre Baskerville"/>
                <a:cs typeface="Libre Baskerville"/>
                <a:sym typeface="Libre Baskerville"/>
              </a:rPr>
              <a:t>Ludwig van Beethoven: Deaf</a:t>
            </a:r>
          </a:p>
        </p:txBody>
      </p:sp>
      <p:sp>
        <p:nvSpPr>
          <p:cNvPr id="348" name="Shape 348"/>
          <p:cNvSpPr txBox="1"/>
          <p:nvPr/>
        </p:nvSpPr>
        <p:spPr>
          <a:xfrm>
            <a:off x="3518390" y="5562483"/>
            <a:ext cx="1974023" cy="523220"/>
          </a:xfrm>
          <a:prstGeom prst="rect">
            <a:avLst/>
          </a:prstGeom>
          <a:noFill/>
          <a:ln>
            <a:noFill/>
          </a:ln>
        </p:spPr>
        <p:txBody>
          <a:bodyPr wrap="square" lIns="91316" tIns="45650" rIns="91316" bIns="45650" anchor="t" anchorCtr="0">
            <a:noAutofit/>
          </a:bodyPr>
          <a:lstStyle/>
          <a:p>
            <a:pPr indent="-22225" algn="ctr">
              <a:buClr>
                <a:srgbClr val="000000"/>
              </a:buClr>
              <a:buSzPct val="25000"/>
            </a:pPr>
            <a:r>
              <a:rPr lang="en-US" sz="1400" b="1" dirty="0">
                <a:latin typeface="Libre Baskerville"/>
                <a:ea typeface="Libre Baskerville"/>
                <a:cs typeface="Libre Baskerville"/>
                <a:sym typeface="Libre Baskerville"/>
              </a:rPr>
              <a:t>Albert Einstein:</a:t>
            </a:r>
          </a:p>
          <a:p>
            <a:pPr indent="-22225" algn="ctr">
              <a:buClr>
                <a:srgbClr val="000000"/>
              </a:buClr>
              <a:buSzPct val="25000"/>
            </a:pPr>
            <a:r>
              <a:rPr lang="en-US" sz="1400" b="1" dirty="0">
                <a:latin typeface="Libre Baskerville"/>
                <a:ea typeface="Libre Baskerville"/>
                <a:cs typeface="Libre Baskerville"/>
                <a:sym typeface="Libre Baskerville"/>
              </a:rPr>
              <a:t>Asperger Syndrome</a:t>
            </a:r>
          </a:p>
        </p:txBody>
      </p:sp>
      <p:pic>
        <p:nvPicPr>
          <p:cNvPr id="349" name="Shape 349" descr="Peter Orfalea is smiling. He is wearing a suit with a white shirt and a yellow tie. He is balding with short grey hairs."/>
          <p:cNvPicPr preferRelativeResize="0"/>
          <p:nvPr/>
        </p:nvPicPr>
        <p:blipFill rotWithShape="1">
          <a:blip r:embed="rId6">
            <a:alphaModFix/>
          </a:blip>
          <a:srcRect l="27739" b="3634"/>
          <a:stretch/>
        </p:blipFill>
        <p:spPr>
          <a:xfrm>
            <a:off x="4627959" y="1683787"/>
            <a:ext cx="1463040" cy="1463311"/>
          </a:xfrm>
          <a:prstGeom prst="rect">
            <a:avLst/>
          </a:prstGeom>
          <a:noFill/>
          <a:ln>
            <a:noFill/>
          </a:ln>
        </p:spPr>
      </p:pic>
      <p:sp>
        <p:nvSpPr>
          <p:cNvPr id="350" name="Shape 350"/>
          <p:cNvSpPr txBox="1"/>
          <p:nvPr/>
        </p:nvSpPr>
        <p:spPr>
          <a:xfrm>
            <a:off x="4627974" y="3181397"/>
            <a:ext cx="1537697" cy="738664"/>
          </a:xfrm>
          <a:prstGeom prst="rect">
            <a:avLst/>
          </a:prstGeom>
          <a:noFill/>
          <a:ln>
            <a:noFill/>
          </a:ln>
        </p:spPr>
        <p:txBody>
          <a:bodyPr wrap="square" lIns="91316" tIns="45650" rIns="91316" bIns="45650" anchor="t" anchorCtr="0">
            <a:noAutofit/>
          </a:bodyPr>
          <a:lstStyle/>
          <a:p>
            <a:pPr indent="-22225" algn="ctr">
              <a:buClr>
                <a:srgbClr val="000000"/>
              </a:buClr>
              <a:buSzPct val="25000"/>
            </a:pPr>
            <a:r>
              <a:rPr lang="en-US" sz="1400" b="1" dirty="0">
                <a:latin typeface="Libre Baskerville"/>
                <a:ea typeface="Libre Baskerville"/>
                <a:cs typeface="Libre Baskerville"/>
                <a:sym typeface="Libre Baskerville"/>
              </a:rPr>
              <a:t>Peter </a:t>
            </a:r>
            <a:r>
              <a:rPr lang="en-US" sz="1400" b="1" dirty="0" err="1">
                <a:latin typeface="Libre Baskerville"/>
                <a:ea typeface="Libre Baskerville"/>
                <a:cs typeface="Libre Baskerville"/>
                <a:sym typeface="Libre Baskerville"/>
              </a:rPr>
              <a:t>Orfalea</a:t>
            </a:r>
            <a:r>
              <a:rPr lang="en-US" sz="1400" b="1" dirty="0">
                <a:latin typeface="Libre Baskerville"/>
                <a:ea typeface="Libre Baskerville"/>
                <a:cs typeface="Libre Baskerville"/>
                <a:sym typeface="Libre Baskerville"/>
              </a:rPr>
              <a:t>: ADD/ADHD &amp; Dyslexia</a:t>
            </a:r>
          </a:p>
        </p:txBody>
      </p:sp>
      <p:pic>
        <p:nvPicPr>
          <p:cNvPr id="351" name="Shape 351" descr="A painting of a man with unkept grey hair. He looks rather serious. He has a white collar and red tie with a blue jacket."/>
          <p:cNvPicPr preferRelativeResize="0"/>
          <p:nvPr/>
        </p:nvPicPr>
        <p:blipFill rotWithShape="1">
          <a:blip r:embed="rId7">
            <a:alphaModFix/>
          </a:blip>
          <a:srcRect/>
          <a:stretch/>
        </p:blipFill>
        <p:spPr>
          <a:xfrm>
            <a:off x="6443624" y="1680563"/>
            <a:ext cx="1463040" cy="1463040"/>
          </a:xfrm>
          <a:prstGeom prst="rect">
            <a:avLst/>
          </a:prstGeom>
          <a:noFill/>
          <a:ln>
            <a:noFill/>
          </a:ln>
        </p:spPr>
      </p:pic>
      <p:pic>
        <p:nvPicPr>
          <p:cNvPr id="352" name="Shape 352" descr="Harriet Tubman wearing a scarf on her head. She is wearing a blue shirt. There are trees in the background."/>
          <p:cNvPicPr preferRelativeResize="0"/>
          <p:nvPr/>
        </p:nvPicPr>
        <p:blipFill rotWithShape="1">
          <a:blip r:embed="rId8">
            <a:alphaModFix/>
          </a:blip>
          <a:srcRect l="25007" t="12454" r="28079" b="40345"/>
          <a:stretch/>
        </p:blipFill>
        <p:spPr>
          <a:xfrm>
            <a:off x="1912983" y="4024244"/>
            <a:ext cx="1463040" cy="1471957"/>
          </a:xfrm>
          <a:prstGeom prst="rect">
            <a:avLst/>
          </a:prstGeom>
          <a:noFill/>
          <a:ln>
            <a:noFill/>
          </a:ln>
        </p:spPr>
      </p:pic>
      <p:pic>
        <p:nvPicPr>
          <p:cNvPr id="353" name="Shape 353" descr="An older gentleman with unruly hair and a mustache. A black and white picture. He has a grey suit and white shirt on. "/>
          <p:cNvPicPr preferRelativeResize="0"/>
          <p:nvPr/>
        </p:nvPicPr>
        <p:blipFill rotWithShape="1">
          <a:blip r:embed="rId9">
            <a:alphaModFix/>
          </a:blip>
          <a:srcRect l="1300" t="7417" r="443" b="13498"/>
          <a:stretch/>
        </p:blipFill>
        <p:spPr>
          <a:xfrm>
            <a:off x="3741517" y="4024246"/>
            <a:ext cx="1460115" cy="1464607"/>
          </a:xfrm>
          <a:prstGeom prst="rect">
            <a:avLst/>
          </a:prstGeom>
          <a:noFill/>
          <a:ln>
            <a:noFill/>
          </a:ln>
        </p:spPr>
      </p:pic>
      <p:sp>
        <p:nvSpPr>
          <p:cNvPr id="2" name="Title 1">
            <a:extLst>
              <a:ext uri="{FF2B5EF4-FFF2-40B4-BE49-F238E27FC236}">
                <a16:creationId xmlns:a16="http://schemas.microsoft.com/office/drawing/2014/main" id="{5A28877A-25EC-42E8-8407-372C94B7C91B}"/>
              </a:ext>
            </a:extLst>
          </p:cNvPr>
          <p:cNvSpPr>
            <a:spLocks noGrp="1"/>
          </p:cNvSpPr>
          <p:nvPr>
            <p:ph type="title" idx="4294967295"/>
          </p:nvPr>
        </p:nvSpPr>
        <p:spPr>
          <a:xfrm>
            <a:off x="390601" y="518686"/>
            <a:ext cx="8229599" cy="276999"/>
          </a:xfrm>
        </p:spPr>
        <p:txBody>
          <a:bodyPr/>
          <a:lstStyle/>
          <a:p>
            <a:pPr algn="r" rtl="0"/>
            <a:r>
              <a:rPr lang="en-US" sz="3600" b="1" i="0" dirty="0">
                <a:solidFill>
                  <a:srgbClr val="FFFFFF"/>
                </a:solidFill>
                <a:effectLst/>
                <a:latin typeface="Baskerville Old Face" panose="02020602080505020303" pitchFamily="18" charset="77"/>
                <a:ea typeface="Libre Baskerville" panose="020B0604020202020204" charset="0"/>
                <a:cs typeface="Libre Baskerville" panose="020B0604020202020204" charset="0"/>
              </a:rPr>
              <a:t>Role Models with Disabilities</a:t>
            </a:r>
            <a:endParaRPr lang="en-US" sz="3600" dirty="0">
              <a:effectLst/>
              <a:latin typeface="Baskerville Old Face" panose="02020602080505020303" pitchFamily="18" charset="77"/>
            </a:endParaRPr>
          </a:p>
          <a:p>
            <a:pPr algn="r"/>
            <a:endParaRPr lang="en-US" dirty="0"/>
          </a:p>
        </p:txBody>
      </p:sp>
    </p:spTree>
    <p:extLst>
      <p:ext uri="{BB962C8B-B14F-4D97-AF65-F5344CB8AC3E}">
        <p14:creationId xmlns:p14="http://schemas.microsoft.com/office/powerpoint/2010/main" val="29920394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4235E-D79A-4BCC-92E6-AB948D39DFC6}"/>
              </a:ext>
            </a:extLst>
          </p:cNvPr>
          <p:cNvSpPr>
            <a:spLocks noGrp="1"/>
          </p:cNvSpPr>
          <p:nvPr>
            <p:ph type="title"/>
          </p:nvPr>
        </p:nvSpPr>
        <p:spPr/>
        <p:txBody>
          <a:bodyPr/>
          <a:lstStyle/>
          <a:p>
            <a:pPr algn="r"/>
            <a:r>
              <a:rPr lang="en-US" sz="3600" b="1" dirty="0">
                <a:solidFill>
                  <a:schemeClr val="bg1"/>
                </a:solidFill>
                <a:latin typeface="Baskerville Old Face" panose="020B0604020202020204" pitchFamily="18" charset="0"/>
              </a:rPr>
              <a:t>Now…pay attention.</a:t>
            </a:r>
          </a:p>
        </p:txBody>
      </p:sp>
      <p:sp>
        <p:nvSpPr>
          <p:cNvPr id="3" name="Text Placeholder 2">
            <a:extLst>
              <a:ext uri="{FF2B5EF4-FFF2-40B4-BE49-F238E27FC236}">
                <a16:creationId xmlns:a16="http://schemas.microsoft.com/office/drawing/2014/main" id="{6FB30418-A64A-49B9-AF18-88AA9B9176DA}"/>
              </a:ext>
            </a:extLst>
          </p:cNvPr>
          <p:cNvSpPr>
            <a:spLocks noGrp="1"/>
          </p:cNvSpPr>
          <p:nvPr>
            <p:ph type="body" idx="1"/>
          </p:nvPr>
        </p:nvSpPr>
        <p:spPr/>
        <p:txBody>
          <a:bodyPr/>
          <a:lstStyle/>
          <a:p>
            <a:r>
              <a:rPr lang="en-US" b="1" i="1" dirty="0">
                <a:latin typeface="Baskerville Old Face" panose="020B0604020202020204" pitchFamily="18" charset="0"/>
              </a:rPr>
              <a:t>Is It ADHD? Or Executive Functions?</a:t>
            </a:r>
          </a:p>
          <a:p>
            <a:r>
              <a:rPr lang="en-US" i="1" dirty="0">
                <a:latin typeface="Baskerville Old Face" panose="020B0604020202020204" pitchFamily="18" charset="0"/>
              </a:rPr>
              <a:t>A child or an adult with attention deficit disorder (ADHD or ADD) might be hyperactive, inattentive, and/or impulsive. Clinicians have always understood hyperactivity and impulsivity. The understanding of inattention, though, has shifted from primarily “the inability to stay on task” to a broader concept called executive function disorder (EFD), which involves a pattern of chronic difficulties in executing daily tasks.</a:t>
            </a:r>
          </a:p>
        </p:txBody>
      </p:sp>
      <p:sp>
        <p:nvSpPr>
          <p:cNvPr id="4" name="Text Placeholder 3">
            <a:extLst>
              <a:ext uri="{FF2B5EF4-FFF2-40B4-BE49-F238E27FC236}">
                <a16:creationId xmlns:a16="http://schemas.microsoft.com/office/drawing/2014/main" id="{E6D587C2-2685-460D-B927-79A2BAE105EA}"/>
              </a:ext>
            </a:extLst>
          </p:cNvPr>
          <p:cNvSpPr>
            <a:spLocks noGrp="1"/>
          </p:cNvSpPr>
          <p:nvPr>
            <p:ph type="body" idx="2"/>
          </p:nvPr>
        </p:nvSpPr>
        <p:spPr/>
        <p:txBody>
          <a:bodyPr/>
          <a:lstStyle/>
          <a:p>
            <a:r>
              <a:rPr lang="en-US" b="1" dirty="0">
                <a:latin typeface="Baskerville Old Face" panose="020B0604020202020204" pitchFamily="18" charset="0"/>
              </a:rPr>
              <a:t>What Is Executive Function?</a:t>
            </a:r>
          </a:p>
          <a:p>
            <a:r>
              <a:rPr lang="en-US" dirty="0">
                <a:latin typeface="Baskerville Old Face" panose="020B0604020202020204" pitchFamily="18" charset="0"/>
              </a:rPr>
              <a:t>Think of executive function as what the CEO of a company does – they analyze, organize, decide, and execute. Higher-level tasks like :</a:t>
            </a:r>
          </a:p>
          <a:p>
            <a:r>
              <a:rPr lang="en-US" b="1" dirty="0">
                <a:latin typeface="Baskerville Old Face" panose="020B0604020202020204" pitchFamily="18" charset="0"/>
              </a:rPr>
              <a:t>Analyze</a:t>
            </a:r>
            <a:r>
              <a:rPr lang="en-US" dirty="0">
                <a:latin typeface="Baskerville Old Face" panose="020B0604020202020204" pitchFamily="18" charset="0"/>
              </a:rPr>
              <a:t> a task</a:t>
            </a:r>
          </a:p>
          <a:p>
            <a:r>
              <a:rPr lang="en-US" b="1" dirty="0">
                <a:latin typeface="Baskerville Old Face" panose="020B0604020202020204" pitchFamily="18" charset="0"/>
              </a:rPr>
              <a:t>Plan</a:t>
            </a:r>
            <a:r>
              <a:rPr lang="en-US" dirty="0">
                <a:latin typeface="Baskerville Old Face" panose="020B0604020202020204" pitchFamily="18" charset="0"/>
              </a:rPr>
              <a:t> how to address the task</a:t>
            </a:r>
          </a:p>
          <a:p>
            <a:r>
              <a:rPr lang="en-US" b="1" dirty="0">
                <a:latin typeface="Baskerville Old Face" panose="020B0604020202020204" pitchFamily="18" charset="0"/>
              </a:rPr>
              <a:t>Organize</a:t>
            </a:r>
            <a:r>
              <a:rPr lang="en-US" dirty="0">
                <a:latin typeface="Baskerville Old Face" panose="020B0604020202020204" pitchFamily="18" charset="0"/>
              </a:rPr>
              <a:t> the steps needed to carry out the task</a:t>
            </a:r>
          </a:p>
          <a:p>
            <a:r>
              <a:rPr lang="en-US" b="1" dirty="0">
                <a:latin typeface="Baskerville Old Face" panose="020B0604020202020204" pitchFamily="18" charset="0"/>
              </a:rPr>
              <a:t>Develop</a:t>
            </a:r>
            <a:r>
              <a:rPr lang="en-US" dirty="0">
                <a:latin typeface="Baskerville Old Face" panose="020B0604020202020204" pitchFamily="18" charset="0"/>
              </a:rPr>
              <a:t> timelines for completing the task</a:t>
            </a:r>
          </a:p>
          <a:p>
            <a:r>
              <a:rPr lang="en-US" b="1" dirty="0">
                <a:latin typeface="Baskerville Old Face" panose="020B0604020202020204" pitchFamily="18" charset="0"/>
              </a:rPr>
              <a:t>Adjust</a:t>
            </a:r>
            <a:r>
              <a:rPr lang="en-US" dirty="0">
                <a:latin typeface="Baskerville Old Face" panose="020B0604020202020204" pitchFamily="18" charset="0"/>
              </a:rPr>
              <a:t> or shift the steps, if needed, to complete the task</a:t>
            </a:r>
          </a:p>
          <a:p>
            <a:r>
              <a:rPr lang="en-US" b="1" dirty="0">
                <a:latin typeface="Baskerville Old Face" panose="020B0604020202020204" pitchFamily="18" charset="0"/>
              </a:rPr>
              <a:t>Complete</a:t>
            </a:r>
            <a:r>
              <a:rPr lang="en-US" dirty="0">
                <a:latin typeface="Baskerville Old Face" panose="020B0604020202020204" pitchFamily="18" charset="0"/>
              </a:rPr>
              <a:t> the task in a timely way</a:t>
            </a:r>
          </a:p>
          <a:p>
            <a:endParaRPr lang="en-US" dirty="0">
              <a:latin typeface="Baskerville Old Face" panose="020B0604020202020204" pitchFamily="18" charset="0"/>
            </a:endParaRPr>
          </a:p>
        </p:txBody>
      </p:sp>
      <p:sp>
        <p:nvSpPr>
          <p:cNvPr id="5" name="Rectangle 4">
            <a:extLst>
              <a:ext uri="{FF2B5EF4-FFF2-40B4-BE49-F238E27FC236}">
                <a16:creationId xmlns:a16="http://schemas.microsoft.com/office/drawing/2014/main" id="{CA41D5EA-3325-442E-BBAE-3A79F2BD1809}"/>
              </a:ext>
            </a:extLst>
          </p:cNvPr>
          <p:cNvSpPr/>
          <p:nvPr/>
        </p:nvSpPr>
        <p:spPr>
          <a:xfrm>
            <a:off x="1841500" y="6161901"/>
            <a:ext cx="4572000" cy="553998"/>
          </a:xfrm>
          <a:prstGeom prst="rect">
            <a:avLst/>
          </a:prstGeom>
        </p:spPr>
        <p:txBody>
          <a:bodyPr>
            <a:spAutoFit/>
          </a:bodyPr>
          <a:lstStyle/>
          <a:p>
            <a:r>
              <a:rPr lang="en-US" dirty="0">
                <a:hlinkClick r:id="rId2"/>
              </a:rPr>
              <a:t>https://www.additudemag.com/executive-function-disorder-adhd-explained/</a:t>
            </a:r>
            <a:r>
              <a:rPr lang="en-US" dirty="0"/>
              <a:t> </a:t>
            </a:r>
          </a:p>
        </p:txBody>
      </p:sp>
    </p:spTree>
    <p:extLst>
      <p:ext uri="{BB962C8B-B14F-4D97-AF65-F5344CB8AC3E}">
        <p14:creationId xmlns:p14="http://schemas.microsoft.com/office/powerpoint/2010/main" val="35555317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6BAAFC-2B7F-4DB3-A6B3-77E834BF5B63}"/>
              </a:ext>
            </a:extLst>
          </p:cNvPr>
          <p:cNvPicPr>
            <a:picLocks noChangeAspect="1"/>
          </p:cNvPicPr>
          <p:nvPr/>
        </p:nvPicPr>
        <p:blipFill>
          <a:blip r:embed="rId2"/>
          <a:stretch>
            <a:fillRect/>
          </a:stretch>
        </p:blipFill>
        <p:spPr>
          <a:xfrm>
            <a:off x="35417" y="1715856"/>
            <a:ext cx="5456820" cy="2868843"/>
          </a:xfrm>
          <a:prstGeom prst="rect">
            <a:avLst/>
          </a:prstGeom>
        </p:spPr>
      </p:pic>
      <p:sp>
        <p:nvSpPr>
          <p:cNvPr id="2" name="Title 1">
            <a:extLst>
              <a:ext uri="{FF2B5EF4-FFF2-40B4-BE49-F238E27FC236}">
                <a16:creationId xmlns:a16="http://schemas.microsoft.com/office/drawing/2014/main" id="{0615B9B9-7617-44A1-AC63-4E8972F27E6F}"/>
              </a:ext>
            </a:extLst>
          </p:cNvPr>
          <p:cNvSpPr>
            <a:spLocks noGrp="1"/>
          </p:cNvSpPr>
          <p:nvPr>
            <p:ph type="title"/>
          </p:nvPr>
        </p:nvSpPr>
        <p:spPr/>
        <p:txBody>
          <a:bodyPr/>
          <a:lstStyle/>
          <a:p>
            <a:pPr algn="r"/>
            <a:r>
              <a:rPr lang="en-US" sz="3600" b="1" dirty="0">
                <a:solidFill>
                  <a:schemeClr val="bg1"/>
                </a:solidFill>
                <a:latin typeface="Baskerville Old Face" panose="020B0604020202020204" pitchFamily="18" charset="0"/>
              </a:rPr>
              <a:t>There is an app for that!</a:t>
            </a:r>
          </a:p>
        </p:txBody>
      </p:sp>
      <p:sp>
        <p:nvSpPr>
          <p:cNvPr id="4" name="Text Placeholder 3">
            <a:extLst>
              <a:ext uri="{FF2B5EF4-FFF2-40B4-BE49-F238E27FC236}">
                <a16:creationId xmlns:a16="http://schemas.microsoft.com/office/drawing/2014/main" id="{9285818E-53DA-45DF-A559-6FF3D62D90D9}"/>
              </a:ext>
            </a:extLst>
          </p:cNvPr>
          <p:cNvSpPr>
            <a:spLocks noGrp="1"/>
          </p:cNvSpPr>
          <p:nvPr>
            <p:ph type="body" idx="2"/>
          </p:nvPr>
        </p:nvSpPr>
        <p:spPr>
          <a:xfrm>
            <a:off x="4993781" y="1577358"/>
            <a:ext cx="3693017" cy="276999"/>
          </a:xfrm>
        </p:spPr>
        <p:txBody>
          <a:bodyPr/>
          <a:lstStyle/>
          <a:p>
            <a:pPr marL="342900" indent="-342900">
              <a:buFont typeface="Wingdings" panose="05000000000000000000" pitchFamily="2" charset="2"/>
              <a:buChar char="v"/>
            </a:pPr>
            <a:r>
              <a:rPr lang="en-US" sz="2400" b="1" i="1" dirty="0">
                <a:latin typeface="Baskerville Old Face" panose="020B0604020202020204" pitchFamily="18" charset="0"/>
              </a:rPr>
              <a:t>Making cognitive connections through apps, strategies &amp; training.</a:t>
            </a:r>
          </a:p>
          <a:p>
            <a:endParaRPr lang="en-US" sz="2400" b="1" i="1" dirty="0">
              <a:latin typeface="Baskerville Old Face" panose="020B0604020202020204" pitchFamily="18" charset="0"/>
            </a:endParaRPr>
          </a:p>
          <a:p>
            <a:pPr marL="342900" indent="-342900">
              <a:buFont typeface="Wingdings" panose="05000000000000000000" pitchFamily="2" charset="2"/>
              <a:buChar char="v"/>
            </a:pPr>
            <a:r>
              <a:rPr lang="en-US" sz="2400" b="1" i="1" dirty="0">
                <a:latin typeface="Baskerville Old Face" panose="020B0604020202020204" pitchFamily="18" charset="0"/>
              </a:rPr>
              <a:t>“Smartphones, the brain prosthetic of the 21st century.”</a:t>
            </a:r>
          </a:p>
        </p:txBody>
      </p:sp>
    </p:spTree>
    <p:extLst>
      <p:ext uri="{BB962C8B-B14F-4D97-AF65-F5344CB8AC3E}">
        <p14:creationId xmlns:p14="http://schemas.microsoft.com/office/powerpoint/2010/main" val="12700717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74B5B-A721-4D6E-A1A3-B4BA9ADF1DA4}"/>
              </a:ext>
            </a:extLst>
          </p:cNvPr>
          <p:cNvSpPr>
            <a:spLocks noGrp="1"/>
          </p:cNvSpPr>
          <p:nvPr>
            <p:ph type="title"/>
          </p:nvPr>
        </p:nvSpPr>
        <p:spPr/>
        <p:txBody>
          <a:bodyPr/>
          <a:lstStyle/>
          <a:p>
            <a:pPr algn="r"/>
            <a:r>
              <a:rPr lang="en-US" sz="3600" b="1" dirty="0">
                <a:solidFill>
                  <a:schemeClr val="bg1"/>
                </a:solidFill>
                <a:latin typeface="Baskerville Old Face" panose="020B0604020202020204" pitchFamily="18" charset="0"/>
              </a:rPr>
              <a:t>Online Course – Pace My Day</a:t>
            </a:r>
          </a:p>
        </p:txBody>
      </p:sp>
      <p:sp>
        <p:nvSpPr>
          <p:cNvPr id="3" name="Text Placeholder 2">
            <a:extLst>
              <a:ext uri="{FF2B5EF4-FFF2-40B4-BE49-F238E27FC236}">
                <a16:creationId xmlns:a16="http://schemas.microsoft.com/office/drawing/2014/main" id="{9F754B5F-C6E4-43D7-AC10-6AC423EF1013}"/>
              </a:ext>
            </a:extLst>
          </p:cNvPr>
          <p:cNvSpPr>
            <a:spLocks noGrp="1"/>
          </p:cNvSpPr>
          <p:nvPr>
            <p:ph type="body" idx="1"/>
          </p:nvPr>
        </p:nvSpPr>
        <p:spPr>
          <a:xfrm>
            <a:off x="441960" y="1272558"/>
            <a:ext cx="3977640" cy="304800"/>
          </a:xfrm>
        </p:spPr>
        <p:txBody>
          <a:bodyPr/>
          <a:lstStyle/>
          <a:p>
            <a:r>
              <a:rPr lang="en-US" sz="2400" b="1" i="1" dirty="0" err="1">
                <a:latin typeface="Baskerville Old Face" panose="020B0604020202020204" pitchFamily="18" charset="0"/>
                <a:hlinkClick r:id="rId2"/>
              </a:rPr>
              <a:t>PaceMyDay</a:t>
            </a:r>
            <a:r>
              <a:rPr lang="en-US" sz="2400" b="1" i="1" dirty="0">
                <a:latin typeface="Baskerville Old Face" panose="020B0604020202020204" pitchFamily="18" charset="0"/>
              </a:rPr>
              <a:t> – </a:t>
            </a:r>
            <a:r>
              <a:rPr lang="en-US" sz="2400" b="1" dirty="0">
                <a:latin typeface="Baskerville Old Face" panose="020B0604020202020204" pitchFamily="18" charset="0"/>
              </a:rPr>
              <a:t>Optimize the energy you have for success!</a:t>
            </a:r>
            <a:endParaRPr lang="en-US" sz="2400" dirty="0">
              <a:latin typeface="Baskerville Old Face" panose="020B0604020202020204" pitchFamily="18" charset="0"/>
            </a:endParaRPr>
          </a:p>
          <a:p>
            <a:r>
              <a:rPr lang="en-US" sz="2400" dirty="0" err="1">
                <a:latin typeface="Baskerville Old Face" panose="020B0604020202020204" pitchFamily="18" charset="0"/>
              </a:rPr>
              <a:t>PaceMyDay</a:t>
            </a:r>
            <a:r>
              <a:rPr lang="en-US" sz="2400" dirty="0">
                <a:latin typeface="Baskerville Old Face" panose="020B0604020202020204" pitchFamily="18" charset="0"/>
              </a:rPr>
              <a:t> is available to help individuals learn to plan their day based on how they feel, monitor their energy throughout the day, and evaluate their progress and overall energy in order to set themselves up for success.</a:t>
            </a:r>
          </a:p>
          <a:p>
            <a:endParaRPr lang="en-US" sz="2400" dirty="0">
              <a:latin typeface="Baskerville Old Face" panose="020B0604020202020204" pitchFamily="18" charset="0"/>
            </a:endParaRPr>
          </a:p>
        </p:txBody>
      </p:sp>
      <p:sp>
        <p:nvSpPr>
          <p:cNvPr id="4" name="Text Placeholder 3">
            <a:extLst>
              <a:ext uri="{FF2B5EF4-FFF2-40B4-BE49-F238E27FC236}">
                <a16:creationId xmlns:a16="http://schemas.microsoft.com/office/drawing/2014/main" id="{4BEBB5A1-EDBD-4508-8102-2A58D50FE60F}"/>
              </a:ext>
            </a:extLst>
          </p:cNvPr>
          <p:cNvSpPr>
            <a:spLocks noGrp="1"/>
          </p:cNvSpPr>
          <p:nvPr>
            <p:ph type="body" idx="2"/>
          </p:nvPr>
        </p:nvSpPr>
        <p:spPr/>
        <p:txBody>
          <a:bodyPr/>
          <a:lstStyle/>
          <a:p>
            <a:endParaRPr lang="en-US"/>
          </a:p>
        </p:txBody>
      </p:sp>
      <p:sp>
        <p:nvSpPr>
          <p:cNvPr id="5" name="AutoShape 2" descr="https://bestconnections.org/wp-content/uploads/pmd_icon_100.png">
            <a:extLst>
              <a:ext uri="{FF2B5EF4-FFF2-40B4-BE49-F238E27FC236}">
                <a16:creationId xmlns:a16="http://schemas.microsoft.com/office/drawing/2014/main" id="{9E57CCB9-BB3D-4FEF-92B1-9791F564C61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A28CE9F1-CCAD-4D14-A587-6644A1780342}"/>
              </a:ext>
            </a:extLst>
          </p:cNvPr>
          <p:cNvPicPr>
            <a:picLocks noChangeAspect="1"/>
          </p:cNvPicPr>
          <p:nvPr/>
        </p:nvPicPr>
        <p:blipFill>
          <a:blip r:embed="rId3"/>
          <a:stretch>
            <a:fillRect/>
          </a:stretch>
        </p:blipFill>
        <p:spPr>
          <a:xfrm>
            <a:off x="4724400" y="1577358"/>
            <a:ext cx="3648075" cy="3543300"/>
          </a:xfrm>
          <a:prstGeom prst="rect">
            <a:avLst/>
          </a:prstGeom>
        </p:spPr>
      </p:pic>
    </p:spTree>
    <p:extLst>
      <p:ext uri="{BB962C8B-B14F-4D97-AF65-F5344CB8AC3E}">
        <p14:creationId xmlns:p14="http://schemas.microsoft.com/office/powerpoint/2010/main" val="1335888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B0D09-9E22-4236-AB25-4B60C205457E}"/>
              </a:ext>
            </a:extLst>
          </p:cNvPr>
          <p:cNvSpPr>
            <a:spLocks noGrp="1"/>
          </p:cNvSpPr>
          <p:nvPr>
            <p:ph type="title"/>
          </p:nvPr>
        </p:nvSpPr>
        <p:spPr/>
        <p:txBody>
          <a:bodyPr/>
          <a:lstStyle/>
          <a:p>
            <a:pPr algn="r"/>
            <a:r>
              <a:rPr lang="en-US" sz="3600" b="1" dirty="0">
                <a:solidFill>
                  <a:schemeClr val="bg1"/>
                </a:solidFill>
                <a:latin typeface="Baskerville Old Face" panose="020B0604020202020204" pitchFamily="18" charset="0"/>
              </a:rPr>
              <a:t>Course – </a:t>
            </a:r>
            <a:r>
              <a:rPr lang="en-US" sz="3600" b="1" dirty="0" err="1">
                <a:solidFill>
                  <a:schemeClr val="bg1"/>
                </a:solidFill>
                <a:latin typeface="Baskerville Old Face" panose="020B0604020202020204" pitchFamily="18" charset="0"/>
              </a:rPr>
              <a:t>ReachMyGoals</a:t>
            </a:r>
            <a:endParaRPr lang="en-US" sz="3600" b="1" dirty="0">
              <a:solidFill>
                <a:schemeClr val="bg1"/>
              </a:solidFill>
              <a:latin typeface="Baskerville Old Face" panose="020B0604020202020204" pitchFamily="18" charset="0"/>
            </a:endParaRPr>
          </a:p>
        </p:txBody>
      </p:sp>
      <p:sp>
        <p:nvSpPr>
          <p:cNvPr id="4" name="Text Placeholder 3">
            <a:extLst>
              <a:ext uri="{FF2B5EF4-FFF2-40B4-BE49-F238E27FC236}">
                <a16:creationId xmlns:a16="http://schemas.microsoft.com/office/drawing/2014/main" id="{B36C4B6F-75F1-4030-BD55-674C9412B5C9}"/>
              </a:ext>
            </a:extLst>
          </p:cNvPr>
          <p:cNvSpPr>
            <a:spLocks noGrp="1"/>
          </p:cNvSpPr>
          <p:nvPr>
            <p:ph type="body" idx="2"/>
          </p:nvPr>
        </p:nvSpPr>
        <p:spPr/>
        <p:txBody>
          <a:bodyPr/>
          <a:lstStyle/>
          <a:p>
            <a:r>
              <a:rPr lang="en-US" sz="2400" b="1" i="1" dirty="0" err="1">
                <a:latin typeface="Baskerville Old Face" panose="020B0604020202020204" pitchFamily="18" charset="0"/>
                <a:hlinkClick r:id="rId2"/>
              </a:rPr>
              <a:t>ReachMyGoals</a:t>
            </a:r>
            <a:r>
              <a:rPr lang="en-US" sz="2400" b="1" dirty="0">
                <a:latin typeface="Baskerville Old Face" panose="020B0604020202020204" pitchFamily="18" charset="0"/>
              </a:rPr>
              <a:t> (free)</a:t>
            </a:r>
            <a:r>
              <a:rPr lang="en-US" sz="2400" dirty="0">
                <a:latin typeface="Baskerville Old Face" panose="020B0604020202020204" pitchFamily="18" charset="0"/>
              </a:rPr>
              <a:t> –  </a:t>
            </a:r>
            <a:r>
              <a:rPr lang="en-US" sz="2400" b="1" dirty="0">
                <a:latin typeface="Baskerville Old Face" panose="020B0604020202020204" pitchFamily="18" charset="0"/>
              </a:rPr>
              <a:t>Set goals. Monitor progress. Build on successes</a:t>
            </a:r>
            <a:r>
              <a:rPr lang="en-US" sz="2400" dirty="0">
                <a:latin typeface="Baskerville Old Face" panose="020B0604020202020204" pitchFamily="18" charset="0"/>
              </a:rPr>
              <a:t>. </a:t>
            </a:r>
            <a:r>
              <a:rPr lang="en-US" sz="2400" dirty="0" err="1">
                <a:latin typeface="Baskerville Old Face" panose="020B0604020202020204" pitchFamily="18" charset="0"/>
              </a:rPr>
              <a:t>ReachMyGoals</a:t>
            </a:r>
            <a:r>
              <a:rPr lang="en-US" sz="2400" dirty="0">
                <a:latin typeface="Baskerville Old Face" panose="020B0604020202020204" pitchFamily="18" charset="0"/>
              </a:rPr>
              <a:t> is available to help individuals set SMART goals, break down their goals into manageable tasks with due dates, and identify self-goal-related challenges and successes.</a:t>
            </a:r>
          </a:p>
        </p:txBody>
      </p:sp>
      <p:pic>
        <p:nvPicPr>
          <p:cNvPr id="6" name="Picture 5">
            <a:extLst>
              <a:ext uri="{FF2B5EF4-FFF2-40B4-BE49-F238E27FC236}">
                <a16:creationId xmlns:a16="http://schemas.microsoft.com/office/drawing/2014/main" id="{4543C10C-3709-431C-A116-412F08FC49A2}"/>
              </a:ext>
            </a:extLst>
          </p:cNvPr>
          <p:cNvPicPr>
            <a:picLocks noChangeAspect="1"/>
          </p:cNvPicPr>
          <p:nvPr/>
        </p:nvPicPr>
        <p:blipFill>
          <a:blip r:embed="rId3"/>
          <a:stretch>
            <a:fillRect/>
          </a:stretch>
        </p:blipFill>
        <p:spPr>
          <a:xfrm>
            <a:off x="561975" y="1676400"/>
            <a:ext cx="3524250" cy="3505200"/>
          </a:xfrm>
          <a:prstGeom prst="rect">
            <a:avLst/>
          </a:prstGeom>
        </p:spPr>
      </p:pic>
    </p:spTree>
    <p:extLst>
      <p:ext uri="{BB962C8B-B14F-4D97-AF65-F5344CB8AC3E}">
        <p14:creationId xmlns:p14="http://schemas.microsoft.com/office/powerpoint/2010/main" val="40439192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1EE3D-5D4C-421D-BBCA-FDCF146AC122}"/>
              </a:ext>
            </a:extLst>
          </p:cNvPr>
          <p:cNvSpPr>
            <a:spLocks noGrp="1"/>
          </p:cNvSpPr>
          <p:nvPr>
            <p:ph type="title"/>
          </p:nvPr>
        </p:nvSpPr>
        <p:spPr/>
        <p:txBody>
          <a:bodyPr/>
          <a:lstStyle/>
          <a:p>
            <a:pPr algn="r"/>
            <a:r>
              <a:rPr lang="en-US" sz="3600" b="1" dirty="0">
                <a:solidFill>
                  <a:schemeClr val="bg1"/>
                </a:solidFill>
                <a:latin typeface="Baskerville Old Face" panose="020B0604020202020204" pitchFamily="18" charset="0"/>
              </a:rPr>
              <a:t>Other Online Courses</a:t>
            </a:r>
          </a:p>
        </p:txBody>
      </p:sp>
      <p:sp>
        <p:nvSpPr>
          <p:cNvPr id="5" name="Rectangle 4">
            <a:extLst>
              <a:ext uri="{FF2B5EF4-FFF2-40B4-BE49-F238E27FC236}">
                <a16:creationId xmlns:a16="http://schemas.microsoft.com/office/drawing/2014/main" id="{E5BE32DD-73E0-4381-8B1D-9B9B65AEB646}"/>
              </a:ext>
            </a:extLst>
          </p:cNvPr>
          <p:cNvSpPr/>
          <p:nvPr/>
        </p:nvSpPr>
        <p:spPr>
          <a:xfrm>
            <a:off x="2286000" y="1596510"/>
            <a:ext cx="4572000" cy="1246495"/>
          </a:xfrm>
          <a:prstGeom prst="rect">
            <a:avLst/>
          </a:prstGeom>
        </p:spPr>
        <p:txBody>
          <a:bodyPr>
            <a:spAutoFit/>
          </a:bodyPr>
          <a:lstStyle/>
          <a:p>
            <a:r>
              <a:rPr lang="en-US" u="sng" dirty="0">
                <a:solidFill>
                  <a:srgbClr val="033C5A"/>
                </a:solidFill>
                <a:latin typeface="Lato" panose="020F0502020204030203" pitchFamily="34" charset="0"/>
                <a:hlinkClick r:id="rId2"/>
              </a:rPr>
              <a:t>Notability ($30)</a:t>
            </a:r>
          </a:p>
          <a:p>
            <a:r>
              <a:rPr lang="en-US" dirty="0">
                <a:solidFill>
                  <a:srgbClr val="141412"/>
                </a:solidFill>
                <a:latin typeface="Lato" panose="020F0502020204030203" pitchFamily="34" charset="0"/>
              </a:rPr>
              <a:t>Notability allows the user to take notes and link recorded audio for easy organization and retrieval of specific information. It can be used in the classroom and in everyday life.</a:t>
            </a:r>
          </a:p>
        </p:txBody>
      </p:sp>
      <p:pic>
        <p:nvPicPr>
          <p:cNvPr id="6" name="Picture 5">
            <a:extLst>
              <a:ext uri="{FF2B5EF4-FFF2-40B4-BE49-F238E27FC236}">
                <a16:creationId xmlns:a16="http://schemas.microsoft.com/office/drawing/2014/main" id="{7E29E2A0-8A7C-4B2E-B796-4AC97E8EA1D5}"/>
              </a:ext>
            </a:extLst>
          </p:cNvPr>
          <p:cNvPicPr>
            <a:picLocks noChangeAspect="1"/>
          </p:cNvPicPr>
          <p:nvPr/>
        </p:nvPicPr>
        <p:blipFill>
          <a:blip r:embed="rId3"/>
          <a:stretch>
            <a:fillRect/>
          </a:stretch>
        </p:blipFill>
        <p:spPr>
          <a:xfrm>
            <a:off x="121516" y="1502953"/>
            <a:ext cx="2164484" cy="2177179"/>
          </a:xfrm>
          <a:prstGeom prst="rect">
            <a:avLst/>
          </a:prstGeom>
        </p:spPr>
      </p:pic>
      <p:sp>
        <p:nvSpPr>
          <p:cNvPr id="7" name="Rectangle 6">
            <a:extLst>
              <a:ext uri="{FF2B5EF4-FFF2-40B4-BE49-F238E27FC236}">
                <a16:creationId xmlns:a16="http://schemas.microsoft.com/office/drawing/2014/main" id="{CEE42C91-3393-4248-8CDE-0F4DB3EC17A0}"/>
              </a:ext>
            </a:extLst>
          </p:cNvPr>
          <p:cNvSpPr/>
          <p:nvPr/>
        </p:nvSpPr>
        <p:spPr>
          <a:xfrm>
            <a:off x="2286000" y="3264710"/>
            <a:ext cx="4572000" cy="1246495"/>
          </a:xfrm>
          <a:prstGeom prst="rect">
            <a:avLst/>
          </a:prstGeom>
        </p:spPr>
        <p:txBody>
          <a:bodyPr>
            <a:spAutoFit/>
          </a:bodyPr>
          <a:lstStyle/>
          <a:p>
            <a:r>
              <a:rPr lang="en-US" u="sng" dirty="0">
                <a:solidFill>
                  <a:srgbClr val="033C5A"/>
                </a:solidFill>
                <a:latin typeface="Lato" panose="020F0502020204030203" pitchFamily="34" charset="0"/>
                <a:hlinkClick r:id="rId4"/>
              </a:rPr>
              <a:t>Inspiration Maps ($30)</a:t>
            </a:r>
          </a:p>
          <a:p>
            <a:r>
              <a:rPr lang="en-US" dirty="0">
                <a:solidFill>
                  <a:srgbClr val="141412"/>
                </a:solidFill>
                <a:latin typeface="Lato" panose="020F0502020204030203" pitchFamily="34" charset="0"/>
              </a:rPr>
              <a:t>Inspiration Maps allows users to create graphic organizers/mind maps for organizing ideas, papers, projects, etc. It also allows users to switch from graphic to outline mode.</a:t>
            </a:r>
          </a:p>
        </p:txBody>
      </p:sp>
      <p:sp>
        <p:nvSpPr>
          <p:cNvPr id="8" name="Rectangle 7">
            <a:extLst>
              <a:ext uri="{FF2B5EF4-FFF2-40B4-BE49-F238E27FC236}">
                <a16:creationId xmlns:a16="http://schemas.microsoft.com/office/drawing/2014/main" id="{94029BF5-CB0F-4F31-B0AE-031339C968B7}"/>
              </a:ext>
            </a:extLst>
          </p:cNvPr>
          <p:cNvSpPr/>
          <p:nvPr/>
        </p:nvSpPr>
        <p:spPr>
          <a:xfrm>
            <a:off x="2286000" y="4725085"/>
            <a:ext cx="4572000" cy="1477328"/>
          </a:xfrm>
          <a:prstGeom prst="rect">
            <a:avLst/>
          </a:prstGeom>
        </p:spPr>
        <p:txBody>
          <a:bodyPr>
            <a:spAutoFit/>
          </a:bodyPr>
          <a:lstStyle/>
          <a:p>
            <a:r>
              <a:rPr lang="en-US" u="sng" dirty="0">
                <a:solidFill>
                  <a:srgbClr val="033C5A"/>
                </a:solidFill>
                <a:latin typeface="Lato" panose="020F0502020204030203" pitchFamily="34" charset="0"/>
                <a:hlinkClick r:id="rId5"/>
              </a:rPr>
              <a:t>Week Calendar HD ($30)</a:t>
            </a:r>
          </a:p>
          <a:p>
            <a:r>
              <a:rPr lang="en-US" dirty="0">
                <a:solidFill>
                  <a:srgbClr val="141412"/>
                </a:solidFill>
                <a:latin typeface="Lato" panose="020F0502020204030203" pitchFamily="34" charset="0"/>
              </a:rPr>
              <a:t>Week Calendar includes a variety of important features beyond those available in the native iOS Calendar app. Additional features including notification of overlapping appointments, color coding, etc.</a:t>
            </a:r>
          </a:p>
        </p:txBody>
      </p:sp>
      <p:pic>
        <p:nvPicPr>
          <p:cNvPr id="9" name="Picture 8">
            <a:extLst>
              <a:ext uri="{FF2B5EF4-FFF2-40B4-BE49-F238E27FC236}">
                <a16:creationId xmlns:a16="http://schemas.microsoft.com/office/drawing/2014/main" id="{3C097977-D46B-452B-B8B6-42069238DDC3}"/>
              </a:ext>
            </a:extLst>
          </p:cNvPr>
          <p:cNvPicPr>
            <a:picLocks noChangeAspect="1"/>
          </p:cNvPicPr>
          <p:nvPr/>
        </p:nvPicPr>
        <p:blipFill>
          <a:blip r:embed="rId6"/>
          <a:stretch>
            <a:fillRect/>
          </a:stretch>
        </p:blipFill>
        <p:spPr>
          <a:xfrm>
            <a:off x="6699906" y="2926406"/>
            <a:ext cx="2202793" cy="2177180"/>
          </a:xfrm>
          <a:prstGeom prst="rect">
            <a:avLst/>
          </a:prstGeom>
        </p:spPr>
      </p:pic>
      <p:pic>
        <p:nvPicPr>
          <p:cNvPr id="10" name="Picture 9">
            <a:extLst>
              <a:ext uri="{FF2B5EF4-FFF2-40B4-BE49-F238E27FC236}">
                <a16:creationId xmlns:a16="http://schemas.microsoft.com/office/drawing/2014/main" id="{7DCD9BBA-EB1B-473D-99EF-BB20CBE301D3}"/>
              </a:ext>
            </a:extLst>
          </p:cNvPr>
          <p:cNvPicPr>
            <a:picLocks noChangeAspect="1"/>
          </p:cNvPicPr>
          <p:nvPr/>
        </p:nvPicPr>
        <p:blipFill>
          <a:blip r:embed="rId7"/>
          <a:stretch>
            <a:fillRect/>
          </a:stretch>
        </p:blipFill>
        <p:spPr>
          <a:xfrm>
            <a:off x="125767" y="4391236"/>
            <a:ext cx="2077027" cy="2145025"/>
          </a:xfrm>
          <a:prstGeom prst="rect">
            <a:avLst/>
          </a:prstGeom>
        </p:spPr>
      </p:pic>
    </p:spTree>
    <p:extLst>
      <p:ext uri="{BB962C8B-B14F-4D97-AF65-F5344CB8AC3E}">
        <p14:creationId xmlns:p14="http://schemas.microsoft.com/office/powerpoint/2010/main" val="17272707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45A3A-7079-4254-9415-4AAA73E3A79E}"/>
              </a:ext>
            </a:extLst>
          </p:cNvPr>
          <p:cNvSpPr>
            <a:spLocks noGrp="1"/>
          </p:cNvSpPr>
          <p:nvPr>
            <p:ph type="title"/>
          </p:nvPr>
        </p:nvSpPr>
        <p:spPr>
          <a:xfrm>
            <a:off x="457502" y="0"/>
            <a:ext cx="8229023" cy="276999"/>
          </a:xfrm>
        </p:spPr>
        <p:txBody>
          <a:bodyPr/>
          <a:lstStyle/>
          <a:p>
            <a:pPr algn="r"/>
            <a:r>
              <a:rPr lang="en-US" sz="3600" b="1" dirty="0">
                <a:solidFill>
                  <a:schemeClr val="bg1"/>
                </a:solidFill>
                <a:latin typeface="Baskerville Old Face" panose="02020602080505020303" pitchFamily="18" charset="77"/>
              </a:rPr>
              <a:t>Technology Resources: </a:t>
            </a:r>
            <a:br>
              <a:rPr lang="en-US" sz="3600" b="1" dirty="0">
                <a:solidFill>
                  <a:schemeClr val="bg1"/>
                </a:solidFill>
                <a:latin typeface="Baskerville Old Face" panose="02020602080505020303" pitchFamily="18" charset="77"/>
              </a:rPr>
            </a:br>
            <a:r>
              <a:rPr lang="en-US" sz="3600" b="1" dirty="0">
                <a:solidFill>
                  <a:schemeClr val="bg1"/>
                </a:solidFill>
                <a:latin typeface="Baskerville Old Face" panose="02020602080505020303" pitchFamily="18" charset="77"/>
              </a:rPr>
              <a:t>PEAT</a:t>
            </a:r>
          </a:p>
        </p:txBody>
      </p:sp>
      <p:sp>
        <p:nvSpPr>
          <p:cNvPr id="3" name="Text Placeholder 2">
            <a:extLst>
              <a:ext uri="{FF2B5EF4-FFF2-40B4-BE49-F238E27FC236}">
                <a16:creationId xmlns:a16="http://schemas.microsoft.com/office/drawing/2014/main" id="{C2388136-7E34-422E-AC66-5DB660F2EFD5}"/>
              </a:ext>
            </a:extLst>
          </p:cNvPr>
          <p:cNvSpPr>
            <a:spLocks noGrp="1"/>
          </p:cNvSpPr>
          <p:nvPr>
            <p:ph type="body" idx="1"/>
          </p:nvPr>
        </p:nvSpPr>
        <p:spPr>
          <a:xfrm>
            <a:off x="4602997" y="1577242"/>
            <a:ext cx="4083528" cy="1057470"/>
          </a:xfrm>
        </p:spPr>
        <p:txBody>
          <a:bodyPr/>
          <a:lstStyle/>
          <a:p>
            <a:pPr marL="342900" indent="-342900">
              <a:buFont typeface="Wingdings" panose="05000000000000000000" pitchFamily="2" charset="2"/>
              <a:buChar char="v"/>
            </a:pPr>
            <a:r>
              <a:rPr lang="en-US" sz="1800" dirty="0">
                <a:latin typeface="Libre Baskerville" panose="020B0604020202020204" charset="0"/>
              </a:rPr>
              <a:t>PEAT promotes the employment, retention, and career advancement of people with disabilities through the development, adoption, and promotion of accessible technology.</a:t>
            </a:r>
          </a:p>
          <a:p>
            <a:pPr marL="342900" indent="-342900">
              <a:buFont typeface="Wingdings" panose="05000000000000000000" pitchFamily="2" charset="2"/>
              <a:buChar char="v"/>
            </a:pPr>
            <a:r>
              <a:rPr lang="en-US" sz="1800" dirty="0">
                <a:latin typeface="Libre Baskerville" panose="020B0604020202020204" charset="0"/>
              </a:rPr>
              <a:t>Selected Resources:</a:t>
            </a:r>
          </a:p>
          <a:p>
            <a:pPr marL="751342" lvl="1" indent="-342900">
              <a:buFont typeface="Wingdings" panose="05000000000000000000" pitchFamily="2" charset="2"/>
              <a:buChar char="v"/>
            </a:pPr>
            <a:r>
              <a:rPr lang="en-US" sz="1800" dirty="0">
                <a:latin typeface="Libre Baskerville" panose="020B0604020202020204" charset="0"/>
                <a:hlinkClick r:id="rId2"/>
              </a:rPr>
              <a:t>PEATWorks.org</a:t>
            </a:r>
            <a:r>
              <a:rPr lang="en-US" sz="1800" dirty="0">
                <a:latin typeface="Libre Baskerville" panose="020B0604020202020204" charset="0"/>
              </a:rPr>
              <a:t>, a central hub for accessible technology-related tools and resources</a:t>
            </a:r>
          </a:p>
          <a:p>
            <a:pPr marL="751342" lvl="1" indent="-342900">
              <a:buFont typeface="Wingdings" panose="05000000000000000000" pitchFamily="2" charset="2"/>
              <a:buChar char="v"/>
            </a:pPr>
            <a:r>
              <a:rPr lang="en-US" sz="1800" dirty="0" err="1">
                <a:latin typeface="Libre Baskerville" panose="020B0604020202020204" charset="0"/>
                <a:hlinkClick r:id="rId3"/>
              </a:rPr>
              <a:t>TechCheck</a:t>
            </a:r>
            <a:r>
              <a:rPr lang="en-US" sz="1800" dirty="0">
                <a:latin typeface="Libre Baskerville" panose="020B0604020202020204" charset="0"/>
              </a:rPr>
              <a:t>, a powerful but simple tool to help employers assess their technology accessibility practices and find tools</a:t>
            </a:r>
          </a:p>
        </p:txBody>
      </p:sp>
      <p:pic>
        <p:nvPicPr>
          <p:cNvPr id="4" name="Picture 6" descr="https://www.dol.gov/odep/images/PEAT-logo-HP.jpg">
            <a:extLst>
              <a:ext uri="{FF2B5EF4-FFF2-40B4-BE49-F238E27FC236}">
                <a16:creationId xmlns:a16="http://schemas.microsoft.com/office/drawing/2014/main" id="{E34407C5-2C36-44C0-9386-7F91ED972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502" y="1854241"/>
            <a:ext cx="3589798" cy="16130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3C4BF49-97FE-4A1A-BD5C-A7D2B323AB51}"/>
              </a:ext>
            </a:extLst>
          </p:cNvPr>
          <p:cNvSpPr/>
          <p:nvPr/>
        </p:nvSpPr>
        <p:spPr>
          <a:xfrm>
            <a:off x="457502" y="3631471"/>
            <a:ext cx="4572000" cy="707886"/>
          </a:xfrm>
          <a:prstGeom prst="rect">
            <a:avLst/>
          </a:prstGeom>
        </p:spPr>
        <p:txBody>
          <a:bodyPr>
            <a:spAutoFit/>
          </a:bodyPr>
          <a:lstStyle/>
          <a:p>
            <a:r>
              <a:rPr lang="en-US" sz="2000" dirty="0">
                <a:latin typeface="Libre Baskerville" panose="020B0604020202020204" charset="0"/>
                <a:hlinkClick r:id="rId5"/>
              </a:rPr>
              <a:t>Partnership on Employment &amp; Accessible Technology (PEAT)</a:t>
            </a:r>
            <a:endParaRPr lang="en-US" sz="2000" dirty="0">
              <a:latin typeface="Libre Baskerville" panose="020B0604020202020204" charset="0"/>
            </a:endParaRPr>
          </a:p>
        </p:txBody>
      </p:sp>
    </p:spTree>
    <p:extLst>
      <p:ext uri="{BB962C8B-B14F-4D97-AF65-F5344CB8AC3E}">
        <p14:creationId xmlns:p14="http://schemas.microsoft.com/office/powerpoint/2010/main" val="27948560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7339C2-D751-4FEF-A2D1-C8A980A39939}"/>
              </a:ext>
            </a:extLst>
          </p:cNvPr>
          <p:cNvSpPr>
            <a:spLocks noGrp="1"/>
          </p:cNvSpPr>
          <p:nvPr>
            <p:ph type="title"/>
          </p:nvPr>
        </p:nvSpPr>
        <p:spPr>
          <a:xfrm>
            <a:off x="612485" y="-62606"/>
            <a:ext cx="8229023" cy="276999"/>
          </a:xfrm>
        </p:spPr>
        <p:txBody>
          <a:bodyPr/>
          <a:lstStyle/>
          <a:p>
            <a:pPr algn="r"/>
            <a:r>
              <a:rPr lang="en-US" sz="3600" b="1" dirty="0">
                <a:solidFill>
                  <a:schemeClr val="bg1"/>
                </a:solidFill>
                <a:latin typeface="Baskerville Old Face" panose="02020602080505020303" pitchFamily="18" charset="77"/>
              </a:rPr>
              <a:t>Office of Disability </a:t>
            </a:r>
            <a:br>
              <a:rPr lang="en-US" sz="3600" b="1" dirty="0">
                <a:solidFill>
                  <a:schemeClr val="bg1"/>
                </a:solidFill>
                <a:latin typeface="Baskerville Old Face" panose="02020602080505020303" pitchFamily="18" charset="77"/>
              </a:rPr>
            </a:br>
            <a:r>
              <a:rPr lang="en-US" sz="3600" b="1" dirty="0">
                <a:solidFill>
                  <a:schemeClr val="bg1"/>
                </a:solidFill>
                <a:latin typeface="Baskerville Old Face" panose="02020602080505020303" pitchFamily="18" charset="77"/>
              </a:rPr>
              <a:t>Employment Policy (ODEP)</a:t>
            </a:r>
          </a:p>
        </p:txBody>
      </p:sp>
      <p:sp>
        <p:nvSpPr>
          <p:cNvPr id="5" name="Text Placeholder 4">
            <a:extLst>
              <a:ext uri="{FF2B5EF4-FFF2-40B4-BE49-F238E27FC236}">
                <a16:creationId xmlns:a16="http://schemas.microsoft.com/office/drawing/2014/main" id="{5E5201CB-B23B-401E-8BBE-08C19FC34087}"/>
              </a:ext>
            </a:extLst>
          </p:cNvPr>
          <p:cNvSpPr>
            <a:spLocks noGrp="1"/>
          </p:cNvSpPr>
          <p:nvPr>
            <p:ph type="body" idx="1"/>
          </p:nvPr>
        </p:nvSpPr>
        <p:spPr>
          <a:xfrm>
            <a:off x="612485" y="3757693"/>
            <a:ext cx="8229023" cy="276999"/>
          </a:xfrm>
        </p:spPr>
        <p:txBody>
          <a:bodyPr/>
          <a:lstStyle/>
          <a:p>
            <a:pPr marL="285750" indent="-285750">
              <a:buFont typeface="Wingdings" panose="05000000000000000000" pitchFamily="2" charset="2"/>
              <a:buChar char="v"/>
            </a:pPr>
            <a:r>
              <a:rPr lang="en-US" sz="1800" dirty="0">
                <a:latin typeface="Libre Baskerville" panose="020B0604020202020204" charset="0"/>
              </a:rPr>
              <a:t>The Office of Disability Employment Policy (ODEP) is the only non-regulatory federal agency that promotes policies and coordinates with employers and all levels of government to increase workplace success for people with disabilities.</a:t>
            </a:r>
          </a:p>
          <a:p>
            <a:pPr algn="ctr"/>
            <a:endParaRPr lang="en-US" sz="1800" b="1" dirty="0">
              <a:latin typeface="Libre Baskerville" panose="020B0604020202020204" charset="0"/>
              <a:hlinkClick r:id="rId2"/>
            </a:endParaRPr>
          </a:p>
          <a:p>
            <a:pPr algn="ctr"/>
            <a:r>
              <a:rPr lang="en-US" sz="1800" b="1" dirty="0">
                <a:latin typeface="Libre Baskerville" panose="020B0604020202020204" charset="0"/>
                <a:hlinkClick r:id="rId2"/>
              </a:rPr>
              <a:t>https://www.dol.gov/odep/</a:t>
            </a:r>
            <a:endParaRPr lang="en-US" sz="1800" b="1" dirty="0">
              <a:latin typeface="Libre Baskerville" panose="020B0604020202020204" charset="0"/>
            </a:endParaRPr>
          </a:p>
        </p:txBody>
      </p:sp>
      <p:pic>
        <p:nvPicPr>
          <p:cNvPr id="7" name="Picture 6">
            <a:extLst>
              <a:ext uri="{FF2B5EF4-FFF2-40B4-BE49-F238E27FC236}">
                <a16:creationId xmlns:a16="http://schemas.microsoft.com/office/drawing/2014/main" id="{7D587676-8710-4440-9D8D-A0959B5225AD}"/>
              </a:ext>
            </a:extLst>
          </p:cNvPr>
          <p:cNvPicPr>
            <a:picLocks noChangeAspect="1"/>
          </p:cNvPicPr>
          <p:nvPr/>
        </p:nvPicPr>
        <p:blipFill>
          <a:blip r:embed="rId3"/>
          <a:stretch>
            <a:fillRect/>
          </a:stretch>
        </p:blipFill>
        <p:spPr>
          <a:xfrm>
            <a:off x="1909775" y="1395493"/>
            <a:ext cx="5324475" cy="2362200"/>
          </a:xfrm>
          <a:prstGeom prst="rect">
            <a:avLst/>
          </a:prstGeom>
        </p:spPr>
      </p:pic>
    </p:spTree>
    <p:extLst>
      <p:ext uri="{BB962C8B-B14F-4D97-AF65-F5344CB8AC3E}">
        <p14:creationId xmlns:p14="http://schemas.microsoft.com/office/powerpoint/2010/main" val="29036138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33407-0954-4EB8-B040-3C04B830A752}"/>
              </a:ext>
            </a:extLst>
          </p:cNvPr>
          <p:cNvSpPr>
            <a:spLocks noGrp="1"/>
          </p:cNvSpPr>
          <p:nvPr>
            <p:ph type="title"/>
          </p:nvPr>
        </p:nvSpPr>
        <p:spPr>
          <a:xfrm>
            <a:off x="276063" y="0"/>
            <a:ext cx="8229023" cy="276999"/>
          </a:xfrm>
        </p:spPr>
        <p:txBody>
          <a:bodyPr/>
          <a:lstStyle/>
          <a:p>
            <a:pPr algn="r"/>
            <a:r>
              <a:rPr lang="en-US" sz="3600" b="1" dirty="0">
                <a:solidFill>
                  <a:schemeClr val="bg1"/>
                </a:solidFill>
                <a:latin typeface="Baskerville Old Face" panose="02020602080505020303" pitchFamily="18" charset="77"/>
              </a:rPr>
              <a:t>ODEP Workforce Resources: </a:t>
            </a:r>
            <a:br>
              <a:rPr lang="en-US" sz="3600" b="1" dirty="0">
                <a:solidFill>
                  <a:schemeClr val="bg1"/>
                </a:solidFill>
                <a:latin typeface="Baskerville Old Face" panose="02020602080505020303" pitchFamily="18" charset="77"/>
              </a:rPr>
            </a:br>
            <a:r>
              <a:rPr lang="en-US" sz="3600" b="1" dirty="0">
                <a:solidFill>
                  <a:schemeClr val="bg1"/>
                </a:solidFill>
                <a:latin typeface="Baskerville Old Face" panose="02020602080505020303" pitchFamily="18" charset="77"/>
              </a:rPr>
              <a:t>LEAD Center</a:t>
            </a:r>
          </a:p>
        </p:txBody>
      </p:sp>
      <p:sp>
        <p:nvSpPr>
          <p:cNvPr id="3" name="Text Placeholder 2">
            <a:extLst>
              <a:ext uri="{FF2B5EF4-FFF2-40B4-BE49-F238E27FC236}">
                <a16:creationId xmlns:a16="http://schemas.microsoft.com/office/drawing/2014/main" id="{CDDD327C-969D-4256-93D3-6F966EE1FED8}"/>
              </a:ext>
            </a:extLst>
          </p:cNvPr>
          <p:cNvSpPr>
            <a:spLocks noGrp="1"/>
          </p:cNvSpPr>
          <p:nvPr>
            <p:ph type="body" idx="1"/>
          </p:nvPr>
        </p:nvSpPr>
        <p:spPr>
          <a:xfrm>
            <a:off x="457502" y="3732184"/>
            <a:ext cx="8229023" cy="276999"/>
          </a:xfrm>
        </p:spPr>
        <p:txBody>
          <a:bodyPr/>
          <a:lstStyle/>
          <a:p>
            <a:pPr marL="285750" indent="-285750">
              <a:buFont typeface="Wingdings" panose="05000000000000000000" pitchFamily="2" charset="2"/>
              <a:buChar char="v"/>
            </a:pPr>
            <a:r>
              <a:rPr lang="en-US" sz="1600" dirty="0">
                <a:latin typeface="Libre Baskerville" panose="020B0604020202020204" charset="0"/>
              </a:rPr>
              <a:t>The LEAD Center is a collaborative of disability, workforce and economic empowerment organizations led by National Disability Institute.</a:t>
            </a:r>
          </a:p>
          <a:p>
            <a:pPr marL="285750" indent="-285750">
              <a:buFont typeface="Wingdings" panose="05000000000000000000" pitchFamily="2" charset="2"/>
              <a:buChar char="v"/>
            </a:pPr>
            <a:r>
              <a:rPr lang="en-US" sz="1600" u="sng" dirty="0">
                <a:latin typeface="Libre Baskerville" panose="020B0604020202020204" charset="0"/>
                <a:hlinkClick r:id="rId2"/>
              </a:rPr>
              <a:t>The LEAD Center</a:t>
            </a:r>
            <a:r>
              <a:rPr lang="en-US" sz="1600" dirty="0">
                <a:latin typeface="Libre Baskerville" panose="020B0604020202020204" charset="0"/>
              </a:rPr>
              <a:t> is dedicated to advancing sustainable individual and systems-level change to improve competitive, integrated employment and economic self-sufficiency for adults across the spectrum of disabilities.</a:t>
            </a:r>
          </a:p>
          <a:p>
            <a:pPr marL="285750" indent="-285750">
              <a:buFont typeface="Wingdings" panose="05000000000000000000" pitchFamily="2" charset="2"/>
              <a:buChar char="v"/>
            </a:pPr>
            <a:r>
              <a:rPr lang="en-US" sz="1600" dirty="0">
                <a:latin typeface="Libre Baskerville" panose="020B0604020202020204" charset="0"/>
              </a:rPr>
              <a:t>The LEAD Center's work focuses on three core leadership areas: policy, employment and economic advancement. </a:t>
            </a:r>
          </a:p>
          <a:p>
            <a:pPr marL="285750" indent="-285750">
              <a:buFont typeface="Wingdings" panose="05000000000000000000" pitchFamily="2" charset="2"/>
              <a:buChar char="v"/>
            </a:pPr>
            <a:r>
              <a:rPr lang="en-US" sz="1600" dirty="0">
                <a:latin typeface="Libre Baskerville" panose="020B0604020202020204" charset="0"/>
              </a:rPr>
              <a:t>Other resources: </a:t>
            </a:r>
          </a:p>
          <a:p>
            <a:pPr marL="694192" lvl="1" indent="-285750">
              <a:buFont typeface="Wingdings" panose="05000000000000000000" pitchFamily="2" charset="2"/>
              <a:buChar char="v"/>
            </a:pPr>
            <a:r>
              <a:rPr lang="en-US" sz="1600" u="sng" dirty="0">
                <a:latin typeface="Libre Baskerville" panose="020B0604020202020204" charset="0"/>
                <a:hlinkClick r:id="rId3"/>
              </a:rPr>
              <a:t>Employment First Website</a:t>
            </a:r>
            <a:r>
              <a:rPr lang="en-US" sz="1600" dirty="0">
                <a:latin typeface="Libre Baskerville" panose="020B0604020202020204" charset="0"/>
              </a:rPr>
              <a:t> </a:t>
            </a:r>
          </a:p>
          <a:p>
            <a:pPr marL="694192" lvl="1" indent="-285750">
              <a:buFont typeface="Wingdings" panose="05000000000000000000" pitchFamily="2" charset="2"/>
              <a:buChar char="v"/>
            </a:pPr>
            <a:r>
              <a:rPr lang="en-US" sz="1600" u="sng" dirty="0">
                <a:latin typeface="Libre Baskerville" panose="020B0604020202020204" charset="0"/>
                <a:hlinkClick r:id="rId4"/>
              </a:rPr>
              <a:t>LEAD On!</a:t>
            </a:r>
            <a:r>
              <a:rPr lang="en-US" sz="1600" dirty="0">
                <a:latin typeface="Libre Baskerville" panose="020B0604020202020204" charset="0"/>
              </a:rPr>
              <a:t> quarterly newsletter.</a:t>
            </a:r>
          </a:p>
          <a:p>
            <a:pPr marL="285750" indent="-285750">
              <a:buFont typeface="Wingdings" panose="05000000000000000000" pitchFamily="2" charset="2"/>
              <a:buChar char="v"/>
            </a:pPr>
            <a:endParaRPr lang="en-US" sz="1600" dirty="0">
              <a:latin typeface="Libre Baskerville" panose="020B0604020202020204" charset="0"/>
            </a:endParaRPr>
          </a:p>
        </p:txBody>
      </p:sp>
      <p:pic>
        <p:nvPicPr>
          <p:cNvPr id="4" name="Picture 2" descr="https://www.dol.gov/odep/images/LEADCenter_LogoHoriz_ColorHP.jpg">
            <a:extLst>
              <a:ext uri="{FF2B5EF4-FFF2-40B4-BE49-F238E27FC236}">
                <a16:creationId xmlns:a16="http://schemas.microsoft.com/office/drawing/2014/main" id="{11F2953B-A319-4CC1-A595-3C1F154EB7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4856" y="1278687"/>
            <a:ext cx="5231435" cy="11141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5E8FB7F-9F4D-49D2-B124-71602187FDBB}"/>
              </a:ext>
            </a:extLst>
          </p:cNvPr>
          <p:cNvSpPr/>
          <p:nvPr/>
        </p:nvSpPr>
        <p:spPr>
          <a:xfrm>
            <a:off x="552127" y="2691523"/>
            <a:ext cx="8134398" cy="1015663"/>
          </a:xfrm>
          <a:prstGeom prst="rect">
            <a:avLst/>
          </a:prstGeom>
        </p:spPr>
        <p:txBody>
          <a:bodyPr wrap="square">
            <a:spAutoFit/>
          </a:bodyPr>
          <a:lstStyle/>
          <a:p>
            <a:pPr algn="ctr"/>
            <a:r>
              <a:rPr lang="en-US" sz="2000" dirty="0">
                <a:latin typeface="Libre Baskerville" panose="020B0604020202020204" charset="0"/>
                <a:hlinkClick r:id="rId6"/>
              </a:rPr>
              <a:t>National Center on Leadership for the Employment and Economic Advancement of People with Disabilities </a:t>
            </a:r>
          </a:p>
          <a:p>
            <a:pPr algn="ctr"/>
            <a:r>
              <a:rPr lang="en-US" sz="2000" dirty="0">
                <a:latin typeface="Libre Baskerville" panose="020B0604020202020204" charset="0"/>
                <a:hlinkClick r:id="rId6"/>
              </a:rPr>
              <a:t>(LEAD Center).</a:t>
            </a:r>
            <a:endParaRPr lang="en-US" sz="2000" dirty="0">
              <a:latin typeface="Libre Baskerville" panose="020B0604020202020204" charset="0"/>
            </a:endParaRPr>
          </a:p>
        </p:txBody>
      </p:sp>
    </p:spTree>
    <p:extLst>
      <p:ext uri="{BB962C8B-B14F-4D97-AF65-F5344CB8AC3E}">
        <p14:creationId xmlns:p14="http://schemas.microsoft.com/office/powerpoint/2010/main" val="10158087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5764B-01DD-4A34-9098-2FF81CBB92B9}"/>
              </a:ext>
            </a:extLst>
          </p:cNvPr>
          <p:cNvSpPr>
            <a:spLocks noGrp="1"/>
          </p:cNvSpPr>
          <p:nvPr>
            <p:ph type="title"/>
          </p:nvPr>
        </p:nvSpPr>
        <p:spPr>
          <a:xfrm>
            <a:off x="457488" y="0"/>
            <a:ext cx="8229023" cy="276999"/>
          </a:xfrm>
        </p:spPr>
        <p:txBody>
          <a:bodyPr/>
          <a:lstStyle/>
          <a:p>
            <a:pPr algn="r"/>
            <a:r>
              <a:rPr lang="en-US" sz="3600" b="1" dirty="0">
                <a:solidFill>
                  <a:schemeClr val="bg1"/>
                </a:solidFill>
                <a:latin typeface="Baskerville Old Face" panose="02020602080505020303" pitchFamily="18" charset="77"/>
              </a:rPr>
              <a:t>ODEP Youth Resources: </a:t>
            </a:r>
            <a:br>
              <a:rPr lang="en-US" sz="3600" b="1" dirty="0">
                <a:solidFill>
                  <a:schemeClr val="bg1"/>
                </a:solidFill>
                <a:latin typeface="Baskerville Old Face" panose="02020602080505020303" pitchFamily="18" charset="77"/>
              </a:rPr>
            </a:br>
            <a:r>
              <a:rPr lang="en-US" sz="3600" b="1" dirty="0">
                <a:solidFill>
                  <a:schemeClr val="bg1"/>
                </a:solidFill>
                <a:latin typeface="Baskerville Old Face" panose="02020602080505020303" pitchFamily="18" charset="77"/>
              </a:rPr>
              <a:t>NCWD</a:t>
            </a:r>
          </a:p>
        </p:txBody>
      </p:sp>
      <p:sp>
        <p:nvSpPr>
          <p:cNvPr id="3" name="Text Placeholder 2">
            <a:extLst>
              <a:ext uri="{FF2B5EF4-FFF2-40B4-BE49-F238E27FC236}">
                <a16:creationId xmlns:a16="http://schemas.microsoft.com/office/drawing/2014/main" id="{A3023D07-56DE-4413-84AB-E2B3B099C0E3}"/>
              </a:ext>
            </a:extLst>
          </p:cNvPr>
          <p:cNvSpPr>
            <a:spLocks noGrp="1"/>
          </p:cNvSpPr>
          <p:nvPr>
            <p:ph type="body" idx="1"/>
          </p:nvPr>
        </p:nvSpPr>
        <p:spPr>
          <a:xfrm>
            <a:off x="457502" y="1577242"/>
            <a:ext cx="4006010" cy="4467097"/>
          </a:xfrm>
        </p:spPr>
        <p:txBody>
          <a:bodyPr/>
          <a:lstStyle/>
          <a:p>
            <a:pPr marL="342900" indent="-342900">
              <a:buFont typeface="Wingdings" panose="05000000000000000000" pitchFamily="2" charset="2"/>
              <a:buChar char="v"/>
            </a:pPr>
            <a:r>
              <a:rPr lang="en-US" sz="1800" u="sng" dirty="0">
                <a:latin typeface="Libre Baskerville" panose="020B0604020202020204" charset="0"/>
                <a:hlinkClick r:id="rId2"/>
              </a:rPr>
              <a:t>National Collaborative on Workforce and Disability for Youth (NCWD/Youth)</a:t>
            </a:r>
            <a:r>
              <a:rPr lang="en-US" sz="1800" u="sng" dirty="0">
                <a:latin typeface="Libre Baskerville" panose="020B0604020202020204" charset="0"/>
              </a:rPr>
              <a:t> is</a:t>
            </a:r>
            <a:r>
              <a:rPr lang="en-US" sz="1800" dirty="0">
                <a:latin typeface="Libre Baskerville" panose="020B0604020202020204" charset="0"/>
              </a:rPr>
              <a:t> a partnership to promote success for youth with disabilities entering the world of work.</a:t>
            </a:r>
          </a:p>
          <a:p>
            <a:pPr marL="342900" indent="-342900">
              <a:buFont typeface="Wingdings" panose="05000000000000000000" pitchFamily="2" charset="2"/>
              <a:buChar char="v"/>
            </a:pPr>
            <a:r>
              <a:rPr lang="en-US" sz="1800" dirty="0">
                <a:latin typeface="Libre Baskerville" panose="020B0604020202020204" charset="0"/>
              </a:rPr>
              <a:t>The NCWD/Youth website houses numerous youth-focused resources including:</a:t>
            </a:r>
          </a:p>
          <a:p>
            <a:pPr marL="751342" lvl="1" indent="-342900">
              <a:buFont typeface="Wingdings" panose="05000000000000000000" pitchFamily="2" charset="2"/>
              <a:buChar char="v"/>
            </a:pPr>
            <a:r>
              <a:rPr lang="en-US" sz="1800" dirty="0">
                <a:latin typeface="Libre Baskerville" panose="020B0604020202020204" charset="0"/>
                <a:hlinkClick r:id="rId3"/>
              </a:rPr>
              <a:t>Guideposts for Success</a:t>
            </a:r>
            <a:endParaRPr lang="en-US" sz="1800" dirty="0">
              <a:latin typeface="Libre Baskerville" panose="020B0604020202020204" charset="0"/>
            </a:endParaRPr>
          </a:p>
          <a:p>
            <a:pPr marL="751342" lvl="1" indent="-342900">
              <a:buFont typeface="Wingdings" panose="05000000000000000000" pitchFamily="2" charset="2"/>
              <a:buChar char="v"/>
            </a:pPr>
            <a:r>
              <a:rPr lang="en-US" sz="1800" dirty="0">
                <a:latin typeface="Libre Baskerville" panose="020B0604020202020204" charset="0"/>
                <a:hlinkClick r:id="rId4"/>
              </a:rPr>
              <a:t>Career Development</a:t>
            </a:r>
            <a:endParaRPr lang="en-US" sz="1800" dirty="0">
              <a:latin typeface="Libre Baskerville" panose="020B0604020202020204" charset="0"/>
            </a:endParaRPr>
          </a:p>
          <a:p>
            <a:pPr marL="751342" lvl="1" indent="-342900">
              <a:buFont typeface="Wingdings" panose="05000000000000000000" pitchFamily="2" charset="2"/>
              <a:buChar char="v"/>
            </a:pPr>
            <a:r>
              <a:rPr lang="en-US" sz="1800" dirty="0">
                <a:latin typeface="Libre Baskerville" panose="020B0604020202020204" charset="0"/>
                <a:hlinkClick r:id="rId5"/>
              </a:rPr>
              <a:t>Professional Development</a:t>
            </a:r>
            <a:endParaRPr lang="en-US" sz="1800" dirty="0">
              <a:latin typeface="Libre Baskerville" panose="020B0604020202020204" charset="0"/>
            </a:endParaRPr>
          </a:p>
          <a:p>
            <a:pPr marL="751342" lvl="1" indent="-342900">
              <a:buFont typeface="Wingdings" panose="05000000000000000000" pitchFamily="2" charset="2"/>
              <a:buChar char="v"/>
            </a:pPr>
            <a:r>
              <a:rPr lang="en-US" sz="1800" dirty="0">
                <a:latin typeface="Libre Baskerville" panose="020B0604020202020204" charset="0"/>
                <a:hlinkClick r:id="rId6"/>
              </a:rPr>
              <a:t>Youth Development and Leadership</a:t>
            </a:r>
            <a:endParaRPr lang="en-US" sz="1800" dirty="0">
              <a:latin typeface="Libre Baskerville" panose="020B0604020202020204" charset="0"/>
            </a:endParaRPr>
          </a:p>
        </p:txBody>
      </p:sp>
      <p:pic>
        <p:nvPicPr>
          <p:cNvPr id="4" name="Picture 4" descr="https://www.dol.gov/odep/images/NCWD_Youth_LargeHP.jpg">
            <a:extLst>
              <a:ext uri="{FF2B5EF4-FFF2-40B4-BE49-F238E27FC236}">
                <a16:creationId xmlns:a16="http://schemas.microsoft.com/office/drawing/2014/main" id="{8006A5EE-19BA-4A6C-8C7A-92CC32D1D4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2105262"/>
            <a:ext cx="3802897" cy="154932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E017905-8615-4D39-A3C1-730A7C483B39}"/>
              </a:ext>
            </a:extLst>
          </p:cNvPr>
          <p:cNvSpPr/>
          <p:nvPr/>
        </p:nvSpPr>
        <p:spPr>
          <a:xfrm>
            <a:off x="4572000" y="3654590"/>
            <a:ext cx="4572000" cy="1015663"/>
          </a:xfrm>
          <a:prstGeom prst="rect">
            <a:avLst/>
          </a:prstGeom>
        </p:spPr>
        <p:txBody>
          <a:bodyPr>
            <a:spAutoFit/>
          </a:bodyPr>
          <a:lstStyle/>
          <a:p>
            <a:r>
              <a:rPr lang="en-US" sz="2000" dirty="0">
                <a:latin typeface="Libre Baskerville" panose="020B0604020202020204" charset="0"/>
                <a:hlinkClick r:id="rId8"/>
              </a:rPr>
              <a:t>National Collaborative on Workforce and Disability for Youth (NCWD/Youth)</a:t>
            </a:r>
            <a:endParaRPr lang="en-US" sz="2000" dirty="0">
              <a:latin typeface="Libre Baskerville" panose="020B0604020202020204" charset="0"/>
            </a:endParaRPr>
          </a:p>
        </p:txBody>
      </p:sp>
    </p:spTree>
    <p:extLst>
      <p:ext uri="{BB962C8B-B14F-4D97-AF65-F5344CB8AC3E}">
        <p14:creationId xmlns:p14="http://schemas.microsoft.com/office/powerpoint/2010/main" val="27384506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9F880C-72E7-4456-87FE-4A69E41CFA96}"/>
              </a:ext>
            </a:extLst>
          </p:cNvPr>
          <p:cNvSpPr/>
          <p:nvPr/>
        </p:nvSpPr>
        <p:spPr>
          <a:xfrm>
            <a:off x="488379" y="2730850"/>
            <a:ext cx="3045417" cy="1631216"/>
          </a:xfrm>
          <a:prstGeom prst="rect">
            <a:avLst/>
          </a:prstGeom>
        </p:spPr>
        <p:txBody>
          <a:bodyPr wrap="square">
            <a:spAutoFit/>
          </a:bodyPr>
          <a:lstStyle/>
          <a:p>
            <a:pPr algn="ctr"/>
            <a:r>
              <a:rPr lang="en-US" sz="2000" b="1" dirty="0">
                <a:latin typeface="Libre Baskerville" panose="020B0604020202020204" charset="0"/>
                <a:hlinkClick r:id="rId2"/>
              </a:rPr>
              <a:t>Employer Assistance and Resource Network on Disability Inclusion (EARN)</a:t>
            </a:r>
            <a:endParaRPr lang="en-US" sz="2000" b="1" dirty="0">
              <a:latin typeface="Libre Baskerville" panose="020B0604020202020204" charset="0"/>
            </a:endParaRPr>
          </a:p>
        </p:txBody>
      </p:sp>
      <p:pic>
        <p:nvPicPr>
          <p:cNvPr id="3" name="Picture 2">
            <a:extLst>
              <a:ext uri="{FF2B5EF4-FFF2-40B4-BE49-F238E27FC236}">
                <a16:creationId xmlns:a16="http://schemas.microsoft.com/office/drawing/2014/main" id="{B5B6AF86-168A-4234-88FC-96C3E05E0FF1}"/>
              </a:ext>
            </a:extLst>
          </p:cNvPr>
          <p:cNvPicPr>
            <a:picLocks noChangeAspect="1"/>
          </p:cNvPicPr>
          <p:nvPr/>
        </p:nvPicPr>
        <p:blipFill>
          <a:blip r:embed="rId3"/>
          <a:stretch>
            <a:fillRect/>
          </a:stretch>
        </p:blipFill>
        <p:spPr>
          <a:xfrm>
            <a:off x="457221" y="1616425"/>
            <a:ext cx="3076575" cy="1114425"/>
          </a:xfrm>
          <a:prstGeom prst="rect">
            <a:avLst/>
          </a:prstGeom>
        </p:spPr>
      </p:pic>
      <p:sp>
        <p:nvSpPr>
          <p:cNvPr id="4" name="Title 3">
            <a:extLst>
              <a:ext uri="{FF2B5EF4-FFF2-40B4-BE49-F238E27FC236}">
                <a16:creationId xmlns:a16="http://schemas.microsoft.com/office/drawing/2014/main" id="{2E382076-48D7-4A91-B11A-F84DCBC66254}"/>
              </a:ext>
            </a:extLst>
          </p:cNvPr>
          <p:cNvSpPr>
            <a:spLocks noGrp="1"/>
          </p:cNvSpPr>
          <p:nvPr>
            <p:ph type="title"/>
          </p:nvPr>
        </p:nvSpPr>
        <p:spPr>
          <a:xfrm>
            <a:off x="647002" y="360603"/>
            <a:ext cx="8229599" cy="276999"/>
          </a:xfrm>
        </p:spPr>
        <p:txBody>
          <a:bodyPr/>
          <a:lstStyle/>
          <a:p>
            <a:pPr algn="r"/>
            <a:r>
              <a:rPr lang="en-US" sz="3600" b="1" dirty="0">
                <a:solidFill>
                  <a:schemeClr val="bg1"/>
                </a:solidFill>
                <a:latin typeface="Baskerville Old Face" panose="02020602080505020303" pitchFamily="18" charset="77"/>
              </a:rPr>
              <a:t>Employer Resources</a:t>
            </a:r>
          </a:p>
        </p:txBody>
      </p:sp>
      <p:sp>
        <p:nvSpPr>
          <p:cNvPr id="5" name="Text Placeholder 4">
            <a:extLst>
              <a:ext uri="{FF2B5EF4-FFF2-40B4-BE49-F238E27FC236}">
                <a16:creationId xmlns:a16="http://schemas.microsoft.com/office/drawing/2014/main" id="{6CB4CDE3-51CC-46C8-99E0-3BFF1A9D45BD}"/>
              </a:ext>
            </a:extLst>
          </p:cNvPr>
          <p:cNvSpPr>
            <a:spLocks noGrp="1"/>
          </p:cNvSpPr>
          <p:nvPr>
            <p:ph type="body" idx="1"/>
          </p:nvPr>
        </p:nvSpPr>
        <p:spPr>
          <a:xfrm>
            <a:off x="3533796" y="1577359"/>
            <a:ext cx="5153024" cy="793882"/>
          </a:xfrm>
        </p:spPr>
        <p:txBody>
          <a:bodyPr/>
          <a:lstStyle/>
          <a:p>
            <a:pPr marL="285750" indent="-285750">
              <a:buFont typeface="Wingdings" panose="05000000000000000000" pitchFamily="2" charset="2"/>
              <a:buChar char="v"/>
            </a:pPr>
            <a:r>
              <a:rPr lang="en-US" sz="1800" dirty="0">
                <a:latin typeface="Libre Baskerville" panose="020B0604020202020204" charset="0"/>
              </a:rPr>
              <a:t>(EARN) helps employers recruit, hire, retain and advance people with disabilities. </a:t>
            </a:r>
          </a:p>
          <a:p>
            <a:pPr marL="285750" indent="-285750">
              <a:buFont typeface="Wingdings" panose="05000000000000000000" pitchFamily="2" charset="2"/>
              <a:buChar char="v"/>
            </a:pPr>
            <a:r>
              <a:rPr lang="en-US" sz="1800" dirty="0">
                <a:latin typeface="Libre Baskerville" panose="020B0604020202020204" charset="0"/>
              </a:rPr>
              <a:t>EARN also maintains a website, AskEARN.org, which provides information on: recruiting and hiring; retention and advancement; laws and regulations; creating an accessible and welcoming workplace; and federal contractor requirements.</a:t>
            </a:r>
          </a:p>
          <a:p>
            <a:pPr marL="285750" indent="-285750">
              <a:buFont typeface="Wingdings" panose="05000000000000000000" pitchFamily="2" charset="2"/>
              <a:buChar char="v"/>
            </a:pPr>
            <a:r>
              <a:rPr lang="en-US" sz="1800" dirty="0">
                <a:latin typeface="Libre Baskerville" panose="020B0604020202020204" charset="0"/>
              </a:rPr>
              <a:t>Other Resources:</a:t>
            </a:r>
          </a:p>
          <a:p>
            <a:pPr marL="695328" lvl="1" indent="-285750">
              <a:buFont typeface="Wingdings" panose="05000000000000000000" pitchFamily="2" charset="2"/>
              <a:buChar char="v"/>
            </a:pPr>
            <a:r>
              <a:rPr lang="en-US" sz="1800" dirty="0">
                <a:latin typeface="Libre Baskerville" panose="020B0604020202020204" charset="0"/>
                <a:hlinkClick r:id="rId4"/>
              </a:rPr>
              <a:t>Primer on Disability Inclusion </a:t>
            </a:r>
            <a:endParaRPr lang="en-US" sz="1800" dirty="0">
              <a:latin typeface="Libre Baskerville" panose="020B0604020202020204" charset="0"/>
            </a:endParaRPr>
          </a:p>
          <a:p>
            <a:pPr marL="695328" lvl="1" indent="-285750">
              <a:buFont typeface="Wingdings" panose="05000000000000000000" pitchFamily="2" charset="2"/>
              <a:buChar char="v"/>
            </a:pPr>
            <a:r>
              <a:rPr lang="en-US" sz="1800" dirty="0">
                <a:latin typeface="Libre Baskerville" panose="020B0604020202020204" charset="0"/>
                <a:hlinkClick r:id="rId5"/>
              </a:rPr>
              <a:t>Business Strategies that Work: A Framework for Disability Inclusion</a:t>
            </a:r>
            <a:endParaRPr lang="en-US" sz="1800" dirty="0">
              <a:latin typeface="Libre Baskerville" panose="020B0604020202020204" charset="0"/>
            </a:endParaRPr>
          </a:p>
          <a:p>
            <a:pPr marL="695328" lvl="1" indent="-285750">
              <a:buFont typeface="Wingdings" panose="05000000000000000000" pitchFamily="2" charset="2"/>
              <a:buChar char="v"/>
            </a:pPr>
            <a:r>
              <a:rPr lang="en-US" sz="1800" dirty="0">
                <a:latin typeface="Libre Baskerville" panose="020B0604020202020204" charset="0"/>
                <a:hlinkClick r:id="rId6"/>
              </a:rPr>
              <a:t>Small Business &amp; Disability: Steps to Success </a:t>
            </a:r>
            <a:endParaRPr lang="en-US" sz="1800" dirty="0">
              <a:latin typeface="Libre Baskerville" panose="020B0604020202020204" charset="0"/>
            </a:endParaRPr>
          </a:p>
          <a:p>
            <a:pPr marL="695328" lvl="1" indent="-285750">
              <a:buFont typeface="Wingdings" panose="05000000000000000000" pitchFamily="2" charset="2"/>
              <a:buChar char="v"/>
            </a:pPr>
            <a:r>
              <a:rPr lang="en-US" sz="1800" dirty="0">
                <a:latin typeface="Libre Baskerville" panose="020B0604020202020204" charset="0"/>
                <a:hlinkClick r:id="rId7"/>
              </a:rPr>
              <a:t>Fact Sheet on Self-Identification of Disability</a:t>
            </a:r>
            <a:endParaRPr lang="en-US" sz="1800" dirty="0">
              <a:latin typeface="Libre Baskerville" panose="020B0604020202020204" charset="0"/>
            </a:endParaRPr>
          </a:p>
        </p:txBody>
      </p:sp>
    </p:spTree>
    <p:extLst>
      <p:ext uri="{BB962C8B-B14F-4D97-AF65-F5344CB8AC3E}">
        <p14:creationId xmlns:p14="http://schemas.microsoft.com/office/powerpoint/2010/main" val="1542630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991" y="525145"/>
            <a:ext cx="8229599" cy="276999"/>
          </a:xfrm>
        </p:spPr>
        <p:txBody>
          <a:bodyPr/>
          <a:lstStyle/>
          <a:p>
            <a:pPr algn="r"/>
            <a:r>
              <a:rPr lang="en-US" sz="3600" b="1" dirty="0">
                <a:solidFill>
                  <a:schemeClr val="bg1"/>
                </a:solidFill>
                <a:latin typeface="Baskerville Old Face" panose="02020602080505020303" pitchFamily="18" charset="77"/>
              </a:rPr>
              <a:t>New York City Stats</a:t>
            </a:r>
          </a:p>
        </p:txBody>
      </p:sp>
      <p:sp>
        <p:nvSpPr>
          <p:cNvPr id="3" name="Text Placeholder 2"/>
          <p:cNvSpPr>
            <a:spLocks noGrp="1"/>
          </p:cNvSpPr>
          <p:nvPr>
            <p:ph type="body" idx="1"/>
          </p:nvPr>
        </p:nvSpPr>
        <p:spPr>
          <a:xfrm>
            <a:off x="1906292" y="1263965"/>
            <a:ext cx="7237709" cy="4525961"/>
          </a:xfrm>
        </p:spPr>
        <p:txBody>
          <a:bodyPr/>
          <a:lstStyle/>
          <a:p>
            <a:pPr marL="342900" lvl="1" indent="-139700">
              <a:spcBef>
                <a:spcPts val="640"/>
              </a:spcBef>
              <a:buFont typeface="Noto Sans Symbols"/>
              <a:buChar char="❖"/>
            </a:pPr>
            <a:r>
              <a:rPr lang="en-US" sz="1600" dirty="0">
                <a:latin typeface="Libre Baskerville" panose="020B0604020202020204" charset="0"/>
              </a:rPr>
              <a:t>NYC’s Labor Force Participation Rate (LFPR) is 60.2%.</a:t>
            </a:r>
            <a:r>
              <a:rPr lang="en-US" sz="1600" baseline="30000" dirty="0">
                <a:latin typeface="Libre Baskerville" panose="020B0604020202020204" charset="0"/>
              </a:rPr>
              <a:t> 1</a:t>
            </a:r>
          </a:p>
          <a:p>
            <a:pPr marL="342900" lvl="1" indent="-139700">
              <a:spcBef>
                <a:spcPts val="640"/>
              </a:spcBef>
              <a:buFont typeface="Noto Sans Symbols"/>
              <a:buChar char="❖"/>
            </a:pPr>
            <a:r>
              <a:rPr lang="en-US" sz="1600" dirty="0">
                <a:latin typeface="Libre Baskerville" panose="020B0604020202020204" charset="0"/>
              </a:rPr>
              <a:t>70.4% of people without disabilities aged 18 to 64 in New York City are employed.</a:t>
            </a:r>
            <a:r>
              <a:rPr lang="en-US" sz="1600" baseline="30000" dirty="0">
                <a:latin typeface="Libre Baskerville" panose="020B0604020202020204" charset="0"/>
              </a:rPr>
              <a:t> 2</a:t>
            </a:r>
          </a:p>
          <a:p>
            <a:pPr marL="342900" lvl="1" indent="-139700">
              <a:spcBef>
                <a:spcPts val="640"/>
              </a:spcBef>
              <a:buFont typeface="Noto Sans Symbols"/>
              <a:buChar char="❖"/>
            </a:pPr>
            <a:r>
              <a:rPr lang="en-US" sz="1600" b="1" dirty="0">
                <a:solidFill>
                  <a:schemeClr val="tx1"/>
                </a:solidFill>
                <a:latin typeface="Libre Baskerville" panose="020B0604020202020204" charset="0"/>
                <a:sym typeface="Wingdings"/>
              </a:rPr>
              <a:t>32.3% of NYC residents w/ disabilities (ages 18-64) have jobs.</a:t>
            </a:r>
            <a:r>
              <a:rPr lang="en-US" sz="1600" b="1" baseline="30000" dirty="0">
                <a:latin typeface="Libre Baskerville" panose="020B0604020202020204" charset="0"/>
              </a:rPr>
              <a:t> 2</a:t>
            </a:r>
            <a:endParaRPr lang="en-US" sz="1600" b="1" baseline="30000" dirty="0">
              <a:solidFill>
                <a:schemeClr val="tx1"/>
              </a:solidFill>
              <a:latin typeface="Libre Baskerville" panose="020B0604020202020204" charset="0"/>
              <a:sym typeface="Wingdings"/>
            </a:endParaRPr>
          </a:p>
          <a:p>
            <a:pPr marL="342900" lvl="1" indent="-139700">
              <a:spcBef>
                <a:spcPts val="640"/>
              </a:spcBef>
              <a:buFont typeface="Noto Sans Symbols"/>
              <a:buChar char="❖"/>
            </a:pPr>
            <a:r>
              <a:rPr lang="en-US" sz="1600" dirty="0">
                <a:solidFill>
                  <a:schemeClr val="tx1"/>
                </a:solidFill>
                <a:latin typeface="Libre Baskerville" panose="020B0604020202020204" charset="0"/>
                <a:sym typeface="Wingdings"/>
              </a:rPr>
              <a:t>There is a 38.1 point gap between the employment rates of PWDs and those without disabilities. “</a:t>
            </a:r>
            <a:r>
              <a:rPr lang="en-US" sz="1600" b="1" dirty="0">
                <a:solidFill>
                  <a:schemeClr val="tx1"/>
                </a:solidFill>
                <a:latin typeface="Libre Baskerville" panose="020B0604020202020204" charset="0"/>
                <a:sym typeface="Wingdings"/>
              </a:rPr>
              <a:t>The employment gap is greater in NYC than it is at the State or national level.”</a:t>
            </a:r>
            <a:r>
              <a:rPr lang="en-US" sz="1600" baseline="30000" dirty="0">
                <a:latin typeface="Libre Baskerville" panose="020B0604020202020204" charset="0"/>
              </a:rPr>
              <a:t> 3</a:t>
            </a:r>
            <a:endParaRPr lang="en-US" sz="1600" b="1" baseline="30000" dirty="0">
              <a:solidFill>
                <a:schemeClr val="tx1"/>
              </a:solidFill>
              <a:latin typeface="Libre Baskerville" panose="020B0604020202020204" charset="0"/>
              <a:sym typeface="Wingdings"/>
            </a:endParaRPr>
          </a:p>
          <a:p>
            <a:pPr marL="342900" lvl="1" indent="-139700">
              <a:spcBef>
                <a:spcPts val="640"/>
              </a:spcBef>
              <a:buFont typeface="Noto Sans Symbols"/>
              <a:buChar char="❖"/>
            </a:pPr>
            <a:r>
              <a:rPr lang="en-US" sz="1600" dirty="0">
                <a:solidFill>
                  <a:schemeClr val="tx1"/>
                </a:solidFill>
                <a:latin typeface="Libre Baskerville" panose="020B0604020202020204" charset="0"/>
                <a:sym typeface="Wingdings"/>
              </a:rPr>
              <a:t>New York ranks 37th in the country in terms of jobs for PWDs.</a:t>
            </a:r>
            <a:r>
              <a:rPr lang="en-US" sz="1600" baseline="30000" dirty="0">
                <a:latin typeface="Libre Baskerville" panose="020B0604020202020204" charset="0"/>
              </a:rPr>
              <a:t> 4</a:t>
            </a:r>
            <a:endParaRPr lang="en-US" sz="1600" baseline="30000" dirty="0">
              <a:solidFill>
                <a:schemeClr val="tx1"/>
              </a:solidFill>
              <a:latin typeface="Libre Baskerville" panose="020B0604020202020204" charset="0"/>
              <a:sym typeface="Wingdings"/>
            </a:endParaRPr>
          </a:p>
          <a:p>
            <a:pPr marL="342900" lvl="1" indent="-139700">
              <a:spcBef>
                <a:spcPts val="640"/>
              </a:spcBef>
              <a:buFont typeface="Noto Sans Symbols"/>
              <a:buChar char="❖"/>
            </a:pPr>
            <a:r>
              <a:rPr lang="en-US" sz="1600" dirty="0">
                <a:solidFill>
                  <a:schemeClr val="tx1"/>
                </a:solidFill>
                <a:latin typeface="Libre Baskerville" panose="020B0604020202020204" charset="0"/>
                <a:sym typeface="Wingdings"/>
              </a:rPr>
              <a:t>In total, there are 948,208 NYC residents with disabilities.</a:t>
            </a:r>
            <a:r>
              <a:rPr lang="en-US" sz="1600" baseline="30000" dirty="0">
                <a:latin typeface="Libre Baskerville" panose="020B0604020202020204" charset="0"/>
              </a:rPr>
              <a:t> 5</a:t>
            </a:r>
            <a:endParaRPr lang="en-US" sz="1600" baseline="30000" dirty="0">
              <a:solidFill>
                <a:schemeClr val="tx1"/>
              </a:solidFill>
              <a:latin typeface="Libre Baskerville" panose="020B0604020202020204" charset="0"/>
              <a:sym typeface="Wingdings"/>
            </a:endParaRPr>
          </a:p>
          <a:p>
            <a:pPr marL="342900" lvl="1" indent="-139700">
              <a:spcBef>
                <a:spcPts val="640"/>
              </a:spcBef>
              <a:buFont typeface="Noto Sans Symbols"/>
              <a:buChar char="❖"/>
            </a:pPr>
            <a:r>
              <a:rPr lang="en-US" sz="1600" dirty="0">
                <a:solidFill>
                  <a:schemeClr val="tx1"/>
                </a:solidFill>
                <a:latin typeface="Libre Baskerville" panose="020B0604020202020204" charset="0"/>
                <a:sym typeface="Wingdings"/>
              </a:rPr>
              <a:t>Out of that number, there are 460,425 working age (18-64) people with disabilities living in New York City.</a:t>
            </a:r>
            <a:r>
              <a:rPr lang="en-US" sz="1600" baseline="30000" dirty="0">
                <a:latin typeface="Libre Baskerville" panose="020B0604020202020204" charset="0"/>
              </a:rPr>
              <a:t> 5</a:t>
            </a:r>
            <a:endParaRPr lang="en-US" sz="1600" baseline="30000" dirty="0">
              <a:solidFill>
                <a:schemeClr val="tx1"/>
              </a:solidFill>
              <a:latin typeface="Libre Baskerville" panose="020B0604020202020204" charset="0"/>
              <a:sym typeface="Wingdings"/>
            </a:endParaRPr>
          </a:p>
          <a:p>
            <a:pPr marL="342900" lvl="1" indent="-139700">
              <a:spcBef>
                <a:spcPts val="640"/>
              </a:spcBef>
              <a:buFont typeface="Noto Sans Symbols"/>
              <a:buChar char="❖"/>
            </a:pPr>
            <a:r>
              <a:rPr lang="en-US" sz="1600" dirty="0">
                <a:solidFill>
                  <a:schemeClr val="tx1"/>
                </a:solidFill>
                <a:latin typeface="Libre Baskerville" panose="020B0604020202020204" charset="0"/>
                <a:sym typeface="Wingdings"/>
              </a:rPr>
              <a:t>31% of all NYC residents with disabilities live in poverty.</a:t>
            </a:r>
            <a:r>
              <a:rPr lang="en-US" sz="1600" baseline="30000" dirty="0">
                <a:latin typeface="Libre Baskerville" panose="020B0604020202020204" charset="0"/>
              </a:rPr>
              <a:t>5</a:t>
            </a:r>
            <a:endParaRPr lang="en-US" sz="1600" baseline="30000" dirty="0">
              <a:solidFill>
                <a:schemeClr val="tx1"/>
              </a:solidFill>
              <a:latin typeface="Libre Baskerville" panose="020B0604020202020204" charset="0"/>
              <a:sym typeface="Wingdings"/>
            </a:endParaRPr>
          </a:p>
          <a:p>
            <a:pPr marL="752480" lvl="2" indent="-139700">
              <a:spcBef>
                <a:spcPts val="640"/>
              </a:spcBef>
              <a:buFont typeface="Noto Sans Symbols"/>
              <a:buChar char="❖"/>
            </a:pPr>
            <a:r>
              <a:rPr lang="en-US" sz="1600" b="1" dirty="0">
                <a:solidFill>
                  <a:schemeClr val="tx1"/>
                </a:solidFill>
                <a:latin typeface="Libre Baskerville" panose="020B0604020202020204" charset="0"/>
                <a:sym typeface="Wingdings"/>
              </a:rPr>
              <a:t>39.3% (116,313) of Hispanics with disabilities in NYC live in poverty. </a:t>
            </a:r>
          </a:p>
          <a:p>
            <a:pPr marL="752480" lvl="2" indent="-139700">
              <a:spcBef>
                <a:spcPts val="640"/>
              </a:spcBef>
              <a:buFont typeface="Noto Sans Symbols"/>
              <a:buChar char="❖"/>
            </a:pPr>
            <a:r>
              <a:rPr lang="en-US" sz="1600" dirty="0">
                <a:solidFill>
                  <a:schemeClr val="tx1"/>
                </a:solidFill>
                <a:latin typeface="Libre Baskerville" panose="020B0604020202020204" charset="0"/>
                <a:sym typeface="Wingdings"/>
              </a:rPr>
              <a:t>34.5% (84,066) of African Americans with disabilities in NYC live in  poverty.</a:t>
            </a:r>
          </a:p>
          <a:p>
            <a:pPr marL="752480" lvl="2" indent="-139700">
              <a:spcBef>
                <a:spcPts val="640"/>
              </a:spcBef>
              <a:buFont typeface="Noto Sans Symbols"/>
              <a:buChar char="❖"/>
            </a:pPr>
            <a:r>
              <a:rPr lang="en-US" sz="1600" dirty="0">
                <a:solidFill>
                  <a:schemeClr val="tx1"/>
                </a:solidFill>
                <a:latin typeface="Libre Baskerville" panose="020B0604020202020204" charset="0"/>
                <a:sym typeface="Wingdings"/>
              </a:rPr>
              <a:t>28.9% ( 24,868) of Asians with disabilities in NYC live in poverty. </a:t>
            </a:r>
          </a:p>
          <a:p>
            <a:endParaRPr lang="en-US" sz="1600" dirty="0">
              <a:solidFill>
                <a:schemeClr val="tx1"/>
              </a:solidFill>
              <a:latin typeface="Libre Baskerville" panose="020B0604020202020204" charset="0"/>
              <a:sym typeface="Wingdings"/>
            </a:endParaRPr>
          </a:p>
        </p:txBody>
      </p:sp>
      <p:pic>
        <p:nvPicPr>
          <p:cNvPr id="7" name="Picture 6" descr="Headshot of Bill de Blasio, Mayor of the City of New York. He is a middled age white man wearing a blue shirt and a yellow tie. Behind him are red DE BLASIO FOR MAYOR signs. &#10;" title="Bill de Blasio, Mayor of NYC"/>
          <p:cNvPicPr>
            <a:picLocks noChangeAspect="1"/>
          </p:cNvPicPr>
          <p:nvPr/>
        </p:nvPicPr>
        <p:blipFill>
          <a:blip r:embed="rId3"/>
          <a:stretch>
            <a:fillRect/>
          </a:stretch>
        </p:blipFill>
        <p:spPr>
          <a:xfrm>
            <a:off x="0" y="1366395"/>
            <a:ext cx="2160550" cy="2160550"/>
          </a:xfrm>
          <a:prstGeom prst="rect">
            <a:avLst/>
          </a:prstGeom>
          <a:ln>
            <a:noFill/>
          </a:ln>
          <a:effectLst>
            <a:softEdge rad="112500"/>
          </a:effectLst>
        </p:spPr>
      </p:pic>
      <p:sp>
        <p:nvSpPr>
          <p:cNvPr id="8" name="TextBox 7"/>
          <p:cNvSpPr txBox="1"/>
          <p:nvPr/>
        </p:nvSpPr>
        <p:spPr>
          <a:xfrm>
            <a:off x="140869" y="3465546"/>
            <a:ext cx="1878811" cy="523220"/>
          </a:xfrm>
          <a:prstGeom prst="rect">
            <a:avLst/>
          </a:prstGeom>
          <a:noFill/>
        </p:spPr>
        <p:txBody>
          <a:bodyPr wrap="square" rtlCol="0">
            <a:spAutoFit/>
          </a:bodyPr>
          <a:lstStyle/>
          <a:p>
            <a:pPr algn="ctr"/>
            <a:r>
              <a:rPr lang="en-US" dirty="0"/>
              <a:t>Mayor Bill de Blasio</a:t>
            </a:r>
          </a:p>
          <a:p>
            <a:pPr algn="ctr"/>
            <a:r>
              <a:rPr lang="en-US" dirty="0"/>
              <a:t>(D)</a:t>
            </a:r>
          </a:p>
        </p:txBody>
      </p:sp>
      <p:sp>
        <p:nvSpPr>
          <p:cNvPr id="6" name="Shape 134"/>
          <p:cNvSpPr txBox="1"/>
          <p:nvPr/>
        </p:nvSpPr>
        <p:spPr>
          <a:xfrm>
            <a:off x="1" y="4016547"/>
            <a:ext cx="2160550" cy="1773379"/>
          </a:xfrm>
          <a:prstGeom prst="rect">
            <a:avLst/>
          </a:prstGeom>
          <a:noFill/>
          <a:ln>
            <a:noFill/>
          </a:ln>
        </p:spPr>
        <p:txBody>
          <a:bodyPr lIns="91425" tIns="45700" rIns="91425" bIns="45700" anchor="t" anchorCtr="0">
            <a:noAutofit/>
          </a:bodyPr>
          <a:lstStyle/>
          <a:p>
            <a:pPr marL="228600" lvl="0" indent="-228600">
              <a:buClr>
                <a:schemeClr val="dk1"/>
              </a:buClr>
              <a:buSzPct val="100000"/>
              <a:buFont typeface="Calibri"/>
              <a:buAutoNum type="arabicPeriod"/>
            </a:pPr>
            <a:r>
              <a:rPr lang="en-US" sz="1200" b="1" dirty="0">
                <a:solidFill>
                  <a:schemeClr val="dk1"/>
                </a:solidFill>
                <a:latin typeface="Libre Baskerville" panose="020B0604020202020204" charset="0"/>
                <a:ea typeface="Calibri"/>
                <a:cs typeface="Calibri" pitchFamily="34" charset="0"/>
                <a:sym typeface="Calibri"/>
                <a:hlinkClick r:id="rId4"/>
              </a:rPr>
              <a:t>NYC Comptroller-2016-The State of the City’s Economy and Finances</a:t>
            </a:r>
            <a:endParaRPr lang="en-US" sz="1200" b="1" dirty="0">
              <a:solidFill>
                <a:schemeClr val="dk1"/>
              </a:solidFill>
              <a:latin typeface="Libre Baskerville" panose="020B0604020202020204" charset="0"/>
              <a:ea typeface="Calibri"/>
              <a:cs typeface="Calibri" pitchFamily="34" charset="0"/>
              <a:sym typeface="Calibri"/>
            </a:endParaRPr>
          </a:p>
          <a:p>
            <a:pPr marL="228600" lvl="0" indent="-228600">
              <a:buClr>
                <a:schemeClr val="dk1"/>
              </a:buClr>
              <a:buSzPct val="100000"/>
              <a:buFont typeface="Calibri"/>
              <a:buAutoNum type="arabicPeriod"/>
            </a:pPr>
            <a:r>
              <a:rPr lang="en-US" sz="1200" b="1" dirty="0">
                <a:solidFill>
                  <a:schemeClr val="dk1"/>
                </a:solidFill>
                <a:latin typeface="Libre Baskerville" panose="020B0604020202020204" charset="0"/>
                <a:ea typeface="Calibri"/>
                <a:cs typeface="Calibri" pitchFamily="34" charset="0"/>
                <a:sym typeface="Calibri"/>
                <a:hlinkClick r:id="rId5"/>
              </a:rPr>
              <a:t>Census Bureau - 2015 American Community Survey </a:t>
            </a:r>
            <a:endParaRPr lang="en-US" sz="1200" b="1" dirty="0">
              <a:solidFill>
                <a:schemeClr val="dk1"/>
              </a:solidFill>
              <a:latin typeface="Libre Baskerville" panose="020B0604020202020204" charset="0"/>
              <a:ea typeface="Calibri"/>
              <a:cs typeface="Calibri" pitchFamily="34" charset="0"/>
              <a:sym typeface="Calibri"/>
            </a:endParaRPr>
          </a:p>
          <a:p>
            <a:pPr marL="228600" lvl="0" indent="-228600">
              <a:buClr>
                <a:schemeClr val="dk1"/>
              </a:buClr>
              <a:buSzPct val="100000"/>
              <a:buFont typeface="Calibri"/>
              <a:buAutoNum type="arabicPeriod"/>
            </a:pPr>
            <a:r>
              <a:rPr lang="en-US" sz="1200" b="1" dirty="0">
                <a:solidFill>
                  <a:schemeClr val="dk1"/>
                </a:solidFill>
                <a:latin typeface="Libre Baskerville" panose="020B0604020202020204" charset="0"/>
                <a:ea typeface="Calibri"/>
                <a:cs typeface="Calibri" pitchFamily="34" charset="0"/>
                <a:sym typeface="Calibri"/>
                <a:hlinkClick r:id="rId6"/>
              </a:rPr>
              <a:t>CID-NY ADA at 26 in New York City</a:t>
            </a:r>
            <a:endParaRPr lang="en-US" sz="1200" b="1" i="0" u="none" dirty="0">
              <a:solidFill>
                <a:schemeClr val="dk1"/>
              </a:solidFill>
              <a:latin typeface="Libre Baskerville" panose="020B0604020202020204" charset="0"/>
              <a:ea typeface="Calibri"/>
              <a:cs typeface="Calibri" pitchFamily="34" charset="0"/>
              <a:sym typeface="Calibri"/>
            </a:endParaRPr>
          </a:p>
          <a:p>
            <a:pPr marL="228600" indent="-228600">
              <a:buClr>
                <a:schemeClr val="dk1"/>
              </a:buClr>
              <a:buSzPct val="100000"/>
              <a:buFont typeface="Calibri"/>
              <a:buAutoNum type="arabicPeriod"/>
            </a:pPr>
            <a:r>
              <a:rPr lang="en-US" sz="1200" b="1" u="sng" dirty="0">
                <a:solidFill>
                  <a:schemeClr val="hlink"/>
                </a:solidFill>
                <a:latin typeface="Libre Baskerville" panose="020B0604020202020204" charset="0"/>
                <a:cs typeface="Calibri" pitchFamily="34" charset="0"/>
                <a:hlinkClick r:id="rId7"/>
              </a:rPr>
              <a:t>Annual Disability Statistics Compendium</a:t>
            </a:r>
          </a:p>
          <a:p>
            <a:pPr marL="228600" marR="0" lvl="0" indent="-228600" algn="l" rtl="0">
              <a:lnSpc>
                <a:spcPct val="100000"/>
              </a:lnSpc>
              <a:spcBef>
                <a:spcPts val="0"/>
              </a:spcBef>
              <a:spcAft>
                <a:spcPts val="0"/>
              </a:spcAft>
              <a:buClr>
                <a:schemeClr val="dk1"/>
              </a:buClr>
              <a:buSzPct val="100000"/>
              <a:buFont typeface="Calibri"/>
              <a:buAutoNum type="arabicPeriod"/>
            </a:pPr>
            <a:r>
              <a:rPr lang="en-US" sz="1200" b="1" dirty="0">
                <a:solidFill>
                  <a:schemeClr val="dk1"/>
                </a:solidFill>
                <a:latin typeface="Libre Baskerville" panose="020B0604020202020204" charset="0"/>
                <a:ea typeface="Calibri"/>
                <a:cs typeface="Calibri" pitchFamily="34" charset="0"/>
                <a:sym typeface="Calibri"/>
                <a:hlinkClick r:id="rId8"/>
              </a:rPr>
              <a:t>MOPD-NYC</a:t>
            </a:r>
            <a:r>
              <a:rPr lang="en-US" sz="1200" b="1" i="0" u="none" dirty="0">
                <a:solidFill>
                  <a:schemeClr val="dk1"/>
                </a:solidFill>
                <a:latin typeface="Libre Baskerville" panose="020B0604020202020204" charset="0"/>
                <a:ea typeface="Calibri"/>
                <a:cs typeface="Calibri" pitchFamily="34" charset="0"/>
                <a:sym typeface="Calibri"/>
                <a:hlinkClick r:id="rId8"/>
              </a:rPr>
              <a:t> PWDs Statistics Updated 2016</a:t>
            </a:r>
            <a:endParaRPr lang="en-US" sz="1200" b="1" i="0" u="none" dirty="0">
              <a:solidFill>
                <a:schemeClr val="dk1"/>
              </a:solidFill>
              <a:latin typeface="Libre Baskerville" panose="020B0604020202020204" charset="0"/>
              <a:ea typeface="Calibri"/>
              <a:cs typeface="Calibri" pitchFamily="34" charset="0"/>
              <a:sym typeface="Calibri"/>
            </a:endParaRPr>
          </a:p>
          <a:p>
            <a:pPr marL="228600" marR="0" lvl="0" indent="-228600" algn="l" rtl="0">
              <a:lnSpc>
                <a:spcPct val="100000"/>
              </a:lnSpc>
              <a:spcBef>
                <a:spcPts val="0"/>
              </a:spcBef>
              <a:spcAft>
                <a:spcPts val="0"/>
              </a:spcAft>
              <a:buClr>
                <a:schemeClr val="dk1"/>
              </a:buClr>
              <a:buSzPct val="100000"/>
              <a:buFont typeface="Calibri"/>
              <a:buAutoNum type="arabicPeriod"/>
            </a:pPr>
            <a:endParaRPr lang="en-US" sz="1200" b="1" i="0" u="none" dirty="0">
              <a:solidFill>
                <a:schemeClr val="dk1"/>
              </a:solidFill>
              <a:latin typeface="Libre Baskerville" panose="020B0604020202020204" charset="0"/>
              <a:ea typeface="Calibri"/>
              <a:cs typeface="Calibri" pitchFamily="34" charset="0"/>
              <a:sym typeface="Calibri"/>
            </a:endParaRPr>
          </a:p>
          <a:p>
            <a:pPr marL="228600" marR="0" lvl="0" indent="-228600" algn="l" rtl="0">
              <a:lnSpc>
                <a:spcPct val="100000"/>
              </a:lnSpc>
              <a:spcBef>
                <a:spcPts val="0"/>
              </a:spcBef>
              <a:spcAft>
                <a:spcPts val="0"/>
              </a:spcAft>
              <a:buClr>
                <a:schemeClr val="dk1"/>
              </a:buClr>
              <a:buSzPct val="100000"/>
              <a:buFont typeface="Arial"/>
              <a:buAutoNum type="arabicPeriod"/>
            </a:pPr>
            <a:endParaRPr lang="en-US" sz="1200" b="1" i="0" u="sng" dirty="0">
              <a:solidFill>
                <a:schemeClr val="hlink"/>
              </a:solidFill>
              <a:latin typeface="Libre Baskerville" panose="020B0604020202020204" charset="0"/>
              <a:cs typeface="Calibri" pitchFamily="34" charset="0"/>
              <a:sym typeface="Arial"/>
              <a:hlinkClick r:id="" action="ppaction://noaction"/>
            </a:endParaRPr>
          </a:p>
          <a:p>
            <a:pPr marL="228600" marR="0" lvl="0" indent="-228600" algn="l" rtl="0">
              <a:lnSpc>
                <a:spcPct val="100000"/>
              </a:lnSpc>
              <a:spcBef>
                <a:spcPts val="0"/>
              </a:spcBef>
              <a:spcAft>
                <a:spcPts val="0"/>
              </a:spcAft>
              <a:buClr>
                <a:schemeClr val="dk1"/>
              </a:buClr>
              <a:buSzPct val="100000"/>
              <a:buFont typeface="Arial"/>
              <a:buAutoNum type="arabicPeriod"/>
            </a:pPr>
            <a:endParaRPr lang="en-US" sz="1200" b="1" i="0" u="sng" dirty="0">
              <a:solidFill>
                <a:schemeClr val="hlink"/>
              </a:solidFill>
              <a:latin typeface="Libre Baskerville" panose="020B0604020202020204" charset="0"/>
              <a:cs typeface="Calibri" pitchFamily="34" charset="0"/>
              <a:sym typeface="Arial"/>
              <a:hlinkClick r:id="" action="ppaction://noaction"/>
            </a:endParaRPr>
          </a:p>
          <a:p>
            <a:pPr marL="228600" marR="0" lvl="0" indent="-228600" algn="l" rtl="0">
              <a:lnSpc>
                <a:spcPct val="100000"/>
              </a:lnSpc>
              <a:spcBef>
                <a:spcPts val="0"/>
              </a:spcBef>
              <a:spcAft>
                <a:spcPts val="0"/>
              </a:spcAft>
              <a:buClr>
                <a:schemeClr val="dk1"/>
              </a:buClr>
              <a:buSzPct val="100000"/>
              <a:buFont typeface="Arial"/>
              <a:buAutoNum type="arabicPeriod"/>
            </a:pPr>
            <a:endParaRPr lang="en-US" sz="1200" b="1" i="0" u="sng" dirty="0">
              <a:solidFill>
                <a:schemeClr val="hlink"/>
              </a:solidFill>
              <a:latin typeface="Libre Baskerville" panose="020B0604020202020204" charset="0"/>
              <a:cs typeface="Calibri" pitchFamily="34" charset="0"/>
              <a:sym typeface="Arial"/>
              <a:hlinkClick r:id="rId7"/>
            </a:endParaRPr>
          </a:p>
        </p:txBody>
      </p:sp>
    </p:spTree>
    <p:extLst>
      <p:ext uri="{BB962C8B-B14F-4D97-AF65-F5344CB8AC3E}">
        <p14:creationId xmlns:p14="http://schemas.microsoft.com/office/powerpoint/2010/main" val="26435515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DA51CA41-9965-4B44-872D-565A102301E7}"/>
              </a:ext>
            </a:extLst>
          </p:cNvPr>
          <p:cNvSpPr/>
          <p:nvPr/>
        </p:nvSpPr>
        <p:spPr>
          <a:xfrm>
            <a:off x="2858268" y="2787299"/>
            <a:ext cx="3151825" cy="707886"/>
          </a:xfrm>
          <a:prstGeom prst="rect">
            <a:avLst/>
          </a:prstGeom>
        </p:spPr>
        <p:txBody>
          <a:bodyPr wrap="none">
            <a:spAutoFit/>
          </a:bodyPr>
          <a:lstStyle/>
          <a:p>
            <a:pPr lvl="1" algn="just"/>
            <a:r>
              <a:rPr lang="en-US" sz="2000" b="1" dirty="0">
                <a:latin typeface="Libre Baskerville" panose="020B0604020202020204" charset="0"/>
                <a:hlinkClick r:id="rId2"/>
              </a:rPr>
              <a:t>Job Accommodation </a:t>
            </a:r>
          </a:p>
          <a:p>
            <a:pPr lvl="1" algn="just"/>
            <a:r>
              <a:rPr lang="en-US" sz="2000" b="1" dirty="0">
                <a:latin typeface="Libre Baskerville" panose="020B0604020202020204" charset="0"/>
                <a:hlinkClick r:id="rId2"/>
              </a:rPr>
              <a:t>Network: AskJAN.org </a:t>
            </a:r>
            <a:endParaRPr lang="en-US" sz="2000" b="1" dirty="0">
              <a:latin typeface="Libre Baskerville" panose="020B0604020202020204" charset="0"/>
            </a:endParaRPr>
          </a:p>
        </p:txBody>
      </p:sp>
      <p:pic>
        <p:nvPicPr>
          <p:cNvPr id="3" name="Picture 2">
            <a:extLst>
              <a:ext uri="{FF2B5EF4-FFF2-40B4-BE49-F238E27FC236}">
                <a16:creationId xmlns:a16="http://schemas.microsoft.com/office/drawing/2014/main" id="{B4A69CCA-A651-463D-80C6-AA1DFD9FE60A}"/>
              </a:ext>
            </a:extLst>
          </p:cNvPr>
          <p:cNvPicPr>
            <a:picLocks noChangeAspect="1"/>
          </p:cNvPicPr>
          <p:nvPr/>
        </p:nvPicPr>
        <p:blipFill>
          <a:blip r:embed="rId3"/>
          <a:stretch>
            <a:fillRect/>
          </a:stretch>
        </p:blipFill>
        <p:spPr>
          <a:xfrm>
            <a:off x="2948794" y="1476941"/>
            <a:ext cx="2978789" cy="1174433"/>
          </a:xfrm>
          <a:prstGeom prst="rect">
            <a:avLst/>
          </a:prstGeom>
        </p:spPr>
      </p:pic>
      <p:sp>
        <p:nvSpPr>
          <p:cNvPr id="6" name="Title 5">
            <a:extLst>
              <a:ext uri="{FF2B5EF4-FFF2-40B4-BE49-F238E27FC236}">
                <a16:creationId xmlns:a16="http://schemas.microsoft.com/office/drawing/2014/main" id="{3A84D0B2-2FA2-40EB-B0DA-8AADA07D60EE}"/>
              </a:ext>
            </a:extLst>
          </p:cNvPr>
          <p:cNvSpPr>
            <a:spLocks noGrp="1"/>
          </p:cNvSpPr>
          <p:nvPr>
            <p:ph type="title"/>
          </p:nvPr>
        </p:nvSpPr>
        <p:spPr>
          <a:xfrm>
            <a:off x="681508" y="360603"/>
            <a:ext cx="8229599" cy="276999"/>
          </a:xfrm>
        </p:spPr>
        <p:txBody>
          <a:bodyPr/>
          <a:lstStyle/>
          <a:p>
            <a:pPr algn="r"/>
            <a:r>
              <a:rPr lang="en-US" sz="3600" b="1" dirty="0">
                <a:solidFill>
                  <a:schemeClr val="bg1"/>
                </a:solidFill>
                <a:latin typeface="Baskerville Old Face" panose="02020602080505020303" pitchFamily="18" charset="77"/>
              </a:rPr>
              <a:t>Accommodations Resources</a:t>
            </a:r>
          </a:p>
        </p:txBody>
      </p:sp>
      <p:sp>
        <p:nvSpPr>
          <p:cNvPr id="7" name="Text Placeholder 6">
            <a:extLst>
              <a:ext uri="{FF2B5EF4-FFF2-40B4-BE49-F238E27FC236}">
                <a16:creationId xmlns:a16="http://schemas.microsoft.com/office/drawing/2014/main" id="{5BDF28F4-5B85-4AB7-9760-7DEE72DECD55}"/>
              </a:ext>
            </a:extLst>
          </p:cNvPr>
          <p:cNvSpPr>
            <a:spLocks noGrp="1"/>
          </p:cNvSpPr>
          <p:nvPr>
            <p:ph type="body" idx="1"/>
          </p:nvPr>
        </p:nvSpPr>
        <p:spPr>
          <a:xfrm>
            <a:off x="319380" y="3631110"/>
            <a:ext cx="8229599" cy="276999"/>
          </a:xfrm>
        </p:spPr>
        <p:txBody>
          <a:bodyPr/>
          <a:lstStyle/>
          <a:p>
            <a:pPr marL="342900" indent="-342900">
              <a:buFont typeface="Wingdings" panose="05000000000000000000" pitchFamily="2" charset="2"/>
              <a:buChar char="v"/>
            </a:pPr>
            <a:r>
              <a:rPr lang="en-US" sz="1800" dirty="0">
                <a:latin typeface="Libre Baskerville" panose="020B0604020202020204" charset="0"/>
              </a:rPr>
              <a:t>JAN is the leading source of free, expert and confidential guidance on workplace accommodations and disability employment issues.</a:t>
            </a:r>
          </a:p>
          <a:p>
            <a:pPr marL="342900" indent="-342900">
              <a:buFont typeface="Wingdings" panose="05000000000000000000" pitchFamily="2" charset="2"/>
              <a:buChar char="v"/>
            </a:pPr>
            <a:r>
              <a:rPr lang="en-US" sz="1800" dirty="0">
                <a:latin typeface="Libre Baskerville" panose="020B0604020202020204" charset="0"/>
              </a:rPr>
              <a:t>Working toward practical solutions that benefit both employer and employee, JAN helps people with disabilities enhance their employability, and shows employers how to capitalize on the value and talent that people with disabilities add to the workplace.</a:t>
            </a:r>
          </a:p>
          <a:p>
            <a:pPr marL="342900" indent="-342900">
              <a:buFont typeface="Wingdings" panose="05000000000000000000" pitchFamily="2" charset="2"/>
              <a:buChar char="v"/>
            </a:pPr>
            <a:r>
              <a:rPr lang="en-US" sz="1800" dirty="0">
                <a:latin typeface="Libre Baskerville" panose="020B0604020202020204" charset="0"/>
              </a:rPr>
              <a:t>Recent JAN activities and areas of focus include:</a:t>
            </a:r>
          </a:p>
          <a:p>
            <a:pPr marL="752478" lvl="1" indent="-342900">
              <a:buFont typeface="Wingdings" panose="05000000000000000000" pitchFamily="2" charset="2"/>
              <a:buChar char="v"/>
            </a:pPr>
            <a:r>
              <a:rPr lang="en-US" sz="1800" dirty="0">
                <a:latin typeface="Libre Baskerville" panose="020B0604020202020204" charset="0"/>
                <a:hlinkClick r:id="rId4"/>
              </a:rPr>
              <a:t>JAN Workplace Accommodation Toolkit</a:t>
            </a:r>
            <a:endParaRPr lang="en-US" sz="1800" dirty="0">
              <a:latin typeface="Libre Baskerville" panose="020B0604020202020204" charset="0"/>
            </a:endParaRPr>
          </a:p>
          <a:p>
            <a:pPr marL="752478" lvl="1" indent="-342900">
              <a:buFont typeface="Wingdings" panose="05000000000000000000" pitchFamily="2" charset="2"/>
              <a:buChar char="v"/>
            </a:pPr>
            <a:r>
              <a:rPr lang="en-US" sz="1800" dirty="0">
                <a:latin typeface="Libre Baskerville" panose="020B0604020202020204" charset="0"/>
                <a:hlinkClick r:id="rId5"/>
              </a:rPr>
              <a:t>JAN Just-In-Time Training Modules</a:t>
            </a:r>
            <a:endParaRPr lang="en-US" sz="1800" dirty="0">
              <a:latin typeface="Libre Baskerville" panose="020B0604020202020204" charset="0"/>
            </a:endParaRPr>
          </a:p>
          <a:p>
            <a:pPr marL="752478" lvl="1" indent="-342900">
              <a:buFont typeface="Wingdings" panose="05000000000000000000" pitchFamily="2" charset="2"/>
              <a:buChar char="v"/>
            </a:pPr>
            <a:r>
              <a:rPr lang="en-US" sz="1800" dirty="0">
                <a:latin typeface="Libre Baskerville" panose="020B0604020202020204" charset="0"/>
                <a:hlinkClick r:id="rId6"/>
              </a:rPr>
              <a:t>Workplace Accommodations: Low Cost, High Impact</a:t>
            </a:r>
            <a:endParaRPr lang="en-US" sz="1800" dirty="0">
              <a:latin typeface="Libre Baskerville" panose="020B0604020202020204" charset="0"/>
            </a:endParaRPr>
          </a:p>
          <a:p>
            <a:pPr marL="752478" lvl="1" indent="-342900">
              <a:buFont typeface="Wingdings" panose="05000000000000000000" pitchFamily="2" charset="2"/>
              <a:buChar char="v"/>
            </a:pPr>
            <a:endParaRPr lang="en-US" sz="1800" dirty="0">
              <a:latin typeface="Libre Baskerville" panose="020B0604020202020204" charset="0"/>
            </a:endParaRPr>
          </a:p>
        </p:txBody>
      </p:sp>
    </p:spTree>
    <p:extLst>
      <p:ext uri="{BB962C8B-B14F-4D97-AF65-F5344CB8AC3E}">
        <p14:creationId xmlns:p14="http://schemas.microsoft.com/office/powerpoint/2010/main" val="6573840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2" name="Title 1">
            <a:extLst>
              <a:ext uri="{FF2B5EF4-FFF2-40B4-BE49-F238E27FC236}">
                <a16:creationId xmlns:a16="http://schemas.microsoft.com/office/drawing/2014/main" id="{741EF4A0-E79D-4C82-A071-0C8E9EBDE588}"/>
              </a:ext>
            </a:extLst>
          </p:cNvPr>
          <p:cNvSpPr>
            <a:spLocks noGrp="1"/>
          </p:cNvSpPr>
          <p:nvPr>
            <p:ph type="title" idx="4294967295"/>
          </p:nvPr>
        </p:nvSpPr>
        <p:spPr>
          <a:xfrm>
            <a:off x="759467" y="360604"/>
            <a:ext cx="8229599" cy="276999"/>
          </a:xfrm>
        </p:spPr>
        <p:txBody>
          <a:bodyPr/>
          <a:lstStyle/>
          <a:p>
            <a:pPr algn="r"/>
            <a:r>
              <a:rPr lang="en-US" sz="3600" b="1" dirty="0">
                <a:solidFill>
                  <a:schemeClr val="bg1"/>
                </a:solidFill>
                <a:latin typeface="Baskerville Old Face" panose="02020602080505020303" pitchFamily="18" charset="77"/>
              </a:rPr>
              <a:t>Finding Inclusive Employers </a:t>
            </a:r>
          </a:p>
        </p:txBody>
      </p:sp>
      <p:pic>
        <p:nvPicPr>
          <p:cNvPr id="1026" name="Picture 2" descr="https://www.nod.org/wp-content/themes/nod/images/logo@2x.gif">
            <a:extLst>
              <a:ext uri="{FF2B5EF4-FFF2-40B4-BE49-F238E27FC236}">
                <a16:creationId xmlns:a16="http://schemas.microsoft.com/office/drawing/2014/main" id="{C87101BC-47D9-472C-A32D-24DC5DDA47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0670" y="1425844"/>
            <a:ext cx="3486150" cy="13716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FAAA0D6-D5AC-41C9-9BCE-9B9F900A374A}"/>
              </a:ext>
            </a:extLst>
          </p:cNvPr>
          <p:cNvSpPr/>
          <p:nvPr/>
        </p:nvSpPr>
        <p:spPr>
          <a:xfrm>
            <a:off x="5397137" y="2864171"/>
            <a:ext cx="3289683" cy="707886"/>
          </a:xfrm>
          <a:prstGeom prst="rect">
            <a:avLst/>
          </a:prstGeom>
        </p:spPr>
        <p:txBody>
          <a:bodyPr wrap="none">
            <a:spAutoFit/>
          </a:bodyPr>
          <a:lstStyle/>
          <a:p>
            <a:pPr algn="just"/>
            <a:r>
              <a:rPr lang="en-US" sz="2000" b="1" dirty="0">
                <a:latin typeface="Libre Baskerville" panose="020B0604020202020204" charset="0"/>
                <a:hlinkClick r:id="rId4"/>
              </a:rPr>
              <a:t>National Organization </a:t>
            </a:r>
          </a:p>
          <a:p>
            <a:pPr algn="just"/>
            <a:r>
              <a:rPr lang="en-US" sz="2000" b="1" dirty="0">
                <a:latin typeface="Libre Baskerville" panose="020B0604020202020204" charset="0"/>
                <a:hlinkClick r:id="rId4"/>
              </a:rPr>
              <a:t>on Disability (NOD)</a:t>
            </a:r>
            <a:endParaRPr lang="en-US" sz="2000" b="1" dirty="0">
              <a:latin typeface="Libre Baskerville" panose="020B0604020202020204" charset="0"/>
            </a:endParaRPr>
          </a:p>
        </p:txBody>
      </p:sp>
      <p:pic>
        <p:nvPicPr>
          <p:cNvPr id="1028" name="Picture 4" descr="US Business Leadership Network">
            <a:extLst>
              <a:ext uri="{FF2B5EF4-FFF2-40B4-BE49-F238E27FC236}">
                <a16:creationId xmlns:a16="http://schemas.microsoft.com/office/drawing/2014/main" id="{E3D75401-091B-477E-A89E-CF40C73083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842" y="1801234"/>
            <a:ext cx="4543425" cy="8763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EEFA9F8-5C81-4D89-A19B-02A4FE5599D3}"/>
              </a:ext>
            </a:extLst>
          </p:cNvPr>
          <p:cNvSpPr/>
          <p:nvPr/>
        </p:nvSpPr>
        <p:spPr>
          <a:xfrm>
            <a:off x="330842" y="2871580"/>
            <a:ext cx="3557384" cy="707886"/>
          </a:xfrm>
          <a:prstGeom prst="rect">
            <a:avLst/>
          </a:prstGeom>
        </p:spPr>
        <p:txBody>
          <a:bodyPr wrap="none">
            <a:spAutoFit/>
          </a:bodyPr>
          <a:lstStyle/>
          <a:p>
            <a:r>
              <a:rPr lang="en-US" sz="2000" b="1" dirty="0">
                <a:latin typeface="Libre Baskerville" panose="020B0604020202020204" charset="0"/>
                <a:hlinkClick r:id="rId6"/>
              </a:rPr>
              <a:t>US Business Leadership </a:t>
            </a:r>
          </a:p>
          <a:p>
            <a:r>
              <a:rPr lang="en-US" sz="2000" b="1" dirty="0">
                <a:latin typeface="Libre Baskerville" panose="020B0604020202020204" charset="0"/>
                <a:hlinkClick r:id="rId6"/>
              </a:rPr>
              <a:t>Network® (USBLN®)</a:t>
            </a:r>
            <a:endParaRPr lang="en-US" sz="2000" b="1" dirty="0">
              <a:latin typeface="Libre Baskerville" panose="020B0604020202020204" charset="0"/>
            </a:endParaRPr>
          </a:p>
        </p:txBody>
      </p:sp>
    </p:spTree>
    <p:extLst>
      <p:ext uri="{BB962C8B-B14F-4D97-AF65-F5344CB8AC3E}">
        <p14:creationId xmlns:p14="http://schemas.microsoft.com/office/powerpoint/2010/main" val="7804181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0AE77-E067-4F1D-BB66-6F60EA3FA3D7}"/>
              </a:ext>
            </a:extLst>
          </p:cNvPr>
          <p:cNvSpPr>
            <a:spLocks noGrp="1"/>
          </p:cNvSpPr>
          <p:nvPr>
            <p:ph type="title"/>
          </p:nvPr>
        </p:nvSpPr>
        <p:spPr/>
        <p:txBody>
          <a:bodyPr/>
          <a:lstStyle/>
          <a:p>
            <a:pPr algn="r"/>
            <a:r>
              <a:rPr lang="en-US" sz="3600" b="1" dirty="0">
                <a:solidFill>
                  <a:schemeClr val="bg1"/>
                </a:solidFill>
                <a:latin typeface="Baskerville Old Face" panose="020B0604020202020204" pitchFamily="18" charset="0"/>
              </a:rPr>
              <a:t>Group Discussion Round</a:t>
            </a:r>
            <a:r>
              <a:rPr lang="en-US" sz="3600" b="1" baseline="0" dirty="0">
                <a:solidFill>
                  <a:schemeClr val="bg1"/>
                </a:solidFill>
                <a:latin typeface="Baskerville Old Face" panose="020B0604020202020204" pitchFamily="18" charset="0"/>
              </a:rPr>
              <a:t> 2!</a:t>
            </a:r>
            <a:endParaRPr lang="en-US" sz="3600" b="1" dirty="0">
              <a:solidFill>
                <a:schemeClr val="bg1"/>
              </a:solidFill>
              <a:latin typeface="Baskerville Old Face" panose="020B0604020202020204" pitchFamily="18" charset="0"/>
            </a:endParaRPr>
          </a:p>
        </p:txBody>
      </p:sp>
      <p:sp>
        <p:nvSpPr>
          <p:cNvPr id="3" name="Text Placeholder 2">
            <a:extLst>
              <a:ext uri="{FF2B5EF4-FFF2-40B4-BE49-F238E27FC236}">
                <a16:creationId xmlns:a16="http://schemas.microsoft.com/office/drawing/2014/main" id="{33FBA73E-C717-4B3F-AEB8-8B24BE0982F3}"/>
              </a:ext>
            </a:extLst>
          </p:cNvPr>
          <p:cNvSpPr>
            <a:spLocks noGrp="1"/>
          </p:cNvSpPr>
          <p:nvPr>
            <p:ph type="body" idx="1"/>
          </p:nvPr>
        </p:nvSpPr>
        <p:spPr/>
        <p:txBody>
          <a:bodyPr/>
          <a:lstStyle/>
          <a:p>
            <a:pPr marL="342900" indent="-342900">
              <a:buFont typeface="Wingdings" panose="05000000000000000000" pitchFamily="2" charset="2"/>
              <a:buChar char="v"/>
            </a:pPr>
            <a:r>
              <a:rPr lang="en-US" sz="2400" dirty="0">
                <a:latin typeface="Baskerville Old Face" panose="020B0604020202020204" pitchFamily="18" charset="0"/>
              </a:rPr>
              <a:t>What tools or resources would be most helpful as you endeavor to serve job seekers with disabilities? </a:t>
            </a:r>
          </a:p>
          <a:p>
            <a:pPr marL="342900" indent="-342900">
              <a:buFont typeface="Wingdings" panose="05000000000000000000" pitchFamily="2" charset="2"/>
              <a:buChar char="v"/>
            </a:pPr>
            <a:endParaRPr lang="en-US" sz="2400" dirty="0">
              <a:latin typeface="Baskerville Old Face" panose="020B0604020202020204" pitchFamily="18" charset="0"/>
            </a:endParaRPr>
          </a:p>
          <a:p>
            <a:pPr marL="342900" indent="-342900">
              <a:buFont typeface="Wingdings" panose="05000000000000000000" pitchFamily="2" charset="2"/>
              <a:buChar char="v"/>
            </a:pPr>
            <a:r>
              <a:rPr lang="en-US" sz="2400" dirty="0">
                <a:latin typeface="Baskerville Old Face" panose="020B0604020202020204" pitchFamily="18" charset="0"/>
              </a:rPr>
              <a:t>What is one thing that you might do different in your office or at your program after today? </a:t>
            </a:r>
          </a:p>
          <a:p>
            <a:pPr marL="342900" indent="-342900">
              <a:buFont typeface="Wingdings" panose="05000000000000000000" pitchFamily="2" charset="2"/>
              <a:buChar char="v"/>
            </a:pPr>
            <a:endParaRPr lang="en-US" sz="2400" dirty="0">
              <a:latin typeface="Baskerville Old Face" panose="020B0604020202020204" pitchFamily="18" charset="0"/>
            </a:endParaRPr>
          </a:p>
          <a:p>
            <a:pPr marL="342900" indent="-342900">
              <a:buFont typeface="Wingdings" panose="05000000000000000000" pitchFamily="2" charset="2"/>
              <a:buChar char="v"/>
            </a:pPr>
            <a:r>
              <a:rPr lang="en-US" sz="2400" dirty="0">
                <a:latin typeface="Baskerville Old Face" panose="020B0604020202020204" pitchFamily="18" charset="0"/>
              </a:rPr>
              <a:t>What topics would you most want to learn more about? </a:t>
            </a:r>
          </a:p>
          <a:p>
            <a:pPr marL="342900" indent="-342900">
              <a:buFont typeface="Wingdings" panose="05000000000000000000" pitchFamily="2" charset="2"/>
              <a:buChar char="v"/>
            </a:pPr>
            <a:endParaRPr lang="en-US" sz="2400" dirty="0">
              <a:latin typeface="Baskerville Old Face" panose="020B0604020202020204" pitchFamily="18" charset="0"/>
            </a:endParaRPr>
          </a:p>
          <a:p>
            <a:pPr marL="342900" indent="-342900">
              <a:buFont typeface="Wingdings" panose="05000000000000000000" pitchFamily="2" charset="2"/>
              <a:buChar char="v"/>
            </a:pPr>
            <a:r>
              <a:rPr lang="en-US" sz="2400" dirty="0">
                <a:latin typeface="Baskerville Old Face" panose="020B0604020202020204" pitchFamily="18" charset="0"/>
              </a:rPr>
              <a:t>Are there specific disability topics you would be interested in learning about? </a:t>
            </a:r>
          </a:p>
          <a:p>
            <a:pPr marL="342900" indent="-342900">
              <a:buFont typeface="Wingdings" panose="05000000000000000000" pitchFamily="2" charset="2"/>
              <a:buChar char="v"/>
            </a:pPr>
            <a:endParaRPr lang="en-US" sz="2400" dirty="0">
              <a:latin typeface="Baskerville Old Face" panose="020B0604020202020204" pitchFamily="18" charset="0"/>
            </a:endParaRPr>
          </a:p>
          <a:p>
            <a:pPr marL="342900" indent="-342900">
              <a:buFont typeface="Wingdings" panose="05000000000000000000" pitchFamily="2" charset="2"/>
              <a:buChar char="v"/>
            </a:pPr>
            <a:endParaRPr lang="en-US" sz="2400" dirty="0">
              <a:latin typeface="Baskerville Old Face" panose="020B0604020202020204" pitchFamily="18" charset="0"/>
            </a:endParaRPr>
          </a:p>
        </p:txBody>
      </p:sp>
    </p:spTree>
    <p:extLst>
      <p:ext uri="{BB962C8B-B14F-4D97-AF65-F5344CB8AC3E}">
        <p14:creationId xmlns:p14="http://schemas.microsoft.com/office/powerpoint/2010/main" val="37369010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DCFBE-9BAD-48AA-A6B9-7327E6F18A49}"/>
              </a:ext>
            </a:extLst>
          </p:cNvPr>
          <p:cNvSpPr>
            <a:spLocks noGrp="1"/>
          </p:cNvSpPr>
          <p:nvPr>
            <p:ph type="title"/>
          </p:nvPr>
        </p:nvSpPr>
        <p:spPr/>
        <p:txBody>
          <a:bodyPr/>
          <a:lstStyle/>
          <a:p>
            <a:pPr algn="r"/>
            <a:r>
              <a:rPr lang="en-US" sz="3600" b="1" dirty="0">
                <a:solidFill>
                  <a:schemeClr val="bg1"/>
                </a:solidFill>
                <a:latin typeface="Baskerville Old Face" panose="020B0604020202020204" pitchFamily="18" charset="0"/>
              </a:rPr>
              <a:t>Meet some new partners</a:t>
            </a:r>
          </a:p>
        </p:txBody>
      </p:sp>
      <p:sp>
        <p:nvSpPr>
          <p:cNvPr id="5" name="Rectangle 4">
            <a:extLst>
              <a:ext uri="{FF2B5EF4-FFF2-40B4-BE49-F238E27FC236}">
                <a16:creationId xmlns:a16="http://schemas.microsoft.com/office/drawing/2014/main" id="{0BDB8681-A18A-401A-BB43-4BC939BDE65C}"/>
              </a:ext>
            </a:extLst>
          </p:cNvPr>
          <p:cNvSpPr/>
          <p:nvPr/>
        </p:nvSpPr>
        <p:spPr>
          <a:xfrm>
            <a:off x="177800" y="1623536"/>
            <a:ext cx="4572000" cy="1477328"/>
          </a:xfrm>
          <a:prstGeom prst="rect">
            <a:avLst/>
          </a:prstGeom>
        </p:spPr>
        <p:txBody>
          <a:bodyPr>
            <a:spAutoFit/>
          </a:bodyPr>
          <a:lstStyle/>
          <a:p>
            <a:r>
              <a:rPr lang="en-US" b="1" dirty="0">
                <a:solidFill>
                  <a:srgbClr val="333333"/>
                </a:solidFill>
                <a:latin typeface="Helvetica Neue"/>
              </a:rPr>
              <a:t>Disabled in Action (DIA): </a:t>
            </a:r>
            <a:r>
              <a:rPr lang="en-US" dirty="0">
                <a:solidFill>
                  <a:srgbClr val="333333"/>
                </a:solidFill>
                <a:latin typeface="Helvetica Neue"/>
              </a:rPr>
              <a:t>A civil rights organization committed to ending discrimination against people with disabilities — all disabilities. DIA consists primarily of and is directed by people with disabilities. We believe in the motto, "Nothing about us without us!"</a:t>
            </a:r>
          </a:p>
        </p:txBody>
      </p:sp>
      <p:sp>
        <p:nvSpPr>
          <p:cNvPr id="6" name="Rectangle 5">
            <a:extLst>
              <a:ext uri="{FF2B5EF4-FFF2-40B4-BE49-F238E27FC236}">
                <a16:creationId xmlns:a16="http://schemas.microsoft.com/office/drawing/2014/main" id="{48A3EE35-0829-439C-8E54-EF5BE315A555}"/>
              </a:ext>
            </a:extLst>
          </p:cNvPr>
          <p:cNvSpPr/>
          <p:nvPr/>
        </p:nvSpPr>
        <p:spPr>
          <a:xfrm>
            <a:off x="177800" y="4173062"/>
            <a:ext cx="4572000" cy="1477328"/>
          </a:xfrm>
          <a:prstGeom prst="rect">
            <a:avLst/>
          </a:prstGeom>
        </p:spPr>
        <p:txBody>
          <a:bodyPr>
            <a:spAutoFit/>
          </a:bodyPr>
          <a:lstStyle/>
          <a:p>
            <a:r>
              <a:rPr lang="en-US" b="1">
                <a:solidFill>
                  <a:srgbClr val="333333"/>
                </a:solidFill>
                <a:latin typeface="Helvetica Neue"/>
              </a:rPr>
              <a:t>Guide to Independent Living</a:t>
            </a:r>
          </a:p>
          <a:p>
            <a:r>
              <a:rPr lang="en-US">
                <a:solidFill>
                  <a:srgbClr val="333333"/>
                </a:solidFill>
                <a:latin typeface="Helvetica Neue"/>
              </a:rPr>
              <a:t>"What does it mean to live in my own place?" an illustrated guide to independent living for People with Intellectual and Developmental Disabilities. Created by the Center for Urban Pedagogy (CUP) and AHRC.</a:t>
            </a:r>
            <a:endParaRPr lang="en-US" dirty="0">
              <a:solidFill>
                <a:srgbClr val="333333"/>
              </a:solidFill>
              <a:latin typeface="Helvetica Neue"/>
            </a:endParaRPr>
          </a:p>
        </p:txBody>
      </p:sp>
      <p:pic>
        <p:nvPicPr>
          <p:cNvPr id="8" name="Picture 7">
            <a:extLst>
              <a:ext uri="{FF2B5EF4-FFF2-40B4-BE49-F238E27FC236}">
                <a16:creationId xmlns:a16="http://schemas.microsoft.com/office/drawing/2014/main" id="{5D966399-DD15-421F-9E35-D229897E38D7}"/>
              </a:ext>
            </a:extLst>
          </p:cNvPr>
          <p:cNvPicPr>
            <a:picLocks noChangeAspect="1"/>
          </p:cNvPicPr>
          <p:nvPr/>
        </p:nvPicPr>
        <p:blipFill>
          <a:blip r:embed="rId2"/>
          <a:stretch>
            <a:fillRect/>
          </a:stretch>
        </p:blipFill>
        <p:spPr>
          <a:xfrm>
            <a:off x="177800" y="3100864"/>
            <a:ext cx="4572000" cy="780585"/>
          </a:xfrm>
          <a:prstGeom prst="rect">
            <a:avLst/>
          </a:prstGeom>
        </p:spPr>
      </p:pic>
      <p:sp>
        <p:nvSpPr>
          <p:cNvPr id="9" name="Rectangle 8">
            <a:extLst>
              <a:ext uri="{FF2B5EF4-FFF2-40B4-BE49-F238E27FC236}">
                <a16:creationId xmlns:a16="http://schemas.microsoft.com/office/drawing/2014/main" id="{CF6D4EA6-CF1B-4E14-9148-41BA3E83FD49}"/>
              </a:ext>
            </a:extLst>
          </p:cNvPr>
          <p:cNvSpPr/>
          <p:nvPr/>
        </p:nvSpPr>
        <p:spPr>
          <a:xfrm>
            <a:off x="4660900" y="1508120"/>
            <a:ext cx="4572000" cy="1477328"/>
          </a:xfrm>
          <a:prstGeom prst="rect">
            <a:avLst/>
          </a:prstGeom>
        </p:spPr>
        <p:txBody>
          <a:bodyPr>
            <a:spAutoFit/>
          </a:bodyPr>
          <a:lstStyle/>
          <a:p>
            <a:r>
              <a:rPr lang="en-US" b="1" dirty="0">
                <a:solidFill>
                  <a:srgbClr val="333333"/>
                </a:solidFill>
                <a:latin typeface="Helvetica Neue"/>
              </a:rPr>
              <a:t>Center for the Independence of the Disabled in New York (CIDNY): </a:t>
            </a:r>
            <a:r>
              <a:rPr lang="en-US" dirty="0">
                <a:solidFill>
                  <a:srgbClr val="333333"/>
                </a:solidFill>
                <a:latin typeface="Helvetica Neue"/>
              </a:rPr>
              <a:t>CIDNY’s goal is to ensure full integration, independence and equal opportunity for all people with disabilities by removing barriers to the social, economic, cultural, and civic life of the community.</a:t>
            </a:r>
          </a:p>
        </p:txBody>
      </p:sp>
      <p:pic>
        <p:nvPicPr>
          <p:cNvPr id="10" name="Picture 9">
            <a:extLst>
              <a:ext uri="{FF2B5EF4-FFF2-40B4-BE49-F238E27FC236}">
                <a16:creationId xmlns:a16="http://schemas.microsoft.com/office/drawing/2014/main" id="{ABFE86E3-8C9B-4723-AC3F-4947B9E3A34C}"/>
              </a:ext>
            </a:extLst>
          </p:cNvPr>
          <p:cNvPicPr>
            <a:picLocks noChangeAspect="1"/>
          </p:cNvPicPr>
          <p:nvPr/>
        </p:nvPicPr>
        <p:blipFill>
          <a:blip r:embed="rId3"/>
          <a:stretch>
            <a:fillRect/>
          </a:stretch>
        </p:blipFill>
        <p:spPr>
          <a:xfrm>
            <a:off x="1311275" y="5358777"/>
            <a:ext cx="2609850" cy="1628775"/>
          </a:xfrm>
          <a:prstGeom prst="rect">
            <a:avLst/>
          </a:prstGeom>
        </p:spPr>
      </p:pic>
      <p:pic>
        <p:nvPicPr>
          <p:cNvPr id="11" name="Picture 10">
            <a:extLst>
              <a:ext uri="{FF2B5EF4-FFF2-40B4-BE49-F238E27FC236}">
                <a16:creationId xmlns:a16="http://schemas.microsoft.com/office/drawing/2014/main" id="{C0F69266-B880-450C-AFDF-C8CFE9B48377}"/>
              </a:ext>
            </a:extLst>
          </p:cNvPr>
          <p:cNvPicPr>
            <a:picLocks noChangeAspect="1"/>
          </p:cNvPicPr>
          <p:nvPr/>
        </p:nvPicPr>
        <p:blipFill>
          <a:blip r:embed="rId4"/>
          <a:stretch>
            <a:fillRect/>
          </a:stretch>
        </p:blipFill>
        <p:spPr>
          <a:xfrm>
            <a:off x="4927600" y="3059527"/>
            <a:ext cx="3759220" cy="1253073"/>
          </a:xfrm>
          <a:prstGeom prst="rect">
            <a:avLst/>
          </a:prstGeom>
        </p:spPr>
      </p:pic>
      <p:sp>
        <p:nvSpPr>
          <p:cNvPr id="12" name="Rectangle 11">
            <a:extLst>
              <a:ext uri="{FF2B5EF4-FFF2-40B4-BE49-F238E27FC236}">
                <a16:creationId xmlns:a16="http://schemas.microsoft.com/office/drawing/2014/main" id="{80F5658C-06C9-45E3-8C51-A3465E2FA956}"/>
              </a:ext>
            </a:extLst>
          </p:cNvPr>
          <p:cNvSpPr/>
          <p:nvPr/>
        </p:nvSpPr>
        <p:spPr>
          <a:xfrm>
            <a:off x="4927600" y="4499492"/>
            <a:ext cx="3759220" cy="1246495"/>
          </a:xfrm>
          <a:prstGeom prst="rect">
            <a:avLst/>
          </a:prstGeom>
        </p:spPr>
        <p:txBody>
          <a:bodyPr wrap="square">
            <a:spAutoFit/>
          </a:bodyPr>
          <a:lstStyle/>
          <a:p>
            <a:r>
              <a:rPr lang="en-US" b="1" dirty="0"/>
              <a:t>For more information, connection to more organizations and more details, please visit MOPD’s page here: </a:t>
            </a:r>
            <a:r>
              <a:rPr lang="en-US" b="1" dirty="0">
                <a:hlinkClick r:id="rId5"/>
              </a:rPr>
              <a:t>https://www1.nyc.gov/site/mopd/resources/advocacy-groups.page</a:t>
            </a:r>
            <a:r>
              <a:rPr lang="en-US" b="1" dirty="0"/>
              <a:t> </a:t>
            </a:r>
          </a:p>
        </p:txBody>
      </p:sp>
    </p:spTree>
    <p:extLst>
      <p:ext uri="{BB962C8B-B14F-4D97-AF65-F5344CB8AC3E}">
        <p14:creationId xmlns:p14="http://schemas.microsoft.com/office/powerpoint/2010/main" val="11395098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3" name="Title 2">
            <a:extLst>
              <a:ext uri="{FF2B5EF4-FFF2-40B4-BE49-F238E27FC236}">
                <a16:creationId xmlns:a16="http://schemas.microsoft.com/office/drawing/2014/main" id="{C94D37E3-850C-4D92-8B77-3FF7A944F367}"/>
              </a:ext>
            </a:extLst>
          </p:cNvPr>
          <p:cNvSpPr>
            <a:spLocks noGrp="1"/>
          </p:cNvSpPr>
          <p:nvPr>
            <p:ph type="title"/>
          </p:nvPr>
        </p:nvSpPr>
        <p:spPr>
          <a:xfrm>
            <a:off x="681508" y="360603"/>
            <a:ext cx="8229599" cy="276999"/>
          </a:xfrm>
        </p:spPr>
        <p:txBody>
          <a:bodyPr/>
          <a:lstStyle/>
          <a:p>
            <a:pPr algn="r"/>
            <a:r>
              <a:rPr lang="en-US" sz="3600" b="1" dirty="0">
                <a:solidFill>
                  <a:schemeClr val="lt1"/>
                </a:solidFill>
                <a:latin typeface="Baskerville Old Face" panose="02020602080505020303" pitchFamily="18" charset="77"/>
              </a:rPr>
              <a:t>Common Goal: Employment </a:t>
            </a:r>
            <a:endParaRPr lang="en-US" sz="3600" b="1" dirty="0">
              <a:latin typeface="Baskerville Old Face" panose="02020602080505020303" pitchFamily="18" charset="77"/>
            </a:endParaRPr>
          </a:p>
        </p:txBody>
      </p:sp>
      <p:sp>
        <p:nvSpPr>
          <p:cNvPr id="129" name="Shape 129"/>
          <p:cNvSpPr txBox="1">
            <a:spLocks noGrp="1"/>
          </p:cNvSpPr>
          <p:nvPr>
            <p:ph type="body" idx="1"/>
          </p:nvPr>
        </p:nvSpPr>
        <p:spPr>
          <a:xfrm>
            <a:off x="4184542" y="1577359"/>
            <a:ext cx="4502278" cy="297936"/>
          </a:xfrm>
          <a:prstGeom prst="rect">
            <a:avLst/>
          </a:prstGeom>
          <a:noFill/>
          <a:ln>
            <a:noFill/>
          </a:ln>
        </p:spPr>
        <p:txBody>
          <a:bodyPr lIns="91425" tIns="91425" rIns="91425" bIns="91425" anchor="t" anchorCtr="0">
            <a:noAutofit/>
          </a:bodyPr>
          <a:lstStyle/>
          <a:p>
            <a:pPr marL="114300" marR="0" lvl="0" indent="0" algn="l" rtl="0">
              <a:lnSpc>
                <a:spcPct val="100000"/>
              </a:lnSpc>
              <a:spcBef>
                <a:spcPts val="0"/>
              </a:spcBef>
              <a:spcAft>
                <a:spcPts val="0"/>
              </a:spcAft>
              <a:buClr>
                <a:schemeClr val="dk1"/>
              </a:buClr>
              <a:buSzPct val="25000"/>
              <a:buFont typeface="Noto Sans Symbols"/>
              <a:buNone/>
            </a:pPr>
            <a:r>
              <a:rPr lang="en-US" sz="2000" b="1" i="0" u="none" strike="noStrike" cap="none" dirty="0">
                <a:solidFill>
                  <a:schemeClr val="dk1"/>
                </a:solidFill>
                <a:latin typeface="Libre Baskerville" panose="020B0604020202020204" charset="0"/>
                <a:sym typeface="Calibri"/>
              </a:rPr>
              <a:t>High School Transition that Works: Lessons Learned from Project SEARCH </a:t>
            </a:r>
            <a:r>
              <a:rPr lang="en-US" sz="2000" b="0" i="0" u="none" strike="noStrike" cap="none" dirty="0">
                <a:solidFill>
                  <a:schemeClr val="dk1"/>
                </a:solidFill>
                <a:latin typeface="Libre Baskerville" panose="020B0604020202020204" charset="0"/>
                <a:sym typeface="Calibri"/>
              </a:rPr>
              <a:t>By Maryellen </a:t>
            </a:r>
            <a:r>
              <a:rPr lang="en-US" sz="2000" b="0" i="0" u="none" strike="noStrike" cap="none" dirty="0" err="1">
                <a:solidFill>
                  <a:schemeClr val="dk1"/>
                </a:solidFill>
                <a:latin typeface="Libre Baskerville" panose="020B0604020202020204" charset="0"/>
                <a:sym typeface="Calibri"/>
              </a:rPr>
              <a:t>Daston</a:t>
            </a:r>
            <a:r>
              <a:rPr lang="en-US" sz="2000" b="0" i="0" u="none" strike="noStrike" cap="none" dirty="0">
                <a:solidFill>
                  <a:schemeClr val="dk1"/>
                </a:solidFill>
                <a:latin typeface="Libre Baskerville" panose="020B0604020202020204" charset="0"/>
                <a:sym typeface="Calibri"/>
              </a:rPr>
              <a:t>, Erin Riehle, and Susie Rutkowski</a:t>
            </a:r>
          </a:p>
          <a:p>
            <a:pPr marL="114300" marR="0" lvl="0" indent="0" algn="l" rtl="0">
              <a:lnSpc>
                <a:spcPct val="100000"/>
              </a:lnSpc>
              <a:spcBef>
                <a:spcPts val="640"/>
              </a:spcBef>
              <a:spcAft>
                <a:spcPts val="0"/>
              </a:spcAft>
              <a:buClr>
                <a:schemeClr val="dk1"/>
              </a:buClr>
              <a:buSzPct val="25000"/>
              <a:buFont typeface="Noto Sans Symbols"/>
              <a:buNone/>
            </a:pPr>
            <a:endParaRPr sz="2000" b="0" i="0" u="none" strike="noStrike" cap="none" dirty="0">
              <a:solidFill>
                <a:schemeClr val="dk1"/>
              </a:solidFill>
              <a:latin typeface="Libre Baskerville" panose="020B0604020202020204" charset="0"/>
              <a:sym typeface="Calibri"/>
            </a:endParaRPr>
          </a:p>
          <a:p>
            <a:pPr marL="114300" marR="0" lvl="0" indent="0" algn="l" rtl="0">
              <a:lnSpc>
                <a:spcPct val="100000"/>
              </a:lnSpc>
              <a:spcBef>
                <a:spcPts val="640"/>
              </a:spcBef>
              <a:spcAft>
                <a:spcPts val="0"/>
              </a:spcAft>
              <a:buClr>
                <a:schemeClr val="dk1"/>
              </a:buClr>
              <a:buSzPct val="25000"/>
              <a:buFont typeface="Noto Sans Symbols"/>
              <a:buNone/>
            </a:pPr>
            <a:r>
              <a:rPr lang="en-US" sz="2000" b="0" i="0" u="none" strike="noStrike" cap="none" dirty="0">
                <a:solidFill>
                  <a:schemeClr val="dk1"/>
                </a:solidFill>
                <a:latin typeface="Libre Baskerville" panose="020B0604020202020204" charset="0"/>
                <a:sym typeface="Calibri"/>
              </a:rPr>
              <a:t>Paul H. Brookes Publishing Co., </a:t>
            </a:r>
          </a:p>
          <a:p>
            <a:pPr marL="114300" marR="0" lvl="0" indent="0" algn="l" rtl="0">
              <a:lnSpc>
                <a:spcPct val="100000"/>
              </a:lnSpc>
              <a:spcBef>
                <a:spcPts val="640"/>
              </a:spcBef>
              <a:spcAft>
                <a:spcPts val="0"/>
              </a:spcAft>
              <a:buClr>
                <a:schemeClr val="dk1"/>
              </a:buClr>
              <a:buSzPct val="25000"/>
              <a:buFont typeface="Noto Sans Symbols"/>
              <a:buNone/>
            </a:pPr>
            <a:endParaRPr lang="en-US" sz="2000" b="0" i="0" u="none" strike="noStrike" cap="none" dirty="0">
              <a:solidFill>
                <a:schemeClr val="dk1"/>
              </a:solidFill>
              <a:latin typeface="Libre Baskerville" panose="020B0604020202020204" charset="0"/>
              <a:sym typeface="Calibri"/>
            </a:endParaRPr>
          </a:p>
          <a:p>
            <a:pPr marL="400050" marR="0" lvl="0" indent="-285750" algn="l" rtl="0">
              <a:lnSpc>
                <a:spcPct val="100000"/>
              </a:lnSpc>
              <a:spcBef>
                <a:spcPts val="640"/>
              </a:spcBef>
              <a:spcAft>
                <a:spcPts val="0"/>
              </a:spcAft>
              <a:buClr>
                <a:schemeClr val="dk1"/>
              </a:buClr>
              <a:buSzPct val="100000"/>
              <a:buFont typeface="Noto Sans Symbols"/>
              <a:buChar char="▪"/>
            </a:pPr>
            <a:r>
              <a:rPr lang="en-US" sz="2000" b="0" i="0" u="none" strike="noStrike" cap="none" dirty="0">
                <a:solidFill>
                  <a:schemeClr val="dk1"/>
                </a:solidFill>
                <a:latin typeface="Libre Baskerville" panose="020B0604020202020204" charset="0"/>
                <a:sym typeface="Calibri"/>
              </a:rPr>
              <a:t>For more information go </a:t>
            </a:r>
            <a:r>
              <a:rPr lang="en-US" sz="2000" b="0" i="0" u="none" strike="noStrike" cap="none" dirty="0" err="1">
                <a:solidFill>
                  <a:schemeClr val="dk1"/>
                </a:solidFill>
                <a:latin typeface="Libre Baskerville" panose="020B0604020202020204" charset="0"/>
                <a:sym typeface="Calibri"/>
              </a:rPr>
              <a:t>to:</a:t>
            </a:r>
            <a:r>
              <a:rPr lang="en-US" sz="2000" b="0" i="0" u="sng" strike="noStrike" cap="none" dirty="0" err="1">
                <a:solidFill>
                  <a:schemeClr val="hlink"/>
                </a:solidFill>
                <a:latin typeface="Libre Baskerville" panose="020B0604020202020204" charset="0"/>
                <a:sym typeface="Calibri"/>
                <a:hlinkClick r:id="rId3"/>
              </a:rPr>
              <a:t>http</a:t>
            </a:r>
            <a:r>
              <a:rPr lang="en-US" sz="2000" b="0" i="0" u="sng" strike="noStrike" cap="none" dirty="0">
                <a:solidFill>
                  <a:schemeClr val="hlink"/>
                </a:solidFill>
                <a:latin typeface="Libre Baskerville" panose="020B0604020202020204" charset="0"/>
                <a:sym typeface="Calibri"/>
                <a:hlinkClick r:id="rId3"/>
              </a:rPr>
              <a:t>://projectsearch.us/</a:t>
            </a:r>
          </a:p>
          <a:p>
            <a:pPr marL="114300" marR="0" lvl="0" indent="0" algn="l" rtl="0">
              <a:lnSpc>
                <a:spcPct val="100000"/>
              </a:lnSpc>
              <a:spcBef>
                <a:spcPts val="640"/>
              </a:spcBef>
              <a:spcAft>
                <a:spcPts val="0"/>
              </a:spcAft>
              <a:buClr>
                <a:schemeClr val="dk1"/>
              </a:buClr>
              <a:buSzPct val="25000"/>
              <a:buFont typeface="Noto Sans Symbols"/>
              <a:buNone/>
            </a:pPr>
            <a:endParaRPr sz="2000" b="0" i="0" u="none" strike="noStrike" cap="none" dirty="0">
              <a:solidFill>
                <a:schemeClr val="dk1"/>
              </a:solidFill>
              <a:latin typeface="Libre Baskerville" panose="020B0604020202020204" charset="0"/>
              <a:sym typeface="Calibri"/>
            </a:endParaRPr>
          </a:p>
        </p:txBody>
      </p:sp>
      <p:pic>
        <p:nvPicPr>
          <p:cNvPr id="130" name="Shape 130" descr="Image of the the book High School Transition that works: Lessons Learned from Project SEARCH " title="High School Transition That Works"/>
          <p:cNvPicPr preferRelativeResize="0"/>
          <p:nvPr/>
        </p:nvPicPr>
        <p:blipFill rotWithShape="1">
          <a:blip r:embed="rId4">
            <a:alphaModFix/>
          </a:blip>
          <a:srcRect/>
          <a:stretch/>
        </p:blipFill>
        <p:spPr>
          <a:xfrm>
            <a:off x="381000" y="1676400"/>
            <a:ext cx="3276600" cy="4237038"/>
          </a:xfrm>
          <a:prstGeom prst="rect">
            <a:avLst/>
          </a:prstGeom>
          <a:noFill/>
          <a:ln>
            <a:noFill/>
          </a:ln>
        </p:spPr>
      </p:pic>
    </p:spTree>
    <p:extLst>
      <p:ext uri="{BB962C8B-B14F-4D97-AF65-F5344CB8AC3E}">
        <p14:creationId xmlns:p14="http://schemas.microsoft.com/office/powerpoint/2010/main" val="35491258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3" name="Shape 313"/>
          <p:cNvSpPr/>
          <p:nvPr/>
        </p:nvSpPr>
        <p:spPr>
          <a:xfrm>
            <a:off x="2094431" y="-880"/>
            <a:ext cx="7049569" cy="769500"/>
          </a:xfrm>
          <a:prstGeom prst="rect">
            <a:avLst/>
          </a:prstGeom>
          <a:noFill/>
          <a:ln>
            <a:noFill/>
          </a:ln>
        </p:spPr>
        <p:txBody>
          <a:bodyPr wrap="square" lIns="91416" tIns="45698" rIns="91416" bIns="45698" anchor="t" anchorCtr="0">
            <a:noAutofit/>
          </a:bodyPr>
          <a:lstStyle/>
          <a:p>
            <a:pPr indent="-34922" algn="r">
              <a:buClr>
                <a:schemeClr val="lt1"/>
              </a:buClr>
              <a:buSzPct val="25000"/>
            </a:pPr>
            <a:endParaRPr lang="en-US" sz="2400" dirty="0">
              <a:solidFill>
                <a:schemeClr val="lt1"/>
              </a:solidFill>
              <a:latin typeface="Libre Baskerville"/>
              <a:ea typeface="Libre Baskerville"/>
              <a:cs typeface="Libre Baskerville"/>
              <a:sym typeface="Libre Baskerville"/>
            </a:endParaRPr>
          </a:p>
        </p:txBody>
      </p:sp>
      <p:sp>
        <p:nvSpPr>
          <p:cNvPr id="314" name="Shape 314"/>
          <p:cNvSpPr txBox="1"/>
          <p:nvPr/>
        </p:nvSpPr>
        <p:spPr>
          <a:xfrm>
            <a:off x="-152400" y="1375525"/>
            <a:ext cx="5589000" cy="2827800"/>
          </a:xfrm>
          <a:prstGeom prst="rect">
            <a:avLst/>
          </a:prstGeom>
          <a:noFill/>
          <a:ln>
            <a:noFill/>
          </a:ln>
        </p:spPr>
        <p:txBody>
          <a:bodyPr wrap="square" lIns="91266" tIns="91266" rIns="91266" bIns="91266" anchor="t" anchorCtr="0">
            <a:noAutofit/>
          </a:bodyPr>
          <a:lstStyle/>
          <a:p>
            <a:pPr marL="342386" lvl="1" indent="-132855">
              <a:buClr>
                <a:srgbClr val="000000"/>
              </a:buClr>
              <a:buSzPct val="100000"/>
              <a:buFont typeface="Libre Baskerville"/>
              <a:buChar char="❖"/>
            </a:pPr>
            <a:r>
              <a:rPr lang="en-US" sz="1700" u="sng">
                <a:solidFill>
                  <a:schemeClr val="hlink"/>
                </a:solidFill>
                <a:latin typeface="Libre Baskerville"/>
                <a:ea typeface="Libre Baskerville"/>
                <a:cs typeface="Libre Baskerville"/>
                <a:sym typeface="Libre Baskerville"/>
                <a:hlinkClick r:id="rId3"/>
              </a:rPr>
              <a:t>Workers with disabilities help hospitals help</a:t>
            </a:r>
          </a:p>
          <a:p>
            <a:pPr marL="342386" lvl="1" indent="-316987">
              <a:spcBef>
                <a:spcPts val="560"/>
              </a:spcBef>
              <a:buClr>
                <a:srgbClr val="000000"/>
              </a:buClr>
            </a:pPr>
            <a:endParaRPr sz="1700">
              <a:latin typeface="Libre Baskerville"/>
              <a:ea typeface="Libre Baskerville"/>
              <a:cs typeface="Libre Baskerville"/>
              <a:sym typeface="Libre Baskerville"/>
            </a:endParaRPr>
          </a:p>
          <a:p>
            <a:pPr marL="342386" lvl="1" indent="-132855">
              <a:spcBef>
                <a:spcPts val="560"/>
              </a:spcBef>
              <a:buClr>
                <a:srgbClr val="000000"/>
              </a:buClr>
              <a:buSzPct val="100000"/>
              <a:buFont typeface="Libre Baskerville"/>
              <a:buChar char="❖"/>
            </a:pPr>
            <a:r>
              <a:rPr lang="en-US" sz="1700" u="sng">
                <a:solidFill>
                  <a:schemeClr val="hlink"/>
                </a:solidFill>
                <a:latin typeface="Libre Baskerville"/>
                <a:ea typeface="Libre Baskerville"/>
                <a:cs typeface="Libre Baskerville"/>
                <a:sym typeface="Libre Baskerville"/>
                <a:hlinkClick r:id="rId4"/>
              </a:rPr>
              <a:t>Best Practices Webinar on Project SEARCH and Healthcare Jobs for PWDs</a:t>
            </a:r>
          </a:p>
          <a:p>
            <a:pPr marL="342386" lvl="1" indent="-316987">
              <a:spcBef>
                <a:spcPts val="560"/>
              </a:spcBef>
              <a:buClr>
                <a:srgbClr val="000000"/>
              </a:buClr>
            </a:pPr>
            <a:endParaRPr sz="1700">
              <a:latin typeface="Libre Baskerville"/>
              <a:ea typeface="Libre Baskerville"/>
              <a:cs typeface="Libre Baskerville"/>
              <a:sym typeface="Libre Baskerville"/>
            </a:endParaRPr>
          </a:p>
          <a:p>
            <a:pPr marL="342386" lvl="1" indent="-132855">
              <a:spcBef>
                <a:spcPts val="560"/>
              </a:spcBef>
              <a:buClr>
                <a:srgbClr val="000000"/>
              </a:buClr>
              <a:buSzPct val="100000"/>
              <a:buFont typeface="Libre Baskerville"/>
              <a:buChar char="❖"/>
            </a:pPr>
            <a:r>
              <a:rPr lang="en-US" sz="1700" i="1" u="sng">
                <a:solidFill>
                  <a:schemeClr val="hlink"/>
                </a:solidFill>
                <a:latin typeface="Libre Baskerville"/>
                <a:ea typeface="Libre Baskerville"/>
                <a:cs typeface="Libre Baskerville"/>
                <a:sym typeface="Libre Baskerville"/>
                <a:hlinkClick r:id="rId5"/>
              </a:rPr>
              <a:t>Young people with disabilities help senior citizens</a:t>
            </a:r>
            <a:r>
              <a:rPr lang="en-US" sz="1700" u="sng">
                <a:solidFill>
                  <a:schemeClr val="hlink"/>
                </a:solidFill>
                <a:latin typeface="Libre Baskerville"/>
                <a:ea typeface="Libre Baskerville"/>
                <a:cs typeface="Libre Baskerville"/>
                <a:sym typeface="Libre Baskerville"/>
                <a:hlinkClick r:id="rId5"/>
              </a:rPr>
              <a:t>– Example of Project SEARCH in New York </a:t>
            </a:r>
          </a:p>
          <a:p>
            <a:pPr marL="342386" lvl="1" indent="-316987">
              <a:spcBef>
                <a:spcPts val="560"/>
              </a:spcBef>
              <a:buClr>
                <a:srgbClr val="000000"/>
              </a:buClr>
            </a:pPr>
            <a:endParaRPr sz="2300">
              <a:latin typeface="Libre Baskerville"/>
              <a:ea typeface="Libre Baskerville"/>
              <a:cs typeface="Libre Baskerville"/>
              <a:sym typeface="Libre Baskerville"/>
            </a:endParaRPr>
          </a:p>
        </p:txBody>
      </p:sp>
      <p:pic>
        <p:nvPicPr>
          <p:cNvPr id="315" name="Shape 315" descr="Project SEARCH intern Anthony Telesford is all smiles while working in the kitchen at Montefiore New Rochelle." title="Image of a Project SEARCH working hard at his job."/>
          <p:cNvPicPr preferRelativeResize="0"/>
          <p:nvPr/>
        </p:nvPicPr>
        <p:blipFill rotWithShape="1">
          <a:blip r:embed="rId6">
            <a:alphaModFix/>
          </a:blip>
          <a:srcRect/>
          <a:stretch/>
        </p:blipFill>
        <p:spPr>
          <a:xfrm>
            <a:off x="5835681" y="1371601"/>
            <a:ext cx="3120175" cy="2087851"/>
          </a:xfrm>
          <a:prstGeom prst="rect">
            <a:avLst/>
          </a:prstGeom>
          <a:noFill/>
          <a:ln>
            <a:noFill/>
          </a:ln>
        </p:spPr>
      </p:pic>
      <p:pic>
        <p:nvPicPr>
          <p:cNvPr id="316" name="Shape 316" descr="IMAGE: In a hallway at United Hebrew New Rochelle, a Project SEARCH is pushing an older American in a wheelchair." title="Project SEARCH nterns working with Elder Americans"/>
          <p:cNvPicPr preferRelativeResize="0"/>
          <p:nvPr/>
        </p:nvPicPr>
        <p:blipFill rotWithShape="1">
          <a:blip r:embed="rId7">
            <a:alphaModFix/>
          </a:blip>
          <a:srcRect/>
          <a:stretch/>
        </p:blipFill>
        <p:spPr>
          <a:xfrm>
            <a:off x="186181" y="4074805"/>
            <a:ext cx="3320799" cy="2562049"/>
          </a:xfrm>
          <a:prstGeom prst="rect">
            <a:avLst/>
          </a:prstGeom>
          <a:noFill/>
          <a:ln>
            <a:noFill/>
          </a:ln>
        </p:spPr>
      </p:pic>
      <p:pic>
        <p:nvPicPr>
          <p:cNvPr id="317" name="Shape 317" descr="IMAGE: The picture shows a young woman with Down Syndrome working hard at her job sterilizing medical equipment in the ICU at Cincinatti Children's Hospital. "/>
          <p:cNvPicPr preferRelativeResize="0"/>
          <p:nvPr/>
        </p:nvPicPr>
        <p:blipFill rotWithShape="1">
          <a:blip r:embed="rId8">
            <a:alphaModFix/>
          </a:blip>
          <a:srcRect/>
          <a:stretch/>
        </p:blipFill>
        <p:spPr>
          <a:xfrm>
            <a:off x="6069005" y="4074801"/>
            <a:ext cx="2983819" cy="2562051"/>
          </a:xfrm>
          <a:prstGeom prst="rect">
            <a:avLst/>
          </a:prstGeom>
          <a:noFill/>
          <a:ln>
            <a:noFill/>
          </a:ln>
        </p:spPr>
      </p:pic>
      <p:sp>
        <p:nvSpPr>
          <p:cNvPr id="2" name="Title 1">
            <a:extLst>
              <a:ext uri="{FF2B5EF4-FFF2-40B4-BE49-F238E27FC236}">
                <a16:creationId xmlns:a16="http://schemas.microsoft.com/office/drawing/2014/main" id="{7DA718D3-D32B-4F3B-9B4B-BF5D4D5D3917}"/>
              </a:ext>
            </a:extLst>
          </p:cNvPr>
          <p:cNvSpPr>
            <a:spLocks noGrp="1"/>
          </p:cNvSpPr>
          <p:nvPr>
            <p:ph type="title" idx="4294967295"/>
          </p:nvPr>
        </p:nvSpPr>
        <p:spPr>
          <a:xfrm>
            <a:off x="726257" y="106871"/>
            <a:ext cx="8229599" cy="276999"/>
          </a:xfrm>
        </p:spPr>
        <p:txBody>
          <a:bodyPr/>
          <a:lstStyle/>
          <a:p>
            <a:pPr algn="r" rtl="0"/>
            <a:r>
              <a:rPr lang="en-US" sz="3200" b="1" i="0" dirty="0">
                <a:solidFill>
                  <a:srgbClr val="FFFFFF"/>
                </a:solidFill>
                <a:effectLst/>
                <a:latin typeface="Baskerville Old Face" panose="02020602080505020303" pitchFamily="18" charset="77"/>
                <a:ea typeface="Libre Baskerville" panose="020B0604020202020204" charset="0"/>
                <a:cs typeface="Libre Baskerville" panose="020B0604020202020204" charset="0"/>
              </a:rPr>
              <a:t>PWDs can Succeed in </a:t>
            </a:r>
            <a:br>
              <a:rPr lang="en-US" sz="3200" b="1" i="0" dirty="0">
                <a:solidFill>
                  <a:srgbClr val="FFFFFF"/>
                </a:solidFill>
                <a:effectLst/>
                <a:latin typeface="Baskerville Old Face" panose="02020602080505020303" pitchFamily="18" charset="77"/>
                <a:ea typeface="Libre Baskerville" panose="020B0604020202020204" charset="0"/>
                <a:cs typeface="Libre Baskerville" panose="020B0604020202020204" charset="0"/>
              </a:rPr>
            </a:br>
            <a:r>
              <a:rPr lang="en-US" sz="3200" b="1" i="0" dirty="0">
                <a:solidFill>
                  <a:srgbClr val="FFFFFF"/>
                </a:solidFill>
                <a:effectLst/>
                <a:latin typeface="Baskerville Old Face" panose="02020602080505020303" pitchFamily="18" charset="77"/>
                <a:ea typeface="Libre Baskerville" panose="020B0604020202020204" charset="0"/>
                <a:cs typeface="Libre Baskerville" panose="020B0604020202020204" charset="0"/>
              </a:rPr>
              <a:t>Healthcare Jobs</a:t>
            </a:r>
            <a:endParaRPr lang="en-US" sz="3200" b="1" dirty="0">
              <a:effectLst/>
              <a:latin typeface="Baskerville Old Face" panose="02020602080505020303" pitchFamily="18" charset="77"/>
            </a:endParaRPr>
          </a:p>
          <a:p>
            <a:pPr algn="r"/>
            <a:endParaRPr lang="en-US" b="1" dirty="0"/>
          </a:p>
        </p:txBody>
      </p:sp>
    </p:spTree>
    <p:extLst>
      <p:ext uri="{BB962C8B-B14F-4D97-AF65-F5344CB8AC3E}">
        <p14:creationId xmlns:p14="http://schemas.microsoft.com/office/powerpoint/2010/main" val="23893045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4" name="Shape 324"/>
          <p:cNvSpPr txBox="1"/>
          <p:nvPr/>
        </p:nvSpPr>
        <p:spPr>
          <a:xfrm>
            <a:off x="0" y="1219203"/>
            <a:ext cx="4506000" cy="5694900"/>
          </a:xfrm>
          <a:prstGeom prst="rect">
            <a:avLst/>
          </a:prstGeom>
          <a:noFill/>
          <a:ln>
            <a:noFill/>
          </a:ln>
        </p:spPr>
        <p:txBody>
          <a:bodyPr wrap="square" lIns="91416" tIns="91416" rIns="91416" bIns="91416" anchor="ctr" anchorCtr="0">
            <a:noAutofit/>
          </a:bodyPr>
          <a:lstStyle/>
          <a:p>
            <a:pPr>
              <a:lnSpc>
                <a:spcPct val="115000"/>
              </a:lnSpc>
              <a:spcAft>
                <a:spcPts val="400"/>
              </a:spcAft>
            </a:pPr>
            <a:r>
              <a:rPr lang="en-US" sz="1800" dirty="0">
                <a:solidFill>
                  <a:schemeClr val="dk1"/>
                </a:solidFill>
                <a:latin typeface="Trebuchet MS"/>
                <a:ea typeface="Trebuchet MS"/>
                <a:cs typeface="Trebuchet MS"/>
                <a:sym typeface="Trebuchet MS"/>
              </a:rPr>
              <a:t>❖ </a:t>
            </a:r>
            <a:r>
              <a:rPr lang="en-US" sz="1800" dirty="0">
                <a:solidFill>
                  <a:schemeClr val="dk1"/>
                </a:solidFill>
                <a:latin typeface="Libre Baskerville"/>
                <a:ea typeface="Libre Baskerville"/>
                <a:cs typeface="Libre Baskerville"/>
                <a:sym typeface="Libre Baskerville"/>
              </a:rPr>
              <a:t>On Jan. 3, 2017, the EEOC issued a final rule about employment opportunities for PWDs in the fed government.</a:t>
            </a:r>
          </a:p>
          <a:p>
            <a:pPr>
              <a:lnSpc>
                <a:spcPct val="115000"/>
              </a:lnSpc>
              <a:spcAft>
                <a:spcPts val="400"/>
              </a:spcAft>
            </a:pPr>
            <a:r>
              <a:rPr lang="en-US" sz="1800" dirty="0">
                <a:solidFill>
                  <a:schemeClr val="dk1"/>
                </a:solidFill>
                <a:latin typeface="Libre Baskerville"/>
                <a:ea typeface="Libre Baskerville"/>
                <a:cs typeface="Libre Baskerville"/>
                <a:sym typeface="Libre Baskerville"/>
              </a:rPr>
              <a:t>❖ </a:t>
            </a:r>
            <a:r>
              <a:rPr lang="en-US" sz="1800" b="1" dirty="0">
                <a:solidFill>
                  <a:schemeClr val="dk1"/>
                </a:solidFill>
                <a:latin typeface="Libre Baskerville"/>
                <a:ea typeface="Libre Baskerville"/>
                <a:cs typeface="Libre Baskerville"/>
                <a:sym typeface="Libre Baskerville"/>
              </a:rPr>
              <a:t>Each federal agency has been directed to set a goal of having 12% of its workforce be people with disabilities, and 2% of its workforce be people with targeted disabilities.</a:t>
            </a:r>
          </a:p>
          <a:p>
            <a:pPr>
              <a:lnSpc>
                <a:spcPct val="115000"/>
              </a:lnSpc>
              <a:spcAft>
                <a:spcPts val="400"/>
              </a:spcAft>
            </a:pPr>
            <a:r>
              <a:rPr lang="en-US" sz="1800" dirty="0">
                <a:solidFill>
                  <a:schemeClr val="dk1"/>
                </a:solidFill>
                <a:latin typeface="Libre Baskerville"/>
                <a:ea typeface="Libre Baskerville"/>
                <a:cs typeface="Libre Baskerville"/>
                <a:sym typeface="Libre Baskerville"/>
              </a:rPr>
              <a:t>❖ </a:t>
            </a:r>
            <a:r>
              <a:rPr lang="en-US" sz="1800" u="sng" dirty="0">
                <a:solidFill>
                  <a:srgbClr val="0000FF"/>
                </a:solidFill>
                <a:latin typeface="Libre Baskerville"/>
                <a:ea typeface="Libre Baskerville"/>
                <a:cs typeface="Libre Baskerville"/>
                <a:sym typeface="Libre Baskerville"/>
                <a:hlinkClick r:id="rId3"/>
              </a:rPr>
              <a:t>For more information, please visit EEOC’s website.</a:t>
            </a:r>
          </a:p>
          <a:p>
            <a:pPr>
              <a:lnSpc>
                <a:spcPct val="115000"/>
              </a:lnSpc>
              <a:spcAft>
                <a:spcPts val="400"/>
              </a:spcAft>
            </a:pPr>
            <a:r>
              <a:rPr lang="en-US" sz="1800" dirty="0">
                <a:solidFill>
                  <a:schemeClr val="dk1"/>
                </a:solidFill>
                <a:latin typeface="Libre Baskerville"/>
                <a:ea typeface="Libre Baskerville"/>
                <a:cs typeface="Libre Baskerville"/>
                <a:sym typeface="Libre Baskerville"/>
              </a:rPr>
              <a:t>❖ State </a:t>
            </a:r>
            <a:r>
              <a:rPr lang="en-US" sz="1800" dirty="0" err="1">
                <a:solidFill>
                  <a:schemeClr val="dk1"/>
                </a:solidFill>
                <a:latin typeface="Libre Baskerville"/>
                <a:ea typeface="Libre Baskerville"/>
                <a:cs typeface="Libre Baskerville"/>
                <a:sym typeface="Libre Baskerville"/>
              </a:rPr>
              <a:t>gov</a:t>
            </a:r>
            <a:r>
              <a:rPr lang="en-US" sz="1800" dirty="0">
                <a:solidFill>
                  <a:schemeClr val="dk1"/>
                </a:solidFill>
                <a:latin typeface="Libre Baskerville"/>
                <a:ea typeface="Libre Baskerville"/>
                <a:cs typeface="Libre Baskerville"/>
                <a:sym typeface="Libre Baskerville"/>
              </a:rPr>
              <a:t> can also serve as</a:t>
            </a:r>
            <a:r>
              <a:rPr lang="en-US" sz="1800" dirty="0">
                <a:solidFill>
                  <a:schemeClr val="dk1"/>
                </a:solidFill>
                <a:latin typeface="Libre Baskerville"/>
                <a:ea typeface="Libre Baskerville"/>
                <a:cs typeface="Libre Baskerville"/>
                <a:sym typeface="Libre Baskerville"/>
                <a:hlinkClick r:id="rId4"/>
              </a:rPr>
              <a:t> </a:t>
            </a:r>
            <a:r>
              <a:rPr lang="en-US" sz="1800" u="sng" dirty="0">
                <a:solidFill>
                  <a:srgbClr val="0000FF"/>
                </a:solidFill>
                <a:latin typeface="Libre Baskerville"/>
                <a:ea typeface="Libre Baskerville"/>
                <a:cs typeface="Libre Baskerville"/>
                <a:sym typeface="Libre Baskerville"/>
                <a:hlinkClick r:id="rId4"/>
              </a:rPr>
              <a:t>a model employer of PWDs</a:t>
            </a:r>
            <a:r>
              <a:rPr lang="en-US" sz="1800" dirty="0">
                <a:solidFill>
                  <a:schemeClr val="dk1"/>
                </a:solidFill>
                <a:latin typeface="Libre Baskerville"/>
                <a:ea typeface="Libre Baskerville"/>
                <a:cs typeface="Libre Baskerville"/>
                <a:sym typeface="Libre Baskerville"/>
              </a:rPr>
              <a:t>. </a:t>
            </a:r>
          </a:p>
          <a:p>
            <a:pPr>
              <a:lnSpc>
                <a:spcPct val="115000"/>
              </a:lnSpc>
            </a:pPr>
            <a:r>
              <a:rPr lang="en-US" sz="1800" dirty="0">
                <a:solidFill>
                  <a:schemeClr val="dk1"/>
                </a:solidFill>
                <a:latin typeface="Libre Baskerville"/>
                <a:ea typeface="Libre Baskerville"/>
                <a:cs typeface="Libre Baskerville"/>
                <a:sym typeface="Libre Baskerville"/>
              </a:rPr>
              <a:t>❖</a:t>
            </a:r>
            <a:r>
              <a:rPr lang="en-US" sz="1800" u="sng" dirty="0">
                <a:solidFill>
                  <a:srgbClr val="0000FF"/>
                </a:solidFill>
                <a:latin typeface="Libre Baskerville"/>
                <a:ea typeface="Libre Baskerville"/>
                <a:cs typeface="Libre Baskerville"/>
                <a:sym typeface="Libre Baskerville"/>
                <a:hlinkClick r:id="rId5"/>
              </a:rPr>
              <a:t>Learn from Delaware’s effort to hire talented employees with disabilities</a:t>
            </a:r>
            <a:r>
              <a:rPr lang="en-US" sz="1800" dirty="0">
                <a:solidFill>
                  <a:schemeClr val="dk1"/>
                </a:solidFill>
                <a:latin typeface="Libre Baskerville"/>
                <a:ea typeface="Libre Baskerville"/>
                <a:cs typeface="Libre Baskerville"/>
                <a:sym typeface="Libre Baskerville"/>
              </a:rPr>
              <a:t>.</a:t>
            </a:r>
          </a:p>
        </p:txBody>
      </p:sp>
      <p:pic>
        <p:nvPicPr>
          <p:cNvPr id="325" name="Shape 325"/>
          <p:cNvPicPr preferRelativeResize="0"/>
          <p:nvPr/>
        </p:nvPicPr>
        <p:blipFill>
          <a:blip r:embed="rId6">
            <a:alphaModFix/>
          </a:blip>
          <a:stretch>
            <a:fillRect/>
          </a:stretch>
        </p:blipFill>
        <p:spPr>
          <a:xfrm>
            <a:off x="4496306" y="2235562"/>
            <a:ext cx="3885575" cy="3222743"/>
          </a:xfrm>
          <a:prstGeom prst="rect">
            <a:avLst/>
          </a:prstGeom>
          <a:noFill/>
          <a:ln>
            <a:noFill/>
          </a:ln>
        </p:spPr>
      </p:pic>
      <p:sp>
        <p:nvSpPr>
          <p:cNvPr id="326" name="Shape 326"/>
          <p:cNvSpPr txBox="1"/>
          <p:nvPr/>
        </p:nvSpPr>
        <p:spPr>
          <a:xfrm>
            <a:off x="1219200" y="76200"/>
            <a:ext cx="7543800" cy="995400"/>
          </a:xfrm>
          <a:prstGeom prst="rect">
            <a:avLst/>
          </a:prstGeom>
          <a:noFill/>
          <a:ln>
            <a:noFill/>
          </a:ln>
        </p:spPr>
        <p:txBody>
          <a:bodyPr wrap="square" lIns="91416" tIns="91416" rIns="91416" bIns="91416" anchor="ctr" anchorCtr="0">
            <a:noAutofit/>
          </a:bodyPr>
          <a:lstStyle/>
          <a:p>
            <a:pPr algn="r"/>
            <a:endParaRPr lang="en-US" sz="2400" b="1" dirty="0">
              <a:solidFill>
                <a:schemeClr val="lt1"/>
              </a:solidFill>
              <a:latin typeface="Libre Baskerville"/>
              <a:ea typeface="Libre Baskerville"/>
              <a:cs typeface="Libre Baskerville"/>
              <a:sym typeface="Libre Baskerville"/>
            </a:endParaRPr>
          </a:p>
        </p:txBody>
      </p:sp>
      <p:sp>
        <p:nvSpPr>
          <p:cNvPr id="3" name="Title 2">
            <a:extLst>
              <a:ext uri="{FF2B5EF4-FFF2-40B4-BE49-F238E27FC236}">
                <a16:creationId xmlns:a16="http://schemas.microsoft.com/office/drawing/2014/main" id="{BC6D621D-F822-489C-A1A1-764F0DD75582}"/>
              </a:ext>
            </a:extLst>
          </p:cNvPr>
          <p:cNvSpPr>
            <a:spLocks noGrp="1"/>
          </p:cNvSpPr>
          <p:nvPr>
            <p:ph type="title" idx="4294967295"/>
          </p:nvPr>
        </p:nvSpPr>
        <p:spPr>
          <a:xfrm>
            <a:off x="533401" y="434024"/>
            <a:ext cx="8229599" cy="276999"/>
          </a:xfrm>
        </p:spPr>
        <p:txBody>
          <a:bodyPr/>
          <a:lstStyle/>
          <a:p>
            <a:pPr algn="r" rtl="0"/>
            <a:r>
              <a:rPr lang="en-US" sz="3600" b="1" i="0" dirty="0">
                <a:solidFill>
                  <a:srgbClr val="FFFFFF"/>
                </a:solidFill>
                <a:effectLst/>
                <a:latin typeface="Baskerville Old Face" panose="02020602080505020303" pitchFamily="18" charset="77"/>
                <a:ea typeface="Libre Baskerville" panose="020B0604020202020204" charset="0"/>
                <a:cs typeface="Libre Baskerville" panose="020B0604020202020204" charset="0"/>
              </a:rPr>
              <a:t>Jobs in Government</a:t>
            </a:r>
            <a:endParaRPr lang="en-US" sz="3600" b="1" dirty="0">
              <a:effectLst/>
              <a:latin typeface="Baskerville Old Face" panose="02020602080505020303" pitchFamily="18" charset="77"/>
            </a:endParaRPr>
          </a:p>
          <a:p>
            <a:pPr algn="r"/>
            <a:endParaRPr lang="en-US" sz="2400" b="1" dirty="0"/>
          </a:p>
        </p:txBody>
      </p:sp>
    </p:spTree>
    <p:extLst>
      <p:ext uri="{BB962C8B-B14F-4D97-AF65-F5344CB8AC3E}">
        <p14:creationId xmlns:p14="http://schemas.microsoft.com/office/powerpoint/2010/main" val="26311348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53">
            <a:extLst>
              <a:ext uri="{FF2B5EF4-FFF2-40B4-BE49-F238E27FC236}">
                <a16:creationId xmlns:a16="http://schemas.microsoft.com/office/drawing/2014/main" id="{8FEA20FB-B0ED-4B36-9F75-E996B25CCEAD}"/>
              </a:ext>
            </a:extLst>
          </p:cNvPr>
          <p:cNvSpPr txBox="1">
            <a:spLocks/>
          </p:cNvSpPr>
          <p:nvPr/>
        </p:nvSpPr>
        <p:spPr>
          <a:xfrm>
            <a:off x="5730076" y="1426029"/>
            <a:ext cx="3413924" cy="4700132"/>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9pPr>
          </a:lstStyle>
          <a:p>
            <a:pPr marL="342900" lvl="1" indent="-342900">
              <a:buFont typeface="Wingdings" panose="05000000000000000000" pitchFamily="2" charset="2"/>
              <a:buChar char="v"/>
            </a:pPr>
            <a:r>
              <a:rPr lang="en-US" sz="1600" dirty="0">
                <a:latin typeface="Libre Baskerville" panose="020B0604020202020204" charset="0"/>
              </a:rPr>
              <a:t>NYC employs more than 340,000 people in this sector.</a:t>
            </a:r>
          </a:p>
          <a:p>
            <a:pPr marL="342900" lvl="1" indent="-342900">
              <a:buFont typeface="Wingdings" panose="05000000000000000000" pitchFamily="2" charset="2"/>
              <a:buChar char="v"/>
            </a:pPr>
            <a:endParaRPr lang="en-US" sz="1600" dirty="0">
              <a:latin typeface="Libre Baskerville" panose="020B0604020202020204" charset="0"/>
            </a:endParaRPr>
          </a:p>
          <a:p>
            <a:pPr marL="342900" lvl="1" indent="-342900">
              <a:buFont typeface="Wingdings" panose="05000000000000000000" pitchFamily="2" charset="2"/>
              <a:buChar char="v"/>
            </a:pPr>
            <a:r>
              <a:rPr lang="en-US" sz="1600" dirty="0">
                <a:latin typeface="Libre Baskerville" panose="020B0604020202020204" charset="0"/>
                <a:hlinkClick r:id="rId2"/>
              </a:rPr>
              <a:t>Best Practices Webinar- Hospitality Sector for PWDs.</a:t>
            </a:r>
            <a:endParaRPr lang="en-US" sz="1600" i="1" dirty="0">
              <a:latin typeface="Libre Baskerville" panose="020B0604020202020204" charset="0"/>
            </a:endParaRPr>
          </a:p>
          <a:p>
            <a:pPr marL="342900" lvl="1" indent="-342900">
              <a:buFont typeface="Wingdings" panose="05000000000000000000" pitchFamily="2" charset="2"/>
              <a:buChar char="v"/>
            </a:pPr>
            <a:endParaRPr lang="en-US" sz="1600" dirty="0">
              <a:solidFill>
                <a:schemeClr val="dk1"/>
              </a:solidFill>
              <a:latin typeface="Libre Baskerville" panose="020B0604020202020204" charset="0"/>
              <a:ea typeface="Calibri"/>
              <a:cs typeface="Calibri"/>
              <a:sym typeface="Calibri"/>
            </a:endParaRPr>
          </a:p>
          <a:p>
            <a:pPr marL="342900" lvl="1" indent="-342900">
              <a:buFont typeface="Wingdings" panose="05000000000000000000" pitchFamily="2" charset="2"/>
              <a:buChar char="v"/>
            </a:pPr>
            <a:r>
              <a:rPr lang="en-US" sz="1600" dirty="0">
                <a:solidFill>
                  <a:schemeClr val="dk1"/>
                </a:solidFill>
                <a:latin typeface="Libre Baskerville" panose="020B0604020202020204" charset="0"/>
                <a:ea typeface="Calibri"/>
                <a:cs typeface="Calibri"/>
                <a:sym typeface="Calibri"/>
              </a:rPr>
              <a:t>From the NYC Workforce Board’s 2016 Regional Plan: </a:t>
            </a:r>
            <a:r>
              <a:rPr lang="en-US" altLang="en-US" sz="1600" dirty="0">
                <a:latin typeface="Libre Baskerville" panose="020B0604020202020204" charset="0"/>
              </a:rPr>
              <a:t>“</a:t>
            </a:r>
            <a:r>
              <a:rPr lang="en-US" altLang="en-US" sz="1600" dirty="0">
                <a:latin typeface="Libre Baskerville" panose="020B0604020202020204" charset="0"/>
                <a:hlinkClick r:id="rId3"/>
              </a:rPr>
              <a:t>Sizable labor shortage of qualified talent...and very high turnover</a:t>
            </a:r>
            <a:r>
              <a:rPr lang="en-US" altLang="en-US" sz="1600" dirty="0">
                <a:latin typeface="Libre Baskerville" panose="020B0604020202020204" charset="0"/>
              </a:rPr>
              <a:t>.”</a:t>
            </a:r>
          </a:p>
          <a:p>
            <a:pPr marL="342900" lvl="1" indent="-342900">
              <a:buFont typeface="Wingdings" panose="05000000000000000000" pitchFamily="2" charset="2"/>
              <a:buChar char="v"/>
            </a:pPr>
            <a:endParaRPr lang="en-US" sz="1600" dirty="0">
              <a:solidFill>
                <a:schemeClr val="dk1"/>
              </a:solidFill>
              <a:latin typeface="Libre Baskerville" panose="020B0604020202020204" charset="0"/>
              <a:ea typeface="Calibri"/>
              <a:cs typeface="Calibri"/>
              <a:sym typeface="Calibri"/>
            </a:endParaRPr>
          </a:p>
          <a:p>
            <a:pPr marL="342900" lvl="1" indent="-342900">
              <a:buFont typeface="Wingdings" panose="05000000000000000000" pitchFamily="2" charset="2"/>
              <a:buChar char="v"/>
            </a:pPr>
            <a:r>
              <a:rPr lang="en-US" sz="1600" dirty="0">
                <a:solidFill>
                  <a:schemeClr val="dk1"/>
                </a:solidFill>
                <a:latin typeface="Libre Baskerville" panose="020B0604020202020204" charset="0"/>
                <a:ea typeface="Calibri"/>
                <a:cs typeface="Calibri"/>
                <a:sym typeface="Calibri"/>
              </a:rPr>
              <a:t>People with disabilities are known to be loyal employees. In an industry with such high turnovers, hiring people with disabilities can benefit the bottom line. </a:t>
            </a:r>
          </a:p>
          <a:p>
            <a:pPr marL="342900" lvl="1" indent="-342900">
              <a:buFont typeface="Wingdings" panose="05000000000000000000" pitchFamily="2" charset="2"/>
              <a:buChar char="v"/>
            </a:pPr>
            <a:endParaRPr lang="en-US" sz="1600" dirty="0">
              <a:latin typeface="Libre Baskerville" panose="020B0604020202020204" charset="0"/>
            </a:endParaRPr>
          </a:p>
          <a:p>
            <a:pPr marL="342900" lvl="1" indent="-342900">
              <a:buFont typeface="Wingdings" panose="05000000000000000000" pitchFamily="2" charset="2"/>
              <a:buChar char="v"/>
            </a:pPr>
            <a:endParaRPr lang="en-US" sz="1600" dirty="0">
              <a:solidFill>
                <a:schemeClr val="dk1"/>
              </a:solidFill>
              <a:latin typeface="Libre Baskerville" panose="020B0604020202020204" charset="0"/>
              <a:ea typeface="Calibri"/>
              <a:cs typeface="Calibri"/>
              <a:sym typeface="Calibri"/>
            </a:endParaRPr>
          </a:p>
        </p:txBody>
      </p:sp>
      <p:pic>
        <p:nvPicPr>
          <p:cNvPr id="3" name="Shape 154" descr="Picture of young woman with a suit doing guest relations. She is handing a key.   Source: https://encrypted-tbn2.gstatic.com/images?q=tbn:ANd9GcR87hXjLATnRIPlj5lOpgfDPNi7-ppEAb_QtWy1pL0ZiE5hrTc0KQ" title="Picture of young woman doing guest services ">
            <a:hlinkClick r:id="rId4"/>
            <a:extLst>
              <a:ext uri="{FF2B5EF4-FFF2-40B4-BE49-F238E27FC236}">
                <a16:creationId xmlns:a16="http://schemas.microsoft.com/office/drawing/2014/main" id="{5C34699C-7A36-4D04-A2AE-8669A41380FF}"/>
              </a:ext>
            </a:extLst>
          </p:cNvPr>
          <p:cNvPicPr preferRelativeResize="0"/>
          <p:nvPr/>
        </p:nvPicPr>
        <p:blipFill rotWithShape="1">
          <a:blip r:embed="rId5">
            <a:alphaModFix/>
          </a:blip>
          <a:srcRect/>
          <a:stretch/>
        </p:blipFill>
        <p:spPr>
          <a:xfrm>
            <a:off x="19050" y="1306512"/>
            <a:ext cx="2085975" cy="1752600"/>
          </a:xfrm>
          <a:prstGeom prst="rect">
            <a:avLst/>
          </a:prstGeom>
          <a:noFill/>
          <a:ln>
            <a:noFill/>
          </a:ln>
        </p:spPr>
      </p:pic>
      <p:pic>
        <p:nvPicPr>
          <p:cNvPr id="4" name="Shape 155" descr="Picture of a young woman changing ber sheets as part of her housekeeping job" title="Picture of a young woman changing ber sheets as part of her housekeeping job">
            <a:extLst>
              <a:ext uri="{FF2B5EF4-FFF2-40B4-BE49-F238E27FC236}">
                <a16:creationId xmlns:a16="http://schemas.microsoft.com/office/drawing/2014/main" id="{0CD35036-453A-4DFC-BC50-610C4B5DE328}"/>
              </a:ext>
            </a:extLst>
          </p:cNvPr>
          <p:cNvPicPr preferRelativeResize="0"/>
          <p:nvPr/>
        </p:nvPicPr>
        <p:blipFill rotWithShape="1">
          <a:blip r:embed="rId6">
            <a:alphaModFix/>
          </a:blip>
          <a:srcRect l="10001" t="4443" r="14999" b="17778"/>
          <a:stretch/>
        </p:blipFill>
        <p:spPr>
          <a:xfrm>
            <a:off x="2794000" y="1306512"/>
            <a:ext cx="2666998" cy="1752600"/>
          </a:xfrm>
          <a:prstGeom prst="rect">
            <a:avLst/>
          </a:prstGeom>
          <a:noFill/>
          <a:ln>
            <a:noFill/>
          </a:ln>
        </p:spPr>
      </p:pic>
      <p:pic>
        <p:nvPicPr>
          <p:cNvPr id="5" name="Shape 156" descr="Picture of a man doing mantainance work at the hotel's garden, par of his engineering job " title="Man doing yard work">
            <a:extLst>
              <a:ext uri="{FF2B5EF4-FFF2-40B4-BE49-F238E27FC236}">
                <a16:creationId xmlns:a16="http://schemas.microsoft.com/office/drawing/2014/main" id="{15DF5664-F325-47A8-8FBA-B34988A25B6A}"/>
              </a:ext>
            </a:extLst>
          </p:cNvPr>
          <p:cNvPicPr preferRelativeResize="0"/>
          <p:nvPr/>
        </p:nvPicPr>
        <p:blipFill rotWithShape="1">
          <a:blip r:embed="rId7">
            <a:alphaModFix/>
          </a:blip>
          <a:srcRect/>
          <a:stretch/>
        </p:blipFill>
        <p:spPr>
          <a:xfrm>
            <a:off x="19050" y="3516312"/>
            <a:ext cx="1784349" cy="2368550"/>
          </a:xfrm>
          <a:prstGeom prst="rect">
            <a:avLst/>
          </a:prstGeom>
          <a:noFill/>
          <a:ln>
            <a:noFill/>
          </a:ln>
        </p:spPr>
      </p:pic>
      <p:pic>
        <p:nvPicPr>
          <p:cNvPr id="6" name="Shape 157" descr="Picture of a man in a restaurant kitchen, part of his job in culinary   Source : G:\Project Search\Maria\Internship Example Pictures\DSC02001.JPG " title="Picture of a man in a restaurant kitchen, part of his job in culinary ">
            <a:extLst>
              <a:ext uri="{FF2B5EF4-FFF2-40B4-BE49-F238E27FC236}">
                <a16:creationId xmlns:a16="http://schemas.microsoft.com/office/drawing/2014/main" id="{9A882369-050B-4788-8BFF-77AAD535B886}"/>
              </a:ext>
            </a:extLst>
          </p:cNvPr>
          <p:cNvPicPr preferRelativeResize="0"/>
          <p:nvPr/>
        </p:nvPicPr>
        <p:blipFill rotWithShape="1">
          <a:blip r:embed="rId8">
            <a:alphaModFix/>
          </a:blip>
          <a:srcRect/>
          <a:stretch/>
        </p:blipFill>
        <p:spPr>
          <a:xfrm>
            <a:off x="1878010" y="3516312"/>
            <a:ext cx="1828800" cy="2368550"/>
          </a:xfrm>
          <a:prstGeom prst="rect">
            <a:avLst/>
          </a:prstGeom>
          <a:noFill/>
          <a:ln>
            <a:noFill/>
          </a:ln>
        </p:spPr>
      </p:pic>
      <p:pic>
        <p:nvPicPr>
          <p:cNvPr id="7" name="Shape 158" descr="Picture of a woman setting a table, part of her job preparing banquets  souce: G:\Project Search\Maria\Internship Example Pictures\DSC01992.JPG" title="Picture of a woman setting a table, part of her job preparing banquets">
            <a:extLst>
              <a:ext uri="{FF2B5EF4-FFF2-40B4-BE49-F238E27FC236}">
                <a16:creationId xmlns:a16="http://schemas.microsoft.com/office/drawing/2014/main" id="{A7805CC2-7A25-4E92-984B-5118E667BA26}"/>
              </a:ext>
            </a:extLst>
          </p:cNvPr>
          <p:cNvPicPr preferRelativeResize="0"/>
          <p:nvPr/>
        </p:nvPicPr>
        <p:blipFill rotWithShape="1">
          <a:blip r:embed="rId9">
            <a:alphaModFix/>
          </a:blip>
          <a:srcRect/>
          <a:stretch/>
        </p:blipFill>
        <p:spPr>
          <a:xfrm>
            <a:off x="3838575" y="3522662"/>
            <a:ext cx="1828800" cy="2362200"/>
          </a:xfrm>
          <a:prstGeom prst="rect">
            <a:avLst/>
          </a:prstGeom>
          <a:noFill/>
          <a:ln>
            <a:noFill/>
          </a:ln>
        </p:spPr>
      </p:pic>
      <p:sp>
        <p:nvSpPr>
          <p:cNvPr id="8" name="Shape 159">
            <a:extLst>
              <a:ext uri="{FF2B5EF4-FFF2-40B4-BE49-F238E27FC236}">
                <a16:creationId xmlns:a16="http://schemas.microsoft.com/office/drawing/2014/main" id="{BE25204C-8A02-41C5-9846-12509BDF7596}"/>
              </a:ext>
            </a:extLst>
          </p:cNvPr>
          <p:cNvSpPr/>
          <p:nvPr/>
        </p:nvSpPr>
        <p:spPr>
          <a:xfrm>
            <a:off x="3259138" y="3070225"/>
            <a:ext cx="1493836" cy="369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Noto Sans Symbols"/>
              <a:buNone/>
            </a:pPr>
            <a:r>
              <a:rPr lang="en-US" sz="1800" b="0" i="1" u="none" strike="noStrike" cap="none">
                <a:solidFill>
                  <a:schemeClr val="dk1"/>
                </a:solidFill>
                <a:latin typeface="Calibri"/>
                <a:ea typeface="Calibri"/>
                <a:cs typeface="Calibri"/>
                <a:sym typeface="Calibri"/>
              </a:rPr>
              <a:t>Housekeeping</a:t>
            </a:r>
          </a:p>
        </p:txBody>
      </p:sp>
      <p:sp>
        <p:nvSpPr>
          <p:cNvPr id="9" name="Shape 160">
            <a:extLst>
              <a:ext uri="{FF2B5EF4-FFF2-40B4-BE49-F238E27FC236}">
                <a16:creationId xmlns:a16="http://schemas.microsoft.com/office/drawing/2014/main" id="{4469D5FC-E47E-421C-8D24-B60F9A3F36B8}"/>
              </a:ext>
            </a:extLst>
          </p:cNvPr>
          <p:cNvSpPr/>
          <p:nvPr/>
        </p:nvSpPr>
        <p:spPr>
          <a:xfrm>
            <a:off x="204788" y="3059113"/>
            <a:ext cx="1522412" cy="36988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Noto Sans Symbols"/>
              <a:buNone/>
            </a:pPr>
            <a:r>
              <a:rPr lang="en-US" sz="1800" b="0" i="1" u="none" strike="noStrike" cap="none">
                <a:solidFill>
                  <a:schemeClr val="dk1"/>
                </a:solidFill>
                <a:latin typeface="Calibri"/>
                <a:ea typeface="Calibri"/>
                <a:cs typeface="Calibri"/>
                <a:sym typeface="Calibri"/>
              </a:rPr>
              <a:t>Guest Services</a:t>
            </a:r>
          </a:p>
        </p:txBody>
      </p:sp>
      <p:sp>
        <p:nvSpPr>
          <p:cNvPr id="10" name="Shape 161">
            <a:extLst>
              <a:ext uri="{FF2B5EF4-FFF2-40B4-BE49-F238E27FC236}">
                <a16:creationId xmlns:a16="http://schemas.microsoft.com/office/drawing/2014/main" id="{1D3A51A4-0539-4632-A926-0FCF83FE20F3}"/>
              </a:ext>
            </a:extLst>
          </p:cNvPr>
          <p:cNvSpPr/>
          <p:nvPr/>
        </p:nvSpPr>
        <p:spPr>
          <a:xfrm>
            <a:off x="234950" y="5878512"/>
            <a:ext cx="1293811" cy="3682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Noto Sans Symbols"/>
              <a:buNone/>
            </a:pPr>
            <a:r>
              <a:rPr lang="en-US" sz="1800" b="0" i="1" u="none" strike="noStrike" cap="none">
                <a:solidFill>
                  <a:schemeClr val="dk1"/>
                </a:solidFill>
                <a:latin typeface="Calibri"/>
                <a:ea typeface="Calibri"/>
                <a:cs typeface="Calibri"/>
                <a:sym typeface="Calibri"/>
              </a:rPr>
              <a:t>Engineering</a:t>
            </a:r>
          </a:p>
        </p:txBody>
      </p:sp>
      <p:sp>
        <p:nvSpPr>
          <p:cNvPr id="11" name="Shape 162">
            <a:extLst>
              <a:ext uri="{FF2B5EF4-FFF2-40B4-BE49-F238E27FC236}">
                <a16:creationId xmlns:a16="http://schemas.microsoft.com/office/drawing/2014/main" id="{B214D325-D544-4D59-9067-ADABC54B4352}"/>
              </a:ext>
            </a:extLst>
          </p:cNvPr>
          <p:cNvSpPr/>
          <p:nvPr/>
        </p:nvSpPr>
        <p:spPr>
          <a:xfrm>
            <a:off x="2317750" y="5878512"/>
            <a:ext cx="949323" cy="3682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Noto Sans Symbols"/>
              <a:buNone/>
            </a:pPr>
            <a:r>
              <a:rPr lang="en-US" sz="1800" b="0" i="1" u="none" strike="noStrike" cap="none">
                <a:solidFill>
                  <a:schemeClr val="dk1"/>
                </a:solidFill>
                <a:latin typeface="Calibri"/>
                <a:ea typeface="Calibri"/>
                <a:cs typeface="Calibri"/>
                <a:sym typeface="Calibri"/>
              </a:rPr>
              <a:t>Culinary</a:t>
            </a:r>
          </a:p>
        </p:txBody>
      </p:sp>
      <p:sp>
        <p:nvSpPr>
          <p:cNvPr id="12" name="Shape 163">
            <a:extLst>
              <a:ext uri="{FF2B5EF4-FFF2-40B4-BE49-F238E27FC236}">
                <a16:creationId xmlns:a16="http://schemas.microsoft.com/office/drawing/2014/main" id="{940D3E26-E0AC-4DCE-80E8-03B2FDF80529}"/>
              </a:ext>
            </a:extLst>
          </p:cNvPr>
          <p:cNvSpPr/>
          <p:nvPr/>
        </p:nvSpPr>
        <p:spPr>
          <a:xfrm>
            <a:off x="4222750" y="5878512"/>
            <a:ext cx="1060448" cy="3682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Noto Sans Symbols"/>
              <a:buNone/>
            </a:pPr>
            <a:r>
              <a:rPr lang="en-US" sz="1800" b="0" i="1" u="none" strike="noStrike" cap="none">
                <a:solidFill>
                  <a:schemeClr val="dk1"/>
                </a:solidFill>
                <a:latin typeface="Calibri"/>
                <a:ea typeface="Calibri"/>
                <a:cs typeface="Calibri"/>
                <a:sym typeface="Calibri"/>
              </a:rPr>
              <a:t>Banquets</a:t>
            </a:r>
          </a:p>
        </p:txBody>
      </p:sp>
      <p:sp>
        <p:nvSpPr>
          <p:cNvPr id="13" name="Title 12">
            <a:extLst>
              <a:ext uri="{FF2B5EF4-FFF2-40B4-BE49-F238E27FC236}">
                <a16:creationId xmlns:a16="http://schemas.microsoft.com/office/drawing/2014/main" id="{F8C4D098-98AB-4B86-9A35-1A1E07DC46D8}"/>
              </a:ext>
            </a:extLst>
          </p:cNvPr>
          <p:cNvSpPr>
            <a:spLocks noGrp="1"/>
          </p:cNvSpPr>
          <p:nvPr>
            <p:ph type="title" idx="4294967295"/>
          </p:nvPr>
        </p:nvSpPr>
        <p:spPr>
          <a:xfrm>
            <a:off x="638174" y="0"/>
            <a:ext cx="8229599" cy="276999"/>
          </a:xfrm>
        </p:spPr>
        <p:txBody>
          <a:bodyPr/>
          <a:lstStyle/>
          <a:p>
            <a:pPr algn="r"/>
            <a:r>
              <a:rPr lang="en-US" sz="3600" b="1" dirty="0">
                <a:solidFill>
                  <a:schemeClr val="bg1"/>
                </a:solidFill>
                <a:latin typeface="Baskerville Old Face" panose="02020602080505020303" pitchFamily="18" charset="77"/>
              </a:rPr>
              <a:t>People</a:t>
            </a:r>
            <a:r>
              <a:rPr lang="en-US" sz="3600" b="1" baseline="0" dirty="0">
                <a:solidFill>
                  <a:schemeClr val="bg1"/>
                </a:solidFill>
                <a:latin typeface="Baskerville Old Face" panose="02020602080505020303" pitchFamily="18" charset="77"/>
              </a:rPr>
              <a:t> with Disabilities </a:t>
            </a:r>
            <a:br>
              <a:rPr lang="en-US" sz="3600" b="1" baseline="0" dirty="0">
                <a:solidFill>
                  <a:schemeClr val="bg1"/>
                </a:solidFill>
                <a:latin typeface="Baskerville Old Face" panose="02020602080505020303" pitchFamily="18" charset="77"/>
              </a:rPr>
            </a:br>
            <a:r>
              <a:rPr lang="en-US" sz="3600" b="1" baseline="0" dirty="0">
                <a:solidFill>
                  <a:schemeClr val="bg1"/>
                </a:solidFill>
                <a:latin typeface="Baskerville Old Face" panose="02020602080505020303" pitchFamily="18" charset="77"/>
              </a:rPr>
              <a:t>and the Hospitality Industry</a:t>
            </a:r>
            <a:endParaRPr lang="en-US" sz="3600" b="1" dirty="0">
              <a:solidFill>
                <a:schemeClr val="bg1"/>
              </a:solidFill>
              <a:latin typeface="Baskerville Old Face" panose="02020602080505020303" pitchFamily="18" charset="77"/>
            </a:endParaRPr>
          </a:p>
        </p:txBody>
      </p:sp>
    </p:spTree>
    <p:extLst>
      <p:ext uri="{BB962C8B-B14F-4D97-AF65-F5344CB8AC3E}">
        <p14:creationId xmlns:p14="http://schemas.microsoft.com/office/powerpoint/2010/main" val="40396824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599" cy="276999"/>
          </a:xfrm>
        </p:spPr>
        <p:txBody>
          <a:bodyPr/>
          <a:lstStyle/>
          <a:p>
            <a:pPr algn="r"/>
            <a:r>
              <a:rPr lang="en-US" sz="3600" b="1" dirty="0">
                <a:solidFill>
                  <a:schemeClr val="bg1"/>
                </a:solidFill>
                <a:latin typeface="Baskerville Old Face" panose="02020602080505020303" pitchFamily="18" charset="77"/>
              </a:rPr>
              <a:t>Sector Strategies – </a:t>
            </a:r>
            <a:br>
              <a:rPr lang="en-US" sz="3600" b="1" dirty="0">
                <a:solidFill>
                  <a:schemeClr val="bg1"/>
                </a:solidFill>
                <a:latin typeface="Baskerville Old Face" panose="02020602080505020303" pitchFamily="18" charset="77"/>
              </a:rPr>
            </a:br>
            <a:r>
              <a:rPr lang="en-US" sz="3600" b="1" dirty="0">
                <a:solidFill>
                  <a:schemeClr val="bg1"/>
                </a:solidFill>
                <a:latin typeface="Baskerville Old Face" panose="02020602080505020303" pitchFamily="18" charset="77"/>
              </a:rPr>
              <a:t>Gov’t Contractors</a:t>
            </a:r>
          </a:p>
        </p:txBody>
      </p:sp>
      <p:sp>
        <p:nvSpPr>
          <p:cNvPr id="3" name="Content Placeholder 2"/>
          <p:cNvSpPr>
            <a:spLocks noGrp="1"/>
          </p:cNvSpPr>
          <p:nvPr>
            <p:ph idx="1"/>
          </p:nvPr>
        </p:nvSpPr>
        <p:spPr>
          <a:xfrm>
            <a:off x="457200" y="1344706"/>
            <a:ext cx="8229600" cy="4525961"/>
          </a:xfrm>
        </p:spPr>
        <p:txBody>
          <a:bodyPr/>
          <a:lstStyle/>
          <a:p>
            <a:pPr lvl="0">
              <a:lnSpc>
                <a:spcPct val="80000"/>
              </a:lnSpc>
              <a:spcBef>
                <a:spcPts val="0"/>
              </a:spcBef>
              <a:spcAft>
                <a:spcPts val="0"/>
              </a:spcAft>
              <a:buClr>
                <a:schemeClr val="dk1"/>
              </a:buClr>
              <a:buSzPct val="100000"/>
              <a:buFont typeface="Noto Sans Symbols"/>
              <a:buChar char="❖"/>
            </a:pPr>
            <a:r>
              <a:rPr lang="en-US" sz="2000" b="1" dirty="0">
                <a:solidFill>
                  <a:schemeClr val="dk1"/>
                </a:solidFill>
                <a:latin typeface="Libre Baskerville" panose="020B0604020202020204" charset="0"/>
                <a:sym typeface="Calibri"/>
              </a:rPr>
              <a:t>Top contractors include:</a:t>
            </a:r>
          </a:p>
          <a:p>
            <a:pPr lvl="1">
              <a:lnSpc>
                <a:spcPct val="80000"/>
              </a:lnSpc>
              <a:spcBef>
                <a:spcPts val="400"/>
              </a:spcBef>
              <a:spcAft>
                <a:spcPts val="0"/>
              </a:spcAft>
              <a:buClr>
                <a:schemeClr val="dk1"/>
              </a:buClr>
              <a:buSzPct val="100000"/>
              <a:buFont typeface="Noto Sans Symbols"/>
              <a:buChar char="▪"/>
            </a:pPr>
            <a:r>
              <a:rPr lang="en-US" sz="2000" b="1" dirty="0">
                <a:solidFill>
                  <a:schemeClr val="dk1"/>
                </a:solidFill>
                <a:latin typeface="Libre Baskerville" panose="020B0604020202020204" charset="0"/>
                <a:sym typeface="Calibri"/>
              </a:rPr>
              <a:t>Brookhaven Science Association</a:t>
            </a:r>
          </a:p>
          <a:p>
            <a:pPr lvl="1">
              <a:lnSpc>
                <a:spcPct val="80000"/>
              </a:lnSpc>
              <a:spcBef>
                <a:spcPts val="400"/>
              </a:spcBef>
              <a:spcAft>
                <a:spcPts val="0"/>
              </a:spcAft>
              <a:buClr>
                <a:schemeClr val="dk1"/>
              </a:buClr>
              <a:buSzPct val="100000"/>
              <a:buFont typeface="Noto Sans Symbols"/>
              <a:buChar char="▪"/>
            </a:pPr>
            <a:r>
              <a:rPr lang="en-US" sz="2000" b="1" dirty="0">
                <a:latin typeface="Libre Baskerville" panose="020B0604020202020204" charset="0"/>
              </a:rPr>
              <a:t>Truth North Communications </a:t>
            </a:r>
          </a:p>
          <a:p>
            <a:pPr lvl="1">
              <a:lnSpc>
                <a:spcPct val="80000"/>
              </a:lnSpc>
              <a:spcBef>
                <a:spcPts val="400"/>
              </a:spcBef>
              <a:spcAft>
                <a:spcPts val="0"/>
              </a:spcAft>
              <a:buClr>
                <a:schemeClr val="dk1"/>
              </a:buClr>
              <a:buSzPct val="100000"/>
              <a:buFont typeface="Noto Sans Symbols"/>
              <a:buChar char="▪"/>
            </a:pPr>
            <a:r>
              <a:rPr lang="en-US" sz="2000" b="1" dirty="0" err="1">
                <a:solidFill>
                  <a:schemeClr val="dk1"/>
                </a:solidFill>
                <a:latin typeface="Libre Baskerville" panose="020B0604020202020204" charset="0"/>
                <a:sym typeface="Calibri"/>
              </a:rPr>
              <a:t>Leidos</a:t>
            </a:r>
            <a:r>
              <a:rPr lang="en-US" sz="2000" b="1" dirty="0">
                <a:solidFill>
                  <a:schemeClr val="dk1"/>
                </a:solidFill>
                <a:latin typeface="Libre Baskerville" panose="020B0604020202020204" charset="0"/>
                <a:sym typeface="Calibri"/>
              </a:rPr>
              <a:t> Holdings, Inc.</a:t>
            </a:r>
          </a:p>
          <a:p>
            <a:pPr lvl="1">
              <a:lnSpc>
                <a:spcPct val="80000"/>
              </a:lnSpc>
              <a:spcBef>
                <a:spcPts val="400"/>
              </a:spcBef>
              <a:spcAft>
                <a:spcPts val="0"/>
              </a:spcAft>
              <a:buClr>
                <a:schemeClr val="dk1"/>
              </a:buClr>
              <a:buSzPct val="100000"/>
              <a:buFont typeface="Noto Sans Symbols"/>
              <a:buChar char="▪"/>
            </a:pPr>
            <a:r>
              <a:rPr lang="en-US" sz="2000" b="1" dirty="0">
                <a:solidFill>
                  <a:schemeClr val="dk1"/>
                </a:solidFill>
                <a:latin typeface="Libre Baskerville" panose="020B0604020202020204" charset="0"/>
                <a:sym typeface="Calibri"/>
              </a:rPr>
              <a:t>Continental Sciences Group</a:t>
            </a:r>
          </a:p>
          <a:p>
            <a:pPr lvl="1">
              <a:lnSpc>
                <a:spcPct val="80000"/>
              </a:lnSpc>
              <a:spcBef>
                <a:spcPts val="400"/>
              </a:spcBef>
              <a:spcAft>
                <a:spcPts val="0"/>
              </a:spcAft>
              <a:buClr>
                <a:schemeClr val="dk1"/>
              </a:buClr>
              <a:buSzPct val="100000"/>
              <a:buFont typeface="Noto Sans Symbols"/>
              <a:buChar char="▪"/>
            </a:pPr>
            <a:r>
              <a:rPr lang="en-US" sz="2000" b="1" dirty="0">
                <a:latin typeface="Libre Baskerville" panose="020B0604020202020204" charset="0"/>
              </a:rPr>
              <a:t>Bank of New York</a:t>
            </a:r>
          </a:p>
          <a:p>
            <a:pPr lvl="0">
              <a:lnSpc>
                <a:spcPct val="80000"/>
              </a:lnSpc>
              <a:spcBef>
                <a:spcPts val="360"/>
              </a:spcBef>
              <a:spcAft>
                <a:spcPts val="0"/>
              </a:spcAft>
              <a:buClr>
                <a:schemeClr val="dk1"/>
              </a:buClr>
              <a:buSzPct val="25000"/>
              <a:buNone/>
            </a:pPr>
            <a:endParaRPr lang="en-US" sz="1800" dirty="0">
              <a:solidFill>
                <a:schemeClr val="dk1"/>
              </a:solidFill>
              <a:latin typeface="Libre Baskerville" panose="020B0604020202020204" charset="0"/>
              <a:sym typeface="Calibri"/>
            </a:endParaRPr>
          </a:p>
          <a:p>
            <a:pPr lvl="0">
              <a:lnSpc>
                <a:spcPct val="80000"/>
              </a:lnSpc>
              <a:spcBef>
                <a:spcPts val="400"/>
              </a:spcBef>
              <a:buSzPct val="25000"/>
              <a:buNone/>
            </a:pPr>
            <a:r>
              <a:rPr lang="en-US" sz="2000" dirty="0">
                <a:solidFill>
                  <a:schemeClr val="dk1"/>
                </a:solidFill>
                <a:latin typeface="Libre Baskerville" panose="020B0604020202020204" charset="0"/>
                <a:sym typeface="Calibri"/>
              </a:rPr>
              <a:t>For complete list go to: </a:t>
            </a:r>
            <a:r>
              <a:rPr lang="en-US" sz="2000" dirty="0">
                <a:latin typeface="Libre Baskerville" panose="020B0604020202020204" charset="0"/>
                <a:hlinkClick r:id="rId2"/>
              </a:rPr>
              <a:t>https://www.usaspending.gov/Pages/TextView .aspx?data=StateMostFundedRecipientsByAwardType&amp;AwardType=C&amp;statecode=NY&amp;fiscalyear=2017</a:t>
            </a:r>
            <a:r>
              <a:rPr lang="en-US" sz="2000" dirty="0">
                <a:latin typeface="Libre Baskerville" panose="020B0604020202020204" charset="0"/>
              </a:rPr>
              <a:t> </a:t>
            </a:r>
            <a:endParaRPr lang="en-US" sz="1200" dirty="0">
              <a:solidFill>
                <a:schemeClr val="dk1"/>
              </a:solidFill>
              <a:latin typeface="Libre Baskerville" panose="020B0604020202020204" charset="0"/>
              <a:sym typeface="Calibri"/>
            </a:endParaRPr>
          </a:p>
          <a:p>
            <a:pPr lvl="0">
              <a:lnSpc>
                <a:spcPct val="90000"/>
              </a:lnSpc>
              <a:spcBef>
                <a:spcPts val="400"/>
              </a:spcBef>
              <a:spcAft>
                <a:spcPts val="0"/>
              </a:spcAft>
              <a:buClr>
                <a:schemeClr val="dk1"/>
              </a:buClr>
              <a:buSzPct val="25000"/>
              <a:buNone/>
            </a:pPr>
            <a:r>
              <a:rPr lang="en-US" sz="2000" dirty="0">
                <a:solidFill>
                  <a:schemeClr val="dk1"/>
                </a:solidFill>
                <a:latin typeface="Libre Baskerville" panose="020B0604020202020204" charset="0"/>
                <a:sym typeface="Calibri"/>
              </a:rPr>
              <a:t>Complete federal lists of 2006-2013</a:t>
            </a:r>
            <a:r>
              <a:rPr lang="en-US" sz="1800" dirty="0">
                <a:solidFill>
                  <a:schemeClr val="dk1"/>
                </a:solidFill>
                <a:latin typeface="Libre Baskerville" panose="020B0604020202020204" charset="0"/>
                <a:sym typeface="Calibri"/>
              </a:rPr>
              <a:t> → </a:t>
            </a:r>
            <a:r>
              <a:rPr lang="en-US" sz="1800" u="sng" dirty="0">
                <a:solidFill>
                  <a:schemeClr val="hlink"/>
                </a:solidFill>
                <a:latin typeface="Libre Baskerville" panose="020B0604020202020204" charset="0"/>
                <a:sym typeface="Calibri"/>
                <a:hlinkClick r:id="rId3"/>
              </a:rPr>
              <a:t>Federal Procurement Data System </a:t>
            </a:r>
          </a:p>
          <a:p>
            <a:pPr lvl="0">
              <a:lnSpc>
                <a:spcPct val="90000"/>
              </a:lnSpc>
              <a:spcBef>
                <a:spcPts val="480"/>
              </a:spcBef>
              <a:spcAft>
                <a:spcPts val="0"/>
              </a:spcAft>
              <a:buClr>
                <a:schemeClr val="dk1"/>
              </a:buClr>
              <a:buSzPct val="25000"/>
              <a:buNone/>
            </a:pPr>
            <a:endParaRPr lang="en-US" sz="2400" dirty="0">
              <a:solidFill>
                <a:schemeClr val="dk1"/>
              </a:solidFill>
              <a:latin typeface="Libre Baskerville" panose="020B0604020202020204" charset="0"/>
              <a:sym typeface="Calibri"/>
            </a:endParaRPr>
          </a:p>
          <a:p>
            <a:pPr lvl="0">
              <a:spcBef>
                <a:spcPts val="480"/>
              </a:spcBef>
              <a:spcAft>
                <a:spcPts val="0"/>
              </a:spcAft>
              <a:buClr>
                <a:schemeClr val="dk1"/>
              </a:buClr>
              <a:buSzPct val="100000"/>
              <a:buNone/>
            </a:pPr>
            <a:endParaRPr lang="en-US" sz="2400" dirty="0">
              <a:solidFill>
                <a:schemeClr val="dk1"/>
              </a:solidFill>
              <a:latin typeface="Libre Baskerville" panose="020B0604020202020204" charset="0"/>
              <a:sym typeface="Calibri"/>
            </a:endParaRPr>
          </a:p>
          <a:p>
            <a:endParaRPr lang="en-US" dirty="0">
              <a:latin typeface="Libre Baskerville" panose="020B0604020202020204" charset="0"/>
            </a:endParaRPr>
          </a:p>
        </p:txBody>
      </p:sp>
    </p:spTree>
    <p:extLst>
      <p:ext uri="{BB962C8B-B14F-4D97-AF65-F5344CB8AC3E}">
        <p14:creationId xmlns:p14="http://schemas.microsoft.com/office/powerpoint/2010/main" val="11064957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395109"/>
            <a:ext cx="8229599" cy="276999"/>
          </a:xfrm>
        </p:spPr>
        <p:txBody>
          <a:bodyPr/>
          <a:lstStyle/>
          <a:p>
            <a:pPr algn="r"/>
            <a:r>
              <a:rPr lang="en-US" sz="3600" b="1" dirty="0">
                <a:solidFill>
                  <a:schemeClr val="bg1"/>
                </a:solidFill>
                <a:latin typeface="Baskerville Old Face" panose="02020602080505020303" pitchFamily="18" charset="77"/>
              </a:rPr>
              <a:t>Entertainment / Culture</a:t>
            </a:r>
          </a:p>
        </p:txBody>
      </p:sp>
      <p:sp>
        <p:nvSpPr>
          <p:cNvPr id="4" name="Content Placeholder 3"/>
          <p:cNvSpPr>
            <a:spLocks noGrp="1"/>
          </p:cNvSpPr>
          <p:nvPr>
            <p:ph idx="1"/>
          </p:nvPr>
        </p:nvSpPr>
        <p:spPr>
          <a:xfrm>
            <a:off x="457200" y="1284270"/>
            <a:ext cx="8229600" cy="4841891"/>
          </a:xfrm>
        </p:spPr>
        <p:txBody>
          <a:bodyPr/>
          <a:lstStyle/>
          <a:p>
            <a:pPr marL="342900" lvl="1" indent="-139700">
              <a:spcBef>
                <a:spcPts val="640"/>
              </a:spcBef>
              <a:buFont typeface="Noto Sans Symbols"/>
              <a:buChar char="❖"/>
            </a:pPr>
            <a:r>
              <a:rPr lang="en-US" sz="1800" dirty="0">
                <a:latin typeface="Libre Baskerville" panose="020B0604020202020204" charset="0"/>
                <a:hlinkClick r:id="rId2"/>
              </a:rPr>
              <a:t>NY State </a:t>
            </a:r>
            <a:r>
              <a:rPr lang="en-US" sz="1800" dirty="0" err="1">
                <a:latin typeface="Libre Baskerville" panose="020B0604020202020204" charset="0"/>
                <a:hlinkClick r:id="rId2"/>
              </a:rPr>
              <a:t>Dept</a:t>
            </a:r>
            <a:r>
              <a:rPr lang="en-US" sz="1800" dirty="0">
                <a:latin typeface="Libre Baskerville" panose="020B0604020202020204" charset="0"/>
                <a:hlinkClick r:id="rId2"/>
              </a:rPr>
              <a:t> of Labor Report on Motion Picture Industry</a:t>
            </a:r>
            <a:endParaRPr lang="en-US" sz="1800" dirty="0">
              <a:latin typeface="Libre Baskerville" panose="020B0604020202020204" charset="0"/>
            </a:endParaRPr>
          </a:p>
          <a:p>
            <a:pPr marL="742950" lvl="2" indent="-139700">
              <a:spcBef>
                <a:spcPts val="640"/>
              </a:spcBef>
              <a:buFont typeface="Noto Sans Symbols"/>
              <a:buChar char="❖"/>
            </a:pPr>
            <a:r>
              <a:rPr lang="en-US" sz="1800" dirty="0">
                <a:latin typeface="Libre Baskerville" panose="020B0604020202020204" charset="0"/>
              </a:rPr>
              <a:t>The motion picture industry in New York City has always played a visible role in the city’s culture.</a:t>
            </a:r>
          </a:p>
          <a:p>
            <a:pPr marL="742950" lvl="2" indent="-139700">
              <a:spcBef>
                <a:spcPts val="640"/>
              </a:spcBef>
              <a:buFont typeface="Noto Sans Symbols"/>
              <a:buChar char="❖"/>
            </a:pPr>
            <a:r>
              <a:rPr lang="en-US" sz="1800" dirty="0">
                <a:latin typeface="Libre Baskerville" panose="020B0604020202020204" charset="0"/>
              </a:rPr>
              <a:t>In 2013, California had the most film jobs (138,000) of any state. New York State ranked second, with slightly less than 56,000.</a:t>
            </a:r>
          </a:p>
          <a:p>
            <a:pPr marL="742950" lvl="2" indent="-139700">
              <a:spcBef>
                <a:spcPts val="640"/>
              </a:spcBef>
              <a:buFont typeface="Noto Sans Symbols"/>
              <a:buChar char="❖"/>
            </a:pPr>
            <a:r>
              <a:rPr lang="en-US" sz="1800" dirty="0">
                <a:latin typeface="Libre Baskerville" panose="020B0604020202020204" charset="0"/>
              </a:rPr>
              <a:t>Over the last ten years, New York State’s share of U.S. motion picture jobs has risen dramatically... </a:t>
            </a:r>
          </a:p>
          <a:p>
            <a:pPr marL="742950" lvl="2" indent="-139700">
              <a:spcBef>
                <a:spcPts val="640"/>
              </a:spcBef>
              <a:buFont typeface="Noto Sans Symbols"/>
              <a:buChar char="❖"/>
            </a:pPr>
            <a:r>
              <a:rPr lang="en-US" sz="1800" dirty="0">
                <a:latin typeface="Libre Baskerville" panose="020B0604020202020204" charset="0"/>
              </a:rPr>
              <a:t>However, fewer than </a:t>
            </a:r>
            <a:r>
              <a:rPr lang="en-US" sz="1800" u="sng" dirty="0">
                <a:latin typeface="Libre Baskerville" panose="020B0604020202020204" charset="0"/>
                <a:hlinkClick r:id="rId3"/>
              </a:rPr>
              <a:t>one percent</a:t>
            </a:r>
            <a:r>
              <a:rPr lang="en-US" sz="1800" dirty="0">
                <a:latin typeface="Libre Baskerville" panose="020B0604020202020204" charset="0"/>
              </a:rPr>
              <a:t> of people employed by cultural institutions in New York City are </a:t>
            </a:r>
            <a:r>
              <a:rPr lang="en-US" sz="1800" dirty="0" err="1">
                <a:latin typeface="Libre Baskerville" panose="020B0604020202020204" charset="0"/>
              </a:rPr>
              <a:t>PwDs</a:t>
            </a:r>
            <a:r>
              <a:rPr lang="en-US" sz="1800" dirty="0">
                <a:latin typeface="Libre Baskerville" panose="020B0604020202020204" charset="0"/>
              </a:rPr>
              <a:t>.</a:t>
            </a:r>
          </a:p>
          <a:p>
            <a:pPr marL="342900" lvl="1" indent="-139700">
              <a:spcBef>
                <a:spcPts val="640"/>
              </a:spcBef>
              <a:buFont typeface="Noto Sans Symbols"/>
              <a:buChar char="❖"/>
            </a:pPr>
            <a:r>
              <a:rPr lang="en-US" sz="1800" dirty="0">
                <a:latin typeface="Libre Baskerville" panose="020B0604020202020204" charset="0"/>
              </a:rPr>
              <a:t>Combating stigma against PWDs needs to include engagement with showrunners / producers / actors.</a:t>
            </a:r>
          </a:p>
          <a:p>
            <a:pPr marL="342900" lvl="1" indent="-139700">
              <a:spcBef>
                <a:spcPts val="640"/>
              </a:spcBef>
              <a:buFont typeface="Noto Sans Symbols"/>
              <a:buChar char="❖"/>
            </a:pPr>
            <a:r>
              <a:rPr lang="en-US" sz="1800" dirty="0">
                <a:latin typeface="Libre Baskerville" panose="020B0604020202020204" charset="0"/>
              </a:rPr>
              <a:t>See the example and success of </a:t>
            </a:r>
            <a:r>
              <a:rPr lang="en-US" sz="1800" i="1" dirty="0">
                <a:latin typeface="Libre Baskerville" panose="020B0604020202020204" charset="0"/>
              </a:rPr>
              <a:t>Born this Way.</a:t>
            </a:r>
          </a:p>
          <a:p>
            <a:pPr marL="342900" lvl="1" indent="-139700">
              <a:spcBef>
                <a:spcPts val="640"/>
              </a:spcBef>
              <a:buFont typeface="Noto Sans Symbols"/>
              <a:buChar char="❖"/>
            </a:pPr>
            <a:endParaRPr lang="en-US" sz="1800" dirty="0">
              <a:latin typeface="Libre Baskerville" panose="020B0604020202020204" charset="0"/>
            </a:endParaRPr>
          </a:p>
        </p:txBody>
      </p:sp>
    </p:spTree>
    <p:extLst>
      <p:ext uri="{BB962C8B-B14F-4D97-AF65-F5344CB8AC3E}">
        <p14:creationId xmlns:p14="http://schemas.microsoft.com/office/powerpoint/2010/main" val="885884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C0C9E1-2A1E-442F-9AFD-C31FF4C4DF32}"/>
              </a:ext>
            </a:extLst>
          </p:cNvPr>
          <p:cNvSpPr>
            <a:spLocks noGrp="1"/>
          </p:cNvSpPr>
          <p:nvPr>
            <p:ph type="title"/>
          </p:nvPr>
        </p:nvSpPr>
        <p:spPr>
          <a:xfrm>
            <a:off x="457219" y="0"/>
            <a:ext cx="8229599" cy="276999"/>
          </a:xfrm>
        </p:spPr>
        <p:txBody>
          <a:bodyPr/>
          <a:lstStyle/>
          <a:p>
            <a:pPr algn="r"/>
            <a:r>
              <a:rPr lang="en-US" sz="3400" b="1" dirty="0">
                <a:solidFill>
                  <a:schemeClr val="bg1"/>
                </a:solidFill>
                <a:latin typeface="Baskerville Old Face" panose="02020602080505020303" pitchFamily="18" charset="77"/>
              </a:rPr>
              <a:t>Population by Disability Type </a:t>
            </a:r>
            <a:br>
              <a:rPr lang="en-US" sz="3400" b="1" dirty="0">
                <a:solidFill>
                  <a:schemeClr val="bg1"/>
                </a:solidFill>
                <a:latin typeface="Baskerville Old Face" panose="02020602080505020303" pitchFamily="18" charset="77"/>
              </a:rPr>
            </a:br>
            <a:r>
              <a:rPr lang="en-US" sz="3400" b="1" dirty="0">
                <a:solidFill>
                  <a:schemeClr val="bg1"/>
                </a:solidFill>
                <a:latin typeface="Baskerville Old Face" panose="02020602080505020303" pitchFamily="18" charset="77"/>
              </a:rPr>
              <a:t>New York City, 2014</a:t>
            </a:r>
          </a:p>
        </p:txBody>
      </p:sp>
      <p:sp>
        <p:nvSpPr>
          <p:cNvPr id="5" name="Text Placeholder 4">
            <a:extLst>
              <a:ext uri="{FF2B5EF4-FFF2-40B4-BE49-F238E27FC236}">
                <a16:creationId xmlns:a16="http://schemas.microsoft.com/office/drawing/2014/main" id="{37A35032-51BA-4E67-8AA3-8AACA4D0873C}"/>
              </a:ext>
            </a:extLst>
          </p:cNvPr>
          <p:cNvSpPr>
            <a:spLocks noGrp="1"/>
          </p:cNvSpPr>
          <p:nvPr>
            <p:ph type="body" idx="1"/>
          </p:nvPr>
        </p:nvSpPr>
        <p:spPr>
          <a:xfrm>
            <a:off x="457219" y="6434927"/>
            <a:ext cx="8229599" cy="276999"/>
          </a:xfrm>
        </p:spPr>
        <p:txBody>
          <a:bodyPr/>
          <a:lstStyle/>
          <a:p>
            <a:r>
              <a:rPr lang="en-US" sz="1200" dirty="0"/>
              <a:t>Sources: U.S. Census Bureau, 2014 American Community Survey-Public Use Microdata Sample Population Division-New York City Department of City Planning / </a:t>
            </a:r>
            <a:r>
              <a:rPr lang="en-US" sz="1200" dirty="0">
                <a:hlinkClick r:id="rId2"/>
              </a:rPr>
              <a:t>MOPD NYC People with Disabilities Statistics Updated 2016 </a:t>
            </a:r>
            <a:endParaRPr lang="en-US" sz="1200" dirty="0"/>
          </a:p>
        </p:txBody>
      </p:sp>
      <p:pic>
        <p:nvPicPr>
          <p:cNvPr id="7" name="Picture 6">
            <a:extLst>
              <a:ext uri="{FF2B5EF4-FFF2-40B4-BE49-F238E27FC236}">
                <a16:creationId xmlns:a16="http://schemas.microsoft.com/office/drawing/2014/main" id="{55BA6695-F39A-440A-B8C5-AD29C94C35E9}"/>
              </a:ext>
            </a:extLst>
          </p:cNvPr>
          <p:cNvPicPr>
            <a:picLocks noChangeAspect="1"/>
          </p:cNvPicPr>
          <p:nvPr/>
        </p:nvPicPr>
        <p:blipFill>
          <a:blip r:embed="rId3"/>
          <a:stretch>
            <a:fillRect/>
          </a:stretch>
        </p:blipFill>
        <p:spPr>
          <a:xfrm>
            <a:off x="457219" y="1320002"/>
            <a:ext cx="7877175" cy="5114925"/>
          </a:xfrm>
          <a:prstGeom prst="rect">
            <a:avLst/>
          </a:prstGeom>
        </p:spPr>
      </p:pic>
    </p:spTree>
    <p:extLst>
      <p:ext uri="{BB962C8B-B14F-4D97-AF65-F5344CB8AC3E}">
        <p14:creationId xmlns:p14="http://schemas.microsoft.com/office/powerpoint/2010/main" val="23455314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3" name="Shape 333"/>
          <p:cNvPicPr preferRelativeResize="0"/>
          <p:nvPr/>
        </p:nvPicPr>
        <p:blipFill>
          <a:blip r:embed="rId3">
            <a:alphaModFix/>
          </a:blip>
          <a:stretch>
            <a:fillRect/>
          </a:stretch>
        </p:blipFill>
        <p:spPr>
          <a:xfrm>
            <a:off x="5" y="1221054"/>
            <a:ext cx="9144001" cy="5636951"/>
          </a:xfrm>
          <a:prstGeom prst="rect">
            <a:avLst/>
          </a:prstGeom>
          <a:noFill/>
          <a:ln>
            <a:noFill/>
          </a:ln>
        </p:spPr>
      </p:pic>
      <p:sp>
        <p:nvSpPr>
          <p:cNvPr id="2" name="Title 1">
            <a:extLst>
              <a:ext uri="{FF2B5EF4-FFF2-40B4-BE49-F238E27FC236}">
                <a16:creationId xmlns:a16="http://schemas.microsoft.com/office/drawing/2014/main" id="{741EF4A0-E79D-4C82-A071-0C8E9EBDE588}"/>
              </a:ext>
            </a:extLst>
          </p:cNvPr>
          <p:cNvSpPr>
            <a:spLocks noGrp="1"/>
          </p:cNvSpPr>
          <p:nvPr>
            <p:ph type="title" idx="4294967295"/>
          </p:nvPr>
        </p:nvSpPr>
        <p:spPr>
          <a:xfrm>
            <a:off x="914401" y="446867"/>
            <a:ext cx="8229599" cy="276999"/>
          </a:xfrm>
        </p:spPr>
        <p:txBody>
          <a:bodyPr/>
          <a:lstStyle/>
          <a:p>
            <a:pPr algn="r"/>
            <a:r>
              <a:rPr lang="en-US" sz="3200" b="1" baseline="0" dirty="0">
                <a:solidFill>
                  <a:schemeClr val="bg1"/>
                </a:solidFill>
                <a:latin typeface="Baskerville Old Face" panose="02020602080505020303" pitchFamily="18" charset="77"/>
              </a:rPr>
              <a:t>PWDs CAN Succeed </a:t>
            </a:r>
            <a:endParaRPr lang="en-US" sz="3200" b="1" dirty="0">
              <a:solidFill>
                <a:schemeClr val="bg1"/>
              </a:solidFill>
              <a:latin typeface="Baskerville Old Face" panose="02020602080505020303" pitchFamily="18" charset="77"/>
            </a:endParaRPr>
          </a:p>
        </p:txBody>
      </p:sp>
    </p:spTree>
    <p:extLst>
      <p:ext uri="{BB962C8B-B14F-4D97-AF65-F5344CB8AC3E}">
        <p14:creationId xmlns:p14="http://schemas.microsoft.com/office/powerpoint/2010/main" val="36211439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CC2A5-4A80-408D-A21B-C822C8808087}"/>
              </a:ext>
            </a:extLst>
          </p:cNvPr>
          <p:cNvSpPr>
            <a:spLocks noGrp="1"/>
          </p:cNvSpPr>
          <p:nvPr>
            <p:ph type="title"/>
          </p:nvPr>
        </p:nvSpPr>
        <p:spPr/>
        <p:txBody>
          <a:bodyPr/>
          <a:lstStyle/>
          <a:p>
            <a:pPr algn="r"/>
            <a:r>
              <a:rPr lang="en-US" sz="3600" b="1" dirty="0">
                <a:solidFill>
                  <a:schemeClr val="bg1"/>
                </a:solidFill>
                <a:latin typeface="Baskerville Old Face" panose="020B0604020202020204" pitchFamily="18" charset="0"/>
              </a:rPr>
              <a:t>Circle Up</a:t>
            </a:r>
          </a:p>
        </p:txBody>
      </p:sp>
      <p:sp>
        <p:nvSpPr>
          <p:cNvPr id="3" name="Text Placeholder 2">
            <a:extLst>
              <a:ext uri="{FF2B5EF4-FFF2-40B4-BE49-F238E27FC236}">
                <a16:creationId xmlns:a16="http://schemas.microsoft.com/office/drawing/2014/main" id="{2E5E6A7D-24D1-487C-BDDF-6100BC5FA5E3}"/>
              </a:ext>
            </a:extLst>
          </p:cNvPr>
          <p:cNvSpPr>
            <a:spLocks noGrp="1"/>
          </p:cNvSpPr>
          <p:nvPr>
            <p:ph type="body" idx="1"/>
          </p:nvPr>
        </p:nvSpPr>
        <p:spPr/>
        <p:txBody>
          <a:bodyPr/>
          <a:lstStyle/>
          <a:p>
            <a:pPr algn="ctr"/>
            <a:r>
              <a:rPr lang="en-US" sz="3600" b="1" dirty="0">
                <a:latin typeface="Baskerville Old Face" panose="020B0604020202020204" pitchFamily="18" charset="0"/>
              </a:rPr>
              <a:t>Groups…what did you discuss? What did you learn? </a:t>
            </a:r>
          </a:p>
          <a:p>
            <a:pPr algn="ctr"/>
            <a:r>
              <a:rPr lang="en-US" sz="3600" b="1" dirty="0">
                <a:latin typeface="Baskerville Old Face" panose="020B0604020202020204" pitchFamily="18" charset="0"/>
              </a:rPr>
              <a:t>What do you want to do next? </a:t>
            </a:r>
          </a:p>
        </p:txBody>
      </p:sp>
    </p:spTree>
    <p:extLst>
      <p:ext uri="{BB962C8B-B14F-4D97-AF65-F5344CB8AC3E}">
        <p14:creationId xmlns:p14="http://schemas.microsoft.com/office/powerpoint/2010/main" val="36801190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60" name="Shape 360"/>
          <p:cNvSpPr/>
          <p:nvPr/>
        </p:nvSpPr>
        <p:spPr>
          <a:xfrm>
            <a:off x="3076486" y="379828"/>
            <a:ext cx="5850079" cy="524372"/>
          </a:xfrm>
          <a:prstGeom prst="rect">
            <a:avLst/>
          </a:prstGeom>
          <a:noFill/>
          <a:ln>
            <a:noFill/>
          </a:ln>
        </p:spPr>
        <p:txBody>
          <a:bodyPr wrap="square" lIns="91416" tIns="45698" rIns="91416" bIns="45698" anchor="t" anchorCtr="0">
            <a:noAutofit/>
          </a:bodyPr>
          <a:lstStyle/>
          <a:p>
            <a:pPr indent="-28574" algn="r">
              <a:buClr>
                <a:schemeClr val="lt1"/>
              </a:buClr>
              <a:buSzPct val="25000"/>
            </a:pPr>
            <a:endParaRPr lang="en-US" sz="2400" b="1" dirty="0">
              <a:solidFill>
                <a:schemeClr val="lt1"/>
              </a:solidFill>
              <a:latin typeface="Libre Baskerville"/>
              <a:ea typeface="Libre Baskerville"/>
              <a:cs typeface="Libre Baskerville"/>
              <a:sym typeface="Libre Baskerville"/>
            </a:endParaRPr>
          </a:p>
        </p:txBody>
      </p:sp>
      <p:sp>
        <p:nvSpPr>
          <p:cNvPr id="361" name="Shape 361"/>
          <p:cNvSpPr txBox="1"/>
          <p:nvPr/>
        </p:nvSpPr>
        <p:spPr>
          <a:xfrm>
            <a:off x="7290" y="1295400"/>
            <a:ext cx="9042705" cy="5455778"/>
          </a:xfrm>
          <a:prstGeom prst="rect">
            <a:avLst/>
          </a:prstGeom>
          <a:noFill/>
          <a:ln>
            <a:noFill/>
          </a:ln>
        </p:spPr>
        <p:txBody>
          <a:bodyPr wrap="square" lIns="91266" tIns="45622" rIns="91266" bIns="45622" anchor="t" anchorCtr="0">
            <a:noAutofit/>
          </a:bodyPr>
          <a:lstStyle/>
          <a:p>
            <a:pPr marL="12700" indent="-12700">
              <a:lnSpc>
                <a:spcPct val="90000"/>
              </a:lnSpc>
              <a:spcBef>
                <a:spcPts val="480"/>
              </a:spcBef>
              <a:buClr>
                <a:srgbClr val="000000"/>
              </a:buClr>
              <a:buSzPct val="100000"/>
              <a:buFont typeface="Libre Baskerville"/>
              <a:buChar char="❖"/>
            </a:pPr>
            <a:r>
              <a:rPr lang="en-US" dirty="0">
                <a:latin typeface="Libre Baskerville"/>
                <a:ea typeface="Libre Baskerville"/>
                <a:cs typeface="Libre Baskerville"/>
                <a:sym typeface="Libre Baskerville"/>
              </a:rPr>
              <a:t>2015 Disability Status Report United States, Cornell University, 2015: </a:t>
            </a:r>
            <a:r>
              <a:rPr lang="en-US" u="sng" dirty="0">
                <a:solidFill>
                  <a:schemeClr val="hlink"/>
                </a:solidFill>
                <a:latin typeface="Libre Baskerville"/>
                <a:ea typeface="Libre Baskerville"/>
                <a:cs typeface="Libre Baskerville"/>
                <a:sym typeface="Libre Baskerville"/>
                <a:hlinkClick r:id="rId3"/>
              </a:rPr>
              <a:t>www.disabilitystatistics.org</a:t>
            </a:r>
          </a:p>
          <a:p>
            <a:pPr marL="12700" indent="-12700">
              <a:lnSpc>
                <a:spcPct val="90000"/>
              </a:lnSpc>
              <a:spcBef>
                <a:spcPts val="480"/>
              </a:spcBef>
              <a:buClr>
                <a:srgbClr val="000000"/>
              </a:buClr>
              <a:buSzPct val="100000"/>
              <a:buFont typeface="Libre Baskerville"/>
              <a:buChar char="❖"/>
            </a:pPr>
            <a:r>
              <a:rPr lang="en-US" dirty="0" err="1">
                <a:latin typeface="Libre Baskerville"/>
                <a:ea typeface="Libre Baskerville"/>
                <a:cs typeface="Libre Baskerville"/>
                <a:sym typeface="Libre Baskerville"/>
              </a:rPr>
              <a:t>Fedspending</a:t>
            </a:r>
            <a:r>
              <a:rPr lang="en-US" dirty="0">
                <a:latin typeface="Libre Baskerville"/>
                <a:ea typeface="Libre Baskerville"/>
                <a:cs typeface="Libre Baskerville"/>
                <a:sym typeface="Libre Baskerville"/>
              </a:rPr>
              <a:t>: </a:t>
            </a:r>
            <a:r>
              <a:rPr lang="en-US" u="sng" dirty="0">
                <a:solidFill>
                  <a:schemeClr val="hlink"/>
                </a:solidFill>
                <a:latin typeface="Libre Baskerville"/>
                <a:ea typeface="Libre Baskerville"/>
                <a:cs typeface="Libre Baskerville"/>
                <a:sym typeface="Libre Baskerville"/>
                <a:hlinkClick r:id="rId4"/>
              </a:rPr>
              <a:t>www.fedspending.org</a:t>
            </a:r>
          </a:p>
          <a:p>
            <a:pPr marL="12700" indent="-12700">
              <a:lnSpc>
                <a:spcPct val="90000"/>
              </a:lnSpc>
              <a:spcBef>
                <a:spcPts val="480"/>
              </a:spcBef>
              <a:buClr>
                <a:srgbClr val="000000"/>
              </a:buClr>
              <a:buSzPct val="100000"/>
              <a:buFont typeface="Libre Baskerville"/>
              <a:buChar char="❖"/>
            </a:pPr>
            <a:r>
              <a:rPr lang="en-US" dirty="0">
                <a:latin typeface="Libre Baskerville"/>
                <a:ea typeface="Libre Baskerville"/>
                <a:cs typeface="Libre Baskerville"/>
                <a:sym typeface="Libre Baskerville"/>
              </a:rPr>
              <a:t>Project SEARCH: </a:t>
            </a:r>
            <a:r>
              <a:rPr lang="en-US" u="sng" dirty="0">
                <a:solidFill>
                  <a:schemeClr val="hlink"/>
                </a:solidFill>
                <a:latin typeface="Libre Baskerville"/>
                <a:ea typeface="Libre Baskerville"/>
                <a:cs typeface="Libre Baskerville"/>
                <a:sym typeface="Libre Baskerville"/>
                <a:hlinkClick r:id="rId5"/>
              </a:rPr>
              <a:t>www.projectsearch.us</a:t>
            </a:r>
          </a:p>
          <a:p>
            <a:pPr marL="12700" indent="-12700">
              <a:lnSpc>
                <a:spcPct val="90000"/>
              </a:lnSpc>
              <a:spcBef>
                <a:spcPts val="480"/>
              </a:spcBef>
              <a:buClr>
                <a:srgbClr val="000000"/>
              </a:buClr>
              <a:buSzPct val="100000"/>
              <a:buFont typeface="Libre Baskerville"/>
              <a:buChar char="❖"/>
            </a:pPr>
            <a:r>
              <a:rPr lang="en-US" dirty="0">
                <a:latin typeface="Libre Baskerville"/>
                <a:ea typeface="Libre Baskerville"/>
                <a:cs typeface="Libre Baskerville"/>
                <a:sym typeface="Libre Baskerville"/>
              </a:rPr>
              <a:t>Job Accommodation Network: </a:t>
            </a:r>
            <a:r>
              <a:rPr lang="en-US" u="sng" dirty="0">
                <a:solidFill>
                  <a:schemeClr val="hlink"/>
                </a:solidFill>
                <a:latin typeface="Libre Baskerville"/>
                <a:ea typeface="Libre Baskerville"/>
                <a:cs typeface="Libre Baskerville"/>
                <a:sym typeface="Libre Baskerville"/>
                <a:hlinkClick r:id="rId6"/>
              </a:rPr>
              <a:t>https://askjan.org/</a:t>
            </a:r>
          </a:p>
          <a:p>
            <a:pPr marL="12700" indent="-12700">
              <a:lnSpc>
                <a:spcPct val="90000"/>
              </a:lnSpc>
              <a:spcBef>
                <a:spcPts val="480"/>
              </a:spcBef>
              <a:buClr>
                <a:srgbClr val="000000"/>
              </a:buClr>
              <a:buSzPct val="100000"/>
              <a:buFont typeface="Libre Baskerville"/>
              <a:buChar char="❖"/>
            </a:pPr>
            <a:r>
              <a:rPr lang="en-US" dirty="0">
                <a:latin typeface="Libre Baskerville"/>
                <a:ea typeface="Libre Baskerville"/>
                <a:cs typeface="Libre Baskerville"/>
                <a:sym typeface="Libre Baskerville"/>
              </a:rPr>
              <a:t>State Vocational Rehabilitation Agency: </a:t>
            </a:r>
            <a:r>
              <a:rPr lang="en-US" u="sng" dirty="0">
                <a:solidFill>
                  <a:schemeClr val="hlink"/>
                </a:solidFill>
                <a:latin typeface="Libre Baskerville"/>
                <a:ea typeface="Libre Baskerville"/>
                <a:cs typeface="Libre Baskerville"/>
                <a:sym typeface="Libre Baskerville"/>
                <a:hlinkClick r:id="rId7"/>
              </a:rPr>
              <a:t>http://wdcrobcolp01.ed.gov/Programs/EROD/org_list.cfm?category_cd=SVR</a:t>
            </a:r>
          </a:p>
          <a:p>
            <a:pPr marL="12700" indent="-12700">
              <a:lnSpc>
                <a:spcPct val="90000"/>
              </a:lnSpc>
              <a:spcBef>
                <a:spcPts val="480"/>
              </a:spcBef>
              <a:buClr>
                <a:srgbClr val="000000"/>
              </a:buClr>
              <a:buSzPct val="100000"/>
              <a:buFont typeface="Libre Baskerville"/>
              <a:buChar char="❖"/>
            </a:pPr>
            <a:r>
              <a:rPr lang="en-US" dirty="0">
                <a:latin typeface="Libre Baskerville"/>
                <a:ea typeface="Libre Baskerville"/>
                <a:cs typeface="Libre Baskerville"/>
                <a:sym typeface="Libre Baskerville"/>
              </a:rPr>
              <a:t>Selected Economic Characteristics for Civilian Noninstitutionalized Population by Disability Status, 2011-2015 ACS (focused on Long Beach)  </a:t>
            </a:r>
            <a:r>
              <a:rPr lang="en-US" u="sng" dirty="0">
                <a:solidFill>
                  <a:schemeClr val="hlink"/>
                </a:solidFill>
                <a:latin typeface="Libre Baskerville"/>
                <a:ea typeface="Libre Baskerville"/>
                <a:cs typeface="Libre Baskerville"/>
                <a:sym typeface="Libre Baskerville"/>
                <a:hlinkClick r:id="rId8"/>
              </a:rPr>
              <a:t>http://bit.ly/LBDisabilityjobs</a:t>
            </a:r>
          </a:p>
          <a:p>
            <a:pPr marL="12700" indent="-12700">
              <a:lnSpc>
                <a:spcPct val="90000"/>
              </a:lnSpc>
              <a:spcBef>
                <a:spcPts val="480"/>
              </a:spcBef>
              <a:buClr>
                <a:srgbClr val="000000"/>
              </a:buClr>
              <a:buSzPct val="100000"/>
              <a:buFont typeface="Libre Baskerville"/>
              <a:buChar char="❖"/>
            </a:pPr>
            <a:r>
              <a:rPr lang="en-US" dirty="0">
                <a:latin typeface="Libre Baskerville"/>
                <a:ea typeface="Libre Baskerville"/>
                <a:cs typeface="Libre Baskerville"/>
                <a:sym typeface="Libre Baskerville"/>
              </a:rPr>
              <a:t>Local Disability Data for Planners (focused on Montgomery County) </a:t>
            </a:r>
            <a:r>
              <a:rPr lang="en-US" u="sng" dirty="0">
                <a:solidFill>
                  <a:schemeClr val="hlink"/>
                </a:solidFill>
                <a:latin typeface="Libre Baskerville"/>
                <a:ea typeface="Libre Baskerville"/>
                <a:cs typeface="Libre Baskerville"/>
                <a:sym typeface="Libre Baskerville"/>
                <a:hlinkClick r:id="rId9"/>
              </a:rPr>
              <a:t>http://bit.ly/MontgomeryCountydisabilityjobs</a:t>
            </a:r>
          </a:p>
          <a:p>
            <a:pPr indent="-88892">
              <a:lnSpc>
                <a:spcPct val="90000"/>
              </a:lnSpc>
              <a:spcBef>
                <a:spcPts val="480"/>
              </a:spcBef>
              <a:buClr>
                <a:srgbClr val="000000"/>
              </a:buClr>
            </a:pPr>
            <a:endParaRPr b="1" dirty="0">
              <a:solidFill>
                <a:srgbClr val="000090"/>
              </a:solidFill>
              <a:latin typeface="Libre Baskerville"/>
              <a:ea typeface="Libre Baskerville"/>
              <a:cs typeface="Libre Baskerville"/>
              <a:sym typeface="Libre Baskerville"/>
            </a:endParaRPr>
          </a:p>
          <a:p>
            <a:pPr indent="-17462" algn="ctr">
              <a:lnSpc>
                <a:spcPct val="90000"/>
              </a:lnSpc>
              <a:spcBef>
                <a:spcPts val="480"/>
              </a:spcBef>
              <a:buClr>
                <a:srgbClr val="000090"/>
              </a:buClr>
              <a:buSzPct val="25000"/>
            </a:pPr>
            <a:r>
              <a:rPr lang="en-US" sz="1100" b="1" dirty="0">
                <a:solidFill>
                  <a:srgbClr val="000090"/>
                </a:solidFill>
                <a:latin typeface="Libre Baskerville"/>
                <a:ea typeface="Libre Baskerville"/>
                <a:cs typeface="Libre Baskerville"/>
                <a:sym typeface="Libre Baskerville"/>
              </a:rPr>
              <a:t>Jennifer Laszlo Mizrahi</a:t>
            </a:r>
          </a:p>
          <a:p>
            <a:pPr indent="-17462" algn="ctr">
              <a:lnSpc>
                <a:spcPct val="90000"/>
              </a:lnSpc>
              <a:spcBef>
                <a:spcPts val="480"/>
              </a:spcBef>
              <a:buClr>
                <a:schemeClr val="hlink"/>
              </a:buClr>
              <a:buSzPct val="25000"/>
            </a:pPr>
            <a:r>
              <a:rPr lang="en-US" sz="1100" b="1" u="sng" dirty="0">
                <a:solidFill>
                  <a:schemeClr val="hlink"/>
                </a:solidFill>
                <a:latin typeface="Libre Baskerville"/>
                <a:ea typeface="Libre Baskerville"/>
                <a:cs typeface="Libre Baskerville"/>
                <a:sym typeface="Libre Baskerville"/>
                <a:hlinkClick r:id="rId10"/>
              </a:rPr>
              <a:t>www.RespectAbility.org</a:t>
            </a:r>
          </a:p>
          <a:p>
            <a:pPr indent="-17462" algn="ctr">
              <a:lnSpc>
                <a:spcPct val="90000"/>
              </a:lnSpc>
              <a:spcBef>
                <a:spcPts val="480"/>
              </a:spcBef>
              <a:buClr>
                <a:srgbClr val="000090"/>
              </a:buClr>
              <a:buSzPct val="25000"/>
            </a:pPr>
            <a:r>
              <a:rPr lang="en-US" sz="1100" b="1" dirty="0">
                <a:solidFill>
                  <a:srgbClr val="000090"/>
                </a:solidFill>
                <a:latin typeface="Libre Baskerville"/>
                <a:ea typeface="Libre Baskerville"/>
                <a:cs typeface="Libre Baskerville"/>
                <a:sym typeface="Libre Baskerville"/>
              </a:rPr>
              <a:t>Cell: (202) 365-0787</a:t>
            </a:r>
          </a:p>
          <a:p>
            <a:pPr indent="-17462" algn="ctr">
              <a:lnSpc>
                <a:spcPct val="90000"/>
              </a:lnSpc>
              <a:spcBef>
                <a:spcPts val="480"/>
              </a:spcBef>
              <a:buClr>
                <a:schemeClr val="hlink"/>
              </a:buClr>
              <a:buSzPct val="25000"/>
            </a:pPr>
            <a:r>
              <a:rPr lang="en-US" sz="1100" b="1" u="sng" dirty="0">
                <a:solidFill>
                  <a:schemeClr val="hlink"/>
                </a:solidFill>
                <a:latin typeface="Libre Baskerville"/>
                <a:ea typeface="Libre Baskerville"/>
                <a:cs typeface="Libre Baskerville"/>
                <a:sym typeface="Libre Baskerville"/>
                <a:hlinkClick r:id="rId11"/>
              </a:rPr>
              <a:t>JenniferM@RespectAbility.org</a:t>
            </a:r>
          </a:p>
          <a:p>
            <a:pPr indent="-17462" algn="ctr">
              <a:lnSpc>
                <a:spcPct val="90000"/>
              </a:lnSpc>
              <a:spcBef>
                <a:spcPts val="480"/>
              </a:spcBef>
              <a:buClr>
                <a:srgbClr val="000090"/>
              </a:buClr>
              <a:buSzPct val="25000"/>
            </a:pPr>
            <a:r>
              <a:rPr lang="en-US" sz="1100" b="1" dirty="0">
                <a:solidFill>
                  <a:srgbClr val="000090"/>
                </a:solidFill>
                <a:latin typeface="Libre Baskerville"/>
                <a:ea typeface="Libre Baskerville"/>
                <a:cs typeface="Libre Baskerville"/>
                <a:sym typeface="Libre Baskerville"/>
              </a:rPr>
              <a:t>Twitter: </a:t>
            </a:r>
            <a:r>
              <a:rPr lang="en-US" sz="1100" b="1" u="sng" dirty="0">
                <a:solidFill>
                  <a:schemeClr val="hlink"/>
                </a:solidFill>
                <a:latin typeface="Libre Baskerville"/>
                <a:ea typeface="Libre Baskerville"/>
                <a:cs typeface="Libre Baskerville"/>
                <a:sym typeface="Libre Baskerville"/>
                <a:hlinkClick r:id="rId12"/>
              </a:rPr>
              <a:t>@</a:t>
            </a:r>
            <a:r>
              <a:rPr lang="en-US" sz="1100" b="1" u="sng" dirty="0" err="1">
                <a:solidFill>
                  <a:schemeClr val="hlink"/>
                </a:solidFill>
                <a:latin typeface="Libre Baskerville"/>
                <a:ea typeface="Libre Baskerville"/>
                <a:cs typeface="Libre Baskerville"/>
                <a:sym typeface="Libre Baskerville"/>
                <a:hlinkClick r:id="rId12"/>
              </a:rPr>
              <a:t>respect_ability</a:t>
            </a:r>
            <a:r>
              <a:rPr lang="en-US" sz="1100" b="1" u="sng" dirty="0">
                <a:solidFill>
                  <a:schemeClr val="hlink"/>
                </a:solidFill>
                <a:latin typeface="Libre Baskerville"/>
                <a:ea typeface="Libre Baskerville"/>
                <a:cs typeface="Libre Baskerville"/>
                <a:sym typeface="Libre Baskerville"/>
                <a:hlinkClick r:id="rId12"/>
              </a:rPr>
              <a:t> / </a:t>
            </a:r>
            <a:r>
              <a:rPr lang="en-US" sz="1100" b="1" u="sng" dirty="0">
                <a:solidFill>
                  <a:srgbClr val="0000FF"/>
                </a:solidFill>
                <a:latin typeface="Libre Baskerville"/>
                <a:ea typeface="Libre Baskerville"/>
                <a:cs typeface="Libre Baskerville"/>
                <a:sym typeface="Libre Baskerville"/>
              </a:rPr>
              <a:t>@</a:t>
            </a:r>
            <a:r>
              <a:rPr lang="en-US" sz="1100" b="1" u="sng" dirty="0" err="1">
                <a:solidFill>
                  <a:srgbClr val="0000FF"/>
                </a:solidFill>
                <a:latin typeface="Libre Baskerville"/>
                <a:ea typeface="Libre Baskerville"/>
                <a:cs typeface="Libre Baskerville"/>
                <a:sym typeface="Libre Baskerville"/>
              </a:rPr>
              <a:t>jewishinclusion</a:t>
            </a:r>
            <a:endParaRPr lang="en-US" sz="1100" b="1" u="sng" dirty="0">
              <a:solidFill>
                <a:srgbClr val="0000FF"/>
              </a:solidFill>
              <a:latin typeface="Libre Baskerville"/>
              <a:ea typeface="Libre Baskerville"/>
              <a:cs typeface="Libre Baskerville"/>
              <a:sym typeface="Libre Baskerville"/>
            </a:endParaRPr>
          </a:p>
          <a:p>
            <a:pPr indent="-17462" algn="ctr">
              <a:lnSpc>
                <a:spcPct val="90000"/>
              </a:lnSpc>
              <a:spcBef>
                <a:spcPts val="480"/>
              </a:spcBef>
              <a:buClr>
                <a:srgbClr val="000090"/>
              </a:buClr>
              <a:buSzPct val="25000"/>
            </a:pPr>
            <a:r>
              <a:rPr lang="en-US" sz="1100" b="1" dirty="0">
                <a:solidFill>
                  <a:srgbClr val="000090"/>
                </a:solidFill>
                <a:latin typeface="Libre Baskerville"/>
                <a:ea typeface="Libre Baskerville"/>
                <a:cs typeface="Libre Baskerville"/>
                <a:sym typeface="Libre Baskerville"/>
              </a:rPr>
              <a:t>Facebook: </a:t>
            </a:r>
            <a:r>
              <a:rPr lang="en-US" sz="1100" b="1" u="sng" dirty="0">
                <a:solidFill>
                  <a:schemeClr val="hlink"/>
                </a:solidFill>
                <a:latin typeface="Libre Baskerville"/>
                <a:ea typeface="Libre Baskerville"/>
                <a:cs typeface="Libre Baskerville"/>
                <a:sym typeface="Libre Baskerville"/>
                <a:hlinkClick r:id="rId13"/>
              </a:rPr>
              <a:t>https://www.facebook.com/RespectAbilityUSA</a:t>
            </a:r>
            <a:r>
              <a:rPr lang="en-US" sz="1100" b="1" dirty="0">
                <a:solidFill>
                  <a:schemeClr val="dk1"/>
                </a:solidFill>
                <a:latin typeface="Libre Baskerville"/>
                <a:ea typeface="Libre Baskerville"/>
                <a:cs typeface="Libre Baskerville"/>
                <a:sym typeface="Libre Baskerville"/>
              </a:rPr>
              <a:t> </a:t>
            </a:r>
            <a:r>
              <a:rPr lang="en-US" sz="1100" b="1" dirty="0">
                <a:solidFill>
                  <a:srgbClr val="000090"/>
                </a:solidFill>
                <a:latin typeface="Libre Baskerville"/>
                <a:ea typeface="Libre Baskerville"/>
                <a:cs typeface="Libre Baskerville"/>
                <a:sym typeface="Libre Baskerville"/>
              </a:rPr>
              <a:t>and</a:t>
            </a:r>
            <a:r>
              <a:rPr lang="en-US" sz="1100" b="1" dirty="0">
                <a:solidFill>
                  <a:schemeClr val="dk1"/>
                </a:solidFill>
                <a:latin typeface="Libre Baskerville"/>
                <a:ea typeface="Libre Baskerville"/>
                <a:cs typeface="Libre Baskerville"/>
                <a:sym typeface="Libre Baskerville"/>
              </a:rPr>
              <a:t> </a:t>
            </a:r>
            <a:r>
              <a:rPr lang="en-US" sz="1100" b="1" u="sng" dirty="0">
                <a:solidFill>
                  <a:srgbClr val="0000FF"/>
                </a:solidFill>
                <a:latin typeface="Libre Baskerville"/>
                <a:ea typeface="Libre Baskerville"/>
                <a:cs typeface="Libre Baskerville"/>
                <a:sym typeface="Libre Baskerville"/>
              </a:rPr>
              <a:t>https://www.facebook.com/RespectAbility4All/</a:t>
            </a:r>
          </a:p>
          <a:p>
            <a:pPr indent="-88892" algn="ctr">
              <a:buClr>
                <a:srgbClr val="000000"/>
              </a:buClr>
            </a:pPr>
            <a:endParaRPr b="1" dirty="0">
              <a:solidFill>
                <a:srgbClr val="002060"/>
              </a:solidFill>
              <a:latin typeface="Libre Baskerville"/>
              <a:ea typeface="Libre Baskerville"/>
              <a:cs typeface="Libre Baskerville"/>
              <a:sym typeface="Libre Baskerville"/>
            </a:endParaRPr>
          </a:p>
          <a:p>
            <a:pPr indent="-88892" algn="ctr">
              <a:buClr>
                <a:srgbClr val="000000"/>
              </a:buClr>
            </a:pPr>
            <a:endParaRPr b="1" dirty="0">
              <a:solidFill>
                <a:srgbClr val="002060"/>
              </a:solidFill>
              <a:latin typeface="Libre Baskerville"/>
              <a:ea typeface="Libre Baskerville"/>
              <a:cs typeface="Libre Baskerville"/>
              <a:sym typeface="Libre Baskerville"/>
            </a:endParaRPr>
          </a:p>
          <a:p>
            <a:pPr indent="-88892" algn="ctr">
              <a:buClr>
                <a:srgbClr val="000000"/>
              </a:buClr>
            </a:pPr>
            <a:endParaRPr b="1" dirty="0">
              <a:solidFill>
                <a:srgbClr val="000090"/>
              </a:solidFill>
              <a:latin typeface="Libre Baskerville"/>
              <a:ea typeface="Libre Baskerville"/>
              <a:cs typeface="Libre Baskerville"/>
              <a:sym typeface="Libre Baskerville"/>
            </a:endParaRPr>
          </a:p>
          <a:p>
            <a:pPr indent="-88892" algn="ctr">
              <a:buClr>
                <a:srgbClr val="000000"/>
              </a:buClr>
            </a:pPr>
            <a:endParaRPr b="1" dirty="0">
              <a:solidFill>
                <a:srgbClr val="000090"/>
              </a:solidFill>
              <a:latin typeface="Libre Baskerville"/>
              <a:ea typeface="Libre Baskerville"/>
              <a:cs typeface="Libre Baskerville"/>
              <a:sym typeface="Libre Baskerville"/>
            </a:endParaRPr>
          </a:p>
          <a:p>
            <a:pPr indent="-88892" algn="ctr">
              <a:buClr>
                <a:srgbClr val="000000"/>
              </a:buClr>
            </a:pPr>
            <a:endParaRPr b="1" dirty="0">
              <a:solidFill>
                <a:srgbClr val="000090"/>
              </a:solidFill>
              <a:latin typeface="Libre Baskerville"/>
              <a:ea typeface="Libre Baskerville"/>
              <a:cs typeface="Libre Baskerville"/>
              <a:sym typeface="Libre Baskerville"/>
            </a:endParaRPr>
          </a:p>
          <a:p>
            <a:pPr indent="-88892" algn="ctr">
              <a:buClr>
                <a:srgbClr val="000000"/>
              </a:buClr>
            </a:pPr>
            <a:endParaRPr b="1" dirty="0">
              <a:solidFill>
                <a:srgbClr val="000090"/>
              </a:solidFill>
              <a:latin typeface="Libre Baskerville"/>
              <a:ea typeface="Libre Baskerville"/>
              <a:cs typeface="Libre Baskerville"/>
              <a:sym typeface="Libre Baskerville"/>
            </a:endParaRPr>
          </a:p>
          <a:p>
            <a:pPr indent="-88892" algn="ctr">
              <a:buClr>
                <a:srgbClr val="000000"/>
              </a:buClr>
            </a:pPr>
            <a:endParaRPr b="1" dirty="0">
              <a:solidFill>
                <a:srgbClr val="000090"/>
              </a:solidFill>
              <a:latin typeface="Libre Baskerville"/>
              <a:ea typeface="Libre Baskerville"/>
              <a:cs typeface="Libre Baskerville"/>
              <a:sym typeface="Libre Baskerville"/>
            </a:endParaRPr>
          </a:p>
          <a:p>
            <a:pPr indent="-88892" algn="ctr">
              <a:buClr>
                <a:srgbClr val="000000"/>
              </a:buClr>
            </a:pPr>
            <a:endParaRPr b="1" dirty="0">
              <a:solidFill>
                <a:srgbClr val="000090"/>
              </a:solidFill>
              <a:latin typeface="Libre Baskerville"/>
              <a:ea typeface="Libre Baskerville"/>
              <a:cs typeface="Libre Baskerville"/>
              <a:sym typeface="Libre Baskerville"/>
            </a:endParaRPr>
          </a:p>
          <a:p>
            <a:pPr indent="-88892" algn="ctr">
              <a:buClr>
                <a:srgbClr val="000000"/>
              </a:buClr>
            </a:pPr>
            <a:endParaRPr b="1" dirty="0">
              <a:solidFill>
                <a:srgbClr val="000090"/>
              </a:solidFill>
              <a:latin typeface="Libre Baskerville"/>
              <a:ea typeface="Libre Baskerville"/>
              <a:cs typeface="Libre Baskerville"/>
              <a:sym typeface="Libre Baskerville"/>
            </a:endParaRPr>
          </a:p>
          <a:p>
            <a:pPr indent="-88892" algn="ctr">
              <a:buClr>
                <a:srgbClr val="000000"/>
              </a:buClr>
            </a:pPr>
            <a:endParaRPr b="1" dirty="0">
              <a:solidFill>
                <a:srgbClr val="000090"/>
              </a:solidFill>
              <a:latin typeface="Libre Baskerville"/>
              <a:ea typeface="Libre Baskerville"/>
              <a:cs typeface="Libre Baskerville"/>
              <a:sym typeface="Libre Baskerville"/>
            </a:endParaRPr>
          </a:p>
          <a:p>
            <a:pPr indent="-88892" algn="ctr">
              <a:buClr>
                <a:srgbClr val="000000"/>
              </a:buClr>
            </a:pPr>
            <a:endParaRPr b="1" dirty="0">
              <a:solidFill>
                <a:srgbClr val="000090"/>
              </a:solidFill>
              <a:latin typeface="Libre Baskerville"/>
              <a:ea typeface="Libre Baskerville"/>
              <a:cs typeface="Libre Baskerville"/>
              <a:sym typeface="Libre Baskerville"/>
            </a:endParaRPr>
          </a:p>
          <a:p>
            <a:pPr indent="-88892">
              <a:lnSpc>
                <a:spcPct val="90000"/>
              </a:lnSpc>
              <a:spcBef>
                <a:spcPts val="480"/>
              </a:spcBef>
              <a:buClr>
                <a:schemeClr val="dk1"/>
              </a:buClr>
            </a:pPr>
            <a:endParaRPr dirty="0">
              <a:latin typeface="Libre Baskerville"/>
              <a:ea typeface="Libre Baskerville"/>
              <a:cs typeface="Libre Baskerville"/>
              <a:sym typeface="Libre Baskerville"/>
            </a:endParaRPr>
          </a:p>
          <a:p>
            <a:pPr indent="-88892">
              <a:lnSpc>
                <a:spcPct val="90000"/>
              </a:lnSpc>
              <a:spcBef>
                <a:spcPts val="480"/>
              </a:spcBef>
              <a:buClr>
                <a:schemeClr val="dk1"/>
              </a:buClr>
            </a:pPr>
            <a:endParaRPr u="sng" dirty="0">
              <a:solidFill>
                <a:schemeClr val="hlink"/>
              </a:solidFill>
              <a:latin typeface="Libre Baskerville"/>
              <a:ea typeface="Libre Baskerville"/>
              <a:cs typeface="Libre Baskerville"/>
              <a:sym typeface="Libre Baskerville"/>
              <a:hlinkClick r:id="rId14"/>
            </a:endParaRPr>
          </a:p>
          <a:p>
            <a:pPr indent="-88892">
              <a:spcBef>
                <a:spcPts val="480"/>
              </a:spcBef>
              <a:buClr>
                <a:srgbClr val="000000"/>
              </a:buClr>
            </a:pPr>
            <a:endParaRPr u="sng" dirty="0">
              <a:solidFill>
                <a:schemeClr val="hlink"/>
              </a:solidFill>
              <a:latin typeface="Libre Baskerville"/>
              <a:ea typeface="Libre Baskerville"/>
              <a:cs typeface="Libre Baskerville"/>
              <a:sym typeface="Libre Baskerville"/>
              <a:hlinkClick r:id="rId14"/>
            </a:endParaRPr>
          </a:p>
        </p:txBody>
      </p:sp>
      <p:sp>
        <p:nvSpPr>
          <p:cNvPr id="2" name="Title 1">
            <a:extLst>
              <a:ext uri="{FF2B5EF4-FFF2-40B4-BE49-F238E27FC236}">
                <a16:creationId xmlns:a16="http://schemas.microsoft.com/office/drawing/2014/main" id="{E337D52D-CBA8-4408-8912-643561398E85}"/>
              </a:ext>
            </a:extLst>
          </p:cNvPr>
          <p:cNvSpPr>
            <a:spLocks noGrp="1"/>
          </p:cNvSpPr>
          <p:nvPr>
            <p:ph type="title" idx="4294967295"/>
          </p:nvPr>
        </p:nvSpPr>
        <p:spPr>
          <a:xfrm>
            <a:off x="820396" y="365015"/>
            <a:ext cx="8229599" cy="276999"/>
          </a:xfrm>
        </p:spPr>
        <p:txBody>
          <a:bodyPr/>
          <a:lstStyle/>
          <a:p>
            <a:pPr algn="r" rtl="0"/>
            <a:r>
              <a:rPr lang="en-US" sz="3600" b="1" i="0" dirty="0">
                <a:solidFill>
                  <a:srgbClr val="FFFFFF"/>
                </a:solidFill>
                <a:effectLst/>
                <a:latin typeface="Baskerville Old Face" panose="02020602080505020303" pitchFamily="18" charset="77"/>
                <a:ea typeface="Libre Baskerville" panose="020B0604020202020204" charset="0"/>
                <a:cs typeface="Libre Baskerville" panose="020B0604020202020204" charset="0"/>
              </a:rPr>
              <a:t>Resources / Contact Info</a:t>
            </a:r>
            <a:endParaRPr lang="en-US" sz="3600" b="1" dirty="0">
              <a:effectLst/>
              <a:latin typeface="Baskerville Old Face" panose="02020602080505020303" pitchFamily="18" charset="77"/>
            </a:endParaRPr>
          </a:p>
          <a:p>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2CFB-E46A-6749-B791-6A339FC33409}"/>
              </a:ext>
            </a:extLst>
          </p:cNvPr>
          <p:cNvSpPr>
            <a:spLocks noGrp="1"/>
          </p:cNvSpPr>
          <p:nvPr>
            <p:ph type="ctrTitle"/>
          </p:nvPr>
        </p:nvSpPr>
        <p:spPr>
          <a:xfrm>
            <a:off x="0" y="933350"/>
            <a:ext cx="9144000" cy="537421"/>
          </a:xfrm>
        </p:spPr>
        <p:txBody>
          <a:bodyPr>
            <a:noAutofit/>
          </a:bodyPr>
          <a:lstStyle/>
          <a:p>
            <a:r>
              <a:rPr lang="en-US" sz="2700" dirty="0">
                <a:solidFill>
                  <a:srgbClr val="EFAF2F"/>
                </a:solidFill>
                <a:latin typeface="Libre Baskerville" panose="02000000000000000000" pitchFamily="2" charset="0"/>
              </a:rPr>
              <a:t>Empowering New York Women with Disabilities</a:t>
            </a:r>
          </a:p>
        </p:txBody>
      </p:sp>
      <p:sp>
        <p:nvSpPr>
          <p:cNvPr id="3" name="Subtitle 2">
            <a:extLst>
              <a:ext uri="{FF2B5EF4-FFF2-40B4-BE49-F238E27FC236}">
                <a16:creationId xmlns:a16="http://schemas.microsoft.com/office/drawing/2014/main" id="{848FB021-9AFE-1849-8C45-06DF60EC1689}"/>
              </a:ext>
            </a:extLst>
          </p:cNvPr>
          <p:cNvSpPr>
            <a:spLocks noGrp="1"/>
          </p:cNvSpPr>
          <p:nvPr>
            <p:ph type="subTitle" idx="1"/>
          </p:nvPr>
        </p:nvSpPr>
        <p:spPr>
          <a:xfrm>
            <a:off x="1426149" y="1523763"/>
            <a:ext cx="6033303" cy="285539"/>
          </a:xfrm>
          <a:solidFill>
            <a:srgbClr val="EFAF2F"/>
          </a:solidFill>
        </p:spPr>
        <p:txBody>
          <a:bodyPr>
            <a:normAutofit fontScale="92500"/>
          </a:bodyPr>
          <a:lstStyle/>
          <a:p>
            <a:r>
              <a:rPr lang="en-US" sz="1350" b="1" dirty="0">
                <a:latin typeface="Lato" panose="020F0502020204030203" pitchFamily="34" charset="0"/>
                <a:ea typeface="Lato" panose="020F0502020204030203" pitchFamily="34" charset="0"/>
                <a:cs typeface="Lato" panose="020F0502020204030203" pitchFamily="34" charset="0"/>
              </a:rPr>
              <a:t>Interested in advancing the empowerment of NYC’s women with disabilities?</a:t>
            </a:r>
          </a:p>
          <a:p>
            <a:endParaRPr lang="en-US" dirty="0"/>
          </a:p>
        </p:txBody>
      </p:sp>
      <p:sp>
        <p:nvSpPr>
          <p:cNvPr id="4" name="Subtitle 2">
            <a:extLst>
              <a:ext uri="{FF2B5EF4-FFF2-40B4-BE49-F238E27FC236}">
                <a16:creationId xmlns:a16="http://schemas.microsoft.com/office/drawing/2014/main" id="{B34B4C8D-2B39-2C4A-9722-B1C7AFD37B30}"/>
              </a:ext>
            </a:extLst>
          </p:cNvPr>
          <p:cNvSpPr txBox="1">
            <a:spLocks/>
          </p:cNvSpPr>
          <p:nvPr/>
        </p:nvSpPr>
        <p:spPr>
          <a:xfrm>
            <a:off x="1142999" y="2475814"/>
            <a:ext cx="6858000" cy="1164489"/>
          </a:xfrm>
          <a:prstGeom prst="rect">
            <a:avLst/>
          </a:prstGeom>
        </p:spPr>
        <p:txBody>
          <a:bodyPr vert="horz" lIns="68580" tIns="34290" rIns="68580" bIns="3429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Bef>
                <a:spcPts val="750"/>
              </a:spcBef>
            </a:pPr>
            <a:r>
              <a:rPr lang="en-US" sz="1800" b="1" dirty="0">
                <a:solidFill>
                  <a:prstClr val="black"/>
                </a:solidFill>
                <a:latin typeface="Lato" panose="020F0502020204030203" pitchFamily="34" charset="0"/>
                <a:ea typeface="Lato" panose="020F0502020204030203" pitchFamily="34" charset="0"/>
                <a:cs typeface="Lato" panose="020F0502020204030203" pitchFamily="34" charset="0"/>
              </a:rPr>
              <a:t>Training Program to Upskill Women and Girls with Disabilities in NYC </a:t>
            </a:r>
            <a:endParaRPr lang="en-US" sz="1800" dirty="0">
              <a:solidFill>
                <a:prstClr val="black"/>
              </a:solidFill>
              <a:latin typeface="Lato" panose="020F0502020204030203" pitchFamily="34" charset="0"/>
              <a:ea typeface="Lato" panose="020F0502020204030203" pitchFamily="34" charset="0"/>
              <a:cs typeface="Lato" panose="020F0502020204030203" pitchFamily="34" charset="0"/>
            </a:endParaRPr>
          </a:p>
          <a:p>
            <a:pPr defTabSz="685800">
              <a:spcBef>
                <a:spcPts val="750"/>
              </a:spcBef>
            </a:pPr>
            <a:r>
              <a:rPr lang="en-US" sz="1800" dirty="0">
                <a:solidFill>
                  <a:prstClr val="black"/>
                </a:solidFill>
                <a:latin typeface="Lato" panose="020F0502020204030203" pitchFamily="34" charset="0"/>
                <a:ea typeface="Lato" panose="020F0502020204030203" pitchFamily="34" charset="0"/>
                <a:cs typeface="Lato" panose="020F0502020204030203" pitchFamily="34" charset="0"/>
              </a:rPr>
              <a:t>to</a:t>
            </a:r>
          </a:p>
          <a:p>
            <a:pPr defTabSz="685800">
              <a:spcBef>
                <a:spcPts val="750"/>
              </a:spcBef>
            </a:pPr>
            <a:r>
              <a:rPr lang="en-US" sz="1800" b="1" dirty="0">
                <a:solidFill>
                  <a:prstClr val="black"/>
                </a:solidFill>
                <a:latin typeface="Lato" panose="020F0502020204030203" pitchFamily="34" charset="0"/>
                <a:ea typeface="Lato" panose="020F0502020204030203" pitchFamily="34" charset="0"/>
                <a:cs typeface="Lato" panose="020F0502020204030203" pitchFamily="34" charset="0"/>
              </a:rPr>
              <a:t>Advance Skills in Preparation for Civic Engagement </a:t>
            </a:r>
            <a:endParaRPr lang="en-US" sz="1800" dirty="0">
              <a:solidFill>
                <a:prstClr val="black"/>
              </a:solidFill>
              <a:latin typeface="Lato" panose="020F0502020204030203" pitchFamily="34" charset="0"/>
              <a:ea typeface="Lato" panose="020F0502020204030203" pitchFamily="34" charset="0"/>
              <a:cs typeface="Lato" panose="020F0502020204030203" pitchFamily="34" charset="0"/>
            </a:endParaRPr>
          </a:p>
        </p:txBody>
      </p:sp>
      <p:sp>
        <p:nvSpPr>
          <p:cNvPr id="5" name="Rectangle 4">
            <a:extLst>
              <a:ext uri="{FF2B5EF4-FFF2-40B4-BE49-F238E27FC236}">
                <a16:creationId xmlns:a16="http://schemas.microsoft.com/office/drawing/2014/main" id="{E967FFE6-0DBB-3F40-B7A7-CCAE3AC6F001}"/>
              </a:ext>
            </a:extLst>
          </p:cNvPr>
          <p:cNvSpPr/>
          <p:nvPr/>
        </p:nvSpPr>
        <p:spPr>
          <a:xfrm>
            <a:off x="2721012" y="1801233"/>
            <a:ext cx="3740126" cy="300082"/>
          </a:xfrm>
          <a:prstGeom prst="rect">
            <a:avLst/>
          </a:prstGeom>
        </p:spPr>
        <p:txBody>
          <a:bodyPr wrap="none">
            <a:spAutoFit/>
          </a:bodyPr>
          <a:lstStyle/>
          <a:p>
            <a:pPr defTabSz="685800"/>
            <a:r>
              <a:rPr lang="en-US" sz="1350" i="1" kern="1200" dirty="0">
                <a:solidFill>
                  <a:prstClr val="black"/>
                </a:solidFill>
                <a:latin typeface="Lato" panose="020F0502020204030203" pitchFamily="34" charset="0"/>
                <a:ea typeface="Lato" panose="020F0502020204030203" pitchFamily="34" charset="0"/>
                <a:cs typeface="Lato" panose="020F0502020204030203" pitchFamily="34" charset="0"/>
              </a:rPr>
              <a:t>We invite you to share the following opportunity: </a:t>
            </a:r>
            <a:endParaRPr lang="en-US" sz="1350" i="1" kern="1200" dirty="0">
              <a:solidFill>
                <a:prstClr val="black"/>
              </a:solidFill>
              <a:latin typeface="Calibri" panose="020F0502020204030204"/>
              <a:ea typeface="+mn-ea"/>
              <a:cs typeface="+mn-cs"/>
            </a:endParaRPr>
          </a:p>
        </p:txBody>
      </p:sp>
      <p:sp>
        <p:nvSpPr>
          <p:cNvPr id="6" name="Rectangle 5">
            <a:extLst>
              <a:ext uri="{FF2B5EF4-FFF2-40B4-BE49-F238E27FC236}">
                <a16:creationId xmlns:a16="http://schemas.microsoft.com/office/drawing/2014/main" id="{5D39E45A-62A6-0943-BAA3-FC79F05AEF54}"/>
              </a:ext>
            </a:extLst>
          </p:cNvPr>
          <p:cNvSpPr/>
          <p:nvPr/>
        </p:nvSpPr>
        <p:spPr>
          <a:xfrm>
            <a:off x="3746350" y="5308253"/>
            <a:ext cx="5397650" cy="715581"/>
          </a:xfrm>
          <a:prstGeom prst="rect">
            <a:avLst/>
          </a:prstGeom>
        </p:spPr>
        <p:txBody>
          <a:bodyPr wrap="square">
            <a:spAutoFit/>
          </a:bodyPr>
          <a:lstStyle/>
          <a:p>
            <a:pPr defTabSz="685800"/>
            <a:r>
              <a:rPr lang="en-US" sz="1350" kern="1200" dirty="0">
                <a:solidFill>
                  <a:srgbClr val="EFAF2F"/>
                </a:solidFill>
                <a:latin typeface="Lato" panose="020F0502020204030203" pitchFamily="34" charset="0"/>
                <a:ea typeface="Lato" panose="020F0502020204030203" pitchFamily="34" charset="0"/>
                <a:cs typeface="Lato" panose="020F0502020204030203" pitchFamily="34" charset="0"/>
              </a:rPr>
              <a:t>CONTACT PERSON:</a:t>
            </a:r>
            <a:r>
              <a:rPr lang="en-US" sz="1350" kern="1200" dirty="0">
                <a:solidFill>
                  <a:prstClr val="black"/>
                </a:solidFill>
                <a:latin typeface="Lato" panose="020F0502020204030203" pitchFamily="34" charset="0"/>
                <a:ea typeface="Lato" panose="020F0502020204030203" pitchFamily="34" charset="0"/>
                <a:cs typeface="Lato" panose="020F0502020204030203" pitchFamily="34" charset="0"/>
              </a:rPr>
              <a:t>  Debbie Fink, </a:t>
            </a:r>
            <a:r>
              <a:rPr lang="en-US" sz="1350" kern="1200" dirty="0">
                <a:solidFill>
                  <a:prstClr val="black"/>
                </a:solidFill>
                <a:latin typeface="Lato" panose="020F0502020204030203" pitchFamily="34" charset="0"/>
                <a:ea typeface="Lato" panose="020F0502020204030203" pitchFamily="34" charset="0"/>
                <a:cs typeface="Lato" panose="020F0502020204030203" pitchFamily="34" charset="0"/>
                <a:hlinkClick r:id="rId2"/>
              </a:rPr>
              <a:t>DebbieF@respectability.org</a:t>
            </a:r>
            <a:endParaRPr lang="en-US" sz="1350" kern="1200" dirty="0">
              <a:solidFill>
                <a:prstClr val="black"/>
              </a:solidFill>
              <a:latin typeface="Lato" panose="020F0502020204030203" pitchFamily="34" charset="0"/>
              <a:ea typeface="Lato" panose="020F0502020204030203" pitchFamily="34" charset="0"/>
              <a:cs typeface="Lato" panose="020F0502020204030203" pitchFamily="34" charset="0"/>
            </a:endParaRPr>
          </a:p>
          <a:p>
            <a:pPr defTabSz="685800"/>
            <a:r>
              <a:rPr lang="en-US" sz="1350" kern="1200" dirty="0">
                <a:solidFill>
                  <a:srgbClr val="EFAF2F"/>
                </a:solidFill>
                <a:latin typeface="Lato" panose="020F0502020204030203" pitchFamily="34" charset="0"/>
                <a:ea typeface="Lato" panose="020F0502020204030203" pitchFamily="34" charset="0"/>
                <a:cs typeface="Lato" panose="020F0502020204030203" pitchFamily="34" charset="0"/>
              </a:rPr>
              <a:t>DEADLINE FOR APPLICATION:</a:t>
            </a:r>
            <a:r>
              <a:rPr lang="en-US" sz="1350" kern="1200" dirty="0">
                <a:solidFill>
                  <a:prstClr val="black"/>
                </a:solidFill>
                <a:latin typeface="Lato" panose="020F0502020204030203" pitchFamily="34" charset="0"/>
                <a:ea typeface="Lato" panose="020F0502020204030203" pitchFamily="34" charset="0"/>
                <a:cs typeface="Lato" panose="020F0502020204030203" pitchFamily="34" charset="0"/>
              </a:rPr>
              <a:t>  </a:t>
            </a:r>
            <a:r>
              <a:rPr lang="en-US" sz="1350" b="1" kern="1200" dirty="0">
                <a:solidFill>
                  <a:prstClr val="black"/>
                </a:solidFill>
                <a:latin typeface="Lato" panose="020F0502020204030203" pitchFamily="34" charset="0"/>
                <a:ea typeface="Lato" panose="020F0502020204030203" pitchFamily="34" charset="0"/>
                <a:cs typeface="Lato" panose="020F0502020204030203" pitchFamily="34" charset="0"/>
              </a:rPr>
              <a:t>October 1, 2018</a:t>
            </a:r>
            <a:r>
              <a:rPr lang="en-US" sz="1350" kern="1200" dirty="0">
                <a:solidFill>
                  <a:prstClr val="black"/>
                </a:solidFill>
                <a:latin typeface="Lato" panose="020F0502020204030203" pitchFamily="34" charset="0"/>
                <a:ea typeface="Lato" panose="020F0502020204030203" pitchFamily="34" charset="0"/>
                <a:cs typeface="Lato" panose="020F0502020204030203" pitchFamily="34" charset="0"/>
              </a:rPr>
              <a:t> </a:t>
            </a:r>
            <a:r>
              <a:rPr lang="en-US" sz="1350" kern="1200" dirty="0">
                <a:solidFill>
                  <a:prstClr val="black"/>
                </a:solidFill>
                <a:latin typeface="Lato Light" panose="020F0502020204030203" pitchFamily="34" charset="0"/>
                <a:ea typeface="Lato Light" panose="020F0502020204030203" pitchFamily="34" charset="0"/>
                <a:cs typeface="Lato Light" panose="020F0502020204030203" pitchFamily="34" charset="0"/>
              </a:rPr>
              <a:t>(Rolling Admission)</a:t>
            </a:r>
          </a:p>
          <a:p>
            <a:pPr defTabSz="685800"/>
            <a:r>
              <a:rPr lang="en-US" sz="1350" kern="1200" dirty="0">
                <a:solidFill>
                  <a:srgbClr val="EFAF2F"/>
                </a:solidFill>
                <a:latin typeface="Lato" panose="020F0502020204030203" pitchFamily="34" charset="0"/>
                <a:ea typeface="Lato" panose="020F0502020204030203" pitchFamily="34" charset="0"/>
                <a:cs typeface="Lato" panose="020F0502020204030203" pitchFamily="34" charset="0"/>
              </a:rPr>
              <a:t>FOR MORE INFORMATION:</a:t>
            </a:r>
            <a:r>
              <a:rPr lang="en-US" sz="1350" kern="1200" dirty="0">
                <a:solidFill>
                  <a:prstClr val="black"/>
                </a:solidFill>
                <a:latin typeface="Lato" panose="020F0502020204030203" pitchFamily="34" charset="0"/>
                <a:ea typeface="Lato" panose="020F0502020204030203" pitchFamily="34" charset="0"/>
                <a:cs typeface="Lato" panose="020F0502020204030203" pitchFamily="34" charset="0"/>
              </a:rPr>
              <a:t>  </a:t>
            </a:r>
            <a:r>
              <a:rPr lang="en-US" sz="1350" b="1" kern="1200" dirty="0" err="1">
                <a:solidFill>
                  <a:prstClr val="black"/>
                </a:solidFill>
                <a:latin typeface="Lato" panose="020F0502020204030203" pitchFamily="34" charset="0"/>
                <a:ea typeface="Lato" panose="020F0502020204030203" pitchFamily="34" charset="0"/>
                <a:cs typeface="Lato" panose="020F0502020204030203" pitchFamily="34" charset="0"/>
              </a:rPr>
              <a:t>www.RespectAbility.org</a:t>
            </a:r>
            <a:r>
              <a:rPr lang="en-US" sz="1350" b="1" kern="1200" dirty="0">
                <a:solidFill>
                  <a:prstClr val="black"/>
                </a:solidFill>
                <a:latin typeface="Lato" panose="020F0502020204030203" pitchFamily="34" charset="0"/>
                <a:ea typeface="Lato" panose="020F0502020204030203" pitchFamily="34" charset="0"/>
                <a:cs typeface="Lato" panose="020F0502020204030203" pitchFamily="34" charset="0"/>
              </a:rPr>
              <a:t>/RA-NYWF</a:t>
            </a:r>
          </a:p>
        </p:txBody>
      </p:sp>
      <p:sp>
        <p:nvSpPr>
          <p:cNvPr id="7" name="Rectangle 6">
            <a:extLst>
              <a:ext uri="{FF2B5EF4-FFF2-40B4-BE49-F238E27FC236}">
                <a16:creationId xmlns:a16="http://schemas.microsoft.com/office/drawing/2014/main" id="{E8DD66D1-8D18-0647-BC84-84C05338D0E6}"/>
              </a:ext>
            </a:extLst>
          </p:cNvPr>
          <p:cNvSpPr/>
          <p:nvPr/>
        </p:nvSpPr>
        <p:spPr>
          <a:xfrm>
            <a:off x="582257" y="2092831"/>
            <a:ext cx="7979484" cy="300082"/>
          </a:xfrm>
          <a:prstGeom prst="rect">
            <a:avLst/>
          </a:prstGeom>
        </p:spPr>
        <p:txBody>
          <a:bodyPr wrap="square">
            <a:spAutoFit/>
          </a:bodyPr>
          <a:lstStyle/>
          <a:p>
            <a:pPr defTabSz="685800"/>
            <a:r>
              <a:rPr lang="en-US" sz="1350" kern="1200" dirty="0">
                <a:solidFill>
                  <a:prstClr val="black"/>
                </a:solidFill>
                <a:latin typeface="Calibri" panose="020F0502020204030204"/>
                <a:ea typeface="+mn-ea"/>
                <a:cs typeface="+mn-cs"/>
              </a:rPr>
              <a:t>Through a generous grant from New York Women’s Foundation (NYWF), </a:t>
            </a:r>
            <a:r>
              <a:rPr lang="en-US" sz="1350" b="1" kern="1200" dirty="0" err="1">
                <a:solidFill>
                  <a:prstClr val="black"/>
                </a:solidFill>
                <a:latin typeface="Calibri" panose="020F0502020204030204"/>
                <a:ea typeface="+mn-ea"/>
                <a:cs typeface="+mn-cs"/>
              </a:rPr>
              <a:t>RespectAbility</a:t>
            </a:r>
            <a:r>
              <a:rPr lang="en-US" sz="1350" kern="1200" dirty="0">
                <a:solidFill>
                  <a:prstClr val="black"/>
                </a:solidFill>
                <a:latin typeface="Calibri" panose="020F0502020204030204"/>
                <a:ea typeface="+mn-ea"/>
                <a:cs typeface="+mn-cs"/>
              </a:rPr>
              <a:t> will be launching a </a:t>
            </a:r>
          </a:p>
        </p:txBody>
      </p:sp>
      <p:sp>
        <p:nvSpPr>
          <p:cNvPr id="8" name="Rectangle 7">
            <a:extLst>
              <a:ext uri="{FF2B5EF4-FFF2-40B4-BE49-F238E27FC236}">
                <a16:creationId xmlns:a16="http://schemas.microsoft.com/office/drawing/2014/main" id="{9148E059-6845-A94A-B0C0-43C06F736F2D}"/>
              </a:ext>
            </a:extLst>
          </p:cNvPr>
          <p:cNvSpPr/>
          <p:nvPr/>
        </p:nvSpPr>
        <p:spPr>
          <a:xfrm>
            <a:off x="154641" y="3640303"/>
            <a:ext cx="8834717" cy="507831"/>
          </a:xfrm>
          <a:prstGeom prst="rect">
            <a:avLst/>
          </a:prstGeom>
          <a:solidFill>
            <a:srgbClr val="EFAF2F"/>
          </a:solidFill>
        </p:spPr>
        <p:txBody>
          <a:bodyPr wrap="square">
            <a:spAutoFit/>
          </a:bodyPr>
          <a:lstStyle/>
          <a:p>
            <a:pPr algn="ctr" defTabSz="685800"/>
            <a:r>
              <a:rPr lang="en-US" sz="1350" b="1" kern="1200" dirty="0">
                <a:solidFill>
                  <a:prstClr val="black"/>
                </a:solidFill>
                <a:latin typeface="Lato" panose="020F0502020204030203" pitchFamily="34" charset="0"/>
                <a:ea typeface="Lato" panose="020F0502020204030203" pitchFamily="34" charset="0"/>
                <a:cs typeface="Lato" panose="020F0502020204030203" pitchFamily="34" charset="0"/>
              </a:rPr>
              <a:t>Now is your time to share this priceless opportunity for the advancement of women and girls with disabilities who you know within your NYC network!</a:t>
            </a:r>
          </a:p>
        </p:txBody>
      </p:sp>
      <p:pic>
        <p:nvPicPr>
          <p:cNvPr id="10" name="Picture 9" descr="A female wheelchair user looking at the camera while smiling. She wears a scarf, a brown jacket, and a black skirt. " title="Smiling Asian Woman in Wheelchair ">
            <a:extLst>
              <a:ext uri="{FF2B5EF4-FFF2-40B4-BE49-F238E27FC236}">
                <a16:creationId xmlns:a16="http://schemas.microsoft.com/office/drawing/2014/main" id="{730C0FFE-A751-B74D-8F1A-49E3B981E7A4}"/>
              </a:ext>
            </a:extLst>
          </p:cNvPr>
          <p:cNvPicPr>
            <a:picLocks noChangeAspect="1"/>
          </p:cNvPicPr>
          <p:nvPr/>
        </p:nvPicPr>
        <p:blipFill>
          <a:blip r:embed="rId3"/>
          <a:stretch>
            <a:fillRect/>
          </a:stretch>
        </p:blipFill>
        <p:spPr>
          <a:xfrm>
            <a:off x="154642" y="4125052"/>
            <a:ext cx="1271507" cy="1907261"/>
          </a:xfrm>
          <a:prstGeom prst="rect">
            <a:avLst/>
          </a:prstGeom>
          <a:effectLst>
            <a:softEdge rad="101600"/>
          </a:effectLst>
        </p:spPr>
      </p:pic>
      <p:pic>
        <p:nvPicPr>
          <p:cNvPr id="12" name="Picture 11" descr="A brownskinned woman wearing a headwrap, a reddish blouse, and black pants sitting on an orange chair. She is smiling and wearing earrings and a necklace." title="Smiling Black Woman Sitting on Orange Chair">
            <a:extLst>
              <a:ext uri="{FF2B5EF4-FFF2-40B4-BE49-F238E27FC236}">
                <a16:creationId xmlns:a16="http://schemas.microsoft.com/office/drawing/2014/main" id="{B58A1753-9126-D147-A6D5-A9FA279E6996}"/>
              </a:ext>
            </a:extLst>
          </p:cNvPr>
          <p:cNvPicPr>
            <a:picLocks noChangeAspect="1"/>
          </p:cNvPicPr>
          <p:nvPr/>
        </p:nvPicPr>
        <p:blipFill>
          <a:blip r:embed="rId4"/>
          <a:stretch>
            <a:fillRect/>
          </a:stretch>
        </p:blipFill>
        <p:spPr>
          <a:xfrm>
            <a:off x="1992679" y="4125051"/>
            <a:ext cx="1250465" cy="1875699"/>
          </a:xfrm>
          <a:prstGeom prst="rect">
            <a:avLst/>
          </a:prstGeom>
          <a:effectLst>
            <a:softEdge rad="101600"/>
          </a:effectLst>
        </p:spPr>
      </p:pic>
      <p:pic>
        <p:nvPicPr>
          <p:cNvPr id="14" name="Picture 13" descr="A  filled in black outline of the Skyline of the late 2000's New York City." title="Outline of New York City Skyline">
            <a:extLst>
              <a:ext uri="{FF2B5EF4-FFF2-40B4-BE49-F238E27FC236}">
                <a16:creationId xmlns:a16="http://schemas.microsoft.com/office/drawing/2014/main" id="{1F158DA6-F545-234D-80E3-5060115CD869}"/>
              </a:ext>
            </a:extLst>
          </p:cNvPr>
          <p:cNvPicPr>
            <a:picLocks noChangeAspect="1"/>
          </p:cNvPicPr>
          <p:nvPr/>
        </p:nvPicPr>
        <p:blipFill>
          <a:blip r:embed="rId5"/>
          <a:stretch>
            <a:fillRect/>
          </a:stretch>
        </p:blipFill>
        <p:spPr>
          <a:xfrm>
            <a:off x="4773049" y="3517125"/>
            <a:ext cx="2686403" cy="2686403"/>
          </a:xfrm>
          <a:prstGeom prst="rect">
            <a:avLst/>
          </a:prstGeom>
        </p:spPr>
      </p:pic>
    </p:spTree>
    <p:extLst>
      <p:ext uri="{BB962C8B-B14F-4D97-AF65-F5344CB8AC3E}">
        <p14:creationId xmlns:p14="http://schemas.microsoft.com/office/powerpoint/2010/main" val="3218768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9" name="Shape 219"/>
          <p:cNvSpPr/>
          <p:nvPr/>
        </p:nvSpPr>
        <p:spPr>
          <a:xfrm>
            <a:off x="2545080" y="228603"/>
            <a:ext cx="6248400" cy="461700"/>
          </a:xfrm>
          <a:prstGeom prst="rect">
            <a:avLst/>
          </a:prstGeom>
          <a:noFill/>
          <a:ln>
            <a:noFill/>
          </a:ln>
        </p:spPr>
        <p:txBody>
          <a:bodyPr wrap="square" lIns="91416" tIns="45698" rIns="91416" bIns="45698" anchor="t" anchorCtr="0">
            <a:noAutofit/>
          </a:bodyPr>
          <a:lstStyle/>
          <a:p>
            <a:pPr indent="-41274" algn="r">
              <a:buClr>
                <a:schemeClr val="lt1"/>
              </a:buClr>
              <a:buSzPct val="25000"/>
            </a:pPr>
            <a:endParaRPr lang="en-US" sz="2400" b="1" dirty="0">
              <a:solidFill>
                <a:schemeClr val="lt1"/>
              </a:solidFill>
              <a:latin typeface="Libre Baskerville"/>
              <a:ea typeface="Libre Baskerville"/>
              <a:cs typeface="Libre Baskerville"/>
              <a:sym typeface="Libre Baskerville"/>
            </a:endParaRPr>
          </a:p>
        </p:txBody>
      </p:sp>
      <p:pic>
        <p:nvPicPr>
          <p:cNvPr id="220" name="Shape 220"/>
          <p:cNvPicPr preferRelativeResize="0"/>
          <p:nvPr/>
        </p:nvPicPr>
        <p:blipFill rotWithShape="1">
          <a:blip r:embed="rId3">
            <a:alphaModFix/>
          </a:blip>
          <a:srcRect/>
          <a:stretch/>
        </p:blipFill>
        <p:spPr>
          <a:xfrm>
            <a:off x="0" y="1202276"/>
            <a:ext cx="9106112" cy="5655725"/>
          </a:xfrm>
          <a:prstGeom prst="rect">
            <a:avLst/>
          </a:prstGeom>
          <a:noFill/>
          <a:ln>
            <a:noFill/>
          </a:ln>
        </p:spPr>
      </p:pic>
      <p:sp>
        <p:nvSpPr>
          <p:cNvPr id="2" name="Title 1">
            <a:extLst>
              <a:ext uri="{FF2B5EF4-FFF2-40B4-BE49-F238E27FC236}">
                <a16:creationId xmlns:a16="http://schemas.microsoft.com/office/drawing/2014/main" id="{16FC56E8-0E07-4BE9-88F6-DC47B33B8EAA}"/>
              </a:ext>
            </a:extLst>
          </p:cNvPr>
          <p:cNvSpPr>
            <a:spLocks noGrp="1"/>
          </p:cNvSpPr>
          <p:nvPr>
            <p:ph type="title" idx="4294967295"/>
          </p:nvPr>
        </p:nvSpPr>
        <p:spPr>
          <a:xfrm>
            <a:off x="438256" y="21569"/>
            <a:ext cx="8229599" cy="276999"/>
          </a:xfrm>
        </p:spPr>
        <p:txBody>
          <a:bodyPr/>
          <a:lstStyle/>
          <a:p>
            <a:pPr algn="r" rtl="0"/>
            <a:r>
              <a:rPr lang="en-US" sz="3400" b="1" i="0" dirty="0">
                <a:solidFill>
                  <a:srgbClr val="FFFFFF"/>
                </a:solidFill>
                <a:effectLst/>
                <a:latin typeface="Baskerville Old Face" panose="02020602080505020303" pitchFamily="18" charset="77"/>
                <a:ea typeface="Libre Baskerville" panose="020B0604020202020204" charset="0"/>
                <a:cs typeface="Libre Baskerville" panose="020B0604020202020204" charset="0"/>
              </a:rPr>
              <a:t>People with Disabilities are </a:t>
            </a:r>
            <a:br>
              <a:rPr lang="en-US" sz="3400" b="1" i="0" dirty="0">
                <a:solidFill>
                  <a:srgbClr val="FFFFFF"/>
                </a:solidFill>
                <a:effectLst/>
                <a:latin typeface="Baskerville Old Face" panose="02020602080505020303" pitchFamily="18" charset="77"/>
                <a:ea typeface="Libre Baskerville" panose="020B0604020202020204" charset="0"/>
                <a:cs typeface="Libre Baskerville" panose="020B0604020202020204" charset="0"/>
              </a:rPr>
            </a:br>
            <a:r>
              <a:rPr lang="en-US" sz="3400" b="1" i="0" dirty="0">
                <a:solidFill>
                  <a:srgbClr val="FFFFFF"/>
                </a:solidFill>
                <a:effectLst/>
                <a:latin typeface="Baskerville Old Face" panose="02020602080505020303" pitchFamily="18" charset="77"/>
                <a:ea typeface="Libre Baskerville" panose="020B0604020202020204" charset="0"/>
                <a:cs typeface="Libre Baskerville" panose="020B0604020202020204" charset="0"/>
              </a:rPr>
              <a:t>the Poorest of the Poor</a:t>
            </a:r>
            <a:endParaRPr lang="en-US" sz="3400" dirty="0">
              <a:latin typeface="Baskerville Old Face" panose="02020602080505020303" pitchFamily="18" charset="77"/>
            </a:endParaRPr>
          </a:p>
        </p:txBody>
      </p:sp>
    </p:spTree>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1832</TotalTime>
  <Words>4702</Words>
  <Application>Microsoft Office PowerPoint</Application>
  <PresentationFormat>On-screen Show (4:3)</PresentationFormat>
  <Paragraphs>606</Paragraphs>
  <Slides>83</Slides>
  <Notes>35</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83</vt:i4>
      </vt:variant>
    </vt:vector>
  </HeadingPairs>
  <TitlesOfParts>
    <vt:vector size="103" baseType="lpstr">
      <vt:lpstr>Libre Baskerville</vt:lpstr>
      <vt:lpstr>Fujiyama</vt:lpstr>
      <vt:lpstr>Calibri Light</vt:lpstr>
      <vt:lpstr>Baskerville Old Face</vt:lpstr>
      <vt:lpstr>Wingdings</vt:lpstr>
      <vt:lpstr>Arial</vt:lpstr>
      <vt:lpstr>Helvetica Neue</vt:lpstr>
      <vt:lpstr>News Gothic MT</vt:lpstr>
      <vt:lpstr>Lato Light</vt:lpstr>
      <vt:lpstr>MS PGothic</vt:lpstr>
      <vt:lpstr>Noto Sans Symbols</vt:lpstr>
      <vt:lpstr>Trebuchet MS</vt:lpstr>
      <vt:lpstr>Verdana</vt:lpstr>
      <vt:lpstr>Calibri</vt:lpstr>
      <vt:lpstr>Lato</vt:lpstr>
      <vt:lpstr>MS PGothic</vt:lpstr>
      <vt:lpstr>1_Office Theme</vt:lpstr>
      <vt:lpstr>2_Office Theme</vt:lpstr>
      <vt:lpstr>Office Theme</vt:lpstr>
      <vt:lpstr>3_Office Theme</vt:lpstr>
      <vt:lpstr>RespectAbility</vt:lpstr>
      <vt:lpstr>Getting to Know You!</vt:lpstr>
      <vt:lpstr>1 in 5 Americans</vt:lpstr>
      <vt:lpstr>51 percent of Americans</vt:lpstr>
      <vt:lpstr>Not All Disabilities Can Be Seen  </vt:lpstr>
      <vt:lpstr>Role Models with Disabilities </vt:lpstr>
      <vt:lpstr>New York City Stats</vt:lpstr>
      <vt:lpstr>Population by Disability Type  New York City, 2014</vt:lpstr>
      <vt:lpstr>People with Disabilities are  the Poorest of the Poor</vt:lpstr>
      <vt:lpstr>New York City Women  </vt:lpstr>
      <vt:lpstr>Intersectionality in  New York City Women </vt:lpstr>
      <vt:lpstr>High School Graduation Rates  in NYC</vt:lpstr>
      <vt:lpstr>Class of 2017</vt:lpstr>
      <vt:lpstr>Factors Driving Absenteeism</vt:lpstr>
      <vt:lpstr>Suspensions and Capacity</vt:lpstr>
      <vt:lpstr>Resources and Transitions</vt:lpstr>
      <vt:lpstr>NYC Borough Statistics</vt:lpstr>
      <vt:lpstr>Manhattan Statistics</vt:lpstr>
      <vt:lpstr>Bronx Statistics</vt:lpstr>
      <vt:lpstr>Brooklyn Statistics</vt:lpstr>
      <vt:lpstr>Queens Statistics</vt:lpstr>
      <vt:lpstr>Staten Island Statistics</vt:lpstr>
      <vt:lpstr>Transportation </vt:lpstr>
      <vt:lpstr>Majority Outside the Workforce </vt:lpstr>
      <vt:lpstr>That is where WIOA comes in…</vt:lpstr>
      <vt:lpstr>RELAX</vt:lpstr>
      <vt:lpstr>“It” vs You</vt:lpstr>
      <vt:lpstr>Words Are Powerful Tools</vt:lpstr>
      <vt:lpstr>Best Practices </vt:lpstr>
      <vt:lpstr>Person First Language</vt:lpstr>
      <vt:lpstr>Wheelchair Users</vt:lpstr>
      <vt:lpstr>Person who is Blind</vt:lpstr>
      <vt:lpstr>Person who is Deaf</vt:lpstr>
      <vt:lpstr>Tips For Working With Persons  Who Use Wheelchairs</vt:lpstr>
      <vt:lpstr>Intellectual, Cognitive  Or Developmental Disabilities</vt:lpstr>
      <vt:lpstr>Interacting With People Who Have Vision Impairments</vt:lpstr>
      <vt:lpstr>People Who  Have Hearing Impairments</vt:lpstr>
      <vt:lpstr>Additional Tips</vt:lpstr>
      <vt:lpstr> Disabilities are not mutually exclusive!</vt:lpstr>
      <vt:lpstr>Providing Accommodations  And Assistance</vt:lpstr>
      <vt:lpstr>Final Advice</vt:lpstr>
      <vt:lpstr>Discussion Time:  </vt:lpstr>
      <vt:lpstr>Anyone for a Kit-Kat?</vt:lpstr>
      <vt:lpstr> Accessibility Under WIOA </vt:lpstr>
      <vt:lpstr>Section 188 Triangle </vt:lpstr>
      <vt:lpstr>Universal Access</vt:lpstr>
      <vt:lpstr>Equal Opportunity</vt:lpstr>
      <vt:lpstr>Governance Requirements</vt:lpstr>
      <vt:lpstr>MOPD NYC: ATWORK</vt:lpstr>
      <vt:lpstr>NYC Leadership- Accessible NYC </vt:lpstr>
      <vt:lpstr>Learning Disabilities</vt:lpstr>
      <vt:lpstr>Free Resources at Work</vt:lpstr>
      <vt:lpstr>Rubistar: http://rubistar.4teachers.org/index.php </vt:lpstr>
      <vt:lpstr>Even More Options </vt:lpstr>
      <vt:lpstr>Tech in the Classroom</vt:lpstr>
      <vt:lpstr>Accommodations &amp; Supports</vt:lpstr>
      <vt:lpstr>Use Pictures instead of Words</vt:lpstr>
      <vt:lpstr>Counting Cart to establish  accuracy and efficiency!</vt:lpstr>
      <vt:lpstr>Inclusive Training Resources  to Promote Skills</vt:lpstr>
      <vt:lpstr>Now…pay attention.</vt:lpstr>
      <vt:lpstr>There is an app for that!</vt:lpstr>
      <vt:lpstr>Online Course – Pace My Day</vt:lpstr>
      <vt:lpstr>Course – ReachMyGoals</vt:lpstr>
      <vt:lpstr>Other Online Courses</vt:lpstr>
      <vt:lpstr>Technology Resources:  PEAT</vt:lpstr>
      <vt:lpstr>Office of Disability  Employment Policy (ODEP)</vt:lpstr>
      <vt:lpstr>ODEP Workforce Resources:  LEAD Center</vt:lpstr>
      <vt:lpstr>ODEP Youth Resources:  NCWD</vt:lpstr>
      <vt:lpstr>Employer Resources</vt:lpstr>
      <vt:lpstr>Accommodations Resources</vt:lpstr>
      <vt:lpstr>Finding Inclusive Employers </vt:lpstr>
      <vt:lpstr>Group Discussion Round 2!</vt:lpstr>
      <vt:lpstr>Meet some new partners</vt:lpstr>
      <vt:lpstr>Common Goal: Employment </vt:lpstr>
      <vt:lpstr>PWDs can Succeed in  Healthcare Jobs </vt:lpstr>
      <vt:lpstr>Jobs in Government </vt:lpstr>
      <vt:lpstr>People with Disabilities  and the Hospitality Industry</vt:lpstr>
      <vt:lpstr>Sector Strategies –  Gov’t Contractors</vt:lpstr>
      <vt:lpstr>Entertainment / Culture</vt:lpstr>
      <vt:lpstr>PWDs CAN Succeed </vt:lpstr>
      <vt:lpstr>Circle Up</vt:lpstr>
      <vt:lpstr>Resources / Contact Info </vt:lpstr>
      <vt:lpstr>Empowering New York Women with Disabilities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Local Admin</dc:creator>
  <cp:lastModifiedBy>Philip Kahn-Pauli</cp:lastModifiedBy>
  <cp:revision>122</cp:revision>
  <dcterms:modified xsi:type="dcterms:W3CDTF">2018-06-29T17:34:36Z</dcterms:modified>
</cp:coreProperties>
</file>