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77" r:id="rId3"/>
    <p:sldMasterId id="2147483678"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Libre Baskerville" panose="020B0604020202020204" charset="0"/>
      <p:regular r:id="rId38"/>
      <p:bold r:id="rId39"/>
      <p:italic r:id="rId40"/>
    </p:embeddedFont>
    <p:embeddedFont>
      <p:font typeface="Mongolian Baiti" panose="03000500000000000000" pitchFamily="66" charset="0"/>
      <p:regular r:id="rId41"/>
    </p:embeddedFont>
    <p:embeddedFont>
      <p:font typeface="Montserrat" panose="020B0604020202020204" charset="0"/>
      <p:regular r:id="rId42"/>
      <p:bold r:id="rId43"/>
      <p:italic r:id="rId44"/>
      <p:boldItalic r:id="rId45"/>
    </p:embeddedFont>
    <p:embeddedFont>
      <p:font typeface="Montserrat Light" panose="020B0604020202020204" charset="0"/>
      <p:regular r:id="rId46"/>
      <p:bold r:id="rId47"/>
      <p:italic r:id="rId48"/>
      <p:boldItalic r:id="rId49"/>
    </p:embeddedFont>
    <p:embeddedFont>
      <p:font typeface="Montserrat SemiBold" panose="020B0604020202020204" charset="0"/>
      <p:regular r:id="rId50"/>
      <p:bold r:id="rId51"/>
      <p:italic r:id="rId52"/>
      <p:boldItalic r:id="rId53"/>
    </p:embeddedFon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0C883-9C77-489C-8BDD-F1FF7276FBD3}" v="43" dt="2018-09-05T17:16:47.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53" d="100"/>
          <a:sy n="53" d="100"/>
        </p:scale>
        <p:origin x="108" y="28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54" Type="http://schemas.openxmlformats.org/officeDocument/2006/relationships/font" Target="fonts/font21.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Judith_Heuma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ef8a55e5d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83" name="Google Shape;183;g3ef8a55e5d_2_44:notes"/>
          <p:cNvSpPr txBox="1">
            <a:spLocks noGrp="1"/>
          </p:cNvSpPr>
          <p:nvPr>
            <p:ph type="body" idx="1"/>
          </p:nvPr>
        </p:nvSpPr>
        <p:spPr>
          <a:xfrm>
            <a:off x="685801" y="4343400"/>
            <a:ext cx="5486399" cy="4114800"/>
          </a:xfrm>
          <a:prstGeom prst="rect">
            <a:avLst/>
          </a:prstGeom>
          <a:noFill/>
          <a:ln>
            <a:noFill/>
          </a:ln>
        </p:spPr>
        <p:txBody>
          <a:bodyPr spcFirstLastPara="1" wrap="square" lIns="91400" tIns="45675" rIns="91400" bIns="456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4" name="Google Shape;184;g3ef8a55e5d_2_44:notes"/>
          <p:cNvSpPr txBox="1">
            <a:spLocks noGrp="1"/>
          </p:cNvSpPr>
          <p:nvPr>
            <p:ph type="sldNum" idx="12"/>
          </p:nvPr>
        </p:nvSpPr>
        <p:spPr>
          <a:xfrm>
            <a:off x="3884613" y="8685213"/>
            <a:ext cx="2971799" cy="457200"/>
          </a:xfrm>
          <a:prstGeom prst="rect">
            <a:avLst/>
          </a:prstGeom>
          <a:noFill/>
          <a:ln>
            <a:noFill/>
          </a:ln>
        </p:spPr>
        <p:txBody>
          <a:bodyPr spcFirstLastPara="1" wrap="square" lIns="91400" tIns="45675" rIns="91400" bIns="456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0c6ce319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40c6ce3197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65" name="Google Shape;265;g40c6ce3197_0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0985059e4_2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40985059e4_2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9" name="Google Shape;279;g40985059e4_2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000000"/>
                </a:solidFill>
                <a:latin typeface="Arial"/>
                <a:ea typeface="Arial"/>
                <a:cs typeface="Arial"/>
                <a:sym typeface="Arial"/>
              </a:rPr>
              <a:t>11</a:t>
            </a:fld>
            <a:endParaRPr sz="15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0985059e4_2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40985059e4_2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2" name="Google Shape;292;g40985059e4_2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000000"/>
                </a:solidFill>
                <a:latin typeface="Arial"/>
                <a:ea typeface="Arial"/>
                <a:cs typeface="Arial"/>
                <a:sym typeface="Arial"/>
              </a:rPr>
              <a:t>12</a:t>
            </a:fld>
            <a:endParaRPr sz="15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ef8a55e5d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3ef8a55e5d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05" name="Google Shape;305;g3ef8a55e5d_2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0985059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40985059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0985059e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0985059e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0985059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0985059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ef8a55e5d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3ef8a55e5d_2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rtl="0">
              <a:spcBef>
                <a:spcPts val="0"/>
              </a:spcBef>
              <a:spcAft>
                <a:spcPts val="0"/>
              </a:spcAft>
              <a:buClr>
                <a:schemeClr val="dk1"/>
              </a:buClr>
              <a:buSzPts val="1100"/>
              <a:buFont typeface="Calibri"/>
              <a:buAutoNum type="arabicPeriod"/>
            </a:pPr>
            <a:r>
              <a:rPr lang="en-US" b="1">
                <a:solidFill>
                  <a:schemeClr val="dk1"/>
                </a:solidFill>
                <a:latin typeface="Calibri"/>
                <a:ea typeface="Calibri"/>
                <a:cs typeface="Calibri"/>
                <a:sym typeface="Calibri"/>
              </a:rPr>
              <a:t>Recognize girls and boys with disabilities are capable and can change the world</a:t>
            </a:r>
            <a:endParaRPr b="1">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It’s important to have high expectations of your daughter or son. All children have the ability to learn and grow. Don’t let the negative views of others define them. We must recognize their talents and potential to contribute to their communities.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With a support network, available resources, mentors and the love of their family, your daughter or son can achieve their highest potential.</a:t>
            </a:r>
            <a:endParaRPr sz="1200">
              <a:solidFill>
                <a:schemeClr val="dk1"/>
              </a:solidFill>
              <a:latin typeface="Calibri"/>
              <a:ea typeface="Calibri"/>
              <a:cs typeface="Calibri"/>
              <a:sym typeface="Calibri"/>
            </a:endParaRPr>
          </a:p>
        </p:txBody>
      </p:sp>
      <p:sp>
        <p:nvSpPr>
          <p:cNvPr id="334" name="Google Shape;334;g3ef8a55e5d_2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ef8a55e5d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3ef8a55e5d_2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2. Create a network of support</a:t>
            </a:r>
            <a:endParaRPr sz="1000" b="1">
              <a:solidFill>
                <a:schemeClr val="dk1"/>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common to feel alone when you face the educational system. What are the resources at your disposal to ensure that your daughter or son can use his or her potential without barriers?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Create a community around you that can support you as your neighbors, other parents of children with disabilities, and support groups for parents and people with disabilities.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With a strong support network that understands the services present in the community and the accessibility of those services for people with disabilities, you will understand better how to take advantage of the opportunities for your daughter or son.</a:t>
            </a:r>
            <a:endParaRPr sz="1000">
              <a:solidFill>
                <a:schemeClr val="dk1"/>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42" name="Google Shape;342;g3ef8a55e5d_2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ef8a55e5d_2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ef8a55e5d_2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n-US" sz="1200" b="1">
                <a:solidFill>
                  <a:srgbClr val="434343"/>
                </a:solidFill>
                <a:latin typeface="Calibri"/>
                <a:ea typeface="Calibri"/>
                <a:cs typeface="Calibri"/>
                <a:sym typeface="Calibri"/>
              </a:rPr>
              <a:t>3. Promote your child’s independence</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The time will come when your daughter or son will grow up and want to form their own life. By leaning in the community and using technology, you can help strengthen your independence without fully disconnecting from you.</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To start, talk with your daughter or son to understand their wishes and interests. Support their independence and help them find and form their own identity.</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If your son or daughter requires personal assistance, talk to your community and other experts to get more information about programs and support services for independent living.</a:t>
            </a:r>
            <a:endParaRPr sz="1000">
              <a:latin typeface="Calibri"/>
              <a:ea typeface="Calibri"/>
              <a:cs typeface="Calibri"/>
              <a:sym typeface="Calibri"/>
            </a:endParaRPr>
          </a:p>
          <a:p>
            <a:pPr marL="0" lvl="0" indent="0" rtl="0">
              <a:spcBef>
                <a:spcPts val="500"/>
              </a:spcBef>
              <a:spcAft>
                <a:spcPts val="0"/>
              </a:spcAft>
              <a:buClr>
                <a:srgbClr val="000000"/>
              </a:buClr>
              <a:buSzPts val="1100"/>
              <a:buFont typeface="Arial"/>
              <a:buNone/>
            </a:pPr>
            <a:r>
              <a:rPr lang="en-US" sz="1000">
                <a:latin typeface="Calibri"/>
                <a:ea typeface="Calibri"/>
                <a:cs typeface="Calibri"/>
                <a:sym typeface="Calibri"/>
              </a:rPr>
              <a:t>It is possible that these programs provide a personal assistant, and the cost of this support is borne by the state where you live. The assistant represents a resource so that your daughter or son can find his own way without feeling overprotected or stifled. For more information about personal assistance, reach out to local organizations or talk to people in your community including the people who know or support your daughter or son at school.</a:t>
            </a:r>
            <a:endParaRPr sz="1000">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50" name="Google Shape;350;g3ef8a55e5d_2_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0c6ce319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40c6ce3197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96" name="Google Shape;196;g40c6ce3197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ef8a55e5d_2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ef8a55e5d_2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Teachers and student counselors can be great advocates and resources for the success of your daughter or son.</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create a relationship with the teachers in the school, to support your daughter or son. They should know your child’s skills and interests.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Together, with your daughter or son, you can create a plan for personal growth and academic success. .</a:t>
            </a:r>
            <a:endParaRPr sz="1200">
              <a:solidFill>
                <a:schemeClr val="dk1"/>
              </a:solidFill>
              <a:latin typeface="Calibri"/>
              <a:ea typeface="Calibri"/>
              <a:cs typeface="Calibri"/>
              <a:sym typeface="Calibri"/>
            </a:endParaRPr>
          </a:p>
        </p:txBody>
      </p:sp>
      <p:sp>
        <p:nvSpPr>
          <p:cNvPr id="358" name="Google Shape;358;g3ef8a55e5d_2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ef8a55e5d_2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3ef8a55e5d_2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keep up with your child's curriculum and school activities to identify opportunities for more school achievements. Talk with your daughter or son about their studies to see if they have any difficulty participating in their class.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  In addition, you should talk to the teachers so that they are aware of the way your daughter or son learns best.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 can also review your child’s homework or find out if there is a additional free help such as a tutor who can work with your son or daughter to review what they have learned during the day.</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366" name="Google Shape;366;g3ef8a55e5d_2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ef8a55e5d_2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3ef8a55e5d_2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There are three important laws that protect students with disabilities. 1) The Individuals with Disabilities Education Act (IDEA) 2) The American Rehabilitation Act 3) Americans with Disabilities Act.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IDEA is a National Law that obliges schools to support certain students with disabilities, and it is a tool that defends the rights of your children in the educational system. The Americans with Disabilities Act and the Rehabilitation Act prohibit discrimination against people with disabilities and create a plan to ensure that students with disabilities will have access to the school environment and its services.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 do not need to read all these documents, just understand what is covered and the rights that are protected. It is important to know that your daughter or son will have to be evaluated by the school to be considered as an individual with a disability. This evaluation is the responsibility of the school, with no expense on your part. Remember to keep a record of all the paperwork about your child organized in a file, this includes their medical and educational records.</a:t>
            </a:r>
            <a:endParaRPr sz="1200">
              <a:solidFill>
                <a:schemeClr val="dk1"/>
              </a:solidFill>
              <a:latin typeface="Calibri"/>
              <a:ea typeface="Calibri"/>
              <a:cs typeface="Calibri"/>
              <a:sym typeface="Calibri"/>
            </a:endParaRPr>
          </a:p>
        </p:txBody>
      </p:sp>
      <p:sp>
        <p:nvSpPr>
          <p:cNvPr id="374" name="Google Shape;374;g3ef8a55e5d_2_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0c6ce319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40c6ce31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ef8a55e5d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ef8a55e5d_2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200" b="1">
                <a:solidFill>
                  <a:srgbClr val="434343"/>
                </a:solidFill>
                <a:latin typeface="Calibri"/>
                <a:ea typeface="Calibri"/>
                <a:cs typeface="Calibri"/>
                <a:sym typeface="Calibri"/>
              </a:rPr>
              <a:t>7. Learn more about the resources and experts that can support your daughter or son</a:t>
            </a:r>
            <a:endParaRPr sz="1200" b="1">
              <a:solidFill>
                <a:srgbClr val="434343"/>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to know and look for available resources to support full participation in the community of your daughter or son. These resources include experts such as child psychologists, therapists, and personal assistants. Speak and maintain a relationship with these experts, who can help you identify solutions for the support of your daughter or son in school.</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They will know how to advise you about the resources that exist for your daughter or son in the school environment.</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Remember the phrase: "Nothing About Us Without Us!" This is the motto of the disability community. Talk to your daughter or son about the resources you have found. Their perspective is the most important.</a:t>
            </a:r>
            <a:endParaRPr sz="1200">
              <a:solidFill>
                <a:schemeClr val="dk1"/>
              </a:solidFill>
              <a:latin typeface="Calibri"/>
              <a:ea typeface="Calibri"/>
              <a:cs typeface="Calibri"/>
              <a:sym typeface="Calibri"/>
            </a:endParaRPr>
          </a:p>
        </p:txBody>
      </p:sp>
      <p:sp>
        <p:nvSpPr>
          <p:cNvPr id="390" name="Google Shape;390;g3ef8a55e5d_2_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ef8a55e5d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3ef8a55e5d_2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School and extracurricular activities make up a large part of your son's or daughter's life. They are critical spaces where they form new experiences including achievements and challenges. It is also where your daughter or son begins to create their own identity and friendships.</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important that you are present so that you learn more about the interests of your daughter or son and the network of people with whom they have placed their trust.</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Your presence does not have to be and should not be one of constant vigilance. Your daughter or son has to have space to grow and learn without always having you stuck by their side. This space gives you the time to learn and know that you are independent and capable. </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Do not worry - your children, although they may not always tell you, want to feel that you support them unconditionally and that you are present in their life.</a:t>
            </a:r>
            <a:endParaRPr sz="1200">
              <a:solidFill>
                <a:schemeClr val="dk1"/>
              </a:solidFill>
              <a:latin typeface="Calibri"/>
              <a:ea typeface="Calibri"/>
              <a:cs typeface="Calibri"/>
              <a:sym typeface="Calibri"/>
            </a:endParaRPr>
          </a:p>
        </p:txBody>
      </p:sp>
      <p:sp>
        <p:nvSpPr>
          <p:cNvPr id="398" name="Google Shape;398;g3ef8a55e5d_2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ef8a55e5d_2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3ef8a55e5d_2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There are many people with disabilities who have achieved great success in their personal and professional lives. There are many who have also improved their community. Find mentors, and positive examples in your community who can be role models for your son or daughter.</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Examples of Latinos with disabilities that have been successful include actress Salma Hayek and urban planner Dr. Victor Pineda.</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Look for positive stories from leaders with disabilities. Your daughter or son can learn that they are part of a strong community and that they could continue to create a better world for everyone, including people with disabilities. Learn more about activists like </a:t>
            </a:r>
            <a:r>
              <a:rPr lang="en-US" sz="1000" u="sng">
                <a:solidFill>
                  <a:srgbClr val="1155CC"/>
                </a:solidFill>
                <a:latin typeface="Calibri"/>
                <a:ea typeface="Calibri"/>
                <a:cs typeface="Calibri"/>
                <a:sym typeface="Calibri"/>
                <a:hlinkClick r:id="rId3"/>
              </a:rPr>
              <a:t>Judy Heumann</a:t>
            </a:r>
            <a:r>
              <a:rPr lang="en-US" sz="1000">
                <a:solidFill>
                  <a:schemeClr val="dk1"/>
                </a:solidFill>
                <a:latin typeface="Calibri"/>
                <a:ea typeface="Calibri"/>
                <a:cs typeface="Calibri"/>
                <a:sym typeface="Calibri"/>
              </a:rPr>
              <a:t> and other activists that fought for the passage of the Americans with Disabilities Act (ADA) in 1990.</a:t>
            </a:r>
            <a:endParaRPr sz="1200" b="1">
              <a:solidFill>
                <a:srgbClr val="434343"/>
              </a:solidFill>
              <a:latin typeface="Calibri"/>
              <a:ea typeface="Calibri"/>
              <a:cs typeface="Calibri"/>
              <a:sym typeface="Calibri"/>
            </a:endParaRPr>
          </a:p>
          <a:p>
            <a:pPr marL="7620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406" name="Google Shape;406;g3ef8a55e5d_2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ef8a55e5d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ef8a55e5d_2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It is not easy to raise a daughter or a son, and it is more difficult when you try to raise it in an environment that is full of barriers.</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We must recognize the challenges not simply as barriers, but rather as opportunities to be creative and to change things. Work with a support team to find solutions and remove barriers that limit or exclude the full participation of your daughter or son in their school, family, or community.</a:t>
            </a:r>
            <a:endParaRPr sz="1000">
              <a:solidFill>
                <a:schemeClr val="dk1"/>
              </a:solidFill>
              <a:latin typeface="Calibri"/>
              <a:ea typeface="Calibri"/>
              <a:cs typeface="Calibri"/>
              <a:sym typeface="Calibri"/>
            </a:endParaRPr>
          </a:p>
          <a:p>
            <a:pPr marL="0" lvl="0" indent="0" rtl="0">
              <a:spcBef>
                <a:spcPts val="50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The most beautiful and important thing to remember is that your child will have many experiences and reach new milestones. Each achievement is step forward. </a:t>
            </a:r>
            <a:endParaRPr sz="1200">
              <a:solidFill>
                <a:schemeClr val="dk1"/>
              </a:solidFill>
              <a:latin typeface="Calibri"/>
              <a:ea typeface="Calibri"/>
              <a:cs typeface="Calibri"/>
              <a:sym typeface="Calibri"/>
            </a:endParaRPr>
          </a:p>
        </p:txBody>
      </p:sp>
      <p:sp>
        <p:nvSpPr>
          <p:cNvPr id="414" name="Google Shape;414;g3ef8a55e5d_2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40985059e4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40985059e4_2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22" name="Google Shape;422;g40985059e4_2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40c6ce319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0c6ce319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0c6ce3197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0c6ce319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0985059e4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40985059e4_2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2" name="Google Shape;222;g40985059e4_2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0c6ce319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0c6ce319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0c6ce31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0c6ce31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0985059e4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40985059e4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9" name="Google Shape;249;g40985059e4_2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0b93c30e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0b93c30e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914400" y="2125998"/>
            <a:ext cx="103632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6" name="Google Shape;16;p2"/>
          <p:cNvSpPr txBox="1">
            <a:spLocks noGrp="1"/>
          </p:cNvSpPr>
          <p:nvPr>
            <p:ph type="subTitle" idx="1"/>
          </p:nvPr>
        </p:nvSpPr>
        <p:spPr>
          <a:xfrm>
            <a:off x="1828824" y="3840498"/>
            <a:ext cx="85344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7" name="Google Shape;17;p2"/>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65" name="Google Shape;65;p11"/>
          <p:cNvSpPr txBox="1">
            <a:spLocks noGrp="1"/>
          </p:cNvSpPr>
          <p:nvPr>
            <p:ph type="body" idx="1"/>
          </p:nvPr>
        </p:nvSpPr>
        <p:spPr>
          <a:xfrm>
            <a:off x="609600" y="1600200"/>
            <a:ext cx="53848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body" idx="2"/>
          </p:nvPr>
        </p:nvSpPr>
        <p:spPr>
          <a:xfrm>
            <a:off x="6197600" y="1600200"/>
            <a:ext cx="53848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1"/>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71" name="Google Shape;71;p12"/>
          <p:cNvSpPr txBox="1">
            <a:spLocks noGrp="1"/>
          </p:cNvSpPr>
          <p:nvPr>
            <p:ph type="body" idx="1"/>
          </p:nvPr>
        </p:nvSpPr>
        <p:spPr>
          <a:xfrm>
            <a:off x="609600" y="1535112"/>
            <a:ext cx="53868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body" idx="2"/>
          </p:nvPr>
        </p:nvSpPr>
        <p:spPr>
          <a:xfrm>
            <a:off x="609600" y="2174875"/>
            <a:ext cx="53868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 name="Google Shape;73;p12"/>
          <p:cNvSpPr txBox="1">
            <a:spLocks noGrp="1"/>
          </p:cNvSpPr>
          <p:nvPr>
            <p:ph type="body" idx="3"/>
          </p:nvPr>
        </p:nvSpPr>
        <p:spPr>
          <a:xfrm>
            <a:off x="6193367" y="1535112"/>
            <a:ext cx="53892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4" name="Google Shape;74;p12"/>
          <p:cNvSpPr txBox="1">
            <a:spLocks noGrp="1"/>
          </p:cNvSpPr>
          <p:nvPr>
            <p:ph type="body" idx="4"/>
          </p:nvPr>
        </p:nvSpPr>
        <p:spPr>
          <a:xfrm>
            <a:off x="6193367" y="2174875"/>
            <a:ext cx="53892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5" name="Google Shape;75;p12"/>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609628" y="274339"/>
            <a:ext cx="109728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R="0" lvl="1"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9pPr>
          </a:lstStyle>
          <a:p>
            <a:endParaRPr/>
          </a:p>
        </p:txBody>
      </p:sp>
      <p:sp>
        <p:nvSpPr>
          <p:cNvPr id="79" name="Google Shape;79;p13"/>
          <p:cNvSpPr txBox="1">
            <a:spLocks noGrp="1"/>
          </p:cNvSpPr>
          <p:nvPr>
            <p:ph type="body" idx="1"/>
          </p:nvPr>
        </p:nvSpPr>
        <p:spPr>
          <a:xfrm>
            <a:off x="609628" y="1577359"/>
            <a:ext cx="109728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80" name="Google Shape;80;p13"/>
          <p:cNvSpPr txBox="1">
            <a:spLocks noGrp="1"/>
          </p:cNvSpPr>
          <p:nvPr>
            <p:ph type="ftr" idx="11"/>
          </p:nvPr>
        </p:nvSpPr>
        <p:spPr>
          <a:xfrm>
            <a:off x="4145308" y="6377949"/>
            <a:ext cx="39016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1" name="Google Shape;81;p13"/>
          <p:cNvSpPr txBox="1">
            <a:spLocks noGrp="1"/>
          </p:cNvSpPr>
          <p:nvPr>
            <p:ph type="dt" idx="10"/>
          </p:nvPr>
        </p:nvSpPr>
        <p:spPr>
          <a:xfrm>
            <a:off x="609600" y="6377949"/>
            <a:ext cx="28040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sldNum" idx="12"/>
          </p:nvPr>
        </p:nvSpPr>
        <p:spPr>
          <a:xfrm>
            <a:off x="8778240" y="6377949"/>
            <a:ext cx="28040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88888"/>
                </a:solidFill>
                <a:latin typeface="Calibri"/>
                <a:ea typeface="Calibri"/>
                <a:cs typeface="Calibri"/>
                <a:sym typeface="Calibri"/>
              </a:defRPr>
            </a:lvl1pPr>
            <a:lvl2pPr marL="0" marR="0" lvl="1" indent="0" algn="r" rtl="0">
              <a:spcBef>
                <a:spcPts val="0"/>
              </a:spcBef>
              <a:buNone/>
              <a:defRPr sz="1900" b="0" i="0" u="none" strike="noStrike" cap="none">
                <a:solidFill>
                  <a:srgbClr val="888888"/>
                </a:solidFill>
                <a:latin typeface="Calibri"/>
                <a:ea typeface="Calibri"/>
                <a:cs typeface="Calibri"/>
                <a:sym typeface="Calibri"/>
              </a:defRPr>
            </a:lvl2pPr>
            <a:lvl3pPr marL="0" marR="0" lvl="2" indent="0" algn="r" rtl="0">
              <a:spcBef>
                <a:spcPts val="0"/>
              </a:spcBef>
              <a:buNone/>
              <a:defRPr sz="1900" b="0" i="0" u="none" strike="noStrike" cap="none">
                <a:solidFill>
                  <a:srgbClr val="888888"/>
                </a:solidFill>
                <a:latin typeface="Calibri"/>
                <a:ea typeface="Calibri"/>
                <a:cs typeface="Calibri"/>
                <a:sym typeface="Calibri"/>
              </a:defRPr>
            </a:lvl3pPr>
            <a:lvl4pPr marL="0" marR="0" lvl="3" indent="0" algn="r" rtl="0">
              <a:spcBef>
                <a:spcPts val="0"/>
              </a:spcBef>
              <a:buNone/>
              <a:defRPr sz="1900" b="0" i="0" u="none" strike="noStrike" cap="none">
                <a:solidFill>
                  <a:srgbClr val="888888"/>
                </a:solidFill>
                <a:latin typeface="Calibri"/>
                <a:ea typeface="Calibri"/>
                <a:cs typeface="Calibri"/>
                <a:sym typeface="Calibri"/>
              </a:defRPr>
            </a:lvl4pPr>
            <a:lvl5pPr marL="0" marR="0" lvl="4" indent="0" algn="r" rtl="0">
              <a:spcBef>
                <a:spcPts val="0"/>
              </a:spcBef>
              <a:buNone/>
              <a:defRPr sz="1900" b="0" i="0" u="none" strike="noStrike" cap="none">
                <a:solidFill>
                  <a:srgbClr val="888888"/>
                </a:solidFill>
                <a:latin typeface="Calibri"/>
                <a:ea typeface="Calibri"/>
                <a:cs typeface="Calibri"/>
                <a:sym typeface="Calibri"/>
              </a:defRPr>
            </a:lvl5pPr>
            <a:lvl6pPr marL="0" marR="0" lvl="5" indent="0" algn="r" rtl="0">
              <a:spcBef>
                <a:spcPts val="0"/>
              </a:spcBef>
              <a:buNone/>
              <a:defRPr sz="1900" b="0" i="0" u="none" strike="noStrike" cap="none">
                <a:solidFill>
                  <a:srgbClr val="888888"/>
                </a:solidFill>
                <a:latin typeface="Calibri"/>
                <a:ea typeface="Calibri"/>
                <a:cs typeface="Calibri"/>
                <a:sym typeface="Calibri"/>
              </a:defRPr>
            </a:lvl6pPr>
            <a:lvl7pPr marL="0" marR="0" lvl="6" indent="0" algn="r" rtl="0">
              <a:spcBef>
                <a:spcPts val="0"/>
              </a:spcBef>
              <a:buNone/>
              <a:defRPr sz="1900" b="0" i="0" u="none" strike="noStrike" cap="none">
                <a:solidFill>
                  <a:srgbClr val="888888"/>
                </a:solidFill>
                <a:latin typeface="Calibri"/>
                <a:ea typeface="Calibri"/>
                <a:cs typeface="Calibri"/>
                <a:sym typeface="Calibri"/>
              </a:defRPr>
            </a:lvl7pPr>
            <a:lvl8pPr marL="0" marR="0" lvl="7" indent="0" algn="r" rtl="0">
              <a:spcBef>
                <a:spcPts val="0"/>
              </a:spcBef>
              <a:buNone/>
              <a:defRPr sz="1900" b="0" i="0" u="none" strike="noStrike" cap="none">
                <a:solidFill>
                  <a:srgbClr val="888888"/>
                </a:solidFill>
                <a:latin typeface="Calibri"/>
                <a:ea typeface="Calibri"/>
                <a:cs typeface="Calibri"/>
                <a:sym typeface="Calibri"/>
              </a:defRPr>
            </a:lvl8pPr>
            <a:lvl9pPr marL="0" marR="0" lvl="8" indent="0" algn="r" rtl="0">
              <a:spcBef>
                <a:spcPts val="0"/>
              </a:spcBef>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3"/>
        <p:cNvGrpSpPr/>
        <p:nvPr/>
      </p:nvGrpSpPr>
      <p:grpSpPr>
        <a:xfrm>
          <a:off x="0" y="0"/>
          <a:ext cx="0" cy="0"/>
          <a:chOff x="0" y="0"/>
          <a:chExt cx="0" cy="0"/>
        </a:xfrm>
      </p:grpSpPr>
      <p:sp>
        <p:nvSpPr>
          <p:cNvPr id="84" name="Google Shape;84;p14"/>
          <p:cNvSpPr txBox="1">
            <a:spLocks noGrp="1"/>
          </p:cNvSpPr>
          <p:nvPr>
            <p:ph type="ftr" idx="11"/>
          </p:nvPr>
        </p:nvSpPr>
        <p:spPr>
          <a:xfrm>
            <a:off x="4145308" y="6377949"/>
            <a:ext cx="39016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5" name="Google Shape;85;p14"/>
          <p:cNvSpPr txBox="1">
            <a:spLocks noGrp="1"/>
          </p:cNvSpPr>
          <p:nvPr>
            <p:ph type="dt" idx="10"/>
          </p:nvPr>
        </p:nvSpPr>
        <p:spPr>
          <a:xfrm>
            <a:off x="609600" y="6377949"/>
            <a:ext cx="28040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sldNum" idx="12"/>
          </p:nvPr>
        </p:nvSpPr>
        <p:spPr>
          <a:xfrm>
            <a:off x="8778240" y="6377949"/>
            <a:ext cx="28040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88888"/>
                </a:solidFill>
                <a:latin typeface="Calibri"/>
                <a:ea typeface="Calibri"/>
                <a:cs typeface="Calibri"/>
                <a:sym typeface="Calibri"/>
              </a:defRPr>
            </a:lvl1pPr>
            <a:lvl2pPr marL="0" marR="0" lvl="1" indent="0" algn="r" rtl="0">
              <a:spcBef>
                <a:spcPts val="0"/>
              </a:spcBef>
              <a:buNone/>
              <a:defRPr sz="1900" b="0" i="0" u="none" strike="noStrike" cap="none">
                <a:solidFill>
                  <a:srgbClr val="888888"/>
                </a:solidFill>
                <a:latin typeface="Calibri"/>
                <a:ea typeface="Calibri"/>
                <a:cs typeface="Calibri"/>
                <a:sym typeface="Calibri"/>
              </a:defRPr>
            </a:lvl2pPr>
            <a:lvl3pPr marL="0" marR="0" lvl="2" indent="0" algn="r" rtl="0">
              <a:spcBef>
                <a:spcPts val="0"/>
              </a:spcBef>
              <a:buNone/>
              <a:defRPr sz="1900" b="0" i="0" u="none" strike="noStrike" cap="none">
                <a:solidFill>
                  <a:srgbClr val="888888"/>
                </a:solidFill>
                <a:latin typeface="Calibri"/>
                <a:ea typeface="Calibri"/>
                <a:cs typeface="Calibri"/>
                <a:sym typeface="Calibri"/>
              </a:defRPr>
            </a:lvl3pPr>
            <a:lvl4pPr marL="0" marR="0" lvl="3" indent="0" algn="r" rtl="0">
              <a:spcBef>
                <a:spcPts val="0"/>
              </a:spcBef>
              <a:buNone/>
              <a:defRPr sz="1900" b="0" i="0" u="none" strike="noStrike" cap="none">
                <a:solidFill>
                  <a:srgbClr val="888888"/>
                </a:solidFill>
                <a:latin typeface="Calibri"/>
                <a:ea typeface="Calibri"/>
                <a:cs typeface="Calibri"/>
                <a:sym typeface="Calibri"/>
              </a:defRPr>
            </a:lvl4pPr>
            <a:lvl5pPr marL="0" marR="0" lvl="4" indent="0" algn="r" rtl="0">
              <a:spcBef>
                <a:spcPts val="0"/>
              </a:spcBef>
              <a:buNone/>
              <a:defRPr sz="1900" b="0" i="0" u="none" strike="noStrike" cap="none">
                <a:solidFill>
                  <a:srgbClr val="888888"/>
                </a:solidFill>
                <a:latin typeface="Calibri"/>
                <a:ea typeface="Calibri"/>
                <a:cs typeface="Calibri"/>
                <a:sym typeface="Calibri"/>
              </a:defRPr>
            </a:lvl5pPr>
            <a:lvl6pPr marL="0" marR="0" lvl="5" indent="0" algn="r" rtl="0">
              <a:spcBef>
                <a:spcPts val="0"/>
              </a:spcBef>
              <a:buNone/>
              <a:defRPr sz="1900" b="0" i="0" u="none" strike="noStrike" cap="none">
                <a:solidFill>
                  <a:srgbClr val="888888"/>
                </a:solidFill>
                <a:latin typeface="Calibri"/>
                <a:ea typeface="Calibri"/>
                <a:cs typeface="Calibri"/>
                <a:sym typeface="Calibri"/>
              </a:defRPr>
            </a:lvl6pPr>
            <a:lvl7pPr marL="0" marR="0" lvl="6" indent="0" algn="r" rtl="0">
              <a:spcBef>
                <a:spcPts val="0"/>
              </a:spcBef>
              <a:buNone/>
              <a:defRPr sz="1900" b="0" i="0" u="none" strike="noStrike" cap="none">
                <a:solidFill>
                  <a:srgbClr val="888888"/>
                </a:solidFill>
                <a:latin typeface="Calibri"/>
                <a:ea typeface="Calibri"/>
                <a:cs typeface="Calibri"/>
                <a:sym typeface="Calibri"/>
              </a:defRPr>
            </a:lvl7pPr>
            <a:lvl8pPr marL="0" marR="0" lvl="7" indent="0" algn="r" rtl="0">
              <a:spcBef>
                <a:spcPts val="0"/>
              </a:spcBef>
              <a:buNone/>
              <a:defRPr sz="1900" b="0" i="0" u="none" strike="noStrike" cap="none">
                <a:solidFill>
                  <a:srgbClr val="888888"/>
                </a:solidFill>
                <a:latin typeface="Calibri"/>
                <a:ea typeface="Calibri"/>
                <a:cs typeface="Calibri"/>
                <a:sym typeface="Calibri"/>
              </a:defRPr>
            </a:lvl8pPr>
            <a:lvl9pPr marL="0" marR="0" lvl="8" indent="0" algn="r" rtl="0">
              <a:spcBef>
                <a:spcPts val="0"/>
              </a:spcBef>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7"/>
        <p:cNvGrpSpPr/>
        <p:nvPr/>
      </p:nvGrpSpPr>
      <p:grpSpPr>
        <a:xfrm>
          <a:off x="0" y="0"/>
          <a:ext cx="0" cy="0"/>
          <a:chOff x="0" y="0"/>
          <a:chExt cx="0" cy="0"/>
        </a:xfrm>
      </p:grpSpPr>
      <p:sp>
        <p:nvSpPr>
          <p:cNvPr id="88" name="Google Shape;88;p15"/>
          <p:cNvSpPr txBox="1">
            <a:spLocks noGrp="1"/>
          </p:cNvSpPr>
          <p:nvPr>
            <p:ph type="ctrTitle"/>
          </p:nvPr>
        </p:nvSpPr>
        <p:spPr>
          <a:xfrm>
            <a:off x="914400" y="2125986"/>
            <a:ext cx="10363200" cy="276999"/>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89" name="Google Shape;89;p15"/>
          <p:cNvSpPr txBox="1">
            <a:spLocks noGrp="1"/>
          </p:cNvSpPr>
          <p:nvPr>
            <p:ph type="subTitle" idx="1"/>
          </p:nvPr>
        </p:nvSpPr>
        <p:spPr>
          <a:xfrm>
            <a:off x="1828807" y="3840485"/>
            <a:ext cx="8534399" cy="276999"/>
          </a:xfrm>
          <a:prstGeom prst="rect">
            <a:avLst/>
          </a:prstGeom>
          <a:noFill/>
          <a:ln>
            <a:noFill/>
          </a:ln>
        </p:spPr>
        <p:txBody>
          <a:bodyPr spcFirstLastPara="1" wrap="square" lIns="0" tIns="0" rIns="0" bIns="0" anchor="t" anchorCtr="0"/>
          <a:lstStyle>
            <a:lvl1pPr marR="0" lvl="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R="0" lvl="4"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0" name="Google Shape;90;p15"/>
          <p:cNvSpPr txBox="1">
            <a:spLocks noGrp="1"/>
          </p:cNvSpPr>
          <p:nvPr>
            <p:ph type="ftr" idx="11"/>
          </p:nvPr>
        </p:nvSpPr>
        <p:spPr>
          <a:xfrm>
            <a:off x="4144821" y="6377554"/>
            <a:ext cx="3902400" cy="276900"/>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dt" idx="10"/>
          </p:nvPr>
        </p:nvSpPr>
        <p:spPr>
          <a:xfrm>
            <a:off x="609991" y="6377554"/>
            <a:ext cx="2803600" cy="2769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latin typeface="Arial"/>
                <a:ea typeface="Arial"/>
                <a:cs typeface="Arial"/>
                <a:sym typeface="Arial"/>
              </a:defRPr>
            </a:lvl1pPr>
            <a:lvl2pPr marL="0" marR="0" lvl="1" indent="0" algn="r" rtl="0">
              <a:spcBef>
                <a:spcPts val="0"/>
              </a:spcBef>
              <a:buNone/>
              <a:defRPr sz="1800" b="0" i="0" u="none" strike="noStrike" cap="none">
                <a:solidFill>
                  <a:srgbClr val="888888"/>
                </a:solidFill>
                <a:latin typeface="Arial"/>
                <a:ea typeface="Arial"/>
                <a:cs typeface="Arial"/>
                <a:sym typeface="Arial"/>
              </a:defRPr>
            </a:lvl2pPr>
            <a:lvl3pPr marL="0" marR="0" lvl="2" indent="0" algn="r" rtl="0">
              <a:spcBef>
                <a:spcPts val="0"/>
              </a:spcBef>
              <a:buNone/>
              <a:defRPr sz="1800" b="0" i="0" u="none" strike="noStrike" cap="none">
                <a:solidFill>
                  <a:srgbClr val="888888"/>
                </a:solidFill>
                <a:latin typeface="Arial"/>
                <a:ea typeface="Arial"/>
                <a:cs typeface="Arial"/>
                <a:sym typeface="Arial"/>
              </a:defRPr>
            </a:lvl3pPr>
            <a:lvl4pPr marL="0" marR="0" lvl="3" indent="0" algn="r" rtl="0">
              <a:spcBef>
                <a:spcPts val="0"/>
              </a:spcBef>
              <a:buNone/>
              <a:defRPr sz="1800" b="0" i="0" u="none" strike="noStrike" cap="none">
                <a:solidFill>
                  <a:srgbClr val="888888"/>
                </a:solidFill>
                <a:latin typeface="Arial"/>
                <a:ea typeface="Arial"/>
                <a:cs typeface="Arial"/>
                <a:sym typeface="Arial"/>
              </a:defRPr>
            </a:lvl4pPr>
            <a:lvl5pPr marL="0" marR="0" lvl="4" indent="0" algn="r" rtl="0">
              <a:spcBef>
                <a:spcPts val="0"/>
              </a:spcBef>
              <a:buNone/>
              <a:defRPr sz="1800" b="0" i="0" u="none" strike="noStrike" cap="none">
                <a:solidFill>
                  <a:srgbClr val="888888"/>
                </a:solidFill>
                <a:latin typeface="Arial"/>
                <a:ea typeface="Arial"/>
                <a:cs typeface="Arial"/>
                <a:sym typeface="Arial"/>
              </a:defRPr>
            </a:lvl5pPr>
            <a:lvl6pPr marL="0" marR="0" lvl="5" indent="0" algn="r" rtl="0">
              <a:spcBef>
                <a:spcPts val="0"/>
              </a:spcBef>
              <a:buNone/>
              <a:defRPr sz="1800" b="0" i="0" u="none" strike="noStrike" cap="none">
                <a:solidFill>
                  <a:srgbClr val="888888"/>
                </a:solidFill>
                <a:latin typeface="Arial"/>
                <a:ea typeface="Arial"/>
                <a:cs typeface="Arial"/>
                <a:sym typeface="Arial"/>
              </a:defRPr>
            </a:lvl6pPr>
            <a:lvl7pPr marL="0" marR="0" lvl="6" indent="0" algn="r" rtl="0">
              <a:spcBef>
                <a:spcPts val="0"/>
              </a:spcBef>
              <a:buNone/>
              <a:defRPr sz="1800" b="0" i="0" u="none" strike="noStrike" cap="none">
                <a:solidFill>
                  <a:srgbClr val="888888"/>
                </a:solidFill>
                <a:latin typeface="Arial"/>
                <a:ea typeface="Arial"/>
                <a:cs typeface="Arial"/>
                <a:sym typeface="Arial"/>
              </a:defRPr>
            </a:lvl7pPr>
            <a:lvl8pPr marL="0" marR="0" lvl="7" indent="0" algn="r" rtl="0">
              <a:spcBef>
                <a:spcPts val="0"/>
              </a:spcBef>
              <a:buNone/>
              <a:defRPr sz="1800" b="0" i="0" u="none" strike="noStrike" cap="none">
                <a:solidFill>
                  <a:srgbClr val="888888"/>
                </a:solidFill>
                <a:latin typeface="Arial"/>
                <a:ea typeface="Arial"/>
                <a:cs typeface="Arial"/>
                <a:sym typeface="Arial"/>
              </a:defRPr>
            </a:lvl8pPr>
            <a:lvl9pPr marL="0" marR="0" lvl="8" indent="0" algn="r" rtl="0">
              <a:spcBef>
                <a:spcPts val="0"/>
              </a:spcBef>
              <a:buNone/>
              <a:defRPr sz="1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610003" y="274558"/>
            <a:ext cx="10972000" cy="276900"/>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95" name="Google Shape;95;p16"/>
          <p:cNvSpPr txBox="1">
            <a:spLocks noGrp="1"/>
          </p:cNvSpPr>
          <p:nvPr>
            <p:ph type="body" idx="1"/>
          </p:nvPr>
        </p:nvSpPr>
        <p:spPr>
          <a:xfrm>
            <a:off x="609600" y="1577345"/>
            <a:ext cx="5303520" cy="276999"/>
          </a:xfrm>
          <a:prstGeom prst="rect">
            <a:avLst/>
          </a:prstGeom>
          <a:noFill/>
          <a:ln>
            <a:noFill/>
          </a:ln>
        </p:spPr>
        <p:txBody>
          <a:bodyPr spcFirstLastPara="1" wrap="square" lIns="0" tIns="0" rIns="0" bIns="0"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6" name="Google Shape;96;p16"/>
          <p:cNvSpPr txBox="1">
            <a:spLocks noGrp="1"/>
          </p:cNvSpPr>
          <p:nvPr>
            <p:ph type="body" idx="2"/>
          </p:nvPr>
        </p:nvSpPr>
        <p:spPr>
          <a:xfrm>
            <a:off x="6278879" y="1577345"/>
            <a:ext cx="5303520" cy="276999"/>
          </a:xfrm>
          <a:prstGeom prst="rect">
            <a:avLst/>
          </a:prstGeom>
          <a:noFill/>
          <a:ln>
            <a:noFill/>
          </a:ln>
        </p:spPr>
        <p:txBody>
          <a:bodyPr spcFirstLastPara="1" wrap="square" lIns="0" tIns="0" rIns="0" bIns="0"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7" name="Google Shape;97;p16"/>
          <p:cNvSpPr txBox="1">
            <a:spLocks noGrp="1"/>
          </p:cNvSpPr>
          <p:nvPr>
            <p:ph type="ftr" idx="11"/>
          </p:nvPr>
        </p:nvSpPr>
        <p:spPr>
          <a:xfrm>
            <a:off x="4144821" y="6377554"/>
            <a:ext cx="3902400" cy="276900"/>
          </a:xfrm>
          <a:prstGeom prst="rect">
            <a:avLst/>
          </a:prstGeom>
          <a:noFill/>
          <a:ln>
            <a:noFill/>
          </a:ln>
        </p:spPr>
        <p:txBody>
          <a:bodyPr spcFirstLastPara="1" wrap="square" lIns="0" tIns="0" rIns="0" bIns="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8" name="Google Shape;98;p16"/>
          <p:cNvSpPr txBox="1">
            <a:spLocks noGrp="1"/>
          </p:cNvSpPr>
          <p:nvPr>
            <p:ph type="dt" idx="10"/>
          </p:nvPr>
        </p:nvSpPr>
        <p:spPr>
          <a:xfrm>
            <a:off x="609991" y="6377554"/>
            <a:ext cx="2803600" cy="2769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latin typeface="Arial"/>
                <a:ea typeface="Arial"/>
                <a:cs typeface="Arial"/>
                <a:sym typeface="Arial"/>
              </a:defRPr>
            </a:lvl1pPr>
            <a:lvl2pPr marL="0" marR="0" lvl="1" indent="0" algn="r" rtl="0">
              <a:spcBef>
                <a:spcPts val="0"/>
              </a:spcBef>
              <a:buNone/>
              <a:defRPr sz="1800" b="0" i="0" u="none" strike="noStrike" cap="none">
                <a:solidFill>
                  <a:srgbClr val="888888"/>
                </a:solidFill>
                <a:latin typeface="Arial"/>
                <a:ea typeface="Arial"/>
                <a:cs typeface="Arial"/>
                <a:sym typeface="Arial"/>
              </a:defRPr>
            </a:lvl2pPr>
            <a:lvl3pPr marL="0" marR="0" lvl="2" indent="0" algn="r" rtl="0">
              <a:spcBef>
                <a:spcPts val="0"/>
              </a:spcBef>
              <a:buNone/>
              <a:defRPr sz="1800" b="0" i="0" u="none" strike="noStrike" cap="none">
                <a:solidFill>
                  <a:srgbClr val="888888"/>
                </a:solidFill>
                <a:latin typeface="Arial"/>
                <a:ea typeface="Arial"/>
                <a:cs typeface="Arial"/>
                <a:sym typeface="Arial"/>
              </a:defRPr>
            </a:lvl3pPr>
            <a:lvl4pPr marL="0" marR="0" lvl="3" indent="0" algn="r" rtl="0">
              <a:spcBef>
                <a:spcPts val="0"/>
              </a:spcBef>
              <a:buNone/>
              <a:defRPr sz="1800" b="0" i="0" u="none" strike="noStrike" cap="none">
                <a:solidFill>
                  <a:srgbClr val="888888"/>
                </a:solidFill>
                <a:latin typeface="Arial"/>
                <a:ea typeface="Arial"/>
                <a:cs typeface="Arial"/>
                <a:sym typeface="Arial"/>
              </a:defRPr>
            </a:lvl4pPr>
            <a:lvl5pPr marL="0" marR="0" lvl="4" indent="0" algn="r" rtl="0">
              <a:spcBef>
                <a:spcPts val="0"/>
              </a:spcBef>
              <a:buNone/>
              <a:defRPr sz="1800" b="0" i="0" u="none" strike="noStrike" cap="none">
                <a:solidFill>
                  <a:srgbClr val="888888"/>
                </a:solidFill>
                <a:latin typeface="Arial"/>
                <a:ea typeface="Arial"/>
                <a:cs typeface="Arial"/>
                <a:sym typeface="Arial"/>
              </a:defRPr>
            </a:lvl5pPr>
            <a:lvl6pPr marL="0" marR="0" lvl="5" indent="0" algn="r" rtl="0">
              <a:spcBef>
                <a:spcPts val="0"/>
              </a:spcBef>
              <a:buNone/>
              <a:defRPr sz="1800" b="0" i="0" u="none" strike="noStrike" cap="none">
                <a:solidFill>
                  <a:srgbClr val="888888"/>
                </a:solidFill>
                <a:latin typeface="Arial"/>
                <a:ea typeface="Arial"/>
                <a:cs typeface="Arial"/>
                <a:sym typeface="Arial"/>
              </a:defRPr>
            </a:lvl6pPr>
            <a:lvl7pPr marL="0" marR="0" lvl="6" indent="0" algn="r" rtl="0">
              <a:spcBef>
                <a:spcPts val="0"/>
              </a:spcBef>
              <a:buNone/>
              <a:defRPr sz="1800" b="0" i="0" u="none" strike="noStrike" cap="none">
                <a:solidFill>
                  <a:srgbClr val="888888"/>
                </a:solidFill>
                <a:latin typeface="Arial"/>
                <a:ea typeface="Arial"/>
                <a:cs typeface="Arial"/>
                <a:sym typeface="Arial"/>
              </a:defRPr>
            </a:lvl7pPr>
            <a:lvl8pPr marL="0" marR="0" lvl="7" indent="0" algn="r" rtl="0">
              <a:spcBef>
                <a:spcPts val="0"/>
              </a:spcBef>
              <a:buNone/>
              <a:defRPr sz="1800" b="0" i="0" u="none" strike="noStrike" cap="none">
                <a:solidFill>
                  <a:srgbClr val="888888"/>
                </a:solidFill>
                <a:latin typeface="Arial"/>
                <a:ea typeface="Arial"/>
                <a:cs typeface="Arial"/>
                <a:sym typeface="Arial"/>
              </a:defRPr>
            </a:lvl8pPr>
            <a:lvl9pPr marL="0" marR="0" lvl="8" indent="0" algn="r" rtl="0">
              <a:spcBef>
                <a:spcPts val="0"/>
              </a:spcBef>
              <a:buNone/>
              <a:defRPr sz="1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pectAbility Title Slide">
  <p:cSld name="RespectAbility Title Slide">
    <p:spTree>
      <p:nvGrpSpPr>
        <p:cNvPr id="1" name="Shape 104"/>
        <p:cNvGrpSpPr/>
        <p:nvPr/>
      </p:nvGrpSpPr>
      <p:grpSpPr>
        <a:xfrm>
          <a:off x="0" y="0"/>
          <a:ext cx="0" cy="0"/>
          <a:chOff x="0" y="0"/>
          <a:chExt cx="0" cy="0"/>
        </a:xfrm>
      </p:grpSpPr>
      <p:pic>
        <p:nvPicPr>
          <p:cNvPr id="105" name="Google Shape;105;p18"/>
          <p:cNvPicPr preferRelativeResize="0"/>
          <p:nvPr/>
        </p:nvPicPr>
        <p:blipFill rotWithShape="1">
          <a:blip r:embed="rId2">
            <a:alphaModFix/>
          </a:blip>
          <a:srcRect/>
          <a:stretch/>
        </p:blipFill>
        <p:spPr>
          <a:xfrm>
            <a:off x="-129119" y="6303966"/>
            <a:ext cx="3403083" cy="650767"/>
          </a:xfrm>
          <a:prstGeom prst="rect">
            <a:avLst/>
          </a:prstGeom>
          <a:noFill/>
          <a:ln>
            <a:noFill/>
          </a:ln>
        </p:spPr>
      </p:pic>
      <p:sp>
        <p:nvSpPr>
          <p:cNvPr id="106" name="Google Shape;106;p18"/>
          <p:cNvSpPr/>
          <p:nvPr/>
        </p:nvSpPr>
        <p:spPr>
          <a:xfrm>
            <a:off x="4368800" y="6400800"/>
            <a:ext cx="7823200" cy="457200"/>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250" tIns="45600" rIns="91250" bIns="456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Verdana"/>
              <a:ea typeface="Verdana"/>
              <a:cs typeface="Verdana"/>
              <a:sym typeface="Verdana"/>
            </a:endParaRPr>
          </a:p>
        </p:txBody>
      </p:sp>
      <p:sp>
        <p:nvSpPr>
          <p:cNvPr id="107" name="Google Shape;107;p18"/>
          <p:cNvSpPr/>
          <p:nvPr/>
        </p:nvSpPr>
        <p:spPr>
          <a:xfrm>
            <a:off x="11415185" y="6445256"/>
            <a:ext cx="770468" cy="366713"/>
          </a:xfrm>
          <a:prstGeom prst="rect">
            <a:avLst/>
          </a:prstGeom>
          <a:noFill/>
          <a:ln>
            <a:noFill/>
          </a:ln>
        </p:spPr>
        <p:txBody>
          <a:bodyPr spcFirstLastPara="1" wrap="square" lIns="91250" tIns="45600" rIns="91250" bIns="45600" anchor="t" anchorCtr="0">
            <a:noAutofit/>
          </a:bodyPr>
          <a:lstStyle/>
          <a:p>
            <a:pPr marL="0" marR="0" lvl="0" indent="0" algn="l" rtl="0">
              <a:lnSpc>
                <a:spcPct val="100000"/>
              </a:lnSpc>
              <a:spcBef>
                <a:spcPts val="0"/>
              </a:spcBef>
              <a:spcAft>
                <a:spcPts val="0"/>
              </a:spcAft>
              <a:buClr>
                <a:srgbClr val="003399"/>
              </a:buClr>
              <a:buSzPts val="475"/>
              <a:buFont typeface="Verdana"/>
              <a:buNone/>
            </a:pPr>
            <a:fld id="{00000000-1234-1234-1234-123412341234}" type="slidenum">
              <a:rPr lang="en-US" sz="1900" b="0" i="0" u="none" strike="noStrike" cap="none">
                <a:solidFill>
                  <a:srgbClr val="003399"/>
                </a:solidFill>
                <a:latin typeface="Verdana"/>
                <a:ea typeface="Verdana"/>
                <a:cs typeface="Verdana"/>
                <a:sym typeface="Verdana"/>
              </a:rPr>
              <a:t>‹#›</a:t>
            </a:fld>
            <a:endParaRPr sz="1900" b="0" i="0" u="none" strike="noStrike" cap="none">
              <a:solidFill>
                <a:srgbClr val="003399"/>
              </a:solidFill>
              <a:latin typeface="Verdana"/>
              <a:ea typeface="Verdana"/>
              <a:cs typeface="Verdana"/>
              <a:sym typeface="Verdana"/>
            </a:endParaRPr>
          </a:p>
        </p:txBody>
      </p:sp>
      <p:sp>
        <p:nvSpPr>
          <p:cNvPr id="108" name="Google Shape;108;p18"/>
          <p:cNvSpPr/>
          <p:nvPr/>
        </p:nvSpPr>
        <p:spPr>
          <a:xfrm>
            <a:off x="0" y="6324618"/>
            <a:ext cx="12192000" cy="53339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250" tIns="45600" rIns="91250" bIns="456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Verdana"/>
              <a:ea typeface="Verdana"/>
              <a:cs typeface="Verdana"/>
              <a:sym typeface="Verdana"/>
            </a:endParaRPr>
          </a:p>
        </p:txBody>
      </p:sp>
      <p:sp>
        <p:nvSpPr>
          <p:cNvPr id="109" name="Google Shape;109;p18"/>
          <p:cNvSpPr txBox="1">
            <a:spLocks noGrp="1"/>
          </p:cNvSpPr>
          <p:nvPr>
            <p:ph type="subTitle" idx="1"/>
          </p:nvPr>
        </p:nvSpPr>
        <p:spPr>
          <a:xfrm>
            <a:off x="1828824" y="4343418"/>
            <a:ext cx="8534399" cy="1066799"/>
          </a:xfrm>
          <a:prstGeom prst="rect">
            <a:avLst/>
          </a:prstGeom>
          <a:noFill/>
          <a:ln>
            <a:noFill/>
          </a:ln>
        </p:spPr>
        <p:txBody>
          <a:bodyPr spcFirstLastPara="1" wrap="square" lIns="91400" tIns="91400" rIns="91400" bIns="91400" anchor="t" anchorCtr="0"/>
          <a:lstStyle>
            <a:lvl1pPr marR="0" lvl="0" algn="ctr" rtl="0">
              <a:lnSpc>
                <a:spcPct val="100000"/>
              </a:lnSpc>
              <a:spcBef>
                <a:spcPts val="36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9"/>
          <p:cNvSpPr txBox="1">
            <a:spLocks noGrp="1"/>
          </p:cNvSpPr>
          <p:nvPr>
            <p:ph type="ctrTitle"/>
          </p:nvPr>
        </p:nvSpPr>
        <p:spPr>
          <a:xfrm>
            <a:off x="914400" y="2130430"/>
            <a:ext cx="10363200" cy="1470023"/>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900"/>
              <a:buFont typeface="Arial"/>
              <a:buNone/>
              <a:defRPr sz="1900"/>
            </a:lvl2pPr>
            <a:lvl3pPr lvl="2">
              <a:spcBef>
                <a:spcPts val="0"/>
              </a:spcBef>
              <a:spcAft>
                <a:spcPts val="0"/>
              </a:spcAft>
              <a:buSzPts val="1900"/>
              <a:buFont typeface="Arial"/>
              <a:buNone/>
              <a:defRPr sz="1900"/>
            </a:lvl3pPr>
            <a:lvl4pPr lvl="3">
              <a:spcBef>
                <a:spcPts val="0"/>
              </a:spcBef>
              <a:spcAft>
                <a:spcPts val="0"/>
              </a:spcAft>
              <a:buSzPts val="1900"/>
              <a:buFont typeface="Arial"/>
              <a:buNone/>
              <a:defRPr sz="1900"/>
            </a:lvl4pPr>
            <a:lvl5pPr lvl="4">
              <a:spcBef>
                <a:spcPts val="0"/>
              </a:spcBef>
              <a:spcAft>
                <a:spcPts val="0"/>
              </a:spcAft>
              <a:buSzPts val="1900"/>
              <a:buFont typeface="Arial"/>
              <a:buNone/>
              <a:defRPr sz="1900"/>
            </a:lvl5pPr>
            <a:lvl6pPr lvl="5">
              <a:spcBef>
                <a:spcPts val="0"/>
              </a:spcBef>
              <a:spcAft>
                <a:spcPts val="0"/>
              </a:spcAft>
              <a:buSzPts val="1900"/>
              <a:buFont typeface="Arial"/>
              <a:buNone/>
              <a:defRPr sz="1900"/>
            </a:lvl6pPr>
            <a:lvl7pPr lvl="6">
              <a:spcBef>
                <a:spcPts val="0"/>
              </a:spcBef>
              <a:spcAft>
                <a:spcPts val="0"/>
              </a:spcAft>
              <a:buSzPts val="1900"/>
              <a:buFont typeface="Arial"/>
              <a:buNone/>
              <a:defRPr sz="1900"/>
            </a:lvl7pPr>
            <a:lvl8pPr lvl="7">
              <a:spcBef>
                <a:spcPts val="0"/>
              </a:spcBef>
              <a:spcAft>
                <a:spcPts val="0"/>
              </a:spcAft>
              <a:buSzPts val="1900"/>
              <a:buFont typeface="Arial"/>
              <a:buNone/>
              <a:defRPr sz="1900"/>
            </a:lvl8pPr>
            <a:lvl9pPr lvl="8">
              <a:spcBef>
                <a:spcPts val="0"/>
              </a:spcBef>
              <a:spcAft>
                <a:spcPts val="0"/>
              </a:spcAft>
              <a:buSzPts val="1900"/>
              <a:buFont typeface="Arial"/>
              <a:buNone/>
              <a:defRPr sz="1900"/>
            </a:lvl9pPr>
          </a:lstStyle>
          <a:p>
            <a:endParaRPr/>
          </a:p>
        </p:txBody>
      </p:sp>
      <p:sp>
        <p:nvSpPr>
          <p:cNvPr id="112" name="Google Shape;112;p19"/>
          <p:cNvSpPr txBox="1">
            <a:spLocks noGrp="1"/>
          </p:cNvSpPr>
          <p:nvPr>
            <p:ph type="subTitle" idx="1"/>
          </p:nvPr>
        </p:nvSpPr>
        <p:spPr>
          <a:xfrm>
            <a:off x="1828824" y="3886200"/>
            <a:ext cx="8534399" cy="1752600"/>
          </a:xfrm>
          <a:prstGeom prst="rect">
            <a:avLst/>
          </a:prstGeom>
          <a:noFill/>
          <a:ln>
            <a:noFill/>
          </a:ln>
        </p:spPr>
        <p:txBody>
          <a:bodyPr spcFirstLastPara="1" wrap="square" lIns="91400" tIns="91400" rIns="91400" bIns="91400"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3" name="Google Shape;113;p19"/>
          <p:cNvSpPr txBox="1">
            <a:spLocks noGrp="1"/>
          </p:cNvSpPr>
          <p:nvPr>
            <p:ph type="dt" idx="10"/>
          </p:nvPr>
        </p:nvSpPr>
        <p:spPr>
          <a:xfrm>
            <a:off x="609607" y="6356352"/>
            <a:ext cx="2844799" cy="365125"/>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4" name="Google Shape;114;p19"/>
          <p:cNvSpPr txBox="1">
            <a:spLocks noGrp="1"/>
          </p:cNvSpPr>
          <p:nvPr>
            <p:ph type="ftr" idx="11"/>
          </p:nvPr>
        </p:nvSpPr>
        <p:spPr>
          <a:xfrm>
            <a:off x="4165600" y="6356352"/>
            <a:ext cx="3860800" cy="365125"/>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609600" y="274637"/>
            <a:ext cx="10972800" cy="11430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900"/>
              <a:buFont typeface="Arial"/>
              <a:buNone/>
              <a:defRPr sz="1900"/>
            </a:lvl2pPr>
            <a:lvl3pPr lvl="2">
              <a:spcBef>
                <a:spcPts val="0"/>
              </a:spcBef>
              <a:spcAft>
                <a:spcPts val="0"/>
              </a:spcAft>
              <a:buSzPts val="1900"/>
              <a:buFont typeface="Arial"/>
              <a:buNone/>
              <a:defRPr sz="1900"/>
            </a:lvl3pPr>
            <a:lvl4pPr lvl="3">
              <a:spcBef>
                <a:spcPts val="0"/>
              </a:spcBef>
              <a:spcAft>
                <a:spcPts val="0"/>
              </a:spcAft>
              <a:buSzPts val="1900"/>
              <a:buFont typeface="Arial"/>
              <a:buNone/>
              <a:defRPr sz="1900"/>
            </a:lvl4pPr>
            <a:lvl5pPr lvl="4">
              <a:spcBef>
                <a:spcPts val="0"/>
              </a:spcBef>
              <a:spcAft>
                <a:spcPts val="0"/>
              </a:spcAft>
              <a:buSzPts val="1900"/>
              <a:buFont typeface="Arial"/>
              <a:buNone/>
              <a:defRPr sz="1900"/>
            </a:lvl5pPr>
            <a:lvl6pPr lvl="5">
              <a:spcBef>
                <a:spcPts val="0"/>
              </a:spcBef>
              <a:spcAft>
                <a:spcPts val="0"/>
              </a:spcAft>
              <a:buSzPts val="1900"/>
              <a:buFont typeface="Arial"/>
              <a:buNone/>
              <a:defRPr sz="1900"/>
            </a:lvl6pPr>
            <a:lvl7pPr lvl="6">
              <a:spcBef>
                <a:spcPts val="0"/>
              </a:spcBef>
              <a:spcAft>
                <a:spcPts val="0"/>
              </a:spcAft>
              <a:buSzPts val="1900"/>
              <a:buFont typeface="Arial"/>
              <a:buNone/>
              <a:defRPr sz="1900"/>
            </a:lvl7pPr>
            <a:lvl8pPr lvl="7">
              <a:spcBef>
                <a:spcPts val="0"/>
              </a:spcBef>
              <a:spcAft>
                <a:spcPts val="0"/>
              </a:spcAft>
              <a:buSzPts val="1900"/>
              <a:buFont typeface="Arial"/>
              <a:buNone/>
              <a:defRPr sz="1900"/>
            </a:lvl8pPr>
            <a:lvl9pPr lvl="8">
              <a:spcBef>
                <a:spcPts val="0"/>
              </a:spcBef>
              <a:spcAft>
                <a:spcPts val="0"/>
              </a:spcAft>
              <a:buSzPts val="1900"/>
              <a:buFont typeface="Arial"/>
              <a:buNone/>
              <a:defRPr sz="1900"/>
            </a:lvl9pPr>
          </a:lstStyle>
          <a:p>
            <a:endParaRPr/>
          </a:p>
        </p:txBody>
      </p:sp>
      <p:sp>
        <p:nvSpPr>
          <p:cNvPr id="117" name="Google Shape;117;p20"/>
          <p:cNvSpPr txBox="1">
            <a:spLocks noGrp="1"/>
          </p:cNvSpPr>
          <p:nvPr>
            <p:ph type="dt" idx="10"/>
          </p:nvPr>
        </p:nvSpPr>
        <p:spPr>
          <a:xfrm>
            <a:off x="609607" y="6356352"/>
            <a:ext cx="2844799" cy="365125"/>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ftr" idx="11"/>
          </p:nvPr>
        </p:nvSpPr>
        <p:spPr>
          <a:xfrm>
            <a:off x="4165600" y="6356352"/>
            <a:ext cx="3860800" cy="365125"/>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21"/>
          <p:cNvSpPr txBox="1">
            <a:spLocks noGrp="1"/>
          </p:cNvSpPr>
          <p:nvPr>
            <p:ph type="dt" idx="10"/>
          </p:nvPr>
        </p:nvSpPr>
        <p:spPr>
          <a:xfrm>
            <a:off x="609607" y="6356352"/>
            <a:ext cx="2844799" cy="365125"/>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a:spLocks noGrp="1"/>
          </p:cNvSpPr>
          <p:nvPr>
            <p:ph type="ftr" idx="11"/>
          </p:nvPr>
        </p:nvSpPr>
        <p:spPr>
          <a:xfrm>
            <a:off x="4165600" y="6356352"/>
            <a:ext cx="3860800" cy="365125"/>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22" name="Google Shape;22;p3"/>
          <p:cNvSpPr txBox="1">
            <a:spLocks noGrp="1"/>
          </p:cNvSpPr>
          <p:nvPr>
            <p:ph type="body" idx="1"/>
          </p:nvPr>
        </p:nvSpPr>
        <p:spPr>
          <a:xfrm>
            <a:off x="609600" y="1600200"/>
            <a:ext cx="109728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609612" y="273051"/>
            <a:ext cx="4011084" cy="1162048"/>
          </a:xfrm>
          <a:prstGeom prst="rect">
            <a:avLst/>
          </a:prstGeom>
          <a:noFill/>
          <a:ln>
            <a:noFill/>
          </a:ln>
        </p:spPr>
        <p:txBody>
          <a:bodyPr spcFirstLastPara="1" wrap="square" lIns="91400" tIns="91400" rIns="91400" bIns="914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900"/>
              <a:buFont typeface="Arial"/>
              <a:buNone/>
              <a:defRPr sz="1900"/>
            </a:lvl2pPr>
            <a:lvl3pPr lvl="2">
              <a:spcBef>
                <a:spcPts val="0"/>
              </a:spcBef>
              <a:spcAft>
                <a:spcPts val="0"/>
              </a:spcAft>
              <a:buSzPts val="1900"/>
              <a:buFont typeface="Arial"/>
              <a:buNone/>
              <a:defRPr sz="1900"/>
            </a:lvl3pPr>
            <a:lvl4pPr lvl="3">
              <a:spcBef>
                <a:spcPts val="0"/>
              </a:spcBef>
              <a:spcAft>
                <a:spcPts val="0"/>
              </a:spcAft>
              <a:buSzPts val="1900"/>
              <a:buFont typeface="Arial"/>
              <a:buNone/>
              <a:defRPr sz="1900"/>
            </a:lvl4pPr>
            <a:lvl5pPr lvl="4">
              <a:spcBef>
                <a:spcPts val="0"/>
              </a:spcBef>
              <a:spcAft>
                <a:spcPts val="0"/>
              </a:spcAft>
              <a:buSzPts val="1900"/>
              <a:buFont typeface="Arial"/>
              <a:buNone/>
              <a:defRPr sz="1900"/>
            </a:lvl5pPr>
            <a:lvl6pPr lvl="5">
              <a:spcBef>
                <a:spcPts val="0"/>
              </a:spcBef>
              <a:spcAft>
                <a:spcPts val="0"/>
              </a:spcAft>
              <a:buSzPts val="1900"/>
              <a:buFont typeface="Arial"/>
              <a:buNone/>
              <a:defRPr sz="1900"/>
            </a:lvl6pPr>
            <a:lvl7pPr lvl="6">
              <a:spcBef>
                <a:spcPts val="0"/>
              </a:spcBef>
              <a:spcAft>
                <a:spcPts val="0"/>
              </a:spcAft>
              <a:buSzPts val="1900"/>
              <a:buFont typeface="Arial"/>
              <a:buNone/>
              <a:defRPr sz="1900"/>
            </a:lvl7pPr>
            <a:lvl8pPr lvl="7">
              <a:spcBef>
                <a:spcPts val="0"/>
              </a:spcBef>
              <a:spcAft>
                <a:spcPts val="0"/>
              </a:spcAft>
              <a:buSzPts val="1900"/>
              <a:buFont typeface="Arial"/>
              <a:buNone/>
              <a:defRPr sz="1900"/>
            </a:lvl8pPr>
            <a:lvl9pPr lvl="8">
              <a:spcBef>
                <a:spcPts val="0"/>
              </a:spcBef>
              <a:spcAft>
                <a:spcPts val="0"/>
              </a:spcAft>
              <a:buSzPts val="1900"/>
              <a:buFont typeface="Arial"/>
              <a:buNone/>
              <a:defRPr sz="1900"/>
            </a:lvl9pPr>
          </a:lstStyle>
          <a:p>
            <a:endParaRPr/>
          </a:p>
        </p:txBody>
      </p:sp>
      <p:sp>
        <p:nvSpPr>
          <p:cNvPr id="124" name="Google Shape;124;p22"/>
          <p:cNvSpPr txBox="1">
            <a:spLocks noGrp="1"/>
          </p:cNvSpPr>
          <p:nvPr>
            <p:ph type="body" idx="1"/>
          </p:nvPr>
        </p:nvSpPr>
        <p:spPr>
          <a:xfrm>
            <a:off x="4766739" y="273055"/>
            <a:ext cx="6815668" cy="5853111"/>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Google Shape;125;p22"/>
          <p:cNvSpPr txBox="1">
            <a:spLocks noGrp="1"/>
          </p:cNvSpPr>
          <p:nvPr>
            <p:ph type="body" idx="2"/>
          </p:nvPr>
        </p:nvSpPr>
        <p:spPr>
          <a:xfrm>
            <a:off x="609612" y="1435104"/>
            <a:ext cx="4011084" cy="4691063"/>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28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6" name="Google Shape;126;p22"/>
          <p:cNvSpPr txBox="1">
            <a:spLocks noGrp="1"/>
          </p:cNvSpPr>
          <p:nvPr>
            <p:ph type="dt" idx="10"/>
          </p:nvPr>
        </p:nvSpPr>
        <p:spPr>
          <a:xfrm>
            <a:off x="609607" y="6356352"/>
            <a:ext cx="2844799" cy="365125"/>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7" name="Google Shape;127;p22"/>
          <p:cNvSpPr txBox="1">
            <a:spLocks noGrp="1"/>
          </p:cNvSpPr>
          <p:nvPr>
            <p:ph type="ftr" idx="11"/>
          </p:nvPr>
        </p:nvSpPr>
        <p:spPr>
          <a:xfrm>
            <a:off x="4165600" y="6356352"/>
            <a:ext cx="3860800" cy="365125"/>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2389741" y="4800601"/>
            <a:ext cx="7315199" cy="566736"/>
          </a:xfrm>
          <a:prstGeom prst="rect">
            <a:avLst/>
          </a:prstGeom>
          <a:noFill/>
          <a:ln>
            <a:noFill/>
          </a:ln>
        </p:spPr>
        <p:txBody>
          <a:bodyPr spcFirstLastPara="1" wrap="square" lIns="91400" tIns="91400" rIns="91400" bIns="914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900"/>
              <a:buFont typeface="Arial"/>
              <a:buNone/>
              <a:defRPr sz="1900"/>
            </a:lvl2pPr>
            <a:lvl3pPr lvl="2">
              <a:spcBef>
                <a:spcPts val="0"/>
              </a:spcBef>
              <a:spcAft>
                <a:spcPts val="0"/>
              </a:spcAft>
              <a:buSzPts val="1900"/>
              <a:buFont typeface="Arial"/>
              <a:buNone/>
              <a:defRPr sz="1900"/>
            </a:lvl3pPr>
            <a:lvl4pPr lvl="3">
              <a:spcBef>
                <a:spcPts val="0"/>
              </a:spcBef>
              <a:spcAft>
                <a:spcPts val="0"/>
              </a:spcAft>
              <a:buSzPts val="1900"/>
              <a:buFont typeface="Arial"/>
              <a:buNone/>
              <a:defRPr sz="1900"/>
            </a:lvl4pPr>
            <a:lvl5pPr lvl="4">
              <a:spcBef>
                <a:spcPts val="0"/>
              </a:spcBef>
              <a:spcAft>
                <a:spcPts val="0"/>
              </a:spcAft>
              <a:buSzPts val="1900"/>
              <a:buFont typeface="Arial"/>
              <a:buNone/>
              <a:defRPr sz="1900"/>
            </a:lvl5pPr>
            <a:lvl6pPr lvl="5">
              <a:spcBef>
                <a:spcPts val="0"/>
              </a:spcBef>
              <a:spcAft>
                <a:spcPts val="0"/>
              </a:spcAft>
              <a:buSzPts val="1900"/>
              <a:buFont typeface="Arial"/>
              <a:buNone/>
              <a:defRPr sz="1900"/>
            </a:lvl6pPr>
            <a:lvl7pPr lvl="6">
              <a:spcBef>
                <a:spcPts val="0"/>
              </a:spcBef>
              <a:spcAft>
                <a:spcPts val="0"/>
              </a:spcAft>
              <a:buSzPts val="1900"/>
              <a:buFont typeface="Arial"/>
              <a:buNone/>
              <a:defRPr sz="1900"/>
            </a:lvl7pPr>
            <a:lvl8pPr lvl="7">
              <a:spcBef>
                <a:spcPts val="0"/>
              </a:spcBef>
              <a:spcAft>
                <a:spcPts val="0"/>
              </a:spcAft>
              <a:buSzPts val="1900"/>
              <a:buFont typeface="Arial"/>
              <a:buNone/>
              <a:defRPr sz="1900"/>
            </a:lvl8pPr>
            <a:lvl9pPr lvl="8">
              <a:spcBef>
                <a:spcPts val="0"/>
              </a:spcBef>
              <a:spcAft>
                <a:spcPts val="0"/>
              </a:spcAft>
              <a:buSzPts val="1900"/>
              <a:buFont typeface="Arial"/>
              <a:buNone/>
              <a:defRPr sz="1900"/>
            </a:lvl9pPr>
          </a:lstStyle>
          <a:p>
            <a:endParaRPr/>
          </a:p>
        </p:txBody>
      </p:sp>
      <p:sp>
        <p:nvSpPr>
          <p:cNvPr id="130" name="Google Shape;130;p23"/>
          <p:cNvSpPr>
            <a:spLocks noGrp="1"/>
          </p:cNvSpPr>
          <p:nvPr>
            <p:ph type="pic" idx="2"/>
          </p:nvPr>
        </p:nvSpPr>
        <p:spPr>
          <a:xfrm>
            <a:off x="2389741" y="612775"/>
            <a:ext cx="7315199" cy="4114800"/>
          </a:xfrm>
          <a:prstGeom prst="rect">
            <a:avLst/>
          </a:prstGeom>
          <a:noFill/>
          <a:ln>
            <a:noFill/>
          </a:ln>
        </p:spPr>
        <p:txBody>
          <a:bodyPr spcFirstLastPara="1" wrap="square" lIns="91400" tIns="91400" rIns="91400" bIns="914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1" name="Google Shape;131;p23"/>
          <p:cNvSpPr txBox="1">
            <a:spLocks noGrp="1"/>
          </p:cNvSpPr>
          <p:nvPr>
            <p:ph type="body" idx="1"/>
          </p:nvPr>
        </p:nvSpPr>
        <p:spPr>
          <a:xfrm>
            <a:off x="2389741" y="5367340"/>
            <a:ext cx="7315199" cy="804861"/>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28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2" name="Google Shape;132;p23"/>
          <p:cNvSpPr txBox="1">
            <a:spLocks noGrp="1"/>
          </p:cNvSpPr>
          <p:nvPr>
            <p:ph type="dt" idx="10"/>
          </p:nvPr>
        </p:nvSpPr>
        <p:spPr>
          <a:xfrm>
            <a:off x="609607" y="6356352"/>
            <a:ext cx="2844799" cy="365125"/>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33" name="Google Shape;133;p23"/>
          <p:cNvSpPr txBox="1">
            <a:spLocks noGrp="1"/>
          </p:cNvSpPr>
          <p:nvPr>
            <p:ph type="ftr" idx="11"/>
          </p:nvPr>
        </p:nvSpPr>
        <p:spPr>
          <a:xfrm>
            <a:off x="4165600" y="6356352"/>
            <a:ext cx="3860800" cy="365125"/>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609600" y="274637"/>
            <a:ext cx="10972800" cy="11430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900"/>
              <a:buFont typeface="Arial"/>
              <a:buNone/>
              <a:defRPr sz="1900"/>
            </a:lvl2pPr>
            <a:lvl3pPr lvl="2">
              <a:spcBef>
                <a:spcPts val="0"/>
              </a:spcBef>
              <a:spcAft>
                <a:spcPts val="0"/>
              </a:spcAft>
              <a:buSzPts val="1900"/>
              <a:buFont typeface="Arial"/>
              <a:buNone/>
              <a:defRPr sz="1900"/>
            </a:lvl3pPr>
            <a:lvl4pPr lvl="3">
              <a:spcBef>
                <a:spcPts val="0"/>
              </a:spcBef>
              <a:spcAft>
                <a:spcPts val="0"/>
              </a:spcAft>
              <a:buSzPts val="1900"/>
              <a:buFont typeface="Arial"/>
              <a:buNone/>
              <a:defRPr sz="1900"/>
            </a:lvl4pPr>
            <a:lvl5pPr lvl="4">
              <a:spcBef>
                <a:spcPts val="0"/>
              </a:spcBef>
              <a:spcAft>
                <a:spcPts val="0"/>
              </a:spcAft>
              <a:buSzPts val="1900"/>
              <a:buFont typeface="Arial"/>
              <a:buNone/>
              <a:defRPr sz="1900"/>
            </a:lvl5pPr>
            <a:lvl6pPr lvl="5">
              <a:spcBef>
                <a:spcPts val="0"/>
              </a:spcBef>
              <a:spcAft>
                <a:spcPts val="0"/>
              </a:spcAft>
              <a:buSzPts val="1900"/>
              <a:buFont typeface="Arial"/>
              <a:buNone/>
              <a:defRPr sz="1900"/>
            </a:lvl6pPr>
            <a:lvl7pPr lvl="6">
              <a:spcBef>
                <a:spcPts val="0"/>
              </a:spcBef>
              <a:spcAft>
                <a:spcPts val="0"/>
              </a:spcAft>
              <a:buSzPts val="1900"/>
              <a:buFont typeface="Arial"/>
              <a:buNone/>
              <a:defRPr sz="1900"/>
            </a:lvl7pPr>
            <a:lvl8pPr lvl="7">
              <a:spcBef>
                <a:spcPts val="0"/>
              </a:spcBef>
              <a:spcAft>
                <a:spcPts val="0"/>
              </a:spcAft>
              <a:buSzPts val="1900"/>
              <a:buFont typeface="Arial"/>
              <a:buNone/>
              <a:defRPr sz="1900"/>
            </a:lvl8pPr>
            <a:lvl9pPr lvl="8">
              <a:spcBef>
                <a:spcPts val="0"/>
              </a:spcBef>
              <a:spcAft>
                <a:spcPts val="0"/>
              </a:spcAft>
              <a:buSzPts val="1900"/>
              <a:buFont typeface="Arial"/>
              <a:buNone/>
              <a:defRPr sz="1900"/>
            </a:lvl9pPr>
          </a:lstStyle>
          <a:p>
            <a:endParaRPr/>
          </a:p>
        </p:txBody>
      </p:sp>
      <p:sp>
        <p:nvSpPr>
          <p:cNvPr id="136" name="Google Shape;136;p24"/>
          <p:cNvSpPr txBox="1">
            <a:spLocks noGrp="1"/>
          </p:cNvSpPr>
          <p:nvPr>
            <p:ph type="body" idx="1"/>
          </p:nvPr>
        </p:nvSpPr>
        <p:spPr>
          <a:xfrm rot="5400000">
            <a:off x="3833032" y="-1623219"/>
            <a:ext cx="4525963" cy="10972800"/>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4"/>
          <p:cNvSpPr txBox="1">
            <a:spLocks noGrp="1"/>
          </p:cNvSpPr>
          <p:nvPr>
            <p:ph type="dt" idx="10"/>
          </p:nvPr>
        </p:nvSpPr>
        <p:spPr>
          <a:xfrm>
            <a:off x="609607" y="6356352"/>
            <a:ext cx="2844799" cy="365125"/>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38" name="Google Shape;138;p24"/>
          <p:cNvSpPr txBox="1">
            <a:spLocks noGrp="1"/>
          </p:cNvSpPr>
          <p:nvPr>
            <p:ph type="ftr" idx="11"/>
          </p:nvPr>
        </p:nvSpPr>
        <p:spPr>
          <a:xfrm>
            <a:off x="4165600" y="6356352"/>
            <a:ext cx="3860800" cy="365125"/>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rot="5400000">
            <a:off x="7285041" y="1828800"/>
            <a:ext cx="5851525" cy="27432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900"/>
              <a:buFont typeface="Arial"/>
              <a:buNone/>
              <a:defRPr sz="1900"/>
            </a:lvl2pPr>
            <a:lvl3pPr lvl="2">
              <a:spcBef>
                <a:spcPts val="0"/>
              </a:spcBef>
              <a:spcAft>
                <a:spcPts val="0"/>
              </a:spcAft>
              <a:buSzPts val="1900"/>
              <a:buFont typeface="Arial"/>
              <a:buNone/>
              <a:defRPr sz="1900"/>
            </a:lvl3pPr>
            <a:lvl4pPr lvl="3">
              <a:spcBef>
                <a:spcPts val="0"/>
              </a:spcBef>
              <a:spcAft>
                <a:spcPts val="0"/>
              </a:spcAft>
              <a:buSzPts val="1900"/>
              <a:buFont typeface="Arial"/>
              <a:buNone/>
              <a:defRPr sz="1900"/>
            </a:lvl4pPr>
            <a:lvl5pPr lvl="4">
              <a:spcBef>
                <a:spcPts val="0"/>
              </a:spcBef>
              <a:spcAft>
                <a:spcPts val="0"/>
              </a:spcAft>
              <a:buSzPts val="1900"/>
              <a:buFont typeface="Arial"/>
              <a:buNone/>
              <a:defRPr sz="1900"/>
            </a:lvl5pPr>
            <a:lvl6pPr lvl="5">
              <a:spcBef>
                <a:spcPts val="0"/>
              </a:spcBef>
              <a:spcAft>
                <a:spcPts val="0"/>
              </a:spcAft>
              <a:buSzPts val="1900"/>
              <a:buFont typeface="Arial"/>
              <a:buNone/>
              <a:defRPr sz="1900"/>
            </a:lvl6pPr>
            <a:lvl7pPr lvl="6">
              <a:spcBef>
                <a:spcPts val="0"/>
              </a:spcBef>
              <a:spcAft>
                <a:spcPts val="0"/>
              </a:spcAft>
              <a:buSzPts val="1900"/>
              <a:buFont typeface="Arial"/>
              <a:buNone/>
              <a:defRPr sz="1900"/>
            </a:lvl7pPr>
            <a:lvl8pPr lvl="7">
              <a:spcBef>
                <a:spcPts val="0"/>
              </a:spcBef>
              <a:spcAft>
                <a:spcPts val="0"/>
              </a:spcAft>
              <a:buSzPts val="1900"/>
              <a:buFont typeface="Arial"/>
              <a:buNone/>
              <a:defRPr sz="1900"/>
            </a:lvl8pPr>
            <a:lvl9pPr lvl="8">
              <a:spcBef>
                <a:spcPts val="0"/>
              </a:spcBef>
              <a:spcAft>
                <a:spcPts val="0"/>
              </a:spcAft>
              <a:buSzPts val="1900"/>
              <a:buFont typeface="Arial"/>
              <a:buNone/>
              <a:defRPr sz="1900"/>
            </a:lvl9pPr>
          </a:lstStyle>
          <a:p>
            <a:endParaRPr/>
          </a:p>
        </p:txBody>
      </p:sp>
      <p:sp>
        <p:nvSpPr>
          <p:cNvPr id="141" name="Google Shape;141;p25"/>
          <p:cNvSpPr txBox="1">
            <a:spLocks noGrp="1"/>
          </p:cNvSpPr>
          <p:nvPr>
            <p:ph type="body" idx="1"/>
          </p:nvPr>
        </p:nvSpPr>
        <p:spPr>
          <a:xfrm rot="5400000">
            <a:off x="1697041" y="-812795"/>
            <a:ext cx="5851525" cy="8026399"/>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dt" idx="10"/>
          </p:nvPr>
        </p:nvSpPr>
        <p:spPr>
          <a:xfrm>
            <a:off x="609607" y="6356352"/>
            <a:ext cx="2844799" cy="365125"/>
          </a:xfrm>
          <a:prstGeom prst="rect">
            <a:avLst/>
          </a:prstGeom>
          <a:noFill/>
          <a:ln>
            <a:noFill/>
          </a:ln>
        </p:spPr>
        <p:txBody>
          <a:bodyPr spcFirstLastPara="1" wrap="square" lIns="91400" tIns="91400" rIns="91400" bIns="91400"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43" name="Google Shape;143;p25"/>
          <p:cNvSpPr txBox="1">
            <a:spLocks noGrp="1"/>
          </p:cNvSpPr>
          <p:nvPr>
            <p:ph type="ftr" idx="11"/>
          </p:nvPr>
        </p:nvSpPr>
        <p:spPr>
          <a:xfrm>
            <a:off x="4165600" y="6356352"/>
            <a:ext cx="3860800" cy="365125"/>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F3F3F3"/>
              </a:buClr>
              <a:buSzPts val="3600"/>
              <a:buNone/>
              <a:defRPr i="0" u="none" strike="noStrike" cap="none">
                <a:solidFill>
                  <a:srgbClr val="F3F3F3"/>
                </a:solidFill>
              </a:defRPr>
            </a:lvl1pPr>
            <a:lvl2pPr lvl="1">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a:endParaRPr/>
          </a:p>
        </p:txBody>
      </p:sp>
      <p:sp>
        <p:nvSpPr>
          <p:cNvPr id="154" name="Google Shape;154;p27"/>
          <p:cNvSpPr txBox="1">
            <a:spLocks noGrp="1"/>
          </p:cNvSpPr>
          <p:nvPr>
            <p:ph type="body" idx="1"/>
          </p:nvPr>
        </p:nvSpPr>
        <p:spPr>
          <a:xfrm>
            <a:off x="609628" y="1577359"/>
            <a:ext cx="10972798" cy="276999"/>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55" name="Google Shape;155;p27"/>
          <p:cNvSpPr txBox="1">
            <a:spLocks noGrp="1"/>
          </p:cNvSpPr>
          <p:nvPr>
            <p:ph type="ftr" idx="11"/>
          </p:nvPr>
        </p:nvSpPr>
        <p:spPr>
          <a:xfrm>
            <a:off x="4145308" y="6377949"/>
            <a:ext cx="3901439" cy="276999"/>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6" name="Google Shape;156;p27"/>
          <p:cNvSpPr txBox="1">
            <a:spLocks noGrp="1"/>
          </p:cNvSpPr>
          <p:nvPr>
            <p:ph type="dt" idx="10"/>
          </p:nvPr>
        </p:nvSpPr>
        <p:spPr>
          <a:xfrm>
            <a:off x="609600" y="6377949"/>
            <a:ext cx="2804160"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7" name="Google Shape;157;p27"/>
          <p:cNvSpPr txBox="1">
            <a:spLocks noGrp="1"/>
          </p:cNvSpPr>
          <p:nvPr>
            <p:ph type="sldNum" idx="12"/>
          </p:nvPr>
        </p:nvSpPr>
        <p:spPr>
          <a:xfrm>
            <a:off x="8778240" y="6377949"/>
            <a:ext cx="2804160" cy="276999"/>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8"/>
        <p:cNvGrpSpPr/>
        <p:nvPr/>
      </p:nvGrpSpPr>
      <p:grpSpPr>
        <a:xfrm>
          <a:off x="0" y="0"/>
          <a:ext cx="0" cy="0"/>
          <a:chOff x="0" y="0"/>
          <a:chExt cx="0" cy="0"/>
        </a:xfrm>
      </p:grpSpPr>
      <p:sp>
        <p:nvSpPr>
          <p:cNvPr id="159" name="Google Shape;159;p28"/>
          <p:cNvSpPr txBox="1">
            <a:spLocks noGrp="1"/>
          </p:cNvSpPr>
          <p:nvPr>
            <p:ph type="ftr" idx="11"/>
          </p:nvPr>
        </p:nvSpPr>
        <p:spPr>
          <a:xfrm>
            <a:off x="4145308" y="6377949"/>
            <a:ext cx="3901439" cy="276999"/>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60" name="Google Shape;160;p28"/>
          <p:cNvSpPr txBox="1">
            <a:spLocks noGrp="1"/>
          </p:cNvSpPr>
          <p:nvPr>
            <p:ph type="dt" idx="10"/>
          </p:nvPr>
        </p:nvSpPr>
        <p:spPr>
          <a:xfrm>
            <a:off x="609600" y="6377949"/>
            <a:ext cx="2804160"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61" name="Google Shape;161;p28"/>
          <p:cNvSpPr txBox="1">
            <a:spLocks noGrp="1"/>
          </p:cNvSpPr>
          <p:nvPr>
            <p:ph type="sldNum" idx="12"/>
          </p:nvPr>
        </p:nvSpPr>
        <p:spPr>
          <a:xfrm>
            <a:off x="8778240" y="6377949"/>
            <a:ext cx="2804160" cy="276999"/>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71"/>
        <p:cNvGrpSpPr/>
        <p:nvPr/>
      </p:nvGrpSpPr>
      <p:grpSpPr>
        <a:xfrm>
          <a:off x="0" y="0"/>
          <a:ext cx="0" cy="0"/>
          <a:chOff x="0" y="0"/>
          <a:chExt cx="0" cy="0"/>
        </a:xfrm>
      </p:grpSpPr>
      <p:sp>
        <p:nvSpPr>
          <p:cNvPr id="172" name="Google Shape;172;p30"/>
          <p:cNvSpPr txBox="1">
            <a:spLocks noGrp="1"/>
          </p:cNvSpPr>
          <p:nvPr>
            <p:ph type="ftr" idx="11"/>
          </p:nvPr>
        </p:nvSpPr>
        <p:spPr>
          <a:xfrm>
            <a:off x="4144821" y="6377554"/>
            <a:ext cx="3902364" cy="276999"/>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3" name="Google Shape;173;p30"/>
          <p:cNvSpPr txBox="1">
            <a:spLocks noGrp="1"/>
          </p:cNvSpPr>
          <p:nvPr>
            <p:ph type="dt" idx="10"/>
          </p:nvPr>
        </p:nvSpPr>
        <p:spPr>
          <a:xfrm>
            <a:off x="609991" y="6377554"/>
            <a:ext cx="2803620"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4" name="Google Shape;174;p30"/>
          <p:cNvSpPr txBox="1">
            <a:spLocks noGrp="1"/>
          </p:cNvSpPr>
          <p:nvPr>
            <p:ph type="sldNum" idx="12"/>
          </p:nvPr>
        </p:nvSpPr>
        <p:spPr>
          <a:xfrm>
            <a:off x="8778399" y="6377554"/>
            <a:ext cx="2803621" cy="276999"/>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609628" y="274339"/>
            <a:ext cx="10972798"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R="0" lvl="1"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9pPr>
          </a:lstStyle>
          <a:p>
            <a:endParaRPr/>
          </a:p>
        </p:txBody>
      </p:sp>
      <p:sp>
        <p:nvSpPr>
          <p:cNvPr id="177" name="Google Shape;177;p31"/>
          <p:cNvSpPr txBox="1">
            <a:spLocks noGrp="1"/>
          </p:cNvSpPr>
          <p:nvPr>
            <p:ph type="body" idx="1"/>
          </p:nvPr>
        </p:nvSpPr>
        <p:spPr>
          <a:xfrm>
            <a:off x="609628" y="1577359"/>
            <a:ext cx="10972798" cy="276999"/>
          </a:xfrm>
          <a:prstGeom prst="rect">
            <a:avLst/>
          </a:prstGeom>
          <a:noFill/>
          <a:ln>
            <a:noFill/>
          </a:ln>
        </p:spPr>
        <p:txBody>
          <a:bodyPr spcFirstLastPara="1" wrap="square" lIns="91400" tIns="91400" rIns="91400" bIns="91400" anchor="t" anchorCtr="0"/>
          <a:lstStyle>
            <a:lvl1pPr marL="457200" marR="0" lvl="0"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78" name="Google Shape;178;p31"/>
          <p:cNvSpPr txBox="1">
            <a:spLocks noGrp="1"/>
          </p:cNvSpPr>
          <p:nvPr>
            <p:ph type="ftr" idx="11"/>
          </p:nvPr>
        </p:nvSpPr>
        <p:spPr>
          <a:xfrm>
            <a:off x="4145308" y="6377949"/>
            <a:ext cx="3901439" cy="276999"/>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dt" idx="10"/>
          </p:nvPr>
        </p:nvSpPr>
        <p:spPr>
          <a:xfrm>
            <a:off x="609600" y="6377949"/>
            <a:ext cx="2804160"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80" name="Google Shape;180;p31"/>
          <p:cNvSpPr txBox="1">
            <a:spLocks noGrp="1"/>
          </p:cNvSpPr>
          <p:nvPr>
            <p:ph type="sldNum" idx="12"/>
          </p:nvPr>
        </p:nvSpPr>
        <p:spPr>
          <a:xfrm>
            <a:off x="8778240" y="6377949"/>
            <a:ext cx="2804160" cy="276999"/>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75"/>
              <a:buFont typeface="Calibri"/>
              <a:buNone/>
              <a:defRPr sz="1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27" name="Google Shape;27;p4"/>
          <p:cNvSpPr txBox="1">
            <a:spLocks noGrp="1"/>
          </p:cNvSpPr>
          <p:nvPr>
            <p:ph type="body" idx="1"/>
          </p:nvPr>
        </p:nvSpPr>
        <p:spPr>
          <a:xfrm>
            <a:off x="610003" y="1577242"/>
            <a:ext cx="109720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31"/>
        <p:cNvGrpSpPr/>
        <p:nvPr/>
      </p:nvGrpSpPr>
      <p:grpSpPr>
        <a:xfrm>
          <a:off x="0" y="0"/>
          <a:ext cx="0" cy="0"/>
          <a:chOff x="0" y="0"/>
          <a:chExt cx="0" cy="0"/>
        </a:xfrm>
      </p:grpSpPr>
      <p:sp>
        <p:nvSpPr>
          <p:cNvPr id="32" name="Google Shape;32;p5"/>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37" name="Google Shape;37;p6"/>
          <p:cNvSpPr txBox="1">
            <a:spLocks noGrp="1"/>
          </p:cNvSpPr>
          <p:nvPr>
            <p:ph type="body" idx="1"/>
          </p:nvPr>
        </p:nvSpPr>
        <p:spPr>
          <a:xfrm>
            <a:off x="609600" y="1577358"/>
            <a:ext cx="53036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38" name="Google Shape;38;p6"/>
          <p:cNvSpPr txBox="1">
            <a:spLocks noGrp="1"/>
          </p:cNvSpPr>
          <p:nvPr>
            <p:ph type="body" idx="2"/>
          </p:nvPr>
        </p:nvSpPr>
        <p:spPr>
          <a:xfrm>
            <a:off x="6278879" y="1577358"/>
            <a:ext cx="53036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9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39" name="Google Shape;39;p6"/>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9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spectAbility Title Slide">
  <p:cSld name="RespectAbility Title Slide">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a:stretch/>
        </p:blipFill>
        <p:spPr>
          <a:xfrm>
            <a:off x="-129117" y="6303962"/>
            <a:ext cx="4559301" cy="650874"/>
          </a:xfrm>
          <a:prstGeom prst="rect">
            <a:avLst/>
          </a:prstGeom>
          <a:noFill/>
          <a:ln>
            <a:noFill/>
          </a:ln>
        </p:spPr>
      </p:pic>
      <p:sp>
        <p:nvSpPr>
          <p:cNvPr id="49" name="Google Shape;49;p8"/>
          <p:cNvSpPr/>
          <p:nvPr/>
        </p:nvSpPr>
        <p:spPr>
          <a:xfrm>
            <a:off x="4368800" y="6400800"/>
            <a:ext cx="7823200" cy="457200"/>
          </a:xfrm>
          <a:prstGeom prst="rect">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Verdana"/>
              <a:ea typeface="Verdana"/>
              <a:cs typeface="Verdana"/>
              <a:sym typeface="Verdana"/>
            </a:endParaRPr>
          </a:p>
        </p:txBody>
      </p:sp>
      <p:sp>
        <p:nvSpPr>
          <p:cNvPr id="50" name="Google Shape;50;p8"/>
          <p:cNvSpPr/>
          <p:nvPr/>
        </p:nvSpPr>
        <p:spPr>
          <a:xfrm>
            <a:off x="11415184" y="6445250"/>
            <a:ext cx="7704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99"/>
              </a:buClr>
              <a:buSzPts val="1800"/>
              <a:buFont typeface="Verdana"/>
              <a:buNone/>
            </a:pPr>
            <a:fld id="{00000000-1234-1234-1234-123412341234}" type="slidenum">
              <a:rPr lang="en-US" sz="1800" b="0" i="0" u="none" strike="noStrike" cap="none">
                <a:solidFill>
                  <a:srgbClr val="003399"/>
                </a:solidFill>
                <a:latin typeface="Verdana"/>
                <a:ea typeface="Verdana"/>
                <a:cs typeface="Verdana"/>
                <a:sym typeface="Verdana"/>
              </a:rPr>
              <a:t>‹#›</a:t>
            </a:fld>
            <a:endParaRPr sz="1800" b="0" i="0" u="none" strike="noStrike" cap="none">
              <a:solidFill>
                <a:srgbClr val="003399"/>
              </a:solidFill>
              <a:latin typeface="Verdana"/>
              <a:ea typeface="Verdana"/>
              <a:cs typeface="Verdana"/>
              <a:sym typeface="Verdana"/>
            </a:endParaRPr>
          </a:p>
        </p:txBody>
      </p:sp>
      <p:sp>
        <p:nvSpPr>
          <p:cNvPr id="51" name="Google Shape;51;p8"/>
          <p:cNvSpPr/>
          <p:nvPr/>
        </p:nvSpPr>
        <p:spPr>
          <a:xfrm>
            <a:off x="0" y="6324600"/>
            <a:ext cx="12192000" cy="533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Verdana"/>
              <a:ea typeface="Verdana"/>
              <a:cs typeface="Verdana"/>
              <a:sym typeface="Verdana"/>
            </a:endParaRPr>
          </a:p>
        </p:txBody>
      </p:sp>
      <p:sp>
        <p:nvSpPr>
          <p:cNvPr id="52" name="Google Shape;52;p8"/>
          <p:cNvSpPr txBox="1">
            <a:spLocks noGrp="1"/>
          </p:cNvSpPr>
          <p:nvPr>
            <p:ph type="subTitle" idx="1"/>
          </p:nvPr>
        </p:nvSpPr>
        <p:spPr>
          <a:xfrm>
            <a:off x="1828800" y="4343401"/>
            <a:ext cx="8534400" cy="1066800"/>
          </a:xfrm>
          <a:prstGeom prst="rect">
            <a:avLst/>
          </a:prstGeom>
          <a:noFill/>
          <a:ln>
            <a:noFill/>
          </a:ln>
        </p:spPr>
        <p:txBody>
          <a:bodyPr spcFirstLastPara="1" wrap="square" lIns="91425" tIns="91425" rIns="91425" bIns="91425" anchor="t" anchorCtr="0"/>
          <a:lstStyle>
            <a:lvl1pPr marR="0" lvl="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963083" y="4406900"/>
            <a:ext cx="103632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55" name="Google Shape;55;p9"/>
          <p:cNvSpPr txBox="1">
            <a:spLocks noGrp="1"/>
          </p:cNvSpPr>
          <p:nvPr>
            <p:ph type="body" idx="1"/>
          </p:nvPr>
        </p:nvSpPr>
        <p:spPr>
          <a:xfrm>
            <a:off x="963083" y="2906713"/>
            <a:ext cx="103632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6" name="Google Shape;56;p9"/>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8"/>
        <p:cNvGrpSpPr/>
        <p:nvPr/>
      </p:nvGrpSpPr>
      <p:grpSpPr>
        <a:xfrm>
          <a:off x="0" y="0"/>
          <a:ext cx="0" cy="0"/>
          <a:chOff x="0" y="0"/>
          <a:chExt cx="0" cy="0"/>
        </a:xfrm>
      </p:grpSpPr>
      <p:pic>
        <p:nvPicPr>
          <p:cNvPr id="59" name="Google Shape;59;p10"/>
          <p:cNvPicPr preferRelativeResize="0"/>
          <p:nvPr/>
        </p:nvPicPr>
        <p:blipFill rotWithShape="1">
          <a:blip r:embed="rId2">
            <a:alphaModFix/>
          </a:blip>
          <a:srcRect/>
          <a:stretch/>
        </p:blipFill>
        <p:spPr>
          <a:xfrm>
            <a:off x="1" y="0"/>
            <a:ext cx="12215284" cy="990598"/>
          </a:xfrm>
          <a:prstGeom prst="rect">
            <a:avLst/>
          </a:prstGeom>
          <a:noFill/>
          <a:ln>
            <a:noFill/>
          </a:ln>
        </p:spPr>
      </p:pic>
      <p:sp>
        <p:nvSpPr>
          <p:cNvPr id="60" name="Google Shape;60;p10"/>
          <p:cNvSpPr txBox="1">
            <a:spLocks noGrp="1"/>
          </p:cNvSpPr>
          <p:nvPr>
            <p:ph type="title"/>
          </p:nvPr>
        </p:nvSpPr>
        <p:spPr>
          <a:xfrm>
            <a:off x="598077" y="49179"/>
            <a:ext cx="11086000" cy="941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61" name="Google Shape;61;p10"/>
          <p:cNvSpPr txBox="1">
            <a:spLocks noGrp="1"/>
          </p:cNvSpPr>
          <p:nvPr>
            <p:ph type="body" idx="1"/>
          </p:nvPr>
        </p:nvSpPr>
        <p:spPr>
          <a:xfrm>
            <a:off x="609600" y="1676400"/>
            <a:ext cx="11074400" cy="4038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10"/>
          <p:cNvSpPr txBox="1">
            <a:spLocks noGrp="1"/>
          </p:cNvSpPr>
          <p:nvPr>
            <p:ph type="body" idx="2"/>
          </p:nvPr>
        </p:nvSpPr>
        <p:spPr>
          <a:xfrm>
            <a:off x="609600" y="1066800"/>
            <a:ext cx="10871200" cy="609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210200"/>
          </a:xfrm>
          <a:custGeom>
            <a:avLst/>
            <a:gdLst/>
            <a:ahLst/>
            <a:cxnLst/>
            <a:rect l="l" t="t" r="r" b="b"/>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 name="Google Shape;7;p1"/>
          <p:cNvSpPr/>
          <p:nvPr/>
        </p:nvSpPr>
        <p:spPr>
          <a:xfrm>
            <a:off x="277092" y="201707"/>
            <a:ext cx="2494000" cy="791400"/>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8" name="Google Shape;8;p1"/>
          <p:cNvSpPr/>
          <p:nvPr/>
        </p:nvSpPr>
        <p:spPr>
          <a:xfrm>
            <a:off x="1945412" y="402018"/>
            <a:ext cx="75200" cy="57300"/>
          </a:xfrm>
          <a:custGeom>
            <a:avLst/>
            <a:gdLst/>
            <a:ahLst/>
            <a:cxnLst/>
            <a:rect l="l" t="t" r="r" b="b"/>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 name="Google Shape;9;p1"/>
          <p:cNvSpPr txBox="1">
            <a:spLocks noGrp="1"/>
          </p:cNvSpPr>
          <p:nvPr>
            <p:ph type="title"/>
          </p:nvPr>
        </p:nvSpPr>
        <p:spPr>
          <a:xfrm>
            <a:off x="610003" y="274558"/>
            <a:ext cx="109720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0" name="Google Shape;10;p1"/>
          <p:cNvSpPr txBox="1">
            <a:spLocks noGrp="1"/>
          </p:cNvSpPr>
          <p:nvPr>
            <p:ph type="body" idx="1"/>
          </p:nvPr>
        </p:nvSpPr>
        <p:spPr>
          <a:xfrm>
            <a:off x="610003" y="1577242"/>
            <a:ext cx="10972000" cy="2769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1" name="Google Shape;11;p1"/>
          <p:cNvSpPr txBox="1">
            <a:spLocks noGrp="1"/>
          </p:cNvSpPr>
          <p:nvPr>
            <p:ph type="ftr" idx="11"/>
          </p:nvPr>
        </p:nvSpPr>
        <p:spPr>
          <a:xfrm>
            <a:off x="4144821" y="6377554"/>
            <a:ext cx="3902400" cy="27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991" y="6377554"/>
            <a:ext cx="28036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778399" y="6377554"/>
            <a:ext cx="2803600" cy="276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900" b="0" i="0" u="none" strike="noStrike" cap="none">
                <a:solidFill>
                  <a:srgbClr val="898989"/>
                </a:solidFill>
                <a:latin typeface="Calibri"/>
                <a:ea typeface="Calibri"/>
                <a:cs typeface="Calibri"/>
                <a:sym typeface="Calibri"/>
              </a:defRPr>
            </a:lvl1pPr>
            <a:lvl2pPr marL="0" marR="0" lvl="1" indent="0" algn="r" rtl="0">
              <a:spcBef>
                <a:spcPts val="0"/>
              </a:spcBef>
              <a:buNone/>
              <a:defRPr sz="1900" b="0" i="0" u="none" strike="noStrike" cap="none">
                <a:solidFill>
                  <a:srgbClr val="898989"/>
                </a:solidFill>
                <a:latin typeface="Calibri"/>
                <a:ea typeface="Calibri"/>
                <a:cs typeface="Calibri"/>
                <a:sym typeface="Calibri"/>
              </a:defRPr>
            </a:lvl2pPr>
            <a:lvl3pPr marL="0" marR="0" lvl="2" indent="0" algn="r" rtl="0">
              <a:spcBef>
                <a:spcPts val="0"/>
              </a:spcBef>
              <a:buNone/>
              <a:defRPr sz="1900" b="0" i="0" u="none" strike="noStrike" cap="none">
                <a:solidFill>
                  <a:srgbClr val="898989"/>
                </a:solidFill>
                <a:latin typeface="Calibri"/>
                <a:ea typeface="Calibri"/>
                <a:cs typeface="Calibri"/>
                <a:sym typeface="Calibri"/>
              </a:defRPr>
            </a:lvl3pPr>
            <a:lvl4pPr marL="0" marR="0" lvl="3" indent="0" algn="r" rtl="0">
              <a:spcBef>
                <a:spcPts val="0"/>
              </a:spcBef>
              <a:buNone/>
              <a:defRPr sz="1900" b="0" i="0" u="none" strike="noStrike" cap="none">
                <a:solidFill>
                  <a:srgbClr val="898989"/>
                </a:solidFill>
                <a:latin typeface="Calibri"/>
                <a:ea typeface="Calibri"/>
                <a:cs typeface="Calibri"/>
                <a:sym typeface="Calibri"/>
              </a:defRPr>
            </a:lvl4pPr>
            <a:lvl5pPr marL="0" marR="0" lvl="4" indent="0" algn="r" rtl="0">
              <a:spcBef>
                <a:spcPts val="0"/>
              </a:spcBef>
              <a:buNone/>
              <a:defRPr sz="1900" b="0" i="0" u="none" strike="noStrike" cap="none">
                <a:solidFill>
                  <a:srgbClr val="898989"/>
                </a:solidFill>
                <a:latin typeface="Calibri"/>
                <a:ea typeface="Calibri"/>
                <a:cs typeface="Calibri"/>
                <a:sym typeface="Calibri"/>
              </a:defRPr>
            </a:lvl5pPr>
            <a:lvl6pPr marL="0" marR="0" lvl="5" indent="0" algn="r" rtl="0">
              <a:spcBef>
                <a:spcPts val="0"/>
              </a:spcBef>
              <a:buNone/>
              <a:defRPr sz="1900" b="0" i="0" u="none" strike="noStrike" cap="none">
                <a:solidFill>
                  <a:srgbClr val="898989"/>
                </a:solidFill>
                <a:latin typeface="Calibri"/>
                <a:ea typeface="Calibri"/>
                <a:cs typeface="Calibri"/>
                <a:sym typeface="Calibri"/>
              </a:defRPr>
            </a:lvl6pPr>
            <a:lvl7pPr marL="0" marR="0" lvl="6" indent="0" algn="r" rtl="0">
              <a:spcBef>
                <a:spcPts val="0"/>
              </a:spcBef>
              <a:buNone/>
              <a:defRPr sz="1900" b="0" i="0" u="none" strike="noStrike" cap="none">
                <a:solidFill>
                  <a:srgbClr val="898989"/>
                </a:solidFill>
                <a:latin typeface="Calibri"/>
                <a:ea typeface="Calibri"/>
                <a:cs typeface="Calibri"/>
                <a:sym typeface="Calibri"/>
              </a:defRPr>
            </a:lvl7pPr>
            <a:lvl8pPr marL="0" marR="0" lvl="7" indent="0" algn="r" rtl="0">
              <a:spcBef>
                <a:spcPts val="0"/>
              </a:spcBef>
              <a:buNone/>
              <a:defRPr sz="1900" b="0" i="0" u="none" strike="noStrike" cap="none">
                <a:solidFill>
                  <a:srgbClr val="898989"/>
                </a:solidFill>
                <a:latin typeface="Calibri"/>
                <a:ea typeface="Calibri"/>
                <a:cs typeface="Calibri"/>
                <a:sym typeface="Calibri"/>
              </a:defRPr>
            </a:lvl8pPr>
            <a:lvl9pPr marL="0" marR="0" lvl="8" indent="0" algn="r" rtl="0">
              <a:spcBef>
                <a:spcPts val="0"/>
              </a:spcBef>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609600" y="274637"/>
            <a:ext cx="10972800" cy="1143000"/>
          </a:xfrm>
          <a:prstGeom prst="rect">
            <a:avLst/>
          </a:prstGeom>
          <a:noFill/>
          <a:ln>
            <a:noFill/>
          </a:ln>
        </p:spPr>
        <p:txBody>
          <a:bodyPr spcFirstLastPara="1" wrap="square" lIns="91400" tIns="91400" rIns="91400" bIns="914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02" name="Google Shape;102;p17"/>
          <p:cNvSpPr txBox="1">
            <a:spLocks noGrp="1"/>
          </p:cNvSpPr>
          <p:nvPr>
            <p:ph type="body" idx="1"/>
          </p:nvPr>
        </p:nvSpPr>
        <p:spPr>
          <a:xfrm>
            <a:off x="609600" y="1600213"/>
            <a:ext cx="10972800" cy="4525963"/>
          </a:xfrm>
          <a:prstGeom prst="rect">
            <a:avLst/>
          </a:prstGeom>
          <a:noFill/>
          <a:ln>
            <a:noFill/>
          </a:ln>
        </p:spPr>
        <p:txBody>
          <a:bodyPr spcFirstLastPara="1" wrap="square" lIns="91400" tIns="91400" rIns="91400" bIns="914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7"/>
          <p:cNvSpPr txBox="1">
            <a:spLocks noGrp="1"/>
          </p:cNvSpPr>
          <p:nvPr>
            <p:ph type="sldNum" idx="12"/>
          </p:nvPr>
        </p:nvSpPr>
        <p:spPr>
          <a:xfrm>
            <a:off x="8737624" y="6173788"/>
            <a:ext cx="2844799" cy="365125"/>
          </a:xfrm>
          <a:prstGeom prst="rect">
            <a:avLst/>
          </a:prstGeom>
          <a:noFill/>
          <a:ln>
            <a:noFill/>
          </a:ln>
        </p:spPr>
        <p:txBody>
          <a:bodyPr spcFirstLastPara="1" wrap="square" lIns="91250" tIns="45600" rIns="91250" bIns="45600" anchor="ctr" anchorCtr="0">
            <a:noAutofit/>
          </a:bodyPr>
          <a:lstStyle>
            <a:lvl1pPr marL="0" marR="0" lvl="0"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300"/>
              <a:buFont typeface="Arial"/>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26"/>
          <p:cNvSpPr/>
          <p:nvPr/>
        </p:nvSpPr>
        <p:spPr>
          <a:xfrm>
            <a:off x="0" y="1"/>
            <a:ext cx="12192000" cy="1210200"/>
          </a:xfrm>
          <a:custGeom>
            <a:avLst/>
            <a:gdLst/>
            <a:ahLst/>
            <a:cxnLst/>
            <a:rect l="l" t="t" r="r" b="b"/>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46" name="Google Shape;146;p26"/>
          <p:cNvSpPr/>
          <p:nvPr/>
        </p:nvSpPr>
        <p:spPr>
          <a:xfrm>
            <a:off x="10418025" y="297750"/>
            <a:ext cx="1545300" cy="696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47" name="Google Shape;147;p26"/>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FFFFFF"/>
              </a:buClr>
              <a:buSzPts val="3600"/>
              <a:buFont typeface="Montserrat SemiBold"/>
              <a:buNone/>
              <a:defRPr sz="3600" i="0" u="none" strike="noStrike" cap="none">
                <a:solidFill>
                  <a:srgbClr val="FFFFFF"/>
                </a:solidFill>
                <a:latin typeface="Montserrat SemiBold"/>
                <a:ea typeface="Montserrat SemiBold"/>
                <a:cs typeface="Montserrat SemiBold"/>
                <a:sym typeface="Montserrat SemiBold"/>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48" name="Google Shape;148;p26"/>
          <p:cNvSpPr txBox="1">
            <a:spLocks noGrp="1"/>
          </p:cNvSpPr>
          <p:nvPr>
            <p:ph type="body" idx="1"/>
          </p:nvPr>
        </p:nvSpPr>
        <p:spPr>
          <a:xfrm>
            <a:off x="609628" y="1577359"/>
            <a:ext cx="10972798" cy="276999"/>
          </a:xfrm>
          <a:prstGeom prst="rect">
            <a:avLst/>
          </a:prstGeom>
          <a:noFill/>
          <a:ln>
            <a:noFill/>
          </a:ln>
        </p:spPr>
        <p:txBody>
          <a:bodyPr spcFirstLastPara="1" wrap="square" lIns="91400" tIns="91400" rIns="91400" bIns="91400" anchor="t" anchorCtr="0"/>
          <a:lstStyle>
            <a:lvl1pPr marL="457200" marR="0" lvl="0"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49" name="Google Shape;149;p26"/>
          <p:cNvSpPr txBox="1">
            <a:spLocks noGrp="1"/>
          </p:cNvSpPr>
          <p:nvPr>
            <p:ph type="ftr" idx="11"/>
          </p:nvPr>
        </p:nvSpPr>
        <p:spPr>
          <a:xfrm>
            <a:off x="4145308" y="6377944"/>
            <a:ext cx="3901439" cy="246221"/>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0" name="Google Shape;150;p26"/>
          <p:cNvSpPr txBox="1">
            <a:spLocks noGrp="1"/>
          </p:cNvSpPr>
          <p:nvPr>
            <p:ph type="dt" idx="10"/>
          </p:nvPr>
        </p:nvSpPr>
        <p:spPr>
          <a:xfrm>
            <a:off x="609600" y="6377944"/>
            <a:ext cx="2804160" cy="246221"/>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51" name="Google Shape;151;p26"/>
          <p:cNvSpPr txBox="1">
            <a:spLocks noGrp="1"/>
          </p:cNvSpPr>
          <p:nvPr>
            <p:ph type="sldNum" idx="12"/>
          </p:nvPr>
        </p:nvSpPr>
        <p:spPr>
          <a:xfrm>
            <a:off x="8778240" y="6377944"/>
            <a:ext cx="2804160" cy="246221"/>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400"/>
              <a:buFont typeface="Calibri"/>
              <a:buNone/>
              <a:defRPr sz="16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29"/>
          <p:cNvSpPr/>
          <p:nvPr/>
        </p:nvSpPr>
        <p:spPr>
          <a:xfrm>
            <a:off x="0" y="1"/>
            <a:ext cx="12192000" cy="1210235"/>
          </a:xfrm>
          <a:custGeom>
            <a:avLst/>
            <a:gdLst/>
            <a:ahLst/>
            <a:cxnLst/>
            <a:rect l="l" t="t" r="r" b="b"/>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 name="Google Shape;164;p29"/>
          <p:cNvSpPr/>
          <p:nvPr/>
        </p:nvSpPr>
        <p:spPr>
          <a:xfrm>
            <a:off x="277092" y="201707"/>
            <a:ext cx="2493819" cy="79141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165" name="Google Shape;165;p29"/>
          <p:cNvSpPr/>
          <p:nvPr/>
        </p:nvSpPr>
        <p:spPr>
          <a:xfrm>
            <a:off x="1945412" y="402018"/>
            <a:ext cx="75045" cy="57431"/>
          </a:xfrm>
          <a:custGeom>
            <a:avLst/>
            <a:gdLst/>
            <a:ahLst/>
            <a:cxnLst/>
            <a:rect l="l" t="t" r="r" b="b"/>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 name="Google Shape;166;p29"/>
          <p:cNvSpPr txBox="1">
            <a:spLocks noGrp="1"/>
          </p:cNvSpPr>
          <p:nvPr>
            <p:ph type="title"/>
          </p:nvPr>
        </p:nvSpPr>
        <p:spPr>
          <a:xfrm>
            <a:off x="610003" y="274558"/>
            <a:ext cx="10972031" cy="276999"/>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R="0" lvl="1"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67" name="Google Shape;167;p29"/>
          <p:cNvSpPr txBox="1">
            <a:spLocks noGrp="1"/>
          </p:cNvSpPr>
          <p:nvPr>
            <p:ph type="body" idx="1"/>
          </p:nvPr>
        </p:nvSpPr>
        <p:spPr>
          <a:xfrm>
            <a:off x="610003" y="1577242"/>
            <a:ext cx="10972031" cy="276999"/>
          </a:xfrm>
          <a:prstGeom prst="rect">
            <a:avLst/>
          </a:prstGeom>
          <a:noFill/>
          <a:ln>
            <a:noFill/>
          </a:ln>
        </p:spPr>
        <p:txBody>
          <a:bodyPr spcFirstLastPara="1" wrap="square" lIns="91400" tIns="91400" rIns="91400" bIns="91400" anchor="t" anchorCtr="0"/>
          <a:lstStyle>
            <a:lvl1pPr marL="457200" marR="0" lvl="0"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68" name="Google Shape;168;p29"/>
          <p:cNvSpPr txBox="1">
            <a:spLocks noGrp="1"/>
          </p:cNvSpPr>
          <p:nvPr>
            <p:ph type="ftr" idx="11"/>
          </p:nvPr>
        </p:nvSpPr>
        <p:spPr>
          <a:xfrm>
            <a:off x="4144821" y="6377554"/>
            <a:ext cx="3902364" cy="276999"/>
          </a:xfrm>
          <a:prstGeom prst="rect">
            <a:avLst/>
          </a:prstGeom>
          <a:noFill/>
          <a:ln>
            <a:noFill/>
          </a:ln>
        </p:spPr>
        <p:txBody>
          <a:bodyPr spcFirstLastPara="1" wrap="square" lIns="91400" tIns="91400" rIns="91400" bIns="91400" anchor="t" anchorCtr="0"/>
          <a:lstStyle>
            <a:lvl1pPr marR="0" lvl="0" algn="ctr"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69" name="Google Shape;169;p29"/>
          <p:cNvSpPr txBox="1">
            <a:spLocks noGrp="1"/>
          </p:cNvSpPr>
          <p:nvPr>
            <p:ph type="dt" idx="10"/>
          </p:nvPr>
        </p:nvSpPr>
        <p:spPr>
          <a:xfrm>
            <a:off x="609991" y="6377554"/>
            <a:ext cx="2803620" cy="276999"/>
          </a:xfrm>
          <a:prstGeom prst="rect">
            <a:avLst/>
          </a:prstGeom>
          <a:noFill/>
          <a:ln>
            <a:noFill/>
          </a:ln>
        </p:spPr>
        <p:txBody>
          <a:bodyPr spcFirstLastPara="1" wrap="square" lIns="91400" tIns="91400" rIns="91400" bIns="91400" anchor="t" anchorCtr="0"/>
          <a:lstStyle>
            <a:lvl1pPr marR="0" lvl="0" algn="l" rtl="0">
              <a:lnSpc>
                <a:spcPct val="100000"/>
              </a:lnSpc>
              <a:spcBef>
                <a:spcPts val="0"/>
              </a:spcBef>
              <a:spcAft>
                <a:spcPts val="0"/>
              </a:spcAft>
              <a:buClr>
                <a:srgbClr val="888888"/>
              </a:buClr>
              <a:buSzPts val="1900"/>
              <a:buFont typeface="Calibri"/>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70" name="Google Shape;170;p29"/>
          <p:cNvSpPr txBox="1">
            <a:spLocks noGrp="1"/>
          </p:cNvSpPr>
          <p:nvPr>
            <p:ph type="sldNum" idx="12"/>
          </p:nvPr>
        </p:nvSpPr>
        <p:spPr>
          <a:xfrm>
            <a:off x="8778399" y="6377554"/>
            <a:ext cx="2803621" cy="276999"/>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475"/>
              <a:buFont typeface="Calibri"/>
              <a:buNone/>
              <a:defRPr sz="19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worldenabled.org/who-we-are/"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hyperlink" Target="https://www.respectability.org/inclusion-toolkits/deaf-hard-of-hearing/" TargetMode="External"/><Relationship Id="rId13" Type="http://schemas.openxmlformats.org/officeDocument/2006/relationships/image" Target="../media/image22.png"/><Relationship Id="rId3" Type="http://schemas.openxmlformats.org/officeDocument/2006/relationships/hyperlink" Target="https://www.respectability.org/inclusion-toolkits/adhd-add/" TargetMode="External"/><Relationship Id="rId7" Type="http://schemas.openxmlformats.org/officeDocument/2006/relationships/hyperlink" Target="https://www.respectability.org/inclusion-toolkits/cerebral-palsy/" TargetMode="External"/><Relationship Id="rId12" Type="http://schemas.openxmlformats.org/officeDocument/2006/relationships/hyperlink" Target="https://www.respectability.org/2017/10/fast-furious-actress-michelle-rodriguez-cites-add-motivation-success/"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hyperlink" Target="https://www.respectability.org/inclusion-toolkits/blind-vision-loss/" TargetMode="External"/><Relationship Id="rId11" Type="http://schemas.openxmlformats.org/officeDocument/2006/relationships/image" Target="../media/image21.png"/><Relationship Id="rId5" Type="http://schemas.openxmlformats.org/officeDocument/2006/relationships/hyperlink" Target="https://www.respectability.org/inclusion-toolkits/autism-autism-spectrum-disorder-asd/" TargetMode="External"/><Relationship Id="rId15" Type="http://schemas.openxmlformats.org/officeDocument/2006/relationships/image" Target="../media/image23.png"/><Relationship Id="rId10" Type="http://schemas.openxmlformats.org/officeDocument/2006/relationships/hyperlink" Target="https://www.respectability.org/2017/10/cristina-sanz-first-hispanic-with-disability-to-win-emmy/" TargetMode="External"/><Relationship Id="rId4" Type="http://schemas.openxmlformats.org/officeDocument/2006/relationships/hyperlink" Target="https://www.respectability.org/inclusion-toolkits/amputation-amputee/" TargetMode="External"/><Relationship Id="rId9" Type="http://schemas.openxmlformats.org/officeDocument/2006/relationships/hyperlink" Target="https://www.respectability.org/inclusion-toolkits/down-syndrome/" TargetMode="External"/><Relationship Id="rId14" Type="http://schemas.openxmlformats.org/officeDocument/2006/relationships/hyperlink" Target="https://www.respectability.org/2017/10/jeison-aristizabal-cnn-hero-year-2016-nonprofit-founder-cerebral-palsy/"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respectability.org/inclusion-toolkits/obsessive-compulsive-disorder/" TargetMode="External"/><Relationship Id="rId13" Type="http://schemas.openxmlformats.org/officeDocument/2006/relationships/hyperlink" Target="https://www.respectability.org/2017/10/scholar-activist-victor-pineda-creates-change-latinos-disabilities/" TargetMode="External"/><Relationship Id="rId3" Type="http://schemas.openxmlformats.org/officeDocument/2006/relationships/hyperlink" Target="https://www.respectability.org/inclusion-toolkits/dyslexia-and-other-learning-disabilities/" TargetMode="External"/><Relationship Id="rId7" Type="http://schemas.openxmlformats.org/officeDocument/2006/relationships/hyperlink" Target="https://www.respectability.org/inclusion-toolkits/mobility-impairments/" TargetMode="External"/><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hyperlink" Target="https://www.respectability.org/inclusion-toolkits/mental-illness/" TargetMode="External"/><Relationship Id="rId11" Type="http://schemas.openxmlformats.org/officeDocument/2006/relationships/hyperlink" Target="https://www.respectability.org/2017/10/gina-rodriguez-star-jane-virgin-opens-anxiety/" TargetMode="External"/><Relationship Id="rId5" Type="http://schemas.openxmlformats.org/officeDocument/2006/relationships/hyperlink" Target="https://www.respectability.org/inclusion-toolkits/little-people-dwarfism/" TargetMode="External"/><Relationship Id="rId10" Type="http://schemas.openxmlformats.org/officeDocument/2006/relationships/hyperlink" Target="https://www.respectability.org/2017/10/15/salma-hayek-role-model-latina-women-disabilities/" TargetMode="External"/><Relationship Id="rId4" Type="http://schemas.openxmlformats.org/officeDocument/2006/relationships/hyperlink" Target="https://www.respectability.org/inclusion-toolkits/epilepsy/" TargetMode="External"/><Relationship Id="rId9" Type="http://schemas.openxmlformats.org/officeDocument/2006/relationships/image" Target="../media/image24.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www.respectability.org/2017/10/fast-furious-actress-michelle-rodriguez-cites-add-motivation-success/"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www.respectability.org/2017/10/15/gina-rodriguez-star-jane-virgin-opens-anxiety/"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www.respectability.org/2017/10/selena-gomez-serves-role-model-young-women-disabilities/" TargetMode="External"/><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respectability.org/2017/10/frida-kahlo-self-portrait-painter-showcases-disability-art/" TargetMode="External"/><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hyperlink" Target="https://www.understood.org/en/school-learning/special-services/special-education-basics/conditions-covered-under-idea" TargetMode="External"/><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hyperlink" Target="https://www.understood.org/en/school-learning/your-childs-rights/basics-about-childs-rights/individuals-with-disabilities-education-act-idea-what-you-need-to-kno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hyperlink" Target="https://www.understood.org/es-mx" TargetMode="External"/><Relationship Id="rId13" Type="http://schemas.openxmlformats.org/officeDocument/2006/relationships/hyperlink" Target="https://fesoce.org/" TargetMode="External"/><Relationship Id="rId18" Type="http://schemas.openxmlformats.org/officeDocument/2006/relationships/hyperlink" Target="http://fiestaeducativa.org/" TargetMode="External"/><Relationship Id="rId3" Type="http://schemas.openxmlformats.org/officeDocument/2006/relationships/hyperlink" Target="https://www.naric.com/?q=en/content/spanish-language-resources" TargetMode="External"/><Relationship Id="rId7" Type="http://schemas.openxmlformats.org/officeDocument/2006/relationships/hyperlink" Target="http://www.colorincolorado.org/" TargetMode="External"/><Relationship Id="rId12" Type="http://schemas.openxmlformats.org/officeDocument/2006/relationships/hyperlink" Target="http://sid.usal.es/default.aspx" TargetMode="External"/><Relationship Id="rId17" Type="http://schemas.openxmlformats.org/officeDocument/2006/relationships/hyperlink" Target="http://worldenabled.org/" TargetMode="External"/><Relationship Id="rId2" Type="http://schemas.openxmlformats.org/officeDocument/2006/relationships/notesSlide" Target="../notesSlides/notesSlide28.xml"/><Relationship Id="rId16" Type="http://schemas.openxmlformats.org/officeDocument/2006/relationships/hyperlink" Target="https://www.fundacioncadah.org/web/articulo/tdah-guias-para-padres-y-educadores.html" TargetMode="External"/><Relationship Id="rId1" Type="http://schemas.openxmlformats.org/officeDocument/2006/relationships/slideLayout" Target="../slideLayouts/slideLayout25.xml"/><Relationship Id="rId6" Type="http://schemas.openxmlformats.org/officeDocument/2006/relationships/hyperlink" Target="http://www.pacer.org/publications/spanish.asp" TargetMode="External"/><Relationship Id="rId11" Type="http://schemas.openxmlformats.org/officeDocument/2006/relationships/hyperlink" Target="https://www.ada.gov/cguide_spanish.htm" TargetMode="External"/><Relationship Id="rId5" Type="http://schemas.openxmlformats.org/officeDocument/2006/relationships/hyperlink" Target="http://www.icdri.org/hispanic/Hispanic.htm" TargetMode="External"/><Relationship Id="rId15" Type="http://schemas.openxmlformats.org/officeDocument/2006/relationships/hyperlink" Target="https://www.fundacioncadah.org/web/articulo/tdah-guias-para-educadores.html" TargetMode="External"/><Relationship Id="rId10" Type="http://schemas.openxmlformats.org/officeDocument/2006/relationships/hyperlink" Target="https://www.discapnet.es/" TargetMode="External"/><Relationship Id="rId19" Type="http://schemas.openxmlformats.org/officeDocument/2006/relationships/hyperlink" Target="https://www.coca-colacompany.com/our-company/the-coca-cola-foundation" TargetMode="External"/><Relationship Id="rId4" Type="http://schemas.openxmlformats.org/officeDocument/2006/relationships/hyperlink" Target="http://www.ldonline.org/espanol?lang=en" TargetMode="External"/><Relationship Id="rId9" Type="http://schemas.openxmlformats.org/officeDocument/2006/relationships/hyperlink" Target="https://www.benefits.gov/es/newsroom/news-and-updates/article/238" TargetMode="External"/><Relationship Id="rId14" Type="http://schemas.openxmlformats.org/officeDocument/2006/relationships/hyperlink" Target="https://www.parentcenterhub.org/recursos-en-espano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disabilitystatistics.org/"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hyperlink" Target="http://www.disabilitycompendium.org/docs/default-source/2014-compendium/2014_compendium.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nces.ed.gov/programs/coe/indicator_cgg.asp"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hyperlink" Target="http://www.disabilitycompendium.org/docs/default-source/2014-compendium/2014_compendium.pdf" TargetMode="External"/><Relationship Id="rId4" Type="http://schemas.openxmlformats.org/officeDocument/2006/relationships/hyperlink" Target="https://www2.ed.gov/programs/osepidea/618-data/state-level-data-files/index.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subTitle" idx="1"/>
          </p:nvPr>
        </p:nvSpPr>
        <p:spPr>
          <a:xfrm>
            <a:off x="0" y="4871647"/>
            <a:ext cx="12192000" cy="2193900"/>
          </a:xfrm>
          <a:prstGeom prst="rect">
            <a:avLst/>
          </a:prstGeom>
          <a:noFill/>
          <a:ln>
            <a:noFill/>
          </a:ln>
        </p:spPr>
        <p:txBody>
          <a:bodyPr spcFirstLastPara="1" wrap="square" lIns="91250" tIns="45600" rIns="91250" bIns="45600" anchor="t" anchorCtr="0">
            <a:noAutofit/>
          </a:bodyPr>
          <a:lstStyle/>
          <a:p>
            <a:pPr marL="0" marR="0" lvl="0" indent="0" rtl="0">
              <a:lnSpc>
                <a:spcPct val="115000"/>
              </a:lnSpc>
              <a:spcBef>
                <a:spcPts val="300"/>
              </a:spcBef>
              <a:spcAft>
                <a:spcPts val="0"/>
              </a:spcAft>
              <a:buClr>
                <a:schemeClr val="dk1"/>
              </a:buClr>
              <a:buSzPts val="1161"/>
              <a:buFont typeface="Arial"/>
              <a:buNone/>
            </a:pPr>
            <a:r>
              <a:rPr lang="en-US" sz="1900" i="0" u="none" strike="noStrike" cap="none" dirty="0">
                <a:solidFill>
                  <a:schemeClr val="dk1"/>
                </a:solidFill>
                <a:latin typeface="Montserrat Light"/>
                <a:ea typeface="Montserrat Light"/>
                <a:cs typeface="Montserrat Light"/>
                <a:sym typeface="Montserrat Light"/>
              </a:rPr>
              <a:t>Dr. Victor Santiago Pineda</a:t>
            </a:r>
            <a:endParaRPr dirty="0">
              <a:solidFill>
                <a:schemeClr val="dk1"/>
              </a:solidFill>
              <a:latin typeface="Montserrat Light"/>
              <a:ea typeface="Montserrat Light"/>
              <a:cs typeface="Montserrat Light"/>
              <a:sym typeface="Montserrat Light"/>
            </a:endParaRPr>
          </a:p>
          <a:p>
            <a:pPr marL="0" marR="0" lvl="0" indent="0" rtl="0">
              <a:lnSpc>
                <a:spcPct val="115000"/>
              </a:lnSpc>
              <a:spcBef>
                <a:spcPts val="300"/>
              </a:spcBef>
              <a:spcAft>
                <a:spcPts val="0"/>
              </a:spcAft>
              <a:buClr>
                <a:schemeClr val="dk1"/>
              </a:buClr>
              <a:buSzPts val="1161"/>
              <a:buFont typeface="Arial"/>
              <a:buNone/>
            </a:pPr>
            <a:r>
              <a:rPr lang="en-US" dirty="0">
                <a:solidFill>
                  <a:schemeClr val="dk1"/>
                </a:solidFill>
                <a:latin typeface="Montserrat Light"/>
                <a:ea typeface="Montserrat Light"/>
                <a:cs typeface="Montserrat Light"/>
                <a:sym typeface="Montserrat Light"/>
              </a:rPr>
              <a:t>Stephanie </a:t>
            </a:r>
            <a:r>
              <a:rPr lang="en-US" dirty="0" err="1">
                <a:solidFill>
                  <a:schemeClr val="dk1"/>
                </a:solidFill>
                <a:latin typeface="Montserrat Light"/>
                <a:ea typeface="Montserrat Light"/>
                <a:cs typeface="Montserrat Light"/>
                <a:sym typeface="Montserrat Light"/>
              </a:rPr>
              <a:t>Farfan</a:t>
            </a:r>
            <a:endParaRPr dirty="0">
              <a:solidFill>
                <a:schemeClr val="dk1"/>
              </a:solidFill>
              <a:latin typeface="Montserrat Light"/>
              <a:ea typeface="Montserrat Light"/>
              <a:cs typeface="Montserrat Light"/>
              <a:sym typeface="Montserrat Light"/>
            </a:endParaRPr>
          </a:p>
          <a:p>
            <a:pPr marL="0" marR="0" lvl="0" indent="0" rtl="0">
              <a:lnSpc>
                <a:spcPct val="115000"/>
              </a:lnSpc>
              <a:spcBef>
                <a:spcPts val="300"/>
              </a:spcBef>
              <a:spcAft>
                <a:spcPts val="0"/>
              </a:spcAft>
              <a:buClr>
                <a:schemeClr val="dk1"/>
              </a:buClr>
              <a:buSzPts val="1161"/>
              <a:buFont typeface="Arial"/>
              <a:buNone/>
            </a:pPr>
            <a:r>
              <a:rPr lang="en-US" dirty="0">
                <a:solidFill>
                  <a:schemeClr val="dk1"/>
                </a:solidFill>
                <a:latin typeface="Montserrat Light"/>
                <a:ea typeface="Montserrat Light"/>
                <a:cs typeface="Montserrat Light"/>
                <a:sym typeface="Montserrat Light"/>
              </a:rPr>
              <a:t>Paola Vergara Acevedo</a:t>
            </a:r>
            <a:endParaRPr dirty="0">
              <a:solidFill>
                <a:schemeClr val="dk1"/>
              </a:solidFill>
              <a:latin typeface="Montserrat Light"/>
              <a:ea typeface="Montserrat Light"/>
              <a:cs typeface="Montserrat Light"/>
              <a:sym typeface="Montserrat Light"/>
            </a:endParaRPr>
          </a:p>
          <a:p>
            <a:pPr marL="0" marR="0" lvl="0" indent="0" rtl="0">
              <a:lnSpc>
                <a:spcPct val="115000"/>
              </a:lnSpc>
              <a:spcBef>
                <a:spcPts val="300"/>
              </a:spcBef>
              <a:spcAft>
                <a:spcPts val="0"/>
              </a:spcAft>
              <a:buClr>
                <a:schemeClr val="dk1"/>
              </a:buClr>
              <a:buSzPts val="1161"/>
              <a:buFont typeface="Arial"/>
              <a:buNone/>
            </a:pPr>
            <a:r>
              <a:rPr lang="en-US" dirty="0">
                <a:solidFill>
                  <a:schemeClr val="dk1"/>
                </a:solidFill>
                <a:latin typeface="Montserrat Light"/>
                <a:ea typeface="Montserrat Light"/>
                <a:cs typeface="Montserrat Light"/>
                <a:sym typeface="Montserrat Light"/>
              </a:rPr>
              <a:t>Edith Espiritu</a:t>
            </a:r>
            <a:endParaRPr dirty="0">
              <a:solidFill>
                <a:schemeClr val="dk1"/>
              </a:solidFill>
              <a:latin typeface="Montserrat Light"/>
              <a:ea typeface="Montserrat Light"/>
              <a:cs typeface="Montserrat Light"/>
              <a:sym typeface="Montserrat Light"/>
            </a:endParaRPr>
          </a:p>
        </p:txBody>
      </p:sp>
      <p:pic>
        <p:nvPicPr>
          <p:cNvPr id="187" name="Google Shape;187;p32" descr="Black and gold logo of RespectAbility&#10;"/>
          <p:cNvPicPr preferRelativeResize="0"/>
          <p:nvPr/>
        </p:nvPicPr>
        <p:blipFill rotWithShape="1">
          <a:blip r:embed="rId3">
            <a:alphaModFix/>
          </a:blip>
          <a:srcRect/>
          <a:stretch/>
        </p:blipFill>
        <p:spPr>
          <a:xfrm>
            <a:off x="398250" y="656650"/>
            <a:ext cx="3290537" cy="1639800"/>
          </a:xfrm>
          <a:prstGeom prst="rect">
            <a:avLst/>
          </a:prstGeom>
          <a:noFill/>
          <a:ln>
            <a:noFill/>
          </a:ln>
        </p:spPr>
      </p:pic>
      <p:pic>
        <p:nvPicPr>
          <p:cNvPr id="189" name="Google Shape;189;p32" descr="Red and black logo of the Coca-Cola Foundation. "/>
          <p:cNvPicPr preferRelativeResize="0"/>
          <p:nvPr/>
        </p:nvPicPr>
        <p:blipFill>
          <a:blip r:embed="rId4">
            <a:alphaModFix/>
          </a:blip>
          <a:stretch>
            <a:fillRect/>
          </a:stretch>
        </p:blipFill>
        <p:spPr>
          <a:xfrm>
            <a:off x="8390962" y="5236000"/>
            <a:ext cx="3138301" cy="1465200"/>
          </a:xfrm>
          <a:prstGeom prst="rect">
            <a:avLst/>
          </a:prstGeom>
          <a:noFill/>
          <a:ln>
            <a:noFill/>
          </a:ln>
        </p:spPr>
      </p:pic>
      <p:pic>
        <p:nvPicPr>
          <p:cNvPr id="190" name="Google Shape;190;p32" descr="The blue globe logo of WorldEnabled.&#10;"/>
          <p:cNvPicPr preferRelativeResize="0"/>
          <p:nvPr/>
        </p:nvPicPr>
        <p:blipFill>
          <a:blip r:embed="rId5">
            <a:alphaModFix/>
          </a:blip>
          <a:stretch>
            <a:fillRect/>
          </a:stretch>
        </p:blipFill>
        <p:spPr>
          <a:xfrm>
            <a:off x="9140800" y="787600"/>
            <a:ext cx="2064235" cy="1377900"/>
          </a:xfrm>
          <a:prstGeom prst="rect">
            <a:avLst/>
          </a:prstGeom>
          <a:noFill/>
          <a:ln>
            <a:noFill/>
          </a:ln>
        </p:spPr>
      </p:pic>
      <p:sp>
        <p:nvSpPr>
          <p:cNvPr id="191" name="Google Shape;191;p32"/>
          <p:cNvSpPr txBox="1"/>
          <p:nvPr/>
        </p:nvSpPr>
        <p:spPr>
          <a:xfrm>
            <a:off x="8023325" y="4701475"/>
            <a:ext cx="4058400" cy="111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b="1" dirty="0">
                <a:latin typeface="Montserrat"/>
                <a:ea typeface="Montserrat"/>
                <a:cs typeface="Montserrat"/>
                <a:sym typeface="Montserrat"/>
              </a:rPr>
              <a:t>This work is made possible by:</a:t>
            </a:r>
            <a:endParaRPr b="1" dirty="0">
              <a:latin typeface="Montserrat"/>
              <a:ea typeface="Montserrat"/>
              <a:cs typeface="Montserrat"/>
              <a:sym typeface="Montserrat"/>
            </a:endParaRPr>
          </a:p>
        </p:txBody>
      </p:sp>
      <p:pic>
        <p:nvPicPr>
          <p:cNvPr id="192" name="Google Shape;192;p32" descr="The colorful logo of Fiesta Educativa. The silhouette of a child is holding hands with it's parents. "/>
          <p:cNvPicPr preferRelativeResize="0"/>
          <p:nvPr/>
        </p:nvPicPr>
        <p:blipFill>
          <a:blip r:embed="rId6">
            <a:alphaModFix/>
          </a:blip>
          <a:stretch>
            <a:fillRect/>
          </a:stretch>
        </p:blipFill>
        <p:spPr>
          <a:xfrm>
            <a:off x="3997113" y="379600"/>
            <a:ext cx="4197772" cy="2193900"/>
          </a:xfrm>
          <a:prstGeom prst="rect">
            <a:avLst/>
          </a:prstGeom>
          <a:noFill/>
          <a:ln>
            <a:noFill/>
          </a:ln>
        </p:spPr>
      </p:pic>
      <p:sp>
        <p:nvSpPr>
          <p:cNvPr id="2" name="Rectangle 1">
            <a:extLst>
              <a:ext uri="{FF2B5EF4-FFF2-40B4-BE49-F238E27FC236}">
                <a16:creationId xmlns:a16="http://schemas.microsoft.com/office/drawing/2014/main" id="{3740421D-ED5A-4292-B62B-3FC937D6D502}"/>
              </a:ext>
            </a:extLst>
          </p:cNvPr>
          <p:cNvSpPr/>
          <p:nvPr/>
        </p:nvSpPr>
        <p:spPr>
          <a:xfrm>
            <a:off x="506506" y="4717758"/>
            <a:ext cx="3044423" cy="307777"/>
          </a:xfrm>
          <a:prstGeom prst="rect">
            <a:avLst/>
          </a:prstGeom>
        </p:spPr>
        <p:txBody>
          <a:bodyPr wrap="none" anchor="t">
            <a:spAutoFit/>
          </a:bodyPr>
          <a:lstStyle/>
          <a:p>
            <a:r>
              <a:rPr lang="en-US" b="1" dirty="0">
                <a:latin typeface="Montserrat"/>
                <a:ea typeface="Montserrat"/>
                <a:cs typeface="Montserrat"/>
                <a:sym typeface="Montserrat"/>
              </a:rPr>
              <a:t>This work is made possible by:</a:t>
            </a:r>
          </a:p>
        </p:txBody>
      </p:sp>
      <p:pic>
        <p:nvPicPr>
          <p:cNvPr id="10" name="Google Shape;209;p34" descr="The blue and red logo of the New York Women's Foundation. ">
            <a:extLst>
              <a:ext uri="{FF2B5EF4-FFF2-40B4-BE49-F238E27FC236}">
                <a16:creationId xmlns:a16="http://schemas.microsoft.com/office/drawing/2014/main" id="{CDBA3175-8029-467A-AABD-95B5C0B699B2}"/>
              </a:ext>
            </a:extLst>
          </p:cNvPr>
          <p:cNvPicPr preferRelativeResize="0"/>
          <p:nvPr/>
        </p:nvPicPr>
        <p:blipFill>
          <a:blip r:embed="rId7">
            <a:alphaModFix/>
          </a:blip>
          <a:stretch>
            <a:fillRect/>
          </a:stretch>
        </p:blipFill>
        <p:spPr>
          <a:xfrm>
            <a:off x="561643" y="4995774"/>
            <a:ext cx="3182282" cy="1639801"/>
          </a:xfrm>
          <a:prstGeom prst="rect">
            <a:avLst/>
          </a:prstGeom>
          <a:noFill/>
          <a:ln>
            <a:noFill/>
          </a:ln>
        </p:spPr>
      </p:pic>
      <p:sp>
        <p:nvSpPr>
          <p:cNvPr id="3" name="Title 2">
            <a:extLst>
              <a:ext uri="{FF2B5EF4-FFF2-40B4-BE49-F238E27FC236}">
                <a16:creationId xmlns:a16="http://schemas.microsoft.com/office/drawing/2014/main" id="{0D88485C-836D-46D0-AD7D-54ECAFDA457A}"/>
              </a:ext>
            </a:extLst>
          </p:cNvPr>
          <p:cNvSpPr>
            <a:spLocks noGrp="1"/>
          </p:cNvSpPr>
          <p:nvPr>
            <p:ph type="title" idx="4294967295"/>
          </p:nvPr>
        </p:nvSpPr>
        <p:spPr>
          <a:xfrm>
            <a:off x="377652" y="3071619"/>
            <a:ext cx="10972800" cy="1143000"/>
          </a:xfrm>
        </p:spPr>
        <p:txBody>
          <a:bodyPr/>
          <a:lstStyle/>
          <a:p>
            <a:pPr rtl="0"/>
            <a:r>
              <a:rPr lang="en-US" sz="4800" b="1" i="0" dirty="0">
                <a:solidFill>
                  <a:srgbClr val="000000"/>
                </a:solidFill>
                <a:effectLst/>
                <a:latin typeface="Montserrat" panose="020B0604020202020204" charset="0"/>
                <a:ea typeface="Montserrat" panose="020B0604020202020204" charset="0"/>
                <a:cs typeface="Montserrat" panose="020B0604020202020204" charset="0"/>
              </a:rPr>
              <a:t>Planning for Success:</a:t>
            </a:r>
            <a:r>
              <a:rPr lang="en-US" sz="4800" b="1" i="0" baseline="0" dirty="0">
                <a:solidFill>
                  <a:srgbClr val="000000"/>
                </a:solidFill>
                <a:effectLst/>
                <a:latin typeface="Montserrat" panose="020B0604020202020204" charset="0"/>
                <a:ea typeface="Montserrat" panose="020B0604020202020204" charset="0"/>
                <a:cs typeface="Montserrat" panose="020B0604020202020204" charset="0"/>
              </a:rPr>
              <a:t> </a:t>
            </a:r>
            <a:r>
              <a:rPr lang="en-US" sz="4400" b="1" i="0" u="none" strike="noStrike" cap="none" dirty="0">
                <a:solidFill>
                  <a:schemeClr val="dk1"/>
                </a:solidFill>
                <a:effectLst/>
                <a:latin typeface="Calibri"/>
                <a:ea typeface="Calibri"/>
                <a:cs typeface="Calibri"/>
                <a:sym typeface="Calibri"/>
              </a:rPr>
              <a:t> </a:t>
            </a:r>
            <a:endParaRPr lang="en-US" dirty="0">
              <a:effectLst/>
            </a:endParaRPr>
          </a:p>
          <a:p>
            <a:pPr rtl="0"/>
            <a:r>
              <a:rPr lang="en-US" sz="4400" b="0" i="0" u="none" strike="noStrike" cap="none" dirty="0">
                <a:solidFill>
                  <a:schemeClr val="dk1"/>
                </a:solidFill>
                <a:effectLst/>
                <a:latin typeface="Calibri"/>
                <a:ea typeface="Calibri"/>
                <a:cs typeface="Calibri"/>
                <a:sym typeface="Calibri"/>
              </a:rPr>
              <a:t>Advocating for your daughter or son with a disability</a:t>
            </a:r>
            <a:endParaRPr lang="en-US" dirty="0">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1"/>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b="1" dirty="0">
                <a:solidFill>
                  <a:schemeClr val="lt1"/>
                </a:solidFill>
                <a:latin typeface="Montserrat"/>
                <a:ea typeface="Montserrat"/>
                <a:cs typeface="Montserrat"/>
                <a:sym typeface="Montserrat"/>
              </a:rPr>
              <a:t>Co-authors/partners</a:t>
            </a:r>
            <a:endParaRPr sz="3600" b="1" i="0" u="none" strike="noStrike" cap="none" dirty="0">
              <a:solidFill>
                <a:schemeClr val="lt1"/>
              </a:solidFill>
              <a:latin typeface="Montserrat"/>
              <a:ea typeface="Montserrat"/>
              <a:cs typeface="Montserrat"/>
              <a:sym typeface="Montserrat"/>
            </a:endParaRPr>
          </a:p>
        </p:txBody>
      </p:sp>
      <p:pic>
        <p:nvPicPr>
          <p:cNvPr id="268" name="Google Shape;268;p41" descr="Headshot of Dr. Victor Santiago Pineda."/>
          <p:cNvPicPr preferRelativeResize="0"/>
          <p:nvPr/>
        </p:nvPicPr>
        <p:blipFill>
          <a:blip r:embed="rId3">
            <a:alphaModFix/>
          </a:blip>
          <a:stretch>
            <a:fillRect/>
          </a:stretch>
        </p:blipFill>
        <p:spPr>
          <a:xfrm>
            <a:off x="890800" y="1862251"/>
            <a:ext cx="2128199" cy="2154409"/>
          </a:xfrm>
          <a:prstGeom prst="rect">
            <a:avLst/>
          </a:prstGeom>
          <a:noFill/>
          <a:ln>
            <a:noFill/>
          </a:ln>
        </p:spPr>
      </p:pic>
      <p:pic>
        <p:nvPicPr>
          <p:cNvPr id="269" name="Google Shape;269;p41" descr="RespectAbility Policy, Practices and Latinx Outreach Associate Stephanie Farfan smiling in front of the RespectAbility banner"/>
          <p:cNvPicPr preferRelativeResize="0"/>
          <p:nvPr/>
        </p:nvPicPr>
        <p:blipFill rotWithShape="1">
          <a:blip r:embed="rId4">
            <a:alphaModFix/>
          </a:blip>
          <a:srcRect/>
          <a:stretch/>
        </p:blipFill>
        <p:spPr>
          <a:xfrm>
            <a:off x="3990567" y="1875350"/>
            <a:ext cx="2128197" cy="2128197"/>
          </a:xfrm>
          <a:prstGeom prst="rect">
            <a:avLst/>
          </a:prstGeom>
          <a:noFill/>
          <a:ln>
            <a:noFill/>
          </a:ln>
        </p:spPr>
      </p:pic>
      <p:sp>
        <p:nvSpPr>
          <p:cNvPr id="270" name="Google Shape;270;p41"/>
          <p:cNvSpPr txBox="1"/>
          <p:nvPr/>
        </p:nvSpPr>
        <p:spPr>
          <a:xfrm>
            <a:off x="538275" y="4172600"/>
            <a:ext cx="2866200" cy="79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a:ea typeface="Montserrat"/>
                <a:cs typeface="Montserrat"/>
                <a:sym typeface="Montserrat"/>
              </a:rPr>
              <a:t>Dr. Victor Santiago Pineda President, World Enabled Senior Advisor, RespectAbility</a:t>
            </a:r>
            <a:endParaRPr>
              <a:latin typeface="Montserrat"/>
              <a:ea typeface="Montserrat"/>
              <a:cs typeface="Montserrat"/>
              <a:sym typeface="Montserrat"/>
            </a:endParaRPr>
          </a:p>
        </p:txBody>
      </p:sp>
      <p:sp>
        <p:nvSpPr>
          <p:cNvPr id="271" name="Google Shape;271;p41"/>
          <p:cNvSpPr txBox="1"/>
          <p:nvPr/>
        </p:nvSpPr>
        <p:spPr>
          <a:xfrm>
            <a:off x="3990575" y="4172600"/>
            <a:ext cx="2128200" cy="10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Montserrat"/>
                <a:ea typeface="Montserrat"/>
                <a:cs typeface="Montserrat"/>
                <a:sym typeface="Montserrat"/>
              </a:rPr>
              <a:t>Stephanie Farfan</a:t>
            </a:r>
            <a:endParaRPr>
              <a:latin typeface="Montserrat"/>
              <a:ea typeface="Montserrat"/>
              <a:cs typeface="Montserrat"/>
              <a:sym typeface="Montserrat"/>
            </a:endParaRPr>
          </a:p>
          <a:p>
            <a:pPr marL="0" lvl="0" indent="0" algn="ctr" rtl="0">
              <a:spcBef>
                <a:spcPts val="0"/>
              </a:spcBef>
              <a:spcAft>
                <a:spcPts val="0"/>
              </a:spcAft>
              <a:buNone/>
            </a:pPr>
            <a:r>
              <a:rPr lang="en-US">
                <a:latin typeface="Montserrat"/>
                <a:ea typeface="Montserrat"/>
                <a:cs typeface="Montserrat"/>
                <a:sym typeface="Montserrat"/>
              </a:rPr>
              <a:t>Policy, Practices, Latinx Outreach, RespectAbility</a:t>
            </a:r>
            <a:endParaRPr>
              <a:latin typeface="Montserrat"/>
              <a:ea typeface="Montserrat"/>
              <a:cs typeface="Montserrat"/>
              <a:sym typeface="Montserrat"/>
            </a:endParaRPr>
          </a:p>
        </p:txBody>
      </p:sp>
      <p:sp>
        <p:nvSpPr>
          <p:cNvPr id="272" name="Google Shape;272;p41" descr="Headshot of Paola Vergara Acevedo, Georgetown University."/>
          <p:cNvSpPr txBox="1"/>
          <p:nvPr/>
        </p:nvSpPr>
        <p:spPr>
          <a:xfrm>
            <a:off x="6773150" y="4128950"/>
            <a:ext cx="2404500" cy="11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Montserrat"/>
                <a:ea typeface="Montserrat"/>
                <a:cs typeface="Montserrat"/>
                <a:sym typeface="Montserrat"/>
              </a:rPr>
              <a:t>Paola Vergara Acevedo</a:t>
            </a:r>
            <a:endParaRPr dirty="0">
              <a:latin typeface="Montserrat"/>
              <a:ea typeface="Montserrat"/>
              <a:cs typeface="Montserrat"/>
              <a:sym typeface="Montserrat"/>
            </a:endParaRPr>
          </a:p>
          <a:p>
            <a:pPr marL="0" lvl="0" indent="0" algn="ctr" rtl="0">
              <a:spcBef>
                <a:spcPts val="0"/>
              </a:spcBef>
              <a:spcAft>
                <a:spcPts val="0"/>
              </a:spcAft>
              <a:buNone/>
            </a:pPr>
            <a:r>
              <a:rPr lang="en-US" dirty="0">
                <a:latin typeface="Montserrat"/>
                <a:ea typeface="Montserrat"/>
                <a:cs typeface="Montserrat"/>
                <a:sym typeface="Montserrat"/>
              </a:rPr>
              <a:t>Co-Chair of Spanish Language Committee</a:t>
            </a:r>
            <a:endParaRPr dirty="0">
              <a:latin typeface="Montserrat"/>
              <a:ea typeface="Montserrat"/>
              <a:cs typeface="Montserrat"/>
              <a:sym typeface="Montserrat"/>
            </a:endParaRPr>
          </a:p>
        </p:txBody>
      </p:sp>
      <p:sp>
        <p:nvSpPr>
          <p:cNvPr id="273" name="Google Shape;273;p41"/>
          <p:cNvSpPr txBox="1"/>
          <p:nvPr/>
        </p:nvSpPr>
        <p:spPr>
          <a:xfrm>
            <a:off x="9488075" y="4128950"/>
            <a:ext cx="2128200" cy="79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Montserrat"/>
                <a:ea typeface="Montserrat"/>
                <a:cs typeface="Montserrat"/>
                <a:sym typeface="Montserrat"/>
              </a:rPr>
              <a:t>Edith Espiritu</a:t>
            </a:r>
            <a:endParaRPr dirty="0">
              <a:latin typeface="Montserrat"/>
              <a:ea typeface="Montserrat"/>
              <a:cs typeface="Montserrat"/>
              <a:sym typeface="Montserrat"/>
            </a:endParaRPr>
          </a:p>
          <a:p>
            <a:pPr marL="0" lvl="0" indent="0" algn="ctr" rtl="0">
              <a:spcBef>
                <a:spcPts val="0"/>
              </a:spcBef>
              <a:spcAft>
                <a:spcPts val="0"/>
              </a:spcAft>
              <a:buNone/>
            </a:pPr>
            <a:r>
              <a:rPr lang="en-US" dirty="0">
                <a:latin typeface="Montserrat"/>
                <a:ea typeface="Montserrat"/>
                <a:cs typeface="Montserrat"/>
                <a:sym typeface="Montserrat"/>
              </a:rPr>
              <a:t>Parent Coordinator and Outreach, Fiesta </a:t>
            </a:r>
            <a:r>
              <a:rPr lang="en-US" dirty="0" err="1">
                <a:latin typeface="Montserrat"/>
                <a:ea typeface="Montserrat"/>
                <a:cs typeface="Montserrat"/>
                <a:sym typeface="Montserrat"/>
              </a:rPr>
              <a:t>Educativa</a:t>
            </a:r>
            <a:endParaRPr dirty="0">
              <a:latin typeface="Montserrat"/>
              <a:ea typeface="Montserrat"/>
              <a:cs typeface="Montserrat"/>
              <a:sym typeface="Montserrat"/>
            </a:endParaRPr>
          </a:p>
        </p:txBody>
      </p:sp>
      <p:pic>
        <p:nvPicPr>
          <p:cNvPr id="274" name="Google Shape;274;p41" descr="Headshot of Paola Vergara Acevedo&#10;"/>
          <p:cNvPicPr preferRelativeResize="0"/>
          <p:nvPr/>
        </p:nvPicPr>
        <p:blipFill>
          <a:blip r:embed="rId5">
            <a:alphaModFix/>
          </a:blip>
          <a:stretch>
            <a:fillRect/>
          </a:stretch>
        </p:blipFill>
        <p:spPr>
          <a:xfrm>
            <a:off x="6953862" y="1875350"/>
            <a:ext cx="2043073" cy="2128201"/>
          </a:xfrm>
          <a:prstGeom prst="rect">
            <a:avLst/>
          </a:prstGeom>
          <a:noFill/>
          <a:ln>
            <a:noFill/>
          </a:ln>
        </p:spPr>
      </p:pic>
      <p:pic>
        <p:nvPicPr>
          <p:cNvPr id="275" name="Google Shape;275;p41" descr="Headshot of Edith Espiritu, Parent Coordinator and Outreach, Fiesta Educativa&#10;"/>
          <p:cNvPicPr preferRelativeResize="0"/>
          <p:nvPr/>
        </p:nvPicPr>
        <p:blipFill rotWithShape="1">
          <a:blip r:embed="rId6">
            <a:alphaModFix/>
          </a:blip>
          <a:srcRect t="5924" b="18989"/>
          <a:stretch/>
        </p:blipFill>
        <p:spPr>
          <a:xfrm>
            <a:off x="9570450" y="1875350"/>
            <a:ext cx="1963450" cy="2128201"/>
          </a:xfrm>
          <a:prstGeom prst="rect">
            <a:avLst/>
          </a:prstGeom>
          <a:noFill/>
          <a:ln>
            <a:noFill/>
          </a:ln>
        </p:spPr>
      </p:pic>
      <p:sp>
        <p:nvSpPr>
          <p:cNvPr id="2" name="TextBox 1">
            <a:extLst>
              <a:ext uri="{FF2B5EF4-FFF2-40B4-BE49-F238E27FC236}">
                <a16:creationId xmlns:a16="http://schemas.microsoft.com/office/drawing/2014/main" id="{DB7CF77B-A733-458B-8C0F-DE7AFCA5C71B}"/>
              </a:ext>
            </a:extLst>
          </p:cNvPr>
          <p:cNvSpPr txBox="1"/>
          <p:nvPr/>
        </p:nvSpPr>
        <p:spPr>
          <a:xfrm>
            <a:off x="891397" y="5241985"/>
            <a:ext cx="2214112"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hlinkClick r:id="rId7"/>
              </a:rPr>
              <a:t>http://worldenabled.org/who-we-are/</a:t>
            </a:r>
            <a:endParaRPr lang="en-US" sz="2000" b="1" dirty="0"/>
          </a:p>
          <a:p>
            <a:endParaRPr lang="en-US" sz="2000" b="1" dirty="0"/>
          </a:p>
        </p:txBody>
      </p:sp>
      <p:sp>
        <p:nvSpPr>
          <p:cNvPr id="3" name="TextBox 2">
            <a:extLst>
              <a:ext uri="{FF2B5EF4-FFF2-40B4-BE49-F238E27FC236}">
                <a16:creationId xmlns:a16="http://schemas.microsoft.com/office/drawing/2014/main" id="{D2535B6E-80AD-46BD-A224-3DEF27CC5DA6}"/>
              </a:ext>
            </a:extLst>
          </p:cNvPr>
          <p:cNvSpPr txBox="1"/>
          <p:nvPr/>
        </p:nvSpPr>
        <p:spPr>
          <a:xfrm>
            <a:off x="8913964" y="5342626"/>
            <a:ext cx="3234906"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hlinkClick r:id="" action="ppaction://noaction"/>
              </a:rPr>
              <a:t>http://fiestaeducativa.org /about/our-team/</a:t>
            </a:r>
            <a:endParaRPr lang="en-US" sz="2000" b="1" dirty="0"/>
          </a:p>
          <a:p>
            <a:endParaRPr lang="en-US" sz="20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42"/>
          <p:cNvSpPr txBox="1"/>
          <p:nvPr/>
        </p:nvSpPr>
        <p:spPr>
          <a:xfrm>
            <a:off x="318333" y="1432375"/>
            <a:ext cx="6124800" cy="44634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3"/>
              </a:rPr>
              <a:t>Attention Deficit Disorder Hyperactivity Disorder (ADHD)/Attention Deficit Disorder</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4"/>
              </a:rPr>
              <a:t>Amputation/Amputee</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5"/>
              </a:rPr>
              <a:t>Autism/Autism Spectrum Disorder (ASD)</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6"/>
              </a:rPr>
              <a:t>Blind/Vision Loss</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7"/>
              </a:rPr>
              <a:t>Cerebral Palsy</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8"/>
              </a:rPr>
              <a:t>Deaf/Hard of Hearing</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9"/>
              </a:rPr>
              <a:t>Down Syndrome</a:t>
            </a:r>
            <a:endParaRPr sz="2000" i="0" u="none" strike="noStrike" cap="none">
              <a:solidFill>
                <a:schemeClr val="dk1"/>
              </a:solidFill>
              <a:latin typeface="Montserrat"/>
              <a:ea typeface="Montserrat"/>
              <a:cs typeface="Montserrat"/>
              <a:sym typeface="Montserrat"/>
            </a:endParaRPr>
          </a:p>
        </p:txBody>
      </p:sp>
      <p:sp>
        <p:nvSpPr>
          <p:cNvPr id="283" name="Google Shape;283;p42"/>
          <p:cNvSpPr txBox="1"/>
          <p:nvPr/>
        </p:nvSpPr>
        <p:spPr>
          <a:xfrm>
            <a:off x="9573575" y="3960259"/>
            <a:ext cx="2672100" cy="39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dirty="0">
                <a:solidFill>
                  <a:schemeClr val="dk1"/>
                </a:solidFill>
                <a:hlinkClick r:id="rId10"/>
              </a:rPr>
              <a:t>Cristina Sanz</a:t>
            </a:r>
            <a:r>
              <a:rPr lang="en-US" sz="1100" b="0" i="0" u="none" strike="noStrike" cap="none" dirty="0">
                <a:solidFill>
                  <a:schemeClr val="dk1"/>
                </a:solidFill>
                <a:latin typeface="Arial"/>
                <a:ea typeface="Arial"/>
                <a:cs typeface="Arial"/>
                <a:sym typeface="Arial"/>
              </a:rPr>
              <a:t>, </a:t>
            </a:r>
            <a:r>
              <a:rPr lang="en-US" sz="1100" i="1" dirty="0">
                <a:solidFill>
                  <a:schemeClr val="dk1"/>
                </a:solidFill>
              </a:rPr>
              <a:t>Born this Way / </a:t>
            </a:r>
            <a:r>
              <a:rPr lang="en-US" sz="1100" dirty="0">
                <a:solidFill>
                  <a:schemeClr val="dk1"/>
                </a:solidFill>
              </a:rPr>
              <a:t>Down Syndrome</a:t>
            </a:r>
            <a:endParaRPr sz="1100" dirty="0">
              <a:solidFill>
                <a:schemeClr val="dk1"/>
              </a:solidFill>
            </a:endParaRPr>
          </a:p>
        </p:txBody>
      </p:sp>
      <p:pic>
        <p:nvPicPr>
          <p:cNvPr id="284" name="Google Shape;284;p42" descr="Still frame of Michelle Rodriguez, Fast and Furious."/>
          <p:cNvPicPr preferRelativeResize="0"/>
          <p:nvPr/>
        </p:nvPicPr>
        <p:blipFill rotWithShape="1">
          <a:blip r:embed="rId11">
            <a:alphaModFix/>
          </a:blip>
          <a:srcRect/>
          <a:stretch/>
        </p:blipFill>
        <p:spPr>
          <a:xfrm>
            <a:off x="6447799" y="1641975"/>
            <a:ext cx="2895125" cy="1531858"/>
          </a:xfrm>
          <a:prstGeom prst="rect">
            <a:avLst/>
          </a:prstGeom>
          <a:noFill/>
          <a:ln>
            <a:noFill/>
          </a:ln>
        </p:spPr>
      </p:pic>
      <p:sp>
        <p:nvSpPr>
          <p:cNvPr id="285" name="Google Shape;285;p42"/>
          <p:cNvSpPr txBox="1"/>
          <p:nvPr/>
        </p:nvSpPr>
        <p:spPr>
          <a:xfrm>
            <a:off x="6321273" y="3175795"/>
            <a:ext cx="37113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hlinkClick r:id="rId12"/>
              </a:rPr>
              <a:t>Michelle Rodriguez</a:t>
            </a:r>
            <a:r>
              <a:rPr lang="en-US" sz="1100" b="0" i="0" u="none" strike="noStrike" cap="none" dirty="0">
                <a:solidFill>
                  <a:srgbClr val="000000"/>
                </a:solidFill>
                <a:latin typeface="Arial"/>
                <a:ea typeface="Arial"/>
                <a:cs typeface="Arial"/>
                <a:sym typeface="Arial"/>
              </a:rPr>
              <a:t>, </a:t>
            </a:r>
            <a:r>
              <a:rPr lang="en-US" sz="1100" b="0" i="1" u="none" strike="noStrike" cap="none" dirty="0">
                <a:solidFill>
                  <a:srgbClr val="000000"/>
                </a:solidFill>
                <a:latin typeface="Arial"/>
                <a:ea typeface="Arial"/>
                <a:cs typeface="Arial"/>
                <a:sym typeface="Arial"/>
              </a:rPr>
              <a:t>Fast and Furious </a:t>
            </a:r>
            <a:r>
              <a:rPr lang="en-US" sz="1100" b="0" u="none" strike="noStrike" cap="none" dirty="0">
                <a:solidFill>
                  <a:srgbClr val="000000"/>
                </a:solidFill>
                <a:latin typeface="Arial"/>
                <a:ea typeface="Arial"/>
                <a:cs typeface="Arial"/>
                <a:sym typeface="Arial"/>
              </a:rPr>
              <a:t>/ ADD</a:t>
            </a:r>
            <a:endParaRPr dirty="0"/>
          </a:p>
        </p:txBody>
      </p:sp>
      <p:pic>
        <p:nvPicPr>
          <p:cNvPr id="286" name="Google Shape;286;p42" descr="Group photo of Jeison Aristizabal, Nonprofit Founder, interacting with children. "/>
          <p:cNvPicPr preferRelativeResize="0"/>
          <p:nvPr/>
        </p:nvPicPr>
        <p:blipFill rotWithShape="1">
          <a:blip r:embed="rId13">
            <a:alphaModFix/>
          </a:blip>
          <a:srcRect/>
          <a:stretch/>
        </p:blipFill>
        <p:spPr>
          <a:xfrm>
            <a:off x="6447802" y="3710937"/>
            <a:ext cx="2895134" cy="1471613"/>
          </a:xfrm>
          <a:prstGeom prst="rect">
            <a:avLst/>
          </a:prstGeom>
          <a:noFill/>
          <a:ln>
            <a:noFill/>
          </a:ln>
        </p:spPr>
      </p:pic>
      <p:sp>
        <p:nvSpPr>
          <p:cNvPr id="287" name="Google Shape;287;p42"/>
          <p:cNvSpPr txBox="1"/>
          <p:nvPr/>
        </p:nvSpPr>
        <p:spPr>
          <a:xfrm>
            <a:off x="6321263" y="5249856"/>
            <a:ext cx="4146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err="1">
                <a:solidFill>
                  <a:srgbClr val="000000"/>
                </a:solidFill>
                <a:latin typeface="Arial"/>
                <a:ea typeface="Arial"/>
                <a:cs typeface="Arial"/>
                <a:sym typeface="Arial"/>
                <a:hlinkClick r:id="rId14"/>
              </a:rPr>
              <a:t>Jeison</a:t>
            </a:r>
            <a:r>
              <a:rPr lang="en-US" sz="1100" b="0" i="0" u="none" strike="noStrike" cap="none" dirty="0">
                <a:solidFill>
                  <a:srgbClr val="000000"/>
                </a:solidFill>
                <a:latin typeface="Arial"/>
                <a:ea typeface="Arial"/>
                <a:cs typeface="Arial"/>
                <a:sym typeface="Arial"/>
                <a:hlinkClick r:id="rId14"/>
              </a:rPr>
              <a:t> </a:t>
            </a:r>
            <a:r>
              <a:rPr lang="en-US" sz="1100" b="0" i="0" u="none" strike="noStrike" cap="none" dirty="0" err="1">
                <a:solidFill>
                  <a:srgbClr val="000000"/>
                </a:solidFill>
                <a:latin typeface="Arial"/>
                <a:ea typeface="Arial"/>
                <a:cs typeface="Arial"/>
                <a:sym typeface="Arial"/>
                <a:hlinkClick r:id="rId14"/>
              </a:rPr>
              <a:t>Aristizabal</a:t>
            </a:r>
            <a:r>
              <a:rPr lang="en-US" sz="1100" b="0" i="0" u="none" strike="noStrike" cap="none" dirty="0">
                <a:solidFill>
                  <a:srgbClr val="000000"/>
                </a:solidFill>
                <a:latin typeface="Arial"/>
                <a:ea typeface="Arial"/>
                <a:cs typeface="Arial"/>
                <a:sym typeface="Arial"/>
              </a:rPr>
              <a:t>, Nonprofit Founder </a:t>
            </a:r>
            <a:r>
              <a:rPr lang="en-US" sz="1100" dirty="0"/>
              <a:t>/ </a:t>
            </a:r>
            <a:r>
              <a:rPr lang="en-US" sz="1100" b="0" i="0" u="none" strike="noStrike" cap="none" dirty="0">
                <a:solidFill>
                  <a:srgbClr val="000000"/>
                </a:solidFill>
                <a:latin typeface="Arial"/>
                <a:ea typeface="Arial"/>
                <a:cs typeface="Arial"/>
                <a:sym typeface="Arial"/>
              </a:rPr>
              <a:t>Cerebral Palsy</a:t>
            </a:r>
            <a:endParaRPr dirty="0"/>
          </a:p>
        </p:txBody>
      </p:sp>
      <p:pic>
        <p:nvPicPr>
          <p:cNvPr id="288" name="Google Shape;288;p42" descr="Headshot of Cristina Sanz, star of A&amp;E's Born this Way &#10; "/>
          <p:cNvPicPr preferRelativeResize="0"/>
          <p:nvPr/>
        </p:nvPicPr>
        <p:blipFill>
          <a:blip r:embed="rId15">
            <a:alphaModFix/>
          </a:blip>
          <a:stretch>
            <a:fillRect/>
          </a:stretch>
        </p:blipFill>
        <p:spPr>
          <a:xfrm>
            <a:off x="9689373" y="1641975"/>
            <a:ext cx="1854627" cy="2318284"/>
          </a:xfrm>
          <a:prstGeom prst="rect">
            <a:avLst/>
          </a:prstGeom>
          <a:noFill/>
          <a:ln>
            <a:noFill/>
          </a:ln>
        </p:spPr>
      </p:pic>
      <p:sp>
        <p:nvSpPr>
          <p:cNvPr id="2" name="Title 1">
            <a:extLst>
              <a:ext uri="{FF2B5EF4-FFF2-40B4-BE49-F238E27FC236}">
                <a16:creationId xmlns:a16="http://schemas.microsoft.com/office/drawing/2014/main" id="{8CC90BCF-68B6-4B08-8D24-47B8F0BAB7DB}"/>
              </a:ext>
            </a:extLst>
          </p:cNvPr>
          <p:cNvSpPr>
            <a:spLocks noGrp="1"/>
          </p:cNvSpPr>
          <p:nvPr>
            <p:ph type="title" idx="4294967295"/>
          </p:nvPr>
        </p:nvSpPr>
        <p:spPr/>
        <p:txBody>
          <a:bodyPr/>
          <a:lstStyle/>
          <a:p>
            <a:pPr algn="r" rtl="0"/>
            <a:r>
              <a:rPr lang="en-US" sz="3000" b="1" i="0" dirty="0">
                <a:solidFill>
                  <a:srgbClr val="FFFFFF"/>
                </a:solidFill>
                <a:effectLst/>
                <a:latin typeface="Montserrat" panose="020B0604020202020204" charset="0"/>
                <a:ea typeface="Montserrat" panose="020B0604020202020204" charset="0"/>
                <a:cs typeface="Montserrat" panose="020B0604020202020204" charset="0"/>
              </a:rPr>
              <a:t>Defining Disability</a:t>
            </a:r>
            <a:endParaRPr lang="en-US" dirty="0">
              <a:effectLst/>
            </a:endParaRPr>
          </a:p>
          <a:p>
            <a:pPr algn="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43"/>
          <p:cNvSpPr txBox="1"/>
          <p:nvPr/>
        </p:nvSpPr>
        <p:spPr>
          <a:xfrm>
            <a:off x="318333" y="1432375"/>
            <a:ext cx="6124800" cy="44634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3"/>
              </a:rPr>
              <a:t>Dyslexia and Other Learning Disabilities</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4"/>
              </a:rPr>
              <a:t>Epilepsy</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5"/>
              </a:rPr>
              <a:t>Little People/Dwarfism</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6"/>
              </a:rPr>
              <a:t>Mental Illness </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7"/>
              </a:rPr>
              <a:t>Mobility Impairments Requiring the Use of a Wheelchair</a:t>
            </a:r>
            <a:endParaRPr sz="200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US" sz="2000" i="0" u="sng" strike="noStrike" cap="none">
                <a:solidFill>
                  <a:schemeClr val="hlink"/>
                </a:solidFill>
                <a:latin typeface="Montserrat"/>
                <a:ea typeface="Montserrat"/>
                <a:cs typeface="Montserrat"/>
                <a:sym typeface="Montserrat"/>
                <a:hlinkClick r:id="rId8"/>
              </a:rPr>
              <a:t>Obsessive Compulsive Disorder (OCD)</a:t>
            </a:r>
            <a:endParaRPr sz="2000"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2000"/>
              <a:buFont typeface="Arial"/>
              <a:buNone/>
            </a:pPr>
            <a:endParaRPr sz="2000" i="0" u="none" strike="noStrike" cap="none">
              <a:solidFill>
                <a:schemeClr val="dk1"/>
              </a:solidFill>
              <a:latin typeface="Montserrat"/>
              <a:ea typeface="Montserrat"/>
              <a:cs typeface="Montserrat"/>
              <a:sym typeface="Montserrat"/>
            </a:endParaRPr>
          </a:p>
        </p:txBody>
      </p:sp>
      <p:pic>
        <p:nvPicPr>
          <p:cNvPr id="296" name="Google Shape;296;p43" descr="Headshot of Salma Hayek, star of Frida, Ugly Betty"/>
          <p:cNvPicPr preferRelativeResize="0"/>
          <p:nvPr/>
        </p:nvPicPr>
        <p:blipFill rotWithShape="1">
          <a:blip r:embed="rId9">
            <a:alphaModFix/>
          </a:blip>
          <a:srcRect/>
          <a:stretch/>
        </p:blipFill>
        <p:spPr>
          <a:xfrm>
            <a:off x="6153981" y="1448982"/>
            <a:ext cx="2696400" cy="1829950"/>
          </a:xfrm>
          <a:prstGeom prst="rect">
            <a:avLst/>
          </a:prstGeom>
          <a:noFill/>
          <a:ln>
            <a:noFill/>
          </a:ln>
        </p:spPr>
      </p:pic>
      <p:sp>
        <p:nvSpPr>
          <p:cNvPr id="297" name="Google Shape;297;p43"/>
          <p:cNvSpPr txBox="1"/>
          <p:nvPr/>
        </p:nvSpPr>
        <p:spPr>
          <a:xfrm>
            <a:off x="6050256" y="3297725"/>
            <a:ext cx="3999900" cy="40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hlink"/>
              </a:buClr>
              <a:buSzPts val="1100"/>
              <a:buFont typeface="Libre Baskerville"/>
              <a:buNone/>
            </a:pPr>
            <a:r>
              <a:rPr lang="en-US" sz="1100" i="0" u="sng" strike="noStrike" cap="none" dirty="0">
                <a:solidFill>
                  <a:schemeClr val="hlink"/>
                </a:solidFill>
                <a:hlinkClick r:id="rId10"/>
              </a:rPr>
              <a:t>Salma Hayek</a:t>
            </a:r>
            <a:r>
              <a:rPr lang="en-US" sz="1100" i="0" u="none" strike="noStrike" cap="none" dirty="0">
                <a:solidFill>
                  <a:schemeClr val="dk1"/>
                </a:solidFill>
              </a:rPr>
              <a:t>, </a:t>
            </a:r>
            <a:r>
              <a:rPr lang="en-US" sz="1100" i="1" u="none" strike="noStrike" cap="none" dirty="0">
                <a:solidFill>
                  <a:schemeClr val="dk1"/>
                </a:solidFill>
              </a:rPr>
              <a:t>Frida</a:t>
            </a:r>
            <a:r>
              <a:rPr lang="en-US" sz="1100" i="0" u="none" strike="noStrike" cap="none" dirty="0">
                <a:solidFill>
                  <a:schemeClr val="dk1"/>
                </a:solidFill>
              </a:rPr>
              <a:t>, </a:t>
            </a:r>
            <a:r>
              <a:rPr lang="en-US" sz="1100" i="1" u="none" strike="noStrike" cap="none" dirty="0">
                <a:solidFill>
                  <a:schemeClr val="dk1"/>
                </a:solidFill>
              </a:rPr>
              <a:t>Ugly Betty</a:t>
            </a:r>
            <a:r>
              <a:rPr lang="en-US" sz="1100" dirty="0">
                <a:solidFill>
                  <a:schemeClr val="dk1"/>
                </a:solidFill>
              </a:rPr>
              <a:t>, / Dyslexia</a:t>
            </a:r>
            <a:endParaRPr sz="1100" u="none" strike="noStrike" cap="none" dirty="0">
              <a:solidFill>
                <a:srgbClr val="000000"/>
              </a:solidFill>
            </a:endParaRPr>
          </a:p>
        </p:txBody>
      </p:sp>
      <p:sp>
        <p:nvSpPr>
          <p:cNvPr id="298" name="Google Shape;298;p43"/>
          <p:cNvSpPr txBox="1"/>
          <p:nvPr/>
        </p:nvSpPr>
        <p:spPr>
          <a:xfrm>
            <a:off x="9385823" y="4734709"/>
            <a:ext cx="24300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dirty="0">
                <a:hlinkClick r:id="rId11"/>
              </a:rPr>
              <a:t>Gina Rodriguez</a:t>
            </a:r>
            <a:r>
              <a:rPr lang="en-US" sz="1100" b="0" i="0" u="none" strike="noStrike" cap="none" dirty="0">
                <a:solidFill>
                  <a:srgbClr val="000000"/>
                </a:solidFill>
                <a:latin typeface="Arial"/>
                <a:ea typeface="Arial"/>
                <a:cs typeface="Arial"/>
                <a:sym typeface="Arial"/>
              </a:rPr>
              <a:t>, </a:t>
            </a:r>
            <a:r>
              <a:rPr lang="en-US" sz="1100" i="1" dirty="0"/>
              <a:t>Jane the Virgin, / </a:t>
            </a:r>
            <a:r>
              <a:rPr lang="en-US" sz="1100" dirty="0"/>
              <a:t> Anxiety and Hashimoto’s Disease</a:t>
            </a:r>
            <a:endParaRPr dirty="0"/>
          </a:p>
        </p:txBody>
      </p:sp>
      <p:pic>
        <p:nvPicPr>
          <p:cNvPr id="299" name="Google Shape;299;p43" descr="Headshot of Victor Santiago Pineda. "/>
          <p:cNvPicPr preferRelativeResize="0"/>
          <p:nvPr/>
        </p:nvPicPr>
        <p:blipFill rotWithShape="1">
          <a:blip r:embed="rId12">
            <a:alphaModFix/>
          </a:blip>
          <a:srcRect/>
          <a:stretch/>
        </p:blipFill>
        <p:spPr>
          <a:xfrm>
            <a:off x="6283827" y="4289725"/>
            <a:ext cx="2967344" cy="1695625"/>
          </a:xfrm>
          <a:prstGeom prst="rect">
            <a:avLst/>
          </a:prstGeom>
          <a:noFill/>
          <a:ln>
            <a:noFill/>
          </a:ln>
        </p:spPr>
      </p:pic>
      <p:sp>
        <p:nvSpPr>
          <p:cNvPr id="300" name="Google Shape;300;p43"/>
          <p:cNvSpPr txBox="1"/>
          <p:nvPr/>
        </p:nvSpPr>
        <p:spPr>
          <a:xfrm>
            <a:off x="6283831" y="6068337"/>
            <a:ext cx="36570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Dr. </a:t>
            </a:r>
            <a:r>
              <a:rPr lang="en-US" sz="1100" b="0" i="0" u="none" strike="noStrike" cap="none" dirty="0">
                <a:solidFill>
                  <a:srgbClr val="000000"/>
                </a:solidFill>
                <a:latin typeface="Arial"/>
                <a:ea typeface="Arial"/>
                <a:cs typeface="Arial"/>
                <a:sym typeface="Arial"/>
                <a:hlinkClick r:id="rId13"/>
              </a:rPr>
              <a:t>Victor Pineda</a:t>
            </a:r>
            <a:r>
              <a:rPr lang="en-US" sz="1100" b="0" i="0" u="none" strike="noStrike" cap="none" dirty="0">
                <a:solidFill>
                  <a:srgbClr val="000000"/>
                </a:solidFill>
                <a:latin typeface="Arial"/>
                <a:ea typeface="Arial"/>
                <a:cs typeface="Arial"/>
                <a:sym typeface="Arial"/>
              </a:rPr>
              <a:t>, founder of World Enabled, scholar, activist / </a:t>
            </a:r>
            <a:r>
              <a:rPr lang="en-US" sz="1100" dirty="0"/>
              <a:t>Muscular </a:t>
            </a:r>
            <a:r>
              <a:rPr lang="en-US" sz="1100" dirty="0" err="1"/>
              <a:t>Distrophy</a:t>
            </a:r>
            <a:r>
              <a:rPr lang="en-US" sz="1100" dirty="0"/>
              <a:t>	</a:t>
            </a:r>
            <a:endParaRPr dirty="0"/>
          </a:p>
        </p:txBody>
      </p:sp>
      <p:pic>
        <p:nvPicPr>
          <p:cNvPr id="301" name="Google Shape;301;p43" descr="Glamour shot of Gina Rodriguez. "/>
          <p:cNvPicPr preferRelativeResize="0"/>
          <p:nvPr/>
        </p:nvPicPr>
        <p:blipFill>
          <a:blip r:embed="rId14">
            <a:alphaModFix/>
          </a:blip>
          <a:stretch>
            <a:fillRect/>
          </a:stretch>
        </p:blipFill>
        <p:spPr>
          <a:xfrm>
            <a:off x="9385825" y="1746050"/>
            <a:ext cx="2125896" cy="2988647"/>
          </a:xfrm>
          <a:prstGeom prst="rect">
            <a:avLst/>
          </a:prstGeom>
          <a:noFill/>
          <a:ln>
            <a:noFill/>
          </a:ln>
        </p:spPr>
      </p:pic>
      <p:sp>
        <p:nvSpPr>
          <p:cNvPr id="2" name="Title 1">
            <a:extLst>
              <a:ext uri="{FF2B5EF4-FFF2-40B4-BE49-F238E27FC236}">
                <a16:creationId xmlns:a16="http://schemas.microsoft.com/office/drawing/2014/main" id="{A9AB5A5A-EA8B-475B-8818-E8B27B0F6746}"/>
              </a:ext>
            </a:extLst>
          </p:cNvPr>
          <p:cNvSpPr>
            <a:spLocks noGrp="1"/>
          </p:cNvSpPr>
          <p:nvPr>
            <p:ph type="title" idx="4294967295"/>
          </p:nvPr>
        </p:nvSpPr>
        <p:spPr/>
        <p:txBody>
          <a:bodyPr/>
          <a:lstStyle/>
          <a:p>
            <a:pPr algn="r"/>
            <a:r>
              <a:rPr lang="en-US" sz="2400" b="1" dirty="0">
                <a:solidFill>
                  <a:schemeClr val="bg1"/>
                </a:solidFill>
                <a:latin typeface="Montserrat" panose="020B0604020202020204" charset="0"/>
              </a:rPr>
              <a:t>Defining Disability Part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770655" y="525145"/>
            <a:ext cx="10972798" cy="276999"/>
          </a:xfrm>
          <a:prstGeom prst="rect">
            <a:avLst/>
          </a:prstGeom>
          <a:noFill/>
          <a:ln>
            <a:noFill/>
          </a:ln>
        </p:spPr>
        <p:txBody>
          <a:bodyPr spcFirstLastPara="1" wrap="square" lIns="91400" tIns="91400" rIns="91400" bIns="91400" anchor="t" anchorCtr="0">
            <a:noAutofit/>
          </a:bodyPr>
          <a:lstStyle/>
          <a:p>
            <a:pPr marL="0" marR="0" lvl="0" indent="0" algn="r" rtl="0">
              <a:lnSpc>
                <a:spcPct val="100000"/>
              </a:lnSpc>
              <a:spcBef>
                <a:spcPts val="0"/>
              </a:spcBef>
              <a:spcAft>
                <a:spcPts val="0"/>
              </a:spcAft>
              <a:buClr>
                <a:srgbClr val="000000"/>
              </a:buClr>
              <a:buSzPts val="3600"/>
              <a:buFont typeface="Calibri"/>
              <a:buNone/>
            </a:pPr>
            <a:r>
              <a:rPr lang="en-US" sz="3600" b="1" dirty="0">
                <a:solidFill>
                  <a:schemeClr val="lt1"/>
                </a:solidFill>
                <a:latin typeface="Montserrat"/>
                <a:ea typeface="Montserrat"/>
                <a:cs typeface="Montserrat"/>
                <a:sym typeface="Montserrat"/>
              </a:rPr>
              <a:t>Michelle Rodriguez, Actress / ADD</a:t>
            </a:r>
            <a:endParaRPr sz="3600" b="1" i="0" u="none" strike="noStrike" cap="none" dirty="0">
              <a:solidFill>
                <a:schemeClr val="lt1"/>
              </a:solidFill>
              <a:latin typeface="Montserrat"/>
              <a:ea typeface="Montserrat"/>
              <a:cs typeface="Montserrat"/>
              <a:sym typeface="Montserrat"/>
            </a:endParaRPr>
          </a:p>
        </p:txBody>
      </p:sp>
      <p:sp>
        <p:nvSpPr>
          <p:cNvPr id="308" name="Google Shape;308;p44"/>
          <p:cNvSpPr txBox="1">
            <a:spLocks noGrp="1"/>
          </p:cNvSpPr>
          <p:nvPr>
            <p:ph type="body" idx="1"/>
          </p:nvPr>
        </p:nvSpPr>
        <p:spPr>
          <a:xfrm>
            <a:off x="622471" y="1698252"/>
            <a:ext cx="5052300" cy="1534500"/>
          </a:xfrm>
          <a:prstGeom prst="rect">
            <a:avLst/>
          </a:prstGeom>
          <a:noFill/>
          <a:ln>
            <a:noFill/>
          </a:ln>
        </p:spPr>
        <p:txBody>
          <a:bodyPr spcFirstLastPara="1" wrap="square" lIns="91400" tIns="91400" rIns="91400" bIns="91400" anchor="t" anchorCtr="0">
            <a:noAutofit/>
          </a:bodyPr>
          <a:lstStyle/>
          <a:p>
            <a:pPr marL="342900" marR="0" lvl="1" indent="-152400" algn="l" rtl="0">
              <a:lnSpc>
                <a:spcPct val="100000"/>
              </a:lnSpc>
              <a:spcBef>
                <a:spcPts val="0"/>
              </a:spcBef>
              <a:spcAft>
                <a:spcPts val="0"/>
              </a:spcAft>
              <a:buClr>
                <a:srgbClr val="000000"/>
              </a:buClr>
              <a:buSzPts val="2400"/>
              <a:buFont typeface="Montserrat"/>
              <a:buChar char="❖"/>
            </a:pPr>
            <a:r>
              <a:rPr lang="en-US" sz="2400" u="sng">
                <a:solidFill>
                  <a:schemeClr val="hlink"/>
                </a:solidFill>
                <a:latin typeface="Montserrat"/>
                <a:ea typeface="Montserrat"/>
                <a:cs typeface="Montserrat"/>
                <a:sym typeface="Montserrat"/>
                <a:hlinkClick r:id="rId3"/>
              </a:rPr>
              <a:t>Rodriguez</a:t>
            </a:r>
            <a:r>
              <a:rPr lang="en-US" sz="2400">
                <a:solidFill>
                  <a:schemeClr val="dk1"/>
                </a:solidFill>
                <a:latin typeface="Montserrat"/>
                <a:ea typeface="Montserrat"/>
                <a:cs typeface="Montserrat"/>
                <a:sym typeface="Montserrat"/>
              </a:rPr>
              <a:t> has Attention Deficit Disorder (ADD), which led her to being expelled from five schools</a:t>
            </a:r>
            <a:endParaRPr>
              <a:latin typeface="Montserrat"/>
              <a:ea typeface="Montserrat"/>
              <a:cs typeface="Montserrat"/>
              <a:sym typeface="Montserrat"/>
            </a:endParaRPr>
          </a:p>
          <a:p>
            <a:pPr marL="342900" marR="0" lvl="1" indent="-152400" algn="l" rtl="0">
              <a:lnSpc>
                <a:spcPct val="100000"/>
              </a:lnSpc>
              <a:spcBef>
                <a:spcPts val="640"/>
              </a:spcBef>
              <a:spcAft>
                <a:spcPts val="0"/>
              </a:spcAft>
              <a:buClr>
                <a:srgbClr val="000000"/>
              </a:buClr>
              <a:buSzPts val="2400"/>
              <a:buFont typeface="Montserrat"/>
              <a:buChar char="❖"/>
            </a:pPr>
            <a:r>
              <a:rPr lang="en-US" sz="2400">
                <a:solidFill>
                  <a:schemeClr val="dk1"/>
                </a:solidFill>
                <a:latin typeface="Montserrat"/>
                <a:ea typeface="Montserrat"/>
                <a:cs typeface="Montserrat"/>
                <a:sym typeface="Montserrat"/>
              </a:rPr>
              <a:t>“I want to write and direct, but it’s not easy with ADD. I have a hard time focusing when I’m alone. I’m a scatterbrain, but I’m nervous of taking medication, I don’t really want to depend on anything to control my brain.”</a:t>
            </a:r>
            <a:endParaRPr sz="2400" i="0" u="none" strike="noStrike" cap="none">
              <a:solidFill>
                <a:schemeClr val="dk1"/>
              </a:solidFill>
              <a:latin typeface="Montserrat"/>
              <a:ea typeface="Montserrat"/>
              <a:cs typeface="Montserrat"/>
              <a:sym typeface="Montserrat"/>
            </a:endParaRPr>
          </a:p>
        </p:txBody>
      </p:sp>
      <p:pic>
        <p:nvPicPr>
          <p:cNvPr id="309" name="Google Shape;309;p44" descr="Red carpet picture of Michelle Rodriguez "/>
          <p:cNvPicPr preferRelativeResize="0"/>
          <p:nvPr/>
        </p:nvPicPr>
        <p:blipFill>
          <a:blip r:embed="rId4">
            <a:alphaModFix/>
          </a:blip>
          <a:stretch>
            <a:fillRect/>
          </a:stretch>
        </p:blipFill>
        <p:spPr>
          <a:xfrm>
            <a:off x="5935750" y="1698250"/>
            <a:ext cx="5951453" cy="3967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a:spcBef>
                <a:spcPts val="0"/>
              </a:spcBef>
              <a:spcAft>
                <a:spcPts val="0"/>
              </a:spcAft>
              <a:buNone/>
            </a:pPr>
            <a:r>
              <a:rPr lang="en-US" sz="3600" b="1">
                <a:solidFill>
                  <a:schemeClr val="lt1"/>
                </a:solidFill>
                <a:latin typeface="Montserrat"/>
                <a:ea typeface="Montserrat"/>
                <a:cs typeface="Montserrat"/>
                <a:sym typeface="Montserrat"/>
              </a:rPr>
              <a:t>Gina Rodriguez, Actress / Anxiety</a:t>
            </a:r>
            <a:endParaRPr sz="3600" b="1">
              <a:solidFill>
                <a:schemeClr val="lt1"/>
              </a:solidFill>
              <a:latin typeface="Montserrat"/>
              <a:ea typeface="Montserrat"/>
              <a:cs typeface="Montserrat"/>
              <a:sym typeface="Montserrat"/>
            </a:endParaRPr>
          </a:p>
        </p:txBody>
      </p:sp>
      <p:sp>
        <p:nvSpPr>
          <p:cNvPr id="315" name="Google Shape;315;p45"/>
          <p:cNvSpPr txBox="1">
            <a:spLocks noGrp="1"/>
          </p:cNvSpPr>
          <p:nvPr>
            <p:ph type="body" idx="1"/>
          </p:nvPr>
        </p:nvSpPr>
        <p:spPr>
          <a:xfrm>
            <a:off x="609626" y="1577211"/>
            <a:ext cx="5531700" cy="4563900"/>
          </a:xfrm>
          <a:prstGeom prst="rect">
            <a:avLst/>
          </a:prstGeom>
        </p:spPr>
        <p:txBody>
          <a:bodyPr spcFirstLastPara="1" wrap="square" lIns="91400" tIns="91400" rIns="91400" bIns="91400" anchor="t" anchorCtr="0">
            <a:noAutofit/>
          </a:bodyPr>
          <a:lstStyle/>
          <a:p>
            <a:pPr marL="457200" lvl="0" indent="-381000" rtl="0">
              <a:spcBef>
                <a:spcPts val="0"/>
              </a:spcBef>
              <a:spcAft>
                <a:spcPts val="0"/>
              </a:spcAft>
              <a:buSzPts val="2400"/>
              <a:buFont typeface="Montserrat"/>
              <a:buChar char="❖"/>
            </a:pPr>
            <a:r>
              <a:rPr lang="en-US" sz="2400" u="sng">
                <a:solidFill>
                  <a:schemeClr val="hlink"/>
                </a:solidFill>
                <a:latin typeface="Montserrat"/>
                <a:ea typeface="Montserrat"/>
                <a:cs typeface="Montserrat"/>
                <a:sym typeface="Montserrat"/>
                <a:hlinkClick r:id="rId3"/>
              </a:rPr>
              <a:t>Rodriguez</a:t>
            </a:r>
            <a:r>
              <a:rPr lang="en-US" sz="2400">
                <a:latin typeface="Montserrat"/>
                <a:ea typeface="Montserrat"/>
                <a:cs typeface="Montserrat"/>
                <a:sym typeface="Montserrat"/>
              </a:rPr>
              <a:t> has Anxiety and Hashimoto’s Disease.</a:t>
            </a:r>
            <a:endParaRPr sz="2400">
              <a:latin typeface="Montserrat"/>
              <a:ea typeface="Montserrat"/>
              <a:cs typeface="Montserrat"/>
              <a:sym typeface="Montserrat"/>
            </a:endParaRPr>
          </a:p>
          <a:p>
            <a:pPr marL="457200" lvl="0" indent="-381000">
              <a:spcBef>
                <a:spcPts val="0"/>
              </a:spcBef>
              <a:spcAft>
                <a:spcPts val="0"/>
              </a:spcAft>
              <a:buSzPts val="2400"/>
              <a:buFont typeface="Montserrat"/>
              <a:buChar char="❖"/>
            </a:pPr>
            <a:r>
              <a:rPr lang="en-US" sz="2400">
                <a:latin typeface="Montserrat"/>
                <a:ea typeface="Montserrat"/>
                <a:cs typeface="Montserrat"/>
                <a:sym typeface="Montserrat"/>
              </a:rPr>
              <a:t>“I suffer from anxiety. And watching this clip I could see how anxious I was but I empathize with myself. I wanted to protect her and tell her it’s ok to be anxious, there is nothing different or strange about having anxiety and I will prevail.”</a:t>
            </a:r>
            <a:endParaRPr sz="2400">
              <a:latin typeface="Montserrat"/>
              <a:ea typeface="Montserrat"/>
              <a:cs typeface="Montserrat"/>
              <a:sym typeface="Montserrat"/>
            </a:endParaRPr>
          </a:p>
        </p:txBody>
      </p:sp>
      <p:pic>
        <p:nvPicPr>
          <p:cNvPr id="316" name="Google Shape;316;p45" descr="Glamour photo of Gian Rodriguez "/>
          <p:cNvPicPr preferRelativeResize="0"/>
          <p:nvPr/>
        </p:nvPicPr>
        <p:blipFill>
          <a:blip r:embed="rId4">
            <a:alphaModFix/>
          </a:blip>
          <a:stretch>
            <a:fillRect/>
          </a:stretch>
        </p:blipFill>
        <p:spPr>
          <a:xfrm>
            <a:off x="6355500" y="1577200"/>
            <a:ext cx="5531701" cy="41487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a:spcBef>
                <a:spcPts val="0"/>
              </a:spcBef>
              <a:spcAft>
                <a:spcPts val="0"/>
              </a:spcAft>
              <a:buNone/>
            </a:pPr>
            <a:r>
              <a:rPr lang="en-US" sz="3600" b="1">
                <a:solidFill>
                  <a:srgbClr val="FFFFFF"/>
                </a:solidFill>
                <a:latin typeface="Montserrat"/>
                <a:ea typeface="Montserrat"/>
                <a:cs typeface="Montserrat"/>
                <a:sym typeface="Montserrat"/>
              </a:rPr>
              <a:t>Selena Gomez, Lupus</a:t>
            </a:r>
            <a:endParaRPr sz="3600" b="1">
              <a:solidFill>
                <a:srgbClr val="FFFFFF"/>
              </a:solidFill>
              <a:latin typeface="Montserrat"/>
              <a:ea typeface="Montserrat"/>
              <a:cs typeface="Montserrat"/>
              <a:sym typeface="Montserrat"/>
            </a:endParaRPr>
          </a:p>
        </p:txBody>
      </p:sp>
      <p:sp>
        <p:nvSpPr>
          <p:cNvPr id="322" name="Google Shape;322;p46"/>
          <p:cNvSpPr txBox="1">
            <a:spLocks noGrp="1"/>
          </p:cNvSpPr>
          <p:nvPr>
            <p:ph type="body" idx="1"/>
          </p:nvPr>
        </p:nvSpPr>
        <p:spPr>
          <a:xfrm>
            <a:off x="609626" y="1577195"/>
            <a:ext cx="5531700" cy="5041800"/>
          </a:xfrm>
          <a:prstGeom prst="rect">
            <a:avLst/>
          </a:prstGeom>
        </p:spPr>
        <p:txBody>
          <a:bodyPr spcFirstLastPara="1" wrap="square" lIns="91400" tIns="91400" rIns="91400" bIns="91400" anchor="t" anchorCtr="0">
            <a:noAutofit/>
          </a:bodyPr>
          <a:lstStyle/>
          <a:p>
            <a:pPr marL="457200" lvl="0" indent="-381000" rtl="0">
              <a:spcBef>
                <a:spcPts val="0"/>
              </a:spcBef>
              <a:spcAft>
                <a:spcPts val="0"/>
              </a:spcAft>
              <a:buSzPts val="2400"/>
              <a:buFont typeface="Montserrat"/>
              <a:buChar char="❖"/>
            </a:pPr>
            <a:r>
              <a:rPr lang="en-US" sz="2400" u="sng">
                <a:solidFill>
                  <a:schemeClr val="hlink"/>
                </a:solidFill>
                <a:latin typeface="Montserrat"/>
                <a:ea typeface="Montserrat"/>
                <a:cs typeface="Montserrat"/>
                <a:sym typeface="Montserrat"/>
                <a:hlinkClick r:id="rId3"/>
              </a:rPr>
              <a:t>Gomez </a:t>
            </a:r>
            <a:r>
              <a:rPr lang="en-US" sz="2400">
                <a:latin typeface="Montserrat"/>
                <a:ea typeface="Montserrat"/>
                <a:cs typeface="Montserrat"/>
                <a:sym typeface="Montserrat"/>
              </a:rPr>
              <a:t>has Lupus, a chronic autoimmune disease that causes the body to attack itself, unable to differentiate between its own healthy tissue and invaders.</a:t>
            </a:r>
            <a:endParaRPr sz="2400">
              <a:latin typeface="Montserrat"/>
              <a:ea typeface="Montserrat"/>
              <a:cs typeface="Montserrat"/>
              <a:sym typeface="Montserrat"/>
            </a:endParaRPr>
          </a:p>
          <a:p>
            <a:pPr marL="457200" lvl="0" indent="-381000">
              <a:spcBef>
                <a:spcPts val="0"/>
              </a:spcBef>
              <a:spcAft>
                <a:spcPts val="0"/>
              </a:spcAft>
              <a:buSzPts val="2400"/>
              <a:buFont typeface="Montserrat"/>
              <a:buChar char="❖"/>
            </a:pPr>
            <a:r>
              <a:rPr lang="en-US" sz="2400">
                <a:latin typeface="Montserrat"/>
                <a:ea typeface="Montserrat"/>
                <a:cs typeface="Montserrat"/>
                <a:sym typeface="Montserrat"/>
              </a:rPr>
              <a:t>“It is an autoimmune disease; I will have it forever and you just have to take care of yourself.”</a:t>
            </a:r>
            <a:endParaRPr sz="2400">
              <a:latin typeface="Montserrat"/>
              <a:ea typeface="Montserrat"/>
              <a:cs typeface="Montserrat"/>
              <a:sym typeface="Montserrat"/>
            </a:endParaRPr>
          </a:p>
        </p:txBody>
      </p:sp>
      <p:pic>
        <p:nvPicPr>
          <p:cNvPr id="323" name="Google Shape;323;p46" descr="Glamour photo of Selena Gomez"/>
          <p:cNvPicPr preferRelativeResize="0"/>
          <p:nvPr/>
        </p:nvPicPr>
        <p:blipFill>
          <a:blip r:embed="rId4">
            <a:alphaModFix/>
          </a:blip>
          <a:stretch>
            <a:fillRect/>
          </a:stretch>
        </p:blipFill>
        <p:spPr>
          <a:xfrm>
            <a:off x="6356425" y="1812975"/>
            <a:ext cx="5587574" cy="314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7"/>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a:spcBef>
                <a:spcPts val="0"/>
              </a:spcBef>
              <a:spcAft>
                <a:spcPts val="0"/>
              </a:spcAft>
              <a:buNone/>
            </a:pPr>
            <a:r>
              <a:rPr lang="en-US" sz="3600" b="1" dirty="0">
                <a:solidFill>
                  <a:srgbClr val="FFFFFF"/>
                </a:solidFill>
                <a:latin typeface="Montserrat"/>
                <a:ea typeface="Montserrat"/>
                <a:cs typeface="Montserrat"/>
                <a:sym typeface="Montserrat"/>
              </a:rPr>
              <a:t>Frida Kahlo, Artist / Polio</a:t>
            </a:r>
            <a:endParaRPr sz="3600" b="1" dirty="0">
              <a:solidFill>
                <a:srgbClr val="FFFFFF"/>
              </a:solidFill>
              <a:latin typeface="Montserrat"/>
              <a:ea typeface="Montserrat"/>
              <a:cs typeface="Montserrat"/>
              <a:sym typeface="Montserrat"/>
            </a:endParaRPr>
          </a:p>
        </p:txBody>
      </p:sp>
      <p:sp>
        <p:nvSpPr>
          <p:cNvPr id="329" name="Google Shape;329;p47"/>
          <p:cNvSpPr txBox="1">
            <a:spLocks noGrp="1"/>
          </p:cNvSpPr>
          <p:nvPr>
            <p:ph type="body" idx="1"/>
          </p:nvPr>
        </p:nvSpPr>
        <p:spPr>
          <a:xfrm>
            <a:off x="609627" y="1577194"/>
            <a:ext cx="5377200" cy="5070000"/>
          </a:xfrm>
          <a:prstGeom prst="rect">
            <a:avLst/>
          </a:prstGeom>
        </p:spPr>
        <p:txBody>
          <a:bodyPr spcFirstLastPara="1" wrap="square" lIns="91400" tIns="91400" rIns="91400" bIns="91400" anchor="t" anchorCtr="0">
            <a:noAutofit/>
          </a:bodyPr>
          <a:lstStyle/>
          <a:p>
            <a:pPr marL="457200" lvl="0" indent="-381000" rtl="0">
              <a:spcBef>
                <a:spcPts val="0"/>
              </a:spcBef>
              <a:spcAft>
                <a:spcPts val="0"/>
              </a:spcAft>
              <a:buSzPts val="2400"/>
              <a:buFont typeface="Montserrat"/>
              <a:buChar char="❖"/>
            </a:pPr>
            <a:r>
              <a:rPr lang="en-US" sz="2400" u="sng">
                <a:solidFill>
                  <a:schemeClr val="hlink"/>
                </a:solidFill>
                <a:latin typeface="Montserrat"/>
                <a:ea typeface="Montserrat"/>
                <a:cs typeface="Montserrat"/>
                <a:sym typeface="Montserrat"/>
                <a:hlinkClick r:id="rId3"/>
              </a:rPr>
              <a:t>Frida Kahlo</a:t>
            </a:r>
            <a:r>
              <a:rPr lang="en-US" sz="2400">
                <a:latin typeface="Montserrat"/>
                <a:ea typeface="Montserrat"/>
                <a:cs typeface="Montserrat"/>
                <a:sym typeface="Montserrat"/>
              </a:rPr>
              <a:t>, a Mexican woman who had multiple disabilities including polio as a child and spinal and pelvis damage from a car accident, became a world-renowned self-portrait painter.</a:t>
            </a:r>
            <a:endParaRPr sz="2400">
              <a:latin typeface="Montserrat"/>
              <a:ea typeface="Montserrat"/>
              <a:cs typeface="Montserrat"/>
              <a:sym typeface="Montserrat"/>
            </a:endParaRPr>
          </a:p>
          <a:p>
            <a:pPr marL="457200" lvl="0" indent="-381000">
              <a:spcBef>
                <a:spcPts val="0"/>
              </a:spcBef>
              <a:spcAft>
                <a:spcPts val="0"/>
              </a:spcAft>
              <a:buSzPts val="2400"/>
              <a:buFont typeface="Montserrat"/>
              <a:buChar char="❖"/>
            </a:pPr>
            <a:r>
              <a:rPr lang="en-US" sz="2400">
                <a:latin typeface="Montserrat"/>
                <a:ea typeface="Montserrat"/>
                <a:cs typeface="Montserrat"/>
                <a:sym typeface="Montserrat"/>
              </a:rPr>
              <a:t>Throughout her life, Kahlo came face-to-face with her disabilities and turned them into art. She has many paintings depicting her disabilities.</a:t>
            </a:r>
            <a:endParaRPr sz="2400">
              <a:latin typeface="Montserrat"/>
              <a:ea typeface="Montserrat"/>
              <a:cs typeface="Montserrat"/>
              <a:sym typeface="Montserrat"/>
            </a:endParaRPr>
          </a:p>
        </p:txBody>
      </p:sp>
      <p:pic>
        <p:nvPicPr>
          <p:cNvPr id="330" name="Google Shape;330;p47" descr="Color photo of Frida Kahlo holding a small ornamental statue. "/>
          <p:cNvPicPr preferRelativeResize="0"/>
          <p:nvPr/>
        </p:nvPicPr>
        <p:blipFill>
          <a:blip r:embed="rId4">
            <a:alphaModFix/>
          </a:blip>
          <a:stretch>
            <a:fillRect/>
          </a:stretch>
        </p:blipFill>
        <p:spPr>
          <a:xfrm>
            <a:off x="6099225" y="1981525"/>
            <a:ext cx="5787974" cy="3255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8"/>
          <p:cNvSpPr txBox="1">
            <a:spLocks noGrp="1"/>
          </p:cNvSpPr>
          <p:nvPr>
            <p:ph type="body" idx="1"/>
          </p:nvPr>
        </p:nvSpPr>
        <p:spPr>
          <a:xfrm>
            <a:off x="356475" y="1257100"/>
            <a:ext cx="7776600" cy="5212200"/>
          </a:xfrm>
          <a:prstGeom prst="rect">
            <a:avLst/>
          </a:prstGeom>
          <a:noFill/>
          <a:ln>
            <a:noFill/>
          </a:ln>
        </p:spPr>
        <p:txBody>
          <a:bodyPr spcFirstLastPara="1" wrap="square" lIns="91400" tIns="91400" rIns="91400" bIns="91400" anchor="t" anchorCtr="0">
            <a:noAutofit/>
          </a:bodyPr>
          <a:lstStyle/>
          <a:p>
            <a:pPr marL="914400" lvl="0" indent="-381000" rtl="0">
              <a:lnSpc>
                <a:spcPct val="115000"/>
              </a:lnSpc>
              <a:spcBef>
                <a:spcPts val="0"/>
              </a:spcBef>
              <a:spcAft>
                <a:spcPts val="0"/>
              </a:spcAft>
              <a:buClr>
                <a:schemeClr val="dk1"/>
              </a:buClr>
              <a:buSzPts val="2400"/>
              <a:buFont typeface="Montserrat"/>
              <a:buChar char="❖"/>
            </a:pPr>
            <a:r>
              <a:rPr lang="en-US" sz="2400" dirty="0">
                <a:solidFill>
                  <a:schemeClr val="dk1"/>
                </a:solidFill>
                <a:latin typeface="Montserrat"/>
                <a:ea typeface="Montserrat"/>
                <a:cs typeface="Montserrat"/>
                <a:sym typeface="Montserrat"/>
              </a:rPr>
              <a:t>It’s important to have high expectations for your child because all children have the ability to learn and grow.</a:t>
            </a:r>
            <a:endParaRPr sz="2400" dirty="0">
              <a:solidFill>
                <a:schemeClr val="dk1"/>
              </a:solidFill>
              <a:latin typeface="Montserrat"/>
              <a:ea typeface="Montserrat"/>
              <a:cs typeface="Montserrat"/>
              <a:sym typeface="Montserrat"/>
            </a:endParaRPr>
          </a:p>
          <a:p>
            <a:pPr marL="914400" lvl="0" indent="-381000" rtl="0">
              <a:lnSpc>
                <a:spcPct val="115000"/>
              </a:lnSpc>
              <a:spcBef>
                <a:spcPts val="0"/>
              </a:spcBef>
              <a:spcAft>
                <a:spcPts val="0"/>
              </a:spcAft>
              <a:buClr>
                <a:schemeClr val="dk1"/>
              </a:buClr>
              <a:buSzPts val="2400"/>
              <a:buFont typeface="Montserrat"/>
              <a:buChar char="❖"/>
            </a:pPr>
            <a:r>
              <a:rPr lang="en-US" sz="2400" dirty="0">
                <a:solidFill>
                  <a:schemeClr val="dk1"/>
                </a:solidFill>
                <a:latin typeface="Montserrat"/>
                <a:ea typeface="Montserrat"/>
                <a:cs typeface="Montserrat"/>
                <a:sym typeface="Montserrat"/>
              </a:rPr>
              <a:t>Don’t let the negative views of others define them.</a:t>
            </a:r>
            <a:endParaRPr sz="2400" dirty="0">
              <a:solidFill>
                <a:schemeClr val="dk1"/>
              </a:solidFill>
              <a:latin typeface="Montserrat"/>
              <a:ea typeface="Montserrat"/>
              <a:cs typeface="Montserrat"/>
              <a:sym typeface="Montserrat"/>
            </a:endParaRPr>
          </a:p>
          <a:p>
            <a:pPr marL="914400" lvl="0" indent="-381000" rtl="0">
              <a:lnSpc>
                <a:spcPct val="115000"/>
              </a:lnSpc>
              <a:spcBef>
                <a:spcPts val="0"/>
              </a:spcBef>
              <a:spcAft>
                <a:spcPts val="0"/>
              </a:spcAft>
              <a:buClr>
                <a:schemeClr val="dk1"/>
              </a:buClr>
              <a:buSzPts val="2400"/>
              <a:buFont typeface="Montserrat"/>
              <a:buChar char="❖"/>
            </a:pPr>
            <a:r>
              <a:rPr lang="en-US" sz="2400" dirty="0">
                <a:solidFill>
                  <a:schemeClr val="dk1"/>
                </a:solidFill>
                <a:latin typeface="Montserrat"/>
                <a:ea typeface="Montserrat"/>
                <a:cs typeface="Montserrat"/>
                <a:sym typeface="Montserrat"/>
              </a:rPr>
              <a:t>Recognize their talents and potential to contribute to their communities.</a:t>
            </a:r>
            <a:endParaRPr sz="2400" dirty="0">
              <a:solidFill>
                <a:schemeClr val="dk1"/>
              </a:solidFill>
              <a:latin typeface="Montserrat"/>
              <a:ea typeface="Montserrat"/>
              <a:cs typeface="Montserrat"/>
              <a:sym typeface="Montserrat"/>
            </a:endParaRPr>
          </a:p>
          <a:p>
            <a:pPr marL="914400" lvl="0" indent="-381000" rtl="0">
              <a:lnSpc>
                <a:spcPct val="115000"/>
              </a:lnSpc>
              <a:spcBef>
                <a:spcPts val="0"/>
              </a:spcBef>
              <a:spcAft>
                <a:spcPts val="0"/>
              </a:spcAft>
              <a:buClr>
                <a:schemeClr val="dk1"/>
              </a:buClr>
              <a:buSzPts val="2400"/>
              <a:buFont typeface="Montserrat"/>
              <a:buChar char="❖"/>
            </a:pPr>
            <a:r>
              <a:rPr lang="en-US" sz="2400" dirty="0">
                <a:solidFill>
                  <a:schemeClr val="dk1"/>
                </a:solidFill>
                <a:latin typeface="Montserrat"/>
                <a:ea typeface="Montserrat"/>
                <a:cs typeface="Montserrat"/>
                <a:sym typeface="Montserrat"/>
              </a:rPr>
              <a:t>With a support network, available resources, mentors and the love of their family, your daughter or son can achieve their highest potential.</a:t>
            </a:r>
            <a:endParaRPr sz="2400" dirty="0">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337" name="Google Shape;337;p48" descr="Students with disabilities learn jobs skills at a Long Beach Unified High School in Southern California. &#10;"/>
          <p:cNvPicPr preferRelativeResize="0"/>
          <p:nvPr/>
        </p:nvPicPr>
        <p:blipFill>
          <a:blip r:embed="rId3">
            <a:alphaModFix/>
          </a:blip>
          <a:stretch>
            <a:fillRect/>
          </a:stretch>
        </p:blipFill>
        <p:spPr>
          <a:xfrm>
            <a:off x="7935175" y="2837475"/>
            <a:ext cx="3961350" cy="2640900"/>
          </a:xfrm>
          <a:prstGeom prst="rect">
            <a:avLst/>
          </a:prstGeom>
          <a:noFill/>
          <a:ln>
            <a:noFill/>
          </a:ln>
        </p:spPr>
      </p:pic>
      <p:sp>
        <p:nvSpPr>
          <p:cNvPr id="338" name="Google Shape;338;p48"/>
          <p:cNvSpPr txBox="1"/>
          <p:nvPr/>
        </p:nvSpPr>
        <p:spPr>
          <a:xfrm>
            <a:off x="8184925" y="5604475"/>
            <a:ext cx="3388200" cy="428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Students with disabilities learn jobs skills at a Long Beach Unified High School in Southern California. </a:t>
            </a:r>
            <a:endParaRPr dirty="0"/>
          </a:p>
        </p:txBody>
      </p:sp>
      <p:sp>
        <p:nvSpPr>
          <p:cNvPr id="2" name="Title 1">
            <a:extLst>
              <a:ext uri="{FF2B5EF4-FFF2-40B4-BE49-F238E27FC236}">
                <a16:creationId xmlns:a16="http://schemas.microsoft.com/office/drawing/2014/main" id="{22A6335D-D863-4BEE-A52A-1D1B1B1E08F6}"/>
              </a:ext>
            </a:extLst>
          </p:cNvPr>
          <p:cNvSpPr>
            <a:spLocks noGrp="1"/>
          </p:cNvSpPr>
          <p:nvPr>
            <p:ph type="title"/>
          </p:nvPr>
        </p:nvSpPr>
        <p:spPr/>
        <p:txBody>
          <a:bodyPr/>
          <a:lstStyle/>
          <a:p>
            <a:pPr algn="r" rtl="0"/>
            <a:r>
              <a:rPr lang="en-US" sz="2400" b="1" i="0" dirty="0">
                <a:solidFill>
                  <a:schemeClr val="bg1"/>
                </a:solidFill>
                <a:effectLst/>
                <a:latin typeface="Montserrat" panose="020B0604020202020204" charset="0"/>
                <a:ea typeface="Montserrat" panose="020B0604020202020204" charset="0"/>
                <a:cs typeface="Montserrat" panose="020B0604020202020204" charset="0"/>
              </a:rPr>
              <a:t>1. Recognize children with disabilities </a:t>
            </a:r>
            <a:br>
              <a:rPr lang="en-US" sz="2400" b="1" i="0" dirty="0">
                <a:solidFill>
                  <a:schemeClr val="bg1"/>
                </a:solidFill>
                <a:effectLst/>
                <a:latin typeface="Montserrat" panose="020B0604020202020204" charset="0"/>
                <a:ea typeface="Montserrat" panose="020B0604020202020204" charset="0"/>
                <a:cs typeface="Montserrat" panose="020B0604020202020204" charset="0"/>
              </a:rPr>
            </a:br>
            <a:r>
              <a:rPr lang="en-US" sz="2400" b="1" i="0" dirty="0">
                <a:solidFill>
                  <a:schemeClr val="bg1"/>
                </a:solidFill>
                <a:effectLst/>
                <a:latin typeface="Montserrat" panose="020B0604020202020204" charset="0"/>
                <a:ea typeface="Montserrat" panose="020B0604020202020204" charset="0"/>
                <a:cs typeface="Montserrat" panose="020B0604020202020204" charset="0"/>
              </a:rPr>
              <a:t>are capable and can change the world</a:t>
            </a:r>
            <a:endParaRPr lang="en-US" sz="2400" dirty="0">
              <a:solidFill>
                <a:schemeClr val="bg1"/>
              </a:solidFill>
              <a:effectLst/>
            </a:endParaRPr>
          </a:p>
          <a:p>
            <a:pPr algn="r"/>
            <a:endParaRPr lang="en-US"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txBox="1">
            <a:spLocks noGrp="1"/>
          </p:cNvSpPr>
          <p:nvPr>
            <p:ph type="body" idx="1"/>
          </p:nvPr>
        </p:nvSpPr>
        <p:spPr>
          <a:xfrm>
            <a:off x="76575" y="1259950"/>
            <a:ext cx="6942000" cy="5507700"/>
          </a:xfrm>
          <a:prstGeom prst="rect">
            <a:avLst/>
          </a:prstGeom>
          <a:noFill/>
          <a:ln>
            <a:noFill/>
          </a:ln>
        </p:spPr>
        <p:txBody>
          <a:bodyPr spcFirstLastPara="1" wrap="square" lIns="91400" tIns="91400" rIns="91400" bIns="91400" anchor="t" anchorCtr="0">
            <a:noAutofit/>
          </a:bodyPr>
          <a:lstStyle/>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Think about the resources at your disposal to ensure that your child can use his or her potential without barriers.		</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Create a community around you that can support you as your neighbors, other parents of children with disabilities, and support groups for parents and people with disabilities.</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With a strong support network that understands the services present in the community and the accessibility of those services for people with disabilities, you will better understand how to take advantage of the opportunities for your child.</a:t>
            </a:r>
            <a:endParaRPr sz="2200" dirty="0">
              <a:solidFill>
                <a:schemeClr val="dk1"/>
              </a:solidFill>
              <a:latin typeface="Montserrat"/>
              <a:ea typeface="Montserrat"/>
              <a:cs typeface="Montserrat"/>
              <a:sym typeface="Montserrat"/>
            </a:endParaRPr>
          </a:p>
          <a:p>
            <a:pPr marL="304800" marR="0" lvl="1" indent="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345" name="Google Shape;345;p49" descr="Family photo of a newly enrolled family at the Harbor Regional Center in Torrence, CA. &#10;"/>
          <p:cNvPicPr preferRelativeResize="0"/>
          <p:nvPr/>
        </p:nvPicPr>
        <p:blipFill>
          <a:blip r:embed="rId3">
            <a:alphaModFix/>
          </a:blip>
          <a:stretch>
            <a:fillRect/>
          </a:stretch>
        </p:blipFill>
        <p:spPr>
          <a:xfrm>
            <a:off x="7441251" y="2442574"/>
            <a:ext cx="4674174" cy="3317076"/>
          </a:xfrm>
          <a:prstGeom prst="rect">
            <a:avLst/>
          </a:prstGeom>
          <a:noFill/>
          <a:ln>
            <a:noFill/>
          </a:ln>
        </p:spPr>
      </p:pic>
      <p:sp>
        <p:nvSpPr>
          <p:cNvPr id="346" name="Google Shape;346;p49"/>
          <p:cNvSpPr txBox="1"/>
          <p:nvPr/>
        </p:nvSpPr>
        <p:spPr>
          <a:xfrm>
            <a:off x="7590863" y="5759650"/>
            <a:ext cx="4151400" cy="264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Family photo of a newly enrolled family at the Harbor Regional Center in </a:t>
            </a:r>
            <a:r>
              <a:rPr lang="en-US" dirty="0" err="1"/>
              <a:t>Torrence</a:t>
            </a:r>
            <a:r>
              <a:rPr lang="en-US" dirty="0"/>
              <a:t>, CA. </a:t>
            </a:r>
            <a:endParaRPr dirty="0"/>
          </a:p>
        </p:txBody>
      </p:sp>
      <p:sp>
        <p:nvSpPr>
          <p:cNvPr id="2" name="Title 1">
            <a:extLst>
              <a:ext uri="{FF2B5EF4-FFF2-40B4-BE49-F238E27FC236}">
                <a16:creationId xmlns:a16="http://schemas.microsoft.com/office/drawing/2014/main" id="{82A5BAAC-9865-4D3A-A5E4-6CA1404DF44E}"/>
              </a:ext>
            </a:extLst>
          </p:cNvPr>
          <p:cNvSpPr>
            <a:spLocks noGrp="1"/>
          </p:cNvSpPr>
          <p:nvPr>
            <p:ph type="title"/>
          </p:nvPr>
        </p:nvSpPr>
        <p:spPr/>
        <p:txBody>
          <a:bodyPr/>
          <a:lstStyle/>
          <a:p>
            <a:pPr algn="r" rtl="0"/>
            <a:r>
              <a:rPr lang="en-US" sz="2400" b="1" i="0" dirty="0">
                <a:solidFill>
                  <a:schemeClr val="bg1"/>
                </a:solidFill>
                <a:effectLst/>
                <a:latin typeface="Montserrat" panose="020B0604020202020204" charset="0"/>
                <a:ea typeface="Montserrat" panose="020B0604020202020204" charset="0"/>
                <a:cs typeface="Montserrat" panose="020B0604020202020204" charset="0"/>
              </a:rPr>
              <a:t>2.  Create a network of support</a:t>
            </a:r>
            <a:endParaRPr lang="en-US" sz="2400" dirty="0">
              <a:solidFill>
                <a:schemeClr val="bg1"/>
              </a:solidFill>
              <a:effectLst/>
            </a:endParaRPr>
          </a:p>
          <a:p>
            <a:pPr algn="r"/>
            <a:endParaRPr lang="en-US"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0"/>
          <p:cNvSpPr txBox="1">
            <a:spLocks noGrp="1"/>
          </p:cNvSpPr>
          <p:nvPr>
            <p:ph type="body" idx="1"/>
          </p:nvPr>
        </p:nvSpPr>
        <p:spPr>
          <a:xfrm>
            <a:off x="100325" y="1250175"/>
            <a:ext cx="6074700" cy="5447100"/>
          </a:xfrm>
          <a:prstGeom prst="rect">
            <a:avLst/>
          </a:prstGeom>
          <a:noFill/>
          <a:ln>
            <a:noFill/>
          </a:ln>
        </p:spPr>
        <p:txBody>
          <a:bodyPr spcFirstLastPara="1" wrap="square" lIns="91400" tIns="91400" rIns="91400" bIns="91400" anchor="t" anchorCtr="0">
            <a:noAutofit/>
          </a:bodyPr>
          <a:lstStyle/>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By leaning in the community and using technology, you can help strengthen their independence without fully disconnecting from you.</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Talk with your child to understand their wishes and interests. Support their independence and help them find and form their own identity.</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If your child requires personal assistance, reach out to your community and other experts to get more information about programs and support services for independent living</a:t>
            </a:r>
            <a:endParaRPr sz="2200"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353" name="Google Shape;353;p50" descr="This student smiles wide while walking outside of her school. &#10;"/>
          <p:cNvPicPr preferRelativeResize="0"/>
          <p:nvPr/>
        </p:nvPicPr>
        <p:blipFill>
          <a:blip r:embed="rId3">
            <a:alphaModFix/>
          </a:blip>
          <a:stretch>
            <a:fillRect/>
          </a:stretch>
        </p:blipFill>
        <p:spPr>
          <a:xfrm>
            <a:off x="7501475" y="1359900"/>
            <a:ext cx="3299524" cy="4949301"/>
          </a:xfrm>
          <a:prstGeom prst="rect">
            <a:avLst/>
          </a:prstGeom>
          <a:noFill/>
          <a:ln>
            <a:noFill/>
          </a:ln>
        </p:spPr>
      </p:pic>
      <p:sp>
        <p:nvSpPr>
          <p:cNvPr id="354" name="Google Shape;354;p50"/>
          <p:cNvSpPr txBox="1"/>
          <p:nvPr/>
        </p:nvSpPr>
        <p:spPr>
          <a:xfrm>
            <a:off x="7501475" y="6235500"/>
            <a:ext cx="3710400" cy="622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This student smiles wide while walking outside of her school. </a:t>
            </a:r>
            <a:endParaRPr dirty="0"/>
          </a:p>
        </p:txBody>
      </p:sp>
      <p:sp>
        <p:nvSpPr>
          <p:cNvPr id="2" name="Title 1">
            <a:extLst>
              <a:ext uri="{FF2B5EF4-FFF2-40B4-BE49-F238E27FC236}">
                <a16:creationId xmlns:a16="http://schemas.microsoft.com/office/drawing/2014/main" id="{5CE06F21-2ADF-4996-9F04-B6E764722140}"/>
              </a:ext>
            </a:extLst>
          </p:cNvPr>
          <p:cNvSpPr>
            <a:spLocks noGrp="1"/>
          </p:cNvSpPr>
          <p:nvPr>
            <p:ph type="title"/>
          </p:nvPr>
        </p:nvSpPr>
        <p:spPr/>
        <p:txBody>
          <a:bodyPr/>
          <a:lstStyle/>
          <a:p>
            <a:pPr algn="r" rtl="0"/>
            <a:r>
              <a:rPr lang="en-US" sz="2400" b="1" i="0" dirty="0">
                <a:solidFill>
                  <a:schemeClr val="bg1"/>
                </a:solidFill>
                <a:effectLst/>
                <a:latin typeface="Montserrat" panose="020B0604020202020204" charset="0"/>
                <a:ea typeface="Montserrat" panose="020B0604020202020204" charset="0"/>
                <a:cs typeface="Mongolian Baiti" panose="03000500000000000000" pitchFamily="66" charset="0"/>
              </a:rPr>
              <a:t>3. Promote your child’s independence</a:t>
            </a:r>
            <a:endParaRPr lang="en-US" sz="2400" b="1" dirty="0">
              <a:solidFill>
                <a:schemeClr val="bg1"/>
              </a:solidFill>
              <a:effectLst/>
              <a:latin typeface="Montserrat" panose="020B0604020202020204" charset="0"/>
              <a:cs typeface="Mongolian Baiti" panose="03000500000000000000" pitchFamily="66" charset="0"/>
            </a:endParaRPr>
          </a:p>
          <a:p>
            <a:pPr algn="r"/>
            <a:endParaRPr lang="en-US" sz="2400" b="1" dirty="0">
              <a:solidFill>
                <a:schemeClr val="bg1"/>
              </a:solidFill>
              <a:latin typeface="Montserrat" panose="020B0604020202020204" charset="0"/>
              <a:cs typeface="Mongolian Baiti" panose="03000500000000000000"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b="1">
                <a:solidFill>
                  <a:schemeClr val="lt1"/>
                </a:solidFill>
                <a:latin typeface="Montserrat"/>
                <a:ea typeface="Montserrat"/>
                <a:cs typeface="Montserrat"/>
                <a:sym typeface="Montserrat"/>
              </a:rPr>
              <a:t>Thank you-Coca-Cola Foundation</a:t>
            </a:r>
            <a:endParaRPr sz="3600" b="1" i="0" u="none" strike="noStrike" cap="none">
              <a:solidFill>
                <a:schemeClr val="lt1"/>
              </a:solidFill>
              <a:latin typeface="Montserrat"/>
              <a:ea typeface="Montserrat"/>
              <a:cs typeface="Montserrat"/>
              <a:sym typeface="Montserrat"/>
            </a:endParaRPr>
          </a:p>
        </p:txBody>
      </p:sp>
      <p:pic>
        <p:nvPicPr>
          <p:cNvPr id="199" name="Google Shape;199;p33" descr="The red and black logo of the Coca-Cola Foundation."/>
          <p:cNvPicPr preferRelativeResize="0"/>
          <p:nvPr/>
        </p:nvPicPr>
        <p:blipFill>
          <a:blip r:embed="rId3">
            <a:alphaModFix/>
          </a:blip>
          <a:stretch>
            <a:fillRect/>
          </a:stretch>
        </p:blipFill>
        <p:spPr>
          <a:xfrm>
            <a:off x="991449" y="2019750"/>
            <a:ext cx="4495400" cy="2098800"/>
          </a:xfrm>
          <a:prstGeom prst="rect">
            <a:avLst/>
          </a:prstGeom>
          <a:noFill/>
          <a:ln>
            <a:noFill/>
          </a:ln>
        </p:spPr>
      </p:pic>
      <p:sp>
        <p:nvSpPr>
          <p:cNvPr id="200" name="Google Shape;200;p33"/>
          <p:cNvSpPr txBox="1"/>
          <p:nvPr/>
        </p:nvSpPr>
        <p:spPr>
          <a:xfrm>
            <a:off x="225225" y="4968200"/>
            <a:ext cx="5864100" cy="12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b="1" i="1">
                <a:latin typeface="Montserrat"/>
                <a:ea typeface="Montserrat"/>
                <a:cs typeface="Montserrat"/>
                <a:sym typeface="Montserrat"/>
              </a:rPr>
              <a:t>“When we ensure that Latinx kids with disabilities have access to the same opportunities as everybody else, not only they win but society as whole wins” - Vincenzo Piscopo, Community &amp; Stakeholder Relations Director</a:t>
            </a:r>
            <a:endParaRPr sz="2400" b="1" i="1">
              <a:latin typeface="Montserrat"/>
              <a:ea typeface="Montserrat"/>
              <a:cs typeface="Montserrat"/>
              <a:sym typeface="Montserrat"/>
            </a:endParaRPr>
          </a:p>
        </p:txBody>
      </p:sp>
      <p:pic>
        <p:nvPicPr>
          <p:cNvPr id="201" name="Google Shape;201;p33" descr="Vincenzo Piscopo of the Coca-Cola Co. is surrounded by RespectAbility Fellows: Daniela Nieves, Mannela Iparraguirre, Christina Revilla Chacon, Rachel Walloga and Steve Bobadilla as well as Jennifer Mizrahi and Elizabeth Jones from RespectAbility’s Staff. &#10;"/>
          <p:cNvPicPr preferRelativeResize="0"/>
          <p:nvPr/>
        </p:nvPicPr>
        <p:blipFill>
          <a:blip r:embed="rId4">
            <a:alphaModFix/>
          </a:blip>
          <a:stretch>
            <a:fillRect/>
          </a:stretch>
        </p:blipFill>
        <p:spPr>
          <a:xfrm>
            <a:off x="6286592" y="1261176"/>
            <a:ext cx="4820024" cy="3615925"/>
          </a:xfrm>
          <a:prstGeom prst="rect">
            <a:avLst/>
          </a:prstGeom>
          <a:noFill/>
          <a:ln>
            <a:noFill/>
          </a:ln>
        </p:spPr>
      </p:pic>
      <p:sp>
        <p:nvSpPr>
          <p:cNvPr id="202" name="Google Shape;202;p33"/>
          <p:cNvSpPr txBox="1"/>
          <p:nvPr/>
        </p:nvSpPr>
        <p:spPr>
          <a:xfrm>
            <a:off x="6413100" y="4968200"/>
            <a:ext cx="4693500" cy="238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Vincenzo </a:t>
            </a:r>
            <a:r>
              <a:rPr lang="en-US" dirty="0" err="1"/>
              <a:t>Piscopo</a:t>
            </a:r>
            <a:r>
              <a:rPr lang="en-US" dirty="0"/>
              <a:t> is surrounded by </a:t>
            </a:r>
            <a:r>
              <a:rPr lang="en-US" dirty="0" err="1"/>
              <a:t>RespectAbility</a:t>
            </a:r>
            <a:r>
              <a:rPr lang="en-US" dirty="0"/>
              <a:t> Fellows: Daniela Nieves, </a:t>
            </a:r>
            <a:r>
              <a:rPr lang="en-US" dirty="0" err="1"/>
              <a:t>Mannela</a:t>
            </a:r>
            <a:r>
              <a:rPr lang="en-US" dirty="0"/>
              <a:t> </a:t>
            </a:r>
            <a:r>
              <a:rPr lang="en-US" dirty="0" err="1"/>
              <a:t>Iparraguirre</a:t>
            </a:r>
            <a:r>
              <a:rPr lang="en-US" dirty="0"/>
              <a:t>, Christina Revilla Chacon, Rachel </a:t>
            </a:r>
            <a:r>
              <a:rPr lang="en-US" dirty="0" err="1"/>
              <a:t>Walloga</a:t>
            </a:r>
            <a:r>
              <a:rPr lang="en-US" dirty="0"/>
              <a:t> and Steve Bobadilla as well as Jennifer Mizrahi and Elizabeth Jones from </a:t>
            </a:r>
            <a:r>
              <a:rPr lang="en-US" dirty="0" err="1"/>
              <a:t>RespectAbility’s</a:t>
            </a:r>
            <a:r>
              <a:rPr lang="en-US" dirty="0"/>
              <a:t> Staff.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1"/>
          <p:cNvSpPr txBox="1">
            <a:spLocks noGrp="1"/>
          </p:cNvSpPr>
          <p:nvPr>
            <p:ph type="body" idx="1"/>
          </p:nvPr>
        </p:nvSpPr>
        <p:spPr>
          <a:xfrm>
            <a:off x="92125" y="1303750"/>
            <a:ext cx="5517600" cy="5340000"/>
          </a:xfrm>
          <a:prstGeom prst="rect">
            <a:avLst/>
          </a:prstGeom>
          <a:noFill/>
          <a:ln>
            <a:noFill/>
          </a:ln>
        </p:spPr>
        <p:txBody>
          <a:bodyPr spcFirstLastPara="1" wrap="square" lIns="91400" tIns="91400" rIns="91400" bIns="91400" anchor="t" anchorCtr="0">
            <a:noAutofit/>
          </a:bodyPr>
          <a:lstStyle/>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Teachers and student counselors can be great advocates and resources for the success of your child.</a:t>
            </a:r>
            <a:endParaRPr sz="2200"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Have a relationship with the teachers in the school, to support your child.</a:t>
            </a:r>
            <a:endParaRPr sz="2200"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Together, with your child, you can create an educational success plan.</a:t>
            </a:r>
            <a:endParaRPr sz="2200"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361" name="Google Shape;361;p51" descr="Students with disabilities pose for a group photo in the hallway of a Long Beach Unified School District high school.&#10;"/>
          <p:cNvPicPr preferRelativeResize="0"/>
          <p:nvPr/>
        </p:nvPicPr>
        <p:blipFill>
          <a:blip r:embed="rId3">
            <a:alphaModFix/>
          </a:blip>
          <a:stretch>
            <a:fillRect/>
          </a:stretch>
        </p:blipFill>
        <p:spPr>
          <a:xfrm>
            <a:off x="5893525" y="1791100"/>
            <a:ext cx="6018600" cy="4012400"/>
          </a:xfrm>
          <a:prstGeom prst="rect">
            <a:avLst/>
          </a:prstGeom>
          <a:noFill/>
          <a:ln>
            <a:noFill/>
          </a:ln>
        </p:spPr>
      </p:pic>
      <p:sp>
        <p:nvSpPr>
          <p:cNvPr id="362" name="Google Shape;362;p51"/>
          <p:cNvSpPr txBox="1"/>
          <p:nvPr/>
        </p:nvSpPr>
        <p:spPr>
          <a:xfrm>
            <a:off x="6311950" y="5898800"/>
            <a:ext cx="5300400" cy="505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Students with disabilities pose for a group photo in the hallway of a Long Beach Unified School District high school.</a:t>
            </a:r>
            <a:endParaRPr dirty="0"/>
          </a:p>
        </p:txBody>
      </p:sp>
      <p:sp>
        <p:nvSpPr>
          <p:cNvPr id="2" name="Title 1">
            <a:extLst>
              <a:ext uri="{FF2B5EF4-FFF2-40B4-BE49-F238E27FC236}">
                <a16:creationId xmlns:a16="http://schemas.microsoft.com/office/drawing/2014/main" id="{06574DBF-1F7D-4811-8B4D-81B88CF6DF66}"/>
              </a:ext>
            </a:extLst>
          </p:cNvPr>
          <p:cNvSpPr>
            <a:spLocks noGrp="1"/>
          </p:cNvSpPr>
          <p:nvPr>
            <p:ph type="title"/>
          </p:nvPr>
        </p:nvSpPr>
        <p:spPr/>
        <p:txBody>
          <a:bodyPr/>
          <a:lstStyle/>
          <a:p>
            <a:pPr algn="r"/>
            <a:r>
              <a:rPr lang="en-US" sz="2400" b="1" i="0" dirty="0">
                <a:solidFill>
                  <a:schemeClr val="bg1"/>
                </a:solidFill>
                <a:effectLst/>
                <a:latin typeface="Montserrat" panose="020B0604020202020204" charset="0"/>
                <a:ea typeface="Montserrat" panose="020B0604020202020204" charset="0"/>
                <a:cs typeface="Montserrat" panose="020B0604020202020204" charset="0"/>
              </a:rPr>
              <a:t>4. Meet with teachers to create a success </a:t>
            </a:r>
            <a:br>
              <a:rPr lang="en-US" sz="2400" b="1" i="0" dirty="0">
                <a:solidFill>
                  <a:schemeClr val="bg1"/>
                </a:solidFill>
                <a:latin typeface="Montserrat" panose="020B0604020202020204" charset="0"/>
                <a:ea typeface="Montserrat" panose="020B0604020202020204" charset="0"/>
                <a:cs typeface="Montserrat" panose="020B0604020202020204" charset="0"/>
              </a:rPr>
            </a:br>
            <a:r>
              <a:rPr lang="en-US" sz="2400" b="1" i="0" dirty="0">
                <a:solidFill>
                  <a:schemeClr val="bg1"/>
                </a:solidFill>
                <a:effectLst/>
                <a:latin typeface="Montserrat" panose="020B0604020202020204" charset="0"/>
                <a:ea typeface="Montserrat" panose="020B0604020202020204" charset="0"/>
                <a:cs typeface="Montserrat" panose="020B0604020202020204" charset="0"/>
              </a:rPr>
              <a:t>plan for your </a:t>
            </a:r>
            <a:r>
              <a:rPr lang="en-US" sz="2400" b="1" dirty="0">
                <a:solidFill>
                  <a:schemeClr val="bg1"/>
                </a:solidFill>
                <a:latin typeface="Montserrat" panose="020B0604020202020204" charset="0"/>
                <a:ea typeface="Montserrat" panose="020B0604020202020204" charset="0"/>
                <a:cs typeface="Montserrat" panose="020B0604020202020204" charset="0"/>
              </a:rPr>
              <a:t>child </a:t>
            </a:r>
            <a:endParaRPr lang="en-US" sz="2400" dirty="0">
              <a:solidFill>
                <a:schemeClr val="bg1"/>
              </a:solidFill>
              <a:effectLst/>
              <a:latin typeface="Montserrat" panose="020B0604020202020204" charset="0"/>
            </a:endParaRPr>
          </a:p>
          <a:p>
            <a:pPr algn="r"/>
            <a:endParaRPr lang="en-US" sz="2400" dirty="0">
              <a:solidFill>
                <a:schemeClr val="bg1"/>
              </a:solidFill>
              <a:latin typeface="Montserrat" panose="020B060402020202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2"/>
          <p:cNvSpPr txBox="1">
            <a:spLocks noGrp="1"/>
          </p:cNvSpPr>
          <p:nvPr>
            <p:ph type="body" idx="1"/>
          </p:nvPr>
        </p:nvSpPr>
        <p:spPr>
          <a:xfrm>
            <a:off x="123225" y="1303750"/>
            <a:ext cx="6989400" cy="5393400"/>
          </a:xfrm>
          <a:prstGeom prst="rect">
            <a:avLst/>
          </a:prstGeom>
          <a:noFill/>
          <a:ln>
            <a:noFill/>
          </a:ln>
        </p:spPr>
        <p:txBody>
          <a:bodyPr spcFirstLastPara="1" wrap="square" lIns="91400" tIns="91400" rIns="91400" bIns="91400" anchor="t" anchorCtr="0">
            <a:noAutofit/>
          </a:bodyPr>
          <a:lstStyle/>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Keep up with your child's curriculum and school activities to identify opportunities for more school achievements.</a:t>
            </a:r>
            <a:endParaRPr sz="2200"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Talk with your child about their studies to see if they have any difficulty participating in their class.</a:t>
            </a:r>
            <a:endParaRPr sz="2200"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Talk to the teachers so that they are aware of the way your child learns best.</a:t>
            </a:r>
            <a:endParaRPr sz="2200" dirty="0">
              <a:solidFill>
                <a:schemeClr val="dk1"/>
              </a:solidFill>
              <a:latin typeface="Montserrat"/>
              <a:ea typeface="Montserrat"/>
              <a:cs typeface="Montserrat"/>
              <a:sym typeface="Montserrat"/>
            </a:endParaRPr>
          </a:p>
          <a:p>
            <a:pPr marL="914400" lvl="0" indent="-368300" rtl="0">
              <a:lnSpc>
                <a:spcPct val="115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Review schoolwork with your child or find out if there is a tutor or program at school who can work with your son or daughter to review what they have learned during the day</a:t>
            </a:r>
            <a:endParaRPr sz="2200" i="0" u="none" strike="noStrike" cap="none" dirty="0">
              <a:solidFill>
                <a:schemeClr val="dk1"/>
              </a:solidFill>
              <a:latin typeface="Montserrat"/>
              <a:ea typeface="Montserrat"/>
              <a:cs typeface="Montserrat"/>
              <a:sym typeface="Montserrat"/>
            </a:endParaRPr>
          </a:p>
        </p:txBody>
      </p:sp>
      <p:pic>
        <p:nvPicPr>
          <p:cNvPr id="369" name="Google Shape;369;p52" descr="A young student with a disability poses in front of a Yellow School Bus. &#10;"/>
          <p:cNvPicPr preferRelativeResize="0"/>
          <p:nvPr/>
        </p:nvPicPr>
        <p:blipFill>
          <a:blip r:embed="rId3">
            <a:alphaModFix/>
          </a:blip>
          <a:stretch>
            <a:fillRect/>
          </a:stretch>
        </p:blipFill>
        <p:spPr>
          <a:xfrm>
            <a:off x="7373825" y="2194850"/>
            <a:ext cx="4684176" cy="3122774"/>
          </a:xfrm>
          <a:prstGeom prst="rect">
            <a:avLst/>
          </a:prstGeom>
          <a:noFill/>
          <a:ln>
            <a:noFill/>
          </a:ln>
        </p:spPr>
      </p:pic>
      <p:sp>
        <p:nvSpPr>
          <p:cNvPr id="370" name="Google Shape;370;p52"/>
          <p:cNvSpPr txBox="1"/>
          <p:nvPr/>
        </p:nvSpPr>
        <p:spPr>
          <a:xfrm>
            <a:off x="7728075" y="5453725"/>
            <a:ext cx="4126800" cy="303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A young student with a disability poses in front of a Yellow School Bus. </a:t>
            </a:r>
            <a:endParaRPr dirty="0"/>
          </a:p>
        </p:txBody>
      </p:sp>
      <p:sp>
        <p:nvSpPr>
          <p:cNvPr id="2" name="Title 1">
            <a:extLst>
              <a:ext uri="{FF2B5EF4-FFF2-40B4-BE49-F238E27FC236}">
                <a16:creationId xmlns:a16="http://schemas.microsoft.com/office/drawing/2014/main" id="{6001F3C9-AC64-408F-A5A9-A0CB0C54CF8D}"/>
              </a:ext>
            </a:extLst>
          </p:cNvPr>
          <p:cNvSpPr>
            <a:spLocks noGrp="1"/>
          </p:cNvSpPr>
          <p:nvPr>
            <p:ph type="title"/>
          </p:nvPr>
        </p:nvSpPr>
        <p:spPr/>
        <p:txBody>
          <a:bodyPr/>
          <a:lstStyle/>
          <a:p>
            <a:pPr algn="r" rtl="0"/>
            <a:r>
              <a:rPr lang="en-US" sz="2400" b="1" dirty="0">
                <a:solidFill>
                  <a:schemeClr val="bg1"/>
                </a:solidFill>
                <a:latin typeface="Montserrat" panose="020B0604020202020204" charset="0"/>
                <a:ea typeface="Montserrat" panose="020B0604020202020204" charset="0"/>
                <a:cs typeface="Montserrat" panose="020B0604020202020204" charset="0"/>
              </a:rPr>
              <a:t>5. </a:t>
            </a:r>
            <a:r>
              <a:rPr lang="en-US" sz="2400" b="1" i="0" dirty="0">
                <a:solidFill>
                  <a:schemeClr val="bg1"/>
                </a:solidFill>
                <a:effectLst/>
                <a:latin typeface="Montserrat" panose="020B0604020202020204" charset="0"/>
                <a:ea typeface="Montserrat" panose="020B0604020202020204" charset="0"/>
                <a:cs typeface="Montserrat" panose="020B0604020202020204" charset="0"/>
              </a:rPr>
              <a:t>Be involved in your child’s learning</a:t>
            </a:r>
            <a:endParaRPr lang="en-US" sz="2400" dirty="0">
              <a:solidFill>
                <a:schemeClr val="bg1"/>
              </a:solidFill>
              <a:effectLst/>
              <a:latin typeface="Montserrat" panose="020B0604020202020204" charset="0"/>
            </a:endParaRPr>
          </a:p>
          <a:p>
            <a:pPr algn="r"/>
            <a:endParaRPr lang="en-US" sz="2400" dirty="0">
              <a:solidFill>
                <a:schemeClr val="bg1"/>
              </a:solidFill>
              <a:latin typeface="Montserrat" panose="020B060402020202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3"/>
          <p:cNvSpPr txBox="1">
            <a:spLocks noGrp="1"/>
          </p:cNvSpPr>
          <p:nvPr>
            <p:ph type="body" idx="1"/>
          </p:nvPr>
        </p:nvSpPr>
        <p:spPr>
          <a:xfrm>
            <a:off x="0" y="1354750"/>
            <a:ext cx="6422400" cy="5329200"/>
          </a:xfrm>
          <a:prstGeom prst="rect">
            <a:avLst/>
          </a:prstGeom>
          <a:noFill/>
          <a:ln>
            <a:noFill/>
          </a:ln>
        </p:spPr>
        <p:txBody>
          <a:bodyPr spcFirstLastPara="1" wrap="square" lIns="91400" tIns="91400" rIns="91400" bIns="91400" anchor="t" anchorCtr="0">
            <a:noAutofit/>
          </a:bodyPr>
          <a:lstStyle/>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There are three important laws that protect students with disabilities. </a:t>
            </a:r>
            <a:endParaRPr sz="2200" dirty="0">
              <a:solidFill>
                <a:schemeClr val="dk1"/>
              </a:solidFill>
              <a:latin typeface="Montserrat"/>
              <a:ea typeface="Montserrat"/>
              <a:cs typeface="Montserrat"/>
              <a:sym typeface="Montserrat"/>
            </a:endParaRPr>
          </a:p>
          <a:p>
            <a:pPr marL="1371600" lvl="2"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1) The Individuals with Disabilities Education Act (IDEA) </a:t>
            </a:r>
            <a:endParaRPr sz="2200" dirty="0">
              <a:solidFill>
                <a:schemeClr val="dk1"/>
              </a:solidFill>
              <a:latin typeface="Montserrat"/>
              <a:ea typeface="Montserrat"/>
              <a:cs typeface="Montserrat"/>
              <a:sym typeface="Montserrat"/>
            </a:endParaRPr>
          </a:p>
          <a:p>
            <a:pPr marL="1371600" lvl="2"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2) The American Rehabilitation Act </a:t>
            </a:r>
            <a:endParaRPr sz="2200" dirty="0">
              <a:solidFill>
                <a:schemeClr val="dk1"/>
              </a:solidFill>
              <a:latin typeface="Montserrat"/>
              <a:ea typeface="Montserrat"/>
              <a:cs typeface="Montserrat"/>
              <a:sym typeface="Montserrat"/>
            </a:endParaRPr>
          </a:p>
          <a:p>
            <a:pPr marL="1371600" lvl="2"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3) Americans with Disabilities Act.</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IDEA requires schools to support students with disabilities and helps your children get the support they need. </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 Americans with Disabilities Act and the Rehabilitation Act prohibit discrimination against people with disabilities.</a:t>
            </a:r>
            <a:endParaRPr sz="2200" dirty="0">
              <a:solidFill>
                <a:schemeClr val="dk1"/>
              </a:solidFill>
              <a:latin typeface="Montserrat"/>
              <a:ea typeface="Montserrat"/>
              <a:cs typeface="Montserrat"/>
              <a:sym typeface="Montserrat"/>
            </a:endParaRPr>
          </a:p>
        </p:txBody>
      </p:sp>
      <p:pic>
        <p:nvPicPr>
          <p:cNvPr id="377" name="Google Shape;377;p53" descr="A slight smile from this Long Beach student with a disability. &#10;"/>
          <p:cNvPicPr preferRelativeResize="0"/>
          <p:nvPr/>
        </p:nvPicPr>
        <p:blipFill>
          <a:blip r:embed="rId3">
            <a:alphaModFix/>
          </a:blip>
          <a:stretch>
            <a:fillRect/>
          </a:stretch>
        </p:blipFill>
        <p:spPr>
          <a:xfrm>
            <a:off x="6683875" y="2091375"/>
            <a:ext cx="5192175" cy="3461450"/>
          </a:xfrm>
          <a:prstGeom prst="rect">
            <a:avLst/>
          </a:prstGeom>
          <a:noFill/>
          <a:ln>
            <a:noFill/>
          </a:ln>
        </p:spPr>
      </p:pic>
      <p:sp>
        <p:nvSpPr>
          <p:cNvPr id="378" name="Google Shape;378;p53"/>
          <p:cNvSpPr txBox="1"/>
          <p:nvPr/>
        </p:nvSpPr>
        <p:spPr>
          <a:xfrm>
            <a:off x="6939100" y="5715600"/>
            <a:ext cx="9791400" cy="114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A slight smile from this Long Beach student with a disability. </a:t>
            </a:r>
            <a:endParaRPr dirty="0"/>
          </a:p>
        </p:txBody>
      </p:sp>
      <p:sp>
        <p:nvSpPr>
          <p:cNvPr id="2" name="Title 1">
            <a:extLst>
              <a:ext uri="{FF2B5EF4-FFF2-40B4-BE49-F238E27FC236}">
                <a16:creationId xmlns:a16="http://schemas.microsoft.com/office/drawing/2014/main" id="{6F9F19A3-CE61-4297-A0FA-01D56CA543B9}"/>
              </a:ext>
            </a:extLst>
          </p:cNvPr>
          <p:cNvSpPr>
            <a:spLocks noGrp="1"/>
          </p:cNvSpPr>
          <p:nvPr>
            <p:ph type="title"/>
          </p:nvPr>
        </p:nvSpPr>
        <p:spPr/>
        <p:txBody>
          <a:bodyPr/>
          <a:lstStyle/>
          <a:p>
            <a:pPr algn="r" rtl="0"/>
            <a:r>
              <a:rPr lang="en-US" sz="2400" b="1" dirty="0">
                <a:solidFill>
                  <a:schemeClr val="bg1"/>
                </a:solidFill>
                <a:latin typeface="Montserrat" panose="020B0604020202020204" charset="0"/>
                <a:ea typeface="Montserrat" panose="020B0604020202020204" charset="0"/>
                <a:cs typeface="Montserrat" panose="020B0604020202020204" charset="0"/>
              </a:rPr>
              <a:t>6. </a:t>
            </a:r>
            <a:r>
              <a:rPr lang="en-US" sz="2400" b="1" i="0" dirty="0">
                <a:solidFill>
                  <a:schemeClr val="bg1"/>
                </a:solidFill>
                <a:effectLst/>
                <a:latin typeface="Montserrat" panose="020B0604020202020204" charset="0"/>
                <a:ea typeface="Montserrat" panose="020B0604020202020204" charset="0"/>
                <a:cs typeface="Montserrat" panose="020B0604020202020204" charset="0"/>
              </a:rPr>
              <a:t>Know your rights and fight for them</a:t>
            </a:r>
            <a:endParaRPr lang="en-US" sz="2400" dirty="0">
              <a:solidFill>
                <a:schemeClr val="bg1"/>
              </a:solidFill>
              <a:effectLst/>
            </a:endParaRPr>
          </a:p>
          <a:p>
            <a:pPr algn="r"/>
            <a:endParaRPr lang="en-US" sz="24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4"/>
          <p:cNvSpPr txBox="1">
            <a:spLocks noGrp="1"/>
          </p:cNvSpPr>
          <p:nvPr>
            <p:ph type="title"/>
          </p:nvPr>
        </p:nvSpPr>
        <p:spPr>
          <a:xfrm>
            <a:off x="609628" y="274339"/>
            <a:ext cx="10972800" cy="276900"/>
          </a:xfrm>
          <a:prstGeom prst="rect">
            <a:avLst/>
          </a:prstGeom>
        </p:spPr>
        <p:txBody>
          <a:bodyPr spcFirstLastPara="1" wrap="square" lIns="91400" tIns="91400" rIns="91400" bIns="91400" anchor="t" anchorCtr="0">
            <a:noAutofit/>
          </a:bodyPr>
          <a:lstStyle/>
          <a:p>
            <a:pPr marL="0" lvl="0" indent="0" algn="r">
              <a:spcBef>
                <a:spcPts val="0"/>
              </a:spcBef>
              <a:spcAft>
                <a:spcPts val="0"/>
              </a:spcAft>
              <a:buNone/>
            </a:pPr>
            <a:r>
              <a:rPr lang="en-US" sz="2400" b="1" dirty="0">
                <a:solidFill>
                  <a:srgbClr val="EFEFEF"/>
                </a:solidFill>
                <a:latin typeface="Montserrat"/>
                <a:ea typeface="Montserrat"/>
                <a:cs typeface="Montserrat"/>
                <a:sym typeface="Montserrat"/>
              </a:rPr>
              <a:t>Know Your Rights-IDEA, IEP &amp; 504</a:t>
            </a:r>
            <a:endParaRPr sz="2400" b="1" dirty="0">
              <a:solidFill>
                <a:srgbClr val="EFEFEF"/>
              </a:solidFill>
              <a:latin typeface="Montserrat"/>
              <a:ea typeface="Montserrat"/>
              <a:cs typeface="Montserrat"/>
              <a:sym typeface="Montserrat"/>
            </a:endParaRPr>
          </a:p>
        </p:txBody>
      </p:sp>
      <p:sp>
        <p:nvSpPr>
          <p:cNvPr id="384" name="Google Shape;384;p54"/>
          <p:cNvSpPr txBox="1">
            <a:spLocks noGrp="1"/>
          </p:cNvSpPr>
          <p:nvPr>
            <p:ph type="body" idx="1"/>
          </p:nvPr>
        </p:nvSpPr>
        <p:spPr>
          <a:xfrm>
            <a:off x="127550" y="1437250"/>
            <a:ext cx="8067900" cy="5343000"/>
          </a:xfrm>
          <a:prstGeom prst="rect">
            <a:avLst/>
          </a:prstGeom>
        </p:spPr>
        <p:txBody>
          <a:bodyPr spcFirstLastPara="1" wrap="square" lIns="91400" tIns="91400" rIns="91400" bIns="91400" anchor="t" anchorCtr="0">
            <a:noAutofit/>
          </a:bodyPr>
          <a:lstStyle/>
          <a:p>
            <a:pPr marL="457200" lvl="0" indent="-368300" rtl="0">
              <a:spcBef>
                <a:spcPts val="0"/>
              </a:spcBef>
              <a:spcAft>
                <a:spcPts val="0"/>
              </a:spcAft>
              <a:buSzPts val="2200"/>
              <a:buFont typeface="Montserrat"/>
              <a:buChar char="❖"/>
            </a:pPr>
            <a:r>
              <a:rPr lang="en-US" sz="2200" b="1" dirty="0">
                <a:latin typeface="Montserrat"/>
                <a:ea typeface="Montserrat"/>
                <a:cs typeface="Montserrat"/>
                <a:sym typeface="Montserrat"/>
              </a:rPr>
              <a:t>Know your rights contd.</a:t>
            </a:r>
            <a:endParaRPr sz="2200" b="1" dirty="0">
              <a:latin typeface="Montserrat"/>
              <a:ea typeface="Montserrat"/>
              <a:cs typeface="Montserrat"/>
              <a:sym typeface="Montserrat"/>
            </a:endParaRPr>
          </a:p>
          <a:p>
            <a:pPr marL="457200" lvl="0" indent="-368300" rtl="0">
              <a:spcBef>
                <a:spcPts val="0"/>
              </a:spcBef>
              <a:spcAft>
                <a:spcPts val="0"/>
              </a:spcAft>
              <a:buSzPts val="2200"/>
              <a:buFont typeface="Montserrat"/>
              <a:buChar char="❖"/>
            </a:pPr>
            <a:r>
              <a:rPr lang="en-US" sz="2200" dirty="0">
                <a:latin typeface="Montserrat"/>
                <a:ea typeface="Montserrat"/>
                <a:cs typeface="Montserrat"/>
                <a:sym typeface="Montserrat"/>
              </a:rPr>
              <a:t>Learn the differences between IEP and 504 plans and which would be right for your child.</a:t>
            </a:r>
            <a:endParaRPr sz="2200" dirty="0">
              <a:latin typeface="Montserrat"/>
              <a:ea typeface="Montserrat"/>
              <a:cs typeface="Montserrat"/>
              <a:sym typeface="Montserrat"/>
            </a:endParaRPr>
          </a:p>
          <a:p>
            <a:pPr marL="457200" lvl="0" indent="-368300" rtl="0">
              <a:spcBef>
                <a:spcPts val="0"/>
              </a:spcBef>
              <a:spcAft>
                <a:spcPts val="0"/>
              </a:spcAft>
              <a:buSzPts val="2200"/>
              <a:buFont typeface="Montserrat"/>
              <a:buChar char="❖"/>
            </a:pPr>
            <a:r>
              <a:rPr lang="en-US" sz="2200" dirty="0">
                <a:latin typeface="Montserrat"/>
                <a:ea typeface="Montserrat"/>
                <a:cs typeface="Montserrat"/>
                <a:sym typeface="Montserrat"/>
              </a:rPr>
              <a:t>IEP: a blueprint or plan for a child’s special education experience at school.</a:t>
            </a:r>
            <a:endParaRPr sz="2200" dirty="0">
              <a:latin typeface="Montserrat"/>
              <a:ea typeface="Montserrat"/>
              <a:cs typeface="Montserrat"/>
              <a:sym typeface="Montserrat"/>
            </a:endParaRPr>
          </a:p>
          <a:p>
            <a:pPr marL="914400" lvl="1" indent="-368300" rtl="0">
              <a:lnSpc>
                <a:spcPct val="115000"/>
              </a:lnSpc>
              <a:spcBef>
                <a:spcPts val="0"/>
              </a:spcBef>
              <a:spcAft>
                <a:spcPts val="0"/>
              </a:spcAft>
              <a:buClr>
                <a:srgbClr val="333333"/>
              </a:buClr>
              <a:buSzPts val="2200"/>
              <a:buFont typeface="Montserrat"/>
              <a:buChar char="➢"/>
            </a:pPr>
            <a:r>
              <a:rPr lang="en-US" sz="2200" dirty="0">
                <a:solidFill>
                  <a:srgbClr val="333333"/>
                </a:solidFill>
                <a:latin typeface="Montserrat"/>
                <a:ea typeface="Montserrat"/>
                <a:cs typeface="Montserrat"/>
                <a:sym typeface="Montserrat"/>
              </a:rPr>
              <a:t>Includes only </a:t>
            </a:r>
            <a:r>
              <a:rPr lang="en-US" sz="2200" u="sng" dirty="0">
                <a:solidFill>
                  <a:srgbClr val="426DA9"/>
                </a:solidFill>
                <a:latin typeface="Montserrat"/>
                <a:ea typeface="Montserrat"/>
                <a:cs typeface="Montserrat"/>
                <a:sym typeface="Montserrat"/>
                <a:hlinkClick r:id="rId3"/>
              </a:rPr>
              <a:t>13 specific disabilities</a:t>
            </a:r>
            <a:r>
              <a:rPr lang="en-US" sz="2200" dirty="0">
                <a:solidFill>
                  <a:srgbClr val="333333"/>
                </a:solidFill>
                <a:latin typeface="Montserrat"/>
                <a:ea typeface="Montserrat"/>
                <a:cs typeface="Montserrat"/>
                <a:sym typeface="Montserrat"/>
              </a:rPr>
              <a:t> listed in </a:t>
            </a:r>
            <a:r>
              <a:rPr lang="en-US" sz="2200" u="sng" dirty="0">
                <a:solidFill>
                  <a:srgbClr val="426DA9"/>
                </a:solidFill>
                <a:latin typeface="Montserrat"/>
                <a:ea typeface="Montserrat"/>
                <a:cs typeface="Montserrat"/>
                <a:sym typeface="Montserrat"/>
                <a:hlinkClick r:id="rId4"/>
              </a:rPr>
              <a:t>IDEA</a:t>
            </a:r>
            <a:r>
              <a:rPr lang="en-US" sz="2200" dirty="0">
                <a:solidFill>
                  <a:srgbClr val="333333"/>
                </a:solidFill>
                <a:latin typeface="Montserrat"/>
                <a:ea typeface="Montserrat"/>
                <a:cs typeface="Montserrat"/>
                <a:sym typeface="Montserrat"/>
              </a:rPr>
              <a:t>.</a:t>
            </a:r>
            <a:endParaRPr sz="2200" dirty="0">
              <a:solidFill>
                <a:srgbClr val="333333"/>
              </a:solidFill>
              <a:latin typeface="Montserrat"/>
              <a:ea typeface="Montserrat"/>
              <a:cs typeface="Montserrat"/>
              <a:sym typeface="Montserrat"/>
            </a:endParaRPr>
          </a:p>
          <a:p>
            <a:pPr marL="914400" lvl="1" indent="-368300" rtl="0">
              <a:lnSpc>
                <a:spcPct val="115000"/>
              </a:lnSpc>
              <a:spcBef>
                <a:spcPts val="0"/>
              </a:spcBef>
              <a:spcAft>
                <a:spcPts val="0"/>
              </a:spcAft>
              <a:buClr>
                <a:srgbClr val="333333"/>
              </a:buClr>
              <a:buSzPts val="2200"/>
              <a:buFont typeface="Montserrat"/>
              <a:buChar char="➢"/>
            </a:pPr>
            <a:r>
              <a:rPr lang="en-US" sz="2200" dirty="0">
                <a:solidFill>
                  <a:srgbClr val="333333"/>
                </a:solidFill>
                <a:latin typeface="Montserrat"/>
                <a:ea typeface="Montserrat"/>
                <a:cs typeface="Montserrat"/>
                <a:sym typeface="Montserrat"/>
              </a:rPr>
              <a:t>The disability must affect the child’s educational performance and/or ability to learn and benefit from the </a:t>
            </a:r>
            <a:r>
              <a:rPr lang="en-US" sz="2200" dirty="0">
                <a:solidFill>
                  <a:srgbClr val="426DA9"/>
                </a:solidFill>
                <a:latin typeface="Montserrat"/>
                <a:ea typeface="Montserrat"/>
                <a:cs typeface="Montserrat"/>
                <a:sym typeface="Montserrat"/>
              </a:rPr>
              <a:t>general education curriculum</a:t>
            </a:r>
            <a:r>
              <a:rPr lang="en-US" sz="2200" dirty="0">
                <a:solidFill>
                  <a:srgbClr val="333333"/>
                </a:solidFill>
                <a:latin typeface="Montserrat"/>
                <a:ea typeface="Montserrat"/>
                <a:cs typeface="Montserrat"/>
                <a:sym typeface="Montserrat"/>
              </a:rPr>
              <a:t>, leading to the need for specialized instruction.</a:t>
            </a:r>
            <a:endParaRPr sz="2200" dirty="0">
              <a:latin typeface="Montserrat"/>
              <a:ea typeface="Montserrat"/>
              <a:cs typeface="Montserrat"/>
              <a:sym typeface="Montserrat"/>
            </a:endParaRPr>
          </a:p>
          <a:p>
            <a:pPr marL="457200" lvl="0" indent="-368300" rtl="0">
              <a:spcBef>
                <a:spcPts val="0"/>
              </a:spcBef>
              <a:spcAft>
                <a:spcPts val="0"/>
              </a:spcAft>
              <a:buSzPts val="2200"/>
              <a:buFont typeface="Montserrat"/>
              <a:buChar char="❖"/>
            </a:pPr>
            <a:r>
              <a:rPr lang="en-US" sz="2200" dirty="0">
                <a:latin typeface="Montserrat"/>
                <a:ea typeface="Montserrat"/>
                <a:cs typeface="Montserrat"/>
                <a:sym typeface="Montserrat"/>
              </a:rPr>
              <a:t>504: a plan for access needs at school</a:t>
            </a:r>
            <a:endParaRPr sz="2200" dirty="0">
              <a:latin typeface="Montserrat"/>
              <a:ea typeface="Montserrat"/>
              <a:cs typeface="Montserrat"/>
              <a:sym typeface="Montserrat"/>
            </a:endParaRPr>
          </a:p>
          <a:p>
            <a:pPr marL="914400" lvl="1" indent="-368300" rtl="0">
              <a:lnSpc>
                <a:spcPct val="115000"/>
              </a:lnSpc>
              <a:spcBef>
                <a:spcPts val="0"/>
              </a:spcBef>
              <a:spcAft>
                <a:spcPts val="0"/>
              </a:spcAft>
              <a:buClr>
                <a:srgbClr val="333333"/>
              </a:buClr>
              <a:buSzPts val="2200"/>
              <a:buFont typeface="Montserrat"/>
              <a:buChar char="➢"/>
            </a:pPr>
            <a:r>
              <a:rPr lang="en-US" sz="2200" dirty="0">
                <a:solidFill>
                  <a:srgbClr val="333333"/>
                </a:solidFill>
                <a:latin typeface="Montserrat"/>
                <a:ea typeface="Montserrat"/>
                <a:cs typeface="Montserrat"/>
                <a:sym typeface="Montserrat"/>
              </a:rPr>
              <a:t>A child has a disability - not restricted.</a:t>
            </a:r>
            <a:endParaRPr sz="2200" dirty="0">
              <a:solidFill>
                <a:srgbClr val="333333"/>
              </a:solidFill>
              <a:latin typeface="Montserrat"/>
              <a:ea typeface="Montserrat"/>
              <a:cs typeface="Montserrat"/>
              <a:sym typeface="Montserrat"/>
            </a:endParaRPr>
          </a:p>
          <a:p>
            <a:pPr marL="914400" lvl="1" indent="-368300" rtl="0">
              <a:lnSpc>
                <a:spcPct val="115000"/>
              </a:lnSpc>
              <a:spcBef>
                <a:spcPts val="0"/>
              </a:spcBef>
              <a:spcAft>
                <a:spcPts val="0"/>
              </a:spcAft>
              <a:buClr>
                <a:srgbClr val="333333"/>
              </a:buClr>
              <a:buSzPts val="2200"/>
              <a:buFont typeface="Montserrat"/>
              <a:buChar char="➢"/>
            </a:pPr>
            <a:r>
              <a:rPr lang="en-US" sz="2200" dirty="0">
                <a:solidFill>
                  <a:srgbClr val="333333"/>
                </a:solidFill>
                <a:latin typeface="Montserrat"/>
                <a:ea typeface="Montserrat"/>
                <a:cs typeface="Montserrat"/>
                <a:sym typeface="Montserrat"/>
              </a:rPr>
              <a:t>The disability must substantially limit one or more basic life activities, such as learning.</a:t>
            </a:r>
            <a:endParaRPr sz="2200" dirty="0">
              <a:solidFill>
                <a:srgbClr val="333333"/>
              </a:solidFill>
              <a:latin typeface="Montserrat"/>
              <a:ea typeface="Montserrat"/>
              <a:cs typeface="Montserrat"/>
              <a:sym typeface="Montserrat"/>
            </a:endParaRPr>
          </a:p>
          <a:p>
            <a:pPr marL="0" lvl="0" indent="0" rtl="0">
              <a:spcBef>
                <a:spcPts val="1100"/>
              </a:spcBef>
              <a:spcAft>
                <a:spcPts val="0"/>
              </a:spcAft>
              <a:buNone/>
            </a:pPr>
            <a:endParaRPr sz="2200" dirty="0">
              <a:latin typeface="Montserrat"/>
              <a:ea typeface="Montserrat"/>
              <a:cs typeface="Montserrat"/>
              <a:sym typeface="Montserrat"/>
            </a:endParaRPr>
          </a:p>
        </p:txBody>
      </p:sp>
      <p:pic>
        <p:nvPicPr>
          <p:cNvPr id="385" name="Google Shape;385;p54" descr="This student smiles at the camera in a school hallway.&#10;"/>
          <p:cNvPicPr preferRelativeResize="0"/>
          <p:nvPr/>
        </p:nvPicPr>
        <p:blipFill>
          <a:blip r:embed="rId5">
            <a:alphaModFix/>
          </a:blip>
          <a:stretch>
            <a:fillRect/>
          </a:stretch>
        </p:blipFill>
        <p:spPr>
          <a:xfrm>
            <a:off x="8366525" y="2605025"/>
            <a:ext cx="3545574" cy="2363700"/>
          </a:xfrm>
          <a:prstGeom prst="rect">
            <a:avLst/>
          </a:prstGeom>
          <a:noFill/>
          <a:ln>
            <a:noFill/>
          </a:ln>
        </p:spPr>
      </p:pic>
      <p:sp>
        <p:nvSpPr>
          <p:cNvPr id="386" name="Google Shape;386;p54"/>
          <p:cNvSpPr txBox="1"/>
          <p:nvPr/>
        </p:nvSpPr>
        <p:spPr>
          <a:xfrm>
            <a:off x="8366525" y="4968725"/>
            <a:ext cx="3685500" cy="104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This student smiles at the camera in a school hallway.</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5"/>
          <p:cNvSpPr txBox="1">
            <a:spLocks noGrp="1"/>
          </p:cNvSpPr>
          <p:nvPr>
            <p:ph type="body" idx="1"/>
          </p:nvPr>
        </p:nvSpPr>
        <p:spPr>
          <a:xfrm>
            <a:off x="0" y="1246500"/>
            <a:ext cx="7894800" cy="5115900"/>
          </a:xfrm>
          <a:prstGeom prst="rect">
            <a:avLst/>
          </a:prstGeom>
          <a:noFill/>
          <a:ln>
            <a:noFill/>
          </a:ln>
        </p:spPr>
        <p:txBody>
          <a:bodyPr spcFirstLastPara="1" wrap="square" lIns="91400" tIns="91400" rIns="91400" bIns="91400" anchor="t" anchorCtr="0">
            <a:noAutofit/>
          </a:bodyPr>
          <a:lstStyle/>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Find experts such as child psychologists, therapists, and personal assistants in your community. Speak with and maintain a relationship with these experts, who can help you identify solutions and support your child in school.</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They will know how to advise you about the resources that exist for your child in the school environment.</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Remember the phrase: "Nothing About Us Without Us!" This is the motto of the disability community. Talk to your child about the resources you have found - their perspective is the most important.</a:t>
            </a:r>
            <a:endParaRPr sz="2200" dirty="0">
              <a:latin typeface="Montserrat"/>
              <a:ea typeface="Montserrat"/>
              <a:cs typeface="Montserrat"/>
              <a:sym typeface="Montserrat"/>
            </a:endParaRPr>
          </a:p>
        </p:txBody>
      </p:sp>
      <p:pic>
        <p:nvPicPr>
          <p:cNvPr id="393" name="Google Shape;393;p55" descr="This student with a disability rolls down his high school’s hallway delivering mail and practicing job skills.&#10;&#10;"/>
          <p:cNvPicPr preferRelativeResize="0"/>
          <p:nvPr/>
        </p:nvPicPr>
        <p:blipFill>
          <a:blip r:embed="rId3">
            <a:alphaModFix/>
          </a:blip>
          <a:stretch>
            <a:fillRect/>
          </a:stretch>
        </p:blipFill>
        <p:spPr>
          <a:xfrm>
            <a:off x="7894800" y="2638750"/>
            <a:ext cx="4172376" cy="2781592"/>
          </a:xfrm>
          <a:prstGeom prst="rect">
            <a:avLst/>
          </a:prstGeom>
          <a:noFill/>
          <a:ln>
            <a:noFill/>
          </a:ln>
        </p:spPr>
      </p:pic>
      <p:sp>
        <p:nvSpPr>
          <p:cNvPr id="394" name="Google Shape;394;p55"/>
          <p:cNvSpPr txBox="1"/>
          <p:nvPr/>
        </p:nvSpPr>
        <p:spPr>
          <a:xfrm>
            <a:off x="8051750" y="5575125"/>
            <a:ext cx="3681900" cy="18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This student with a disability rolls down his high school’s hallway delivering mail and practicing job skills.</a:t>
            </a:r>
            <a:endParaRPr dirty="0"/>
          </a:p>
          <a:p>
            <a:pPr marL="0" lvl="0" indent="0">
              <a:spcBef>
                <a:spcPts val="0"/>
              </a:spcBef>
              <a:spcAft>
                <a:spcPts val="0"/>
              </a:spcAft>
              <a:buNone/>
            </a:pPr>
            <a:endParaRPr dirty="0"/>
          </a:p>
        </p:txBody>
      </p:sp>
      <p:sp>
        <p:nvSpPr>
          <p:cNvPr id="2" name="Title 1">
            <a:extLst>
              <a:ext uri="{FF2B5EF4-FFF2-40B4-BE49-F238E27FC236}">
                <a16:creationId xmlns:a16="http://schemas.microsoft.com/office/drawing/2014/main" id="{6B5A8768-2AB0-4BC4-ACE8-57B225092164}"/>
              </a:ext>
            </a:extLst>
          </p:cNvPr>
          <p:cNvSpPr>
            <a:spLocks noGrp="1"/>
          </p:cNvSpPr>
          <p:nvPr>
            <p:ph type="title"/>
          </p:nvPr>
        </p:nvSpPr>
        <p:spPr/>
        <p:txBody>
          <a:bodyPr/>
          <a:lstStyle/>
          <a:p>
            <a:pPr algn="r" rtl="0"/>
            <a:r>
              <a:rPr lang="en-US" sz="2200" b="1" i="0" dirty="0">
                <a:solidFill>
                  <a:schemeClr val="bg1"/>
                </a:solidFill>
                <a:effectLst/>
                <a:latin typeface="Montserrat" panose="020B0604020202020204" charset="0"/>
                <a:ea typeface="Montserrat" panose="020B0604020202020204" charset="0"/>
                <a:cs typeface="Montserrat" panose="020B0604020202020204" charset="0"/>
              </a:rPr>
              <a:t>7. Learn more about the resources and experts </a:t>
            </a:r>
            <a:br>
              <a:rPr lang="en-US" sz="2200" b="1" i="0" dirty="0">
                <a:solidFill>
                  <a:schemeClr val="bg1"/>
                </a:solidFill>
                <a:effectLst/>
                <a:latin typeface="Montserrat" panose="020B0604020202020204" charset="0"/>
                <a:ea typeface="Montserrat" panose="020B0604020202020204" charset="0"/>
                <a:cs typeface="Montserrat" panose="020B0604020202020204" charset="0"/>
              </a:rPr>
            </a:br>
            <a:r>
              <a:rPr lang="en-US" sz="2200" b="1" i="0" dirty="0">
                <a:solidFill>
                  <a:schemeClr val="bg1"/>
                </a:solidFill>
                <a:effectLst/>
                <a:latin typeface="Montserrat" panose="020B0604020202020204" charset="0"/>
                <a:ea typeface="Montserrat" panose="020B0604020202020204" charset="0"/>
                <a:cs typeface="Montserrat" panose="020B0604020202020204" charset="0"/>
              </a:rPr>
              <a:t>that can support your child</a:t>
            </a:r>
            <a:endParaRPr lang="en-US" sz="2200" dirty="0">
              <a:solidFill>
                <a:schemeClr val="bg1"/>
              </a:solidFill>
              <a:effectLst/>
            </a:endParaRPr>
          </a:p>
          <a:p>
            <a:pPr algn="r"/>
            <a:endParaRPr lang="en-US"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6"/>
          <p:cNvSpPr txBox="1">
            <a:spLocks noGrp="1"/>
          </p:cNvSpPr>
          <p:nvPr>
            <p:ph type="body" idx="1"/>
          </p:nvPr>
        </p:nvSpPr>
        <p:spPr>
          <a:xfrm>
            <a:off x="127575" y="1325775"/>
            <a:ext cx="6770700" cy="5210700"/>
          </a:xfrm>
          <a:prstGeom prst="rect">
            <a:avLst/>
          </a:prstGeom>
          <a:noFill/>
          <a:ln>
            <a:noFill/>
          </a:ln>
        </p:spPr>
        <p:txBody>
          <a:bodyPr spcFirstLastPara="1" wrap="square" lIns="91400" tIns="91400" rIns="91400" bIns="91400" anchor="t" anchorCtr="0">
            <a:noAutofit/>
          </a:bodyPr>
          <a:lstStyle/>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It is important that you are present so that you learn more about the interests of your child and the network of people with whom they have placed their trust.</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Your presence does not have to be and should not be one that watches everything. Your child has to have a space to grow and learn without always having you stuck by his or her side.</a:t>
            </a:r>
            <a:endParaRPr sz="2200" dirty="0">
              <a:solidFill>
                <a:schemeClr val="dk1"/>
              </a:solidFill>
              <a:latin typeface="Montserrat"/>
              <a:ea typeface="Montserrat"/>
              <a:cs typeface="Montserrat"/>
              <a:sym typeface="Montserrat"/>
            </a:endParaRPr>
          </a:p>
          <a:p>
            <a:pPr marL="914400" lvl="0" indent="-368300" rtl="0">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Do not worry - your children, although they will not always tell you, want to feel that you support them and that you are present in their life.</a:t>
            </a:r>
            <a:endParaRPr sz="2200"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401" name="Google Shape;401;p56" descr="This student with a disability is out in the sun, doing work on the sunlit campus of his Long Beach, CA high school. &#10;"/>
          <p:cNvPicPr preferRelativeResize="0"/>
          <p:nvPr/>
        </p:nvPicPr>
        <p:blipFill>
          <a:blip r:embed="rId3">
            <a:alphaModFix/>
          </a:blip>
          <a:stretch>
            <a:fillRect/>
          </a:stretch>
        </p:blipFill>
        <p:spPr>
          <a:xfrm>
            <a:off x="7139275" y="2268150"/>
            <a:ext cx="4795326" cy="3196900"/>
          </a:xfrm>
          <a:prstGeom prst="rect">
            <a:avLst/>
          </a:prstGeom>
          <a:noFill/>
          <a:ln>
            <a:noFill/>
          </a:ln>
        </p:spPr>
      </p:pic>
      <p:sp>
        <p:nvSpPr>
          <p:cNvPr id="402" name="Google Shape;402;p56"/>
          <p:cNvSpPr txBox="1"/>
          <p:nvPr/>
        </p:nvSpPr>
        <p:spPr>
          <a:xfrm>
            <a:off x="7384150" y="5554875"/>
            <a:ext cx="4550400" cy="36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This student with a disability is out in the sun, doing work on the sunlit campus of his Long Beach, CA high school. </a:t>
            </a:r>
            <a:endParaRPr dirty="0"/>
          </a:p>
        </p:txBody>
      </p:sp>
      <p:sp>
        <p:nvSpPr>
          <p:cNvPr id="2" name="Title 1">
            <a:extLst>
              <a:ext uri="{FF2B5EF4-FFF2-40B4-BE49-F238E27FC236}">
                <a16:creationId xmlns:a16="http://schemas.microsoft.com/office/drawing/2014/main" id="{40F1EECE-ED77-481C-8380-3FF43C7AA2C9}"/>
              </a:ext>
            </a:extLst>
          </p:cNvPr>
          <p:cNvSpPr>
            <a:spLocks noGrp="1"/>
          </p:cNvSpPr>
          <p:nvPr>
            <p:ph type="title"/>
          </p:nvPr>
        </p:nvSpPr>
        <p:spPr/>
        <p:txBody>
          <a:bodyPr/>
          <a:lstStyle/>
          <a:p>
            <a:pPr algn="r" rtl="0"/>
            <a:r>
              <a:rPr lang="en-US" sz="2400" b="1" i="0" dirty="0">
                <a:solidFill>
                  <a:schemeClr val="bg1"/>
                </a:solidFill>
                <a:effectLst/>
                <a:latin typeface="Montserrat" panose="020B0604020202020204" charset="0"/>
                <a:ea typeface="Montserrat" panose="020B0604020202020204" charset="0"/>
                <a:cs typeface="Montserrat" panose="020B0604020202020204" charset="0"/>
              </a:rPr>
              <a:t>8. Be involved in your child’s </a:t>
            </a:r>
            <a:br>
              <a:rPr lang="en-US" sz="2400" b="1" i="0" dirty="0">
                <a:solidFill>
                  <a:schemeClr val="bg1"/>
                </a:solidFill>
                <a:effectLst/>
                <a:latin typeface="Montserrat" panose="020B0604020202020204" charset="0"/>
                <a:ea typeface="Montserrat" panose="020B0604020202020204" charset="0"/>
                <a:cs typeface="Montserrat" panose="020B0604020202020204" charset="0"/>
              </a:rPr>
            </a:br>
            <a:r>
              <a:rPr lang="en-US" sz="2400" b="1" i="0" dirty="0">
                <a:solidFill>
                  <a:schemeClr val="bg1"/>
                </a:solidFill>
                <a:effectLst/>
                <a:latin typeface="Montserrat" panose="020B0604020202020204" charset="0"/>
                <a:ea typeface="Montserrat" panose="020B0604020202020204" charset="0"/>
                <a:cs typeface="Montserrat" panose="020B0604020202020204" charset="0"/>
              </a:rPr>
              <a:t>extracurricular activities</a:t>
            </a:r>
            <a:endParaRPr lang="en-US" sz="2400" dirty="0">
              <a:solidFill>
                <a:schemeClr val="bg1"/>
              </a:solidFill>
              <a:effectLst/>
            </a:endParaRPr>
          </a:p>
          <a:p>
            <a:pPr algn="r"/>
            <a:endParaRPr lang="en-US" sz="240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7"/>
          <p:cNvSpPr txBox="1">
            <a:spLocks noGrp="1"/>
          </p:cNvSpPr>
          <p:nvPr>
            <p:ph type="body" idx="1"/>
          </p:nvPr>
        </p:nvSpPr>
        <p:spPr>
          <a:xfrm>
            <a:off x="0" y="1339175"/>
            <a:ext cx="6523200" cy="5304600"/>
          </a:xfrm>
          <a:prstGeom prst="rect">
            <a:avLst/>
          </a:prstGeom>
          <a:noFill/>
          <a:ln>
            <a:noFill/>
          </a:ln>
        </p:spPr>
        <p:txBody>
          <a:bodyPr spcFirstLastPara="1" wrap="square" lIns="91400" tIns="91400" rIns="91400" bIns="91400" anchor="t" anchorCtr="0">
            <a:noAutofit/>
          </a:bodyPr>
          <a:lstStyle/>
          <a:p>
            <a:pPr marL="914400" marR="0" lvl="0" indent="-368300" algn="l" rtl="0">
              <a:lnSpc>
                <a:spcPct val="100000"/>
              </a:lnSpc>
              <a:spcBef>
                <a:spcPts val="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Find mentors, and exemplary people in your community who can be role models for your child..</a:t>
            </a:r>
            <a:endParaRPr sz="2200" dirty="0">
              <a:solidFill>
                <a:schemeClr val="dk1"/>
              </a:solidFill>
              <a:latin typeface="Montserrat"/>
              <a:ea typeface="Montserrat"/>
              <a:cs typeface="Montserrat"/>
              <a:sym typeface="Montserrat"/>
            </a:endParaRPr>
          </a:p>
          <a:p>
            <a:pPr marL="914400" marR="0" lvl="0" indent="-381000" algn="l" rtl="0">
              <a:lnSpc>
                <a:spcPct val="100000"/>
              </a:lnSpc>
              <a:spcBef>
                <a:spcPts val="0"/>
              </a:spcBef>
              <a:spcAft>
                <a:spcPts val="0"/>
              </a:spcAft>
              <a:buClr>
                <a:schemeClr val="dk1"/>
              </a:buClr>
              <a:buSzPts val="2400"/>
              <a:buFont typeface="Montserrat"/>
              <a:buChar char="❖"/>
            </a:pPr>
            <a:r>
              <a:rPr lang="en-US" sz="2200" dirty="0">
                <a:solidFill>
                  <a:schemeClr val="dk1"/>
                </a:solidFill>
                <a:latin typeface="Montserrat"/>
                <a:ea typeface="Montserrat"/>
                <a:cs typeface="Montserrat"/>
                <a:sym typeface="Montserrat"/>
              </a:rPr>
              <a:t>Look for positive stories from leaders of people with disabilities. Your child can learn </a:t>
            </a:r>
            <a:r>
              <a:rPr lang="en-US" sz="2200">
                <a:solidFill>
                  <a:schemeClr val="dk1"/>
                </a:solidFill>
                <a:latin typeface="Montserrat"/>
                <a:ea typeface="Montserrat"/>
                <a:cs typeface="Montserrat"/>
                <a:sym typeface="Montserrat"/>
              </a:rPr>
              <a:t>that they </a:t>
            </a:r>
            <a:r>
              <a:rPr lang="en-US" sz="2200" dirty="0">
                <a:solidFill>
                  <a:schemeClr val="dk1"/>
                </a:solidFill>
                <a:latin typeface="Montserrat"/>
                <a:ea typeface="Montserrat"/>
                <a:cs typeface="Montserrat"/>
                <a:sym typeface="Montserrat"/>
              </a:rPr>
              <a:t>are part of a strong community and can continue to create a better world for everyone, including people with disabilities. Learn more about activists like Judy </a:t>
            </a:r>
            <a:r>
              <a:rPr lang="en-US" sz="2200" dirty="0" err="1">
                <a:solidFill>
                  <a:schemeClr val="dk1"/>
                </a:solidFill>
                <a:latin typeface="Montserrat"/>
                <a:ea typeface="Montserrat"/>
                <a:cs typeface="Montserrat"/>
                <a:sym typeface="Montserrat"/>
              </a:rPr>
              <a:t>Heumann</a:t>
            </a:r>
            <a:r>
              <a:rPr lang="en-US" sz="2200" dirty="0">
                <a:solidFill>
                  <a:schemeClr val="dk1"/>
                </a:solidFill>
                <a:latin typeface="Montserrat"/>
                <a:ea typeface="Montserrat"/>
                <a:cs typeface="Montserrat"/>
                <a:sym typeface="Montserrat"/>
              </a:rPr>
              <a:t> and other activists that fought for the passage of the Americans with Disabilities Act (ADA) in 1990.</a:t>
            </a:r>
            <a:br>
              <a:rPr lang="en-US" sz="2400" dirty="0">
                <a:solidFill>
                  <a:schemeClr val="dk1"/>
                </a:solidFill>
                <a:latin typeface="Montserrat"/>
                <a:ea typeface="Montserrat"/>
                <a:cs typeface="Montserrat"/>
                <a:sym typeface="Montserrat"/>
              </a:rPr>
            </a:br>
            <a:endParaRPr sz="2400"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1600" i="0" u="none" strike="noStrike" cap="none" dirty="0">
              <a:solidFill>
                <a:schemeClr val="dk1"/>
              </a:solidFill>
              <a:latin typeface="Montserrat"/>
              <a:ea typeface="Montserrat"/>
              <a:cs typeface="Montserrat"/>
              <a:sym typeface="Montserrat"/>
            </a:endParaRPr>
          </a:p>
        </p:txBody>
      </p:sp>
      <p:pic>
        <p:nvPicPr>
          <p:cNvPr id="409" name="Google Shape;409;p57" descr="This energetic young man with Down Syndrome is framed in the cooly lit hallway of his Long Beach high school. &#10;"/>
          <p:cNvPicPr preferRelativeResize="0"/>
          <p:nvPr/>
        </p:nvPicPr>
        <p:blipFill>
          <a:blip r:embed="rId3">
            <a:alphaModFix/>
          </a:blip>
          <a:stretch>
            <a:fillRect/>
          </a:stretch>
        </p:blipFill>
        <p:spPr>
          <a:xfrm>
            <a:off x="6737450" y="1787425"/>
            <a:ext cx="5250099" cy="3636476"/>
          </a:xfrm>
          <a:prstGeom prst="rect">
            <a:avLst/>
          </a:prstGeom>
          <a:noFill/>
          <a:ln>
            <a:noFill/>
          </a:ln>
        </p:spPr>
      </p:pic>
      <p:sp>
        <p:nvSpPr>
          <p:cNvPr id="410" name="Google Shape;410;p57"/>
          <p:cNvSpPr txBox="1"/>
          <p:nvPr/>
        </p:nvSpPr>
        <p:spPr>
          <a:xfrm>
            <a:off x="6939100" y="5534650"/>
            <a:ext cx="4835100" cy="38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This energetic young man with Down Syndrome is framed in the </a:t>
            </a:r>
            <a:r>
              <a:rPr lang="en-US" dirty="0" err="1"/>
              <a:t>cooly</a:t>
            </a:r>
            <a:r>
              <a:rPr lang="en-US" dirty="0"/>
              <a:t> lit hallway of his Long Beach high school. </a:t>
            </a:r>
            <a:endParaRPr dirty="0"/>
          </a:p>
        </p:txBody>
      </p:sp>
      <p:sp>
        <p:nvSpPr>
          <p:cNvPr id="2" name="Title 1">
            <a:extLst>
              <a:ext uri="{FF2B5EF4-FFF2-40B4-BE49-F238E27FC236}">
                <a16:creationId xmlns:a16="http://schemas.microsoft.com/office/drawing/2014/main" id="{B595D688-4186-4652-B363-62F63F43EFCA}"/>
              </a:ext>
            </a:extLst>
          </p:cNvPr>
          <p:cNvSpPr>
            <a:spLocks noGrp="1"/>
          </p:cNvSpPr>
          <p:nvPr>
            <p:ph type="title"/>
          </p:nvPr>
        </p:nvSpPr>
        <p:spPr/>
        <p:txBody>
          <a:bodyPr/>
          <a:lstStyle/>
          <a:p>
            <a:pPr algn="r" rtl="0"/>
            <a:r>
              <a:rPr lang="en-US" sz="2400" b="1" i="0" dirty="0">
                <a:solidFill>
                  <a:schemeClr val="bg1"/>
                </a:solidFill>
                <a:effectLst/>
                <a:latin typeface="Montserrat" panose="020B0604020202020204" charset="0"/>
                <a:ea typeface="Montserrat" panose="020B0604020202020204" charset="0"/>
                <a:cs typeface="Montserrat" panose="020B0604020202020204" charset="0"/>
              </a:rPr>
              <a:t>9. Nurture a positive disability identity</a:t>
            </a:r>
            <a:endParaRPr lang="en-US" sz="2400" dirty="0">
              <a:solidFill>
                <a:schemeClr val="bg1"/>
              </a:solidFill>
              <a:effectLst/>
            </a:endParaRPr>
          </a:p>
          <a:p>
            <a:pPr algn="r"/>
            <a:endParaRPr lang="en-US" sz="24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8"/>
          <p:cNvSpPr txBox="1">
            <a:spLocks noGrp="1"/>
          </p:cNvSpPr>
          <p:nvPr>
            <p:ph type="body" idx="1"/>
          </p:nvPr>
        </p:nvSpPr>
        <p:spPr>
          <a:xfrm>
            <a:off x="144250" y="1353650"/>
            <a:ext cx="5990400" cy="5236500"/>
          </a:xfrm>
          <a:prstGeom prst="rect">
            <a:avLst/>
          </a:prstGeom>
          <a:noFill/>
          <a:ln>
            <a:noFill/>
          </a:ln>
        </p:spPr>
        <p:txBody>
          <a:bodyPr spcFirstLastPara="1" wrap="square" lIns="91400" tIns="91400" rIns="91400" bIns="91400" anchor="t" anchorCtr="0">
            <a:noAutofit/>
          </a:bodyPr>
          <a:lstStyle/>
          <a:p>
            <a:pPr marL="914400" marR="0" lvl="0" indent="-368300" algn="l" rtl="0">
              <a:lnSpc>
                <a:spcPct val="100000"/>
              </a:lnSpc>
              <a:spcBef>
                <a:spcPts val="0"/>
              </a:spcBef>
              <a:spcAft>
                <a:spcPts val="0"/>
              </a:spcAft>
              <a:buSzPts val="2200"/>
              <a:buFont typeface="Montserrat"/>
              <a:buChar char="❖"/>
            </a:pPr>
            <a:r>
              <a:rPr lang="en-US" sz="2200" dirty="0">
                <a:latin typeface="Montserrat"/>
                <a:ea typeface="Montserrat"/>
                <a:cs typeface="Montserrat"/>
                <a:sym typeface="Montserrat"/>
              </a:rPr>
              <a:t>Recognize the challenges not simply as barriers, but rather as opportunities to be creative and to change things.</a:t>
            </a:r>
            <a:endParaRPr sz="2200" dirty="0">
              <a:latin typeface="Montserrat"/>
              <a:ea typeface="Montserrat"/>
              <a:cs typeface="Montserrat"/>
              <a:sym typeface="Montserrat"/>
            </a:endParaRPr>
          </a:p>
          <a:p>
            <a:pPr marL="914400" marR="0" lvl="0" indent="-368300" algn="l" rtl="0">
              <a:lnSpc>
                <a:spcPct val="100000"/>
              </a:lnSpc>
              <a:spcBef>
                <a:spcPts val="0"/>
              </a:spcBef>
              <a:spcAft>
                <a:spcPts val="0"/>
              </a:spcAft>
              <a:buSzPts val="2200"/>
              <a:buFont typeface="Montserrat"/>
              <a:buChar char="❖"/>
            </a:pPr>
            <a:r>
              <a:rPr lang="en-US" sz="2200" dirty="0">
                <a:latin typeface="Montserrat"/>
                <a:ea typeface="Montserrat"/>
                <a:cs typeface="Montserrat"/>
                <a:sym typeface="Montserrat"/>
              </a:rPr>
              <a:t>Work with a support team to find solutions and remove the barriers that limit or exclude the full participation of your child in their school and family community.</a:t>
            </a:r>
            <a:endParaRPr sz="2200" dirty="0">
              <a:latin typeface="Montserrat"/>
              <a:ea typeface="Montserrat"/>
              <a:cs typeface="Montserrat"/>
              <a:sym typeface="Montserrat"/>
            </a:endParaRPr>
          </a:p>
          <a:p>
            <a:pPr marL="914400" marR="0" lvl="0" indent="-368300" algn="l" rtl="0">
              <a:lnSpc>
                <a:spcPct val="100000"/>
              </a:lnSpc>
              <a:spcBef>
                <a:spcPts val="0"/>
              </a:spcBef>
              <a:spcAft>
                <a:spcPts val="0"/>
              </a:spcAft>
              <a:buSzPts val="2200"/>
              <a:buFont typeface="Montserrat"/>
              <a:buChar char="❖"/>
            </a:pPr>
            <a:r>
              <a:rPr lang="en-US" sz="2200" dirty="0">
                <a:solidFill>
                  <a:schemeClr val="dk1"/>
                </a:solidFill>
                <a:latin typeface="Montserrat"/>
                <a:ea typeface="Montserrat"/>
                <a:cs typeface="Montserrat"/>
                <a:sym typeface="Montserrat"/>
              </a:rPr>
              <a:t>Each achievement is a step forward. Success comes step by step.</a:t>
            </a:r>
            <a:endParaRPr sz="2200" i="0" u="none" strike="noStrike" cap="none" dirty="0">
              <a:solidFill>
                <a:schemeClr val="dk1"/>
              </a:solidFill>
              <a:latin typeface="Montserrat"/>
              <a:ea typeface="Montserrat"/>
              <a:cs typeface="Montserrat"/>
              <a:sym typeface="Montserrat"/>
            </a:endParaRPr>
          </a:p>
        </p:txBody>
      </p:sp>
      <p:pic>
        <p:nvPicPr>
          <p:cNvPr id="417" name="Google Shape;417;p58" descr="These Long Beach high school students sit down with their job coach to talk about applying for summer jobs in the community. &#10;"/>
          <p:cNvPicPr preferRelativeResize="0"/>
          <p:nvPr/>
        </p:nvPicPr>
        <p:blipFill>
          <a:blip r:embed="rId3">
            <a:alphaModFix/>
          </a:blip>
          <a:stretch>
            <a:fillRect/>
          </a:stretch>
        </p:blipFill>
        <p:spPr>
          <a:xfrm>
            <a:off x="6211475" y="2065975"/>
            <a:ext cx="5640999" cy="3760650"/>
          </a:xfrm>
          <a:prstGeom prst="rect">
            <a:avLst/>
          </a:prstGeom>
          <a:noFill/>
          <a:ln>
            <a:noFill/>
          </a:ln>
        </p:spPr>
      </p:pic>
      <p:sp>
        <p:nvSpPr>
          <p:cNvPr id="418" name="Google Shape;418;p58"/>
          <p:cNvSpPr txBox="1"/>
          <p:nvPr/>
        </p:nvSpPr>
        <p:spPr>
          <a:xfrm>
            <a:off x="6433350" y="6020175"/>
            <a:ext cx="5239500" cy="38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These Long Beach high school students sit down with their job coach to talk about applying for summer jobs in the community. </a:t>
            </a:r>
            <a:endParaRPr dirty="0"/>
          </a:p>
        </p:txBody>
      </p:sp>
      <p:sp>
        <p:nvSpPr>
          <p:cNvPr id="2" name="Title 1">
            <a:extLst>
              <a:ext uri="{FF2B5EF4-FFF2-40B4-BE49-F238E27FC236}">
                <a16:creationId xmlns:a16="http://schemas.microsoft.com/office/drawing/2014/main" id="{BB921831-7A35-4AED-AF27-05BD186FA029}"/>
              </a:ext>
            </a:extLst>
          </p:cNvPr>
          <p:cNvSpPr>
            <a:spLocks noGrp="1"/>
          </p:cNvSpPr>
          <p:nvPr>
            <p:ph type="title"/>
          </p:nvPr>
        </p:nvSpPr>
        <p:spPr/>
        <p:txBody>
          <a:bodyPr/>
          <a:lstStyle/>
          <a:p>
            <a:pPr algn="r" rtl="0"/>
            <a:r>
              <a:rPr lang="en-US" sz="2400" b="1" i="0" dirty="0">
                <a:solidFill>
                  <a:schemeClr val="bg1"/>
                </a:solidFill>
                <a:effectLst/>
                <a:latin typeface="Montserrat" panose="020B0604020202020204" charset="0"/>
                <a:ea typeface="Montserrat" panose="020B0604020202020204" charset="0"/>
                <a:cs typeface="Montserrat" panose="020B0604020202020204" charset="0"/>
              </a:rPr>
              <a:t>10. Recognize challenges </a:t>
            </a:r>
            <a:br>
              <a:rPr lang="en-US" sz="2400" b="1" i="0" dirty="0">
                <a:solidFill>
                  <a:schemeClr val="bg1"/>
                </a:solidFill>
                <a:effectLst/>
                <a:latin typeface="Montserrat" panose="020B0604020202020204" charset="0"/>
                <a:ea typeface="Montserrat" panose="020B0604020202020204" charset="0"/>
                <a:cs typeface="Montserrat" panose="020B0604020202020204" charset="0"/>
              </a:rPr>
            </a:br>
            <a:r>
              <a:rPr lang="en-US" sz="2400" b="1" i="0" dirty="0">
                <a:solidFill>
                  <a:schemeClr val="bg1"/>
                </a:solidFill>
                <a:effectLst/>
                <a:latin typeface="Montserrat" panose="020B0604020202020204" charset="0"/>
                <a:ea typeface="Montserrat" panose="020B0604020202020204" charset="0"/>
                <a:cs typeface="Montserrat" panose="020B0604020202020204" charset="0"/>
              </a:rPr>
              <a:t>and celebrate successes</a:t>
            </a:r>
            <a:endParaRPr lang="en-US" sz="2400" dirty="0">
              <a:solidFill>
                <a:schemeClr val="bg1"/>
              </a:solidFill>
              <a:effectLst/>
            </a:endParaRPr>
          </a:p>
          <a:p>
            <a:pPr algn="r"/>
            <a:endParaRPr lang="en-US" sz="24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59"/>
          <p:cNvSpPr txBox="1"/>
          <p:nvPr/>
        </p:nvSpPr>
        <p:spPr>
          <a:xfrm>
            <a:off x="446250" y="1415525"/>
            <a:ext cx="11299500" cy="4742400"/>
          </a:xfrm>
          <a:prstGeom prst="rect">
            <a:avLst/>
          </a:prstGeom>
          <a:noFill/>
          <a:ln>
            <a:noFill/>
          </a:ln>
        </p:spPr>
        <p:txBody>
          <a:bodyPr spcFirstLastPara="1" wrap="square" lIns="91250" tIns="45600" rIns="91250" bIns="45600" anchor="t" anchorCtr="0">
            <a:noAutofit/>
          </a:bodyPr>
          <a:lstStyle/>
          <a:p>
            <a:pPr marL="12700" lvl="0" indent="-88900" rtl="0">
              <a:lnSpc>
                <a:spcPct val="115000"/>
              </a:lnSpc>
              <a:spcBef>
                <a:spcPts val="0"/>
              </a:spcBef>
              <a:spcAft>
                <a:spcPts val="0"/>
              </a:spcAft>
              <a:buClr>
                <a:srgbClr val="000000"/>
              </a:buClr>
              <a:buSzPts val="1400"/>
              <a:buFont typeface="Montserrat"/>
              <a:buChar char="❖"/>
            </a:pPr>
            <a:r>
              <a:rPr lang="en-US" b="1" dirty="0">
                <a:latin typeface="Montserrat"/>
                <a:ea typeface="Montserrat"/>
                <a:cs typeface="Montserrat"/>
                <a:sym typeface="Montserrat"/>
              </a:rPr>
              <a:t>National Rehabilitation Information Center - </a:t>
            </a:r>
            <a:r>
              <a:rPr lang="en-US" b="1" u="sng" dirty="0">
                <a:solidFill>
                  <a:schemeClr val="hlink"/>
                </a:solidFill>
                <a:latin typeface="Montserrat"/>
                <a:ea typeface="Montserrat"/>
                <a:cs typeface="Montserrat"/>
                <a:sym typeface="Montserrat"/>
                <a:hlinkClick r:id="rId3"/>
              </a:rPr>
              <a:t>https://www.naric.com/?q=en/content/spanish-language-resources</a:t>
            </a:r>
            <a:endParaRPr b="1" u="sng" dirty="0">
              <a:solidFill>
                <a:schemeClr val="hlink"/>
              </a:solidFill>
              <a:latin typeface="Montserrat"/>
              <a:ea typeface="Montserrat"/>
              <a:cs typeface="Montserrat"/>
              <a:sym typeface="Montserrat"/>
              <a:hlinkClick r:id="rId3"/>
            </a:endParaRPr>
          </a:p>
          <a:p>
            <a:pPr marL="12700" lvl="0" indent="-88900" rtl="0">
              <a:lnSpc>
                <a:spcPct val="115000"/>
              </a:lnSpc>
              <a:spcBef>
                <a:spcPts val="0"/>
              </a:spcBef>
              <a:spcAft>
                <a:spcPts val="0"/>
              </a:spcAft>
              <a:buClr>
                <a:srgbClr val="000000"/>
              </a:buClr>
              <a:buSzPts val="1400"/>
              <a:buFont typeface="Montserrat"/>
              <a:buChar char="❖"/>
            </a:pPr>
            <a:r>
              <a:rPr lang="en-US" b="1" dirty="0">
                <a:latin typeface="Montserrat"/>
                <a:ea typeface="Montserrat"/>
                <a:cs typeface="Montserrat"/>
                <a:sym typeface="Montserrat"/>
              </a:rPr>
              <a:t>Learning Disabilities online </a:t>
            </a:r>
            <a:r>
              <a:rPr lang="en-US" b="1" u="sng" dirty="0">
                <a:solidFill>
                  <a:schemeClr val="hlink"/>
                </a:solidFill>
                <a:latin typeface="Montserrat"/>
                <a:ea typeface="Montserrat"/>
                <a:cs typeface="Montserrat"/>
                <a:sym typeface="Montserrat"/>
                <a:hlinkClick r:id="rId4"/>
              </a:rPr>
              <a:t>http://www.ldonline.org/espanol?lang=en</a:t>
            </a:r>
            <a:endParaRPr b="1" u="sng" dirty="0">
              <a:solidFill>
                <a:schemeClr val="hlink"/>
              </a:solidFill>
              <a:latin typeface="Montserrat"/>
              <a:ea typeface="Montserrat"/>
              <a:cs typeface="Montserrat"/>
              <a:sym typeface="Montserrat"/>
              <a:hlinkClick r:id="rId4"/>
            </a:endParaRPr>
          </a:p>
          <a:p>
            <a:pPr marL="12700" lvl="0" indent="-88900" rtl="0">
              <a:lnSpc>
                <a:spcPct val="115000"/>
              </a:lnSpc>
              <a:spcBef>
                <a:spcPts val="0"/>
              </a:spcBef>
              <a:spcAft>
                <a:spcPts val="0"/>
              </a:spcAft>
              <a:buClr>
                <a:srgbClr val="000000"/>
              </a:buClr>
              <a:buSzPts val="1400"/>
              <a:buFont typeface="Montserrat"/>
              <a:buChar char="❖"/>
            </a:pPr>
            <a:r>
              <a:rPr lang="en-US" b="1" dirty="0">
                <a:latin typeface="Montserrat"/>
                <a:ea typeface="Montserrat"/>
                <a:cs typeface="Montserrat"/>
                <a:sym typeface="Montserrat"/>
              </a:rPr>
              <a:t>Web Accessibility and Disability Resources in Spanish - </a:t>
            </a:r>
            <a:r>
              <a:rPr lang="en-US" b="1" u="sng" dirty="0">
                <a:solidFill>
                  <a:schemeClr val="hlink"/>
                </a:solidFill>
                <a:latin typeface="Montserrat"/>
                <a:ea typeface="Montserrat"/>
                <a:cs typeface="Montserrat"/>
                <a:sym typeface="Montserrat"/>
                <a:hlinkClick r:id="rId5"/>
              </a:rPr>
              <a:t>http://www.icdri.org/hispanic/Hispanic.htm</a:t>
            </a:r>
            <a:endParaRPr b="1" u="sng" dirty="0">
              <a:solidFill>
                <a:schemeClr val="hlink"/>
              </a:solidFill>
              <a:latin typeface="Montserrat"/>
              <a:ea typeface="Montserrat"/>
              <a:cs typeface="Montserrat"/>
              <a:sym typeface="Montserrat"/>
              <a:hlinkClick r:id="rId5"/>
            </a:endParaRPr>
          </a:p>
          <a:p>
            <a:pPr marL="12700" lvl="0" indent="-88900" rtl="0">
              <a:lnSpc>
                <a:spcPct val="115000"/>
              </a:lnSpc>
              <a:spcBef>
                <a:spcPts val="0"/>
              </a:spcBef>
              <a:spcAft>
                <a:spcPts val="0"/>
              </a:spcAft>
              <a:buClr>
                <a:srgbClr val="000000"/>
              </a:buClr>
              <a:buSzPts val="1400"/>
              <a:buFont typeface="Montserrat"/>
              <a:buChar char="❖"/>
            </a:pPr>
            <a:r>
              <a:rPr lang="en-US" b="1" dirty="0">
                <a:latin typeface="Montserrat"/>
                <a:ea typeface="Montserrat"/>
                <a:cs typeface="Montserrat"/>
                <a:sym typeface="Montserrat"/>
              </a:rPr>
              <a:t>Pacer Center Spanish Resources </a:t>
            </a:r>
            <a:r>
              <a:rPr lang="en-US" b="1" u="sng" dirty="0">
                <a:solidFill>
                  <a:schemeClr val="hlink"/>
                </a:solidFill>
                <a:latin typeface="Montserrat"/>
                <a:ea typeface="Montserrat"/>
                <a:cs typeface="Montserrat"/>
                <a:sym typeface="Montserrat"/>
                <a:hlinkClick r:id="rId6"/>
              </a:rPr>
              <a:t>http://www.pacer.org/publications/spanish.asp</a:t>
            </a:r>
            <a:endParaRPr b="1" u="sng" dirty="0">
              <a:solidFill>
                <a:schemeClr val="hlink"/>
              </a:solidFill>
              <a:latin typeface="Montserrat"/>
              <a:ea typeface="Montserrat"/>
              <a:cs typeface="Montserrat"/>
              <a:sym typeface="Montserrat"/>
              <a:hlinkClick r:id="rId6"/>
            </a:endParaRPr>
          </a:p>
          <a:p>
            <a:pPr marL="12700" lvl="0" indent="-88900" rtl="0">
              <a:lnSpc>
                <a:spcPct val="115000"/>
              </a:lnSpc>
              <a:spcBef>
                <a:spcPts val="0"/>
              </a:spcBef>
              <a:spcAft>
                <a:spcPts val="0"/>
              </a:spcAft>
              <a:buClr>
                <a:srgbClr val="000000"/>
              </a:buClr>
              <a:buSzPts val="1400"/>
              <a:buFont typeface="Montserrat"/>
              <a:buChar char="❖"/>
            </a:pPr>
            <a:r>
              <a:rPr lang="en-US" b="1" dirty="0" err="1">
                <a:latin typeface="Montserrat"/>
                <a:ea typeface="Montserrat"/>
                <a:cs typeface="Montserrat"/>
                <a:sym typeface="Montserrat"/>
              </a:rPr>
              <a:t>Colorin</a:t>
            </a:r>
            <a:r>
              <a:rPr lang="en-US" b="1" dirty="0">
                <a:latin typeface="Montserrat"/>
                <a:ea typeface="Montserrat"/>
                <a:cs typeface="Montserrat"/>
                <a:sym typeface="Montserrat"/>
              </a:rPr>
              <a:t> Colorado - </a:t>
            </a:r>
            <a:r>
              <a:rPr lang="en-US" b="1" u="sng" dirty="0">
                <a:solidFill>
                  <a:schemeClr val="hlink"/>
                </a:solidFill>
                <a:latin typeface="Montserrat"/>
                <a:ea typeface="Montserrat"/>
                <a:cs typeface="Montserrat"/>
                <a:sym typeface="Montserrat"/>
                <a:hlinkClick r:id="rId7"/>
              </a:rPr>
              <a:t>http://www.colorincolorado.org/</a:t>
            </a:r>
            <a:endParaRPr b="1" u="sng" dirty="0">
              <a:solidFill>
                <a:schemeClr val="hlink"/>
              </a:solidFill>
              <a:latin typeface="Montserrat"/>
              <a:ea typeface="Montserrat"/>
              <a:cs typeface="Montserrat"/>
              <a:sym typeface="Montserrat"/>
              <a:hlinkClick r:id="rId7"/>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a:latin typeface="Montserrat"/>
                <a:ea typeface="Montserrat"/>
                <a:cs typeface="Montserrat"/>
                <a:sym typeface="Montserrat"/>
              </a:rPr>
              <a:t>Understood.org - </a:t>
            </a:r>
            <a:r>
              <a:rPr lang="en-US" b="1" u="sng" dirty="0">
                <a:solidFill>
                  <a:schemeClr val="hlink"/>
                </a:solidFill>
                <a:highlight>
                  <a:srgbClr val="FFFFFF"/>
                </a:highlight>
                <a:latin typeface="Montserrat"/>
                <a:ea typeface="Montserrat"/>
                <a:cs typeface="Montserrat"/>
                <a:sym typeface="Montserrat"/>
                <a:hlinkClick r:id="rId8"/>
              </a:rPr>
              <a:t>https://www.understood.org/es-mx</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err="1">
                <a:latin typeface="Montserrat"/>
                <a:ea typeface="Montserrat"/>
                <a:cs typeface="Montserrat"/>
                <a:sym typeface="Montserrat"/>
              </a:rPr>
              <a:t>Recursos</a:t>
            </a:r>
            <a:r>
              <a:rPr lang="en-US" b="1" dirty="0">
                <a:latin typeface="Montserrat"/>
                <a:ea typeface="Montserrat"/>
                <a:cs typeface="Montserrat"/>
                <a:sym typeface="Montserrat"/>
              </a:rPr>
              <a:t> para personas con </a:t>
            </a:r>
            <a:r>
              <a:rPr lang="en-US" b="1" dirty="0" err="1">
                <a:latin typeface="Montserrat"/>
                <a:ea typeface="Montserrat"/>
                <a:cs typeface="Montserrat"/>
                <a:sym typeface="Montserrat"/>
              </a:rPr>
              <a:t>discapacidades</a:t>
            </a:r>
            <a:r>
              <a:rPr lang="en-US" b="1" dirty="0">
                <a:latin typeface="Montserrat"/>
                <a:ea typeface="Montserrat"/>
                <a:cs typeface="Montserrat"/>
                <a:sym typeface="Montserrat"/>
              </a:rPr>
              <a:t> - </a:t>
            </a:r>
            <a:r>
              <a:rPr lang="en-US" b="1" u="sng" dirty="0">
                <a:solidFill>
                  <a:schemeClr val="hlink"/>
                </a:solidFill>
                <a:highlight>
                  <a:srgbClr val="FFFFFF"/>
                </a:highlight>
                <a:latin typeface="Montserrat"/>
                <a:ea typeface="Montserrat"/>
                <a:cs typeface="Montserrat"/>
                <a:sym typeface="Montserrat"/>
                <a:hlinkClick r:id="rId9"/>
              </a:rPr>
              <a:t>https://www.benefits.gov/es/newsroom/news-and-updates/article/238</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err="1">
                <a:latin typeface="Montserrat"/>
                <a:ea typeface="Montserrat"/>
                <a:cs typeface="Montserrat"/>
                <a:sym typeface="Montserrat"/>
              </a:rPr>
              <a:t>Discapnet</a:t>
            </a:r>
            <a:r>
              <a:rPr lang="en-US" b="1" dirty="0">
                <a:latin typeface="Montserrat"/>
                <a:ea typeface="Montserrat"/>
                <a:cs typeface="Montserrat"/>
                <a:sym typeface="Montserrat"/>
              </a:rPr>
              <a:t> El Portal de las Personas con </a:t>
            </a:r>
            <a:r>
              <a:rPr lang="en-US" b="1" dirty="0" err="1">
                <a:latin typeface="Montserrat"/>
                <a:ea typeface="Montserrat"/>
                <a:cs typeface="Montserrat"/>
                <a:sym typeface="Montserrat"/>
              </a:rPr>
              <a:t>Discapacidad</a:t>
            </a:r>
            <a:r>
              <a:rPr lang="en-US" b="1" dirty="0">
                <a:latin typeface="Montserrat"/>
                <a:ea typeface="Montserrat"/>
                <a:cs typeface="Montserrat"/>
                <a:sym typeface="Montserrat"/>
              </a:rPr>
              <a:t> - </a:t>
            </a:r>
            <a:r>
              <a:rPr lang="en-US" b="1" u="sng" dirty="0">
                <a:solidFill>
                  <a:schemeClr val="hlink"/>
                </a:solidFill>
                <a:latin typeface="Montserrat"/>
                <a:ea typeface="Montserrat"/>
                <a:cs typeface="Montserrat"/>
                <a:sym typeface="Montserrat"/>
                <a:hlinkClick r:id="rId10"/>
              </a:rPr>
              <a:t>https://www.discapnet.es/</a:t>
            </a:r>
            <a:r>
              <a:rPr lang="en-US" b="1" dirty="0">
                <a:latin typeface="Montserrat"/>
                <a:ea typeface="Montserrat"/>
                <a:cs typeface="Montserrat"/>
                <a:sym typeface="Montserrat"/>
              </a:rPr>
              <a:t> </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a:latin typeface="Montserrat"/>
                <a:ea typeface="Montserrat"/>
                <a:cs typeface="Montserrat"/>
                <a:sym typeface="Montserrat"/>
              </a:rPr>
              <a:t>ADA Guide Spanish - </a:t>
            </a:r>
            <a:r>
              <a:rPr lang="en-US" b="1" u="sng" dirty="0">
                <a:solidFill>
                  <a:schemeClr val="hlink"/>
                </a:solidFill>
                <a:highlight>
                  <a:srgbClr val="FFFFFF"/>
                </a:highlight>
                <a:latin typeface="Montserrat"/>
                <a:ea typeface="Montserrat"/>
                <a:cs typeface="Montserrat"/>
                <a:sym typeface="Montserrat"/>
                <a:hlinkClick r:id="rId11"/>
              </a:rPr>
              <a:t>https://www.ada.gov/cguide_spanish.htm</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err="1">
                <a:latin typeface="Montserrat"/>
                <a:ea typeface="Montserrat"/>
                <a:cs typeface="Montserrat"/>
                <a:sym typeface="Montserrat"/>
              </a:rPr>
              <a:t>Servicio</a:t>
            </a:r>
            <a:r>
              <a:rPr lang="en-US" b="1" dirty="0">
                <a:latin typeface="Montserrat"/>
                <a:ea typeface="Montserrat"/>
                <a:cs typeface="Montserrat"/>
                <a:sym typeface="Montserrat"/>
              </a:rPr>
              <a:t> de </a:t>
            </a:r>
            <a:r>
              <a:rPr lang="en-US" b="1" dirty="0" err="1">
                <a:latin typeface="Montserrat"/>
                <a:ea typeface="Montserrat"/>
                <a:cs typeface="Montserrat"/>
                <a:sym typeface="Montserrat"/>
              </a:rPr>
              <a:t>Información</a:t>
            </a:r>
            <a:r>
              <a:rPr lang="en-US" b="1" dirty="0">
                <a:latin typeface="Montserrat"/>
                <a:ea typeface="Montserrat"/>
                <a:cs typeface="Montserrat"/>
                <a:sym typeface="Montserrat"/>
              </a:rPr>
              <a:t> </a:t>
            </a:r>
            <a:r>
              <a:rPr lang="en-US" b="1" dirty="0" err="1">
                <a:latin typeface="Montserrat"/>
                <a:ea typeface="Montserrat"/>
                <a:cs typeface="Montserrat"/>
                <a:sym typeface="Montserrat"/>
              </a:rPr>
              <a:t>sobre</a:t>
            </a:r>
            <a:r>
              <a:rPr lang="en-US" b="1" dirty="0">
                <a:latin typeface="Montserrat"/>
                <a:ea typeface="Montserrat"/>
                <a:cs typeface="Montserrat"/>
                <a:sym typeface="Montserrat"/>
              </a:rPr>
              <a:t> </a:t>
            </a:r>
            <a:r>
              <a:rPr lang="en-US" b="1" dirty="0" err="1">
                <a:latin typeface="Montserrat"/>
                <a:ea typeface="Montserrat"/>
                <a:cs typeface="Montserrat"/>
                <a:sym typeface="Montserrat"/>
              </a:rPr>
              <a:t>Discapacidad</a:t>
            </a:r>
            <a:r>
              <a:rPr lang="en-US" b="1" dirty="0">
                <a:latin typeface="Montserrat"/>
                <a:ea typeface="Montserrat"/>
                <a:cs typeface="Montserrat"/>
                <a:sym typeface="Montserrat"/>
              </a:rPr>
              <a:t> - </a:t>
            </a:r>
            <a:r>
              <a:rPr lang="en-US" b="1" u="sng" dirty="0">
                <a:solidFill>
                  <a:schemeClr val="hlink"/>
                </a:solidFill>
                <a:highlight>
                  <a:srgbClr val="FFFFFF"/>
                </a:highlight>
                <a:latin typeface="Montserrat"/>
                <a:ea typeface="Montserrat"/>
                <a:cs typeface="Montserrat"/>
                <a:sym typeface="Montserrat"/>
                <a:hlinkClick r:id="rId12"/>
              </a:rPr>
              <a:t>http://sid.usal.es/default.aspx</a:t>
            </a:r>
            <a:r>
              <a:rPr lang="en-US" b="1" dirty="0">
                <a:latin typeface="Montserrat"/>
                <a:ea typeface="Montserrat"/>
                <a:cs typeface="Montserrat"/>
                <a:sym typeface="Montserrat"/>
              </a:rPr>
              <a:t> </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a:latin typeface="Montserrat"/>
                <a:ea typeface="Montserrat"/>
                <a:cs typeface="Montserrat"/>
                <a:sym typeface="Montserrat"/>
              </a:rPr>
              <a:t>FESOCE </a:t>
            </a:r>
            <a:r>
              <a:rPr lang="en-US" b="1" dirty="0" err="1">
                <a:latin typeface="Montserrat"/>
                <a:ea typeface="Montserrat"/>
                <a:cs typeface="Montserrat"/>
                <a:sym typeface="Montserrat"/>
              </a:rPr>
              <a:t>Federación</a:t>
            </a:r>
            <a:r>
              <a:rPr lang="en-US" b="1" dirty="0">
                <a:latin typeface="Montserrat"/>
                <a:ea typeface="Montserrat"/>
                <a:cs typeface="Montserrat"/>
                <a:sym typeface="Montserrat"/>
              </a:rPr>
              <a:t> Española de </a:t>
            </a:r>
            <a:r>
              <a:rPr lang="en-US" b="1" dirty="0" err="1">
                <a:latin typeface="Montserrat"/>
                <a:ea typeface="Montserrat"/>
                <a:cs typeface="Montserrat"/>
                <a:sym typeface="Montserrat"/>
              </a:rPr>
              <a:t>Sordoceguera</a:t>
            </a:r>
            <a:r>
              <a:rPr lang="en-US" b="1" dirty="0">
                <a:latin typeface="Montserrat"/>
                <a:ea typeface="Montserrat"/>
                <a:cs typeface="Montserrat"/>
                <a:sym typeface="Montserrat"/>
              </a:rPr>
              <a:t> - </a:t>
            </a:r>
            <a:r>
              <a:rPr lang="en-US" b="1" u="sng" dirty="0">
                <a:solidFill>
                  <a:schemeClr val="hlink"/>
                </a:solidFill>
                <a:latin typeface="Montserrat"/>
                <a:ea typeface="Montserrat"/>
                <a:cs typeface="Montserrat"/>
                <a:sym typeface="Montserrat"/>
                <a:hlinkClick r:id="rId13"/>
              </a:rPr>
              <a:t>https://fesoce.org/</a:t>
            </a:r>
            <a:r>
              <a:rPr lang="en-US" b="1" dirty="0">
                <a:latin typeface="Montserrat"/>
                <a:ea typeface="Montserrat"/>
                <a:cs typeface="Montserrat"/>
                <a:sym typeface="Montserrat"/>
              </a:rPr>
              <a:t> </a:t>
            </a:r>
            <a:endParaRPr b="1" dirty="0">
              <a:latin typeface="Montserrat"/>
              <a:ea typeface="Montserrat"/>
              <a:cs typeface="Montserrat"/>
              <a:sym typeface="Montserrat"/>
            </a:endParaRPr>
          </a:p>
          <a:p>
            <a:pPr marL="12700" marR="0" lvl="0" indent="-95250" algn="l" rtl="0">
              <a:lnSpc>
                <a:spcPct val="90000"/>
              </a:lnSpc>
              <a:spcBef>
                <a:spcPts val="480"/>
              </a:spcBef>
              <a:spcAft>
                <a:spcPts val="0"/>
              </a:spcAft>
              <a:buClr>
                <a:srgbClr val="000000"/>
              </a:buClr>
              <a:buSzPts val="1500"/>
              <a:buFont typeface="Montserrat"/>
              <a:buChar char="❖"/>
            </a:pPr>
            <a:r>
              <a:rPr lang="en-US" b="1" dirty="0">
                <a:latin typeface="Montserrat"/>
                <a:ea typeface="Montserrat"/>
                <a:cs typeface="Montserrat"/>
                <a:sym typeface="Montserrat"/>
              </a:rPr>
              <a:t>Center for Parent Information and Resources - </a:t>
            </a:r>
            <a:r>
              <a:rPr lang="en-US" b="1" u="sng" dirty="0">
                <a:solidFill>
                  <a:schemeClr val="hlink"/>
                </a:solidFill>
                <a:latin typeface="Montserrat"/>
                <a:ea typeface="Montserrat"/>
                <a:cs typeface="Montserrat"/>
                <a:sym typeface="Montserrat"/>
                <a:hlinkClick r:id="rId14"/>
              </a:rPr>
              <a:t>https://www.parentcenterhub.org/recursos-en-espanol/</a:t>
            </a:r>
            <a:r>
              <a:rPr lang="en-US" b="1" dirty="0">
                <a:latin typeface="Montserrat"/>
                <a:ea typeface="Montserrat"/>
                <a:cs typeface="Montserrat"/>
                <a:sym typeface="Montserrat"/>
              </a:rPr>
              <a:t> </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a:latin typeface="Montserrat"/>
                <a:ea typeface="Montserrat"/>
                <a:cs typeface="Montserrat"/>
                <a:sym typeface="Montserrat"/>
              </a:rPr>
              <a:t>Fundación CADAH TDAH: </a:t>
            </a:r>
            <a:r>
              <a:rPr lang="en-US" b="1" dirty="0" err="1">
                <a:latin typeface="Montserrat"/>
                <a:ea typeface="Montserrat"/>
                <a:cs typeface="Montserrat"/>
                <a:sym typeface="Montserrat"/>
              </a:rPr>
              <a:t>Guías</a:t>
            </a:r>
            <a:r>
              <a:rPr lang="en-US" b="1" dirty="0">
                <a:latin typeface="Montserrat"/>
                <a:ea typeface="Montserrat"/>
                <a:cs typeface="Montserrat"/>
                <a:sym typeface="Montserrat"/>
              </a:rPr>
              <a:t> para </a:t>
            </a:r>
            <a:r>
              <a:rPr lang="en-US" b="1" dirty="0" err="1">
                <a:latin typeface="Montserrat"/>
                <a:ea typeface="Montserrat"/>
                <a:cs typeface="Montserrat"/>
                <a:sym typeface="Montserrat"/>
              </a:rPr>
              <a:t>educadores</a:t>
            </a:r>
            <a:r>
              <a:rPr lang="en-US" b="1" dirty="0">
                <a:latin typeface="Montserrat"/>
                <a:ea typeface="Montserrat"/>
                <a:cs typeface="Montserrat"/>
                <a:sym typeface="Montserrat"/>
              </a:rPr>
              <a:t> - </a:t>
            </a:r>
            <a:r>
              <a:rPr lang="en-US" b="1" u="sng" dirty="0">
                <a:solidFill>
                  <a:schemeClr val="hlink"/>
                </a:solidFill>
                <a:latin typeface="Montserrat"/>
                <a:ea typeface="Montserrat"/>
                <a:cs typeface="Montserrat"/>
                <a:sym typeface="Montserrat"/>
                <a:hlinkClick r:id="rId15"/>
              </a:rPr>
              <a:t>https://www.fundacioncadah.org/web/articulo/tdah-guias-para-educadores.html</a:t>
            </a:r>
            <a:r>
              <a:rPr lang="en-US" b="1" dirty="0">
                <a:latin typeface="Montserrat"/>
                <a:ea typeface="Montserrat"/>
                <a:cs typeface="Montserrat"/>
                <a:sym typeface="Montserrat"/>
              </a:rPr>
              <a:t> </a:t>
            </a:r>
            <a:endParaRPr b="1" dirty="0">
              <a:latin typeface="Montserrat"/>
              <a:ea typeface="Montserrat"/>
              <a:cs typeface="Montserrat"/>
              <a:sym typeface="Montserrat"/>
            </a:endParaRPr>
          </a:p>
          <a:p>
            <a:pPr marL="12700" marR="0" lvl="0" indent="-95250" algn="l" rtl="0">
              <a:lnSpc>
                <a:spcPct val="90000"/>
              </a:lnSpc>
              <a:spcBef>
                <a:spcPts val="480"/>
              </a:spcBef>
              <a:spcAft>
                <a:spcPts val="0"/>
              </a:spcAft>
              <a:buClr>
                <a:srgbClr val="000000"/>
              </a:buClr>
              <a:buSzPts val="1500"/>
              <a:buFont typeface="Montserrat"/>
              <a:buChar char="❖"/>
            </a:pPr>
            <a:r>
              <a:rPr lang="en-US" b="1" dirty="0">
                <a:latin typeface="Montserrat"/>
                <a:ea typeface="Montserrat"/>
                <a:cs typeface="Montserrat"/>
                <a:sym typeface="Montserrat"/>
              </a:rPr>
              <a:t>Fundación CADAH TDAH: </a:t>
            </a:r>
            <a:r>
              <a:rPr lang="en-US" b="1" dirty="0" err="1">
                <a:latin typeface="Montserrat"/>
                <a:ea typeface="Montserrat"/>
                <a:cs typeface="Montserrat"/>
                <a:sym typeface="Montserrat"/>
              </a:rPr>
              <a:t>Guías</a:t>
            </a:r>
            <a:r>
              <a:rPr lang="en-US" b="1" dirty="0">
                <a:latin typeface="Montserrat"/>
                <a:ea typeface="Montserrat"/>
                <a:cs typeface="Montserrat"/>
                <a:sym typeface="Montserrat"/>
              </a:rPr>
              <a:t> para padres y </a:t>
            </a:r>
            <a:r>
              <a:rPr lang="en-US" b="1" dirty="0" err="1">
                <a:latin typeface="Montserrat"/>
                <a:ea typeface="Montserrat"/>
                <a:cs typeface="Montserrat"/>
                <a:sym typeface="Montserrat"/>
              </a:rPr>
              <a:t>educadores</a:t>
            </a:r>
            <a:r>
              <a:rPr lang="en-US" b="1" dirty="0">
                <a:latin typeface="Montserrat"/>
                <a:ea typeface="Montserrat"/>
                <a:cs typeface="Montserrat"/>
                <a:sym typeface="Montserrat"/>
              </a:rPr>
              <a:t> - </a:t>
            </a:r>
            <a:r>
              <a:rPr lang="en-US" b="1" u="sng" dirty="0">
                <a:solidFill>
                  <a:schemeClr val="hlink"/>
                </a:solidFill>
                <a:latin typeface="Montserrat"/>
                <a:ea typeface="Montserrat"/>
                <a:cs typeface="Montserrat"/>
                <a:sym typeface="Montserrat"/>
                <a:hlinkClick r:id="rId16"/>
              </a:rPr>
              <a:t>https://www.fundacioncadah.org/web/articulo/tdah-guias-para-padres-y-educadores.html</a:t>
            </a:r>
            <a:r>
              <a:rPr lang="en-US" b="1" dirty="0">
                <a:latin typeface="Montserrat"/>
                <a:ea typeface="Montserrat"/>
                <a:cs typeface="Montserrat"/>
                <a:sym typeface="Montserrat"/>
              </a:rPr>
              <a:t> </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a:latin typeface="Montserrat"/>
                <a:ea typeface="Montserrat"/>
                <a:cs typeface="Montserrat"/>
                <a:sym typeface="Montserrat"/>
              </a:rPr>
              <a:t>World Enabled - </a:t>
            </a:r>
            <a:r>
              <a:rPr lang="en-US" b="1" u="sng" dirty="0">
                <a:solidFill>
                  <a:schemeClr val="hlink"/>
                </a:solidFill>
                <a:latin typeface="Montserrat"/>
                <a:ea typeface="Montserrat"/>
                <a:cs typeface="Montserrat"/>
                <a:sym typeface="Montserrat"/>
                <a:hlinkClick r:id="rId17"/>
              </a:rPr>
              <a:t>http://worldenabled.org/</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a:latin typeface="Montserrat"/>
                <a:ea typeface="Montserrat"/>
                <a:cs typeface="Montserrat"/>
                <a:sym typeface="Montserrat"/>
              </a:rPr>
              <a:t>Fiesta </a:t>
            </a:r>
            <a:r>
              <a:rPr lang="en-US" b="1" dirty="0" err="1">
                <a:latin typeface="Montserrat"/>
                <a:ea typeface="Montserrat"/>
                <a:cs typeface="Montserrat"/>
                <a:sym typeface="Montserrat"/>
              </a:rPr>
              <a:t>Educativa</a:t>
            </a:r>
            <a:r>
              <a:rPr lang="en-US" b="1" dirty="0">
                <a:latin typeface="Montserrat"/>
                <a:ea typeface="Montserrat"/>
                <a:cs typeface="Montserrat"/>
                <a:sym typeface="Montserrat"/>
              </a:rPr>
              <a:t> -  </a:t>
            </a:r>
            <a:r>
              <a:rPr lang="en-US" b="1" u="sng" dirty="0">
                <a:solidFill>
                  <a:schemeClr val="hlink"/>
                </a:solidFill>
                <a:latin typeface="Montserrat"/>
                <a:ea typeface="Montserrat"/>
                <a:cs typeface="Montserrat"/>
                <a:sym typeface="Montserrat"/>
                <a:hlinkClick r:id="rId18"/>
              </a:rPr>
              <a:t>http://fiestaeducativa.org/</a:t>
            </a:r>
            <a:endParaRPr b="1" dirty="0">
              <a:latin typeface="Montserrat"/>
              <a:ea typeface="Montserrat"/>
              <a:cs typeface="Montserrat"/>
              <a:sym typeface="Montserrat"/>
            </a:endParaRPr>
          </a:p>
          <a:p>
            <a:pPr marL="12700" marR="0" lvl="0" indent="-88900" algn="l" rtl="0">
              <a:lnSpc>
                <a:spcPct val="90000"/>
              </a:lnSpc>
              <a:spcBef>
                <a:spcPts val="480"/>
              </a:spcBef>
              <a:spcAft>
                <a:spcPts val="0"/>
              </a:spcAft>
              <a:buClr>
                <a:srgbClr val="000000"/>
              </a:buClr>
              <a:buSzPts val="1400"/>
              <a:buFont typeface="Montserrat"/>
              <a:buChar char="❖"/>
            </a:pPr>
            <a:r>
              <a:rPr lang="en-US" b="1" dirty="0">
                <a:latin typeface="Montserrat"/>
                <a:ea typeface="Montserrat"/>
                <a:cs typeface="Montserrat"/>
                <a:sym typeface="Montserrat"/>
              </a:rPr>
              <a:t>Coca-Cola Foundation - </a:t>
            </a:r>
            <a:r>
              <a:rPr lang="en-US" b="1" u="sng" dirty="0">
                <a:solidFill>
                  <a:schemeClr val="hlink"/>
                </a:solidFill>
                <a:latin typeface="Montserrat"/>
                <a:ea typeface="Montserrat"/>
                <a:cs typeface="Montserrat"/>
                <a:sym typeface="Montserrat"/>
                <a:hlinkClick r:id="rId19"/>
              </a:rPr>
              <a:t>ttps://www.coca-colacompany.com/our-company/the-coca-cola-foundation</a:t>
            </a:r>
            <a:endParaRPr b="1" dirty="0">
              <a:latin typeface="Montserrat"/>
              <a:ea typeface="Montserrat"/>
              <a:cs typeface="Montserrat"/>
              <a:sym typeface="Montserrat"/>
            </a:endParaRPr>
          </a:p>
          <a:p>
            <a:pPr marL="12700" marR="0" lvl="0" indent="0" algn="l" rtl="0">
              <a:lnSpc>
                <a:spcPct val="90000"/>
              </a:lnSpc>
              <a:spcBef>
                <a:spcPts val="480"/>
              </a:spcBef>
              <a:spcAft>
                <a:spcPts val="0"/>
              </a:spcAft>
              <a:buNone/>
            </a:pPr>
            <a:endParaRPr b="1" i="0" u="none" strike="noStrike" cap="none" dirty="0">
              <a:solidFill>
                <a:srgbClr val="00009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endParaRPr b="1" i="0" strike="noStrike" cap="none" dirty="0">
              <a:solidFill>
                <a:srgbClr val="000090"/>
              </a:solidFill>
              <a:latin typeface="Montserrat"/>
              <a:ea typeface="Montserrat"/>
              <a:cs typeface="Montserrat"/>
              <a:sym typeface="Montserrat"/>
            </a:endParaRPr>
          </a:p>
        </p:txBody>
      </p:sp>
      <p:sp>
        <p:nvSpPr>
          <p:cNvPr id="426" name="Google Shape;426;p59"/>
          <p:cNvSpPr txBox="1">
            <a:spLocks noGrp="1"/>
          </p:cNvSpPr>
          <p:nvPr>
            <p:ph type="title" idx="4294967295"/>
          </p:nvPr>
        </p:nvSpPr>
        <p:spPr>
          <a:xfrm>
            <a:off x="767050" y="365025"/>
            <a:ext cx="112995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sz="3600" b="1" i="0" u="none" strike="noStrike" cap="none" dirty="0">
                <a:solidFill>
                  <a:srgbClr val="FFFFFF"/>
                </a:solidFill>
                <a:latin typeface="Montserrat"/>
                <a:ea typeface="Montserrat"/>
                <a:cs typeface="Montserrat"/>
                <a:sym typeface="Montserrat"/>
              </a:rPr>
              <a:t>Resources / Contact Info</a:t>
            </a:r>
            <a:endParaRPr sz="3600" b="1" i="0" u="none" strike="noStrike" cap="none" dirty="0">
              <a:solidFill>
                <a:srgbClr val="000000"/>
              </a:solidFill>
              <a:latin typeface="Montserrat"/>
              <a:ea typeface="Montserrat"/>
              <a:cs typeface="Montserrat"/>
              <a:sym typeface="Montserrat"/>
            </a:endParaRPr>
          </a:p>
          <a:p>
            <a:pPr marL="0" marR="0" lvl="0" indent="0" rtl="0">
              <a:lnSpc>
                <a:spcPct val="100000"/>
              </a:lnSpc>
              <a:spcBef>
                <a:spcPts val="0"/>
              </a:spcBef>
              <a:spcAft>
                <a:spcPts val="0"/>
              </a:spcAft>
              <a:buClr>
                <a:srgbClr val="000000"/>
              </a:buClr>
              <a:buSzPts val="1800"/>
              <a:buFont typeface="Calibri"/>
              <a:buNone/>
            </a:pPr>
            <a:endParaRPr sz="180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r>
              <a:rPr lang="en-US" dirty="0"/>
              <a:t>Thank You-NY Women’s Foundation</a:t>
            </a:r>
            <a:endParaRPr dirty="0"/>
          </a:p>
        </p:txBody>
      </p:sp>
      <p:sp>
        <p:nvSpPr>
          <p:cNvPr id="208" name="Google Shape;208;p34"/>
          <p:cNvSpPr txBox="1">
            <a:spLocks noGrp="1"/>
          </p:cNvSpPr>
          <p:nvPr>
            <p:ph type="body" idx="1"/>
          </p:nvPr>
        </p:nvSpPr>
        <p:spPr>
          <a:xfrm>
            <a:off x="6450575" y="1577350"/>
            <a:ext cx="5212800" cy="276900"/>
          </a:xfrm>
          <a:prstGeom prst="rect">
            <a:avLst/>
          </a:prstGeom>
        </p:spPr>
        <p:txBody>
          <a:bodyPr spcFirstLastPara="1" wrap="square" lIns="91400" tIns="91400" rIns="91400" bIns="91400" anchor="t" anchorCtr="0">
            <a:noAutofit/>
          </a:bodyPr>
          <a:lstStyle/>
          <a:p>
            <a:pPr marL="0" indent="0"/>
            <a:r>
              <a:rPr lang="en-US" sz="2000" dirty="0">
                <a:latin typeface="Montserrat"/>
                <a:ea typeface="Montserrat"/>
                <a:cs typeface="Montserrat"/>
                <a:sym typeface="Montserrat"/>
              </a:rPr>
              <a:t>The responsibility of caregiving for a disabled family member falls disproportionately on women; 20% of all female workers in the US are family caregivers. The “average” U.S. caregiver spends nearly 20 hours per week, the equivalent of another part-time job, providing unpaid care for nearly five years. Of course, informal (family) caregiving is not paid. </a:t>
            </a:r>
            <a:r>
              <a:rPr lang="en-US" sz="2000" b="1" dirty="0">
                <a:latin typeface="Montserrat"/>
                <a:ea typeface="Montserrat"/>
                <a:cs typeface="Montserrat"/>
                <a:sym typeface="Montserrat"/>
              </a:rPr>
              <a:t>Latinas are disproportionally involved in the caregiving industry, as well as taking care of their own loved ones as a family role.</a:t>
            </a:r>
            <a:endParaRPr sz="2000" b="1" dirty="0">
              <a:latin typeface="Montserrat"/>
              <a:ea typeface="Montserrat"/>
              <a:cs typeface="Montserrat"/>
              <a:sym typeface="Montserrat"/>
            </a:endParaRPr>
          </a:p>
        </p:txBody>
      </p:sp>
      <p:pic>
        <p:nvPicPr>
          <p:cNvPr id="209" name="Google Shape;209;p34" descr="The blue and red logo of the New York Women's Foundation. "/>
          <p:cNvPicPr preferRelativeResize="0"/>
          <p:nvPr/>
        </p:nvPicPr>
        <p:blipFill>
          <a:blip r:embed="rId3">
            <a:alphaModFix/>
          </a:blip>
          <a:stretch>
            <a:fillRect/>
          </a:stretch>
        </p:blipFill>
        <p:spPr>
          <a:xfrm>
            <a:off x="609600" y="1577347"/>
            <a:ext cx="5760050" cy="3208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rtl="0">
              <a:spcBef>
                <a:spcPts val="0"/>
              </a:spcBef>
              <a:spcAft>
                <a:spcPts val="0"/>
              </a:spcAft>
              <a:buNone/>
            </a:pPr>
            <a:r>
              <a:rPr lang="en-US" sz="3600">
                <a:solidFill>
                  <a:srgbClr val="FFFFFF"/>
                </a:solidFill>
              </a:rPr>
              <a:t>Acknowledgments</a:t>
            </a:r>
            <a:endParaRPr sz="3600">
              <a:solidFill>
                <a:srgbClr val="FFFFFF"/>
              </a:solidFill>
            </a:endParaRPr>
          </a:p>
        </p:txBody>
      </p:sp>
      <p:sp>
        <p:nvSpPr>
          <p:cNvPr id="215" name="Google Shape;215;p35"/>
          <p:cNvSpPr txBox="1">
            <a:spLocks noGrp="1"/>
          </p:cNvSpPr>
          <p:nvPr>
            <p:ph type="body" idx="1"/>
          </p:nvPr>
        </p:nvSpPr>
        <p:spPr>
          <a:xfrm>
            <a:off x="609625" y="1577194"/>
            <a:ext cx="11131500" cy="833100"/>
          </a:xfrm>
          <a:prstGeom prst="rect">
            <a:avLst/>
          </a:prstGeom>
        </p:spPr>
        <p:txBody>
          <a:bodyPr spcFirstLastPara="1" wrap="square" lIns="91400" tIns="91400" rIns="91400" bIns="91400" anchor="t" anchorCtr="0">
            <a:noAutofit/>
          </a:bodyPr>
          <a:lstStyle/>
          <a:p>
            <a:pPr marL="0" indent="0"/>
            <a:r>
              <a:rPr lang="en-US" sz="2400" dirty="0" err="1">
                <a:latin typeface="Montserrat"/>
                <a:ea typeface="Montserrat"/>
                <a:cs typeface="Montserrat"/>
                <a:sym typeface="Montserrat"/>
              </a:rPr>
              <a:t>RespectAbility</a:t>
            </a:r>
            <a:r>
              <a:rPr lang="en-US" sz="2400" dirty="0">
                <a:latin typeface="Montserrat"/>
                <a:ea typeface="Montserrat"/>
                <a:cs typeface="Montserrat"/>
                <a:sym typeface="Montserrat"/>
              </a:rPr>
              <a:t> would like to thank our co-authors, our partners plus the following individuals for their help in the creation of this guide:</a:t>
            </a:r>
            <a:endParaRPr sz="2400" dirty="0">
              <a:latin typeface="Montserrat"/>
              <a:ea typeface="Montserrat"/>
              <a:cs typeface="Montserrat"/>
              <a:sym typeface="Montserrat"/>
            </a:endParaRPr>
          </a:p>
          <a:p>
            <a:pPr marL="0" lvl="0" indent="0" rtl="0">
              <a:spcBef>
                <a:spcPts val="0"/>
              </a:spcBef>
              <a:spcAft>
                <a:spcPts val="0"/>
              </a:spcAft>
              <a:buNone/>
            </a:pPr>
            <a:endParaRPr sz="2400" dirty="0">
              <a:latin typeface="Montserrat"/>
              <a:ea typeface="Montserrat"/>
              <a:cs typeface="Montserrat"/>
              <a:sym typeface="Montserrat"/>
            </a:endParaRPr>
          </a:p>
          <a:p>
            <a:pPr marL="0" lvl="0" indent="0" rtl="0">
              <a:spcBef>
                <a:spcPts val="0"/>
              </a:spcBef>
              <a:spcAft>
                <a:spcPts val="0"/>
              </a:spcAft>
              <a:buNone/>
            </a:pPr>
            <a:endParaRPr sz="2400" dirty="0">
              <a:latin typeface="Montserrat"/>
              <a:ea typeface="Montserrat"/>
              <a:cs typeface="Montserrat"/>
              <a:sym typeface="Montserrat"/>
            </a:endParaRPr>
          </a:p>
          <a:p>
            <a:pPr marL="0" lvl="0" indent="0" algn="ctr" rtl="0">
              <a:spcBef>
                <a:spcPts val="0"/>
              </a:spcBef>
              <a:spcAft>
                <a:spcPts val="0"/>
              </a:spcAft>
              <a:buNone/>
            </a:pPr>
            <a:endParaRPr sz="2400" dirty="0">
              <a:latin typeface="Montserrat"/>
              <a:ea typeface="Montserrat"/>
              <a:cs typeface="Montserrat"/>
              <a:sym typeface="Montserrat"/>
            </a:endParaRPr>
          </a:p>
          <a:p>
            <a:pPr marL="0" lvl="0" indent="0" algn="ctr" rtl="0">
              <a:spcBef>
                <a:spcPts val="0"/>
              </a:spcBef>
              <a:spcAft>
                <a:spcPts val="0"/>
              </a:spcAft>
              <a:buNone/>
            </a:pPr>
            <a:endParaRPr sz="2400" dirty="0">
              <a:latin typeface="Montserrat"/>
              <a:ea typeface="Montserrat"/>
              <a:cs typeface="Montserrat"/>
              <a:sym typeface="Montserrat"/>
            </a:endParaRPr>
          </a:p>
        </p:txBody>
      </p:sp>
      <p:sp>
        <p:nvSpPr>
          <p:cNvPr id="216" name="Google Shape;216;p35"/>
          <p:cNvSpPr txBox="1"/>
          <p:nvPr/>
        </p:nvSpPr>
        <p:spPr>
          <a:xfrm>
            <a:off x="643700" y="2651400"/>
            <a:ext cx="5110800" cy="155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National Leadership Fellows:</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Daniela Nieves</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Mannela Iparraguirre</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Christina Revilla Chacon</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Rachel Walloga</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Analucia Figueroa</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Steve Bobadilla</a:t>
            </a:r>
            <a:endParaRPr sz="2400">
              <a:solidFill>
                <a:schemeClr val="dk1"/>
              </a:solidFill>
              <a:latin typeface="Montserrat"/>
              <a:ea typeface="Montserrat"/>
              <a:cs typeface="Montserrat"/>
              <a:sym typeface="Montserrat"/>
            </a:endParaRPr>
          </a:p>
          <a:p>
            <a:pPr marL="0" lvl="0" indent="0"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Adie Baez</a:t>
            </a:r>
            <a:endParaRPr sz="2400">
              <a:solidFill>
                <a:schemeClr val="dk1"/>
              </a:solidFill>
              <a:latin typeface="Montserrat"/>
              <a:ea typeface="Montserrat"/>
              <a:cs typeface="Montserrat"/>
              <a:sym typeface="Montserrat"/>
            </a:endParaRPr>
          </a:p>
        </p:txBody>
      </p:sp>
      <p:sp>
        <p:nvSpPr>
          <p:cNvPr id="217" name="Google Shape;217;p35"/>
          <p:cNvSpPr txBox="1"/>
          <p:nvPr/>
        </p:nvSpPr>
        <p:spPr>
          <a:xfrm>
            <a:off x="7632600" y="2611050"/>
            <a:ext cx="3949800" cy="231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latin typeface="Montserrat"/>
                <a:ea typeface="Montserrat"/>
                <a:cs typeface="Montserrat"/>
                <a:sym typeface="Montserrat"/>
              </a:rPr>
              <a:t>RespectAbility Staff:</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Jennifer Laszlo Mizrahi</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Philip Kahn-Pauli</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Lauren Appelbaum</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Ben Spangenberg</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Frank Anderson</a:t>
            </a:r>
            <a:endParaRPr sz="2400">
              <a:latin typeface="Montserrat"/>
              <a:ea typeface="Montserrat"/>
              <a:cs typeface="Montserrat"/>
              <a:sym typeface="Montserrat"/>
            </a:endParaRPr>
          </a:p>
          <a:p>
            <a:pPr marL="0" lvl="0" indent="0" rtl="0">
              <a:spcBef>
                <a:spcPts val="0"/>
              </a:spcBef>
              <a:spcAft>
                <a:spcPts val="0"/>
              </a:spcAft>
              <a:buNone/>
            </a:pPr>
            <a:r>
              <a:rPr lang="en-US" sz="2400">
                <a:latin typeface="Montserrat"/>
                <a:ea typeface="Montserrat"/>
                <a:cs typeface="Montserrat"/>
                <a:sym typeface="Montserrat"/>
              </a:rPr>
              <a:t>Elizabeth Jones</a:t>
            </a:r>
            <a:endParaRPr sz="2400">
              <a:latin typeface="Montserrat"/>
              <a:ea typeface="Montserrat"/>
              <a:cs typeface="Montserrat"/>
              <a:sym typeface="Montserrat"/>
            </a:endParaRPr>
          </a:p>
        </p:txBody>
      </p:sp>
      <p:sp>
        <p:nvSpPr>
          <p:cNvPr id="218" name="Google Shape;218;p35"/>
          <p:cNvSpPr txBox="1"/>
          <p:nvPr/>
        </p:nvSpPr>
        <p:spPr>
          <a:xfrm>
            <a:off x="626700" y="6073500"/>
            <a:ext cx="10938600" cy="1044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latin typeface="Montserrat"/>
                <a:ea typeface="Montserrat"/>
                <a:cs typeface="Montserrat"/>
                <a:sym typeface="Montserrat"/>
              </a:rPr>
              <a:t>Special thanks goes to the Embassies of Ecuador and Spain</a:t>
            </a:r>
            <a:endParaRPr sz="24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sz="3600" b="1" i="0" u="none" strike="noStrike" cap="none">
                <a:solidFill>
                  <a:schemeClr val="lt1"/>
                </a:solidFill>
                <a:latin typeface="Montserrat"/>
                <a:ea typeface="Montserrat"/>
                <a:cs typeface="Montserrat"/>
                <a:sym typeface="Montserrat"/>
              </a:rPr>
              <a:t>Latinx with Disabilities – Statistics</a:t>
            </a:r>
            <a:endParaRPr/>
          </a:p>
        </p:txBody>
      </p:sp>
      <p:sp>
        <p:nvSpPr>
          <p:cNvPr id="225" name="Google Shape;225;p36"/>
          <p:cNvSpPr txBox="1">
            <a:spLocks noGrp="1"/>
          </p:cNvSpPr>
          <p:nvPr>
            <p:ph type="body" idx="1"/>
          </p:nvPr>
        </p:nvSpPr>
        <p:spPr>
          <a:xfrm>
            <a:off x="3747435" y="1453251"/>
            <a:ext cx="8352600" cy="276900"/>
          </a:xfrm>
          <a:prstGeom prst="rect">
            <a:avLst/>
          </a:prstGeom>
          <a:noFill/>
          <a:ln>
            <a:noFill/>
          </a:ln>
        </p:spPr>
        <p:txBody>
          <a:bodyPr spcFirstLastPara="1" wrap="square" lIns="91400" tIns="91400" rIns="91400" bIns="91400" anchor="t" anchorCtr="0">
            <a:noAutofit/>
          </a:bodyPr>
          <a:lstStyle/>
          <a:p>
            <a:pPr marL="342900" lvl="1" indent="-190500">
              <a:buSzPts val="2400"/>
              <a:buFont typeface="Montserrat"/>
              <a:buChar char="❖"/>
            </a:pPr>
            <a:r>
              <a:rPr lang="en-US" sz="2400" dirty="0">
                <a:solidFill>
                  <a:schemeClr val="dk1"/>
                </a:solidFill>
                <a:latin typeface="Montserrat"/>
                <a:ea typeface="Montserrat"/>
                <a:cs typeface="Montserrat"/>
                <a:sym typeface="Montserrat"/>
              </a:rPr>
              <a:t>9.1% of Latinx</a:t>
            </a:r>
            <a:r>
              <a:rPr lang="en-US" sz="2400" i="0" u="none" strike="noStrike" cap="none" dirty="0">
                <a:solidFill>
                  <a:schemeClr val="dk1"/>
                </a:solidFill>
                <a:latin typeface="Montserrat"/>
                <a:ea typeface="Montserrat"/>
                <a:cs typeface="Montserrat"/>
                <a:sym typeface="Montserrat"/>
              </a:rPr>
              <a:t> </a:t>
            </a:r>
            <a:r>
              <a:rPr lang="en-US" sz="2400" dirty="0">
                <a:solidFill>
                  <a:schemeClr val="dk1"/>
                </a:solidFill>
                <a:latin typeface="Montserrat"/>
                <a:ea typeface="Montserrat"/>
                <a:cs typeface="Montserrat"/>
                <a:sym typeface="Montserrat"/>
              </a:rPr>
              <a:t>living</a:t>
            </a:r>
            <a:r>
              <a:rPr lang="en-US" sz="2400" i="0" u="none" strike="noStrike" cap="none" dirty="0">
                <a:solidFill>
                  <a:schemeClr val="dk1"/>
                </a:solidFill>
                <a:latin typeface="Montserrat"/>
                <a:ea typeface="Montserrat"/>
                <a:cs typeface="Montserrat"/>
                <a:sym typeface="Montserrat"/>
              </a:rPr>
              <a:t> in the US</a:t>
            </a:r>
            <a:r>
              <a:rPr lang="en-US" sz="2400" dirty="0">
                <a:solidFill>
                  <a:schemeClr val="dk1"/>
                </a:solidFill>
                <a:latin typeface="Montserrat"/>
                <a:ea typeface="Montserrat"/>
                <a:cs typeface="Montserrat"/>
              </a:rPr>
              <a:t> reports they have a disability (numbers are likely much larger)</a:t>
            </a:r>
            <a:endParaRPr sz="2400" dirty="0">
              <a:solidFill>
                <a:schemeClr val="dk1"/>
              </a:solidFill>
              <a:latin typeface="Montserrat"/>
              <a:ea typeface="Montserrat"/>
              <a:cs typeface="Montserrat"/>
              <a:sym typeface="Montserrat"/>
            </a:endParaRPr>
          </a:p>
          <a:p>
            <a:pPr marL="342900" marR="0" lvl="1" indent="-190500" algn="l" rtl="0">
              <a:lnSpc>
                <a:spcPct val="100000"/>
              </a:lnSpc>
              <a:spcBef>
                <a:spcPts val="640"/>
              </a:spcBef>
              <a:spcAft>
                <a:spcPts val="0"/>
              </a:spcAft>
              <a:buClr>
                <a:srgbClr val="000000"/>
              </a:buClr>
              <a:buSzPts val="2400"/>
              <a:buFont typeface="Montserrat"/>
              <a:buChar char="❖"/>
            </a:pPr>
            <a:r>
              <a:rPr lang="en-US" sz="2400" i="0" u="none" strike="noStrike" cap="none" dirty="0">
                <a:solidFill>
                  <a:schemeClr val="dk1"/>
                </a:solidFill>
                <a:latin typeface="Montserrat"/>
                <a:ea typeface="Montserrat"/>
                <a:cs typeface="Montserrat"/>
                <a:sym typeface="Montserrat"/>
              </a:rPr>
              <a:t>Number and percentage of Latinx with disabilities by disability type:</a:t>
            </a:r>
            <a:endParaRPr sz="2400" dirty="0">
              <a:solidFill>
                <a:schemeClr val="dk1"/>
              </a:solidFill>
              <a:latin typeface="Montserrat"/>
              <a:ea typeface="Montserrat"/>
              <a:cs typeface="Montserrat"/>
              <a:sym typeface="Montserrat"/>
            </a:endParaRPr>
          </a:p>
          <a:p>
            <a:pPr marL="1162050" lvl="3" indent="-190500">
              <a:spcBef>
                <a:spcPts val="640"/>
              </a:spcBef>
              <a:buSzPts val="2400"/>
              <a:buFont typeface="Montserrat"/>
              <a:buChar char="❖"/>
            </a:pPr>
            <a:r>
              <a:rPr lang="en-US" sz="2400" i="0" u="none" strike="noStrike" cap="none" dirty="0">
                <a:solidFill>
                  <a:schemeClr val="dk1"/>
                </a:solidFill>
                <a:latin typeface="Montserrat"/>
                <a:ea typeface="Montserrat"/>
                <a:cs typeface="Montserrat"/>
                <a:sym typeface="Montserrat"/>
              </a:rPr>
              <a:t>Visual: 1,253,400</a:t>
            </a:r>
            <a:r>
              <a:rPr lang="en-US" sz="2400" dirty="0">
                <a:solidFill>
                  <a:schemeClr val="dk1"/>
                </a:solidFill>
                <a:latin typeface="Montserrat"/>
                <a:ea typeface="Montserrat"/>
                <a:cs typeface="Montserrat"/>
                <a:sym typeface="Montserrat"/>
              </a:rPr>
              <a:t> </a:t>
            </a:r>
            <a:endParaRPr lang="en-US" sz="2400">
              <a:latin typeface="Montserrat"/>
              <a:ea typeface="Montserrat"/>
              <a:cs typeface="Montserrat"/>
            </a:endParaRPr>
          </a:p>
          <a:p>
            <a:pPr marL="1162050" marR="0" lvl="3" indent="-190500" algn="l" rtl="0">
              <a:lnSpc>
                <a:spcPct val="100000"/>
              </a:lnSpc>
              <a:spcBef>
                <a:spcPts val="640"/>
              </a:spcBef>
              <a:spcAft>
                <a:spcPts val="0"/>
              </a:spcAft>
              <a:buClr>
                <a:srgbClr val="000000"/>
              </a:buClr>
              <a:buSzPts val="2400"/>
              <a:buFont typeface="Montserrat"/>
              <a:buChar char="❖"/>
            </a:pPr>
            <a:r>
              <a:rPr lang="en-US" sz="2400" i="0" u="none" strike="noStrike" cap="none" dirty="0">
                <a:solidFill>
                  <a:schemeClr val="dk1"/>
                </a:solidFill>
                <a:latin typeface="Montserrat"/>
                <a:ea typeface="Montserrat"/>
                <a:cs typeface="Montserrat"/>
                <a:sym typeface="Montserrat"/>
              </a:rPr>
              <a:t>Hearing: 1,186,200</a:t>
            </a:r>
            <a:endParaRPr sz="2400" dirty="0">
              <a:solidFill>
                <a:schemeClr val="dk1"/>
              </a:solidFill>
              <a:latin typeface="Montserrat"/>
              <a:ea typeface="Montserrat"/>
              <a:cs typeface="Montserrat"/>
            </a:endParaRPr>
          </a:p>
          <a:p>
            <a:pPr marL="1162050" marR="0" lvl="3" indent="-190500" algn="l" rtl="0">
              <a:lnSpc>
                <a:spcPct val="100000"/>
              </a:lnSpc>
              <a:spcBef>
                <a:spcPts val="640"/>
              </a:spcBef>
              <a:spcAft>
                <a:spcPts val="0"/>
              </a:spcAft>
              <a:buClr>
                <a:srgbClr val="000000"/>
              </a:buClr>
              <a:buSzPts val="2400"/>
              <a:buFont typeface="Montserrat"/>
              <a:buChar char="❖"/>
            </a:pPr>
            <a:r>
              <a:rPr lang="en-US" sz="2400" i="0" u="none" strike="noStrike" cap="none" dirty="0">
                <a:solidFill>
                  <a:schemeClr val="dk1"/>
                </a:solidFill>
                <a:latin typeface="Montserrat"/>
                <a:ea typeface="Montserrat"/>
                <a:cs typeface="Montserrat"/>
                <a:sym typeface="Montserrat"/>
              </a:rPr>
              <a:t>Ambulatory: 2,477,900</a:t>
            </a:r>
            <a:endParaRPr sz="2400" dirty="0">
              <a:solidFill>
                <a:schemeClr val="dk1"/>
              </a:solidFill>
              <a:latin typeface="Montserrat"/>
              <a:ea typeface="Montserrat"/>
              <a:cs typeface="Montserrat"/>
            </a:endParaRPr>
          </a:p>
          <a:p>
            <a:pPr marL="1162050" marR="0" lvl="3" indent="-190500" algn="l" rtl="0">
              <a:lnSpc>
                <a:spcPct val="100000"/>
              </a:lnSpc>
              <a:spcBef>
                <a:spcPts val="640"/>
              </a:spcBef>
              <a:spcAft>
                <a:spcPts val="0"/>
              </a:spcAft>
              <a:buClr>
                <a:srgbClr val="000000"/>
              </a:buClr>
              <a:buSzPts val="2400"/>
              <a:buFont typeface="Montserrat"/>
              <a:buChar char="❖"/>
            </a:pPr>
            <a:r>
              <a:rPr lang="en-US" sz="2400" i="0" u="none" strike="noStrike" cap="none" dirty="0">
                <a:solidFill>
                  <a:schemeClr val="dk1"/>
                </a:solidFill>
                <a:latin typeface="Montserrat"/>
                <a:ea typeface="Montserrat"/>
                <a:cs typeface="Montserrat"/>
                <a:sym typeface="Montserrat"/>
              </a:rPr>
              <a:t>Cognitive: 2,230,800</a:t>
            </a:r>
            <a:endParaRPr sz="2400" dirty="0">
              <a:solidFill>
                <a:schemeClr val="dk1"/>
              </a:solidFill>
              <a:latin typeface="Montserrat"/>
              <a:ea typeface="Montserrat"/>
              <a:cs typeface="Montserrat"/>
            </a:endParaRPr>
          </a:p>
          <a:p>
            <a:pPr marL="1162050" lvl="3" indent="-190500">
              <a:spcBef>
                <a:spcPts val="640"/>
              </a:spcBef>
              <a:buSzPts val="2400"/>
              <a:buFont typeface="Montserrat"/>
              <a:buChar char="❖"/>
            </a:pPr>
            <a:r>
              <a:rPr lang="en-US" sz="2400" i="0" u="none" strike="noStrike" cap="none" dirty="0">
                <a:solidFill>
                  <a:schemeClr val="dk1"/>
                </a:solidFill>
                <a:latin typeface="Montserrat"/>
                <a:ea typeface="Montserrat"/>
                <a:cs typeface="Montserrat"/>
                <a:sym typeface="Montserrat"/>
              </a:rPr>
              <a:t>Self-care: 1,119,400</a:t>
            </a:r>
            <a:r>
              <a:rPr lang="en-US" sz="2400" dirty="0">
                <a:solidFill>
                  <a:schemeClr val="dk1"/>
                </a:solidFill>
                <a:latin typeface="Montserrat"/>
                <a:ea typeface="Montserrat"/>
                <a:cs typeface="Montserrat"/>
                <a:sym typeface="Montserrat"/>
              </a:rPr>
              <a:t> </a:t>
            </a:r>
            <a:endParaRPr sz="2400">
              <a:latin typeface="Montserrat"/>
              <a:ea typeface="Montserrat"/>
              <a:cs typeface="Montserrat"/>
            </a:endParaRPr>
          </a:p>
          <a:p>
            <a:pPr marL="1162050" marR="0" lvl="3" indent="-190500" algn="l" rtl="0">
              <a:lnSpc>
                <a:spcPct val="100000"/>
              </a:lnSpc>
              <a:spcBef>
                <a:spcPts val="640"/>
              </a:spcBef>
              <a:spcAft>
                <a:spcPts val="0"/>
              </a:spcAft>
              <a:buClr>
                <a:srgbClr val="000000"/>
              </a:buClr>
              <a:buSzPts val="2400"/>
              <a:buFont typeface="Montserrat"/>
              <a:buChar char="❖"/>
            </a:pPr>
            <a:r>
              <a:rPr lang="en-US" sz="2400" i="0" u="none" strike="noStrike" cap="none" dirty="0">
                <a:solidFill>
                  <a:schemeClr val="dk1"/>
                </a:solidFill>
                <a:latin typeface="Montserrat"/>
                <a:ea typeface="Montserrat"/>
                <a:cs typeface="Montserrat"/>
                <a:sym typeface="Montserrat"/>
              </a:rPr>
              <a:t>Independent Living: 1,786,400</a:t>
            </a:r>
            <a:endParaRPr sz="2400" dirty="0">
              <a:solidFill>
                <a:schemeClr val="dk1"/>
              </a:solidFill>
              <a:latin typeface="Montserrat"/>
              <a:ea typeface="Montserrat"/>
              <a:cs typeface="Montserrat"/>
            </a:endParaRPr>
          </a:p>
          <a:p>
            <a:pPr marL="342900" marR="0" lvl="0" indent="0" algn="l" rtl="0">
              <a:lnSpc>
                <a:spcPct val="100000"/>
              </a:lnSpc>
              <a:spcBef>
                <a:spcPts val="640"/>
              </a:spcBef>
              <a:spcAft>
                <a:spcPts val="0"/>
              </a:spcAft>
              <a:buNone/>
            </a:pPr>
            <a:endParaRPr sz="2400">
              <a:latin typeface="Montserrat"/>
              <a:ea typeface="Montserrat"/>
              <a:cs typeface="Montserrat"/>
              <a:sym typeface="Montserrat"/>
            </a:endParaRPr>
          </a:p>
          <a:p>
            <a:pPr marL="342900" marR="0" lvl="1" indent="-38100" algn="l" rtl="0">
              <a:lnSpc>
                <a:spcPct val="100000"/>
              </a:lnSpc>
              <a:spcBef>
                <a:spcPts val="640"/>
              </a:spcBef>
              <a:spcAft>
                <a:spcPts val="0"/>
              </a:spcAft>
              <a:buClr>
                <a:srgbClr val="000000"/>
              </a:buClr>
              <a:buSzPts val="1600"/>
              <a:buFont typeface="Noto Sans Symbols"/>
              <a:buNone/>
            </a:pPr>
            <a:endParaRPr sz="2400" i="0" u="none" strike="noStrike" cap="none">
              <a:solidFill>
                <a:schemeClr val="dk1"/>
              </a:solidFill>
              <a:latin typeface="Montserrat"/>
              <a:ea typeface="Montserrat"/>
              <a:cs typeface="Montserrat"/>
              <a:sym typeface="Montserrat"/>
            </a:endParaRPr>
          </a:p>
        </p:txBody>
      </p:sp>
      <p:sp>
        <p:nvSpPr>
          <p:cNvPr id="226" name="Google Shape;226;p36"/>
          <p:cNvSpPr txBox="1"/>
          <p:nvPr/>
        </p:nvSpPr>
        <p:spPr>
          <a:xfrm>
            <a:off x="434248" y="6271366"/>
            <a:ext cx="11496494" cy="4310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Libre Baskerville"/>
              <a:buNone/>
            </a:pPr>
            <a:r>
              <a:rPr lang="en-US" sz="1100" b="1" i="0" u="none" strike="noStrike" cap="none">
                <a:solidFill>
                  <a:schemeClr val="dk1"/>
                </a:solidFill>
                <a:latin typeface="Montserrat"/>
                <a:ea typeface="Montserrat"/>
                <a:cs typeface="Montserrat"/>
                <a:sym typeface="Montserrat"/>
              </a:rPr>
              <a:t>Source: </a:t>
            </a:r>
            <a:r>
              <a:rPr lang="en-US" sz="1100" i="0" u="none" strike="noStrike" cap="none">
                <a:solidFill>
                  <a:srgbClr val="000000"/>
                </a:solidFill>
                <a:latin typeface="Montserrat"/>
                <a:ea typeface="Montserrat"/>
                <a:cs typeface="Montserrat"/>
                <a:sym typeface="Montserrat"/>
              </a:rPr>
              <a:t>Disability Statistics from the American Community Survey (ACS). Ithaca, NY: Cornell University Yang-Tan Institute (YTI). Retrieved from Cornell University Disability Statistics website: </a:t>
            </a:r>
            <a:r>
              <a:rPr lang="en-US" sz="1100" i="0" u="sng" strike="noStrike" cap="none">
                <a:solidFill>
                  <a:schemeClr val="hlink"/>
                </a:solidFill>
                <a:latin typeface="Montserrat"/>
                <a:ea typeface="Montserrat"/>
                <a:cs typeface="Montserrat"/>
                <a:sym typeface="Montserrat"/>
                <a:hlinkClick r:id="rId3"/>
              </a:rPr>
              <a:t>www.disabilitystatistics.org </a:t>
            </a:r>
            <a:endParaRPr sz="1100" b="1" i="0" u="sng" strike="noStrike" cap="none">
              <a:solidFill>
                <a:schemeClr val="hlink"/>
              </a:solidFill>
              <a:latin typeface="Montserrat"/>
              <a:ea typeface="Montserrat"/>
              <a:cs typeface="Montserrat"/>
              <a:sym typeface="Montserrat"/>
              <a:hlinkClick r:id="rId4"/>
            </a:endParaRPr>
          </a:p>
        </p:txBody>
      </p:sp>
      <p:pic>
        <p:nvPicPr>
          <p:cNvPr id="227" name="Google Shape;227;p36" descr="Two students with disabilities, one in a wheelchair and one standing behind, walk through a hallway.&#10; "/>
          <p:cNvPicPr preferRelativeResize="0"/>
          <p:nvPr/>
        </p:nvPicPr>
        <p:blipFill>
          <a:blip r:embed="rId5">
            <a:alphaModFix/>
          </a:blip>
          <a:stretch>
            <a:fillRect/>
          </a:stretch>
        </p:blipFill>
        <p:spPr>
          <a:xfrm>
            <a:off x="311775" y="1855600"/>
            <a:ext cx="3527625" cy="3851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r>
              <a:rPr lang="en-US"/>
              <a:t>Latinx Disability Employment Rate</a:t>
            </a:r>
            <a:endParaRPr/>
          </a:p>
        </p:txBody>
      </p:sp>
      <p:sp>
        <p:nvSpPr>
          <p:cNvPr id="233" name="Google Shape;233;p37"/>
          <p:cNvSpPr txBox="1">
            <a:spLocks noGrp="1"/>
          </p:cNvSpPr>
          <p:nvPr>
            <p:ph type="body" idx="1"/>
          </p:nvPr>
        </p:nvSpPr>
        <p:spPr>
          <a:xfrm>
            <a:off x="609628" y="1577359"/>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endParaRPr/>
          </a:p>
        </p:txBody>
      </p:sp>
      <p:pic>
        <p:nvPicPr>
          <p:cNvPr id="234" name="Google Shape;234;p37" descr="Map of the United States showing the concentration of Latinx people with disabilities in key states such as CA, NY ,TX and FL. "/>
          <p:cNvPicPr preferRelativeResize="0"/>
          <p:nvPr/>
        </p:nvPicPr>
        <p:blipFill rotWithShape="1">
          <a:blip r:embed="rId3">
            <a:alphaModFix/>
          </a:blip>
          <a:srcRect/>
          <a:stretch/>
        </p:blipFill>
        <p:spPr>
          <a:xfrm>
            <a:off x="144325" y="1396125"/>
            <a:ext cx="8394799" cy="5089350"/>
          </a:xfrm>
          <a:prstGeom prst="rect">
            <a:avLst/>
          </a:prstGeom>
          <a:noFill/>
          <a:ln>
            <a:noFill/>
          </a:ln>
        </p:spPr>
      </p:pic>
      <p:sp>
        <p:nvSpPr>
          <p:cNvPr id="235" name="Google Shape;235;p37"/>
          <p:cNvSpPr txBox="1"/>
          <p:nvPr/>
        </p:nvSpPr>
        <p:spPr>
          <a:xfrm>
            <a:off x="7988850" y="2440800"/>
            <a:ext cx="3977700" cy="3000000"/>
          </a:xfrm>
          <a:prstGeom prst="rect">
            <a:avLst/>
          </a:prstGeom>
          <a:noFill/>
          <a:ln>
            <a:noFill/>
          </a:ln>
        </p:spPr>
        <p:txBody>
          <a:bodyPr spcFirstLastPara="1" wrap="square" lIns="91425" tIns="91425" rIns="91425" bIns="91425" anchor="ctr" anchorCtr="0">
            <a:noAutofit/>
          </a:bodyPr>
          <a:lstStyle/>
          <a:p>
            <a:pPr marL="342900" algn="ctr">
              <a:spcBef>
                <a:spcPts val="640"/>
              </a:spcBef>
            </a:pPr>
            <a:r>
              <a:rPr lang="en-US" sz="3000" b="1" dirty="0">
                <a:solidFill>
                  <a:schemeClr val="dk1"/>
                </a:solidFill>
                <a:latin typeface="Montserrat"/>
                <a:ea typeface="Montserrat"/>
                <a:cs typeface="Montserrat"/>
                <a:sym typeface="Montserrat"/>
              </a:rPr>
              <a:t>The employment rate of working-age (18-64) Latinx with disabilities is 37.5%</a:t>
            </a:r>
            <a:endParaRPr sz="3000"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r>
              <a:rPr lang="en-US"/>
              <a:t>States and Latinx with Disabilities</a:t>
            </a:r>
            <a:endParaRPr/>
          </a:p>
        </p:txBody>
      </p:sp>
      <p:sp>
        <p:nvSpPr>
          <p:cNvPr id="241" name="Google Shape;241;p38"/>
          <p:cNvSpPr txBox="1"/>
          <p:nvPr/>
        </p:nvSpPr>
        <p:spPr>
          <a:xfrm>
            <a:off x="2835719" y="2386550"/>
            <a:ext cx="5648743" cy="3000000"/>
          </a:xfrm>
          <a:prstGeom prst="rect">
            <a:avLst/>
          </a:prstGeom>
          <a:noFill/>
          <a:ln>
            <a:noFill/>
          </a:ln>
        </p:spPr>
        <p:txBody>
          <a:bodyPr spcFirstLastPara="1" wrap="square" lIns="91425" tIns="91425" rIns="91425" bIns="91425" anchor="ctr" anchorCtr="0">
            <a:noAutofit/>
          </a:bodyPr>
          <a:lstStyle/>
          <a:p>
            <a:pPr marL="146050" lvl="1">
              <a:spcBef>
                <a:spcPts val="640"/>
              </a:spcBef>
              <a:buClr>
                <a:schemeClr val="dk1"/>
              </a:buClr>
              <a:buSzPts val="2500"/>
            </a:pPr>
            <a:r>
              <a:rPr lang="en-US" sz="2500" dirty="0">
                <a:solidFill>
                  <a:schemeClr val="dk1"/>
                </a:solidFill>
                <a:latin typeface="Montserrat"/>
                <a:ea typeface="Montserrat"/>
                <a:cs typeface="Montserrat"/>
                <a:sym typeface="Montserrat"/>
              </a:rPr>
              <a:t>CA, TX, FL and NY are the states with highest number of Latinx with disabilities:</a:t>
            </a:r>
            <a:endParaRPr lang="en-US" sz="2500" dirty="0">
              <a:solidFill>
                <a:schemeClr val="dk1"/>
              </a:solidFill>
              <a:latin typeface="Montserrat"/>
              <a:ea typeface="Montserrat"/>
              <a:cs typeface="Montserrat"/>
            </a:endParaRPr>
          </a:p>
          <a:p>
            <a:pPr marL="752475" lvl="2" indent="-196850" rtl="0">
              <a:spcBef>
                <a:spcPts val="640"/>
              </a:spcBef>
              <a:spcAft>
                <a:spcPts val="0"/>
              </a:spcAft>
              <a:buClr>
                <a:schemeClr val="dk1"/>
              </a:buClr>
              <a:buSzPts val="2500"/>
              <a:buFont typeface="Montserrat"/>
              <a:buChar char="❖"/>
            </a:pPr>
            <a:r>
              <a:rPr lang="en-US" sz="2500" dirty="0">
                <a:solidFill>
                  <a:schemeClr val="dk1"/>
                </a:solidFill>
                <a:latin typeface="Montserrat"/>
                <a:ea typeface="Montserrat"/>
                <a:cs typeface="Montserrat"/>
                <a:sym typeface="Montserrat"/>
              </a:rPr>
              <a:t>There are 1,279,500 Latinx Californians with disabilities.</a:t>
            </a:r>
            <a:endParaRPr sz="2500" dirty="0">
              <a:solidFill>
                <a:schemeClr val="dk1"/>
              </a:solidFill>
              <a:latin typeface="Montserrat"/>
              <a:ea typeface="Montserrat"/>
              <a:cs typeface="Montserrat"/>
            </a:endParaRPr>
          </a:p>
          <a:p>
            <a:pPr marL="752475" lvl="2" indent="-196850">
              <a:spcBef>
                <a:spcPts val="640"/>
              </a:spcBef>
              <a:buClr>
                <a:schemeClr val="dk1"/>
              </a:buClr>
              <a:buSzPts val="2500"/>
              <a:buFont typeface="Montserrat"/>
              <a:buChar char="❖"/>
            </a:pPr>
            <a:r>
              <a:rPr lang="en-US" sz="2500" dirty="0">
                <a:solidFill>
                  <a:schemeClr val="dk1"/>
                </a:solidFill>
                <a:latin typeface="Montserrat"/>
                <a:ea typeface="Montserrat"/>
                <a:cs typeface="Montserrat"/>
                <a:sym typeface="Montserrat"/>
              </a:rPr>
              <a:t>There are 1,027,600 Latinx Texans with disabilities. </a:t>
            </a:r>
            <a:endParaRPr sz="2500">
              <a:solidFill>
                <a:schemeClr val="dk1"/>
              </a:solidFill>
              <a:latin typeface="Montserrat"/>
              <a:ea typeface="Montserrat"/>
              <a:cs typeface="Montserrat"/>
            </a:endParaRPr>
          </a:p>
          <a:p>
            <a:pPr marL="752475" lvl="2" indent="-196850" rtl="0">
              <a:spcBef>
                <a:spcPts val="640"/>
              </a:spcBef>
              <a:spcAft>
                <a:spcPts val="0"/>
              </a:spcAft>
              <a:buClr>
                <a:schemeClr val="dk1"/>
              </a:buClr>
              <a:buSzPts val="2500"/>
              <a:buFont typeface="Montserrat"/>
              <a:buChar char="❖"/>
            </a:pPr>
            <a:r>
              <a:rPr lang="en-US" sz="2500" dirty="0">
                <a:solidFill>
                  <a:schemeClr val="dk1"/>
                </a:solidFill>
                <a:latin typeface="Montserrat"/>
                <a:ea typeface="Montserrat"/>
                <a:cs typeface="Montserrat"/>
                <a:sym typeface="Montserrat"/>
              </a:rPr>
              <a:t>There are 511,400 Latinx Floridians with disabilities.</a:t>
            </a:r>
            <a:endParaRPr sz="2500" dirty="0">
              <a:solidFill>
                <a:schemeClr val="dk1"/>
              </a:solidFill>
              <a:latin typeface="Montserrat"/>
              <a:ea typeface="Montserrat"/>
              <a:cs typeface="Montserrat"/>
            </a:endParaRPr>
          </a:p>
          <a:p>
            <a:pPr marL="752475" lvl="2" indent="-196850" rtl="0">
              <a:spcBef>
                <a:spcPts val="640"/>
              </a:spcBef>
              <a:spcAft>
                <a:spcPts val="0"/>
              </a:spcAft>
              <a:buClr>
                <a:schemeClr val="dk1"/>
              </a:buClr>
              <a:buSzPts val="2500"/>
              <a:buFont typeface="Montserrat"/>
              <a:buChar char="❖"/>
            </a:pPr>
            <a:r>
              <a:rPr lang="en-US" sz="2500" dirty="0">
                <a:solidFill>
                  <a:schemeClr val="dk1"/>
                </a:solidFill>
                <a:latin typeface="Montserrat"/>
                <a:ea typeface="Montserrat"/>
                <a:cs typeface="Montserrat"/>
                <a:sym typeface="Montserrat"/>
              </a:rPr>
              <a:t>There are 417,100 Latinx New Yorkers with disabilities.</a:t>
            </a:r>
            <a:endParaRPr sz="2500" dirty="0">
              <a:solidFill>
                <a:schemeClr val="dk1"/>
              </a:solidFill>
            </a:endParaRPr>
          </a:p>
        </p:txBody>
      </p:sp>
      <p:pic>
        <p:nvPicPr>
          <p:cNvPr id="242" name="Google Shape;242;p38" descr="Flag of California&#10;"/>
          <p:cNvPicPr preferRelativeResize="0"/>
          <p:nvPr/>
        </p:nvPicPr>
        <p:blipFill>
          <a:blip r:embed="rId3">
            <a:alphaModFix/>
          </a:blip>
          <a:stretch>
            <a:fillRect/>
          </a:stretch>
        </p:blipFill>
        <p:spPr>
          <a:xfrm>
            <a:off x="231125" y="1261176"/>
            <a:ext cx="2381250" cy="1590675"/>
          </a:xfrm>
          <a:prstGeom prst="rect">
            <a:avLst/>
          </a:prstGeom>
          <a:noFill/>
          <a:ln>
            <a:noFill/>
          </a:ln>
        </p:spPr>
      </p:pic>
      <p:pic>
        <p:nvPicPr>
          <p:cNvPr id="243" name="Google Shape;243;p38" descr="Flag of Texas&#10;&#10;"/>
          <p:cNvPicPr preferRelativeResize="0"/>
          <p:nvPr/>
        </p:nvPicPr>
        <p:blipFill>
          <a:blip r:embed="rId4">
            <a:alphaModFix/>
          </a:blip>
          <a:stretch>
            <a:fillRect/>
          </a:stretch>
        </p:blipFill>
        <p:spPr>
          <a:xfrm>
            <a:off x="291762" y="4431543"/>
            <a:ext cx="2259975" cy="1506658"/>
          </a:xfrm>
          <a:prstGeom prst="rect">
            <a:avLst/>
          </a:prstGeom>
          <a:noFill/>
          <a:ln>
            <a:noFill/>
          </a:ln>
        </p:spPr>
      </p:pic>
      <p:pic>
        <p:nvPicPr>
          <p:cNvPr id="244" name="Google Shape;244;p38" descr="Flag of Florida&#10;"/>
          <p:cNvPicPr preferRelativeResize="0"/>
          <p:nvPr/>
        </p:nvPicPr>
        <p:blipFill>
          <a:blip r:embed="rId5">
            <a:alphaModFix/>
          </a:blip>
          <a:stretch>
            <a:fillRect/>
          </a:stretch>
        </p:blipFill>
        <p:spPr>
          <a:xfrm>
            <a:off x="9636988" y="1568750"/>
            <a:ext cx="2428875" cy="1619250"/>
          </a:xfrm>
          <a:prstGeom prst="rect">
            <a:avLst/>
          </a:prstGeom>
          <a:noFill/>
          <a:ln>
            <a:noFill/>
          </a:ln>
        </p:spPr>
      </p:pic>
      <p:pic>
        <p:nvPicPr>
          <p:cNvPr id="245" name="Google Shape;245;p38" descr="Flag of New York state. "/>
          <p:cNvPicPr preferRelativeResize="0"/>
          <p:nvPr/>
        </p:nvPicPr>
        <p:blipFill>
          <a:blip r:embed="rId6">
            <a:alphaModFix/>
          </a:blip>
          <a:stretch>
            <a:fillRect/>
          </a:stretch>
        </p:blipFill>
        <p:spPr>
          <a:xfrm>
            <a:off x="8975447" y="4431550"/>
            <a:ext cx="3001548" cy="1506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609603" y="507601"/>
            <a:ext cx="10972800" cy="276900"/>
          </a:xfrm>
          <a:prstGeom prst="rect">
            <a:avLst/>
          </a:prstGeom>
          <a:noFill/>
          <a:ln>
            <a:noFill/>
          </a:ln>
        </p:spPr>
        <p:txBody>
          <a:bodyPr spcFirstLastPara="1" wrap="square" lIns="91400" tIns="91400" rIns="91400" bIns="91400" anchor="t" anchorCtr="0">
            <a:noAutofit/>
          </a:bodyPr>
          <a:lstStyle/>
          <a:p>
            <a:pPr marL="0" marR="0" lvl="0" indent="0" rtl="0">
              <a:lnSpc>
                <a:spcPct val="100000"/>
              </a:lnSpc>
              <a:spcBef>
                <a:spcPts val="0"/>
              </a:spcBef>
              <a:spcAft>
                <a:spcPts val="0"/>
              </a:spcAft>
              <a:buClr>
                <a:srgbClr val="000000"/>
              </a:buClr>
              <a:buSzPts val="3600"/>
              <a:buFont typeface="Calibri"/>
              <a:buNone/>
            </a:pPr>
            <a:r>
              <a:rPr lang="en-US" sz="3600" b="1" i="0" u="none" strike="noStrike" cap="none">
                <a:solidFill>
                  <a:schemeClr val="lt1"/>
                </a:solidFill>
                <a:latin typeface="Montserrat"/>
                <a:ea typeface="Montserrat"/>
                <a:cs typeface="Montserrat"/>
                <a:sym typeface="Montserrat"/>
              </a:rPr>
              <a:t>Latinx Students with Disabilities</a:t>
            </a:r>
            <a:endParaRPr/>
          </a:p>
        </p:txBody>
      </p:sp>
      <p:sp>
        <p:nvSpPr>
          <p:cNvPr id="252" name="Google Shape;252;p39"/>
          <p:cNvSpPr txBox="1">
            <a:spLocks noGrp="1"/>
          </p:cNvSpPr>
          <p:nvPr>
            <p:ph type="body" idx="1"/>
          </p:nvPr>
        </p:nvSpPr>
        <p:spPr>
          <a:xfrm>
            <a:off x="217800" y="1307125"/>
            <a:ext cx="6921600" cy="5442000"/>
          </a:xfrm>
          <a:prstGeom prst="rect">
            <a:avLst/>
          </a:prstGeom>
          <a:noFill/>
          <a:ln>
            <a:noFill/>
          </a:ln>
        </p:spPr>
        <p:txBody>
          <a:bodyPr spcFirstLastPara="1" wrap="square" lIns="91400" tIns="91400" rIns="91400" bIns="91400" anchor="t" anchorCtr="0">
            <a:noAutofit/>
          </a:bodyPr>
          <a:lstStyle/>
          <a:p>
            <a:pPr marL="457200" marR="0" lvl="0" indent="-381000" algn="l" rtl="0">
              <a:lnSpc>
                <a:spcPct val="100000"/>
              </a:lnSpc>
              <a:spcBef>
                <a:spcPts val="0"/>
              </a:spcBef>
              <a:spcAft>
                <a:spcPts val="0"/>
              </a:spcAft>
              <a:buClr>
                <a:schemeClr val="dk1"/>
              </a:buClr>
              <a:buSzPts val="2400"/>
              <a:buFont typeface="Montserrat"/>
              <a:buChar char="❖"/>
            </a:pPr>
            <a:r>
              <a:rPr lang="en-US" sz="2400" i="0" u="none" strike="noStrike" cap="none">
                <a:solidFill>
                  <a:schemeClr val="dk1"/>
                </a:solidFill>
                <a:latin typeface="Montserrat"/>
                <a:ea typeface="Montserrat"/>
                <a:cs typeface="Montserrat"/>
                <a:sym typeface="Montserrat"/>
              </a:rPr>
              <a:t>Latinx students with disabilities account for 12% of all students being served under the Individuals with Disabilities Education Act (IDEA).</a:t>
            </a:r>
            <a:endParaRPr sz="2400">
              <a:latin typeface="Montserrat"/>
              <a:ea typeface="Montserrat"/>
              <a:cs typeface="Montserrat"/>
              <a:sym typeface="Montserrat"/>
            </a:endParaRPr>
          </a:p>
          <a:p>
            <a:pPr marL="457200" lvl="0" indent="-381000" rtl="0">
              <a:spcBef>
                <a:spcPts val="640"/>
              </a:spcBef>
              <a:spcAft>
                <a:spcPts val="0"/>
              </a:spcAft>
              <a:buSzPts val="2400"/>
              <a:buFont typeface="Montserrat"/>
              <a:buChar char="❖"/>
            </a:pPr>
            <a:r>
              <a:rPr lang="en-US" sz="2400">
                <a:solidFill>
                  <a:schemeClr val="dk1"/>
                </a:solidFill>
                <a:latin typeface="Montserrat"/>
                <a:ea typeface="Montserrat"/>
                <a:cs typeface="Montserrat"/>
                <a:sym typeface="Montserrat"/>
              </a:rPr>
              <a:t>42% of Latinx students with disabilities were receiving services for a specific learning disability.</a:t>
            </a:r>
            <a:endParaRPr sz="2400">
              <a:latin typeface="Montserrat"/>
              <a:ea typeface="Montserrat"/>
              <a:cs typeface="Montserrat"/>
              <a:sym typeface="Montserrat"/>
            </a:endParaRPr>
          </a:p>
          <a:p>
            <a:pPr marL="457200" marR="0" lvl="0" indent="-381000" algn="l" rtl="0">
              <a:lnSpc>
                <a:spcPct val="100000"/>
              </a:lnSpc>
              <a:spcBef>
                <a:spcPts val="640"/>
              </a:spcBef>
              <a:spcAft>
                <a:spcPts val="0"/>
              </a:spcAft>
              <a:buClr>
                <a:srgbClr val="000000"/>
              </a:buClr>
              <a:buSzPts val="2400"/>
              <a:buFont typeface="Montserrat"/>
              <a:buChar char="❖"/>
            </a:pPr>
            <a:r>
              <a:rPr lang="en-US" sz="2400" i="0" u="none" strike="noStrike" cap="none">
                <a:solidFill>
                  <a:schemeClr val="dk1"/>
                </a:solidFill>
                <a:latin typeface="Montserrat"/>
                <a:ea typeface="Montserrat"/>
                <a:cs typeface="Montserrat"/>
                <a:sym typeface="Montserrat"/>
              </a:rPr>
              <a:t>Latinx students with disabilities have a high school graduation rate of 59%</a:t>
            </a:r>
            <a:endParaRPr sz="2400">
              <a:latin typeface="Montserrat"/>
              <a:ea typeface="Montserrat"/>
              <a:cs typeface="Montserrat"/>
              <a:sym typeface="Montserrat"/>
            </a:endParaRPr>
          </a:p>
        </p:txBody>
      </p:sp>
      <p:sp>
        <p:nvSpPr>
          <p:cNvPr id="253" name="Google Shape;253;p39"/>
          <p:cNvSpPr txBox="1"/>
          <p:nvPr/>
        </p:nvSpPr>
        <p:spPr>
          <a:xfrm>
            <a:off x="217800" y="6335425"/>
            <a:ext cx="8836800" cy="46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Libre Baskerville"/>
              <a:buNone/>
            </a:pPr>
            <a:r>
              <a:rPr lang="en-US" sz="1000" b="1" i="0" u="none" strike="noStrike" cap="none">
                <a:solidFill>
                  <a:schemeClr val="dk1"/>
                </a:solidFill>
                <a:latin typeface="Montserrat"/>
                <a:ea typeface="Montserrat"/>
                <a:cs typeface="Montserrat"/>
                <a:sym typeface="Montserrat"/>
              </a:rPr>
              <a:t>Source: </a:t>
            </a:r>
            <a:r>
              <a:rPr lang="en-US" sz="1000" i="0" u="none" strike="noStrike" cap="none">
                <a:solidFill>
                  <a:schemeClr val="dk1"/>
                </a:solidFill>
                <a:latin typeface="Montserrat"/>
                <a:ea typeface="Montserrat"/>
                <a:cs typeface="Montserrat"/>
                <a:sym typeface="Montserrat"/>
              </a:rPr>
              <a:t>National Center for Education Statistics Children and Youth With Disabilities </a:t>
            </a:r>
            <a:r>
              <a:rPr lang="en-US" sz="1000" i="0" u="sng" strike="noStrike" cap="none">
                <a:solidFill>
                  <a:schemeClr val="hlink"/>
                </a:solidFill>
                <a:latin typeface="Montserrat"/>
                <a:ea typeface="Montserrat"/>
                <a:cs typeface="Montserrat"/>
                <a:sym typeface="Montserrat"/>
                <a:hlinkClick r:id="rId3"/>
              </a:rPr>
              <a:t>https://nces.ed.gov/programs/coe/indicator_cgg.asp</a:t>
            </a:r>
            <a:r>
              <a:rPr lang="en-US" sz="1000" i="0" u="none" strike="noStrike" cap="none">
                <a:solidFill>
                  <a:schemeClr val="dk1"/>
                </a:solidFill>
                <a:latin typeface="Montserrat"/>
                <a:ea typeface="Montserrat"/>
                <a:cs typeface="Montserrat"/>
                <a:sym typeface="Montserrat"/>
              </a:rPr>
              <a:t> </a:t>
            </a:r>
            <a:endParaRPr sz="100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US" sz="1000" i="1" u="none" strike="noStrike" cap="none">
                <a:solidFill>
                  <a:srgbClr val="000000"/>
                </a:solidFill>
                <a:latin typeface="Montserrat"/>
                <a:ea typeface="Montserrat"/>
                <a:cs typeface="Montserrat"/>
                <a:sym typeface="Montserrat"/>
              </a:rPr>
              <a:t>IDEA</a:t>
            </a:r>
            <a:r>
              <a:rPr lang="en-US" sz="1000" i="0" u="none" strike="noStrike" cap="none">
                <a:solidFill>
                  <a:srgbClr val="000000"/>
                </a:solidFill>
                <a:latin typeface="Montserrat"/>
                <a:ea typeface="Montserrat"/>
                <a:cs typeface="Montserrat"/>
                <a:sym typeface="Montserrat"/>
              </a:rPr>
              <a:t> Section 618 Data Products </a:t>
            </a:r>
            <a:r>
              <a:rPr lang="en-US" sz="1000" i="0" u="sng" strike="noStrike" cap="none">
                <a:solidFill>
                  <a:schemeClr val="hlink"/>
                </a:solidFill>
                <a:latin typeface="Montserrat"/>
                <a:ea typeface="Montserrat"/>
                <a:cs typeface="Montserrat"/>
                <a:sym typeface="Montserrat"/>
                <a:hlinkClick r:id="rId4"/>
              </a:rPr>
              <a:t>https://www2.ed.gov/programs/osepidea/618-data/state-level-data-files/index.html</a:t>
            </a:r>
            <a:r>
              <a:rPr lang="en-US" sz="1000" i="0" u="none" strike="noStrike" cap="none">
                <a:solidFill>
                  <a:srgbClr val="000000"/>
                </a:solidFill>
                <a:latin typeface="Montserrat"/>
                <a:ea typeface="Montserrat"/>
                <a:cs typeface="Montserrat"/>
                <a:sym typeface="Montserrat"/>
              </a:rPr>
              <a:t> </a:t>
            </a:r>
            <a:endParaRPr sz="1000" b="1" i="0" u="none" strike="noStrike" cap="none">
              <a:solidFill>
                <a:schemeClr val="dk1"/>
              </a:solidFill>
              <a:latin typeface="Montserrat"/>
              <a:ea typeface="Montserrat"/>
              <a:cs typeface="Montserrat"/>
              <a:sym typeface="Montserrat"/>
            </a:endParaRPr>
          </a:p>
          <a:p>
            <a:pPr marL="228600" marR="0" lvl="0" indent="-165100" algn="l" rtl="0">
              <a:lnSpc>
                <a:spcPct val="100000"/>
              </a:lnSpc>
              <a:spcBef>
                <a:spcPts val="0"/>
              </a:spcBef>
              <a:spcAft>
                <a:spcPts val="0"/>
              </a:spcAft>
              <a:buClr>
                <a:schemeClr val="dk1"/>
              </a:buClr>
              <a:buSzPts val="1000"/>
              <a:buFont typeface="Arial"/>
              <a:buNone/>
            </a:pPr>
            <a:endParaRPr sz="1000" b="1" i="0" u="sng" strike="noStrike" cap="none">
              <a:solidFill>
                <a:schemeClr val="hlink"/>
              </a:solidFill>
              <a:latin typeface="Montserrat"/>
              <a:ea typeface="Montserrat"/>
              <a:cs typeface="Montserrat"/>
              <a:sym typeface="Montserrat"/>
            </a:endParaRPr>
          </a:p>
          <a:p>
            <a:pPr marL="228600" marR="0" lvl="0" indent="-165100" algn="l" rtl="0">
              <a:lnSpc>
                <a:spcPct val="100000"/>
              </a:lnSpc>
              <a:spcBef>
                <a:spcPts val="0"/>
              </a:spcBef>
              <a:spcAft>
                <a:spcPts val="0"/>
              </a:spcAft>
              <a:buClr>
                <a:schemeClr val="dk1"/>
              </a:buClr>
              <a:buSzPts val="1000"/>
              <a:buFont typeface="Arial"/>
              <a:buNone/>
            </a:pPr>
            <a:endParaRPr sz="1000" b="1" i="0" u="sng" strike="noStrike" cap="none">
              <a:solidFill>
                <a:schemeClr val="hlink"/>
              </a:solidFill>
              <a:latin typeface="Montserrat"/>
              <a:ea typeface="Montserrat"/>
              <a:cs typeface="Montserrat"/>
              <a:sym typeface="Montserrat"/>
            </a:endParaRPr>
          </a:p>
          <a:p>
            <a:pPr marL="228600" marR="0" lvl="0" indent="-165100" algn="l" rtl="0">
              <a:lnSpc>
                <a:spcPct val="100000"/>
              </a:lnSpc>
              <a:spcBef>
                <a:spcPts val="0"/>
              </a:spcBef>
              <a:spcAft>
                <a:spcPts val="0"/>
              </a:spcAft>
              <a:buClr>
                <a:schemeClr val="dk1"/>
              </a:buClr>
              <a:buSzPts val="1000"/>
              <a:buFont typeface="Arial"/>
              <a:buNone/>
            </a:pPr>
            <a:endParaRPr sz="1000" b="1" i="0" u="sng" strike="noStrike" cap="none">
              <a:solidFill>
                <a:schemeClr val="hlink"/>
              </a:solidFill>
              <a:latin typeface="Montserrat"/>
              <a:ea typeface="Montserrat"/>
              <a:cs typeface="Montserrat"/>
              <a:sym typeface="Montserrat"/>
              <a:hlinkClick r:id="rId5"/>
            </a:endParaRPr>
          </a:p>
        </p:txBody>
      </p:sp>
      <p:pic>
        <p:nvPicPr>
          <p:cNvPr id="254" name="Google Shape;254;p39" descr="Student with a disability stands in front of Long Beach Unified School District bus.&#10;&#10;"/>
          <p:cNvPicPr preferRelativeResize="0"/>
          <p:nvPr/>
        </p:nvPicPr>
        <p:blipFill>
          <a:blip r:embed="rId6">
            <a:alphaModFix/>
          </a:blip>
          <a:stretch>
            <a:fillRect/>
          </a:stretch>
        </p:blipFill>
        <p:spPr>
          <a:xfrm>
            <a:off x="7139400" y="1846401"/>
            <a:ext cx="4747800" cy="3165200"/>
          </a:xfrm>
          <a:prstGeom prst="rect">
            <a:avLst/>
          </a:prstGeom>
          <a:noFill/>
          <a:ln>
            <a:noFill/>
          </a:ln>
        </p:spPr>
      </p:pic>
      <p:sp>
        <p:nvSpPr>
          <p:cNvPr id="255" name="Google Shape;255;p39" descr="Student with a disability stands in front of Long Beach Unified School District bus.&#10;&#10;"/>
          <p:cNvSpPr txBox="1"/>
          <p:nvPr/>
        </p:nvSpPr>
        <p:spPr>
          <a:xfrm>
            <a:off x="7525775" y="5251425"/>
            <a:ext cx="3904500" cy="276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t>Student with a disability stands in front of Long Beach Unified School District bus.</a:t>
            </a:r>
            <a:endParaRPr dirty="0"/>
          </a:p>
          <a:p>
            <a:pPr marL="0" lvl="0" indent="0">
              <a:spcBef>
                <a:spcPts val="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609603" y="507601"/>
            <a:ext cx="10972800" cy="276900"/>
          </a:xfrm>
          <a:prstGeom prst="rect">
            <a:avLst/>
          </a:prstGeom>
        </p:spPr>
        <p:txBody>
          <a:bodyPr spcFirstLastPara="1" wrap="square" lIns="91400" tIns="91400" rIns="91400" bIns="91400" anchor="t" anchorCtr="0">
            <a:noAutofit/>
          </a:bodyPr>
          <a:lstStyle/>
          <a:p>
            <a:pPr marL="0" lvl="0" indent="0">
              <a:spcBef>
                <a:spcPts val="0"/>
              </a:spcBef>
              <a:spcAft>
                <a:spcPts val="0"/>
              </a:spcAft>
              <a:buNone/>
            </a:pPr>
            <a:r>
              <a:rPr lang="en-US"/>
              <a:t>Latinx Students by Disability Type	</a:t>
            </a:r>
            <a:endParaRPr/>
          </a:p>
        </p:txBody>
      </p:sp>
      <p:sp>
        <p:nvSpPr>
          <p:cNvPr id="261" name="Google Shape;261;p40"/>
          <p:cNvSpPr txBox="1">
            <a:spLocks noGrp="1"/>
          </p:cNvSpPr>
          <p:nvPr>
            <p:ph type="body" idx="1"/>
          </p:nvPr>
        </p:nvSpPr>
        <p:spPr>
          <a:xfrm>
            <a:off x="180900" y="1121700"/>
            <a:ext cx="12011100" cy="5736300"/>
          </a:xfrm>
          <a:prstGeom prst="rect">
            <a:avLst/>
          </a:prstGeom>
        </p:spPr>
        <p:txBody>
          <a:bodyPr spcFirstLastPara="1" wrap="square" lIns="91400" tIns="91400" rIns="91400" bIns="91400" anchor="t" anchorCtr="0">
            <a:noAutofit/>
          </a:bodyPr>
          <a:lstStyle/>
          <a:p>
            <a:pPr indent="-368300">
              <a:spcBef>
                <a:spcPts val="640"/>
              </a:spcBef>
              <a:buClr>
                <a:schemeClr val="dk1"/>
              </a:buClr>
              <a:buSzPts val="2200"/>
              <a:buFont typeface="Montserrat"/>
              <a:buChar char="❖"/>
            </a:pPr>
            <a:r>
              <a:rPr lang="en-US" sz="2200" dirty="0">
                <a:solidFill>
                  <a:schemeClr val="dk1"/>
                </a:solidFill>
                <a:latin typeface="Montserrat"/>
                <a:ea typeface="Montserrat"/>
                <a:cs typeface="Montserrat"/>
                <a:sym typeface="Montserrat"/>
              </a:rPr>
              <a:t>In total there are 1,586,009 Latinx students with disabilities enrolled in our nation’s public schools.</a:t>
            </a:r>
            <a:r>
              <a:rPr lang="en-US" sz="2200" dirty="0">
                <a:solidFill>
                  <a:schemeClr val="dk1"/>
                </a:solidFill>
                <a:latin typeface="Montserrat"/>
                <a:ea typeface="Montserrat"/>
                <a:cs typeface="Montserrat"/>
              </a:rPr>
              <a:t> Note that most of them are INVISIBLE disabilities, thus harder to diagnose. </a:t>
            </a:r>
            <a:endParaRPr sz="2200" dirty="0">
              <a:solidFill>
                <a:schemeClr val="dk1"/>
              </a:solidFill>
              <a:latin typeface="Montserrat"/>
              <a:ea typeface="Montserrat"/>
              <a:cs typeface="Montserrat"/>
              <a:sym typeface="Montserrat"/>
            </a:endParaRPr>
          </a:p>
          <a:p>
            <a:pPr marL="752475" lvl="2" indent="-190500">
              <a:spcBef>
                <a:spcPts val="640"/>
              </a:spcBef>
              <a:buClr>
                <a:schemeClr val="dk1"/>
              </a:buClr>
              <a:buSzPts val="2200"/>
              <a:buFont typeface="Montserrat"/>
              <a:buChar char="■"/>
            </a:pPr>
            <a:r>
              <a:rPr lang="en-US" sz="2200" dirty="0">
                <a:solidFill>
                  <a:schemeClr val="dk1"/>
                </a:solidFill>
                <a:latin typeface="Montserrat"/>
                <a:ea typeface="Montserrat"/>
                <a:cs typeface="Montserrat"/>
                <a:sym typeface="Montserrat"/>
              </a:rPr>
              <a:t>There are 128,023 Latinx students with Autism.</a:t>
            </a:r>
            <a:endParaRPr sz="2200" dirty="0">
              <a:solidFill>
                <a:schemeClr val="dk1"/>
              </a:solidFill>
              <a:latin typeface="Montserrat"/>
              <a:ea typeface="Montserrat"/>
              <a:cs typeface="Montserrat"/>
            </a:endParaRPr>
          </a:p>
          <a:p>
            <a:pPr marL="752475" lvl="2" indent="-190500">
              <a:spcBef>
                <a:spcPts val="640"/>
              </a:spcBef>
              <a:buClr>
                <a:schemeClr val="dk1"/>
              </a:buClr>
              <a:buSzPts val="2200"/>
              <a:buFont typeface="Montserrat"/>
              <a:buChar char="■"/>
            </a:pPr>
            <a:r>
              <a:rPr lang="en-US" sz="2200" dirty="0">
                <a:solidFill>
                  <a:schemeClr val="dk1"/>
                </a:solidFill>
                <a:latin typeface="Montserrat"/>
                <a:ea typeface="Montserrat"/>
                <a:cs typeface="Montserrat"/>
                <a:sym typeface="Montserrat"/>
              </a:rPr>
              <a:t>There are 320 Latinx students with Deaf-blindness. </a:t>
            </a:r>
            <a:endParaRPr lang="en-US" sz="2200" dirty="0">
              <a:solidFill>
                <a:schemeClr val="dk1"/>
              </a:solidFill>
              <a:latin typeface="Montserrat"/>
              <a:ea typeface="Montserrat"/>
              <a:cs typeface="Montserrat"/>
            </a:endParaRPr>
          </a:p>
          <a:p>
            <a:pPr marL="752480" lvl="2" indent="-190500" rtl="0">
              <a:spcBef>
                <a:spcPts val="64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There are 28,946 Latinx students with Developmental delays.</a:t>
            </a:r>
            <a:endParaRPr sz="2200" dirty="0">
              <a:solidFill>
                <a:schemeClr val="dk1"/>
              </a:solidFill>
              <a:latin typeface="Montserrat"/>
              <a:ea typeface="Montserrat"/>
              <a:cs typeface="Montserrat"/>
            </a:endParaRPr>
          </a:p>
          <a:p>
            <a:pPr marL="752475" lvl="2" indent="-190500">
              <a:spcBef>
                <a:spcPts val="640"/>
              </a:spcBef>
              <a:buClr>
                <a:schemeClr val="dk1"/>
              </a:buClr>
              <a:buSzPts val="2200"/>
              <a:buFont typeface="Montserrat"/>
              <a:buChar char="■"/>
            </a:pPr>
            <a:r>
              <a:rPr lang="en-US" sz="2200" dirty="0">
                <a:solidFill>
                  <a:schemeClr val="dk1"/>
                </a:solidFill>
                <a:latin typeface="Montserrat"/>
                <a:ea typeface="Montserrat"/>
                <a:cs typeface="Montserrat"/>
                <a:sym typeface="Montserrat"/>
              </a:rPr>
              <a:t>There are 57,891 Latinx students with Emotional disturbances. </a:t>
            </a:r>
            <a:endParaRPr sz="2200" dirty="0">
              <a:solidFill>
                <a:schemeClr val="dk1"/>
              </a:solidFill>
              <a:latin typeface="Montserrat"/>
              <a:ea typeface="Montserrat"/>
              <a:cs typeface="Montserrat"/>
            </a:endParaRPr>
          </a:p>
          <a:p>
            <a:pPr marL="752475" lvl="2" indent="-190500">
              <a:spcBef>
                <a:spcPts val="640"/>
              </a:spcBef>
              <a:buClr>
                <a:schemeClr val="dk1"/>
              </a:buClr>
              <a:buSzPts val="2200"/>
              <a:buFont typeface="Montserrat"/>
              <a:buChar char="■"/>
            </a:pPr>
            <a:r>
              <a:rPr lang="en-US" sz="2200" dirty="0">
                <a:solidFill>
                  <a:schemeClr val="dk1"/>
                </a:solidFill>
                <a:latin typeface="Montserrat"/>
                <a:ea typeface="Montserrat"/>
                <a:cs typeface="Montserrat"/>
                <a:sym typeface="Montserrat"/>
              </a:rPr>
              <a:t>There are 20,403 Latinx students with Hearing impairments.</a:t>
            </a:r>
            <a:endParaRPr sz="2200" dirty="0">
              <a:solidFill>
                <a:schemeClr val="dk1"/>
              </a:solidFill>
              <a:latin typeface="Montserrat"/>
              <a:ea typeface="Montserrat"/>
              <a:cs typeface="Montserrat"/>
            </a:endParaRPr>
          </a:p>
          <a:p>
            <a:pPr marL="752475" lvl="2" indent="-190500">
              <a:spcBef>
                <a:spcPts val="640"/>
              </a:spcBef>
              <a:buClr>
                <a:schemeClr val="dk1"/>
              </a:buClr>
              <a:buSzPts val="2200"/>
              <a:buFont typeface="Montserrat"/>
              <a:buChar char="■"/>
            </a:pPr>
            <a:r>
              <a:rPr lang="en-US" sz="2200" dirty="0">
                <a:solidFill>
                  <a:schemeClr val="dk1"/>
                </a:solidFill>
                <a:latin typeface="Montserrat"/>
                <a:ea typeface="Montserrat"/>
                <a:cs typeface="Montserrat"/>
                <a:sym typeface="Montserrat"/>
              </a:rPr>
              <a:t>There are 104,387 Latinx students with intellectual disabilities.</a:t>
            </a:r>
            <a:endParaRPr sz="2200" dirty="0">
              <a:solidFill>
                <a:schemeClr val="dk1"/>
              </a:solidFill>
              <a:latin typeface="Montserrat"/>
              <a:ea typeface="Montserrat"/>
              <a:cs typeface="Montserrat"/>
            </a:endParaRPr>
          </a:p>
          <a:p>
            <a:pPr marL="752475" lvl="2" indent="-190500" rtl="0">
              <a:spcBef>
                <a:spcPts val="64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There are 10,469 Latinx students with Orthopedic impairments.</a:t>
            </a:r>
            <a:endParaRPr sz="2200" dirty="0">
              <a:solidFill>
                <a:schemeClr val="dk1"/>
              </a:solidFill>
              <a:latin typeface="Montserrat"/>
              <a:ea typeface="Montserrat"/>
              <a:cs typeface="Montserrat"/>
            </a:endParaRPr>
          </a:p>
          <a:p>
            <a:pPr marL="752475" lvl="2" indent="-190500" rtl="0">
              <a:spcBef>
                <a:spcPts val="64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There are 736,053 Latinx students with Specific learning disabilities.</a:t>
            </a:r>
            <a:endParaRPr sz="2200" dirty="0">
              <a:solidFill>
                <a:schemeClr val="dk1"/>
              </a:solidFill>
              <a:latin typeface="Montserrat"/>
              <a:ea typeface="Montserrat"/>
              <a:cs typeface="Montserrat"/>
            </a:endParaRPr>
          </a:p>
          <a:p>
            <a:pPr marL="752475" lvl="2" indent="-190500">
              <a:spcBef>
                <a:spcPts val="640"/>
              </a:spcBef>
              <a:buClr>
                <a:schemeClr val="dk1"/>
              </a:buClr>
              <a:buSzPts val="2200"/>
              <a:buFont typeface="Montserrat"/>
              <a:buChar char="■"/>
            </a:pPr>
            <a:r>
              <a:rPr lang="en-US" sz="2200" dirty="0">
                <a:solidFill>
                  <a:schemeClr val="dk1"/>
                </a:solidFill>
                <a:latin typeface="Montserrat"/>
                <a:ea typeface="Montserrat"/>
                <a:cs typeface="Montserrat"/>
                <a:sym typeface="Montserrat"/>
              </a:rPr>
              <a:t>There are 278,568 Latinx students with Speech or language impairments. </a:t>
            </a:r>
            <a:endParaRPr sz="2200" dirty="0">
              <a:solidFill>
                <a:schemeClr val="dk1"/>
              </a:solidFill>
              <a:latin typeface="Montserrat"/>
              <a:ea typeface="Montserrat"/>
              <a:cs typeface="Montserrat"/>
            </a:endParaRPr>
          </a:p>
          <a:p>
            <a:pPr marL="752475" lvl="2" indent="-190500" rtl="0">
              <a:spcBef>
                <a:spcPts val="64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There are 4,851 Latinx students with Traumatic brain injuries.</a:t>
            </a:r>
            <a:endParaRPr sz="2200" dirty="0">
              <a:solidFill>
                <a:schemeClr val="dk1"/>
              </a:solidFill>
              <a:latin typeface="Montserrat"/>
              <a:ea typeface="Montserrat"/>
              <a:cs typeface="Montserrat"/>
            </a:endParaRPr>
          </a:p>
          <a:p>
            <a:pPr marL="752475" lvl="2" indent="-190500" rtl="0">
              <a:spcBef>
                <a:spcPts val="640"/>
              </a:spcBef>
              <a:spcAft>
                <a:spcPts val="0"/>
              </a:spcAft>
              <a:buClr>
                <a:schemeClr val="dk1"/>
              </a:buClr>
              <a:buSzPts val="2200"/>
              <a:buFont typeface="Montserrat"/>
              <a:buChar char="■"/>
            </a:pPr>
            <a:r>
              <a:rPr lang="en-US" sz="2200" dirty="0">
                <a:solidFill>
                  <a:schemeClr val="dk1"/>
                </a:solidFill>
                <a:latin typeface="Montserrat"/>
                <a:ea typeface="Montserrat"/>
                <a:cs typeface="Montserrat"/>
                <a:sym typeface="Montserrat"/>
              </a:rPr>
              <a:t>There are 6,141 Latinx students with Visual impairments.</a:t>
            </a:r>
            <a:endParaRPr sz="2200" dirty="0">
              <a:solidFill>
                <a:schemeClr val="dk1"/>
              </a:solidFill>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3663</Words>
  <Application>Microsoft Office PowerPoint</Application>
  <PresentationFormat>Widescreen</PresentationFormat>
  <Paragraphs>263</Paragraphs>
  <Slides>28</Slides>
  <Notes>28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Libre Baskerville</vt:lpstr>
      <vt:lpstr>Mongolian Baiti</vt:lpstr>
      <vt:lpstr>Verdana</vt:lpstr>
      <vt:lpstr>Calibri</vt:lpstr>
      <vt:lpstr>Montserrat SemiBold</vt:lpstr>
      <vt:lpstr>Montserrat Light</vt:lpstr>
      <vt:lpstr>Noto Sans Symbols</vt:lpstr>
      <vt:lpstr>Montserrat</vt:lpstr>
      <vt:lpstr>1_Office Theme</vt:lpstr>
      <vt:lpstr>1_Office Theme</vt:lpstr>
      <vt:lpstr>2_Office Theme</vt:lpstr>
      <vt:lpstr>Office Theme</vt:lpstr>
      <vt:lpstr>Planning for Success:   Advocating for your daughter or son with a disability</vt:lpstr>
      <vt:lpstr>Thank you-Coca-Cola Foundation</vt:lpstr>
      <vt:lpstr>Thank You-NY Women’s Foundation</vt:lpstr>
      <vt:lpstr>Acknowledgments</vt:lpstr>
      <vt:lpstr>Latinx with Disabilities – Statistics</vt:lpstr>
      <vt:lpstr>Latinx Disability Employment Rate</vt:lpstr>
      <vt:lpstr>States and Latinx with Disabilities</vt:lpstr>
      <vt:lpstr>Latinx Students with Disabilities</vt:lpstr>
      <vt:lpstr>Latinx Students by Disability Type </vt:lpstr>
      <vt:lpstr>Co-authors/partners</vt:lpstr>
      <vt:lpstr>Defining Disability </vt:lpstr>
      <vt:lpstr>Defining Disability Part 2</vt:lpstr>
      <vt:lpstr>Michelle Rodriguez, Actress / ADD</vt:lpstr>
      <vt:lpstr>Gina Rodriguez, Actress / Anxiety</vt:lpstr>
      <vt:lpstr>Selena Gomez, Lupus</vt:lpstr>
      <vt:lpstr>Frida Kahlo, Artist / Polio</vt:lpstr>
      <vt:lpstr>1. Recognize children with disabilities  are capable and can change the world </vt:lpstr>
      <vt:lpstr>2.  Create a network of support </vt:lpstr>
      <vt:lpstr>3. Promote your child’s independence </vt:lpstr>
      <vt:lpstr>4. Meet with teachers to create a success  plan for your child  </vt:lpstr>
      <vt:lpstr>5. Be involved in your child’s learning </vt:lpstr>
      <vt:lpstr>6. Know your rights and fight for them </vt:lpstr>
      <vt:lpstr>Know Your Rights-IDEA, IEP &amp; 504</vt:lpstr>
      <vt:lpstr>7. Learn more about the resources and experts  that can support your child </vt:lpstr>
      <vt:lpstr>8. Be involved in your child’s  extracurricular activities </vt:lpstr>
      <vt:lpstr>9. Nurture a positive disability identity </vt:lpstr>
      <vt:lpstr>10. Recognize challenges  and celebrate successes </vt:lpstr>
      <vt:lpstr>Resources / Contact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Kahn-Pauli</dc:creator>
  <cp:lastModifiedBy>Philip Kahn-Pauli</cp:lastModifiedBy>
  <cp:revision>26</cp:revision>
  <dcterms:modified xsi:type="dcterms:W3CDTF">2018-09-07T17:38:30Z</dcterms:modified>
</cp:coreProperties>
</file>