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7" r:id="rId1"/>
    <p:sldMasterId id="2147484102" r:id="rId2"/>
  </p:sldMasterIdLst>
  <p:notesMasterIdLst>
    <p:notesMasterId r:id="rId27"/>
  </p:notesMasterIdLst>
  <p:sldIdLst>
    <p:sldId id="383" r:id="rId3"/>
    <p:sldId id="362" r:id="rId4"/>
    <p:sldId id="333" r:id="rId5"/>
    <p:sldId id="392" r:id="rId6"/>
    <p:sldId id="395" r:id="rId7"/>
    <p:sldId id="378" r:id="rId8"/>
    <p:sldId id="379" r:id="rId9"/>
    <p:sldId id="373" r:id="rId10"/>
    <p:sldId id="374" r:id="rId11"/>
    <p:sldId id="375" r:id="rId12"/>
    <p:sldId id="364" r:id="rId13"/>
    <p:sldId id="368" r:id="rId14"/>
    <p:sldId id="356" r:id="rId15"/>
    <p:sldId id="367" r:id="rId16"/>
    <p:sldId id="384" r:id="rId17"/>
    <p:sldId id="385" r:id="rId18"/>
    <p:sldId id="376" r:id="rId19"/>
    <p:sldId id="377" r:id="rId20"/>
    <p:sldId id="389" r:id="rId21"/>
    <p:sldId id="394" r:id="rId22"/>
    <p:sldId id="390" r:id="rId23"/>
    <p:sldId id="391" r:id="rId24"/>
    <p:sldId id="393" r:id="rId25"/>
    <p:sldId id="354" r:id="rId26"/>
  </p:sldIdLst>
  <p:sldSz cx="9144000" cy="6858000" type="screen4x3"/>
  <p:notesSz cx="6858000" cy="9144000"/>
  <p:defaultTextStyle>
    <a:lvl1pPr>
      <a:defRPr>
        <a:latin typeface="+mj-lt"/>
        <a:ea typeface="+mj-ea"/>
        <a:cs typeface="+mj-cs"/>
        <a:sym typeface="Helvetica Neue"/>
      </a:defRPr>
    </a:lvl1pPr>
    <a:lvl2pPr>
      <a:defRPr>
        <a:latin typeface="+mj-lt"/>
        <a:ea typeface="+mj-ea"/>
        <a:cs typeface="+mj-cs"/>
        <a:sym typeface="Helvetica Neue"/>
      </a:defRPr>
    </a:lvl2pPr>
    <a:lvl3pPr>
      <a:defRPr>
        <a:latin typeface="+mj-lt"/>
        <a:ea typeface="+mj-ea"/>
        <a:cs typeface="+mj-cs"/>
        <a:sym typeface="Helvetica Neue"/>
      </a:defRPr>
    </a:lvl3pPr>
    <a:lvl4pPr>
      <a:defRPr>
        <a:latin typeface="+mj-lt"/>
        <a:ea typeface="+mj-ea"/>
        <a:cs typeface="+mj-cs"/>
        <a:sym typeface="Helvetica Neue"/>
      </a:defRPr>
    </a:lvl4pPr>
    <a:lvl5pPr>
      <a:defRPr>
        <a:latin typeface="+mj-lt"/>
        <a:ea typeface="+mj-ea"/>
        <a:cs typeface="+mj-cs"/>
        <a:sym typeface="Helvetica Neue"/>
      </a:defRPr>
    </a:lvl5pPr>
    <a:lvl6pPr>
      <a:defRPr>
        <a:latin typeface="+mj-lt"/>
        <a:ea typeface="+mj-ea"/>
        <a:cs typeface="+mj-cs"/>
        <a:sym typeface="Helvetica Neue"/>
      </a:defRPr>
    </a:lvl6pPr>
    <a:lvl7pPr>
      <a:defRPr>
        <a:latin typeface="+mj-lt"/>
        <a:ea typeface="+mj-ea"/>
        <a:cs typeface="+mj-cs"/>
        <a:sym typeface="Helvetica Neue"/>
      </a:defRPr>
    </a:lvl7pPr>
    <a:lvl8pPr>
      <a:defRPr>
        <a:latin typeface="+mj-lt"/>
        <a:ea typeface="+mj-ea"/>
        <a:cs typeface="+mj-cs"/>
        <a:sym typeface="Helvetica Neue"/>
      </a:defRPr>
    </a:lvl8pPr>
    <a:lvl9pPr>
      <a:defRPr>
        <a:latin typeface="+mj-lt"/>
        <a:ea typeface="+mj-ea"/>
        <a:cs typeface="+mj-cs"/>
        <a:sym typeface="Helvetica Neue"/>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D8CE3"/>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DFE8"/>
          </a:solidFill>
        </a:fill>
      </a:tcStyle>
    </a:wholeTbl>
    <a:band2H>
      <a:tcTxStyle/>
      <a:tcStyle>
        <a:tcBdr/>
        <a:fill>
          <a:solidFill>
            <a:srgbClr val="E7F0F4"/>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A2B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A2B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A2BF"/>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D2CB"/>
          </a:solidFill>
        </a:fill>
      </a:tcStyle>
    </a:wholeTbl>
    <a:band2H>
      <a:tcTxStyle/>
      <a:tcStyle>
        <a:tcBdr/>
        <a:fill>
          <a:solidFill>
            <a:srgbClr val="FBEA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B641B"/>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B641B"/>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B641B"/>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6CDCE"/>
          </a:solidFill>
        </a:fill>
      </a:tcStyle>
    </a:wholeTbl>
    <a:band2H>
      <a:tcTxStyle/>
      <a:tcStyle>
        <a:tcBdr/>
        <a:fill>
          <a:solidFill>
            <a:srgbClr val="ECE7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D3C4A"/>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D3C4A"/>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D3C4A"/>
          </a:solidFill>
        </a:fill>
      </a:tcStyle>
    </a:firstRow>
  </a:tblStyle>
  <a:tblStyle styleId="{CF821DB8-F4EB-4A41-A1BA-3FCAFE7338EE}"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2DA2BF"/>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2DA2BF"/>
          </a:solidFill>
        </a:fill>
      </a:tcStyle>
    </a:firstRow>
  </a:tblStyle>
  <a:tblStyle styleId="{33BA23B1-9221-436E-865A-0063620EA4FD}"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aj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6" autoAdjust="0"/>
    <p:restoredTop sz="86372" autoAdjust="0"/>
  </p:normalViewPr>
  <p:slideViewPr>
    <p:cSldViewPr snapToGrid="0" snapToObjects="1">
      <p:cViewPr varScale="1">
        <p:scale>
          <a:sx n="63" d="100"/>
          <a:sy n="63" d="100"/>
        </p:scale>
        <p:origin x="82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922209698"/>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disabled-world.com/disability/statistics/us-disability-stats.php" TargetMode="External"/><Relationship Id="rId3" Type="http://schemas.openxmlformats.org/officeDocument/2006/relationships/hyperlink" Target="http://www.ada.gov/buisstat.htm" TargetMode="External"/><Relationship Id="rId7" Type="http://schemas.openxmlformats.org/officeDocument/2006/relationships/hyperlink" Target="http://serviceandinclusion.org/index.php?page=basic"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slideshare.net/NordeaBank/nordea-csr-report-2013" TargetMode="External"/><Relationship Id="rId5" Type="http://schemas.openxmlformats.org/officeDocument/2006/relationships/hyperlink" Target="http://www.boston-ia.org/library/presentations/gribbons_presentation_2005.html" TargetMode="External"/><Relationship Id="rId4" Type="http://schemas.openxmlformats.org/officeDocument/2006/relationships/hyperlink" Target="http://g3ict.org/resource_center/newsletter/news/p/id_273" TargetMode="External"/><Relationship Id="rId9" Type="http://schemas.openxmlformats.org/officeDocument/2006/relationships/hyperlink" Target="https://euobserver.com/disability/11824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3341C-315D-E44C-AB0F-E4B0C865F4EA}"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374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a:t>Equality, Performance, Brand</a:t>
            </a:r>
            <a:r>
              <a:rPr lang="en-US" baseline="0" dirty="0"/>
              <a:t>, Societal Good</a:t>
            </a:r>
          </a:p>
          <a:p>
            <a:endParaRPr lang="en-US" baseline="0" dirty="0"/>
          </a:p>
          <a:p>
            <a:pPr marL="436700" lvl="0" indent="-436700">
              <a:buSzPct val="100000"/>
              <a:buFontTx/>
              <a:buChar char="•"/>
              <a:defRPr sz="1800"/>
            </a:pPr>
            <a:r>
              <a:rPr lang="en-US" sz="2400" dirty="0">
                <a:latin typeface="Arial" charset="0"/>
                <a:ea typeface="Arial" charset="0"/>
                <a:cs typeface="Arial" charset="0"/>
              </a:rPr>
              <a:t>Integrating and accommodating employees with disabilities into an organization’s workplace, marketing efforts, and assuring your products and services are accessible to your customers are critical to your brand and bottom-line.</a:t>
            </a:r>
          </a:p>
          <a:p>
            <a:pPr marL="436700" lvl="0" indent="-436700">
              <a:buSzPct val="100000"/>
              <a:buFontTx/>
              <a:buChar char="•"/>
              <a:defRPr sz="1800"/>
            </a:pPr>
            <a:endParaRPr lang="en-US" sz="900" dirty="0">
              <a:latin typeface="Arial" charset="0"/>
              <a:ea typeface="Arial" charset="0"/>
              <a:cs typeface="Arial" charset="0"/>
            </a:endParaRPr>
          </a:p>
          <a:p>
            <a:pPr marL="436700" lvl="0" indent="-436700">
              <a:buSzPct val="100000"/>
              <a:buFontTx/>
              <a:buChar char="•"/>
              <a:defRPr sz="1800"/>
            </a:pPr>
            <a:r>
              <a:rPr lang="en-US" sz="2400" dirty="0">
                <a:latin typeface="Arial"/>
                <a:ea typeface="Arial"/>
                <a:cs typeface="Arial"/>
                <a:sym typeface="Arial"/>
              </a:rPr>
              <a:t>People with disabilities have been among the greatest leaders and contributors to business, science, the arts, and society.</a:t>
            </a:r>
          </a:p>
          <a:p>
            <a:pPr marL="436700" lvl="0" indent="-436700">
              <a:buSzPct val="100000"/>
              <a:buFontTx/>
              <a:buChar char="•"/>
              <a:defRPr sz="1800"/>
            </a:pPr>
            <a:endParaRPr lang="en-US" sz="800" dirty="0">
              <a:latin typeface="Arial"/>
              <a:ea typeface="Arial"/>
              <a:cs typeface="Arial"/>
              <a:sym typeface="Arial"/>
            </a:endParaRPr>
          </a:p>
          <a:p>
            <a:pPr marL="436700" indent="-436700">
              <a:buSzPct val="100000"/>
              <a:buFontTx/>
              <a:buChar char="•"/>
              <a:defRPr sz="1800"/>
            </a:pPr>
            <a:r>
              <a:rPr lang="en-US" sz="2400" dirty="0">
                <a:latin typeface="Arial"/>
                <a:ea typeface="Arial"/>
                <a:cs typeface="Arial"/>
                <a:sym typeface="Arial"/>
              </a:rPr>
              <a:t>There is </a:t>
            </a:r>
            <a:r>
              <a:rPr lang="en-US" sz="2400" b="1" u="sng" dirty="0">
                <a:latin typeface="Arial"/>
                <a:ea typeface="Arial"/>
                <a:cs typeface="Arial"/>
                <a:sym typeface="Arial"/>
              </a:rPr>
              <a:t>no</a:t>
            </a:r>
            <a:r>
              <a:rPr lang="en-US" sz="2400" dirty="0">
                <a:latin typeface="Arial"/>
                <a:ea typeface="Arial"/>
                <a:cs typeface="Arial"/>
                <a:sym typeface="Arial"/>
              </a:rPr>
              <a:t> significant difference between the productivity of employees with disabilities and employees without disabilities, particularly in knowledge-related business.</a:t>
            </a:r>
          </a:p>
          <a:p>
            <a:pPr marL="436700" lvl="0" indent="-436700">
              <a:buSzPct val="100000"/>
              <a:buFontTx/>
              <a:buChar char="•"/>
              <a:defRPr sz="1800"/>
            </a:pPr>
            <a:endParaRPr lang="en-US" sz="800" dirty="0">
              <a:latin typeface="Arial" charset="0"/>
              <a:ea typeface="Arial" charset="0"/>
              <a:cs typeface="Arial" charset="0"/>
              <a:sym typeface="Arial"/>
            </a:endParaRPr>
          </a:p>
          <a:p>
            <a:pPr marL="436700" lvl="0" indent="-436700">
              <a:buSzPct val="100000"/>
              <a:buFontTx/>
              <a:buChar char="•"/>
              <a:defRPr sz="1800"/>
            </a:pPr>
            <a:r>
              <a:rPr lang="en-US" sz="2400" dirty="0">
                <a:latin typeface="Arial" charset="0"/>
                <a:ea typeface="Arial" charset="0"/>
                <a:cs typeface="Arial" charset="0"/>
              </a:rPr>
              <a:t>Societies function better when everyone is giving the opportunity to contribute and participate.</a:t>
            </a:r>
          </a:p>
          <a:p>
            <a:endParaRPr lang="en-US" dirty="0"/>
          </a:p>
        </p:txBody>
      </p:sp>
    </p:spTree>
    <p:extLst>
      <p:ext uri="{BB962C8B-B14F-4D97-AF65-F5344CB8AC3E}">
        <p14:creationId xmlns:p14="http://schemas.microsoft.com/office/powerpoint/2010/main" val="84467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912"/>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a:spcBef>
                <a:spcPct val="0"/>
              </a:spcBef>
            </a:pPr>
            <a:endParaRPr lang="x-none" altLang="x-none"/>
          </a:p>
        </p:txBody>
      </p:sp>
      <p:sp>
        <p:nvSpPr>
          <p:cNvPr id="53250" name="Shape 913"/>
          <p:cNvSpPr>
            <a:spLocks noGrp="1" noRot="1" noChangeAspect="1" noTextEdit="1"/>
          </p:cNvSpPr>
          <p:nvPr>
            <p:ph type="sldImg" idx="2"/>
          </p:nvPr>
        </p:nvSpPr>
        <p:spPr bwMode="auto">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114056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Shape 108"/>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
        <p:nvSpPr>
          <p:cNvPr id="28674" name="Shape 109"/>
          <p:cNvSpPr>
            <a:spLocks noGrp="1" noRot="1" noChangeAspect="1" noTextEdit="1"/>
          </p:cNvSpPr>
          <p:nvPr>
            <p:ph type="sldImg" idx="2"/>
          </p:nvPr>
        </p:nvSpPr>
        <p:spPr bwMode="auto">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84899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5379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696831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0982" indent="-174438" defTabSz="555497">
              <a:spcBef>
                <a:spcPts val="600"/>
              </a:spcBef>
              <a:defRPr sz="1800"/>
            </a:pPr>
            <a:r>
              <a:rPr lang="en-US" sz="2400" dirty="0">
                <a:latin typeface="Arial" charset="0"/>
                <a:ea typeface="Arial" charset="0"/>
                <a:cs typeface="Arial" charset="0"/>
              </a:rPr>
              <a:t>The number of people with disabilities is on the rise due to many factors. </a:t>
            </a:r>
          </a:p>
          <a:p>
            <a:pPr marL="240982" indent="-174438" defTabSz="555497">
              <a:spcBef>
                <a:spcPts val="600"/>
              </a:spcBef>
              <a:defRPr sz="1800"/>
            </a:pPr>
            <a:r>
              <a:rPr lang="en-US" sz="2400" dirty="0">
                <a:latin typeface="Arial" charset="0"/>
                <a:ea typeface="Arial" charset="0"/>
                <a:cs typeface="Arial" charset="0"/>
              </a:rPr>
              <a:t>Technological advances</a:t>
            </a:r>
          </a:p>
          <a:p>
            <a:pPr marL="240982" indent="-174438" defTabSz="555497">
              <a:spcBef>
                <a:spcPts val="600"/>
              </a:spcBef>
              <a:defRPr sz="1800"/>
            </a:pPr>
            <a:r>
              <a:rPr lang="en-US" sz="2400" dirty="0">
                <a:latin typeface="Arial" charset="0"/>
                <a:ea typeface="Arial" charset="0"/>
                <a:cs typeface="Arial" charset="0"/>
              </a:rPr>
              <a:t>Globalization</a:t>
            </a:r>
          </a:p>
          <a:p>
            <a:pPr marL="240982" indent="-174438" defTabSz="555497">
              <a:spcBef>
                <a:spcPts val="600"/>
              </a:spcBef>
              <a:defRPr sz="1800"/>
            </a:pPr>
            <a:r>
              <a:rPr lang="en-US" sz="2400" dirty="0">
                <a:latin typeface="Arial" charset="0"/>
                <a:ea typeface="Arial" charset="0"/>
                <a:cs typeface="Arial" charset="0"/>
              </a:rPr>
              <a:t>Countries are taking major steps to ensure the rights of people with disabilities.</a:t>
            </a:r>
          </a:p>
          <a:p>
            <a:pPr marL="240982" indent="-174438" defTabSz="555497">
              <a:spcBef>
                <a:spcPts val="600"/>
              </a:spcBef>
              <a:defRPr sz="1800"/>
            </a:pPr>
            <a:r>
              <a:rPr lang="en-US" sz="2400" dirty="0">
                <a:latin typeface="Arial" charset="0"/>
                <a:ea typeface="Arial" charset="0"/>
                <a:cs typeface="Arial" charset="0"/>
              </a:rPr>
              <a:t>UN Convention on the Rights of Persons with Disabilities. (CRPD)</a:t>
            </a:r>
          </a:p>
          <a:p>
            <a:pPr marL="240982" indent="-174438" defTabSz="555497">
              <a:spcBef>
                <a:spcPts val="600"/>
              </a:spcBef>
              <a:defRPr sz="1800"/>
            </a:pPr>
            <a:r>
              <a:rPr lang="en-US" sz="2400" dirty="0">
                <a:latin typeface="Arial" charset="0"/>
                <a:ea typeface="Arial" charset="0"/>
                <a:cs typeface="Arial" charset="0"/>
              </a:rPr>
              <a:t>Reduction of Digital Divide</a:t>
            </a:r>
          </a:p>
          <a:p>
            <a:pPr marL="240982" indent="-174438" defTabSz="555497">
              <a:spcBef>
                <a:spcPts val="600"/>
              </a:spcBef>
              <a:defRPr sz="1800"/>
            </a:pPr>
            <a:r>
              <a:rPr lang="en-US" sz="2400" dirty="0">
                <a:latin typeface="Arial" charset="0"/>
                <a:ea typeface="Arial" charset="0"/>
                <a:cs typeface="Arial" charset="0"/>
              </a:rPr>
              <a:t>Corporate Social Responsibilities</a:t>
            </a: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defRPr/>
            </a:pPr>
            <a:fld id="{62865A93-863D-4D67-8129-CDB7676240CD}" type="slidenum">
              <a:rPr lang="en-US" altLang="en-US" smtClean="0"/>
              <a:pPr>
                <a:defRPr/>
              </a:pPr>
              <a:t>8</a:t>
            </a:fld>
            <a:endParaRPr lang="en-US" altLang="en-US"/>
          </a:p>
        </p:txBody>
      </p:sp>
    </p:spTree>
    <p:extLst>
      <p:ext uri="{BB962C8B-B14F-4D97-AF65-F5344CB8AC3E}">
        <p14:creationId xmlns:p14="http://schemas.microsoft.com/office/powerpoint/2010/main" val="378203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1" hangingPunct="0"/>
            <a:r>
              <a:rPr lang="en-US" sz="2000" dirty="0">
                <a:solidFill>
                  <a:srgbClr val="000000"/>
                </a:solidFill>
                <a:latin typeface="Arial" charset="0"/>
                <a:ea typeface="Arial" charset="0"/>
                <a:cs typeface="Arial" charset="0"/>
              </a:rPr>
              <a:t>ICT Accessibility efforts provide increased opportunities in social inclusion, employment, and education for persons with </a:t>
            </a:r>
          </a:p>
          <a:p>
            <a:pPr algn="l" rtl="0" latinLnBrk="1" hangingPunct="0"/>
            <a:r>
              <a:rPr lang="en-US" sz="2000" dirty="0">
                <a:solidFill>
                  <a:srgbClr val="000000"/>
                </a:solidFill>
                <a:latin typeface="Arial" charset="0"/>
                <a:ea typeface="Arial" charset="0"/>
                <a:cs typeface="Arial" charset="0"/>
              </a:rPr>
              <a:t>disabilities.</a:t>
            </a:r>
            <a:endParaRPr lang="en-US" sz="2000" dirty="0">
              <a:latin typeface="Arial" charset="0"/>
              <a:ea typeface="Arial" charset="0"/>
              <a:cs typeface="Arial" charset="0"/>
            </a:endParaRPr>
          </a:p>
          <a:p>
            <a:pPr marL="0" marR="0" indent="0" defTabSz="457200" eaLnBrk="1" fontAlgn="auto" latinLnBrk="0" hangingPunct="1">
              <a:lnSpc>
                <a:spcPct val="117999"/>
              </a:lnSpc>
              <a:spcBef>
                <a:spcPts val="0"/>
              </a:spcBef>
              <a:spcAft>
                <a:spcPts val="0"/>
              </a:spcAft>
              <a:buClrTx/>
              <a:buSzTx/>
              <a:buFontTx/>
              <a:buNone/>
              <a:tabLst/>
              <a:defRPr/>
            </a:pPr>
            <a:endParaRPr lang="en-US" dirty="0">
              <a:solidFill>
                <a:srgbClr val="000000"/>
              </a:solidFill>
              <a:latin typeface="Arial" charset="0"/>
              <a:ea typeface="Arial" charset="0"/>
              <a:cs typeface="Arial" charset="0"/>
            </a:endParaRPr>
          </a:p>
          <a:p>
            <a:pPr marL="0" marR="0" indent="0" defTabSz="457200" eaLnBrk="1" fontAlgn="auto" latinLnBrk="0" hangingPunct="1">
              <a:lnSpc>
                <a:spcPct val="117999"/>
              </a:lnSpc>
              <a:spcBef>
                <a:spcPts val="0"/>
              </a:spcBef>
              <a:spcAft>
                <a:spcPts val="0"/>
              </a:spcAft>
              <a:buClrTx/>
              <a:buSzTx/>
              <a:buFontTx/>
              <a:buNone/>
              <a:tabLst/>
              <a:defRPr/>
            </a:pPr>
            <a:endParaRPr lang="en-US" dirty="0">
              <a:solidFill>
                <a:srgbClr val="000000"/>
              </a:solidFill>
              <a:latin typeface="Arial" charset="0"/>
              <a:ea typeface="Arial" charset="0"/>
              <a:cs typeface="Arial" charset="0"/>
            </a:endParaRPr>
          </a:p>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latin typeface="Arial" charset="0"/>
                <a:ea typeface="Arial" charset="0"/>
                <a:cs typeface="Arial" charset="0"/>
              </a:rPr>
              <a:t>Legislation and Litigation: Countries legislation and Litigation in countries like the US Accessibility everyone is benefiting from those efforts.</a:t>
            </a:r>
          </a:p>
          <a:p>
            <a:endParaRPr lang="en-US" dirty="0"/>
          </a:p>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latin typeface="Arial" charset="0"/>
                <a:ea typeface="Arial" charset="0"/>
                <a:cs typeface="Arial" charset="0"/>
              </a:rPr>
              <a:t>New Technology: IOT, Smart Cities, Robotics, 3D Printing and Wearables are changing the world for everyone. These technologies hold special promise for community of persons with disabilities.</a:t>
            </a:r>
          </a:p>
          <a:p>
            <a:pPr marL="0" marR="0" indent="0" defTabSz="457200" eaLnBrk="1" fontAlgn="auto" latinLnBrk="0" hangingPunct="1">
              <a:lnSpc>
                <a:spcPct val="117999"/>
              </a:lnSpc>
              <a:spcBef>
                <a:spcPts val="0"/>
              </a:spcBef>
              <a:spcAft>
                <a:spcPts val="0"/>
              </a:spcAft>
              <a:buClrTx/>
              <a:buSzTx/>
              <a:buFontTx/>
              <a:buNone/>
              <a:tabLst/>
              <a:defRPr/>
            </a:pPr>
            <a:endParaRPr lang="en-US" dirty="0">
              <a:solidFill>
                <a:srgbClr val="000000"/>
              </a:solidFill>
              <a:latin typeface="Arial" charset="0"/>
              <a:ea typeface="Arial" charset="0"/>
              <a:cs typeface="Arial" charset="0"/>
            </a:endParaRPr>
          </a:p>
          <a:p>
            <a:pPr marL="0" marR="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latin typeface="Arial" charset="0"/>
                <a:ea typeface="Arial" charset="0"/>
                <a:cs typeface="Arial" charset="0"/>
              </a:rPr>
              <a:t>Social Media: Persons with Disabilities and the ICT Accessibility communities are eagerly engaging via social media to assure access for all. #</a:t>
            </a:r>
            <a:r>
              <a:rPr lang="en-US" dirty="0" err="1">
                <a:solidFill>
                  <a:srgbClr val="000000"/>
                </a:solidFill>
                <a:latin typeface="Arial" charset="0"/>
                <a:ea typeface="Arial" charset="0"/>
                <a:cs typeface="Arial" charset="0"/>
              </a:rPr>
              <a:t>AXSChat</a:t>
            </a:r>
            <a:r>
              <a:rPr lang="en-US" dirty="0">
                <a:solidFill>
                  <a:srgbClr val="000000"/>
                </a:solidFill>
                <a:latin typeface="Arial" charset="0"/>
                <a:ea typeface="Arial" charset="0"/>
                <a:cs typeface="Arial" charset="0"/>
              </a:rPr>
              <a:t> – 2</a:t>
            </a:r>
            <a:r>
              <a:rPr lang="en-US" baseline="30000" dirty="0">
                <a:solidFill>
                  <a:srgbClr val="000000"/>
                </a:solidFill>
                <a:latin typeface="Arial" charset="0"/>
                <a:ea typeface="Arial" charset="0"/>
                <a:cs typeface="Arial" charset="0"/>
              </a:rPr>
              <a:t>nd</a:t>
            </a:r>
            <a:r>
              <a:rPr lang="en-US" dirty="0">
                <a:solidFill>
                  <a:srgbClr val="000000"/>
                </a:solidFill>
                <a:latin typeface="Arial" charset="0"/>
                <a:ea typeface="Arial" charset="0"/>
                <a:cs typeface="Arial" charset="0"/>
              </a:rPr>
              <a:t> largest tweet chat in the world, Human Potential At Work Facebook Group and Human Potential at Work Podcast on iTunes, </a:t>
            </a:r>
            <a:r>
              <a:rPr lang="en-US" dirty="0" err="1">
                <a:solidFill>
                  <a:srgbClr val="000000"/>
                </a:solidFill>
                <a:latin typeface="Arial" charset="0"/>
                <a:ea typeface="Arial" charset="0"/>
                <a:cs typeface="Arial" charset="0"/>
              </a:rPr>
              <a:t>Stitcher</a:t>
            </a:r>
            <a:r>
              <a:rPr lang="en-US" dirty="0">
                <a:solidFill>
                  <a:srgbClr val="000000"/>
                </a:solidFill>
                <a:latin typeface="Arial" charset="0"/>
                <a:ea typeface="Arial" charset="0"/>
                <a:cs typeface="Arial" charset="0"/>
              </a:rPr>
              <a:t>, &amp; </a:t>
            </a:r>
            <a:r>
              <a:rPr lang="en-US" dirty="0" err="1">
                <a:solidFill>
                  <a:srgbClr val="000000"/>
                </a:solidFill>
                <a:latin typeface="Arial" charset="0"/>
                <a:ea typeface="Arial" charset="0"/>
                <a:cs typeface="Arial" charset="0"/>
              </a:rPr>
              <a:t>IHeartRadio</a:t>
            </a:r>
            <a:r>
              <a:rPr lang="en-US" dirty="0">
                <a:solidFill>
                  <a:srgbClr val="000000"/>
                </a:solidFill>
                <a:latin typeface="Arial" charset="0"/>
                <a:ea typeface="Arial" charset="0"/>
                <a:cs typeface="Arial" charset="0"/>
              </a:rPr>
              <a:t> are a few examples.</a:t>
            </a:r>
          </a:p>
          <a:p>
            <a:pPr marL="0" marR="0" indent="0" defTabSz="457200" eaLnBrk="1" fontAlgn="auto" latinLnBrk="0" hangingPunct="1">
              <a:lnSpc>
                <a:spcPct val="117999"/>
              </a:lnSpc>
              <a:spcBef>
                <a:spcPts val="0"/>
              </a:spcBef>
              <a:spcAft>
                <a:spcPts val="0"/>
              </a:spcAft>
              <a:buClrTx/>
              <a:buSzTx/>
              <a:buFontTx/>
              <a:buNone/>
              <a:tabLst/>
              <a:defRPr/>
            </a:pPr>
            <a:endParaRPr lang="en-US" dirty="0">
              <a:solidFill>
                <a:srgbClr val="000000"/>
              </a:solidFill>
              <a:latin typeface="Arial" charset="0"/>
              <a:ea typeface="Arial" charset="0"/>
              <a:cs typeface="Arial" charset="0"/>
            </a:endParaRPr>
          </a:p>
          <a:p>
            <a:endParaRPr lang="en-US" dirty="0"/>
          </a:p>
        </p:txBody>
      </p:sp>
    </p:spTree>
    <p:extLst>
      <p:ext uri="{BB962C8B-B14F-4D97-AF65-F5344CB8AC3E}">
        <p14:creationId xmlns:p14="http://schemas.microsoft.com/office/powerpoint/2010/main" val="1511228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r>
              <a:rPr lang="en-US" dirty="0"/>
              <a:t>Measuring disabilities because</a:t>
            </a:r>
            <a:r>
              <a:rPr lang="en-US" baseline="0" dirty="0"/>
              <a:t> of census</a:t>
            </a:r>
            <a:endParaRPr lang="en-US" dirty="0"/>
          </a:p>
          <a:p>
            <a:pPr lvl="0"/>
            <a:r>
              <a:rPr lang="en-US" dirty="0"/>
              <a:t>US Stats source: U.S.</a:t>
            </a:r>
            <a:r>
              <a:rPr lang="en-US" baseline="0" dirty="0"/>
              <a:t> Census Bureau; </a:t>
            </a:r>
            <a:r>
              <a:rPr lang="en-US" sz="2200" b="0" i="0" u="none" strike="noStrike" kern="1200" cap="none" baseline="0" dirty="0">
                <a:solidFill>
                  <a:schemeClr val="tx1"/>
                </a:solidFill>
                <a:effectLst/>
                <a:latin typeface="Helvetica Neue"/>
                <a:ea typeface="Helvetica Neue"/>
                <a:cs typeface="Helvetica Neue"/>
                <a:sym typeface="Helvetica Neue"/>
              </a:rPr>
              <a:t>The percentage of people with disabilities is larger than any single ethnic, racial, or cultural group. In the US at 19.3%, the number of people with disabilities exceeds the next largest group – Hispanic people (14.9%) – by a fairly wide margin.</a:t>
            </a: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In the UK, the numbers are equally as large. For example — CSR Europe, a European business network of Corporate Social Responsibility, estimates that 8.6 million people (aged 16 and over) self-identify as having a disability, which translates into 15% of the population. </a:t>
            </a:r>
          </a:p>
          <a:p>
            <a:pPr lvl="0"/>
            <a:endParaRPr lang="en-US" sz="2200" b="0" i="0" u="none" strike="noStrike" kern="1200" cap="none" baseline="0" dirty="0">
              <a:solidFill>
                <a:schemeClr val="tx1"/>
              </a:solidFill>
              <a:effectLst/>
              <a:latin typeface="Helvetica Neue"/>
              <a:ea typeface="Helvetica Neue"/>
              <a:cs typeface="Helvetica Neue"/>
              <a:sym typeface="Helvetica Neue"/>
            </a:endParaRPr>
          </a:p>
          <a:p>
            <a:pPr marL="0" marR="0" lvl="0" indent="0" algn="l" rtl="0">
              <a:spcBef>
                <a:spcPts val="700"/>
              </a:spcBef>
              <a:buSzPct val="25000"/>
              <a:buNone/>
            </a:pPr>
            <a:r>
              <a:rPr lang="en-US" sz="2400" b="0" i="0" u="none" strike="noStrike" cap="none" baseline="0" dirty="0">
                <a:latin typeface="Arial"/>
                <a:ea typeface="Arial"/>
                <a:cs typeface="Arial"/>
                <a:sym typeface="Arial"/>
              </a:rPr>
              <a:t>14% of working age population has a disability</a:t>
            </a:r>
          </a:p>
          <a:p>
            <a:pPr marL="0" marR="0" lvl="0" indent="0" algn="l" rtl="0">
              <a:spcBef>
                <a:spcPts val="700"/>
              </a:spcBef>
              <a:buSzPct val="25000"/>
              <a:buNone/>
            </a:pPr>
            <a:r>
              <a:rPr lang="en-US" sz="2400" b="0" i="0" u="none" strike="noStrike" cap="none" baseline="0" dirty="0">
                <a:latin typeface="Arial"/>
                <a:ea typeface="Arial"/>
                <a:cs typeface="Arial"/>
                <a:sym typeface="Arial"/>
              </a:rPr>
              <a:t>58% of people with disabilities of working age are non-working</a:t>
            </a:r>
          </a:p>
          <a:p>
            <a:pPr marL="0" marR="0" lvl="0" indent="0" algn="l" rtl="0">
              <a:spcBef>
                <a:spcPts val="400"/>
              </a:spcBef>
              <a:buSzPct val="25000"/>
              <a:buNone/>
            </a:pPr>
            <a:r>
              <a:rPr lang="en-US" sz="1800" b="0" i="1" u="none" strike="noStrike" cap="none" baseline="0" dirty="0">
                <a:latin typeface="Arial"/>
                <a:ea typeface="Arial"/>
                <a:cs typeface="Arial"/>
                <a:sym typeface="Arial"/>
              </a:rPr>
              <a:t>Source: European Community Household Panel Study, 1996</a:t>
            </a:r>
          </a:p>
          <a:p>
            <a:pPr lvl="0"/>
            <a:endParaRPr lang="en-US" sz="2200" b="0" i="0" u="none" strike="noStrike" kern="1200" cap="none" baseline="0" dirty="0">
              <a:solidFill>
                <a:schemeClr val="tx1"/>
              </a:solidFill>
              <a:effectLst/>
              <a:latin typeface="Helvetica Neue"/>
              <a:ea typeface="Helvetica Neue"/>
              <a:cs typeface="Helvetica Neue"/>
              <a:sym typeface="Helvetica Neue"/>
            </a:endParaRP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The over sixty-five population is anticipated to rise from 15.5% of the EU population in 1995 to 22.4% by 2025.</a:t>
            </a: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Those over 50 years of age currently account for one fifth of the UK population, and they own more than 80 percent of the country’s asset wealth and are the group most likely to vote in general elections. Surprising to some, 33% of 50-60 year olds now have a disability.</a:t>
            </a:r>
            <a:br>
              <a:rPr lang="en-US" sz="2200" b="0" i="0" u="none" strike="noStrike" kern="1200" cap="none" baseline="0" dirty="0">
                <a:solidFill>
                  <a:schemeClr val="tx1"/>
                </a:solidFill>
                <a:effectLst/>
                <a:latin typeface="Helvetica Neue"/>
                <a:ea typeface="Helvetica Neue"/>
                <a:cs typeface="Helvetica Neue"/>
                <a:sym typeface="Helvetica Neue"/>
              </a:rPr>
            </a:br>
            <a:endParaRPr lang="en-US" sz="2200" b="0" i="0" u="none" strike="noStrike" kern="1200" cap="none" baseline="0" dirty="0">
              <a:solidFill>
                <a:schemeClr val="tx1"/>
              </a:solidFill>
              <a:effectLst/>
              <a:latin typeface="Helvetica Neue"/>
              <a:ea typeface="Helvetica Neue"/>
              <a:cs typeface="Helvetica Neue"/>
              <a:sym typeface="Helvetica Neue"/>
            </a:endParaRPr>
          </a:p>
          <a:p>
            <a:pPr lvl="0"/>
            <a:r>
              <a:rPr lang="en-US" sz="2200" b="0" i="0" u="none" strike="noStrike" kern="1200" cap="none" baseline="0" dirty="0">
                <a:solidFill>
                  <a:schemeClr val="tx1"/>
                </a:solidFill>
                <a:effectLst/>
                <a:latin typeface="Helvetica Neue"/>
                <a:ea typeface="Helvetica Neue"/>
                <a:cs typeface="Helvetica Neue"/>
                <a:sym typeface="Helvetica Neue"/>
              </a:rPr>
              <a:t>Many think of disabilities in extreme terms such as blindness and deafness, but it also includes many others with visual or hearing impairments that are increasingly common in our aging population, and other challenges such motor and cognitive impairment.</a:t>
            </a: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According to the National Organization on Disabilities, 1 out of 3 households in the U.S. are impacted by disabilities.</a:t>
            </a: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According to the 2010 Census Bureau, the US population of Persons with Disabilities is 56.7 million, demographically described as being 5 years of age or older and non-institutionalized.  This equates to 19% of the entire US population.</a:t>
            </a:r>
            <a:r>
              <a:rPr lang="en-US" sz="2200" b="0" i="0" u="none" strike="noStrike" kern="1200" cap="none" baseline="30000" dirty="0">
                <a:solidFill>
                  <a:schemeClr val="tx1"/>
                </a:solidFill>
                <a:effectLst/>
                <a:latin typeface="Helvetica Neue"/>
                <a:ea typeface="Helvetica Neue"/>
                <a:cs typeface="Helvetica Neue"/>
                <a:sym typeface="Helvetica Neue"/>
              </a:rPr>
              <a:t>   </a:t>
            </a:r>
            <a:endParaRPr lang="en-US" sz="2200" b="0" i="0" u="none" strike="noStrike" kern="1200" cap="none" baseline="0" dirty="0">
              <a:solidFill>
                <a:schemeClr val="tx1"/>
              </a:solidFill>
              <a:effectLst/>
              <a:latin typeface="Helvetica Neue"/>
              <a:ea typeface="Helvetica Neue"/>
              <a:cs typeface="Helvetica Neue"/>
              <a:sym typeface="Helvetica Neue"/>
            </a:endParaRPr>
          </a:p>
          <a:p>
            <a:r>
              <a:rPr lang="en-US" sz="2200" b="0" i="0" u="none" strike="noStrike" kern="1200" cap="none" baseline="0" dirty="0">
                <a:solidFill>
                  <a:schemeClr val="tx1"/>
                </a:solidFill>
                <a:effectLst/>
                <a:latin typeface="Helvetica Neue"/>
                <a:ea typeface="Helvetica Neue"/>
                <a:cs typeface="Helvetica Neue"/>
                <a:sym typeface="Helvetica Neue"/>
              </a:rPr>
              <a:t> </a:t>
            </a:r>
          </a:p>
          <a:p>
            <a:pPr lvl="0"/>
            <a:r>
              <a:rPr lang="en-US" sz="2200" b="0" i="0" u="none" strike="noStrike" kern="1200" cap="none" baseline="0" dirty="0">
                <a:solidFill>
                  <a:schemeClr val="tx1"/>
                </a:solidFill>
                <a:effectLst/>
                <a:latin typeface="Helvetica Neue"/>
                <a:ea typeface="Helvetica Neue"/>
                <a:cs typeface="Helvetica Neue"/>
                <a:sym typeface="Helvetica Neue"/>
              </a:rPr>
              <a:t>Europe estimates that 39 million people have a disability.  </a:t>
            </a:r>
          </a:p>
          <a:p>
            <a:r>
              <a:rPr lang="en-US" sz="2200" b="0" i="0" u="sng" strike="noStrike" kern="1200" cap="none" baseline="0" dirty="0">
                <a:solidFill>
                  <a:schemeClr val="tx1"/>
                </a:solidFill>
                <a:effectLst/>
                <a:latin typeface="Helvetica Neue"/>
                <a:ea typeface="Helvetica Neue"/>
                <a:cs typeface="Helvetica Neue"/>
                <a:sym typeface="Helvetica Neue"/>
                <a:hlinkClick r:id="rId3"/>
              </a:rPr>
              <a:t>http://www.ada.gov/buisstat.htm</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4"/>
              </a:rPr>
              <a:t>http://g3ict.org/resource_center/newsletter/news/p/id_273</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5"/>
              </a:rPr>
              <a:t>http://www.boston-ia.org/library/presentations/gribbons_presentation_2005.html</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6"/>
              </a:rPr>
              <a:t>http://www.slideshare.net/NordeaBank/nordea-csr-report-2013</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7"/>
              </a:rPr>
              <a:t>http://serviceandinclusion.org/index.php?page=basic</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8"/>
              </a:rPr>
              <a:t>http://www.disabled-world.com/disability/statistics/us-disability-stats.php</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r>
              <a:rPr lang="en-US" sz="2200" b="0" i="0" u="sng" strike="noStrike" kern="1200" cap="none" baseline="0" dirty="0">
                <a:solidFill>
                  <a:schemeClr val="tx1"/>
                </a:solidFill>
                <a:effectLst/>
                <a:latin typeface="Helvetica Neue"/>
                <a:ea typeface="Helvetica Neue"/>
                <a:cs typeface="Helvetica Neue"/>
                <a:sym typeface="Helvetica Neue"/>
                <a:hlinkClick r:id="rId9"/>
              </a:rPr>
              <a:t>https://euobserver.com/disability/118249</a:t>
            </a:r>
            <a:r>
              <a:rPr lang="en-US" sz="2200" b="0" i="0" u="none" strike="noStrike" kern="1200" cap="none" baseline="0" dirty="0">
                <a:solidFill>
                  <a:schemeClr val="tx1"/>
                </a:solidFill>
                <a:effectLst/>
                <a:latin typeface="Helvetica Neue"/>
                <a:ea typeface="Helvetica Neue"/>
                <a:cs typeface="Helvetica Neue"/>
                <a:sym typeface="Helvetica Neue"/>
              </a:rPr>
              <a:t> date accessed 02/22/2015</a:t>
            </a:r>
          </a:p>
          <a:p>
            <a:endParaRPr lang="en-US" sz="2200" b="0" i="0" u="none" strike="noStrike" kern="1200" cap="none" baseline="0" dirty="0">
              <a:solidFill>
                <a:schemeClr val="tx1"/>
              </a:solidFill>
              <a:effectLst/>
              <a:latin typeface="Helvetica Neue"/>
              <a:ea typeface="Helvetica Neue"/>
              <a:cs typeface="Helvetica Neue"/>
              <a:sym typeface="Helvetica Neue"/>
            </a:endParaRPr>
          </a:p>
          <a:p>
            <a:r>
              <a:rPr lang="en-US" dirty="0"/>
              <a:t>Japan </a:t>
            </a:r>
            <a:r>
              <a:rPr lang="en-US" sz="2400" b="0" i="0" u="none" strike="noStrike" cap="none" baseline="0" dirty="0">
                <a:latin typeface="Arial"/>
                <a:ea typeface="Arial"/>
                <a:cs typeface="Arial"/>
                <a:sym typeface="Arial"/>
              </a:rPr>
              <a:t>65% of people with disabilities of working age are non-working </a:t>
            </a:r>
            <a:r>
              <a:rPr lang="en-US" sz="1800" b="0" i="1" u="none" strike="noStrike" cap="none" baseline="0" dirty="0">
                <a:latin typeface="Arial"/>
                <a:ea typeface="Arial"/>
                <a:cs typeface="Arial"/>
                <a:sym typeface="Arial"/>
              </a:rPr>
              <a:t>Source: Ministry of Health and Welfare</a:t>
            </a:r>
          </a:p>
          <a:p>
            <a:pPr marL="0" marR="0" lvl="0" indent="0" algn="l" rtl="0">
              <a:spcBef>
                <a:spcPts val="700"/>
              </a:spcBef>
              <a:buSzPct val="25000"/>
              <a:buNone/>
            </a:pPr>
            <a:r>
              <a:rPr lang="en-US" sz="2400" b="0" i="0" u="none" strike="noStrike" cap="none" baseline="0" dirty="0">
                <a:latin typeface="Arial"/>
                <a:ea typeface="Arial"/>
                <a:cs typeface="Arial"/>
                <a:sym typeface="Arial"/>
              </a:rPr>
              <a:t>Australia, 18% of working age population has a disability, </a:t>
            </a:r>
            <a:r>
              <a:rPr lang="en-US" sz="1800" b="0" i="1" u="none" strike="noStrike" cap="none" baseline="0" dirty="0">
                <a:latin typeface="Arial"/>
                <a:ea typeface="Arial"/>
                <a:cs typeface="Arial"/>
                <a:sym typeface="Arial"/>
              </a:rPr>
              <a:t>Source: Australian Bureau of Statistics, 2001</a:t>
            </a:r>
          </a:p>
          <a:p>
            <a:pPr>
              <a:spcBef>
                <a:spcPts val="0"/>
              </a:spcBef>
              <a:buNone/>
            </a:pPr>
            <a:endParaRPr dirty="0"/>
          </a:p>
        </p:txBody>
      </p:sp>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815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059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9570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7/6/2018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94334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350816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337397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bwMode="auto">
          <a:xfrm>
            <a:off x="468315" y="1162053"/>
            <a:ext cx="8207375" cy="339887"/>
          </a:xfrm>
          <a:prstGeom prst="rect">
            <a:avLst/>
          </a:prstGeom>
          <a:noFill/>
          <a:ln w="12700">
            <a:noFill/>
            <a:miter lim="800000"/>
            <a:headEnd/>
            <a:tailEnd/>
          </a:ln>
        </p:spPr>
        <p:txBody>
          <a:bodyPr vert="horz" wrap="square" lIns="0" tIns="72000" rIns="0" bIns="36000" numCol="1" anchor="t" anchorCtr="0" compatLnSpc="1">
            <a:prstTxWarp prst="textNoShape">
              <a:avLst/>
            </a:prstTxWarp>
            <a:spAutoFit/>
          </a:bodyPr>
          <a:lstStyle>
            <a:lvl1pPr marL="0" indent="0">
              <a:buNone/>
              <a:defRPr lang="de-DE" sz="1500" b="1" dirty="0" smtClean="0">
                <a:solidFill>
                  <a:schemeClr val="accent2"/>
                </a:solidFill>
              </a:defRPr>
            </a:lvl1pPr>
          </a:lstStyle>
          <a:p>
            <a:pPr marL="0" lvl="0" indent="0" eaLnBrk="1" hangingPunct="1">
              <a:spcBef>
                <a:spcPts val="600"/>
              </a:spcBef>
              <a:spcAft>
                <a:spcPct val="0"/>
              </a:spcAft>
              <a:buClr>
                <a:schemeClr val="tx1"/>
              </a:buClr>
            </a:pPr>
            <a:endParaRPr lang="de-DE" dirty="0"/>
          </a:p>
        </p:txBody>
      </p:sp>
      <p:sp>
        <p:nvSpPr>
          <p:cNvPr id="2" name="Titel 1"/>
          <p:cNvSpPr>
            <a:spLocks noGrp="1"/>
          </p:cNvSpPr>
          <p:nvPr>
            <p:ph type="title"/>
          </p:nvPr>
        </p:nvSpPr>
        <p:spPr bwMode="auto"/>
        <p:txBody>
          <a:bodyPr/>
          <a:lstStyle/>
          <a:p>
            <a:endParaRPr lang="de-DE" dirty="0"/>
          </a:p>
        </p:txBody>
      </p:sp>
      <p:sp>
        <p:nvSpPr>
          <p:cNvPr id="5" name="Textplatzhalter 4"/>
          <p:cNvSpPr>
            <a:spLocks noGrp="1"/>
          </p:cNvSpPr>
          <p:nvPr>
            <p:ph type="body" sz="quarter" idx="14"/>
          </p:nvPr>
        </p:nvSpPr>
        <p:spPr>
          <a:xfrm>
            <a:off x="468315" y="1628777"/>
            <a:ext cx="8207375" cy="4752975"/>
          </a:xfrm>
          <a:prstGeom prst="rect">
            <a:avLst/>
          </a:prstGeom>
          <a:noFill/>
          <a:ln w="12700">
            <a:noFill/>
            <a:miter lim="800000"/>
            <a:headEnd/>
            <a:tailEnd/>
          </a:ln>
        </p:spPr>
        <p:txBody>
          <a:bodyPr vert="horz" wrap="square" lIns="0" tIns="72000" rIns="0" bIns="0" numCol="1" rtlCol="0" anchor="t" anchorCtr="0" compatLnSpc="1">
            <a:prstTxWarp prst="textNoShape">
              <a:avLst/>
            </a:prstTxWarp>
            <a:normAutofit/>
          </a:bodyPr>
          <a:lstStyle>
            <a:lvl1pPr marL="200025" indent="-200025">
              <a:defRPr lang="de-DE" sz="1500" dirty="0" smtClean="0"/>
            </a:lvl1pPr>
            <a:lvl2pPr marL="203784" indent="0">
              <a:buNone/>
              <a:defRPr lang="de-DE" sz="1350" dirty="0" smtClean="0"/>
            </a:lvl2pPr>
            <a:lvl3pPr marL="539354" indent="-134541">
              <a:defRPr lang="de-DE" sz="1200" dirty="0" smtClean="0"/>
            </a:lvl3pPr>
            <a:lvl4pPr marL="671513" indent="-132160">
              <a:defRPr lang="de-DE" sz="1050" dirty="0" smtClean="0"/>
            </a:lvl4pPr>
            <a:lvl5pPr marL="809625" indent="-134541">
              <a:defRPr lang="en-AU" sz="9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8845646"/>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9144000" cy="6858000"/>
          </a:xfrm>
          <a:effectLst/>
        </p:spPr>
        <p:txBody>
          <a:bodyPr>
            <a:normAutofit/>
          </a:bodyPr>
          <a:lstStyle>
            <a:lvl1pPr marL="0" indent="0">
              <a:buNone/>
              <a:defRPr sz="1575">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6217516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64" name="image3.png" descr="Watermark"/>
          <p:cNvPicPr/>
          <p:nvPr/>
        </p:nvPicPr>
        <p:blipFill>
          <a:blip r:embed="rId2">
            <a:extLst/>
          </a:blip>
          <a:srcRect l="6723" b="12773"/>
          <a:stretch>
            <a:fillRect/>
          </a:stretch>
        </p:blipFill>
        <p:spPr>
          <a:xfrm>
            <a:off x="-1" y="685800"/>
            <a:ext cx="6467477" cy="6048375"/>
          </a:xfrm>
          <a:prstGeom prst="rect">
            <a:avLst/>
          </a:prstGeom>
          <a:ln w="12700">
            <a:miter lim="400000"/>
          </a:ln>
        </p:spPr>
      </p:pic>
      <p:sp>
        <p:nvSpPr>
          <p:cNvPr id="65" name="Shape 65"/>
          <p:cNvSpPr/>
          <p:nvPr/>
        </p:nvSpPr>
        <p:spPr>
          <a:xfrm>
            <a:off x="6426200" y="4343400"/>
            <a:ext cx="127000" cy="1905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 b="1">
                <a:solidFill>
                  <a:srgbClr val="0C4B84"/>
                </a:solidFill>
                <a:latin typeface="Verdana"/>
                <a:ea typeface="Verdana"/>
                <a:cs typeface="Verdana"/>
                <a:sym typeface="Verdana"/>
              </a:defRPr>
            </a:lvl1pPr>
          </a:lstStyle>
          <a:p>
            <a:pPr lvl="0">
              <a:defRPr sz="1800" b="0">
                <a:solidFill>
                  <a:srgbClr val="000000"/>
                </a:solidFill>
              </a:defRPr>
            </a:pPr>
            <a:r>
              <a:rPr sz="1200" b="1">
                <a:solidFill>
                  <a:srgbClr val="0C4B84"/>
                </a:solidFill>
              </a:rPr>
              <a:t> </a:t>
            </a:r>
          </a:p>
        </p:txBody>
      </p:sp>
      <p:sp>
        <p:nvSpPr>
          <p:cNvPr id="66" name="Shape 66"/>
          <p:cNvSpPr/>
          <p:nvPr/>
        </p:nvSpPr>
        <p:spPr>
          <a:xfrm>
            <a:off x="7319963" y="4524375"/>
            <a:ext cx="127001" cy="1905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200" b="1">
                <a:solidFill>
                  <a:srgbClr val="0C4B84"/>
                </a:solidFill>
                <a:latin typeface="Verdana"/>
                <a:ea typeface="Verdana"/>
                <a:cs typeface="Verdana"/>
                <a:sym typeface="Verdana"/>
              </a:defRPr>
            </a:lvl1pPr>
          </a:lstStyle>
          <a:p>
            <a:pPr lvl="0">
              <a:defRPr sz="1800" b="0">
                <a:solidFill>
                  <a:srgbClr val="000000"/>
                </a:solidFill>
              </a:defRPr>
            </a:pPr>
            <a:r>
              <a:rPr sz="1200" b="1">
                <a:solidFill>
                  <a:srgbClr val="0C4B84"/>
                </a:solidFill>
              </a:rPr>
              <a:t> </a:t>
            </a:r>
          </a:p>
        </p:txBody>
      </p:sp>
      <p:sp>
        <p:nvSpPr>
          <p:cNvPr id="67" name="Shape 67"/>
          <p:cNvSpPr/>
          <p:nvPr/>
        </p:nvSpPr>
        <p:spPr>
          <a:xfrm>
            <a:off x="5280025" y="4802187"/>
            <a:ext cx="127000" cy="1524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defRPr sz="1000">
                <a:latin typeface="Verdana"/>
                <a:ea typeface="Verdana"/>
                <a:cs typeface="Verdana"/>
                <a:sym typeface="Verdana"/>
              </a:defRPr>
            </a:lvl1pPr>
          </a:lstStyle>
          <a:p>
            <a:pPr lvl="0">
              <a:defRPr sz="1800"/>
            </a:pPr>
            <a:r>
              <a:rPr sz="1000"/>
              <a:t> </a:t>
            </a:r>
          </a:p>
        </p:txBody>
      </p:sp>
      <p:pic>
        <p:nvPicPr>
          <p:cNvPr id="68" name="image1.jpeg"/>
          <p:cNvPicPr/>
          <p:nvPr/>
        </p:nvPicPr>
        <p:blipFill>
          <a:blip r:embed="rId3">
            <a:extLst/>
          </a:blip>
          <a:stretch>
            <a:fillRect/>
          </a:stretch>
        </p:blipFill>
        <p:spPr>
          <a:xfrm>
            <a:off x="304799" y="315107"/>
            <a:ext cx="1955738" cy="890152"/>
          </a:xfrm>
          <a:prstGeom prst="rect">
            <a:avLst/>
          </a:prstGeom>
          <a:ln w="12700">
            <a:miter lim="400000"/>
          </a:ln>
        </p:spPr>
      </p:pic>
      <p:sp>
        <p:nvSpPr>
          <p:cNvPr id="69" name="Shape 69"/>
          <p:cNvSpPr/>
          <p:nvPr/>
        </p:nvSpPr>
        <p:spPr>
          <a:xfrm>
            <a:off x="-2" y="0"/>
            <a:ext cx="304801" cy="304800"/>
          </a:xfrm>
          <a:prstGeom prst="rect">
            <a:avLst/>
          </a:prstGeom>
          <a:solidFill>
            <a:srgbClr val="5A9EBF"/>
          </a:solidFill>
          <a:ln w="12700">
            <a:miter lim="400000"/>
          </a:ln>
        </p:spPr>
        <p:txBody>
          <a:bodyPr lIns="0" tIns="0" rIns="0" bIns="0" anchor="ctr"/>
          <a:lstStyle/>
          <a:p>
            <a:pPr lvl="0" algn="ctr">
              <a:defRPr>
                <a:solidFill>
                  <a:srgbClr val="FFFFFF"/>
                </a:solidFill>
                <a:latin typeface="Calibri"/>
                <a:ea typeface="Calibri"/>
                <a:cs typeface="Calibri"/>
                <a:sym typeface="Calibri"/>
              </a:defRPr>
            </a:pPr>
            <a:endParaRPr/>
          </a:p>
        </p:txBody>
      </p:sp>
      <p:sp>
        <p:nvSpPr>
          <p:cNvPr id="70" name="Shape 70"/>
          <p:cNvSpPr/>
          <p:nvPr/>
        </p:nvSpPr>
        <p:spPr>
          <a:xfrm>
            <a:off x="2405048" y="644855"/>
            <a:ext cx="2" cy="498658"/>
          </a:xfrm>
          <a:prstGeom prst="line">
            <a:avLst/>
          </a:prstGeom>
          <a:ln w="28575">
            <a:solidFill>
              <a:srgbClr val="5A9EBF"/>
            </a:solidFill>
          </a:ln>
        </p:spPr>
        <p:txBody>
          <a:bodyPr lIns="0" tIns="0" rIns="0" bIns="0"/>
          <a:lstStyle/>
          <a:p>
            <a:pPr lvl="0" defTabSz="457200">
              <a:defRPr sz="1200">
                <a:latin typeface="+mn-lt"/>
                <a:ea typeface="+mn-ea"/>
                <a:cs typeface="+mn-cs"/>
                <a:sym typeface="Helvetica"/>
              </a:defRPr>
            </a:pPr>
            <a:endParaRPr/>
          </a:p>
        </p:txBody>
      </p:sp>
      <p:sp>
        <p:nvSpPr>
          <p:cNvPr id="71" name="Shape 71"/>
          <p:cNvSpPr/>
          <p:nvPr/>
        </p:nvSpPr>
        <p:spPr>
          <a:xfrm>
            <a:off x="2471737" y="566731"/>
            <a:ext cx="6324534" cy="9169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spcBef>
                <a:spcPts val="600"/>
              </a:spcBef>
            </a:pPr>
            <a:r>
              <a:rPr sz="2000" b="1">
                <a:solidFill>
                  <a:srgbClr val="5A9EBF"/>
                </a:solidFill>
                <a:latin typeface="Calibri"/>
                <a:ea typeface="Calibri"/>
                <a:cs typeface="Calibri"/>
                <a:sym typeface="Calibri"/>
              </a:rPr>
              <a:t>GLOBAL INITIATIVE FOR INCLUSIVE ICTs</a:t>
            </a:r>
            <a:br>
              <a:rPr sz="2000" b="1">
                <a:solidFill>
                  <a:srgbClr val="5A9EBF"/>
                </a:solidFill>
                <a:latin typeface="Calibri"/>
                <a:ea typeface="Calibri"/>
                <a:cs typeface="Calibri"/>
                <a:sym typeface="Calibri"/>
              </a:rPr>
            </a:br>
            <a:r>
              <a:rPr i="1">
                <a:solidFill>
                  <a:srgbClr val="F67B00"/>
                </a:solidFill>
                <a:latin typeface="Calibri"/>
                <a:ea typeface="Calibri"/>
                <a:cs typeface="Calibri"/>
                <a:sym typeface="Calibri"/>
              </a:rPr>
              <a:t>Promoting the Rights of Persons with Disabilities in the Digital Age</a:t>
            </a:r>
          </a:p>
        </p:txBody>
      </p:sp>
      <p:sp>
        <p:nvSpPr>
          <p:cNvPr id="72" name="Shape 72"/>
          <p:cNvSpPr/>
          <p:nvPr/>
        </p:nvSpPr>
        <p:spPr>
          <a:xfrm>
            <a:off x="3769214" y="6438362"/>
            <a:ext cx="1481394" cy="332739"/>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600" b="1">
                <a:solidFill>
                  <a:srgbClr val="5A9EBF"/>
                </a:solidFill>
                <a:latin typeface="Calibri"/>
                <a:ea typeface="Calibri"/>
                <a:cs typeface="Calibri"/>
                <a:sym typeface="Calibri"/>
              </a:defRPr>
            </a:lvl1pPr>
          </a:lstStyle>
          <a:p>
            <a:pPr lvl="0">
              <a:defRPr sz="1800" b="0">
                <a:solidFill>
                  <a:srgbClr val="000000"/>
                </a:solidFill>
              </a:defRPr>
            </a:pPr>
            <a:r>
              <a:rPr sz="1600" b="1">
                <a:solidFill>
                  <a:srgbClr val="5A9EBF"/>
                </a:solidFill>
              </a:rPr>
              <a:t>www.g3ict.org</a:t>
            </a:r>
          </a:p>
        </p:txBody>
      </p:sp>
    </p:spTree>
    <p:extLst>
      <p:ext uri="{BB962C8B-B14F-4D97-AF65-F5344CB8AC3E}">
        <p14:creationId xmlns:p14="http://schemas.microsoft.com/office/powerpoint/2010/main" val="46364189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888888"/>
              </a:buClr>
              <a:buSzTx/>
              <a:buFont typeface="Calibri"/>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Font typeface="Calibri"/>
              <a:buNone/>
              <a:defRPr sz="1200">
                <a:solidFill>
                  <a:srgbClr val="888888"/>
                </a:solidFill>
                <a:latin typeface="Calibri"/>
                <a:ea typeface="Calibri"/>
                <a:cs typeface="Calibri"/>
                <a:sym typeface="Calibri"/>
              </a:defRPr>
            </a:lvl1pPr>
            <a:lvl2pPr marL="456560" marR="0" lvl="1" indent="-1206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Clr>
                <a:schemeClr val="dk1"/>
              </a:buClr>
              <a:buFont typeface="Calibri"/>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888888"/>
              </a:buClr>
              <a:buSzTx/>
              <a:buFont typeface="Calibri"/>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3481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765468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7/6/2018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807966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smtClean="0"/>
              <a:t>7/6/2018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75257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smtClean="0"/>
              <a:t>7/6/2018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6470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884207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29607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456075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7/6/2018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lvl="0"/>
            <a:fld id="{86CB4B4D-7CA3-9044-876B-883B54F8677D}" type="slidenum">
              <a:rPr lang="uk-UA" smtClean="0"/>
              <a:t>‹#›</a:t>
            </a:fld>
            <a:endParaRPr lang="uk-UA"/>
          </a:p>
        </p:txBody>
      </p:sp>
    </p:spTree>
    <p:extLst>
      <p:ext uri="{BB962C8B-B14F-4D97-AF65-F5344CB8AC3E}">
        <p14:creationId xmlns:p14="http://schemas.microsoft.com/office/powerpoint/2010/main" val="888044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AAD347D-5ACD-4C99-B74B-A9C85AD731AF}" type="datetimeFigureOut">
              <a:rPr lang="en-US" smtClean="0"/>
              <a:t>7/6/2018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lvl="0"/>
            <a:fld id="{86CB4B4D-7CA3-9044-876B-883B54F8677D}" type="slidenum">
              <a:rPr lang="uk-UA" smtClean="0"/>
              <a:t>‹#›</a:t>
            </a:fld>
            <a:endParaRPr lang="uk-UA"/>
          </a:p>
        </p:txBody>
      </p:sp>
    </p:spTree>
    <p:extLst>
      <p:ext uri="{BB962C8B-B14F-4D97-AF65-F5344CB8AC3E}">
        <p14:creationId xmlns:p14="http://schemas.microsoft.com/office/powerpoint/2010/main" val="188453278"/>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 id="2147484100" r:id="rId13"/>
    <p:sldLayoutId id="214748410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 name="Shape 11"/>
          <p:cNvSpPr txBox="1">
            <a:spLocks noGrp="1"/>
          </p:cNvSpPr>
          <p:nvPr>
            <p:ph type="body" idx="1"/>
          </p:nvPr>
        </p:nvSpPr>
        <p:spPr>
          <a:xfrm>
            <a:off x="457200" y="1600212"/>
            <a:ext cx="8229600" cy="4525963"/>
          </a:xfrm>
          <a:prstGeom prst="rect">
            <a:avLst/>
          </a:prstGeom>
          <a:noFill/>
          <a:ln>
            <a:noFill/>
          </a:ln>
        </p:spPr>
        <p:txBody>
          <a:bodyPr wrap="square" lIns="91425" tIns="91425" rIns="91425" bIns="91425" anchor="t" anchorCtr="0"/>
          <a:lstStyle>
            <a:lvl1pPr marL="4064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812800" marR="0" lvl="1" indent="10160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2192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256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828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400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6553212" y="6173787"/>
            <a:ext cx="2133599" cy="365125"/>
          </a:xfrm>
          <a:prstGeom prst="rect">
            <a:avLst/>
          </a:prstGeom>
          <a:noFill/>
          <a:ln>
            <a:noFill/>
          </a:ln>
        </p:spPr>
        <p:txBody>
          <a:bodyPr wrap="square" lIns="91275" tIns="45625" rIns="91275" bIns="45625"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4018679108"/>
      </p:ext>
    </p:extLst>
  </p:cSld>
  <p:clrMap bg1="lt1" tx1="dk1" bg2="dk2" tx2="lt2" accent1="accent1" accent2="accent2" accent3="accent3" accent4="accent4" accent5="accent5" accent6="accent6" hlink="hlink" folHlink="folHlink"/>
  <p:sldLayoutIdLst>
    <p:sldLayoutId id="214748410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ruhglobal.com/podcasthuman-potential-work/"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4" Type="http://schemas.openxmlformats.org/officeDocument/2006/relationships/hyperlink" Target="http://www.axschat.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mailto:debra@RuhGlobal.com" TargetMode="External"/><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hyperlink" Target="http://www.ruhgloba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209" descr="Gold and black logo of RespectAbility with the tagline Fighting Stigmas, Advancing Opportunities&#10;">
            <a:extLst>
              <a:ext uri="{FF2B5EF4-FFF2-40B4-BE49-F238E27FC236}">
                <a16:creationId xmlns:a16="http://schemas.microsoft.com/office/drawing/2014/main" id="{DF5FFE73-2FD3-4148-A842-96A963FF1393}"/>
              </a:ext>
            </a:extLst>
          </p:cNvPr>
          <p:cNvPicPr preferRelativeResize="0"/>
          <p:nvPr/>
        </p:nvPicPr>
        <p:blipFill rotWithShape="1">
          <a:blip r:embed="rId3">
            <a:alphaModFix/>
          </a:blip>
          <a:srcRect/>
          <a:stretch/>
        </p:blipFill>
        <p:spPr>
          <a:xfrm>
            <a:off x="1435385" y="-149204"/>
            <a:ext cx="6287297" cy="3066983"/>
          </a:xfrm>
          <a:prstGeom prst="rect">
            <a:avLst/>
          </a:prstGeom>
          <a:noFill/>
          <a:ln>
            <a:noFill/>
          </a:ln>
        </p:spPr>
      </p:pic>
      <p:sp>
        <p:nvSpPr>
          <p:cNvPr id="7" name="Rectangle 6">
            <a:extLst>
              <a:ext uri="{FF2B5EF4-FFF2-40B4-BE49-F238E27FC236}">
                <a16:creationId xmlns:a16="http://schemas.microsoft.com/office/drawing/2014/main" id="{2B110A43-6419-5D4A-B812-7DDA75201E49}"/>
              </a:ext>
            </a:extLst>
          </p:cNvPr>
          <p:cNvSpPr/>
          <p:nvPr/>
        </p:nvSpPr>
        <p:spPr>
          <a:xfrm>
            <a:off x="2189897" y="5818504"/>
            <a:ext cx="4764206" cy="930639"/>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200" b="0" i="0" u="none" strike="noStrike" kern="0" cap="none" spc="0" normalizeH="0" baseline="0" noProof="0" dirty="0">
                <a:ln>
                  <a:noFill/>
                </a:ln>
                <a:solidFill>
                  <a:srgbClr val="000000"/>
                </a:solidFill>
                <a:effectLst/>
                <a:uLnTx/>
                <a:uFillTx/>
                <a:latin typeface="Baskerville Old Face" panose="02020602080505020303" pitchFamily="18" charset="77"/>
                <a:ea typeface="Georgia"/>
                <a:cs typeface="Georgia"/>
                <a:sym typeface="Georgia"/>
              </a:rPr>
              <a:t>Jennifer Laszlo Mizrahi, President, </a:t>
            </a:r>
            <a:r>
              <a:rPr kumimoji="0" lang="en-US" sz="1200" b="0" i="0" u="none" strike="noStrike" kern="0" cap="none" spc="0" normalizeH="0" baseline="0" noProof="0" dirty="0" err="1">
                <a:ln>
                  <a:noFill/>
                </a:ln>
                <a:solidFill>
                  <a:srgbClr val="000000"/>
                </a:solidFill>
                <a:effectLst/>
                <a:uLnTx/>
                <a:uFillTx/>
                <a:latin typeface="Baskerville Old Face" panose="02020602080505020303" pitchFamily="18" charset="77"/>
                <a:ea typeface="Georgia"/>
                <a:cs typeface="Georgia"/>
                <a:sym typeface="Georgia"/>
              </a:rPr>
              <a:t>RespectAbility</a:t>
            </a:r>
            <a:endParaRPr kumimoji="0" lang="en-US" sz="1200" b="0" i="0" u="none" strike="noStrike" kern="0" cap="none" spc="0" normalizeH="0" baseline="0" noProof="0" dirty="0">
              <a:ln>
                <a:noFill/>
              </a:ln>
              <a:solidFill>
                <a:srgbClr val="000000"/>
              </a:solidFill>
              <a:effectLst/>
              <a:uLnTx/>
              <a:uFillTx/>
              <a:latin typeface="Baskerville Old Face" panose="02020602080505020303" pitchFamily="18" charset="77"/>
              <a:ea typeface="Georgia"/>
              <a:cs typeface="Georgia"/>
              <a:sym typeface="Georgia"/>
            </a:endParaRP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200" b="0" i="0" u="none" strike="noStrike" kern="0" cap="none" spc="0" normalizeH="0" baseline="0" noProof="0" dirty="0">
                <a:ln>
                  <a:noFill/>
                </a:ln>
                <a:solidFill>
                  <a:srgbClr val="000000"/>
                </a:solidFill>
                <a:effectLst/>
                <a:uLnTx/>
                <a:uFillTx/>
                <a:latin typeface="Baskerville Old Face" panose="02020602080505020303" pitchFamily="18" charset="77"/>
                <a:ea typeface="Georgia"/>
                <a:cs typeface="Georgia"/>
                <a:sym typeface="Georgia"/>
              </a:rPr>
              <a:t>Calvin Harris, Chairman, Respect Ability</a:t>
            </a: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200" b="0" i="0" u="none" strike="noStrike" kern="0" cap="none" spc="0" normalizeH="0" baseline="0" noProof="0" dirty="0">
                <a:ln>
                  <a:noFill/>
                </a:ln>
                <a:solidFill>
                  <a:srgbClr val="000000"/>
                </a:solidFill>
                <a:effectLst/>
                <a:uLnTx/>
                <a:uFillTx/>
                <a:latin typeface="Baskerville Old Face" panose="02020602080505020303" pitchFamily="18" charset="77"/>
                <a:ea typeface="Georgia"/>
                <a:cs typeface="Georgia"/>
                <a:sym typeface="Georgia"/>
              </a:rPr>
              <a:t>Contact: </a:t>
            </a:r>
            <a:r>
              <a:rPr kumimoji="0" lang="en-US" sz="1200" b="0" i="0" u="none" strike="noStrike" kern="0" cap="none" spc="0" normalizeH="0" baseline="0" noProof="0" dirty="0" err="1">
                <a:ln>
                  <a:noFill/>
                </a:ln>
                <a:solidFill>
                  <a:srgbClr val="0000FF"/>
                </a:solidFill>
                <a:effectLst/>
                <a:uLnTx/>
                <a:uFillTx/>
                <a:latin typeface="Baskerville Old Face" panose="02020602080505020303" pitchFamily="18" charset="77"/>
                <a:ea typeface="Georgia"/>
                <a:cs typeface="Georgia"/>
                <a:sym typeface="Georgia"/>
              </a:rPr>
              <a:t>JenniferM@RespectAbility.org</a:t>
            </a:r>
            <a:endParaRPr kumimoji="0" lang="en-US" sz="1200" b="0" i="0" u="none" strike="noStrike" kern="0" cap="none" spc="0" normalizeH="0" baseline="0" noProof="0" dirty="0">
              <a:ln>
                <a:noFill/>
              </a:ln>
              <a:solidFill>
                <a:srgbClr val="0000FF"/>
              </a:solidFill>
              <a:effectLst/>
              <a:uLnTx/>
              <a:uFillTx/>
              <a:latin typeface="Baskerville Old Face" panose="02020602080505020303" pitchFamily="18" charset="77"/>
              <a:ea typeface="Georgia"/>
              <a:cs typeface="Georgia"/>
              <a:sym typeface="Georgia"/>
            </a:endParaRPr>
          </a:p>
          <a:p>
            <a:pPr marL="0" marR="0" lvl="0" indent="0" algn="ctr" defTabSz="914400" rtl="0" eaLnBrk="1" fontAlgn="auto" latinLnBrk="0" hangingPunct="1">
              <a:lnSpc>
                <a:spcPct val="115000"/>
              </a:lnSpc>
              <a:spcBef>
                <a:spcPts val="0"/>
              </a:spcBef>
              <a:spcAft>
                <a:spcPts val="0"/>
              </a:spcAft>
              <a:buClr>
                <a:srgbClr val="000000"/>
              </a:buClr>
              <a:buSzPct val="78571"/>
              <a:buFontTx/>
              <a:buNone/>
              <a:tabLst/>
              <a:defRPr/>
            </a:pPr>
            <a:r>
              <a:rPr kumimoji="0" lang="en-US" sz="1200" b="0" i="0" u="none" strike="noStrike" kern="0" cap="none" spc="0" normalizeH="0" baseline="0" noProof="0" dirty="0">
                <a:ln>
                  <a:noFill/>
                </a:ln>
                <a:solidFill>
                  <a:srgbClr val="000000"/>
                </a:solidFill>
                <a:effectLst/>
                <a:uLnTx/>
                <a:uFillTx/>
                <a:latin typeface="Baskerville Old Face" panose="02020602080505020303" pitchFamily="18" charset="77"/>
                <a:ea typeface="Georgia"/>
                <a:cs typeface="Georgia"/>
                <a:sym typeface="Georgia"/>
              </a:rPr>
              <a:t>202-517-6272</a:t>
            </a:r>
          </a:p>
        </p:txBody>
      </p:sp>
      <p:pic>
        <p:nvPicPr>
          <p:cNvPr id="9" name="Shape 211" descr="Headshot of Calvin Harris, Chairman  ">
            <a:extLst>
              <a:ext uri="{FF2B5EF4-FFF2-40B4-BE49-F238E27FC236}">
                <a16:creationId xmlns:a16="http://schemas.microsoft.com/office/drawing/2014/main" id="{585827BB-BD20-1246-A952-4C57E3ABD140}"/>
              </a:ext>
            </a:extLst>
          </p:cNvPr>
          <p:cNvPicPr preferRelativeResize="0"/>
          <p:nvPr/>
        </p:nvPicPr>
        <p:blipFill rotWithShape="1">
          <a:blip r:embed="rId4">
            <a:alphaModFix/>
          </a:blip>
          <a:srcRect/>
          <a:stretch/>
        </p:blipFill>
        <p:spPr>
          <a:xfrm>
            <a:off x="5022165" y="3935592"/>
            <a:ext cx="1931938" cy="1813773"/>
          </a:xfrm>
          <a:prstGeom prst="rect">
            <a:avLst/>
          </a:prstGeom>
          <a:noFill/>
          <a:ln>
            <a:noFill/>
          </a:ln>
        </p:spPr>
      </p:pic>
      <p:pic>
        <p:nvPicPr>
          <p:cNvPr id="12" name="Shape 210" descr="Headshot of Jennifer Laszlo Mizrahi, President ">
            <a:extLst>
              <a:ext uri="{FF2B5EF4-FFF2-40B4-BE49-F238E27FC236}">
                <a16:creationId xmlns:a16="http://schemas.microsoft.com/office/drawing/2014/main" id="{5F857DBA-6552-7C4F-8E9D-F4E1BEEE8C27}"/>
              </a:ext>
            </a:extLst>
          </p:cNvPr>
          <p:cNvPicPr preferRelativeResize="0"/>
          <p:nvPr/>
        </p:nvPicPr>
        <p:blipFill rotWithShape="1">
          <a:blip r:embed="rId5">
            <a:alphaModFix/>
          </a:blip>
          <a:srcRect/>
          <a:stretch/>
        </p:blipFill>
        <p:spPr>
          <a:xfrm>
            <a:off x="2301766" y="3935591"/>
            <a:ext cx="1891861" cy="1813773"/>
          </a:xfrm>
          <a:prstGeom prst="rect">
            <a:avLst/>
          </a:prstGeom>
          <a:noFill/>
          <a:ln>
            <a:noFill/>
          </a:ln>
        </p:spPr>
      </p:pic>
      <p:sp>
        <p:nvSpPr>
          <p:cNvPr id="2" name="Title 1">
            <a:extLst>
              <a:ext uri="{FF2B5EF4-FFF2-40B4-BE49-F238E27FC236}">
                <a16:creationId xmlns:a16="http://schemas.microsoft.com/office/drawing/2014/main" id="{B416FCA5-80DB-4D22-8D2E-A9452E3459CA}"/>
              </a:ext>
            </a:extLst>
          </p:cNvPr>
          <p:cNvSpPr>
            <a:spLocks noGrp="1"/>
          </p:cNvSpPr>
          <p:nvPr>
            <p:ph type="title" idx="4294967295"/>
          </p:nvPr>
        </p:nvSpPr>
        <p:spPr>
          <a:xfrm>
            <a:off x="457200" y="2917779"/>
            <a:ext cx="8229600" cy="1143000"/>
          </a:xfrm>
        </p:spPr>
        <p:txBody>
          <a:bodyPr/>
          <a:lstStyle/>
          <a:p>
            <a:r>
              <a:rPr lang="en-US" sz="3500" b="1" spc="-113" dirty="0">
                <a:solidFill>
                  <a:srgbClr val="000000"/>
                </a:solidFill>
                <a:latin typeface="Baskerville Old Face" panose="02020602080505020303" pitchFamily="18" charset="0"/>
                <a:ea typeface="Arial" panose="020B0604020202020204" pitchFamily="34" charset="0"/>
                <a:cs typeface="Arial" panose="020B0604020202020204" pitchFamily="34" charset="0"/>
              </a:rPr>
              <a:t>Inclusion Branding –Debra </a:t>
            </a:r>
            <a:r>
              <a:rPr lang="en-US" sz="3500" b="1" spc="-113" dirty="0" err="1">
                <a:solidFill>
                  <a:srgbClr val="000000"/>
                </a:solidFill>
                <a:latin typeface="Baskerville Old Face" panose="02020602080505020303" pitchFamily="18" charset="0"/>
                <a:ea typeface="Arial" panose="020B0604020202020204" pitchFamily="34" charset="0"/>
                <a:cs typeface="Arial" panose="020B0604020202020204" pitchFamily="34" charset="0"/>
              </a:rPr>
              <a:t>Ruh</a:t>
            </a:r>
            <a:br>
              <a:rPr lang="en-US" sz="3500" b="1" spc="-113" dirty="0">
                <a:solidFill>
                  <a:srgbClr val="000000"/>
                </a:solidFill>
                <a:latin typeface="Baskerville Old Face" panose="02020602080505020303" pitchFamily="18" charset="0"/>
                <a:ea typeface="Arial" panose="020B0604020202020204" pitchFamily="34" charset="0"/>
                <a:cs typeface="Arial" panose="020B0604020202020204" pitchFamily="34" charset="0"/>
              </a:rPr>
            </a:br>
            <a:r>
              <a:rPr lang="en-US" sz="1800" spc="-113" dirty="0">
                <a:solidFill>
                  <a:srgbClr val="000000"/>
                </a:solidFill>
                <a:latin typeface="Baskerville Old Face" panose="02020602080505020303" pitchFamily="18" charset="0"/>
                <a:ea typeface="Arial" panose="020B0604020202020204" pitchFamily="34" charset="0"/>
                <a:cs typeface="Arial" panose="020B0604020202020204" pitchFamily="34" charset="0"/>
              </a:rPr>
              <a:t>July 1</a:t>
            </a:r>
            <a:r>
              <a:rPr lang="en-US" sz="1800" b="0" i="0" spc="-113" dirty="0">
                <a:solidFill>
                  <a:srgbClr val="000000"/>
                </a:solidFill>
                <a:effectLst/>
                <a:latin typeface="Baskerville Old Face" panose="02020602080505020303" pitchFamily="18" charset="0"/>
                <a:ea typeface="Arial" panose="020B0604020202020204" pitchFamily="34" charset="0"/>
                <a:cs typeface="Arial" panose="020B0604020202020204" pitchFamily="34" charset="0"/>
              </a:rPr>
              <a:t>0</a:t>
            </a:r>
            <a:r>
              <a:rPr lang="en-US" sz="1800" b="0" i="0" spc="-113" baseline="30000" dirty="0">
                <a:solidFill>
                  <a:srgbClr val="000000"/>
                </a:solidFill>
                <a:effectLst/>
                <a:latin typeface="Baskerville Old Face" panose="02020602080505020303" pitchFamily="18" charset="0"/>
                <a:ea typeface="Arial" panose="020B0604020202020204" pitchFamily="34" charset="0"/>
                <a:cs typeface="Arial" panose="020B0604020202020204" pitchFamily="34" charset="0"/>
              </a:rPr>
              <a:t>th</a:t>
            </a:r>
            <a:r>
              <a:rPr lang="en-US" sz="1800" b="0" i="0" spc="-113" dirty="0">
                <a:solidFill>
                  <a:srgbClr val="000000"/>
                </a:solidFill>
                <a:effectLst/>
                <a:latin typeface="Baskerville Old Face" panose="02020602080505020303" pitchFamily="18" charset="0"/>
                <a:ea typeface="Arial" panose="020B0604020202020204" pitchFamily="34" charset="0"/>
                <a:cs typeface="Arial" panose="020B0604020202020204" pitchFamily="34" charset="0"/>
              </a:rPr>
              <a:t>, 2018 – Employment and Advocacy Webinar</a:t>
            </a:r>
            <a:endParaRPr lang="en-US" dirty="0">
              <a:effectLst/>
            </a:endParaRPr>
          </a:p>
          <a:p>
            <a:endParaRPr lang="en-US" dirty="0"/>
          </a:p>
        </p:txBody>
      </p:sp>
    </p:spTree>
    <p:extLst>
      <p:ext uri="{BB962C8B-B14F-4D97-AF65-F5344CB8AC3E}">
        <p14:creationId xmlns:p14="http://schemas.microsoft.com/office/powerpoint/2010/main" val="996508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55A68A-D047-475A-BFC9-6942DA17F1C6}"/>
              </a:ext>
            </a:extLst>
          </p:cNvPr>
          <p:cNvSpPr>
            <a:spLocks noGrp="1"/>
          </p:cNvSpPr>
          <p:nvPr>
            <p:ph type="title" idx="4294967295"/>
          </p:nvPr>
        </p:nvSpPr>
        <p:spPr/>
        <p:txBody>
          <a:bodyPr/>
          <a:lstStyle/>
          <a:p>
            <a:r>
              <a:rPr lang="en-US" sz="3300" kern="1200" dirty="0">
                <a:solidFill>
                  <a:schemeClr val="tx1"/>
                </a:solidFill>
                <a:effectLst/>
              </a:rPr>
              <a:t>How ADA, United States and ICT Accessibility is supporting Global Change!</a:t>
            </a:r>
            <a:endParaRPr lang="en-US" dirty="0">
              <a:effectLst/>
            </a:endParaRPr>
          </a:p>
        </p:txBody>
      </p:sp>
      <p:pic>
        <p:nvPicPr>
          <p:cNvPr id="4" name="image9.png" descr="https://www.ruhgloba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80" y="6577386"/>
            <a:ext cx="1627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Picture 5" descr="Image of scales, gavel and law book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78" y="1958550"/>
            <a:ext cx="4120818" cy="1700280"/>
          </a:xfrm>
          <a:prstGeom prst="rect">
            <a:avLst/>
          </a:prstGeom>
        </p:spPr>
      </p:pic>
      <p:pic>
        <p:nvPicPr>
          <p:cNvPr id="8" name="Picture 7" descr="Black and white image of young woman being devoured by the logos of Facebook, Twitter and Pintre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8337" y="2004938"/>
            <a:ext cx="2817385" cy="1653892"/>
          </a:xfrm>
          <a:prstGeom prst="rect">
            <a:avLst/>
          </a:prstGeom>
        </p:spPr>
      </p:pic>
      <p:pic>
        <p:nvPicPr>
          <p:cNvPr id="14" name="Picture 13" descr="CGI image of a gavel and law book"/>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5274" y="4044324"/>
            <a:ext cx="3608391" cy="2020699"/>
          </a:xfrm>
          <a:prstGeom prst="rect">
            <a:avLst/>
          </a:prstGeom>
        </p:spPr>
      </p:pic>
      <p:pic>
        <p:nvPicPr>
          <p:cNvPr id="17" name="Picture 16" descr="Image of a chaulkboard drawn with a tree surrounding the words BRAND, IDENTITY, and TRADEMARK."/>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5042" y="4016188"/>
            <a:ext cx="2363974" cy="2363974"/>
          </a:xfrm>
          <a:prstGeom prst="rect">
            <a:avLst/>
          </a:prstGeom>
        </p:spPr>
      </p:pic>
      <p:sp>
        <p:nvSpPr>
          <p:cNvPr id="2" name="TextBox 1"/>
          <p:cNvSpPr txBox="1"/>
          <p:nvPr/>
        </p:nvSpPr>
        <p:spPr>
          <a:xfrm>
            <a:off x="1577788" y="3658830"/>
            <a:ext cx="2330824"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dirty="0">
                <a:solidFill>
                  <a:srgbClr val="000000"/>
                </a:solidFill>
              </a:rPr>
              <a:t>Legislation</a:t>
            </a:r>
          </a:p>
        </p:txBody>
      </p:sp>
      <p:sp>
        <p:nvSpPr>
          <p:cNvPr id="9" name="TextBox 8"/>
          <p:cNvSpPr txBox="1"/>
          <p:nvPr/>
        </p:nvSpPr>
        <p:spPr>
          <a:xfrm>
            <a:off x="5673589" y="6400456"/>
            <a:ext cx="2330824"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dirty="0">
                <a:solidFill>
                  <a:srgbClr val="000000"/>
                </a:solidFill>
              </a:rPr>
              <a:t>Brand</a:t>
            </a:r>
          </a:p>
        </p:txBody>
      </p:sp>
      <p:sp>
        <p:nvSpPr>
          <p:cNvPr id="10" name="TextBox 9"/>
          <p:cNvSpPr txBox="1"/>
          <p:nvPr/>
        </p:nvSpPr>
        <p:spPr>
          <a:xfrm>
            <a:off x="1723096" y="6065023"/>
            <a:ext cx="2330824"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dirty="0">
                <a:solidFill>
                  <a:srgbClr val="000000"/>
                </a:solidFill>
              </a:rPr>
              <a:t>Litigation</a:t>
            </a:r>
          </a:p>
        </p:txBody>
      </p:sp>
      <p:sp>
        <p:nvSpPr>
          <p:cNvPr id="11" name="TextBox 10"/>
          <p:cNvSpPr txBox="1"/>
          <p:nvPr/>
        </p:nvSpPr>
        <p:spPr>
          <a:xfrm>
            <a:off x="6084898" y="3626566"/>
            <a:ext cx="2330824"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lang="en-US" dirty="0">
                <a:solidFill>
                  <a:srgbClr val="000000"/>
                </a:solidFill>
              </a:rPr>
              <a:t>Social Media</a:t>
            </a:r>
          </a:p>
        </p:txBody>
      </p:sp>
      <p:sp>
        <p:nvSpPr>
          <p:cNvPr id="5" name="Slide Number Placeholder 4"/>
          <p:cNvSpPr>
            <a:spLocks noGrp="1"/>
          </p:cNvSpPr>
          <p:nvPr>
            <p:ph type="sldNum" sz="quarter" idx="12"/>
          </p:nvPr>
        </p:nvSpPr>
        <p:spPr/>
        <p:txBody>
          <a:bodyPr/>
          <a:lstStyle/>
          <a:p>
            <a:pPr lvl="0"/>
            <a:fld id="{86CB4B4D-7CA3-9044-876B-883B54F8677D}" type="slidenum">
              <a:rPr lang="uk-UA" smtClean="0"/>
              <a:t>10</a:t>
            </a:fld>
            <a:endParaRPr lang="uk-UA"/>
          </a:p>
        </p:txBody>
      </p:sp>
    </p:spTree>
    <p:extLst>
      <p:ext uri="{BB962C8B-B14F-4D97-AF65-F5344CB8AC3E}">
        <p14:creationId xmlns:p14="http://schemas.microsoft.com/office/powerpoint/2010/main" val="188359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grpSp>
        <p:nvGrpSpPr>
          <p:cNvPr id="431" name="Shape 431" descr="Image of the globe. "/>
          <p:cNvGrpSpPr/>
          <p:nvPr/>
        </p:nvGrpSpPr>
        <p:grpSpPr>
          <a:xfrm>
            <a:off x="567558" y="1734206"/>
            <a:ext cx="8119241" cy="4745421"/>
            <a:chOff x="-1" y="-1"/>
            <a:chExt cx="7878542" cy="4935379"/>
          </a:xfrm>
        </p:grpSpPr>
        <p:grpSp>
          <p:nvGrpSpPr>
            <p:cNvPr id="432" name="Shape 432"/>
            <p:cNvGrpSpPr/>
            <p:nvPr/>
          </p:nvGrpSpPr>
          <p:grpSpPr>
            <a:xfrm>
              <a:off x="-1" y="-1"/>
              <a:ext cx="7878542" cy="4935379"/>
              <a:chOff x="0" y="0"/>
              <a:chExt cx="7878541" cy="4935378"/>
            </a:xfrm>
          </p:grpSpPr>
          <p:sp>
            <p:nvSpPr>
              <p:cNvPr id="433" name="Shape 433"/>
              <p:cNvSpPr/>
              <p:nvPr/>
            </p:nvSpPr>
            <p:spPr>
              <a:xfrm>
                <a:off x="2219977" y="2663018"/>
                <a:ext cx="21195" cy="13023"/>
              </a:xfrm>
              <a:custGeom>
                <a:avLst/>
                <a:gdLst/>
                <a:ahLst/>
                <a:cxnLst/>
                <a:rect l="0" t="0" r="0" b="0"/>
                <a:pathLst>
                  <a:path w="120000" h="120000" extrusionOk="0">
                    <a:moveTo>
                      <a:pt x="0" y="0"/>
                    </a:moveTo>
                    <a:lnTo>
                      <a:pt x="0" y="120000"/>
                    </a:lnTo>
                    <a:lnTo>
                      <a:pt x="120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4" name="Shape 434"/>
              <p:cNvSpPr/>
              <p:nvPr/>
            </p:nvSpPr>
            <p:spPr>
              <a:xfrm>
                <a:off x="5022767" y="2044468"/>
                <a:ext cx="302005" cy="292999"/>
              </a:xfrm>
              <a:custGeom>
                <a:avLst/>
                <a:gdLst/>
                <a:ahLst/>
                <a:cxnLst/>
                <a:rect l="0" t="0" r="0" b="0"/>
                <a:pathLst>
                  <a:path w="120000" h="120000" extrusionOk="0">
                    <a:moveTo>
                      <a:pt x="0" y="58666"/>
                    </a:moveTo>
                    <a:lnTo>
                      <a:pt x="0" y="85333"/>
                    </a:lnTo>
                    <a:lnTo>
                      <a:pt x="8422" y="88000"/>
                    </a:lnTo>
                    <a:lnTo>
                      <a:pt x="0" y="117333"/>
                    </a:lnTo>
                    <a:lnTo>
                      <a:pt x="14738" y="120000"/>
                    </a:lnTo>
                    <a:lnTo>
                      <a:pt x="46316" y="117333"/>
                    </a:lnTo>
                    <a:lnTo>
                      <a:pt x="52633" y="88000"/>
                    </a:lnTo>
                    <a:lnTo>
                      <a:pt x="73683" y="82666"/>
                    </a:lnTo>
                    <a:lnTo>
                      <a:pt x="73683" y="72000"/>
                    </a:lnTo>
                    <a:lnTo>
                      <a:pt x="82105" y="69333"/>
                    </a:lnTo>
                    <a:lnTo>
                      <a:pt x="80000" y="64000"/>
                    </a:lnTo>
                    <a:lnTo>
                      <a:pt x="88422" y="64000"/>
                    </a:lnTo>
                    <a:lnTo>
                      <a:pt x="96844" y="48000"/>
                    </a:lnTo>
                    <a:lnTo>
                      <a:pt x="94738" y="32000"/>
                    </a:lnTo>
                    <a:lnTo>
                      <a:pt x="120000" y="13333"/>
                    </a:lnTo>
                    <a:lnTo>
                      <a:pt x="113683" y="13333"/>
                    </a:lnTo>
                    <a:lnTo>
                      <a:pt x="98950" y="21333"/>
                    </a:lnTo>
                    <a:lnTo>
                      <a:pt x="88422" y="0"/>
                    </a:lnTo>
                    <a:lnTo>
                      <a:pt x="73683" y="13333"/>
                    </a:lnTo>
                    <a:lnTo>
                      <a:pt x="37894" y="13333"/>
                    </a:lnTo>
                    <a:lnTo>
                      <a:pt x="16844" y="48000"/>
                    </a:lnTo>
                    <a:lnTo>
                      <a:pt x="0" y="37333"/>
                    </a:lnTo>
                    <a:lnTo>
                      <a:pt x="0" y="586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5" name="Shape 435"/>
              <p:cNvSpPr/>
              <p:nvPr/>
            </p:nvSpPr>
            <p:spPr>
              <a:xfrm>
                <a:off x="4111464" y="1894715"/>
                <a:ext cx="31790" cy="110690"/>
              </a:xfrm>
              <a:custGeom>
                <a:avLst/>
                <a:gdLst/>
                <a:ahLst/>
                <a:cxnLst/>
                <a:rect l="0" t="0" r="0" b="0"/>
                <a:pathLst>
                  <a:path w="120000" h="120000" extrusionOk="0">
                    <a:moveTo>
                      <a:pt x="0" y="98822"/>
                    </a:moveTo>
                    <a:lnTo>
                      <a:pt x="20000" y="21177"/>
                    </a:lnTo>
                    <a:lnTo>
                      <a:pt x="40000" y="0"/>
                    </a:lnTo>
                    <a:lnTo>
                      <a:pt x="120000" y="84705"/>
                    </a:lnTo>
                    <a:lnTo>
                      <a:pt x="40000" y="120000"/>
                    </a:lnTo>
                    <a:lnTo>
                      <a:pt x="0" y="988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6" name="Shape 436"/>
              <p:cNvSpPr/>
              <p:nvPr/>
            </p:nvSpPr>
            <p:spPr>
              <a:xfrm>
                <a:off x="3486267" y="2077025"/>
                <a:ext cx="466250" cy="553441"/>
              </a:xfrm>
              <a:custGeom>
                <a:avLst/>
                <a:gdLst/>
                <a:ahLst/>
                <a:cxnLst/>
                <a:rect l="0" t="0" r="0" b="0"/>
                <a:pathLst>
                  <a:path w="120000" h="120000" extrusionOk="0">
                    <a:moveTo>
                      <a:pt x="0" y="64938"/>
                    </a:moveTo>
                    <a:lnTo>
                      <a:pt x="0" y="67766"/>
                    </a:lnTo>
                    <a:lnTo>
                      <a:pt x="25911" y="88938"/>
                    </a:lnTo>
                    <a:lnTo>
                      <a:pt x="66816" y="117177"/>
                    </a:lnTo>
                    <a:lnTo>
                      <a:pt x="66816" y="120000"/>
                    </a:lnTo>
                    <a:lnTo>
                      <a:pt x="88638" y="120000"/>
                    </a:lnTo>
                    <a:lnTo>
                      <a:pt x="120000" y="91766"/>
                    </a:lnTo>
                    <a:lnTo>
                      <a:pt x="102272" y="77644"/>
                    </a:lnTo>
                    <a:lnTo>
                      <a:pt x="102272" y="50822"/>
                    </a:lnTo>
                    <a:lnTo>
                      <a:pt x="100911" y="36705"/>
                    </a:lnTo>
                    <a:lnTo>
                      <a:pt x="94088" y="26822"/>
                    </a:lnTo>
                    <a:lnTo>
                      <a:pt x="99544" y="22588"/>
                    </a:lnTo>
                    <a:lnTo>
                      <a:pt x="100911" y="0"/>
                    </a:lnTo>
                    <a:lnTo>
                      <a:pt x="61361" y="5644"/>
                    </a:lnTo>
                    <a:lnTo>
                      <a:pt x="40911" y="18355"/>
                    </a:lnTo>
                    <a:lnTo>
                      <a:pt x="45000" y="35294"/>
                    </a:lnTo>
                    <a:lnTo>
                      <a:pt x="34088" y="36705"/>
                    </a:lnTo>
                    <a:lnTo>
                      <a:pt x="32727" y="38116"/>
                    </a:lnTo>
                    <a:lnTo>
                      <a:pt x="32727" y="40938"/>
                    </a:lnTo>
                    <a:lnTo>
                      <a:pt x="9544" y="56472"/>
                    </a:lnTo>
                    <a:lnTo>
                      <a:pt x="0" y="649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7" name="Shape 437"/>
              <p:cNvSpPr/>
              <p:nvPr/>
            </p:nvSpPr>
            <p:spPr>
              <a:xfrm>
                <a:off x="2082223" y="3821987"/>
                <a:ext cx="429163" cy="976659"/>
              </a:xfrm>
              <a:custGeom>
                <a:avLst/>
                <a:gdLst/>
                <a:ahLst/>
                <a:cxnLst/>
                <a:rect l="0" t="0" r="0" b="0"/>
                <a:pathLst>
                  <a:path w="120000" h="120000" extrusionOk="0">
                    <a:moveTo>
                      <a:pt x="0" y="111200"/>
                    </a:moveTo>
                    <a:lnTo>
                      <a:pt x="0" y="114400"/>
                    </a:lnTo>
                    <a:lnTo>
                      <a:pt x="5927" y="111200"/>
                    </a:lnTo>
                    <a:lnTo>
                      <a:pt x="7405" y="120000"/>
                    </a:lnTo>
                    <a:lnTo>
                      <a:pt x="32594" y="120000"/>
                    </a:lnTo>
                    <a:lnTo>
                      <a:pt x="23705" y="117600"/>
                    </a:lnTo>
                    <a:lnTo>
                      <a:pt x="29627" y="108800"/>
                    </a:lnTo>
                    <a:lnTo>
                      <a:pt x="35555" y="111200"/>
                    </a:lnTo>
                    <a:lnTo>
                      <a:pt x="44444" y="99200"/>
                    </a:lnTo>
                    <a:lnTo>
                      <a:pt x="37038" y="92000"/>
                    </a:lnTo>
                    <a:lnTo>
                      <a:pt x="47405" y="88000"/>
                    </a:lnTo>
                    <a:lnTo>
                      <a:pt x="47405" y="82400"/>
                    </a:lnTo>
                    <a:lnTo>
                      <a:pt x="53333" y="79200"/>
                    </a:lnTo>
                    <a:lnTo>
                      <a:pt x="47405" y="79200"/>
                    </a:lnTo>
                    <a:lnTo>
                      <a:pt x="56294" y="79200"/>
                    </a:lnTo>
                    <a:lnTo>
                      <a:pt x="56294" y="75200"/>
                    </a:lnTo>
                    <a:lnTo>
                      <a:pt x="53333" y="78400"/>
                    </a:lnTo>
                    <a:lnTo>
                      <a:pt x="47405" y="75200"/>
                    </a:lnTo>
                    <a:lnTo>
                      <a:pt x="47405" y="71200"/>
                    </a:lnTo>
                    <a:lnTo>
                      <a:pt x="66666" y="72000"/>
                    </a:lnTo>
                    <a:lnTo>
                      <a:pt x="66666" y="60800"/>
                    </a:lnTo>
                    <a:lnTo>
                      <a:pt x="93333" y="60000"/>
                    </a:lnTo>
                    <a:lnTo>
                      <a:pt x="102222" y="53600"/>
                    </a:lnTo>
                    <a:lnTo>
                      <a:pt x="88888" y="43200"/>
                    </a:lnTo>
                    <a:lnTo>
                      <a:pt x="93333" y="29600"/>
                    </a:lnTo>
                    <a:lnTo>
                      <a:pt x="120000" y="16800"/>
                    </a:lnTo>
                    <a:lnTo>
                      <a:pt x="118516" y="12800"/>
                    </a:lnTo>
                    <a:lnTo>
                      <a:pt x="114072" y="12800"/>
                    </a:lnTo>
                    <a:lnTo>
                      <a:pt x="108150" y="16800"/>
                    </a:lnTo>
                    <a:lnTo>
                      <a:pt x="88888" y="16800"/>
                    </a:lnTo>
                    <a:lnTo>
                      <a:pt x="93333" y="11200"/>
                    </a:lnTo>
                    <a:lnTo>
                      <a:pt x="66666" y="0"/>
                    </a:lnTo>
                    <a:lnTo>
                      <a:pt x="37038" y="0"/>
                    </a:lnTo>
                    <a:lnTo>
                      <a:pt x="37038" y="4000"/>
                    </a:lnTo>
                    <a:lnTo>
                      <a:pt x="32594" y="8000"/>
                    </a:lnTo>
                    <a:lnTo>
                      <a:pt x="32594" y="16800"/>
                    </a:lnTo>
                    <a:lnTo>
                      <a:pt x="22222" y="21600"/>
                    </a:lnTo>
                    <a:lnTo>
                      <a:pt x="19261" y="32800"/>
                    </a:lnTo>
                    <a:lnTo>
                      <a:pt x="20738" y="44800"/>
                    </a:lnTo>
                    <a:lnTo>
                      <a:pt x="11850" y="53600"/>
                    </a:lnTo>
                    <a:lnTo>
                      <a:pt x="7405" y="78400"/>
                    </a:lnTo>
                    <a:lnTo>
                      <a:pt x="11850" y="86400"/>
                    </a:lnTo>
                    <a:lnTo>
                      <a:pt x="7405" y="86400"/>
                    </a:lnTo>
                    <a:lnTo>
                      <a:pt x="10372" y="94400"/>
                    </a:lnTo>
                    <a:lnTo>
                      <a:pt x="0" y="1112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8" name="Shape 438"/>
              <p:cNvSpPr/>
              <p:nvPr/>
            </p:nvSpPr>
            <p:spPr>
              <a:xfrm>
                <a:off x="2188188" y="4811667"/>
                <a:ext cx="63581" cy="91157"/>
              </a:xfrm>
              <a:custGeom>
                <a:avLst/>
                <a:gdLst/>
                <a:ahLst/>
                <a:cxnLst/>
                <a:rect l="0" t="0" r="0" b="0"/>
                <a:pathLst>
                  <a:path w="120000" h="120000" extrusionOk="0">
                    <a:moveTo>
                      <a:pt x="0" y="0"/>
                    </a:moveTo>
                    <a:lnTo>
                      <a:pt x="0" y="120000"/>
                    </a:lnTo>
                    <a:lnTo>
                      <a:pt x="120000" y="111427"/>
                    </a:lnTo>
                    <a:lnTo>
                      <a:pt x="40000" y="77144"/>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39" name="Shape 439"/>
              <p:cNvSpPr/>
              <p:nvPr/>
            </p:nvSpPr>
            <p:spPr>
              <a:xfrm>
                <a:off x="6167196" y="3476901"/>
                <a:ext cx="895411" cy="872482"/>
              </a:xfrm>
              <a:custGeom>
                <a:avLst/>
                <a:gdLst/>
                <a:ahLst/>
                <a:cxnLst/>
                <a:rect l="0" t="0" r="0" b="0"/>
                <a:pathLst>
                  <a:path w="120000" h="120000" extrusionOk="0">
                    <a:moveTo>
                      <a:pt x="0" y="64477"/>
                    </a:moveTo>
                    <a:lnTo>
                      <a:pt x="2127" y="64477"/>
                    </a:lnTo>
                    <a:lnTo>
                      <a:pt x="711" y="61788"/>
                    </a:lnTo>
                    <a:lnTo>
                      <a:pt x="3550" y="63583"/>
                    </a:lnTo>
                    <a:lnTo>
                      <a:pt x="711" y="55522"/>
                    </a:lnTo>
                    <a:lnTo>
                      <a:pt x="2127" y="47461"/>
                    </a:lnTo>
                    <a:lnTo>
                      <a:pt x="3550" y="47461"/>
                    </a:lnTo>
                    <a:lnTo>
                      <a:pt x="10650" y="41194"/>
                    </a:lnTo>
                    <a:lnTo>
                      <a:pt x="23433" y="35822"/>
                    </a:lnTo>
                    <a:lnTo>
                      <a:pt x="26272" y="29550"/>
                    </a:lnTo>
                    <a:lnTo>
                      <a:pt x="26272" y="25072"/>
                    </a:lnTo>
                    <a:lnTo>
                      <a:pt x="30533" y="22388"/>
                    </a:lnTo>
                    <a:lnTo>
                      <a:pt x="31950" y="25072"/>
                    </a:lnTo>
                    <a:lnTo>
                      <a:pt x="31950" y="22388"/>
                    </a:lnTo>
                    <a:lnTo>
                      <a:pt x="33372" y="22388"/>
                    </a:lnTo>
                    <a:lnTo>
                      <a:pt x="34083" y="20594"/>
                    </a:lnTo>
                    <a:lnTo>
                      <a:pt x="38344" y="14327"/>
                    </a:lnTo>
                    <a:lnTo>
                      <a:pt x="42605" y="15222"/>
                    </a:lnTo>
                    <a:lnTo>
                      <a:pt x="44733" y="20594"/>
                    </a:lnTo>
                    <a:lnTo>
                      <a:pt x="46866" y="17911"/>
                    </a:lnTo>
                    <a:lnTo>
                      <a:pt x="49705" y="18805"/>
                    </a:lnTo>
                    <a:lnTo>
                      <a:pt x="48994" y="16116"/>
                    </a:lnTo>
                    <a:lnTo>
                      <a:pt x="50416" y="8061"/>
                    </a:lnTo>
                    <a:lnTo>
                      <a:pt x="57516" y="7166"/>
                    </a:lnTo>
                    <a:lnTo>
                      <a:pt x="56805" y="1788"/>
                    </a:lnTo>
                    <a:lnTo>
                      <a:pt x="69583" y="7166"/>
                    </a:lnTo>
                    <a:lnTo>
                      <a:pt x="67455" y="17911"/>
                    </a:lnTo>
                    <a:lnTo>
                      <a:pt x="80944" y="28655"/>
                    </a:lnTo>
                    <a:lnTo>
                      <a:pt x="83788" y="23283"/>
                    </a:lnTo>
                    <a:lnTo>
                      <a:pt x="83788" y="7166"/>
                    </a:lnTo>
                    <a:lnTo>
                      <a:pt x="88050" y="0"/>
                    </a:lnTo>
                    <a:lnTo>
                      <a:pt x="89466" y="16116"/>
                    </a:lnTo>
                    <a:lnTo>
                      <a:pt x="95150" y="17911"/>
                    </a:lnTo>
                    <a:lnTo>
                      <a:pt x="99405" y="34927"/>
                    </a:lnTo>
                    <a:lnTo>
                      <a:pt x="105800" y="40300"/>
                    </a:lnTo>
                    <a:lnTo>
                      <a:pt x="107927" y="47461"/>
                    </a:lnTo>
                    <a:lnTo>
                      <a:pt x="110766" y="47461"/>
                    </a:lnTo>
                    <a:lnTo>
                      <a:pt x="112188" y="51044"/>
                    </a:lnTo>
                    <a:lnTo>
                      <a:pt x="119288" y="59105"/>
                    </a:lnTo>
                    <a:lnTo>
                      <a:pt x="120000" y="71644"/>
                    </a:lnTo>
                    <a:lnTo>
                      <a:pt x="119288" y="83283"/>
                    </a:lnTo>
                    <a:lnTo>
                      <a:pt x="112188" y="94027"/>
                    </a:lnTo>
                    <a:lnTo>
                      <a:pt x="109350" y="111044"/>
                    </a:lnTo>
                    <a:lnTo>
                      <a:pt x="103666" y="113733"/>
                    </a:lnTo>
                    <a:lnTo>
                      <a:pt x="99405" y="115522"/>
                    </a:lnTo>
                    <a:lnTo>
                      <a:pt x="99405" y="120000"/>
                    </a:lnTo>
                    <a:lnTo>
                      <a:pt x="95150" y="112833"/>
                    </a:lnTo>
                    <a:lnTo>
                      <a:pt x="89466" y="116416"/>
                    </a:lnTo>
                    <a:lnTo>
                      <a:pt x="83788" y="114627"/>
                    </a:lnTo>
                    <a:lnTo>
                      <a:pt x="80238" y="111044"/>
                    </a:lnTo>
                    <a:lnTo>
                      <a:pt x="78105" y="101194"/>
                    </a:lnTo>
                    <a:lnTo>
                      <a:pt x="75266" y="102983"/>
                    </a:lnTo>
                    <a:lnTo>
                      <a:pt x="75266" y="97611"/>
                    </a:lnTo>
                    <a:lnTo>
                      <a:pt x="73133" y="100300"/>
                    </a:lnTo>
                    <a:lnTo>
                      <a:pt x="72427" y="100300"/>
                    </a:lnTo>
                    <a:lnTo>
                      <a:pt x="73133" y="88655"/>
                    </a:lnTo>
                    <a:lnTo>
                      <a:pt x="67455" y="100300"/>
                    </a:lnTo>
                    <a:lnTo>
                      <a:pt x="66744" y="97611"/>
                    </a:lnTo>
                    <a:lnTo>
                      <a:pt x="63905" y="89550"/>
                    </a:lnTo>
                    <a:lnTo>
                      <a:pt x="53966" y="85972"/>
                    </a:lnTo>
                    <a:lnTo>
                      <a:pt x="38344" y="87761"/>
                    </a:lnTo>
                    <a:lnTo>
                      <a:pt x="32661" y="95822"/>
                    </a:lnTo>
                    <a:lnTo>
                      <a:pt x="21300" y="95822"/>
                    </a:lnTo>
                    <a:lnTo>
                      <a:pt x="15622" y="100300"/>
                    </a:lnTo>
                    <a:lnTo>
                      <a:pt x="6388" y="97611"/>
                    </a:lnTo>
                    <a:lnTo>
                      <a:pt x="7100" y="86866"/>
                    </a:lnTo>
                    <a:lnTo>
                      <a:pt x="0" y="6447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0" name="Shape 440"/>
              <p:cNvSpPr/>
              <p:nvPr/>
            </p:nvSpPr>
            <p:spPr>
              <a:xfrm>
                <a:off x="6871867" y="4394960"/>
                <a:ext cx="74177" cy="91157"/>
              </a:xfrm>
              <a:custGeom>
                <a:avLst/>
                <a:gdLst/>
                <a:ahLst/>
                <a:cxnLst/>
                <a:rect l="0" t="0" r="0" b="0"/>
                <a:pathLst>
                  <a:path w="120000" h="120000" extrusionOk="0">
                    <a:moveTo>
                      <a:pt x="0" y="17144"/>
                    </a:moveTo>
                    <a:lnTo>
                      <a:pt x="0" y="0"/>
                    </a:lnTo>
                    <a:lnTo>
                      <a:pt x="60000" y="17144"/>
                    </a:lnTo>
                    <a:lnTo>
                      <a:pt x="111427" y="8572"/>
                    </a:lnTo>
                    <a:lnTo>
                      <a:pt x="120000" y="34283"/>
                    </a:lnTo>
                    <a:lnTo>
                      <a:pt x="120000" y="68572"/>
                    </a:lnTo>
                    <a:lnTo>
                      <a:pt x="68572" y="120000"/>
                    </a:lnTo>
                    <a:lnTo>
                      <a:pt x="25716" y="120000"/>
                    </a:lnTo>
                    <a:lnTo>
                      <a:pt x="0" y="17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1" name="Shape 441"/>
              <p:cNvSpPr/>
              <p:nvPr/>
            </p:nvSpPr>
            <p:spPr>
              <a:xfrm>
                <a:off x="3883637" y="1686361"/>
                <a:ext cx="185441" cy="71622"/>
              </a:xfrm>
              <a:custGeom>
                <a:avLst/>
                <a:gdLst/>
                <a:ahLst/>
                <a:cxnLst/>
                <a:rect l="0" t="0" r="0" b="0"/>
                <a:pathLst>
                  <a:path w="120000" h="120000" extrusionOk="0">
                    <a:moveTo>
                      <a:pt x="0" y="87272"/>
                    </a:moveTo>
                    <a:lnTo>
                      <a:pt x="10283" y="87272"/>
                    </a:lnTo>
                    <a:lnTo>
                      <a:pt x="10283" y="120000"/>
                    </a:lnTo>
                    <a:lnTo>
                      <a:pt x="17144" y="120000"/>
                    </a:lnTo>
                    <a:lnTo>
                      <a:pt x="51427" y="98183"/>
                    </a:lnTo>
                    <a:lnTo>
                      <a:pt x="72000" y="120000"/>
                    </a:lnTo>
                    <a:lnTo>
                      <a:pt x="99427" y="120000"/>
                    </a:lnTo>
                    <a:lnTo>
                      <a:pt x="120000" y="54544"/>
                    </a:lnTo>
                    <a:lnTo>
                      <a:pt x="113144" y="0"/>
                    </a:lnTo>
                    <a:lnTo>
                      <a:pt x="72000" y="0"/>
                    </a:lnTo>
                    <a:lnTo>
                      <a:pt x="58283" y="76361"/>
                    </a:lnTo>
                    <a:lnTo>
                      <a:pt x="0" y="872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2" name="Shape 442"/>
              <p:cNvSpPr/>
              <p:nvPr/>
            </p:nvSpPr>
            <p:spPr>
              <a:xfrm>
                <a:off x="5616176" y="2422110"/>
                <a:ext cx="116563" cy="143245"/>
              </a:xfrm>
              <a:custGeom>
                <a:avLst/>
                <a:gdLst/>
                <a:ahLst/>
                <a:cxnLst/>
                <a:rect l="0" t="0" r="0" b="0"/>
                <a:pathLst>
                  <a:path w="120000" h="120000" extrusionOk="0">
                    <a:moveTo>
                      <a:pt x="0" y="54544"/>
                    </a:moveTo>
                    <a:lnTo>
                      <a:pt x="10911" y="54544"/>
                    </a:lnTo>
                    <a:lnTo>
                      <a:pt x="27272" y="114544"/>
                    </a:lnTo>
                    <a:lnTo>
                      <a:pt x="54544" y="109088"/>
                    </a:lnTo>
                    <a:lnTo>
                      <a:pt x="70911" y="92727"/>
                    </a:lnTo>
                    <a:lnTo>
                      <a:pt x="87272" y="98183"/>
                    </a:lnTo>
                    <a:lnTo>
                      <a:pt x="109088" y="120000"/>
                    </a:lnTo>
                    <a:lnTo>
                      <a:pt x="120000" y="109088"/>
                    </a:lnTo>
                    <a:lnTo>
                      <a:pt x="103638" y="70911"/>
                    </a:lnTo>
                    <a:lnTo>
                      <a:pt x="87272" y="92727"/>
                    </a:lnTo>
                    <a:lnTo>
                      <a:pt x="70911" y="65455"/>
                    </a:lnTo>
                    <a:lnTo>
                      <a:pt x="109088" y="43638"/>
                    </a:lnTo>
                    <a:lnTo>
                      <a:pt x="54544" y="27272"/>
                    </a:lnTo>
                    <a:lnTo>
                      <a:pt x="10911" y="0"/>
                    </a:lnTo>
                    <a:lnTo>
                      <a:pt x="5455" y="10911"/>
                    </a:lnTo>
                    <a:lnTo>
                      <a:pt x="10911" y="27272"/>
                    </a:lnTo>
                    <a:lnTo>
                      <a:pt x="0" y="545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3" name="Shape 443"/>
              <p:cNvSpPr/>
              <p:nvPr/>
            </p:nvSpPr>
            <p:spPr>
              <a:xfrm>
                <a:off x="3740583" y="1588695"/>
                <a:ext cx="95371" cy="78135"/>
              </a:xfrm>
              <a:custGeom>
                <a:avLst/>
                <a:gdLst/>
                <a:ahLst/>
                <a:cxnLst/>
                <a:rect l="0" t="0" r="0" b="0"/>
                <a:pathLst>
                  <a:path w="120000" h="120000" extrusionOk="0">
                    <a:moveTo>
                      <a:pt x="0" y="40000"/>
                    </a:moveTo>
                    <a:lnTo>
                      <a:pt x="20000" y="30000"/>
                    </a:lnTo>
                    <a:lnTo>
                      <a:pt x="66666" y="0"/>
                    </a:lnTo>
                    <a:lnTo>
                      <a:pt x="120000" y="40000"/>
                    </a:lnTo>
                    <a:lnTo>
                      <a:pt x="120000" y="80000"/>
                    </a:lnTo>
                    <a:lnTo>
                      <a:pt x="113333" y="12000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4" name="Shape 444"/>
              <p:cNvSpPr/>
              <p:nvPr/>
            </p:nvSpPr>
            <p:spPr>
              <a:xfrm>
                <a:off x="5642667" y="2376533"/>
                <a:ext cx="74177" cy="32556"/>
              </a:xfrm>
              <a:custGeom>
                <a:avLst/>
                <a:gdLst/>
                <a:ahLst/>
                <a:cxnLst/>
                <a:rect l="0" t="0" r="0" b="0"/>
                <a:pathLst>
                  <a:path w="120000" h="120000" extrusionOk="0">
                    <a:moveTo>
                      <a:pt x="0" y="48000"/>
                    </a:moveTo>
                    <a:lnTo>
                      <a:pt x="17144" y="120000"/>
                    </a:lnTo>
                    <a:lnTo>
                      <a:pt x="120000" y="96000"/>
                    </a:lnTo>
                    <a:lnTo>
                      <a:pt x="120000" y="0"/>
                    </a:lnTo>
                    <a:lnTo>
                      <a:pt x="25716" y="0"/>
                    </a:lnTo>
                    <a:lnTo>
                      <a:pt x="0" y="4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5" name="Shape 445"/>
              <p:cNvSpPr/>
              <p:nvPr/>
            </p:nvSpPr>
            <p:spPr>
              <a:xfrm>
                <a:off x="2156399" y="3450857"/>
                <a:ext cx="264915" cy="371132"/>
              </a:xfrm>
              <a:custGeom>
                <a:avLst/>
                <a:gdLst/>
                <a:ahLst/>
                <a:cxnLst/>
                <a:rect l="0" t="0" r="0" b="0"/>
                <a:pathLst>
                  <a:path w="120000" h="120000" extrusionOk="0">
                    <a:moveTo>
                      <a:pt x="0" y="12633"/>
                    </a:moveTo>
                    <a:lnTo>
                      <a:pt x="9600" y="27366"/>
                    </a:lnTo>
                    <a:lnTo>
                      <a:pt x="4800" y="56844"/>
                    </a:lnTo>
                    <a:lnTo>
                      <a:pt x="9600" y="56844"/>
                    </a:lnTo>
                    <a:lnTo>
                      <a:pt x="4800" y="63155"/>
                    </a:lnTo>
                    <a:lnTo>
                      <a:pt x="2400" y="69472"/>
                    </a:lnTo>
                    <a:lnTo>
                      <a:pt x="14400" y="90527"/>
                    </a:lnTo>
                    <a:lnTo>
                      <a:pt x="24000" y="120000"/>
                    </a:lnTo>
                    <a:lnTo>
                      <a:pt x="74400" y="120000"/>
                    </a:lnTo>
                    <a:lnTo>
                      <a:pt x="76800" y="92633"/>
                    </a:lnTo>
                    <a:lnTo>
                      <a:pt x="108000" y="90527"/>
                    </a:lnTo>
                    <a:lnTo>
                      <a:pt x="120000" y="98950"/>
                    </a:lnTo>
                    <a:lnTo>
                      <a:pt x="120000" y="82105"/>
                    </a:lnTo>
                    <a:lnTo>
                      <a:pt x="112800" y="63155"/>
                    </a:lnTo>
                    <a:lnTo>
                      <a:pt x="98400" y="63155"/>
                    </a:lnTo>
                    <a:lnTo>
                      <a:pt x="91200" y="33683"/>
                    </a:lnTo>
                    <a:lnTo>
                      <a:pt x="43200" y="27366"/>
                    </a:lnTo>
                    <a:lnTo>
                      <a:pt x="43200" y="0"/>
                    </a:lnTo>
                    <a:lnTo>
                      <a:pt x="19200" y="12633"/>
                    </a:lnTo>
                    <a:lnTo>
                      <a:pt x="0" y="126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6" name="Shape 446"/>
              <p:cNvSpPr/>
              <p:nvPr/>
            </p:nvSpPr>
            <p:spPr>
              <a:xfrm>
                <a:off x="2071625" y="3034150"/>
                <a:ext cx="853024" cy="1139436"/>
              </a:xfrm>
              <a:custGeom>
                <a:avLst/>
                <a:gdLst/>
                <a:ahLst/>
                <a:cxnLst/>
                <a:rect l="0" t="0" r="0" b="0"/>
                <a:pathLst>
                  <a:path w="120000" h="120000" extrusionOk="0">
                    <a:moveTo>
                      <a:pt x="0" y="39083"/>
                    </a:moveTo>
                    <a:lnTo>
                      <a:pt x="2233" y="42516"/>
                    </a:lnTo>
                    <a:lnTo>
                      <a:pt x="6705" y="45255"/>
                    </a:lnTo>
                    <a:lnTo>
                      <a:pt x="11177" y="42516"/>
                    </a:lnTo>
                    <a:lnTo>
                      <a:pt x="11177" y="48683"/>
                    </a:lnTo>
                    <a:lnTo>
                      <a:pt x="17888" y="48683"/>
                    </a:lnTo>
                    <a:lnTo>
                      <a:pt x="25338" y="43883"/>
                    </a:lnTo>
                    <a:lnTo>
                      <a:pt x="25338" y="52800"/>
                    </a:lnTo>
                    <a:lnTo>
                      <a:pt x="40250" y="54855"/>
                    </a:lnTo>
                    <a:lnTo>
                      <a:pt x="42483" y="64455"/>
                    </a:lnTo>
                    <a:lnTo>
                      <a:pt x="46211" y="64455"/>
                    </a:lnTo>
                    <a:lnTo>
                      <a:pt x="49194" y="70627"/>
                    </a:lnTo>
                    <a:lnTo>
                      <a:pt x="49194" y="82972"/>
                    </a:lnTo>
                    <a:lnTo>
                      <a:pt x="55155" y="82972"/>
                    </a:lnTo>
                    <a:lnTo>
                      <a:pt x="56644" y="85716"/>
                    </a:lnTo>
                    <a:lnTo>
                      <a:pt x="60372" y="86400"/>
                    </a:lnTo>
                    <a:lnTo>
                      <a:pt x="58883" y="93944"/>
                    </a:lnTo>
                    <a:lnTo>
                      <a:pt x="61116" y="93944"/>
                    </a:lnTo>
                    <a:lnTo>
                      <a:pt x="61861" y="97372"/>
                    </a:lnTo>
                    <a:lnTo>
                      <a:pt x="49194" y="108344"/>
                    </a:lnTo>
                    <a:lnTo>
                      <a:pt x="52916" y="108344"/>
                    </a:lnTo>
                    <a:lnTo>
                      <a:pt x="61116" y="114516"/>
                    </a:lnTo>
                    <a:lnTo>
                      <a:pt x="64100" y="115883"/>
                    </a:lnTo>
                    <a:lnTo>
                      <a:pt x="61861" y="120000"/>
                    </a:lnTo>
                    <a:lnTo>
                      <a:pt x="77516" y="102172"/>
                    </a:lnTo>
                    <a:lnTo>
                      <a:pt x="78261" y="93944"/>
                    </a:lnTo>
                    <a:lnTo>
                      <a:pt x="89438" y="82972"/>
                    </a:lnTo>
                    <a:lnTo>
                      <a:pt x="100622" y="82972"/>
                    </a:lnTo>
                    <a:lnTo>
                      <a:pt x="106583" y="66516"/>
                    </a:lnTo>
                    <a:lnTo>
                      <a:pt x="107327" y="54172"/>
                    </a:lnTo>
                    <a:lnTo>
                      <a:pt x="118511" y="42516"/>
                    </a:lnTo>
                    <a:lnTo>
                      <a:pt x="120000" y="37716"/>
                    </a:lnTo>
                    <a:lnTo>
                      <a:pt x="118511" y="30855"/>
                    </a:lnTo>
                    <a:lnTo>
                      <a:pt x="112544" y="30172"/>
                    </a:lnTo>
                    <a:lnTo>
                      <a:pt x="106583" y="25372"/>
                    </a:lnTo>
                    <a:lnTo>
                      <a:pt x="90933" y="23316"/>
                    </a:lnTo>
                    <a:lnTo>
                      <a:pt x="88694" y="21255"/>
                    </a:lnTo>
                    <a:lnTo>
                      <a:pt x="82733" y="17827"/>
                    </a:lnTo>
                    <a:lnTo>
                      <a:pt x="78261" y="17827"/>
                    </a:lnTo>
                    <a:lnTo>
                      <a:pt x="76022" y="21944"/>
                    </a:lnTo>
                    <a:lnTo>
                      <a:pt x="69316" y="21944"/>
                    </a:lnTo>
                    <a:lnTo>
                      <a:pt x="71555" y="21255"/>
                    </a:lnTo>
                    <a:lnTo>
                      <a:pt x="69316" y="16455"/>
                    </a:lnTo>
                    <a:lnTo>
                      <a:pt x="74533" y="13027"/>
                    </a:lnTo>
                    <a:lnTo>
                      <a:pt x="67827" y="5483"/>
                    </a:lnTo>
                    <a:lnTo>
                      <a:pt x="64100" y="10972"/>
                    </a:lnTo>
                    <a:lnTo>
                      <a:pt x="53666" y="10972"/>
                    </a:lnTo>
                    <a:lnTo>
                      <a:pt x="43977" y="13027"/>
                    </a:lnTo>
                    <a:lnTo>
                      <a:pt x="43227" y="8916"/>
                    </a:lnTo>
                    <a:lnTo>
                      <a:pt x="43977" y="2055"/>
                    </a:lnTo>
                    <a:lnTo>
                      <a:pt x="40250" y="0"/>
                    </a:lnTo>
                    <a:lnTo>
                      <a:pt x="32050" y="5483"/>
                    </a:lnTo>
                    <a:lnTo>
                      <a:pt x="26833" y="2744"/>
                    </a:lnTo>
                    <a:lnTo>
                      <a:pt x="28322" y="8916"/>
                    </a:lnTo>
                    <a:lnTo>
                      <a:pt x="32050" y="10972"/>
                    </a:lnTo>
                    <a:lnTo>
                      <a:pt x="23850" y="13716"/>
                    </a:lnTo>
                    <a:lnTo>
                      <a:pt x="20872" y="13716"/>
                    </a:lnTo>
                    <a:lnTo>
                      <a:pt x="20122" y="10972"/>
                    </a:lnTo>
                    <a:lnTo>
                      <a:pt x="11927" y="10972"/>
                    </a:lnTo>
                    <a:lnTo>
                      <a:pt x="14161" y="13716"/>
                    </a:lnTo>
                    <a:lnTo>
                      <a:pt x="11927" y="13716"/>
                    </a:lnTo>
                    <a:lnTo>
                      <a:pt x="14161" y="21255"/>
                    </a:lnTo>
                    <a:lnTo>
                      <a:pt x="11927" y="28116"/>
                    </a:lnTo>
                    <a:lnTo>
                      <a:pt x="3727" y="30855"/>
                    </a:lnTo>
                    <a:lnTo>
                      <a:pt x="0" y="390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7" name="Shape 447"/>
              <p:cNvSpPr/>
              <p:nvPr/>
            </p:nvSpPr>
            <p:spPr>
              <a:xfrm>
                <a:off x="1737834" y="2663018"/>
                <a:ext cx="15897" cy="71624"/>
              </a:xfrm>
              <a:custGeom>
                <a:avLst/>
                <a:gdLst/>
                <a:ahLst/>
                <a:cxnLst/>
                <a:rect l="0" t="0" r="0" b="0"/>
                <a:pathLst>
                  <a:path w="120000" h="120000" extrusionOk="0">
                    <a:moveTo>
                      <a:pt x="0" y="32727"/>
                    </a:moveTo>
                    <a:lnTo>
                      <a:pt x="40000" y="120000"/>
                    </a:lnTo>
                    <a:lnTo>
                      <a:pt x="120000" y="0"/>
                    </a:lnTo>
                    <a:lnTo>
                      <a:pt x="0" y="327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8" name="Shape 448"/>
              <p:cNvSpPr/>
              <p:nvPr/>
            </p:nvSpPr>
            <p:spPr>
              <a:xfrm>
                <a:off x="6188389" y="3034150"/>
                <a:ext cx="26492" cy="52091"/>
              </a:xfrm>
              <a:custGeom>
                <a:avLst/>
                <a:gdLst/>
                <a:ahLst/>
                <a:cxnLst/>
                <a:rect l="0" t="0" r="0" b="0"/>
                <a:pathLst>
                  <a:path w="120000" h="120000" extrusionOk="0">
                    <a:moveTo>
                      <a:pt x="0" y="45000"/>
                    </a:moveTo>
                    <a:lnTo>
                      <a:pt x="48000" y="120000"/>
                    </a:lnTo>
                    <a:lnTo>
                      <a:pt x="120000" y="0"/>
                    </a:lnTo>
                    <a:lnTo>
                      <a:pt x="0" y="4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49" name="Shape 449"/>
              <p:cNvSpPr/>
              <p:nvPr/>
            </p:nvSpPr>
            <p:spPr>
              <a:xfrm>
                <a:off x="4175042" y="1862159"/>
                <a:ext cx="143055" cy="84646"/>
              </a:xfrm>
              <a:custGeom>
                <a:avLst/>
                <a:gdLst/>
                <a:ahLst/>
                <a:cxnLst/>
                <a:rect l="0" t="0" r="0" b="0"/>
                <a:pathLst>
                  <a:path w="120000" h="120000" extrusionOk="0">
                    <a:moveTo>
                      <a:pt x="0" y="55383"/>
                    </a:moveTo>
                    <a:lnTo>
                      <a:pt x="4444" y="0"/>
                    </a:lnTo>
                    <a:lnTo>
                      <a:pt x="120000" y="18461"/>
                    </a:lnTo>
                    <a:lnTo>
                      <a:pt x="93333" y="46155"/>
                    </a:lnTo>
                    <a:lnTo>
                      <a:pt x="106666" y="83077"/>
                    </a:lnTo>
                    <a:lnTo>
                      <a:pt x="84444" y="101538"/>
                    </a:lnTo>
                    <a:lnTo>
                      <a:pt x="71111" y="120000"/>
                    </a:lnTo>
                    <a:lnTo>
                      <a:pt x="17777" y="120000"/>
                    </a:lnTo>
                    <a:lnTo>
                      <a:pt x="0" y="553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0" name="Shape 450"/>
              <p:cNvSpPr/>
              <p:nvPr/>
            </p:nvSpPr>
            <p:spPr>
              <a:xfrm>
                <a:off x="5722141" y="2376533"/>
                <a:ext cx="185441" cy="533908"/>
              </a:xfrm>
              <a:custGeom>
                <a:avLst/>
                <a:gdLst/>
                <a:ahLst/>
                <a:cxnLst/>
                <a:rect l="0" t="0" r="0" b="0"/>
                <a:pathLst>
                  <a:path w="120000" h="120000" extrusionOk="0">
                    <a:moveTo>
                      <a:pt x="0" y="42438"/>
                    </a:moveTo>
                    <a:lnTo>
                      <a:pt x="6855" y="39511"/>
                    </a:lnTo>
                    <a:lnTo>
                      <a:pt x="37716" y="8777"/>
                    </a:lnTo>
                    <a:lnTo>
                      <a:pt x="65144" y="4388"/>
                    </a:lnTo>
                    <a:lnTo>
                      <a:pt x="68572" y="0"/>
                    </a:lnTo>
                    <a:lnTo>
                      <a:pt x="89144" y="1461"/>
                    </a:lnTo>
                    <a:lnTo>
                      <a:pt x="89144" y="5855"/>
                    </a:lnTo>
                    <a:lnTo>
                      <a:pt x="72000" y="26338"/>
                    </a:lnTo>
                    <a:lnTo>
                      <a:pt x="89144" y="26338"/>
                    </a:lnTo>
                    <a:lnTo>
                      <a:pt x="96000" y="39511"/>
                    </a:lnTo>
                    <a:lnTo>
                      <a:pt x="120000" y="40977"/>
                    </a:lnTo>
                    <a:lnTo>
                      <a:pt x="113144" y="48294"/>
                    </a:lnTo>
                    <a:lnTo>
                      <a:pt x="78855" y="57072"/>
                    </a:lnTo>
                    <a:lnTo>
                      <a:pt x="72000" y="64388"/>
                    </a:lnTo>
                    <a:lnTo>
                      <a:pt x="89144" y="79022"/>
                    </a:lnTo>
                    <a:lnTo>
                      <a:pt x="89144" y="90733"/>
                    </a:lnTo>
                    <a:lnTo>
                      <a:pt x="96000" y="105366"/>
                    </a:lnTo>
                    <a:lnTo>
                      <a:pt x="89144" y="120000"/>
                    </a:lnTo>
                    <a:lnTo>
                      <a:pt x="72000" y="76100"/>
                    </a:lnTo>
                    <a:lnTo>
                      <a:pt x="65144" y="71705"/>
                    </a:lnTo>
                    <a:lnTo>
                      <a:pt x="41144" y="80488"/>
                    </a:lnTo>
                    <a:lnTo>
                      <a:pt x="17144" y="79022"/>
                    </a:lnTo>
                    <a:lnTo>
                      <a:pt x="24000" y="64388"/>
                    </a:lnTo>
                    <a:lnTo>
                      <a:pt x="0" y="424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1" name="Shape 451"/>
              <p:cNvSpPr/>
              <p:nvPr/>
            </p:nvSpPr>
            <p:spPr>
              <a:xfrm>
                <a:off x="5939371" y="2773708"/>
                <a:ext cx="105967" cy="104178"/>
              </a:xfrm>
              <a:custGeom>
                <a:avLst/>
                <a:gdLst/>
                <a:ahLst/>
                <a:cxnLst/>
                <a:rect l="0" t="0" r="0" b="0"/>
                <a:pathLst>
                  <a:path w="120000" h="120000" extrusionOk="0">
                    <a:moveTo>
                      <a:pt x="0" y="15000"/>
                    </a:moveTo>
                    <a:lnTo>
                      <a:pt x="6000" y="82500"/>
                    </a:lnTo>
                    <a:lnTo>
                      <a:pt x="24000" y="105000"/>
                    </a:lnTo>
                    <a:lnTo>
                      <a:pt x="48000" y="120000"/>
                    </a:lnTo>
                    <a:lnTo>
                      <a:pt x="120000" y="67500"/>
                    </a:lnTo>
                    <a:lnTo>
                      <a:pt x="120000" y="0"/>
                    </a:lnTo>
                    <a:lnTo>
                      <a:pt x="72000" y="15000"/>
                    </a:lnTo>
                    <a:lnTo>
                      <a:pt x="0" y="1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2" name="Shape 452"/>
              <p:cNvSpPr/>
              <p:nvPr/>
            </p:nvSpPr>
            <p:spPr>
              <a:xfrm>
                <a:off x="598704" y="696681"/>
                <a:ext cx="1875592" cy="1217568"/>
              </a:xfrm>
              <a:custGeom>
                <a:avLst/>
                <a:gdLst/>
                <a:ahLst/>
                <a:cxnLst/>
                <a:rect l="0" t="0" r="0" b="0"/>
                <a:pathLst>
                  <a:path w="120000" h="120000" extrusionOk="0">
                    <a:moveTo>
                      <a:pt x="0" y="53905"/>
                    </a:moveTo>
                    <a:lnTo>
                      <a:pt x="0" y="12194"/>
                    </a:lnTo>
                    <a:lnTo>
                      <a:pt x="9150" y="18611"/>
                    </a:lnTo>
                    <a:lnTo>
                      <a:pt x="8811" y="14116"/>
                    </a:lnTo>
                    <a:lnTo>
                      <a:pt x="10511" y="13477"/>
                    </a:lnTo>
                    <a:lnTo>
                      <a:pt x="15594" y="8983"/>
                    </a:lnTo>
                    <a:lnTo>
                      <a:pt x="11188" y="14116"/>
                    </a:lnTo>
                    <a:lnTo>
                      <a:pt x="14238" y="12194"/>
                    </a:lnTo>
                    <a:lnTo>
                      <a:pt x="14238" y="13477"/>
                    </a:lnTo>
                    <a:lnTo>
                      <a:pt x="18305" y="8983"/>
                    </a:lnTo>
                    <a:lnTo>
                      <a:pt x="18305" y="8344"/>
                    </a:lnTo>
                    <a:lnTo>
                      <a:pt x="21016" y="13477"/>
                    </a:lnTo>
                    <a:lnTo>
                      <a:pt x="23050" y="10266"/>
                    </a:lnTo>
                    <a:lnTo>
                      <a:pt x="23050" y="13477"/>
                    </a:lnTo>
                    <a:lnTo>
                      <a:pt x="25422" y="10911"/>
                    </a:lnTo>
                    <a:lnTo>
                      <a:pt x="31866" y="15400"/>
                    </a:lnTo>
                    <a:lnTo>
                      <a:pt x="35933" y="14116"/>
                    </a:lnTo>
                    <a:lnTo>
                      <a:pt x="38305" y="18611"/>
                    </a:lnTo>
                    <a:lnTo>
                      <a:pt x="35933" y="19894"/>
                    </a:lnTo>
                    <a:lnTo>
                      <a:pt x="37288" y="22461"/>
                    </a:lnTo>
                    <a:lnTo>
                      <a:pt x="43050" y="19894"/>
                    </a:lnTo>
                    <a:lnTo>
                      <a:pt x="46100" y="23100"/>
                    </a:lnTo>
                    <a:lnTo>
                      <a:pt x="46438" y="25666"/>
                    </a:lnTo>
                    <a:lnTo>
                      <a:pt x="47455" y="24383"/>
                    </a:lnTo>
                    <a:lnTo>
                      <a:pt x="46100" y="22461"/>
                    </a:lnTo>
                    <a:lnTo>
                      <a:pt x="48811" y="18611"/>
                    </a:lnTo>
                    <a:lnTo>
                      <a:pt x="45761" y="18611"/>
                    </a:lnTo>
                    <a:lnTo>
                      <a:pt x="48811" y="14116"/>
                    </a:lnTo>
                    <a:lnTo>
                      <a:pt x="50511" y="18611"/>
                    </a:lnTo>
                    <a:lnTo>
                      <a:pt x="52883" y="18611"/>
                    </a:lnTo>
                    <a:lnTo>
                      <a:pt x="54238" y="22461"/>
                    </a:lnTo>
                    <a:lnTo>
                      <a:pt x="60677" y="22461"/>
                    </a:lnTo>
                    <a:lnTo>
                      <a:pt x="60338" y="18611"/>
                    </a:lnTo>
                    <a:lnTo>
                      <a:pt x="61016" y="22461"/>
                    </a:lnTo>
                    <a:lnTo>
                      <a:pt x="61016" y="19894"/>
                    </a:lnTo>
                    <a:lnTo>
                      <a:pt x="60677" y="22461"/>
                    </a:lnTo>
                    <a:lnTo>
                      <a:pt x="59322" y="18611"/>
                    </a:lnTo>
                    <a:lnTo>
                      <a:pt x="61016" y="18611"/>
                    </a:lnTo>
                    <a:lnTo>
                      <a:pt x="62372" y="19894"/>
                    </a:lnTo>
                    <a:lnTo>
                      <a:pt x="63050" y="18611"/>
                    </a:lnTo>
                    <a:lnTo>
                      <a:pt x="63050" y="22461"/>
                    </a:lnTo>
                    <a:lnTo>
                      <a:pt x="63388" y="24383"/>
                    </a:lnTo>
                    <a:lnTo>
                      <a:pt x="63388" y="18611"/>
                    </a:lnTo>
                    <a:lnTo>
                      <a:pt x="66100" y="18611"/>
                    </a:lnTo>
                    <a:lnTo>
                      <a:pt x="65422" y="14116"/>
                    </a:lnTo>
                    <a:lnTo>
                      <a:pt x="64744" y="16683"/>
                    </a:lnTo>
                    <a:lnTo>
                      <a:pt x="65761" y="12194"/>
                    </a:lnTo>
                    <a:lnTo>
                      <a:pt x="63050" y="10911"/>
                    </a:lnTo>
                    <a:lnTo>
                      <a:pt x="63050" y="4494"/>
                    </a:lnTo>
                    <a:lnTo>
                      <a:pt x="63388" y="4494"/>
                    </a:lnTo>
                    <a:lnTo>
                      <a:pt x="63388" y="0"/>
                    </a:lnTo>
                    <a:lnTo>
                      <a:pt x="67455" y="4494"/>
                    </a:lnTo>
                    <a:lnTo>
                      <a:pt x="67455" y="6416"/>
                    </a:lnTo>
                    <a:lnTo>
                      <a:pt x="70172" y="9627"/>
                    </a:lnTo>
                    <a:lnTo>
                      <a:pt x="68133" y="8983"/>
                    </a:lnTo>
                    <a:lnTo>
                      <a:pt x="68472" y="10911"/>
                    </a:lnTo>
                    <a:lnTo>
                      <a:pt x="67455" y="12194"/>
                    </a:lnTo>
                    <a:lnTo>
                      <a:pt x="70172" y="12194"/>
                    </a:lnTo>
                    <a:lnTo>
                      <a:pt x="70172" y="13477"/>
                    </a:lnTo>
                    <a:lnTo>
                      <a:pt x="71188" y="18611"/>
                    </a:lnTo>
                    <a:lnTo>
                      <a:pt x="71527" y="13477"/>
                    </a:lnTo>
                    <a:lnTo>
                      <a:pt x="74577" y="15400"/>
                    </a:lnTo>
                    <a:lnTo>
                      <a:pt x="74577" y="18611"/>
                    </a:lnTo>
                    <a:lnTo>
                      <a:pt x="73900" y="19894"/>
                    </a:lnTo>
                    <a:lnTo>
                      <a:pt x="74577" y="24383"/>
                    </a:lnTo>
                    <a:lnTo>
                      <a:pt x="75933" y="22461"/>
                    </a:lnTo>
                    <a:lnTo>
                      <a:pt x="77627" y="18611"/>
                    </a:lnTo>
                    <a:lnTo>
                      <a:pt x="79322" y="16683"/>
                    </a:lnTo>
                    <a:lnTo>
                      <a:pt x="77627" y="11550"/>
                    </a:lnTo>
                    <a:lnTo>
                      <a:pt x="82372" y="12194"/>
                    </a:lnTo>
                    <a:lnTo>
                      <a:pt x="83050" y="14116"/>
                    </a:lnTo>
                    <a:lnTo>
                      <a:pt x="82372" y="16044"/>
                    </a:lnTo>
                    <a:lnTo>
                      <a:pt x="83050" y="18611"/>
                    </a:lnTo>
                    <a:lnTo>
                      <a:pt x="82372" y="18611"/>
                    </a:lnTo>
                    <a:lnTo>
                      <a:pt x="83050" y="24383"/>
                    </a:lnTo>
                    <a:lnTo>
                      <a:pt x="81016" y="27594"/>
                    </a:lnTo>
                    <a:lnTo>
                      <a:pt x="80338" y="26950"/>
                    </a:lnTo>
                    <a:lnTo>
                      <a:pt x="80338" y="28233"/>
                    </a:lnTo>
                    <a:lnTo>
                      <a:pt x="75933" y="27594"/>
                    </a:lnTo>
                    <a:lnTo>
                      <a:pt x="77288" y="28233"/>
                    </a:lnTo>
                    <a:lnTo>
                      <a:pt x="74916" y="32727"/>
                    </a:lnTo>
                    <a:lnTo>
                      <a:pt x="71188" y="29516"/>
                    </a:lnTo>
                    <a:lnTo>
                      <a:pt x="73222" y="32727"/>
                    </a:lnTo>
                    <a:lnTo>
                      <a:pt x="75255" y="32727"/>
                    </a:lnTo>
                    <a:lnTo>
                      <a:pt x="73900" y="37861"/>
                    </a:lnTo>
                    <a:lnTo>
                      <a:pt x="71527" y="37861"/>
                    </a:lnTo>
                    <a:lnTo>
                      <a:pt x="70850" y="40427"/>
                    </a:lnTo>
                    <a:lnTo>
                      <a:pt x="66438" y="37861"/>
                    </a:lnTo>
                    <a:lnTo>
                      <a:pt x="70172" y="40427"/>
                    </a:lnTo>
                    <a:lnTo>
                      <a:pt x="70850" y="43638"/>
                    </a:lnTo>
                    <a:lnTo>
                      <a:pt x="68133" y="45561"/>
                    </a:lnTo>
                    <a:lnTo>
                      <a:pt x="68472" y="45561"/>
                    </a:lnTo>
                    <a:lnTo>
                      <a:pt x="67455" y="45561"/>
                    </a:lnTo>
                    <a:lnTo>
                      <a:pt x="67455" y="46205"/>
                    </a:lnTo>
                    <a:lnTo>
                      <a:pt x="64744" y="50055"/>
                    </a:lnTo>
                    <a:lnTo>
                      <a:pt x="64405" y="59038"/>
                    </a:lnTo>
                    <a:lnTo>
                      <a:pt x="65083" y="60322"/>
                    </a:lnTo>
                    <a:lnTo>
                      <a:pt x="66438" y="60322"/>
                    </a:lnTo>
                    <a:lnTo>
                      <a:pt x="67455" y="68022"/>
                    </a:lnTo>
                    <a:lnTo>
                      <a:pt x="70172" y="66738"/>
                    </a:lnTo>
                    <a:lnTo>
                      <a:pt x="73222" y="68661"/>
                    </a:lnTo>
                    <a:lnTo>
                      <a:pt x="77966" y="74438"/>
                    </a:lnTo>
                    <a:lnTo>
                      <a:pt x="77627" y="74438"/>
                    </a:lnTo>
                    <a:lnTo>
                      <a:pt x="82372" y="74438"/>
                    </a:lnTo>
                    <a:lnTo>
                      <a:pt x="82372" y="82783"/>
                    </a:lnTo>
                    <a:lnTo>
                      <a:pt x="83050" y="86633"/>
                    </a:lnTo>
                    <a:lnTo>
                      <a:pt x="82372" y="86633"/>
                    </a:lnTo>
                    <a:lnTo>
                      <a:pt x="84066" y="87272"/>
                    </a:lnTo>
                    <a:lnTo>
                      <a:pt x="83727" y="91122"/>
                    </a:lnTo>
                    <a:lnTo>
                      <a:pt x="85422" y="91122"/>
                    </a:lnTo>
                    <a:lnTo>
                      <a:pt x="88472" y="86633"/>
                    </a:lnTo>
                    <a:lnTo>
                      <a:pt x="87794" y="86633"/>
                    </a:lnTo>
                    <a:lnTo>
                      <a:pt x="85422" y="76361"/>
                    </a:lnTo>
                    <a:lnTo>
                      <a:pt x="90511" y="71227"/>
                    </a:lnTo>
                    <a:lnTo>
                      <a:pt x="89827" y="71227"/>
                    </a:lnTo>
                    <a:lnTo>
                      <a:pt x="88811" y="62244"/>
                    </a:lnTo>
                    <a:lnTo>
                      <a:pt x="87794" y="60322"/>
                    </a:lnTo>
                    <a:lnTo>
                      <a:pt x="89827" y="56472"/>
                    </a:lnTo>
                    <a:lnTo>
                      <a:pt x="88472" y="56472"/>
                    </a:lnTo>
                    <a:lnTo>
                      <a:pt x="89488" y="53261"/>
                    </a:lnTo>
                    <a:lnTo>
                      <a:pt x="88133" y="52622"/>
                    </a:lnTo>
                    <a:lnTo>
                      <a:pt x="89488" y="48772"/>
                    </a:lnTo>
                    <a:lnTo>
                      <a:pt x="88133" y="46844"/>
                    </a:lnTo>
                    <a:lnTo>
                      <a:pt x="88472" y="45561"/>
                    </a:lnTo>
                    <a:lnTo>
                      <a:pt x="91866" y="46205"/>
                    </a:lnTo>
                    <a:lnTo>
                      <a:pt x="94238" y="45561"/>
                    </a:lnTo>
                    <a:lnTo>
                      <a:pt x="97288" y="48772"/>
                    </a:lnTo>
                    <a:lnTo>
                      <a:pt x="97288" y="50694"/>
                    </a:lnTo>
                    <a:lnTo>
                      <a:pt x="100338" y="50694"/>
                    </a:lnTo>
                    <a:lnTo>
                      <a:pt x="100677" y="56472"/>
                    </a:lnTo>
                    <a:lnTo>
                      <a:pt x="100000" y="56472"/>
                    </a:lnTo>
                    <a:lnTo>
                      <a:pt x="100677" y="59038"/>
                    </a:lnTo>
                    <a:lnTo>
                      <a:pt x="97966" y="60322"/>
                    </a:lnTo>
                    <a:lnTo>
                      <a:pt x="102372" y="59038"/>
                    </a:lnTo>
                    <a:lnTo>
                      <a:pt x="102372" y="62888"/>
                    </a:lnTo>
                    <a:lnTo>
                      <a:pt x="100677" y="64172"/>
                    </a:lnTo>
                    <a:lnTo>
                      <a:pt x="103388" y="60322"/>
                    </a:lnTo>
                    <a:lnTo>
                      <a:pt x="103388" y="62888"/>
                    </a:lnTo>
                    <a:lnTo>
                      <a:pt x="104744" y="60322"/>
                    </a:lnTo>
                    <a:lnTo>
                      <a:pt x="105761" y="57111"/>
                    </a:lnTo>
                    <a:lnTo>
                      <a:pt x="105422" y="56472"/>
                    </a:lnTo>
                    <a:lnTo>
                      <a:pt x="107116" y="53905"/>
                    </a:lnTo>
                    <a:lnTo>
                      <a:pt x="108811" y="59038"/>
                    </a:lnTo>
                    <a:lnTo>
                      <a:pt x="107455" y="59038"/>
                    </a:lnTo>
                    <a:lnTo>
                      <a:pt x="108811" y="59038"/>
                    </a:lnTo>
                    <a:lnTo>
                      <a:pt x="110172" y="60322"/>
                    </a:lnTo>
                    <a:lnTo>
                      <a:pt x="108472" y="60322"/>
                    </a:lnTo>
                    <a:lnTo>
                      <a:pt x="110172" y="61605"/>
                    </a:lnTo>
                    <a:lnTo>
                      <a:pt x="108811" y="62888"/>
                    </a:lnTo>
                    <a:lnTo>
                      <a:pt x="110172" y="62888"/>
                    </a:lnTo>
                    <a:lnTo>
                      <a:pt x="110850" y="64172"/>
                    </a:lnTo>
                    <a:lnTo>
                      <a:pt x="110172" y="64811"/>
                    </a:lnTo>
                    <a:lnTo>
                      <a:pt x="112205" y="68022"/>
                    </a:lnTo>
                    <a:lnTo>
                      <a:pt x="110172" y="69305"/>
                    </a:lnTo>
                    <a:lnTo>
                      <a:pt x="110850" y="69305"/>
                    </a:lnTo>
                    <a:lnTo>
                      <a:pt x="110850" y="71872"/>
                    </a:lnTo>
                    <a:lnTo>
                      <a:pt x="113222" y="73155"/>
                    </a:lnTo>
                    <a:lnTo>
                      <a:pt x="114238" y="74438"/>
                    </a:lnTo>
                    <a:lnTo>
                      <a:pt x="115255" y="74438"/>
                    </a:lnTo>
                    <a:lnTo>
                      <a:pt x="116611" y="76361"/>
                    </a:lnTo>
                    <a:lnTo>
                      <a:pt x="112205" y="80855"/>
                    </a:lnTo>
                    <a:lnTo>
                      <a:pt x="113222" y="82783"/>
                    </a:lnTo>
                    <a:lnTo>
                      <a:pt x="116950" y="78927"/>
                    </a:lnTo>
                    <a:lnTo>
                      <a:pt x="116950" y="81500"/>
                    </a:lnTo>
                    <a:lnTo>
                      <a:pt x="119661" y="80855"/>
                    </a:lnTo>
                    <a:lnTo>
                      <a:pt x="120000" y="82783"/>
                    </a:lnTo>
                    <a:lnTo>
                      <a:pt x="118983" y="82783"/>
                    </a:lnTo>
                    <a:lnTo>
                      <a:pt x="120000" y="86633"/>
                    </a:lnTo>
                    <a:lnTo>
                      <a:pt x="113561" y="93050"/>
                    </a:lnTo>
                    <a:lnTo>
                      <a:pt x="104744" y="93050"/>
                    </a:lnTo>
                    <a:lnTo>
                      <a:pt x="101355" y="97538"/>
                    </a:lnTo>
                    <a:lnTo>
                      <a:pt x="97966" y="105238"/>
                    </a:lnTo>
                    <a:lnTo>
                      <a:pt x="101355" y="100105"/>
                    </a:lnTo>
                    <a:lnTo>
                      <a:pt x="105761" y="96255"/>
                    </a:lnTo>
                    <a:lnTo>
                      <a:pt x="107455" y="98183"/>
                    </a:lnTo>
                    <a:lnTo>
                      <a:pt x="104744" y="100750"/>
                    </a:lnTo>
                    <a:lnTo>
                      <a:pt x="106438" y="102033"/>
                    </a:lnTo>
                    <a:lnTo>
                      <a:pt x="105761" y="103955"/>
                    </a:lnTo>
                    <a:lnTo>
                      <a:pt x="108133" y="107805"/>
                    </a:lnTo>
                    <a:lnTo>
                      <a:pt x="112205" y="110372"/>
                    </a:lnTo>
                    <a:lnTo>
                      <a:pt x="112544" y="105238"/>
                    </a:lnTo>
                    <a:lnTo>
                      <a:pt x="112544" y="107805"/>
                    </a:lnTo>
                    <a:lnTo>
                      <a:pt x="113900" y="107805"/>
                    </a:lnTo>
                    <a:lnTo>
                      <a:pt x="112205" y="111016"/>
                    </a:lnTo>
                    <a:lnTo>
                      <a:pt x="107794" y="114222"/>
                    </a:lnTo>
                    <a:lnTo>
                      <a:pt x="105761" y="118072"/>
                    </a:lnTo>
                    <a:lnTo>
                      <a:pt x="104744" y="115505"/>
                    </a:lnTo>
                    <a:lnTo>
                      <a:pt x="108811" y="110372"/>
                    </a:lnTo>
                    <a:lnTo>
                      <a:pt x="106438" y="111016"/>
                    </a:lnTo>
                    <a:lnTo>
                      <a:pt x="107116" y="107805"/>
                    </a:lnTo>
                    <a:lnTo>
                      <a:pt x="104066" y="111016"/>
                    </a:lnTo>
                    <a:lnTo>
                      <a:pt x="103388" y="109088"/>
                    </a:lnTo>
                    <a:lnTo>
                      <a:pt x="103388" y="105238"/>
                    </a:lnTo>
                    <a:lnTo>
                      <a:pt x="100677" y="103316"/>
                    </a:lnTo>
                    <a:lnTo>
                      <a:pt x="98644" y="111016"/>
                    </a:lnTo>
                    <a:lnTo>
                      <a:pt x="91866" y="115505"/>
                    </a:lnTo>
                    <a:lnTo>
                      <a:pt x="86100" y="117433"/>
                    </a:lnTo>
                    <a:lnTo>
                      <a:pt x="85422" y="118072"/>
                    </a:lnTo>
                    <a:lnTo>
                      <a:pt x="87794" y="118072"/>
                    </a:lnTo>
                    <a:lnTo>
                      <a:pt x="81355" y="120000"/>
                    </a:lnTo>
                    <a:lnTo>
                      <a:pt x="81355" y="118716"/>
                    </a:lnTo>
                    <a:lnTo>
                      <a:pt x="82372" y="118716"/>
                    </a:lnTo>
                    <a:lnTo>
                      <a:pt x="82372" y="118072"/>
                    </a:lnTo>
                    <a:lnTo>
                      <a:pt x="82711" y="118072"/>
                    </a:lnTo>
                    <a:lnTo>
                      <a:pt x="82711" y="111016"/>
                    </a:lnTo>
                    <a:lnTo>
                      <a:pt x="83727" y="114222"/>
                    </a:lnTo>
                    <a:lnTo>
                      <a:pt x="85761" y="112938"/>
                    </a:lnTo>
                    <a:lnTo>
                      <a:pt x="84066" y="107805"/>
                    </a:lnTo>
                    <a:lnTo>
                      <a:pt x="79322" y="105238"/>
                    </a:lnTo>
                    <a:lnTo>
                      <a:pt x="78983" y="101388"/>
                    </a:lnTo>
                    <a:lnTo>
                      <a:pt x="77627" y="102033"/>
                    </a:lnTo>
                    <a:lnTo>
                      <a:pt x="76611" y="97538"/>
                    </a:lnTo>
                    <a:lnTo>
                      <a:pt x="74916" y="97538"/>
                    </a:lnTo>
                    <a:lnTo>
                      <a:pt x="74916" y="100750"/>
                    </a:lnTo>
                    <a:lnTo>
                      <a:pt x="74577" y="97538"/>
                    </a:lnTo>
                    <a:lnTo>
                      <a:pt x="71527" y="101388"/>
                    </a:lnTo>
                    <a:lnTo>
                      <a:pt x="64744" y="97538"/>
                    </a:lnTo>
                    <a:lnTo>
                      <a:pt x="63388" y="96255"/>
                    </a:lnTo>
                    <a:lnTo>
                      <a:pt x="63388" y="97538"/>
                    </a:lnTo>
                    <a:lnTo>
                      <a:pt x="25422" y="97538"/>
                    </a:lnTo>
                    <a:lnTo>
                      <a:pt x="24744" y="95616"/>
                    </a:lnTo>
                    <a:lnTo>
                      <a:pt x="23050" y="94972"/>
                    </a:lnTo>
                    <a:lnTo>
                      <a:pt x="23050" y="92405"/>
                    </a:lnTo>
                    <a:lnTo>
                      <a:pt x="18305" y="91122"/>
                    </a:lnTo>
                    <a:lnTo>
                      <a:pt x="18983" y="87916"/>
                    </a:lnTo>
                    <a:lnTo>
                      <a:pt x="18305" y="86633"/>
                    </a:lnTo>
                    <a:lnTo>
                      <a:pt x="17288" y="86633"/>
                    </a:lnTo>
                    <a:lnTo>
                      <a:pt x="15255" y="77005"/>
                    </a:lnTo>
                    <a:lnTo>
                      <a:pt x="15255" y="72511"/>
                    </a:lnTo>
                    <a:lnTo>
                      <a:pt x="12205" y="69305"/>
                    </a:lnTo>
                    <a:lnTo>
                      <a:pt x="7116" y="56472"/>
                    </a:lnTo>
                    <a:lnTo>
                      <a:pt x="4405" y="59038"/>
                    </a:lnTo>
                    <a:lnTo>
                      <a:pt x="4066" y="59038"/>
                    </a:lnTo>
                    <a:lnTo>
                      <a:pt x="4066" y="58394"/>
                    </a:lnTo>
                    <a:lnTo>
                      <a:pt x="2372" y="53905"/>
                    </a:lnTo>
                    <a:lnTo>
                      <a:pt x="0" y="5390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3" name="Shape 453"/>
              <p:cNvSpPr/>
              <p:nvPr/>
            </p:nvSpPr>
            <p:spPr>
              <a:xfrm>
                <a:off x="868916" y="1614740"/>
                <a:ext cx="111265" cy="91157"/>
              </a:xfrm>
              <a:custGeom>
                <a:avLst/>
                <a:gdLst/>
                <a:ahLst/>
                <a:cxnLst/>
                <a:rect l="0" t="0" r="0" b="0"/>
                <a:pathLst>
                  <a:path w="120000" h="120000" extrusionOk="0">
                    <a:moveTo>
                      <a:pt x="0" y="0"/>
                    </a:moveTo>
                    <a:lnTo>
                      <a:pt x="68572" y="25716"/>
                    </a:lnTo>
                    <a:lnTo>
                      <a:pt x="120000" y="120000"/>
                    </a:lnTo>
                    <a:lnTo>
                      <a:pt x="97144" y="94283"/>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4" name="Shape 454"/>
              <p:cNvSpPr/>
              <p:nvPr/>
            </p:nvSpPr>
            <p:spPr>
              <a:xfrm>
                <a:off x="921900" y="566460"/>
                <a:ext cx="238423" cy="182310"/>
              </a:xfrm>
              <a:custGeom>
                <a:avLst/>
                <a:gdLst/>
                <a:ahLst/>
                <a:cxnLst/>
                <a:rect l="0" t="0" r="0" b="0"/>
                <a:pathLst>
                  <a:path w="120000" h="120000" extrusionOk="0">
                    <a:moveTo>
                      <a:pt x="0" y="85716"/>
                    </a:moveTo>
                    <a:lnTo>
                      <a:pt x="8000" y="72855"/>
                    </a:lnTo>
                    <a:lnTo>
                      <a:pt x="18666" y="30000"/>
                    </a:lnTo>
                    <a:lnTo>
                      <a:pt x="18666" y="4283"/>
                    </a:lnTo>
                    <a:lnTo>
                      <a:pt x="50666" y="0"/>
                    </a:lnTo>
                    <a:lnTo>
                      <a:pt x="80000" y="17144"/>
                    </a:lnTo>
                    <a:lnTo>
                      <a:pt x="85333" y="8572"/>
                    </a:lnTo>
                    <a:lnTo>
                      <a:pt x="120000" y="30000"/>
                    </a:lnTo>
                    <a:lnTo>
                      <a:pt x="66666" y="72855"/>
                    </a:lnTo>
                    <a:lnTo>
                      <a:pt x="61333" y="102855"/>
                    </a:lnTo>
                    <a:lnTo>
                      <a:pt x="34666" y="120000"/>
                    </a:lnTo>
                    <a:lnTo>
                      <a:pt x="18666" y="98572"/>
                    </a:lnTo>
                    <a:lnTo>
                      <a:pt x="0" y="857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5" name="Shape 455"/>
              <p:cNvSpPr/>
              <p:nvPr/>
            </p:nvSpPr>
            <p:spPr>
              <a:xfrm>
                <a:off x="990778" y="384152"/>
                <a:ext cx="169545" cy="104178"/>
              </a:xfrm>
              <a:custGeom>
                <a:avLst/>
                <a:gdLst/>
                <a:ahLst/>
                <a:cxnLst/>
                <a:rect l="0" t="0" r="0" b="0"/>
                <a:pathLst>
                  <a:path w="120000" h="120000" extrusionOk="0">
                    <a:moveTo>
                      <a:pt x="0" y="97500"/>
                    </a:moveTo>
                    <a:lnTo>
                      <a:pt x="26250" y="105000"/>
                    </a:lnTo>
                    <a:lnTo>
                      <a:pt x="33750" y="97500"/>
                    </a:lnTo>
                    <a:lnTo>
                      <a:pt x="37500" y="120000"/>
                    </a:lnTo>
                    <a:lnTo>
                      <a:pt x="56250" y="105000"/>
                    </a:lnTo>
                    <a:lnTo>
                      <a:pt x="45000" y="90000"/>
                    </a:lnTo>
                    <a:lnTo>
                      <a:pt x="63750" y="97500"/>
                    </a:lnTo>
                    <a:lnTo>
                      <a:pt x="67500" y="67500"/>
                    </a:lnTo>
                    <a:lnTo>
                      <a:pt x="71250" y="52500"/>
                    </a:lnTo>
                    <a:lnTo>
                      <a:pt x="75000" y="97500"/>
                    </a:lnTo>
                    <a:lnTo>
                      <a:pt x="108750" y="82500"/>
                    </a:lnTo>
                    <a:lnTo>
                      <a:pt x="97500" y="37500"/>
                    </a:lnTo>
                    <a:lnTo>
                      <a:pt x="120000" y="30000"/>
                    </a:lnTo>
                    <a:lnTo>
                      <a:pt x="97500" y="0"/>
                    </a:lnTo>
                    <a:lnTo>
                      <a:pt x="63750" y="30000"/>
                    </a:lnTo>
                    <a:lnTo>
                      <a:pt x="0" y="975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6" name="Shape 456"/>
              <p:cNvSpPr/>
              <p:nvPr/>
            </p:nvSpPr>
            <p:spPr>
              <a:xfrm>
                <a:off x="1080848" y="612037"/>
                <a:ext cx="386776" cy="266955"/>
              </a:xfrm>
              <a:custGeom>
                <a:avLst/>
                <a:gdLst/>
                <a:ahLst/>
                <a:cxnLst/>
                <a:rect l="0" t="0" r="0" b="0"/>
                <a:pathLst>
                  <a:path w="120000" h="120000" extrusionOk="0">
                    <a:moveTo>
                      <a:pt x="0" y="38050"/>
                    </a:moveTo>
                    <a:lnTo>
                      <a:pt x="3288" y="26338"/>
                    </a:lnTo>
                    <a:lnTo>
                      <a:pt x="1644" y="26338"/>
                    </a:lnTo>
                    <a:lnTo>
                      <a:pt x="18083" y="5855"/>
                    </a:lnTo>
                    <a:lnTo>
                      <a:pt x="31233" y="0"/>
                    </a:lnTo>
                    <a:lnTo>
                      <a:pt x="34522" y="11705"/>
                    </a:lnTo>
                    <a:lnTo>
                      <a:pt x="31233" y="23416"/>
                    </a:lnTo>
                    <a:lnTo>
                      <a:pt x="39450" y="8777"/>
                    </a:lnTo>
                    <a:lnTo>
                      <a:pt x="49316" y="20488"/>
                    </a:lnTo>
                    <a:lnTo>
                      <a:pt x="42738" y="26338"/>
                    </a:lnTo>
                    <a:lnTo>
                      <a:pt x="62466" y="23416"/>
                    </a:lnTo>
                    <a:lnTo>
                      <a:pt x="57533" y="11705"/>
                    </a:lnTo>
                    <a:lnTo>
                      <a:pt x="64111" y="11705"/>
                    </a:lnTo>
                    <a:lnTo>
                      <a:pt x="73972" y="49755"/>
                    </a:lnTo>
                    <a:lnTo>
                      <a:pt x="77261" y="38050"/>
                    </a:lnTo>
                    <a:lnTo>
                      <a:pt x="73972" y="0"/>
                    </a:lnTo>
                    <a:lnTo>
                      <a:pt x="80550" y="0"/>
                    </a:lnTo>
                    <a:lnTo>
                      <a:pt x="88766" y="17561"/>
                    </a:lnTo>
                    <a:lnTo>
                      <a:pt x="95344" y="61461"/>
                    </a:lnTo>
                    <a:lnTo>
                      <a:pt x="120000" y="76100"/>
                    </a:lnTo>
                    <a:lnTo>
                      <a:pt x="120000" y="93661"/>
                    </a:lnTo>
                    <a:lnTo>
                      <a:pt x="116711" y="84877"/>
                    </a:lnTo>
                    <a:lnTo>
                      <a:pt x="108494" y="93661"/>
                    </a:lnTo>
                    <a:lnTo>
                      <a:pt x="118355" y="99511"/>
                    </a:lnTo>
                    <a:lnTo>
                      <a:pt x="108494" y="114144"/>
                    </a:lnTo>
                    <a:lnTo>
                      <a:pt x="88766" y="108294"/>
                    </a:lnTo>
                    <a:lnTo>
                      <a:pt x="82194" y="93661"/>
                    </a:lnTo>
                    <a:lnTo>
                      <a:pt x="64111" y="120000"/>
                    </a:lnTo>
                    <a:lnTo>
                      <a:pt x="37805" y="120000"/>
                    </a:lnTo>
                    <a:lnTo>
                      <a:pt x="36166" y="99511"/>
                    </a:lnTo>
                    <a:lnTo>
                      <a:pt x="19727" y="99511"/>
                    </a:lnTo>
                    <a:lnTo>
                      <a:pt x="11505" y="84877"/>
                    </a:lnTo>
                    <a:lnTo>
                      <a:pt x="42738" y="76100"/>
                    </a:lnTo>
                    <a:lnTo>
                      <a:pt x="4933" y="73172"/>
                    </a:lnTo>
                    <a:lnTo>
                      <a:pt x="3288" y="61461"/>
                    </a:lnTo>
                    <a:lnTo>
                      <a:pt x="24655" y="49755"/>
                    </a:lnTo>
                    <a:lnTo>
                      <a:pt x="3288" y="49755"/>
                    </a:lnTo>
                    <a:lnTo>
                      <a:pt x="0" y="380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7" name="Shape 457"/>
              <p:cNvSpPr/>
              <p:nvPr/>
            </p:nvSpPr>
            <p:spPr>
              <a:xfrm>
                <a:off x="1096742" y="423218"/>
                <a:ext cx="270214" cy="143245"/>
              </a:xfrm>
              <a:custGeom>
                <a:avLst/>
                <a:gdLst/>
                <a:ahLst/>
                <a:cxnLst/>
                <a:rect l="0" t="0" r="0" b="0"/>
                <a:pathLst>
                  <a:path w="120000" h="120000" extrusionOk="0">
                    <a:moveTo>
                      <a:pt x="0" y="81816"/>
                    </a:moveTo>
                    <a:lnTo>
                      <a:pt x="7061" y="76361"/>
                    </a:lnTo>
                    <a:lnTo>
                      <a:pt x="28233" y="65455"/>
                    </a:lnTo>
                    <a:lnTo>
                      <a:pt x="7061" y="65455"/>
                    </a:lnTo>
                    <a:lnTo>
                      <a:pt x="32938" y="43638"/>
                    </a:lnTo>
                    <a:lnTo>
                      <a:pt x="9411" y="43638"/>
                    </a:lnTo>
                    <a:lnTo>
                      <a:pt x="16472" y="38183"/>
                    </a:lnTo>
                    <a:lnTo>
                      <a:pt x="35294" y="38183"/>
                    </a:lnTo>
                    <a:lnTo>
                      <a:pt x="21177" y="27272"/>
                    </a:lnTo>
                    <a:lnTo>
                      <a:pt x="30588" y="27272"/>
                    </a:lnTo>
                    <a:lnTo>
                      <a:pt x="51766" y="38183"/>
                    </a:lnTo>
                    <a:lnTo>
                      <a:pt x="63527" y="70911"/>
                    </a:lnTo>
                    <a:lnTo>
                      <a:pt x="91766" y="76361"/>
                    </a:lnTo>
                    <a:lnTo>
                      <a:pt x="82355" y="43638"/>
                    </a:lnTo>
                    <a:lnTo>
                      <a:pt x="91766" y="38183"/>
                    </a:lnTo>
                    <a:lnTo>
                      <a:pt x="77644" y="27272"/>
                    </a:lnTo>
                    <a:lnTo>
                      <a:pt x="94116" y="0"/>
                    </a:lnTo>
                    <a:lnTo>
                      <a:pt x="96472" y="27272"/>
                    </a:lnTo>
                    <a:lnTo>
                      <a:pt x="94116" y="38183"/>
                    </a:lnTo>
                    <a:lnTo>
                      <a:pt x="98822" y="43638"/>
                    </a:lnTo>
                    <a:lnTo>
                      <a:pt x="98822" y="54544"/>
                    </a:lnTo>
                    <a:lnTo>
                      <a:pt x="108233" y="65455"/>
                    </a:lnTo>
                    <a:lnTo>
                      <a:pt x="115294" y="43638"/>
                    </a:lnTo>
                    <a:lnTo>
                      <a:pt x="120000" y="65455"/>
                    </a:lnTo>
                    <a:lnTo>
                      <a:pt x="115294" y="81816"/>
                    </a:lnTo>
                    <a:lnTo>
                      <a:pt x="94116" y="81816"/>
                    </a:lnTo>
                    <a:lnTo>
                      <a:pt x="51766" y="120000"/>
                    </a:lnTo>
                    <a:lnTo>
                      <a:pt x="37644" y="103638"/>
                    </a:lnTo>
                    <a:lnTo>
                      <a:pt x="65883" y="76361"/>
                    </a:lnTo>
                    <a:lnTo>
                      <a:pt x="47061" y="98183"/>
                    </a:lnTo>
                    <a:lnTo>
                      <a:pt x="47061" y="76361"/>
                    </a:lnTo>
                    <a:lnTo>
                      <a:pt x="30588" y="98183"/>
                    </a:lnTo>
                    <a:lnTo>
                      <a:pt x="16472" y="81816"/>
                    </a:lnTo>
                    <a:lnTo>
                      <a:pt x="0" y="818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8" name="Shape 458"/>
              <p:cNvSpPr/>
              <p:nvPr/>
            </p:nvSpPr>
            <p:spPr>
              <a:xfrm>
                <a:off x="1366954" y="279975"/>
                <a:ext cx="148353" cy="84645"/>
              </a:xfrm>
              <a:custGeom>
                <a:avLst/>
                <a:gdLst/>
                <a:ahLst/>
                <a:cxnLst/>
                <a:rect l="0" t="0" r="0" b="0"/>
                <a:pathLst>
                  <a:path w="120000" h="120000" extrusionOk="0">
                    <a:moveTo>
                      <a:pt x="0" y="0"/>
                    </a:moveTo>
                    <a:lnTo>
                      <a:pt x="8572" y="36922"/>
                    </a:lnTo>
                    <a:lnTo>
                      <a:pt x="42855" y="36922"/>
                    </a:lnTo>
                    <a:lnTo>
                      <a:pt x="30000" y="46155"/>
                    </a:lnTo>
                    <a:lnTo>
                      <a:pt x="38572" y="73844"/>
                    </a:lnTo>
                    <a:lnTo>
                      <a:pt x="8572" y="73844"/>
                    </a:lnTo>
                    <a:lnTo>
                      <a:pt x="51427" y="110766"/>
                    </a:lnTo>
                    <a:lnTo>
                      <a:pt x="120000" y="120000"/>
                    </a:lnTo>
                    <a:lnTo>
                      <a:pt x="111427" y="46155"/>
                    </a:lnTo>
                    <a:lnTo>
                      <a:pt x="64283" y="9233"/>
                    </a:lnTo>
                    <a:lnTo>
                      <a:pt x="51427" y="27694"/>
                    </a:lnTo>
                    <a:lnTo>
                      <a:pt x="42855"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59" name="Shape 459"/>
              <p:cNvSpPr/>
              <p:nvPr/>
            </p:nvSpPr>
            <p:spPr>
              <a:xfrm>
                <a:off x="1441130" y="455772"/>
                <a:ext cx="105967" cy="78135"/>
              </a:xfrm>
              <a:custGeom>
                <a:avLst/>
                <a:gdLst/>
                <a:ahLst/>
                <a:cxnLst/>
                <a:rect l="0" t="0" r="0" b="0"/>
                <a:pathLst>
                  <a:path w="120000" h="120000" extrusionOk="0">
                    <a:moveTo>
                      <a:pt x="0" y="90000"/>
                    </a:moveTo>
                    <a:lnTo>
                      <a:pt x="18000" y="30000"/>
                    </a:lnTo>
                    <a:lnTo>
                      <a:pt x="30000" y="30000"/>
                    </a:lnTo>
                    <a:lnTo>
                      <a:pt x="6000" y="20000"/>
                    </a:lnTo>
                    <a:lnTo>
                      <a:pt x="18000" y="10000"/>
                    </a:lnTo>
                    <a:lnTo>
                      <a:pt x="66000" y="30000"/>
                    </a:lnTo>
                    <a:lnTo>
                      <a:pt x="30000" y="10000"/>
                    </a:lnTo>
                    <a:lnTo>
                      <a:pt x="114000" y="0"/>
                    </a:lnTo>
                    <a:lnTo>
                      <a:pt x="120000" y="90000"/>
                    </a:lnTo>
                    <a:lnTo>
                      <a:pt x="114000" y="70000"/>
                    </a:lnTo>
                    <a:lnTo>
                      <a:pt x="114000" y="120000"/>
                    </a:lnTo>
                    <a:lnTo>
                      <a:pt x="42000" y="100000"/>
                    </a:lnTo>
                    <a:lnTo>
                      <a:pt x="66000" y="100000"/>
                    </a:lnTo>
                    <a:lnTo>
                      <a:pt x="36000" y="90000"/>
                    </a:lnTo>
                    <a:lnTo>
                      <a:pt x="84000" y="50000"/>
                    </a:lnTo>
                    <a:lnTo>
                      <a:pt x="0" y="9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0" name="Shape 460"/>
              <p:cNvSpPr/>
              <p:nvPr/>
            </p:nvSpPr>
            <p:spPr>
              <a:xfrm>
                <a:off x="1446429" y="605527"/>
                <a:ext cx="137757" cy="136733"/>
              </a:xfrm>
              <a:custGeom>
                <a:avLst/>
                <a:gdLst/>
                <a:ahLst/>
                <a:cxnLst/>
                <a:rect l="0" t="0" r="0" b="0"/>
                <a:pathLst>
                  <a:path w="120000" h="120000" extrusionOk="0">
                    <a:moveTo>
                      <a:pt x="0" y="51427"/>
                    </a:moveTo>
                    <a:lnTo>
                      <a:pt x="9233" y="28572"/>
                    </a:lnTo>
                    <a:lnTo>
                      <a:pt x="46155" y="40000"/>
                    </a:lnTo>
                    <a:lnTo>
                      <a:pt x="27694" y="11427"/>
                    </a:lnTo>
                    <a:lnTo>
                      <a:pt x="46155" y="17144"/>
                    </a:lnTo>
                    <a:lnTo>
                      <a:pt x="18461" y="5716"/>
                    </a:lnTo>
                    <a:lnTo>
                      <a:pt x="27694" y="5716"/>
                    </a:lnTo>
                    <a:lnTo>
                      <a:pt x="18461" y="5716"/>
                    </a:lnTo>
                    <a:lnTo>
                      <a:pt x="87694" y="0"/>
                    </a:lnTo>
                    <a:lnTo>
                      <a:pt x="87694" y="5716"/>
                    </a:lnTo>
                    <a:lnTo>
                      <a:pt x="83077" y="28572"/>
                    </a:lnTo>
                    <a:lnTo>
                      <a:pt x="110766" y="40000"/>
                    </a:lnTo>
                    <a:lnTo>
                      <a:pt x="120000" y="97144"/>
                    </a:lnTo>
                    <a:lnTo>
                      <a:pt x="60000" y="120000"/>
                    </a:lnTo>
                    <a:lnTo>
                      <a:pt x="46155" y="80000"/>
                    </a:lnTo>
                    <a:lnTo>
                      <a:pt x="0" y="51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1" name="Shape 461"/>
              <p:cNvSpPr/>
              <p:nvPr/>
            </p:nvSpPr>
            <p:spPr>
              <a:xfrm>
                <a:off x="1541799" y="299508"/>
                <a:ext cx="63580" cy="71622"/>
              </a:xfrm>
              <a:custGeom>
                <a:avLst/>
                <a:gdLst/>
                <a:ahLst/>
                <a:cxnLst/>
                <a:rect l="0" t="0" r="0" b="0"/>
                <a:pathLst>
                  <a:path w="120000" h="120000" extrusionOk="0">
                    <a:moveTo>
                      <a:pt x="0" y="0"/>
                    </a:moveTo>
                    <a:lnTo>
                      <a:pt x="0" y="98183"/>
                    </a:lnTo>
                    <a:lnTo>
                      <a:pt x="10000" y="98183"/>
                    </a:lnTo>
                    <a:lnTo>
                      <a:pt x="10000" y="120000"/>
                    </a:lnTo>
                    <a:lnTo>
                      <a:pt x="110000" y="109088"/>
                    </a:lnTo>
                    <a:lnTo>
                      <a:pt x="120000" y="54544"/>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2" name="Shape 462"/>
              <p:cNvSpPr/>
              <p:nvPr/>
            </p:nvSpPr>
            <p:spPr>
              <a:xfrm>
                <a:off x="1562991" y="416706"/>
                <a:ext cx="370880" cy="149755"/>
              </a:xfrm>
              <a:custGeom>
                <a:avLst/>
                <a:gdLst/>
                <a:ahLst/>
                <a:cxnLst/>
                <a:rect l="0" t="0" r="0" b="0"/>
                <a:pathLst>
                  <a:path w="120000" h="120000" extrusionOk="0">
                    <a:moveTo>
                      <a:pt x="0" y="20872"/>
                    </a:moveTo>
                    <a:lnTo>
                      <a:pt x="6855" y="0"/>
                    </a:lnTo>
                    <a:lnTo>
                      <a:pt x="15427" y="5216"/>
                    </a:lnTo>
                    <a:lnTo>
                      <a:pt x="24000" y="20872"/>
                    </a:lnTo>
                    <a:lnTo>
                      <a:pt x="20572" y="36522"/>
                    </a:lnTo>
                    <a:lnTo>
                      <a:pt x="37716" y="26088"/>
                    </a:lnTo>
                    <a:lnTo>
                      <a:pt x="48000" y="36522"/>
                    </a:lnTo>
                    <a:lnTo>
                      <a:pt x="42855" y="36522"/>
                    </a:lnTo>
                    <a:lnTo>
                      <a:pt x="58283" y="41738"/>
                    </a:lnTo>
                    <a:lnTo>
                      <a:pt x="37716" y="41738"/>
                    </a:lnTo>
                    <a:lnTo>
                      <a:pt x="48000" y="46955"/>
                    </a:lnTo>
                    <a:lnTo>
                      <a:pt x="42855" y="57388"/>
                    </a:lnTo>
                    <a:lnTo>
                      <a:pt x="48000" y="46955"/>
                    </a:lnTo>
                    <a:lnTo>
                      <a:pt x="58283" y="78261"/>
                    </a:lnTo>
                    <a:lnTo>
                      <a:pt x="60000" y="67827"/>
                    </a:lnTo>
                    <a:lnTo>
                      <a:pt x="80572" y="78261"/>
                    </a:lnTo>
                    <a:lnTo>
                      <a:pt x="104572" y="46955"/>
                    </a:lnTo>
                    <a:lnTo>
                      <a:pt x="120000" y="83477"/>
                    </a:lnTo>
                    <a:lnTo>
                      <a:pt x="113144" y="99127"/>
                    </a:lnTo>
                    <a:lnTo>
                      <a:pt x="118283" y="120000"/>
                    </a:lnTo>
                    <a:lnTo>
                      <a:pt x="104572" y="120000"/>
                    </a:lnTo>
                    <a:lnTo>
                      <a:pt x="94283" y="99127"/>
                    </a:lnTo>
                    <a:lnTo>
                      <a:pt x="94283" y="120000"/>
                    </a:lnTo>
                    <a:lnTo>
                      <a:pt x="61716" y="120000"/>
                    </a:lnTo>
                    <a:lnTo>
                      <a:pt x="60000" y="104350"/>
                    </a:lnTo>
                    <a:lnTo>
                      <a:pt x="49716" y="120000"/>
                    </a:lnTo>
                    <a:lnTo>
                      <a:pt x="42855" y="104350"/>
                    </a:lnTo>
                    <a:lnTo>
                      <a:pt x="36000" y="120000"/>
                    </a:lnTo>
                    <a:lnTo>
                      <a:pt x="24000" y="36522"/>
                    </a:lnTo>
                    <a:lnTo>
                      <a:pt x="13716" y="41738"/>
                    </a:lnTo>
                    <a:lnTo>
                      <a:pt x="0" y="208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3" name="Shape 463"/>
              <p:cNvSpPr/>
              <p:nvPr/>
            </p:nvSpPr>
            <p:spPr>
              <a:xfrm>
                <a:off x="1584184" y="149754"/>
                <a:ext cx="243722" cy="208355"/>
              </a:xfrm>
              <a:custGeom>
                <a:avLst/>
                <a:gdLst/>
                <a:ahLst/>
                <a:cxnLst/>
                <a:rect l="0" t="0" r="0" b="0"/>
                <a:pathLst>
                  <a:path w="120000" h="120000" extrusionOk="0">
                    <a:moveTo>
                      <a:pt x="0" y="41250"/>
                    </a:moveTo>
                    <a:lnTo>
                      <a:pt x="23477" y="26250"/>
                    </a:lnTo>
                    <a:lnTo>
                      <a:pt x="7827" y="7500"/>
                    </a:lnTo>
                    <a:lnTo>
                      <a:pt x="33911" y="3750"/>
                    </a:lnTo>
                    <a:lnTo>
                      <a:pt x="10433" y="0"/>
                    </a:lnTo>
                    <a:lnTo>
                      <a:pt x="54783" y="3750"/>
                    </a:lnTo>
                    <a:lnTo>
                      <a:pt x="60000" y="26250"/>
                    </a:lnTo>
                    <a:lnTo>
                      <a:pt x="78261" y="26250"/>
                    </a:lnTo>
                    <a:lnTo>
                      <a:pt x="83477" y="48750"/>
                    </a:lnTo>
                    <a:lnTo>
                      <a:pt x="83477" y="41250"/>
                    </a:lnTo>
                    <a:lnTo>
                      <a:pt x="88694" y="41250"/>
                    </a:lnTo>
                    <a:lnTo>
                      <a:pt x="88694" y="48750"/>
                    </a:lnTo>
                    <a:lnTo>
                      <a:pt x="93911" y="56250"/>
                    </a:lnTo>
                    <a:lnTo>
                      <a:pt x="88694" y="67500"/>
                    </a:lnTo>
                    <a:lnTo>
                      <a:pt x="112172" y="67500"/>
                    </a:lnTo>
                    <a:lnTo>
                      <a:pt x="120000" y="78750"/>
                    </a:lnTo>
                    <a:lnTo>
                      <a:pt x="88694" y="86250"/>
                    </a:lnTo>
                    <a:lnTo>
                      <a:pt x="88694" y="97500"/>
                    </a:lnTo>
                    <a:lnTo>
                      <a:pt x="88694" y="86250"/>
                    </a:lnTo>
                    <a:lnTo>
                      <a:pt x="80872" y="120000"/>
                    </a:lnTo>
                    <a:lnTo>
                      <a:pt x="62611" y="97500"/>
                    </a:lnTo>
                    <a:lnTo>
                      <a:pt x="73044" y="120000"/>
                    </a:lnTo>
                    <a:lnTo>
                      <a:pt x="39127" y="120000"/>
                    </a:lnTo>
                    <a:lnTo>
                      <a:pt x="33911" y="105000"/>
                    </a:lnTo>
                    <a:lnTo>
                      <a:pt x="49566" y="105000"/>
                    </a:lnTo>
                    <a:lnTo>
                      <a:pt x="33911" y="97500"/>
                    </a:lnTo>
                    <a:lnTo>
                      <a:pt x="26088" y="97500"/>
                    </a:lnTo>
                    <a:lnTo>
                      <a:pt x="33911" y="90000"/>
                    </a:lnTo>
                    <a:lnTo>
                      <a:pt x="20872" y="86250"/>
                    </a:lnTo>
                    <a:lnTo>
                      <a:pt x="62611" y="75000"/>
                    </a:lnTo>
                    <a:lnTo>
                      <a:pt x="10433" y="78750"/>
                    </a:lnTo>
                    <a:lnTo>
                      <a:pt x="2611" y="71250"/>
                    </a:lnTo>
                    <a:lnTo>
                      <a:pt x="20872" y="67500"/>
                    </a:lnTo>
                    <a:lnTo>
                      <a:pt x="0" y="56250"/>
                    </a:lnTo>
                    <a:lnTo>
                      <a:pt x="2611" y="56250"/>
                    </a:lnTo>
                    <a:lnTo>
                      <a:pt x="0" y="48750"/>
                    </a:lnTo>
                    <a:lnTo>
                      <a:pt x="23477" y="48750"/>
                    </a:lnTo>
                    <a:lnTo>
                      <a:pt x="0" y="412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4" name="Shape 464"/>
              <p:cNvSpPr/>
              <p:nvPr/>
            </p:nvSpPr>
            <p:spPr>
              <a:xfrm>
                <a:off x="1584184" y="507862"/>
                <a:ext cx="47685" cy="58600"/>
              </a:xfrm>
              <a:custGeom>
                <a:avLst/>
                <a:gdLst/>
                <a:ahLst/>
                <a:cxnLst/>
                <a:rect l="0" t="0" r="0" b="0"/>
                <a:pathLst>
                  <a:path w="120000" h="120000" extrusionOk="0">
                    <a:moveTo>
                      <a:pt x="0" y="53333"/>
                    </a:moveTo>
                    <a:lnTo>
                      <a:pt x="0" y="0"/>
                    </a:lnTo>
                    <a:lnTo>
                      <a:pt x="93333" y="13333"/>
                    </a:lnTo>
                    <a:lnTo>
                      <a:pt x="120000" y="120000"/>
                    </a:lnTo>
                    <a:lnTo>
                      <a:pt x="0" y="533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5" name="Shape 465"/>
              <p:cNvSpPr/>
              <p:nvPr/>
            </p:nvSpPr>
            <p:spPr>
              <a:xfrm>
                <a:off x="1584184" y="371129"/>
                <a:ext cx="52984" cy="13024"/>
              </a:xfrm>
              <a:custGeom>
                <a:avLst/>
                <a:gdLst/>
                <a:ahLst/>
                <a:cxnLst/>
                <a:rect l="0" t="0" r="0" b="0"/>
                <a:pathLst>
                  <a:path w="120000" h="120000" extrusionOk="0">
                    <a:moveTo>
                      <a:pt x="0" y="0"/>
                    </a:moveTo>
                    <a:lnTo>
                      <a:pt x="12000" y="12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6" name="Shape 466"/>
              <p:cNvSpPr/>
              <p:nvPr/>
            </p:nvSpPr>
            <p:spPr>
              <a:xfrm>
                <a:off x="1584184" y="592504"/>
                <a:ext cx="127159" cy="104178"/>
              </a:xfrm>
              <a:custGeom>
                <a:avLst/>
                <a:gdLst/>
                <a:ahLst/>
                <a:cxnLst/>
                <a:rect l="0" t="0" r="0" b="0"/>
                <a:pathLst>
                  <a:path w="120000" h="120000" extrusionOk="0">
                    <a:moveTo>
                      <a:pt x="0" y="22500"/>
                    </a:moveTo>
                    <a:lnTo>
                      <a:pt x="5000" y="75000"/>
                    </a:lnTo>
                    <a:lnTo>
                      <a:pt x="15000" y="90000"/>
                    </a:lnTo>
                    <a:lnTo>
                      <a:pt x="5000" y="120000"/>
                    </a:lnTo>
                    <a:lnTo>
                      <a:pt x="20000" y="120000"/>
                    </a:lnTo>
                    <a:lnTo>
                      <a:pt x="50000" y="97500"/>
                    </a:lnTo>
                    <a:lnTo>
                      <a:pt x="20000" y="75000"/>
                    </a:lnTo>
                    <a:lnTo>
                      <a:pt x="75000" y="75000"/>
                    </a:lnTo>
                    <a:lnTo>
                      <a:pt x="120000" y="15000"/>
                    </a:lnTo>
                    <a:lnTo>
                      <a:pt x="5000" y="0"/>
                    </a:lnTo>
                    <a:lnTo>
                      <a:pt x="20000" y="22500"/>
                    </a:lnTo>
                    <a:lnTo>
                      <a:pt x="0" y="225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7" name="Shape 467"/>
              <p:cNvSpPr/>
              <p:nvPr/>
            </p:nvSpPr>
            <p:spPr>
              <a:xfrm>
                <a:off x="1663658" y="26042"/>
                <a:ext cx="688777" cy="442753"/>
              </a:xfrm>
              <a:custGeom>
                <a:avLst/>
                <a:gdLst/>
                <a:ahLst/>
                <a:cxnLst/>
                <a:rect l="0" t="0" r="0" b="0"/>
                <a:pathLst>
                  <a:path w="120000" h="120000" extrusionOk="0">
                    <a:moveTo>
                      <a:pt x="0" y="33527"/>
                    </a:moveTo>
                    <a:lnTo>
                      <a:pt x="13844" y="33527"/>
                    </a:lnTo>
                    <a:lnTo>
                      <a:pt x="9233" y="35294"/>
                    </a:lnTo>
                    <a:lnTo>
                      <a:pt x="9233" y="37061"/>
                    </a:lnTo>
                    <a:lnTo>
                      <a:pt x="30461" y="33527"/>
                    </a:lnTo>
                    <a:lnTo>
                      <a:pt x="12000" y="37061"/>
                    </a:lnTo>
                    <a:lnTo>
                      <a:pt x="17538" y="44116"/>
                    </a:lnTo>
                    <a:lnTo>
                      <a:pt x="26766" y="37061"/>
                    </a:lnTo>
                    <a:lnTo>
                      <a:pt x="38766" y="35294"/>
                    </a:lnTo>
                    <a:lnTo>
                      <a:pt x="25844" y="37061"/>
                    </a:lnTo>
                    <a:lnTo>
                      <a:pt x="22155" y="44116"/>
                    </a:lnTo>
                    <a:lnTo>
                      <a:pt x="30461" y="47644"/>
                    </a:lnTo>
                    <a:lnTo>
                      <a:pt x="38766" y="37061"/>
                    </a:lnTo>
                    <a:lnTo>
                      <a:pt x="32305" y="47644"/>
                    </a:lnTo>
                    <a:lnTo>
                      <a:pt x="38766" y="47644"/>
                    </a:lnTo>
                    <a:lnTo>
                      <a:pt x="47077" y="37061"/>
                    </a:lnTo>
                    <a:lnTo>
                      <a:pt x="46155" y="35294"/>
                    </a:lnTo>
                    <a:lnTo>
                      <a:pt x="56305" y="33527"/>
                    </a:lnTo>
                    <a:lnTo>
                      <a:pt x="48922" y="37061"/>
                    </a:lnTo>
                    <a:lnTo>
                      <a:pt x="63694" y="37061"/>
                    </a:lnTo>
                    <a:lnTo>
                      <a:pt x="33233" y="52938"/>
                    </a:lnTo>
                    <a:lnTo>
                      <a:pt x="39694" y="65294"/>
                    </a:lnTo>
                    <a:lnTo>
                      <a:pt x="46155" y="65294"/>
                    </a:lnTo>
                    <a:lnTo>
                      <a:pt x="41538" y="67061"/>
                    </a:lnTo>
                    <a:lnTo>
                      <a:pt x="32305" y="52938"/>
                    </a:lnTo>
                    <a:lnTo>
                      <a:pt x="20305" y="52938"/>
                    </a:lnTo>
                    <a:lnTo>
                      <a:pt x="20305" y="56472"/>
                    </a:lnTo>
                    <a:lnTo>
                      <a:pt x="25844" y="60000"/>
                    </a:lnTo>
                    <a:lnTo>
                      <a:pt x="20305" y="61766"/>
                    </a:lnTo>
                    <a:lnTo>
                      <a:pt x="33233" y="74116"/>
                    </a:lnTo>
                    <a:lnTo>
                      <a:pt x="29538" y="74116"/>
                    </a:lnTo>
                    <a:lnTo>
                      <a:pt x="39694" y="74116"/>
                    </a:lnTo>
                    <a:lnTo>
                      <a:pt x="34155" y="77644"/>
                    </a:lnTo>
                    <a:lnTo>
                      <a:pt x="38766" y="82938"/>
                    </a:lnTo>
                    <a:lnTo>
                      <a:pt x="28616" y="74116"/>
                    </a:lnTo>
                    <a:lnTo>
                      <a:pt x="19383" y="77644"/>
                    </a:lnTo>
                    <a:lnTo>
                      <a:pt x="17538" y="90000"/>
                    </a:lnTo>
                    <a:lnTo>
                      <a:pt x="24000" y="86472"/>
                    </a:lnTo>
                    <a:lnTo>
                      <a:pt x="23077" y="90000"/>
                    </a:lnTo>
                    <a:lnTo>
                      <a:pt x="25844" y="90000"/>
                    </a:lnTo>
                    <a:lnTo>
                      <a:pt x="30461" y="79411"/>
                    </a:lnTo>
                    <a:lnTo>
                      <a:pt x="28616" y="90000"/>
                    </a:lnTo>
                    <a:lnTo>
                      <a:pt x="30461" y="90000"/>
                    </a:lnTo>
                    <a:lnTo>
                      <a:pt x="25844" y="91766"/>
                    </a:lnTo>
                    <a:lnTo>
                      <a:pt x="29538" y="91766"/>
                    </a:lnTo>
                    <a:lnTo>
                      <a:pt x="25844" y="93527"/>
                    </a:lnTo>
                    <a:lnTo>
                      <a:pt x="29538" y="97061"/>
                    </a:lnTo>
                    <a:lnTo>
                      <a:pt x="32305" y="97061"/>
                    </a:lnTo>
                    <a:lnTo>
                      <a:pt x="38766" y="91766"/>
                    </a:lnTo>
                    <a:lnTo>
                      <a:pt x="30461" y="104116"/>
                    </a:lnTo>
                    <a:lnTo>
                      <a:pt x="20305" y="91766"/>
                    </a:lnTo>
                    <a:lnTo>
                      <a:pt x="15694" y="93527"/>
                    </a:lnTo>
                    <a:lnTo>
                      <a:pt x="19383" y="107644"/>
                    </a:lnTo>
                    <a:lnTo>
                      <a:pt x="9233" y="111177"/>
                    </a:lnTo>
                    <a:lnTo>
                      <a:pt x="12922" y="118233"/>
                    </a:lnTo>
                    <a:lnTo>
                      <a:pt x="13844" y="112938"/>
                    </a:lnTo>
                    <a:lnTo>
                      <a:pt x="13844" y="118233"/>
                    </a:lnTo>
                    <a:lnTo>
                      <a:pt x="19383" y="116472"/>
                    </a:lnTo>
                    <a:lnTo>
                      <a:pt x="25844" y="120000"/>
                    </a:lnTo>
                    <a:lnTo>
                      <a:pt x="30461" y="120000"/>
                    </a:lnTo>
                    <a:lnTo>
                      <a:pt x="28616" y="118233"/>
                    </a:lnTo>
                    <a:lnTo>
                      <a:pt x="33233" y="118233"/>
                    </a:lnTo>
                    <a:lnTo>
                      <a:pt x="32305" y="114705"/>
                    </a:lnTo>
                    <a:lnTo>
                      <a:pt x="36000" y="118233"/>
                    </a:lnTo>
                    <a:lnTo>
                      <a:pt x="38766" y="118233"/>
                    </a:lnTo>
                    <a:lnTo>
                      <a:pt x="38766" y="116472"/>
                    </a:lnTo>
                    <a:lnTo>
                      <a:pt x="40616" y="118233"/>
                    </a:lnTo>
                    <a:lnTo>
                      <a:pt x="41538" y="120000"/>
                    </a:lnTo>
                    <a:lnTo>
                      <a:pt x="53538" y="118233"/>
                    </a:lnTo>
                    <a:lnTo>
                      <a:pt x="53538" y="109411"/>
                    </a:lnTo>
                    <a:lnTo>
                      <a:pt x="48922" y="112938"/>
                    </a:lnTo>
                    <a:lnTo>
                      <a:pt x="48922" y="107644"/>
                    </a:lnTo>
                    <a:lnTo>
                      <a:pt x="38766" y="104116"/>
                    </a:lnTo>
                    <a:lnTo>
                      <a:pt x="53538" y="104116"/>
                    </a:lnTo>
                    <a:lnTo>
                      <a:pt x="54461" y="95294"/>
                    </a:lnTo>
                    <a:lnTo>
                      <a:pt x="53538" y="91766"/>
                    </a:lnTo>
                    <a:lnTo>
                      <a:pt x="61844" y="91766"/>
                    </a:lnTo>
                    <a:lnTo>
                      <a:pt x="63694" y="90000"/>
                    </a:lnTo>
                    <a:lnTo>
                      <a:pt x="59077" y="90000"/>
                    </a:lnTo>
                    <a:lnTo>
                      <a:pt x="63694" y="90000"/>
                    </a:lnTo>
                    <a:lnTo>
                      <a:pt x="60000" y="82938"/>
                    </a:lnTo>
                    <a:lnTo>
                      <a:pt x="64616" y="79411"/>
                    </a:lnTo>
                    <a:lnTo>
                      <a:pt x="64616" y="77644"/>
                    </a:lnTo>
                    <a:lnTo>
                      <a:pt x="54461" y="74116"/>
                    </a:lnTo>
                    <a:lnTo>
                      <a:pt x="60922" y="74116"/>
                    </a:lnTo>
                    <a:lnTo>
                      <a:pt x="54461" y="70588"/>
                    </a:lnTo>
                    <a:lnTo>
                      <a:pt x="64616" y="74116"/>
                    </a:lnTo>
                    <a:lnTo>
                      <a:pt x="66461" y="70588"/>
                    </a:lnTo>
                    <a:lnTo>
                      <a:pt x="53538" y="68822"/>
                    </a:lnTo>
                    <a:lnTo>
                      <a:pt x="71077" y="67061"/>
                    </a:lnTo>
                    <a:lnTo>
                      <a:pt x="64616" y="63527"/>
                    </a:lnTo>
                    <a:lnTo>
                      <a:pt x="78461" y="65294"/>
                    </a:lnTo>
                    <a:lnTo>
                      <a:pt x="81233" y="56472"/>
                    </a:lnTo>
                    <a:lnTo>
                      <a:pt x="77538" y="56472"/>
                    </a:lnTo>
                    <a:lnTo>
                      <a:pt x="84922" y="56472"/>
                    </a:lnTo>
                    <a:lnTo>
                      <a:pt x="83077" y="52938"/>
                    </a:lnTo>
                    <a:lnTo>
                      <a:pt x="86766" y="52938"/>
                    </a:lnTo>
                    <a:lnTo>
                      <a:pt x="105233" y="33527"/>
                    </a:lnTo>
                    <a:lnTo>
                      <a:pt x="84922" y="37061"/>
                    </a:lnTo>
                    <a:lnTo>
                      <a:pt x="97844" y="33527"/>
                    </a:lnTo>
                    <a:lnTo>
                      <a:pt x="88616" y="33527"/>
                    </a:lnTo>
                    <a:lnTo>
                      <a:pt x="88616" y="28233"/>
                    </a:lnTo>
                    <a:lnTo>
                      <a:pt x="100616" y="33527"/>
                    </a:lnTo>
                    <a:lnTo>
                      <a:pt x="120000" y="14116"/>
                    </a:lnTo>
                    <a:lnTo>
                      <a:pt x="110766" y="14116"/>
                    </a:lnTo>
                    <a:lnTo>
                      <a:pt x="108922" y="3527"/>
                    </a:lnTo>
                    <a:lnTo>
                      <a:pt x="88616" y="8822"/>
                    </a:lnTo>
                    <a:lnTo>
                      <a:pt x="98766" y="3527"/>
                    </a:lnTo>
                    <a:lnTo>
                      <a:pt x="71077" y="0"/>
                    </a:lnTo>
                    <a:lnTo>
                      <a:pt x="68305" y="3527"/>
                    </a:lnTo>
                    <a:lnTo>
                      <a:pt x="71077" y="5294"/>
                    </a:lnTo>
                    <a:lnTo>
                      <a:pt x="63694" y="1766"/>
                    </a:lnTo>
                    <a:lnTo>
                      <a:pt x="53538" y="1766"/>
                    </a:lnTo>
                    <a:lnTo>
                      <a:pt x="61844" y="8822"/>
                    </a:lnTo>
                    <a:lnTo>
                      <a:pt x="59077" y="14116"/>
                    </a:lnTo>
                    <a:lnTo>
                      <a:pt x="54461" y="3527"/>
                    </a:lnTo>
                    <a:lnTo>
                      <a:pt x="42461" y="3527"/>
                    </a:lnTo>
                    <a:lnTo>
                      <a:pt x="46155" y="5294"/>
                    </a:lnTo>
                    <a:lnTo>
                      <a:pt x="38766" y="5294"/>
                    </a:lnTo>
                    <a:lnTo>
                      <a:pt x="40616" y="12355"/>
                    </a:lnTo>
                    <a:lnTo>
                      <a:pt x="36000" y="8822"/>
                    </a:lnTo>
                    <a:lnTo>
                      <a:pt x="38766" y="12355"/>
                    </a:lnTo>
                    <a:lnTo>
                      <a:pt x="33233" y="14116"/>
                    </a:lnTo>
                    <a:lnTo>
                      <a:pt x="40616" y="22938"/>
                    </a:lnTo>
                    <a:lnTo>
                      <a:pt x="23077" y="12355"/>
                    </a:lnTo>
                    <a:lnTo>
                      <a:pt x="17538" y="14116"/>
                    </a:lnTo>
                    <a:lnTo>
                      <a:pt x="26766" y="22938"/>
                    </a:lnTo>
                    <a:lnTo>
                      <a:pt x="13844" y="21177"/>
                    </a:lnTo>
                    <a:lnTo>
                      <a:pt x="0" y="335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8" name="Shape 468"/>
              <p:cNvSpPr/>
              <p:nvPr/>
            </p:nvSpPr>
            <p:spPr>
              <a:xfrm>
                <a:off x="1711342" y="612037"/>
                <a:ext cx="641093" cy="559953"/>
              </a:xfrm>
              <a:custGeom>
                <a:avLst/>
                <a:gdLst/>
                <a:ahLst/>
                <a:cxnLst/>
                <a:rect l="0" t="0" r="0" b="0"/>
                <a:pathLst>
                  <a:path w="120000" h="120000" extrusionOk="0">
                    <a:moveTo>
                      <a:pt x="0" y="23722"/>
                    </a:moveTo>
                    <a:lnTo>
                      <a:pt x="994" y="11161"/>
                    </a:lnTo>
                    <a:lnTo>
                      <a:pt x="6944" y="0"/>
                    </a:lnTo>
                    <a:lnTo>
                      <a:pt x="21816" y="0"/>
                    </a:lnTo>
                    <a:lnTo>
                      <a:pt x="11900" y="11161"/>
                    </a:lnTo>
                    <a:lnTo>
                      <a:pt x="14877" y="18138"/>
                    </a:lnTo>
                    <a:lnTo>
                      <a:pt x="21816" y="27905"/>
                    </a:lnTo>
                    <a:lnTo>
                      <a:pt x="12894" y="29300"/>
                    </a:lnTo>
                    <a:lnTo>
                      <a:pt x="22811" y="29300"/>
                    </a:lnTo>
                    <a:lnTo>
                      <a:pt x="22811" y="23722"/>
                    </a:lnTo>
                    <a:lnTo>
                      <a:pt x="15866" y="18138"/>
                    </a:lnTo>
                    <a:lnTo>
                      <a:pt x="22811" y="13955"/>
                    </a:lnTo>
                    <a:lnTo>
                      <a:pt x="18844" y="5583"/>
                    </a:lnTo>
                    <a:lnTo>
                      <a:pt x="23800" y="8372"/>
                    </a:lnTo>
                    <a:lnTo>
                      <a:pt x="18844" y="4183"/>
                    </a:lnTo>
                    <a:lnTo>
                      <a:pt x="25783" y="5583"/>
                    </a:lnTo>
                    <a:lnTo>
                      <a:pt x="21816" y="0"/>
                    </a:lnTo>
                    <a:lnTo>
                      <a:pt x="33716" y="0"/>
                    </a:lnTo>
                    <a:lnTo>
                      <a:pt x="33716" y="1394"/>
                    </a:lnTo>
                    <a:lnTo>
                      <a:pt x="36694" y="4183"/>
                    </a:lnTo>
                    <a:lnTo>
                      <a:pt x="35700" y="18138"/>
                    </a:lnTo>
                    <a:lnTo>
                      <a:pt x="41655" y="13955"/>
                    </a:lnTo>
                    <a:lnTo>
                      <a:pt x="43638" y="13955"/>
                    </a:lnTo>
                    <a:lnTo>
                      <a:pt x="51572" y="8372"/>
                    </a:lnTo>
                    <a:lnTo>
                      <a:pt x="59505" y="13955"/>
                    </a:lnTo>
                    <a:lnTo>
                      <a:pt x="64461" y="18138"/>
                    </a:lnTo>
                    <a:lnTo>
                      <a:pt x="61488" y="23722"/>
                    </a:lnTo>
                    <a:lnTo>
                      <a:pt x="68427" y="22327"/>
                    </a:lnTo>
                    <a:lnTo>
                      <a:pt x="64461" y="23722"/>
                    </a:lnTo>
                    <a:lnTo>
                      <a:pt x="69422" y="27905"/>
                    </a:lnTo>
                    <a:lnTo>
                      <a:pt x="73388" y="23722"/>
                    </a:lnTo>
                    <a:lnTo>
                      <a:pt x="77355" y="23722"/>
                    </a:lnTo>
                    <a:lnTo>
                      <a:pt x="77355" y="29300"/>
                    </a:lnTo>
                    <a:lnTo>
                      <a:pt x="75372" y="29300"/>
                    </a:lnTo>
                    <a:lnTo>
                      <a:pt x="80333" y="29300"/>
                    </a:lnTo>
                    <a:lnTo>
                      <a:pt x="78344" y="34883"/>
                    </a:lnTo>
                    <a:lnTo>
                      <a:pt x="84300" y="30700"/>
                    </a:lnTo>
                    <a:lnTo>
                      <a:pt x="83305" y="37672"/>
                    </a:lnTo>
                    <a:lnTo>
                      <a:pt x="89255" y="34883"/>
                    </a:lnTo>
                    <a:lnTo>
                      <a:pt x="85288" y="37672"/>
                    </a:lnTo>
                    <a:lnTo>
                      <a:pt x="89255" y="37672"/>
                    </a:lnTo>
                    <a:lnTo>
                      <a:pt x="86283" y="41861"/>
                    </a:lnTo>
                    <a:lnTo>
                      <a:pt x="91238" y="37672"/>
                    </a:lnTo>
                    <a:lnTo>
                      <a:pt x="96200" y="41861"/>
                    </a:lnTo>
                    <a:lnTo>
                      <a:pt x="88266" y="44650"/>
                    </a:lnTo>
                    <a:lnTo>
                      <a:pt x="98183" y="47444"/>
                    </a:lnTo>
                    <a:lnTo>
                      <a:pt x="89255" y="47444"/>
                    </a:lnTo>
                    <a:lnTo>
                      <a:pt x="94216" y="48838"/>
                    </a:lnTo>
                    <a:lnTo>
                      <a:pt x="91238" y="57211"/>
                    </a:lnTo>
                    <a:lnTo>
                      <a:pt x="98183" y="66977"/>
                    </a:lnTo>
                    <a:lnTo>
                      <a:pt x="101155" y="61394"/>
                    </a:lnTo>
                    <a:lnTo>
                      <a:pt x="106116" y="71161"/>
                    </a:lnTo>
                    <a:lnTo>
                      <a:pt x="110083" y="68372"/>
                    </a:lnTo>
                    <a:lnTo>
                      <a:pt x="110083" y="72555"/>
                    </a:lnTo>
                    <a:lnTo>
                      <a:pt x="120000" y="76744"/>
                    </a:lnTo>
                    <a:lnTo>
                      <a:pt x="119005" y="79533"/>
                    </a:lnTo>
                    <a:lnTo>
                      <a:pt x="114050" y="79533"/>
                    </a:lnTo>
                    <a:lnTo>
                      <a:pt x="114050" y="87905"/>
                    </a:lnTo>
                    <a:lnTo>
                      <a:pt x="109088" y="82327"/>
                    </a:lnTo>
                    <a:lnTo>
                      <a:pt x="108100" y="92094"/>
                    </a:lnTo>
                    <a:lnTo>
                      <a:pt x="96200" y="78138"/>
                    </a:lnTo>
                    <a:lnTo>
                      <a:pt x="92233" y="78138"/>
                    </a:lnTo>
                    <a:lnTo>
                      <a:pt x="96200" y="82327"/>
                    </a:lnTo>
                    <a:lnTo>
                      <a:pt x="94216" y="87905"/>
                    </a:lnTo>
                    <a:lnTo>
                      <a:pt x="95205" y="87905"/>
                    </a:lnTo>
                    <a:lnTo>
                      <a:pt x="97188" y="93488"/>
                    </a:lnTo>
                    <a:lnTo>
                      <a:pt x="101155" y="96277"/>
                    </a:lnTo>
                    <a:lnTo>
                      <a:pt x="101155" y="99072"/>
                    </a:lnTo>
                    <a:lnTo>
                      <a:pt x="106116" y="103255"/>
                    </a:lnTo>
                    <a:lnTo>
                      <a:pt x="101155" y="117211"/>
                    </a:lnTo>
                    <a:lnTo>
                      <a:pt x="88266" y="103255"/>
                    </a:lnTo>
                    <a:lnTo>
                      <a:pt x="98183" y="120000"/>
                    </a:lnTo>
                    <a:lnTo>
                      <a:pt x="77355" y="113022"/>
                    </a:lnTo>
                    <a:lnTo>
                      <a:pt x="75372" y="103255"/>
                    </a:lnTo>
                    <a:lnTo>
                      <a:pt x="77355" y="103255"/>
                    </a:lnTo>
                    <a:lnTo>
                      <a:pt x="70411" y="101861"/>
                    </a:lnTo>
                    <a:lnTo>
                      <a:pt x="69422" y="96277"/>
                    </a:lnTo>
                    <a:lnTo>
                      <a:pt x="62477" y="92094"/>
                    </a:lnTo>
                    <a:lnTo>
                      <a:pt x="61488" y="97672"/>
                    </a:lnTo>
                    <a:lnTo>
                      <a:pt x="59505" y="96277"/>
                    </a:lnTo>
                    <a:lnTo>
                      <a:pt x="54544" y="99072"/>
                    </a:lnTo>
                    <a:lnTo>
                      <a:pt x="48594" y="96277"/>
                    </a:lnTo>
                    <a:lnTo>
                      <a:pt x="53555" y="89300"/>
                    </a:lnTo>
                    <a:lnTo>
                      <a:pt x="68427" y="89300"/>
                    </a:lnTo>
                    <a:lnTo>
                      <a:pt x="64461" y="79533"/>
                    </a:lnTo>
                    <a:lnTo>
                      <a:pt x="74377" y="68372"/>
                    </a:lnTo>
                    <a:lnTo>
                      <a:pt x="67438" y="57211"/>
                    </a:lnTo>
                    <a:lnTo>
                      <a:pt x="61488" y="54416"/>
                    </a:lnTo>
                    <a:lnTo>
                      <a:pt x="64461" y="48838"/>
                    </a:lnTo>
                    <a:lnTo>
                      <a:pt x="55538" y="57211"/>
                    </a:lnTo>
                    <a:lnTo>
                      <a:pt x="54544" y="48838"/>
                    </a:lnTo>
                    <a:lnTo>
                      <a:pt x="59505" y="47444"/>
                    </a:lnTo>
                    <a:lnTo>
                      <a:pt x="51572" y="43255"/>
                    </a:lnTo>
                    <a:lnTo>
                      <a:pt x="51572" y="37672"/>
                    </a:lnTo>
                    <a:lnTo>
                      <a:pt x="43638" y="37672"/>
                    </a:lnTo>
                    <a:lnTo>
                      <a:pt x="47605" y="41861"/>
                    </a:lnTo>
                    <a:lnTo>
                      <a:pt x="33716" y="40466"/>
                    </a:lnTo>
                    <a:lnTo>
                      <a:pt x="35700" y="44650"/>
                    </a:lnTo>
                    <a:lnTo>
                      <a:pt x="8927" y="37672"/>
                    </a:lnTo>
                    <a:lnTo>
                      <a:pt x="994" y="29300"/>
                    </a:lnTo>
                    <a:lnTo>
                      <a:pt x="9916" y="29300"/>
                    </a:lnTo>
                    <a:lnTo>
                      <a:pt x="0" y="237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69" name="Shape 469"/>
              <p:cNvSpPr/>
              <p:nvPr/>
            </p:nvSpPr>
            <p:spPr>
              <a:xfrm>
                <a:off x="1764325" y="996190"/>
                <a:ext cx="158951" cy="123711"/>
              </a:xfrm>
              <a:custGeom>
                <a:avLst/>
                <a:gdLst/>
                <a:ahLst/>
                <a:cxnLst/>
                <a:rect l="0" t="0" r="0" b="0"/>
                <a:pathLst>
                  <a:path w="120000" h="120000" extrusionOk="0">
                    <a:moveTo>
                      <a:pt x="0" y="94738"/>
                    </a:moveTo>
                    <a:lnTo>
                      <a:pt x="28000" y="75788"/>
                    </a:lnTo>
                    <a:lnTo>
                      <a:pt x="36000" y="0"/>
                    </a:lnTo>
                    <a:lnTo>
                      <a:pt x="48000" y="25261"/>
                    </a:lnTo>
                    <a:lnTo>
                      <a:pt x="72000" y="25261"/>
                    </a:lnTo>
                    <a:lnTo>
                      <a:pt x="120000" y="88422"/>
                    </a:lnTo>
                    <a:lnTo>
                      <a:pt x="108000" y="107366"/>
                    </a:lnTo>
                    <a:lnTo>
                      <a:pt x="68000" y="82105"/>
                    </a:lnTo>
                    <a:lnTo>
                      <a:pt x="48000" y="120000"/>
                    </a:lnTo>
                    <a:lnTo>
                      <a:pt x="36000" y="88422"/>
                    </a:lnTo>
                    <a:lnTo>
                      <a:pt x="0" y="947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0" name="Shape 470"/>
              <p:cNvSpPr/>
              <p:nvPr/>
            </p:nvSpPr>
            <p:spPr>
              <a:xfrm>
                <a:off x="2384225" y="1582184"/>
                <a:ext cx="158949" cy="175800"/>
              </a:xfrm>
              <a:custGeom>
                <a:avLst/>
                <a:gdLst/>
                <a:ahLst/>
                <a:cxnLst/>
                <a:rect l="0" t="0" r="0" b="0"/>
                <a:pathLst>
                  <a:path w="120000" h="120000" extrusionOk="0">
                    <a:moveTo>
                      <a:pt x="0" y="102222"/>
                    </a:moveTo>
                    <a:lnTo>
                      <a:pt x="48000" y="17777"/>
                    </a:lnTo>
                    <a:lnTo>
                      <a:pt x="68000" y="0"/>
                    </a:lnTo>
                    <a:lnTo>
                      <a:pt x="48000" y="53333"/>
                    </a:lnTo>
                    <a:lnTo>
                      <a:pt x="64000" y="35555"/>
                    </a:lnTo>
                    <a:lnTo>
                      <a:pt x="68000" y="57777"/>
                    </a:lnTo>
                    <a:lnTo>
                      <a:pt x="96000" y="57777"/>
                    </a:lnTo>
                    <a:lnTo>
                      <a:pt x="92000" y="84444"/>
                    </a:lnTo>
                    <a:lnTo>
                      <a:pt x="112000" y="75555"/>
                    </a:lnTo>
                    <a:lnTo>
                      <a:pt x="96000" y="102222"/>
                    </a:lnTo>
                    <a:lnTo>
                      <a:pt x="112000" y="93333"/>
                    </a:lnTo>
                    <a:lnTo>
                      <a:pt x="120000" y="106666"/>
                    </a:lnTo>
                    <a:lnTo>
                      <a:pt x="96000" y="120000"/>
                    </a:lnTo>
                    <a:lnTo>
                      <a:pt x="96000" y="111111"/>
                    </a:lnTo>
                    <a:lnTo>
                      <a:pt x="92000" y="120000"/>
                    </a:lnTo>
                    <a:lnTo>
                      <a:pt x="92000" y="102222"/>
                    </a:lnTo>
                    <a:lnTo>
                      <a:pt x="68000" y="120000"/>
                    </a:lnTo>
                    <a:lnTo>
                      <a:pt x="76000" y="102222"/>
                    </a:lnTo>
                    <a:lnTo>
                      <a:pt x="56000" y="106666"/>
                    </a:lnTo>
                    <a:lnTo>
                      <a:pt x="64000" y="102222"/>
                    </a:lnTo>
                    <a:lnTo>
                      <a:pt x="0" y="1022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1" name="Shape 471"/>
              <p:cNvSpPr/>
              <p:nvPr/>
            </p:nvSpPr>
            <p:spPr>
              <a:xfrm>
                <a:off x="5446630" y="2910440"/>
                <a:ext cx="37089" cy="97668"/>
              </a:xfrm>
              <a:custGeom>
                <a:avLst/>
                <a:gdLst/>
                <a:ahLst/>
                <a:cxnLst/>
                <a:rect l="0" t="0" r="0" b="0"/>
                <a:pathLst>
                  <a:path w="120000" h="120000" extrusionOk="0">
                    <a:moveTo>
                      <a:pt x="0" y="0"/>
                    </a:moveTo>
                    <a:lnTo>
                      <a:pt x="0" y="120000"/>
                    </a:lnTo>
                    <a:lnTo>
                      <a:pt x="120000" y="104000"/>
                    </a:lnTo>
                    <a:lnTo>
                      <a:pt x="17144" y="32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2" name="Shape 472"/>
              <p:cNvSpPr/>
              <p:nvPr/>
            </p:nvSpPr>
            <p:spPr>
              <a:xfrm>
                <a:off x="2029240" y="3665721"/>
                <a:ext cx="185441" cy="1198035"/>
              </a:xfrm>
              <a:custGeom>
                <a:avLst/>
                <a:gdLst/>
                <a:ahLst/>
                <a:cxnLst/>
                <a:rect l="0" t="0" r="0" b="0"/>
                <a:pathLst>
                  <a:path w="120000" h="120000" extrusionOk="0">
                    <a:moveTo>
                      <a:pt x="0" y="92611"/>
                    </a:moveTo>
                    <a:lnTo>
                      <a:pt x="3427" y="89350"/>
                    </a:lnTo>
                    <a:lnTo>
                      <a:pt x="27427" y="92611"/>
                    </a:lnTo>
                    <a:lnTo>
                      <a:pt x="41144" y="85433"/>
                    </a:lnTo>
                    <a:lnTo>
                      <a:pt x="37716" y="84127"/>
                    </a:lnTo>
                    <a:lnTo>
                      <a:pt x="48000" y="76305"/>
                    </a:lnTo>
                    <a:lnTo>
                      <a:pt x="27427" y="75650"/>
                    </a:lnTo>
                    <a:lnTo>
                      <a:pt x="30855" y="62611"/>
                    </a:lnTo>
                    <a:lnTo>
                      <a:pt x="54855" y="47611"/>
                    </a:lnTo>
                    <a:lnTo>
                      <a:pt x="54855" y="35872"/>
                    </a:lnTo>
                    <a:lnTo>
                      <a:pt x="82283" y="14350"/>
                    </a:lnTo>
                    <a:lnTo>
                      <a:pt x="72000" y="3911"/>
                    </a:lnTo>
                    <a:lnTo>
                      <a:pt x="85716" y="0"/>
                    </a:lnTo>
                    <a:lnTo>
                      <a:pt x="99427" y="7172"/>
                    </a:lnTo>
                    <a:lnTo>
                      <a:pt x="116572" y="15650"/>
                    </a:lnTo>
                    <a:lnTo>
                      <a:pt x="120000" y="15650"/>
                    </a:lnTo>
                    <a:lnTo>
                      <a:pt x="120000" y="18911"/>
                    </a:lnTo>
                    <a:lnTo>
                      <a:pt x="109716" y="22172"/>
                    </a:lnTo>
                    <a:lnTo>
                      <a:pt x="109716" y="29350"/>
                    </a:lnTo>
                    <a:lnTo>
                      <a:pt x="85716" y="33911"/>
                    </a:lnTo>
                    <a:lnTo>
                      <a:pt x="78855" y="42388"/>
                    </a:lnTo>
                    <a:lnTo>
                      <a:pt x="82283" y="52172"/>
                    </a:lnTo>
                    <a:lnTo>
                      <a:pt x="58283" y="58694"/>
                    </a:lnTo>
                    <a:lnTo>
                      <a:pt x="51427" y="79566"/>
                    </a:lnTo>
                    <a:lnTo>
                      <a:pt x="58283" y="85433"/>
                    </a:lnTo>
                    <a:lnTo>
                      <a:pt x="51427" y="85433"/>
                    </a:lnTo>
                    <a:lnTo>
                      <a:pt x="54855" y="92611"/>
                    </a:lnTo>
                    <a:lnTo>
                      <a:pt x="34283" y="106305"/>
                    </a:lnTo>
                    <a:lnTo>
                      <a:pt x="34283" y="108261"/>
                    </a:lnTo>
                    <a:lnTo>
                      <a:pt x="48000" y="106305"/>
                    </a:lnTo>
                    <a:lnTo>
                      <a:pt x="51427" y="112827"/>
                    </a:lnTo>
                    <a:lnTo>
                      <a:pt x="109716" y="112827"/>
                    </a:lnTo>
                    <a:lnTo>
                      <a:pt x="65144" y="114783"/>
                    </a:lnTo>
                    <a:lnTo>
                      <a:pt x="58283" y="120000"/>
                    </a:lnTo>
                    <a:lnTo>
                      <a:pt x="51427" y="118694"/>
                    </a:lnTo>
                    <a:lnTo>
                      <a:pt x="65144" y="115433"/>
                    </a:lnTo>
                    <a:lnTo>
                      <a:pt x="41144" y="114783"/>
                    </a:lnTo>
                    <a:lnTo>
                      <a:pt x="37716" y="110872"/>
                    </a:lnTo>
                    <a:lnTo>
                      <a:pt x="34283" y="112827"/>
                    </a:lnTo>
                    <a:lnTo>
                      <a:pt x="13716" y="108911"/>
                    </a:lnTo>
                    <a:lnTo>
                      <a:pt x="27427" y="106305"/>
                    </a:lnTo>
                    <a:lnTo>
                      <a:pt x="13716" y="106305"/>
                    </a:lnTo>
                    <a:lnTo>
                      <a:pt x="27427" y="104350"/>
                    </a:lnTo>
                    <a:lnTo>
                      <a:pt x="13716" y="97827"/>
                    </a:lnTo>
                    <a:lnTo>
                      <a:pt x="34283" y="99127"/>
                    </a:lnTo>
                    <a:lnTo>
                      <a:pt x="13716" y="95216"/>
                    </a:lnTo>
                    <a:lnTo>
                      <a:pt x="13716" y="92611"/>
                    </a:lnTo>
                    <a:lnTo>
                      <a:pt x="0" y="9261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3" name="Shape 473"/>
              <p:cNvSpPr/>
              <p:nvPr/>
            </p:nvSpPr>
            <p:spPr>
              <a:xfrm>
                <a:off x="2029240" y="4661912"/>
                <a:ext cx="26494" cy="45579"/>
              </a:xfrm>
              <a:custGeom>
                <a:avLst/>
                <a:gdLst/>
                <a:ahLst/>
                <a:cxnLst/>
                <a:rect l="0" t="0" r="0" b="0"/>
                <a:pathLst>
                  <a:path w="120000" h="120000" extrusionOk="0">
                    <a:moveTo>
                      <a:pt x="0" y="102855"/>
                    </a:moveTo>
                    <a:lnTo>
                      <a:pt x="24000" y="0"/>
                    </a:lnTo>
                    <a:lnTo>
                      <a:pt x="120000" y="120000"/>
                    </a:lnTo>
                    <a:lnTo>
                      <a:pt x="0" y="10285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4" name="Shape 474"/>
              <p:cNvSpPr/>
              <p:nvPr/>
            </p:nvSpPr>
            <p:spPr>
              <a:xfrm>
                <a:off x="2055732" y="4434026"/>
                <a:ext cx="15895" cy="52091"/>
              </a:xfrm>
              <a:custGeom>
                <a:avLst/>
                <a:gdLst/>
                <a:ahLst/>
                <a:cxnLst/>
                <a:rect l="0" t="0" r="0" b="0"/>
                <a:pathLst>
                  <a:path w="120000" h="120000" extrusionOk="0">
                    <a:moveTo>
                      <a:pt x="0" y="105000"/>
                    </a:moveTo>
                    <a:lnTo>
                      <a:pt x="120000" y="0"/>
                    </a:lnTo>
                    <a:lnTo>
                      <a:pt x="120000" y="120000"/>
                    </a:lnTo>
                    <a:lnTo>
                      <a:pt x="0" y="10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5" name="Shape 475"/>
              <p:cNvSpPr/>
              <p:nvPr/>
            </p:nvSpPr>
            <p:spPr>
              <a:xfrm>
                <a:off x="2071625" y="4850732"/>
                <a:ext cx="37089" cy="32557"/>
              </a:xfrm>
              <a:custGeom>
                <a:avLst/>
                <a:gdLst/>
                <a:ahLst/>
                <a:cxnLst/>
                <a:rect l="0" t="0" r="0" b="0"/>
                <a:pathLst>
                  <a:path w="120000" h="120000" extrusionOk="0">
                    <a:moveTo>
                      <a:pt x="0" y="0"/>
                    </a:moveTo>
                    <a:lnTo>
                      <a:pt x="102855" y="48000"/>
                    </a:lnTo>
                    <a:lnTo>
                      <a:pt x="120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6" name="Shape 476"/>
              <p:cNvSpPr/>
              <p:nvPr/>
            </p:nvSpPr>
            <p:spPr>
              <a:xfrm>
                <a:off x="2082223" y="4798644"/>
                <a:ext cx="37089" cy="52091"/>
              </a:xfrm>
              <a:custGeom>
                <a:avLst/>
                <a:gdLst/>
                <a:ahLst/>
                <a:cxnLst/>
                <a:rect l="0" t="0" r="0" b="0"/>
                <a:pathLst>
                  <a:path w="120000" h="120000" extrusionOk="0">
                    <a:moveTo>
                      <a:pt x="0" y="0"/>
                    </a:moveTo>
                    <a:lnTo>
                      <a:pt x="34283" y="0"/>
                    </a:lnTo>
                    <a:lnTo>
                      <a:pt x="17144" y="30000"/>
                    </a:lnTo>
                    <a:lnTo>
                      <a:pt x="120000" y="45000"/>
                    </a:lnTo>
                    <a:lnTo>
                      <a:pt x="51427"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7" name="Shape 477"/>
              <p:cNvSpPr/>
              <p:nvPr/>
            </p:nvSpPr>
            <p:spPr>
              <a:xfrm>
                <a:off x="2114013" y="4870267"/>
                <a:ext cx="15895" cy="19535"/>
              </a:xfrm>
              <a:custGeom>
                <a:avLst/>
                <a:gdLst/>
                <a:ahLst/>
                <a:cxnLst/>
                <a:rect l="0" t="0" r="0" b="0"/>
                <a:pathLst>
                  <a:path w="120000" h="120000" extrusionOk="0">
                    <a:moveTo>
                      <a:pt x="0" y="40000"/>
                    </a:moveTo>
                    <a:lnTo>
                      <a:pt x="40000" y="0"/>
                    </a:lnTo>
                    <a:lnTo>
                      <a:pt x="120000" y="12000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8" name="Shape 478"/>
              <p:cNvSpPr/>
              <p:nvPr/>
            </p:nvSpPr>
            <p:spPr>
              <a:xfrm>
                <a:off x="2124608" y="4811667"/>
                <a:ext cx="63580" cy="91157"/>
              </a:xfrm>
              <a:custGeom>
                <a:avLst/>
                <a:gdLst/>
                <a:ahLst/>
                <a:cxnLst/>
                <a:rect l="0" t="0" r="0" b="0"/>
                <a:pathLst>
                  <a:path w="120000" h="120000" extrusionOk="0">
                    <a:moveTo>
                      <a:pt x="0" y="102855"/>
                    </a:moveTo>
                    <a:lnTo>
                      <a:pt x="10000" y="94283"/>
                    </a:lnTo>
                    <a:lnTo>
                      <a:pt x="90000" y="102855"/>
                    </a:lnTo>
                    <a:lnTo>
                      <a:pt x="70000" y="77144"/>
                    </a:lnTo>
                    <a:lnTo>
                      <a:pt x="90000" y="51427"/>
                    </a:lnTo>
                    <a:lnTo>
                      <a:pt x="50000" y="42855"/>
                    </a:lnTo>
                    <a:lnTo>
                      <a:pt x="50000" y="0"/>
                    </a:lnTo>
                    <a:lnTo>
                      <a:pt x="120000" y="0"/>
                    </a:lnTo>
                    <a:lnTo>
                      <a:pt x="120000" y="120000"/>
                    </a:lnTo>
                    <a:lnTo>
                      <a:pt x="0" y="10285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79" name="Shape 479"/>
              <p:cNvSpPr/>
              <p:nvPr/>
            </p:nvSpPr>
            <p:spPr>
              <a:xfrm>
                <a:off x="2156399" y="4909332"/>
                <a:ext cx="52984" cy="26046"/>
              </a:xfrm>
              <a:custGeom>
                <a:avLst/>
                <a:gdLst/>
                <a:ahLst/>
                <a:cxnLst/>
                <a:rect l="0" t="0" r="0" b="0"/>
                <a:pathLst>
                  <a:path w="120000" h="120000" extrusionOk="0">
                    <a:moveTo>
                      <a:pt x="0" y="0"/>
                    </a:moveTo>
                    <a:lnTo>
                      <a:pt x="108000" y="60000"/>
                    </a:lnTo>
                    <a:lnTo>
                      <a:pt x="120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0" name="Shape 480"/>
              <p:cNvSpPr/>
              <p:nvPr/>
            </p:nvSpPr>
            <p:spPr>
              <a:xfrm>
                <a:off x="2209382" y="4902821"/>
                <a:ext cx="10598" cy="6513"/>
              </a:xfrm>
              <a:custGeom>
                <a:avLst/>
                <a:gdLst/>
                <a:ahLst/>
                <a:cxnLst/>
                <a:rect l="0" t="0" r="0" b="0"/>
                <a:pathLst>
                  <a:path w="120000" h="120000" extrusionOk="0">
                    <a:moveTo>
                      <a:pt x="0" y="120000"/>
                    </a:moveTo>
                    <a:lnTo>
                      <a:pt x="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1" name="Shape 481"/>
              <p:cNvSpPr/>
              <p:nvPr/>
            </p:nvSpPr>
            <p:spPr>
              <a:xfrm>
                <a:off x="5308875" y="1510562"/>
                <a:ext cx="1351063" cy="1100369"/>
              </a:xfrm>
              <a:custGeom>
                <a:avLst/>
                <a:gdLst/>
                <a:ahLst/>
                <a:cxnLst/>
                <a:rect l="0" t="0" r="0" b="0"/>
                <a:pathLst>
                  <a:path w="120000" h="120000" extrusionOk="0">
                    <a:moveTo>
                      <a:pt x="0" y="57516"/>
                    </a:moveTo>
                    <a:lnTo>
                      <a:pt x="472" y="53255"/>
                    </a:lnTo>
                    <a:lnTo>
                      <a:pt x="4705" y="51833"/>
                    </a:lnTo>
                    <a:lnTo>
                      <a:pt x="12233" y="43311"/>
                    </a:lnTo>
                    <a:lnTo>
                      <a:pt x="12705" y="41183"/>
                    </a:lnTo>
                    <a:lnTo>
                      <a:pt x="12233" y="36211"/>
                    </a:lnTo>
                    <a:lnTo>
                      <a:pt x="17411" y="34083"/>
                    </a:lnTo>
                    <a:lnTo>
                      <a:pt x="18355" y="25561"/>
                    </a:lnTo>
                    <a:lnTo>
                      <a:pt x="22116" y="25561"/>
                    </a:lnTo>
                    <a:lnTo>
                      <a:pt x="24000" y="22722"/>
                    </a:lnTo>
                    <a:lnTo>
                      <a:pt x="27294" y="18461"/>
                    </a:lnTo>
                    <a:lnTo>
                      <a:pt x="29644" y="23433"/>
                    </a:lnTo>
                    <a:lnTo>
                      <a:pt x="32000" y="24144"/>
                    </a:lnTo>
                    <a:lnTo>
                      <a:pt x="33411" y="34083"/>
                    </a:lnTo>
                    <a:lnTo>
                      <a:pt x="41883" y="38344"/>
                    </a:lnTo>
                    <a:lnTo>
                      <a:pt x="45177" y="41894"/>
                    </a:lnTo>
                    <a:lnTo>
                      <a:pt x="52705" y="41183"/>
                    </a:lnTo>
                    <a:lnTo>
                      <a:pt x="60705" y="45444"/>
                    </a:lnTo>
                    <a:lnTo>
                      <a:pt x="71061" y="41894"/>
                    </a:lnTo>
                    <a:lnTo>
                      <a:pt x="73411" y="40472"/>
                    </a:lnTo>
                    <a:lnTo>
                      <a:pt x="73411" y="36211"/>
                    </a:lnTo>
                    <a:lnTo>
                      <a:pt x="77177" y="36211"/>
                    </a:lnTo>
                    <a:lnTo>
                      <a:pt x="83766" y="26983"/>
                    </a:lnTo>
                    <a:lnTo>
                      <a:pt x="89411" y="26983"/>
                    </a:lnTo>
                    <a:lnTo>
                      <a:pt x="86588" y="22722"/>
                    </a:lnTo>
                    <a:lnTo>
                      <a:pt x="80938" y="24144"/>
                    </a:lnTo>
                    <a:lnTo>
                      <a:pt x="80938" y="17750"/>
                    </a:lnTo>
                    <a:lnTo>
                      <a:pt x="83294" y="15622"/>
                    </a:lnTo>
                    <a:lnTo>
                      <a:pt x="86588" y="16333"/>
                    </a:lnTo>
                    <a:lnTo>
                      <a:pt x="87527" y="13488"/>
                    </a:lnTo>
                    <a:lnTo>
                      <a:pt x="91294" y="7100"/>
                    </a:lnTo>
                    <a:lnTo>
                      <a:pt x="89883" y="5677"/>
                    </a:lnTo>
                    <a:lnTo>
                      <a:pt x="97883" y="0"/>
                    </a:lnTo>
                    <a:lnTo>
                      <a:pt x="101644" y="2127"/>
                    </a:lnTo>
                    <a:lnTo>
                      <a:pt x="104472" y="16333"/>
                    </a:lnTo>
                    <a:lnTo>
                      <a:pt x="111061" y="18461"/>
                    </a:lnTo>
                    <a:lnTo>
                      <a:pt x="111527" y="24144"/>
                    </a:lnTo>
                    <a:lnTo>
                      <a:pt x="120000" y="21300"/>
                    </a:lnTo>
                    <a:lnTo>
                      <a:pt x="114822" y="34083"/>
                    </a:lnTo>
                    <a:lnTo>
                      <a:pt x="111061" y="37633"/>
                    </a:lnTo>
                    <a:lnTo>
                      <a:pt x="111527" y="41183"/>
                    </a:lnTo>
                    <a:lnTo>
                      <a:pt x="111061" y="41894"/>
                    </a:lnTo>
                    <a:lnTo>
                      <a:pt x="109644" y="41183"/>
                    </a:lnTo>
                    <a:lnTo>
                      <a:pt x="107294" y="44022"/>
                    </a:lnTo>
                    <a:lnTo>
                      <a:pt x="107294" y="47572"/>
                    </a:lnTo>
                    <a:lnTo>
                      <a:pt x="103061" y="46155"/>
                    </a:lnTo>
                    <a:lnTo>
                      <a:pt x="98355" y="53966"/>
                    </a:lnTo>
                    <a:lnTo>
                      <a:pt x="93177" y="57516"/>
                    </a:lnTo>
                    <a:lnTo>
                      <a:pt x="93644" y="51833"/>
                    </a:lnTo>
                    <a:lnTo>
                      <a:pt x="93644" y="50416"/>
                    </a:lnTo>
                    <a:lnTo>
                      <a:pt x="86588" y="56805"/>
                    </a:lnTo>
                    <a:lnTo>
                      <a:pt x="86116" y="57516"/>
                    </a:lnTo>
                    <a:lnTo>
                      <a:pt x="87527" y="61777"/>
                    </a:lnTo>
                    <a:lnTo>
                      <a:pt x="96472" y="61777"/>
                    </a:lnTo>
                    <a:lnTo>
                      <a:pt x="89883" y="66033"/>
                    </a:lnTo>
                    <a:lnTo>
                      <a:pt x="87527" y="71716"/>
                    </a:lnTo>
                    <a:lnTo>
                      <a:pt x="93644" y="80944"/>
                    </a:lnTo>
                    <a:lnTo>
                      <a:pt x="89883" y="80238"/>
                    </a:lnTo>
                    <a:lnTo>
                      <a:pt x="93644" y="82366"/>
                    </a:lnTo>
                    <a:lnTo>
                      <a:pt x="89883" y="88050"/>
                    </a:lnTo>
                    <a:lnTo>
                      <a:pt x="93644" y="89466"/>
                    </a:lnTo>
                    <a:lnTo>
                      <a:pt x="87527" y="106511"/>
                    </a:lnTo>
                    <a:lnTo>
                      <a:pt x="83294" y="110766"/>
                    </a:lnTo>
                    <a:lnTo>
                      <a:pt x="78588" y="112188"/>
                    </a:lnTo>
                    <a:lnTo>
                      <a:pt x="78116" y="112188"/>
                    </a:lnTo>
                    <a:lnTo>
                      <a:pt x="77177" y="111477"/>
                    </a:lnTo>
                    <a:lnTo>
                      <a:pt x="76233" y="112900"/>
                    </a:lnTo>
                    <a:lnTo>
                      <a:pt x="71061" y="115027"/>
                    </a:lnTo>
                    <a:lnTo>
                      <a:pt x="71061" y="120000"/>
                    </a:lnTo>
                    <a:lnTo>
                      <a:pt x="70116" y="113611"/>
                    </a:lnTo>
                    <a:lnTo>
                      <a:pt x="65883" y="115027"/>
                    </a:lnTo>
                    <a:lnTo>
                      <a:pt x="61644" y="110766"/>
                    </a:lnTo>
                    <a:lnTo>
                      <a:pt x="55527" y="112188"/>
                    </a:lnTo>
                    <a:lnTo>
                      <a:pt x="53177" y="112188"/>
                    </a:lnTo>
                    <a:lnTo>
                      <a:pt x="53177" y="113611"/>
                    </a:lnTo>
                    <a:lnTo>
                      <a:pt x="49883" y="112900"/>
                    </a:lnTo>
                    <a:lnTo>
                      <a:pt x="48938" y="107216"/>
                    </a:lnTo>
                    <a:lnTo>
                      <a:pt x="46116" y="107216"/>
                    </a:lnTo>
                    <a:lnTo>
                      <a:pt x="48938" y="97277"/>
                    </a:lnTo>
                    <a:lnTo>
                      <a:pt x="48938" y="95150"/>
                    </a:lnTo>
                    <a:lnTo>
                      <a:pt x="45644" y="94438"/>
                    </a:lnTo>
                    <a:lnTo>
                      <a:pt x="43294" y="93727"/>
                    </a:lnTo>
                    <a:lnTo>
                      <a:pt x="42822" y="90177"/>
                    </a:lnTo>
                    <a:lnTo>
                      <a:pt x="36233" y="94438"/>
                    </a:lnTo>
                    <a:lnTo>
                      <a:pt x="31527" y="94438"/>
                    </a:lnTo>
                    <a:lnTo>
                      <a:pt x="29644" y="95855"/>
                    </a:lnTo>
                    <a:lnTo>
                      <a:pt x="28233" y="94438"/>
                    </a:lnTo>
                    <a:lnTo>
                      <a:pt x="24938" y="94438"/>
                    </a:lnTo>
                    <a:lnTo>
                      <a:pt x="19766" y="90177"/>
                    </a:lnTo>
                    <a:lnTo>
                      <a:pt x="14588" y="86627"/>
                    </a:lnTo>
                    <a:lnTo>
                      <a:pt x="10822" y="82366"/>
                    </a:lnTo>
                    <a:lnTo>
                      <a:pt x="9411" y="78816"/>
                    </a:lnTo>
                    <a:lnTo>
                      <a:pt x="11766" y="78816"/>
                    </a:lnTo>
                    <a:lnTo>
                      <a:pt x="10822" y="75266"/>
                    </a:lnTo>
                    <a:lnTo>
                      <a:pt x="12233" y="68877"/>
                    </a:lnTo>
                    <a:lnTo>
                      <a:pt x="11294" y="66744"/>
                    </a:lnTo>
                    <a:lnTo>
                      <a:pt x="7527" y="69583"/>
                    </a:lnTo>
                    <a:lnTo>
                      <a:pt x="1411" y="61777"/>
                    </a:lnTo>
                    <a:lnTo>
                      <a:pt x="1411" y="57516"/>
                    </a:lnTo>
                    <a:lnTo>
                      <a:pt x="0" y="575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2" name="Shape 482"/>
              <p:cNvSpPr/>
              <p:nvPr/>
            </p:nvSpPr>
            <p:spPr>
              <a:xfrm>
                <a:off x="6077126" y="2617441"/>
                <a:ext cx="52983" cy="58601"/>
              </a:xfrm>
              <a:custGeom>
                <a:avLst/>
                <a:gdLst/>
                <a:ahLst/>
                <a:cxnLst/>
                <a:rect l="0" t="0" r="0" b="0"/>
                <a:pathLst>
                  <a:path w="120000" h="120000" extrusionOk="0">
                    <a:moveTo>
                      <a:pt x="0" y="80000"/>
                    </a:moveTo>
                    <a:lnTo>
                      <a:pt x="12000" y="0"/>
                    </a:lnTo>
                    <a:lnTo>
                      <a:pt x="120000" y="26666"/>
                    </a:lnTo>
                    <a:lnTo>
                      <a:pt x="36000" y="120000"/>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3" name="Shape 483"/>
              <p:cNvSpPr/>
              <p:nvPr/>
            </p:nvSpPr>
            <p:spPr>
              <a:xfrm>
                <a:off x="6320846" y="2487221"/>
                <a:ext cx="42388" cy="65111"/>
              </a:xfrm>
              <a:custGeom>
                <a:avLst/>
                <a:gdLst/>
                <a:ahLst/>
                <a:cxnLst/>
                <a:rect l="0" t="0" r="0" b="0"/>
                <a:pathLst>
                  <a:path w="120000" h="120000" extrusionOk="0">
                    <a:moveTo>
                      <a:pt x="0" y="24000"/>
                    </a:moveTo>
                    <a:lnTo>
                      <a:pt x="30000" y="120000"/>
                    </a:lnTo>
                    <a:lnTo>
                      <a:pt x="120000" y="0"/>
                    </a:lnTo>
                    <a:lnTo>
                      <a:pt x="45000" y="0"/>
                    </a:lnTo>
                    <a:lnTo>
                      <a:pt x="0" y="24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4" name="Shape 484"/>
              <p:cNvSpPr/>
              <p:nvPr/>
            </p:nvSpPr>
            <p:spPr>
              <a:xfrm>
                <a:off x="1965660" y="2832308"/>
                <a:ext cx="254318" cy="468796"/>
              </a:xfrm>
              <a:custGeom>
                <a:avLst/>
                <a:gdLst/>
                <a:ahLst/>
                <a:cxnLst/>
                <a:rect l="0" t="0" r="0" b="0"/>
                <a:pathLst>
                  <a:path w="120000" h="120000" extrusionOk="0">
                    <a:moveTo>
                      <a:pt x="0" y="83333"/>
                    </a:moveTo>
                    <a:lnTo>
                      <a:pt x="12500" y="91666"/>
                    </a:lnTo>
                    <a:lnTo>
                      <a:pt x="30000" y="91666"/>
                    </a:lnTo>
                    <a:lnTo>
                      <a:pt x="57500" y="103333"/>
                    </a:lnTo>
                    <a:lnTo>
                      <a:pt x="87500" y="105000"/>
                    </a:lnTo>
                    <a:lnTo>
                      <a:pt x="82500" y="118333"/>
                    </a:lnTo>
                    <a:lnTo>
                      <a:pt x="90000" y="120000"/>
                    </a:lnTo>
                    <a:lnTo>
                      <a:pt x="95000" y="101666"/>
                    </a:lnTo>
                    <a:lnTo>
                      <a:pt x="90000" y="85000"/>
                    </a:lnTo>
                    <a:lnTo>
                      <a:pt x="95000" y="85000"/>
                    </a:lnTo>
                    <a:lnTo>
                      <a:pt x="90000" y="78333"/>
                    </a:lnTo>
                    <a:lnTo>
                      <a:pt x="117500" y="78333"/>
                    </a:lnTo>
                    <a:lnTo>
                      <a:pt x="120000" y="85000"/>
                    </a:lnTo>
                    <a:lnTo>
                      <a:pt x="115000" y="71666"/>
                    </a:lnTo>
                    <a:lnTo>
                      <a:pt x="117500" y="43333"/>
                    </a:lnTo>
                    <a:lnTo>
                      <a:pt x="95000" y="43333"/>
                    </a:lnTo>
                    <a:lnTo>
                      <a:pt x="90000" y="40000"/>
                    </a:lnTo>
                    <a:lnTo>
                      <a:pt x="67500" y="38333"/>
                    </a:lnTo>
                    <a:lnTo>
                      <a:pt x="55000" y="26666"/>
                    </a:lnTo>
                    <a:lnTo>
                      <a:pt x="72500" y="3333"/>
                    </a:lnTo>
                    <a:lnTo>
                      <a:pt x="70000" y="0"/>
                    </a:lnTo>
                    <a:lnTo>
                      <a:pt x="32500" y="8333"/>
                    </a:lnTo>
                    <a:lnTo>
                      <a:pt x="17500" y="31666"/>
                    </a:lnTo>
                    <a:lnTo>
                      <a:pt x="12500" y="26666"/>
                    </a:lnTo>
                    <a:lnTo>
                      <a:pt x="5000" y="38333"/>
                    </a:lnTo>
                    <a:lnTo>
                      <a:pt x="12500" y="65000"/>
                    </a:lnTo>
                    <a:lnTo>
                      <a:pt x="17500" y="65000"/>
                    </a:lnTo>
                    <a:lnTo>
                      <a:pt x="0" y="833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5" name="Shape 485"/>
              <p:cNvSpPr/>
              <p:nvPr/>
            </p:nvSpPr>
            <p:spPr>
              <a:xfrm>
                <a:off x="1812010" y="2864863"/>
                <a:ext cx="74177" cy="84646"/>
              </a:xfrm>
              <a:custGeom>
                <a:avLst/>
                <a:gdLst/>
                <a:ahLst/>
                <a:cxnLst/>
                <a:rect l="0" t="0" r="0" b="0"/>
                <a:pathLst>
                  <a:path w="120000" h="120000" extrusionOk="0">
                    <a:moveTo>
                      <a:pt x="0" y="0"/>
                    </a:moveTo>
                    <a:lnTo>
                      <a:pt x="0" y="55383"/>
                    </a:lnTo>
                    <a:lnTo>
                      <a:pt x="25716" y="55383"/>
                    </a:lnTo>
                    <a:lnTo>
                      <a:pt x="94283" y="120000"/>
                    </a:lnTo>
                    <a:lnTo>
                      <a:pt x="120000" y="55383"/>
                    </a:lnTo>
                    <a:lnTo>
                      <a:pt x="68572"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6" name="Shape 486"/>
              <p:cNvSpPr/>
              <p:nvPr/>
            </p:nvSpPr>
            <p:spPr>
              <a:xfrm>
                <a:off x="1833203" y="2526286"/>
                <a:ext cx="222530" cy="91157"/>
              </a:xfrm>
              <a:custGeom>
                <a:avLst/>
                <a:gdLst/>
                <a:ahLst/>
                <a:cxnLst/>
                <a:rect l="0" t="0" r="0" b="0"/>
                <a:pathLst>
                  <a:path w="120000" h="120000" extrusionOk="0">
                    <a:moveTo>
                      <a:pt x="0" y="25716"/>
                    </a:moveTo>
                    <a:lnTo>
                      <a:pt x="11427" y="0"/>
                    </a:lnTo>
                    <a:lnTo>
                      <a:pt x="40000" y="0"/>
                    </a:lnTo>
                    <a:lnTo>
                      <a:pt x="120000" y="102855"/>
                    </a:lnTo>
                    <a:lnTo>
                      <a:pt x="80000" y="120000"/>
                    </a:lnTo>
                    <a:lnTo>
                      <a:pt x="91427" y="102855"/>
                    </a:lnTo>
                    <a:lnTo>
                      <a:pt x="71427" y="42855"/>
                    </a:lnTo>
                    <a:lnTo>
                      <a:pt x="28572" y="25716"/>
                    </a:lnTo>
                    <a:lnTo>
                      <a:pt x="28572" y="17144"/>
                    </a:lnTo>
                    <a:lnTo>
                      <a:pt x="0" y="257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7" name="Shape 487"/>
              <p:cNvSpPr/>
              <p:nvPr/>
            </p:nvSpPr>
            <p:spPr>
              <a:xfrm>
                <a:off x="3963112" y="1614740"/>
                <a:ext cx="211933" cy="117201"/>
              </a:xfrm>
              <a:custGeom>
                <a:avLst/>
                <a:gdLst/>
                <a:ahLst/>
                <a:cxnLst/>
                <a:rect l="0" t="0" r="0" b="0"/>
                <a:pathLst>
                  <a:path w="120000" h="120000" extrusionOk="0">
                    <a:moveTo>
                      <a:pt x="0" y="20000"/>
                    </a:moveTo>
                    <a:lnTo>
                      <a:pt x="15000" y="73333"/>
                    </a:lnTo>
                    <a:lnTo>
                      <a:pt x="51000" y="73333"/>
                    </a:lnTo>
                    <a:lnTo>
                      <a:pt x="57000" y="106666"/>
                    </a:lnTo>
                    <a:lnTo>
                      <a:pt x="78000" y="120000"/>
                    </a:lnTo>
                    <a:lnTo>
                      <a:pt x="99000" y="93333"/>
                    </a:lnTo>
                    <a:lnTo>
                      <a:pt x="117000" y="100000"/>
                    </a:lnTo>
                    <a:lnTo>
                      <a:pt x="120000" y="66666"/>
                    </a:lnTo>
                    <a:lnTo>
                      <a:pt x="90000" y="53333"/>
                    </a:lnTo>
                    <a:lnTo>
                      <a:pt x="24000" y="0"/>
                    </a:lnTo>
                    <a:lnTo>
                      <a:pt x="18000" y="0"/>
                    </a:lnTo>
                    <a:lnTo>
                      <a:pt x="0" y="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8" name="Shape 488"/>
              <p:cNvSpPr/>
              <p:nvPr/>
            </p:nvSpPr>
            <p:spPr>
              <a:xfrm>
                <a:off x="3867742" y="1347787"/>
                <a:ext cx="58282" cy="104178"/>
              </a:xfrm>
              <a:custGeom>
                <a:avLst/>
                <a:gdLst/>
                <a:ahLst/>
                <a:cxnLst/>
                <a:rect l="0" t="0" r="0" b="0"/>
                <a:pathLst>
                  <a:path w="120000" h="120000" extrusionOk="0">
                    <a:moveTo>
                      <a:pt x="0" y="120000"/>
                    </a:moveTo>
                    <a:lnTo>
                      <a:pt x="0" y="37500"/>
                    </a:lnTo>
                    <a:lnTo>
                      <a:pt x="87272" y="0"/>
                    </a:lnTo>
                    <a:lnTo>
                      <a:pt x="76361" y="52500"/>
                    </a:lnTo>
                    <a:lnTo>
                      <a:pt x="120000" y="82500"/>
                    </a:lnTo>
                    <a:lnTo>
                      <a:pt x="21816"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89" name="Shape 489"/>
              <p:cNvSpPr/>
              <p:nvPr/>
            </p:nvSpPr>
            <p:spPr>
              <a:xfrm>
                <a:off x="3931321" y="1425920"/>
                <a:ext cx="42387" cy="26046"/>
              </a:xfrm>
              <a:custGeom>
                <a:avLst/>
                <a:gdLst/>
                <a:ahLst/>
                <a:cxnLst/>
                <a:rect l="0" t="0" r="0" b="0"/>
                <a:pathLst>
                  <a:path w="120000" h="120000" extrusionOk="0">
                    <a:moveTo>
                      <a:pt x="0" y="120000"/>
                    </a:moveTo>
                    <a:lnTo>
                      <a:pt x="120000" y="120000"/>
                    </a:lnTo>
                    <a:lnTo>
                      <a:pt x="105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0" name="Shape 490"/>
              <p:cNvSpPr/>
              <p:nvPr/>
            </p:nvSpPr>
            <p:spPr>
              <a:xfrm>
                <a:off x="2114013" y="2617441"/>
                <a:ext cx="84773" cy="58601"/>
              </a:xfrm>
              <a:custGeom>
                <a:avLst/>
                <a:gdLst/>
                <a:ahLst/>
                <a:cxnLst/>
                <a:rect l="0" t="0" r="0" b="0"/>
                <a:pathLst>
                  <a:path w="120000" h="120000" extrusionOk="0">
                    <a:moveTo>
                      <a:pt x="0" y="0"/>
                    </a:moveTo>
                    <a:lnTo>
                      <a:pt x="0" y="120000"/>
                    </a:lnTo>
                    <a:lnTo>
                      <a:pt x="120000" y="80000"/>
                    </a:lnTo>
                    <a:lnTo>
                      <a:pt x="67500" y="26666"/>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1" name="Shape 491"/>
              <p:cNvSpPr/>
              <p:nvPr/>
            </p:nvSpPr>
            <p:spPr>
              <a:xfrm>
                <a:off x="1907380" y="3157859"/>
                <a:ext cx="121861" cy="162778"/>
              </a:xfrm>
              <a:custGeom>
                <a:avLst/>
                <a:gdLst/>
                <a:ahLst/>
                <a:cxnLst/>
                <a:rect l="0" t="0" r="0" b="0"/>
                <a:pathLst>
                  <a:path w="120000" h="120000" extrusionOk="0">
                    <a:moveTo>
                      <a:pt x="0" y="38400"/>
                    </a:moveTo>
                    <a:lnTo>
                      <a:pt x="0" y="57600"/>
                    </a:lnTo>
                    <a:lnTo>
                      <a:pt x="20872" y="67200"/>
                    </a:lnTo>
                    <a:lnTo>
                      <a:pt x="15650" y="100800"/>
                    </a:lnTo>
                    <a:lnTo>
                      <a:pt x="15650" y="120000"/>
                    </a:lnTo>
                    <a:lnTo>
                      <a:pt x="41738" y="120000"/>
                    </a:lnTo>
                    <a:lnTo>
                      <a:pt x="62611" y="86400"/>
                    </a:lnTo>
                    <a:lnTo>
                      <a:pt x="120000" y="52800"/>
                    </a:lnTo>
                    <a:lnTo>
                      <a:pt x="120000" y="24000"/>
                    </a:lnTo>
                    <a:lnTo>
                      <a:pt x="83477" y="24000"/>
                    </a:lnTo>
                    <a:lnTo>
                      <a:pt x="57388" y="0"/>
                    </a:lnTo>
                    <a:lnTo>
                      <a:pt x="15650" y="4800"/>
                    </a:lnTo>
                    <a:lnTo>
                      <a:pt x="0" y="384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2" name="Shape 492"/>
              <p:cNvSpPr/>
              <p:nvPr/>
            </p:nvSpPr>
            <p:spPr>
              <a:xfrm>
                <a:off x="1711342" y="2793241"/>
                <a:ext cx="52984" cy="26046"/>
              </a:xfrm>
              <a:custGeom>
                <a:avLst/>
                <a:gdLst/>
                <a:ahLst/>
                <a:cxnLst/>
                <a:rect l="0" t="0" r="0" b="0"/>
                <a:pathLst>
                  <a:path w="120000" h="120000" extrusionOk="0">
                    <a:moveTo>
                      <a:pt x="0" y="30000"/>
                    </a:moveTo>
                    <a:lnTo>
                      <a:pt x="48000" y="0"/>
                    </a:lnTo>
                    <a:lnTo>
                      <a:pt x="120000" y="120000"/>
                    </a:lnTo>
                    <a:lnTo>
                      <a:pt x="0" y="3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3" name="Shape 493"/>
              <p:cNvSpPr/>
              <p:nvPr/>
            </p:nvSpPr>
            <p:spPr>
              <a:xfrm>
                <a:off x="2347136" y="4772601"/>
                <a:ext cx="37089" cy="26046"/>
              </a:xfrm>
              <a:custGeom>
                <a:avLst/>
                <a:gdLst/>
                <a:ahLst/>
                <a:cxnLst/>
                <a:rect l="0" t="0" r="0" b="0"/>
                <a:pathLst>
                  <a:path w="120000" h="120000" extrusionOk="0">
                    <a:moveTo>
                      <a:pt x="0" y="120000"/>
                    </a:moveTo>
                    <a:lnTo>
                      <a:pt x="85716" y="90000"/>
                    </a:lnTo>
                    <a:lnTo>
                      <a:pt x="34283" y="0"/>
                    </a:lnTo>
                    <a:lnTo>
                      <a:pt x="120000" y="3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4" name="Shape 494"/>
              <p:cNvSpPr/>
              <p:nvPr/>
            </p:nvSpPr>
            <p:spPr>
              <a:xfrm>
                <a:off x="2384225" y="4766089"/>
                <a:ext cx="37089" cy="32556"/>
              </a:xfrm>
              <a:custGeom>
                <a:avLst/>
                <a:gdLst/>
                <a:ahLst/>
                <a:cxnLst/>
                <a:rect l="0" t="0" r="0" b="0"/>
                <a:pathLst>
                  <a:path w="120000" h="120000" extrusionOk="0">
                    <a:moveTo>
                      <a:pt x="0" y="120000"/>
                    </a:moveTo>
                    <a:lnTo>
                      <a:pt x="34283" y="0"/>
                    </a:lnTo>
                    <a:lnTo>
                      <a:pt x="120000" y="48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5" name="Shape 495"/>
              <p:cNvSpPr/>
              <p:nvPr/>
            </p:nvSpPr>
            <p:spPr>
              <a:xfrm>
                <a:off x="4132657" y="807370"/>
                <a:ext cx="254318" cy="455774"/>
              </a:xfrm>
              <a:custGeom>
                <a:avLst/>
                <a:gdLst/>
                <a:ahLst/>
                <a:cxnLst/>
                <a:rect l="0" t="0" r="0" b="0"/>
                <a:pathLst>
                  <a:path w="120000" h="120000" extrusionOk="0">
                    <a:moveTo>
                      <a:pt x="0" y="8572"/>
                    </a:moveTo>
                    <a:lnTo>
                      <a:pt x="12500" y="6855"/>
                    </a:lnTo>
                    <a:lnTo>
                      <a:pt x="22500" y="15427"/>
                    </a:lnTo>
                    <a:lnTo>
                      <a:pt x="50000" y="18855"/>
                    </a:lnTo>
                    <a:lnTo>
                      <a:pt x="60000" y="8572"/>
                    </a:lnTo>
                    <a:lnTo>
                      <a:pt x="60000" y="1716"/>
                    </a:lnTo>
                    <a:lnTo>
                      <a:pt x="80000" y="0"/>
                    </a:lnTo>
                    <a:lnTo>
                      <a:pt x="90000" y="3427"/>
                    </a:lnTo>
                    <a:lnTo>
                      <a:pt x="90000" y="8572"/>
                    </a:lnTo>
                    <a:lnTo>
                      <a:pt x="87500" y="18855"/>
                    </a:lnTo>
                    <a:lnTo>
                      <a:pt x="105000" y="30855"/>
                    </a:lnTo>
                    <a:lnTo>
                      <a:pt x="90000" y="36000"/>
                    </a:lnTo>
                    <a:lnTo>
                      <a:pt x="112500" y="49716"/>
                    </a:lnTo>
                    <a:lnTo>
                      <a:pt x="102500" y="61716"/>
                    </a:lnTo>
                    <a:lnTo>
                      <a:pt x="120000" y="90855"/>
                    </a:lnTo>
                    <a:lnTo>
                      <a:pt x="72500" y="114855"/>
                    </a:lnTo>
                    <a:lnTo>
                      <a:pt x="32500" y="120000"/>
                    </a:lnTo>
                    <a:lnTo>
                      <a:pt x="25000" y="114855"/>
                    </a:lnTo>
                    <a:lnTo>
                      <a:pt x="12500" y="113144"/>
                    </a:lnTo>
                    <a:lnTo>
                      <a:pt x="10000" y="90855"/>
                    </a:lnTo>
                    <a:lnTo>
                      <a:pt x="60000" y="61716"/>
                    </a:lnTo>
                    <a:lnTo>
                      <a:pt x="37500" y="49716"/>
                    </a:lnTo>
                    <a:lnTo>
                      <a:pt x="37500" y="24000"/>
                    </a:lnTo>
                    <a:lnTo>
                      <a:pt x="0" y="85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6" name="Shape 496"/>
              <p:cNvSpPr/>
              <p:nvPr/>
            </p:nvSpPr>
            <p:spPr>
              <a:xfrm>
                <a:off x="3597530" y="1614740"/>
                <a:ext cx="270214" cy="279977"/>
              </a:xfrm>
              <a:custGeom>
                <a:avLst/>
                <a:gdLst/>
                <a:ahLst/>
                <a:cxnLst/>
                <a:rect l="0" t="0" r="0" b="0"/>
                <a:pathLst>
                  <a:path w="120000" h="120000" extrusionOk="0">
                    <a:moveTo>
                      <a:pt x="0" y="39072"/>
                    </a:moveTo>
                    <a:lnTo>
                      <a:pt x="4705" y="50233"/>
                    </a:lnTo>
                    <a:lnTo>
                      <a:pt x="23527" y="55816"/>
                    </a:lnTo>
                    <a:lnTo>
                      <a:pt x="21177" y="61394"/>
                    </a:lnTo>
                    <a:lnTo>
                      <a:pt x="28233" y="72555"/>
                    </a:lnTo>
                    <a:lnTo>
                      <a:pt x="28233" y="86511"/>
                    </a:lnTo>
                    <a:lnTo>
                      <a:pt x="21177" y="117211"/>
                    </a:lnTo>
                    <a:lnTo>
                      <a:pt x="56472" y="120000"/>
                    </a:lnTo>
                    <a:lnTo>
                      <a:pt x="65883" y="120000"/>
                    </a:lnTo>
                    <a:lnTo>
                      <a:pt x="65883" y="117211"/>
                    </a:lnTo>
                    <a:lnTo>
                      <a:pt x="80000" y="114416"/>
                    </a:lnTo>
                    <a:lnTo>
                      <a:pt x="103527" y="117211"/>
                    </a:lnTo>
                    <a:lnTo>
                      <a:pt x="117644" y="111627"/>
                    </a:lnTo>
                    <a:lnTo>
                      <a:pt x="112938" y="97672"/>
                    </a:lnTo>
                    <a:lnTo>
                      <a:pt x="112938" y="75350"/>
                    </a:lnTo>
                    <a:lnTo>
                      <a:pt x="103527" y="61394"/>
                    </a:lnTo>
                    <a:lnTo>
                      <a:pt x="117644" y="50233"/>
                    </a:lnTo>
                    <a:lnTo>
                      <a:pt x="120000" y="27905"/>
                    </a:lnTo>
                    <a:lnTo>
                      <a:pt x="103527" y="19533"/>
                    </a:lnTo>
                    <a:lnTo>
                      <a:pt x="101177" y="19533"/>
                    </a:lnTo>
                    <a:lnTo>
                      <a:pt x="63527" y="0"/>
                    </a:lnTo>
                    <a:lnTo>
                      <a:pt x="49411" y="22327"/>
                    </a:lnTo>
                    <a:lnTo>
                      <a:pt x="21177" y="19533"/>
                    </a:lnTo>
                    <a:lnTo>
                      <a:pt x="28233" y="33488"/>
                    </a:lnTo>
                    <a:lnTo>
                      <a:pt x="0" y="390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7" name="Shape 497"/>
              <p:cNvSpPr/>
              <p:nvPr/>
            </p:nvSpPr>
            <p:spPr>
              <a:xfrm>
                <a:off x="3867742" y="1888203"/>
                <a:ext cx="15897" cy="58601"/>
              </a:xfrm>
              <a:custGeom>
                <a:avLst/>
                <a:gdLst/>
                <a:ahLst/>
                <a:cxnLst/>
                <a:rect l="0" t="0" r="0" b="0"/>
                <a:pathLst>
                  <a:path w="120000" h="120000" extrusionOk="0">
                    <a:moveTo>
                      <a:pt x="0" y="40000"/>
                    </a:moveTo>
                    <a:lnTo>
                      <a:pt x="120000" y="120000"/>
                    </a:lnTo>
                    <a:lnTo>
                      <a:pt x="120000" y="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8" name="Shape 498"/>
              <p:cNvSpPr/>
              <p:nvPr/>
            </p:nvSpPr>
            <p:spPr>
              <a:xfrm>
                <a:off x="2500786" y="3008106"/>
                <a:ext cx="52984" cy="123711"/>
              </a:xfrm>
              <a:custGeom>
                <a:avLst/>
                <a:gdLst/>
                <a:ahLst/>
                <a:cxnLst/>
                <a:rect l="0" t="0" r="0" b="0"/>
                <a:pathLst>
                  <a:path w="120000" h="120000" extrusionOk="0">
                    <a:moveTo>
                      <a:pt x="0" y="120000"/>
                    </a:moveTo>
                    <a:lnTo>
                      <a:pt x="12000" y="0"/>
                    </a:lnTo>
                    <a:lnTo>
                      <a:pt x="120000" y="75788"/>
                    </a:lnTo>
                    <a:lnTo>
                      <a:pt x="72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499" name="Shape 499"/>
              <p:cNvSpPr/>
              <p:nvPr/>
            </p:nvSpPr>
            <p:spPr>
              <a:xfrm>
                <a:off x="3835953" y="1451963"/>
                <a:ext cx="169547" cy="286487"/>
              </a:xfrm>
              <a:custGeom>
                <a:avLst/>
                <a:gdLst/>
                <a:ahLst/>
                <a:cxnLst/>
                <a:rect l="0" t="0" r="0" b="0"/>
                <a:pathLst>
                  <a:path w="120000" h="120000" extrusionOk="0">
                    <a:moveTo>
                      <a:pt x="0" y="54544"/>
                    </a:moveTo>
                    <a:lnTo>
                      <a:pt x="0" y="87272"/>
                    </a:lnTo>
                    <a:lnTo>
                      <a:pt x="26250" y="98183"/>
                    </a:lnTo>
                    <a:lnTo>
                      <a:pt x="22500" y="117272"/>
                    </a:lnTo>
                    <a:lnTo>
                      <a:pt x="33750" y="120000"/>
                    </a:lnTo>
                    <a:lnTo>
                      <a:pt x="97500" y="117272"/>
                    </a:lnTo>
                    <a:lnTo>
                      <a:pt x="112500" y="98183"/>
                    </a:lnTo>
                    <a:lnTo>
                      <a:pt x="90000" y="76361"/>
                    </a:lnTo>
                    <a:lnTo>
                      <a:pt x="116250" y="68183"/>
                    </a:lnTo>
                    <a:lnTo>
                      <a:pt x="120000" y="68183"/>
                    </a:lnTo>
                    <a:lnTo>
                      <a:pt x="116250" y="24544"/>
                    </a:lnTo>
                    <a:lnTo>
                      <a:pt x="93750" y="8183"/>
                    </a:lnTo>
                    <a:lnTo>
                      <a:pt x="52500" y="16361"/>
                    </a:lnTo>
                    <a:lnTo>
                      <a:pt x="71250" y="13638"/>
                    </a:lnTo>
                    <a:lnTo>
                      <a:pt x="33750" y="0"/>
                    </a:lnTo>
                    <a:lnTo>
                      <a:pt x="30000" y="0"/>
                    </a:lnTo>
                    <a:lnTo>
                      <a:pt x="26250" y="35455"/>
                    </a:lnTo>
                    <a:lnTo>
                      <a:pt x="22500" y="24544"/>
                    </a:lnTo>
                    <a:lnTo>
                      <a:pt x="11250" y="35455"/>
                    </a:lnTo>
                    <a:lnTo>
                      <a:pt x="11250" y="51816"/>
                    </a:lnTo>
                    <a:lnTo>
                      <a:pt x="0" y="545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0" name="Shape 500"/>
              <p:cNvSpPr/>
              <p:nvPr/>
            </p:nvSpPr>
            <p:spPr>
              <a:xfrm>
                <a:off x="4122060" y="1933782"/>
                <a:ext cx="153651" cy="169288"/>
              </a:xfrm>
              <a:custGeom>
                <a:avLst/>
                <a:gdLst/>
                <a:ahLst/>
                <a:cxnLst/>
                <a:rect l="0" t="0" r="0" b="0"/>
                <a:pathLst>
                  <a:path w="120000" h="120000" extrusionOk="0">
                    <a:moveTo>
                      <a:pt x="0" y="50766"/>
                    </a:moveTo>
                    <a:lnTo>
                      <a:pt x="12411" y="27694"/>
                    </a:lnTo>
                    <a:lnTo>
                      <a:pt x="57933" y="9233"/>
                    </a:lnTo>
                    <a:lnTo>
                      <a:pt x="107588" y="9233"/>
                    </a:lnTo>
                    <a:lnTo>
                      <a:pt x="120000" y="0"/>
                    </a:lnTo>
                    <a:lnTo>
                      <a:pt x="107588" y="27694"/>
                    </a:lnTo>
                    <a:lnTo>
                      <a:pt x="82761" y="27694"/>
                    </a:lnTo>
                    <a:lnTo>
                      <a:pt x="70344" y="46155"/>
                    </a:lnTo>
                    <a:lnTo>
                      <a:pt x="45516" y="36922"/>
                    </a:lnTo>
                    <a:lnTo>
                      <a:pt x="57933" y="73844"/>
                    </a:lnTo>
                    <a:lnTo>
                      <a:pt x="41377" y="78461"/>
                    </a:lnTo>
                    <a:lnTo>
                      <a:pt x="70344" y="78461"/>
                    </a:lnTo>
                    <a:lnTo>
                      <a:pt x="70344" y="101538"/>
                    </a:lnTo>
                    <a:lnTo>
                      <a:pt x="45516" y="101538"/>
                    </a:lnTo>
                    <a:lnTo>
                      <a:pt x="57933" y="120000"/>
                    </a:lnTo>
                    <a:lnTo>
                      <a:pt x="33105" y="110766"/>
                    </a:lnTo>
                    <a:lnTo>
                      <a:pt x="24827" y="101538"/>
                    </a:lnTo>
                    <a:lnTo>
                      <a:pt x="57933" y="92305"/>
                    </a:lnTo>
                    <a:lnTo>
                      <a:pt x="24827" y="78461"/>
                    </a:lnTo>
                    <a:lnTo>
                      <a:pt x="0" y="507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1" name="Shape 501"/>
              <p:cNvSpPr/>
              <p:nvPr/>
            </p:nvSpPr>
            <p:spPr>
              <a:xfrm>
                <a:off x="4212130" y="2142134"/>
                <a:ext cx="63580" cy="19536"/>
              </a:xfrm>
              <a:custGeom>
                <a:avLst/>
                <a:gdLst/>
                <a:ahLst/>
                <a:cxnLst/>
                <a:rect l="0" t="0" r="0" b="0"/>
                <a:pathLst>
                  <a:path w="120000" h="120000" extrusionOk="0">
                    <a:moveTo>
                      <a:pt x="0" y="120000"/>
                    </a:moveTo>
                    <a:lnTo>
                      <a:pt x="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2" name="Shape 502"/>
              <p:cNvSpPr/>
              <p:nvPr/>
            </p:nvSpPr>
            <p:spPr>
              <a:xfrm>
                <a:off x="2087521" y="0"/>
                <a:ext cx="1345765" cy="1250123"/>
              </a:xfrm>
              <a:custGeom>
                <a:avLst/>
                <a:gdLst/>
                <a:ahLst/>
                <a:cxnLst/>
                <a:rect l="0" t="0" r="0" b="0"/>
                <a:pathLst>
                  <a:path w="120000" h="120000" extrusionOk="0">
                    <a:moveTo>
                      <a:pt x="0" y="34372"/>
                    </a:moveTo>
                    <a:lnTo>
                      <a:pt x="944" y="31872"/>
                    </a:lnTo>
                    <a:lnTo>
                      <a:pt x="8505" y="28750"/>
                    </a:lnTo>
                    <a:lnTo>
                      <a:pt x="12755" y="28750"/>
                    </a:lnTo>
                    <a:lnTo>
                      <a:pt x="14644" y="26250"/>
                    </a:lnTo>
                    <a:lnTo>
                      <a:pt x="14644" y="25622"/>
                    </a:lnTo>
                    <a:lnTo>
                      <a:pt x="16533" y="24372"/>
                    </a:lnTo>
                    <a:lnTo>
                      <a:pt x="14644" y="23750"/>
                    </a:lnTo>
                    <a:lnTo>
                      <a:pt x="17477" y="22500"/>
                    </a:lnTo>
                    <a:lnTo>
                      <a:pt x="17005" y="21250"/>
                    </a:lnTo>
                    <a:lnTo>
                      <a:pt x="12755" y="22500"/>
                    </a:lnTo>
                    <a:lnTo>
                      <a:pt x="10866" y="21250"/>
                    </a:lnTo>
                    <a:lnTo>
                      <a:pt x="14644" y="18750"/>
                    </a:lnTo>
                    <a:lnTo>
                      <a:pt x="16533" y="15000"/>
                    </a:lnTo>
                    <a:lnTo>
                      <a:pt x="23150" y="15000"/>
                    </a:lnTo>
                    <a:lnTo>
                      <a:pt x="22677" y="11250"/>
                    </a:lnTo>
                    <a:lnTo>
                      <a:pt x="26455" y="10622"/>
                    </a:lnTo>
                    <a:lnTo>
                      <a:pt x="29288" y="14372"/>
                    </a:lnTo>
                    <a:lnTo>
                      <a:pt x="25511" y="10622"/>
                    </a:lnTo>
                    <a:lnTo>
                      <a:pt x="34016" y="8122"/>
                    </a:lnTo>
                    <a:lnTo>
                      <a:pt x="36850" y="10000"/>
                    </a:lnTo>
                    <a:lnTo>
                      <a:pt x="36850" y="14372"/>
                    </a:lnTo>
                    <a:lnTo>
                      <a:pt x="37794" y="10622"/>
                    </a:lnTo>
                    <a:lnTo>
                      <a:pt x="43938" y="12500"/>
                    </a:lnTo>
                    <a:lnTo>
                      <a:pt x="41572" y="10622"/>
                    </a:lnTo>
                    <a:lnTo>
                      <a:pt x="43938" y="10622"/>
                    </a:lnTo>
                    <a:lnTo>
                      <a:pt x="42522" y="8122"/>
                    </a:lnTo>
                    <a:lnTo>
                      <a:pt x="41572" y="7500"/>
                    </a:lnTo>
                    <a:lnTo>
                      <a:pt x="43938" y="6872"/>
                    </a:lnTo>
                    <a:lnTo>
                      <a:pt x="54333" y="11250"/>
                    </a:lnTo>
                    <a:lnTo>
                      <a:pt x="52438" y="10622"/>
                    </a:lnTo>
                    <a:lnTo>
                      <a:pt x="55277" y="10000"/>
                    </a:lnTo>
                    <a:lnTo>
                      <a:pt x="54333" y="8122"/>
                    </a:lnTo>
                    <a:lnTo>
                      <a:pt x="58583" y="8122"/>
                    </a:lnTo>
                    <a:lnTo>
                      <a:pt x="51022" y="4372"/>
                    </a:lnTo>
                    <a:lnTo>
                      <a:pt x="63305" y="7500"/>
                    </a:lnTo>
                    <a:lnTo>
                      <a:pt x="59527" y="4372"/>
                    </a:lnTo>
                    <a:lnTo>
                      <a:pt x="54333" y="3750"/>
                    </a:lnTo>
                    <a:lnTo>
                      <a:pt x="55750" y="3750"/>
                    </a:lnTo>
                    <a:lnTo>
                      <a:pt x="51494" y="2500"/>
                    </a:lnTo>
                    <a:lnTo>
                      <a:pt x="58111" y="2500"/>
                    </a:lnTo>
                    <a:lnTo>
                      <a:pt x="54805" y="1872"/>
                    </a:lnTo>
                    <a:lnTo>
                      <a:pt x="58111" y="622"/>
                    </a:lnTo>
                    <a:lnTo>
                      <a:pt x="65666" y="4372"/>
                    </a:lnTo>
                    <a:lnTo>
                      <a:pt x="64250" y="3750"/>
                    </a:lnTo>
                    <a:lnTo>
                      <a:pt x="67561" y="2500"/>
                    </a:lnTo>
                    <a:lnTo>
                      <a:pt x="65666" y="1872"/>
                    </a:lnTo>
                    <a:lnTo>
                      <a:pt x="65666" y="0"/>
                    </a:lnTo>
                    <a:lnTo>
                      <a:pt x="89288" y="0"/>
                    </a:lnTo>
                    <a:lnTo>
                      <a:pt x="89761" y="622"/>
                    </a:lnTo>
                    <a:lnTo>
                      <a:pt x="89288" y="1872"/>
                    </a:lnTo>
                    <a:lnTo>
                      <a:pt x="74644" y="1872"/>
                    </a:lnTo>
                    <a:lnTo>
                      <a:pt x="77005" y="3122"/>
                    </a:lnTo>
                    <a:lnTo>
                      <a:pt x="70394" y="3750"/>
                    </a:lnTo>
                    <a:lnTo>
                      <a:pt x="91655" y="2500"/>
                    </a:lnTo>
                    <a:lnTo>
                      <a:pt x="92127" y="3750"/>
                    </a:lnTo>
                    <a:lnTo>
                      <a:pt x="89288" y="4372"/>
                    </a:lnTo>
                    <a:lnTo>
                      <a:pt x="94016" y="3750"/>
                    </a:lnTo>
                    <a:lnTo>
                      <a:pt x="99683" y="5622"/>
                    </a:lnTo>
                    <a:lnTo>
                      <a:pt x="91655" y="10000"/>
                    </a:lnTo>
                    <a:lnTo>
                      <a:pt x="78427" y="8122"/>
                    </a:lnTo>
                    <a:lnTo>
                      <a:pt x="81261" y="10000"/>
                    </a:lnTo>
                    <a:lnTo>
                      <a:pt x="75588" y="10622"/>
                    </a:lnTo>
                    <a:lnTo>
                      <a:pt x="75588" y="13750"/>
                    </a:lnTo>
                    <a:lnTo>
                      <a:pt x="90711" y="10622"/>
                    </a:lnTo>
                    <a:lnTo>
                      <a:pt x="91655" y="11250"/>
                    </a:lnTo>
                    <a:lnTo>
                      <a:pt x="89288" y="14372"/>
                    </a:lnTo>
                    <a:lnTo>
                      <a:pt x="98266" y="10000"/>
                    </a:lnTo>
                    <a:lnTo>
                      <a:pt x="98266" y="14372"/>
                    </a:lnTo>
                    <a:lnTo>
                      <a:pt x="93072" y="19372"/>
                    </a:lnTo>
                    <a:lnTo>
                      <a:pt x="103466" y="13750"/>
                    </a:lnTo>
                    <a:lnTo>
                      <a:pt x="102994" y="14372"/>
                    </a:lnTo>
                    <a:lnTo>
                      <a:pt x="107716" y="14372"/>
                    </a:lnTo>
                    <a:lnTo>
                      <a:pt x="108661" y="10622"/>
                    </a:lnTo>
                    <a:lnTo>
                      <a:pt x="113855" y="10622"/>
                    </a:lnTo>
                    <a:lnTo>
                      <a:pt x="120000" y="14372"/>
                    </a:lnTo>
                    <a:lnTo>
                      <a:pt x="113855" y="15622"/>
                    </a:lnTo>
                    <a:lnTo>
                      <a:pt x="100627" y="18750"/>
                    </a:lnTo>
                    <a:lnTo>
                      <a:pt x="110077" y="19372"/>
                    </a:lnTo>
                    <a:lnTo>
                      <a:pt x="102994" y="22500"/>
                    </a:lnTo>
                    <a:lnTo>
                      <a:pt x="103466" y="25000"/>
                    </a:lnTo>
                    <a:lnTo>
                      <a:pt x="108661" y="22500"/>
                    </a:lnTo>
                    <a:lnTo>
                      <a:pt x="104411" y="25622"/>
                    </a:lnTo>
                    <a:lnTo>
                      <a:pt x="103938" y="27500"/>
                    </a:lnTo>
                    <a:lnTo>
                      <a:pt x="104883" y="26872"/>
                    </a:lnTo>
                    <a:lnTo>
                      <a:pt x="100627" y="29372"/>
                    </a:lnTo>
                    <a:lnTo>
                      <a:pt x="99683" y="35627"/>
                    </a:lnTo>
                    <a:lnTo>
                      <a:pt x="102050" y="35000"/>
                    </a:lnTo>
                    <a:lnTo>
                      <a:pt x="104411" y="35627"/>
                    </a:lnTo>
                    <a:lnTo>
                      <a:pt x="102522" y="35627"/>
                    </a:lnTo>
                    <a:lnTo>
                      <a:pt x="102522" y="36877"/>
                    </a:lnTo>
                    <a:lnTo>
                      <a:pt x="107244" y="39372"/>
                    </a:lnTo>
                    <a:lnTo>
                      <a:pt x="107716" y="40627"/>
                    </a:lnTo>
                    <a:lnTo>
                      <a:pt x="99683" y="40627"/>
                    </a:lnTo>
                    <a:lnTo>
                      <a:pt x="102050" y="41872"/>
                    </a:lnTo>
                    <a:lnTo>
                      <a:pt x="98266" y="43750"/>
                    </a:lnTo>
                    <a:lnTo>
                      <a:pt x="99683" y="45000"/>
                    </a:lnTo>
                    <a:lnTo>
                      <a:pt x="103466" y="45000"/>
                    </a:lnTo>
                    <a:lnTo>
                      <a:pt x="100627" y="45622"/>
                    </a:lnTo>
                    <a:lnTo>
                      <a:pt x="103938" y="48122"/>
                    </a:lnTo>
                    <a:lnTo>
                      <a:pt x="103938" y="50000"/>
                    </a:lnTo>
                    <a:lnTo>
                      <a:pt x="99211" y="49377"/>
                    </a:lnTo>
                    <a:lnTo>
                      <a:pt x="102522" y="50000"/>
                    </a:lnTo>
                    <a:lnTo>
                      <a:pt x="99683" y="51250"/>
                    </a:lnTo>
                    <a:lnTo>
                      <a:pt x="102050" y="51250"/>
                    </a:lnTo>
                    <a:lnTo>
                      <a:pt x="100627" y="53750"/>
                    </a:lnTo>
                    <a:lnTo>
                      <a:pt x="104883" y="55000"/>
                    </a:lnTo>
                    <a:lnTo>
                      <a:pt x="99683" y="53750"/>
                    </a:lnTo>
                    <a:lnTo>
                      <a:pt x="98266" y="55627"/>
                    </a:lnTo>
                    <a:lnTo>
                      <a:pt x="103466" y="58750"/>
                    </a:lnTo>
                    <a:lnTo>
                      <a:pt x="102522" y="58750"/>
                    </a:lnTo>
                    <a:lnTo>
                      <a:pt x="99211" y="59377"/>
                    </a:lnTo>
                    <a:lnTo>
                      <a:pt x="95433" y="58750"/>
                    </a:lnTo>
                    <a:lnTo>
                      <a:pt x="89288" y="58750"/>
                    </a:lnTo>
                    <a:lnTo>
                      <a:pt x="93072" y="60622"/>
                    </a:lnTo>
                    <a:lnTo>
                      <a:pt x="89761" y="62500"/>
                    </a:lnTo>
                    <a:lnTo>
                      <a:pt x="93544" y="63127"/>
                    </a:lnTo>
                    <a:lnTo>
                      <a:pt x="92600" y="66872"/>
                    </a:lnTo>
                    <a:lnTo>
                      <a:pt x="94016" y="64372"/>
                    </a:lnTo>
                    <a:lnTo>
                      <a:pt x="98266" y="66872"/>
                    </a:lnTo>
                    <a:lnTo>
                      <a:pt x="97322" y="69377"/>
                    </a:lnTo>
                    <a:lnTo>
                      <a:pt x="99683" y="69377"/>
                    </a:lnTo>
                    <a:lnTo>
                      <a:pt x="98266" y="71250"/>
                    </a:lnTo>
                    <a:lnTo>
                      <a:pt x="99683" y="69377"/>
                    </a:lnTo>
                    <a:lnTo>
                      <a:pt x="99683" y="75000"/>
                    </a:lnTo>
                    <a:lnTo>
                      <a:pt x="98266" y="72500"/>
                    </a:lnTo>
                    <a:lnTo>
                      <a:pt x="98266" y="75000"/>
                    </a:lnTo>
                    <a:lnTo>
                      <a:pt x="97322" y="75000"/>
                    </a:lnTo>
                    <a:lnTo>
                      <a:pt x="94016" y="71250"/>
                    </a:lnTo>
                    <a:lnTo>
                      <a:pt x="89288" y="68750"/>
                    </a:lnTo>
                    <a:lnTo>
                      <a:pt x="92600" y="71250"/>
                    </a:lnTo>
                    <a:lnTo>
                      <a:pt x="86927" y="72500"/>
                    </a:lnTo>
                    <a:lnTo>
                      <a:pt x="85983" y="75000"/>
                    </a:lnTo>
                    <a:lnTo>
                      <a:pt x="91183" y="75000"/>
                    </a:lnTo>
                    <a:lnTo>
                      <a:pt x="86455" y="76872"/>
                    </a:lnTo>
                    <a:lnTo>
                      <a:pt x="92600" y="75000"/>
                    </a:lnTo>
                    <a:lnTo>
                      <a:pt x="99211" y="76872"/>
                    </a:lnTo>
                    <a:lnTo>
                      <a:pt x="91183" y="84372"/>
                    </a:lnTo>
                    <a:lnTo>
                      <a:pt x="84094" y="84372"/>
                    </a:lnTo>
                    <a:lnTo>
                      <a:pt x="80316" y="85627"/>
                    </a:lnTo>
                    <a:lnTo>
                      <a:pt x="78900" y="84372"/>
                    </a:lnTo>
                    <a:lnTo>
                      <a:pt x="80316" y="85627"/>
                    </a:lnTo>
                    <a:lnTo>
                      <a:pt x="77477" y="88122"/>
                    </a:lnTo>
                    <a:lnTo>
                      <a:pt x="74644" y="94377"/>
                    </a:lnTo>
                    <a:lnTo>
                      <a:pt x="72283" y="93750"/>
                    </a:lnTo>
                    <a:lnTo>
                      <a:pt x="71811" y="95627"/>
                    </a:lnTo>
                    <a:lnTo>
                      <a:pt x="69922" y="95627"/>
                    </a:lnTo>
                    <a:lnTo>
                      <a:pt x="68033" y="94377"/>
                    </a:lnTo>
                    <a:lnTo>
                      <a:pt x="69922" y="94377"/>
                    </a:lnTo>
                    <a:lnTo>
                      <a:pt x="68033" y="93750"/>
                    </a:lnTo>
                    <a:lnTo>
                      <a:pt x="67561" y="97500"/>
                    </a:lnTo>
                    <a:lnTo>
                      <a:pt x="63777" y="97500"/>
                    </a:lnTo>
                    <a:lnTo>
                      <a:pt x="64250" y="99377"/>
                    </a:lnTo>
                    <a:lnTo>
                      <a:pt x="61888" y="99377"/>
                    </a:lnTo>
                    <a:lnTo>
                      <a:pt x="63777" y="101877"/>
                    </a:lnTo>
                    <a:lnTo>
                      <a:pt x="60000" y="101877"/>
                    </a:lnTo>
                    <a:lnTo>
                      <a:pt x="63305" y="105000"/>
                    </a:lnTo>
                    <a:lnTo>
                      <a:pt x="61416" y="105000"/>
                    </a:lnTo>
                    <a:lnTo>
                      <a:pt x="63305" y="105000"/>
                    </a:lnTo>
                    <a:lnTo>
                      <a:pt x="61416" y="108750"/>
                    </a:lnTo>
                    <a:lnTo>
                      <a:pt x="59527" y="107500"/>
                    </a:lnTo>
                    <a:lnTo>
                      <a:pt x="60000" y="110000"/>
                    </a:lnTo>
                    <a:lnTo>
                      <a:pt x="59055" y="110627"/>
                    </a:lnTo>
                    <a:lnTo>
                      <a:pt x="59527" y="112500"/>
                    </a:lnTo>
                    <a:lnTo>
                      <a:pt x="59055" y="119377"/>
                    </a:lnTo>
                    <a:lnTo>
                      <a:pt x="58111" y="119377"/>
                    </a:lnTo>
                    <a:lnTo>
                      <a:pt x="59055" y="120000"/>
                    </a:lnTo>
                    <a:lnTo>
                      <a:pt x="54805" y="120000"/>
                    </a:lnTo>
                    <a:lnTo>
                      <a:pt x="54333" y="116872"/>
                    </a:lnTo>
                    <a:lnTo>
                      <a:pt x="48188" y="118127"/>
                    </a:lnTo>
                    <a:lnTo>
                      <a:pt x="49605" y="116250"/>
                    </a:lnTo>
                    <a:lnTo>
                      <a:pt x="46300" y="115627"/>
                    </a:lnTo>
                    <a:lnTo>
                      <a:pt x="48188" y="113750"/>
                    </a:lnTo>
                    <a:lnTo>
                      <a:pt x="46300" y="113750"/>
                    </a:lnTo>
                    <a:lnTo>
                      <a:pt x="46300" y="111877"/>
                    </a:lnTo>
                    <a:lnTo>
                      <a:pt x="42522" y="105000"/>
                    </a:lnTo>
                    <a:lnTo>
                      <a:pt x="42522" y="103127"/>
                    </a:lnTo>
                    <a:lnTo>
                      <a:pt x="44411" y="101250"/>
                    </a:lnTo>
                    <a:lnTo>
                      <a:pt x="43938" y="99377"/>
                    </a:lnTo>
                    <a:lnTo>
                      <a:pt x="40627" y="103127"/>
                    </a:lnTo>
                    <a:lnTo>
                      <a:pt x="40627" y="98127"/>
                    </a:lnTo>
                    <a:lnTo>
                      <a:pt x="37794" y="94377"/>
                    </a:lnTo>
                    <a:lnTo>
                      <a:pt x="39211" y="90000"/>
                    </a:lnTo>
                    <a:lnTo>
                      <a:pt x="37322" y="88750"/>
                    </a:lnTo>
                    <a:lnTo>
                      <a:pt x="39683" y="85627"/>
                    </a:lnTo>
                    <a:lnTo>
                      <a:pt x="37794" y="84372"/>
                    </a:lnTo>
                    <a:lnTo>
                      <a:pt x="39211" y="84372"/>
                    </a:lnTo>
                    <a:lnTo>
                      <a:pt x="43938" y="80627"/>
                    </a:lnTo>
                    <a:lnTo>
                      <a:pt x="43938" y="76872"/>
                    </a:lnTo>
                    <a:lnTo>
                      <a:pt x="40155" y="76872"/>
                    </a:lnTo>
                    <a:lnTo>
                      <a:pt x="35905" y="74377"/>
                    </a:lnTo>
                    <a:lnTo>
                      <a:pt x="43938" y="75000"/>
                    </a:lnTo>
                    <a:lnTo>
                      <a:pt x="43466" y="74377"/>
                    </a:lnTo>
                    <a:lnTo>
                      <a:pt x="43938" y="73750"/>
                    </a:lnTo>
                    <a:lnTo>
                      <a:pt x="40155" y="71877"/>
                    </a:lnTo>
                    <a:lnTo>
                      <a:pt x="41572" y="71250"/>
                    </a:lnTo>
                    <a:lnTo>
                      <a:pt x="40155" y="71877"/>
                    </a:lnTo>
                    <a:lnTo>
                      <a:pt x="41572" y="69377"/>
                    </a:lnTo>
                    <a:lnTo>
                      <a:pt x="39211" y="69377"/>
                    </a:lnTo>
                    <a:lnTo>
                      <a:pt x="41572" y="69377"/>
                    </a:lnTo>
                    <a:lnTo>
                      <a:pt x="37794" y="66872"/>
                    </a:lnTo>
                    <a:lnTo>
                      <a:pt x="37322" y="69377"/>
                    </a:lnTo>
                    <a:lnTo>
                      <a:pt x="33544" y="69377"/>
                    </a:lnTo>
                    <a:lnTo>
                      <a:pt x="34961" y="66872"/>
                    </a:lnTo>
                    <a:lnTo>
                      <a:pt x="34016" y="66872"/>
                    </a:lnTo>
                    <a:lnTo>
                      <a:pt x="35905" y="61250"/>
                    </a:lnTo>
                    <a:lnTo>
                      <a:pt x="34016" y="60622"/>
                    </a:lnTo>
                    <a:lnTo>
                      <a:pt x="34488" y="58750"/>
                    </a:lnTo>
                    <a:lnTo>
                      <a:pt x="32127" y="53750"/>
                    </a:lnTo>
                    <a:lnTo>
                      <a:pt x="33072" y="53750"/>
                    </a:lnTo>
                    <a:lnTo>
                      <a:pt x="27872" y="49377"/>
                    </a:lnTo>
                    <a:lnTo>
                      <a:pt x="27872" y="48122"/>
                    </a:lnTo>
                    <a:lnTo>
                      <a:pt x="23150" y="45000"/>
                    </a:lnTo>
                    <a:lnTo>
                      <a:pt x="18427" y="44377"/>
                    </a:lnTo>
                    <a:lnTo>
                      <a:pt x="14644" y="45622"/>
                    </a:lnTo>
                    <a:lnTo>
                      <a:pt x="11811" y="45000"/>
                    </a:lnTo>
                    <a:lnTo>
                      <a:pt x="12755" y="45622"/>
                    </a:lnTo>
                    <a:lnTo>
                      <a:pt x="10394" y="45622"/>
                    </a:lnTo>
                    <a:lnTo>
                      <a:pt x="6616" y="44377"/>
                    </a:lnTo>
                    <a:lnTo>
                      <a:pt x="10394" y="43750"/>
                    </a:lnTo>
                    <a:lnTo>
                      <a:pt x="3305" y="40627"/>
                    </a:lnTo>
                    <a:lnTo>
                      <a:pt x="5666" y="39372"/>
                    </a:lnTo>
                    <a:lnTo>
                      <a:pt x="12755" y="40000"/>
                    </a:lnTo>
                    <a:lnTo>
                      <a:pt x="13227" y="39372"/>
                    </a:lnTo>
                    <a:lnTo>
                      <a:pt x="12755" y="36877"/>
                    </a:lnTo>
                    <a:lnTo>
                      <a:pt x="13227" y="36250"/>
                    </a:lnTo>
                    <a:lnTo>
                      <a:pt x="7088" y="36877"/>
                    </a:lnTo>
                    <a:lnTo>
                      <a:pt x="0" y="343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3" name="Shape 503"/>
              <p:cNvSpPr/>
              <p:nvPr/>
            </p:nvSpPr>
            <p:spPr>
              <a:xfrm>
                <a:off x="1658360" y="2682552"/>
                <a:ext cx="95371" cy="117201"/>
              </a:xfrm>
              <a:custGeom>
                <a:avLst/>
                <a:gdLst/>
                <a:ahLst/>
                <a:cxnLst/>
                <a:rect l="0" t="0" r="0" b="0"/>
                <a:pathLst>
                  <a:path w="120000" h="120000" extrusionOk="0">
                    <a:moveTo>
                      <a:pt x="0" y="100000"/>
                    </a:moveTo>
                    <a:lnTo>
                      <a:pt x="46666" y="46666"/>
                    </a:lnTo>
                    <a:lnTo>
                      <a:pt x="66666" y="46666"/>
                    </a:lnTo>
                    <a:lnTo>
                      <a:pt x="46666" y="13333"/>
                    </a:lnTo>
                    <a:lnTo>
                      <a:pt x="106666" y="0"/>
                    </a:lnTo>
                    <a:lnTo>
                      <a:pt x="113333" y="53333"/>
                    </a:lnTo>
                    <a:lnTo>
                      <a:pt x="120000" y="53333"/>
                    </a:lnTo>
                    <a:lnTo>
                      <a:pt x="100000" y="113333"/>
                    </a:lnTo>
                    <a:lnTo>
                      <a:pt x="66666" y="120000"/>
                    </a:lnTo>
                    <a:lnTo>
                      <a:pt x="0" y="10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4" name="Shape 504"/>
              <p:cNvSpPr/>
              <p:nvPr/>
            </p:nvSpPr>
            <p:spPr>
              <a:xfrm>
                <a:off x="2347136" y="2949507"/>
                <a:ext cx="105967" cy="208355"/>
              </a:xfrm>
              <a:custGeom>
                <a:avLst/>
                <a:gdLst/>
                <a:ahLst/>
                <a:cxnLst/>
                <a:rect l="0" t="0" r="0" b="0"/>
                <a:pathLst>
                  <a:path w="120000" h="120000" extrusionOk="0">
                    <a:moveTo>
                      <a:pt x="0" y="33750"/>
                    </a:moveTo>
                    <a:lnTo>
                      <a:pt x="6000" y="48750"/>
                    </a:lnTo>
                    <a:lnTo>
                      <a:pt x="42000" y="60000"/>
                    </a:lnTo>
                    <a:lnTo>
                      <a:pt x="36000" y="97500"/>
                    </a:lnTo>
                    <a:lnTo>
                      <a:pt x="42000" y="120000"/>
                    </a:lnTo>
                    <a:lnTo>
                      <a:pt x="120000" y="108750"/>
                    </a:lnTo>
                    <a:lnTo>
                      <a:pt x="78000" y="78750"/>
                    </a:lnTo>
                    <a:lnTo>
                      <a:pt x="108000" y="37500"/>
                    </a:lnTo>
                    <a:lnTo>
                      <a:pt x="36000" y="0"/>
                    </a:lnTo>
                    <a:lnTo>
                      <a:pt x="6000" y="11250"/>
                    </a:lnTo>
                    <a:lnTo>
                      <a:pt x="18000" y="22500"/>
                    </a:lnTo>
                    <a:lnTo>
                      <a:pt x="0" y="337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5" name="Shape 505"/>
              <p:cNvSpPr/>
              <p:nvPr/>
            </p:nvSpPr>
            <p:spPr>
              <a:xfrm>
                <a:off x="2055732" y="2617441"/>
                <a:ext cx="58282" cy="58601"/>
              </a:xfrm>
              <a:custGeom>
                <a:avLst/>
                <a:gdLst/>
                <a:ahLst/>
                <a:cxnLst/>
                <a:rect l="0" t="0" r="0" b="0"/>
                <a:pathLst>
                  <a:path w="120000" h="120000" extrusionOk="0">
                    <a:moveTo>
                      <a:pt x="0" y="93333"/>
                    </a:moveTo>
                    <a:lnTo>
                      <a:pt x="98183" y="93333"/>
                    </a:lnTo>
                    <a:lnTo>
                      <a:pt x="54544" y="13333"/>
                    </a:lnTo>
                    <a:lnTo>
                      <a:pt x="120000" y="0"/>
                    </a:lnTo>
                    <a:lnTo>
                      <a:pt x="120000" y="120000"/>
                    </a:lnTo>
                    <a:lnTo>
                      <a:pt x="0" y="933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6" name="Shape 506"/>
              <p:cNvSpPr/>
              <p:nvPr/>
            </p:nvSpPr>
            <p:spPr>
              <a:xfrm>
                <a:off x="1732536" y="2734641"/>
                <a:ext cx="132459" cy="91157"/>
              </a:xfrm>
              <a:custGeom>
                <a:avLst/>
                <a:gdLst/>
                <a:ahLst/>
                <a:cxnLst/>
                <a:rect l="0" t="0" r="0" b="0"/>
                <a:pathLst>
                  <a:path w="120000" h="120000" extrusionOk="0">
                    <a:moveTo>
                      <a:pt x="0" y="77144"/>
                    </a:moveTo>
                    <a:lnTo>
                      <a:pt x="14400" y="0"/>
                    </a:lnTo>
                    <a:lnTo>
                      <a:pt x="86400" y="0"/>
                    </a:lnTo>
                    <a:lnTo>
                      <a:pt x="120000" y="25716"/>
                    </a:lnTo>
                    <a:lnTo>
                      <a:pt x="91200" y="51427"/>
                    </a:lnTo>
                    <a:lnTo>
                      <a:pt x="28800" y="120000"/>
                    </a:lnTo>
                    <a:lnTo>
                      <a:pt x="28800" y="111427"/>
                    </a:lnTo>
                    <a:lnTo>
                      <a:pt x="0" y="77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7" name="Shape 507"/>
              <p:cNvSpPr/>
              <p:nvPr/>
            </p:nvSpPr>
            <p:spPr>
              <a:xfrm>
                <a:off x="4037287" y="1705894"/>
                <a:ext cx="148353" cy="97668"/>
              </a:xfrm>
              <a:custGeom>
                <a:avLst/>
                <a:gdLst/>
                <a:ahLst/>
                <a:cxnLst/>
                <a:rect l="0" t="0" r="0" b="0"/>
                <a:pathLst>
                  <a:path w="120000" h="120000" extrusionOk="0">
                    <a:moveTo>
                      <a:pt x="0" y="72000"/>
                    </a:moveTo>
                    <a:lnTo>
                      <a:pt x="25716" y="16000"/>
                    </a:lnTo>
                    <a:lnTo>
                      <a:pt x="51427" y="32000"/>
                    </a:lnTo>
                    <a:lnTo>
                      <a:pt x="85716" y="0"/>
                    </a:lnTo>
                    <a:lnTo>
                      <a:pt x="111427" y="8000"/>
                    </a:lnTo>
                    <a:lnTo>
                      <a:pt x="120000" y="24000"/>
                    </a:lnTo>
                    <a:lnTo>
                      <a:pt x="72855" y="104000"/>
                    </a:lnTo>
                    <a:lnTo>
                      <a:pt x="42855" y="120000"/>
                    </a:lnTo>
                    <a:lnTo>
                      <a:pt x="0" y="72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8" name="Shape 508"/>
              <p:cNvSpPr/>
              <p:nvPr/>
            </p:nvSpPr>
            <p:spPr>
              <a:xfrm>
                <a:off x="3157773" y="976657"/>
                <a:ext cx="233126" cy="130223"/>
              </a:xfrm>
              <a:custGeom>
                <a:avLst/>
                <a:gdLst/>
                <a:ahLst/>
                <a:cxnLst/>
                <a:rect l="0" t="0" r="0" b="0"/>
                <a:pathLst>
                  <a:path w="120000" h="120000" extrusionOk="0">
                    <a:moveTo>
                      <a:pt x="0" y="42000"/>
                    </a:moveTo>
                    <a:lnTo>
                      <a:pt x="8183" y="36000"/>
                    </a:lnTo>
                    <a:lnTo>
                      <a:pt x="2727" y="18000"/>
                    </a:lnTo>
                    <a:lnTo>
                      <a:pt x="10911" y="30000"/>
                    </a:lnTo>
                    <a:lnTo>
                      <a:pt x="10911" y="6000"/>
                    </a:lnTo>
                    <a:lnTo>
                      <a:pt x="19088" y="18000"/>
                    </a:lnTo>
                    <a:lnTo>
                      <a:pt x="10911" y="0"/>
                    </a:lnTo>
                    <a:lnTo>
                      <a:pt x="32727" y="6000"/>
                    </a:lnTo>
                    <a:lnTo>
                      <a:pt x="32727" y="42000"/>
                    </a:lnTo>
                    <a:lnTo>
                      <a:pt x="49088" y="6000"/>
                    </a:lnTo>
                    <a:lnTo>
                      <a:pt x="54544" y="18000"/>
                    </a:lnTo>
                    <a:lnTo>
                      <a:pt x="60000" y="6000"/>
                    </a:lnTo>
                    <a:lnTo>
                      <a:pt x="70911" y="30000"/>
                    </a:lnTo>
                    <a:lnTo>
                      <a:pt x="68183" y="6000"/>
                    </a:lnTo>
                    <a:lnTo>
                      <a:pt x="84544" y="6000"/>
                    </a:lnTo>
                    <a:lnTo>
                      <a:pt x="87272" y="0"/>
                    </a:lnTo>
                    <a:lnTo>
                      <a:pt x="100911" y="6000"/>
                    </a:lnTo>
                    <a:lnTo>
                      <a:pt x="109088" y="6000"/>
                    </a:lnTo>
                    <a:lnTo>
                      <a:pt x="120000" y="42000"/>
                    </a:lnTo>
                    <a:lnTo>
                      <a:pt x="109088" y="90000"/>
                    </a:lnTo>
                    <a:lnTo>
                      <a:pt x="60000" y="120000"/>
                    </a:lnTo>
                    <a:lnTo>
                      <a:pt x="19088" y="108000"/>
                    </a:lnTo>
                    <a:lnTo>
                      <a:pt x="27272" y="78000"/>
                    </a:lnTo>
                    <a:lnTo>
                      <a:pt x="8183" y="54000"/>
                    </a:lnTo>
                    <a:lnTo>
                      <a:pt x="27272" y="54000"/>
                    </a:lnTo>
                    <a:lnTo>
                      <a:pt x="19088" y="42000"/>
                    </a:lnTo>
                    <a:lnTo>
                      <a:pt x="27272" y="42000"/>
                    </a:lnTo>
                    <a:lnTo>
                      <a:pt x="0" y="42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09" name="Shape 509"/>
              <p:cNvSpPr/>
              <p:nvPr/>
            </p:nvSpPr>
            <p:spPr>
              <a:xfrm>
                <a:off x="5181717" y="2122601"/>
                <a:ext cx="641093" cy="826906"/>
              </a:xfrm>
              <a:custGeom>
                <a:avLst/>
                <a:gdLst/>
                <a:ahLst/>
                <a:cxnLst/>
                <a:rect l="0" t="0" r="0" b="0"/>
                <a:pathLst>
                  <a:path w="120000" h="120000" extrusionOk="0">
                    <a:moveTo>
                      <a:pt x="0" y="54805"/>
                    </a:moveTo>
                    <a:lnTo>
                      <a:pt x="3966" y="52911"/>
                    </a:lnTo>
                    <a:lnTo>
                      <a:pt x="14877" y="52911"/>
                    </a:lnTo>
                    <a:lnTo>
                      <a:pt x="4961" y="39683"/>
                    </a:lnTo>
                    <a:lnTo>
                      <a:pt x="9916" y="36850"/>
                    </a:lnTo>
                    <a:lnTo>
                      <a:pt x="16861" y="36850"/>
                    </a:lnTo>
                    <a:lnTo>
                      <a:pt x="26777" y="20788"/>
                    </a:lnTo>
                    <a:lnTo>
                      <a:pt x="26777" y="18900"/>
                    </a:lnTo>
                    <a:lnTo>
                      <a:pt x="31733" y="16061"/>
                    </a:lnTo>
                    <a:lnTo>
                      <a:pt x="24794" y="14172"/>
                    </a:lnTo>
                    <a:lnTo>
                      <a:pt x="24794" y="7561"/>
                    </a:lnTo>
                    <a:lnTo>
                      <a:pt x="34711" y="7561"/>
                    </a:lnTo>
                    <a:lnTo>
                      <a:pt x="39666" y="3777"/>
                    </a:lnTo>
                    <a:lnTo>
                      <a:pt x="47605" y="0"/>
                    </a:lnTo>
                    <a:lnTo>
                      <a:pt x="49588" y="2833"/>
                    </a:lnTo>
                    <a:lnTo>
                      <a:pt x="46611" y="11338"/>
                    </a:lnTo>
                    <a:lnTo>
                      <a:pt x="48594" y="16061"/>
                    </a:lnTo>
                    <a:lnTo>
                      <a:pt x="43638" y="16061"/>
                    </a:lnTo>
                    <a:lnTo>
                      <a:pt x="46611" y="20788"/>
                    </a:lnTo>
                    <a:lnTo>
                      <a:pt x="53555" y="27400"/>
                    </a:lnTo>
                    <a:lnTo>
                      <a:pt x="49588" y="34016"/>
                    </a:lnTo>
                    <a:lnTo>
                      <a:pt x="82316" y="44411"/>
                    </a:lnTo>
                    <a:lnTo>
                      <a:pt x="82316" y="36850"/>
                    </a:lnTo>
                    <a:lnTo>
                      <a:pt x="83305" y="36850"/>
                    </a:lnTo>
                    <a:lnTo>
                      <a:pt x="86283" y="38738"/>
                    </a:lnTo>
                    <a:lnTo>
                      <a:pt x="88266" y="40627"/>
                    </a:lnTo>
                    <a:lnTo>
                      <a:pt x="99172" y="39683"/>
                    </a:lnTo>
                    <a:lnTo>
                      <a:pt x="99172" y="36850"/>
                    </a:lnTo>
                    <a:lnTo>
                      <a:pt x="113055" y="31183"/>
                    </a:lnTo>
                    <a:lnTo>
                      <a:pt x="114050" y="35905"/>
                    </a:lnTo>
                    <a:lnTo>
                      <a:pt x="120000" y="36850"/>
                    </a:lnTo>
                    <a:lnTo>
                      <a:pt x="119005" y="39683"/>
                    </a:lnTo>
                    <a:lnTo>
                      <a:pt x="111072" y="42522"/>
                    </a:lnTo>
                    <a:lnTo>
                      <a:pt x="102150" y="62361"/>
                    </a:lnTo>
                    <a:lnTo>
                      <a:pt x="99172" y="54805"/>
                    </a:lnTo>
                    <a:lnTo>
                      <a:pt x="97188" y="58583"/>
                    </a:lnTo>
                    <a:lnTo>
                      <a:pt x="94216" y="53855"/>
                    </a:lnTo>
                    <a:lnTo>
                      <a:pt x="100166" y="51022"/>
                    </a:lnTo>
                    <a:lnTo>
                      <a:pt x="91238" y="48188"/>
                    </a:lnTo>
                    <a:lnTo>
                      <a:pt x="83305" y="42522"/>
                    </a:lnTo>
                    <a:lnTo>
                      <a:pt x="82316" y="45355"/>
                    </a:lnTo>
                    <a:lnTo>
                      <a:pt x="83305" y="48188"/>
                    </a:lnTo>
                    <a:lnTo>
                      <a:pt x="81322" y="52911"/>
                    </a:lnTo>
                    <a:lnTo>
                      <a:pt x="83305" y="52911"/>
                    </a:lnTo>
                    <a:lnTo>
                      <a:pt x="86283" y="63305"/>
                    </a:lnTo>
                    <a:lnTo>
                      <a:pt x="82316" y="62361"/>
                    </a:lnTo>
                    <a:lnTo>
                      <a:pt x="76361" y="71811"/>
                    </a:lnTo>
                    <a:lnTo>
                      <a:pt x="49588" y="89761"/>
                    </a:lnTo>
                    <a:lnTo>
                      <a:pt x="49588" y="113383"/>
                    </a:lnTo>
                    <a:lnTo>
                      <a:pt x="37683" y="120000"/>
                    </a:lnTo>
                    <a:lnTo>
                      <a:pt x="28761" y="103938"/>
                    </a:lnTo>
                    <a:lnTo>
                      <a:pt x="25783" y="90711"/>
                    </a:lnTo>
                    <a:lnTo>
                      <a:pt x="23800" y="85983"/>
                    </a:lnTo>
                    <a:lnTo>
                      <a:pt x="18844" y="61416"/>
                    </a:lnTo>
                    <a:lnTo>
                      <a:pt x="16861" y="61416"/>
                    </a:lnTo>
                    <a:lnTo>
                      <a:pt x="16861" y="64250"/>
                    </a:lnTo>
                    <a:lnTo>
                      <a:pt x="9916" y="67088"/>
                    </a:lnTo>
                    <a:lnTo>
                      <a:pt x="3966" y="61416"/>
                    </a:lnTo>
                    <a:lnTo>
                      <a:pt x="9916" y="58583"/>
                    </a:lnTo>
                    <a:lnTo>
                      <a:pt x="3966" y="59527"/>
                    </a:lnTo>
                    <a:lnTo>
                      <a:pt x="0" y="5480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0" name="Shape 510"/>
              <p:cNvSpPr/>
              <p:nvPr/>
            </p:nvSpPr>
            <p:spPr>
              <a:xfrm>
                <a:off x="5780421" y="3008106"/>
                <a:ext cx="238425" cy="345088"/>
              </a:xfrm>
              <a:custGeom>
                <a:avLst/>
                <a:gdLst/>
                <a:ahLst/>
                <a:cxnLst/>
                <a:rect l="0" t="0" r="0" b="0"/>
                <a:pathLst>
                  <a:path w="120000" h="120000" extrusionOk="0">
                    <a:moveTo>
                      <a:pt x="0" y="0"/>
                    </a:moveTo>
                    <a:lnTo>
                      <a:pt x="26666" y="6794"/>
                    </a:lnTo>
                    <a:lnTo>
                      <a:pt x="61333" y="43016"/>
                    </a:lnTo>
                    <a:lnTo>
                      <a:pt x="93333" y="52077"/>
                    </a:lnTo>
                    <a:lnTo>
                      <a:pt x="82666" y="63394"/>
                    </a:lnTo>
                    <a:lnTo>
                      <a:pt x="96000" y="52077"/>
                    </a:lnTo>
                    <a:lnTo>
                      <a:pt x="96000" y="67922"/>
                    </a:lnTo>
                    <a:lnTo>
                      <a:pt x="120000" y="86038"/>
                    </a:lnTo>
                    <a:lnTo>
                      <a:pt x="117333" y="120000"/>
                    </a:lnTo>
                    <a:lnTo>
                      <a:pt x="109333" y="120000"/>
                    </a:lnTo>
                    <a:lnTo>
                      <a:pt x="82666" y="99622"/>
                    </a:lnTo>
                    <a:lnTo>
                      <a:pt x="48000" y="43016"/>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1" name="Shape 511"/>
              <p:cNvSpPr/>
              <p:nvPr/>
            </p:nvSpPr>
            <p:spPr>
              <a:xfrm>
                <a:off x="6002950" y="3353192"/>
                <a:ext cx="201337" cy="84646"/>
              </a:xfrm>
              <a:custGeom>
                <a:avLst/>
                <a:gdLst/>
                <a:ahLst/>
                <a:cxnLst/>
                <a:rect l="0" t="0" r="0" b="0"/>
                <a:pathLst>
                  <a:path w="120000" h="120000" extrusionOk="0">
                    <a:moveTo>
                      <a:pt x="0" y="27694"/>
                    </a:moveTo>
                    <a:lnTo>
                      <a:pt x="6316" y="0"/>
                    </a:lnTo>
                    <a:lnTo>
                      <a:pt x="94738" y="27694"/>
                    </a:lnTo>
                    <a:lnTo>
                      <a:pt x="97894" y="73844"/>
                    </a:lnTo>
                    <a:lnTo>
                      <a:pt x="116844" y="73844"/>
                    </a:lnTo>
                    <a:lnTo>
                      <a:pt x="120000" y="120000"/>
                    </a:lnTo>
                    <a:lnTo>
                      <a:pt x="18950" y="73844"/>
                    </a:lnTo>
                    <a:lnTo>
                      <a:pt x="0" y="2769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2" name="Shape 512"/>
              <p:cNvSpPr/>
              <p:nvPr/>
            </p:nvSpPr>
            <p:spPr>
              <a:xfrm>
                <a:off x="6087721" y="3060194"/>
                <a:ext cx="206634" cy="240910"/>
              </a:xfrm>
              <a:custGeom>
                <a:avLst/>
                <a:gdLst/>
                <a:ahLst/>
                <a:cxnLst/>
                <a:rect l="0" t="0" r="0" b="0"/>
                <a:pathLst>
                  <a:path w="120000" h="120000" extrusionOk="0">
                    <a:moveTo>
                      <a:pt x="0" y="51894"/>
                    </a:moveTo>
                    <a:lnTo>
                      <a:pt x="6155" y="38916"/>
                    </a:lnTo>
                    <a:lnTo>
                      <a:pt x="24616" y="51894"/>
                    </a:lnTo>
                    <a:lnTo>
                      <a:pt x="52305" y="51894"/>
                    </a:lnTo>
                    <a:lnTo>
                      <a:pt x="67694" y="48650"/>
                    </a:lnTo>
                    <a:lnTo>
                      <a:pt x="86155" y="0"/>
                    </a:lnTo>
                    <a:lnTo>
                      <a:pt x="110766" y="0"/>
                    </a:lnTo>
                    <a:lnTo>
                      <a:pt x="104616" y="12972"/>
                    </a:lnTo>
                    <a:lnTo>
                      <a:pt x="120000" y="51894"/>
                    </a:lnTo>
                    <a:lnTo>
                      <a:pt x="113844" y="51894"/>
                    </a:lnTo>
                    <a:lnTo>
                      <a:pt x="92305" y="84322"/>
                    </a:lnTo>
                    <a:lnTo>
                      <a:pt x="86155" y="116755"/>
                    </a:lnTo>
                    <a:lnTo>
                      <a:pt x="73844" y="120000"/>
                    </a:lnTo>
                    <a:lnTo>
                      <a:pt x="46155" y="107027"/>
                    </a:lnTo>
                    <a:lnTo>
                      <a:pt x="30766" y="116755"/>
                    </a:lnTo>
                    <a:lnTo>
                      <a:pt x="30766" y="97300"/>
                    </a:lnTo>
                    <a:lnTo>
                      <a:pt x="12305" y="100538"/>
                    </a:lnTo>
                    <a:lnTo>
                      <a:pt x="0" y="5189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3" name="Shape 513"/>
              <p:cNvSpPr/>
              <p:nvPr/>
            </p:nvSpPr>
            <p:spPr>
              <a:xfrm>
                <a:off x="6251969" y="3431323"/>
                <a:ext cx="42387" cy="6513"/>
              </a:xfrm>
              <a:custGeom>
                <a:avLst/>
                <a:gdLst/>
                <a:ahLst/>
                <a:cxnLst/>
                <a:rect l="0" t="0" r="0" b="0"/>
                <a:pathLst>
                  <a:path w="120000" h="120000" extrusionOk="0">
                    <a:moveTo>
                      <a:pt x="0" y="0"/>
                    </a:moveTo>
                    <a:lnTo>
                      <a:pt x="30000" y="12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4" name="Shape 514"/>
              <p:cNvSpPr/>
              <p:nvPr/>
            </p:nvSpPr>
            <p:spPr>
              <a:xfrm>
                <a:off x="6294355" y="3131816"/>
                <a:ext cx="137757" cy="208356"/>
              </a:xfrm>
              <a:custGeom>
                <a:avLst/>
                <a:gdLst/>
                <a:ahLst/>
                <a:cxnLst/>
                <a:rect l="0" t="0" r="0" b="0"/>
                <a:pathLst>
                  <a:path w="120000" h="120000" extrusionOk="0">
                    <a:moveTo>
                      <a:pt x="0" y="67500"/>
                    </a:moveTo>
                    <a:lnTo>
                      <a:pt x="18461" y="97500"/>
                    </a:lnTo>
                    <a:lnTo>
                      <a:pt x="13844" y="116250"/>
                    </a:lnTo>
                    <a:lnTo>
                      <a:pt x="27694" y="120000"/>
                    </a:lnTo>
                    <a:lnTo>
                      <a:pt x="27694" y="71250"/>
                    </a:lnTo>
                    <a:lnTo>
                      <a:pt x="50766" y="67500"/>
                    </a:lnTo>
                    <a:lnTo>
                      <a:pt x="50766" y="90000"/>
                    </a:lnTo>
                    <a:lnTo>
                      <a:pt x="55383" y="108750"/>
                    </a:lnTo>
                    <a:lnTo>
                      <a:pt x="83077" y="101250"/>
                    </a:lnTo>
                    <a:lnTo>
                      <a:pt x="55383" y="56250"/>
                    </a:lnTo>
                    <a:lnTo>
                      <a:pt x="96922" y="41250"/>
                    </a:lnTo>
                    <a:lnTo>
                      <a:pt x="36922" y="56250"/>
                    </a:lnTo>
                    <a:lnTo>
                      <a:pt x="27694" y="33750"/>
                    </a:lnTo>
                    <a:lnTo>
                      <a:pt x="106155" y="15000"/>
                    </a:lnTo>
                    <a:lnTo>
                      <a:pt x="120000" y="0"/>
                    </a:lnTo>
                    <a:lnTo>
                      <a:pt x="106155" y="15000"/>
                    </a:lnTo>
                    <a:lnTo>
                      <a:pt x="50766" y="11250"/>
                    </a:lnTo>
                    <a:lnTo>
                      <a:pt x="23077" y="15000"/>
                    </a:lnTo>
                    <a:lnTo>
                      <a:pt x="0" y="675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5" name="Shape 515"/>
              <p:cNvSpPr/>
              <p:nvPr/>
            </p:nvSpPr>
            <p:spPr>
              <a:xfrm>
                <a:off x="6416214" y="3431323"/>
                <a:ext cx="63581" cy="39069"/>
              </a:xfrm>
              <a:custGeom>
                <a:avLst/>
                <a:gdLst/>
                <a:ahLst/>
                <a:cxnLst/>
                <a:rect l="0" t="0" r="0" b="0"/>
                <a:pathLst>
                  <a:path w="120000" h="120000" extrusionOk="0">
                    <a:moveTo>
                      <a:pt x="0" y="60000"/>
                    </a:moveTo>
                    <a:lnTo>
                      <a:pt x="0" y="120000"/>
                    </a:lnTo>
                    <a:lnTo>
                      <a:pt x="120000" y="0"/>
                    </a:lnTo>
                    <a:lnTo>
                      <a:pt x="10000" y="2000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6" name="Shape 516"/>
              <p:cNvSpPr/>
              <p:nvPr/>
            </p:nvSpPr>
            <p:spPr>
              <a:xfrm>
                <a:off x="6485092" y="3131816"/>
                <a:ext cx="31791" cy="71623"/>
              </a:xfrm>
              <a:custGeom>
                <a:avLst/>
                <a:gdLst/>
                <a:ahLst/>
                <a:cxnLst/>
                <a:rect l="0" t="0" r="0" b="0"/>
                <a:pathLst>
                  <a:path w="120000" h="120000" extrusionOk="0">
                    <a:moveTo>
                      <a:pt x="0" y="43638"/>
                    </a:moveTo>
                    <a:lnTo>
                      <a:pt x="0" y="98183"/>
                    </a:lnTo>
                    <a:lnTo>
                      <a:pt x="120000" y="120000"/>
                    </a:lnTo>
                    <a:lnTo>
                      <a:pt x="40000" y="43638"/>
                    </a:lnTo>
                    <a:lnTo>
                      <a:pt x="120000" y="43638"/>
                    </a:lnTo>
                    <a:lnTo>
                      <a:pt x="120000" y="32727"/>
                    </a:lnTo>
                    <a:lnTo>
                      <a:pt x="0" y="43638"/>
                    </a:lnTo>
                    <a:lnTo>
                      <a:pt x="100000" y="0"/>
                    </a:lnTo>
                    <a:lnTo>
                      <a:pt x="0" y="436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7" name="Shape 517"/>
              <p:cNvSpPr/>
              <p:nvPr/>
            </p:nvSpPr>
            <p:spPr>
              <a:xfrm>
                <a:off x="6495689" y="3249015"/>
                <a:ext cx="63580" cy="45579"/>
              </a:xfrm>
              <a:custGeom>
                <a:avLst/>
                <a:gdLst/>
                <a:ahLst/>
                <a:cxnLst/>
                <a:rect l="0" t="0" r="0" b="0"/>
                <a:pathLst>
                  <a:path w="120000" h="120000" extrusionOk="0">
                    <a:moveTo>
                      <a:pt x="0" y="51427"/>
                    </a:moveTo>
                    <a:lnTo>
                      <a:pt x="80000" y="0"/>
                    </a:lnTo>
                    <a:lnTo>
                      <a:pt x="120000" y="120000"/>
                    </a:lnTo>
                    <a:lnTo>
                      <a:pt x="0" y="51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8" name="Shape 518"/>
              <p:cNvSpPr/>
              <p:nvPr/>
            </p:nvSpPr>
            <p:spPr>
              <a:xfrm>
                <a:off x="6559268" y="3190415"/>
                <a:ext cx="233126" cy="247422"/>
              </a:xfrm>
              <a:custGeom>
                <a:avLst/>
                <a:gdLst/>
                <a:ahLst/>
                <a:cxnLst/>
                <a:rect l="0" t="0" r="0" b="0"/>
                <a:pathLst>
                  <a:path w="120000" h="120000" extrusionOk="0">
                    <a:moveTo>
                      <a:pt x="0" y="18950"/>
                    </a:moveTo>
                    <a:lnTo>
                      <a:pt x="13638" y="22105"/>
                    </a:lnTo>
                    <a:lnTo>
                      <a:pt x="32727" y="22105"/>
                    </a:lnTo>
                    <a:lnTo>
                      <a:pt x="13638" y="28422"/>
                    </a:lnTo>
                    <a:lnTo>
                      <a:pt x="21816" y="53683"/>
                    </a:lnTo>
                    <a:lnTo>
                      <a:pt x="32727" y="34738"/>
                    </a:lnTo>
                    <a:lnTo>
                      <a:pt x="40911" y="53683"/>
                    </a:lnTo>
                    <a:lnTo>
                      <a:pt x="87272" y="72633"/>
                    </a:lnTo>
                    <a:lnTo>
                      <a:pt x="95455" y="104211"/>
                    </a:lnTo>
                    <a:lnTo>
                      <a:pt x="87272" y="104211"/>
                    </a:lnTo>
                    <a:lnTo>
                      <a:pt x="79088" y="116844"/>
                    </a:lnTo>
                    <a:lnTo>
                      <a:pt x="109088" y="107366"/>
                    </a:lnTo>
                    <a:lnTo>
                      <a:pt x="120000" y="120000"/>
                    </a:lnTo>
                    <a:lnTo>
                      <a:pt x="117272" y="25261"/>
                    </a:lnTo>
                    <a:lnTo>
                      <a:pt x="81816" y="18950"/>
                    </a:lnTo>
                    <a:lnTo>
                      <a:pt x="57272" y="47366"/>
                    </a:lnTo>
                    <a:lnTo>
                      <a:pt x="40911" y="22105"/>
                    </a:lnTo>
                    <a:lnTo>
                      <a:pt x="32727" y="6316"/>
                    </a:lnTo>
                    <a:lnTo>
                      <a:pt x="13638" y="0"/>
                    </a:lnTo>
                    <a:lnTo>
                      <a:pt x="0" y="189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19" name="Shape 519"/>
              <p:cNvSpPr/>
              <p:nvPr/>
            </p:nvSpPr>
            <p:spPr>
              <a:xfrm>
                <a:off x="6564567" y="3385746"/>
                <a:ext cx="26494" cy="19535"/>
              </a:xfrm>
              <a:custGeom>
                <a:avLst/>
                <a:gdLst/>
                <a:ahLst/>
                <a:cxnLst/>
                <a:rect l="0" t="0" r="0" b="0"/>
                <a:pathLst>
                  <a:path w="120000" h="120000" extrusionOk="0">
                    <a:moveTo>
                      <a:pt x="0" y="120000"/>
                    </a:moveTo>
                    <a:lnTo>
                      <a:pt x="9600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0" name="Shape 520"/>
              <p:cNvSpPr/>
              <p:nvPr/>
            </p:nvSpPr>
            <p:spPr>
              <a:xfrm>
                <a:off x="4662485" y="2005402"/>
                <a:ext cx="423865" cy="468798"/>
              </a:xfrm>
              <a:custGeom>
                <a:avLst/>
                <a:gdLst/>
                <a:ahLst/>
                <a:cxnLst/>
                <a:rect l="0" t="0" r="0" b="0"/>
                <a:pathLst>
                  <a:path w="120000" h="120000" extrusionOk="0">
                    <a:moveTo>
                      <a:pt x="0" y="5000"/>
                    </a:moveTo>
                    <a:lnTo>
                      <a:pt x="0" y="0"/>
                    </a:lnTo>
                    <a:lnTo>
                      <a:pt x="12000" y="8333"/>
                    </a:lnTo>
                    <a:lnTo>
                      <a:pt x="22500" y="0"/>
                    </a:lnTo>
                    <a:lnTo>
                      <a:pt x="22500" y="8333"/>
                    </a:lnTo>
                    <a:lnTo>
                      <a:pt x="27000" y="8333"/>
                    </a:lnTo>
                    <a:lnTo>
                      <a:pt x="28500" y="18333"/>
                    </a:lnTo>
                    <a:lnTo>
                      <a:pt x="42000" y="25000"/>
                    </a:lnTo>
                    <a:lnTo>
                      <a:pt x="61500" y="20000"/>
                    </a:lnTo>
                    <a:lnTo>
                      <a:pt x="58500" y="18333"/>
                    </a:lnTo>
                    <a:lnTo>
                      <a:pt x="79500" y="8333"/>
                    </a:lnTo>
                    <a:lnTo>
                      <a:pt x="102000" y="21666"/>
                    </a:lnTo>
                    <a:lnTo>
                      <a:pt x="102000" y="63333"/>
                    </a:lnTo>
                    <a:lnTo>
                      <a:pt x="108000" y="65000"/>
                    </a:lnTo>
                    <a:lnTo>
                      <a:pt x="102000" y="83333"/>
                    </a:lnTo>
                    <a:lnTo>
                      <a:pt x="120000" y="100000"/>
                    </a:lnTo>
                    <a:lnTo>
                      <a:pt x="108000" y="120000"/>
                    </a:lnTo>
                    <a:lnTo>
                      <a:pt x="81000" y="110000"/>
                    </a:lnTo>
                    <a:lnTo>
                      <a:pt x="73500" y="100000"/>
                    </a:lnTo>
                    <a:lnTo>
                      <a:pt x="57000" y="101666"/>
                    </a:lnTo>
                    <a:lnTo>
                      <a:pt x="42000" y="95000"/>
                    </a:lnTo>
                    <a:lnTo>
                      <a:pt x="34500" y="80000"/>
                    </a:lnTo>
                    <a:lnTo>
                      <a:pt x="27000" y="71666"/>
                    </a:lnTo>
                    <a:lnTo>
                      <a:pt x="24000" y="80000"/>
                    </a:lnTo>
                    <a:lnTo>
                      <a:pt x="19500" y="58333"/>
                    </a:lnTo>
                    <a:lnTo>
                      <a:pt x="4500" y="53333"/>
                    </a:lnTo>
                    <a:lnTo>
                      <a:pt x="13500" y="31666"/>
                    </a:lnTo>
                    <a:lnTo>
                      <a:pt x="4500" y="28333"/>
                    </a:lnTo>
                    <a:lnTo>
                      <a:pt x="0" y="18333"/>
                    </a:lnTo>
                    <a:lnTo>
                      <a:pt x="0" y="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1" name="Shape 521"/>
              <p:cNvSpPr/>
              <p:nvPr/>
            </p:nvSpPr>
            <p:spPr>
              <a:xfrm>
                <a:off x="4530028" y="2077025"/>
                <a:ext cx="222529" cy="260443"/>
              </a:xfrm>
              <a:custGeom>
                <a:avLst/>
                <a:gdLst/>
                <a:ahLst/>
                <a:cxnLst/>
                <a:rect l="0" t="0" r="0" b="0"/>
                <a:pathLst>
                  <a:path w="120000" h="120000" extrusionOk="0">
                    <a:moveTo>
                      <a:pt x="0" y="63000"/>
                    </a:moveTo>
                    <a:lnTo>
                      <a:pt x="5716" y="75000"/>
                    </a:lnTo>
                    <a:lnTo>
                      <a:pt x="62855" y="105000"/>
                    </a:lnTo>
                    <a:lnTo>
                      <a:pt x="62855" y="117000"/>
                    </a:lnTo>
                    <a:lnTo>
                      <a:pt x="71427" y="120000"/>
                    </a:lnTo>
                    <a:lnTo>
                      <a:pt x="97144" y="120000"/>
                    </a:lnTo>
                    <a:lnTo>
                      <a:pt x="117144" y="111000"/>
                    </a:lnTo>
                    <a:lnTo>
                      <a:pt x="120000" y="111000"/>
                    </a:lnTo>
                    <a:lnTo>
                      <a:pt x="111427" y="72000"/>
                    </a:lnTo>
                    <a:lnTo>
                      <a:pt x="82855" y="63000"/>
                    </a:lnTo>
                    <a:lnTo>
                      <a:pt x="97144" y="24000"/>
                    </a:lnTo>
                    <a:lnTo>
                      <a:pt x="82855" y="18000"/>
                    </a:lnTo>
                    <a:lnTo>
                      <a:pt x="71427" y="0"/>
                    </a:lnTo>
                    <a:lnTo>
                      <a:pt x="57144" y="0"/>
                    </a:lnTo>
                    <a:lnTo>
                      <a:pt x="37144" y="12000"/>
                    </a:lnTo>
                    <a:lnTo>
                      <a:pt x="31427" y="48000"/>
                    </a:lnTo>
                    <a:lnTo>
                      <a:pt x="0" y="63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2" name="Shape 522"/>
              <p:cNvSpPr/>
              <p:nvPr/>
            </p:nvSpPr>
            <p:spPr>
              <a:xfrm>
                <a:off x="3851848" y="1744960"/>
                <a:ext cx="249021" cy="325554"/>
              </a:xfrm>
              <a:custGeom>
                <a:avLst/>
                <a:gdLst/>
                <a:ahLst/>
                <a:cxnLst/>
                <a:rect l="0" t="0" r="0" b="0"/>
                <a:pathLst>
                  <a:path w="120000" h="120000" extrusionOk="0">
                    <a:moveTo>
                      <a:pt x="0" y="36000"/>
                    </a:moveTo>
                    <a:lnTo>
                      <a:pt x="0" y="16800"/>
                    </a:lnTo>
                    <a:lnTo>
                      <a:pt x="7661" y="7200"/>
                    </a:lnTo>
                    <a:lnTo>
                      <a:pt x="10211" y="14400"/>
                    </a:lnTo>
                    <a:lnTo>
                      <a:pt x="28083" y="4800"/>
                    </a:lnTo>
                    <a:lnTo>
                      <a:pt x="53616" y="0"/>
                    </a:lnTo>
                    <a:lnTo>
                      <a:pt x="66383" y="4800"/>
                    </a:lnTo>
                    <a:lnTo>
                      <a:pt x="66383" y="26400"/>
                    </a:lnTo>
                    <a:lnTo>
                      <a:pt x="56172" y="26400"/>
                    </a:lnTo>
                    <a:lnTo>
                      <a:pt x="56172" y="43200"/>
                    </a:lnTo>
                    <a:lnTo>
                      <a:pt x="71488" y="62400"/>
                    </a:lnTo>
                    <a:lnTo>
                      <a:pt x="89361" y="62400"/>
                    </a:lnTo>
                    <a:lnTo>
                      <a:pt x="89361" y="72000"/>
                    </a:lnTo>
                    <a:lnTo>
                      <a:pt x="120000" y="93600"/>
                    </a:lnTo>
                    <a:lnTo>
                      <a:pt x="99572" y="88800"/>
                    </a:lnTo>
                    <a:lnTo>
                      <a:pt x="102127" y="108000"/>
                    </a:lnTo>
                    <a:lnTo>
                      <a:pt x="89361" y="120000"/>
                    </a:lnTo>
                    <a:lnTo>
                      <a:pt x="86811" y="93600"/>
                    </a:lnTo>
                    <a:lnTo>
                      <a:pt x="40850" y="55200"/>
                    </a:lnTo>
                    <a:lnTo>
                      <a:pt x="25533" y="48000"/>
                    </a:lnTo>
                    <a:lnTo>
                      <a:pt x="10211" y="43200"/>
                    </a:lnTo>
                    <a:lnTo>
                      <a:pt x="5105" y="48000"/>
                    </a:lnTo>
                    <a:lnTo>
                      <a:pt x="0" y="3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3" name="Shape 523"/>
              <p:cNvSpPr/>
              <p:nvPr/>
            </p:nvSpPr>
            <p:spPr>
              <a:xfrm>
                <a:off x="3867742" y="1946803"/>
                <a:ext cx="31791" cy="91156"/>
              </a:xfrm>
              <a:custGeom>
                <a:avLst/>
                <a:gdLst/>
                <a:ahLst/>
                <a:cxnLst/>
                <a:rect l="0" t="0" r="0" b="0"/>
                <a:pathLst>
                  <a:path w="120000" h="120000" extrusionOk="0">
                    <a:moveTo>
                      <a:pt x="0" y="34283"/>
                    </a:moveTo>
                    <a:lnTo>
                      <a:pt x="0" y="120000"/>
                    </a:lnTo>
                    <a:lnTo>
                      <a:pt x="20000" y="120000"/>
                    </a:lnTo>
                    <a:lnTo>
                      <a:pt x="120000" y="51427"/>
                    </a:lnTo>
                    <a:lnTo>
                      <a:pt x="20000" y="0"/>
                    </a:lnTo>
                    <a:lnTo>
                      <a:pt x="0" y="342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4" name="Shape 524"/>
              <p:cNvSpPr/>
              <p:nvPr/>
            </p:nvSpPr>
            <p:spPr>
              <a:xfrm>
                <a:off x="3973707" y="2044468"/>
                <a:ext cx="58282" cy="52091"/>
              </a:xfrm>
              <a:custGeom>
                <a:avLst/>
                <a:gdLst/>
                <a:ahLst/>
                <a:cxnLst/>
                <a:rect l="0" t="0" r="0" b="0"/>
                <a:pathLst>
                  <a:path w="120000" h="120000" extrusionOk="0">
                    <a:moveTo>
                      <a:pt x="0" y="60000"/>
                    </a:moveTo>
                    <a:lnTo>
                      <a:pt x="87272" y="120000"/>
                    </a:lnTo>
                    <a:lnTo>
                      <a:pt x="120000" y="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5" name="Shape 525"/>
              <p:cNvSpPr/>
              <p:nvPr/>
            </p:nvSpPr>
            <p:spPr>
              <a:xfrm>
                <a:off x="6538076" y="2213757"/>
                <a:ext cx="52984" cy="45579"/>
              </a:xfrm>
              <a:custGeom>
                <a:avLst/>
                <a:gdLst/>
                <a:ahLst/>
                <a:cxnLst/>
                <a:rect l="0" t="0" r="0" b="0"/>
                <a:pathLst>
                  <a:path w="120000" h="120000" extrusionOk="0">
                    <a:moveTo>
                      <a:pt x="0" y="17144"/>
                    </a:moveTo>
                    <a:lnTo>
                      <a:pt x="0" y="51427"/>
                    </a:lnTo>
                    <a:lnTo>
                      <a:pt x="36000" y="17144"/>
                    </a:lnTo>
                    <a:lnTo>
                      <a:pt x="48000" y="51427"/>
                    </a:lnTo>
                    <a:lnTo>
                      <a:pt x="12000" y="120000"/>
                    </a:lnTo>
                    <a:lnTo>
                      <a:pt x="96000" y="120000"/>
                    </a:lnTo>
                    <a:lnTo>
                      <a:pt x="120000" y="17144"/>
                    </a:lnTo>
                    <a:lnTo>
                      <a:pt x="120000" y="0"/>
                    </a:lnTo>
                    <a:lnTo>
                      <a:pt x="48000" y="0"/>
                    </a:lnTo>
                    <a:lnTo>
                      <a:pt x="0" y="17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6" name="Shape 526"/>
              <p:cNvSpPr/>
              <p:nvPr/>
            </p:nvSpPr>
            <p:spPr>
              <a:xfrm>
                <a:off x="6559268" y="1946803"/>
                <a:ext cx="243722" cy="266955"/>
              </a:xfrm>
              <a:custGeom>
                <a:avLst/>
                <a:gdLst/>
                <a:ahLst/>
                <a:cxnLst/>
                <a:rect l="0" t="0" r="0" b="0"/>
                <a:pathLst>
                  <a:path w="120000" h="120000" extrusionOk="0">
                    <a:moveTo>
                      <a:pt x="0" y="114144"/>
                    </a:moveTo>
                    <a:lnTo>
                      <a:pt x="20872" y="87805"/>
                    </a:lnTo>
                    <a:lnTo>
                      <a:pt x="54783" y="87805"/>
                    </a:lnTo>
                    <a:lnTo>
                      <a:pt x="70433" y="58538"/>
                    </a:lnTo>
                    <a:lnTo>
                      <a:pt x="73044" y="58538"/>
                    </a:lnTo>
                    <a:lnTo>
                      <a:pt x="73044" y="67316"/>
                    </a:lnTo>
                    <a:lnTo>
                      <a:pt x="88694" y="58538"/>
                    </a:lnTo>
                    <a:lnTo>
                      <a:pt x="93911" y="43900"/>
                    </a:lnTo>
                    <a:lnTo>
                      <a:pt x="101738" y="11705"/>
                    </a:lnTo>
                    <a:lnTo>
                      <a:pt x="114783" y="11705"/>
                    </a:lnTo>
                    <a:lnTo>
                      <a:pt x="112172" y="0"/>
                    </a:lnTo>
                    <a:lnTo>
                      <a:pt x="114783" y="0"/>
                    </a:lnTo>
                    <a:lnTo>
                      <a:pt x="120000" y="38050"/>
                    </a:lnTo>
                    <a:lnTo>
                      <a:pt x="114783" y="43900"/>
                    </a:lnTo>
                    <a:lnTo>
                      <a:pt x="114783" y="58538"/>
                    </a:lnTo>
                    <a:lnTo>
                      <a:pt x="104350" y="96583"/>
                    </a:lnTo>
                    <a:lnTo>
                      <a:pt x="99127" y="102438"/>
                    </a:lnTo>
                    <a:lnTo>
                      <a:pt x="99127" y="87805"/>
                    </a:lnTo>
                    <a:lnTo>
                      <a:pt x="83477" y="105366"/>
                    </a:lnTo>
                    <a:lnTo>
                      <a:pt x="70433" y="96583"/>
                    </a:lnTo>
                    <a:lnTo>
                      <a:pt x="70433" y="108294"/>
                    </a:lnTo>
                    <a:lnTo>
                      <a:pt x="54783" y="120000"/>
                    </a:lnTo>
                    <a:lnTo>
                      <a:pt x="54783" y="105366"/>
                    </a:lnTo>
                    <a:lnTo>
                      <a:pt x="0" y="114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7" name="Shape 527"/>
              <p:cNvSpPr/>
              <p:nvPr/>
            </p:nvSpPr>
            <p:spPr>
              <a:xfrm>
                <a:off x="6591059" y="2187713"/>
                <a:ext cx="52983" cy="45579"/>
              </a:xfrm>
              <a:custGeom>
                <a:avLst/>
                <a:gdLst/>
                <a:ahLst/>
                <a:cxnLst/>
                <a:rect l="0" t="0" r="0" b="0"/>
                <a:pathLst>
                  <a:path w="120000" h="120000" extrusionOk="0">
                    <a:moveTo>
                      <a:pt x="0" y="68572"/>
                    </a:moveTo>
                    <a:lnTo>
                      <a:pt x="24000" y="120000"/>
                    </a:lnTo>
                    <a:lnTo>
                      <a:pt x="120000" y="85716"/>
                    </a:lnTo>
                    <a:lnTo>
                      <a:pt x="120000" y="0"/>
                    </a:lnTo>
                    <a:lnTo>
                      <a:pt x="0" y="685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8" name="Shape 528"/>
              <p:cNvSpPr/>
              <p:nvPr/>
            </p:nvSpPr>
            <p:spPr>
              <a:xfrm>
                <a:off x="6765902" y="1816583"/>
                <a:ext cx="127161" cy="130223"/>
              </a:xfrm>
              <a:custGeom>
                <a:avLst/>
                <a:gdLst/>
                <a:ahLst/>
                <a:cxnLst/>
                <a:rect l="0" t="0" r="0" b="0"/>
                <a:pathLst>
                  <a:path w="120000" h="120000" extrusionOk="0">
                    <a:moveTo>
                      <a:pt x="0" y="78000"/>
                    </a:moveTo>
                    <a:lnTo>
                      <a:pt x="5000" y="120000"/>
                    </a:lnTo>
                    <a:lnTo>
                      <a:pt x="25000" y="108000"/>
                    </a:lnTo>
                    <a:lnTo>
                      <a:pt x="10000" y="78000"/>
                    </a:lnTo>
                    <a:lnTo>
                      <a:pt x="65000" y="96000"/>
                    </a:lnTo>
                    <a:lnTo>
                      <a:pt x="85000" y="72000"/>
                    </a:lnTo>
                    <a:lnTo>
                      <a:pt x="120000" y="72000"/>
                    </a:lnTo>
                    <a:lnTo>
                      <a:pt x="105000" y="54000"/>
                    </a:lnTo>
                    <a:lnTo>
                      <a:pt x="105000" y="42000"/>
                    </a:lnTo>
                    <a:lnTo>
                      <a:pt x="70000" y="42000"/>
                    </a:lnTo>
                    <a:lnTo>
                      <a:pt x="35000" y="0"/>
                    </a:lnTo>
                    <a:lnTo>
                      <a:pt x="25000" y="72000"/>
                    </a:lnTo>
                    <a:lnTo>
                      <a:pt x="10000" y="72000"/>
                    </a:lnTo>
                    <a:lnTo>
                      <a:pt x="0" y="7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29" name="Shape 529"/>
              <p:cNvSpPr/>
              <p:nvPr/>
            </p:nvSpPr>
            <p:spPr>
              <a:xfrm>
                <a:off x="6416214" y="1888203"/>
                <a:ext cx="143055" cy="188822"/>
              </a:xfrm>
              <a:custGeom>
                <a:avLst/>
                <a:gdLst/>
                <a:ahLst/>
                <a:cxnLst/>
                <a:rect l="0" t="0" r="0" b="0"/>
                <a:pathLst>
                  <a:path w="120000" h="120000" extrusionOk="0">
                    <a:moveTo>
                      <a:pt x="0" y="74483"/>
                    </a:moveTo>
                    <a:lnTo>
                      <a:pt x="26666" y="86894"/>
                    </a:lnTo>
                    <a:lnTo>
                      <a:pt x="4444" y="115861"/>
                    </a:lnTo>
                    <a:lnTo>
                      <a:pt x="44444" y="120000"/>
                    </a:lnTo>
                    <a:lnTo>
                      <a:pt x="80000" y="99311"/>
                    </a:lnTo>
                    <a:lnTo>
                      <a:pt x="57777" y="74483"/>
                    </a:lnTo>
                    <a:lnTo>
                      <a:pt x="102222" y="53794"/>
                    </a:lnTo>
                    <a:lnTo>
                      <a:pt x="120000" y="4138"/>
                    </a:lnTo>
                    <a:lnTo>
                      <a:pt x="106666" y="0"/>
                    </a:lnTo>
                    <a:lnTo>
                      <a:pt x="80000" y="16550"/>
                    </a:lnTo>
                    <a:lnTo>
                      <a:pt x="80000" y="37238"/>
                    </a:lnTo>
                    <a:lnTo>
                      <a:pt x="44444" y="33105"/>
                    </a:lnTo>
                    <a:lnTo>
                      <a:pt x="0" y="744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0" name="Shape 530"/>
              <p:cNvSpPr/>
              <p:nvPr/>
            </p:nvSpPr>
            <p:spPr>
              <a:xfrm>
                <a:off x="6453303" y="2044468"/>
                <a:ext cx="84774" cy="136735"/>
              </a:xfrm>
              <a:custGeom>
                <a:avLst/>
                <a:gdLst/>
                <a:ahLst/>
                <a:cxnLst/>
                <a:rect l="0" t="0" r="0" b="0"/>
                <a:pathLst>
                  <a:path w="120000" h="120000" extrusionOk="0">
                    <a:moveTo>
                      <a:pt x="0" y="120000"/>
                    </a:moveTo>
                    <a:lnTo>
                      <a:pt x="22500" y="28572"/>
                    </a:lnTo>
                    <a:lnTo>
                      <a:pt x="90000" y="0"/>
                    </a:lnTo>
                    <a:lnTo>
                      <a:pt x="120000" y="74283"/>
                    </a:lnTo>
                    <a:lnTo>
                      <a:pt x="9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1" name="Shape 531"/>
              <p:cNvSpPr/>
              <p:nvPr/>
            </p:nvSpPr>
            <p:spPr>
              <a:xfrm>
                <a:off x="5891685" y="2545819"/>
                <a:ext cx="153651" cy="247423"/>
              </a:xfrm>
              <a:custGeom>
                <a:avLst/>
                <a:gdLst/>
                <a:ahLst/>
                <a:cxnLst/>
                <a:rect l="0" t="0" r="0" b="0"/>
                <a:pathLst>
                  <a:path w="120000" h="120000" extrusionOk="0">
                    <a:moveTo>
                      <a:pt x="0" y="22105"/>
                    </a:moveTo>
                    <a:lnTo>
                      <a:pt x="8277" y="44211"/>
                    </a:lnTo>
                    <a:lnTo>
                      <a:pt x="8277" y="72633"/>
                    </a:lnTo>
                    <a:lnTo>
                      <a:pt x="53794" y="56844"/>
                    </a:lnTo>
                    <a:lnTo>
                      <a:pt x="70344" y="72633"/>
                    </a:lnTo>
                    <a:lnTo>
                      <a:pt x="91033" y="101050"/>
                    </a:lnTo>
                    <a:lnTo>
                      <a:pt x="86894" y="120000"/>
                    </a:lnTo>
                    <a:lnTo>
                      <a:pt x="120000" y="113683"/>
                    </a:lnTo>
                    <a:lnTo>
                      <a:pt x="107588" y="72633"/>
                    </a:lnTo>
                    <a:lnTo>
                      <a:pt x="57933" y="44211"/>
                    </a:lnTo>
                    <a:lnTo>
                      <a:pt x="70344" y="28422"/>
                    </a:lnTo>
                    <a:lnTo>
                      <a:pt x="53794" y="9472"/>
                    </a:lnTo>
                    <a:lnTo>
                      <a:pt x="33105" y="0"/>
                    </a:lnTo>
                    <a:lnTo>
                      <a:pt x="8277" y="0"/>
                    </a:lnTo>
                    <a:lnTo>
                      <a:pt x="8277" y="6316"/>
                    </a:lnTo>
                    <a:lnTo>
                      <a:pt x="0" y="2210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2" name="Shape 532"/>
              <p:cNvSpPr/>
              <p:nvPr/>
            </p:nvSpPr>
            <p:spPr>
              <a:xfrm>
                <a:off x="3830655" y="1634273"/>
                <a:ext cx="5299" cy="32557"/>
              </a:xfrm>
              <a:custGeom>
                <a:avLst/>
                <a:gdLst/>
                <a:ahLst/>
                <a:cxnLst/>
                <a:rect l="0" t="0" r="0" b="0"/>
                <a:pathLst>
                  <a:path w="120000" h="120000" extrusionOk="0">
                    <a:moveTo>
                      <a:pt x="0" y="120000"/>
                    </a:moveTo>
                    <a:lnTo>
                      <a:pt x="12000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3" name="Shape 533"/>
              <p:cNvSpPr/>
              <p:nvPr/>
            </p:nvSpPr>
            <p:spPr>
              <a:xfrm>
                <a:off x="5891685" y="3001594"/>
                <a:ext cx="79475" cy="156266"/>
              </a:xfrm>
              <a:custGeom>
                <a:avLst/>
                <a:gdLst/>
                <a:ahLst/>
                <a:cxnLst/>
                <a:rect l="0" t="0" r="0" b="0"/>
                <a:pathLst>
                  <a:path w="120000" h="120000" extrusionOk="0">
                    <a:moveTo>
                      <a:pt x="0" y="0"/>
                    </a:moveTo>
                    <a:lnTo>
                      <a:pt x="16000" y="0"/>
                    </a:lnTo>
                    <a:lnTo>
                      <a:pt x="16000" y="5000"/>
                    </a:lnTo>
                    <a:lnTo>
                      <a:pt x="64000" y="0"/>
                    </a:lnTo>
                    <a:lnTo>
                      <a:pt x="112000" y="20000"/>
                    </a:lnTo>
                    <a:lnTo>
                      <a:pt x="120000" y="120000"/>
                    </a:lnTo>
                    <a:lnTo>
                      <a:pt x="16000" y="7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4" name="Shape 534"/>
              <p:cNvSpPr/>
              <p:nvPr/>
            </p:nvSpPr>
            <p:spPr>
              <a:xfrm>
                <a:off x="6098319" y="2988573"/>
                <a:ext cx="196038" cy="175800"/>
              </a:xfrm>
              <a:custGeom>
                <a:avLst/>
                <a:gdLst/>
                <a:ahLst/>
                <a:cxnLst/>
                <a:rect l="0" t="0" r="0" b="0"/>
                <a:pathLst>
                  <a:path w="120000" h="120000" extrusionOk="0">
                    <a:moveTo>
                      <a:pt x="0" y="102222"/>
                    </a:moveTo>
                    <a:lnTo>
                      <a:pt x="16216" y="120000"/>
                    </a:lnTo>
                    <a:lnTo>
                      <a:pt x="48650" y="120000"/>
                    </a:lnTo>
                    <a:lnTo>
                      <a:pt x="64866" y="115555"/>
                    </a:lnTo>
                    <a:lnTo>
                      <a:pt x="84322" y="48888"/>
                    </a:lnTo>
                    <a:lnTo>
                      <a:pt x="110272" y="48888"/>
                    </a:lnTo>
                    <a:lnTo>
                      <a:pt x="120000" y="26666"/>
                    </a:lnTo>
                    <a:lnTo>
                      <a:pt x="100538" y="0"/>
                    </a:lnTo>
                    <a:lnTo>
                      <a:pt x="71350" y="26666"/>
                    </a:lnTo>
                    <a:lnTo>
                      <a:pt x="64866" y="66666"/>
                    </a:lnTo>
                    <a:lnTo>
                      <a:pt x="55133" y="44444"/>
                    </a:lnTo>
                    <a:lnTo>
                      <a:pt x="42161" y="71111"/>
                    </a:lnTo>
                    <a:lnTo>
                      <a:pt x="25944" y="71111"/>
                    </a:lnTo>
                    <a:lnTo>
                      <a:pt x="22700" y="115555"/>
                    </a:lnTo>
                    <a:lnTo>
                      <a:pt x="0" y="1022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5" name="Shape 535"/>
              <p:cNvSpPr/>
              <p:nvPr/>
            </p:nvSpPr>
            <p:spPr>
              <a:xfrm>
                <a:off x="1117936" y="2233290"/>
                <a:ext cx="656988" cy="546930"/>
              </a:xfrm>
              <a:custGeom>
                <a:avLst/>
                <a:gdLst/>
                <a:ahLst/>
                <a:cxnLst/>
                <a:rect l="0" t="0" r="0" b="0"/>
                <a:pathLst>
                  <a:path w="120000" h="120000" extrusionOk="0">
                    <a:moveTo>
                      <a:pt x="0" y="0"/>
                    </a:moveTo>
                    <a:lnTo>
                      <a:pt x="7744" y="21427"/>
                    </a:lnTo>
                    <a:lnTo>
                      <a:pt x="14516" y="30000"/>
                    </a:lnTo>
                    <a:lnTo>
                      <a:pt x="13550" y="31427"/>
                    </a:lnTo>
                    <a:lnTo>
                      <a:pt x="8711" y="32855"/>
                    </a:lnTo>
                    <a:lnTo>
                      <a:pt x="15483" y="37144"/>
                    </a:lnTo>
                    <a:lnTo>
                      <a:pt x="18388" y="47144"/>
                    </a:lnTo>
                    <a:lnTo>
                      <a:pt x="18388" y="55716"/>
                    </a:lnTo>
                    <a:lnTo>
                      <a:pt x="30000" y="67144"/>
                    </a:lnTo>
                    <a:lnTo>
                      <a:pt x="33872" y="65716"/>
                    </a:lnTo>
                    <a:lnTo>
                      <a:pt x="11611" y="18572"/>
                    </a:lnTo>
                    <a:lnTo>
                      <a:pt x="9677" y="2855"/>
                    </a:lnTo>
                    <a:lnTo>
                      <a:pt x="14516" y="5716"/>
                    </a:lnTo>
                    <a:lnTo>
                      <a:pt x="18388" y="27144"/>
                    </a:lnTo>
                    <a:lnTo>
                      <a:pt x="33872" y="42855"/>
                    </a:lnTo>
                    <a:lnTo>
                      <a:pt x="33872" y="47144"/>
                    </a:lnTo>
                    <a:lnTo>
                      <a:pt x="45483" y="68572"/>
                    </a:lnTo>
                    <a:lnTo>
                      <a:pt x="47416" y="72855"/>
                    </a:lnTo>
                    <a:lnTo>
                      <a:pt x="45483" y="81427"/>
                    </a:lnTo>
                    <a:lnTo>
                      <a:pt x="48388" y="88572"/>
                    </a:lnTo>
                    <a:lnTo>
                      <a:pt x="78388" y="111427"/>
                    </a:lnTo>
                    <a:lnTo>
                      <a:pt x="89033" y="110000"/>
                    </a:lnTo>
                    <a:lnTo>
                      <a:pt x="98711" y="120000"/>
                    </a:lnTo>
                    <a:lnTo>
                      <a:pt x="105483" y="110000"/>
                    </a:lnTo>
                    <a:lnTo>
                      <a:pt x="108388" y="110000"/>
                    </a:lnTo>
                    <a:lnTo>
                      <a:pt x="105483" y="101427"/>
                    </a:lnTo>
                    <a:lnTo>
                      <a:pt x="113227" y="98572"/>
                    </a:lnTo>
                    <a:lnTo>
                      <a:pt x="116127" y="94283"/>
                    </a:lnTo>
                    <a:lnTo>
                      <a:pt x="118066" y="88572"/>
                    </a:lnTo>
                    <a:lnTo>
                      <a:pt x="118066" y="97144"/>
                    </a:lnTo>
                    <a:lnTo>
                      <a:pt x="120000" y="72855"/>
                    </a:lnTo>
                    <a:lnTo>
                      <a:pt x="118066" y="71427"/>
                    </a:lnTo>
                    <a:lnTo>
                      <a:pt x="108388" y="72855"/>
                    </a:lnTo>
                    <a:lnTo>
                      <a:pt x="102583" y="94283"/>
                    </a:lnTo>
                    <a:lnTo>
                      <a:pt x="89033" y="97144"/>
                    </a:lnTo>
                    <a:lnTo>
                      <a:pt x="85161" y="88572"/>
                    </a:lnTo>
                    <a:lnTo>
                      <a:pt x="78388" y="70000"/>
                    </a:lnTo>
                    <a:lnTo>
                      <a:pt x="78388" y="55716"/>
                    </a:lnTo>
                    <a:lnTo>
                      <a:pt x="80322" y="44283"/>
                    </a:lnTo>
                    <a:lnTo>
                      <a:pt x="72583" y="42855"/>
                    </a:lnTo>
                    <a:lnTo>
                      <a:pt x="62905" y="21427"/>
                    </a:lnTo>
                    <a:lnTo>
                      <a:pt x="54194" y="24283"/>
                    </a:lnTo>
                    <a:lnTo>
                      <a:pt x="41611" y="4283"/>
                    </a:lnTo>
                    <a:lnTo>
                      <a:pt x="23227" y="5716"/>
                    </a:lnTo>
                    <a:lnTo>
                      <a:pt x="10644"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6" name="Shape 536"/>
              <p:cNvSpPr/>
              <p:nvPr/>
            </p:nvSpPr>
            <p:spPr>
              <a:xfrm>
                <a:off x="5616176" y="1575674"/>
                <a:ext cx="699374" cy="358109"/>
              </a:xfrm>
              <a:custGeom>
                <a:avLst/>
                <a:gdLst/>
                <a:ahLst/>
                <a:cxnLst/>
                <a:rect l="0" t="0" r="0" b="0"/>
                <a:pathLst>
                  <a:path w="120000" h="120000" extrusionOk="0">
                    <a:moveTo>
                      <a:pt x="0" y="37088"/>
                    </a:moveTo>
                    <a:lnTo>
                      <a:pt x="4544" y="50183"/>
                    </a:lnTo>
                    <a:lnTo>
                      <a:pt x="9088" y="52361"/>
                    </a:lnTo>
                    <a:lnTo>
                      <a:pt x="11816" y="82911"/>
                    </a:lnTo>
                    <a:lnTo>
                      <a:pt x="28183" y="96000"/>
                    </a:lnTo>
                    <a:lnTo>
                      <a:pt x="34544" y="109088"/>
                    </a:lnTo>
                    <a:lnTo>
                      <a:pt x="48183" y="106911"/>
                    </a:lnTo>
                    <a:lnTo>
                      <a:pt x="64544" y="120000"/>
                    </a:lnTo>
                    <a:lnTo>
                      <a:pt x="84544" y="109088"/>
                    </a:lnTo>
                    <a:lnTo>
                      <a:pt x="89088" y="104727"/>
                    </a:lnTo>
                    <a:lnTo>
                      <a:pt x="89088" y="89455"/>
                    </a:lnTo>
                    <a:lnTo>
                      <a:pt x="96361" y="89455"/>
                    </a:lnTo>
                    <a:lnTo>
                      <a:pt x="109088" y="63272"/>
                    </a:lnTo>
                    <a:lnTo>
                      <a:pt x="120000" y="63272"/>
                    </a:lnTo>
                    <a:lnTo>
                      <a:pt x="113638" y="48000"/>
                    </a:lnTo>
                    <a:lnTo>
                      <a:pt x="102727" y="52361"/>
                    </a:lnTo>
                    <a:lnTo>
                      <a:pt x="102727" y="34911"/>
                    </a:lnTo>
                    <a:lnTo>
                      <a:pt x="108183" y="28361"/>
                    </a:lnTo>
                    <a:lnTo>
                      <a:pt x="99088" y="21816"/>
                    </a:lnTo>
                    <a:lnTo>
                      <a:pt x="81816" y="32727"/>
                    </a:lnTo>
                    <a:lnTo>
                      <a:pt x="67272" y="15272"/>
                    </a:lnTo>
                    <a:lnTo>
                      <a:pt x="56361" y="21816"/>
                    </a:lnTo>
                    <a:lnTo>
                      <a:pt x="52727" y="4361"/>
                    </a:lnTo>
                    <a:lnTo>
                      <a:pt x="43638" y="0"/>
                    </a:lnTo>
                    <a:lnTo>
                      <a:pt x="37272" y="4361"/>
                    </a:lnTo>
                    <a:lnTo>
                      <a:pt x="36361" y="28361"/>
                    </a:lnTo>
                    <a:lnTo>
                      <a:pt x="17272" y="15272"/>
                    </a:lnTo>
                    <a:lnTo>
                      <a:pt x="0" y="3708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7" name="Shape 537"/>
              <p:cNvSpPr/>
              <p:nvPr/>
            </p:nvSpPr>
            <p:spPr>
              <a:xfrm>
                <a:off x="4826730" y="2487221"/>
                <a:ext cx="174845" cy="227889"/>
              </a:xfrm>
              <a:custGeom>
                <a:avLst/>
                <a:gdLst/>
                <a:ahLst/>
                <a:cxnLst/>
                <a:rect l="0" t="0" r="0" b="0"/>
                <a:pathLst>
                  <a:path w="120000" h="120000" extrusionOk="0">
                    <a:moveTo>
                      <a:pt x="0" y="75427"/>
                    </a:moveTo>
                    <a:lnTo>
                      <a:pt x="25455" y="120000"/>
                    </a:lnTo>
                    <a:lnTo>
                      <a:pt x="43638" y="113144"/>
                    </a:lnTo>
                    <a:lnTo>
                      <a:pt x="87272" y="75427"/>
                    </a:lnTo>
                    <a:lnTo>
                      <a:pt x="83638" y="68572"/>
                    </a:lnTo>
                    <a:lnTo>
                      <a:pt x="120000" y="34283"/>
                    </a:lnTo>
                    <a:lnTo>
                      <a:pt x="120000" y="27427"/>
                    </a:lnTo>
                    <a:lnTo>
                      <a:pt x="105455" y="6855"/>
                    </a:lnTo>
                    <a:lnTo>
                      <a:pt x="65455" y="0"/>
                    </a:lnTo>
                    <a:lnTo>
                      <a:pt x="50911" y="0"/>
                    </a:lnTo>
                    <a:lnTo>
                      <a:pt x="54544" y="3427"/>
                    </a:lnTo>
                    <a:lnTo>
                      <a:pt x="47272" y="24000"/>
                    </a:lnTo>
                    <a:lnTo>
                      <a:pt x="50911" y="34283"/>
                    </a:lnTo>
                    <a:lnTo>
                      <a:pt x="43638" y="68572"/>
                    </a:lnTo>
                    <a:lnTo>
                      <a:pt x="0" y="75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8" name="Shape 538"/>
              <p:cNvSpPr/>
              <p:nvPr/>
            </p:nvSpPr>
            <p:spPr>
              <a:xfrm>
                <a:off x="5446630" y="2311423"/>
                <a:ext cx="174845" cy="117199"/>
              </a:xfrm>
              <a:custGeom>
                <a:avLst/>
                <a:gdLst/>
                <a:ahLst/>
                <a:cxnLst/>
                <a:rect l="0" t="0" r="0" b="0"/>
                <a:pathLst>
                  <a:path w="120000" h="120000" extrusionOk="0">
                    <a:moveTo>
                      <a:pt x="0" y="46666"/>
                    </a:moveTo>
                    <a:lnTo>
                      <a:pt x="14544" y="0"/>
                    </a:lnTo>
                    <a:lnTo>
                      <a:pt x="54544" y="26666"/>
                    </a:lnTo>
                    <a:lnTo>
                      <a:pt x="94544" y="73333"/>
                    </a:lnTo>
                    <a:lnTo>
                      <a:pt x="120000" y="73333"/>
                    </a:lnTo>
                    <a:lnTo>
                      <a:pt x="120000" y="120000"/>
                    </a:lnTo>
                    <a:lnTo>
                      <a:pt x="43638" y="80000"/>
                    </a:lnTo>
                    <a:lnTo>
                      <a:pt x="0" y="466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39" name="Shape 539"/>
              <p:cNvSpPr/>
              <p:nvPr/>
            </p:nvSpPr>
            <p:spPr>
              <a:xfrm>
                <a:off x="3761776" y="1530096"/>
                <a:ext cx="90072" cy="84645"/>
              </a:xfrm>
              <a:custGeom>
                <a:avLst/>
                <a:gdLst/>
                <a:ahLst/>
                <a:cxnLst/>
                <a:rect l="0" t="0" r="0" b="0"/>
                <a:pathLst>
                  <a:path w="120000" h="120000" extrusionOk="0">
                    <a:moveTo>
                      <a:pt x="0" y="110766"/>
                    </a:moveTo>
                    <a:lnTo>
                      <a:pt x="42355" y="73844"/>
                    </a:lnTo>
                    <a:lnTo>
                      <a:pt x="21177" y="55383"/>
                    </a:lnTo>
                    <a:lnTo>
                      <a:pt x="42355" y="36922"/>
                    </a:lnTo>
                    <a:lnTo>
                      <a:pt x="84705" y="55383"/>
                    </a:lnTo>
                    <a:lnTo>
                      <a:pt x="84705" y="0"/>
                    </a:lnTo>
                    <a:lnTo>
                      <a:pt x="120000" y="0"/>
                    </a:lnTo>
                    <a:lnTo>
                      <a:pt x="120000" y="55383"/>
                    </a:lnTo>
                    <a:lnTo>
                      <a:pt x="98822" y="73844"/>
                    </a:lnTo>
                    <a:lnTo>
                      <a:pt x="98822" y="120000"/>
                    </a:lnTo>
                    <a:lnTo>
                      <a:pt x="42355" y="83077"/>
                    </a:lnTo>
                    <a:lnTo>
                      <a:pt x="0" y="1107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0" name="Shape 540"/>
              <p:cNvSpPr/>
              <p:nvPr/>
            </p:nvSpPr>
            <p:spPr>
              <a:xfrm>
                <a:off x="7338115" y="4394960"/>
                <a:ext cx="169547" cy="195333"/>
              </a:xfrm>
              <a:custGeom>
                <a:avLst/>
                <a:gdLst/>
                <a:ahLst/>
                <a:cxnLst/>
                <a:rect l="0" t="0" r="0" b="0"/>
                <a:pathLst>
                  <a:path w="120000" h="120000" extrusionOk="0">
                    <a:moveTo>
                      <a:pt x="0" y="108000"/>
                    </a:moveTo>
                    <a:lnTo>
                      <a:pt x="30000" y="72000"/>
                    </a:lnTo>
                    <a:lnTo>
                      <a:pt x="75000" y="44000"/>
                    </a:lnTo>
                    <a:lnTo>
                      <a:pt x="93750" y="0"/>
                    </a:lnTo>
                    <a:lnTo>
                      <a:pt x="108750" y="12000"/>
                    </a:lnTo>
                    <a:lnTo>
                      <a:pt x="120000" y="8000"/>
                    </a:lnTo>
                    <a:lnTo>
                      <a:pt x="120000" y="24000"/>
                    </a:lnTo>
                    <a:lnTo>
                      <a:pt x="105000" y="52000"/>
                    </a:lnTo>
                    <a:lnTo>
                      <a:pt x="108750" y="64000"/>
                    </a:lnTo>
                    <a:lnTo>
                      <a:pt x="78750" y="72000"/>
                    </a:lnTo>
                    <a:lnTo>
                      <a:pt x="63750" y="112000"/>
                    </a:lnTo>
                    <a:lnTo>
                      <a:pt x="45000" y="120000"/>
                    </a:lnTo>
                    <a:lnTo>
                      <a:pt x="0" y="10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1" name="Shape 541"/>
              <p:cNvSpPr/>
              <p:nvPr/>
            </p:nvSpPr>
            <p:spPr>
              <a:xfrm>
                <a:off x="7481168" y="4186605"/>
                <a:ext cx="127161" cy="234399"/>
              </a:xfrm>
              <a:custGeom>
                <a:avLst/>
                <a:gdLst/>
                <a:ahLst/>
                <a:cxnLst/>
                <a:rect l="0" t="0" r="0" b="0"/>
                <a:pathLst>
                  <a:path w="120000" h="120000" extrusionOk="0">
                    <a:moveTo>
                      <a:pt x="0" y="0"/>
                    </a:moveTo>
                    <a:lnTo>
                      <a:pt x="25000" y="10000"/>
                    </a:lnTo>
                    <a:lnTo>
                      <a:pt x="35000" y="36666"/>
                    </a:lnTo>
                    <a:lnTo>
                      <a:pt x="45000" y="53333"/>
                    </a:lnTo>
                    <a:lnTo>
                      <a:pt x="70000" y="36666"/>
                    </a:lnTo>
                    <a:lnTo>
                      <a:pt x="70000" y="56666"/>
                    </a:lnTo>
                    <a:lnTo>
                      <a:pt x="120000" y="56666"/>
                    </a:lnTo>
                    <a:lnTo>
                      <a:pt x="100000" y="86666"/>
                    </a:lnTo>
                    <a:lnTo>
                      <a:pt x="90000" y="86666"/>
                    </a:lnTo>
                    <a:lnTo>
                      <a:pt x="70000" y="116666"/>
                    </a:lnTo>
                    <a:lnTo>
                      <a:pt x="35000" y="120000"/>
                    </a:lnTo>
                    <a:lnTo>
                      <a:pt x="40000" y="106666"/>
                    </a:lnTo>
                    <a:lnTo>
                      <a:pt x="25000" y="86666"/>
                    </a:lnTo>
                    <a:lnTo>
                      <a:pt x="35000" y="60000"/>
                    </a:lnTo>
                    <a:lnTo>
                      <a:pt x="35000" y="46666"/>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2" name="Shape 542"/>
              <p:cNvSpPr/>
              <p:nvPr/>
            </p:nvSpPr>
            <p:spPr>
              <a:xfrm>
                <a:off x="1764325" y="2754175"/>
                <a:ext cx="100669" cy="110690"/>
              </a:xfrm>
              <a:custGeom>
                <a:avLst/>
                <a:gdLst/>
                <a:ahLst/>
                <a:cxnLst/>
                <a:rect l="0" t="0" r="0" b="0"/>
                <a:pathLst>
                  <a:path w="120000" h="120000" extrusionOk="0">
                    <a:moveTo>
                      <a:pt x="0" y="77644"/>
                    </a:moveTo>
                    <a:lnTo>
                      <a:pt x="56844" y="120000"/>
                    </a:lnTo>
                    <a:lnTo>
                      <a:pt x="107366" y="120000"/>
                    </a:lnTo>
                    <a:lnTo>
                      <a:pt x="120000" y="0"/>
                    </a:lnTo>
                    <a:lnTo>
                      <a:pt x="82105" y="21177"/>
                    </a:lnTo>
                    <a:lnTo>
                      <a:pt x="0" y="776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3" name="Shape 543"/>
              <p:cNvSpPr/>
              <p:nvPr/>
            </p:nvSpPr>
            <p:spPr>
              <a:xfrm>
                <a:off x="3793567" y="748770"/>
                <a:ext cx="577513" cy="585997"/>
              </a:xfrm>
              <a:custGeom>
                <a:avLst/>
                <a:gdLst/>
                <a:ahLst/>
                <a:cxnLst/>
                <a:rect l="0" t="0" r="0" b="0"/>
                <a:pathLst>
                  <a:path w="120000" h="120000" extrusionOk="0">
                    <a:moveTo>
                      <a:pt x="0" y="90666"/>
                    </a:moveTo>
                    <a:lnTo>
                      <a:pt x="1100" y="94666"/>
                    </a:lnTo>
                    <a:lnTo>
                      <a:pt x="14311" y="90666"/>
                    </a:lnTo>
                    <a:lnTo>
                      <a:pt x="14311" y="94666"/>
                    </a:lnTo>
                    <a:lnTo>
                      <a:pt x="1100" y="97333"/>
                    </a:lnTo>
                    <a:lnTo>
                      <a:pt x="7705" y="100000"/>
                    </a:lnTo>
                    <a:lnTo>
                      <a:pt x="6605" y="105333"/>
                    </a:lnTo>
                    <a:lnTo>
                      <a:pt x="12111" y="101333"/>
                    </a:lnTo>
                    <a:lnTo>
                      <a:pt x="2200" y="106666"/>
                    </a:lnTo>
                    <a:lnTo>
                      <a:pt x="8805" y="106666"/>
                    </a:lnTo>
                    <a:lnTo>
                      <a:pt x="7705" y="114666"/>
                    </a:lnTo>
                    <a:lnTo>
                      <a:pt x="15411" y="120000"/>
                    </a:lnTo>
                    <a:lnTo>
                      <a:pt x="23116" y="112000"/>
                    </a:lnTo>
                    <a:lnTo>
                      <a:pt x="24222" y="105333"/>
                    </a:lnTo>
                    <a:lnTo>
                      <a:pt x="30827" y="112000"/>
                    </a:lnTo>
                    <a:lnTo>
                      <a:pt x="36327" y="105333"/>
                    </a:lnTo>
                    <a:lnTo>
                      <a:pt x="36327" y="96000"/>
                    </a:lnTo>
                    <a:lnTo>
                      <a:pt x="37433" y="93333"/>
                    </a:lnTo>
                    <a:lnTo>
                      <a:pt x="36327" y="88000"/>
                    </a:lnTo>
                    <a:lnTo>
                      <a:pt x="36327" y="70666"/>
                    </a:lnTo>
                    <a:lnTo>
                      <a:pt x="42933" y="68000"/>
                    </a:lnTo>
                    <a:lnTo>
                      <a:pt x="40733" y="64000"/>
                    </a:lnTo>
                    <a:lnTo>
                      <a:pt x="42933" y="48000"/>
                    </a:lnTo>
                    <a:lnTo>
                      <a:pt x="52844" y="40000"/>
                    </a:lnTo>
                    <a:lnTo>
                      <a:pt x="55044" y="34666"/>
                    </a:lnTo>
                    <a:lnTo>
                      <a:pt x="60550" y="29333"/>
                    </a:lnTo>
                    <a:lnTo>
                      <a:pt x="61650" y="26666"/>
                    </a:lnTo>
                    <a:lnTo>
                      <a:pt x="69355" y="26666"/>
                    </a:lnTo>
                    <a:lnTo>
                      <a:pt x="69355" y="18666"/>
                    </a:lnTo>
                    <a:lnTo>
                      <a:pt x="70461" y="18666"/>
                    </a:lnTo>
                    <a:lnTo>
                      <a:pt x="75961" y="17333"/>
                    </a:lnTo>
                    <a:lnTo>
                      <a:pt x="80366" y="24000"/>
                    </a:lnTo>
                    <a:lnTo>
                      <a:pt x="92477" y="26666"/>
                    </a:lnTo>
                    <a:lnTo>
                      <a:pt x="96883" y="18666"/>
                    </a:lnTo>
                    <a:lnTo>
                      <a:pt x="96883" y="13333"/>
                    </a:lnTo>
                    <a:lnTo>
                      <a:pt x="105688" y="10666"/>
                    </a:lnTo>
                    <a:lnTo>
                      <a:pt x="110094" y="14666"/>
                    </a:lnTo>
                    <a:lnTo>
                      <a:pt x="110094" y="18666"/>
                    </a:lnTo>
                    <a:lnTo>
                      <a:pt x="120000" y="13333"/>
                    </a:lnTo>
                    <a:lnTo>
                      <a:pt x="115594" y="14666"/>
                    </a:lnTo>
                    <a:lnTo>
                      <a:pt x="116700" y="10666"/>
                    </a:lnTo>
                    <a:lnTo>
                      <a:pt x="108988" y="9333"/>
                    </a:lnTo>
                    <a:lnTo>
                      <a:pt x="120000" y="6666"/>
                    </a:lnTo>
                    <a:lnTo>
                      <a:pt x="110094" y="1333"/>
                    </a:lnTo>
                    <a:lnTo>
                      <a:pt x="104588" y="6666"/>
                    </a:lnTo>
                    <a:lnTo>
                      <a:pt x="108988" y="0"/>
                    </a:lnTo>
                    <a:lnTo>
                      <a:pt x="103488" y="0"/>
                    </a:lnTo>
                    <a:lnTo>
                      <a:pt x="101283" y="6666"/>
                    </a:lnTo>
                    <a:lnTo>
                      <a:pt x="101283" y="1333"/>
                    </a:lnTo>
                    <a:lnTo>
                      <a:pt x="93577" y="10666"/>
                    </a:lnTo>
                    <a:lnTo>
                      <a:pt x="96883" y="1333"/>
                    </a:lnTo>
                    <a:lnTo>
                      <a:pt x="93577" y="0"/>
                    </a:lnTo>
                    <a:lnTo>
                      <a:pt x="84772" y="10666"/>
                    </a:lnTo>
                    <a:lnTo>
                      <a:pt x="75961" y="6666"/>
                    </a:lnTo>
                    <a:lnTo>
                      <a:pt x="79266" y="14666"/>
                    </a:lnTo>
                    <a:lnTo>
                      <a:pt x="75961" y="10666"/>
                    </a:lnTo>
                    <a:lnTo>
                      <a:pt x="69355" y="17333"/>
                    </a:lnTo>
                    <a:lnTo>
                      <a:pt x="69355" y="10666"/>
                    </a:lnTo>
                    <a:lnTo>
                      <a:pt x="69355" y="17333"/>
                    </a:lnTo>
                    <a:lnTo>
                      <a:pt x="64955" y="14666"/>
                    </a:lnTo>
                    <a:lnTo>
                      <a:pt x="68255" y="17333"/>
                    </a:lnTo>
                    <a:lnTo>
                      <a:pt x="61650" y="14666"/>
                    </a:lnTo>
                    <a:lnTo>
                      <a:pt x="60550" y="24000"/>
                    </a:lnTo>
                    <a:lnTo>
                      <a:pt x="55044" y="26666"/>
                    </a:lnTo>
                    <a:lnTo>
                      <a:pt x="59450" y="26666"/>
                    </a:lnTo>
                    <a:lnTo>
                      <a:pt x="49538" y="29333"/>
                    </a:lnTo>
                    <a:lnTo>
                      <a:pt x="47338" y="34666"/>
                    </a:lnTo>
                    <a:lnTo>
                      <a:pt x="49538" y="34666"/>
                    </a:lnTo>
                    <a:lnTo>
                      <a:pt x="38533" y="45333"/>
                    </a:lnTo>
                    <a:lnTo>
                      <a:pt x="36327" y="56000"/>
                    </a:lnTo>
                    <a:lnTo>
                      <a:pt x="22016" y="69333"/>
                    </a:lnTo>
                    <a:lnTo>
                      <a:pt x="23116" y="70666"/>
                    </a:lnTo>
                    <a:lnTo>
                      <a:pt x="31927" y="69333"/>
                    </a:lnTo>
                    <a:lnTo>
                      <a:pt x="15411" y="73333"/>
                    </a:lnTo>
                    <a:lnTo>
                      <a:pt x="12111" y="81333"/>
                    </a:lnTo>
                    <a:lnTo>
                      <a:pt x="14311" y="82666"/>
                    </a:lnTo>
                    <a:lnTo>
                      <a:pt x="8805" y="82666"/>
                    </a:lnTo>
                    <a:lnTo>
                      <a:pt x="9905" y="84000"/>
                    </a:lnTo>
                    <a:lnTo>
                      <a:pt x="2200" y="84000"/>
                    </a:lnTo>
                    <a:lnTo>
                      <a:pt x="8805" y="86666"/>
                    </a:lnTo>
                    <a:lnTo>
                      <a:pt x="0" y="906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4" name="Shape 544"/>
              <p:cNvSpPr/>
              <p:nvPr/>
            </p:nvSpPr>
            <p:spPr>
              <a:xfrm>
                <a:off x="5022767" y="2077025"/>
                <a:ext cx="370882" cy="423219"/>
              </a:xfrm>
              <a:custGeom>
                <a:avLst/>
                <a:gdLst/>
                <a:ahLst/>
                <a:cxnLst/>
                <a:rect l="0" t="0" r="0" b="0"/>
                <a:pathLst>
                  <a:path w="120000" h="120000" extrusionOk="0">
                    <a:moveTo>
                      <a:pt x="0" y="72000"/>
                    </a:moveTo>
                    <a:lnTo>
                      <a:pt x="12000" y="73844"/>
                    </a:lnTo>
                    <a:lnTo>
                      <a:pt x="37716" y="72000"/>
                    </a:lnTo>
                    <a:lnTo>
                      <a:pt x="42855" y="51694"/>
                    </a:lnTo>
                    <a:lnTo>
                      <a:pt x="60000" y="48000"/>
                    </a:lnTo>
                    <a:lnTo>
                      <a:pt x="60000" y="40616"/>
                    </a:lnTo>
                    <a:lnTo>
                      <a:pt x="66855" y="38766"/>
                    </a:lnTo>
                    <a:lnTo>
                      <a:pt x="65144" y="35077"/>
                    </a:lnTo>
                    <a:lnTo>
                      <a:pt x="72000" y="35077"/>
                    </a:lnTo>
                    <a:lnTo>
                      <a:pt x="78855" y="24000"/>
                    </a:lnTo>
                    <a:lnTo>
                      <a:pt x="77144" y="11077"/>
                    </a:lnTo>
                    <a:lnTo>
                      <a:pt x="97716" y="0"/>
                    </a:lnTo>
                    <a:lnTo>
                      <a:pt x="120000" y="22155"/>
                    </a:lnTo>
                    <a:lnTo>
                      <a:pt x="109716" y="29538"/>
                    </a:lnTo>
                    <a:lnTo>
                      <a:pt x="94283" y="29538"/>
                    </a:lnTo>
                    <a:lnTo>
                      <a:pt x="94283" y="40616"/>
                    </a:lnTo>
                    <a:lnTo>
                      <a:pt x="104572" y="44305"/>
                    </a:lnTo>
                    <a:lnTo>
                      <a:pt x="97716" y="49844"/>
                    </a:lnTo>
                    <a:lnTo>
                      <a:pt x="97716" y="53538"/>
                    </a:lnTo>
                    <a:lnTo>
                      <a:pt x="80572" y="84922"/>
                    </a:lnTo>
                    <a:lnTo>
                      <a:pt x="66855" y="84922"/>
                    </a:lnTo>
                    <a:lnTo>
                      <a:pt x="60000" y="90461"/>
                    </a:lnTo>
                    <a:lnTo>
                      <a:pt x="77144" y="116305"/>
                    </a:lnTo>
                    <a:lnTo>
                      <a:pt x="58283" y="116305"/>
                    </a:lnTo>
                    <a:lnTo>
                      <a:pt x="49716" y="120000"/>
                    </a:lnTo>
                    <a:lnTo>
                      <a:pt x="39427" y="105233"/>
                    </a:lnTo>
                    <a:lnTo>
                      <a:pt x="6855" y="112616"/>
                    </a:lnTo>
                    <a:lnTo>
                      <a:pt x="20572" y="90461"/>
                    </a:lnTo>
                    <a:lnTo>
                      <a:pt x="0" y="72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5" name="Shape 545"/>
              <p:cNvSpPr/>
              <p:nvPr/>
            </p:nvSpPr>
            <p:spPr>
              <a:xfrm>
                <a:off x="1870291" y="2910440"/>
                <a:ext cx="127159" cy="71623"/>
              </a:xfrm>
              <a:custGeom>
                <a:avLst/>
                <a:gdLst/>
                <a:ahLst/>
                <a:cxnLst/>
                <a:rect l="0" t="0" r="0" b="0"/>
                <a:pathLst>
                  <a:path w="120000" h="120000" extrusionOk="0">
                    <a:moveTo>
                      <a:pt x="0" y="65455"/>
                    </a:moveTo>
                    <a:lnTo>
                      <a:pt x="15000" y="0"/>
                    </a:lnTo>
                    <a:lnTo>
                      <a:pt x="25000" y="43638"/>
                    </a:lnTo>
                    <a:lnTo>
                      <a:pt x="70000" y="0"/>
                    </a:lnTo>
                    <a:lnTo>
                      <a:pt x="120000" y="43638"/>
                    </a:lnTo>
                    <a:lnTo>
                      <a:pt x="105000" y="120000"/>
                    </a:lnTo>
                    <a:lnTo>
                      <a:pt x="100000" y="65455"/>
                    </a:lnTo>
                    <a:lnTo>
                      <a:pt x="70000" y="43638"/>
                    </a:lnTo>
                    <a:lnTo>
                      <a:pt x="55000" y="65455"/>
                    </a:lnTo>
                    <a:lnTo>
                      <a:pt x="55000" y="109088"/>
                    </a:lnTo>
                    <a:lnTo>
                      <a:pt x="40000" y="120000"/>
                    </a:lnTo>
                    <a:lnTo>
                      <a:pt x="0" y="6545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6" name="Shape 546"/>
              <p:cNvSpPr/>
              <p:nvPr/>
            </p:nvSpPr>
            <p:spPr>
              <a:xfrm>
                <a:off x="6787095" y="3242503"/>
                <a:ext cx="217230" cy="227888"/>
              </a:xfrm>
              <a:custGeom>
                <a:avLst/>
                <a:gdLst/>
                <a:ahLst/>
                <a:cxnLst/>
                <a:rect l="0" t="0" r="0" b="0"/>
                <a:pathLst>
                  <a:path w="120000" h="120000" extrusionOk="0">
                    <a:moveTo>
                      <a:pt x="0" y="0"/>
                    </a:moveTo>
                    <a:lnTo>
                      <a:pt x="2927" y="102855"/>
                    </a:lnTo>
                    <a:lnTo>
                      <a:pt x="26338" y="102855"/>
                    </a:lnTo>
                    <a:lnTo>
                      <a:pt x="40977" y="82283"/>
                    </a:lnTo>
                    <a:lnTo>
                      <a:pt x="67316" y="89144"/>
                    </a:lnTo>
                    <a:lnTo>
                      <a:pt x="84877" y="116572"/>
                    </a:lnTo>
                    <a:lnTo>
                      <a:pt x="120000" y="120000"/>
                    </a:lnTo>
                    <a:lnTo>
                      <a:pt x="79022" y="82283"/>
                    </a:lnTo>
                    <a:lnTo>
                      <a:pt x="84877" y="58283"/>
                    </a:lnTo>
                    <a:lnTo>
                      <a:pt x="58538" y="51427"/>
                    </a:lnTo>
                    <a:lnTo>
                      <a:pt x="40977" y="24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7" name="Shape 547"/>
              <p:cNvSpPr/>
              <p:nvPr/>
            </p:nvSpPr>
            <p:spPr>
              <a:xfrm>
                <a:off x="6946042" y="3301103"/>
                <a:ext cx="100669" cy="58601"/>
              </a:xfrm>
              <a:custGeom>
                <a:avLst/>
                <a:gdLst/>
                <a:ahLst/>
                <a:cxnLst/>
                <a:rect l="0" t="0" r="0" b="0"/>
                <a:pathLst>
                  <a:path w="120000" h="120000" extrusionOk="0">
                    <a:moveTo>
                      <a:pt x="0" y="80000"/>
                    </a:moveTo>
                    <a:lnTo>
                      <a:pt x="69472" y="120000"/>
                    </a:lnTo>
                    <a:lnTo>
                      <a:pt x="120000" y="40000"/>
                    </a:lnTo>
                    <a:lnTo>
                      <a:pt x="94738" y="0"/>
                    </a:lnTo>
                    <a:lnTo>
                      <a:pt x="88422" y="40000"/>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8" name="Shape 548"/>
              <p:cNvSpPr/>
              <p:nvPr/>
            </p:nvSpPr>
            <p:spPr>
              <a:xfrm>
                <a:off x="7004325" y="3249015"/>
                <a:ext cx="52984" cy="71623"/>
              </a:xfrm>
              <a:custGeom>
                <a:avLst/>
                <a:gdLst/>
                <a:ahLst/>
                <a:cxnLst/>
                <a:rect l="0" t="0" r="0" b="0"/>
                <a:pathLst>
                  <a:path w="120000" h="120000" extrusionOk="0">
                    <a:moveTo>
                      <a:pt x="0" y="0"/>
                    </a:moveTo>
                    <a:lnTo>
                      <a:pt x="108000" y="76361"/>
                    </a:lnTo>
                    <a:lnTo>
                      <a:pt x="120000" y="120000"/>
                    </a:lnTo>
                    <a:lnTo>
                      <a:pt x="120000" y="76361"/>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49" name="Shape 549"/>
              <p:cNvSpPr/>
              <p:nvPr/>
            </p:nvSpPr>
            <p:spPr>
              <a:xfrm>
                <a:off x="2320644" y="3730832"/>
                <a:ext cx="180143" cy="227888"/>
              </a:xfrm>
              <a:custGeom>
                <a:avLst/>
                <a:gdLst/>
                <a:ahLst/>
                <a:cxnLst/>
                <a:rect l="0" t="0" r="0" b="0"/>
                <a:pathLst>
                  <a:path w="120000" h="120000" extrusionOk="0">
                    <a:moveTo>
                      <a:pt x="0" y="48000"/>
                    </a:moveTo>
                    <a:lnTo>
                      <a:pt x="3527" y="3427"/>
                    </a:lnTo>
                    <a:lnTo>
                      <a:pt x="49411" y="0"/>
                    </a:lnTo>
                    <a:lnTo>
                      <a:pt x="67061" y="13716"/>
                    </a:lnTo>
                    <a:lnTo>
                      <a:pt x="67061" y="48000"/>
                    </a:lnTo>
                    <a:lnTo>
                      <a:pt x="95294" y="48000"/>
                    </a:lnTo>
                    <a:lnTo>
                      <a:pt x="98822" y="61716"/>
                    </a:lnTo>
                    <a:lnTo>
                      <a:pt x="120000" y="65144"/>
                    </a:lnTo>
                    <a:lnTo>
                      <a:pt x="112938" y="102855"/>
                    </a:lnTo>
                    <a:lnTo>
                      <a:pt x="98822" y="120000"/>
                    </a:lnTo>
                    <a:lnTo>
                      <a:pt x="52938" y="120000"/>
                    </a:lnTo>
                    <a:lnTo>
                      <a:pt x="67061" y="96000"/>
                    </a:lnTo>
                    <a:lnTo>
                      <a:pt x="0" y="4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0" name="Shape 550"/>
              <p:cNvSpPr/>
              <p:nvPr/>
            </p:nvSpPr>
            <p:spPr>
              <a:xfrm>
                <a:off x="1896783" y="3190415"/>
                <a:ext cx="286109" cy="514375"/>
              </a:xfrm>
              <a:custGeom>
                <a:avLst/>
                <a:gdLst/>
                <a:ahLst/>
                <a:cxnLst/>
                <a:rect l="0" t="0" r="0" b="0"/>
                <a:pathLst>
                  <a:path w="120000" h="120000" extrusionOk="0">
                    <a:moveTo>
                      <a:pt x="0" y="28861"/>
                    </a:moveTo>
                    <a:lnTo>
                      <a:pt x="2222" y="37972"/>
                    </a:lnTo>
                    <a:lnTo>
                      <a:pt x="28888" y="56200"/>
                    </a:lnTo>
                    <a:lnTo>
                      <a:pt x="46666" y="94177"/>
                    </a:lnTo>
                    <a:lnTo>
                      <a:pt x="102222" y="120000"/>
                    </a:lnTo>
                    <a:lnTo>
                      <a:pt x="113333" y="110883"/>
                    </a:lnTo>
                    <a:lnTo>
                      <a:pt x="115555" y="104811"/>
                    </a:lnTo>
                    <a:lnTo>
                      <a:pt x="111111" y="101772"/>
                    </a:lnTo>
                    <a:lnTo>
                      <a:pt x="115555" y="101772"/>
                    </a:lnTo>
                    <a:lnTo>
                      <a:pt x="120000" y="80505"/>
                    </a:lnTo>
                    <a:lnTo>
                      <a:pt x="111111" y="69872"/>
                    </a:lnTo>
                    <a:lnTo>
                      <a:pt x="106666" y="69872"/>
                    </a:lnTo>
                    <a:lnTo>
                      <a:pt x="106666" y="57722"/>
                    </a:lnTo>
                    <a:lnTo>
                      <a:pt x="93333" y="63800"/>
                    </a:lnTo>
                    <a:lnTo>
                      <a:pt x="80000" y="57722"/>
                    </a:lnTo>
                    <a:lnTo>
                      <a:pt x="73333" y="50127"/>
                    </a:lnTo>
                    <a:lnTo>
                      <a:pt x="86666" y="31900"/>
                    </a:lnTo>
                    <a:lnTo>
                      <a:pt x="111111" y="25822"/>
                    </a:lnTo>
                    <a:lnTo>
                      <a:pt x="102222" y="24305"/>
                    </a:lnTo>
                    <a:lnTo>
                      <a:pt x="106666" y="12150"/>
                    </a:lnTo>
                    <a:lnTo>
                      <a:pt x="80000" y="10633"/>
                    </a:lnTo>
                    <a:lnTo>
                      <a:pt x="55555" y="0"/>
                    </a:lnTo>
                    <a:lnTo>
                      <a:pt x="55555" y="9116"/>
                    </a:lnTo>
                    <a:lnTo>
                      <a:pt x="31111" y="19744"/>
                    </a:lnTo>
                    <a:lnTo>
                      <a:pt x="22222" y="30377"/>
                    </a:lnTo>
                    <a:lnTo>
                      <a:pt x="13333" y="30377"/>
                    </a:lnTo>
                    <a:lnTo>
                      <a:pt x="13333" y="24305"/>
                    </a:lnTo>
                    <a:lnTo>
                      <a:pt x="0" y="2886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1" name="Shape 551"/>
              <p:cNvSpPr/>
              <p:nvPr/>
            </p:nvSpPr>
            <p:spPr>
              <a:xfrm>
                <a:off x="6267864" y="2858351"/>
                <a:ext cx="47685" cy="91157"/>
              </a:xfrm>
              <a:custGeom>
                <a:avLst/>
                <a:gdLst/>
                <a:ahLst/>
                <a:cxnLst/>
                <a:rect l="0" t="0" r="0" b="0"/>
                <a:pathLst>
                  <a:path w="120000" h="120000" extrusionOk="0">
                    <a:moveTo>
                      <a:pt x="0" y="120000"/>
                    </a:moveTo>
                    <a:lnTo>
                      <a:pt x="66666" y="68572"/>
                    </a:lnTo>
                    <a:lnTo>
                      <a:pt x="120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2" name="Shape 552"/>
              <p:cNvSpPr/>
              <p:nvPr/>
            </p:nvSpPr>
            <p:spPr>
              <a:xfrm>
                <a:off x="6320846" y="2649997"/>
                <a:ext cx="95371" cy="182312"/>
              </a:xfrm>
              <a:custGeom>
                <a:avLst/>
                <a:gdLst/>
                <a:ahLst/>
                <a:cxnLst/>
                <a:rect l="0" t="0" r="0" b="0"/>
                <a:pathLst>
                  <a:path w="120000" h="120000" extrusionOk="0">
                    <a:moveTo>
                      <a:pt x="0" y="47144"/>
                    </a:moveTo>
                    <a:lnTo>
                      <a:pt x="13333" y="0"/>
                    </a:lnTo>
                    <a:lnTo>
                      <a:pt x="53333" y="4283"/>
                    </a:lnTo>
                    <a:lnTo>
                      <a:pt x="73333" y="34283"/>
                    </a:lnTo>
                    <a:lnTo>
                      <a:pt x="46666" y="68572"/>
                    </a:lnTo>
                    <a:lnTo>
                      <a:pt x="46666" y="90000"/>
                    </a:lnTo>
                    <a:lnTo>
                      <a:pt x="120000" y="90000"/>
                    </a:lnTo>
                    <a:lnTo>
                      <a:pt x="120000" y="120000"/>
                    </a:lnTo>
                    <a:lnTo>
                      <a:pt x="86666" y="90000"/>
                    </a:lnTo>
                    <a:lnTo>
                      <a:pt x="86666" y="115716"/>
                    </a:lnTo>
                    <a:lnTo>
                      <a:pt x="13333" y="90000"/>
                    </a:lnTo>
                    <a:lnTo>
                      <a:pt x="0" y="47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3" name="Shape 553"/>
              <p:cNvSpPr/>
              <p:nvPr/>
            </p:nvSpPr>
            <p:spPr>
              <a:xfrm>
                <a:off x="6331442" y="2819285"/>
                <a:ext cx="26492" cy="19535"/>
              </a:xfrm>
              <a:custGeom>
                <a:avLst/>
                <a:gdLst/>
                <a:ahLst/>
                <a:cxnLst/>
                <a:rect l="0" t="0" r="0" b="0"/>
                <a:pathLst>
                  <a:path w="120000" h="120000" extrusionOk="0">
                    <a:moveTo>
                      <a:pt x="0" y="0"/>
                    </a:moveTo>
                    <a:lnTo>
                      <a:pt x="48000" y="0"/>
                    </a:lnTo>
                    <a:lnTo>
                      <a:pt x="120000" y="40000"/>
                    </a:lnTo>
                    <a:lnTo>
                      <a:pt x="96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4" name="Shape 554"/>
              <p:cNvSpPr/>
              <p:nvPr/>
            </p:nvSpPr>
            <p:spPr>
              <a:xfrm>
                <a:off x="6363232" y="2845330"/>
                <a:ext cx="31791" cy="39068"/>
              </a:xfrm>
              <a:custGeom>
                <a:avLst/>
                <a:gdLst/>
                <a:ahLst/>
                <a:cxnLst/>
                <a:rect l="0" t="0" r="0" b="0"/>
                <a:pathLst>
                  <a:path w="120000" h="120000" extrusionOk="0">
                    <a:moveTo>
                      <a:pt x="0" y="0"/>
                    </a:moveTo>
                    <a:lnTo>
                      <a:pt x="0" y="120000"/>
                    </a:lnTo>
                    <a:lnTo>
                      <a:pt x="120000" y="4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5" name="Shape 555"/>
              <p:cNvSpPr/>
              <p:nvPr/>
            </p:nvSpPr>
            <p:spPr>
              <a:xfrm>
                <a:off x="6363232" y="2910440"/>
                <a:ext cx="100669" cy="97668"/>
              </a:xfrm>
              <a:custGeom>
                <a:avLst/>
                <a:gdLst/>
                <a:ahLst/>
                <a:cxnLst/>
                <a:rect l="0" t="0" r="0" b="0"/>
                <a:pathLst>
                  <a:path w="120000" h="120000" extrusionOk="0">
                    <a:moveTo>
                      <a:pt x="0" y="96000"/>
                    </a:moveTo>
                    <a:lnTo>
                      <a:pt x="37894" y="48000"/>
                    </a:lnTo>
                    <a:lnTo>
                      <a:pt x="63155" y="48000"/>
                    </a:lnTo>
                    <a:lnTo>
                      <a:pt x="107366" y="0"/>
                    </a:lnTo>
                    <a:lnTo>
                      <a:pt x="120000" y="32000"/>
                    </a:lnTo>
                    <a:lnTo>
                      <a:pt x="107366" y="112000"/>
                    </a:lnTo>
                    <a:lnTo>
                      <a:pt x="107366" y="80000"/>
                    </a:lnTo>
                    <a:lnTo>
                      <a:pt x="82105" y="120000"/>
                    </a:lnTo>
                    <a:lnTo>
                      <a:pt x="63155" y="112000"/>
                    </a:lnTo>
                    <a:lnTo>
                      <a:pt x="56844" y="64000"/>
                    </a:lnTo>
                    <a:lnTo>
                      <a:pt x="0" y="9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6" name="Shape 556"/>
              <p:cNvSpPr/>
              <p:nvPr/>
            </p:nvSpPr>
            <p:spPr>
              <a:xfrm>
                <a:off x="6373828" y="2864863"/>
                <a:ext cx="31791" cy="71623"/>
              </a:xfrm>
              <a:custGeom>
                <a:avLst/>
                <a:gdLst/>
                <a:ahLst/>
                <a:cxnLst/>
                <a:rect l="0" t="0" r="0" b="0"/>
                <a:pathLst>
                  <a:path w="120000" h="120000" extrusionOk="0">
                    <a:moveTo>
                      <a:pt x="0" y="76361"/>
                    </a:moveTo>
                    <a:lnTo>
                      <a:pt x="80000" y="76361"/>
                    </a:lnTo>
                    <a:lnTo>
                      <a:pt x="120000" y="0"/>
                    </a:lnTo>
                    <a:lnTo>
                      <a:pt x="100000" y="120000"/>
                    </a:lnTo>
                    <a:lnTo>
                      <a:pt x="0" y="7636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7" name="Shape 557"/>
              <p:cNvSpPr/>
              <p:nvPr/>
            </p:nvSpPr>
            <p:spPr>
              <a:xfrm>
                <a:off x="3994901" y="1451963"/>
                <a:ext cx="217231" cy="227888"/>
              </a:xfrm>
              <a:custGeom>
                <a:avLst/>
                <a:gdLst/>
                <a:ahLst/>
                <a:cxnLst/>
                <a:rect l="0" t="0" r="0" b="0"/>
                <a:pathLst>
                  <a:path w="120000" h="120000" extrusionOk="0">
                    <a:moveTo>
                      <a:pt x="0" y="34283"/>
                    </a:moveTo>
                    <a:lnTo>
                      <a:pt x="2927" y="85716"/>
                    </a:lnTo>
                    <a:lnTo>
                      <a:pt x="70244" y="116572"/>
                    </a:lnTo>
                    <a:lnTo>
                      <a:pt x="99511" y="120000"/>
                    </a:lnTo>
                    <a:lnTo>
                      <a:pt x="120000" y="89144"/>
                    </a:lnTo>
                    <a:lnTo>
                      <a:pt x="114144" y="65144"/>
                    </a:lnTo>
                    <a:lnTo>
                      <a:pt x="120000" y="58283"/>
                    </a:lnTo>
                    <a:lnTo>
                      <a:pt x="117072" y="20572"/>
                    </a:lnTo>
                    <a:lnTo>
                      <a:pt x="70244" y="10283"/>
                    </a:lnTo>
                    <a:lnTo>
                      <a:pt x="38050" y="0"/>
                    </a:lnTo>
                    <a:lnTo>
                      <a:pt x="0" y="342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8" name="Shape 558"/>
              <p:cNvSpPr/>
              <p:nvPr/>
            </p:nvSpPr>
            <p:spPr>
              <a:xfrm>
                <a:off x="3486267" y="1933782"/>
                <a:ext cx="68878" cy="143245"/>
              </a:xfrm>
              <a:custGeom>
                <a:avLst/>
                <a:gdLst/>
                <a:ahLst/>
                <a:cxnLst/>
                <a:rect l="0" t="0" r="0" b="0"/>
                <a:pathLst>
                  <a:path w="120000" h="120000" extrusionOk="0">
                    <a:moveTo>
                      <a:pt x="0" y="92727"/>
                    </a:moveTo>
                    <a:lnTo>
                      <a:pt x="0" y="0"/>
                    </a:lnTo>
                    <a:lnTo>
                      <a:pt x="120000" y="0"/>
                    </a:lnTo>
                    <a:lnTo>
                      <a:pt x="73844" y="81816"/>
                    </a:lnTo>
                    <a:lnTo>
                      <a:pt x="73844" y="120000"/>
                    </a:lnTo>
                    <a:lnTo>
                      <a:pt x="0" y="120000"/>
                    </a:lnTo>
                    <a:lnTo>
                      <a:pt x="0" y="927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59" name="Shape 559"/>
              <p:cNvSpPr/>
              <p:nvPr/>
            </p:nvSpPr>
            <p:spPr>
              <a:xfrm>
                <a:off x="4122060" y="1718916"/>
                <a:ext cx="222530" cy="156266"/>
              </a:xfrm>
              <a:custGeom>
                <a:avLst/>
                <a:gdLst/>
                <a:ahLst/>
                <a:cxnLst/>
                <a:rect l="0" t="0" r="0" b="0"/>
                <a:pathLst>
                  <a:path w="120000" h="120000" extrusionOk="0">
                    <a:moveTo>
                      <a:pt x="0" y="50000"/>
                    </a:moveTo>
                    <a:lnTo>
                      <a:pt x="31427" y="110000"/>
                    </a:lnTo>
                    <a:lnTo>
                      <a:pt x="102855" y="120000"/>
                    </a:lnTo>
                    <a:lnTo>
                      <a:pt x="120000" y="75000"/>
                    </a:lnTo>
                    <a:lnTo>
                      <a:pt x="100000" y="75000"/>
                    </a:lnTo>
                    <a:lnTo>
                      <a:pt x="94283" y="30000"/>
                    </a:lnTo>
                    <a:lnTo>
                      <a:pt x="85716" y="0"/>
                    </a:lnTo>
                    <a:lnTo>
                      <a:pt x="31427" y="5000"/>
                    </a:lnTo>
                    <a:lnTo>
                      <a:pt x="0" y="5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0" name="Shape 560"/>
              <p:cNvSpPr/>
              <p:nvPr/>
            </p:nvSpPr>
            <p:spPr>
              <a:xfrm>
                <a:off x="4450553" y="2239800"/>
                <a:ext cx="450355" cy="507865"/>
              </a:xfrm>
              <a:custGeom>
                <a:avLst/>
                <a:gdLst/>
                <a:ahLst/>
                <a:cxnLst/>
                <a:rect l="0" t="0" r="0" b="0"/>
                <a:pathLst>
                  <a:path w="120000" h="120000" extrusionOk="0">
                    <a:moveTo>
                      <a:pt x="0" y="32305"/>
                    </a:moveTo>
                    <a:lnTo>
                      <a:pt x="2822" y="23077"/>
                    </a:lnTo>
                    <a:lnTo>
                      <a:pt x="9883" y="23077"/>
                    </a:lnTo>
                    <a:lnTo>
                      <a:pt x="15527" y="18461"/>
                    </a:lnTo>
                    <a:lnTo>
                      <a:pt x="16938" y="10766"/>
                    </a:lnTo>
                    <a:lnTo>
                      <a:pt x="14116" y="4616"/>
                    </a:lnTo>
                    <a:lnTo>
                      <a:pt x="24000" y="0"/>
                    </a:lnTo>
                    <a:lnTo>
                      <a:pt x="52233" y="13844"/>
                    </a:lnTo>
                    <a:lnTo>
                      <a:pt x="52233" y="21538"/>
                    </a:lnTo>
                    <a:lnTo>
                      <a:pt x="56472" y="23077"/>
                    </a:lnTo>
                    <a:lnTo>
                      <a:pt x="63527" y="27694"/>
                    </a:lnTo>
                    <a:lnTo>
                      <a:pt x="69177" y="23077"/>
                    </a:lnTo>
                    <a:lnTo>
                      <a:pt x="80472" y="27694"/>
                    </a:lnTo>
                    <a:lnTo>
                      <a:pt x="94588" y="58461"/>
                    </a:lnTo>
                    <a:lnTo>
                      <a:pt x="97411" y="58461"/>
                    </a:lnTo>
                    <a:lnTo>
                      <a:pt x="100233" y="67694"/>
                    </a:lnTo>
                    <a:lnTo>
                      <a:pt x="118588" y="69233"/>
                    </a:lnTo>
                    <a:lnTo>
                      <a:pt x="120000" y="72305"/>
                    </a:lnTo>
                    <a:lnTo>
                      <a:pt x="117177" y="89233"/>
                    </a:lnTo>
                    <a:lnTo>
                      <a:pt x="100233" y="92305"/>
                    </a:lnTo>
                    <a:lnTo>
                      <a:pt x="81883" y="98461"/>
                    </a:lnTo>
                    <a:lnTo>
                      <a:pt x="69177" y="120000"/>
                    </a:lnTo>
                    <a:lnTo>
                      <a:pt x="69177" y="110766"/>
                    </a:lnTo>
                    <a:lnTo>
                      <a:pt x="56472" y="107694"/>
                    </a:lnTo>
                    <a:lnTo>
                      <a:pt x="49411" y="112305"/>
                    </a:lnTo>
                    <a:lnTo>
                      <a:pt x="36705" y="92305"/>
                    </a:lnTo>
                    <a:lnTo>
                      <a:pt x="24000" y="83077"/>
                    </a:lnTo>
                    <a:lnTo>
                      <a:pt x="19766" y="60000"/>
                    </a:lnTo>
                    <a:lnTo>
                      <a:pt x="0" y="3230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1" name="Shape 561"/>
              <p:cNvSpPr/>
              <p:nvPr/>
            </p:nvSpPr>
            <p:spPr>
              <a:xfrm>
                <a:off x="2935246" y="175796"/>
                <a:ext cx="3745885" cy="1543122"/>
              </a:xfrm>
              <a:custGeom>
                <a:avLst/>
                <a:gdLst/>
                <a:ahLst/>
                <a:cxnLst/>
                <a:rect l="0" t="0" r="0" b="0"/>
                <a:pathLst>
                  <a:path w="120000" h="120000" extrusionOk="0">
                    <a:moveTo>
                      <a:pt x="0" y="85572"/>
                    </a:moveTo>
                    <a:lnTo>
                      <a:pt x="511" y="84050"/>
                    </a:lnTo>
                    <a:lnTo>
                      <a:pt x="172" y="84050"/>
                    </a:lnTo>
                    <a:lnTo>
                      <a:pt x="850" y="84050"/>
                    </a:lnTo>
                    <a:lnTo>
                      <a:pt x="511" y="79494"/>
                    </a:lnTo>
                    <a:lnTo>
                      <a:pt x="1355" y="75950"/>
                    </a:lnTo>
                    <a:lnTo>
                      <a:pt x="1700" y="75950"/>
                    </a:lnTo>
                    <a:lnTo>
                      <a:pt x="3055" y="78483"/>
                    </a:lnTo>
                    <a:lnTo>
                      <a:pt x="3394" y="73922"/>
                    </a:lnTo>
                    <a:lnTo>
                      <a:pt x="2716" y="73922"/>
                    </a:lnTo>
                    <a:lnTo>
                      <a:pt x="2544" y="71900"/>
                    </a:lnTo>
                    <a:lnTo>
                      <a:pt x="7805" y="69872"/>
                    </a:lnTo>
                    <a:lnTo>
                      <a:pt x="6111" y="67850"/>
                    </a:lnTo>
                    <a:lnTo>
                      <a:pt x="6111" y="67344"/>
                    </a:lnTo>
                    <a:lnTo>
                      <a:pt x="5261" y="67850"/>
                    </a:lnTo>
                    <a:lnTo>
                      <a:pt x="8316" y="61266"/>
                    </a:lnTo>
                    <a:lnTo>
                      <a:pt x="7300" y="52150"/>
                    </a:lnTo>
                    <a:lnTo>
                      <a:pt x="7805" y="48605"/>
                    </a:lnTo>
                    <a:lnTo>
                      <a:pt x="6277" y="44555"/>
                    </a:lnTo>
                    <a:lnTo>
                      <a:pt x="7466" y="43038"/>
                    </a:lnTo>
                    <a:lnTo>
                      <a:pt x="6111" y="39494"/>
                    </a:lnTo>
                    <a:lnTo>
                      <a:pt x="6277" y="36455"/>
                    </a:lnTo>
                    <a:lnTo>
                      <a:pt x="7805" y="34427"/>
                    </a:lnTo>
                    <a:lnTo>
                      <a:pt x="8316" y="33922"/>
                    </a:lnTo>
                    <a:lnTo>
                      <a:pt x="9505" y="34938"/>
                    </a:lnTo>
                    <a:lnTo>
                      <a:pt x="8316" y="34938"/>
                    </a:lnTo>
                    <a:lnTo>
                      <a:pt x="9333" y="35950"/>
                    </a:lnTo>
                    <a:lnTo>
                      <a:pt x="11544" y="35950"/>
                    </a:lnTo>
                    <a:lnTo>
                      <a:pt x="14938" y="43038"/>
                    </a:lnTo>
                    <a:lnTo>
                      <a:pt x="14938" y="45572"/>
                    </a:lnTo>
                    <a:lnTo>
                      <a:pt x="13411" y="47594"/>
                    </a:lnTo>
                    <a:lnTo>
                      <a:pt x="8316" y="44555"/>
                    </a:lnTo>
                    <a:lnTo>
                      <a:pt x="10861" y="48605"/>
                    </a:lnTo>
                    <a:lnTo>
                      <a:pt x="10522" y="54177"/>
                    </a:lnTo>
                    <a:lnTo>
                      <a:pt x="12222" y="56200"/>
                    </a:lnTo>
                    <a:lnTo>
                      <a:pt x="12900" y="55694"/>
                    </a:lnTo>
                    <a:lnTo>
                      <a:pt x="12388" y="54177"/>
                    </a:lnTo>
                    <a:lnTo>
                      <a:pt x="12050" y="53672"/>
                    </a:lnTo>
                    <a:lnTo>
                      <a:pt x="12050" y="50633"/>
                    </a:lnTo>
                    <a:lnTo>
                      <a:pt x="12900" y="53672"/>
                    </a:lnTo>
                    <a:lnTo>
                      <a:pt x="14938" y="54177"/>
                    </a:lnTo>
                    <a:lnTo>
                      <a:pt x="13916" y="50127"/>
                    </a:lnTo>
                    <a:lnTo>
                      <a:pt x="16122" y="47088"/>
                    </a:lnTo>
                    <a:lnTo>
                      <a:pt x="17311" y="48605"/>
                    </a:lnTo>
                    <a:lnTo>
                      <a:pt x="17311" y="39494"/>
                    </a:lnTo>
                    <a:lnTo>
                      <a:pt x="16633" y="39494"/>
                    </a:lnTo>
                    <a:lnTo>
                      <a:pt x="18838" y="39494"/>
                    </a:lnTo>
                    <a:lnTo>
                      <a:pt x="18838" y="43038"/>
                    </a:lnTo>
                    <a:lnTo>
                      <a:pt x="17483" y="43038"/>
                    </a:lnTo>
                    <a:lnTo>
                      <a:pt x="18838" y="46583"/>
                    </a:lnTo>
                    <a:lnTo>
                      <a:pt x="19861" y="43038"/>
                    </a:lnTo>
                    <a:lnTo>
                      <a:pt x="23761" y="37466"/>
                    </a:lnTo>
                    <a:lnTo>
                      <a:pt x="24611" y="36455"/>
                    </a:lnTo>
                    <a:lnTo>
                      <a:pt x="23761" y="38483"/>
                    </a:lnTo>
                    <a:lnTo>
                      <a:pt x="24611" y="39494"/>
                    </a:lnTo>
                    <a:lnTo>
                      <a:pt x="27327" y="36455"/>
                    </a:lnTo>
                    <a:lnTo>
                      <a:pt x="28344" y="39494"/>
                    </a:lnTo>
                    <a:lnTo>
                      <a:pt x="28855" y="37466"/>
                    </a:lnTo>
                    <a:lnTo>
                      <a:pt x="28516" y="34938"/>
                    </a:lnTo>
                    <a:lnTo>
                      <a:pt x="28855" y="34427"/>
                    </a:lnTo>
                    <a:lnTo>
                      <a:pt x="31061" y="34938"/>
                    </a:lnTo>
                    <a:lnTo>
                      <a:pt x="34116" y="39494"/>
                    </a:lnTo>
                    <a:lnTo>
                      <a:pt x="34794" y="37972"/>
                    </a:lnTo>
                    <a:lnTo>
                      <a:pt x="34116" y="34938"/>
                    </a:lnTo>
                    <a:lnTo>
                      <a:pt x="33100" y="34938"/>
                    </a:lnTo>
                    <a:lnTo>
                      <a:pt x="33438" y="30883"/>
                    </a:lnTo>
                    <a:lnTo>
                      <a:pt x="33100" y="29872"/>
                    </a:lnTo>
                    <a:lnTo>
                      <a:pt x="33100" y="28861"/>
                    </a:lnTo>
                    <a:lnTo>
                      <a:pt x="34283" y="26833"/>
                    </a:lnTo>
                    <a:lnTo>
                      <a:pt x="34794" y="20761"/>
                    </a:lnTo>
                    <a:lnTo>
                      <a:pt x="36661" y="20761"/>
                    </a:lnTo>
                    <a:lnTo>
                      <a:pt x="37000" y="21772"/>
                    </a:lnTo>
                    <a:lnTo>
                      <a:pt x="36833" y="27344"/>
                    </a:lnTo>
                    <a:lnTo>
                      <a:pt x="37000" y="29872"/>
                    </a:lnTo>
                    <a:lnTo>
                      <a:pt x="37000" y="36455"/>
                    </a:lnTo>
                    <a:lnTo>
                      <a:pt x="38022" y="39494"/>
                    </a:lnTo>
                    <a:lnTo>
                      <a:pt x="37511" y="43038"/>
                    </a:lnTo>
                    <a:lnTo>
                      <a:pt x="36661" y="44555"/>
                    </a:lnTo>
                    <a:lnTo>
                      <a:pt x="36833" y="44555"/>
                    </a:lnTo>
                    <a:lnTo>
                      <a:pt x="34966" y="46583"/>
                    </a:lnTo>
                    <a:lnTo>
                      <a:pt x="36833" y="47594"/>
                    </a:lnTo>
                    <a:lnTo>
                      <a:pt x="38527" y="43038"/>
                    </a:lnTo>
                    <a:lnTo>
                      <a:pt x="38361" y="39494"/>
                    </a:lnTo>
                    <a:lnTo>
                      <a:pt x="39205" y="37972"/>
                    </a:lnTo>
                    <a:lnTo>
                      <a:pt x="39888" y="37466"/>
                    </a:lnTo>
                    <a:lnTo>
                      <a:pt x="40394" y="39494"/>
                    </a:lnTo>
                    <a:lnTo>
                      <a:pt x="40394" y="43038"/>
                    </a:lnTo>
                    <a:lnTo>
                      <a:pt x="40733" y="43038"/>
                    </a:lnTo>
                    <a:lnTo>
                      <a:pt x="40905" y="39494"/>
                    </a:lnTo>
                    <a:lnTo>
                      <a:pt x="40733" y="37972"/>
                    </a:lnTo>
                    <a:lnTo>
                      <a:pt x="38188" y="35950"/>
                    </a:lnTo>
                    <a:lnTo>
                      <a:pt x="38361" y="31394"/>
                    </a:lnTo>
                    <a:lnTo>
                      <a:pt x="37338" y="27344"/>
                    </a:lnTo>
                    <a:lnTo>
                      <a:pt x="38866" y="23800"/>
                    </a:lnTo>
                    <a:lnTo>
                      <a:pt x="38527" y="21772"/>
                    </a:lnTo>
                    <a:lnTo>
                      <a:pt x="39377" y="22783"/>
                    </a:lnTo>
                    <a:lnTo>
                      <a:pt x="38866" y="27344"/>
                    </a:lnTo>
                    <a:lnTo>
                      <a:pt x="39377" y="28861"/>
                    </a:lnTo>
                    <a:lnTo>
                      <a:pt x="41244" y="29872"/>
                    </a:lnTo>
                    <a:lnTo>
                      <a:pt x="39377" y="25316"/>
                    </a:lnTo>
                    <a:lnTo>
                      <a:pt x="40733" y="26833"/>
                    </a:lnTo>
                    <a:lnTo>
                      <a:pt x="40733" y="24305"/>
                    </a:lnTo>
                    <a:lnTo>
                      <a:pt x="41244" y="23800"/>
                    </a:lnTo>
                    <a:lnTo>
                      <a:pt x="44811" y="27344"/>
                    </a:lnTo>
                    <a:lnTo>
                      <a:pt x="44300" y="29366"/>
                    </a:lnTo>
                    <a:lnTo>
                      <a:pt x="44127" y="31900"/>
                    </a:lnTo>
                    <a:lnTo>
                      <a:pt x="44638" y="33922"/>
                    </a:lnTo>
                    <a:lnTo>
                      <a:pt x="44811" y="27344"/>
                    </a:lnTo>
                    <a:lnTo>
                      <a:pt x="43111" y="23800"/>
                    </a:lnTo>
                    <a:lnTo>
                      <a:pt x="42600" y="18733"/>
                    </a:lnTo>
                    <a:lnTo>
                      <a:pt x="47016" y="18227"/>
                    </a:lnTo>
                    <a:lnTo>
                      <a:pt x="46677" y="13166"/>
                    </a:lnTo>
                    <a:lnTo>
                      <a:pt x="47016" y="15188"/>
                    </a:lnTo>
                    <a:lnTo>
                      <a:pt x="47866" y="12655"/>
                    </a:lnTo>
                    <a:lnTo>
                      <a:pt x="47016" y="11644"/>
                    </a:lnTo>
                    <a:lnTo>
                      <a:pt x="51766" y="8100"/>
                    </a:lnTo>
                    <a:lnTo>
                      <a:pt x="51600" y="8100"/>
                    </a:lnTo>
                    <a:lnTo>
                      <a:pt x="53127" y="7594"/>
                    </a:lnTo>
                    <a:lnTo>
                      <a:pt x="53127" y="8100"/>
                    </a:lnTo>
                    <a:lnTo>
                      <a:pt x="54316" y="8100"/>
                    </a:lnTo>
                    <a:lnTo>
                      <a:pt x="55672" y="7594"/>
                    </a:lnTo>
                    <a:lnTo>
                      <a:pt x="56011" y="8100"/>
                    </a:lnTo>
                    <a:lnTo>
                      <a:pt x="55672" y="7088"/>
                    </a:lnTo>
                    <a:lnTo>
                      <a:pt x="57027" y="7088"/>
                    </a:lnTo>
                    <a:lnTo>
                      <a:pt x="57027" y="4050"/>
                    </a:lnTo>
                    <a:lnTo>
                      <a:pt x="59238" y="0"/>
                    </a:lnTo>
                    <a:lnTo>
                      <a:pt x="60594" y="3038"/>
                    </a:lnTo>
                    <a:lnTo>
                      <a:pt x="59405" y="4050"/>
                    </a:lnTo>
                    <a:lnTo>
                      <a:pt x="61611" y="4050"/>
                    </a:lnTo>
                    <a:lnTo>
                      <a:pt x="60594" y="7088"/>
                    </a:lnTo>
                    <a:lnTo>
                      <a:pt x="64327" y="6077"/>
                    </a:lnTo>
                    <a:lnTo>
                      <a:pt x="66027" y="8100"/>
                    </a:lnTo>
                    <a:lnTo>
                      <a:pt x="65683" y="10633"/>
                    </a:lnTo>
                    <a:lnTo>
                      <a:pt x="65344" y="9116"/>
                    </a:lnTo>
                    <a:lnTo>
                      <a:pt x="65855" y="11138"/>
                    </a:lnTo>
                    <a:lnTo>
                      <a:pt x="65516" y="12655"/>
                    </a:lnTo>
                    <a:lnTo>
                      <a:pt x="59238" y="22783"/>
                    </a:lnTo>
                    <a:lnTo>
                      <a:pt x="61272" y="20761"/>
                    </a:lnTo>
                    <a:lnTo>
                      <a:pt x="60933" y="19238"/>
                    </a:lnTo>
                    <a:lnTo>
                      <a:pt x="64327" y="18733"/>
                    </a:lnTo>
                    <a:lnTo>
                      <a:pt x="63311" y="18733"/>
                    </a:lnTo>
                    <a:lnTo>
                      <a:pt x="63477" y="17216"/>
                    </a:lnTo>
                    <a:lnTo>
                      <a:pt x="65344" y="18733"/>
                    </a:lnTo>
                    <a:lnTo>
                      <a:pt x="65344" y="17216"/>
                    </a:lnTo>
                    <a:lnTo>
                      <a:pt x="65683" y="19238"/>
                    </a:lnTo>
                    <a:lnTo>
                      <a:pt x="66533" y="19238"/>
                    </a:lnTo>
                    <a:lnTo>
                      <a:pt x="65855" y="18733"/>
                    </a:lnTo>
                    <a:lnTo>
                      <a:pt x="69588" y="18733"/>
                    </a:lnTo>
                    <a:lnTo>
                      <a:pt x="69422" y="19238"/>
                    </a:lnTo>
                    <a:lnTo>
                      <a:pt x="71455" y="20761"/>
                    </a:lnTo>
                    <a:lnTo>
                      <a:pt x="72983" y="20255"/>
                    </a:lnTo>
                    <a:lnTo>
                      <a:pt x="73155" y="18733"/>
                    </a:lnTo>
                    <a:lnTo>
                      <a:pt x="73494" y="18733"/>
                    </a:lnTo>
                    <a:lnTo>
                      <a:pt x="77227" y="20255"/>
                    </a:lnTo>
                    <a:lnTo>
                      <a:pt x="76716" y="27344"/>
                    </a:lnTo>
                    <a:lnTo>
                      <a:pt x="78583" y="30883"/>
                    </a:lnTo>
                    <a:lnTo>
                      <a:pt x="79266" y="25316"/>
                    </a:lnTo>
                    <a:lnTo>
                      <a:pt x="79944" y="27344"/>
                    </a:lnTo>
                    <a:lnTo>
                      <a:pt x="81638" y="27344"/>
                    </a:lnTo>
                    <a:lnTo>
                      <a:pt x="83505" y="29366"/>
                    </a:lnTo>
                    <a:lnTo>
                      <a:pt x="84694" y="27344"/>
                    </a:lnTo>
                    <a:lnTo>
                      <a:pt x="84188" y="25316"/>
                    </a:lnTo>
                    <a:lnTo>
                      <a:pt x="85372" y="20761"/>
                    </a:lnTo>
                    <a:lnTo>
                      <a:pt x="91316" y="23800"/>
                    </a:lnTo>
                    <a:lnTo>
                      <a:pt x="91655" y="26833"/>
                    </a:lnTo>
                    <a:lnTo>
                      <a:pt x="91144" y="27344"/>
                    </a:lnTo>
                    <a:lnTo>
                      <a:pt x="93011" y="27344"/>
                    </a:lnTo>
                    <a:lnTo>
                      <a:pt x="93688" y="29872"/>
                    </a:lnTo>
                    <a:lnTo>
                      <a:pt x="97766" y="29872"/>
                    </a:lnTo>
                    <a:lnTo>
                      <a:pt x="98611" y="31900"/>
                    </a:lnTo>
                    <a:lnTo>
                      <a:pt x="98444" y="34427"/>
                    </a:lnTo>
                    <a:lnTo>
                      <a:pt x="99461" y="35950"/>
                    </a:lnTo>
                    <a:lnTo>
                      <a:pt x="100483" y="34938"/>
                    </a:lnTo>
                    <a:lnTo>
                      <a:pt x="103366" y="34938"/>
                    </a:lnTo>
                    <a:lnTo>
                      <a:pt x="104216" y="34427"/>
                    </a:lnTo>
                    <a:lnTo>
                      <a:pt x="104722" y="35950"/>
                    </a:lnTo>
                    <a:lnTo>
                      <a:pt x="105911" y="38483"/>
                    </a:lnTo>
                    <a:lnTo>
                      <a:pt x="106422" y="36455"/>
                    </a:lnTo>
                    <a:lnTo>
                      <a:pt x="105744" y="34938"/>
                    </a:lnTo>
                    <a:lnTo>
                      <a:pt x="105911" y="33922"/>
                    </a:lnTo>
                    <a:lnTo>
                      <a:pt x="111683" y="35950"/>
                    </a:lnTo>
                    <a:lnTo>
                      <a:pt x="115588" y="43038"/>
                    </a:lnTo>
                    <a:lnTo>
                      <a:pt x="115927" y="43038"/>
                    </a:lnTo>
                    <a:lnTo>
                      <a:pt x="117116" y="47594"/>
                    </a:lnTo>
                    <a:lnTo>
                      <a:pt x="116266" y="44555"/>
                    </a:lnTo>
                    <a:lnTo>
                      <a:pt x="117116" y="44555"/>
                    </a:lnTo>
                    <a:lnTo>
                      <a:pt x="117622" y="45572"/>
                    </a:lnTo>
                    <a:lnTo>
                      <a:pt x="118472" y="44555"/>
                    </a:lnTo>
                    <a:lnTo>
                      <a:pt x="120000" y="47594"/>
                    </a:lnTo>
                    <a:lnTo>
                      <a:pt x="117961" y="50633"/>
                    </a:lnTo>
                    <a:lnTo>
                      <a:pt x="117961" y="52150"/>
                    </a:lnTo>
                    <a:lnTo>
                      <a:pt x="117622" y="52655"/>
                    </a:lnTo>
                    <a:lnTo>
                      <a:pt x="117961" y="54177"/>
                    </a:lnTo>
                    <a:lnTo>
                      <a:pt x="117116" y="54177"/>
                    </a:lnTo>
                    <a:lnTo>
                      <a:pt x="116266" y="52150"/>
                    </a:lnTo>
                    <a:lnTo>
                      <a:pt x="116266" y="52655"/>
                    </a:lnTo>
                    <a:lnTo>
                      <a:pt x="115588" y="50127"/>
                    </a:lnTo>
                    <a:lnTo>
                      <a:pt x="113722" y="50127"/>
                    </a:lnTo>
                    <a:lnTo>
                      <a:pt x="113550" y="47594"/>
                    </a:lnTo>
                    <a:lnTo>
                      <a:pt x="112872" y="47594"/>
                    </a:lnTo>
                    <a:lnTo>
                      <a:pt x="113211" y="50127"/>
                    </a:lnTo>
                    <a:lnTo>
                      <a:pt x="112872" y="50633"/>
                    </a:lnTo>
                    <a:lnTo>
                      <a:pt x="111683" y="53672"/>
                    </a:lnTo>
                    <a:lnTo>
                      <a:pt x="110833" y="53672"/>
                    </a:lnTo>
                    <a:lnTo>
                      <a:pt x="112194" y="59238"/>
                    </a:lnTo>
                    <a:lnTo>
                      <a:pt x="112022" y="61266"/>
                    </a:lnTo>
                    <a:lnTo>
                      <a:pt x="110666" y="60761"/>
                    </a:lnTo>
                    <a:lnTo>
                      <a:pt x="110666" y="61266"/>
                    </a:lnTo>
                    <a:lnTo>
                      <a:pt x="108455" y="62783"/>
                    </a:lnTo>
                    <a:lnTo>
                      <a:pt x="105911" y="69872"/>
                    </a:lnTo>
                    <a:lnTo>
                      <a:pt x="104383" y="67850"/>
                    </a:lnTo>
                    <a:lnTo>
                      <a:pt x="103027" y="69872"/>
                    </a:lnTo>
                    <a:lnTo>
                      <a:pt x="103027" y="67850"/>
                    </a:lnTo>
                    <a:lnTo>
                      <a:pt x="102011" y="69872"/>
                    </a:lnTo>
                    <a:lnTo>
                      <a:pt x="101161" y="69872"/>
                    </a:lnTo>
                    <a:lnTo>
                      <a:pt x="100311" y="74938"/>
                    </a:lnTo>
                    <a:lnTo>
                      <a:pt x="101161" y="75950"/>
                    </a:lnTo>
                    <a:lnTo>
                      <a:pt x="100483" y="77972"/>
                    </a:lnTo>
                    <a:lnTo>
                      <a:pt x="101161" y="82533"/>
                    </a:lnTo>
                    <a:lnTo>
                      <a:pt x="100483" y="81516"/>
                    </a:lnTo>
                    <a:lnTo>
                      <a:pt x="99461" y="84050"/>
                    </a:lnTo>
                    <a:lnTo>
                      <a:pt x="100311" y="85061"/>
                    </a:lnTo>
                    <a:lnTo>
                      <a:pt x="98611" y="87088"/>
                    </a:lnTo>
                    <a:lnTo>
                      <a:pt x="98611" y="90633"/>
                    </a:lnTo>
                    <a:lnTo>
                      <a:pt x="97766" y="90633"/>
                    </a:lnTo>
                    <a:lnTo>
                      <a:pt x="97427" y="94177"/>
                    </a:lnTo>
                    <a:lnTo>
                      <a:pt x="96577" y="96711"/>
                    </a:lnTo>
                    <a:lnTo>
                      <a:pt x="95561" y="85061"/>
                    </a:lnTo>
                    <a:lnTo>
                      <a:pt x="95727" y="80000"/>
                    </a:lnTo>
                    <a:lnTo>
                      <a:pt x="96577" y="75950"/>
                    </a:lnTo>
                    <a:lnTo>
                      <a:pt x="97594" y="74938"/>
                    </a:lnTo>
                    <a:lnTo>
                      <a:pt x="100138" y="67850"/>
                    </a:lnTo>
                    <a:lnTo>
                      <a:pt x="101327" y="66327"/>
                    </a:lnTo>
                    <a:lnTo>
                      <a:pt x="101666" y="61772"/>
                    </a:lnTo>
                    <a:lnTo>
                      <a:pt x="102011" y="61266"/>
                    </a:lnTo>
                    <a:lnTo>
                      <a:pt x="101327" y="61266"/>
                    </a:lnTo>
                    <a:lnTo>
                      <a:pt x="101161" y="63800"/>
                    </a:lnTo>
                    <a:lnTo>
                      <a:pt x="98611" y="67850"/>
                    </a:lnTo>
                    <a:lnTo>
                      <a:pt x="98611" y="62277"/>
                    </a:lnTo>
                    <a:lnTo>
                      <a:pt x="96744" y="63800"/>
                    </a:lnTo>
                    <a:lnTo>
                      <a:pt x="94372" y="69872"/>
                    </a:lnTo>
                    <a:lnTo>
                      <a:pt x="94538" y="71900"/>
                    </a:lnTo>
                    <a:lnTo>
                      <a:pt x="92844" y="72911"/>
                    </a:lnTo>
                    <a:lnTo>
                      <a:pt x="92333" y="71900"/>
                    </a:lnTo>
                    <a:lnTo>
                      <a:pt x="93350" y="71900"/>
                    </a:lnTo>
                    <a:lnTo>
                      <a:pt x="91316" y="69872"/>
                    </a:lnTo>
                    <a:lnTo>
                      <a:pt x="90805" y="71900"/>
                    </a:lnTo>
                    <a:lnTo>
                      <a:pt x="86394" y="71900"/>
                    </a:lnTo>
                    <a:lnTo>
                      <a:pt x="81638" y="84050"/>
                    </a:lnTo>
                    <a:lnTo>
                      <a:pt x="82488" y="85572"/>
                    </a:lnTo>
                    <a:lnTo>
                      <a:pt x="82488" y="89116"/>
                    </a:lnTo>
                    <a:lnTo>
                      <a:pt x="83000" y="87088"/>
                    </a:lnTo>
                    <a:lnTo>
                      <a:pt x="83000" y="89116"/>
                    </a:lnTo>
                    <a:lnTo>
                      <a:pt x="83677" y="87088"/>
                    </a:lnTo>
                    <a:lnTo>
                      <a:pt x="83505" y="89116"/>
                    </a:lnTo>
                    <a:lnTo>
                      <a:pt x="83850" y="87088"/>
                    </a:lnTo>
                    <a:lnTo>
                      <a:pt x="84188" y="87088"/>
                    </a:lnTo>
                    <a:lnTo>
                      <a:pt x="85544" y="90633"/>
                    </a:lnTo>
                    <a:lnTo>
                      <a:pt x="84694" y="90633"/>
                    </a:lnTo>
                    <a:lnTo>
                      <a:pt x="85544" y="92655"/>
                    </a:lnTo>
                    <a:lnTo>
                      <a:pt x="85544" y="93672"/>
                    </a:lnTo>
                    <a:lnTo>
                      <a:pt x="85033" y="96711"/>
                    </a:lnTo>
                    <a:lnTo>
                      <a:pt x="84866" y="104305"/>
                    </a:lnTo>
                    <a:lnTo>
                      <a:pt x="81472" y="118483"/>
                    </a:lnTo>
                    <a:lnTo>
                      <a:pt x="79605" y="118988"/>
                    </a:lnTo>
                    <a:lnTo>
                      <a:pt x="79094" y="118483"/>
                    </a:lnTo>
                    <a:lnTo>
                      <a:pt x="78077" y="118988"/>
                    </a:lnTo>
                    <a:lnTo>
                      <a:pt x="78244" y="118483"/>
                    </a:lnTo>
                    <a:lnTo>
                      <a:pt x="78077" y="115444"/>
                    </a:lnTo>
                    <a:lnTo>
                      <a:pt x="79433" y="112911"/>
                    </a:lnTo>
                    <a:lnTo>
                      <a:pt x="81300" y="103800"/>
                    </a:lnTo>
                    <a:lnTo>
                      <a:pt x="78244" y="105822"/>
                    </a:lnTo>
                    <a:lnTo>
                      <a:pt x="78077" y="102277"/>
                    </a:lnTo>
                    <a:lnTo>
                      <a:pt x="75700" y="100761"/>
                    </a:lnTo>
                    <a:lnTo>
                      <a:pt x="74511" y="90633"/>
                    </a:lnTo>
                    <a:lnTo>
                      <a:pt x="73322" y="89116"/>
                    </a:lnTo>
                    <a:lnTo>
                      <a:pt x="70438" y="93166"/>
                    </a:lnTo>
                    <a:lnTo>
                      <a:pt x="70950" y="93672"/>
                    </a:lnTo>
                    <a:lnTo>
                      <a:pt x="69588" y="98733"/>
                    </a:lnTo>
                    <a:lnTo>
                      <a:pt x="69250" y="100761"/>
                    </a:lnTo>
                    <a:lnTo>
                      <a:pt x="68061" y="100255"/>
                    </a:lnTo>
                    <a:lnTo>
                      <a:pt x="66366" y="98733"/>
                    </a:lnTo>
                    <a:lnTo>
                      <a:pt x="63311" y="101266"/>
                    </a:lnTo>
                    <a:lnTo>
                      <a:pt x="60422" y="97722"/>
                    </a:lnTo>
                    <a:lnTo>
                      <a:pt x="58388" y="98733"/>
                    </a:lnTo>
                    <a:lnTo>
                      <a:pt x="57711" y="94683"/>
                    </a:lnTo>
                    <a:lnTo>
                      <a:pt x="56011" y="93672"/>
                    </a:lnTo>
                    <a:lnTo>
                      <a:pt x="54822" y="94683"/>
                    </a:lnTo>
                    <a:lnTo>
                      <a:pt x="54655" y="100255"/>
                    </a:lnTo>
                    <a:lnTo>
                      <a:pt x="50916" y="97722"/>
                    </a:lnTo>
                    <a:lnTo>
                      <a:pt x="48205" y="101266"/>
                    </a:lnTo>
                    <a:lnTo>
                      <a:pt x="47016" y="102277"/>
                    </a:lnTo>
                    <a:lnTo>
                      <a:pt x="45827" y="100761"/>
                    </a:lnTo>
                    <a:lnTo>
                      <a:pt x="44811" y="101266"/>
                    </a:lnTo>
                    <a:lnTo>
                      <a:pt x="42600" y="100255"/>
                    </a:lnTo>
                    <a:lnTo>
                      <a:pt x="42433" y="98733"/>
                    </a:lnTo>
                    <a:lnTo>
                      <a:pt x="42094" y="96711"/>
                    </a:lnTo>
                    <a:lnTo>
                      <a:pt x="40394" y="96711"/>
                    </a:lnTo>
                    <a:lnTo>
                      <a:pt x="39550" y="94177"/>
                    </a:lnTo>
                    <a:lnTo>
                      <a:pt x="39205" y="94177"/>
                    </a:lnTo>
                    <a:lnTo>
                      <a:pt x="38527" y="96200"/>
                    </a:lnTo>
                    <a:lnTo>
                      <a:pt x="36833" y="90633"/>
                    </a:lnTo>
                    <a:lnTo>
                      <a:pt x="36494" y="90633"/>
                    </a:lnTo>
                    <a:lnTo>
                      <a:pt x="34794" y="85572"/>
                    </a:lnTo>
                    <a:lnTo>
                      <a:pt x="33438" y="89116"/>
                    </a:lnTo>
                    <a:lnTo>
                      <a:pt x="33266" y="86583"/>
                    </a:lnTo>
                    <a:lnTo>
                      <a:pt x="31227" y="86583"/>
                    </a:lnTo>
                    <a:lnTo>
                      <a:pt x="30888" y="84050"/>
                    </a:lnTo>
                    <a:lnTo>
                      <a:pt x="29533" y="84050"/>
                    </a:lnTo>
                    <a:lnTo>
                      <a:pt x="28344" y="85572"/>
                    </a:lnTo>
                    <a:lnTo>
                      <a:pt x="27833" y="84050"/>
                    </a:lnTo>
                    <a:lnTo>
                      <a:pt x="27327" y="87088"/>
                    </a:lnTo>
                    <a:lnTo>
                      <a:pt x="27155" y="86583"/>
                    </a:lnTo>
                    <a:lnTo>
                      <a:pt x="25122" y="87088"/>
                    </a:lnTo>
                    <a:lnTo>
                      <a:pt x="24783" y="86583"/>
                    </a:lnTo>
                    <a:lnTo>
                      <a:pt x="24783" y="87088"/>
                    </a:lnTo>
                    <a:lnTo>
                      <a:pt x="25288" y="90633"/>
                    </a:lnTo>
                    <a:lnTo>
                      <a:pt x="24783" y="92655"/>
                    </a:lnTo>
                    <a:lnTo>
                      <a:pt x="24783" y="93672"/>
                    </a:lnTo>
                    <a:lnTo>
                      <a:pt x="25800" y="93672"/>
                    </a:lnTo>
                    <a:lnTo>
                      <a:pt x="26477" y="96200"/>
                    </a:lnTo>
                    <a:lnTo>
                      <a:pt x="25800" y="96711"/>
                    </a:lnTo>
                    <a:lnTo>
                      <a:pt x="24611" y="96711"/>
                    </a:lnTo>
                    <a:lnTo>
                      <a:pt x="24100" y="94177"/>
                    </a:lnTo>
                    <a:lnTo>
                      <a:pt x="23761" y="96200"/>
                    </a:lnTo>
                    <a:lnTo>
                      <a:pt x="23422" y="94683"/>
                    </a:lnTo>
                    <a:lnTo>
                      <a:pt x="22911" y="96711"/>
                    </a:lnTo>
                    <a:lnTo>
                      <a:pt x="22066" y="96711"/>
                    </a:lnTo>
                    <a:lnTo>
                      <a:pt x="21894" y="94177"/>
                    </a:lnTo>
                    <a:lnTo>
                      <a:pt x="19861" y="94177"/>
                    </a:lnTo>
                    <a:lnTo>
                      <a:pt x="19516" y="94683"/>
                    </a:lnTo>
                    <a:lnTo>
                      <a:pt x="19011" y="94683"/>
                    </a:lnTo>
                    <a:lnTo>
                      <a:pt x="18838" y="96711"/>
                    </a:lnTo>
                    <a:lnTo>
                      <a:pt x="18838" y="98733"/>
                    </a:lnTo>
                    <a:lnTo>
                      <a:pt x="18500" y="98733"/>
                    </a:lnTo>
                    <a:lnTo>
                      <a:pt x="18500" y="96711"/>
                    </a:lnTo>
                    <a:lnTo>
                      <a:pt x="17650" y="96711"/>
                    </a:lnTo>
                    <a:lnTo>
                      <a:pt x="17483" y="101772"/>
                    </a:lnTo>
                    <a:lnTo>
                      <a:pt x="17988" y="102783"/>
                    </a:lnTo>
                    <a:lnTo>
                      <a:pt x="17988" y="104811"/>
                    </a:lnTo>
                    <a:lnTo>
                      <a:pt x="18838" y="104811"/>
                    </a:lnTo>
                    <a:lnTo>
                      <a:pt x="19011" y="104305"/>
                    </a:lnTo>
                    <a:lnTo>
                      <a:pt x="19861" y="105822"/>
                    </a:lnTo>
                    <a:lnTo>
                      <a:pt x="19861" y="107344"/>
                    </a:lnTo>
                    <a:lnTo>
                      <a:pt x="20027" y="108355"/>
                    </a:lnTo>
                    <a:lnTo>
                      <a:pt x="20538" y="108861"/>
                    </a:lnTo>
                    <a:lnTo>
                      <a:pt x="19861" y="110883"/>
                    </a:lnTo>
                    <a:lnTo>
                      <a:pt x="19861" y="108861"/>
                    </a:lnTo>
                    <a:lnTo>
                      <a:pt x="19011" y="116455"/>
                    </a:lnTo>
                    <a:lnTo>
                      <a:pt x="19861" y="117466"/>
                    </a:lnTo>
                    <a:lnTo>
                      <a:pt x="20027" y="120000"/>
                    </a:lnTo>
                    <a:lnTo>
                      <a:pt x="19861" y="118988"/>
                    </a:lnTo>
                    <a:lnTo>
                      <a:pt x="18838" y="118988"/>
                    </a:lnTo>
                    <a:lnTo>
                      <a:pt x="17988" y="118483"/>
                    </a:lnTo>
                    <a:lnTo>
                      <a:pt x="17483" y="118483"/>
                    </a:lnTo>
                    <a:lnTo>
                      <a:pt x="17311" y="117972"/>
                    </a:lnTo>
                    <a:lnTo>
                      <a:pt x="16805" y="118483"/>
                    </a:lnTo>
                    <a:lnTo>
                      <a:pt x="16294" y="118483"/>
                    </a:lnTo>
                    <a:lnTo>
                      <a:pt x="15783" y="117466"/>
                    </a:lnTo>
                    <a:lnTo>
                      <a:pt x="14427" y="116455"/>
                    </a:lnTo>
                    <a:lnTo>
                      <a:pt x="13238" y="116455"/>
                    </a:lnTo>
                    <a:lnTo>
                      <a:pt x="12050" y="112911"/>
                    </a:lnTo>
                    <a:lnTo>
                      <a:pt x="12900" y="110377"/>
                    </a:lnTo>
                    <a:lnTo>
                      <a:pt x="13238" y="108355"/>
                    </a:lnTo>
                    <a:lnTo>
                      <a:pt x="13066" y="105822"/>
                    </a:lnTo>
                    <a:lnTo>
                      <a:pt x="13238" y="104811"/>
                    </a:lnTo>
                    <a:lnTo>
                      <a:pt x="13750" y="104811"/>
                    </a:lnTo>
                    <a:lnTo>
                      <a:pt x="13411" y="101266"/>
                    </a:lnTo>
                    <a:lnTo>
                      <a:pt x="12900" y="100761"/>
                    </a:lnTo>
                    <a:lnTo>
                      <a:pt x="12222" y="100255"/>
                    </a:lnTo>
                    <a:lnTo>
                      <a:pt x="12050" y="100761"/>
                    </a:lnTo>
                    <a:lnTo>
                      <a:pt x="11200" y="100255"/>
                    </a:lnTo>
                    <a:lnTo>
                      <a:pt x="10183" y="96711"/>
                    </a:lnTo>
                    <a:lnTo>
                      <a:pt x="9505" y="96200"/>
                    </a:lnTo>
                    <a:lnTo>
                      <a:pt x="9333" y="93672"/>
                    </a:lnTo>
                    <a:lnTo>
                      <a:pt x="7977" y="93672"/>
                    </a:lnTo>
                    <a:lnTo>
                      <a:pt x="7805" y="94177"/>
                    </a:lnTo>
                    <a:lnTo>
                      <a:pt x="7805" y="93672"/>
                    </a:lnTo>
                    <a:lnTo>
                      <a:pt x="7466" y="92655"/>
                    </a:lnTo>
                    <a:lnTo>
                      <a:pt x="7805" y="92655"/>
                    </a:lnTo>
                    <a:lnTo>
                      <a:pt x="7805" y="89116"/>
                    </a:lnTo>
                    <a:lnTo>
                      <a:pt x="7300" y="85572"/>
                    </a:lnTo>
                    <a:lnTo>
                      <a:pt x="6277" y="84050"/>
                    </a:lnTo>
                    <a:lnTo>
                      <a:pt x="3394" y="84050"/>
                    </a:lnTo>
                    <a:lnTo>
                      <a:pt x="3394" y="86077"/>
                    </a:lnTo>
                    <a:lnTo>
                      <a:pt x="3055" y="86583"/>
                    </a:lnTo>
                    <a:lnTo>
                      <a:pt x="2716" y="89116"/>
                    </a:lnTo>
                    <a:lnTo>
                      <a:pt x="2544" y="87088"/>
                    </a:lnTo>
                    <a:lnTo>
                      <a:pt x="0" y="855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2" name="Shape 562"/>
              <p:cNvSpPr/>
              <p:nvPr/>
            </p:nvSpPr>
            <p:spPr>
              <a:xfrm>
                <a:off x="4710169" y="162776"/>
                <a:ext cx="105967" cy="71622"/>
              </a:xfrm>
              <a:custGeom>
                <a:avLst/>
                <a:gdLst/>
                <a:ahLst/>
                <a:cxnLst/>
                <a:rect l="0" t="0" r="0" b="0"/>
                <a:pathLst>
                  <a:path w="120000" h="120000" extrusionOk="0">
                    <a:moveTo>
                      <a:pt x="0" y="98183"/>
                    </a:moveTo>
                    <a:lnTo>
                      <a:pt x="42000" y="54544"/>
                    </a:lnTo>
                    <a:lnTo>
                      <a:pt x="6000" y="43638"/>
                    </a:lnTo>
                    <a:lnTo>
                      <a:pt x="90000" y="0"/>
                    </a:lnTo>
                    <a:lnTo>
                      <a:pt x="120000" y="0"/>
                    </a:lnTo>
                    <a:lnTo>
                      <a:pt x="90000" y="32727"/>
                    </a:lnTo>
                    <a:lnTo>
                      <a:pt x="120000" y="32727"/>
                    </a:lnTo>
                    <a:lnTo>
                      <a:pt x="48000" y="120000"/>
                    </a:lnTo>
                    <a:lnTo>
                      <a:pt x="42000" y="120000"/>
                    </a:lnTo>
                    <a:lnTo>
                      <a:pt x="42000" y="98183"/>
                    </a:lnTo>
                    <a:lnTo>
                      <a:pt x="0" y="981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3" name="Shape 563"/>
              <p:cNvSpPr/>
              <p:nvPr/>
            </p:nvSpPr>
            <p:spPr>
              <a:xfrm>
                <a:off x="4747257" y="820391"/>
                <a:ext cx="47686" cy="39068"/>
              </a:xfrm>
              <a:custGeom>
                <a:avLst/>
                <a:gdLst/>
                <a:ahLst/>
                <a:cxnLst/>
                <a:rect l="0" t="0" r="0" b="0"/>
                <a:pathLst>
                  <a:path w="120000" h="120000" extrusionOk="0">
                    <a:moveTo>
                      <a:pt x="0" y="120000"/>
                    </a:moveTo>
                    <a:lnTo>
                      <a:pt x="26666" y="0"/>
                    </a:lnTo>
                    <a:lnTo>
                      <a:pt x="120000" y="6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4" name="Shape 564"/>
              <p:cNvSpPr/>
              <p:nvPr/>
            </p:nvSpPr>
            <p:spPr>
              <a:xfrm>
                <a:off x="4816135" y="618549"/>
                <a:ext cx="132459" cy="149757"/>
              </a:xfrm>
              <a:custGeom>
                <a:avLst/>
                <a:gdLst/>
                <a:ahLst/>
                <a:cxnLst/>
                <a:rect l="0" t="0" r="0" b="0"/>
                <a:pathLst>
                  <a:path w="120000" h="120000" extrusionOk="0">
                    <a:moveTo>
                      <a:pt x="0" y="57388"/>
                    </a:moveTo>
                    <a:lnTo>
                      <a:pt x="9600" y="83477"/>
                    </a:lnTo>
                    <a:lnTo>
                      <a:pt x="24000" y="83477"/>
                    </a:lnTo>
                    <a:lnTo>
                      <a:pt x="48000" y="99127"/>
                    </a:lnTo>
                    <a:lnTo>
                      <a:pt x="52800" y="83477"/>
                    </a:lnTo>
                    <a:lnTo>
                      <a:pt x="48000" y="109566"/>
                    </a:lnTo>
                    <a:lnTo>
                      <a:pt x="120000" y="120000"/>
                    </a:lnTo>
                    <a:lnTo>
                      <a:pt x="86400" y="104350"/>
                    </a:lnTo>
                    <a:lnTo>
                      <a:pt x="72000" y="57388"/>
                    </a:lnTo>
                    <a:lnTo>
                      <a:pt x="72000" y="26088"/>
                    </a:lnTo>
                    <a:lnTo>
                      <a:pt x="100800" y="0"/>
                    </a:lnTo>
                    <a:lnTo>
                      <a:pt x="43200" y="10433"/>
                    </a:lnTo>
                    <a:lnTo>
                      <a:pt x="19200" y="57388"/>
                    </a:lnTo>
                    <a:lnTo>
                      <a:pt x="0" y="5738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5" name="Shape 565"/>
              <p:cNvSpPr/>
              <p:nvPr/>
            </p:nvSpPr>
            <p:spPr>
              <a:xfrm>
                <a:off x="4869117" y="423218"/>
                <a:ext cx="339092" cy="195332"/>
              </a:xfrm>
              <a:custGeom>
                <a:avLst/>
                <a:gdLst/>
                <a:ahLst/>
                <a:cxnLst/>
                <a:rect l="0" t="0" r="0" b="0"/>
                <a:pathLst>
                  <a:path w="120000" h="120000" extrusionOk="0">
                    <a:moveTo>
                      <a:pt x="0" y="116000"/>
                    </a:moveTo>
                    <a:lnTo>
                      <a:pt x="3750" y="116000"/>
                    </a:lnTo>
                    <a:lnTo>
                      <a:pt x="22500" y="120000"/>
                    </a:lnTo>
                    <a:lnTo>
                      <a:pt x="22500" y="116000"/>
                    </a:lnTo>
                    <a:lnTo>
                      <a:pt x="28127" y="116000"/>
                    </a:lnTo>
                    <a:lnTo>
                      <a:pt x="22500" y="116000"/>
                    </a:lnTo>
                    <a:lnTo>
                      <a:pt x="30000" y="116000"/>
                    </a:lnTo>
                    <a:lnTo>
                      <a:pt x="28127" y="96000"/>
                    </a:lnTo>
                    <a:lnTo>
                      <a:pt x="33750" y="112000"/>
                    </a:lnTo>
                    <a:lnTo>
                      <a:pt x="39377" y="96000"/>
                    </a:lnTo>
                    <a:lnTo>
                      <a:pt x="39377" y="84000"/>
                    </a:lnTo>
                    <a:lnTo>
                      <a:pt x="48750" y="84000"/>
                    </a:lnTo>
                    <a:lnTo>
                      <a:pt x="45000" y="80000"/>
                    </a:lnTo>
                    <a:lnTo>
                      <a:pt x="50622" y="84000"/>
                    </a:lnTo>
                    <a:lnTo>
                      <a:pt x="54372" y="68000"/>
                    </a:lnTo>
                    <a:lnTo>
                      <a:pt x="112500" y="24000"/>
                    </a:lnTo>
                    <a:lnTo>
                      <a:pt x="120000" y="16000"/>
                    </a:lnTo>
                    <a:lnTo>
                      <a:pt x="105000" y="0"/>
                    </a:lnTo>
                    <a:lnTo>
                      <a:pt x="80622" y="24000"/>
                    </a:lnTo>
                    <a:lnTo>
                      <a:pt x="54372" y="24000"/>
                    </a:lnTo>
                    <a:lnTo>
                      <a:pt x="28127" y="60000"/>
                    </a:lnTo>
                    <a:lnTo>
                      <a:pt x="9377" y="60000"/>
                    </a:lnTo>
                    <a:lnTo>
                      <a:pt x="9377" y="80000"/>
                    </a:lnTo>
                    <a:lnTo>
                      <a:pt x="22500" y="84000"/>
                    </a:lnTo>
                    <a:lnTo>
                      <a:pt x="9377" y="84000"/>
                    </a:lnTo>
                    <a:lnTo>
                      <a:pt x="15000" y="88000"/>
                    </a:lnTo>
                    <a:lnTo>
                      <a:pt x="9377" y="96000"/>
                    </a:lnTo>
                    <a:lnTo>
                      <a:pt x="16877" y="104000"/>
                    </a:lnTo>
                    <a:lnTo>
                      <a:pt x="0" y="11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6" name="Shape 566"/>
              <p:cNvSpPr/>
              <p:nvPr/>
            </p:nvSpPr>
            <p:spPr>
              <a:xfrm>
                <a:off x="5059855" y="149754"/>
                <a:ext cx="74177" cy="32556"/>
              </a:xfrm>
              <a:custGeom>
                <a:avLst/>
                <a:gdLst/>
                <a:ahLst/>
                <a:cxnLst/>
                <a:rect l="0" t="0" r="0" b="0"/>
                <a:pathLst>
                  <a:path w="120000" h="120000" extrusionOk="0">
                    <a:moveTo>
                      <a:pt x="0" y="48000"/>
                    </a:moveTo>
                    <a:lnTo>
                      <a:pt x="42855" y="120000"/>
                    </a:lnTo>
                    <a:lnTo>
                      <a:pt x="120000" y="48000"/>
                    </a:lnTo>
                    <a:lnTo>
                      <a:pt x="68572" y="0"/>
                    </a:lnTo>
                    <a:lnTo>
                      <a:pt x="0" y="4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7" name="Shape 567"/>
              <p:cNvSpPr/>
              <p:nvPr/>
            </p:nvSpPr>
            <p:spPr>
              <a:xfrm>
                <a:off x="5685053" y="234396"/>
                <a:ext cx="52984" cy="32557"/>
              </a:xfrm>
              <a:custGeom>
                <a:avLst/>
                <a:gdLst/>
                <a:ahLst/>
                <a:cxnLst/>
                <a:rect l="0" t="0" r="0" b="0"/>
                <a:pathLst>
                  <a:path w="120000" h="120000" extrusionOk="0">
                    <a:moveTo>
                      <a:pt x="0" y="0"/>
                    </a:moveTo>
                    <a:lnTo>
                      <a:pt x="84000" y="96000"/>
                    </a:lnTo>
                    <a:lnTo>
                      <a:pt x="72000" y="120000"/>
                    </a:lnTo>
                    <a:lnTo>
                      <a:pt x="108000" y="120000"/>
                    </a:lnTo>
                    <a:lnTo>
                      <a:pt x="120000" y="48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8" name="Shape 568"/>
              <p:cNvSpPr/>
              <p:nvPr/>
            </p:nvSpPr>
            <p:spPr>
              <a:xfrm>
                <a:off x="5700948" y="149754"/>
                <a:ext cx="127161" cy="84645"/>
              </a:xfrm>
              <a:custGeom>
                <a:avLst/>
                <a:gdLst/>
                <a:ahLst/>
                <a:cxnLst/>
                <a:rect l="0" t="0" r="0" b="0"/>
                <a:pathLst>
                  <a:path w="120000" h="120000" extrusionOk="0">
                    <a:moveTo>
                      <a:pt x="0" y="101538"/>
                    </a:moveTo>
                    <a:lnTo>
                      <a:pt x="35000" y="18461"/>
                    </a:lnTo>
                    <a:lnTo>
                      <a:pt x="75000" y="0"/>
                    </a:lnTo>
                    <a:lnTo>
                      <a:pt x="120000" y="46155"/>
                    </a:lnTo>
                    <a:lnTo>
                      <a:pt x="110000" y="55383"/>
                    </a:lnTo>
                    <a:lnTo>
                      <a:pt x="110000" y="101538"/>
                    </a:lnTo>
                    <a:lnTo>
                      <a:pt x="40000" y="120000"/>
                    </a:lnTo>
                    <a:lnTo>
                      <a:pt x="0" y="1015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69" name="Shape 569"/>
              <p:cNvSpPr/>
              <p:nvPr/>
            </p:nvSpPr>
            <p:spPr>
              <a:xfrm>
                <a:off x="5732737" y="221375"/>
                <a:ext cx="143055" cy="91157"/>
              </a:xfrm>
              <a:custGeom>
                <a:avLst/>
                <a:gdLst/>
                <a:ahLst/>
                <a:cxnLst/>
                <a:rect l="0" t="0" r="0" b="0"/>
                <a:pathLst>
                  <a:path w="120000" h="120000" extrusionOk="0">
                    <a:moveTo>
                      <a:pt x="0" y="68572"/>
                    </a:moveTo>
                    <a:lnTo>
                      <a:pt x="8888" y="77144"/>
                    </a:lnTo>
                    <a:lnTo>
                      <a:pt x="40000" y="111427"/>
                    </a:lnTo>
                    <a:lnTo>
                      <a:pt x="44444" y="94283"/>
                    </a:lnTo>
                    <a:lnTo>
                      <a:pt x="106666" y="120000"/>
                    </a:lnTo>
                    <a:lnTo>
                      <a:pt x="115555" y="111427"/>
                    </a:lnTo>
                    <a:lnTo>
                      <a:pt x="115555" y="94283"/>
                    </a:lnTo>
                    <a:lnTo>
                      <a:pt x="120000" y="42855"/>
                    </a:lnTo>
                    <a:lnTo>
                      <a:pt x="106666" y="17144"/>
                    </a:lnTo>
                    <a:lnTo>
                      <a:pt x="71111" y="68572"/>
                    </a:lnTo>
                    <a:lnTo>
                      <a:pt x="88888" y="34283"/>
                    </a:lnTo>
                    <a:lnTo>
                      <a:pt x="75555" y="0"/>
                    </a:lnTo>
                    <a:lnTo>
                      <a:pt x="40000" y="17144"/>
                    </a:lnTo>
                    <a:lnTo>
                      <a:pt x="0" y="685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0" name="Shape 570"/>
              <p:cNvSpPr/>
              <p:nvPr/>
            </p:nvSpPr>
            <p:spPr>
              <a:xfrm>
                <a:off x="5870492" y="273463"/>
                <a:ext cx="132459" cy="91156"/>
              </a:xfrm>
              <a:custGeom>
                <a:avLst/>
                <a:gdLst/>
                <a:ahLst/>
                <a:cxnLst/>
                <a:rect l="0" t="0" r="0" b="0"/>
                <a:pathLst>
                  <a:path w="120000" h="120000" extrusionOk="0">
                    <a:moveTo>
                      <a:pt x="0" y="111427"/>
                    </a:moveTo>
                    <a:lnTo>
                      <a:pt x="4800" y="120000"/>
                    </a:lnTo>
                    <a:lnTo>
                      <a:pt x="115200" y="111427"/>
                    </a:lnTo>
                    <a:lnTo>
                      <a:pt x="120000" y="42855"/>
                    </a:lnTo>
                    <a:lnTo>
                      <a:pt x="86400" y="17144"/>
                    </a:lnTo>
                    <a:lnTo>
                      <a:pt x="62400" y="34283"/>
                    </a:lnTo>
                    <a:lnTo>
                      <a:pt x="76800" y="8572"/>
                    </a:lnTo>
                    <a:lnTo>
                      <a:pt x="62400" y="0"/>
                    </a:lnTo>
                    <a:lnTo>
                      <a:pt x="4800" y="85716"/>
                    </a:lnTo>
                    <a:lnTo>
                      <a:pt x="0" y="111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1" name="Shape 571"/>
              <p:cNvSpPr/>
              <p:nvPr/>
            </p:nvSpPr>
            <p:spPr>
              <a:xfrm>
                <a:off x="6697024" y="468795"/>
                <a:ext cx="137757" cy="97668"/>
              </a:xfrm>
              <a:custGeom>
                <a:avLst/>
                <a:gdLst/>
                <a:ahLst/>
                <a:cxnLst/>
                <a:rect l="0" t="0" r="0" b="0"/>
                <a:pathLst>
                  <a:path w="120000" h="120000" extrusionOk="0">
                    <a:moveTo>
                      <a:pt x="0" y="56000"/>
                    </a:moveTo>
                    <a:lnTo>
                      <a:pt x="27694" y="0"/>
                    </a:lnTo>
                    <a:lnTo>
                      <a:pt x="46155" y="0"/>
                    </a:lnTo>
                    <a:lnTo>
                      <a:pt x="69233" y="40000"/>
                    </a:lnTo>
                    <a:lnTo>
                      <a:pt x="73844" y="8000"/>
                    </a:lnTo>
                    <a:lnTo>
                      <a:pt x="106155" y="40000"/>
                    </a:lnTo>
                    <a:lnTo>
                      <a:pt x="101538" y="72000"/>
                    </a:lnTo>
                    <a:lnTo>
                      <a:pt x="120000" y="88000"/>
                    </a:lnTo>
                    <a:lnTo>
                      <a:pt x="50766" y="96000"/>
                    </a:lnTo>
                    <a:lnTo>
                      <a:pt x="50766" y="72000"/>
                    </a:lnTo>
                    <a:lnTo>
                      <a:pt x="46155" y="120000"/>
                    </a:lnTo>
                    <a:lnTo>
                      <a:pt x="0" y="5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2" name="Shape 572"/>
              <p:cNvSpPr/>
              <p:nvPr/>
            </p:nvSpPr>
            <p:spPr>
              <a:xfrm>
                <a:off x="6792393" y="468795"/>
                <a:ext cx="84773" cy="52091"/>
              </a:xfrm>
              <a:custGeom>
                <a:avLst/>
                <a:gdLst/>
                <a:ahLst/>
                <a:cxnLst/>
                <a:rect l="0" t="0" r="0" b="0"/>
                <a:pathLst>
                  <a:path w="120000" h="120000" extrusionOk="0">
                    <a:moveTo>
                      <a:pt x="0" y="0"/>
                    </a:moveTo>
                    <a:lnTo>
                      <a:pt x="37500" y="45000"/>
                    </a:lnTo>
                    <a:lnTo>
                      <a:pt x="22500" y="105000"/>
                    </a:lnTo>
                    <a:lnTo>
                      <a:pt x="60000" y="120000"/>
                    </a:lnTo>
                    <a:lnTo>
                      <a:pt x="90000" y="120000"/>
                    </a:lnTo>
                    <a:lnTo>
                      <a:pt x="120000" y="105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3" name="Shape 573"/>
              <p:cNvSpPr/>
              <p:nvPr/>
            </p:nvSpPr>
            <p:spPr>
              <a:xfrm>
                <a:off x="6792393" y="1484519"/>
                <a:ext cx="84773" cy="306022"/>
              </a:xfrm>
              <a:custGeom>
                <a:avLst/>
                <a:gdLst/>
                <a:ahLst/>
                <a:cxnLst/>
                <a:rect l="0" t="0" r="0" b="0"/>
                <a:pathLst>
                  <a:path w="120000" h="120000" extrusionOk="0">
                    <a:moveTo>
                      <a:pt x="0" y="35744"/>
                    </a:moveTo>
                    <a:lnTo>
                      <a:pt x="22500" y="51061"/>
                    </a:lnTo>
                    <a:lnTo>
                      <a:pt x="22500" y="120000"/>
                    </a:lnTo>
                    <a:lnTo>
                      <a:pt x="45000" y="109788"/>
                    </a:lnTo>
                    <a:lnTo>
                      <a:pt x="60000" y="120000"/>
                    </a:lnTo>
                    <a:lnTo>
                      <a:pt x="37500" y="97022"/>
                    </a:lnTo>
                    <a:lnTo>
                      <a:pt x="60000" y="76594"/>
                    </a:lnTo>
                    <a:lnTo>
                      <a:pt x="120000" y="79150"/>
                    </a:lnTo>
                    <a:lnTo>
                      <a:pt x="60000" y="40850"/>
                    </a:lnTo>
                    <a:lnTo>
                      <a:pt x="45000" y="0"/>
                    </a:lnTo>
                    <a:lnTo>
                      <a:pt x="0" y="357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4" name="Shape 574"/>
              <p:cNvSpPr/>
              <p:nvPr/>
            </p:nvSpPr>
            <p:spPr>
              <a:xfrm>
                <a:off x="6908956" y="514372"/>
                <a:ext cx="95371" cy="45579"/>
              </a:xfrm>
              <a:custGeom>
                <a:avLst/>
                <a:gdLst/>
                <a:ahLst/>
                <a:cxnLst/>
                <a:rect l="0" t="0" r="0" b="0"/>
                <a:pathLst>
                  <a:path w="120000" h="120000" extrusionOk="0">
                    <a:moveTo>
                      <a:pt x="0" y="0"/>
                    </a:moveTo>
                    <a:lnTo>
                      <a:pt x="6666" y="51427"/>
                    </a:lnTo>
                    <a:lnTo>
                      <a:pt x="80000" y="120000"/>
                    </a:lnTo>
                    <a:lnTo>
                      <a:pt x="120000" y="51427"/>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5" name="Shape 575"/>
              <p:cNvSpPr/>
              <p:nvPr/>
            </p:nvSpPr>
            <p:spPr>
              <a:xfrm>
                <a:off x="3486267" y="1881692"/>
                <a:ext cx="259617" cy="234399"/>
              </a:xfrm>
              <a:custGeom>
                <a:avLst/>
                <a:gdLst/>
                <a:ahLst/>
                <a:cxnLst/>
                <a:rect l="0" t="0" r="0" b="0"/>
                <a:pathLst>
                  <a:path w="120000" h="120000" extrusionOk="0">
                    <a:moveTo>
                      <a:pt x="0" y="3333"/>
                    </a:moveTo>
                    <a:lnTo>
                      <a:pt x="0" y="23333"/>
                    </a:lnTo>
                    <a:lnTo>
                      <a:pt x="31838" y="23333"/>
                    </a:lnTo>
                    <a:lnTo>
                      <a:pt x="19594" y="73333"/>
                    </a:lnTo>
                    <a:lnTo>
                      <a:pt x="19594" y="100000"/>
                    </a:lnTo>
                    <a:lnTo>
                      <a:pt x="41633" y="120000"/>
                    </a:lnTo>
                    <a:lnTo>
                      <a:pt x="71022" y="106666"/>
                    </a:lnTo>
                    <a:lnTo>
                      <a:pt x="97961" y="80000"/>
                    </a:lnTo>
                    <a:lnTo>
                      <a:pt x="90611" y="73333"/>
                    </a:lnTo>
                    <a:lnTo>
                      <a:pt x="102855" y="46666"/>
                    </a:lnTo>
                    <a:lnTo>
                      <a:pt x="120000" y="23333"/>
                    </a:lnTo>
                    <a:lnTo>
                      <a:pt x="120000" y="6666"/>
                    </a:lnTo>
                    <a:lnTo>
                      <a:pt x="110205" y="6666"/>
                    </a:lnTo>
                    <a:lnTo>
                      <a:pt x="71022" y="3333"/>
                    </a:lnTo>
                    <a:lnTo>
                      <a:pt x="17144" y="0"/>
                    </a:lnTo>
                    <a:lnTo>
                      <a:pt x="0" y="33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6" name="Shape 576"/>
              <p:cNvSpPr/>
              <p:nvPr/>
            </p:nvSpPr>
            <p:spPr>
              <a:xfrm>
                <a:off x="2421313" y="3008106"/>
                <a:ext cx="84773" cy="123711"/>
              </a:xfrm>
              <a:custGeom>
                <a:avLst/>
                <a:gdLst/>
                <a:ahLst/>
                <a:cxnLst/>
                <a:rect l="0" t="0" r="0" b="0"/>
                <a:pathLst>
                  <a:path w="120000" h="120000" extrusionOk="0">
                    <a:moveTo>
                      <a:pt x="0" y="75788"/>
                    </a:moveTo>
                    <a:lnTo>
                      <a:pt x="30000" y="0"/>
                    </a:lnTo>
                    <a:lnTo>
                      <a:pt x="120000" y="0"/>
                    </a:lnTo>
                    <a:lnTo>
                      <a:pt x="112500" y="120000"/>
                    </a:lnTo>
                    <a:lnTo>
                      <a:pt x="45000" y="120000"/>
                    </a:lnTo>
                    <a:lnTo>
                      <a:pt x="0" y="7578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7" name="Shape 577"/>
              <p:cNvSpPr/>
              <p:nvPr/>
            </p:nvSpPr>
            <p:spPr>
              <a:xfrm>
                <a:off x="3926023" y="234396"/>
                <a:ext cx="233126" cy="221377"/>
              </a:xfrm>
              <a:custGeom>
                <a:avLst/>
                <a:gdLst/>
                <a:ahLst/>
                <a:cxnLst/>
                <a:rect l="0" t="0" r="0" b="0"/>
                <a:pathLst>
                  <a:path w="120000" h="120000" extrusionOk="0">
                    <a:moveTo>
                      <a:pt x="0" y="17644"/>
                    </a:moveTo>
                    <a:lnTo>
                      <a:pt x="2727" y="24705"/>
                    </a:lnTo>
                    <a:lnTo>
                      <a:pt x="19088" y="24705"/>
                    </a:lnTo>
                    <a:lnTo>
                      <a:pt x="8183" y="38822"/>
                    </a:lnTo>
                    <a:lnTo>
                      <a:pt x="21816" y="38822"/>
                    </a:lnTo>
                    <a:lnTo>
                      <a:pt x="8183" y="38822"/>
                    </a:lnTo>
                    <a:lnTo>
                      <a:pt x="27272" y="45883"/>
                    </a:lnTo>
                    <a:lnTo>
                      <a:pt x="21816" y="52938"/>
                    </a:lnTo>
                    <a:lnTo>
                      <a:pt x="27272" y="67061"/>
                    </a:lnTo>
                    <a:lnTo>
                      <a:pt x="38183" y="56472"/>
                    </a:lnTo>
                    <a:lnTo>
                      <a:pt x="38183" y="45883"/>
                    </a:lnTo>
                    <a:lnTo>
                      <a:pt x="49088" y="42355"/>
                    </a:lnTo>
                    <a:lnTo>
                      <a:pt x="54544" y="52938"/>
                    </a:lnTo>
                    <a:lnTo>
                      <a:pt x="65455" y="45883"/>
                    </a:lnTo>
                    <a:lnTo>
                      <a:pt x="62727" y="52938"/>
                    </a:lnTo>
                    <a:lnTo>
                      <a:pt x="73638" y="52938"/>
                    </a:lnTo>
                    <a:lnTo>
                      <a:pt x="32727" y="70588"/>
                    </a:lnTo>
                    <a:lnTo>
                      <a:pt x="35455" y="74116"/>
                    </a:lnTo>
                    <a:lnTo>
                      <a:pt x="70911" y="70588"/>
                    </a:lnTo>
                    <a:lnTo>
                      <a:pt x="38183" y="74116"/>
                    </a:lnTo>
                    <a:lnTo>
                      <a:pt x="57272" y="81177"/>
                    </a:lnTo>
                    <a:lnTo>
                      <a:pt x="35455" y="98822"/>
                    </a:lnTo>
                    <a:lnTo>
                      <a:pt x="70911" y="120000"/>
                    </a:lnTo>
                    <a:lnTo>
                      <a:pt x="92727" y="52938"/>
                    </a:lnTo>
                    <a:lnTo>
                      <a:pt x="120000" y="42355"/>
                    </a:lnTo>
                    <a:lnTo>
                      <a:pt x="92727" y="28233"/>
                    </a:lnTo>
                    <a:lnTo>
                      <a:pt x="90000" y="17644"/>
                    </a:lnTo>
                    <a:lnTo>
                      <a:pt x="79088" y="24705"/>
                    </a:lnTo>
                    <a:lnTo>
                      <a:pt x="84544" y="14116"/>
                    </a:lnTo>
                    <a:lnTo>
                      <a:pt x="60000" y="0"/>
                    </a:lnTo>
                    <a:lnTo>
                      <a:pt x="54544" y="14116"/>
                    </a:lnTo>
                    <a:lnTo>
                      <a:pt x="62727" y="38822"/>
                    </a:lnTo>
                    <a:lnTo>
                      <a:pt x="35455" y="14116"/>
                    </a:lnTo>
                    <a:lnTo>
                      <a:pt x="35455" y="28233"/>
                    </a:lnTo>
                    <a:lnTo>
                      <a:pt x="21816" y="21177"/>
                    </a:lnTo>
                    <a:lnTo>
                      <a:pt x="32727" y="10588"/>
                    </a:lnTo>
                    <a:lnTo>
                      <a:pt x="0" y="176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8" name="Shape 578"/>
              <p:cNvSpPr/>
              <p:nvPr/>
            </p:nvSpPr>
            <p:spPr>
              <a:xfrm>
                <a:off x="4074376" y="201842"/>
                <a:ext cx="206634" cy="84646"/>
              </a:xfrm>
              <a:custGeom>
                <a:avLst/>
                <a:gdLst/>
                <a:ahLst/>
                <a:cxnLst/>
                <a:rect l="0" t="0" r="0" b="0"/>
                <a:pathLst>
                  <a:path w="120000" h="120000" extrusionOk="0">
                    <a:moveTo>
                      <a:pt x="0" y="36922"/>
                    </a:moveTo>
                    <a:lnTo>
                      <a:pt x="18461" y="46155"/>
                    </a:lnTo>
                    <a:lnTo>
                      <a:pt x="9233" y="64616"/>
                    </a:lnTo>
                    <a:lnTo>
                      <a:pt x="15383" y="83077"/>
                    </a:lnTo>
                    <a:lnTo>
                      <a:pt x="55383" y="73844"/>
                    </a:lnTo>
                    <a:lnTo>
                      <a:pt x="30766" y="92305"/>
                    </a:lnTo>
                    <a:lnTo>
                      <a:pt x="73844" y="120000"/>
                    </a:lnTo>
                    <a:lnTo>
                      <a:pt x="107694" y="101538"/>
                    </a:lnTo>
                    <a:lnTo>
                      <a:pt x="120000" y="64616"/>
                    </a:lnTo>
                    <a:lnTo>
                      <a:pt x="120000" y="46155"/>
                    </a:lnTo>
                    <a:lnTo>
                      <a:pt x="89233" y="46155"/>
                    </a:lnTo>
                    <a:lnTo>
                      <a:pt x="95383" y="27694"/>
                    </a:lnTo>
                    <a:lnTo>
                      <a:pt x="73844" y="46155"/>
                    </a:lnTo>
                    <a:lnTo>
                      <a:pt x="64616" y="0"/>
                    </a:lnTo>
                    <a:lnTo>
                      <a:pt x="55383" y="46155"/>
                    </a:lnTo>
                    <a:lnTo>
                      <a:pt x="30766" y="0"/>
                    </a:lnTo>
                    <a:lnTo>
                      <a:pt x="30766" y="27694"/>
                    </a:lnTo>
                    <a:lnTo>
                      <a:pt x="18461" y="27694"/>
                    </a:lnTo>
                    <a:lnTo>
                      <a:pt x="27694" y="46155"/>
                    </a:lnTo>
                    <a:lnTo>
                      <a:pt x="0" y="369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79" name="Shape 579"/>
              <p:cNvSpPr/>
              <p:nvPr/>
            </p:nvSpPr>
            <p:spPr>
              <a:xfrm>
                <a:off x="4143253" y="358107"/>
                <a:ext cx="95371" cy="52091"/>
              </a:xfrm>
              <a:custGeom>
                <a:avLst/>
                <a:gdLst/>
                <a:ahLst/>
                <a:cxnLst/>
                <a:rect l="0" t="0" r="0" b="0"/>
                <a:pathLst>
                  <a:path w="120000" h="120000" extrusionOk="0">
                    <a:moveTo>
                      <a:pt x="0" y="60000"/>
                    </a:moveTo>
                    <a:lnTo>
                      <a:pt x="13333" y="15000"/>
                    </a:lnTo>
                    <a:lnTo>
                      <a:pt x="66666" y="0"/>
                    </a:lnTo>
                    <a:lnTo>
                      <a:pt x="73333" y="15000"/>
                    </a:lnTo>
                    <a:lnTo>
                      <a:pt x="120000" y="30000"/>
                    </a:lnTo>
                    <a:lnTo>
                      <a:pt x="40000" y="120000"/>
                    </a:lnTo>
                    <a:lnTo>
                      <a:pt x="66666" y="6000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0" name="Shape 580"/>
              <p:cNvSpPr/>
              <p:nvPr/>
            </p:nvSpPr>
            <p:spPr>
              <a:xfrm>
                <a:off x="3936619" y="839925"/>
                <a:ext cx="275513" cy="612040"/>
              </a:xfrm>
              <a:custGeom>
                <a:avLst/>
                <a:gdLst/>
                <a:ahLst/>
                <a:cxnLst/>
                <a:rect l="0" t="0" r="0" b="0"/>
                <a:pathLst>
                  <a:path w="120000" h="120000" extrusionOk="0">
                    <a:moveTo>
                      <a:pt x="0" y="89361"/>
                    </a:moveTo>
                    <a:lnTo>
                      <a:pt x="4616" y="102127"/>
                    </a:lnTo>
                    <a:lnTo>
                      <a:pt x="16155" y="109788"/>
                    </a:lnTo>
                    <a:lnTo>
                      <a:pt x="16155" y="120000"/>
                    </a:lnTo>
                    <a:lnTo>
                      <a:pt x="41538" y="114894"/>
                    </a:lnTo>
                    <a:lnTo>
                      <a:pt x="50766" y="91916"/>
                    </a:lnTo>
                    <a:lnTo>
                      <a:pt x="43844" y="91916"/>
                    </a:lnTo>
                    <a:lnTo>
                      <a:pt x="71538" y="89361"/>
                    </a:lnTo>
                    <a:lnTo>
                      <a:pt x="46155" y="85533"/>
                    </a:lnTo>
                    <a:lnTo>
                      <a:pt x="64616" y="89361"/>
                    </a:lnTo>
                    <a:lnTo>
                      <a:pt x="73844" y="82977"/>
                    </a:lnTo>
                    <a:lnTo>
                      <a:pt x="57694" y="77872"/>
                    </a:lnTo>
                    <a:lnTo>
                      <a:pt x="46155" y="80427"/>
                    </a:lnTo>
                    <a:lnTo>
                      <a:pt x="55383" y="79150"/>
                    </a:lnTo>
                    <a:lnTo>
                      <a:pt x="57694" y="62555"/>
                    </a:lnTo>
                    <a:lnTo>
                      <a:pt x="96922" y="44683"/>
                    </a:lnTo>
                    <a:lnTo>
                      <a:pt x="94616" y="39572"/>
                    </a:lnTo>
                    <a:lnTo>
                      <a:pt x="101538" y="33188"/>
                    </a:lnTo>
                    <a:lnTo>
                      <a:pt x="120000" y="30638"/>
                    </a:lnTo>
                    <a:lnTo>
                      <a:pt x="120000" y="10211"/>
                    </a:lnTo>
                    <a:lnTo>
                      <a:pt x="83077" y="0"/>
                    </a:lnTo>
                    <a:lnTo>
                      <a:pt x="80766" y="0"/>
                    </a:lnTo>
                    <a:lnTo>
                      <a:pt x="80766" y="7661"/>
                    </a:lnTo>
                    <a:lnTo>
                      <a:pt x="66922" y="7661"/>
                    </a:lnTo>
                    <a:lnTo>
                      <a:pt x="64616" y="10211"/>
                    </a:lnTo>
                    <a:lnTo>
                      <a:pt x="50766" y="16594"/>
                    </a:lnTo>
                    <a:lnTo>
                      <a:pt x="48461" y="20427"/>
                    </a:lnTo>
                    <a:lnTo>
                      <a:pt x="25383" y="28083"/>
                    </a:lnTo>
                    <a:lnTo>
                      <a:pt x="23077" y="43405"/>
                    </a:lnTo>
                    <a:lnTo>
                      <a:pt x="25383" y="47233"/>
                    </a:lnTo>
                    <a:lnTo>
                      <a:pt x="13844" y="49788"/>
                    </a:lnTo>
                    <a:lnTo>
                      <a:pt x="13844" y="66383"/>
                    </a:lnTo>
                    <a:lnTo>
                      <a:pt x="16155" y="71488"/>
                    </a:lnTo>
                    <a:lnTo>
                      <a:pt x="13844" y="74044"/>
                    </a:lnTo>
                    <a:lnTo>
                      <a:pt x="13844" y="82977"/>
                    </a:lnTo>
                    <a:lnTo>
                      <a:pt x="0" y="8936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1" name="Shape 581"/>
              <p:cNvSpPr/>
              <p:nvPr/>
            </p:nvSpPr>
            <p:spPr>
              <a:xfrm>
                <a:off x="3835953" y="1731939"/>
                <a:ext cx="74177" cy="65112"/>
              </a:xfrm>
              <a:custGeom>
                <a:avLst/>
                <a:gdLst/>
                <a:ahLst/>
                <a:cxnLst/>
                <a:rect l="0" t="0" r="0" b="0"/>
                <a:pathLst>
                  <a:path w="120000" h="120000" extrusionOk="0">
                    <a:moveTo>
                      <a:pt x="0" y="48000"/>
                    </a:moveTo>
                    <a:lnTo>
                      <a:pt x="25716" y="120000"/>
                    </a:lnTo>
                    <a:lnTo>
                      <a:pt x="51427" y="72000"/>
                    </a:lnTo>
                    <a:lnTo>
                      <a:pt x="68572" y="108000"/>
                    </a:lnTo>
                    <a:lnTo>
                      <a:pt x="120000" y="48000"/>
                    </a:lnTo>
                    <a:lnTo>
                      <a:pt x="102855" y="48000"/>
                    </a:lnTo>
                    <a:lnTo>
                      <a:pt x="102855" y="12000"/>
                    </a:lnTo>
                    <a:lnTo>
                      <a:pt x="77144" y="12000"/>
                    </a:lnTo>
                    <a:lnTo>
                      <a:pt x="42855" y="0"/>
                    </a:lnTo>
                    <a:lnTo>
                      <a:pt x="0" y="4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2" name="Shape 582"/>
              <p:cNvSpPr/>
              <p:nvPr/>
            </p:nvSpPr>
            <p:spPr>
              <a:xfrm>
                <a:off x="4466448" y="2077025"/>
                <a:ext cx="169547" cy="156266"/>
              </a:xfrm>
              <a:custGeom>
                <a:avLst/>
                <a:gdLst/>
                <a:ahLst/>
                <a:cxnLst/>
                <a:rect l="0" t="0" r="0" b="0"/>
                <a:pathLst>
                  <a:path w="120000" h="120000" extrusionOk="0">
                    <a:moveTo>
                      <a:pt x="0" y="120000"/>
                    </a:moveTo>
                    <a:lnTo>
                      <a:pt x="3750" y="110000"/>
                    </a:lnTo>
                    <a:lnTo>
                      <a:pt x="26250" y="85000"/>
                    </a:lnTo>
                    <a:lnTo>
                      <a:pt x="11250" y="80000"/>
                    </a:lnTo>
                    <a:lnTo>
                      <a:pt x="11250" y="35000"/>
                    </a:lnTo>
                    <a:lnTo>
                      <a:pt x="26250" y="5000"/>
                    </a:lnTo>
                    <a:lnTo>
                      <a:pt x="120000" y="0"/>
                    </a:lnTo>
                    <a:lnTo>
                      <a:pt x="93750" y="20000"/>
                    </a:lnTo>
                    <a:lnTo>
                      <a:pt x="86250" y="80000"/>
                    </a:lnTo>
                    <a:lnTo>
                      <a:pt x="45000" y="105000"/>
                    </a:lnTo>
                    <a:lnTo>
                      <a:pt x="2625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3" name="Shape 583"/>
              <p:cNvSpPr/>
              <p:nvPr/>
            </p:nvSpPr>
            <p:spPr>
              <a:xfrm>
                <a:off x="5828107" y="2591398"/>
                <a:ext cx="180143" cy="416710"/>
              </a:xfrm>
              <a:custGeom>
                <a:avLst/>
                <a:gdLst/>
                <a:ahLst/>
                <a:cxnLst/>
                <a:rect l="0" t="0" r="0" b="0"/>
                <a:pathLst>
                  <a:path w="120000" h="120000" extrusionOk="0">
                    <a:moveTo>
                      <a:pt x="0" y="18750"/>
                    </a:moveTo>
                    <a:lnTo>
                      <a:pt x="7061" y="11250"/>
                    </a:lnTo>
                    <a:lnTo>
                      <a:pt x="42355" y="0"/>
                    </a:lnTo>
                    <a:lnTo>
                      <a:pt x="49411" y="11250"/>
                    </a:lnTo>
                    <a:lnTo>
                      <a:pt x="49411" y="30000"/>
                    </a:lnTo>
                    <a:lnTo>
                      <a:pt x="88233" y="18750"/>
                    </a:lnTo>
                    <a:lnTo>
                      <a:pt x="98822" y="30000"/>
                    </a:lnTo>
                    <a:lnTo>
                      <a:pt x="120000" y="45000"/>
                    </a:lnTo>
                    <a:lnTo>
                      <a:pt x="116472" y="56250"/>
                    </a:lnTo>
                    <a:lnTo>
                      <a:pt x="74116" y="56250"/>
                    </a:lnTo>
                    <a:lnTo>
                      <a:pt x="77644" y="73122"/>
                    </a:lnTo>
                    <a:lnTo>
                      <a:pt x="42355" y="61872"/>
                    </a:lnTo>
                    <a:lnTo>
                      <a:pt x="28233" y="88122"/>
                    </a:lnTo>
                    <a:lnTo>
                      <a:pt x="42355" y="110622"/>
                    </a:lnTo>
                    <a:lnTo>
                      <a:pt x="70588" y="118122"/>
                    </a:lnTo>
                    <a:lnTo>
                      <a:pt x="49411" y="120000"/>
                    </a:lnTo>
                    <a:lnTo>
                      <a:pt x="49411" y="118122"/>
                    </a:lnTo>
                    <a:lnTo>
                      <a:pt x="42355" y="118122"/>
                    </a:lnTo>
                    <a:lnTo>
                      <a:pt x="17644" y="103122"/>
                    </a:lnTo>
                    <a:lnTo>
                      <a:pt x="17644" y="90000"/>
                    </a:lnTo>
                    <a:lnTo>
                      <a:pt x="28233" y="73122"/>
                    </a:lnTo>
                    <a:lnTo>
                      <a:pt x="17644" y="52500"/>
                    </a:lnTo>
                    <a:lnTo>
                      <a:pt x="17644" y="39377"/>
                    </a:lnTo>
                    <a:lnTo>
                      <a:pt x="0" y="187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4" name="Shape 584"/>
              <p:cNvSpPr/>
              <p:nvPr/>
            </p:nvSpPr>
            <p:spPr>
              <a:xfrm>
                <a:off x="2325943" y="2864863"/>
                <a:ext cx="26492" cy="45579"/>
              </a:xfrm>
              <a:custGeom>
                <a:avLst/>
                <a:gdLst/>
                <a:ahLst/>
                <a:cxnLst/>
                <a:rect l="0" t="0" r="0" b="0"/>
                <a:pathLst>
                  <a:path w="120000" h="120000" extrusionOk="0">
                    <a:moveTo>
                      <a:pt x="0" y="120000"/>
                    </a:moveTo>
                    <a:lnTo>
                      <a:pt x="120000" y="120000"/>
                    </a:lnTo>
                    <a:lnTo>
                      <a:pt x="120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5" name="Shape 585"/>
              <p:cNvSpPr/>
              <p:nvPr/>
            </p:nvSpPr>
            <p:spPr>
              <a:xfrm>
                <a:off x="4816135" y="2435133"/>
                <a:ext cx="105967" cy="104178"/>
              </a:xfrm>
              <a:custGeom>
                <a:avLst/>
                <a:gdLst/>
                <a:ahLst/>
                <a:cxnLst/>
                <a:rect l="0" t="0" r="0" b="0"/>
                <a:pathLst>
                  <a:path w="120000" h="120000" extrusionOk="0">
                    <a:moveTo>
                      <a:pt x="0" y="67500"/>
                    </a:moveTo>
                    <a:lnTo>
                      <a:pt x="0" y="75000"/>
                    </a:lnTo>
                    <a:lnTo>
                      <a:pt x="66000" y="75000"/>
                    </a:lnTo>
                    <a:lnTo>
                      <a:pt x="108000" y="0"/>
                    </a:lnTo>
                    <a:lnTo>
                      <a:pt x="120000" y="67500"/>
                    </a:lnTo>
                    <a:lnTo>
                      <a:pt x="102000" y="67500"/>
                    </a:lnTo>
                    <a:lnTo>
                      <a:pt x="108000" y="75000"/>
                    </a:lnTo>
                    <a:lnTo>
                      <a:pt x="90000" y="120000"/>
                    </a:lnTo>
                    <a:lnTo>
                      <a:pt x="12000" y="112500"/>
                    </a:lnTo>
                    <a:lnTo>
                      <a:pt x="0" y="675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6" name="Shape 586"/>
              <p:cNvSpPr/>
              <p:nvPr/>
            </p:nvSpPr>
            <p:spPr>
              <a:xfrm>
                <a:off x="3851848" y="2077025"/>
                <a:ext cx="95371" cy="234399"/>
              </a:xfrm>
              <a:custGeom>
                <a:avLst/>
                <a:gdLst/>
                <a:ahLst/>
                <a:cxnLst/>
                <a:rect l="0" t="0" r="0" b="0"/>
                <a:pathLst>
                  <a:path w="120000" h="120000" extrusionOk="0">
                    <a:moveTo>
                      <a:pt x="0" y="63333"/>
                    </a:moveTo>
                    <a:lnTo>
                      <a:pt x="20000" y="53333"/>
                    </a:lnTo>
                    <a:lnTo>
                      <a:pt x="26666" y="0"/>
                    </a:lnTo>
                    <a:lnTo>
                      <a:pt x="106666" y="0"/>
                    </a:lnTo>
                    <a:lnTo>
                      <a:pt x="73333" y="20000"/>
                    </a:lnTo>
                    <a:lnTo>
                      <a:pt x="113333" y="43333"/>
                    </a:lnTo>
                    <a:lnTo>
                      <a:pt x="66666" y="63333"/>
                    </a:lnTo>
                    <a:lnTo>
                      <a:pt x="120000" y="73333"/>
                    </a:lnTo>
                    <a:lnTo>
                      <a:pt x="40000" y="120000"/>
                    </a:lnTo>
                    <a:lnTo>
                      <a:pt x="26666" y="86666"/>
                    </a:lnTo>
                    <a:lnTo>
                      <a:pt x="0" y="633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7" name="Shape 587"/>
              <p:cNvSpPr/>
              <p:nvPr/>
            </p:nvSpPr>
            <p:spPr>
              <a:xfrm>
                <a:off x="4259814" y="1920759"/>
                <a:ext cx="63581" cy="78134"/>
              </a:xfrm>
              <a:custGeom>
                <a:avLst/>
                <a:gdLst/>
                <a:ahLst/>
                <a:cxnLst/>
                <a:rect l="0" t="0" r="0" b="0"/>
                <a:pathLst>
                  <a:path w="120000" h="120000" extrusionOk="0">
                    <a:moveTo>
                      <a:pt x="0" y="80000"/>
                    </a:moveTo>
                    <a:lnTo>
                      <a:pt x="30000" y="20000"/>
                    </a:lnTo>
                    <a:lnTo>
                      <a:pt x="80000" y="0"/>
                    </a:lnTo>
                    <a:lnTo>
                      <a:pt x="120000" y="80000"/>
                    </a:lnTo>
                    <a:lnTo>
                      <a:pt x="50000" y="80000"/>
                    </a:lnTo>
                    <a:lnTo>
                      <a:pt x="0" y="120000"/>
                    </a:lnTo>
                    <a:lnTo>
                      <a:pt x="40000" y="80000"/>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8" name="Shape 588"/>
              <p:cNvSpPr/>
              <p:nvPr/>
            </p:nvSpPr>
            <p:spPr>
              <a:xfrm>
                <a:off x="4275710" y="1907738"/>
                <a:ext cx="386776" cy="214865"/>
              </a:xfrm>
              <a:custGeom>
                <a:avLst/>
                <a:gdLst/>
                <a:ahLst/>
                <a:cxnLst/>
                <a:rect l="0" t="0" r="0" b="0"/>
                <a:pathLst>
                  <a:path w="120000" h="120000" extrusionOk="0">
                    <a:moveTo>
                      <a:pt x="0" y="50911"/>
                    </a:moveTo>
                    <a:lnTo>
                      <a:pt x="1644" y="72727"/>
                    </a:lnTo>
                    <a:lnTo>
                      <a:pt x="0" y="72727"/>
                    </a:lnTo>
                    <a:lnTo>
                      <a:pt x="3288" y="94544"/>
                    </a:lnTo>
                    <a:lnTo>
                      <a:pt x="13150" y="94544"/>
                    </a:lnTo>
                    <a:lnTo>
                      <a:pt x="3288" y="105455"/>
                    </a:lnTo>
                    <a:lnTo>
                      <a:pt x="13150" y="98183"/>
                    </a:lnTo>
                    <a:lnTo>
                      <a:pt x="23011" y="116361"/>
                    </a:lnTo>
                    <a:lnTo>
                      <a:pt x="27944" y="98183"/>
                    </a:lnTo>
                    <a:lnTo>
                      <a:pt x="42738" y="120000"/>
                    </a:lnTo>
                    <a:lnTo>
                      <a:pt x="64111" y="98183"/>
                    </a:lnTo>
                    <a:lnTo>
                      <a:pt x="64111" y="120000"/>
                    </a:lnTo>
                    <a:lnTo>
                      <a:pt x="69038" y="98183"/>
                    </a:lnTo>
                    <a:lnTo>
                      <a:pt x="110138" y="94544"/>
                    </a:lnTo>
                    <a:lnTo>
                      <a:pt x="120000" y="94544"/>
                    </a:lnTo>
                    <a:lnTo>
                      <a:pt x="120000" y="54544"/>
                    </a:lnTo>
                    <a:lnTo>
                      <a:pt x="110138" y="10911"/>
                    </a:lnTo>
                    <a:lnTo>
                      <a:pt x="100272" y="10911"/>
                    </a:lnTo>
                    <a:lnTo>
                      <a:pt x="77261" y="36361"/>
                    </a:lnTo>
                    <a:lnTo>
                      <a:pt x="57533" y="0"/>
                    </a:lnTo>
                    <a:lnTo>
                      <a:pt x="44383" y="0"/>
                    </a:lnTo>
                    <a:lnTo>
                      <a:pt x="27944" y="36361"/>
                    </a:lnTo>
                    <a:lnTo>
                      <a:pt x="14794" y="18183"/>
                    </a:lnTo>
                    <a:lnTo>
                      <a:pt x="23011" y="36361"/>
                    </a:lnTo>
                    <a:lnTo>
                      <a:pt x="0" y="5091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89" name="Shape 589"/>
              <p:cNvSpPr/>
              <p:nvPr/>
            </p:nvSpPr>
            <p:spPr>
              <a:xfrm>
                <a:off x="3475669" y="1451963"/>
                <a:ext cx="79475" cy="130223"/>
              </a:xfrm>
              <a:custGeom>
                <a:avLst/>
                <a:gdLst/>
                <a:ahLst/>
                <a:cxnLst/>
                <a:rect l="0" t="0" r="0" b="0"/>
                <a:pathLst>
                  <a:path w="120000" h="120000" extrusionOk="0">
                    <a:moveTo>
                      <a:pt x="0" y="114000"/>
                    </a:moveTo>
                    <a:lnTo>
                      <a:pt x="16000" y="120000"/>
                    </a:lnTo>
                    <a:lnTo>
                      <a:pt x="0" y="120000"/>
                    </a:lnTo>
                    <a:lnTo>
                      <a:pt x="104000" y="114000"/>
                    </a:lnTo>
                    <a:lnTo>
                      <a:pt x="120000" y="36000"/>
                    </a:lnTo>
                    <a:lnTo>
                      <a:pt x="88000" y="24000"/>
                    </a:lnTo>
                    <a:lnTo>
                      <a:pt x="72000" y="36000"/>
                    </a:lnTo>
                    <a:lnTo>
                      <a:pt x="72000" y="0"/>
                    </a:lnTo>
                    <a:lnTo>
                      <a:pt x="40000" y="36000"/>
                    </a:lnTo>
                    <a:lnTo>
                      <a:pt x="0" y="36000"/>
                    </a:lnTo>
                    <a:lnTo>
                      <a:pt x="16000" y="54000"/>
                    </a:lnTo>
                    <a:lnTo>
                      <a:pt x="0" y="78000"/>
                    </a:lnTo>
                    <a:lnTo>
                      <a:pt x="16000" y="78000"/>
                    </a:lnTo>
                    <a:lnTo>
                      <a:pt x="8000" y="114000"/>
                    </a:lnTo>
                    <a:lnTo>
                      <a:pt x="16000" y="108000"/>
                    </a:lnTo>
                    <a:lnTo>
                      <a:pt x="0" y="114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0" name="Shape 590"/>
              <p:cNvSpPr/>
              <p:nvPr/>
            </p:nvSpPr>
            <p:spPr>
              <a:xfrm>
                <a:off x="3523355" y="1451963"/>
                <a:ext cx="42387" cy="39068"/>
              </a:xfrm>
              <a:custGeom>
                <a:avLst/>
                <a:gdLst/>
                <a:ahLst/>
                <a:cxnLst/>
                <a:rect l="0" t="0" r="0" b="0"/>
                <a:pathLst>
                  <a:path w="120000" h="120000" extrusionOk="0">
                    <a:moveTo>
                      <a:pt x="0" y="60000"/>
                    </a:moveTo>
                    <a:lnTo>
                      <a:pt x="0" y="120000"/>
                    </a:lnTo>
                    <a:lnTo>
                      <a:pt x="30000" y="80000"/>
                    </a:lnTo>
                    <a:lnTo>
                      <a:pt x="90000" y="120000"/>
                    </a:lnTo>
                    <a:lnTo>
                      <a:pt x="120000" y="60000"/>
                    </a:lnTo>
                    <a:lnTo>
                      <a:pt x="90000" y="0"/>
                    </a:lnTo>
                    <a:lnTo>
                      <a:pt x="0" y="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1" name="Shape 591"/>
              <p:cNvSpPr/>
              <p:nvPr/>
            </p:nvSpPr>
            <p:spPr>
              <a:xfrm>
                <a:off x="3528653" y="1328254"/>
                <a:ext cx="21195" cy="19535"/>
              </a:xfrm>
              <a:custGeom>
                <a:avLst/>
                <a:gdLst/>
                <a:ahLst/>
                <a:cxnLst/>
                <a:rect l="0" t="0" r="0" b="0"/>
                <a:pathLst>
                  <a:path w="120000" h="120000" extrusionOk="0">
                    <a:moveTo>
                      <a:pt x="0" y="120000"/>
                    </a:moveTo>
                    <a:lnTo>
                      <a:pt x="0" y="40000"/>
                    </a:lnTo>
                    <a:lnTo>
                      <a:pt x="120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2" name="Shape 592"/>
              <p:cNvSpPr/>
              <p:nvPr/>
            </p:nvSpPr>
            <p:spPr>
              <a:xfrm>
                <a:off x="3533951" y="1347787"/>
                <a:ext cx="26494" cy="19535"/>
              </a:xfrm>
              <a:custGeom>
                <a:avLst/>
                <a:gdLst/>
                <a:ahLst/>
                <a:cxnLst/>
                <a:rect l="0" t="0" r="0" b="0"/>
                <a:pathLst>
                  <a:path w="120000" h="120000" extrusionOk="0">
                    <a:moveTo>
                      <a:pt x="0" y="80000"/>
                    </a:moveTo>
                    <a:lnTo>
                      <a:pt x="48000" y="0"/>
                    </a:lnTo>
                    <a:lnTo>
                      <a:pt x="120000" y="120000"/>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3" name="Shape 593"/>
              <p:cNvSpPr/>
              <p:nvPr/>
            </p:nvSpPr>
            <p:spPr>
              <a:xfrm>
                <a:off x="3560442" y="1308720"/>
                <a:ext cx="180143" cy="345086"/>
              </a:xfrm>
              <a:custGeom>
                <a:avLst/>
                <a:gdLst/>
                <a:ahLst/>
                <a:cxnLst/>
                <a:rect l="0" t="0" r="0" b="0"/>
                <a:pathLst>
                  <a:path w="120000" h="120000" extrusionOk="0">
                    <a:moveTo>
                      <a:pt x="0" y="31700"/>
                    </a:moveTo>
                    <a:lnTo>
                      <a:pt x="0" y="13583"/>
                    </a:lnTo>
                    <a:lnTo>
                      <a:pt x="14116" y="0"/>
                    </a:lnTo>
                    <a:lnTo>
                      <a:pt x="38822" y="0"/>
                    </a:lnTo>
                    <a:lnTo>
                      <a:pt x="31766" y="13583"/>
                    </a:lnTo>
                    <a:lnTo>
                      <a:pt x="52938" y="18111"/>
                    </a:lnTo>
                    <a:lnTo>
                      <a:pt x="38822" y="43016"/>
                    </a:lnTo>
                    <a:lnTo>
                      <a:pt x="56472" y="49811"/>
                    </a:lnTo>
                    <a:lnTo>
                      <a:pt x="91766" y="70188"/>
                    </a:lnTo>
                    <a:lnTo>
                      <a:pt x="81177" y="70188"/>
                    </a:lnTo>
                    <a:lnTo>
                      <a:pt x="95294" y="76983"/>
                    </a:lnTo>
                    <a:lnTo>
                      <a:pt x="88233" y="86038"/>
                    </a:lnTo>
                    <a:lnTo>
                      <a:pt x="120000" y="88300"/>
                    </a:lnTo>
                    <a:lnTo>
                      <a:pt x="98822" y="97361"/>
                    </a:lnTo>
                    <a:lnTo>
                      <a:pt x="109411" y="106416"/>
                    </a:lnTo>
                    <a:lnTo>
                      <a:pt x="3527" y="120000"/>
                    </a:lnTo>
                    <a:lnTo>
                      <a:pt x="42355" y="95094"/>
                    </a:lnTo>
                    <a:lnTo>
                      <a:pt x="38822" y="101888"/>
                    </a:lnTo>
                    <a:lnTo>
                      <a:pt x="10588" y="95094"/>
                    </a:lnTo>
                    <a:lnTo>
                      <a:pt x="35294" y="92827"/>
                    </a:lnTo>
                    <a:lnTo>
                      <a:pt x="24705" y="86038"/>
                    </a:lnTo>
                    <a:lnTo>
                      <a:pt x="38822" y="72455"/>
                    </a:lnTo>
                    <a:lnTo>
                      <a:pt x="38822" y="63394"/>
                    </a:lnTo>
                    <a:lnTo>
                      <a:pt x="35294" y="56605"/>
                    </a:lnTo>
                    <a:lnTo>
                      <a:pt x="38822" y="49811"/>
                    </a:lnTo>
                    <a:lnTo>
                      <a:pt x="14116" y="54338"/>
                    </a:lnTo>
                    <a:lnTo>
                      <a:pt x="14116" y="43016"/>
                    </a:lnTo>
                    <a:lnTo>
                      <a:pt x="0" y="49811"/>
                    </a:lnTo>
                    <a:lnTo>
                      <a:pt x="10588" y="31700"/>
                    </a:lnTo>
                    <a:lnTo>
                      <a:pt x="0" y="317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4" name="Shape 594"/>
              <p:cNvSpPr/>
              <p:nvPr/>
            </p:nvSpPr>
            <p:spPr>
              <a:xfrm>
                <a:off x="0" y="729237"/>
                <a:ext cx="662286" cy="722728"/>
              </a:xfrm>
              <a:custGeom>
                <a:avLst/>
                <a:gdLst/>
                <a:ahLst/>
                <a:cxnLst/>
                <a:rect l="0" t="0" r="0" b="0"/>
                <a:pathLst>
                  <a:path w="120000" h="120000" extrusionOk="0">
                    <a:moveTo>
                      <a:pt x="0" y="47566"/>
                    </a:moveTo>
                    <a:lnTo>
                      <a:pt x="8638" y="48650"/>
                    </a:lnTo>
                    <a:lnTo>
                      <a:pt x="6722" y="48650"/>
                    </a:lnTo>
                    <a:lnTo>
                      <a:pt x="8638" y="55133"/>
                    </a:lnTo>
                    <a:lnTo>
                      <a:pt x="19200" y="55133"/>
                    </a:lnTo>
                    <a:lnTo>
                      <a:pt x="21122" y="57300"/>
                    </a:lnTo>
                    <a:lnTo>
                      <a:pt x="28800" y="52972"/>
                    </a:lnTo>
                    <a:lnTo>
                      <a:pt x="26877" y="56216"/>
                    </a:lnTo>
                    <a:lnTo>
                      <a:pt x="28800" y="62700"/>
                    </a:lnTo>
                    <a:lnTo>
                      <a:pt x="11522" y="71350"/>
                    </a:lnTo>
                    <a:lnTo>
                      <a:pt x="8638" y="76755"/>
                    </a:lnTo>
                    <a:lnTo>
                      <a:pt x="11522" y="76755"/>
                    </a:lnTo>
                    <a:lnTo>
                      <a:pt x="9600" y="78916"/>
                    </a:lnTo>
                    <a:lnTo>
                      <a:pt x="11522" y="81083"/>
                    </a:lnTo>
                    <a:lnTo>
                      <a:pt x="17277" y="83244"/>
                    </a:lnTo>
                    <a:lnTo>
                      <a:pt x="13438" y="85405"/>
                    </a:lnTo>
                    <a:lnTo>
                      <a:pt x="17277" y="88650"/>
                    </a:lnTo>
                    <a:lnTo>
                      <a:pt x="19200" y="88650"/>
                    </a:lnTo>
                    <a:lnTo>
                      <a:pt x="26877" y="83244"/>
                    </a:lnTo>
                    <a:lnTo>
                      <a:pt x="24000" y="85405"/>
                    </a:lnTo>
                    <a:lnTo>
                      <a:pt x="26877" y="94055"/>
                    </a:lnTo>
                    <a:lnTo>
                      <a:pt x="25922" y="96216"/>
                    </a:lnTo>
                    <a:lnTo>
                      <a:pt x="31677" y="94055"/>
                    </a:lnTo>
                    <a:lnTo>
                      <a:pt x="35522" y="96216"/>
                    </a:lnTo>
                    <a:lnTo>
                      <a:pt x="35522" y="94055"/>
                    </a:lnTo>
                    <a:lnTo>
                      <a:pt x="40322" y="96216"/>
                    </a:lnTo>
                    <a:lnTo>
                      <a:pt x="45122" y="94055"/>
                    </a:lnTo>
                    <a:lnTo>
                      <a:pt x="35522" y="109188"/>
                    </a:lnTo>
                    <a:lnTo>
                      <a:pt x="31677" y="114594"/>
                    </a:lnTo>
                    <a:lnTo>
                      <a:pt x="31677" y="116755"/>
                    </a:lnTo>
                    <a:lnTo>
                      <a:pt x="25922" y="117838"/>
                    </a:lnTo>
                    <a:lnTo>
                      <a:pt x="18238" y="120000"/>
                    </a:lnTo>
                    <a:lnTo>
                      <a:pt x="33600" y="120000"/>
                    </a:lnTo>
                    <a:lnTo>
                      <a:pt x="35522" y="116755"/>
                    </a:lnTo>
                    <a:lnTo>
                      <a:pt x="35522" y="110272"/>
                    </a:lnTo>
                    <a:lnTo>
                      <a:pt x="40322" y="113511"/>
                    </a:lnTo>
                    <a:lnTo>
                      <a:pt x="55677" y="100538"/>
                    </a:lnTo>
                    <a:lnTo>
                      <a:pt x="57600" y="96216"/>
                    </a:lnTo>
                    <a:lnTo>
                      <a:pt x="56638" y="94055"/>
                    </a:lnTo>
                    <a:lnTo>
                      <a:pt x="68161" y="78916"/>
                    </a:lnTo>
                    <a:lnTo>
                      <a:pt x="70077" y="72433"/>
                    </a:lnTo>
                    <a:lnTo>
                      <a:pt x="68161" y="78916"/>
                    </a:lnTo>
                    <a:lnTo>
                      <a:pt x="75838" y="76755"/>
                    </a:lnTo>
                    <a:lnTo>
                      <a:pt x="72000" y="80000"/>
                    </a:lnTo>
                    <a:lnTo>
                      <a:pt x="75838" y="82161"/>
                    </a:lnTo>
                    <a:lnTo>
                      <a:pt x="66238" y="84322"/>
                    </a:lnTo>
                    <a:lnTo>
                      <a:pt x="64322" y="88650"/>
                    </a:lnTo>
                    <a:lnTo>
                      <a:pt x="66238" y="88650"/>
                    </a:lnTo>
                    <a:lnTo>
                      <a:pt x="64322" y="94055"/>
                    </a:lnTo>
                    <a:lnTo>
                      <a:pt x="77761" y="88650"/>
                    </a:lnTo>
                    <a:lnTo>
                      <a:pt x="78722" y="85405"/>
                    </a:lnTo>
                    <a:lnTo>
                      <a:pt x="77761" y="83244"/>
                    </a:lnTo>
                    <a:lnTo>
                      <a:pt x="80638" y="80000"/>
                    </a:lnTo>
                    <a:lnTo>
                      <a:pt x="80638" y="82161"/>
                    </a:lnTo>
                    <a:lnTo>
                      <a:pt x="86400" y="80000"/>
                    </a:lnTo>
                    <a:lnTo>
                      <a:pt x="84477" y="84322"/>
                    </a:lnTo>
                    <a:lnTo>
                      <a:pt x="96000" y="88650"/>
                    </a:lnTo>
                    <a:lnTo>
                      <a:pt x="114238" y="88650"/>
                    </a:lnTo>
                    <a:lnTo>
                      <a:pt x="111361" y="89727"/>
                    </a:lnTo>
                    <a:lnTo>
                      <a:pt x="116161" y="94055"/>
                    </a:lnTo>
                    <a:lnTo>
                      <a:pt x="120000" y="92972"/>
                    </a:lnTo>
                    <a:lnTo>
                      <a:pt x="114238" y="85405"/>
                    </a:lnTo>
                    <a:lnTo>
                      <a:pt x="108477" y="85405"/>
                    </a:lnTo>
                    <a:lnTo>
                      <a:pt x="108477" y="15133"/>
                    </a:lnTo>
                    <a:lnTo>
                      <a:pt x="64322" y="8650"/>
                    </a:lnTo>
                    <a:lnTo>
                      <a:pt x="63361" y="4322"/>
                    </a:lnTo>
                    <a:lnTo>
                      <a:pt x="52800" y="3244"/>
                    </a:lnTo>
                    <a:lnTo>
                      <a:pt x="51838" y="5405"/>
                    </a:lnTo>
                    <a:lnTo>
                      <a:pt x="47038" y="4322"/>
                    </a:lnTo>
                    <a:lnTo>
                      <a:pt x="51838" y="3244"/>
                    </a:lnTo>
                    <a:lnTo>
                      <a:pt x="45122" y="0"/>
                    </a:lnTo>
                    <a:lnTo>
                      <a:pt x="40322" y="4322"/>
                    </a:lnTo>
                    <a:lnTo>
                      <a:pt x="33600" y="5405"/>
                    </a:lnTo>
                    <a:lnTo>
                      <a:pt x="32638" y="8650"/>
                    </a:lnTo>
                    <a:lnTo>
                      <a:pt x="31677" y="7566"/>
                    </a:lnTo>
                    <a:lnTo>
                      <a:pt x="26877" y="8650"/>
                    </a:lnTo>
                    <a:lnTo>
                      <a:pt x="26877" y="12972"/>
                    </a:lnTo>
                    <a:lnTo>
                      <a:pt x="24000" y="12972"/>
                    </a:lnTo>
                    <a:lnTo>
                      <a:pt x="18238" y="17300"/>
                    </a:lnTo>
                    <a:lnTo>
                      <a:pt x="8638" y="20538"/>
                    </a:lnTo>
                    <a:lnTo>
                      <a:pt x="8638" y="24866"/>
                    </a:lnTo>
                    <a:lnTo>
                      <a:pt x="6722" y="24866"/>
                    </a:lnTo>
                    <a:lnTo>
                      <a:pt x="18238" y="35677"/>
                    </a:lnTo>
                    <a:lnTo>
                      <a:pt x="33600" y="41083"/>
                    </a:lnTo>
                    <a:lnTo>
                      <a:pt x="25922" y="40000"/>
                    </a:lnTo>
                    <a:lnTo>
                      <a:pt x="26877" y="42161"/>
                    </a:lnTo>
                    <a:lnTo>
                      <a:pt x="28800" y="42161"/>
                    </a:lnTo>
                    <a:lnTo>
                      <a:pt x="18238" y="42161"/>
                    </a:lnTo>
                    <a:lnTo>
                      <a:pt x="18238" y="40000"/>
                    </a:lnTo>
                    <a:lnTo>
                      <a:pt x="12477" y="41083"/>
                    </a:lnTo>
                    <a:lnTo>
                      <a:pt x="0" y="475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5" name="Shape 595"/>
              <p:cNvSpPr/>
              <p:nvPr/>
            </p:nvSpPr>
            <p:spPr>
              <a:xfrm>
                <a:off x="286107" y="2617441"/>
                <a:ext cx="5299" cy="19535"/>
              </a:xfrm>
              <a:custGeom>
                <a:avLst/>
                <a:gdLst/>
                <a:ahLst/>
                <a:cxnLst/>
                <a:rect l="0" t="0" r="0" b="0"/>
                <a:pathLst>
                  <a:path w="120000" h="120000" extrusionOk="0">
                    <a:moveTo>
                      <a:pt x="0" y="80000"/>
                    </a:moveTo>
                    <a:lnTo>
                      <a:pt x="0" y="0"/>
                    </a:lnTo>
                    <a:lnTo>
                      <a:pt x="120000" y="80000"/>
                    </a:lnTo>
                    <a:lnTo>
                      <a:pt x="0" y="120000"/>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6" name="Shape 596"/>
              <p:cNvSpPr/>
              <p:nvPr/>
            </p:nvSpPr>
            <p:spPr>
              <a:xfrm>
                <a:off x="291405" y="1347787"/>
                <a:ext cx="58282" cy="39068"/>
              </a:xfrm>
              <a:custGeom>
                <a:avLst/>
                <a:gdLst/>
                <a:ahLst/>
                <a:cxnLst/>
                <a:rect l="0" t="0" r="0" b="0"/>
                <a:pathLst>
                  <a:path w="120000" h="120000" extrusionOk="0">
                    <a:moveTo>
                      <a:pt x="0" y="40000"/>
                    </a:moveTo>
                    <a:lnTo>
                      <a:pt x="43638" y="120000"/>
                    </a:lnTo>
                    <a:lnTo>
                      <a:pt x="120000" y="0"/>
                    </a:lnTo>
                    <a:lnTo>
                      <a:pt x="43638" y="0"/>
                    </a:lnTo>
                    <a:lnTo>
                      <a:pt x="43638" y="2000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7" name="Shape 597"/>
              <p:cNvSpPr/>
              <p:nvPr/>
            </p:nvSpPr>
            <p:spPr>
              <a:xfrm>
                <a:off x="662283" y="1263142"/>
                <a:ext cx="174845" cy="188822"/>
              </a:xfrm>
              <a:custGeom>
                <a:avLst/>
                <a:gdLst/>
                <a:ahLst/>
                <a:cxnLst/>
                <a:rect l="0" t="0" r="0" b="0"/>
                <a:pathLst>
                  <a:path w="120000" h="120000" extrusionOk="0">
                    <a:moveTo>
                      <a:pt x="0" y="16550"/>
                    </a:moveTo>
                    <a:lnTo>
                      <a:pt x="3638" y="24827"/>
                    </a:lnTo>
                    <a:lnTo>
                      <a:pt x="25455" y="41377"/>
                    </a:lnTo>
                    <a:lnTo>
                      <a:pt x="25455" y="24827"/>
                    </a:lnTo>
                    <a:lnTo>
                      <a:pt x="10911" y="16550"/>
                    </a:lnTo>
                    <a:lnTo>
                      <a:pt x="25455" y="16550"/>
                    </a:lnTo>
                    <a:lnTo>
                      <a:pt x="36361" y="41377"/>
                    </a:lnTo>
                    <a:lnTo>
                      <a:pt x="32727" y="12411"/>
                    </a:lnTo>
                    <a:lnTo>
                      <a:pt x="50911" y="37238"/>
                    </a:lnTo>
                    <a:lnTo>
                      <a:pt x="76361" y="53794"/>
                    </a:lnTo>
                    <a:lnTo>
                      <a:pt x="72727" y="70344"/>
                    </a:lnTo>
                    <a:lnTo>
                      <a:pt x="94544" y="99311"/>
                    </a:lnTo>
                    <a:lnTo>
                      <a:pt x="87272" y="120000"/>
                    </a:lnTo>
                    <a:lnTo>
                      <a:pt x="109088" y="107588"/>
                    </a:lnTo>
                    <a:lnTo>
                      <a:pt x="112727" y="120000"/>
                    </a:lnTo>
                    <a:lnTo>
                      <a:pt x="120000" y="120000"/>
                    </a:lnTo>
                    <a:lnTo>
                      <a:pt x="120000" y="107588"/>
                    </a:lnTo>
                    <a:lnTo>
                      <a:pt x="87272" y="82761"/>
                    </a:lnTo>
                    <a:lnTo>
                      <a:pt x="32727" y="0"/>
                    </a:lnTo>
                    <a:lnTo>
                      <a:pt x="3638" y="16550"/>
                    </a:lnTo>
                    <a:lnTo>
                      <a:pt x="0" y="165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8" name="Shape 598"/>
              <p:cNvSpPr/>
              <p:nvPr/>
            </p:nvSpPr>
            <p:spPr>
              <a:xfrm>
                <a:off x="694074" y="1334765"/>
                <a:ext cx="42387" cy="19535"/>
              </a:xfrm>
              <a:custGeom>
                <a:avLst/>
                <a:gdLst/>
                <a:ahLst/>
                <a:cxnLst/>
                <a:rect l="0" t="0" r="0" b="0"/>
                <a:pathLst>
                  <a:path w="120000" h="120000" extrusionOk="0">
                    <a:moveTo>
                      <a:pt x="0" y="0"/>
                    </a:moveTo>
                    <a:lnTo>
                      <a:pt x="15000" y="120000"/>
                    </a:lnTo>
                    <a:lnTo>
                      <a:pt x="15000" y="80000"/>
                    </a:lnTo>
                    <a:lnTo>
                      <a:pt x="120000" y="120000"/>
                    </a:lnTo>
                    <a:lnTo>
                      <a:pt x="15000" y="8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599" name="Shape 599"/>
              <p:cNvSpPr/>
              <p:nvPr/>
            </p:nvSpPr>
            <p:spPr>
              <a:xfrm>
                <a:off x="699372" y="1354298"/>
                <a:ext cx="37089" cy="65112"/>
              </a:xfrm>
              <a:custGeom>
                <a:avLst/>
                <a:gdLst/>
                <a:ahLst/>
                <a:cxnLst/>
                <a:rect l="0" t="0" r="0" b="0"/>
                <a:pathLst>
                  <a:path w="120000" h="120000" extrusionOk="0">
                    <a:moveTo>
                      <a:pt x="0" y="0"/>
                    </a:moveTo>
                    <a:lnTo>
                      <a:pt x="120000" y="24000"/>
                    </a:lnTo>
                    <a:lnTo>
                      <a:pt x="120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0" name="Shape 600"/>
              <p:cNvSpPr/>
              <p:nvPr/>
            </p:nvSpPr>
            <p:spPr>
              <a:xfrm>
                <a:off x="736460" y="1334765"/>
                <a:ext cx="26494" cy="26046"/>
              </a:xfrm>
              <a:custGeom>
                <a:avLst/>
                <a:gdLst/>
                <a:ahLst/>
                <a:cxnLst/>
                <a:rect l="0" t="0" r="0" b="0"/>
                <a:pathLst>
                  <a:path w="120000" h="120000" extrusionOk="0">
                    <a:moveTo>
                      <a:pt x="0" y="0"/>
                    </a:moveTo>
                    <a:lnTo>
                      <a:pt x="0" y="120000"/>
                    </a:lnTo>
                    <a:lnTo>
                      <a:pt x="96000" y="120000"/>
                    </a:lnTo>
                    <a:lnTo>
                      <a:pt x="24000" y="0"/>
                    </a:lnTo>
                    <a:lnTo>
                      <a:pt x="120000" y="60000"/>
                    </a:lnTo>
                    <a:lnTo>
                      <a:pt x="24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1" name="Shape 601"/>
              <p:cNvSpPr/>
              <p:nvPr/>
            </p:nvSpPr>
            <p:spPr>
              <a:xfrm>
                <a:off x="752354" y="1380341"/>
                <a:ext cx="21195" cy="26046"/>
              </a:xfrm>
              <a:custGeom>
                <a:avLst/>
                <a:gdLst/>
                <a:ahLst/>
                <a:cxnLst/>
                <a:rect l="0" t="0" r="0" b="0"/>
                <a:pathLst>
                  <a:path w="120000" h="120000" extrusionOk="0">
                    <a:moveTo>
                      <a:pt x="0" y="0"/>
                    </a:moveTo>
                    <a:lnTo>
                      <a:pt x="120000" y="12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2" name="Shape 602"/>
              <p:cNvSpPr/>
              <p:nvPr/>
            </p:nvSpPr>
            <p:spPr>
              <a:xfrm>
                <a:off x="757652" y="1412898"/>
                <a:ext cx="21195" cy="39068"/>
              </a:xfrm>
              <a:custGeom>
                <a:avLst/>
                <a:gdLst/>
                <a:ahLst/>
                <a:cxnLst/>
                <a:rect l="0" t="0" r="0" b="0"/>
                <a:pathLst>
                  <a:path w="120000" h="120000" extrusionOk="0">
                    <a:moveTo>
                      <a:pt x="0" y="0"/>
                    </a:moveTo>
                    <a:lnTo>
                      <a:pt x="90000" y="40000"/>
                    </a:lnTo>
                    <a:lnTo>
                      <a:pt x="120000"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3" name="Shape 603"/>
              <p:cNvSpPr/>
              <p:nvPr/>
            </p:nvSpPr>
            <p:spPr>
              <a:xfrm>
                <a:off x="800039" y="1432430"/>
                <a:ext cx="26492" cy="19535"/>
              </a:xfrm>
              <a:custGeom>
                <a:avLst/>
                <a:gdLst/>
                <a:ahLst/>
                <a:cxnLst/>
                <a:rect l="0" t="0" r="0" b="0"/>
                <a:pathLst>
                  <a:path w="120000" h="120000" extrusionOk="0">
                    <a:moveTo>
                      <a:pt x="0" y="120000"/>
                    </a:moveTo>
                    <a:lnTo>
                      <a:pt x="2400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4" name="Shape 604"/>
              <p:cNvSpPr/>
              <p:nvPr/>
            </p:nvSpPr>
            <p:spPr>
              <a:xfrm>
                <a:off x="958987" y="1673340"/>
                <a:ext cx="1260992" cy="781328"/>
              </a:xfrm>
              <a:custGeom>
                <a:avLst/>
                <a:gdLst/>
                <a:ahLst/>
                <a:cxnLst/>
                <a:rect l="0" t="0" r="0" b="0"/>
                <a:pathLst>
                  <a:path w="120000" h="120000" extrusionOk="0">
                    <a:moveTo>
                      <a:pt x="0" y="7000"/>
                    </a:moveTo>
                    <a:lnTo>
                      <a:pt x="0" y="15000"/>
                    </a:lnTo>
                    <a:lnTo>
                      <a:pt x="2522" y="18000"/>
                    </a:lnTo>
                    <a:lnTo>
                      <a:pt x="505" y="18000"/>
                    </a:lnTo>
                    <a:lnTo>
                      <a:pt x="0" y="48000"/>
                    </a:lnTo>
                    <a:lnTo>
                      <a:pt x="3527" y="60000"/>
                    </a:lnTo>
                    <a:lnTo>
                      <a:pt x="5044" y="60000"/>
                    </a:lnTo>
                    <a:lnTo>
                      <a:pt x="4538" y="62000"/>
                    </a:lnTo>
                    <a:lnTo>
                      <a:pt x="8066" y="78000"/>
                    </a:lnTo>
                    <a:lnTo>
                      <a:pt x="12100" y="81000"/>
                    </a:lnTo>
                    <a:lnTo>
                      <a:pt x="15627" y="86000"/>
                    </a:lnTo>
                    <a:lnTo>
                      <a:pt x="20672" y="86000"/>
                    </a:lnTo>
                    <a:lnTo>
                      <a:pt x="27733" y="90000"/>
                    </a:lnTo>
                    <a:lnTo>
                      <a:pt x="36805" y="89000"/>
                    </a:lnTo>
                    <a:lnTo>
                      <a:pt x="43361" y="103000"/>
                    </a:lnTo>
                    <a:lnTo>
                      <a:pt x="47900" y="101000"/>
                    </a:lnTo>
                    <a:lnTo>
                      <a:pt x="52938" y="116000"/>
                    </a:lnTo>
                    <a:lnTo>
                      <a:pt x="56972" y="117000"/>
                    </a:lnTo>
                    <a:lnTo>
                      <a:pt x="55966" y="108000"/>
                    </a:lnTo>
                    <a:lnTo>
                      <a:pt x="60000" y="103000"/>
                    </a:lnTo>
                    <a:lnTo>
                      <a:pt x="61011" y="101000"/>
                    </a:lnTo>
                    <a:lnTo>
                      <a:pt x="67561" y="101000"/>
                    </a:lnTo>
                    <a:lnTo>
                      <a:pt x="73611" y="103000"/>
                    </a:lnTo>
                    <a:lnTo>
                      <a:pt x="73611" y="99000"/>
                    </a:lnTo>
                    <a:lnTo>
                      <a:pt x="71594" y="98000"/>
                    </a:lnTo>
                    <a:lnTo>
                      <a:pt x="76133" y="97000"/>
                    </a:lnTo>
                    <a:lnTo>
                      <a:pt x="76638" y="92000"/>
                    </a:lnTo>
                    <a:lnTo>
                      <a:pt x="76638" y="98000"/>
                    </a:lnTo>
                    <a:lnTo>
                      <a:pt x="84705" y="99000"/>
                    </a:lnTo>
                    <a:lnTo>
                      <a:pt x="87733" y="102000"/>
                    </a:lnTo>
                    <a:lnTo>
                      <a:pt x="88233" y="109000"/>
                    </a:lnTo>
                    <a:lnTo>
                      <a:pt x="89244" y="120000"/>
                    </a:lnTo>
                    <a:lnTo>
                      <a:pt x="91261" y="120000"/>
                    </a:lnTo>
                    <a:lnTo>
                      <a:pt x="91766" y="112000"/>
                    </a:lnTo>
                    <a:lnTo>
                      <a:pt x="88738" y="92000"/>
                    </a:lnTo>
                    <a:lnTo>
                      <a:pt x="90250" y="86000"/>
                    </a:lnTo>
                    <a:lnTo>
                      <a:pt x="101850" y="73000"/>
                    </a:lnTo>
                    <a:lnTo>
                      <a:pt x="99833" y="70000"/>
                    </a:lnTo>
                    <a:lnTo>
                      <a:pt x="101850" y="69000"/>
                    </a:lnTo>
                    <a:lnTo>
                      <a:pt x="99833" y="62000"/>
                    </a:lnTo>
                    <a:lnTo>
                      <a:pt x="99833" y="61000"/>
                    </a:lnTo>
                    <a:lnTo>
                      <a:pt x="98316" y="57000"/>
                    </a:lnTo>
                    <a:lnTo>
                      <a:pt x="99833" y="60000"/>
                    </a:lnTo>
                    <a:lnTo>
                      <a:pt x="99833" y="56000"/>
                    </a:lnTo>
                    <a:lnTo>
                      <a:pt x="101850" y="55000"/>
                    </a:lnTo>
                    <a:lnTo>
                      <a:pt x="101850" y="62000"/>
                    </a:lnTo>
                    <a:lnTo>
                      <a:pt x="102355" y="57000"/>
                    </a:lnTo>
                    <a:lnTo>
                      <a:pt x="101850" y="55000"/>
                    </a:lnTo>
                    <a:lnTo>
                      <a:pt x="102355" y="56000"/>
                    </a:lnTo>
                    <a:lnTo>
                      <a:pt x="105883" y="46000"/>
                    </a:lnTo>
                    <a:lnTo>
                      <a:pt x="113950" y="40000"/>
                    </a:lnTo>
                    <a:lnTo>
                      <a:pt x="110922" y="36000"/>
                    </a:lnTo>
                    <a:lnTo>
                      <a:pt x="113950" y="33000"/>
                    </a:lnTo>
                    <a:lnTo>
                      <a:pt x="120000" y="28000"/>
                    </a:lnTo>
                    <a:lnTo>
                      <a:pt x="120000" y="23000"/>
                    </a:lnTo>
                    <a:lnTo>
                      <a:pt x="118988" y="20000"/>
                    </a:lnTo>
                    <a:lnTo>
                      <a:pt x="118988" y="14000"/>
                    </a:lnTo>
                    <a:lnTo>
                      <a:pt x="114955" y="11000"/>
                    </a:lnTo>
                    <a:lnTo>
                      <a:pt x="112438" y="23000"/>
                    </a:lnTo>
                    <a:lnTo>
                      <a:pt x="101850" y="29000"/>
                    </a:lnTo>
                    <a:lnTo>
                      <a:pt x="100838" y="33000"/>
                    </a:lnTo>
                    <a:lnTo>
                      <a:pt x="95294" y="34000"/>
                    </a:lnTo>
                    <a:lnTo>
                      <a:pt x="95800" y="34000"/>
                    </a:lnTo>
                    <a:lnTo>
                      <a:pt x="88738" y="41000"/>
                    </a:lnTo>
                    <a:lnTo>
                      <a:pt x="86216" y="40000"/>
                    </a:lnTo>
                    <a:lnTo>
                      <a:pt x="86216" y="35000"/>
                    </a:lnTo>
                    <a:lnTo>
                      <a:pt x="88233" y="35000"/>
                    </a:lnTo>
                    <a:lnTo>
                      <a:pt x="88233" y="34000"/>
                    </a:lnTo>
                    <a:lnTo>
                      <a:pt x="86216" y="31000"/>
                    </a:lnTo>
                    <a:lnTo>
                      <a:pt x="84705" y="33000"/>
                    </a:lnTo>
                    <a:lnTo>
                      <a:pt x="85211" y="23000"/>
                    </a:lnTo>
                    <a:lnTo>
                      <a:pt x="82688" y="20000"/>
                    </a:lnTo>
                    <a:lnTo>
                      <a:pt x="79661" y="28000"/>
                    </a:lnTo>
                    <a:lnTo>
                      <a:pt x="78150" y="38000"/>
                    </a:lnTo>
                    <a:lnTo>
                      <a:pt x="76638" y="40000"/>
                    </a:lnTo>
                    <a:lnTo>
                      <a:pt x="76638" y="34000"/>
                    </a:lnTo>
                    <a:lnTo>
                      <a:pt x="77144" y="23000"/>
                    </a:lnTo>
                    <a:lnTo>
                      <a:pt x="76638" y="26000"/>
                    </a:lnTo>
                    <a:lnTo>
                      <a:pt x="78150" y="19000"/>
                    </a:lnTo>
                    <a:lnTo>
                      <a:pt x="84705" y="18000"/>
                    </a:lnTo>
                    <a:lnTo>
                      <a:pt x="83700" y="14000"/>
                    </a:lnTo>
                    <a:lnTo>
                      <a:pt x="75627" y="14000"/>
                    </a:lnTo>
                    <a:lnTo>
                      <a:pt x="76638" y="11000"/>
                    </a:lnTo>
                    <a:lnTo>
                      <a:pt x="71594" y="14000"/>
                    </a:lnTo>
                    <a:lnTo>
                      <a:pt x="67061" y="14000"/>
                    </a:lnTo>
                    <a:lnTo>
                      <a:pt x="72100" y="8000"/>
                    </a:lnTo>
                    <a:lnTo>
                      <a:pt x="61511" y="2000"/>
                    </a:lnTo>
                    <a:lnTo>
                      <a:pt x="60000" y="0"/>
                    </a:lnTo>
                    <a:lnTo>
                      <a:pt x="60000" y="2000"/>
                    </a:lnTo>
                    <a:lnTo>
                      <a:pt x="3527" y="2000"/>
                    </a:lnTo>
                    <a:lnTo>
                      <a:pt x="4538" y="7000"/>
                    </a:lnTo>
                    <a:lnTo>
                      <a:pt x="3527" y="11000"/>
                    </a:lnTo>
                    <a:lnTo>
                      <a:pt x="4033" y="7000"/>
                    </a:lnTo>
                    <a:lnTo>
                      <a:pt x="0" y="7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5" name="Shape 605"/>
              <p:cNvSpPr/>
              <p:nvPr/>
            </p:nvSpPr>
            <p:spPr>
              <a:xfrm>
                <a:off x="7814960" y="1093855"/>
                <a:ext cx="63581" cy="39068"/>
              </a:xfrm>
              <a:custGeom>
                <a:avLst/>
                <a:gdLst/>
                <a:ahLst/>
                <a:cxnLst/>
                <a:rect l="0" t="0" r="0" b="0"/>
                <a:pathLst>
                  <a:path w="120000" h="120000" extrusionOk="0">
                    <a:moveTo>
                      <a:pt x="0" y="40000"/>
                    </a:moveTo>
                    <a:lnTo>
                      <a:pt x="100000" y="0"/>
                    </a:lnTo>
                    <a:lnTo>
                      <a:pt x="120000" y="40000"/>
                    </a:lnTo>
                    <a:lnTo>
                      <a:pt x="100000" y="12000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6" name="Shape 606"/>
              <p:cNvSpPr/>
              <p:nvPr/>
            </p:nvSpPr>
            <p:spPr>
              <a:xfrm>
                <a:off x="2400119" y="4062896"/>
                <a:ext cx="127159" cy="143245"/>
              </a:xfrm>
              <a:custGeom>
                <a:avLst/>
                <a:gdLst/>
                <a:ahLst/>
                <a:cxnLst/>
                <a:rect l="0" t="0" r="0" b="0"/>
                <a:pathLst>
                  <a:path w="120000" h="120000" extrusionOk="0">
                    <a:moveTo>
                      <a:pt x="0" y="92727"/>
                    </a:moveTo>
                    <a:lnTo>
                      <a:pt x="15000" y="0"/>
                    </a:lnTo>
                    <a:lnTo>
                      <a:pt x="45000" y="0"/>
                    </a:lnTo>
                    <a:lnTo>
                      <a:pt x="100000" y="43638"/>
                    </a:lnTo>
                    <a:lnTo>
                      <a:pt x="120000" y="54544"/>
                    </a:lnTo>
                    <a:lnTo>
                      <a:pt x="105000" y="92727"/>
                    </a:lnTo>
                    <a:lnTo>
                      <a:pt x="75000" y="120000"/>
                    </a:lnTo>
                    <a:lnTo>
                      <a:pt x="0" y="927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7" name="Shape 607"/>
              <p:cNvSpPr/>
              <p:nvPr/>
            </p:nvSpPr>
            <p:spPr>
              <a:xfrm>
                <a:off x="2082223" y="2838818"/>
                <a:ext cx="296706" cy="325553"/>
              </a:xfrm>
              <a:custGeom>
                <a:avLst/>
                <a:gdLst/>
                <a:ahLst/>
                <a:cxnLst/>
                <a:rect l="0" t="0" r="0" b="0"/>
                <a:pathLst>
                  <a:path w="120000" h="120000" extrusionOk="0">
                    <a:moveTo>
                      <a:pt x="0" y="36000"/>
                    </a:moveTo>
                    <a:lnTo>
                      <a:pt x="10716" y="52800"/>
                    </a:lnTo>
                    <a:lnTo>
                      <a:pt x="30000" y="55200"/>
                    </a:lnTo>
                    <a:lnTo>
                      <a:pt x="34283" y="62400"/>
                    </a:lnTo>
                    <a:lnTo>
                      <a:pt x="53572" y="62400"/>
                    </a:lnTo>
                    <a:lnTo>
                      <a:pt x="51427" y="103200"/>
                    </a:lnTo>
                    <a:lnTo>
                      <a:pt x="55716" y="120000"/>
                    </a:lnTo>
                    <a:lnTo>
                      <a:pt x="64283" y="120000"/>
                    </a:lnTo>
                    <a:lnTo>
                      <a:pt x="87855" y="110400"/>
                    </a:lnTo>
                    <a:lnTo>
                      <a:pt x="77144" y="103200"/>
                    </a:lnTo>
                    <a:lnTo>
                      <a:pt x="72855" y="81600"/>
                    </a:lnTo>
                    <a:lnTo>
                      <a:pt x="87855" y="91200"/>
                    </a:lnTo>
                    <a:lnTo>
                      <a:pt x="111427" y="72000"/>
                    </a:lnTo>
                    <a:lnTo>
                      <a:pt x="107144" y="62400"/>
                    </a:lnTo>
                    <a:lnTo>
                      <a:pt x="115716" y="55200"/>
                    </a:lnTo>
                    <a:lnTo>
                      <a:pt x="111427" y="48000"/>
                    </a:lnTo>
                    <a:lnTo>
                      <a:pt x="120000" y="40800"/>
                    </a:lnTo>
                    <a:lnTo>
                      <a:pt x="107144" y="40800"/>
                    </a:lnTo>
                    <a:lnTo>
                      <a:pt x="107144" y="26400"/>
                    </a:lnTo>
                    <a:lnTo>
                      <a:pt x="87855" y="16800"/>
                    </a:lnTo>
                    <a:lnTo>
                      <a:pt x="98572" y="9600"/>
                    </a:lnTo>
                    <a:lnTo>
                      <a:pt x="51427" y="14400"/>
                    </a:lnTo>
                    <a:lnTo>
                      <a:pt x="30000" y="0"/>
                    </a:lnTo>
                    <a:lnTo>
                      <a:pt x="30000" y="7200"/>
                    </a:lnTo>
                    <a:lnTo>
                      <a:pt x="17144" y="9600"/>
                    </a:lnTo>
                    <a:lnTo>
                      <a:pt x="19283" y="26400"/>
                    </a:lnTo>
                    <a:lnTo>
                      <a:pt x="15000" y="36000"/>
                    </a:lnTo>
                    <a:lnTo>
                      <a:pt x="10716" y="26400"/>
                    </a:lnTo>
                    <a:lnTo>
                      <a:pt x="17144" y="2400"/>
                    </a:lnTo>
                    <a:lnTo>
                      <a:pt x="0" y="3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8" name="Shape 608"/>
              <p:cNvSpPr/>
              <p:nvPr/>
            </p:nvSpPr>
            <p:spPr>
              <a:xfrm>
                <a:off x="5934071" y="2526286"/>
                <a:ext cx="153651" cy="416710"/>
              </a:xfrm>
              <a:custGeom>
                <a:avLst/>
                <a:gdLst/>
                <a:ahLst/>
                <a:cxnLst/>
                <a:rect l="0" t="0" r="0" b="0"/>
                <a:pathLst>
                  <a:path w="120000" h="120000" extrusionOk="0">
                    <a:moveTo>
                      <a:pt x="0" y="3750"/>
                    </a:moveTo>
                    <a:lnTo>
                      <a:pt x="24827" y="9377"/>
                    </a:lnTo>
                    <a:lnTo>
                      <a:pt x="37238" y="22500"/>
                    </a:lnTo>
                    <a:lnTo>
                      <a:pt x="28966" y="30000"/>
                    </a:lnTo>
                    <a:lnTo>
                      <a:pt x="74483" y="48750"/>
                    </a:lnTo>
                    <a:lnTo>
                      <a:pt x="86894" y="71250"/>
                    </a:lnTo>
                    <a:lnTo>
                      <a:pt x="86894" y="88122"/>
                    </a:lnTo>
                    <a:lnTo>
                      <a:pt x="37238" y="101250"/>
                    </a:lnTo>
                    <a:lnTo>
                      <a:pt x="53794" y="120000"/>
                    </a:lnTo>
                    <a:lnTo>
                      <a:pt x="57933" y="110622"/>
                    </a:lnTo>
                    <a:lnTo>
                      <a:pt x="78622" y="110622"/>
                    </a:lnTo>
                    <a:lnTo>
                      <a:pt x="78622" y="103122"/>
                    </a:lnTo>
                    <a:lnTo>
                      <a:pt x="120000" y="91872"/>
                    </a:lnTo>
                    <a:lnTo>
                      <a:pt x="115861" y="63750"/>
                    </a:lnTo>
                    <a:lnTo>
                      <a:pt x="57933" y="30000"/>
                    </a:lnTo>
                    <a:lnTo>
                      <a:pt x="57933" y="26250"/>
                    </a:lnTo>
                    <a:lnTo>
                      <a:pt x="91033" y="9377"/>
                    </a:lnTo>
                    <a:lnTo>
                      <a:pt x="53794" y="0"/>
                    </a:lnTo>
                    <a:lnTo>
                      <a:pt x="0" y="375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09" name="Shape 609"/>
              <p:cNvSpPr/>
              <p:nvPr/>
            </p:nvSpPr>
            <p:spPr>
              <a:xfrm>
                <a:off x="4641291" y="2630464"/>
                <a:ext cx="222530" cy="195335"/>
              </a:xfrm>
              <a:custGeom>
                <a:avLst/>
                <a:gdLst/>
                <a:ahLst/>
                <a:cxnLst/>
                <a:rect l="0" t="0" r="0" b="0"/>
                <a:pathLst>
                  <a:path w="120000" h="120000" extrusionOk="0">
                    <a:moveTo>
                      <a:pt x="0" y="120000"/>
                    </a:moveTo>
                    <a:lnTo>
                      <a:pt x="31427" y="100000"/>
                    </a:lnTo>
                    <a:lnTo>
                      <a:pt x="22855" y="88000"/>
                    </a:lnTo>
                    <a:lnTo>
                      <a:pt x="37144" y="72000"/>
                    </a:lnTo>
                    <a:lnTo>
                      <a:pt x="62855" y="16000"/>
                    </a:lnTo>
                    <a:lnTo>
                      <a:pt x="100000" y="0"/>
                    </a:lnTo>
                    <a:lnTo>
                      <a:pt x="120000" y="52000"/>
                    </a:lnTo>
                    <a:lnTo>
                      <a:pt x="105716" y="72000"/>
                    </a:lnTo>
                    <a:lnTo>
                      <a:pt x="60000" y="10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0" name="Shape 610"/>
              <p:cNvSpPr/>
              <p:nvPr/>
            </p:nvSpPr>
            <p:spPr>
              <a:xfrm>
                <a:off x="4635992" y="2695575"/>
                <a:ext cx="74177" cy="130223"/>
              </a:xfrm>
              <a:custGeom>
                <a:avLst/>
                <a:gdLst/>
                <a:ahLst/>
                <a:cxnLst/>
                <a:rect l="0" t="0" r="0" b="0"/>
                <a:pathLst>
                  <a:path w="120000" h="120000" extrusionOk="0">
                    <a:moveTo>
                      <a:pt x="0" y="18000"/>
                    </a:moveTo>
                    <a:lnTo>
                      <a:pt x="8572" y="120000"/>
                    </a:lnTo>
                    <a:lnTo>
                      <a:pt x="102855" y="90000"/>
                    </a:lnTo>
                    <a:lnTo>
                      <a:pt x="77144" y="78000"/>
                    </a:lnTo>
                    <a:lnTo>
                      <a:pt x="120000" y="48000"/>
                    </a:lnTo>
                    <a:lnTo>
                      <a:pt x="120000" y="12000"/>
                    </a:lnTo>
                    <a:lnTo>
                      <a:pt x="42855" y="0"/>
                    </a:lnTo>
                    <a:lnTo>
                      <a:pt x="0" y="1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1" name="Shape 611"/>
              <p:cNvSpPr/>
              <p:nvPr/>
            </p:nvSpPr>
            <p:spPr>
              <a:xfrm>
                <a:off x="3989603" y="1757983"/>
                <a:ext cx="211933" cy="214867"/>
              </a:xfrm>
              <a:custGeom>
                <a:avLst/>
                <a:gdLst/>
                <a:ahLst/>
                <a:cxnLst/>
                <a:rect l="0" t="0" r="0" b="0"/>
                <a:pathLst>
                  <a:path w="120000" h="120000" extrusionOk="0">
                    <a:moveTo>
                      <a:pt x="0" y="32727"/>
                    </a:moveTo>
                    <a:lnTo>
                      <a:pt x="0" y="0"/>
                    </a:lnTo>
                    <a:lnTo>
                      <a:pt x="27000" y="0"/>
                    </a:lnTo>
                    <a:lnTo>
                      <a:pt x="57000" y="21816"/>
                    </a:lnTo>
                    <a:lnTo>
                      <a:pt x="75000" y="14544"/>
                    </a:lnTo>
                    <a:lnTo>
                      <a:pt x="111000" y="58183"/>
                    </a:lnTo>
                    <a:lnTo>
                      <a:pt x="105000" y="80000"/>
                    </a:lnTo>
                    <a:lnTo>
                      <a:pt x="120000" y="105455"/>
                    </a:lnTo>
                    <a:lnTo>
                      <a:pt x="87000" y="120000"/>
                    </a:lnTo>
                    <a:lnTo>
                      <a:pt x="75000" y="76361"/>
                    </a:lnTo>
                    <a:lnTo>
                      <a:pt x="72000" y="87272"/>
                    </a:lnTo>
                    <a:lnTo>
                      <a:pt x="27000" y="69088"/>
                    </a:lnTo>
                    <a:lnTo>
                      <a:pt x="3000" y="36361"/>
                    </a:lnTo>
                    <a:lnTo>
                      <a:pt x="0" y="47272"/>
                    </a:lnTo>
                    <a:lnTo>
                      <a:pt x="0" y="327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2" name="Shape 612"/>
              <p:cNvSpPr/>
              <p:nvPr/>
            </p:nvSpPr>
            <p:spPr>
              <a:xfrm>
                <a:off x="3947217" y="3353192"/>
                <a:ext cx="270214" cy="338577"/>
              </a:xfrm>
              <a:custGeom>
                <a:avLst/>
                <a:gdLst/>
                <a:ahLst/>
                <a:cxnLst/>
                <a:rect l="0" t="0" r="0" b="0"/>
                <a:pathLst>
                  <a:path w="120000" h="120000" extrusionOk="0">
                    <a:moveTo>
                      <a:pt x="0" y="110766"/>
                    </a:moveTo>
                    <a:lnTo>
                      <a:pt x="16472" y="108461"/>
                    </a:lnTo>
                    <a:lnTo>
                      <a:pt x="94116" y="120000"/>
                    </a:lnTo>
                    <a:lnTo>
                      <a:pt x="112938" y="110766"/>
                    </a:lnTo>
                    <a:lnTo>
                      <a:pt x="98822" y="103844"/>
                    </a:lnTo>
                    <a:lnTo>
                      <a:pt x="98822" y="69233"/>
                    </a:lnTo>
                    <a:lnTo>
                      <a:pt x="120000" y="69233"/>
                    </a:lnTo>
                    <a:lnTo>
                      <a:pt x="117644" y="48461"/>
                    </a:lnTo>
                    <a:lnTo>
                      <a:pt x="98822" y="48461"/>
                    </a:lnTo>
                    <a:lnTo>
                      <a:pt x="98822" y="16155"/>
                    </a:lnTo>
                    <a:lnTo>
                      <a:pt x="87061" y="6922"/>
                    </a:lnTo>
                    <a:lnTo>
                      <a:pt x="77644" y="9233"/>
                    </a:lnTo>
                    <a:lnTo>
                      <a:pt x="72938" y="18461"/>
                    </a:lnTo>
                    <a:lnTo>
                      <a:pt x="61177" y="18461"/>
                    </a:lnTo>
                    <a:lnTo>
                      <a:pt x="42355" y="0"/>
                    </a:lnTo>
                    <a:lnTo>
                      <a:pt x="9411" y="2305"/>
                    </a:lnTo>
                    <a:lnTo>
                      <a:pt x="21177" y="48461"/>
                    </a:lnTo>
                    <a:lnTo>
                      <a:pt x="0" y="1107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3" name="Shape 613"/>
              <p:cNvSpPr/>
              <p:nvPr/>
            </p:nvSpPr>
            <p:spPr>
              <a:xfrm>
                <a:off x="3963112" y="3320637"/>
                <a:ext cx="10598" cy="32556"/>
              </a:xfrm>
              <a:custGeom>
                <a:avLst/>
                <a:gdLst/>
                <a:ahLst/>
                <a:cxnLst/>
                <a:rect l="0" t="0" r="0" b="0"/>
                <a:pathLst>
                  <a:path w="120000" h="120000" extrusionOk="0">
                    <a:moveTo>
                      <a:pt x="0" y="0"/>
                    </a:moveTo>
                    <a:lnTo>
                      <a:pt x="60000" y="12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4" name="Shape 614"/>
              <p:cNvSpPr/>
              <p:nvPr/>
            </p:nvSpPr>
            <p:spPr>
              <a:xfrm>
                <a:off x="4122060" y="3685255"/>
                <a:ext cx="201335" cy="260443"/>
              </a:xfrm>
              <a:custGeom>
                <a:avLst/>
                <a:gdLst/>
                <a:ahLst/>
                <a:cxnLst/>
                <a:rect l="0" t="0" r="0" b="0"/>
                <a:pathLst>
                  <a:path w="120000" h="120000" extrusionOk="0">
                    <a:moveTo>
                      <a:pt x="0" y="90000"/>
                    </a:moveTo>
                    <a:lnTo>
                      <a:pt x="0" y="63000"/>
                    </a:lnTo>
                    <a:lnTo>
                      <a:pt x="9472" y="63000"/>
                    </a:lnTo>
                    <a:lnTo>
                      <a:pt x="9472" y="9000"/>
                    </a:lnTo>
                    <a:lnTo>
                      <a:pt x="41050" y="3000"/>
                    </a:lnTo>
                    <a:lnTo>
                      <a:pt x="50527" y="9000"/>
                    </a:lnTo>
                    <a:lnTo>
                      <a:pt x="69472" y="0"/>
                    </a:lnTo>
                    <a:lnTo>
                      <a:pt x="101050" y="54000"/>
                    </a:lnTo>
                    <a:lnTo>
                      <a:pt x="120000" y="63000"/>
                    </a:lnTo>
                    <a:lnTo>
                      <a:pt x="82105" y="111000"/>
                    </a:lnTo>
                    <a:lnTo>
                      <a:pt x="44211" y="111000"/>
                    </a:lnTo>
                    <a:lnTo>
                      <a:pt x="28422" y="120000"/>
                    </a:lnTo>
                    <a:lnTo>
                      <a:pt x="9472" y="120000"/>
                    </a:lnTo>
                    <a:lnTo>
                      <a:pt x="9472" y="111000"/>
                    </a:lnTo>
                    <a:lnTo>
                      <a:pt x="0" y="9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5" name="Shape 615"/>
              <p:cNvSpPr/>
              <p:nvPr/>
            </p:nvSpPr>
            <p:spPr>
              <a:xfrm>
                <a:off x="4323394" y="3235992"/>
                <a:ext cx="47685" cy="71622"/>
              </a:xfrm>
              <a:custGeom>
                <a:avLst/>
                <a:gdLst/>
                <a:ahLst/>
                <a:cxnLst/>
                <a:rect l="0" t="0" r="0" b="0"/>
                <a:pathLst>
                  <a:path w="120000" h="120000" extrusionOk="0">
                    <a:moveTo>
                      <a:pt x="0" y="21816"/>
                    </a:moveTo>
                    <a:lnTo>
                      <a:pt x="0" y="87272"/>
                    </a:lnTo>
                    <a:lnTo>
                      <a:pt x="53333" y="120000"/>
                    </a:lnTo>
                    <a:lnTo>
                      <a:pt x="120000" y="54544"/>
                    </a:lnTo>
                    <a:lnTo>
                      <a:pt x="120000" y="0"/>
                    </a:lnTo>
                    <a:lnTo>
                      <a:pt x="0" y="218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6" name="Shape 616"/>
              <p:cNvSpPr/>
              <p:nvPr/>
            </p:nvSpPr>
            <p:spPr>
              <a:xfrm>
                <a:off x="3867742" y="2825797"/>
                <a:ext cx="169547" cy="332065"/>
              </a:xfrm>
              <a:custGeom>
                <a:avLst/>
                <a:gdLst/>
                <a:ahLst/>
                <a:cxnLst/>
                <a:rect l="0" t="0" r="0" b="0"/>
                <a:pathLst>
                  <a:path w="120000" h="120000" extrusionOk="0">
                    <a:moveTo>
                      <a:pt x="0" y="80000"/>
                    </a:moveTo>
                    <a:lnTo>
                      <a:pt x="7500" y="58822"/>
                    </a:lnTo>
                    <a:lnTo>
                      <a:pt x="52500" y="65883"/>
                    </a:lnTo>
                    <a:lnTo>
                      <a:pt x="82500" y="14116"/>
                    </a:lnTo>
                    <a:lnTo>
                      <a:pt x="90000" y="7061"/>
                    </a:lnTo>
                    <a:lnTo>
                      <a:pt x="90000" y="0"/>
                    </a:lnTo>
                    <a:lnTo>
                      <a:pt x="108750" y="30588"/>
                    </a:lnTo>
                    <a:lnTo>
                      <a:pt x="90000" y="30588"/>
                    </a:lnTo>
                    <a:lnTo>
                      <a:pt x="108750" y="54116"/>
                    </a:lnTo>
                    <a:lnTo>
                      <a:pt x="90000" y="77644"/>
                    </a:lnTo>
                    <a:lnTo>
                      <a:pt x="120000" y="96472"/>
                    </a:lnTo>
                    <a:lnTo>
                      <a:pt x="120000" y="120000"/>
                    </a:lnTo>
                    <a:lnTo>
                      <a:pt x="78750" y="112938"/>
                    </a:lnTo>
                    <a:lnTo>
                      <a:pt x="22500" y="112938"/>
                    </a:lnTo>
                    <a:lnTo>
                      <a:pt x="22500" y="94116"/>
                    </a:lnTo>
                    <a:lnTo>
                      <a:pt x="0" y="8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7" name="Shape 617"/>
              <p:cNvSpPr/>
              <p:nvPr/>
            </p:nvSpPr>
            <p:spPr>
              <a:xfrm>
                <a:off x="3994901" y="2864863"/>
                <a:ext cx="291407" cy="227888"/>
              </a:xfrm>
              <a:custGeom>
                <a:avLst/>
                <a:gdLst/>
                <a:ahLst/>
                <a:cxnLst/>
                <a:rect l="0" t="0" r="0" b="0"/>
                <a:pathLst>
                  <a:path w="120000" h="120000" extrusionOk="0">
                    <a:moveTo>
                      <a:pt x="0" y="89144"/>
                    </a:moveTo>
                    <a:lnTo>
                      <a:pt x="8727" y="58283"/>
                    </a:lnTo>
                    <a:lnTo>
                      <a:pt x="45816" y="48000"/>
                    </a:lnTo>
                    <a:lnTo>
                      <a:pt x="45816" y="37716"/>
                    </a:lnTo>
                    <a:lnTo>
                      <a:pt x="54544" y="37716"/>
                    </a:lnTo>
                    <a:lnTo>
                      <a:pt x="76361" y="0"/>
                    </a:lnTo>
                    <a:lnTo>
                      <a:pt x="87272" y="37716"/>
                    </a:lnTo>
                    <a:lnTo>
                      <a:pt x="100361" y="48000"/>
                    </a:lnTo>
                    <a:lnTo>
                      <a:pt x="120000" y="85716"/>
                    </a:lnTo>
                    <a:lnTo>
                      <a:pt x="67638" y="102855"/>
                    </a:lnTo>
                    <a:lnTo>
                      <a:pt x="50183" y="85716"/>
                    </a:lnTo>
                    <a:lnTo>
                      <a:pt x="45816" y="116572"/>
                    </a:lnTo>
                    <a:lnTo>
                      <a:pt x="28361" y="116572"/>
                    </a:lnTo>
                    <a:lnTo>
                      <a:pt x="17455" y="120000"/>
                    </a:lnTo>
                    <a:lnTo>
                      <a:pt x="0" y="89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8" name="Shape 618"/>
              <p:cNvSpPr/>
              <p:nvPr/>
            </p:nvSpPr>
            <p:spPr>
              <a:xfrm>
                <a:off x="3984305" y="2526286"/>
                <a:ext cx="233126" cy="449265"/>
              </a:xfrm>
              <a:custGeom>
                <a:avLst/>
                <a:gdLst/>
                <a:ahLst/>
                <a:cxnLst/>
                <a:rect l="0" t="0" r="0" b="0"/>
                <a:pathLst>
                  <a:path w="120000" h="120000" extrusionOk="0">
                    <a:moveTo>
                      <a:pt x="0" y="69566"/>
                    </a:moveTo>
                    <a:lnTo>
                      <a:pt x="8183" y="73044"/>
                    </a:lnTo>
                    <a:lnTo>
                      <a:pt x="5455" y="80000"/>
                    </a:lnTo>
                    <a:lnTo>
                      <a:pt x="19088" y="100872"/>
                    </a:lnTo>
                    <a:lnTo>
                      <a:pt x="5455" y="100872"/>
                    </a:lnTo>
                    <a:lnTo>
                      <a:pt x="19088" y="120000"/>
                    </a:lnTo>
                    <a:lnTo>
                      <a:pt x="62727" y="114783"/>
                    </a:lnTo>
                    <a:lnTo>
                      <a:pt x="62727" y="109566"/>
                    </a:lnTo>
                    <a:lnTo>
                      <a:pt x="73638" y="109566"/>
                    </a:lnTo>
                    <a:lnTo>
                      <a:pt x="100911" y="90433"/>
                    </a:lnTo>
                    <a:lnTo>
                      <a:pt x="95455" y="80000"/>
                    </a:lnTo>
                    <a:lnTo>
                      <a:pt x="111816" y="59127"/>
                    </a:lnTo>
                    <a:lnTo>
                      <a:pt x="117272" y="55650"/>
                    </a:lnTo>
                    <a:lnTo>
                      <a:pt x="120000" y="27827"/>
                    </a:lnTo>
                    <a:lnTo>
                      <a:pt x="27272" y="0"/>
                    </a:lnTo>
                    <a:lnTo>
                      <a:pt x="13638" y="0"/>
                    </a:lnTo>
                    <a:lnTo>
                      <a:pt x="13638" y="8694"/>
                    </a:lnTo>
                    <a:lnTo>
                      <a:pt x="27272" y="20872"/>
                    </a:lnTo>
                    <a:lnTo>
                      <a:pt x="19088" y="46955"/>
                    </a:lnTo>
                    <a:lnTo>
                      <a:pt x="0" y="695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19" name="Shape 619"/>
              <p:cNvSpPr/>
              <p:nvPr/>
            </p:nvSpPr>
            <p:spPr>
              <a:xfrm>
                <a:off x="3931321" y="3086239"/>
                <a:ext cx="174845" cy="234399"/>
              </a:xfrm>
              <a:custGeom>
                <a:avLst/>
                <a:gdLst/>
                <a:ahLst/>
                <a:cxnLst/>
                <a:rect l="0" t="0" r="0" b="0"/>
                <a:pathLst>
                  <a:path w="120000" h="120000" extrusionOk="0">
                    <a:moveTo>
                      <a:pt x="0" y="110000"/>
                    </a:moveTo>
                    <a:lnTo>
                      <a:pt x="18183" y="120000"/>
                    </a:lnTo>
                    <a:lnTo>
                      <a:pt x="43638" y="120000"/>
                    </a:lnTo>
                    <a:lnTo>
                      <a:pt x="69088" y="106666"/>
                    </a:lnTo>
                    <a:lnTo>
                      <a:pt x="80000" y="76666"/>
                    </a:lnTo>
                    <a:lnTo>
                      <a:pt x="105455" y="60000"/>
                    </a:lnTo>
                    <a:lnTo>
                      <a:pt x="120000" y="0"/>
                    </a:lnTo>
                    <a:lnTo>
                      <a:pt x="90911" y="0"/>
                    </a:lnTo>
                    <a:lnTo>
                      <a:pt x="72727" y="3333"/>
                    </a:lnTo>
                    <a:lnTo>
                      <a:pt x="72727" y="36666"/>
                    </a:lnTo>
                    <a:lnTo>
                      <a:pt x="32727" y="23333"/>
                    </a:lnTo>
                    <a:lnTo>
                      <a:pt x="32727" y="40000"/>
                    </a:lnTo>
                    <a:lnTo>
                      <a:pt x="43638" y="40000"/>
                    </a:lnTo>
                    <a:lnTo>
                      <a:pt x="43638" y="76666"/>
                    </a:lnTo>
                    <a:lnTo>
                      <a:pt x="29088" y="76666"/>
                    </a:lnTo>
                    <a:lnTo>
                      <a:pt x="0" y="11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0" name="Shape 620"/>
              <p:cNvSpPr/>
              <p:nvPr/>
            </p:nvSpPr>
            <p:spPr>
              <a:xfrm>
                <a:off x="3968410" y="3034150"/>
                <a:ext cx="407968" cy="514375"/>
              </a:xfrm>
              <a:custGeom>
                <a:avLst/>
                <a:gdLst/>
                <a:ahLst/>
                <a:cxnLst/>
                <a:rect l="0" t="0" r="0" b="0"/>
                <a:pathLst>
                  <a:path w="120000" h="120000" extrusionOk="0">
                    <a:moveTo>
                      <a:pt x="0" y="74427"/>
                    </a:moveTo>
                    <a:lnTo>
                      <a:pt x="0" y="77466"/>
                    </a:lnTo>
                    <a:lnTo>
                      <a:pt x="21816" y="74427"/>
                    </a:lnTo>
                    <a:lnTo>
                      <a:pt x="34283" y="88100"/>
                    </a:lnTo>
                    <a:lnTo>
                      <a:pt x="42077" y="88100"/>
                    </a:lnTo>
                    <a:lnTo>
                      <a:pt x="45194" y="82027"/>
                    </a:lnTo>
                    <a:lnTo>
                      <a:pt x="51427" y="80505"/>
                    </a:lnTo>
                    <a:lnTo>
                      <a:pt x="59222" y="86583"/>
                    </a:lnTo>
                    <a:lnTo>
                      <a:pt x="59222" y="107850"/>
                    </a:lnTo>
                    <a:lnTo>
                      <a:pt x="71688" y="107850"/>
                    </a:lnTo>
                    <a:lnTo>
                      <a:pt x="113766" y="120000"/>
                    </a:lnTo>
                    <a:lnTo>
                      <a:pt x="110650" y="116961"/>
                    </a:lnTo>
                    <a:lnTo>
                      <a:pt x="102855" y="112405"/>
                    </a:lnTo>
                    <a:lnTo>
                      <a:pt x="104416" y="94177"/>
                    </a:lnTo>
                    <a:lnTo>
                      <a:pt x="118438" y="88100"/>
                    </a:lnTo>
                    <a:lnTo>
                      <a:pt x="110650" y="77466"/>
                    </a:lnTo>
                    <a:lnTo>
                      <a:pt x="104416" y="59238"/>
                    </a:lnTo>
                    <a:lnTo>
                      <a:pt x="104416" y="51644"/>
                    </a:lnTo>
                    <a:lnTo>
                      <a:pt x="113766" y="47088"/>
                    </a:lnTo>
                    <a:lnTo>
                      <a:pt x="118438" y="30377"/>
                    </a:lnTo>
                    <a:lnTo>
                      <a:pt x="120000" y="24305"/>
                    </a:lnTo>
                    <a:lnTo>
                      <a:pt x="118438" y="12150"/>
                    </a:lnTo>
                    <a:lnTo>
                      <a:pt x="93505" y="0"/>
                    </a:lnTo>
                    <a:lnTo>
                      <a:pt x="56105" y="6077"/>
                    </a:lnTo>
                    <a:lnTo>
                      <a:pt x="45194" y="0"/>
                    </a:lnTo>
                    <a:lnTo>
                      <a:pt x="40522" y="12150"/>
                    </a:lnTo>
                    <a:lnTo>
                      <a:pt x="34283" y="39494"/>
                    </a:lnTo>
                    <a:lnTo>
                      <a:pt x="23377" y="48605"/>
                    </a:lnTo>
                    <a:lnTo>
                      <a:pt x="18700" y="60761"/>
                    </a:lnTo>
                    <a:lnTo>
                      <a:pt x="7794" y="66833"/>
                    </a:lnTo>
                    <a:lnTo>
                      <a:pt x="1561" y="66833"/>
                    </a:lnTo>
                    <a:lnTo>
                      <a:pt x="0" y="74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1" name="Shape 621"/>
              <p:cNvSpPr/>
              <p:nvPr/>
            </p:nvSpPr>
            <p:spPr>
              <a:xfrm>
                <a:off x="4397571" y="2135624"/>
                <a:ext cx="58282" cy="45579"/>
              </a:xfrm>
              <a:custGeom>
                <a:avLst/>
                <a:gdLst/>
                <a:ahLst/>
                <a:cxnLst/>
                <a:rect l="0" t="0" r="0" b="0"/>
                <a:pathLst>
                  <a:path w="120000" h="120000" extrusionOk="0">
                    <a:moveTo>
                      <a:pt x="0" y="51427"/>
                    </a:moveTo>
                    <a:lnTo>
                      <a:pt x="43638" y="120000"/>
                    </a:lnTo>
                    <a:lnTo>
                      <a:pt x="120000" y="0"/>
                    </a:lnTo>
                    <a:lnTo>
                      <a:pt x="0" y="51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2" name="Shape 622"/>
              <p:cNvSpPr/>
              <p:nvPr/>
            </p:nvSpPr>
            <p:spPr>
              <a:xfrm>
                <a:off x="3714092" y="2832308"/>
                <a:ext cx="47685" cy="169288"/>
              </a:xfrm>
              <a:custGeom>
                <a:avLst/>
                <a:gdLst/>
                <a:ahLst/>
                <a:cxnLst/>
                <a:rect l="0" t="0" r="0" b="0"/>
                <a:pathLst>
                  <a:path w="120000" h="120000" extrusionOk="0">
                    <a:moveTo>
                      <a:pt x="0" y="23077"/>
                    </a:moveTo>
                    <a:lnTo>
                      <a:pt x="80000" y="120000"/>
                    </a:lnTo>
                    <a:lnTo>
                      <a:pt x="120000" y="9233"/>
                    </a:lnTo>
                    <a:lnTo>
                      <a:pt x="80000" y="0"/>
                    </a:lnTo>
                    <a:lnTo>
                      <a:pt x="80000" y="9233"/>
                    </a:lnTo>
                    <a:lnTo>
                      <a:pt x="0" y="2307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3" name="Shape 623"/>
              <p:cNvSpPr/>
              <p:nvPr/>
            </p:nvSpPr>
            <p:spPr>
              <a:xfrm>
                <a:off x="3883637" y="3131816"/>
                <a:ext cx="58282" cy="32556"/>
              </a:xfrm>
              <a:custGeom>
                <a:avLst/>
                <a:gdLst/>
                <a:ahLst/>
                <a:cxnLst/>
                <a:rect l="0" t="0" r="0" b="0"/>
                <a:pathLst>
                  <a:path w="120000" h="120000" extrusionOk="0">
                    <a:moveTo>
                      <a:pt x="0" y="120000"/>
                    </a:moveTo>
                    <a:lnTo>
                      <a:pt x="32727" y="0"/>
                    </a:lnTo>
                    <a:lnTo>
                      <a:pt x="120000" y="0"/>
                    </a:lnTo>
                    <a:lnTo>
                      <a:pt x="1200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4" name="Shape 624"/>
              <p:cNvSpPr/>
              <p:nvPr/>
            </p:nvSpPr>
            <p:spPr>
              <a:xfrm>
                <a:off x="4413464" y="2676041"/>
                <a:ext cx="333794" cy="410198"/>
              </a:xfrm>
              <a:custGeom>
                <a:avLst/>
                <a:gdLst/>
                <a:ahLst/>
                <a:cxnLst/>
                <a:rect l="0" t="0" r="0" b="0"/>
                <a:pathLst>
                  <a:path w="120000" h="120000" extrusionOk="0">
                    <a:moveTo>
                      <a:pt x="0" y="83811"/>
                    </a:moveTo>
                    <a:lnTo>
                      <a:pt x="11427" y="76188"/>
                    </a:lnTo>
                    <a:lnTo>
                      <a:pt x="11427" y="59050"/>
                    </a:lnTo>
                    <a:lnTo>
                      <a:pt x="26666" y="43811"/>
                    </a:lnTo>
                    <a:lnTo>
                      <a:pt x="32383" y="7616"/>
                    </a:lnTo>
                    <a:lnTo>
                      <a:pt x="40000" y="0"/>
                    </a:lnTo>
                    <a:lnTo>
                      <a:pt x="49522" y="24761"/>
                    </a:lnTo>
                    <a:lnTo>
                      <a:pt x="80000" y="43811"/>
                    </a:lnTo>
                    <a:lnTo>
                      <a:pt x="72383" y="53333"/>
                    </a:lnTo>
                    <a:lnTo>
                      <a:pt x="80000" y="55238"/>
                    </a:lnTo>
                    <a:lnTo>
                      <a:pt x="89522" y="76188"/>
                    </a:lnTo>
                    <a:lnTo>
                      <a:pt x="120000" y="81905"/>
                    </a:lnTo>
                    <a:lnTo>
                      <a:pt x="93333" y="104761"/>
                    </a:lnTo>
                    <a:lnTo>
                      <a:pt x="72383" y="120000"/>
                    </a:lnTo>
                    <a:lnTo>
                      <a:pt x="45716" y="120000"/>
                    </a:lnTo>
                    <a:lnTo>
                      <a:pt x="24761" y="110477"/>
                    </a:lnTo>
                    <a:lnTo>
                      <a:pt x="15238" y="93333"/>
                    </a:lnTo>
                    <a:lnTo>
                      <a:pt x="0" y="8381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5" name="Shape 625"/>
              <p:cNvSpPr/>
              <p:nvPr/>
            </p:nvSpPr>
            <p:spPr>
              <a:xfrm>
                <a:off x="4609501" y="2825797"/>
                <a:ext cx="31791" cy="39068"/>
              </a:xfrm>
              <a:custGeom>
                <a:avLst/>
                <a:gdLst/>
                <a:ahLst/>
                <a:cxnLst/>
                <a:rect l="0" t="0" r="0" b="0"/>
                <a:pathLst>
                  <a:path w="120000" h="120000" extrusionOk="0">
                    <a:moveTo>
                      <a:pt x="0" y="100000"/>
                    </a:moveTo>
                    <a:lnTo>
                      <a:pt x="100000" y="120000"/>
                    </a:lnTo>
                    <a:lnTo>
                      <a:pt x="120000" y="100000"/>
                    </a:lnTo>
                    <a:lnTo>
                      <a:pt x="100000" y="60000"/>
                    </a:lnTo>
                    <a:lnTo>
                      <a:pt x="120000" y="60000"/>
                    </a:lnTo>
                    <a:lnTo>
                      <a:pt x="100000" y="0"/>
                    </a:lnTo>
                    <a:lnTo>
                      <a:pt x="0" y="10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6" name="Shape 626"/>
              <p:cNvSpPr/>
              <p:nvPr/>
            </p:nvSpPr>
            <p:spPr>
              <a:xfrm>
                <a:off x="3873041" y="3131816"/>
                <a:ext cx="121861" cy="169288"/>
              </a:xfrm>
              <a:custGeom>
                <a:avLst/>
                <a:gdLst/>
                <a:ahLst/>
                <a:cxnLst/>
                <a:rect l="0" t="0" r="0" b="0"/>
                <a:pathLst>
                  <a:path w="120000" h="120000" extrusionOk="0">
                    <a:moveTo>
                      <a:pt x="0" y="50766"/>
                    </a:moveTo>
                    <a:lnTo>
                      <a:pt x="5216" y="41538"/>
                    </a:lnTo>
                    <a:lnTo>
                      <a:pt x="20872" y="41538"/>
                    </a:lnTo>
                    <a:lnTo>
                      <a:pt x="5216" y="18461"/>
                    </a:lnTo>
                    <a:lnTo>
                      <a:pt x="62611" y="18461"/>
                    </a:lnTo>
                    <a:lnTo>
                      <a:pt x="62611" y="0"/>
                    </a:lnTo>
                    <a:lnTo>
                      <a:pt x="104350" y="0"/>
                    </a:lnTo>
                    <a:lnTo>
                      <a:pt x="104350" y="18461"/>
                    </a:lnTo>
                    <a:lnTo>
                      <a:pt x="120000" y="18461"/>
                    </a:lnTo>
                    <a:lnTo>
                      <a:pt x="120000" y="73844"/>
                    </a:lnTo>
                    <a:lnTo>
                      <a:pt x="99127" y="73844"/>
                    </a:lnTo>
                    <a:lnTo>
                      <a:pt x="57388" y="120000"/>
                    </a:lnTo>
                    <a:lnTo>
                      <a:pt x="0" y="507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7" name="Shape 627"/>
              <p:cNvSpPr/>
              <p:nvPr/>
            </p:nvSpPr>
            <p:spPr>
              <a:xfrm>
                <a:off x="3316721" y="2799751"/>
                <a:ext cx="63580" cy="26046"/>
              </a:xfrm>
              <a:custGeom>
                <a:avLst/>
                <a:gdLst/>
                <a:ahLst/>
                <a:cxnLst/>
                <a:rect l="0" t="0" r="0" b="0"/>
                <a:pathLst>
                  <a:path w="120000" h="120000" extrusionOk="0">
                    <a:moveTo>
                      <a:pt x="0" y="120000"/>
                    </a:moveTo>
                    <a:lnTo>
                      <a:pt x="0" y="0"/>
                    </a:lnTo>
                    <a:lnTo>
                      <a:pt x="120000" y="9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8" name="Shape 628"/>
              <p:cNvSpPr/>
              <p:nvPr/>
            </p:nvSpPr>
            <p:spPr>
              <a:xfrm>
                <a:off x="3618723" y="2858351"/>
                <a:ext cx="100669" cy="188821"/>
              </a:xfrm>
              <a:custGeom>
                <a:avLst/>
                <a:gdLst/>
                <a:ahLst/>
                <a:cxnLst/>
                <a:rect l="0" t="0" r="0" b="0"/>
                <a:pathLst>
                  <a:path w="120000" h="120000" extrusionOk="0">
                    <a:moveTo>
                      <a:pt x="0" y="111722"/>
                    </a:moveTo>
                    <a:lnTo>
                      <a:pt x="0" y="4138"/>
                    </a:lnTo>
                    <a:lnTo>
                      <a:pt x="75788" y="0"/>
                    </a:lnTo>
                    <a:lnTo>
                      <a:pt x="120000" y="95172"/>
                    </a:lnTo>
                    <a:lnTo>
                      <a:pt x="25261" y="120000"/>
                    </a:lnTo>
                    <a:lnTo>
                      <a:pt x="0" y="11172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29" name="Shape 629"/>
              <p:cNvSpPr/>
              <p:nvPr/>
            </p:nvSpPr>
            <p:spPr>
              <a:xfrm>
                <a:off x="3364405" y="2825797"/>
                <a:ext cx="158951" cy="149755"/>
              </a:xfrm>
              <a:custGeom>
                <a:avLst/>
                <a:gdLst/>
                <a:ahLst/>
                <a:cxnLst/>
                <a:rect l="0" t="0" r="0" b="0"/>
                <a:pathLst>
                  <a:path w="120000" h="120000" extrusionOk="0">
                    <a:moveTo>
                      <a:pt x="0" y="31305"/>
                    </a:moveTo>
                    <a:lnTo>
                      <a:pt x="12000" y="15650"/>
                    </a:lnTo>
                    <a:lnTo>
                      <a:pt x="12000" y="0"/>
                    </a:lnTo>
                    <a:lnTo>
                      <a:pt x="68000" y="5216"/>
                    </a:lnTo>
                    <a:lnTo>
                      <a:pt x="72000" y="15650"/>
                    </a:lnTo>
                    <a:lnTo>
                      <a:pt x="92000" y="5216"/>
                    </a:lnTo>
                    <a:lnTo>
                      <a:pt x="120000" y="67827"/>
                    </a:lnTo>
                    <a:lnTo>
                      <a:pt x="120000" y="99127"/>
                    </a:lnTo>
                    <a:lnTo>
                      <a:pt x="112000" y="99127"/>
                    </a:lnTo>
                    <a:lnTo>
                      <a:pt x="108000" y="120000"/>
                    </a:lnTo>
                    <a:lnTo>
                      <a:pt x="92000" y="120000"/>
                    </a:lnTo>
                    <a:lnTo>
                      <a:pt x="92000" y="99127"/>
                    </a:lnTo>
                    <a:lnTo>
                      <a:pt x="76000" y="99127"/>
                    </a:lnTo>
                    <a:lnTo>
                      <a:pt x="68000" y="67827"/>
                    </a:lnTo>
                    <a:lnTo>
                      <a:pt x="28000" y="88694"/>
                    </a:lnTo>
                    <a:lnTo>
                      <a:pt x="0" y="3130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0" name="Shape 630"/>
              <p:cNvSpPr/>
              <p:nvPr/>
            </p:nvSpPr>
            <p:spPr>
              <a:xfrm>
                <a:off x="4662485" y="2337466"/>
                <a:ext cx="47685" cy="19535"/>
              </a:xfrm>
              <a:custGeom>
                <a:avLst/>
                <a:gdLst/>
                <a:ahLst/>
                <a:cxnLst/>
                <a:rect l="0" t="0" r="0" b="0"/>
                <a:pathLst>
                  <a:path w="120000" h="120000" extrusionOk="0">
                    <a:moveTo>
                      <a:pt x="0" y="0"/>
                    </a:moveTo>
                    <a:lnTo>
                      <a:pt x="53333" y="120000"/>
                    </a:lnTo>
                    <a:lnTo>
                      <a:pt x="120000" y="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1" name="Shape 631"/>
              <p:cNvSpPr/>
              <p:nvPr/>
            </p:nvSpPr>
            <p:spPr>
              <a:xfrm>
                <a:off x="4445255" y="2220267"/>
                <a:ext cx="26492" cy="117201"/>
              </a:xfrm>
              <a:custGeom>
                <a:avLst/>
                <a:gdLst/>
                <a:ahLst/>
                <a:cxnLst/>
                <a:rect l="0" t="0" r="0" b="0"/>
                <a:pathLst>
                  <a:path w="120000" h="120000" extrusionOk="0">
                    <a:moveTo>
                      <a:pt x="0" y="40000"/>
                    </a:moveTo>
                    <a:lnTo>
                      <a:pt x="72000" y="120000"/>
                    </a:lnTo>
                    <a:lnTo>
                      <a:pt x="96000" y="40000"/>
                    </a:lnTo>
                    <a:lnTo>
                      <a:pt x="72000" y="40000"/>
                    </a:lnTo>
                    <a:lnTo>
                      <a:pt x="72000" y="20000"/>
                    </a:lnTo>
                    <a:lnTo>
                      <a:pt x="96000" y="13333"/>
                    </a:lnTo>
                    <a:lnTo>
                      <a:pt x="120000" y="0"/>
                    </a:lnTo>
                    <a:lnTo>
                      <a:pt x="72000" y="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2" name="Shape 632"/>
              <p:cNvSpPr/>
              <p:nvPr/>
            </p:nvSpPr>
            <p:spPr>
              <a:xfrm>
                <a:off x="3486267" y="2864863"/>
                <a:ext cx="132457" cy="188822"/>
              </a:xfrm>
              <a:custGeom>
                <a:avLst/>
                <a:gdLst/>
                <a:ahLst/>
                <a:cxnLst/>
                <a:rect l="0" t="0" r="0" b="0"/>
                <a:pathLst>
                  <a:path w="120000" h="120000" extrusionOk="0">
                    <a:moveTo>
                      <a:pt x="0" y="86894"/>
                    </a:moveTo>
                    <a:lnTo>
                      <a:pt x="14400" y="70344"/>
                    </a:lnTo>
                    <a:lnTo>
                      <a:pt x="19200" y="53794"/>
                    </a:lnTo>
                    <a:lnTo>
                      <a:pt x="33600" y="53794"/>
                    </a:lnTo>
                    <a:lnTo>
                      <a:pt x="33600" y="24827"/>
                    </a:lnTo>
                    <a:lnTo>
                      <a:pt x="57600" y="0"/>
                    </a:lnTo>
                    <a:lnTo>
                      <a:pt x="81600" y="12411"/>
                    </a:lnTo>
                    <a:lnTo>
                      <a:pt x="96000" y="24827"/>
                    </a:lnTo>
                    <a:lnTo>
                      <a:pt x="120000" y="24827"/>
                    </a:lnTo>
                    <a:lnTo>
                      <a:pt x="120000" y="107588"/>
                    </a:lnTo>
                    <a:lnTo>
                      <a:pt x="33600" y="120000"/>
                    </a:lnTo>
                    <a:lnTo>
                      <a:pt x="33600" y="95172"/>
                    </a:lnTo>
                    <a:lnTo>
                      <a:pt x="0" y="8689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3" name="Shape 633"/>
              <p:cNvSpPr/>
              <p:nvPr/>
            </p:nvSpPr>
            <p:spPr>
              <a:xfrm>
                <a:off x="4461150" y="2213757"/>
                <a:ext cx="79475" cy="123711"/>
              </a:xfrm>
              <a:custGeom>
                <a:avLst/>
                <a:gdLst/>
                <a:ahLst/>
                <a:cxnLst/>
                <a:rect l="0" t="0" r="0" b="0"/>
                <a:pathLst>
                  <a:path w="120000" h="120000" extrusionOk="0">
                    <a:moveTo>
                      <a:pt x="0" y="44211"/>
                    </a:moveTo>
                    <a:lnTo>
                      <a:pt x="0" y="25261"/>
                    </a:lnTo>
                    <a:lnTo>
                      <a:pt x="8000" y="18950"/>
                    </a:lnTo>
                    <a:lnTo>
                      <a:pt x="56000" y="18950"/>
                    </a:lnTo>
                    <a:lnTo>
                      <a:pt x="104000" y="0"/>
                    </a:lnTo>
                    <a:lnTo>
                      <a:pt x="120000" y="25261"/>
                    </a:lnTo>
                    <a:lnTo>
                      <a:pt x="56000" y="44211"/>
                    </a:lnTo>
                    <a:lnTo>
                      <a:pt x="80000" y="75788"/>
                    </a:lnTo>
                    <a:lnTo>
                      <a:pt x="72000" y="101050"/>
                    </a:lnTo>
                    <a:lnTo>
                      <a:pt x="32000" y="120000"/>
                    </a:lnTo>
                    <a:lnTo>
                      <a:pt x="0" y="120000"/>
                    </a:lnTo>
                    <a:lnTo>
                      <a:pt x="8000" y="44211"/>
                    </a:lnTo>
                    <a:lnTo>
                      <a:pt x="0" y="4421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4" name="Shape 634"/>
              <p:cNvSpPr/>
              <p:nvPr/>
            </p:nvSpPr>
            <p:spPr>
              <a:xfrm>
                <a:off x="4445255" y="3053683"/>
                <a:ext cx="169547" cy="266955"/>
              </a:xfrm>
              <a:custGeom>
                <a:avLst/>
                <a:gdLst/>
                <a:ahLst/>
                <a:cxnLst/>
                <a:rect l="0" t="0" r="0" b="0"/>
                <a:pathLst>
                  <a:path w="120000" h="120000" extrusionOk="0">
                    <a:moveTo>
                      <a:pt x="0" y="14633"/>
                    </a:moveTo>
                    <a:lnTo>
                      <a:pt x="11250" y="38050"/>
                    </a:lnTo>
                    <a:lnTo>
                      <a:pt x="0" y="61461"/>
                    </a:lnTo>
                    <a:lnTo>
                      <a:pt x="11250" y="61461"/>
                    </a:lnTo>
                    <a:lnTo>
                      <a:pt x="0" y="70244"/>
                    </a:lnTo>
                    <a:lnTo>
                      <a:pt x="71250" y="120000"/>
                    </a:lnTo>
                    <a:lnTo>
                      <a:pt x="112500" y="79022"/>
                    </a:lnTo>
                    <a:lnTo>
                      <a:pt x="105000" y="67316"/>
                    </a:lnTo>
                    <a:lnTo>
                      <a:pt x="105000" y="23416"/>
                    </a:lnTo>
                    <a:lnTo>
                      <a:pt x="120000" y="14633"/>
                    </a:lnTo>
                    <a:lnTo>
                      <a:pt x="71250" y="14633"/>
                    </a:lnTo>
                    <a:lnTo>
                      <a:pt x="30000" y="0"/>
                    </a:lnTo>
                    <a:lnTo>
                      <a:pt x="0" y="1463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5" name="Shape 635"/>
              <p:cNvSpPr/>
              <p:nvPr/>
            </p:nvSpPr>
            <p:spPr>
              <a:xfrm>
                <a:off x="4710169" y="2317933"/>
                <a:ext cx="42387" cy="39068"/>
              </a:xfrm>
              <a:custGeom>
                <a:avLst/>
                <a:gdLst/>
                <a:ahLst/>
                <a:cxnLst/>
                <a:rect l="0" t="0" r="0" b="0"/>
                <a:pathLst>
                  <a:path w="120000" h="120000" extrusionOk="0">
                    <a:moveTo>
                      <a:pt x="0" y="60000"/>
                    </a:moveTo>
                    <a:lnTo>
                      <a:pt x="105000" y="0"/>
                    </a:lnTo>
                    <a:lnTo>
                      <a:pt x="120000" y="12000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6" name="Shape 636"/>
              <p:cNvSpPr/>
              <p:nvPr/>
            </p:nvSpPr>
            <p:spPr>
              <a:xfrm>
                <a:off x="4461150" y="2181201"/>
                <a:ext cx="42387" cy="39068"/>
              </a:xfrm>
              <a:custGeom>
                <a:avLst/>
                <a:gdLst/>
                <a:ahLst/>
                <a:cxnLst/>
                <a:rect l="0" t="0" r="0" b="0"/>
                <a:pathLst>
                  <a:path w="120000" h="120000" extrusionOk="0">
                    <a:moveTo>
                      <a:pt x="0" y="120000"/>
                    </a:moveTo>
                    <a:lnTo>
                      <a:pt x="30000" y="120000"/>
                    </a:lnTo>
                    <a:lnTo>
                      <a:pt x="120000" y="20000"/>
                    </a:lnTo>
                    <a:lnTo>
                      <a:pt x="75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7" name="Shape 637"/>
              <p:cNvSpPr/>
              <p:nvPr/>
            </p:nvSpPr>
            <p:spPr>
              <a:xfrm>
                <a:off x="3449178" y="2949507"/>
                <a:ext cx="74177" cy="104178"/>
              </a:xfrm>
              <a:custGeom>
                <a:avLst/>
                <a:gdLst/>
                <a:ahLst/>
                <a:cxnLst/>
                <a:rect l="0" t="0" r="0" b="0"/>
                <a:pathLst>
                  <a:path w="120000" h="120000" extrusionOk="0">
                    <a:moveTo>
                      <a:pt x="0" y="45000"/>
                    </a:moveTo>
                    <a:lnTo>
                      <a:pt x="17144" y="0"/>
                    </a:lnTo>
                    <a:lnTo>
                      <a:pt x="60000" y="0"/>
                    </a:lnTo>
                    <a:lnTo>
                      <a:pt x="60000" y="30000"/>
                    </a:lnTo>
                    <a:lnTo>
                      <a:pt x="85716" y="30000"/>
                    </a:lnTo>
                    <a:lnTo>
                      <a:pt x="60000" y="67500"/>
                    </a:lnTo>
                    <a:lnTo>
                      <a:pt x="120000" y="75000"/>
                    </a:lnTo>
                    <a:lnTo>
                      <a:pt x="120000" y="120000"/>
                    </a:lnTo>
                    <a:lnTo>
                      <a:pt x="0" y="4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8" name="Shape 638"/>
              <p:cNvSpPr/>
              <p:nvPr/>
            </p:nvSpPr>
            <p:spPr>
              <a:xfrm>
                <a:off x="3883637" y="2220267"/>
                <a:ext cx="354986" cy="410198"/>
              </a:xfrm>
              <a:custGeom>
                <a:avLst/>
                <a:gdLst/>
                <a:ahLst/>
                <a:cxnLst/>
                <a:rect l="0" t="0" r="0" b="0"/>
                <a:pathLst>
                  <a:path w="120000" h="120000" extrusionOk="0">
                    <a:moveTo>
                      <a:pt x="0" y="62855"/>
                    </a:moveTo>
                    <a:lnTo>
                      <a:pt x="0" y="26666"/>
                    </a:lnTo>
                    <a:lnTo>
                      <a:pt x="21494" y="0"/>
                    </a:lnTo>
                    <a:lnTo>
                      <a:pt x="44777" y="3811"/>
                    </a:lnTo>
                    <a:lnTo>
                      <a:pt x="50150" y="11427"/>
                    </a:lnTo>
                    <a:lnTo>
                      <a:pt x="75222" y="26666"/>
                    </a:lnTo>
                    <a:lnTo>
                      <a:pt x="80594" y="19050"/>
                    </a:lnTo>
                    <a:lnTo>
                      <a:pt x="80594" y="7616"/>
                    </a:lnTo>
                    <a:lnTo>
                      <a:pt x="87761" y="3811"/>
                    </a:lnTo>
                    <a:lnTo>
                      <a:pt x="120000" y="9522"/>
                    </a:lnTo>
                    <a:lnTo>
                      <a:pt x="118211" y="28572"/>
                    </a:lnTo>
                    <a:lnTo>
                      <a:pt x="120000" y="95238"/>
                    </a:lnTo>
                    <a:lnTo>
                      <a:pt x="120000" y="116188"/>
                    </a:lnTo>
                    <a:lnTo>
                      <a:pt x="112833" y="116188"/>
                    </a:lnTo>
                    <a:lnTo>
                      <a:pt x="112833" y="120000"/>
                    </a:lnTo>
                    <a:lnTo>
                      <a:pt x="51938" y="89522"/>
                    </a:lnTo>
                    <a:lnTo>
                      <a:pt x="44777" y="89522"/>
                    </a:lnTo>
                    <a:lnTo>
                      <a:pt x="23283" y="81905"/>
                    </a:lnTo>
                    <a:lnTo>
                      <a:pt x="0" y="6285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39" name="Shape 639"/>
              <p:cNvSpPr/>
              <p:nvPr/>
            </p:nvSpPr>
            <p:spPr>
              <a:xfrm>
                <a:off x="4635992" y="3535501"/>
                <a:ext cx="158951" cy="390664"/>
              </a:xfrm>
              <a:custGeom>
                <a:avLst/>
                <a:gdLst/>
                <a:ahLst/>
                <a:cxnLst/>
                <a:rect l="0" t="0" r="0" b="0"/>
                <a:pathLst>
                  <a:path w="120000" h="120000" extrusionOk="0">
                    <a:moveTo>
                      <a:pt x="0" y="88000"/>
                    </a:moveTo>
                    <a:lnTo>
                      <a:pt x="8000" y="108000"/>
                    </a:lnTo>
                    <a:lnTo>
                      <a:pt x="28000" y="120000"/>
                    </a:lnTo>
                    <a:lnTo>
                      <a:pt x="76000" y="108000"/>
                    </a:lnTo>
                    <a:lnTo>
                      <a:pt x="112000" y="26000"/>
                    </a:lnTo>
                    <a:lnTo>
                      <a:pt x="120000" y="30000"/>
                    </a:lnTo>
                    <a:lnTo>
                      <a:pt x="96000" y="0"/>
                    </a:lnTo>
                    <a:lnTo>
                      <a:pt x="84000" y="6000"/>
                    </a:lnTo>
                    <a:lnTo>
                      <a:pt x="84000" y="24000"/>
                    </a:lnTo>
                    <a:lnTo>
                      <a:pt x="56000" y="30000"/>
                    </a:lnTo>
                    <a:lnTo>
                      <a:pt x="24000" y="34000"/>
                    </a:lnTo>
                    <a:lnTo>
                      <a:pt x="8000" y="40000"/>
                    </a:lnTo>
                    <a:lnTo>
                      <a:pt x="24000" y="64000"/>
                    </a:lnTo>
                    <a:lnTo>
                      <a:pt x="0" y="88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0" name="Shape 640"/>
              <p:cNvSpPr/>
              <p:nvPr/>
            </p:nvSpPr>
            <p:spPr>
              <a:xfrm>
                <a:off x="4413464" y="3437835"/>
                <a:ext cx="68879" cy="227888"/>
              </a:xfrm>
              <a:custGeom>
                <a:avLst/>
                <a:gdLst/>
                <a:ahLst/>
                <a:cxnLst/>
                <a:rect l="0" t="0" r="0" b="0"/>
                <a:pathLst>
                  <a:path w="120000" h="120000" extrusionOk="0">
                    <a:moveTo>
                      <a:pt x="0" y="61716"/>
                    </a:moveTo>
                    <a:lnTo>
                      <a:pt x="9233" y="75427"/>
                    </a:lnTo>
                    <a:lnTo>
                      <a:pt x="55383" y="89144"/>
                    </a:lnTo>
                    <a:lnTo>
                      <a:pt x="46155" y="109716"/>
                    </a:lnTo>
                    <a:lnTo>
                      <a:pt x="92305" y="120000"/>
                    </a:lnTo>
                    <a:lnTo>
                      <a:pt x="120000" y="89144"/>
                    </a:lnTo>
                    <a:lnTo>
                      <a:pt x="83077" y="58283"/>
                    </a:lnTo>
                    <a:lnTo>
                      <a:pt x="83077" y="82283"/>
                    </a:lnTo>
                    <a:lnTo>
                      <a:pt x="55383" y="82283"/>
                    </a:lnTo>
                    <a:lnTo>
                      <a:pt x="46155" y="51427"/>
                    </a:lnTo>
                    <a:lnTo>
                      <a:pt x="36922" y="6855"/>
                    </a:lnTo>
                    <a:lnTo>
                      <a:pt x="0" y="0"/>
                    </a:lnTo>
                    <a:lnTo>
                      <a:pt x="36922" y="20572"/>
                    </a:lnTo>
                    <a:lnTo>
                      <a:pt x="0" y="6171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1" name="Shape 641"/>
              <p:cNvSpPr/>
              <p:nvPr/>
            </p:nvSpPr>
            <p:spPr>
              <a:xfrm>
                <a:off x="3438582" y="2487221"/>
                <a:ext cx="339091" cy="423221"/>
              </a:xfrm>
              <a:custGeom>
                <a:avLst/>
                <a:gdLst/>
                <a:ahLst/>
                <a:cxnLst/>
                <a:rect l="0" t="0" r="0" b="0"/>
                <a:pathLst>
                  <a:path w="120000" h="120000" extrusionOk="0">
                    <a:moveTo>
                      <a:pt x="0" y="83077"/>
                    </a:moveTo>
                    <a:lnTo>
                      <a:pt x="3750" y="70155"/>
                    </a:lnTo>
                    <a:lnTo>
                      <a:pt x="5627" y="77538"/>
                    </a:lnTo>
                    <a:lnTo>
                      <a:pt x="45000" y="73844"/>
                    </a:lnTo>
                    <a:lnTo>
                      <a:pt x="33750" y="0"/>
                    </a:lnTo>
                    <a:lnTo>
                      <a:pt x="52500" y="0"/>
                    </a:lnTo>
                    <a:lnTo>
                      <a:pt x="108750" y="36922"/>
                    </a:lnTo>
                    <a:lnTo>
                      <a:pt x="108750" y="40616"/>
                    </a:lnTo>
                    <a:lnTo>
                      <a:pt x="120000" y="40616"/>
                    </a:lnTo>
                    <a:lnTo>
                      <a:pt x="120000" y="68305"/>
                    </a:lnTo>
                    <a:lnTo>
                      <a:pt x="110627" y="73844"/>
                    </a:lnTo>
                    <a:lnTo>
                      <a:pt x="90000" y="77538"/>
                    </a:lnTo>
                    <a:lnTo>
                      <a:pt x="60000" y="96000"/>
                    </a:lnTo>
                    <a:lnTo>
                      <a:pt x="48750" y="114461"/>
                    </a:lnTo>
                    <a:lnTo>
                      <a:pt x="39377" y="108922"/>
                    </a:lnTo>
                    <a:lnTo>
                      <a:pt x="28127" y="120000"/>
                    </a:lnTo>
                    <a:lnTo>
                      <a:pt x="16877" y="97844"/>
                    </a:lnTo>
                    <a:lnTo>
                      <a:pt x="5627" y="101538"/>
                    </a:lnTo>
                    <a:lnTo>
                      <a:pt x="3750" y="97844"/>
                    </a:lnTo>
                    <a:lnTo>
                      <a:pt x="0" y="8307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2" name="Shape 642"/>
              <p:cNvSpPr/>
              <p:nvPr/>
            </p:nvSpPr>
            <p:spPr>
              <a:xfrm>
                <a:off x="3316721" y="2389555"/>
                <a:ext cx="270214" cy="390665"/>
              </a:xfrm>
              <a:custGeom>
                <a:avLst/>
                <a:gdLst/>
                <a:ahLst/>
                <a:cxnLst/>
                <a:rect l="0" t="0" r="0" b="0"/>
                <a:pathLst>
                  <a:path w="120000" h="120000" extrusionOk="0">
                    <a:moveTo>
                      <a:pt x="0" y="54000"/>
                    </a:moveTo>
                    <a:lnTo>
                      <a:pt x="7061" y="66000"/>
                    </a:lnTo>
                    <a:lnTo>
                      <a:pt x="7061" y="84000"/>
                    </a:lnTo>
                    <a:lnTo>
                      <a:pt x="0" y="104000"/>
                    </a:lnTo>
                    <a:lnTo>
                      <a:pt x="23527" y="98000"/>
                    </a:lnTo>
                    <a:lnTo>
                      <a:pt x="54116" y="120000"/>
                    </a:lnTo>
                    <a:lnTo>
                      <a:pt x="58822" y="108000"/>
                    </a:lnTo>
                    <a:lnTo>
                      <a:pt x="63527" y="114000"/>
                    </a:lnTo>
                    <a:lnTo>
                      <a:pt x="112938" y="112000"/>
                    </a:lnTo>
                    <a:lnTo>
                      <a:pt x="96472" y="30000"/>
                    </a:lnTo>
                    <a:lnTo>
                      <a:pt x="120000" y="30000"/>
                    </a:lnTo>
                    <a:lnTo>
                      <a:pt x="75294" y="0"/>
                    </a:lnTo>
                    <a:lnTo>
                      <a:pt x="75294" y="12000"/>
                    </a:lnTo>
                    <a:lnTo>
                      <a:pt x="54116" y="12000"/>
                    </a:lnTo>
                    <a:lnTo>
                      <a:pt x="54116" y="34000"/>
                    </a:lnTo>
                    <a:lnTo>
                      <a:pt x="40000" y="42000"/>
                    </a:lnTo>
                    <a:lnTo>
                      <a:pt x="42355" y="54000"/>
                    </a:lnTo>
                    <a:lnTo>
                      <a:pt x="0" y="54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3" name="Shape 643"/>
              <p:cNvSpPr/>
              <p:nvPr/>
            </p:nvSpPr>
            <p:spPr>
              <a:xfrm>
                <a:off x="3406792" y="2135624"/>
                <a:ext cx="254319" cy="240911"/>
              </a:xfrm>
              <a:custGeom>
                <a:avLst/>
                <a:gdLst/>
                <a:ahLst/>
                <a:cxnLst/>
                <a:rect l="0" t="0" r="0" b="0"/>
                <a:pathLst>
                  <a:path w="120000" h="120000" extrusionOk="0">
                    <a:moveTo>
                      <a:pt x="0" y="120000"/>
                    </a:moveTo>
                    <a:lnTo>
                      <a:pt x="32500" y="100538"/>
                    </a:lnTo>
                    <a:lnTo>
                      <a:pt x="37500" y="48650"/>
                    </a:lnTo>
                    <a:lnTo>
                      <a:pt x="60000" y="25944"/>
                    </a:lnTo>
                    <a:lnTo>
                      <a:pt x="72500" y="0"/>
                    </a:lnTo>
                    <a:lnTo>
                      <a:pt x="112500" y="9727"/>
                    </a:lnTo>
                    <a:lnTo>
                      <a:pt x="120000" y="51894"/>
                    </a:lnTo>
                    <a:lnTo>
                      <a:pt x="100000" y="55133"/>
                    </a:lnTo>
                    <a:lnTo>
                      <a:pt x="97500" y="58377"/>
                    </a:lnTo>
                    <a:lnTo>
                      <a:pt x="97500" y="64866"/>
                    </a:lnTo>
                    <a:lnTo>
                      <a:pt x="55000" y="100538"/>
                    </a:lnTo>
                    <a:lnTo>
                      <a:pt x="375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4" name="Shape 644"/>
              <p:cNvSpPr/>
              <p:nvPr/>
            </p:nvSpPr>
            <p:spPr>
              <a:xfrm>
                <a:off x="4355183" y="3476901"/>
                <a:ext cx="222530" cy="468798"/>
              </a:xfrm>
              <a:custGeom>
                <a:avLst/>
                <a:gdLst/>
                <a:ahLst/>
                <a:cxnLst/>
                <a:rect l="0" t="0" r="0" b="0"/>
                <a:pathLst>
                  <a:path w="120000" h="120000" extrusionOk="0">
                    <a:moveTo>
                      <a:pt x="0" y="35000"/>
                    </a:moveTo>
                    <a:lnTo>
                      <a:pt x="5716" y="38333"/>
                    </a:lnTo>
                    <a:lnTo>
                      <a:pt x="31427" y="41666"/>
                    </a:lnTo>
                    <a:lnTo>
                      <a:pt x="31427" y="66666"/>
                    </a:lnTo>
                    <a:lnTo>
                      <a:pt x="17144" y="88333"/>
                    </a:lnTo>
                    <a:lnTo>
                      <a:pt x="17144" y="120000"/>
                    </a:lnTo>
                    <a:lnTo>
                      <a:pt x="31427" y="120000"/>
                    </a:lnTo>
                    <a:lnTo>
                      <a:pt x="31427" y="115000"/>
                    </a:lnTo>
                    <a:lnTo>
                      <a:pt x="60000" y="101666"/>
                    </a:lnTo>
                    <a:lnTo>
                      <a:pt x="51427" y="66666"/>
                    </a:lnTo>
                    <a:lnTo>
                      <a:pt x="120000" y="38333"/>
                    </a:lnTo>
                    <a:lnTo>
                      <a:pt x="120000" y="0"/>
                    </a:lnTo>
                    <a:lnTo>
                      <a:pt x="100000" y="5000"/>
                    </a:lnTo>
                    <a:lnTo>
                      <a:pt x="57144" y="8333"/>
                    </a:lnTo>
                    <a:lnTo>
                      <a:pt x="57144" y="18333"/>
                    </a:lnTo>
                    <a:lnTo>
                      <a:pt x="68572" y="33333"/>
                    </a:lnTo>
                    <a:lnTo>
                      <a:pt x="60000" y="48333"/>
                    </a:lnTo>
                    <a:lnTo>
                      <a:pt x="48572" y="41666"/>
                    </a:lnTo>
                    <a:lnTo>
                      <a:pt x="51427" y="33333"/>
                    </a:lnTo>
                    <a:lnTo>
                      <a:pt x="34283" y="26666"/>
                    </a:lnTo>
                    <a:lnTo>
                      <a:pt x="0" y="3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5" name="Shape 645"/>
              <p:cNvSpPr/>
              <p:nvPr/>
            </p:nvSpPr>
            <p:spPr>
              <a:xfrm>
                <a:off x="3692900" y="2500242"/>
                <a:ext cx="344390" cy="345089"/>
              </a:xfrm>
              <a:custGeom>
                <a:avLst/>
                <a:gdLst/>
                <a:ahLst/>
                <a:cxnLst/>
                <a:rect l="0" t="0" r="0" b="0"/>
                <a:pathLst>
                  <a:path w="120000" h="120000" extrusionOk="0">
                    <a:moveTo>
                      <a:pt x="0" y="88300"/>
                    </a:moveTo>
                    <a:lnTo>
                      <a:pt x="3694" y="99622"/>
                    </a:lnTo>
                    <a:lnTo>
                      <a:pt x="16616" y="120000"/>
                    </a:lnTo>
                    <a:lnTo>
                      <a:pt x="16616" y="115472"/>
                    </a:lnTo>
                    <a:lnTo>
                      <a:pt x="22155" y="120000"/>
                    </a:lnTo>
                    <a:lnTo>
                      <a:pt x="35077" y="104150"/>
                    </a:lnTo>
                    <a:lnTo>
                      <a:pt x="64616" y="113205"/>
                    </a:lnTo>
                    <a:lnTo>
                      <a:pt x="99694" y="99622"/>
                    </a:lnTo>
                    <a:lnTo>
                      <a:pt x="101538" y="99622"/>
                    </a:lnTo>
                    <a:lnTo>
                      <a:pt x="114461" y="70188"/>
                    </a:lnTo>
                    <a:lnTo>
                      <a:pt x="120000" y="36227"/>
                    </a:lnTo>
                    <a:lnTo>
                      <a:pt x="112616" y="22638"/>
                    </a:lnTo>
                    <a:lnTo>
                      <a:pt x="112616" y="9055"/>
                    </a:lnTo>
                    <a:lnTo>
                      <a:pt x="88616" y="0"/>
                    </a:lnTo>
                    <a:lnTo>
                      <a:pt x="46155" y="45283"/>
                    </a:lnTo>
                    <a:lnTo>
                      <a:pt x="27694" y="45283"/>
                    </a:lnTo>
                    <a:lnTo>
                      <a:pt x="27694" y="79244"/>
                    </a:lnTo>
                    <a:lnTo>
                      <a:pt x="20305" y="86038"/>
                    </a:lnTo>
                    <a:lnTo>
                      <a:pt x="0" y="883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6" name="Shape 646"/>
              <p:cNvSpPr/>
              <p:nvPr/>
            </p:nvSpPr>
            <p:spPr>
              <a:xfrm>
                <a:off x="3740583" y="2793241"/>
                <a:ext cx="254318" cy="266955"/>
              </a:xfrm>
              <a:custGeom>
                <a:avLst/>
                <a:gdLst/>
                <a:ahLst/>
                <a:cxnLst/>
                <a:rect l="0" t="0" r="0" b="0"/>
                <a:pathLst>
                  <a:path w="120000" h="120000" extrusionOk="0">
                    <a:moveTo>
                      <a:pt x="0" y="96583"/>
                    </a:moveTo>
                    <a:lnTo>
                      <a:pt x="7500" y="23416"/>
                    </a:lnTo>
                    <a:lnTo>
                      <a:pt x="25000" y="2927"/>
                    </a:lnTo>
                    <a:lnTo>
                      <a:pt x="65000" y="14633"/>
                    </a:lnTo>
                    <a:lnTo>
                      <a:pt x="112500" y="0"/>
                    </a:lnTo>
                    <a:lnTo>
                      <a:pt x="120000" y="17561"/>
                    </a:lnTo>
                    <a:lnTo>
                      <a:pt x="120000" y="23416"/>
                    </a:lnTo>
                    <a:lnTo>
                      <a:pt x="115000" y="35122"/>
                    </a:lnTo>
                    <a:lnTo>
                      <a:pt x="95000" y="96583"/>
                    </a:lnTo>
                    <a:lnTo>
                      <a:pt x="65000" y="87805"/>
                    </a:lnTo>
                    <a:lnTo>
                      <a:pt x="60000" y="114144"/>
                    </a:lnTo>
                    <a:lnTo>
                      <a:pt x="42500" y="120000"/>
                    </a:lnTo>
                    <a:lnTo>
                      <a:pt x="25000" y="96583"/>
                    </a:lnTo>
                    <a:lnTo>
                      <a:pt x="0" y="965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7" name="Shape 647"/>
              <p:cNvSpPr/>
              <p:nvPr/>
            </p:nvSpPr>
            <p:spPr>
              <a:xfrm>
                <a:off x="3316721" y="2825797"/>
                <a:ext cx="63580" cy="39068"/>
              </a:xfrm>
              <a:custGeom>
                <a:avLst/>
                <a:gdLst/>
                <a:ahLst/>
                <a:cxnLst/>
                <a:rect l="0" t="0" r="0" b="0"/>
                <a:pathLst>
                  <a:path w="120000" h="120000" extrusionOk="0">
                    <a:moveTo>
                      <a:pt x="0" y="20000"/>
                    </a:moveTo>
                    <a:lnTo>
                      <a:pt x="40000" y="60000"/>
                    </a:lnTo>
                    <a:lnTo>
                      <a:pt x="90000" y="60000"/>
                    </a:lnTo>
                    <a:lnTo>
                      <a:pt x="90000" y="120000"/>
                    </a:lnTo>
                    <a:lnTo>
                      <a:pt x="120000" y="60000"/>
                    </a:lnTo>
                    <a:lnTo>
                      <a:pt x="120000" y="0"/>
                    </a:lnTo>
                    <a:lnTo>
                      <a:pt x="0" y="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8" name="Shape 648"/>
              <p:cNvSpPr/>
              <p:nvPr/>
            </p:nvSpPr>
            <p:spPr>
              <a:xfrm>
                <a:off x="4810835" y="2435133"/>
                <a:ext cx="5300" cy="52090"/>
              </a:xfrm>
              <a:custGeom>
                <a:avLst/>
                <a:gdLst/>
                <a:ahLst/>
                <a:cxnLst/>
                <a:rect l="0" t="0" r="0" b="0"/>
                <a:pathLst>
                  <a:path w="120000" h="120000" extrusionOk="0">
                    <a:moveTo>
                      <a:pt x="0" y="120000"/>
                    </a:moveTo>
                    <a:lnTo>
                      <a:pt x="120000" y="120000"/>
                    </a:lnTo>
                    <a:lnTo>
                      <a:pt x="120000" y="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49" name="Shape 649"/>
              <p:cNvSpPr/>
              <p:nvPr/>
            </p:nvSpPr>
            <p:spPr>
              <a:xfrm>
                <a:off x="4323394" y="3209949"/>
                <a:ext cx="47685" cy="39068"/>
              </a:xfrm>
              <a:custGeom>
                <a:avLst/>
                <a:gdLst/>
                <a:ahLst/>
                <a:cxnLst/>
                <a:rect l="0" t="0" r="0" b="0"/>
                <a:pathLst>
                  <a:path w="120000" h="120000" extrusionOk="0">
                    <a:moveTo>
                      <a:pt x="0" y="120000"/>
                    </a:moveTo>
                    <a:lnTo>
                      <a:pt x="80000" y="60000"/>
                    </a:lnTo>
                    <a:lnTo>
                      <a:pt x="120000" y="0"/>
                    </a:lnTo>
                    <a:lnTo>
                      <a:pt x="120000" y="8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0" name="Shape 650"/>
              <p:cNvSpPr/>
              <p:nvPr/>
            </p:nvSpPr>
            <p:spPr>
              <a:xfrm>
                <a:off x="3306125" y="2708597"/>
                <a:ext cx="148353" cy="123713"/>
              </a:xfrm>
              <a:custGeom>
                <a:avLst/>
                <a:gdLst/>
                <a:ahLst/>
                <a:cxnLst/>
                <a:rect l="0" t="0" r="0" b="0"/>
                <a:pathLst>
                  <a:path w="120000" h="120000" extrusionOk="0">
                    <a:moveTo>
                      <a:pt x="0" y="69472"/>
                    </a:moveTo>
                    <a:lnTo>
                      <a:pt x="8572" y="88422"/>
                    </a:lnTo>
                    <a:lnTo>
                      <a:pt x="64283" y="107366"/>
                    </a:lnTo>
                    <a:lnTo>
                      <a:pt x="8572" y="113683"/>
                    </a:lnTo>
                    <a:lnTo>
                      <a:pt x="8572" y="120000"/>
                    </a:lnTo>
                    <a:lnTo>
                      <a:pt x="64283" y="113683"/>
                    </a:lnTo>
                    <a:lnTo>
                      <a:pt x="120000" y="120000"/>
                    </a:lnTo>
                    <a:lnTo>
                      <a:pt x="111427" y="69472"/>
                    </a:lnTo>
                    <a:lnTo>
                      <a:pt x="51427" y="0"/>
                    </a:lnTo>
                    <a:lnTo>
                      <a:pt x="8572" y="18950"/>
                    </a:lnTo>
                    <a:lnTo>
                      <a:pt x="0" y="69472"/>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1" name="Shape 651"/>
              <p:cNvSpPr/>
              <p:nvPr/>
            </p:nvSpPr>
            <p:spPr>
              <a:xfrm>
                <a:off x="3401494" y="2910440"/>
                <a:ext cx="63581" cy="78135"/>
              </a:xfrm>
              <a:custGeom>
                <a:avLst/>
                <a:gdLst/>
                <a:ahLst/>
                <a:cxnLst/>
                <a:rect l="0" t="0" r="0" b="0"/>
                <a:pathLst>
                  <a:path w="120000" h="120000" extrusionOk="0">
                    <a:moveTo>
                      <a:pt x="0" y="40000"/>
                    </a:moveTo>
                    <a:lnTo>
                      <a:pt x="20000" y="80000"/>
                    </a:lnTo>
                    <a:lnTo>
                      <a:pt x="100000" y="120000"/>
                    </a:lnTo>
                    <a:lnTo>
                      <a:pt x="120000" y="60000"/>
                    </a:lnTo>
                    <a:lnTo>
                      <a:pt x="100000" y="0"/>
                    </a:lnTo>
                    <a:lnTo>
                      <a:pt x="0" y="4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2" name="Shape 652"/>
              <p:cNvSpPr/>
              <p:nvPr/>
            </p:nvSpPr>
            <p:spPr>
              <a:xfrm>
                <a:off x="4588308" y="2845330"/>
                <a:ext cx="227827" cy="384154"/>
              </a:xfrm>
              <a:custGeom>
                <a:avLst/>
                <a:gdLst/>
                <a:ahLst/>
                <a:cxnLst/>
                <a:rect l="0" t="0" r="0" b="0"/>
                <a:pathLst>
                  <a:path w="120000" h="120000" extrusionOk="0">
                    <a:moveTo>
                      <a:pt x="0" y="111866"/>
                    </a:moveTo>
                    <a:lnTo>
                      <a:pt x="0" y="81355"/>
                    </a:lnTo>
                    <a:lnTo>
                      <a:pt x="11161" y="75255"/>
                    </a:lnTo>
                    <a:lnTo>
                      <a:pt x="41861" y="56950"/>
                    </a:lnTo>
                    <a:lnTo>
                      <a:pt x="83722" y="34577"/>
                    </a:lnTo>
                    <a:lnTo>
                      <a:pt x="39072" y="28472"/>
                    </a:lnTo>
                    <a:lnTo>
                      <a:pt x="25116" y="6100"/>
                    </a:lnTo>
                    <a:lnTo>
                      <a:pt x="27905" y="4066"/>
                    </a:lnTo>
                    <a:lnTo>
                      <a:pt x="39072" y="12205"/>
                    </a:lnTo>
                    <a:lnTo>
                      <a:pt x="120000" y="0"/>
                    </a:lnTo>
                    <a:lnTo>
                      <a:pt x="120000" y="12205"/>
                    </a:lnTo>
                    <a:lnTo>
                      <a:pt x="83722" y="75255"/>
                    </a:lnTo>
                    <a:lnTo>
                      <a:pt x="5583" y="120000"/>
                    </a:lnTo>
                    <a:lnTo>
                      <a:pt x="0" y="111866"/>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3" name="Shape 653"/>
              <p:cNvSpPr/>
              <p:nvPr/>
            </p:nvSpPr>
            <p:spPr>
              <a:xfrm>
                <a:off x="4238621" y="3626655"/>
                <a:ext cx="174845" cy="195332"/>
              </a:xfrm>
              <a:custGeom>
                <a:avLst/>
                <a:gdLst/>
                <a:ahLst/>
                <a:cxnLst/>
                <a:rect l="0" t="0" r="0" b="0"/>
                <a:pathLst>
                  <a:path w="120000" h="120000" extrusionOk="0">
                    <a:moveTo>
                      <a:pt x="0" y="36000"/>
                    </a:moveTo>
                    <a:lnTo>
                      <a:pt x="29088" y="36000"/>
                    </a:lnTo>
                    <a:lnTo>
                      <a:pt x="50911" y="8000"/>
                    </a:lnTo>
                    <a:lnTo>
                      <a:pt x="54544" y="8000"/>
                    </a:lnTo>
                    <a:lnTo>
                      <a:pt x="87272" y="0"/>
                    </a:lnTo>
                    <a:lnTo>
                      <a:pt x="120000" y="8000"/>
                    </a:lnTo>
                    <a:lnTo>
                      <a:pt x="120000" y="68000"/>
                    </a:lnTo>
                    <a:lnTo>
                      <a:pt x="98183" y="120000"/>
                    </a:lnTo>
                    <a:lnTo>
                      <a:pt x="54544" y="120000"/>
                    </a:lnTo>
                    <a:lnTo>
                      <a:pt x="36361" y="108000"/>
                    </a:lnTo>
                    <a:lnTo>
                      <a:pt x="0" y="36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4" name="Shape 654"/>
              <p:cNvSpPr/>
              <p:nvPr/>
            </p:nvSpPr>
            <p:spPr>
              <a:xfrm>
                <a:off x="3947217" y="3659210"/>
                <a:ext cx="291406" cy="364620"/>
              </a:xfrm>
              <a:custGeom>
                <a:avLst/>
                <a:gdLst/>
                <a:ahLst/>
                <a:cxnLst/>
                <a:rect l="0" t="0" r="0" b="0"/>
                <a:pathLst>
                  <a:path w="120000" h="120000" extrusionOk="0">
                    <a:moveTo>
                      <a:pt x="0" y="2144"/>
                    </a:moveTo>
                    <a:lnTo>
                      <a:pt x="13088" y="0"/>
                    </a:lnTo>
                    <a:lnTo>
                      <a:pt x="87272" y="10716"/>
                    </a:lnTo>
                    <a:lnTo>
                      <a:pt x="102544" y="2144"/>
                    </a:lnTo>
                    <a:lnTo>
                      <a:pt x="120000" y="8572"/>
                    </a:lnTo>
                    <a:lnTo>
                      <a:pt x="104727" y="15000"/>
                    </a:lnTo>
                    <a:lnTo>
                      <a:pt x="100361" y="10716"/>
                    </a:lnTo>
                    <a:lnTo>
                      <a:pt x="80727" y="15000"/>
                    </a:lnTo>
                    <a:lnTo>
                      <a:pt x="80727" y="53572"/>
                    </a:lnTo>
                    <a:lnTo>
                      <a:pt x="72000" y="53572"/>
                    </a:lnTo>
                    <a:lnTo>
                      <a:pt x="72000" y="115716"/>
                    </a:lnTo>
                    <a:lnTo>
                      <a:pt x="65455" y="120000"/>
                    </a:lnTo>
                    <a:lnTo>
                      <a:pt x="56727" y="120000"/>
                    </a:lnTo>
                    <a:lnTo>
                      <a:pt x="50183" y="113572"/>
                    </a:lnTo>
                    <a:lnTo>
                      <a:pt x="41455" y="115716"/>
                    </a:lnTo>
                    <a:lnTo>
                      <a:pt x="28361" y="102855"/>
                    </a:lnTo>
                    <a:lnTo>
                      <a:pt x="21816" y="57855"/>
                    </a:lnTo>
                    <a:lnTo>
                      <a:pt x="21816" y="53572"/>
                    </a:lnTo>
                    <a:lnTo>
                      <a:pt x="0" y="2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5" name="Shape 655"/>
              <p:cNvSpPr/>
              <p:nvPr/>
            </p:nvSpPr>
            <p:spPr>
              <a:xfrm>
                <a:off x="3316721" y="2376533"/>
                <a:ext cx="169547" cy="188822"/>
              </a:xfrm>
              <a:custGeom>
                <a:avLst/>
                <a:gdLst/>
                <a:ahLst/>
                <a:cxnLst/>
                <a:rect l="0" t="0" r="0" b="0"/>
                <a:pathLst>
                  <a:path w="120000" h="120000" extrusionOk="0">
                    <a:moveTo>
                      <a:pt x="0" y="120000"/>
                    </a:moveTo>
                    <a:lnTo>
                      <a:pt x="63750" y="0"/>
                    </a:lnTo>
                    <a:lnTo>
                      <a:pt x="120000" y="0"/>
                    </a:lnTo>
                    <a:lnTo>
                      <a:pt x="120000" y="37238"/>
                    </a:lnTo>
                    <a:lnTo>
                      <a:pt x="86250" y="37238"/>
                    </a:lnTo>
                    <a:lnTo>
                      <a:pt x="86250" y="78622"/>
                    </a:lnTo>
                    <a:lnTo>
                      <a:pt x="63750" y="99311"/>
                    </a:lnTo>
                    <a:lnTo>
                      <a:pt x="67500" y="120000"/>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6" name="Shape 656"/>
              <p:cNvSpPr/>
              <p:nvPr/>
            </p:nvSpPr>
            <p:spPr>
              <a:xfrm>
                <a:off x="4140815" y="2526286"/>
                <a:ext cx="354986" cy="559954"/>
              </a:xfrm>
              <a:custGeom>
                <a:avLst/>
                <a:gdLst/>
                <a:ahLst/>
                <a:cxnLst/>
                <a:rect l="0" t="0" r="0" b="0"/>
                <a:pathLst>
                  <a:path w="120000" h="120000" extrusionOk="0">
                    <a:moveTo>
                      <a:pt x="0" y="64183"/>
                    </a:moveTo>
                    <a:lnTo>
                      <a:pt x="3583" y="72555"/>
                    </a:lnTo>
                    <a:lnTo>
                      <a:pt x="12538" y="87905"/>
                    </a:lnTo>
                    <a:lnTo>
                      <a:pt x="23283" y="92094"/>
                    </a:lnTo>
                    <a:lnTo>
                      <a:pt x="39405" y="107444"/>
                    </a:lnTo>
                    <a:lnTo>
                      <a:pt x="66266" y="120000"/>
                    </a:lnTo>
                    <a:lnTo>
                      <a:pt x="93133" y="120000"/>
                    </a:lnTo>
                    <a:lnTo>
                      <a:pt x="105672" y="113022"/>
                    </a:lnTo>
                    <a:lnTo>
                      <a:pt x="96716" y="100466"/>
                    </a:lnTo>
                    <a:lnTo>
                      <a:pt x="82388" y="93488"/>
                    </a:lnTo>
                    <a:lnTo>
                      <a:pt x="93133" y="87905"/>
                    </a:lnTo>
                    <a:lnTo>
                      <a:pt x="93133" y="75350"/>
                    </a:lnTo>
                    <a:lnTo>
                      <a:pt x="107461" y="64183"/>
                    </a:lnTo>
                    <a:lnTo>
                      <a:pt x="112833" y="37672"/>
                    </a:lnTo>
                    <a:lnTo>
                      <a:pt x="120000" y="30700"/>
                    </a:lnTo>
                    <a:lnTo>
                      <a:pt x="114627" y="22327"/>
                    </a:lnTo>
                    <a:lnTo>
                      <a:pt x="112833" y="4183"/>
                    </a:lnTo>
                    <a:lnTo>
                      <a:pt x="102088" y="0"/>
                    </a:lnTo>
                    <a:lnTo>
                      <a:pt x="93133" y="4183"/>
                    </a:lnTo>
                    <a:lnTo>
                      <a:pt x="23283" y="4183"/>
                    </a:lnTo>
                    <a:lnTo>
                      <a:pt x="23283" y="19533"/>
                    </a:lnTo>
                    <a:lnTo>
                      <a:pt x="16116" y="19533"/>
                    </a:lnTo>
                    <a:lnTo>
                      <a:pt x="16116" y="22327"/>
                    </a:lnTo>
                    <a:lnTo>
                      <a:pt x="14327" y="44650"/>
                    </a:lnTo>
                    <a:lnTo>
                      <a:pt x="8955" y="47444"/>
                    </a:lnTo>
                    <a:lnTo>
                      <a:pt x="0" y="641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7" name="Shape 657"/>
              <p:cNvSpPr/>
              <p:nvPr/>
            </p:nvSpPr>
            <p:spPr>
              <a:xfrm>
                <a:off x="4365780" y="3926164"/>
                <a:ext cx="21195" cy="32557"/>
              </a:xfrm>
              <a:custGeom>
                <a:avLst/>
                <a:gdLst/>
                <a:ahLst/>
                <a:cxnLst/>
                <a:rect l="0" t="0" r="0" b="0"/>
                <a:pathLst>
                  <a:path w="120000" h="120000" extrusionOk="0">
                    <a:moveTo>
                      <a:pt x="0" y="72000"/>
                    </a:moveTo>
                    <a:lnTo>
                      <a:pt x="120000" y="120000"/>
                    </a:lnTo>
                    <a:lnTo>
                      <a:pt x="120000" y="0"/>
                    </a:lnTo>
                    <a:lnTo>
                      <a:pt x="0" y="72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8" name="Shape 658"/>
              <p:cNvSpPr/>
              <p:nvPr/>
            </p:nvSpPr>
            <p:spPr>
              <a:xfrm>
                <a:off x="4344587" y="3209949"/>
                <a:ext cx="233126" cy="299510"/>
              </a:xfrm>
              <a:custGeom>
                <a:avLst/>
                <a:gdLst/>
                <a:ahLst/>
                <a:cxnLst/>
                <a:rect l="0" t="0" r="0" b="0"/>
                <a:pathLst>
                  <a:path w="120000" h="120000" extrusionOk="0">
                    <a:moveTo>
                      <a:pt x="0" y="39127"/>
                    </a:moveTo>
                    <a:lnTo>
                      <a:pt x="2727" y="60000"/>
                    </a:lnTo>
                    <a:lnTo>
                      <a:pt x="10911" y="86088"/>
                    </a:lnTo>
                    <a:lnTo>
                      <a:pt x="35455" y="88694"/>
                    </a:lnTo>
                    <a:lnTo>
                      <a:pt x="49088" y="96522"/>
                    </a:lnTo>
                    <a:lnTo>
                      <a:pt x="60000" y="120000"/>
                    </a:lnTo>
                    <a:lnTo>
                      <a:pt x="100911" y="114783"/>
                    </a:lnTo>
                    <a:lnTo>
                      <a:pt x="120000" y="106955"/>
                    </a:lnTo>
                    <a:lnTo>
                      <a:pt x="100911" y="60000"/>
                    </a:lnTo>
                    <a:lnTo>
                      <a:pt x="100911" y="44350"/>
                    </a:lnTo>
                    <a:lnTo>
                      <a:pt x="51816" y="0"/>
                    </a:lnTo>
                    <a:lnTo>
                      <a:pt x="35455" y="15650"/>
                    </a:lnTo>
                    <a:lnTo>
                      <a:pt x="27272" y="10433"/>
                    </a:lnTo>
                    <a:lnTo>
                      <a:pt x="21816" y="15650"/>
                    </a:lnTo>
                    <a:lnTo>
                      <a:pt x="21816" y="0"/>
                    </a:lnTo>
                    <a:lnTo>
                      <a:pt x="10911" y="0"/>
                    </a:lnTo>
                    <a:lnTo>
                      <a:pt x="10911" y="23477"/>
                    </a:lnTo>
                    <a:lnTo>
                      <a:pt x="0" y="391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59" name="Shape 659"/>
              <p:cNvSpPr/>
              <p:nvPr/>
            </p:nvSpPr>
            <p:spPr>
              <a:xfrm>
                <a:off x="3682303" y="2858351"/>
                <a:ext cx="58282" cy="143245"/>
              </a:xfrm>
              <a:custGeom>
                <a:avLst/>
                <a:gdLst/>
                <a:ahLst/>
                <a:cxnLst/>
                <a:rect l="0" t="0" r="0" b="0"/>
                <a:pathLst>
                  <a:path w="120000" h="120000" extrusionOk="0">
                    <a:moveTo>
                      <a:pt x="0" y="0"/>
                    </a:moveTo>
                    <a:lnTo>
                      <a:pt x="54544" y="5455"/>
                    </a:lnTo>
                    <a:lnTo>
                      <a:pt x="120000" y="120000"/>
                    </a:lnTo>
                    <a:lnTo>
                      <a:pt x="76361" y="120000"/>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0" name="Shape 660"/>
              <p:cNvSpPr/>
              <p:nvPr/>
            </p:nvSpPr>
            <p:spPr>
              <a:xfrm>
                <a:off x="4349885" y="3086239"/>
                <a:ext cx="111265" cy="143245"/>
              </a:xfrm>
              <a:custGeom>
                <a:avLst/>
                <a:gdLst/>
                <a:ahLst/>
                <a:cxnLst/>
                <a:rect l="0" t="0" r="0" b="0"/>
                <a:pathLst>
                  <a:path w="120000" h="120000" extrusionOk="0">
                    <a:moveTo>
                      <a:pt x="0" y="120000"/>
                    </a:moveTo>
                    <a:lnTo>
                      <a:pt x="17144" y="103638"/>
                    </a:lnTo>
                    <a:lnTo>
                      <a:pt x="40000" y="103638"/>
                    </a:lnTo>
                    <a:lnTo>
                      <a:pt x="40000" y="87272"/>
                    </a:lnTo>
                    <a:lnTo>
                      <a:pt x="102855" y="87272"/>
                    </a:lnTo>
                    <a:lnTo>
                      <a:pt x="120000" y="38183"/>
                    </a:lnTo>
                    <a:lnTo>
                      <a:pt x="102855" y="0"/>
                    </a:lnTo>
                    <a:lnTo>
                      <a:pt x="17144" y="0"/>
                    </a:lnTo>
                    <a:lnTo>
                      <a:pt x="22855" y="38183"/>
                    </a:lnTo>
                    <a:lnTo>
                      <a:pt x="17144" y="65455"/>
                    </a:lnTo>
                    <a:lnTo>
                      <a:pt x="0" y="1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1" name="Shape 661"/>
              <p:cNvSpPr/>
              <p:nvPr/>
            </p:nvSpPr>
            <p:spPr>
              <a:xfrm>
                <a:off x="4233323" y="2252823"/>
                <a:ext cx="243722" cy="299510"/>
              </a:xfrm>
              <a:custGeom>
                <a:avLst/>
                <a:gdLst/>
                <a:ahLst/>
                <a:cxnLst/>
                <a:rect l="0" t="0" r="0" b="0"/>
                <a:pathLst>
                  <a:path w="120000" h="120000" extrusionOk="0">
                    <a:moveTo>
                      <a:pt x="0" y="26088"/>
                    </a:moveTo>
                    <a:lnTo>
                      <a:pt x="2611" y="120000"/>
                    </a:lnTo>
                    <a:lnTo>
                      <a:pt x="101738" y="120000"/>
                    </a:lnTo>
                    <a:lnTo>
                      <a:pt x="117388" y="112172"/>
                    </a:lnTo>
                    <a:lnTo>
                      <a:pt x="120000" y="96522"/>
                    </a:lnTo>
                    <a:lnTo>
                      <a:pt x="80872" y="31305"/>
                    </a:lnTo>
                    <a:lnTo>
                      <a:pt x="101738" y="49566"/>
                    </a:lnTo>
                    <a:lnTo>
                      <a:pt x="112172" y="33911"/>
                    </a:lnTo>
                    <a:lnTo>
                      <a:pt x="101738" y="2611"/>
                    </a:lnTo>
                    <a:lnTo>
                      <a:pt x="73044" y="5216"/>
                    </a:lnTo>
                    <a:lnTo>
                      <a:pt x="73044" y="2611"/>
                    </a:lnTo>
                    <a:lnTo>
                      <a:pt x="65216" y="2611"/>
                    </a:lnTo>
                    <a:lnTo>
                      <a:pt x="41738" y="13044"/>
                    </a:lnTo>
                    <a:lnTo>
                      <a:pt x="2611" y="0"/>
                    </a:lnTo>
                    <a:lnTo>
                      <a:pt x="0" y="2608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2" name="Shape 662"/>
              <p:cNvSpPr/>
              <p:nvPr/>
            </p:nvSpPr>
            <p:spPr>
              <a:xfrm>
                <a:off x="3581635" y="2754175"/>
                <a:ext cx="158949" cy="156266"/>
              </a:xfrm>
              <a:custGeom>
                <a:avLst/>
                <a:gdLst/>
                <a:ahLst/>
                <a:cxnLst/>
                <a:rect l="0" t="0" r="0" b="0"/>
                <a:pathLst>
                  <a:path w="120000" h="120000" extrusionOk="0">
                    <a:moveTo>
                      <a:pt x="0" y="105000"/>
                    </a:moveTo>
                    <a:lnTo>
                      <a:pt x="8000" y="120000"/>
                    </a:lnTo>
                    <a:lnTo>
                      <a:pt x="28000" y="120000"/>
                    </a:lnTo>
                    <a:lnTo>
                      <a:pt x="28000" y="85000"/>
                    </a:lnTo>
                    <a:lnTo>
                      <a:pt x="76000" y="80000"/>
                    </a:lnTo>
                    <a:lnTo>
                      <a:pt x="100000" y="85000"/>
                    </a:lnTo>
                    <a:lnTo>
                      <a:pt x="120000" y="70000"/>
                    </a:lnTo>
                    <a:lnTo>
                      <a:pt x="96000" y="25000"/>
                    </a:lnTo>
                    <a:lnTo>
                      <a:pt x="84000" y="0"/>
                    </a:lnTo>
                    <a:lnTo>
                      <a:pt x="20000" y="55000"/>
                    </a:lnTo>
                    <a:lnTo>
                      <a:pt x="0" y="10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3" name="Shape 663"/>
              <p:cNvSpPr/>
              <p:nvPr/>
            </p:nvSpPr>
            <p:spPr>
              <a:xfrm>
                <a:off x="4169744" y="3411791"/>
                <a:ext cx="270214" cy="273466"/>
              </a:xfrm>
              <a:custGeom>
                <a:avLst/>
                <a:gdLst/>
                <a:ahLst/>
                <a:cxnLst/>
                <a:rect l="0" t="0" r="0" b="0"/>
                <a:pathLst>
                  <a:path w="120000" h="120000" extrusionOk="0">
                    <a:moveTo>
                      <a:pt x="0" y="60000"/>
                    </a:moveTo>
                    <a:lnTo>
                      <a:pt x="0" y="102855"/>
                    </a:lnTo>
                    <a:lnTo>
                      <a:pt x="14116" y="111427"/>
                    </a:lnTo>
                    <a:lnTo>
                      <a:pt x="30588" y="120000"/>
                    </a:lnTo>
                    <a:lnTo>
                      <a:pt x="49411" y="120000"/>
                    </a:lnTo>
                    <a:lnTo>
                      <a:pt x="65883" y="102855"/>
                    </a:lnTo>
                    <a:lnTo>
                      <a:pt x="68233" y="102855"/>
                    </a:lnTo>
                    <a:lnTo>
                      <a:pt x="89411" y="97144"/>
                    </a:lnTo>
                    <a:lnTo>
                      <a:pt x="82355" y="88572"/>
                    </a:lnTo>
                    <a:lnTo>
                      <a:pt x="112938" y="74283"/>
                    </a:lnTo>
                    <a:lnTo>
                      <a:pt x="108233" y="62855"/>
                    </a:lnTo>
                    <a:lnTo>
                      <a:pt x="120000" y="28572"/>
                    </a:lnTo>
                    <a:lnTo>
                      <a:pt x="108233" y="11427"/>
                    </a:lnTo>
                    <a:lnTo>
                      <a:pt x="89411" y="8572"/>
                    </a:lnTo>
                    <a:lnTo>
                      <a:pt x="89411" y="0"/>
                    </a:lnTo>
                    <a:lnTo>
                      <a:pt x="68233" y="11427"/>
                    </a:lnTo>
                    <a:lnTo>
                      <a:pt x="65883" y="45716"/>
                    </a:lnTo>
                    <a:lnTo>
                      <a:pt x="77644" y="54283"/>
                    </a:lnTo>
                    <a:lnTo>
                      <a:pt x="80000" y="60000"/>
                    </a:lnTo>
                    <a:lnTo>
                      <a:pt x="18822" y="37144"/>
                    </a:lnTo>
                    <a:lnTo>
                      <a:pt x="21177" y="60000"/>
                    </a:lnTo>
                    <a:lnTo>
                      <a:pt x="0" y="6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4" name="Shape 664"/>
              <p:cNvSpPr/>
              <p:nvPr/>
            </p:nvSpPr>
            <p:spPr>
              <a:xfrm>
                <a:off x="4047883" y="3821987"/>
                <a:ext cx="365583" cy="364620"/>
              </a:xfrm>
              <a:custGeom>
                <a:avLst/>
                <a:gdLst/>
                <a:ahLst/>
                <a:cxnLst/>
                <a:rect l="0" t="0" r="0" b="0"/>
                <a:pathLst>
                  <a:path w="120000" h="120000" extrusionOk="0">
                    <a:moveTo>
                      <a:pt x="0" y="62144"/>
                    </a:moveTo>
                    <a:lnTo>
                      <a:pt x="5216" y="57855"/>
                    </a:lnTo>
                    <a:lnTo>
                      <a:pt x="12172" y="66427"/>
                    </a:lnTo>
                    <a:lnTo>
                      <a:pt x="19127" y="66427"/>
                    </a:lnTo>
                    <a:lnTo>
                      <a:pt x="24350" y="62144"/>
                    </a:lnTo>
                    <a:lnTo>
                      <a:pt x="24350" y="21427"/>
                    </a:lnTo>
                    <a:lnTo>
                      <a:pt x="31305" y="34283"/>
                    </a:lnTo>
                    <a:lnTo>
                      <a:pt x="31305" y="40716"/>
                    </a:lnTo>
                    <a:lnTo>
                      <a:pt x="40000" y="40716"/>
                    </a:lnTo>
                    <a:lnTo>
                      <a:pt x="48694" y="34283"/>
                    </a:lnTo>
                    <a:lnTo>
                      <a:pt x="67827" y="34283"/>
                    </a:lnTo>
                    <a:lnTo>
                      <a:pt x="88694" y="0"/>
                    </a:lnTo>
                    <a:lnTo>
                      <a:pt x="109566" y="0"/>
                    </a:lnTo>
                    <a:lnTo>
                      <a:pt x="109566" y="34283"/>
                    </a:lnTo>
                    <a:lnTo>
                      <a:pt x="104350" y="40716"/>
                    </a:lnTo>
                    <a:lnTo>
                      <a:pt x="109566" y="45000"/>
                    </a:lnTo>
                    <a:lnTo>
                      <a:pt x="109566" y="40716"/>
                    </a:lnTo>
                    <a:lnTo>
                      <a:pt x="120000" y="40716"/>
                    </a:lnTo>
                    <a:lnTo>
                      <a:pt x="114783" y="62144"/>
                    </a:lnTo>
                    <a:lnTo>
                      <a:pt x="100872" y="85716"/>
                    </a:lnTo>
                    <a:lnTo>
                      <a:pt x="76522" y="113572"/>
                    </a:lnTo>
                    <a:lnTo>
                      <a:pt x="62611" y="120000"/>
                    </a:lnTo>
                    <a:lnTo>
                      <a:pt x="17388" y="120000"/>
                    </a:lnTo>
                    <a:lnTo>
                      <a:pt x="12172" y="105000"/>
                    </a:lnTo>
                    <a:lnTo>
                      <a:pt x="13911" y="96427"/>
                    </a:lnTo>
                    <a:lnTo>
                      <a:pt x="0" y="62144"/>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5" name="Shape 665"/>
              <p:cNvSpPr/>
              <p:nvPr/>
            </p:nvSpPr>
            <p:spPr>
              <a:xfrm>
                <a:off x="4281007" y="4010807"/>
                <a:ext cx="42388" cy="71623"/>
              </a:xfrm>
              <a:custGeom>
                <a:avLst/>
                <a:gdLst/>
                <a:ahLst/>
                <a:cxnLst/>
                <a:rect l="0" t="0" r="0" b="0"/>
                <a:pathLst>
                  <a:path w="120000" h="120000" extrusionOk="0">
                    <a:moveTo>
                      <a:pt x="0" y="32727"/>
                    </a:moveTo>
                    <a:lnTo>
                      <a:pt x="30000" y="120000"/>
                    </a:lnTo>
                    <a:lnTo>
                      <a:pt x="120000" y="32727"/>
                    </a:lnTo>
                    <a:lnTo>
                      <a:pt x="105000" y="0"/>
                    </a:lnTo>
                    <a:lnTo>
                      <a:pt x="0" y="327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6" name="Shape 666"/>
              <p:cNvSpPr/>
              <p:nvPr/>
            </p:nvSpPr>
            <p:spPr>
              <a:xfrm>
                <a:off x="4201533" y="1451963"/>
                <a:ext cx="169547" cy="162778"/>
              </a:xfrm>
              <a:custGeom>
                <a:avLst/>
                <a:gdLst/>
                <a:ahLst/>
                <a:cxnLst/>
                <a:rect l="0" t="0" r="0" b="0"/>
                <a:pathLst>
                  <a:path w="120000" h="120000" extrusionOk="0">
                    <a:moveTo>
                      <a:pt x="41250" y="0"/>
                    </a:moveTo>
                    <a:lnTo>
                      <a:pt x="93750" y="0"/>
                    </a:lnTo>
                    <a:lnTo>
                      <a:pt x="108750" y="14400"/>
                    </a:lnTo>
                    <a:lnTo>
                      <a:pt x="120000" y="43200"/>
                    </a:lnTo>
                    <a:lnTo>
                      <a:pt x="120000" y="81600"/>
                    </a:lnTo>
                    <a:lnTo>
                      <a:pt x="112500" y="81600"/>
                    </a:lnTo>
                    <a:lnTo>
                      <a:pt x="120000" y="91200"/>
                    </a:lnTo>
                    <a:lnTo>
                      <a:pt x="120000" y="96000"/>
                    </a:lnTo>
                    <a:lnTo>
                      <a:pt x="105000" y="96000"/>
                    </a:lnTo>
                    <a:lnTo>
                      <a:pt x="93750" y="100800"/>
                    </a:lnTo>
                    <a:lnTo>
                      <a:pt x="93750" y="120000"/>
                    </a:lnTo>
                    <a:lnTo>
                      <a:pt x="82500" y="120000"/>
                    </a:lnTo>
                    <a:lnTo>
                      <a:pt x="67500" y="115200"/>
                    </a:lnTo>
                    <a:lnTo>
                      <a:pt x="63750" y="100800"/>
                    </a:lnTo>
                    <a:lnTo>
                      <a:pt x="56250" y="100800"/>
                    </a:lnTo>
                    <a:lnTo>
                      <a:pt x="30000" y="96000"/>
                    </a:lnTo>
                    <a:lnTo>
                      <a:pt x="7500" y="96000"/>
                    </a:lnTo>
                    <a:lnTo>
                      <a:pt x="7500" y="100800"/>
                    </a:lnTo>
                    <a:lnTo>
                      <a:pt x="0" y="91200"/>
                    </a:lnTo>
                    <a:lnTo>
                      <a:pt x="7500" y="81600"/>
                    </a:lnTo>
                    <a:lnTo>
                      <a:pt x="3750" y="43200"/>
                    </a:lnTo>
                    <a:lnTo>
                      <a:pt x="7500" y="43200"/>
                    </a:lnTo>
                    <a:lnTo>
                      <a:pt x="7500" y="33600"/>
                    </a:lnTo>
                    <a:lnTo>
                      <a:pt x="11250" y="28800"/>
                    </a:lnTo>
                    <a:lnTo>
                      <a:pt x="22500" y="19200"/>
                    </a:lnTo>
                    <a:lnTo>
                      <a:pt x="22500" y="0"/>
                    </a:lnTo>
                    <a:lnTo>
                      <a:pt x="4125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7" name="Shape 667"/>
              <p:cNvSpPr/>
              <p:nvPr/>
            </p:nvSpPr>
            <p:spPr>
              <a:xfrm>
                <a:off x="4169744" y="1575674"/>
                <a:ext cx="386776" cy="286487"/>
              </a:xfrm>
              <a:custGeom>
                <a:avLst/>
                <a:gdLst/>
                <a:ahLst/>
                <a:cxnLst/>
                <a:rect l="0" t="0" r="0" b="0"/>
                <a:pathLst>
                  <a:path w="120000" h="120000" extrusionOk="0">
                    <a:moveTo>
                      <a:pt x="62466" y="0"/>
                    </a:moveTo>
                    <a:lnTo>
                      <a:pt x="75616" y="0"/>
                    </a:lnTo>
                    <a:lnTo>
                      <a:pt x="75616" y="2727"/>
                    </a:lnTo>
                    <a:lnTo>
                      <a:pt x="77261" y="5455"/>
                    </a:lnTo>
                    <a:lnTo>
                      <a:pt x="77261" y="16361"/>
                    </a:lnTo>
                    <a:lnTo>
                      <a:pt x="83833" y="13638"/>
                    </a:lnTo>
                    <a:lnTo>
                      <a:pt x="88766" y="16361"/>
                    </a:lnTo>
                    <a:lnTo>
                      <a:pt x="90411" y="24544"/>
                    </a:lnTo>
                    <a:lnTo>
                      <a:pt x="103561" y="35455"/>
                    </a:lnTo>
                    <a:lnTo>
                      <a:pt x="103561" y="38183"/>
                    </a:lnTo>
                    <a:lnTo>
                      <a:pt x="105205" y="35455"/>
                    </a:lnTo>
                    <a:lnTo>
                      <a:pt x="110138" y="38183"/>
                    </a:lnTo>
                    <a:lnTo>
                      <a:pt x="116711" y="38183"/>
                    </a:lnTo>
                    <a:lnTo>
                      <a:pt x="120000" y="60000"/>
                    </a:lnTo>
                    <a:lnTo>
                      <a:pt x="115066" y="60000"/>
                    </a:lnTo>
                    <a:lnTo>
                      <a:pt x="110138" y="65455"/>
                    </a:lnTo>
                    <a:lnTo>
                      <a:pt x="105205" y="76361"/>
                    </a:lnTo>
                    <a:lnTo>
                      <a:pt x="90411" y="76361"/>
                    </a:lnTo>
                    <a:lnTo>
                      <a:pt x="90411" y="90000"/>
                    </a:lnTo>
                    <a:lnTo>
                      <a:pt x="85477" y="87272"/>
                    </a:lnTo>
                    <a:lnTo>
                      <a:pt x="90411" y="100911"/>
                    </a:lnTo>
                    <a:lnTo>
                      <a:pt x="100272" y="103638"/>
                    </a:lnTo>
                    <a:lnTo>
                      <a:pt x="85477" y="120000"/>
                    </a:lnTo>
                    <a:lnTo>
                      <a:pt x="75616" y="100911"/>
                    </a:lnTo>
                    <a:lnTo>
                      <a:pt x="83833" y="87272"/>
                    </a:lnTo>
                    <a:lnTo>
                      <a:pt x="67400" y="87272"/>
                    </a:lnTo>
                    <a:lnTo>
                      <a:pt x="70683" y="76361"/>
                    </a:lnTo>
                    <a:lnTo>
                      <a:pt x="67400" y="76361"/>
                    </a:lnTo>
                    <a:lnTo>
                      <a:pt x="62466" y="79088"/>
                    </a:lnTo>
                    <a:lnTo>
                      <a:pt x="54244" y="100911"/>
                    </a:lnTo>
                    <a:lnTo>
                      <a:pt x="46027" y="100911"/>
                    </a:lnTo>
                    <a:lnTo>
                      <a:pt x="47672" y="87272"/>
                    </a:lnTo>
                    <a:lnTo>
                      <a:pt x="47672" y="76361"/>
                    </a:lnTo>
                    <a:lnTo>
                      <a:pt x="55888" y="76361"/>
                    </a:lnTo>
                    <a:lnTo>
                      <a:pt x="55888" y="70911"/>
                    </a:lnTo>
                    <a:lnTo>
                      <a:pt x="54244" y="70911"/>
                    </a:lnTo>
                    <a:lnTo>
                      <a:pt x="47672" y="62727"/>
                    </a:lnTo>
                    <a:lnTo>
                      <a:pt x="46027" y="57272"/>
                    </a:lnTo>
                    <a:lnTo>
                      <a:pt x="36166" y="57272"/>
                    </a:lnTo>
                    <a:lnTo>
                      <a:pt x="32877" y="60000"/>
                    </a:lnTo>
                    <a:lnTo>
                      <a:pt x="21372" y="60000"/>
                    </a:lnTo>
                    <a:lnTo>
                      <a:pt x="13150" y="62727"/>
                    </a:lnTo>
                    <a:lnTo>
                      <a:pt x="3288" y="62727"/>
                    </a:lnTo>
                    <a:lnTo>
                      <a:pt x="0" y="57272"/>
                    </a:lnTo>
                    <a:lnTo>
                      <a:pt x="1644" y="43638"/>
                    </a:lnTo>
                    <a:lnTo>
                      <a:pt x="9861" y="35455"/>
                    </a:lnTo>
                    <a:lnTo>
                      <a:pt x="13150" y="16361"/>
                    </a:lnTo>
                    <a:lnTo>
                      <a:pt x="13150" y="2727"/>
                    </a:lnTo>
                    <a:lnTo>
                      <a:pt x="27944" y="2727"/>
                    </a:lnTo>
                    <a:lnTo>
                      <a:pt x="34522" y="5455"/>
                    </a:lnTo>
                    <a:lnTo>
                      <a:pt x="36166" y="5455"/>
                    </a:lnTo>
                    <a:lnTo>
                      <a:pt x="37805" y="13638"/>
                    </a:lnTo>
                    <a:lnTo>
                      <a:pt x="46027" y="16361"/>
                    </a:lnTo>
                    <a:lnTo>
                      <a:pt x="50961" y="16361"/>
                    </a:lnTo>
                    <a:lnTo>
                      <a:pt x="50961" y="5455"/>
                    </a:lnTo>
                    <a:lnTo>
                      <a:pt x="54244" y="2727"/>
                    </a:lnTo>
                    <a:lnTo>
                      <a:pt x="62466" y="2727"/>
                    </a:lnTo>
                    <a:lnTo>
                      <a:pt x="62466"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8" name="Shape 668"/>
              <p:cNvSpPr/>
              <p:nvPr/>
            </p:nvSpPr>
            <p:spPr>
              <a:xfrm>
                <a:off x="4281007" y="1712406"/>
                <a:ext cx="68879" cy="104178"/>
              </a:xfrm>
              <a:custGeom>
                <a:avLst/>
                <a:gdLst/>
                <a:ahLst/>
                <a:cxnLst/>
                <a:rect l="0" t="0" r="0" b="0"/>
                <a:pathLst>
                  <a:path w="120000" h="120000" extrusionOk="0">
                    <a:moveTo>
                      <a:pt x="9233" y="22500"/>
                    </a:moveTo>
                    <a:lnTo>
                      <a:pt x="27694" y="52500"/>
                    </a:lnTo>
                    <a:lnTo>
                      <a:pt x="46155" y="120000"/>
                    </a:lnTo>
                    <a:lnTo>
                      <a:pt x="55383" y="120000"/>
                    </a:lnTo>
                    <a:lnTo>
                      <a:pt x="73844" y="90000"/>
                    </a:lnTo>
                    <a:lnTo>
                      <a:pt x="73844" y="52500"/>
                    </a:lnTo>
                    <a:lnTo>
                      <a:pt x="110766" y="52500"/>
                    </a:lnTo>
                    <a:lnTo>
                      <a:pt x="120000" y="37500"/>
                    </a:lnTo>
                    <a:lnTo>
                      <a:pt x="110766" y="37500"/>
                    </a:lnTo>
                    <a:lnTo>
                      <a:pt x="73844" y="22500"/>
                    </a:lnTo>
                    <a:lnTo>
                      <a:pt x="55383" y="7500"/>
                    </a:lnTo>
                    <a:lnTo>
                      <a:pt x="9233" y="0"/>
                    </a:lnTo>
                    <a:lnTo>
                      <a:pt x="0" y="7500"/>
                    </a:lnTo>
                    <a:lnTo>
                      <a:pt x="9233" y="225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69" name="Shape 669"/>
              <p:cNvSpPr/>
              <p:nvPr/>
            </p:nvSpPr>
            <p:spPr>
              <a:xfrm>
                <a:off x="4530028" y="1862159"/>
                <a:ext cx="169547" cy="71623"/>
              </a:xfrm>
              <a:custGeom>
                <a:avLst/>
                <a:gdLst/>
                <a:ahLst/>
                <a:cxnLst/>
                <a:rect l="0" t="0" r="0" b="0"/>
                <a:pathLst>
                  <a:path w="120000" h="120000" extrusionOk="0">
                    <a:moveTo>
                      <a:pt x="0" y="0"/>
                    </a:moveTo>
                    <a:lnTo>
                      <a:pt x="33750" y="0"/>
                    </a:lnTo>
                    <a:lnTo>
                      <a:pt x="63750" y="21816"/>
                    </a:lnTo>
                    <a:lnTo>
                      <a:pt x="75000" y="43638"/>
                    </a:lnTo>
                    <a:lnTo>
                      <a:pt x="93750" y="43638"/>
                    </a:lnTo>
                    <a:lnTo>
                      <a:pt x="93750" y="32727"/>
                    </a:lnTo>
                    <a:lnTo>
                      <a:pt x="97500" y="43638"/>
                    </a:lnTo>
                    <a:lnTo>
                      <a:pt x="120000" y="43638"/>
                    </a:lnTo>
                    <a:lnTo>
                      <a:pt x="120000" y="120000"/>
                    </a:lnTo>
                    <a:lnTo>
                      <a:pt x="97500" y="76361"/>
                    </a:lnTo>
                    <a:lnTo>
                      <a:pt x="93750" y="54544"/>
                    </a:lnTo>
                    <a:lnTo>
                      <a:pt x="93750" y="120000"/>
                    </a:lnTo>
                    <a:lnTo>
                      <a:pt x="78750" y="87272"/>
                    </a:lnTo>
                    <a:lnTo>
                      <a:pt x="75000" y="120000"/>
                    </a:lnTo>
                    <a:lnTo>
                      <a:pt x="48750" y="120000"/>
                    </a:lnTo>
                    <a:lnTo>
                      <a:pt x="48750" y="43638"/>
                    </a:lnTo>
                    <a:lnTo>
                      <a:pt x="15000" y="21816"/>
                    </a:lnTo>
                    <a:lnTo>
                      <a:pt x="0" y="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0" name="Shape 670"/>
              <p:cNvSpPr/>
              <p:nvPr/>
            </p:nvSpPr>
            <p:spPr>
              <a:xfrm>
                <a:off x="4662485" y="1888203"/>
                <a:ext cx="132459" cy="156268"/>
              </a:xfrm>
              <a:custGeom>
                <a:avLst/>
                <a:gdLst/>
                <a:ahLst/>
                <a:cxnLst/>
                <a:rect l="0" t="0" r="0" b="0"/>
                <a:pathLst>
                  <a:path w="120000" h="120000" extrusionOk="0">
                    <a:moveTo>
                      <a:pt x="43200" y="5000"/>
                    </a:moveTo>
                    <a:lnTo>
                      <a:pt x="76800" y="5000"/>
                    </a:lnTo>
                    <a:lnTo>
                      <a:pt x="91200" y="50000"/>
                    </a:lnTo>
                    <a:lnTo>
                      <a:pt x="120000" y="75000"/>
                    </a:lnTo>
                    <a:lnTo>
                      <a:pt x="110400" y="75000"/>
                    </a:lnTo>
                    <a:lnTo>
                      <a:pt x="91200" y="90000"/>
                    </a:lnTo>
                    <a:lnTo>
                      <a:pt x="91200" y="110000"/>
                    </a:lnTo>
                    <a:lnTo>
                      <a:pt x="86400" y="120000"/>
                    </a:lnTo>
                    <a:lnTo>
                      <a:pt x="76800" y="120000"/>
                    </a:lnTo>
                    <a:lnTo>
                      <a:pt x="76800" y="110000"/>
                    </a:lnTo>
                    <a:lnTo>
                      <a:pt x="67200" y="110000"/>
                    </a:lnTo>
                    <a:lnTo>
                      <a:pt x="43200" y="120000"/>
                    </a:lnTo>
                    <a:lnTo>
                      <a:pt x="4800" y="110000"/>
                    </a:lnTo>
                    <a:lnTo>
                      <a:pt x="4800" y="90000"/>
                    </a:lnTo>
                    <a:lnTo>
                      <a:pt x="9600" y="85000"/>
                    </a:lnTo>
                    <a:lnTo>
                      <a:pt x="14400" y="90000"/>
                    </a:lnTo>
                    <a:lnTo>
                      <a:pt x="43200" y="110000"/>
                    </a:lnTo>
                    <a:lnTo>
                      <a:pt x="48000" y="90000"/>
                    </a:lnTo>
                    <a:lnTo>
                      <a:pt x="33600" y="75000"/>
                    </a:lnTo>
                    <a:lnTo>
                      <a:pt x="14400" y="65000"/>
                    </a:lnTo>
                    <a:lnTo>
                      <a:pt x="4800" y="50000"/>
                    </a:lnTo>
                    <a:lnTo>
                      <a:pt x="4800" y="35000"/>
                    </a:lnTo>
                    <a:lnTo>
                      <a:pt x="0" y="35000"/>
                    </a:lnTo>
                    <a:lnTo>
                      <a:pt x="0" y="5000"/>
                    </a:lnTo>
                    <a:lnTo>
                      <a:pt x="4800" y="10000"/>
                    </a:lnTo>
                    <a:lnTo>
                      <a:pt x="33600" y="35000"/>
                    </a:lnTo>
                    <a:lnTo>
                      <a:pt x="33600" y="0"/>
                    </a:lnTo>
                    <a:lnTo>
                      <a:pt x="43200" y="5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1" name="Shape 671"/>
              <p:cNvSpPr/>
              <p:nvPr/>
            </p:nvSpPr>
            <p:spPr>
              <a:xfrm>
                <a:off x="4635992" y="1907738"/>
                <a:ext cx="79475" cy="117199"/>
              </a:xfrm>
              <a:custGeom>
                <a:avLst/>
                <a:gdLst/>
                <a:ahLst/>
                <a:cxnLst/>
                <a:rect l="0" t="0" r="0" b="0"/>
                <a:pathLst>
                  <a:path w="120000" h="120000" extrusionOk="0">
                    <a:moveTo>
                      <a:pt x="0" y="20000"/>
                    </a:moveTo>
                    <a:lnTo>
                      <a:pt x="0" y="40000"/>
                    </a:lnTo>
                    <a:lnTo>
                      <a:pt x="24000" y="80000"/>
                    </a:lnTo>
                    <a:lnTo>
                      <a:pt x="40000" y="100000"/>
                    </a:lnTo>
                    <a:lnTo>
                      <a:pt x="72000" y="86666"/>
                    </a:lnTo>
                    <a:lnTo>
                      <a:pt x="72000" y="100000"/>
                    </a:lnTo>
                    <a:lnTo>
                      <a:pt x="96000" y="100000"/>
                    </a:lnTo>
                    <a:lnTo>
                      <a:pt x="112000" y="120000"/>
                    </a:lnTo>
                    <a:lnTo>
                      <a:pt x="120000" y="100000"/>
                    </a:lnTo>
                    <a:lnTo>
                      <a:pt x="96000" y="80000"/>
                    </a:lnTo>
                    <a:lnTo>
                      <a:pt x="72000" y="66666"/>
                    </a:lnTo>
                    <a:lnTo>
                      <a:pt x="48000" y="40000"/>
                    </a:lnTo>
                    <a:lnTo>
                      <a:pt x="48000" y="20000"/>
                    </a:lnTo>
                    <a:lnTo>
                      <a:pt x="40000" y="20000"/>
                    </a:lnTo>
                    <a:lnTo>
                      <a:pt x="8000" y="0"/>
                    </a:lnTo>
                    <a:lnTo>
                      <a:pt x="0" y="0"/>
                    </a:lnTo>
                    <a:lnTo>
                      <a:pt x="0" y="20000"/>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2" name="Shape 672"/>
              <p:cNvSpPr/>
              <p:nvPr/>
            </p:nvSpPr>
            <p:spPr>
              <a:xfrm>
                <a:off x="4667782" y="1451963"/>
                <a:ext cx="927202" cy="494841"/>
              </a:xfrm>
              <a:custGeom>
                <a:avLst/>
                <a:gdLst/>
                <a:ahLst/>
                <a:cxnLst/>
                <a:rect l="0" t="0" r="0" b="0"/>
                <a:pathLst>
                  <a:path w="120000" h="120000" extrusionOk="0">
                    <a:moveTo>
                      <a:pt x="119316" y="63155"/>
                    </a:moveTo>
                    <a:lnTo>
                      <a:pt x="120000" y="56844"/>
                    </a:lnTo>
                    <a:lnTo>
                      <a:pt x="114516" y="52105"/>
                    </a:lnTo>
                    <a:lnTo>
                      <a:pt x="111083" y="53683"/>
                    </a:lnTo>
                    <a:lnTo>
                      <a:pt x="105600" y="52105"/>
                    </a:lnTo>
                    <a:lnTo>
                      <a:pt x="102172" y="44211"/>
                    </a:lnTo>
                    <a:lnTo>
                      <a:pt x="100800" y="44211"/>
                    </a:lnTo>
                    <a:lnTo>
                      <a:pt x="100116" y="39472"/>
                    </a:lnTo>
                    <a:lnTo>
                      <a:pt x="91200" y="39472"/>
                    </a:lnTo>
                    <a:lnTo>
                      <a:pt x="89827" y="31577"/>
                    </a:lnTo>
                    <a:lnTo>
                      <a:pt x="89144" y="31577"/>
                    </a:lnTo>
                    <a:lnTo>
                      <a:pt x="88455" y="33155"/>
                    </a:lnTo>
                    <a:lnTo>
                      <a:pt x="85027" y="37894"/>
                    </a:lnTo>
                    <a:lnTo>
                      <a:pt x="83655" y="31577"/>
                    </a:lnTo>
                    <a:lnTo>
                      <a:pt x="78172" y="20527"/>
                    </a:lnTo>
                    <a:lnTo>
                      <a:pt x="72683" y="11050"/>
                    </a:lnTo>
                    <a:lnTo>
                      <a:pt x="69944" y="4738"/>
                    </a:lnTo>
                    <a:lnTo>
                      <a:pt x="65144" y="14211"/>
                    </a:lnTo>
                    <a:lnTo>
                      <a:pt x="64455" y="7894"/>
                    </a:lnTo>
                    <a:lnTo>
                      <a:pt x="56916" y="6316"/>
                    </a:lnTo>
                    <a:lnTo>
                      <a:pt x="55544" y="6316"/>
                    </a:lnTo>
                    <a:lnTo>
                      <a:pt x="54172" y="0"/>
                    </a:lnTo>
                    <a:lnTo>
                      <a:pt x="49372" y="0"/>
                    </a:lnTo>
                    <a:lnTo>
                      <a:pt x="43883" y="4738"/>
                    </a:lnTo>
                    <a:lnTo>
                      <a:pt x="42516" y="0"/>
                    </a:lnTo>
                    <a:lnTo>
                      <a:pt x="39772" y="9472"/>
                    </a:lnTo>
                    <a:lnTo>
                      <a:pt x="38400" y="7894"/>
                    </a:lnTo>
                    <a:lnTo>
                      <a:pt x="30855" y="9472"/>
                    </a:lnTo>
                    <a:lnTo>
                      <a:pt x="29483" y="9472"/>
                    </a:lnTo>
                    <a:lnTo>
                      <a:pt x="30855" y="17366"/>
                    </a:lnTo>
                    <a:lnTo>
                      <a:pt x="29483" y="28422"/>
                    </a:lnTo>
                    <a:lnTo>
                      <a:pt x="29483" y="30000"/>
                    </a:lnTo>
                    <a:lnTo>
                      <a:pt x="32916" y="30000"/>
                    </a:lnTo>
                    <a:lnTo>
                      <a:pt x="34283" y="33155"/>
                    </a:lnTo>
                    <a:lnTo>
                      <a:pt x="34283" y="39472"/>
                    </a:lnTo>
                    <a:lnTo>
                      <a:pt x="28800" y="39472"/>
                    </a:lnTo>
                    <a:lnTo>
                      <a:pt x="27427" y="31577"/>
                    </a:lnTo>
                    <a:lnTo>
                      <a:pt x="25372" y="33155"/>
                    </a:lnTo>
                    <a:lnTo>
                      <a:pt x="25372" y="37894"/>
                    </a:lnTo>
                    <a:lnTo>
                      <a:pt x="24000" y="31577"/>
                    </a:lnTo>
                    <a:lnTo>
                      <a:pt x="21944" y="39472"/>
                    </a:lnTo>
                    <a:lnTo>
                      <a:pt x="19200" y="39472"/>
                    </a:lnTo>
                    <a:lnTo>
                      <a:pt x="19200" y="31577"/>
                    </a:lnTo>
                    <a:lnTo>
                      <a:pt x="8227" y="31577"/>
                    </a:lnTo>
                    <a:lnTo>
                      <a:pt x="8227" y="33155"/>
                    </a:lnTo>
                    <a:lnTo>
                      <a:pt x="6172" y="33155"/>
                    </a:lnTo>
                    <a:lnTo>
                      <a:pt x="5483" y="39472"/>
                    </a:lnTo>
                    <a:lnTo>
                      <a:pt x="5483" y="44211"/>
                    </a:lnTo>
                    <a:lnTo>
                      <a:pt x="4800" y="44211"/>
                    </a:lnTo>
                    <a:lnTo>
                      <a:pt x="4116" y="39472"/>
                    </a:lnTo>
                    <a:lnTo>
                      <a:pt x="683" y="39472"/>
                    </a:lnTo>
                    <a:lnTo>
                      <a:pt x="0" y="50527"/>
                    </a:lnTo>
                    <a:lnTo>
                      <a:pt x="0" y="55261"/>
                    </a:lnTo>
                    <a:lnTo>
                      <a:pt x="1372" y="56844"/>
                    </a:lnTo>
                    <a:lnTo>
                      <a:pt x="2055" y="61577"/>
                    </a:lnTo>
                    <a:lnTo>
                      <a:pt x="2055" y="64738"/>
                    </a:lnTo>
                    <a:lnTo>
                      <a:pt x="4800" y="64738"/>
                    </a:lnTo>
                    <a:lnTo>
                      <a:pt x="5483" y="61577"/>
                    </a:lnTo>
                    <a:lnTo>
                      <a:pt x="6855" y="64738"/>
                    </a:lnTo>
                    <a:lnTo>
                      <a:pt x="9600" y="67894"/>
                    </a:lnTo>
                    <a:lnTo>
                      <a:pt x="9600" y="71050"/>
                    </a:lnTo>
                    <a:lnTo>
                      <a:pt x="10283" y="74211"/>
                    </a:lnTo>
                    <a:lnTo>
                      <a:pt x="17144" y="74211"/>
                    </a:lnTo>
                    <a:lnTo>
                      <a:pt x="22627" y="71050"/>
                    </a:lnTo>
                    <a:lnTo>
                      <a:pt x="24683" y="74211"/>
                    </a:lnTo>
                    <a:lnTo>
                      <a:pt x="24683" y="85261"/>
                    </a:lnTo>
                    <a:lnTo>
                      <a:pt x="21944" y="88422"/>
                    </a:lnTo>
                    <a:lnTo>
                      <a:pt x="19200" y="90000"/>
                    </a:lnTo>
                    <a:lnTo>
                      <a:pt x="19200" y="97894"/>
                    </a:lnTo>
                    <a:lnTo>
                      <a:pt x="15772" y="97894"/>
                    </a:lnTo>
                    <a:lnTo>
                      <a:pt x="19200" y="107366"/>
                    </a:lnTo>
                    <a:lnTo>
                      <a:pt x="22627" y="107366"/>
                    </a:lnTo>
                    <a:lnTo>
                      <a:pt x="24000" y="110527"/>
                    </a:lnTo>
                    <a:lnTo>
                      <a:pt x="24683" y="108950"/>
                    </a:lnTo>
                    <a:lnTo>
                      <a:pt x="28800" y="108950"/>
                    </a:lnTo>
                    <a:lnTo>
                      <a:pt x="29483" y="112105"/>
                    </a:lnTo>
                    <a:lnTo>
                      <a:pt x="30172" y="108950"/>
                    </a:lnTo>
                    <a:lnTo>
                      <a:pt x="32916" y="108950"/>
                    </a:lnTo>
                    <a:lnTo>
                      <a:pt x="29483" y="85261"/>
                    </a:lnTo>
                    <a:lnTo>
                      <a:pt x="30172" y="85261"/>
                    </a:lnTo>
                    <a:lnTo>
                      <a:pt x="36344" y="77366"/>
                    </a:lnTo>
                    <a:lnTo>
                      <a:pt x="36344" y="74211"/>
                    </a:lnTo>
                    <a:lnTo>
                      <a:pt x="37027" y="74211"/>
                    </a:lnTo>
                    <a:lnTo>
                      <a:pt x="38400" y="71050"/>
                    </a:lnTo>
                    <a:lnTo>
                      <a:pt x="39772" y="71050"/>
                    </a:lnTo>
                    <a:lnTo>
                      <a:pt x="39772" y="74211"/>
                    </a:lnTo>
                    <a:lnTo>
                      <a:pt x="42516" y="71050"/>
                    </a:lnTo>
                    <a:lnTo>
                      <a:pt x="43200" y="71050"/>
                    </a:lnTo>
                    <a:lnTo>
                      <a:pt x="42516" y="74211"/>
                    </a:lnTo>
                    <a:lnTo>
                      <a:pt x="43200" y="83683"/>
                    </a:lnTo>
                    <a:lnTo>
                      <a:pt x="45255" y="88422"/>
                    </a:lnTo>
                    <a:lnTo>
                      <a:pt x="45255" y="90000"/>
                    </a:lnTo>
                    <a:lnTo>
                      <a:pt x="44572" y="94738"/>
                    </a:lnTo>
                    <a:lnTo>
                      <a:pt x="44572" y="97894"/>
                    </a:lnTo>
                    <a:lnTo>
                      <a:pt x="47316" y="99472"/>
                    </a:lnTo>
                    <a:lnTo>
                      <a:pt x="49372" y="102633"/>
                    </a:lnTo>
                    <a:lnTo>
                      <a:pt x="51427" y="99472"/>
                    </a:lnTo>
                    <a:lnTo>
                      <a:pt x="54172" y="99472"/>
                    </a:lnTo>
                    <a:lnTo>
                      <a:pt x="56916" y="107366"/>
                    </a:lnTo>
                    <a:lnTo>
                      <a:pt x="58972" y="110527"/>
                    </a:lnTo>
                    <a:lnTo>
                      <a:pt x="56916" y="112105"/>
                    </a:lnTo>
                    <a:lnTo>
                      <a:pt x="55544" y="116844"/>
                    </a:lnTo>
                    <a:lnTo>
                      <a:pt x="60344" y="116844"/>
                    </a:lnTo>
                    <a:lnTo>
                      <a:pt x="60344" y="120000"/>
                    </a:lnTo>
                    <a:lnTo>
                      <a:pt x="64455" y="116844"/>
                    </a:lnTo>
                    <a:lnTo>
                      <a:pt x="65144" y="120000"/>
                    </a:lnTo>
                    <a:lnTo>
                      <a:pt x="67200" y="116844"/>
                    </a:lnTo>
                    <a:lnTo>
                      <a:pt x="76800" y="116844"/>
                    </a:lnTo>
                    <a:lnTo>
                      <a:pt x="74055" y="113683"/>
                    </a:lnTo>
                    <a:lnTo>
                      <a:pt x="74055" y="108950"/>
                    </a:lnTo>
                    <a:lnTo>
                      <a:pt x="74744" y="108950"/>
                    </a:lnTo>
                    <a:lnTo>
                      <a:pt x="74744" y="107366"/>
                    </a:lnTo>
                    <a:lnTo>
                      <a:pt x="73372" y="107366"/>
                    </a:lnTo>
                    <a:lnTo>
                      <a:pt x="82283" y="107366"/>
                    </a:lnTo>
                    <a:lnTo>
                      <a:pt x="79544" y="104211"/>
                    </a:lnTo>
                    <a:lnTo>
                      <a:pt x="82283" y="104211"/>
                    </a:lnTo>
                    <a:lnTo>
                      <a:pt x="89144" y="107366"/>
                    </a:lnTo>
                    <a:lnTo>
                      <a:pt x="94627" y="107366"/>
                    </a:lnTo>
                    <a:lnTo>
                      <a:pt x="98744" y="108950"/>
                    </a:lnTo>
                    <a:lnTo>
                      <a:pt x="100800" y="108950"/>
                    </a:lnTo>
                    <a:lnTo>
                      <a:pt x="100800" y="112105"/>
                    </a:lnTo>
                    <a:lnTo>
                      <a:pt x="102172" y="107366"/>
                    </a:lnTo>
                    <a:lnTo>
                      <a:pt x="100800" y="94738"/>
                    </a:lnTo>
                    <a:lnTo>
                      <a:pt x="108344" y="90000"/>
                    </a:lnTo>
                    <a:lnTo>
                      <a:pt x="109716" y="82105"/>
                    </a:lnTo>
                    <a:lnTo>
                      <a:pt x="110400" y="71050"/>
                    </a:lnTo>
                    <a:lnTo>
                      <a:pt x="115200" y="71050"/>
                    </a:lnTo>
                    <a:lnTo>
                      <a:pt x="119316" y="63155"/>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3" name="Shape 673"/>
              <p:cNvSpPr/>
              <p:nvPr/>
            </p:nvSpPr>
            <p:spPr>
              <a:xfrm>
                <a:off x="4895608" y="1757983"/>
                <a:ext cx="413268" cy="319044"/>
              </a:xfrm>
              <a:custGeom>
                <a:avLst/>
                <a:gdLst/>
                <a:ahLst/>
                <a:cxnLst/>
                <a:rect l="0" t="0" r="0" b="0"/>
                <a:pathLst>
                  <a:path w="120000" h="120000" extrusionOk="0">
                    <a:moveTo>
                      <a:pt x="7694" y="51427"/>
                    </a:moveTo>
                    <a:lnTo>
                      <a:pt x="13844" y="51427"/>
                    </a:lnTo>
                    <a:lnTo>
                      <a:pt x="15383" y="48977"/>
                    </a:lnTo>
                    <a:lnTo>
                      <a:pt x="16922" y="48977"/>
                    </a:lnTo>
                    <a:lnTo>
                      <a:pt x="15383" y="48977"/>
                    </a:lnTo>
                    <a:lnTo>
                      <a:pt x="21538" y="46533"/>
                    </a:lnTo>
                    <a:lnTo>
                      <a:pt x="23077" y="48977"/>
                    </a:lnTo>
                    <a:lnTo>
                      <a:pt x="30766" y="48977"/>
                    </a:lnTo>
                    <a:lnTo>
                      <a:pt x="30766" y="51427"/>
                    </a:lnTo>
                    <a:lnTo>
                      <a:pt x="33844" y="51427"/>
                    </a:lnTo>
                    <a:lnTo>
                      <a:pt x="33844" y="56327"/>
                    </a:lnTo>
                    <a:lnTo>
                      <a:pt x="36922" y="71022"/>
                    </a:lnTo>
                    <a:lnTo>
                      <a:pt x="44616" y="66122"/>
                    </a:lnTo>
                    <a:lnTo>
                      <a:pt x="53844" y="80816"/>
                    </a:lnTo>
                    <a:lnTo>
                      <a:pt x="55383" y="90611"/>
                    </a:lnTo>
                    <a:lnTo>
                      <a:pt x="67694" y="93061"/>
                    </a:lnTo>
                    <a:lnTo>
                      <a:pt x="67694" y="100405"/>
                    </a:lnTo>
                    <a:lnTo>
                      <a:pt x="72305" y="105305"/>
                    </a:lnTo>
                    <a:lnTo>
                      <a:pt x="75383" y="107755"/>
                    </a:lnTo>
                    <a:lnTo>
                      <a:pt x="73844" y="120000"/>
                    </a:lnTo>
                    <a:lnTo>
                      <a:pt x="80000" y="120000"/>
                    </a:lnTo>
                    <a:lnTo>
                      <a:pt x="80000" y="117550"/>
                    </a:lnTo>
                    <a:lnTo>
                      <a:pt x="84616" y="107755"/>
                    </a:lnTo>
                    <a:lnTo>
                      <a:pt x="86155" y="107755"/>
                    </a:lnTo>
                    <a:lnTo>
                      <a:pt x="84616" y="105305"/>
                    </a:lnTo>
                    <a:lnTo>
                      <a:pt x="80000" y="100405"/>
                    </a:lnTo>
                    <a:lnTo>
                      <a:pt x="80000" y="80816"/>
                    </a:lnTo>
                    <a:lnTo>
                      <a:pt x="86155" y="73466"/>
                    </a:lnTo>
                    <a:lnTo>
                      <a:pt x="89233" y="80816"/>
                    </a:lnTo>
                    <a:lnTo>
                      <a:pt x="98461" y="73466"/>
                    </a:lnTo>
                    <a:lnTo>
                      <a:pt x="100000" y="80816"/>
                    </a:lnTo>
                    <a:lnTo>
                      <a:pt x="115383" y="80816"/>
                    </a:lnTo>
                    <a:lnTo>
                      <a:pt x="120000" y="71022"/>
                    </a:lnTo>
                    <a:lnTo>
                      <a:pt x="115383" y="66122"/>
                    </a:lnTo>
                    <a:lnTo>
                      <a:pt x="86155" y="66122"/>
                    </a:lnTo>
                    <a:lnTo>
                      <a:pt x="80000" y="71022"/>
                    </a:lnTo>
                    <a:lnTo>
                      <a:pt x="76922" y="71022"/>
                    </a:lnTo>
                    <a:lnTo>
                      <a:pt x="76922" y="66122"/>
                    </a:lnTo>
                    <a:lnTo>
                      <a:pt x="72305" y="71022"/>
                    </a:lnTo>
                    <a:lnTo>
                      <a:pt x="69233" y="71022"/>
                    </a:lnTo>
                    <a:lnTo>
                      <a:pt x="69233" y="66122"/>
                    </a:lnTo>
                    <a:lnTo>
                      <a:pt x="58461" y="66122"/>
                    </a:lnTo>
                    <a:lnTo>
                      <a:pt x="61538" y="56327"/>
                    </a:lnTo>
                    <a:lnTo>
                      <a:pt x="67694" y="53877"/>
                    </a:lnTo>
                    <a:lnTo>
                      <a:pt x="58461" y="48977"/>
                    </a:lnTo>
                    <a:lnTo>
                      <a:pt x="55383" y="39183"/>
                    </a:lnTo>
                    <a:lnTo>
                      <a:pt x="44616" y="44083"/>
                    </a:lnTo>
                    <a:lnTo>
                      <a:pt x="36922" y="39183"/>
                    </a:lnTo>
                    <a:lnTo>
                      <a:pt x="33844" y="36733"/>
                    </a:lnTo>
                    <a:lnTo>
                      <a:pt x="29233" y="39183"/>
                    </a:lnTo>
                    <a:lnTo>
                      <a:pt x="23077" y="39183"/>
                    </a:lnTo>
                    <a:lnTo>
                      <a:pt x="15383" y="31838"/>
                    </a:lnTo>
                    <a:lnTo>
                      <a:pt x="15383" y="0"/>
                    </a:lnTo>
                    <a:lnTo>
                      <a:pt x="0" y="14694"/>
                    </a:lnTo>
                    <a:lnTo>
                      <a:pt x="7694" y="51427"/>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4" name="Shape 674"/>
              <p:cNvSpPr/>
              <p:nvPr/>
            </p:nvSpPr>
            <p:spPr>
              <a:xfrm>
                <a:off x="4853223" y="1881692"/>
                <a:ext cx="302005" cy="279978"/>
              </a:xfrm>
              <a:custGeom>
                <a:avLst/>
                <a:gdLst/>
                <a:ahLst/>
                <a:cxnLst/>
                <a:rect l="0" t="0" r="0" b="0"/>
                <a:pathLst>
                  <a:path w="120000" h="120000" extrusionOk="0">
                    <a:moveTo>
                      <a:pt x="0" y="5583"/>
                    </a:moveTo>
                    <a:lnTo>
                      <a:pt x="0" y="27905"/>
                    </a:lnTo>
                    <a:lnTo>
                      <a:pt x="4211" y="11161"/>
                    </a:lnTo>
                    <a:lnTo>
                      <a:pt x="14738" y="30700"/>
                    </a:lnTo>
                    <a:lnTo>
                      <a:pt x="8422" y="39072"/>
                    </a:lnTo>
                    <a:lnTo>
                      <a:pt x="0" y="30700"/>
                    </a:lnTo>
                    <a:lnTo>
                      <a:pt x="0" y="50233"/>
                    </a:lnTo>
                    <a:lnTo>
                      <a:pt x="4211" y="53022"/>
                    </a:lnTo>
                    <a:lnTo>
                      <a:pt x="2105" y="64183"/>
                    </a:lnTo>
                    <a:lnTo>
                      <a:pt x="6316" y="66977"/>
                    </a:lnTo>
                    <a:lnTo>
                      <a:pt x="6316" y="83722"/>
                    </a:lnTo>
                    <a:lnTo>
                      <a:pt x="21050" y="80927"/>
                    </a:lnTo>
                    <a:lnTo>
                      <a:pt x="29472" y="69766"/>
                    </a:lnTo>
                    <a:lnTo>
                      <a:pt x="54738" y="83722"/>
                    </a:lnTo>
                    <a:lnTo>
                      <a:pt x="67366" y="89300"/>
                    </a:lnTo>
                    <a:lnTo>
                      <a:pt x="67366" y="94883"/>
                    </a:lnTo>
                    <a:lnTo>
                      <a:pt x="71577" y="111627"/>
                    </a:lnTo>
                    <a:lnTo>
                      <a:pt x="90527" y="120000"/>
                    </a:lnTo>
                    <a:lnTo>
                      <a:pt x="103155" y="83722"/>
                    </a:lnTo>
                    <a:lnTo>
                      <a:pt x="117894" y="83722"/>
                    </a:lnTo>
                    <a:lnTo>
                      <a:pt x="120000" y="78138"/>
                    </a:lnTo>
                    <a:lnTo>
                      <a:pt x="120000" y="69766"/>
                    </a:lnTo>
                    <a:lnTo>
                      <a:pt x="115788" y="66977"/>
                    </a:lnTo>
                    <a:lnTo>
                      <a:pt x="107366" y="64183"/>
                    </a:lnTo>
                    <a:lnTo>
                      <a:pt x="107366" y="53022"/>
                    </a:lnTo>
                    <a:lnTo>
                      <a:pt x="92633" y="50233"/>
                    </a:lnTo>
                    <a:lnTo>
                      <a:pt x="90527" y="39072"/>
                    </a:lnTo>
                    <a:lnTo>
                      <a:pt x="80000" y="27905"/>
                    </a:lnTo>
                    <a:lnTo>
                      <a:pt x="75788" y="22327"/>
                    </a:lnTo>
                    <a:lnTo>
                      <a:pt x="67366" y="27905"/>
                    </a:lnTo>
                    <a:lnTo>
                      <a:pt x="63155" y="11161"/>
                    </a:lnTo>
                    <a:lnTo>
                      <a:pt x="63155" y="5583"/>
                    </a:lnTo>
                    <a:lnTo>
                      <a:pt x="56844" y="5583"/>
                    </a:lnTo>
                    <a:lnTo>
                      <a:pt x="56844" y="2788"/>
                    </a:lnTo>
                    <a:lnTo>
                      <a:pt x="48422" y="2788"/>
                    </a:lnTo>
                    <a:lnTo>
                      <a:pt x="46316" y="0"/>
                    </a:lnTo>
                    <a:lnTo>
                      <a:pt x="37894" y="2788"/>
                    </a:lnTo>
                    <a:lnTo>
                      <a:pt x="40000" y="2788"/>
                    </a:lnTo>
                    <a:lnTo>
                      <a:pt x="37894" y="2788"/>
                    </a:lnTo>
                    <a:lnTo>
                      <a:pt x="29472" y="5583"/>
                    </a:lnTo>
                    <a:lnTo>
                      <a:pt x="21050" y="5583"/>
                    </a:lnTo>
                    <a:lnTo>
                      <a:pt x="16844" y="11161"/>
                    </a:lnTo>
                    <a:lnTo>
                      <a:pt x="14738" y="5583"/>
                    </a:lnTo>
                    <a:lnTo>
                      <a:pt x="0" y="5583"/>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5" name="Shape 675"/>
              <p:cNvSpPr/>
              <p:nvPr/>
            </p:nvSpPr>
            <p:spPr>
              <a:xfrm>
                <a:off x="5192312" y="1881692"/>
                <a:ext cx="254319" cy="143245"/>
              </a:xfrm>
              <a:custGeom>
                <a:avLst/>
                <a:gdLst/>
                <a:ahLst/>
                <a:cxnLst/>
                <a:rect l="0" t="0" r="0" b="0"/>
                <a:pathLst>
                  <a:path w="120000" h="120000" extrusionOk="0">
                    <a:moveTo>
                      <a:pt x="35000" y="76361"/>
                    </a:moveTo>
                    <a:lnTo>
                      <a:pt x="22500" y="76361"/>
                    </a:lnTo>
                    <a:lnTo>
                      <a:pt x="5000" y="87272"/>
                    </a:lnTo>
                    <a:lnTo>
                      <a:pt x="0" y="98183"/>
                    </a:lnTo>
                    <a:lnTo>
                      <a:pt x="5000" y="103638"/>
                    </a:lnTo>
                    <a:lnTo>
                      <a:pt x="50000" y="103638"/>
                    </a:lnTo>
                    <a:lnTo>
                      <a:pt x="57500" y="120000"/>
                    </a:lnTo>
                    <a:lnTo>
                      <a:pt x="57500" y="98183"/>
                    </a:lnTo>
                    <a:lnTo>
                      <a:pt x="62500" y="98183"/>
                    </a:lnTo>
                    <a:lnTo>
                      <a:pt x="75000" y="87272"/>
                    </a:lnTo>
                    <a:lnTo>
                      <a:pt x="80000" y="87272"/>
                    </a:lnTo>
                    <a:lnTo>
                      <a:pt x="97500" y="54544"/>
                    </a:lnTo>
                    <a:lnTo>
                      <a:pt x="117500" y="38183"/>
                    </a:lnTo>
                    <a:lnTo>
                      <a:pt x="120000" y="21816"/>
                    </a:lnTo>
                    <a:lnTo>
                      <a:pt x="120000" y="10911"/>
                    </a:lnTo>
                    <a:lnTo>
                      <a:pt x="112500" y="10911"/>
                    </a:lnTo>
                    <a:lnTo>
                      <a:pt x="102500" y="5455"/>
                    </a:lnTo>
                    <a:lnTo>
                      <a:pt x="75000" y="5455"/>
                    </a:lnTo>
                    <a:lnTo>
                      <a:pt x="52500" y="0"/>
                    </a:lnTo>
                    <a:lnTo>
                      <a:pt x="42500" y="0"/>
                    </a:lnTo>
                    <a:lnTo>
                      <a:pt x="42500" y="5455"/>
                    </a:lnTo>
                    <a:lnTo>
                      <a:pt x="52500" y="5455"/>
                    </a:lnTo>
                    <a:lnTo>
                      <a:pt x="25000" y="5455"/>
                    </a:lnTo>
                    <a:lnTo>
                      <a:pt x="25000" y="10911"/>
                    </a:lnTo>
                    <a:lnTo>
                      <a:pt x="22500" y="10911"/>
                    </a:lnTo>
                    <a:lnTo>
                      <a:pt x="22500" y="27272"/>
                    </a:lnTo>
                    <a:lnTo>
                      <a:pt x="32500" y="38183"/>
                    </a:lnTo>
                    <a:lnTo>
                      <a:pt x="47500" y="38183"/>
                    </a:lnTo>
                    <a:lnTo>
                      <a:pt x="55000" y="49088"/>
                    </a:lnTo>
                    <a:lnTo>
                      <a:pt x="47500" y="76361"/>
                    </a:lnTo>
                    <a:lnTo>
                      <a:pt x="35000" y="76361"/>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sp>
            <p:nvSpPr>
              <p:cNvPr id="676" name="Shape 676"/>
              <p:cNvSpPr/>
              <p:nvPr/>
            </p:nvSpPr>
            <p:spPr>
              <a:xfrm>
                <a:off x="5171119" y="1953315"/>
                <a:ext cx="153651" cy="143245"/>
              </a:xfrm>
              <a:custGeom>
                <a:avLst/>
                <a:gdLst/>
                <a:ahLst/>
                <a:cxnLst/>
                <a:rect l="0" t="0" r="0" b="0"/>
                <a:pathLst>
                  <a:path w="120000" h="120000" extrusionOk="0">
                    <a:moveTo>
                      <a:pt x="0" y="103638"/>
                    </a:moveTo>
                    <a:lnTo>
                      <a:pt x="33105" y="103638"/>
                    </a:lnTo>
                    <a:lnTo>
                      <a:pt x="57933" y="76361"/>
                    </a:lnTo>
                    <a:lnTo>
                      <a:pt x="70344" y="103638"/>
                    </a:lnTo>
                    <a:lnTo>
                      <a:pt x="78622" y="120000"/>
                    </a:lnTo>
                    <a:lnTo>
                      <a:pt x="82761" y="103638"/>
                    </a:lnTo>
                    <a:lnTo>
                      <a:pt x="120000" y="103638"/>
                    </a:lnTo>
                    <a:lnTo>
                      <a:pt x="120000" y="76361"/>
                    </a:lnTo>
                    <a:lnTo>
                      <a:pt x="107588" y="76361"/>
                    </a:lnTo>
                    <a:lnTo>
                      <a:pt x="111722" y="65455"/>
                    </a:lnTo>
                    <a:lnTo>
                      <a:pt x="99311" y="43638"/>
                    </a:lnTo>
                    <a:lnTo>
                      <a:pt x="16550" y="43638"/>
                    </a:lnTo>
                    <a:lnTo>
                      <a:pt x="16550" y="27272"/>
                    </a:lnTo>
                    <a:lnTo>
                      <a:pt x="33105" y="27272"/>
                    </a:lnTo>
                    <a:lnTo>
                      <a:pt x="49655" y="16361"/>
                    </a:lnTo>
                    <a:lnTo>
                      <a:pt x="49655" y="0"/>
                    </a:lnTo>
                    <a:lnTo>
                      <a:pt x="33105" y="16361"/>
                    </a:lnTo>
                    <a:lnTo>
                      <a:pt x="0" y="16361"/>
                    </a:lnTo>
                    <a:lnTo>
                      <a:pt x="0" y="65455"/>
                    </a:lnTo>
                    <a:lnTo>
                      <a:pt x="12411" y="65455"/>
                    </a:lnTo>
                    <a:lnTo>
                      <a:pt x="16550" y="76361"/>
                    </a:lnTo>
                    <a:lnTo>
                      <a:pt x="12411" y="76361"/>
                    </a:lnTo>
                    <a:lnTo>
                      <a:pt x="12411" y="92727"/>
                    </a:lnTo>
                    <a:lnTo>
                      <a:pt x="4138" y="98183"/>
                    </a:lnTo>
                    <a:lnTo>
                      <a:pt x="0" y="103638"/>
                    </a:lnTo>
                  </a:path>
                </a:pathLst>
              </a:custGeom>
              <a:solidFill>
                <a:srgbClr val="CC8F00">
                  <a:alpha val="49803"/>
                </a:srgbClr>
              </a:solidFill>
              <a:ln>
                <a:noFill/>
              </a:ln>
            </p:spPr>
            <p:txBody>
              <a:bodyPr lIns="0" tIns="0" rIns="0" bIns="0" anchor="t" anchorCtr="0">
                <a:noAutofit/>
              </a:bodyPr>
              <a:lstStyle/>
              <a:p>
                <a:endParaRPr sz="1350">
                  <a:latin typeface="Tahoma"/>
                  <a:ea typeface="Tahoma"/>
                  <a:cs typeface="Tahoma"/>
                  <a:sym typeface="Tahoma"/>
                </a:endParaRPr>
              </a:p>
            </p:txBody>
          </p:sp>
        </p:grpSp>
        <p:sp>
          <p:nvSpPr>
            <p:cNvPr id="677" name="Shape 677"/>
            <p:cNvSpPr/>
            <p:nvPr/>
          </p:nvSpPr>
          <p:spPr>
            <a:xfrm>
              <a:off x="61093" y="1426124"/>
              <a:ext cx="2547897" cy="611625"/>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United States</a:t>
              </a:r>
            </a:p>
            <a:p>
              <a:pPr algn="ctr">
                <a:spcBef>
                  <a:spcPts val="525"/>
                </a:spcBef>
                <a:buSzPct val="25000"/>
              </a:pPr>
              <a:r>
                <a:rPr lang="en-US" sz="1350" b="1" dirty="0">
                  <a:latin typeface="Arial"/>
                  <a:ea typeface="Arial"/>
                  <a:cs typeface="Arial"/>
                  <a:sym typeface="Arial"/>
                </a:rPr>
                <a:t>60 Million and 1 in 3 households impacted</a:t>
              </a:r>
              <a:endParaRPr lang="en-US" sz="1350" b="1" i="1" dirty="0">
                <a:latin typeface="Arial"/>
                <a:ea typeface="Arial"/>
                <a:cs typeface="Arial"/>
                <a:sym typeface="Arial"/>
              </a:endParaRPr>
            </a:p>
          </p:txBody>
        </p:sp>
        <p:sp>
          <p:nvSpPr>
            <p:cNvPr id="678" name="Shape 678"/>
            <p:cNvSpPr/>
            <p:nvPr/>
          </p:nvSpPr>
          <p:spPr>
            <a:xfrm>
              <a:off x="3378009" y="714847"/>
              <a:ext cx="1210200" cy="791445"/>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Europe</a:t>
              </a:r>
            </a:p>
            <a:p>
              <a:pPr algn="ctr">
                <a:spcBef>
                  <a:spcPts val="525"/>
                </a:spcBef>
                <a:buSzPct val="25000"/>
              </a:pPr>
              <a:r>
                <a:rPr lang="en-US" sz="1350" b="1" dirty="0"/>
                <a:t>39 Million</a:t>
              </a:r>
              <a:endParaRPr lang="en-US" sz="1350" b="1" dirty="0">
                <a:solidFill>
                  <a:schemeClr val="accent1">
                    <a:lumMod val="75000"/>
                  </a:schemeClr>
                </a:solidFill>
                <a:latin typeface="Arial"/>
                <a:ea typeface="Arial"/>
                <a:cs typeface="Arial"/>
                <a:sym typeface="Arial"/>
              </a:endParaRPr>
            </a:p>
          </p:txBody>
        </p:sp>
        <p:sp>
          <p:nvSpPr>
            <p:cNvPr id="680" name="Shape 680"/>
            <p:cNvSpPr/>
            <p:nvPr/>
          </p:nvSpPr>
          <p:spPr>
            <a:xfrm>
              <a:off x="5442857" y="3581398"/>
              <a:ext cx="2385056" cy="809477"/>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Australia</a:t>
              </a:r>
            </a:p>
            <a:p>
              <a:pPr algn="ctr">
                <a:spcBef>
                  <a:spcPts val="525"/>
                </a:spcBef>
                <a:buSzPct val="25000"/>
              </a:pPr>
              <a:r>
                <a:rPr lang="en-US" sz="1350" b="1" dirty="0">
                  <a:latin typeface="Arial"/>
                  <a:ea typeface="Arial"/>
                  <a:cs typeface="Arial"/>
                  <a:sym typeface="Arial"/>
                </a:rPr>
                <a:t>1 in 5 people or 4 million</a:t>
              </a:r>
              <a:endParaRPr lang="en-US" sz="900" b="1" i="1" dirty="0">
                <a:latin typeface="Arial"/>
                <a:ea typeface="Arial"/>
                <a:cs typeface="Arial"/>
                <a:sym typeface="Arial"/>
              </a:endParaRPr>
            </a:p>
          </p:txBody>
        </p:sp>
        <p:sp>
          <p:nvSpPr>
            <p:cNvPr id="681" name="Shape 681"/>
            <p:cNvSpPr/>
            <p:nvPr/>
          </p:nvSpPr>
          <p:spPr>
            <a:xfrm>
              <a:off x="4787262" y="2199219"/>
              <a:ext cx="1648179" cy="923777"/>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India</a:t>
              </a:r>
            </a:p>
            <a:p>
              <a:pPr algn="ctr">
                <a:spcBef>
                  <a:spcPts val="525"/>
                </a:spcBef>
                <a:buSzPct val="25000"/>
              </a:pPr>
              <a:r>
                <a:rPr lang="en-US" sz="1350" b="1" dirty="0">
                  <a:latin typeface="Arial"/>
                  <a:ea typeface="Arial"/>
                  <a:cs typeface="Arial"/>
                  <a:sym typeface="Arial"/>
                </a:rPr>
                <a:t>40 to 80 Million</a:t>
              </a:r>
            </a:p>
          </p:txBody>
        </p:sp>
      </p:grpSp>
      <p:sp>
        <p:nvSpPr>
          <p:cNvPr id="3" name="Rectangle 2"/>
          <p:cNvSpPr/>
          <p:nvPr/>
        </p:nvSpPr>
        <p:spPr>
          <a:xfrm>
            <a:off x="-10051" y="1020587"/>
            <a:ext cx="8998086" cy="837152"/>
          </a:xfrm>
          <a:prstGeom prst="rect">
            <a:avLst/>
          </a:prstGeom>
        </p:spPr>
        <p:txBody>
          <a:bodyPr wrap="square">
            <a:spAutoFit/>
          </a:bodyPr>
          <a:lstStyle/>
          <a:p>
            <a:pPr marL="333375" indent="-257175" algn="ctr">
              <a:lnSpc>
                <a:spcPct val="80000"/>
              </a:lnSpc>
              <a:buSzPct val="68000"/>
            </a:pPr>
            <a:r>
              <a:rPr lang="en-US" sz="2000" b="1" dirty="0">
                <a:solidFill>
                  <a:schemeClr val="tx1"/>
                </a:solidFill>
              </a:rPr>
              <a:t>More than one billion people, or about 15% of the world's population live with disabilities – that’s 1 in 7 people. 1 in 5 people identify as having a disability in the United States </a:t>
            </a:r>
          </a:p>
        </p:txBody>
      </p:sp>
      <p:sp>
        <p:nvSpPr>
          <p:cNvPr id="259" name="Shape 678"/>
          <p:cNvSpPr/>
          <p:nvPr/>
        </p:nvSpPr>
        <p:spPr>
          <a:xfrm>
            <a:off x="3424509" y="3116692"/>
            <a:ext cx="1172662" cy="512745"/>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UK</a:t>
            </a:r>
          </a:p>
          <a:p>
            <a:pPr algn="ctr">
              <a:spcBef>
                <a:spcPts val="525"/>
              </a:spcBef>
              <a:buSzPct val="25000"/>
            </a:pPr>
            <a:r>
              <a:rPr lang="en-US" sz="1350" b="1" dirty="0">
                <a:latin typeface="Arial"/>
                <a:ea typeface="Arial"/>
                <a:cs typeface="Arial"/>
                <a:sym typeface="Arial"/>
              </a:rPr>
              <a:t>8.6 Million</a:t>
            </a:r>
            <a:endParaRPr lang="en-US" sz="1350" b="1" i="1" dirty="0">
              <a:latin typeface="Arial"/>
              <a:ea typeface="Arial"/>
              <a:cs typeface="Arial"/>
              <a:sym typeface="Arial"/>
            </a:endParaRPr>
          </a:p>
        </p:txBody>
      </p:sp>
      <p:sp>
        <p:nvSpPr>
          <p:cNvPr id="260" name="Shape 677"/>
          <p:cNvSpPr/>
          <p:nvPr/>
        </p:nvSpPr>
        <p:spPr>
          <a:xfrm>
            <a:off x="1089194" y="2414166"/>
            <a:ext cx="1910923" cy="458719"/>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Canada</a:t>
            </a:r>
          </a:p>
          <a:p>
            <a:pPr algn="ctr">
              <a:spcBef>
                <a:spcPts val="525"/>
              </a:spcBef>
              <a:buSzPct val="25000"/>
            </a:pPr>
            <a:r>
              <a:rPr lang="en-US" sz="1350" b="1" dirty="0">
                <a:latin typeface="Arial"/>
                <a:ea typeface="Arial"/>
                <a:cs typeface="Arial"/>
                <a:sym typeface="Arial"/>
              </a:rPr>
              <a:t>3.8 million</a:t>
            </a:r>
            <a:endParaRPr lang="en-US" sz="1350" b="1" i="1" dirty="0">
              <a:latin typeface="Arial"/>
              <a:ea typeface="Arial"/>
              <a:cs typeface="Arial"/>
              <a:sym typeface="Arial"/>
            </a:endParaRPr>
          </a:p>
        </p:txBody>
      </p:sp>
      <p:sp>
        <p:nvSpPr>
          <p:cNvPr id="262" name="Shape 678"/>
          <p:cNvSpPr/>
          <p:nvPr/>
        </p:nvSpPr>
        <p:spPr>
          <a:xfrm>
            <a:off x="5600364" y="2839752"/>
            <a:ext cx="1362984" cy="593584"/>
          </a:xfrm>
          <a:prstGeom prst="rect">
            <a:avLst/>
          </a:prstGeom>
          <a:noFill/>
          <a:ln>
            <a:noFill/>
          </a:ln>
        </p:spPr>
        <p:txBody>
          <a:bodyPr lIns="0" tIns="0" rIns="0" bIns="0" anchor="t" anchorCtr="0">
            <a:noAutofit/>
          </a:bodyPr>
          <a:lstStyle/>
          <a:p>
            <a:pPr algn="ctr" defTabSz="325040"/>
            <a:r>
              <a:rPr lang="en-US" sz="1350" b="1" dirty="0">
                <a:solidFill>
                  <a:schemeClr val="tx1"/>
                </a:solidFill>
                <a:latin typeface="Arial"/>
                <a:ea typeface="Arial"/>
                <a:cs typeface="Arial"/>
                <a:sym typeface="Arial"/>
              </a:rPr>
              <a:t>China</a:t>
            </a:r>
          </a:p>
          <a:p>
            <a:pPr algn="ctr" defTabSz="325040"/>
            <a:r>
              <a:rPr lang="en-US" sz="1350" b="1" dirty="0"/>
              <a:t>60 million</a:t>
            </a:r>
          </a:p>
          <a:p>
            <a:pPr algn="ctr" defTabSz="325040"/>
            <a:r>
              <a:rPr lang="en-US" sz="1350" b="1" dirty="0"/>
              <a:t>130M+ over 60</a:t>
            </a:r>
            <a:endParaRPr lang="en-US" sz="1350" b="1" dirty="0">
              <a:solidFill>
                <a:schemeClr val="accent1">
                  <a:lumMod val="75000"/>
                </a:schemeClr>
              </a:solidFill>
              <a:latin typeface="Arial"/>
              <a:ea typeface="Arial"/>
              <a:cs typeface="Arial"/>
              <a:sym typeface="Arial"/>
            </a:endParaRPr>
          </a:p>
        </p:txBody>
      </p:sp>
      <p:sp>
        <p:nvSpPr>
          <p:cNvPr id="263" name="Shape 678"/>
          <p:cNvSpPr/>
          <p:nvPr/>
        </p:nvSpPr>
        <p:spPr>
          <a:xfrm>
            <a:off x="6885374" y="3133842"/>
            <a:ext cx="1362984" cy="593584"/>
          </a:xfrm>
          <a:prstGeom prst="rect">
            <a:avLst/>
          </a:prstGeom>
          <a:noFill/>
          <a:ln>
            <a:noFill/>
          </a:ln>
        </p:spPr>
        <p:txBody>
          <a:bodyPr lIns="0" tIns="0" rIns="0" bIns="0" anchor="t" anchorCtr="0">
            <a:noAutofit/>
          </a:bodyPr>
          <a:lstStyle/>
          <a:p>
            <a:pPr algn="ctr" defTabSz="325040"/>
            <a:r>
              <a:rPr lang="en-US" sz="1350" b="1" dirty="0">
                <a:solidFill>
                  <a:schemeClr val="tx1"/>
                </a:solidFill>
                <a:latin typeface="Arial"/>
                <a:ea typeface="Arial"/>
                <a:cs typeface="Arial"/>
                <a:sym typeface="Arial"/>
              </a:rPr>
              <a:t>Japan</a:t>
            </a:r>
          </a:p>
          <a:p>
            <a:pPr algn="ctr" defTabSz="325040"/>
            <a:r>
              <a:rPr lang="en-US" sz="1350" b="1" dirty="0"/>
              <a:t>5 million and 127.8 are elderly</a:t>
            </a:r>
            <a:endParaRPr lang="en-US" sz="1350" b="1" dirty="0">
              <a:solidFill>
                <a:schemeClr val="accent1">
                  <a:lumMod val="75000"/>
                </a:schemeClr>
              </a:solidFill>
              <a:latin typeface="Arial"/>
              <a:ea typeface="Arial"/>
              <a:cs typeface="Arial"/>
              <a:sym typeface="Arial"/>
            </a:endParaRPr>
          </a:p>
        </p:txBody>
      </p:sp>
      <p:sp>
        <p:nvSpPr>
          <p:cNvPr id="264" name="Shape 681"/>
          <p:cNvSpPr/>
          <p:nvPr/>
        </p:nvSpPr>
        <p:spPr>
          <a:xfrm>
            <a:off x="4061313" y="3978534"/>
            <a:ext cx="1190472" cy="692833"/>
          </a:xfrm>
          <a:prstGeom prst="rect">
            <a:avLst/>
          </a:prstGeom>
          <a:noFill/>
          <a:ln>
            <a:noFill/>
          </a:ln>
        </p:spPr>
        <p:txBody>
          <a:bodyPr lIns="0" tIns="0" rIns="0" bIns="0" anchor="t" anchorCtr="0">
            <a:noAutofit/>
          </a:bodyPr>
          <a:lstStyle/>
          <a:p>
            <a:pPr algn="ctr">
              <a:buSzPct val="25000"/>
            </a:pPr>
            <a:r>
              <a:rPr lang="en-US" sz="1350" b="1" dirty="0">
                <a:solidFill>
                  <a:schemeClr val="tx1"/>
                </a:solidFill>
                <a:latin typeface="Arial"/>
                <a:ea typeface="Arial"/>
                <a:cs typeface="Arial"/>
                <a:sym typeface="Arial"/>
              </a:rPr>
              <a:t>Africa</a:t>
            </a:r>
          </a:p>
          <a:p>
            <a:pPr algn="ctr">
              <a:spcBef>
                <a:spcPts val="525"/>
              </a:spcBef>
              <a:buSzPct val="25000"/>
            </a:pPr>
            <a:r>
              <a:rPr lang="en-US" sz="1350" b="1" dirty="0">
                <a:latin typeface="Arial"/>
                <a:ea typeface="Arial"/>
                <a:cs typeface="Arial"/>
                <a:sym typeface="Arial"/>
              </a:rPr>
              <a:t>80 Million</a:t>
            </a:r>
          </a:p>
        </p:txBody>
      </p:sp>
      <p:sp>
        <p:nvSpPr>
          <p:cNvPr id="265" name="Shape 678"/>
          <p:cNvSpPr/>
          <p:nvPr/>
        </p:nvSpPr>
        <p:spPr>
          <a:xfrm>
            <a:off x="5406287" y="2160298"/>
            <a:ext cx="1362984" cy="593584"/>
          </a:xfrm>
          <a:prstGeom prst="rect">
            <a:avLst/>
          </a:prstGeom>
          <a:noFill/>
          <a:ln>
            <a:noFill/>
          </a:ln>
        </p:spPr>
        <p:txBody>
          <a:bodyPr lIns="0" tIns="0" rIns="0" bIns="0" anchor="t" anchorCtr="0">
            <a:noAutofit/>
          </a:bodyPr>
          <a:lstStyle/>
          <a:p>
            <a:pPr algn="ctr" defTabSz="325040"/>
            <a:r>
              <a:rPr lang="en-US" sz="1350" b="1" dirty="0">
                <a:solidFill>
                  <a:schemeClr val="tx1"/>
                </a:solidFill>
                <a:latin typeface="Arial"/>
                <a:ea typeface="Arial"/>
                <a:cs typeface="Arial"/>
                <a:sym typeface="Arial"/>
              </a:rPr>
              <a:t>Russia</a:t>
            </a:r>
          </a:p>
          <a:p>
            <a:pPr algn="ctr" defTabSz="325040"/>
            <a:r>
              <a:rPr lang="en-US" sz="1350" b="1" dirty="0"/>
              <a:t>13 to 15 Million</a:t>
            </a:r>
            <a:endParaRPr lang="en-US" sz="1350" b="1" dirty="0">
              <a:solidFill>
                <a:schemeClr val="accent1">
                  <a:lumMod val="75000"/>
                </a:schemeClr>
              </a:solidFill>
              <a:latin typeface="Arial"/>
              <a:ea typeface="Arial"/>
              <a:cs typeface="Arial"/>
              <a:sym typeface="Arial"/>
            </a:endParaRPr>
          </a:p>
        </p:txBody>
      </p:sp>
      <p:sp>
        <p:nvSpPr>
          <p:cNvPr id="266" name="Shape 678"/>
          <p:cNvSpPr/>
          <p:nvPr/>
        </p:nvSpPr>
        <p:spPr>
          <a:xfrm>
            <a:off x="2353025" y="4641467"/>
            <a:ext cx="1362984" cy="593584"/>
          </a:xfrm>
          <a:prstGeom prst="rect">
            <a:avLst/>
          </a:prstGeom>
          <a:noFill/>
          <a:ln>
            <a:noFill/>
          </a:ln>
        </p:spPr>
        <p:txBody>
          <a:bodyPr lIns="0" tIns="0" rIns="0" bIns="0" anchor="t" anchorCtr="0">
            <a:noAutofit/>
          </a:bodyPr>
          <a:lstStyle/>
          <a:p>
            <a:pPr algn="ctr" defTabSz="325040"/>
            <a:r>
              <a:rPr lang="en-US" sz="1350" b="1" dirty="0">
                <a:solidFill>
                  <a:schemeClr val="tx1"/>
                </a:solidFill>
                <a:latin typeface="Arial"/>
                <a:ea typeface="Arial"/>
                <a:cs typeface="Arial"/>
                <a:sym typeface="Arial"/>
              </a:rPr>
              <a:t>Latin America &amp; Caribbean</a:t>
            </a:r>
          </a:p>
          <a:p>
            <a:pPr algn="ctr" defTabSz="325040"/>
            <a:r>
              <a:rPr lang="en-US" sz="1350" b="1" dirty="0"/>
              <a:t>50 Million</a:t>
            </a:r>
            <a:endParaRPr lang="en-US" sz="1350" b="1" dirty="0">
              <a:solidFill>
                <a:schemeClr val="accent1">
                  <a:lumMod val="75000"/>
                </a:schemeClr>
              </a:solidFill>
              <a:latin typeface="Arial"/>
              <a:ea typeface="Arial"/>
              <a:cs typeface="Arial"/>
              <a:sym typeface="Arial"/>
            </a:endParaRPr>
          </a:p>
        </p:txBody>
      </p:sp>
      <p:sp>
        <p:nvSpPr>
          <p:cNvPr id="2" name="Title 1"/>
          <p:cNvSpPr>
            <a:spLocks noGrp="1"/>
          </p:cNvSpPr>
          <p:nvPr>
            <p:ph type="title"/>
          </p:nvPr>
        </p:nvSpPr>
        <p:spPr>
          <a:xfrm>
            <a:off x="457200" y="6180"/>
            <a:ext cx="8229600" cy="1270001"/>
          </a:xfrm>
        </p:spPr>
        <p:txBody>
          <a:bodyPr/>
          <a:lstStyle/>
          <a:p>
            <a:pPr algn="ctr"/>
            <a:r>
              <a:rPr lang="en-US" dirty="0">
                <a:solidFill>
                  <a:srgbClr val="000000"/>
                </a:solidFill>
                <a:latin typeface="Arial" charset="0"/>
                <a:ea typeface="Arial" charset="0"/>
                <a:cs typeface="Arial" charset="0"/>
                <a:sym typeface="Rambla"/>
              </a:rPr>
              <a:t>Global Disability Stats</a:t>
            </a:r>
            <a:endParaRPr lang="en-US" dirty="0"/>
          </a:p>
        </p:txBody>
      </p:sp>
      <p:sp>
        <p:nvSpPr>
          <p:cNvPr id="4" name="TextBox 3"/>
          <p:cNvSpPr txBox="1"/>
          <p:nvPr/>
        </p:nvSpPr>
        <p:spPr>
          <a:xfrm>
            <a:off x="3864167" y="6573812"/>
            <a:ext cx="3817573" cy="276999"/>
          </a:xfrm>
          <a:prstGeom prst="rect">
            <a:avLst/>
          </a:prstGeom>
          <a:noFill/>
        </p:spPr>
        <p:txBody>
          <a:bodyPr wrap="square" rtlCol="0">
            <a:spAutoFit/>
          </a:bodyPr>
          <a:lstStyle/>
          <a:p>
            <a:r>
              <a:rPr lang="en-US" sz="1200" i="1" dirty="0"/>
              <a:t>Statistics Source: </a:t>
            </a:r>
            <a:r>
              <a:rPr lang="en-US" sz="1200" dirty="0"/>
              <a:t>World Health Organization </a:t>
            </a:r>
          </a:p>
        </p:txBody>
      </p:sp>
      <p:sp>
        <p:nvSpPr>
          <p:cNvPr id="268" name="Shape 678"/>
          <p:cNvSpPr/>
          <p:nvPr/>
        </p:nvSpPr>
        <p:spPr>
          <a:xfrm>
            <a:off x="4542543" y="3385188"/>
            <a:ext cx="1362984" cy="593584"/>
          </a:xfrm>
          <a:prstGeom prst="rect">
            <a:avLst/>
          </a:prstGeom>
          <a:noFill/>
          <a:ln>
            <a:noFill/>
          </a:ln>
        </p:spPr>
        <p:txBody>
          <a:bodyPr lIns="0" tIns="0" rIns="0" bIns="0" anchor="t" anchorCtr="0">
            <a:noAutofit/>
          </a:bodyPr>
          <a:lstStyle/>
          <a:p>
            <a:pPr algn="ctr" defTabSz="325040"/>
            <a:r>
              <a:rPr lang="en-US" sz="1350" b="1" dirty="0">
                <a:solidFill>
                  <a:schemeClr val="tx1"/>
                </a:solidFill>
                <a:latin typeface="Arial"/>
                <a:ea typeface="Arial"/>
                <a:cs typeface="Arial"/>
                <a:sym typeface="Arial"/>
              </a:rPr>
              <a:t>Middle East</a:t>
            </a:r>
          </a:p>
          <a:p>
            <a:pPr algn="ctr" defTabSz="325040"/>
            <a:r>
              <a:rPr lang="en-US" sz="1350" dirty="0">
                <a:solidFill>
                  <a:schemeClr val="tx1"/>
                </a:solidFill>
                <a:latin typeface="Arial"/>
                <a:ea typeface="Arial"/>
                <a:cs typeface="Arial"/>
                <a:sym typeface="Arial"/>
              </a:rPr>
              <a:t>50 Million</a:t>
            </a:r>
          </a:p>
        </p:txBody>
      </p:sp>
      <p:sp>
        <p:nvSpPr>
          <p:cNvPr id="269" name="Slide Number Placeholder 1">
            <a:extLst>
              <a:ext uri="{FF2B5EF4-FFF2-40B4-BE49-F238E27FC236}">
                <a16:creationId xmlns:a16="http://schemas.microsoft.com/office/drawing/2014/main" id="{C6545950-6010-4244-800A-5C5AC76FF0CF}"/>
              </a:ext>
            </a:extLst>
          </p:cNvPr>
          <p:cNvSpPr txBox="1">
            <a:spLocks/>
          </p:cNvSpPr>
          <p:nvPr/>
        </p:nvSpPr>
        <p:spPr>
          <a:xfrm>
            <a:off x="8743306" y="6598509"/>
            <a:ext cx="34233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3</a:t>
            </a:r>
          </a:p>
          <a:p>
            <a:pPr algn="r"/>
            <a:endParaRPr lang="en-US" sz="1350" dirty="0"/>
          </a:p>
        </p:txBody>
      </p:sp>
    </p:spTree>
    <p:extLst>
      <p:ext uri="{BB962C8B-B14F-4D97-AF65-F5344CB8AC3E}">
        <p14:creationId xmlns:p14="http://schemas.microsoft.com/office/powerpoint/2010/main" val="1100255459"/>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6.png" descr="Image of a car and snowboard standing on a snowy mountain."/>
          <p:cNvPicPr/>
          <p:nvPr/>
        </p:nvPicPr>
        <p:blipFill>
          <a:blip r:embed="rId3">
            <a:extLst/>
          </a:blip>
          <a:stretch>
            <a:fillRect/>
          </a:stretch>
        </p:blipFill>
        <p:spPr>
          <a:xfrm>
            <a:off x="6347637" y="4641657"/>
            <a:ext cx="2643866" cy="1909716"/>
          </a:xfrm>
          <a:prstGeom prst="rect">
            <a:avLst/>
          </a:prstGeom>
          <a:ln w="12700">
            <a:miter lim="400000"/>
          </a:ln>
          <a:effectLst>
            <a:outerShdw blurRad="88900" dist="50800" dir="3600000" algn="ctr" rotWithShape="0">
              <a:srgbClr val="000000">
                <a:alpha val="60000"/>
              </a:srgbClr>
            </a:outerShdw>
            <a:softEdge rad="38100"/>
          </a:effectLst>
        </p:spPr>
      </p:pic>
      <p:pic>
        <p:nvPicPr>
          <p:cNvPr id="47" name="image8.png" descr="Image of Emily's Oz Xfinity Oscar Ad"/>
          <p:cNvPicPr/>
          <p:nvPr/>
        </p:nvPicPr>
        <p:blipFill>
          <a:blip r:embed="rId4">
            <a:extLst/>
          </a:blip>
          <a:stretch>
            <a:fillRect/>
          </a:stretch>
        </p:blipFill>
        <p:spPr>
          <a:xfrm>
            <a:off x="223860" y="3043338"/>
            <a:ext cx="2845932" cy="2024767"/>
          </a:xfrm>
          <a:prstGeom prst="rect">
            <a:avLst/>
          </a:prstGeom>
          <a:ln w="12700">
            <a:miter lim="400000"/>
          </a:ln>
          <a:effectLst>
            <a:outerShdw blurRad="88900" dist="50800" dir="3600000" algn="ctr" rotWithShape="0">
              <a:srgbClr val="000000">
                <a:alpha val="60000"/>
              </a:srgbClr>
            </a:outerShdw>
            <a:softEdge rad="38100"/>
          </a:effectLst>
        </p:spPr>
      </p:pic>
      <p:pic>
        <p:nvPicPr>
          <p:cNvPr id="43" name="image4.png" descr="Image of a Braille embossed Coca-Cola can."/>
          <p:cNvPicPr/>
          <p:nvPr/>
        </p:nvPicPr>
        <p:blipFill>
          <a:blip r:embed="rId5">
            <a:extLst/>
          </a:blip>
          <a:stretch>
            <a:fillRect/>
          </a:stretch>
        </p:blipFill>
        <p:spPr>
          <a:xfrm>
            <a:off x="6112509" y="1013916"/>
            <a:ext cx="2675564" cy="1977501"/>
          </a:xfrm>
          <a:prstGeom prst="rect">
            <a:avLst/>
          </a:prstGeom>
          <a:ln w="12700">
            <a:miter lim="400000"/>
          </a:ln>
          <a:effectLst>
            <a:outerShdw blurRad="88900" dist="50800" dir="3600000" algn="ctr" rotWithShape="0">
              <a:srgbClr val="000000">
                <a:alpha val="60000"/>
              </a:srgbClr>
            </a:outerShdw>
            <a:softEdge rad="38100"/>
          </a:effectLst>
        </p:spPr>
      </p:pic>
      <p:pic>
        <p:nvPicPr>
          <p:cNvPr id="5" name="Picture 4" descr="Image of blind woman smelling flowers in a farmer's marke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528" y="1010123"/>
            <a:ext cx="3345321" cy="1873380"/>
          </a:xfrm>
          <a:prstGeom prst="rect">
            <a:avLst/>
          </a:prstGeom>
          <a:effectLst>
            <a:outerShdw blurRad="88900" dist="50800" dir="3600000" algn="ctr" rotWithShape="0">
              <a:srgbClr val="000000">
                <a:alpha val="60000"/>
              </a:srgbClr>
            </a:outerShdw>
            <a:softEdge rad="38100"/>
          </a:effectLst>
        </p:spPr>
      </p:pic>
      <p:sp>
        <p:nvSpPr>
          <p:cNvPr id="13" name="Slide Number Placeholder 1"/>
          <p:cNvSpPr txBox="1">
            <a:spLocks/>
          </p:cNvSpPr>
          <p:nvPr/>
        </p:nvSpPr>
        <p:spPr>
          <a:xfrm>
            <a:off x="8743306" y="6598509"/>
            <a:ext cx="34233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5</a:t>
            </a:r>
          </a:p>
          <a:p>
            <a:pPr algn="r"/>
            <a:endParaRPr lang="en-US" sz="1350" dirty="0"/>
          </a:p>
        </p:txBody>
      </p:sp>
      <p:pic>
        <p:nvPicPr>
          <p:cNvPr id="15" name="Picture 14" descr="Image of an assistive technology tablet enabling a person to speak."/>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3067" y="1673932"/>
            <a:ext cx="2671376" cy="2056960"/>
          </a:xfrm>
          <a:prstGeom prst="rect">
            <a:avLst/>
          </a:prstGeom>
          <a:effectLst>
            <a:outerShdw blurRad="88900" dist="50800" dir="3600000" algn="ctr" rotWithShape="0">
              <a:srgbClr val="000000">
                <a:alpha val="60000"/>
              </a:srgbClr>
            </a:outerShdw>
            <a:softEdge rad="38100"/>
          </a:effectLst>
        </p:spPr>
      </p:pic>
      <p:pic>
        <p:nvPicPr>
          <p:cNvPr id="3" name="Picture 2" descr="Image of a family at a dinner table. "/>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0638" y="2819164"/>
            <a:ext cx="3465795" cy="1940845"/>
          </a:xfrm>
          <a:prstGeom prst="rect">
            <a:avLst/>
          </a:prstGeom>
          <a:effectLst>
            <a:outerShdw blurRad="88900" dist="50800" dir="3600000" algn="ctr" rotWithShape="0">
              <a:srgbClr val="000000">
                <a:alpha val="60000"/>
              </a:srgbClr>
            </a:outerShdw>
            <a:softEdge rad="38100"/>
          </a:effectLst>
        </p:spPr>
      </p:pic>
      <p:pic>
        <p:nvPicPr>
          <p:cNvPr id="2" name="Picture 1" descr="Image from AT&amp;T's Boundless Campaign. Picture is an amputee in mid leap."/>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351" y="3890727"/>
            <a:ext cx="4360419" cy="2235756"/>
          </a:xfrm>
          <a:prstGeom prst="rect">
            <a:avLst/>
          </a:prstGeom>
          <a:effectLst>
            <a:outerShdw blurRad="88900" dist="50800" dir="3600000" algn="ctr" rotWithShape="0">
              <a:srgbClr val="000000">
                <a:alpha val="60000"/>
              </a:srgbClr>
            </a:outerShdw>
            <a:softEdge rad="38100"/>
          </a:effectLst>
        </p:spPr>
      </p:pic>
      <p:sp>
        <p:nvSpPr>
          <p:cNvPr id="7" name="Title 6">
            <a:extLst>
              <a:ext uri="{FF2B5EF4-FFF2-40B4-BE49-F238E27FC236}">
                <a16:creationId xmlns:a16="http://schemas.microsoft.com/office/drawing/2014/main" id="{DFED4069-C404-475B-94E3-58FBFF842491}"/>
              </a:ext>
            </a:extLst>
          </p:cNvPr>
          <p:cNvSpPr>
            <a:spLocks noGrp="1"/>
          </p:cNvSpPr>
          <p:nvPr>
            <p:ph type="ctrTitle"/>
          </p:nvPr>
        </p:nvSpPr>
        <p:spPr>
          <a:xfrm>
            <a:off x="1149755" y="-1537312"/>
            <a:ext cx="6858000" cy="2387600"/>
          </a:xfrm>
        </p:spPr>
        <p:txBody>
          <a:bodyPr/>
          <a:lstStyle/>
          <a:p>
            <a:r>
              <a:rPr lang="en-US" dirty="0"/>
              <a:t>Market Opportunity</a:t>
            </a:r>
          </a:p>
        </p:txBody>
      </p:sp>
    </p:spTree>
    <p:extLst>
      <p:ext uri="{BB962C8B-B14F-4D97-AF65-F5344CB8AC3E}">
        <p14:creationId xmlns:p14="http://schemas.microsoft.com/office/powerpoint/2010/main" val="1732049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hand touching a flaming lightbul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4" y="61277"/>
            <a:ext cx="9131886" cy="5691352"/>
          </a:xfrm>
          <a:prstGeom prst="rect">
            <a:avLst/>
          </a:prstGeom>
        </p:spPr>
      </p:pic>
      <p:sp>
        <p:nvSpPr>
          <p:cNvPr id="6" name="Slide Number Placeholder 1">
            <a:extLst>
              <a:ext uri="{FF2B5EF4-FFF2-40B4-BE49-F238E27FC236}">
                <a16:creationId xmlns:a16="http://schemas.microsoft.com/office/drawing/2014/main" id="{BB624037-F111-4975-A070-00B24D369A10}"/>
              </a:ext>
            </a:extLst>
          </p:cNvPr>
          <p:cNvSpPr txBox="1">
            <a:spLocks/>
          </p:cNvSpPr>
          <p:nvPr/>
        </p:nvSpPr>
        <p:spPr>
          <a:xfrm>
            <a:off x="8743306" y="6598509"/>
            <a:ext cx="34233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6</a:t>
            </a:r>
          </a:p>
          <a:p>
            <a:pPr algn="r"/>
            <a:endParaRPr lang="en-US" sz="1350" dirty="0"/>
          </a:p>
        </p:txBody>
      </p:sp>
      <p:sp>
        <p:nvSpPr>
          <p:cNvPr id="2" name="Title 1">
            <a:extLst>
              <a:ext uri="{FF2B5EF4-FFF2-40B4-BE49-F238E27FC236}">
                <a16:creationId xmlns:a16="http://schemas.microsoft.com/office/drawing/2014/main" id="{8C9B92E8-B2FE-4A18-90B4-82C9DDE1FD39}"/>
              </a:ext>
            </a:extLst>
          </p:cNvPr>
          <p:cNvSpPr>
            <a:spLocks noGrp="1"/>
          </p:cNvSpPr>
          <p:nvPr>
            <p:ph type="title" idx="4294967295"/>
          </p:nvPr>
        </p:nvSpPr>
        <p:spPr>
          <a:xfrm>
            <a:off x="576349" y="5989320"/>
            <a:ext cx="7886700" cy="1088872"/>
          </a:xfrm>
        </p:spPr>
        <p:txBody>
          <a:bodyPr/>
          <a:lstStyle/>
          <a:p>
            <a:r>
              <a:rPr lang="en-US" sz="3600" b="1" dirty="0">
                <a:effectLst/>
                <a:latin typeface="Calibri" panose="020F0502020204030204" pitchFamily="34" charset="0"/>
                <a:ea typeface="+mj-ea"/>
                <a:cs typeface="Calibri" panose="020F0502020204030204" pitchFamily="34" charset="0"/>
              </a:rPr>
              <a:t>Disruption: </a:t>
            </a:r>
            <a:r>
              <a:rPr lang="en-US" sz="3600" dirty="0">
                <a:effectLst/>
                <a:latin typeface="Calibri" panose="020F0502020204030204" pitchFamily="34" charset="0"/>
                <a:ea typeface="+mj-ea"/>
                <a:cs typeface="Calibri" panose="020F0502020204030204" pitchFamily="34" charset="0"/>
              </a:rPr>
              <a:t>Mainstream Technology &amp; Globalization</a:t>
            </a:r>
            <a:endParaRPr lang="en-US" dirty="0">
              <a:effectLst/>
            </a:endParaRPr>
          </a:p>
          <a:p>
            <a:endParaRPr lang="en-US" dirty="0"/>
          </a:p>
        </p:txBody>
      </p:sp>
    </p:spTree>
    <p:extLst>
      <p:ext uri="{BB962C8B-B14F-4D97-AF65-F5344CB8AC3E}">
        <p14:creationId xmlns:p14="http://schemas.microsoft.com/office/powerpoint/2010/main" val="167671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p:cNvSpPr>
          <p:nvPr>
            <p:ph type="title" idx="4294967295"/>
          </p:nvPr>
        </p:nvSpPr>
        <p:spPr>
          <a:xfrm>
            <a:off x="196991" y="103588"/>
            <a:ext cx="8816381" cy="776288"/>
          </a:xfrm>
        </p:spPr>
        <p:txBody>
          <a:bodyPr>
            <a:noAutofit/>
          </a:bodyPr>
          <a:lstStyle/>
          <a:p>
            <a:pPr defTabSz="904875" eaLnBrk="1" hangingPunct="1">
              <a:defRPr/>
            </a:pPr>
            <a:r>
              <a:rPr lang="en-US" altLang="en-US" sz="4800" b="1" dirty="0">
                <a:solidFill>
                  <a:srgbClr val="000000"/>
                </a:solidFill>
                <a:latin typeface="Calibri" panose="020F0502020204030204" pitchFamily="34" charset="0"/>
                <a:ea typeface="Comic Sans MS" charset="0"/>
                <a:cs typeface="Calibri" panose="020F0502020204030204" pitchFamily="34" charset="0"/>
              </a:rPr>
              <a:t>ICT is Changing the World for PwD</a:t>
            </a:r>
          </a:p>
        </p:txBody>
      </p:sp>
      <p:sp>
        <p:nvSpPr>
          <p:cNvPr id="14" name="Rounded Rectangle 13" descr="Image of a neurofeedback robotic hand."/>
          <p:cNvSpPr/>
          <p:nvPr/>
        </p:nvSpPr>
        <p:spPr>
          <a:xfrm>
            <a:off x="6517517" y="3704751"/>
            <a:ext cx="2171109" cy="2216849"/>
          </a:xfrm>
          <a:prstGeom prst="roundRect">
            <a:avLst/>
          </a:prstGeom>
          <a:blipFill dpi="0" rotWithShape="1">
            <a:blip r:embed="rId3"/>
            <a:srcRect/>
            <a:stretch>
              <a:fillRect l="-46000" r="-1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ounded Rectangle 20" descr="Image of a person practicing with new robotic hands."/>
          <p:cNvSpPr/>
          <p:nvPr/>
        </p:nvSpPr>
        <p:spPr>
          <a:xfrm>
            <a:off x="528638" y="954946"/>
            <a:ext cx="2146638" cy="2299653"/>
          </a:xfrm>
          <a:prstGeom prst="roundRect">
            <a:avLst/>
          </a:prstGeom>
          <a:blipFill dpi="0" rotWithShape="1">
            <a:blip r:embed="rId4"/>
            <a:srcRect/>
            <a:stretch>
              <a:fillRect l="-12000" b="-2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Rounded Rectangle 21" descr="Image of a brain superimpsoed with the text SMART CITY."/>
          <p:cNvSpPr/>
          <p:nvPr/>
        </p:nvSpPr>
        <p:spPr>
          <a:xfrm>
            <a:off x="6561972" y="1015954"/>
            <a:ext cx="2157887" cy="2238646"/>
          </a:xfrm>
          <a:prstGeom prst="roundRect">
            <a:avLst/>
          </a:prstGeom>
          <a:blipFill dpi="0" rotWithShape="1">
            <a:blip r:embed="rId5"/>
            <a:srcRect/>
            <a:stretch>
              <a:fillRect l="-4000" t="-1000" r="-1000" b="-3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ounded Rectangle 22" descr="Image of the world's first facial transplant patient."/>
          <p:cNvSpPr/>
          <p:nvPr/>
        </p:nvSpPr>
        <p:spPr>
          <a:xfrm>
            <a:off x="3614373" y="963662"/>
            <a:ext cx="2099231" cy="1528938"/>
          </a:xfrm>
          <a:prstGeom prst="roundRect">
            <a:avLst/>
          </a:prstGeom>
          <a:blipFill>
            <a:blip r:embed="rId6"/>
            <a:stretch>
              <a:fillRect l="-4000" t="-1000" r="-1000" b="-3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Rounded Rectangle 23" descr="Image of a blind person using Google Glass"/>
          <p:cNvSpPr/>
          <p:nvPr/>
        </p:nvSpPr>
        <p:spPr>
          <a:xfrm>
            <a:off x="528638" y="3721434"/>
            <a:ext cx="2146638" cy="2200166"/>
          </a:xfrm>
          <a:prstGeom prst="roundRect">
            <a:avLst/>
          </a:prstGeom>
          <a:blipFill dpi="0" rotWithShape="1">
            <a:blip r:embed="rId7"/>
            <a:srcRect/>
            <a:stretch>
              <a:fillRect l="-11000" r="-17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Rounded Rectangle 25" descr="Conceptual map of the INTERNET OF THINGS."/>
          <p:cNvSpPr/>
          <p:nvPr/>
        </p:nvSpPr>
        <p:spPr>
          <a:xfrm>
            <a:off x="3510255" y="5057436"/>
            <a:ext cx="2233167" cy="1528938"/>
          </a:xfrm>
          <a:prstGeom prst="roundRect">
            <a:avLst/>
          </a:prstGeom>
          <a:blipFill dpi="0" rotWithShape="1">
            <a:blip r:embed="rId8"/>
            <a:srcRect/>
            <a:stretch>
              <a:fillRect l="-7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descr="Image of a driver reading a map while drive."/>
          <p:cNvSpPr/>
          <p:nvPr/>
        </p:nvSpPr>
        <p:spPr>
          <a:xfrm>
            <a:off x="3354776" y="2806263"/>
            <a:ext cx="2406126" cy="2065282"/>
          </a:xfrm>
          <a:prstGeom prst="ellipse">
            <a:avLst/>
          </a:prstGeom>
          <a:blipFill dpi="0" rotWithShape="1">
            <a:blip r:embed="rId9"/>
            <a:srcRect/>
            <a:stretch>
              <a:fillRect l="-15000" t="-3000" r="-18000" b="1000"/>
            </a:stretch>
          </a:blipFill>
          <a:effectLst>
            <a:outerShdw blurRad="88900" dist="50800" dir="3600000" algn="ctr" rotWithShape="0">
              <a:srgbClr val="000000">
                <a:alpha val="60000"/>
              </a:srgbClr>
            </a:outerShdw>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3" name="Slide Number Placeholder 1">
            <a:extLst>
              <a:ext uri="{FF2B5EF4-FFF2-40B4-BE49-F238E27FC236}">
                <a16:creationId xmlns:a16="http://schemas.microsoft.com/office/drawing/2014/main" id="{496F848F-83A3-4BC0-A665-171FDABCD836}"/>
              </a:ext>
            </a:extLst>
          </p:cNvPr>
          <p:cNvSpPr txBox="1">
            <a:spLocks/>
          </p:cNvSpPr>
          <p:nvPr/>
        </p:nvSpPr>
        <p:spPr>
          <a:xfrm>
            <a:off x="8743306" y="6598509"/>
            <a:ext cx="34233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7</a:t>
            </a:r>
          </a:p>
          <a:p>
            <a:pPr algn="r"/>
            <a:endParaRPr lang="en-US" sz="1350" dirty="0"/>
          </a:p>
        </p:txBody>
      </p:sp>
    </p:spTree>
    <p:extLst>
      <p:ext uri="{BB962C8B-B14F-4D97-AF65-F5344CB8AC3E}">
        <p14:creationId xmlns:p14="http://schemas.microsoft.com/office/powerpoint/2010/main" val="728186403"/>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p:tmAbs val="0"/>
                                  </p:iterate>
                                  <p:childTnLst>
                                    <p:set>
                                      <p:cBhvr>
                                        <p:cTn id="6" fill="hold"/>
                                        <p:tgtEl>
                                          <p:spTgt spid="95"/>
                                        </p:tgtEl>
                                        <p:attrNameLst>
                                          <p:attrName>style.visibility</p:attrName>
                                        </p:attrNameLst>
                                      </p:cBhvr>
                                      <p:to>
                                        <p:strVal val="visible"/>
                                      </p:to>
                                    </p:set>
                                    <p:animEffect transition="in" filter="fade">
                                      <p:cBhvr>
                                        <p:cTn id="7" dur="2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232583" y="115357"/>
            <a:ext cx="8768913" cy="698538"/>
          </a:xfrm>
        </p:spPr>
        <p:txBody>
          <a:bodyPr>
            <a:noAutofit/>
          </a:bodyPr>
          <a:lstStyle/>
          <a:p>
            <a:pPr algn="ctr" eaLnBrk="1" hangingPunct="1"/>
            <a:r>
              <a:rPr lang="en-US" altLang="en-US" sz="4000" dirty="0">
                <a:effectLst/>
                <a:latin typeface="Arial" panose="020B0604020202020204" pitchFamily="34" charset="0"/>
                <a:ea typeface="Comic Sans MS" charset="0"/>
                <a:cs typeface="Arial" panose="020B0604020202020204" pitchFamily="34" charset="0"/>
              </a:rPr>
              <a:t>I</a:t>
            </a:r>
            <a:r>
              <a:rPr lang="en-US" altLang="en-US" sz="4000" b="1" dirty="0">
                <a:effectLst/>
                <a:latin typeface="Arial" panose="020B0604020202020204" pitchFamily="34" charset="0"/>
                <a:ea typeface="Comic Sans MS" charset="0"/>
                <a:cs typeface="Arial" panose="020B0604020202020204" pitchFamily="34" charset="0"/>
              </a:rPr>
              <a:t>nclusive</a:t>
            </a:r>
            <a:r>
              <a:rPr lang="en-US" altLang="en-US" sz="4400" b="1" dirty="0">
                <a:effectLst/>
                <a:latin typeface="Arial" panose="020B0604020202020204" pitchFamily="34" charset="0"/>
                <a:ea typeface="Comic Sans MS" charset="0"/>
                <a:cs typeface="Arial" panose="020B0604020202020204" pitchFamily="34" charset="0"/>
              </a:rPr>
              <a:t> Workforce Features</a:t>
            </a:r>
          </a:p>
        </p:txBody>
      </p:sp>
      <p:sp>
        <p:nvSpPr>
          <p:cNvPr id="36868" name="TextBox 2"/>
          <p:cNvSpPr txBox="1">
            <a:spLocks noChangeArrowheads="1"/>
          </p:cNvSpPr>
          <p:nvPr/>
        </p:nvSpPr>
        <p:spPr bwMode="auto">
          <a:xfrm>
            <a:off x="70287" y="1013771"/>
            <a:ext cx="89312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2400" b="1" dirty="0">
                <a:latin typeface="Arial" charset="0"/>
                <a:ea typeface="Arial" charset="0"/>
                <a:cs typeface="Arial" charset="0"/>
              </a:rPr>
              <a:t>What are the features of an Inclusive Workplace?</a:t>
            </a:r>
            <a:endParaRPr lang="en-US" altLang="en-US" sz="2400" dirty="0">
              <a:latin typeface="Arial" charset="0"/>
              <a:ea typeface="Arial" charset="0"/>
              <a:cs typeface="Arial" charset="0"/>
            </a:endParaRPr>
          </a:p>
        </p:txBody>
      </p:sp>
      <p:pic>
        <p:nvPicPr>
          <p:cNvPr id="7" name="Picture 6" descr="Liz, AMAC employee working at her accessible computer desk Photo from AMAC Accessibility Solutions&#10;"/>
          <p:cNvPicPr>
            <a:picLocks noChangeAspect="1"/>
          </p:cNvPicPr>
          <p:nvPr/>
        </p:nvPicPr>
        <p:blipFill rotWithShape="1">
          <a:blip r:embed="rId2" cstate="print">
            <a:extLst>
              <a:ext uri="{28A0092B-C50C-407E-A947-70E740481C1C}">
                <a14:useLocalDpi xmlns:a14="http://schemas.microsoft.com/office/drawing/2010/main" val="0"/>
              </a:ext>
            </a:extLst>
          </a:blip>
          <a:srcRect l="6562" r="9063" b="19030"/>
          <a:stretch/>
        </p:blipFill>
        <p:spPr>
          <a:xfrm>
            <a:off x="4853461" y="1676881"/>
            <a:ext cx="3843235" cy="2332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6870" name="Rectangle 7"/>
          <p:cNvSpPr>
            <a:spLocks noChangeArrowheads="1"/>
          </p:cNvSpPr>
          <p:nvPr/>
        </p:nvSpPr>
        <p:spPr bwMode="auto">
          <a:xfrm>
            <a:off x="5466793" y="4025285"/>
            <a:ext cx="2759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dirty="0">
                <a:latin typeface="Arial" charset="0"/>
                <a:ea typeface="Arial" charset="0"/>
                <a:cs typeface="Arial" charset="0"/>
              </a:rPr>
              <a:t>Liz, </a:t>
            </a:r>
            <a:r>
              <a:rPr lang="en-US" altLang="en-US" sz="1200" dirty="0" err="1">
                <a:latin typeface="Arial" charset="0"/>
                <a:ea typeface="Arial" charset="0"/>
                <a:cs typeface="Arial" charset="0"/>
              </a:rPr>
              <a:t>AMAC</a:t>
            </a:r>
            <a:r>
              <a:rPr lang="en-US" altLang="en-US" sz="1200" dirty="0">
                <a:latin typeface="Arial" charset="0"/>
                <a:ea typeface="Arial" charset="0"/>
                <a:cs typeface="Arial" charset="0"/>
              </a:rPr>
              <a:t> employee working at her accessible computer desk </a:t>
            </a:r>
            <a:r>
              <a:rPr lang="en-US" altLang="en-US" sz="1200" dirty="0"/>
              <a:t>Photo from </a:t>
            </a:r>
            <a:r>
              <a:rPr lang="en-US" altLang="en-US" sz="1200" dirty="0" err="1"/>
              <a:t>AMAC</a:t>
            </a:r>
            <a:r>
              <a:rPr lang="en-US" altLang="en-US" sz="1200" dirty="0"/>
              <a:t> Accessibility Solutions</a:t>
            </a:r>
            <a:endParaRPr lang="en-US" altLang="en-US" sz="1200" dirty="0">
              <a:latin typeface="Arial" charset="0"/>
              <a:ea typeface="Arial" charset="0"/>
              <a:cs typeface="Arial" charset="0"/>
            </a:endParaRPr>
          </a:p>
        </p:txBody>
      </p:sp>
      <p:sp>
        <p:nvSpPr>
          <p:cNvPr id="2" name="TextBox 1"/>
          <p:cNvSpPr txBox="1"/>
          <p:nvPr/>
        </p:nvSpPr>
        <p:spPr>
          <a:xfrm>
            <a:off x="149226" y="1897813"/>
            <a:ext cx="4846740" cy="30623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671513" lvl="1" indent="-342900" defTabSz="657225" eaLnBrk="1" hangingPunct="1">
              <a:buFont typeface="Arial" charset="0"/>
              <a:buChar char="•"/>
            </a:pPr>
            <a:r>
              <a:rPr lang="en-US" altLang="en-US" sz="2500" dirty="0">
                <a:solidFill>
                  <a:srgbClr val="000000"/>
                </a:solidFill>
                <a:latin typeface="Arial" charset="0"/>
                <a:ea typeface="Arial" charset="0"/>
                <a:cs typeface="Arial" charset="0"/>
              </a:rPr>
              <a:t>Policies and Procedures</a:t>
            </a:r>
          </a:p>
          <a:p>
            <a:pPr marL="671513" lvl="1" indent="-342900" defTabSz="657225">
              <a:buFont typeface="Arial" charset="0"/>
              <a:buChar char="•"/>
            </a:pPr>
            <a:r>
              <a:rPr lang="en-US" altLang="en-US" sz="2500" dirty="0">
                <a:solidFill>
                  <a:srgbClr val="000000"/>
                </a:solidFill>
                <a:latin typeface="Arial" charset="0"/>
                <a:ea typeface="Arial" charset="0"/>
                <a:cs typeface="Arial" charset="0"/>
              </a:rPr>
              <a:t>Accessibility </a:t>
            </a:r>
          </a:p>
          <a:p>
            <a:pPr marL="671513" lvl="1" indent="-342900" defTabSz="657225">
              <a:buFont typeface="Arial" charset="0"/>
              <a:buChar char="•"/>
            </a:pPr>
            <a:r>
              <a:rPr lang="en-US" altLang="en-US" sz="2500" dirty="0">
                <a:solidFill>
                  <a:srgbClr val="000000"/>
                </a:solidFill>
                <a:latin typeface="Arial" charset="0"/>
                <a:ea typeface="Arial" charset="0"/>
                <a:cs typeface="Arial" charset="0"/>
              </a:rPr>
              <a:t>Universal Design</a:t>
            </a:r>
          </a:p>
          <a:p>
            <a:pPr marL="671513" lvl="1" indent="-342900" defTabSz="657225" eaLnBrk="1" hangingPunct="1">
              <a:buFont typeface="Arial" charset="0"/>
              <a:buChar char="•"/>
            </a:pPr>
            <a:r>
              <a:rPr lang="en-US" altLang="en-US" sz="2500" dirty="0">
                <a:solidFill>
                  <a:srgbClr val="000000"/>
                </a:solidFill>
                <a:latin typeface="Arial" charset="0"/>
                <a:ea typeface="Arial" charset="0"/>
                <a:cs typeface="Arial" charset="0"/>
              </a:rPr>
              <a:t>Inclusion</a:t>
            </a:r>
          </a:p>
          <a:p>
            <a:pPr marL="671513" lvl="1" indent="-342900" defTabSz="657225" eaLnBrk="1" hangingPunct="1">
              <a:buFont typeface="Arial" charset="0"/>
              <a:buChar char="•"/>
            </a:pPr>
            <a:r>
              <a:rPr lang="en-US" altLang="en-US" sz="2500" dirty="0">
                <a:solidFill>
                  <a:srgbClr val="000000"/>
                </a:solidFill>
                <a:latin typeface="Arial" charset="0"/>
                <a:ea typeface="Arial" charset="0"/>
                <a:cs typeface="Arial" charset="0"/>
              </a:rPr>
              <a:t>Accommodations</a:t>
            </a:r>
          </a:p>
          <a:p>
            <a:pPr marL="671513" lvl="1" indent="-342900" defTabSz="657225" eaLnBrk="1" hangingPunct="1">
              <a:buFont typeface="Arial" charset="0"/>
              <a:buChar char="•"/>
            </a:pPr>
            <a:r>
              <a:rPr lang="en-US" altLang="en-US" sz="2500" dirty="0">
                <a:solidFill>
                  <a:srgbClr val="000000"/>
                </a:solidFill>
                <a:latin typeface="Arial" charset="0"/>
                <a:ea typeface="Arial" charset="0"/>
                <a:cs typeface="Arial" charset="0"/>
              </a:rPr>
              <a:t>Training</a:t>
            </a:r>
          </a:p>
          <a:p>
            <a:pPr marL="671513" lvl="1" indent="-342900" defTabSz="657225" eaLnBrk="1" hangingPunct="1">
              <a:buFont typeface="Arial" charset="0"/>
              <a:buChar char="•"/>
            </a:pPr>
            <a:r>
              <a:rPr lang="en-US" altLang="en-US" sz="2500" dirty="0">
                <a:solidFill>
                  <a:srgbClr val="000000"/>
                </a:solidFill>
                <a:latin typeface="Arial" charset="0"/>
                <a:ea typeface="Arial" charset="0"/>
                <a:cs typeface="Arial" charset="0"/>
              </a:rPr>
              <a:t>Future of Work</a:t>
            </a: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Tree>
    <p:extLst>
      <p:ext uri="{BB962C8B-B14F-4D97-AF65-F5344CB8AC3E}">
        <p14:creationId xmlns:p14="http://schemas.microsoft.com/office/powerpoint/2010/main" val="906040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109484" y="-254000"/>
            <a:ext cx="8944030" cy="1143000"/>
          </a:xfrm>
        </p:spPr>
        <p:txBody>
          <a:bodyPr/>
          <a:lstStyle/>
          <a:p>
            <a:pPr algn="ctr" eaLnBrk="1" hangingPunct="1"/>
            <a:r>
              <a:rPr lang="en-US" altLang="en-US" sz="4000" dirty="0">
                <a:effectLst/>
                <a:latin typeface="Arial" panose="020B0604020202020204" pitchFamily="34" charset="0"/>
                <a:ea typeface="Comic Sans MS" charset="0"/>
                <a:cs typeface="Arial" panose="020B0604020202020204" pitchFamily="34" charset="0"/>
              </a:rPr>
              <a:t>Myths about Employment of PwD</a:t>
            </a:r>
          </a:p>
        </p:txBody>
      </p:sp>
      <p:sp>
        <p:nvSpPr>
          <p:cNvPr id="35842" name="Content Placeholder 3"/>
          <p:cNvSpPr>
            <a:spLocks noGrp="1"/>
          </p:cNvSpPr>
          <p:nvPr>
            <p:ph idx="1"/>
          </p:nvPr>
        </p:nvSpPr>
        <p:spPr>
          <a:xfrm>
            <a:off x="3995738" y="817750"/>
            <a:ext cx="5170487" cy="5884863"/>
          </a:xfrm>
        </p:spPr>
        <p:txBody>
          <a:bodyPr>
            <a:spAutoFit/>
          </a:bodyPr>
          <a:lstStyle/>
          <a:p>
            <a:pPr eaLnBrk="1" hangingPunct="1">
              <a:spcBef>
                <a:spcPts val="225"/>
              </a:spcBef>
            </a:pPr>
            <a:r>
              <a:rPr lang="en-US" altLang="en-US" sz="1800" b="1" i="1" dirty="0">
                <a:solidFill>
                  <a:srgbClr val="0070C0"/>
                </a:solidFill>
                <a:latin typeface="Arial" charset="0"/>
                <a:ea typeface="Arial" charset="0"/>
                <a:cs typeface="Arial" charset="0"/>
              </a:rPr>
              <a:t>Myth: </a:t>
            </a:r>
            <a:r>
              <a:rPr lang="en-US" altLang="en-US" sz="1800" i="1" dirty="0">
                <a:solidFill>
                  <a:srgbClr val="0070C0"/>
                </a:solidFill>
                <a:latin typeface="Arial" charset="0"/>
                <a:ea typeface="Arial" charset="0"/>
                <a:cs typeface="Arial" charset="0"/>
              </a:rPr>
              <a:t>People with disabilities do not have the talent and skills needed in business </a:t>
            </a:r>
            <a:endParaRPr lang="en-US" altLang="en-US" sz="1800" dirty="0">
              <a:solidFill>
                <a:srgbClr val="0070C0"/>
              </a:solidFill>
              <a:latin typeface="Arial" charset="0"/>
              <a:ea typeface="Arial" charset="0"/>
              <a:cs typeface="Arial" charset="0"/>
            </a:endParaRPr>
          </a:p>
          <a:p>
            <a:pPr eaLnBrk="1" hangingPunct="1">
              <a:spcBef>
                <a:spcPts val="225"/>
              </a:spcBef>
            </a:pPr>
            <a:r>
              <a:rPr lang="en-US" altLang="en-US" sz="1800" b="1" dirty="0">
                <a:latin typeface="Arial" charset="0"/>
                <a:ea typeface="Arial" charset="0"/>
                <a:cs typeface="Arial" charset="0"/>
              </a:rPr>
              <a:t>Fact: </a:t>
            </a:r>
            <a:r>
              <a:rPr lang="en-US" altLang="en-US" sz="1800" dirty="0">
                <a:latin typeface="Arial" charset="0"/>
                <a:ea typeface="Arial" charset="0"/>
                <a:cs typeface="Arial" charset="0"/>
              </a:rPr>
              <a:t>People with disabilities have been among the greatest leaders and contributors to business, science,  the arts, and society. 11% of this year’s college graduates have disabilities!</a:t>
            </a:r>
            <a:endParaRPr lang="en-US" altLang="en-US" sz="1800" i="1" dirty="0">
              <a:latin typeface="Arial" charset="0"/>
              <a:ea typeface="Arial" charset="0"/>
              <a:cs typeface="Arial" charset="0"/>
            </a:endParaRPr>
          </a:p>
          <a:p>
            <a:pPr eaLnBrk="1" hangingPunct="1">
              <a:spcBef>
                <a:spcPts val="225"/>
              </a:spcBef>
            </a:pPr>
            <a:endParaRPr lang="en-US" altLang="en-US" sz="1800" i="1" dirty="0">
              <a:latin typeface="Arial" charset="0"/>
              <a:ea typeface="Arial" charset="0"/>
              <a:cs typeface="Arial" charset="0"/>
            </a:endParaRPr>
          </a:p>
          <a:p>
            <a:pPr eaLnBrk="1" hangingPunct="1">
              <a:spcBef>
                <a:spcPts val="225"/>
              </a:spcBef>
            </a:pPr>
            <a:r>
              <a:rPr lang="en-US" altLang="en-US" sz="1800" b="1" i="1" dirty="0">
                <a:solidFill>
                  <a:srgbClr val="0070C0"/>
                </a:solidFill>
                <a:latin typeface="Arial" charset="0"/>
                <a:ea typeface="Arial" charset="0"/>
                <a:cs typeface="Arial" charset="0"/>
              </a:rPr>
              <a:t>Myth: </a:t>
            </a:r>
            <a:r>
              <a:rPr lang="en-US" altLang="en-US" sz="1800" i="1" dirty="0">
                <a:solidFill>
                  <a:srgbClr val="0070C0"/>
                </a:solidFill>
                <a:latin typeface="Arial" charset="0"/>
                <a:ea typeface="Arial" charset="0"/>
                <a:cs typeface="Arial" charset="0"/>
              </a:rPr>
              <a:t>People with disabilities leave jobs more frequently than workers without disabilities</a:t>
            </a:r>
          </a:p>
          <a:p>
            <a:pPr eaLnBrk="1" hangingPunct="1">
              <a:spcBef>
                <a:spcPts val="225"/>
              </a:spcBef>
            </a:pPr>
            <a:r>
              <a:rPr lang="en-US" altLang="en-US" sz="1800" b="1" i="1" dirty="0">
                <a:latin typeface="Arial" charset="0"/>
                <a:ea typeface="Arial" charset="0"/>
                <a:cs typeface="Arial" charset="0"/>
              </a:rPr>
              <a:t>Fact: </a:t>
            </a:r>
            <a:r>
              <a:rPr lang="en-US" altLang="en-US" sz="1800" dirty="0">
                <a:latin typeface="Arial" charset="0"/>
                <a:ea typeface="Arial" charset="0"/>
                <a:cs typeface="Arial" charset="0"/>
              </a:rPr>
              <a:t>Employees with disabilities in most sectors stay on the job longer, resulting in up to a 6% turnover rate improvement. </a:t>
            </a:r>
          </a:p>
          <a:p>
            <a:pPr eaLnBrk="1" hangingPunct="1">
              <a:spcBef>
                <a:spcPts val="225"/>
              </a:spcBef>
            </a:pPr>
            <a:endParaRPr lang="en-US" altLang="en-US" sz="1800" i="1" dirty="0">
              <a:latin typeface="Arial" charset="0"/>
              <a:ea typeface="Arial" charset="0"/>
              <a:cs typeface="Arial" charset="0"/>
            </a:endParaRPr>
          </a:p>
          <a:p>
            <a:pPr eaLnBrk="1" hangingPunct="1">
              <a:spcBef>
                <a:spcPts val="225"/>
              </a:spcBef>
            </a:pPr>
            <a:r>
              <a:rPr lang="en-US" altLang="en-US" sz="1800" b="1" i="1" dirty="0">
                <a:solidFill>
                  <a:srgbClr val="0070C0"/>
                </a:solidFill>
                <a:latin typeface="Arial" charset="0"/>
                <a:ea typeface="Arial" charset="0"/>
                <a:cs typeface="Arial" charset="0"/>
              </a:rPr>
              <a:t>Myth: </a:t>
            </a:r>
            <a:r>
              <a:rPr lang="en-US" altLang="en-US" sz="1800" i="1" dirty="0">
                <a:solidFill>
                  <a:srgbClr val="0070C0"/>
                </a:solidFill>
                <a:latin typeface="Arial" charset="0"/>
                <a:ea typeface="Arial" charset="0"/>
                <a:cs typeface="Arial" charset="0"/>
              </a:rPr>
              <a:t>People with disabilities have a higher than average absentee rate and your worker’s comp claims will increase</a:t>
            </a:r>
          </a:p>
          <a:p>
            <a:pPr eaLnBrk="1" hangingPunct="1">
              <a:spcBef>
                <a:spcPts val="225"/>
              </a:spcBef>
            </a:pPr>
            <a:r>
              <a:rPr lang="en-US" altLang="en-US" sz="1800" b="1" i="1" dirty="0">
                <a:latin typeface="Arial" charset="0"/>
                <a:ea typeface="Arial" charset="0"/>
                <a:cs typeface="Arial" charset="0"/>
              </a:rPr>
              <a:t>Fact: </a:t>
            </a:r>
            <a:r>
              <a:rPr lang="en-US" altLang="en-US" sz="1800" dirty="0">
                <a:latin typeface="Arial" charset="0"/>
                <a:ea typeface="Arial" charset="0"/>
                <a:cs typeface="Arial" charset="0"/>
              </a:rPr>
              <a:t>In fact, people with disabilities who are employed have less overall absenteeism and the number of compensation claims are no different.</a:t>
            </a:r>
          </a:p>
          <a:p>
            <a:pPr eaLnBrk="1" hangingPunct="1"/>
            <a:endParaRPr lang="en-US" altLang="en-US" sz="1800" dirty="0"/>
          </a:p>
        </p:txBody>
      </p:sp>
      <p:pic>
        <p:nvPicPr>
          <p:cNvPr id="3" name="Picture 2" descr="AMAC employee, Liz working at her desk. Photo from AMAC Accessibility Solutions&#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48264"/>
            <a:ext cx="3903367" cy="2468880"/>
          </a:xfrm>
          <a:prstGeom prst="rect">
            <a:avLst/>
          </a:prstGeom>
          <a:ln>
            <a:noFill/>
          </a:ln>
          <a:effectLst>
            <a:softEdge rad="112500"/>
          </a:effectLst>
        </p:spPr>
      </p:pic>
      <p:pic>
        <p:nvPicPr>
          <p:cNvPr id="9" name="Picture 8" descr="Lakeisha Holmes reading Braille. Photo from AMAC Accessibility Solutions&#10;"/>
          <p:cNvPicPr>
            <a:picLocks noChangeAspect="1"/>
          </p:cNvPicPr>
          <p:nvPr/>
        </p:nvPicPr>
        <p:blipFill rotWithShape="1">
          <a:blip r:embed="rId3" cstate="print">
            <a:extLst>
              <a:ext uri="{28A0092B-C50C-407E-A947-70E740481C1C}">
                <a14:useLocalDpi xmlns:a14="http://schemas.microsoft.com/office/drawing/2010/main" val="0"/>
              </a:ext>
            </a:extLst>
          </a:blip>
          <a:srcRect l="22656" t="22051" r="19376" b="25183"/>
          <a:stretch/>
        </p:blipFill>
        <p:spPr>
          <a:xfrm>
            <a:off x="109483" y="687894"/>
            <a:ext cx="3917857" cy="2377440"/>
          </a:xfrm>
          <a:prstGeom prst="rect">
            <a:avLst/>
          </a:prstGeom>
          <a:ln>
            <a:noFill/>
          </a:ln>
          <a:effectLst>
            <a:softEdge rad="112500"/>
          </a:effectLst>
        </p:spPr>
      </p:pic>
      <p:sp>
        <p:nvSpPr>
          <p:cNvPr id="35846" name="Rectangle 12"/>
          <p:cNvSpPr>
            <a:spLocks noChangeArrowheads="1"/>
          </p:cNvSpPr>
          <p:nvPr/>
        </p:nvSpPr>
        <p:spPr bwMode="auto">
          <a:xfrm>
            <a:off x="-25400" y="3122613"/>
            <a:ext cx="1562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dirty="0">
                <a:latin typeface="Arial" charset="0"/>
                <a:ea typeface="Arial" charset="0"/>
                <a:cs typeface="Arial" charset="0"/>
              </a:rPr>
              <a:t>Lakeisha Holmes reading Braille. </a:t>
            </a:r>
            <a:r>
              <a:rPr lang="en-US" altLang="en-US" sz="1200" dirty="0"/>
              <a:t>Photo from AMAC Accessibility Solutions</a:t>
            </a:r>
            <a:endParaRPr lang="en-US" altLang="en-US" sz="1200" dirty="0">
              <a:latin typeface="Arial" charset="0"/>
              <a:ea typeface="Arial" charset="0"/>
              <a:cs typeface="Arial" charset="0"/>
            </a:endParaRPr>
          </a:p>
        </p:txBody>
      </p:sp>
      <p:sp>
        <p:nvSpPr>
          <p:cNvPr id="35847" name="Rectangle 13"/>
          <p:cNvSpPr>
            <a:spLocks noChangeArrowheads="1"/>
          </p:cNvSpPr>
          <p:nvPr/>
        </p:nvSpPr>
        <p:spPr bwMode="auto">
          <a:xfrm>
            <a:off x="2111375" y="3059113"/>
            <a:ext cx="1838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r" eaLnBrk="1" hangingPunct="1">
              <a:lnSpc>
                <a:spcPct val="100000"/>
              </a:lnSpc>
              <a:spcBef>
                <a:spcPct val="0"/>
              </a:spcBef>
              <a:buFontTx/>
              <a:buNone/>
            </a:pPr>
            <a:r>
              <a:rPr lang="en-US" altLang="en-US" sz="1200" dirty="0">
                <a:latin typeface="Arial" charset="0"/>
                <a:ea typeface="Arial" charset="0"/>
                <a:cs typeface="Arial" charset="0"/>
              </a:rPr>
              <a:t>AMAC employee, Liz working at her desk. </a:t>
            </a:r>
            <a:r>
              <a:rPr lang="en-US" altLang="en-US" sz="1200" dirty="0"/>
              <a:t>Photo from AMAC Accessibility Solutions</a:t>
            </a:r>
            <a:endParaRPr lang="en-US" altLang="en-US" sz="1200" dirty="0">
              <a:latin typeface="Arial" charset="0"/>
              <a:ea typeface="Arial" charset="0"/>
              <a:cs typeface="Arial" charset="0"/>
            </a:endParaRPr>
          </a:p>
        </p:txBody>
      </p:sp>
    </p:spTree>
    <p:extLst>
      <p:ext uri="{BB962C8B-B14F-4D97-AF65-F5344CB8AC3E}">
        <p14:creationId xmlns:p14="http://schemas.microsoft.com/office/powerpoint/2010/main" val="19117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body" idx="4294967295"/>
          </p:nvPr>
        </p:nvSpPr>
        <p:spPr>
          <a:xfrm>
            <a:off x="379437" y="1371160"/>
            <a:ext cx="8307362" cy="1355628"/>
          </a:xfrm>
          <a:prstGeom prst="rect">
            <a:avLst/>
          </a:prstGeom>
        </p:spPr>
        <p:txBody>
          <a:bodyPr vert="horz" lIns="0" tIns="0" rIns="0" bIns="0" rtlCol="0">
            <a:normAutofit/>
          </a:bodyPr>
          <a:lstStyle/>
          <a:p>
            <a:pPr marL="391382" indent="-309230">
              <a:defRPr sz="1800"/>
            </a:pPr>
            <a:r>
              <a:rPr sz="2700" b="0" dirty="0">
                <a:latin typeface="Arial" charset="0"/>
                <a:ea typeface="Arial" charset="0"/>
                <a:cs typeface="Arial" charset="0"/>
              </a:rPr>
              <a:t>Integrating persons with disabilities into an organization’s workplace, marketing</a:t>
            </a:r>
            <a:r>
              <a:rPr lang="en-US" sz="2700" b="0" dirty="0">
                <a:latin typeface="Arial" charset="0"/>
                <a:ea typeface="Arial" charset="0"/>
                <a:cs typeface="Arial" charset="0"/>
              </a:rPr>
              <a:t>/branding </a:t>
            </a:r>
            <a:r>
              <a:rPr sz="2700" b="0" dirty="0">
                <a:latin typeface="Arial" charset="0"/>
                <a:ea typeface="Arial" charset="0"/>
                <a:cs typeface="Arial" charset="0"/>
              </a:rPr>
              <a:t>efforts, and accessibility of products and services</a:t>
            </a:r>
            <a:r>
              <a:rPr lang="en-US" sz="2700" b="0" dirty="0">
                <a:latin typeface="Arial" charset="0"/>
                <a:ea typeface="Arial" charset="0"/>
                <a:cs typeface="Arial" charset="0"/>
              </a:rPr>
              <a:t>.</a:t>
            </a:r>
          </a:p>
        </p:txBody>
      </p:sp>
      <p:pic>
        <p:nvPicPr>
          <p:cNvPr id="4" name="Picture 3" descr="Debra and Sara Ruh at book signing" title="Debra and Sara Ruh at book sign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5050" y="2948156"/>
            <a:ext cx="3509874" cy="2339915"/>
          </a:xfrm>
          <a:prstGeom prst="rect">
            <a:avLst/>
          </a:prstGeom>
        </p:spPr>
      </p:pic>
      <p:sp>
        <p:nvSpPr>
          <p:cNvPr id="2" name="TextBox 1"/>
          <p:cNvSpPr txBox="1"/>
          <p:nvPr/>
        </p:nvSpPr>
        <p:spPr>
          <a:xfrm>
            <a:off x="5691850" y="5509439"/>
            <a:ext cx="3156274" cy="646331"/>
          </a:xfrm>
          <a:prstGeom prst="rect">
            <a:avLst/>
          </a:prstGeom>
          <a:noFill/>
        </p:spPr>
        <p:txBody>
          <a:bodyPr wrap="square" rtlCol="0">
            <a:spAutoFit/>
          </a:bodyPr>
          <a:lstStyle/>
          <a:p>
            <a:pPr algn="ctr"/>
            <a:r>
              <a:rPr lang="en-US" dirty="0"/>
              <a:t>Debra and Sara Ruh at a Book Signing </a:t>
            </a:r>
          </a:p>
        </p:txBody>
      </p:sp>
      <p:sp>
        <p:nvSpPr>
          <p:cNvPr id="3" name="TextBox 2"/>
          <p:cNvSpPr txBox="1"/>
          <p:nvPr/>
        </p:nvSpPr>
        <p:spPr>
          <a:xfrm>
            <a:off x="379437" y="2730274"/>
            <a:ext cx="5059665" cy="3831818"/>
          </a:xfrm>
          <a:prstGeom prst="rect">
            <a:avLst/>
          </a:prstGeom>
          <a:noFill/>
        </p:spPr>
        <p:txBody>
          <a:bodyPr wrap="square" rtlCol="0">
            <a:spAutoFit/>
          </a:bodyPr>
          <a:lstStyle/>
          <a:p>
            <a:pPr marL="391382" indent="-309230">
              <a:buFont typeface="Arial" charset="0"/>
              <a:buChar char="•"/>
              <a:defRPr sz="1800"/>
            </a:pPr>
            <a:r>
              <a:rPr lang="en-US" sz="2700" dirty="0">
                <a:latin typeface="Arial" charset="0"/>
                <a:ea typeface="Arial" charset="0"/>
                <a:cs typeface="Arial" charset="0"/>
              </a:rPr>
              <a:t>These efforts are good for the bottom-line and the brand’s image.</a:t>
            </a:r>
          </a:p>
          <a:p>
            <a:pPr marL="391382" indent="-309230">
              <a:buFont typeface="Arial" charset="0"/>
              <a:buChar char="•"/>
              <a:defRPr sz="1800"/>
            </a:pPr>
            <a:endParaRPr lang="en-US" sz="2700" dirty="0">
              <a:latin typeface="Arial" charset="0"/>
              <a:ea typeface="Arial" charset="0"/>
              <a:cs typeface="Arial" charset="0"/>
            </a:endParaRPr>
          </a:p>
          <a:p>
            <a:pPr marL="391382" indent="-309230">
              <a:buFont typeface="Arial" charset="0"/>
              <a:buChar char="•"/>
              <a:defRPr sz="1800"/>
            </a:pPr>
            <a:r>
              <a:rPr lang="en-US" sz="2700" dirty="0">
                <a:latin typeface="Arial" charset="0"/>
                <a:ea typeface="Arial" charset="0"/>
                <a:cs typeface="Arial" charset="0"/>
              </a:rPr>
              <a:t>Societies function better when everyone is giving the opportunity to contribute and participate.</a:t>
            </a:r>
          </a:p>
          <a:p>
            <a:endParaRPr lang="en-US" sz="2700" dirty="0">
              <a:latin typeface="Arial" charset="0"/>
              <a:ea typeface="Arial" charset="0"/>
              <a:cs typeface="Arial" charset="0"/>
            </a:endParaRPr>
          </a:p>
        </p:txBody>
      </p:sp>
      <p:sp>
        <p:nvSpPr>
          <p:cNvPr id="5" name="Slide Number Placeholder 4"/>
          <p:cNvSpPr>
            <a:spLocks noGrp="1"/>
          </p:cNvSpPr>
          <p:nvPr>
            <p:ph type="sldNum" sz="quarter" idx="12"/>
          </p:nvPr>
        </p:nvSpPr>
        <p:spPr/>
        <p:txBody>
          <a:bodyPr/>
          <a:lstStyle/>
          <a:p>
            <a:pPr lvl="0"/>
            <a:fld id="{86CB4B4D-7CA3-9044-876B-883B54F8677D}" type="slidenum">
              <a:rPr lang="uk-UA" smtClean="0"/>
              <a:t>17</a:t>
            </a:fld>
            <a:endParaRPr lang="uk-UA"/>
          </a:p>
        </p:txBody>
      </p:sp>
      <p:sp>
        <p:nvSpPr>
          <p:cNvPr id="8" name="Title 7">
            <a:extLst>
              <a:ext uri="{FF2B5EF4-FFF2-40B4-BE49-F238E27FC236}">
                <a16:creationId xmlns:a16="http://schemas.microsoft.com/office/drawing/2014/main" id="{FFBCBD45-A907-4AF5-80BE-84D4BBF4A38F}"/>
              </a:ext>
            </a:extLst>
          </p:cNvPr>
          <p:cNvSpPr>
            <a:spLocks noGrp="1"/>
          </p:cNvSpPr>
          <p:nvPr>
            <p:ph type="title" idx="4294967295"/>
          </p:nvPr>
        </p:nvSpPr>
        <p:spPr/>
        <p:txBody>
          <a:bodyPr/>
          <a:lstStyle/>
          <a:p>
            <a:pPr algn="ctr"/>
            <a:r>
              <a:rPr lang="en-US" sz="40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Seamless Integration</a:t>
            </a:r>
            <a:endParaRPr lang="en-US" b="1" dirty="0">
              <a:effectLst/>
            </a:endParaRPr>
          </a:p>
          <a:p>
            <a:pPr algn="ctr"/>
            <a:endParaRPr lang="en-US" b="1" dirty="0"/>
          </a:p>
        </p:txBody>
      </p:sp>
    </p:spTree>
    <p:extLst>
      <p:ext uri="{BB962C8B-B14F-4D97-AF65-F5344CB8AC3E}">
        <p14:creationId xmlns:p14="http://schemas.microsoft.com/office/powerpoint/2010/main" val="238578905"/>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93"/>
                                        </p:tgtEl>
                                        <p:attrNameLst>
                                          <p:attrName>style.visibility</p:attrName>
                                        </p:attrNameLst>
                                      </p:cBhvr>
                                      <p:to>
                                        <p:strVal val="visible"/>
                                      </p:to>
                                    </p:set>
                                    <p:animEffect transition="in" filter="fade">
                                      <p:cBhvr>
                                        <p:cTn id="7" dur="2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97" y="345038"/>
            <a:ext cx="8215805" cy="614588"/>
          </a:xfrm>
        </p:spPr>
        <p:txBody>
          <a:bodyPr>
            <a:noAutofit/>
          </a:bodyPr>
          <a:lstStyle/>
          <a:p>
            <a:pPr algn="ctr"/>
            <a:r>
              <a:rPr lang="en-US" sz="4000" b="1" dirty="0">
                <a:latin typeface="Arial" charset="0"/>
                <a:ea typeface="Arial" charset="0"/>
                <a:cs typeface="Arial" charset="0"/>
              </a:rPr>
              <a:t>Direct Path to the Community</a:t>
            </a:r>
          </a:p>
        </p:txBody>
      </p:sp>
      <p:sp>
        <p:nvSpPr>
          <p:cNvPr id="3" name="Content Placeholder 2"/>
          <p:cNvSpPr>
            <a:spLocks noGrp="1"/>
          </p:cNvSpPr>
          <p:nvPr>
            <p:ph idx="1"/>
          </p:nvPr>
        </p:nvSpPr>
        <p:spPr>
          <a:xfrm>
            <a:off x="268014" y="1184167"/>
            <a:ext cx="8475291" cy="3407153"/>
          </a:xfrm>
        </p:spPr>
        <p:txBody>
          <a:bodyPr>
            <a:normAutofit fontScale="85000" lnSpcReduction="10000"/>
          </a:bodyPr>
          <a:lstStyle/>
          <a:p>
            <a:pPr>
              <a:lnSpc>
                <a:spcPct val="120000"/>
              </a:lnSpc>
            </a:pPr>
            <a:r>
              <a:rPr lang="en-US" sz="2800" dirty="0">
                <a:latin typeface="Arial" charset="0"/>
                <a:ea typeface="Arial" charset="0"/>
                <a:cs typeface="Arial" charset="0"/>
              </a:rPr>
              <a:t>Advance technology has created a new model that has broken down barriers to this Global Community of </a:t>
            </a:r>
            <a:r>
              <a:rPr lang="en-US" sz="2800" dirty="0" err="1">
                <a:latin typeface="Arial" charset="0"/>
                <a:ea typeface="Arial" charset="0"/>
                <a:cs typeface="Arial" charset="0"/>
              </a:rPr>
              <a:t>PwD’s</a:t>
            </a:r>
            <a:r>
              <a:rPr lang="en-US" sz="2800" dirty="0">
                <a:latin typeface="Arial" charset="0"/>
                <a:ea typeface="Arial" charset="0"/>
                <a:cs typeface="Arial" charset="0"/>
              </a:rPr>
              <a:t>, family and friends. The community is active, engaged, and is a strong purchasing power.</a:t>
            </a:r>
          </a:p>
          <a:p>
            <a:pPr>
              <a:lnSpc>
                <a:spcPct val="120000"/>
              </a:lnSpc>
            </a:pPr>
            <a:r>
              <a:rPr lang="en-US" sz="2800" dirty="0">
                <a:latin typeface="Arial" charset="0"/>
                <a:ea typeface="Arial" charset="0"/>
                <a:cs typeface="Arial" charset="0"/>
              </a:rPr>
              <a:t>A direct bidirectional path to consumers with disabilities. </a:t>
            </a:r>
          </a:p>
          <a:p>
            <a:pPr>
              <a:lnSpc>
                <a:spcPct val="120000"/>
              </a:lnSpc>
            </a:pPr>
            <a:r>
              <a:rPr lang="en-US" sz="2800" dirty="0">
                <a:latin typeface="Arial" charset="0"/>
                <a:ea typeface="Arial" charset="0"/>
                <a:cs typeface="Arial" charset="0"/>
              </a:rPr>
              <a:t>Model that is Business to Consumer and Consumer direct to Business. </a:t>
            </a:r>
          </a:p>
          <a:p>
            <a:pPr>
              <a:lnSpc>
                <a:spcPct val="120000"/>
              </a:lnSpc>
            </a:pPr>
            <a:endParaRPr lang="en-US" sz="2800" dirty="0">
              <a:latin typeface="Arial" charset="0"/>
              <a:ea typeface="Arial" charset="0"/>
              <a:cs typeface="Arial" charset="0"/>
            </a:endParaRPr>
          </a:p>
          <a:p>
            <a:pPr>
              <a:lnSpc>
                <a:spcPct val="120000"/>
              </a:lnSpc>
            </a:pPr>
            <a:endParaRPr lang="en-US" sz="2800" dirty="0">
              <a:latin typeface="Arial" charset="0"/>
              <a:ea typeface="Arial" charset="0"/>
              <a:cs typeface="Arial" charset="0"/>
            </a:endParaRPr>
          </a:p>
          <a:p>
            <a:endParaRPr lang="en-US" dirty="0"/>
          </a:p>
          <a:p>
            <a:pPr marL="0" indent="0">
              <a:buNone/>
            </a:pPr>
            <a:endParaRPr lang="en-US" dirty="0"/>
          </a:p>
          <a:p>
            <a:pPr marL="0" indent="0">
              <a:buNone/>
            </a:pPr>
            <a:endParaRPr lang="en-US" dirty="0"/>
          </a:p>
        </p:txBody>
      </p:sp>
      <p:pic>
        <p:nvPicPr>
          <p:cNvPr id="4" name="Picture 3" descr="Image of a solitary tree beside a lonely roa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1448" y="4057735"/>
            <a:ext cx="3398454" cy="2204731"/>
          </a:xfrm>
          <a:prstGeom prst="rect">
            <a:avLst/>
          </a:prstGeom>
        </p:spPr>
      </p:pic>
      <p:sp>
        <p:nvSpPr>
          <p:cNvPr id="5" name="TextBox 4"/>
          <p:cNvSpPr txBox="1"/>
          <p:nvPr/>
        </p:nvSpPr>
        <p:spPr>
          <a:xfrm>
            <a:off x="268014" y="4293020"/>
            <a:ext cx="5013434" cy="2603790"/>
          </a:xfrm>
          <a:prstGeom prst="rect">
            <a:avLst/>
          </a:prstGeom>
          <a:noFill/>
        </p:spPr>
        <p:txBody>
          <a:bodyPr wrap="square" rtlCol="0">
            <a:spAutoFit/>
          </a:bodyPr>
          <a:lstStyle/>
          <a:p>
            <a:pPr marL="285750" indent="-285750">
              <a:lnSpc>
                <a:spcPct val="120000"/>
              </a:lnSpc>
              <a:buFont typeface="Arial" charset="0"/>
              <a:buChar char="•"/>
            </a:pPr>
            <a:r>
              <a:rPr lang="en-US" sz="2400" dirty="0">
                <a:latin typeface="Arial" charset="0"/>
                <a:ea typeface="Arial" charset="0"/>
                <a:cs typeface="Arial" charset="0"/>
              </a:rPr>
              <a:t>This is due in great part to the advancements with Social media being a critical global marketing platform.</a:t>
            </a:r>
          </a:p>
          <a:p>
            <a:pPr marL="285750" indent="-285750">
              <a:buFont typeface="Arial" charset="0"/>
              <a:buChar char="•"/>
            </a:pPr>
            <a:endParaRPr lang="en-US" sz="2400" dirty="0"/>
          </a:p>
          <a:p>
            <a:endParaRPr lang="en-US" sz="2400" dirty="0"/>
          </a:p>
        </p:txBody>
      </p:sp>
      <p:sp>
        <p:nvSpPr>
          <p:cNvPr id="6" name="Slide Number Placeholder 5"/>
          <p:cNvSpPr>
            <a:spLocks noGrp="1"/>
          </p:cNvSpPr>
          <p:nvPr>
            <p:ph type="sldNum" sz="quarter" idx="12"/>
          </p:nvPr>
        </p:nvSpPr>
        <p:spPr/>
        <p:txBody>
          <a:bodyPr/>
          <a:lstStyle/>
          <a:p>
            <a:pPr lvl="0"/>
            <a:fld id="{86CB4B4D-7CA3-9044-876B-883B54F8677D}" type="slidenum">
              <a:rPr lang="uk-UA" smtClean="0"/>
              <a:t>18</a:t>
            </a:fld>
            <a:endParaRPr lang="uk-UA"/>
          </a:p>
        </p:txBody>
      </p:sp>
    </p:spTree>
    <p:extLst>
      <p:ext uri="{BB962C8B-B14F-4D97-AF65-F5344CB8AC3E}">
        <p14:creationId xmlns:p14="http://schemas.microsoft.com/office/powerpoint/2010/main" val="443687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p:cNvSpPr>
          <p:nvPr>
            <p:ph type="title"/>
          </p:nvPr>
        </p:nvSpPr>
        <p:spPr>
          <a:xfrm>
            <a:off x="0" y="-177800"/>
            <a:ext cx="8972550" cy="1270000"/>
          </a:xfrm>
        </p:spPr>
        <p:txBody>
          <a:bodyPr rtlCol="0">
            <a:normAutofit/>
          </a:bodyPr>
          <a:lstStyle/>
          <a:p>
            <a:pPr algn="ctr" eaLnBrk="1" fontAlgn="auto" hangingPunct="1">
              <a:spcAft>
                <a:spcPts val="0"/>
              </a:spcAft>
              <a:defRPr sz="1800" b="0">
                <a:solidFill>
                  <a:srgbClr val="000000"/>
                </a:solidFill>
                <a:effectLst/>
              </a:defRPr>
            </a:pPr>
            <a:r>
              <a:rPr sz="4400" b="1" dirty="0">
                <a:solidFill>
                  <a:srgbClr val="000000"/>
                </a:solidFill>
                <a:effectLst>
                  <a:outerShdw blurRad="38100" dist="25400" dir="5400000" rotWithShape="0">
                    <a:srgbClr val="000000">
                      <a:alpha val="25000"/>
                    </a:srgbClr>
                  </a:outerShdw>
                </a:effectLst>
                <a:latin typeface="Arial" panose="020B0604020202020204" pitchFamily="34" charset="0"/>
                <a:ea typeface="Comic Sans MS" charset="0"/>
                <a:cs typeface="Arial" panose="020B0604020202020204" pitchFamily="34" charset="0"/>
              </a:rPr>
              <a:t>Employers </a:t>
            </a:r>
            <a:r>
              <a:rPr lang="en-US" sz="4400" b="1" dirty="0">
                <a:solidFill>
                  <a:srgbClr val="000000"/>
                </a:solidFill>
                <a:effectLst>
                  <a:outerShdw blurRad="38100" dist="25400" dir="5400000" rotWithShape="0">
                    <a:srgbClr val="000000">
                      <a:alpha val="25000"/>
                    </a:srgbClr>
                  </a:outerShdw>
                </a:effectLst>
                <a:latin typeface="Arial" panose="020B0604020202020204" pitchFamily="34" charset="0"/>
                <a:ea typeface="Comic Sans MS" charset="0"/>
                <a:cs typeface="Arial" panose="020B0604020202020204" pitchFamily="34" charset="0"/>
              </a:rPr>
              <a:t>who hire </a:t>
            </a:r>
            <a:r>
              <a:rPr sz="4400" b="1" dirty="0">
                <a:solidFill>
                  <a:srgbClr val="000000"/>
                </a:solidFill>
                <a:effectLst>
                  <a:outerShdw blurRad="38100" dist="25400" dir="5400000" rotWithShape="0">
                    <a:srgbClr val="000000">
                      <a:alpha val="25000"/>
                    </a:srgbClr>
                  </a:outerShdw>
                </a:effectLst>
                <a:latin typeface="Arial" panose="020B0604020202020204" pitchFamily="34" charset="0"/>
                <a:ea typeface="Comic Sans MS" charset="0"/>
                <a:cs typeface="Arial" panose="020B0604020202020204" pitchFamily="34" charset="0"/>
              </a:rPr>
              <a:t>PwD</a:t>
            </a:r>
          </a:p>
        </p:txBody>
      </p:sp>
      <p:sp>
        <p:nvSpPr>
          <p:cNvPr id="188" name="Shape 188"/>
          <p:cNvSpPr>
            <a:spLocks noGrp="1"/>
          </p:cNvSpPr>
          <p:nvPr>
            <p:ph type="sldNum" sz="quarter" idx="4294967295"/>
          </p:nvPr>
        </p:nvSpPr>
        <p:spPr>
          <a:xfrm>
            <a:off x="8647113" y="6173788"/>
            <a:ext cx="366712" cy="165100"/>
          </a:xfrm>
          <a:prstGeom prst="rect">
            <a:avLst/>
          </a:prstGeom>
          <a:extLst>
            <a:ext uri="{C572A759-6A51-4108-AA02-DFA0A04FC94B}">
              <ma14:wrappingTextBoxFlag xmlns:ma14="http://schemas.microsoft.com/office/mac/drawingml/2011/main" xmlns="" val="1"/>
            </a:ext>
          </a:extLst>
        </p:spPr>
        <p:txBody>
          <a:bodyPr lIns="0" tIns="0" rIns="0" bIns="0">
            <a:normAutofit fontScale="70000" lnSpcReduction="20000"/>
          </a:bodyPr>
          <a:lstStyle>
            <a:lvl1pPr defTabSz="868680">
              <a:defRPr sz="1100">
                <a:solidFill>
                  <a:srgbClr val="FFFFFF"/>
                </a:solidFill>
              </a:defRPr>
            </a:lvl1pPr>
          </a:lstStyle>
          <a:p>
            <a:pPr>
              <a:defRPr sz="1800">
                <a:solidFill>
                  <a:srgbClr val="000000"/>
                </a:solidFill>
              </a:defRPr>
            </a:pPr>
            <a:fld id="{15A09690-AB54-E04F-8CA4-1662B8D2696D}" type="slidenum">
              <a:rPr sz="1800">
                <a:solidFill>
                  <a:srgbClr val="000000"/>
                </a:solidFill>
              </a:rPr>
              <a:pPr>
                <a:defRPr sz="1800">
                  <a:solidFill>
                    <a:srgbClr val="000000"/>
                  </a:solidFill>
                </a:defRPr>
              </a:pPr>
              <a:t>19</a:t>
            </a:fld>
            <a:endParaRPr sz="1800">
              <a:solidFill>
                <a:srgbClr val="000000"/>
              </a:solidFill>
            </a:endParaRPr>
          </a:p>
        </p:txBody>
      </p:sp>
      <p:pic>
        <p:nvPicPr>
          <p:cNvPr id="3" name="Picture 2" descr="Corporates logo of the following companies: Sogeti, Microsoft, Canon, Marriott, AT&amp;T, Woolworths, Walgreens, Atos, TD Bank, Amazon, Vodafone, Barclays, SAP, EY, Disney Bank of America, IBM, HP and Accenture.">
            <a:extLst>
              <a:ext uri="{FF2B5EF4-FFF2-40B4-BE49-F238E27FC236}">
                <a16:creationId xmlns:a16="http://schemas.microsoft.com/office/drawing/2014/main" id="{53196736-52B0-4CD1-B7E8-E9365C423D29}"/>
              </a:ext>
            </a:extLst>
          </p:cNvPr>
          <p:cNvPicPr>
            <a:picLocks noChangeAspect="1"/>
          </p:cNvPicPr>
          <p:nvPr/>
        </p:nvPicPr>
        <p:blipFill>
          <a:blip r:embed="rId2"/>
          <a:stretch>
            <a:fillRect/>
          </a:stretch>
        </p:blipFill>
        <p:spPr>
          <a:xfrm>
            <a:off x="290492" y="861159"/>
            <a:ext cx="8539977" cy="5477729"/>
          </a:xfrm>
          <a:prstGeom prst="rect">
            <a:avLst/>
          </a:prstGeom>
        </p:spPr>
      </p:pic>
    </p:spTree>
    <p:extLst>
      <p:ext uri="{BB962C8B-B14F-4D97-AF65-F5344CB8AC3E}">
        <p14:creationId xmlns:p14="http://schemas.microsoft.com/office/powerpoint/2010/main" val="142331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Shape 105" descr="www.Ruhglobal.com" title="Ruh GLobal Logo"/>
          <p:cNvPicPr preferRelativeResize="0">
            <a:picLocks noChangeAspect="1"/>
          </p:cNvPicPr>
          <p:nvPr/>
        </p:nvPicPr>
        <p:blipFill rotWithShape="1">
          <a:blip r:embed="rId3">
            <a:alphaModFix/>
          </a:blip>
          <a:srcRect l="16473" t="4138" r="17780" b="7586"/>
          <a:stretch/>
        </p:blipFill>
        <p:spPr>
          <a:xfrm>
            <a:off x="293744" y="309929"/>
            <a:ext cx="2168525" cy="2651125"/>
          </a:xfrm>
          <a:prstGeom prst="rect">
            <a:avLst/>
          </a:prstGeom>
          <a:noFill/>
          <a:ln>
            <a:noFill/>
          </a:ln>
        </p:spPr>
      </p:pic>
      <p:sp>
        <p:nvSpPr>
          <p:cNvPr id="27652" name="Shape 106"/>
          <p:cNvSpPr>
            <a:spLocks noChangeArrowheads="1"/>
          </p:cNvSpPr>
          <p:nvPr/>
        </p:nvSpPr>
        <p:spPr bwMode="auto">
          <a:xfrm>
            <a:off x="962288" y="4439060"/>
            <a:ext cx="2999961" cy="93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00" tIns="45700" rIns="45700" bIns="45700"/>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defTabSz="457200" eaLnBrk="0" fontAlgn="base" hangingPunct="0">
              <a:spcBef>
                <a:spcPct val="0"/>
              </a:spcBef>
              <a:spcAft>
                <a:spcPct val="0"/>
              </a:spcAft>
              <a:defRPr>
                <a:solidFill>
                  <a:schemeClr val="tx1"/>
                </a:solidFill>
                <a:latin typeface="Calibri" charset="0"/>
              </a:defRPr>
            </a:lvl6pPr>
            <a:lvl7pPr marL="2971800" indent="-228600" defTabSz="457200" eaLnBrk="0" fontAlgn="base" hangingPunct="0">
              <a:spcBef>
                <a:spcPct val="0"/>
              </a:spcBef>
              <a:spcAft>
                <a:spcPct val="0"/>
              </a:spcAft>
              <a:defRPr>
                <a:solidFill>
                  <a:schemeClr val="tx1"/>
                </a:solidFill>
                <a:latin typeface="Calibri" charset="0"/>
              </a:defRPr>
            </a:lvl7pPr>
            <a:lvl8pPr marL="3429000" indent="-228600" defTabSz="457200" eaLnBrk="0" fontAlgn="base" hangingPunct="0">
              <a:spcBef>
                <a:spcPct val="0"/>
              </a:spcBef>
              <a:spcAft>
                <a:spcPct val="0"/>
              </a:spcAft>
              <a:defRPr>
                <a:solidFill>
                  <a:schemeClr val="tx1"/>
                </a:solidFill>
                <a:latin typeface="Calibri" charset="0"/>
              </a:defRPr>
            </a:lvl8pPr>
            <a:lvl9pPr marL="3886200" indent="-228600" defTabSz="457200" eaLnBrk="0" fontAlgn="base" hangingPunct="0">
              <a:spcBef>
                <a:spcPct val="0"/>
              </a:spcBef>
              <a:spcAft>
                <a:spcPct val="0"/>
              </a:spcAft>
              <a:defRPr>
                <a:solidFill>
                  <a:schemeClr val="tx1"/>
                </a:solidFill>
                <a:latin typeface="Calibri" charset="0"/>
              </a:defRPr>
            </a:lvl9pPr>
          </a:lstStyle>
          <a:p>
            <a:pPr algn="ctr" eaLnBrk="1" hangingPunct="1">
              <a:lnSpc>
                <a:spcPct val="80000"/>
              </a:lnSpc>
              <a:buSzPct val="25000"/>
            </a:pPr>
            <a:r>
              <a:rPr lang="en-US" altLang="en-US" sz="3200" b="1" dirty="0">
                <a:latin typeface="+mj-lt"/>
                <a:ea typeface="Arial" charset="0"/>
                <a:cs typeface="Arial" charset="0"/>
                <a:sym typeface="Arial" charset="0"/>
              </a:rPr>
              <a:t>Presented by: </a:t>
            </a:r>
          </a:p>
          <a:p>
            <a:pPr algn="ctr" eaLnBrk="1" hangingPunct="1">
              <a:lnSpc>
                <a:spcPct val="80000"/>
              </a:lnSpc>
              <a:buSzPct val="25000"/>
            </a:pPr>
            <a:r>
              <a:rPr lang="en-US" altLang="en-US" sz="3200" b="1" dirty="0">
                <a:latin typeface="+mj-lt"/>
                <a:ea typeface="Arial" charset="0"/>
                <a:cs typeface="Arial" charset="0"/>
                <a:sym typeface="Arial" charset="0"/>
              </a:rPr>
              <a:t>Debra Ruh</a:t>
            </a:r>
          </a:p>
        </p:txBody>
      </p:sp>
      <p:pic>
        <p:nvPicPr>
          <p:cNvPr id="2" name="Picture 1" descr="Headshot of Debra Ruh. She is an older professional dress in a turquoise jacke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4334" y="3400983"/>
            <a:ext cx="2252956" cy="3327708"/>
          </a:xfrm>
          <a:prstGeom prst="rect">
            <a:avLst/>
          </a:prstGeom>
          <a:effectLst>
            <a:outerShdw blurRad="88900" dist="50800" dir="3600000" algn="bl" rotWithShape="0">
              <a:prstClr val="black">
                <a:alpha val="60000"/>
              </a:prstClr>
            </a:outerShdw>
            <a:softEdge rad="38100"/>
          </a:effectLst>
          <a:scene3d>
            <a:camera prst="orthographicFront"/>
            <a:lightRig rig="threePt" dir="t">
              <a:rot lat="0" lon="0" rev="0"/>
            </a:lightRig>
          </a:scene3d>
          <a:sp3d z="63500"/>
        </p:spPr>
      </p:pic>
      <p:sp>
        <p:nvSpPr>
          <p:cNvPr id="3" name="Title 2">
            <a:extLst>
              <a:ext uri="{FF2B5EF4-FFF2-40B4-BE49-F238E27FC236}">
                <a16:creationId xmlns:a16="http://schemas.microsoft.com/office/drawing/2014/main" id="{49084147-7F5C-493E-B6F4-13982E79ED50}"/>
              </a:ext>
            </a:extLst>
          </p:cNvPr>
          <p:cNvSpPr>
            <a:spLocks noGrp="1"/>
          </p:cNvSpPr>
          <p:nvPr>
            <p:ph type="ctrTitle"/>
          </p:nvPr>
        </p:nvSpPr>
        <p:spPr>
          <a:xfrm>
            <a:off x="2462268" y="602123"/>
            <a:ext cx="6858000" cy="2387600"/>
          </a:xfrm>
        </p:spPr>
        <p:txBody>
          <a:bodyPr>
            <a:normAutofit fontScale="90000"/>
          </a:bodyPr>
          <a:lstStyle/>
          <a:p>
            <a:pPr rtl="0" eaLnBrk="1" latinLnBrk="0" hangingPunct="1"/>
            <a:endParaRPr lang="en-US" dirty="0">
              <a:effectLst/>
            </a:endParaRPr>
          </a:p>
          <a:p>
            <a:pPr rtl="0" eaLnBrk="1" latinLnBrk="0" hangingPunct="1"/>
            <a:r>
              <a:rPr lang="en-US" sz="8800" b="1" kern="1200" spc="300" dirty="0">
                <a:solidFill>
                  <a:srgbClr val="000000"/>
                </a:solidFill>
                <a:effectLst/>
                <a:latin typeface="Arial" panose="020B0604020202020204" pitchFamily="34" charset="0"/>
                <a:ea typeface="Arial" panose="020B0604020202020204" pitchFamily="34" charset="0"/>
                <a:cs typeface="Arial" panose="020B0604020202020204" pitchFamily="34" charset="0"/>
              </a:rPr>
              <a:t>Inclusion Branding </a:t>
            </a:r>
            <a:endParaRPr lang="en-US" dirty="0">
              <a:effectLst/>
            </a:endParaRPr>
          </a:p>
          <a:p>
            <a:endParaRPr lang="en-US" dirty="0"/>
          </a:p>
        </p:txBody>
      </p:sp>
    </p:spTree>
    <p:extLst>
      <p:ext uri="{BB962C8B-B14F-4D97-AF65-F5344CB8AC3E}">
        <p14:creationId xmlns:p14="http://schemas.microsoft.com/office/powerpoint/2010/main" val="1890582319"/>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52554-9D10-4375-97BD-5A8F9EF7DEDA}"/>
              </a:ext>
            </a:extLst>
          </p:cNvPr>
          <p:cNvSpPr>
            <a:spLocks noGrp="1"/>
          </p:cNvSpPr>
          <p:nvPr>
            <p:ph type="title"/>
          </p:nvPr>
        </p:nvSpPr>
        <p:spPr/>
        <p:txBody>
          <a:bodyPr/>
          <a:lstStyle/>
          <a:p>
            <a:r>
              <a:rPr lang="en-US" dirty="0"/>
              <a:t>Human Potential at Work</a:t>
            </a:r>
          </a:p>
        </p:txBody>
      </p:sp>
      <p:sp>
        <p:nvSpPr>
          <p:cNvPr id="3" name="Content Placeholder 2"/>
          <p:cNvSpPr>
            <a:spLocks noGrp="1"/>
          </p:cNvSpPr>
          <p:nvPr>
            <p:ph idx="1"/>
          </p:nvPr>
        </p:nvSpPr>
        <p:spPr>
          <a:xfrm>
            <a:off x="628650" y="3340917"/>
            <a:ext cx="7886700" cy="4351338"/>
          </a:xfrm>
        </p:spPr>
        <p:txBody>
          <a:bodyPr/>
          <a:lstStyle/>
          <a:p>
            <a:r>
              <a:rPr lang="en-US" dirty="0"/>
              <a:t>Filmed live on Facebook, Captioned, Audio becomes Podcast and Radio Program on over 25 channels.  Global Audience in 83 countries and 113 regions.</a:t>
            </a:r>
          </a:p>
          <a:p>
            <a:r>
              <a:rPr lang="en-US" dirty="0"/>
              <a:t>Social Impact, Inclusion, and Empowerment of everyone including Persons with Disabilities. How do we bring out the potential in all people, including those with disabilities? Get ready to be inspired, hear success stories and learn tips and principles for bringing out the best in everyone.</a:t>
            </a:r>
          </a:p>
          <a:p>
            <a:r>
              <a:rPr lang="en-US" dirty="0"/>
              <a:t>Please subscribe and give us a review: </a:t>
            </a:r>
            <a:r>
              <a:rPr lang="en-US" dirty="0">
                <a:hlinkClick r:id="rId2"/>
              </a:rPr>
              <a:t>http://www.ruhglobal.com/podcasthuman-potential-work/</a:t>
            </a:r>
            <a:endParaRPr lang="en-US" dirty="0"/>
          </a:p>
          <a:p>
            <a:endParaRPr lang="en-US" dirty="0"/>
          </a:p>
          <a:p>
            <a:endParaRPr lang="en-US" dirty="0"/>
          </a:p>
        </p:txBody>
      </p:sp>
      <p:pic>
        <p:nvPicPr>
          <p:cNvPr id="4" name="Picture 3" descr="Banner image - Human Potential at Work - A Podcast Hosted by Debra RUH https://www.ruhglobal.com/podcasthuman-potential-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53933"/>
          </a:xfrm>
          <a:prstGeom prst="rect">
            <a:avLst/>
          </a:prstGeom>
        </p:spPr>
      </p:pic>
    </p:spTree>
    <p:extLst>
      <p:ext uri="{BB962C8B-B14F-4D97-AF65-F5344CB8AC3E}">
        <p14:creationId xmlns:p14="http://schemas.microsoft.com/office/powerpoint/2010/main" val="140754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6713" y="432592"/>
            <a:ext cx="8491797" cy="629676"/>
          </a:xfrm>
        </p:spPr>
        <p:txBody>
          <a:bodyPr>
            <a:normAutofit fontScale="90000"/>
          </a:bodyPr>
          <a:lstStyle/>
          <a:p>
            <a:pPr algn="ctr"/>
            <a:r>
              <a:rPr lang="en-GB" sz="3050" dirty="0">
                <a:solidFill>
                  <a:schemeClr val="tx1"/>
                </a:solidFill>
                <a:latin typeface="Arial" charset="0"/>
                <a:ea typeface="Arial" charset="0"/>
                <a:cs typeface="Arial" charset="0"/>
              </a:rPr>
              <a:t>#</a:t>
            </a:r>
            <a:r>
              <a:rPr lang="en-GB" sz="3050" dirty="0" err="1">
                <a:solidFill>
                  <a:schemeClr val="tx1"/>
                </a:solidFill>
                <a:latin typeface="Arial" charset="0"/>
                <a:ea typeface="Arial" charset="0"/>
                <a:cs typeface="Arial" charset="0"/>
              </a:rPr>
              <a:t>AXSChat</a:t>
            </a:r>
            <a:r>
              <a:rPr lang="en-GB" sz="3050" dirty="0">
                <a:solidFill>
                  <a:schemeClr val="tx1"/>
                </a:solidFill>
                <a:latin typeface="Arial" charset="0"/>
                <a:ea typeface="Arial" charset="0"/>
                <a:cs typeface="Arial" charset="0"/>
              </a:rPr>
              <a:t> </a:t>
            </a:r>
            <a:r>
              <a:rPr lang="en-GB" sz="3050" dirty="0" err="1">
                <a:solidFill>
                  <a:schemeClr val="tx1"/>
                </a:solidFill>
                <a:latin typeface="Arial" charset="0"/>
                <a:ea typeface="Arial" charset="0"/>
                <a:cs typeface="Arial" charset="0"/>
              </a:rPr>
              <a:t>TweetChat</a:t>
            </a:r>
            <a:r>
              <a:rPr lang="en-GB" sz="3050" dirty="0">
                <a:solidFill>
                  <a:schemeClr val="tx1"/>
                </a:solidFill>
                <a:latin typeface="Arial" charset="0"/>
                <a:ea typeface="Arial" charset="0"/>
                <a:cs typeface="Arial" charset="0"/>
              </a:rPr>
              <a:t> on </a:t>
            </a:r>
            <a:br>
              <a:rPr lang="en-GB" sz="3050" dirty="0">
                <a:solidFill>
                  <a:schemeClr val="tx1"/>
                </a:solidFill>
                <a:latin typeface="Arial" charset="0"/>
                <a:ea typeface="Arial" charset="0"/>
                <a:cs typeface="Arial" charset="0"/>
              </a:rPr>
            </a:br>
            <a:r>
              <a:rPr lang="en-GB" sz="3050" dirty="0">
                <a:solidFill>
                  <a:schemeClr val="tx1"/>
                </a:solidFill>
                <a:latin typeface="Arial" charset="0"/>
                <a:ea typeface="Arial" charset="0"/>
                <a:cs typeface="Arial" charset="0"/>
              </a:rPr>
              <a:t>Disability Inclusion &amp;  Accessibility</a:t>
            </a:r>
            <a:endParaRPr lang="en-US" sz="3050" dirty="0">
              <a:solidFill>
                <a:schemeClr val="tx1"/>
              </a:solidFill>
            </a:endParaRPr>
          </a:p>
        </p:txBody>
      </p:sp>
      <p:pic>
        <p:nvPicPr>
          <p:cNvPr id="5" name="Picture 3" descr="AXSChat guest" title="HospitalGlam P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13" y="1449903"/>
            <a:ext cx="2674970" cy="362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www.axschat.com" title="AXSCHat websit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1683" y="1449903"/>
            <a:ext cx="5541313" cy="3159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27475" y="5185948"/>
            <a:ext cx="8316525" cy="1600438"/>
          </a:xfrm>
          <a:prstGeom prst="rect">
            <a:avLst/>
          </a:prstGeom>
          <a:noFill/>
        </p:spPr>
        <p:txBody>
          <a:bodyPr wrap="square" rtlCol="0">
            <a:spAutoFit/>
          </a:bodyPr>
          <a:lstStyle/>
          <a:p>
            <a:pPr algn="ctr"/>
            <a:r>
              <a:rPr lang="en-GB" sz="2000" dirty="0">
                <a:ea typeface="Arial" charset="0"/>
              </a:rPr>
              <a:t>One of the World’s largest tweet chat on Twitter</a:t>
            </a:r>
          </a:p>
          <a:p>
            <a:pPr algn="ctr"/>
            <a:r>
              <a:rPr lang="en-GB" sz="2000" dirty="0">
                <a:ea typeface="Arial" charset="0"/>
              </a:rPr>
              <a:t>Hosts: Debra </a:t>
            </a:r>
            <a:r>
              <a:rPr lang="en-GB" sz="2000" dirty="0" err="1">
                <a:ea typeface="Arial" charset="0"/>
              </a:rPr>
              <a:t>Ruh</a:t>
            </a:r>
            <a:r>
              <a:rPr lang="en-GB" sz="2000" dirty="0">
                <a:ea typeface="Arial" charset="0"/>
              </a:rPr>
              <a:t>, Neil Milliken and Antonio Santos</a:t>
            </a:r>
          </a:p>
          <a:p>
            <a:pPr algn="ctr"/>
            <a:r>
              <a:rPr lang="en-GB" sz="2000" dirty="0">
                <a:ea typeface="Arial" charset="0"/>
                <a:hlinkClick r:id="rId4"/>
              </a:rPr>
              <a:t>www.AXSChat.com</a:t>
            </a:r>
            <a:endParaRPr lang="en-GB" sz="2000" dirty="0">
              <a:ea typeface="Arial" charset="0"/>
            </a:endParaRPr>
          </a:p>
          <a:p>
            <a:endParaRPr lang="en-GB" sz="2000" dirty="0">
              <a:ea typeface="Arial" charset="0"/>
            </a:endParaRPr>
          </a:p>
          <a:p>
            <a:endParaRPr lang="en-US" dirty="0"/>
          </a:p>
        </p:txBody>
      </p:sp>
    </p:spTree>
    <p:extLst>
      <p:ext uri="{BB962C8B-B14F-4D97-AF65-F5344CB8AC3E}">
        <p14:creationId xmlns:p14="http://schemas.microsoft.com/office/powerpoint/2010/main" val="483866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15" y="307428"/>
            <a:ext cx="8269374" cy="798835"/>
          </a:xfrm>
        </p:spPr>
        <p:txBody>
          <a:bodyPr>
            <a:normAutofit/>
          </a:bodyPr>
          <a:lstStyle/>
          <a:p>
            <a:pPr algn="l"/>
            <a:r>
              <a:rPr lang="en-US" sz="4000" dirty="0">
                <a:latin typeface="Arial" charset="0"/>
                <a:ea typeface="Arial" charset="0"/>
                <a:cs typeface="Arial" charset="0"/>
              </a:rPr>
              <a:t>In Summary…</a:t>
            </a:r>
          </a:p>
        </p:txBody>
      </p:sp>
      <p:sp>
        <p:nvSpPr>
          <p:cNvPr id="3" name="Content Placeholder 2"/>
          <p:cNvSpPr>
            <a:spLocks noGrp="1"/>
          </p:cNvSpPr>
          <p:nvPr>
            <p:ph idx="4294967295"/>
          </p:nvPr>
        </p:nvSpPr>
        <p:spPr>
          <a:xfrm>
            <a:off x="384714" y="1173517"/>
            <a:ext cx="7261562" cy="5053859"/>
          </a:xfrm>
          <a:prstGeom prst="rect">
            <a:avLst/>
          </a:prstGeom>
        </p:spPr>
        <p:txBody>
          <a:bodyPr>
            <a:normAutofit/>
          </a:bodyPr>
          <a:lstStyle/>
          <a:p>
            <a:endParaRPr lang="en-US" sz="1000" dirty="0">
              <a:latin typeface="Arial" charset="0"/>
              <a:ea typeface="Arial" charset="0"/>
              <a:cs typeface="Arial" charset="0"/>
            </a:endParaRPr>
          </a:p>
          <a:p>
            <a:pPr marL="457200" indent="-457200">
              <a:buFont typeface="Arial" panose="020B0604020202020204" pitchFamily="34" charset="0"/>
              <a:buChar char="•"/>
            </a:pPr>
            <a:r>
              <a:rPr lang="en-US" sz="3400" dirty="0">
                <a:latin typeface="Arial" charset="0"/>
                <a:ea typeface="Arial" charset="0"/>
                <a:cs typeface="Arial" charset="0"/>
              </a:rPr>
              <a:t>The business case is </a:t>
            </a:r>
            <a:r>
              <a:rPr lang="en-US" sz="3400" b="1" dirty="0">
                <a:solidFill>
                  <a:srgbClr val="0070C0"/>
                </a:solidFill>
                <a:latin typeface="Arial" charset="0"/>
                <a:ea typeface="Arial" charset="0"/>
                <a:cs typeface="Arial" charset="0"/>
              </a:rPr>
              <a:t>clear</a:t>
            </a:r>
          </a:p>
          <a:p>
            <a:pPr marL="457200" indent="-457200">
              <a:buFont typeface="Arial" panose="020B0604020202020204" pitchFamily="34" charset="0"/>
              <a:buChar char="•"/>
            </a:pPr>
            <a:endParaRPr lang="en-US" sz="1000" dirty="0">
              <a:latin typeface="Arial" charset="0"/>
              <a:ea typeface="Arial" charset="0"/>
              <a:cs typeface="Arial" charset="0"/>
            </a:endParaRPr>
          </a:p>
          <a:p>
            <a:pPr marL="457200" indent="-457200">
              <a:buFont typeface="Arial" panose="020B0604020202020204" pitchFamily="34" charset="0"/>
              <a:buChar char="•"/>
            </a:pPr>
            <a:r>
              <a:rPr lang="en-US" sz="3400" dirty="0">
                <a:latin typeface="Arial" charset="0"/>
                <a:ea typeface="Arial" charset="0"/>
                <a:cs typeface="Arial" charset="0"/>
              </a:rPr>
              <a:t>Technology is </a:t>
            </a:r>
            <a:r>
              <a:rPr lang="en-US" sz="3400" b="1" dirty="0">
                <a:solidFill>
                  <a:srgbClr val="0070C0"/>
                </a:solidFill>
                <a:latin typeface="Arial" charset="0"/>
                <a:ea typeface="Arial" charset="0"/>
                <a:cs typeface="Arial" charset="0"/>
              </a:rPr>
              <a:t>redefining</a:t>
            </a:r>
            <a:r>
              <a:rPr lang="en-US" sz="3400" dirty="0">
                <a:latin typeface="Arial" charset="0"/>
                <a:ea typeface="Arial" charset="0"/>
                <a:cs typeface="Arial" charset="0"/>
              </a:rPr>
              <a:t> the workforce</a:t>
            </a:r>
          </a:p>
          <a:p>
            <a:pPr marL="457200" indent="-457200">
              <a:buFont typeface="Arial" panose="020B0604020202020204" pitchFamily="34" charset="0"/>
              <a:buChar char="•"/>
            </a:pPr>
            <a:endParaRPr lang="en-US" sz="1000" dirty="0">
              <a:latin typeface="Arial" charset="0"/>
              <a:ea typeface="Arial" charset="0"/>
              <a:cs typeface="Arial" charset="0"/>
            </a:endParaRPr>
          </a:p>
          <a:p>
            <a:pPr marL="457200" indent="-457200">
              <a:buFont typeface="Arial" panose="020B0604020202020204" pitchFamily="34" charset="0"/>
              <a:buChar char="•"/>
            </a:pPr>
            <a:r>
              <a:rPr lang="en-US" sz="3400" dirty="0">
                <a:latin typeface="Arial" charset="0"/>
                <a:ea typeface="Arial" charset="0"/>
                <a:cs typeface="Arial" charset="0"/>
              </a:rPr>
              <a:t>Corporations are leading the </a:t>
            </a:r>
            <a:r>
              <a:rPr lang="en-US" sz="3400" b="1" dirty="0">
                <a:solidFill>
                  <a:srgbClr val="0070C0"/>
                </a:solidFill>
                <a:latin typeface="Arial" charset="0"/>
                <a:ea typeface="Arial" charset="0"/>
                <a:cs typeface="Arial" charset="0"/>
              </a:rPr>
              <a:t>change</a:t>
            </a:r>
          </a:p>
          <a:p>
            <a:pPr marL="457200" indent="-457200">
              <a:buFont typeface="Arial" panose="020B0604020202020204" pitchFamily="34" charset="0"/>
              <a:buChar char="•"/>
            </a:pPr>
            <a:endParaRPr lang="en-US" sz="1000" dirty="0">
              <a:latin typeface="Arial" charset="0"/>
              <a:ea typeface="Arial" charset="0"/>
              <a:cs typeface="Arial" charset="0"/>
            </a:endParaRPr>
          </a:p>
          <a:p>
            <a:pPr marL="457200" indent="-457200">
              <a:buFont typeface="Arial" panose="020B0604020202020204" pitchFamily="34" charset="0"/>
              <a:buChar char="•"/>
            </a:pPr>
            <a:r>
              <a:rPr lang="en-US" sz="3400" dirty="0">
                <a:latin typeface="Arial" charset="0"/>
                <a:ea typeface="Arial" charset="0"/>
                <a:cs typeface="Arial" charset="0"/>
              </a:rPr>
              <a:t>All of us must be </a:t>
            </a:r>
            <a:r>
              <a:rPr lang="en-US" sz="3400" b="1" dirty="0">
                <a:solidFill>
                  <a:srgbClr val="0070C0"/>
                </a:solidFill>
                <a:latin typeface="Arial" charset="0"/>
                <a:ea typeface="Arial" charset="0"/>
                <a:cs typeface="Arial" charset="0"/>
              </a:rPr>
              <a:t>agents</a:t>
            </a:r>
            <a:r>
              <a:rPr lang="en-US" sz="3400" dirty="0">
                <a:latin typeface="Arial" charset="0"/>
                <a:ea typeface="Arial" charset="0"/>
                <a:cs typeface="Arial" charset="0"/>
              </a:rPr>
              <a:t> of this change</a:t>
            </a:r>
          </a:p>
        </p:txBody>
      </p:sp>
      <p:sp>
        <p:nvSpPr>
          <p:cNvPr id="11" name="Oval 10" descr="eImage of the word EQUALITY"/>
          <p:cNvSpPr/>
          <p:nvPr/>
        </p:nvSpPr>
        <p:spPr>
          <a:xfrm>
            <a:off x="7331741" y="3631499"/>
            <a:ext cx="1626323" cy="1493723"/>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5" name="Oval 14" descr="Image of business people in a conference room."/>
          <p:cNvSpPr/>
          <p:nvPr/>
        </p:nvSpPr>
        <p:spPr>
          <a:xfrm>
            <a:off x="7331742" y="260363"/>
            <a:ext cx="1626323" cy="149372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6" name="Oval 15" descr="Image of the words SOCIAL IMPACT"/>
          <p:cNvSpPr/>
          <p:nvPr/>
        </p:nvSpPr>
        <p:spPr>
          <a:xfrm>
            <a:off x="7379038" y="5247404"/>
            <a:ext cx="1626323" cy="1493723"/>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7" name="Oval 16" descr="Image of puzzles pieces that spell out BRAND"/>
          <p:cNvSpPr/>
          <p:nvPr/>
        </p:nvSpPr>
        <p:spPr>
          <a:xfrm>
            <a:off x="7331742" y="1907802"/>
            <a:ext cx="1626323" cy="1493723"/>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pic>
        <p:nvPicPr>
          <p:cNvPr id="8" name="Picture 7" descr="https://www.ruhglobal.com">
            <a:extLst>
              <a:ext uri="{FF2B5EF4-FFF2-40B4-BE49-F238E27FC236}">
                <a16:creationId xmlns:a16="http://schemas.microsoft.com/office/drawing/2014/main" id="{E294B871-DA44-44F2-BEF8-57526109A4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25" y="6320705"/>
            <a:ext cx="1745673" cy="537340"/>
          </a:xfrm>
          <a:prstGeom prst="rect">
            <a:avLst/>
          </a:prstGeom>
        </p:spPr>
      </p:pic>
    </p:spTree>
    <p:extLst>
      <p:ext uri="{BB962C8B-B14F-4D97-AF65-F5344CB8AC3E}">
        <p14:creationId xmlns:p14="http://schemas.microsoft.com/office/powerpoint/2010/main" val="1975295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xfrm>
            <a:off x="457200" y="274638"/>
            <a:ext cx="8229600" cy="1143002"/>
          </a:xfrm>
          <a:prstGeom prst="rect">
            <a:avLst/>
          </a:prstGeom>
        </p:spPr>
        <p:txBody>
          <a:bodyPr/>
          <a:lstStyle/>
          <a:p>
            <a:pPr lvl="0">
              <a:defRPr sz="1800" b="0">
                <a:solidFill>
                  <a:srgbClr val="000000"/>
                </a:solidFill>
                <a:effectLst/>
              </a:defRPr>
            </a:pPr>
            <a:r>
              <a:rPr sz="4100" b="1">
                <a:solidFill>
                  <a:srgbClr val="DEF5FA"/>
                </a:solidFill>
                <a:effectLst>
                  <a:outerShdw blurRad="38100" dist="25400" dir="5400000" rotWithShape="0">
                    <a:srgbClr val="000000">
                      <a:alpha val="25000"/>
                    </a:srgbClr>
                  </a:outerShdw>
                </a:effectLst>
              </a:rPr>
              <a:t>QUESTIONS ???</a:t>
            </a:r>
          </a:p>
        </p:txBody>
      </p:sp>
      <p:sp>
        <p:nvSpPr>
          <p:cNvPr id="286" name="Shape 286" descr="Image of a wheelchair user and a shadow cast on a wall."/>
          <p:cNvSpPr>
            <a:spLocks noGrp="1"/>
          </p:cNvSpPr>
          <p:nvPr>
            <p:ph type="body" idx="4294967295"/>
          </p:nvPr>
        </p:nvSpPr>
        <p:spPr>
          <a:xfrm>
            <a:off x="190500" y="1322387"/>
            <a:ext cx="8953500" cy="4926013"/>
          </a:xfrm>
          <a:prstGeom prst="rect">
            <a:avLst/>
          </a:prstGeom>
        </p:spPr>
        <p:txBody>
          <a:bodyPr lIns="0" tIns="0" rIns="0" bIns="0">
            <a:normAutofit/>
          </a:bodyPr>
          <a:lstStyle/>
          <a:p>
            <a:pPr marL="36514" lvl="0" indent="73023">
              <a:lnSpc>
                <a:spcPct val="100000"/>
              </a:lnSpc>
              <a:spcBef>
                <a:spcPts val="400"/>
              </a:spcBef>
              <a:buClr>
                <a:srgbClr val="2DA2BF"/>
              </a:buClr>
              <a:buSzTx/>
              <a:buFont typeface="Wingdings 3"/>
              <a:buNone/>
              <a:defRPr sz="1800" b="0"/>
            </a:pPr>
            <a:endParaRPr sz="5400" dirty="0">
              <a:solidFill>
                <a:srgbClr val="FFFFFF"/>
              </a:solidFill>
              <a:latin typeface="Lucida Sans Unicode"/>
              <a:ea typeface="Lucida Sans Unicode"/>
              <a:cs typeface="Lucida Sans Unicode"/>
              <a:sym typeface="Lucida Sans Unicode"/>
            </a:endParaRPr>
          </a:p>
          <a:p>
            <a:pPr marL="36514" lvl="0" indent="73023">
              <a:lnSpc>
                <a:spcPct val="100000"/>
              </a:lnSpc>
              <a:spcBef>
                <a:spcPts val="400"/>
              </a:spcBef>
              <a:buClr>
                <a:srgbClr val="2DA2BF"/>
              </a:buClr>
              <a:buSzTx/>
              <a:buFont typeface="Wingdings 3"/>
              <a:buNone/>
              <a:defRPr sz="1800" b="0"/>
            </a:pPr>
            <a:endParaRPr sz="5400" dirty="0">
              <a:solidFill>
                <a:srgbClr val="FFFFFF"/>
              </a:solidFill>
              <a:latin typeface="Lucida Sans Unicode"/>
              <a:ea typeface="Lucida Sans Unicode"/>
              <a:cs typeface="Lucida Sans Unicode"/>
              <a:sym typeface="Lucida Sans Unicode"/>
            </a:endParaRPr>
          </a:p>
          <a:p>
            <a:pPr marL="36514" lvl="0" indent="73023">
              <a:lnSpc>
                <a:spcPct val="100000"/>
              </a:lnSpc>
              <a:spcBef>
                <a:spcPts val="400"/>
              </a:spcBef>
              <a:buClr>
                <a:srgbClr val="2DA2BF"/>
              </a:buClr>
              <a:buSzTx/>
              <a:buFont typeface="Wingdings 3"/>
              <a:buNone/>
              <a:defRPr sz="1800" b="0"/>
            </a:pPr>
            <a:r>
              <a:rPr sz="5400" dirty="0">
                <a:solidFill>
                  <a:srgbClr val="FFFFFF"/>
                </a:solidFill>
                <a:latin typeface="Lucida Sans Unicode"/>
                <a:ea typeface="Lucida Sans Unicode"/>
                <a:cs typeface="Lucida Sans Unicode"/>
                <a:sym typeface="Lucida Sans Unicode"/>
              </a:rPr>
              <a:t>        </a:t>
            </a:r>
          </a:p>
        </p:txBody>
      </p:sp>
      <p:pic>
        <p:nvPicPr>
          <p:cNvPr id="287" name="image9.jpeg" descr="international"/>
          <p:cNvPicPr/>
          <p:nvPr/>
        </p:nvPicPr>
        <p:blipFill>
          <a:blip r:embed="rId2">
            <a:extLst/>
          </a:blip>
          <a:stretch>
            <a:fillRect/>
          </a:stretch>
        </p:blipFill>
        <p:spPr>
          <a:xfrm>
            <a:off x="1697038" y="1516062"/>
            <a:ext cx="5954713" cy="4430715"/>
          </a:xfrm>
          <a:prstGeom prst="rect">
            <a:avLst/>
          </a:prstGeom>
          <a:ln w="12700">
            <a:miter lim="400000"/>
          </a:ln>
        </p:spPr>
      </p:pic>
      <p:sp>
        <p:nvSpPr>
          <p:cNvPr id="289" name="Shape 289"/>
          <p:cNvSpPr>
            <a:spLocks noGrp="1"/>
          </p:cNvSpPr>
          <p:nvPr>
            <p:ph type="sldNum" sz="quarter" idx="4294967295"/>
          </p:nvPr>
        </p:nvSpPr>
        <p:spPr>
          <a:xfrm>
            <a:off x="8647113" y="6012496"/>
            <a:ext cx="366715" cy="152401"/>
          </a:xfrm>
          <a:prstGeom prst="rect">
            <a:avLst/>
          </a:prstGeom>
          <a:extLst>
            <a:ext uri="{C572A759-6A51-4108-AA02-DFA0A04FC94B}">
              <ma14:wrappingTextBoxFlag xmlns:ma14="http://schemas.microsoft.com/office/mac/drawingml/2011/main" xmlns="" val="1"/>
            </a:ext>
          </a:extLst>
        </p:spPr>
        <p:txBody>
          <a:bodyPr>
            <a:normAutofit fontScale="40000" lnSpcReduction="20000"/>
          </a:bodyPr>
          <a:lstStyle/>
          <a:p>
            <a:pPr lvl="0">
              <a:defRPr sz="1800">
                <a:solidFill>
                  <a:srgbClr val="000000"/>
                </a:solidFill>
              </a:defRPr>
            </a:pPr>
            <a:fld id="{86CB4B4D-7CA3-9044-876B-883B54F8677D}" type="slidenum">
              <a:rPr sz="1000">
                <a:solidFill>
                  <a:srgbClr val="FFFFFF"/>
                </a:solidFill>
              </a:rPr>
              <a:t>23</a:t>
            </a:fld>
            <a:endParaRPr sz="1000">
              <a:solidFill>
                <a:srgbClr val="FFFFFF"/>
              </a:solidFill>
            </a:endParaRPr>
          </a:p>
        </p:txBody>
      </p:sp>
      <p:pic>
        <p:nvPicPr>
          <p:cNvPr id="7" name="Picture 6" descr="https://www.ruhglobal.com">
            <a:extLst>
              <a:ext uri="{FF2B5EF4-FFF2-40B4-BE49-F238E27FC236}">
                <a16:creationId xmlns:a16="http://schemas.microsoft.com/office/drawing/2014/main" id="{19901A24-D1B3-482D-9FD4-48C1C940E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25" y="6320705"/>
            <a:ext cx="1745673" cy="537340"/>
          </a:xfrm>
          <a:prstGeom prst="rect">
            <a:avLst/>
          </a:prstGeom>
        </p:spPr>
      </p:pic>
    </p:spTree>
    <p:extLst>
      <p:ext uri="{BB962C8B-B14F-4D97-AF65-F5344CB8AC3E}">
        <p14:creationId xmlns:p14="http://schemas.microsoft.com/office/powerpoint/2010/main" val="1990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hape 902"/>
          <p:cNvSpPr>
            <a:spLocks noGrp="1"/>
          </p:cNvSpPr>
          <p:nvPr>
            <p:ph idx="4294967295"/>
          </p:nvPr>
        </p:nvSpPr>
        <p:spPr>
          <a:xfrm>
            <a:off x="3306763" y="1108245"/>
            <a:ext cx="5930900" cy="3607445"/>
          </a:xfrm>
        </p:spPr>
        <p:txBody>
          <a:bodyPr lIns="0" tIns="0" rIns="0" bIns="0">
            <a:normAutofit/>
          </a:bodyPr>
          <a:lstStyle/>
          <a:p>
            <a:pPr marL="107950" indent="0">
              <a:spcBef>
                <a:spcPts val="225"/>
              </a:spcBef>
              <a:buSzPct val="25000"/>
              <a:buFont typeface="Arial" charset="0"/>
              <a:buNone/>
            </a:pPr>
            <a:r>
              <a:rPr lang="en-US" altLang="x-none" sz="3600" b="1" dirty="0">
                <a:ea typeface="Arial" charset="0"/>
                <a:cs typeface="Arial" charset="0"/>
                <a:sym typeface="Arial" charset="0"/>
              </a:rPr>
              <a:t>Debra Ruh</a:t>
            </a:r>
          </a:p>
          <a:p>
            <a:pPr marL="107950" indent="0">
              <a:spcBef>
                <a:spcPts val="225"/>
              </a:spcBef>
              <a:buSzPct val="25000"/>
              <a:buFont typeface="Arial" charset="0"/>
              <a:buNone/>
            </a:pPr>
            <a:r>
              <a:rPr lang="en-US" altLang="x-none" sz="2800" dirty="0">
                <a:ea typeface="Arial" charset="0"/>
                <a:cs typeface="Arial" charset="0"/>
                <a:sym typeface="Arial" charset="0"/>
              </a:rPr>
              <a:t>CEO, Ruh Global Communications</a:t>
            </a:r>
          </a:p>
          <a:p>
            <a:pPr marL="107950" indent="0">
              <a:spcBef>
                <a:spcPts val="225"/>
              </a:spcBef>
              <a:buSzPct val="25000"/>
              <a:buFont typeface="Arial" charset="0"/>
              <a:buNone/>
            </a:pPr>
            <a:r>
              <a:rPr lang="en-US" altLang="x-none" sz="2800" dirty="0" err="1">
                <a:ea typeface="Arial" charset="0"/>
                <a:cs typeface="Arial" charset="0"/>
                <a:sym typeface="Arial" charset="0"/>
              </a:rPr>
              <a:t>AXSChat</a:t>
            </a:r>
            <a:r>
              <a:rPr lang="en-US" altLang="x-none" sz="2800" dirty="0">
                <a:ea typeface="Arial" charset="0"/>
                <a:cs typeface="Arial" charset="0"/>
                <a:sym typeface="Arial" charset="0"/>
              </a:rPr>
              <a:t> Co-Founder</a:t>
            </a:r>
          </a:p>
          <a:p>
            <a:pPr marL="107950" indent="0">
              <a:spcBef>
                <a:spcPts val="225"/>
              </a:spcBef>
              <a:buSzPct val="25000"/>
              <a:buFont typeface="Arial" charset="0"/>
              <a:buNone/>
            </a:pPr>
            <a:r>
              <a:rPr lang="en-US" altLang="x-none" sz="2800" dirty="0">
                <a:ea typeface="Arial" charset="0"/>
                <a:cs typeface="Arial" charset="0"/>
                <a:sym typeface="Arial" charset="0"/>
              </a:rPr>
              <a:t>Ph: +01 (804) 986-4500 </a:t>
            </a:r>
          </a:p>
          <a:p>
            <a:pPr marL="107950" indent="0">
              <a:spcBef>
                <a:spcPts val="225"/>
              </a:spcBef>
              <a:buSzPct val="25000"/>
              <a:buFont typeface="Arial" charset="0"/>
              <a:buNone/>
            </a:pPr>
            <a:r>
              <a:rPr lang="en-US" altLang="x-none" sz="2800" dirty="0">
                <a:ea typeface="Arial" charset="0"/>
                <a:cs typeface="Arial" charset="0"/>
                <a:sym typeface="Arial" charset="0"/>
              </a:rPr>
              <a:t>Email: </a:t>
            </a:r>
            <a:r>
              <a:rPr lang="en-US" altLang="x-none" sz="2800" u="sng" dirty="0">
                <a:solidFill>
                  <a:srgbClr val="0432FF"/>
                </a:solidFill>
                <a:ea typeface="Arial" charset="0"/>
                <a:cs typeface="Arial" charset="0"/>
                <a:sym typeface="Rambla" charset="0"/>
              </a:rPr>
              <a:t>D</a:t>
            </a:r>
            <a:r>
              <a:rPr lang="en-US" altLang="x-none" sz="2800" dirty="0">
                <a:solidFill>
                  <a:srgbClr val="0432FF"/>
                </a:solidFill>
                <a:ea typeface="Arial" charset="0"/>
                <a:cs typeface="Arial" charset="0"/>
                <a:sym typeface="Rambla" charset="0"/>
                <a:hlinkClick r:id="rId3"/>
              </a:rPr>
              <a:t>ebra@RuhGlobal.com</a:t>
            </a:r>
            <a:r>
              <a:rPr lang="en-US" altLang="x-none" sz="2800" dirty="0">
                <a:solidFill>
                  <a:schemeClr val="hlink"/>
                </a:solidFill>
                <a:ea typeface="Arial" charset="0"/>
                <a:cs typeface="Arial" charset="0"/>
                <a:sym typeface="Rambla" charset="0"/>
                <a:hlinkClick r:id="rId3"/>
              </a:rPr>
              <a:t>  </a:t>
            </a:r>
          </a:p>
          <a:p>
            <a:pPr marL="107950" indent="0">
              <a:spcBef>
                <a:spcPts val="225"/>
              </a:spcBef>
              <a:buSzPct val="25000"/>
              <a:buFont typeface="Arial" charset="0"/>
              <a:buNone/>
            </a:pPr>
            <a:r>
              <a:rPr lang="en-US" altLang="x-none" sz="2800" dirty="0">
                <a:ea typeface="Arial" charset="0"/>
                <a:cs typeface="Arial" charset="0"/>
                <a:sym typeface="Rambla" charset="0"/>
              </a:rPr>
              <a:t>Web:</a:t>
            </a:r>
            <a:r>
              <a:rPr lang="en-US" altLang="x-none" sz="2800" dirty="0">
                <a:solidFill>
                  <a:srgbClr val="0000FF"/>
                </a:solidFill>
                <a:ea typeface="Arial" charset="0"/>
                <a:cs typeface="Arial" charset="0"/>
                <a:sym typeface="Rambla" charset="0"/>
              </a:rPr>
              <a:t> </a:t>
            </a:r>
            <a:r>
              <a:rPr lang="en-US" altLang="x-none" sz="2800" dirty="0">
                <a:solidFill>
                  <a:srgbClr val="0432FF"/>
                </a:solidFill>
                <a:ea typeface="Arial" charset="0"/>
                <a:cs typeface="Arial" charset="0"/>
                <a:sym typeface="Rambla" charset="0"/>
                <a:hlinkClick r:id="rId4"/>
              </a:rPr>
              <a:t>www.RuhGlobal.com</a:t>
            </a:r>
            <a:endParaRPr lang="en-US" altLang="x-none" sz="2800" dirty="0">
              <a:solidFill>
                <a:srgbClr val="0432FF"/>
              </a:solidFill>
              <a:ea typeface="Arial" charset="0"/>
              <a:cs typeface="Arial" charset="0"/>
              <a:sym typeface="Rambla" charset="0"/>
            </a:endParaRPr>
          </a:p>
          <a:p>
            <a:pPr marL="107950" indent="0">
              <a:spcBef>
                <a:spcPts val="225"/>
              </a:spcBef>
              <a:buSzPct val="25000"/>
              <a:buFont typeface="Arial" charset="0"/>
              <a:buNone/>
            </a:pPr>
            <a:r>
              <a:rPr lang="en-US" altLang="x-none" sz="2800" dirty="0">
                <a:ea typeface="Arial" charset="0"/>
                <a:cs typeface="Arial" charset="0"/>
                <a:sym typeface="Rambla" charset="0"/>
              </a:rPr>
              <a:t>Twitter:</a:t>
            </a:r>
            <a:r>
              <a:rPr lang="en-US" altLang="x-none" sz="2800" dirty="0">
                <a:solidFill>
                  <a:srgbClr val="0000FF"/>
                </a:solidFill>
                <a:ea typeface="Arial" charset="0"/>
                <a:cs typeface="Arial" charset="0"/>
                <a:sym typeface="Rambla" charset="0"/>
              </a:rPr>
              <a:t> </a:t>
            </a:r>
            <a:r>
              <a:rPr lang="en-US" altLang="x-none" sz="2800" dirty="0">
                <a:solidFill>
                  <a:srgbClr val="0432FF"/>
                </a:solidFill>
                <a:ea typeface="Arial" charset="0"/>
                <a:cs typeface="Arial" charset="0"/>
                <a:sym typeface="Rambla" charset="0"/>
              </a:rPr>
              <a:t>@</a:t>
            </a:r>
            <a:r>
              <a:rPr lang="en-US" altLang="x-none" sz="2800" dirty="0" err="1">
                <a:solidFill>
                  <a:srgbClr val="0432FF"/>
                </a:solidFill>
                <a:ea typeface="Arial" charset="0"/>
                <a:cs typeface="Arial" charset="0"/>
                <a:sym typeface="Rambla" charset="0"/>
              </a:rPr>
              <a:t>debraruh</a:t>
            </a:r>
            <a:endParaRPr lang="en-US" altLang="x-none" sz="2800" dirty="0">
              <a:solidFill>
                <a:srgbClr val="0432FF"/>
              </a:solidFill>
              <a:ea typeface="Arial" charset="0"/>
              <a:cs typeface="Arial" charset="0"/>
              <a:sym typeface="Rambla" charset="0"/>
            </a:endParaRPr>
          </a:p>
          <a:p>
            <a:pPr marL="107950" indent="0">
              <a:spcBef>
                <a:spcPts val="225"/>
              </a:spcBef>
              <a:buSzPct val="25000"/>
              <a:buFont typeface="Arial" charset="0"/>
              <a:buNone/>
            </a:pPr>
            <a:r>
              <a:rPr lang="en-US" altLang="x-none" sz="2800" dirty="0">
                <a:ea typeface="Arial" charset="0"/>
                <a:cs typeface="Arial" charset="0"/>
                <a:sym typeface="Rambla" charset="0"/>
              </a:rPr>
              <a:t>Program:</a:t>
            </a:r>
            <a:r>
              <a:rPr lang="en-US" altLang="x-none" sz="2800" dirty="0">
                <a:solidFill>
                  <a:srgbClr val="0000FF"/>
                </a:solidFill>
                <a:ea typeface="Arial" charset="0"/>
                <a:cs typeface="Arial" charset="0"/>
                <a:sym typeface="Rambla" charset="0"/>
              </a:rPr>
              <a:t> </a:t>
            </a:r>
            <a:r>
              <a:rPr lang="en-US" altLang="x-none" sz="2800" u="sng" dirty="0" err="1">
                <a:solidFill>
                  <a:srgbClr val="0432FF"/>
                </a:solidFill>
                <a:ea typeface="Arial" charset="0"/>
                <a:cs typeface="Arial" charset="0"/>
              </a:rPr>
              <a:t>goo.gl</a:t>
            </a:r>
            <a:r>
              <a:rPr lang="en-US" altLang="x-none" sz="2800" u="sng" dirty="0">
                <a:solidFill>
                  <a:srgbClr val="0432FF"/>
                </a:solidFill>
                <a:ea typeface="Arial" charset="0"/>
                <a:cs typeface="Arial" charset="0"/>
              </a:rPr>
              <a:t>/</a:t>
            </a:r>
            <a:r>
              <a:rPr lang="en-US" altLang="x-none" sz="2800" u="sng" dirty="0" err="1">
                <a:solidFill>
                  <a:srgbClr val="0432FF"/>
                </a:solidFill>
                <a:ea typeface="Arial" charset="0"/>
                <a:cs typeface="Arial" charset="0"/>
              </a:rPr>
              <a:t>mLRMPk</a:t>
            </a:r>
            <a:endParaRPr lang="en-US" altLang="x-none" sz="2800" u="sng" dirty="0">
              <a:solidFill>
                <a:srgbClr val="0432FF"/>
              </a:solidFill>
              <a:ea typeface="Arial" charset="0"/>
              <a:cs typeface="Arial" charset="0"/>
            </a:endParaRPr>
          </a:p>
          <a:p>
            <a:pPr marL="107950" indent="0">
              <a:spcBef>
                <a:spcPts val="225"/>
              </a:spcBef>
              <a:buSzPct val="25000"/>
              <a:buFont typeface="Arial" charset="0"/>
              <a:buNone/>
            </a:pPr>
            <a:endParaRPr lang="en-US" altLang="x-none" sz="2400" u="sng" dirty="0">
              <a:latin typeface="Arial" charset="0"/>
              <a:ea typeface="Arial" charset="0"/>
              <a:cs typeface="Arial" charset="0"/>
            </a:endParaRPr>
          </a:p>
          <a:p>
            <a:pPr marL="107950" indent="0">
              <a:spcBef>
                <a:spcPts val="225"/>
              </a:spcBef>
              <a:buSzPct val="25000"/>
            </a:pPr>
            <a:endParaRPr lang="en-US" altLang="x-none" sz="2400" dirty="0"/>
          </a:p>
          <a:p>
            <a:pPr marL="107950" indent="0">
              <a:spcBef>
                <a:spcPts val="225"/>
              </a:spcBef>
              <a:buSzPct val="25000"/>
            </a:pPr>
            <a:endParaRPr lang="en-US" altLang="x-none" sz="2600" dirty="0">
              <a:solidFill>
                <a:srgbClr val="0000FF"/>
              </a:solidFill>
              <a:ea typeface="Rambla" charset="0"/>
              <a:cs typeface="Rambla" charset="0"/>
              <a:sym typeface="Rambla" charset="0"/>
            </a:endParaRPr>
          </a:p>
          <a:p>
            <a:pPr marL="107950" indent="0">
              <a:spcBef>
                <a:spcPts val="225"/>
              </a:spcBef>
              <a:buSzPct val="25000"/>
            </a:pPr>
            <a:endParaRPr lang="en-US" altLang="x-none" sz="3000" dirty="0">
              <a:solidFill>
                <a:srgbClr val="0000FF"/>
              </a:solidFill>
              <a:ea typeface="Rambla" charset="0"/>
              <a:cs typeface="Rambla" charset="0"/>
              <a:sym typeface="Rambla" charset="0"/>
            </a:endParaRPr>
          </a:p>
          <a:p>
            <a:pPr marL="107950" indent="0">
              <a:spcBef>
                <a:spcPts val="225"/>
              </a:spcBef>
              <a:buSzPct val="25000"/>
            </a:pPr>
            <a:endParaRPr lang="en-US" altLang="x-none" b="1" dirty="0">
              <a:ea typeface="Arial" charset="0"/>
              <a:cs typeface="Arial" charset="0"/>
              <a:sym typeface="Arial" charset="0"/>
            </a:endParaRPr>
          </a:p>
        </p:txBody>
      </p:sp>
      <p:pic>
        <p:nvPicPr>
          <p:cNvPr id="905" name="Shape 905" descr="Sara Ruh speaking in Qata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875" y="3517900"/>
            <a:ext cx="2646363" cy="1844675"/>
          </a:xfrm>
          <a:prstGeom prst="rect">
            <a:avLst/>
          </a:prstGeom>
          <a:noFill/>
          <a:ln>
            <a:noFill/>
          </a:ln>
          <a:effectLst>
            <a:outerShdw blurRad="76200" dist="889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7" name="Shape 907" descr="Debra speaking at UN"/>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875" y="873125"/>
            <a:ext cx="2646363" cy="1854200"/>
          </a:xfrm>
          <a:prstGeom prst="rect">
            <a:avLst/>
          </a:prstGeom>
          <a:noFill/>
          <a:ln>
            <a:noFill/>
          </a:ln>
          <a:effectLst>
            <a:outerShdw blurRad="76200" dist="88900" dir="2700000" algn="tl"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www.ruhglobal.com" title="Ruh GLobal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10251" y="4231111"/>
            <a:ext cx="1835287" cy="226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itle 2"/>
          <p:cNvSpPr>
            <a:spLocks noGrp="1"/>
          </p:cNvSpPr>
          <p:nvPr>
            <p:ph type="title"/>
          </p:nvPr>
        </p:nvSpPr>
        <p:spPr>
          <a:xfrm>
            <a:off x="188913" y="273050"/>
            <a:ext cx="8840787" cy="630238"/>
          </a:xfrm>
        </p:spPr>
        <p:txBody>
          <a:bodyPr>
            <a:normAutofit fontScale="90000"/>
          </a:bodyPr>
          <a:lstStyle/>
          <a:p>
            <a:pPr algn="ctr"/>
            <a:r>
              <a:rPr lang="en-US" altLang="x-none" sz="4000" b="1" dirty="0">
                <a:latin typeface="Calibri" panose="020F0502020204030204" pitchFamily="34" charset="0"/>
                <a:cs typeface="Calibri" panose="020F0502020204030204" pitchFamily="34" charset="0"/>
              </a:rPr>
              <a:t>Contact Data</a:t>
            </a:r>
          </a:p>
        </p:txBody>
      </p:sp>
      <p:pic>
        <p:nvPicPr>
          <p:cNvPr id="11" name="Picture 10" descr="Debra and Sara Ruh at book signing" title="Debra and Sara Ruh at book sign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9934" y="4812505"/>
            <a:ext cx="2446337" cy="1630363"/>
          </a:xfrm>
          <a:prstGeom prst="rect">
            <a:avLst/>
          </a:prstGeom>
          <a:effectLst>
            <a:outerShdw blurRad="76200" dist="88900" dir="2700000" algn="ctr" rotWithShape="0">
              <a:srgbClr val="000000">
                <a:alpha val="50000"/>
              </a:srgbClr>
            </a:outerShdw>
          </a:effectLst>
        </p:spPr>
      </p:pic>
    </p:spTree>
    <p:extLst>
      <p:ext uri="{BB962C8B-B14F-4D97-AF65-F5344CB8AC3E}">
        <p14:creationId xmlns:p14="http://schemas.microsoft.com/office/powerpoint/2010/main" val="2060280858"/>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2579688" y="-39688"/>
            <a:ext cx="6159500" cy="987426"/>
          </a:xfrm>
        </p:spPr>
        <p:txBody>
          <a:bodyPr/>
          <a:lstStyle/>
          <a:p>
            <a:pPr algn="ctr" eaLnBrk="1" hangingPunct="1"/>
            <a:r>
              <a:rPr lang="en-US" altLang="en-US" sz="5500" b="1" dirty="0">
                <a:ea typeface="Comic Sans MS" charset="0"/>
                <a:cs typeface="Comic Sans MS" charset="0"/>
              </a:rPr>
              <a:t>Introduction</a:t>
            </a:r>
          </a:p>
        </p:txBody>
      </p:sp>
      <p:pic>
        <p:nvPicPr>
          <p:cNvPr id="30722" name="Shape 700" descr="www.ruhglobal.com&#1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 y="6562092"/>
            <a:ext cx="1627187"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ChangeArrowheads="1"/>
          </p:cNvSpPr>
          <p:nvPr/>
        </p:nvSpPr>
        <p:spPr bwMode="auto">
          <a:xfrm>
            <a:off x="2299063" y="1016000"/>
            <a:ext cx="6624275"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06400" indent="-342900">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l" eaLnBrk="1" hangingPunct="1">
              <a:lnSpc>
                <a:spcPct val="80000"/>
              </a:lnSpc>
              <a:spcBef>
                <a:spcPts val="200"/>
              </a:spcBef>
              <a:buSzPct val="68000"/>
            </a:pPr>
            <a:r>
              <a:rPr lang="en-US" altLang="en-US" sz="1800" dirty="0">
                <a:latin typeface="+mn-lt"/>
                <a:ea typeface="Arial" charset="0"/>
                <a:cs typeface="Arial" charset="0"/>
              </a:rPr>
              <a:t>Ruh Global Communications is a Global Marketing and Strategic Consultancy. We provide strategic disability inclusion and accessibility that leverage positive corporate branding, competitive differentiation, and ROI.</a:t>
            </a:r>
          </a:p>
          <a:p>
            <a:pPr algn="l" eaLnBrk="1" hangingPunct="1">
              <a:lnSpc>
                <a:spcPct val="80000"/>
              </a:lnSpc>
              <a:spcBef>
                <a:spcPts val="200"/>
              </a:spcBef>
              <a:buSzPct val="68000"/>
            </a:pPr>
            <a:endParaRPr lang="en-US" altLang="en-US" sz="1800" dirty="0">
              <a:latin typeface="+mn-lt"/>
              <a:ea typeface="Arial" charset="0"/>
              <a:cs typeface="Arial" charset="0"/>
            </a:endParaRPr>
          </a:p>
          <a:p>
            <a:pPr algn="l" eaLnBrk="1" hangingPunct="1">
              <a:lnSpc>
                <a:spcPct val="80000"/>
              </a:lnSpc>
              <a:spcBef>
                <a:spcPts val="200"/>
              </a:spcBef>
              <a:buSzPct val="68000"/>
            </a:pPr>
            <a:r>
              <a:rPr lang="en-US" altLang="en-US" sz="1800" dirty="0">
                <a:latin typeface="+mn-lt"/>
                <a:ea typeface="Arial" charset="0"/>
                <a:cs typeface="Arial" charset="0"/>
              </a:rPr>
              <a:t>Host of ‘Human Potential at Work’ – audience in 80+ countries. Co-Founder #</a:t>
            </a:r>
            <a:r>
              <a:rPr lang="en-US" altLang="en-US" sz="1800" dirty="0" err="1">
                <a:latin typeface="+mn-lt"/>
                <a:ea typeface="Arial" charset="0"/>
                <a:cs typeface="Arial" charset="0"/>
              </a:rPr>
              <a:t>AXSChat</a:t>
            </a:r>
            <a:r>
              <a:rPr lang="en-US" altLang="en-US" sz="1800" dirty="0">
                <a:latin typeface="+mn-lt"/>
                <a:ea typeface="Arial" charset="0"/>
                <a:cs typeface="Arial" charset="0"/>
              </a:rPr>
              <a:t> one of the largest tweet chats in the world. Consultant for UN ILO GBDN. Member of G3ict Expert Panel and Advisory Board.</a:t>
            </a:r>
          </a:p>
          <a:p>
            <a:pPr eaLnBrk="1" hangingPunct="1">
              <a:lnSpc>
                <a:spcPct val="80000"/>
              </a:lnSpc>
              <a:spcBef>
                <a:spcPts val="200"/>
              </a:spcBef>
              <a:buSzPct val="68000"/>
            </a:pPr>
            <a:endParaRPr lang="en-US" altLang="en-US" sz="1800" dirty="0">
              <a:latin typeface="Arial" charset="0"/>
              <a:ea typeface="Arial" charset="0"/>
              <a:cs typeface="Arial" charset="0"/>
            </a:endParaRPr>
          </a:p>
        </p:txBody>
      </p:sp>
      <p:sp>
        <p:nvSpPr>
          <p:cNvPr id="30724" name="Rectangle 9"/>
          <p:cNvSpPr>
            <a:spLocks noChangeArrowheads="1"/>
          </p:cNvSpPr>
          <p:nvPr/>
        </p:nvSpPr>
        <p:spPr bwMode="auto">
          <a:xfrm>
            <a:off x="225425" y="3903928"/>
            <a:ext cx="4954588" cy="265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342900">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80000"/>
              </a:lnSpc>
              <a:spcBef>
                <a:spcPts val="200"/>
              </a:spcBef>
              <a:buSzPct val="68000"/>
            </a:pPr>
            <a:endParaRPr lang="en-US" altLang="en-US" sz="1800" dirty="0">
              <a:latin typeface="+mn-lt"/>
              <a:ea typeface="Arial" charset="0"/>
              <a:cs typeface="Arial" charset="0"/>
            </a:endParaRPr>
          </a:p>
          <a:p>
            <a:pPr eaLnBrk="1" hangingPunct="1">
              <a:lnSpc>
                <a:spcPct val="80000"/>
              </a:lnSpc>
              <a:spcBef>
                <a:spcPts val="200"/>
              </a:spcBef>
              <a:buSzPct val="68000"/>
            </a:pPr>
            <a:r>
              <a:rPr lang="en-US" altLang="en-US" sz="1800" dirty="0">
                <a:latin typeface="+mn-lt"/>
                <a:ea typeface="Arial" charset="0"/>
                <a:cs typeface="Calibri" panose="020F0502020204030204" pitchFamily="34" charset="0"/>
              </a:rPr>
              <a:t>Author of three books.  Inclusion Branding, Tapping into Hidden Human Capital and Finding Your Voice Using Social Media.</a:t>
            </a:r>
          </a:p>
          <a:p>
            <a:pPr eaLnBrk="1" hangingPunct="1">
              <a:lnSpc>
                <a:spcPct val="80000"/>
              </a:lnSpc>
              <a:spcBef>
                <a:spcPts val="200"/>
              </a:spcBef>
              <a:buSzPct val="68000"/>
            </a:pPr>
            <a:endParaRPr lang="en-US" altLang="en-US" sz="1800" dirty="0">
              <a:latin typeface="+mn-lt"/>
              <a:ea typeface="Arial" charset="0"/>
              <a:cs typeface="Calibri" panose="020F0502020204030204" pitchFamily="34" charset="0"/>
            </a:endParaRPr>
          </a:p>
          <a:p>
            <a:pPr eaLnBrk="1" hangingPunct="1">
              <a:lnSpc>
                <a:spcPct val="80000"/>
              </a:lnSpc>
              <a:spcBef>
                <a:spcPts val="200"/>
              </a:spcBef>
              <a:buSzPct val="68000"/>
            </a:pPr>
            <a:r>
              <a:rPr lang="en-US" altLang="en-US" sz="1800" dirty="0">
                <a:latin typeface="+mn-lt"/>
                <a:ea typeface="Arial" charset="0"/>
                <a:cs typeface="Calibri" panose="020F0502020204030204" pitchFamily="34" charset="0"/>
              </a:rPr>
              <a:t>Market Influencer on Social Media with over 175,000 followers on Twitter. KLOUT score of 82+ and ranked in the top 0.1% of people on social media.</a:t>
            </a:r>
          </a:p>
          <a:p>
            <a:pPr eaLnBrk="1" hangingPunct="1">
              <a:lnSpc>
                <a:spcPct val="80000"/>
              </a:lnSpc>
              <a:spcBef>
                <a:spcPts val="200"/>
              </a:spcBef>
              <a:buSzPct val="68000"/>
            </a:pPr>
            <a:endParaRPr lang="en-US" altLang="en-US" sz="1800" dirty="0">
              <a:latin typeface="+mn-lt"/>
              <a:ea typeface="Arial" charset="0"/>
              <a:cs typeface="Calibri" panose="020F0502020204030204" pitchFamily="34" charset="0"/>
            </a:endParaRPr>
          </a:p>
          <a:p>
            <a:pPr eaLnBrk="1" hangingPunct="1">
              <a:lnSpc>
                <a:spcPct val="80000"/>
              </a:lnSpc>
              <a:spcBef>
                <a:spcPts val="200"/>
              </a:spcBef>
              <a:buSzPct val="68000"/>
            </a:pPr>
            <a:r>
              <a:rPr lang="en-US" altLang="en-US" sz="1800" dirty="0">
                <a:latin typeface="+mn-lt"/>
                <a:ea typeface="Arial" charset="0"/>
                <a:cs typeface="Calibri" panose="020F0502020204030204" pitchFamily="34" charset="0"/>
              </a:rPr>
              <a:t>Mother of a child with Down syndrome.</a:t>
            </a:r>
          </a:p>
        </p:txBody>
      </p:sp>
      <p:sp>
        <p:nvSpPr>
          <p:cNvPr id="30725" name="Rectangle 16"/>
          <p:cNvSpPr>
            <a:spLocks noChangeArrowheads="1"/>
          </p:cNvSpPr>
          <p:nvPr/>
        </p:nvSpPr>
        <p:spPr bwMode="auto">
          <a:xfrm>
            <a:off x="225425" y="3136900"/>
            <a:ext cx="85137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06400" indent="-342900">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80000"/>
              </a:lnSpc>
              <a:spcBef>
                <a:spcPts val="200"/>
              </a:spcBef>
              <a:buSzPct val="68000"/>
            </a:pPr>
            <a:r>
              <a:rPr lang="en-US" altLang="en-US" sz="1800" dirty="0">
                <a:latin typeface="+mn-lt"/>
                <a:ea typeface="Arial" charset="0"/>
                <a:cs typeface="Calibri" panose="020F0502020204030204" pitchFamily="34" charset="0"/>
              </a:rPr>
              <a:t>Founded TecAccess in 2001 merged with SSB in 2011. TecAccess was a US based multi-million dollar firm focused on ICT Accessibility. Over 80% of the team were technologists with disabilities.</a:t>
            </a:r>
          </a:p>
        </p:txBody>
      </p:sp>
      <p:pic>
        <p:nvPicPr>
          <p:cNvPr id="19" name="Picture 18" descr="Picture of Debra Ruh speaking at a the National Association of Women Business Owners Receiving the Trailblazer Award, 2007&#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489" y="4085388"/>
            <a:ext cx="3570585" cy="1829703"/>
          </a:xfrm>
          <a:prstGeom prst="roundRect">
            <a:avLst>
              <a:gd name="adj" fmla="val 3596"/>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a:scene3d>
            <a:camera prst="orthographicFront"/>
            <a:lightRig rig="threePt" dir="t"/>
          </a:scene3d>
          <a:sp3d prstMaterial="matte"/>
        </p:spPr>
      </p:pic>
      <p:sp>
        <p:nvSpPr>
          <p:cNvPr id="30727" name="Shape 179"/>
          <p:cNvSpPr>
            <a:spLocks noChangeArrowheads="1"/>
          </p:cNvSpPr>
          <p:nvPr/>
        </p:nvSpPr>
        <p:spPr bwMode="auto">
          <a:xfrm>
            <a:off x="356868" y="2456724"/>
            <a:ext cx="17593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tIns="34289" rIns="34289" bIns="34289">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dirty="0">
                <a:latin typeface="+mn-lt"/>
                <a:ea typeface="Arial" charset="0"/>
                <a:cs typeface="Arial" charset="0"/>
                <a:sym typeface="Arial" charset="0"/>
              </a:rPr>
              <a:t>Debra Ruh, CEO of Ruh Global Communications</a:t>
            </a:r>
          </a:p>
        </p:txBody>
      </p:sp>
      <p:sp>
        <p:nvSpPr>
          <p:cNvPr id="30728" name="Shape 179"/>
          <p:cNvSpPr>
            <a:spLocks noChangeArrowheads="1"/>
          </p:cNvSpPr>
          <p:nvPr/>
        </p:nvSpPr>
        <p:spPr bwMode="auto">
          <a:xfrm>
            <a:off x="5012481" y="5939656"/>
            <a:ext cx="4043659"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34289" tIns="34289" rIns="34289" bIns="34289">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hangingPunct="1">
              <a:lnSpc>
                <a:spcPct val="100000"/>
              </a:lnSpc>
              <a:spcBef>
                <a:spcPct val="0"/>
              </a:spcBef>
              <a:buFontTx/>
              <a:buNone/>
            </a:pPr>
            <a:r>
              <a:rPr lang="en-US" altLang="en-US" sz="1200" dirty="0">
                <a:latin typeface="+mn-lt"/>
                <a:ea typeface="Arial" charset="0"/>
                <a:cs typeface="Arial" charset="0"/>
                <a:sym typeface="Arial" charset="0"/>
              </a:rPr>
              <a:t>Debra Ruh at the National Association of Women Business Owners Receiving the Trailblazer Award, 2007</a:t>
            </a:r>
          </a:p>
        </p:txBody>
      </p:sp>
      <p:pic>
        <p:nvPicPr>
          <p:cNvPr id="30729" name="Picture 2" descr="Headshot - Debra Ruh, CEO of Ruh Global Communications&#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78594" y="675481"/>
            <a:ext cx="21685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1">
            <a:extLst>
              <a:ext uri="{FF2B5EF4-FFF2-40B4-BE49-F238E27FC236}">
                <a16:creationId xmlns:a16="http://schemas.microsoft.com/office/drawing/2014/main" id="{7846B1AF-F367-4386-9051-EA1E4E331326}"/>
              </a:ext>
            </a:extLst>
          </p:cNvPr>
          <p:cNvSpPr txBox="1">
            <a:spLocks/>
          </p:cNvSpPr>
          <p:nvPr/>
        </p:nvSpPr>
        <p:spPr>
          <a:xfrm>
            <a:off x="8713804" y="6598509"/>
            <a:ext cx="34233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2</a:t>
            </a:r>
          </a:p>
          <a:p>
            <a:pPr algn="r"/>
            <a:endParaRPr lang="en-US" sz="1350" dirty="0"/>
          </a:p>
        </p:txBody>
      </p:sp>
    </p:spTree>
    <p:extLst>
      <p:ext uri="{BB962C8B-B14F-4D97-AF65-F5344CB8AC3E}">
        <p14:creationId xmlns:p14="http://schemas.microsoft.com/office/powerpoint/2010/main" val="132369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over image of Debra Ruh's new book: Inclusion Branding.">
            <a:extLst>
              <a:ext uri="{FF2B5EF4-FFF2-40B4-BE49-F238E27FC236}">
                <a16:creationId xmlns:a16="http://schemas.microsoft.com/office/drawing/2014/main" id="{FF10F458-E671-4814-8445-3E66DE10C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60" y="1142120"/>
            <a:ext cx="5362891" cy="5143500"/>
          </a:xfrm>
          <a:prstGeom prst="rect">
            <a:avLst/>
          </a:prstGeom>
        </p:spPr>
      </p:pic>
      <p:sp>
        <p:nvSpPr>
          <p:cNvPr id="2" name="Rectangle 1">
            <a:extLst>
              <a:ext uri="{FF2B5EF4-FFF2-40B4-BE49-F238E27FC236}">
                <a16:creationId xmlns:a16="http://schemas.microsoft.com/office/drawing/2014/main" id="{D7225B71-476B-4C37-B96B-2FA8226D8688}"/>
              </a:ext>
            </a:extLst>
          </p:cNvPr>
          <p:cNvSpPr/>
          <p:nvPr/>
        </p:nvSpPr>
        <p:spPr>
          <a:xfrm>
            <a:off x="3299792" y="1502020"/>
            <a:ext cx="5476461" cy="1523494"/>
          </a:xfrm>
          <a:prstGeom prst="rect">
            <a:avLst/>
          </a:prstGeom>
        </p:spPr>
        <p:txBody>
          <a:bodyPr wrap="square">
            <a:spAutoFit/>
          </a:bodyPr>
          <a:lstStyle/>
          <a:p>
            <a:endParaRPr lang="en-US" sz="2100" b="1" dirty="0">
              <a:solidFill>
                <a:schemeClr val="tx1"/>
              </a:solidFill>
              <a:latin typeface="Arial" panose="020B0604020202020204" pitchFamily="34" charset="0"/>
              <a:cs typeface="Arial" panose="020B0604020202020204" pitchFamily="34" charset="0"/>
            </a:endParaRPr>
          </a:p>
          <a:p>
            <a:r>
              <a:rPr lang="en-US" b="1" dirty="0">
                <a:solidFill>
                  <a:schemeClr val="tx1"/>
                </a:solidFill>
              </a:rPr>
              <a:t>How Brands Can Learn to Engage with the Community of Persons with Disabilities and other minorities to Create Solid ROI and Positive Social Impact. This book is essential for every CEO and entrepreneur.</a:t>
            </a:r>
            <a:endParaRPr lang="es-CR" b="1" dirty="0">
              <a:solidFill>
                <a:schemeClr val="tx1"/>
              </a:solidFill>
            </a:endParaRPr>
          </a:p>
        </p:txBody>
      </p:sp>
      <p:pic>
        <p:nvPicPr>
          <p:cNvPr id="1026" name="Picture 2" descr="Buy Now at Amazon.com">
            <a:extLst>
              <a:ext uri="{FF2B5EF4-FFF2-40B4-BE49-F238E27FC236}">
                <a16:creationId xmlns:a16="http://schemas.microsoft.com/office/drawing/2014/main" id="{3D6F3F78-47D4-4AD6-AF46-48693EA8C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712" y="3554227"/>
            <a:ext cx="2664619" cy="9644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91E28B7-88EE-4CF9-9D84-89816E4EBB44}"/>
              </a:ext>
            </a:extLst>
          </p:cNvPr>
          <p:cNvSpPr/>
          <p:nvPr/>
        </p:nvSpPr>
        <p:spPr>
          <a:xfrm>
            <a:off x="3299792" y="5291163"/>
            <a:ext cx="5476461" cy="646331"/>
          </a:xfrm>
          <a:prstGeom prst="rect">
            <a:avLst/>
          </a:prstGeom>
        </p:spPr>
        <p:txBody>
          <a:bodyPr wrap="square">
            <a:spAutoFit/>
          </a:bodyPr>
          <a:lstStyle/>
          <a:p>
            <a:pPr algn="ctr"/>
            <a:r>
              <a:rPr lang="en-US" b="1" dirty="0">
                <a:solidFill>
                  <a:schemeClr val="tx1"/>
                </a:solidFill>
              </a:rPr>
              <a:t>Get free additional content at:</a:t>
            </a:r>
          </a:p>
          <a:p>
            <a:pPr algn="ctr"/>
            <a:r>
              <a:rPr lang="en-US" b="1" dirty="0">
                <a:solidFill>
                  <a:schemeClr val="tx1"/>
                </a:solidFill>
              </a:rPr>
              <a:t> www.RuhGlobal.com/Inclusion-Branding/</a:t>
            </a:r>
            <a:endParaRPr lang="es-CR" b="1" dirty="0">
              <a:solidFill>
                <a:schemeClr val="tx1"/>
              </a:solidFill>
            </a:endParaRPr>
          </a:p>
        </p:txBody>
      </p:sp>
      <p:pic>
        <p:nvPicPr>
          <p:cNvPr id="6" name="Picture 5" descr="Ruh Global Communications&#10;">
            <a:extLst>
              <a:ext uri="{FF2B5EF4-FFF2-40B4-BE49-F238E27FC236}">
                <a16:creationId xmlns:a16="http://schemas.microsoft.com/office/drawing/2014/main" id="{8FED51EB-925F-41D9-9BB4-9A451AB0E1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25" y="6320705"/>
            <a:ext cx="1745673" cy="537340"/>
          </a:xfrm>
          <a:prstGeom prst="rect">
            <a:avLst/>
          </a:prstGeom>
        </p:spPr>
      </p:pic>
      <p:sp>
        <p:nvSpPr>
          <p:cNvPr id="4" name="Title 3">
            <a:extLst>
              <a:ext uri="{FF2B5EF4-FFF2-40B4-BE49-F238E27FC236}">
                <a16:creationId xmlns:a16="http://schemas.microsoft.com/office/drawing/2014/main" id="{33B137E9-154C-4E9C-82A3-E11EE4BD42AA}"/>
              </a:ext>
            </a:extLst>
          </p:cNvPr>
          <p:cNvSpPr>
            <a:spLocks noGrp="1"/>
          </p:cNvSpPr>
          <p:nvPr>
            <p:ph type="title" idx="4294967295"/>
          </p:nvPr>
        </p:nvSpPr>
        <p:spPr/>
        <p:txBody>
          <a:bodyPr/>
          <a:lstStyle/>
          <a:p>
            <a:pPr algn="r"/>
            <a:r>
              <a:rPr lang="en-US" b="1" dirty="0"/>
              <a:t>INCLUSION BRANDING: REVEALING SECRETS TO MAXIMIZE ROI</a:t>
            </a:r>
          </a:p>
        </p:txBody>
      </p:sp>
    </p:spTree>
    <p:extLst>
      <p:ext uri="{BB962C8B-B14F-4D97-AF65-F5344CB8AC3E}">
        <p14:creationId xmlns:p14="http://schemas.microsoft.com/office/powerpoint/2010/main" val="9183069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ver of Debra Ruh's previous book Tapping Into Hidden Human Capital Learn more here: https://www.respectability.org/2016/09/tapping-into-hidden-human-capit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254" y="1952358"/>
            <a:ext cx="3692198" cy="3692198"/>
          </a:xfrm>
          <a:prstGeom prst="rect">
            <a:avLst/>
          </a:prstGeom>
        </p:spPr>
      </p:pic>
      <p:sp>
        <p:nvSpPr>
          <p:cNvPr id="8" name="TextBox 7"/>
          <p:cNvSpPr txBox="1"/>
          <p:nvPr/>
        </p:nvSpPr>
        <p:spPr>
          <a:xfrm>
            <a:off x="173422" y="5795805"/>
            <a:ext cx="8749862" cy="6617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gn="ctr" rtl="0" latinLnBrk="1" hangingPunct="0"/>
            <a:r>
              <a:rPr lang="en-US" sz="1900" b="1" dirty="0">
                <a:solidFill>
                  <a:schemeClr val="tx1"/>
                </a:solidFill>
                <a:latin typeface="Arial" charset="0"/>
                <a:ea typeface="Arial" charset="0"/>
                <a:cs typeface="Arial" charset="0"/>
              </a:rPr>
              <a:t>How Leading Corporations Leverage Multiple Abilities in Their Workforce</a:t>
            </a:r>
            <a:endParaRPr lang="en-US" sz="1900" b="1" dirty="0">
              <a:latin typeface="Arial" charset="0"/>
              <a:ea typeface="Arial" charset="0"/>
              <a:cs typeface="Arial" charset="0"/>
              <a:sym typeface="Tahoma"/>
            </a:endParaRP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3" name="Title 2">
            <a:extLst>
              <a:ext uri="{FF2B5EF4-FFF2-40B4-BE49-F238E27FC236}">
                <a16:creationId xmlns:a16="http://schemas.microsoft.com/office/drawing/2014/main" id="{F711C54C-7A9A-4D72-8AD0-FDDFCE69BE85}"/>
              </a:ext>
            </a:extLst>
          </p:cNvPr>
          <p:cNvSpPr>
            <a:spLocks noGrp="1"/>
          </p:cNvSpPr>
          <p:nvPr>
            <p:ph type="title" idx="4294967295"/>
          </p:nvPr>
        </p:nvSpPr>
        <p:spPr>
          <a:xfrm>
            <a:off x="1390650" y="886826"/>
            <a:ext cx="7886700" cy="1325563"/>
          </a:xfrm>
        </p:spPr>
        <p:txBody>
          <a:bodyPr/>
          <a:lstStyle/>
          <a:p>
            <a:r>
              <a:rPr lang="en-US" b="1" dirty="0"/>
              <a:t>Tapping into Hidden Human Capital:</a:t>
            </a:r>
          </a:p>
        </p:txBody>
      </p:sp>
    </p:spTree>
    <p:extLst>
      <p:ext uri="{BB962C8B-B14F-4D97-AF65-F5344CB8AC3E}">
        <p14:creationId xmlns:p14="http://schemas.microsoft.com/office/powerpoint/2010/main" val="135860752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idx="4294967295"/>
          </p:nvPr>
        </p:nvSpPr>
        <p:spPr>
          <a:xfrm>
            <a:off x="0" y="33134"/>
            <a:ext cx="9143999" cy="957465"/>
          </a:xfrm>
          <a:prstGeom prst="rect">
            <a:avLst/>
          </a:prstGeom>
        </p:spPr>
        <p:txBody>
          <a:bodyPr>
            <a:noAutofit/>
          </a:bodyPr>
          <a:lstStyle/>
          <a:p>
            <a:pPr algn="ctr" defTabSz="678941">
              <a:defRPr sz="1800" b="0">
                <a:solidFill>
                  <a:srgbClr val="000000"/>
                </a:solidFill>
                <a:effectLst/>
              </a:defRPr>
            </a:pPr>
            <a:r>
              <a:rPr lang="en-US" sz="4200" b="1" dirty="0">
                <a:solidFill>
                  <a:schemeClr val="tx1"/>
                </a:solidFill>
                <a:effectLst>
                  <a:outerShdw blurRad="37719" dist="25146" dir="5400000" rotWithShape="0">
                    <a:srgbClr val="000000">
                      <a:alpha val="25000"/>
                    </a:srgbClr>
                  </a:outerShdw>
                </a:effectLst>
                <a:latin typeface="Arial" charset="0"/>
                <a:ea typeface="Arial" charset="0"/>
                <a:cs typeface="Arial" charset="0"/>
              </a:rPr>
              <a:t>What do they have in common?</a:t>
            </a:r>
            <a:endParaRPr sz="4200" b="1" dirty="0">
              <a:solidFill>
                <a:schemeClr val="tx1"/>
              </a:solidFill>
              <a:effectLst>
                <a:outerShdw blurRad="37719" dist="25146" dir="5400000" rotWithShape="0">
                  <a:srgbClr val="000000">
                    <a:alpha val="25000"/>
                  </a:srgbClr>
                </a:outerShdw>
              </a:effectLst>
              <a:latin typeface="Arial" charset="0"/>
              <a:ea typeface="Arial" charset="0"/>
              <a:cs typeface="Arial" charset="0"/>
            </a:endParaRPr>
          </a:p>
        </p:txBody>
      </p:sp>
      <p:sp>
        <p:nvSpPr>
          <p:cNvPr id="2" name="Slide Number Placeholder 1"/>
          <p:cNvSpPr>
            <a:spLocks noGrp="1"/>
          </p:cNvSpPr>
          <p:nvPr>
            <p:ph type="sldNum" sz="quarter" idx="4294967295"/>
          </p:nvPr>
        </p:nvSpPr>
        <p:spPr>
          <a:xfrm>
            <a:off x="5986463" y="5667530"/>
            <a:ext cx="1543050" cy="230828"/>
          </a:xfrm>
          <a:prstGeom prst="rect">
            <a:avLst/>
          </a:prstGeom>
        </p:spPr>
        <p:txBody>
          <a:bodyPr/>
          <a:lstStyle/>
          <a:p>
            <a:pPr>
              <a:buSzPct val="25000"/>
            </a:pPr>
            <a:fld id="{00000000-1234-1234-1234-123412341234}" type="slidenum">
              <a:rPr lang="en-US" sz="900">
                <a:solidFill>
                  <a:srgbClr val="FFFFFF"/>
                </a:solidFill>
                <a:latin typeface="Calibri"/>
                <a:ea typeface="Calibri"/>
                <a:cs typeface="Calibri"/>
                <a:sym typeface="Calibri"/>
              </a:rPr>
              <a:pPr>
                <a:buSzPct val="25000"/>
              </a:pPr>
              <a:t>6</a:t>
            </a:fld>
            <a:endParaRPr lang="en-US" sz="900" dirty="0">
              <a:solidFill>
                <a:srgbClr val="FFFFFF"/>
              </a:solidFill>
              <a:latin typeface="Calibri"/>
              <a:ea typeface="Calibri"/>
              <a:cs typeface="Calibri"/>
              <a:sym typeface="Calibri"/>
            </a:endParaRPr>
          </a:p>
        </p:txBody>
      </p:sp>
      <p:sp>
        <p:nvSpPr>
          <p:cNvPr id="21" name="Oval 20" descr="Headshot Robin Williams"/>
          <p:cNvSpPr/>
          <p:nvPr/>
        </p:nvSpPr>
        <p:spPr>
          <a:xfrm>
            <a:off x="2171700" y="3238500"/>
            <a:ext cx="1485900" cy="1485900"/>
          </a:xfrm>
          <a:prstGeom prst="ellipse">
            <a:avLst/>
          </a:prstGeom>
          <a:blipFill dpi="0" rotWithShape="1">
            <a:blip r:embed="rId3"/>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descr="Headshot of Sudha Chandran"/>
          <p:cNvSpPr/>
          <p:nvPr/>
        </p:nvSpPr>
        <p:spPr>
          <a:xfrm>
            <a:off x="2060258" y="1447800"/>
            <a:ext cx="1508760" cy="1497989"/>
          </a:xfrm>
          <a:prstGeom prst="ellipse">
            <a:avLst/>
          </a:prstGeom>
          <a:blipFill dpi="0" rotWithShape="1">
            <a:blip r:embed="rId4"/>
            <a:srcRect/>
            <a:stretch>
              <a:fillRect l="-1000" t="-6000" r="-29000" b="-4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descr="Headshot of Stephen Hawking"/>
          <p:cNvSpPr/>
          <p:nvPr/>
        </p:nvSpPr>
        <p:spPr>
          <a:xfrm>
            <a:off x="3882277" y="3238500"/>
            <a:ext cx="1485900" cy="1485900"/>
          </a:xfrm>
          <a:prstGeom prst="ellipse">
            <a:avLst/>
          </a:prstGeom>
          <a:blipFill dpi="0" rotWithShape="1">
            <a:blip r:embed="rId5"/>
            <a:srcRect/>
            <a:stretch>
              <a:fillRect t="-5000" r="-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descr="Headshot of Michael J Fox"/>
          <p:cNvSpPr/>
          <p:nvPr/>
        </p:nvSpPr>
        <p:spPr>
          <a:xfrm>
            <a:off x="5645493" y="1371600"/>
            <a:ext cx="1485900" cy="1485900"/>
          </a:xfrm>
          <a:prstGeom prst="ellipse">
            <a:avLst/>
          </a:prstGeom>
          <a:blipFill dpi="0" rotWithShape="1">
            <a:blip r:embed="rId6"/>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descr="Headshot of Agatha Christie"/>
          <p:cNvSpPr/>
          <p:nvPr/>
        </p:nvSpPr>
        <p:spPr>
          <a:xfrm>
            <a:off x="459522" y="1447800"/>
            <a:ext cx="1485900" cy="1485900"/>
          </a:xfrm>
          <a:prstGeom prst="ellipse">
            <a:avLst/>
          </a:prstGeom>
          <a:blipFill dpi="0" rotWithShape="1">
            <a:blip r:embed="rId7"/>
            <a:srcRect/>
            <a:stretch>
              <a:fillRect l="-7000" t="-9000" r="-5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descr="Headshot of Former Indonesian President Abdurrahman Wahid"/>
          <p:cNvSpPr/>
          <p:nvPr/>
        </p:nvSpPr>
        <p:spPr>
          <a:xfrm>
            <a:off x="3876932" y="1371600"/>
            <a:ext cx="1485900" cy="1485900"/>
          </a:xfrm>
          <a:prstGeom prst="ellipse">
            <a:avLst/>
          </a:prstGeom>
          <a:blipFill dpi="0" rotWithShape="1">
            <a:blip r:embed="rId8"/>
            <a:srcRect/>
            <a:stretch>
              <a:fillRect l="-1000" t="1000" r="-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descr="Headshot of Stevie Wonder"/>
          <p:cNvSpPr/>
          <p:nvPr/>
        </p:nvSpPr>
        <p:spPr>
          <a:xfrm>
            <a:off x="524394" y="3238500"/>
            <a:ext cx="1485900" cy="1485900"/>
          </a:xfrm>
          <a:prstGeom prst="ellipse">
            <a:avLst/>
          </a:prstGeom>
          <a:blipFill dpi="0" rotWithShape="1">
            <a:blip r:embed="rId9"/>
            <a:srcRect/>
            <a:stretch>
              <a:fillRect l="-7000" r="-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descr="Headshot of Deepika Padukone"/>
          <p:cNvSpPr/>
          <p:nvPr/>
        </p:nvSpPr>
        <p:spPr>
          <a:xfrm>
            <a:off x="5710365" y="3162300"/>
            <a:ext cx="1485900" cy="1485900"/>
          </a:xfrm>
          <a:prstGeom prst="ellipse">
            <a:avLst/>
          </a:prstGeom>
          <a:blipFill dpi="0" rotWithShape="1">
            <a:blip r:embed="rId10"/>
            <a:srcRect/>
            <a:stretch>
              <a:fillRect l="-1000" t="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descr="Headshot of Marlee Matlin"/>
          <p:cNvSpPr/>
          <p:nvPr/>
        </p:nvSpPr>
        <p:spPr>
          <a:xfrm>
            <a:off x="7391400" y="3162300"/>
            <a:ext cx="1485900" cy="1485900"/>
          </a:xfrm>
          <a:prstGeom prst="ellipse">
            <a:avLst/>
          </a:prstGeom>
          <a:blipFill dpi="0" rotWithShape="1">
            <a:blip r:embed="rId11"/>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descr="Headshot of Richard Branson"/>
          <p:cNvSpPr/>
          <p:nvPr/>
        </p:nvSpPr>
        <p:spPr>
          <a:xfrm>
            <a:off x="7250481" y="1295400"/>
            <a:ext cx="1485900" cy="1485900"/>
          </a:xfrm>
          <a:prstGeom prst="ellipse">
            <a:avLst/>
          </a:prstGeom>
          <a:blipFill dpi="0" rotWithShape="1">
            <a:blip r:embed="rId12"/>
            <a:srcRect/>
            <a:stretch>
              <a:fillRect r="-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descr="Headshot of Ludwig Van Beethoven"/>
          <p:cNvSpPr/>
          <p:nvPr/>
        </p:nvSpPr>
        <p:spPr>
          <a:xfrm>
            <a:off x="3876932" y="4924580"/>
            <a:ext cx="1485900" cy="1485900"/>
          </a:xfrm>
          <a:prstGeom prst="ellipse">
            <a:avLst/>
          </a:prstGeom>
          <a:blipFill dpi="0" rotWithShape="1">
            <a:blip r:embed="rId13"/>
            <a:srcRect/>
            <a:stretch>
              <a:fillRect l="-3000" b="-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380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89"/>
                                        </p:tgtEl>
                                        <p:attrNameLst>
                                          <p:attrName>style.visibility</p:attrName>
                                        </p:attrNameLst>
                                      </p:cBhvr>
                                      <p:to>
                                        <p:strVal val="visible"/>
                                      </p:to>
                                    </p:set>
                                    <p:animEffect transition="in" filter="fade">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idx="4294967295"/>
          </p:nvPr>
        </p:nvSpPr>
        <p:spPr>
          <a:xfrm>
            <a:off x="0" y="33134"/>
            <a:ext cx="9143999" cy="957465"/>
          </a:xfrm>
          <a:prstGeom prst="rect">
            <a:avLst/>
          </a:prstGeom>
        </p:spPr>
        <p:txBody>
          <a:bodyPr>
            <a:noAutofit/>
          </a:bodyPr>
          <a:lstStyle/>
          <a:p>
            <a:pPr algn="ctr" defTabSz="678941">
              <a:defRPr sz="1800" b="0">
                <a:solidFill>
                  <a:srgbClr val="000000"/>
                </a:solidFill>
                <a:effectLst/>
              </a:defRPr>
            </a:pPr>
            <a:r>
              <a:rPr lang="en-US" sz="4200" b="1" dirty="0">
                <a:solidFill>
                  <a:schemeClr val="tx1"/>
                </a:solidFill>
                <a:effectLst>
                  <a:outerShdw blurRad="37719" dist="25146" dir="5400000" rotWithShape="0">
                    <a:srgbClr val="000000">
                      <a:alpha val="25000"/>
                    </a:srgbClr>
                  </a:outerShdw>
                </a:effectLst>
                <a:latin typeface="Calibri" charset="0"/>
                <a:ea typeface="Calibri" charset="0"/>
                <a:cs typeface="Calibri" charset="0"/>
              </a:rPr>
              <a:t>What do they have in common? Part 2</a:t>
            </a:r>
            <a:endParaRPr sz="4200" b="1" dirty="0">
              <a:solidFill>
                <a:schemeClr val="tx1"/>
              </a:solidFill>
              <a:effectLst>
                <a:outerShdw blurRad="37719" dist="25146" dir="5400000" rotWithShape="0">
                  <a:srgbClr val="000000">
                    <a:alpha val="25000"/>
                  </a:srgbClr>
                </a:outerShdw>
              </a:effectLst>
              <a:latin typeface="Calibri" charset="0"/>
              <a:ea typeface="Calibri" charset="0"/>
              <a:cs typeface="Calibri" charset="0"/>
            </a:endParaRPr>
          </a:p>
        </p:txBody>
      </p:sp>
      <p:sp>
        <p:nvSpPr>
          <p:cNvPr id="21" name="Oval 20" descr="Robin Williams"/>
          <p:cNvSpPr/>
          <p:nvPr/>
        </p:nvSpPr>
        <p:spPr>
          <a:xfrm>
            <a:off x="4606277" y="982365"/>
            <a:ext cx="857952" cy="763556"/>
          </a:xfrm>
          <a:prstGeom prst="ellipse">
            <a:avLst/>
          </a:prstGeom>
          <a:blipFill dpi="0" rotWithShape="1">
            <a:blip r:embed="rId3"/>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descr="Headshot of Sudha Chandran"/>
          <p:cNvSpPr/>
          <p:nvPr/>
        </p:nvSpPr>
        <p:spPr>
          <a:xfrm>
            <a:off x="312831" y="1846223"/>
            <a:ext cx="835878" cy="709204"/>
          </a:xfrm>
          <a:prstGeom prst="ellipse">
            <a:avLst/>
          </a:prstGeom>
          <a:blipFill dpi="0" rotWithShape="1">
            <a:blip r:embed="rId4"/>
            <a:srcRect/>
            <a:stretch>
              <a:fillRect l="-1000" t="-6000" r="-29000" b="-4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descr="Headshot of Stephen Hawking"/>
          <p:cNvSpPr/>
          <p:nvPr/>
        </p:nvSpPr>
        <p:spPr>
          <a:xfrm>
            <a:off x="4606277" y="1846223"/>
            <a:ext cx="996327" cy="781312"/>
          </a:xfrm>
          <a:prstGeom prst="ellipse">
            <a:avLst/>
          </a:prstGeom>
          <a:blipFill dpi="0" rotWithShape="1">
            <a:blip r:embed="rId5"/>
            <a:srcRect/>
            <a:stretch>
              <a:fillRect t="-5000" r="-4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descr="Headshot of Michael J Fox"/>
          <p:cNvSpPr/>
          <p:nvPr/>
        </p:nvSpPr>
        <p:spPr>
          <a:xfrm>
            <a:off x="356213" y="3506422"/>
            <a:ext cx="842463" cy="790278"/>
          </a:xfrm>
          <a:prstGeom prst="ellipse">
            <a:avLst/>
          </a:prstGeom>
          <a:blipFill dpi="0" rotWithShape="1">
            <a:blip r:embed="rId6"/>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descr="Headshot of Agatha Christie"/>
          <p:cNvSpPr/>
          <p:nvPr/>
        </p:nvSpPr>
        <p:spPr>
          <a:xfrm>
            <a:off x="281299" y="1016872"/>
            <a:ext cx="835878" cy="729049"/>
          </a:xfrm>
          <a:prstGeom prst="ellipse">
            <a:avLst/>
          </a:prstGeom>
          <a:blipFill dpi="0" rotWithShape="1">
            <a:blip r:embed="rId7"/>
            <a:srcRect/>
            <a:stretch>
              <a:fillRect l="-7000" t="-9000" r="-5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descr="Headshot of Former Indonesian President Abdurrahman Wahid"/>
          <p:cNvSpPr/>
          <p:nvPr/>
        </p:nvSpPr>
        <p:spPr>
          <a:xfrm>
            <a:off x="285018" y="2643849"/>
            <a:ext cx="837047" cy="754923"/>
          </a:xfrm>
          <a:prstGeom prst="ellipse">
            <a:avLst/>
          </a:prstGeom>
          <a:blipFill dpi="0" rotWithShape="1">
            <a:blip r:embed="rId8"/>
            <a:srcRect/>
            <a:stretch>
              <a:fillRect l="-1000" t="1000" r="-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descr="Headshot of Stevie Wonder"/>
          <p:cNvSpPr/>
          <p:nvPr/>
        </p:nvSpPr>
        <p:spPr>
          <a:xfrm>
            <a:off x="4820638" y="4491537"/>
            <a:ext cx="863691" cy="741784"/>
          </a:xfrm>
          <a:prstGeom prst="ellipse">
            <a:avLst/>
          </a:prstGeom>
          <a:blipFill dpi="0" rotWithShape="1">
            <a:blip r:embed="rId9"/>
            <a:srcRect/>
            <a:stretch>
              <a:fillRect l="-7000" r="-1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descr="Headshot of Deepika Padukone"/>
          <p:cNvSpPr/>
          <p:nvPr/>
        </p:nvSpPr>
        <p:spPr>
          <a:xfrm>
            <a:off x="4684549" y="2718663"/>
            <a:ext cx="919035" cy="767149"/>
          </a:xfrm>
          <a:prstGeom prst="ellipse">
            <a:avLst/>
          </a:prstGeom>
          <a:blipFill dpi="0" rotWithShape="1">
            <a:blip r:embed="rId10"/>
            <a:srcRect/>
            <a:stretch>
              <a:fillRect l="-1000" t="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descr="Headshot of Marlee Matlin"/>
          <p:cNvSpPr/>
          <p:nvPr/>
        </p:nvSpPr>
        <p:spPr>
          <a:xfrm>
            <a:off x="4711729" y="3533605"/>
            <a:ext cx="953531" cy="810141"/>
          </a:xfrm>
          <a:prstGeom prst="ellipse">
            <a:avLst/>
          </a:prstGeom>
          <a:blipFill dpi="0" rotWithShape="1">
            <a:blip r:embed="rId11"/>
            <a:srcRect/>
            <a:stretch>
              <a:fillRect t="-5000" r="-1000" b="-3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7" name="Oval 36" descr="Headshot of Richard Branson"/>
          <p:cNvSpPr/>
          <p:nvPr/>
        </p:nvSpPr>
        <p:spPr>
          <a:xfrm>
            <a:off x="312831" y="4425807"/>
            <a:ext cx="902919" cy="830248"/>
          </a:xfrm>
          <a:prstGeom prst="ellipse">
            <a:avLst/>
          </a:prstGeom>
          <a:blipFill dpi="0" rotWithShape="1">
            <a:blip r:embed="rId12"/>
            <a:srcRect/>
            <a:stretch>
              <a:fillRect r="-5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descr="Headshot of Ludwig Van Beethoven"/>
          <p:cNvSpPr/>
          <p:nvPr/>
        </p:nvSpPr>
        <p:spPr>
          <a:xfrm>
            <a:off x="3372583" y="5405005"/>
            <a:ext cx="906676" cy="791102"/>
          </a:xfrm>
          <a:prstGeom prst="ellipse">
            <a:avLst/>
          </a:prstGeom>
          <a:blipFill dpi="0" rotWithShape="1">
            <a:blip r:embed="rId13"/>
            <a:srcRect/>
            <a:stretch>
              <a:fillRect l="-3000" b="-13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42018" y="1143000"/>
            <a:ext cx="3547970" cy="369332"/>
          </a:xfrm>
          <a:prstGeom prst="rect">
            <a:avLst/>
          </a:prstGeom>
        </p:spPr>
        <p:txBody>
          <a:bodyPr wrap="square">
            <a:spAutoFit/>
          </a:bodyPr>
          <a:lstStyle/>
          <a:p>
            <a:r>
              <a:rPr lang="en-US" dirty="0">
                <a:latin typeface="Arial" charset="0"/>
                <a:ea typeface="Arial" charset="0"/>
                <a:cs typeface="Arial" charset="0"/>
              </a:rPr>
              <a:t>Agatha Christie: Dysgraphia</a:t>
            </a:r>
            <a:endParaRPr lang="en-US" dirty="0"/>
          </a:p>
        </p:txBody>
      </p:sp>
      <p:sp>
        <p:nvSpPr>
          <p:cNvPr id="5" name="Rectangle 4"/>
          <p:cNvSpPr/>
          <p:nvPr/>
        </p:nvSpPr>
        <p:spPr>
          <a:xfrm>
            <a:off x="1331810" y="1910793"/>
            <a:ext cx="2980303" cy="369332"/>
          </a:xfrm>
          <a:prstGeom prst="rect">
            <a:avLst/>
          </a:prstGeom>
        </p:spPr>
        <p:txBody>
          <a:bodyPr wrap="none">
            <a:spAutoFit/>
          </a:bodyPr>
          <a:lstStyle/>
          <a:p>
            <a:r>
              <a:rPr lang="en-US" dirty="0" err="1">
                <a:latin typeface="Arial" charset="0"/>
                <a:ea typeface="Arial" charset="0"/>
                <a:cs typeface="Arial" charset="0"/>
              </a:rPr>
              <a:t>Sudha</a:t>
            </a:r>
            <a:r>
              <a:rPr lang="en-US" dirty="0">
                <a:latin typeface="Arial" charset="0"/>
                <a:ea typeface="Arial" charset="0"/>
                <a:cs typeface="Arial" charset="0"/>
              </a:rPr>
              <a:t> </a:t>
            </a:r>
            <a:r>
              <a:rPr lang="en-US" dirty="0" err="1">
                <a:latin typeface="Arial" charset="0"/>
                <a:ea typeface="Arial" charset="0"/>
                <a:cs typeface="Arial" charset="0"/>
              </a:rPr>
              <a:t>Chandran</a:t>
            </a:r>
            <a:r>
              <a:rPr lang="en-US" dirty="0">
                <a:latin typeface="Arial" charset="0"/>
                <a:ea typeface="Arial" charset="0"/>
                <a:cs typeface="Arial" charset="0"/>
              </a:rPr>
              <a:t>: Amputee</a:t>
            </a:r>
            <a:endParaRPr lang="en-US" dirty="0"/>
          </a:p>
        </p:txBody>
      </p:sp>
      <p:sp>
        <p:nvSpPr>
          <p:cNvPr id="6" name="Rectangle 5"/>
          <p:cNvSpPr/>
          <p:nvPr/>
        </p:nvSpPr>
        <p:spPr>
          <a:xfrm>
            <a:off x="1342017" y="3633613"/>
            <a:ext cx="2826415" cy="369332"/>
          </a:xfrm>
          <a:prstGeom prst="rect">
            <a:avLst/>
          </a:prstGeom>
        </p:spPr>
        <p:txBody>
          <a:bodyPr wrap="none">
            <a:spAutoFit/>
          </a:bodyPr>
          <a:lstStyle/>
          <a:p>
            <a:r>
              <a:rPr lang="en-US" dirty="0">
                <a:latin typeface="Arial" charset="0"/>
                <a:ea typeface="Arial" charset="0"/>
                <a:cs typeface="Arial" charset="0"/>
              </a:rPr>
              <a:t>Michael J. Fox: Parkinson</a:t>
            </a:r>
            <a:endParaRPr lang="en-US" dirty="0"/>
          </a:p>
        </p:txBody>
      </p:sp>
      <p:sp>
        <p:nvSpPr>
          <p:cNvPr id="7" name="Rectangle 6"/>
          <p:cNvSpPr/>
          <p:nvPr/>
        </p:nvSpPr>
        <p:spPr>
          <a:xfrm>
            <a:off x="1342017" y="4581414"/>
            <a:ext cx="3249608" cy="369332"/>
          </a:xfrm>
          <a:prstGeom prst="rect">
            <a:avLst/>
          </a:prstGeom>
        </p:spPr>
        <p:txBody>
          <a:bodyPr wrap="none">
            <a:spAutoFit/>
          </a:bodyPr>
          <a:lstStyle/>
          <a:p>
            <a:r>
              <a:rPr lang="en-US" dirty="0">
                <a:latin typeface="Arial" charset="0"/>
                <a:ea typeface="Arial" charset="0"/>
                <a:cs typeface="Arial" charset="0"/>
              </a:rPr>
              <a:t>Sir Richard Branson: Dyslexia</a:t>
            </a:r>
            <a:endParaRPr lang="en-US" dirty="0"/>
          </a:p>
        </p:txBody>
      </p:sp>
      <p:sp>
        <p:nvSpPr>
          <p:cNvPr id="8" name="Rectangle 7"/>
          <p:cNvSpPr/>
          <p:nvPr/>
        </p:nvSpPr>
        <p:spPr>
          <a:xfrm>
            <a:off x="5826327" y="4581414"/>
            <a:ext cx="2339102" cy="369332"/>
          </a:xfrm>
          <a:prstGeom prst="rect">
            <a:avLst/>
          </a:prstGeom>
        </p:spPr>
        <p:txBody>
          <a:bodyPr wrap="none">
            <a:spAutoFit/>
          </a:bodyPr>
          <a:lstStyle/>
          <a:p>
            <a:r>
              <a:rPr lang="en-US" dirty="0">
                <a:latin typeface="Arial" charset="0"/>
                <a:ea typeface="Arial" charset="0"/>
                <a:cs typeface="Arial" charset="0"/>
              </a:rPr>
              <a:t>Stevie Wonder: Blind</a:t>
            </a:r>
            <a:endParaRPr lang="en-US" dirty="0"/>
          </a:p>
        </p:txBody>
      </p:sp>
      <p:sp>
        <p:nvSpPr>
          <p:cNvPr id="9" name="Rectangle 8"/>
          <p:cNvSpPr/>
          <p:nvPr/>
        </p:nvSpPr>
        <p:spPr>
          <a:xfrm>
            <a:off x="1342017" y="2681454"/>
            <a:ext cx="3206727" cy="646331"/>
          </a:xfrm>
          <a:prstGeom prst="rect">
            <a:avLst/>
          </a:prstGeom>
        </p:spPr>
        <p:txBody>
          <a:bodyPr wrap="square">
            <a:spAutoFit/>
          </a:bodyPr>
          <a:lstStyle/>
          <a:p>
            <a:r>
              <a:rPr lang="en-US" dirty="0">
                <a:latin typeface="Arial" charset="0"/>
                <a:ea typeface="Arial" charset="0"/>
                <a:cs typeface="Arial" charset="0"/>
              </a:rPr>
              <a:t>Former Indonesian President Abdurrahman Wahid: Blind</a:t>
            </a:r>
            <a:endParaRPr lang="en-US" dirty="0"/>
          </a:p>
        </p:txBody>
      </p:sp>
      <p:sp>
        <p:nvSpPr>
          <p:cNvPr id="10" name="Rectangle 9"/>
          <p:cNvSpPr/>
          <p:nvPr/>
        </p:nvSpPr>
        <p:spPr>
          <a:xfrm>
            <a:off x="5740350" y="1221177"/>
            <a:ext cx="3493264" cy="369332"/>
          </a:xfrm>
          <a:prstGeom prst="rect">
            <a:avLst/>
          </a:prstGeom>
        </p:spPr>
        <p:txBody>
          <a:bodyPr wrap="none">
            <a:spAutoFit/>
          </a:bodyPr>
          <a:lstStyle/>
          <a:p>
            <a:r>
              <a:rPr lang="en-US" dirty="0">
                <a:latin typeface="Arial" charset="0"/>
                <a:ea typeface="Arial" charset="0"/>
                <a:cs typeface="Arial" charset="0"/>
              </a:rPr>
              <a:t>Robin Williams: Bipolar &amp; ADHD</a:t>
            </a:r>
            <a:endParaRPr lang="en-US" dirty="0"/>
          </a:p>
        </p:txBody>
      </p:sp>
      <p:sp>
        <p:nvSpPr>
          <p:cNvPr id="11" name="Rectangle 10"/>
          <p:cNvSpPr/>
          <p:nvPr/>
        </p:nvSpPr>
        <p:spPr>
          <a:xfrm>
            <a:off x="5739389" y="2844918"/>
            <a:ext cx="3429144" cy="369332"/>
          </a:xfrm>
          <a:prstGeom prst="rect">
            <a:avLst/>
          </a:prstGeom>
        </p:spPr>
        <p:txBody>
          <a:bodyPr wrap="none">
            <a:spAutoFit/>
          </a:bodyPr>
          <a:lstStyle/>
          <a:p>
            <a:r>
              <a:rPr lang="en-US" dirty="0" err="1">
                <a:latin typeface="Arial" charset="0"/>
                <a:ea typeface="Arial" charset="0"/>
                <a:cs typeface="Arial" charset="0"/>
              </a:rPr>
              <a:t>Deepika</a:t>
            </a:r>
            <a:r>
              <a:rPr lang="en-US" dirty="0">
                <a:latin typeface="Arial" charset="0"/>
                <a:ea typeface="Arial" charset="0"/>
                <a:cs typeface="Arial" charset="0"/>
              </a:rPr>
              <a:t> </a:t>
            </a:r>
            <a:r>
              <a:rPr lang="en-US" dirty="0" err="1">
                <a:latin typeface="Arial" charset="0"/>
                <a:ea typeface="Arial" charset="0"/>
                <a:cs typeface="Arial" charset="0"/>
              </a:rPr>
              <a:t>Padukone</a:t>
            </a:r>
            <a:r>
              <a:rPr lang="en-US" dirty="0">
                <a:latin typeface="Arial" charset="0"/>
                <a:ea typeface="Arial" charset="0"/>
                <a:cs typeface="Arial" charset="0"/>
              </a:rPr>
              <a:t>: Depression</a:t>
            </a:r>
            <a:endParaRPr lang="en-US" dirty="0"/>
          </a:p>
        </p:txBody>
      </p:sp>
      <p:sp>
        <p:nvSpPr>
          <p:cNvPr id="12" name="Rectangle 11"/>
          <p:cNvSpPr/>
          <p:nvPr/>
        </p:nvSpPr>
        <p:spPr>
          <a:xfrm>
            <a:off x="5733963" y="1952196"/>
            <a:ext cx="2403222" cy="369332"/>
          </a:xfrm>
          <a:prstGeom prst="rect">
            <a:avLst/>
          </a:prstGeom>
        </p:spPr>
        <p:txBody>
          <a:bodyPr wrap="none">
            <a:spAutoFit/>
          </a:bodyPr>
          <a:lstStyle/>
          <a:p>
            <a:r>
              <a:rPr lang="en-US">
                <a:latin typeface="Arial" charset="0"/>
                <a:ea typeface="Arial" charset="0"/>
                <a:cs typeface="Arial" charset="0"/>
              </a:rPr>
              <a:t>Steven Hawkins: ALS</a:t>
            </a:r>
            <a:endParaRPr lang="en-US"/>
          </a:p>
        </p:txBody>
      </p:sp>
      <p:sp>
        <p:nvSpPr>
          <p:cNvPr id="13" name="Rectangle 12"/>
          <p:cNvSpPr/>
          <p:nvPr/>
        </p:nvSpPr>
        <p:spPr>
          <a:xfrm>
            <a:off x="5753409" y="3700064"/>
            <a:ext cx="2185214" cy="369332"/>
          </a:xfrm>
          <a:prstGeom prst="rect">
            <a:avLst/>
          </a:prstGeom>
        </p:spPr>
        <p:txBody>
          <a:bodyPr wrap="none">
            <a:spAutoFit/>
          </a:bodyPr>
          <a:lstStyle/>
          <a:p>
            <a:r>
              <a:rPr lang="en-US" dirty="0" err="1">
                <a:latin typeface="Arial" charset="0"/>
                <a:ea typeface="Arial" charset="0"/>
                <a:cs typeface="Arial" charset="0"/>
              </a:rPr>
              <a:t>Marlee</a:t>
            </a:r>
            <a:r>
              <a:rPr lang="en-US" dirty="0">
                <a:latin typeface="Arial" charset="0"/>
                <a:ea typeface="Arial" charset="0"/>
                <a:cs typeface="Arial" charset="0"/>
              </a:rPr>
              <a:t> Matlin: Deaf</a:t>
            </a:r>
            <a:endParaRPr lang="en-US" dirty="0"/>
          </a:p>
        </p:txBody>
      </p:sp>
      <p:sp>
        <p:nvSpPr>
          <p:cNvPr id="14" name="Rectangle 13"/>
          <p:cNvSpPr/>
          <p:nvPr/>
        </p:nvSpPr>
        <p:spPr>
          <a:xfrm>
            <a:off x="4430863" y="5555822"/>
            <a:ext cx="1903085" cy="369332"/>
          </a:xfrm>
          <a:prstGeom prst="rect">
            <a:avLst/>
          </a:prstGeom>
        </p:spPr>
        <p:txBody>
          <a:bodyPr wrap="none">
            <a:spAutoFit/>
          </a:bodyPr>
          <a:lstStyle/>
          <a:p>
            <a:r>
              <a:rPr lang="en-US" dirty="0">
                <a:latin typeface="Arial" charset="0"/>
                <a:ea typeface="Arial" charset="0"/>
                <a:cs typeface="Arial" charset="0"/>
              </a:rPr>
              <a:t>Beethoven: Deaf</a:t>
            </a:r>
            <a:endParaRPr lang="en-US" dirty="0"/>
          </a:p>
        </p:txBody>
      </p:sp>
    </p:spTree>
    <p:extLst>
      <p:ext uri="{BB962C8B-B14F-4D97-AF65-F5344CB8AC3E}">
        <p14:creationId xmlns:p14="http://schemas.microsoft.com/office/powerpoint/2010/main" val="38035391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89"/>
                                        </p:tgtEl>
                                        <p:attrNameLst>
                                          <p:attrName>style.visibility</p:attrName>
                                        </p:attrNameLst>
                                      </p:cBhvr>
                                      <p:to>
                                        <p:strVal val="visible"/>
                                      </p:to>
                                    </p:set>
                                    <p:animEffect transition="in" filter="fade">
                                      <p:cBhvr>
                                        <p:cTn id="7" dur="2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p:cNvSpPr>
          <p:nvPr>
            <p:ph type="title" idx="4294967295"/>
          </p:nvPr>
        </p:nvSpPr>
        <p:spPr>
          <a:xfrm>
            <a:off x="141681" y="292717"/>
            <a:ext cx="8819160" cy="582219"/>
          </a:xfrm>
          <a:prstGeom prst="rect">
            <a:avLst/>
          </a:prstGeom>
        </p:spPr>
        <p:txBody>
          <a:bodyPr>
            <a:noAutofit/>
          </a:bodyPr>
          <a:lstStyle/>
          <a:p>
            <a:pPr algn="ctr" defTabSz="678941">
              <a:defRPr sz="1800" b="0">
                <a:solidFill>
                  <a:srgbClr val="000000"/>
                </a:solidFill>
                <a:effectLst/>
              </a:defRPr>
            </a:pPr>
            <a:r>
              <a:rPr lang="en-US" altLang="en-US" sz="5500" b="1" dirty="0">
                <a:latin typeface="Arial" charset="0"/>
                <a:ea typeface="Arial" charset="0"/>
                <a:cs typeface="Arial" charset="0"/>
              </a:rPr>
              <a:t>The World Has Changed</a:t>
            </a:r>
            <a:endParaRPr sz="5500" dirty="0">
              <a:effectLst>
                <a:outerShdw blurRad="38100" dist="25146" dir="5400000" rotWithShape="0">
                  <a:srgbClr val="000000">
                    <a:alpha val="25000"/>
                  </a:srgbClr>
                </a:outerShdw>
              </a:effectLst>
              <a:latin typeface="Arial" charset="0"/>
              <a:ea typeface="Arial" charset="0"/>
              <a:cs typeface="Arial" charset="0"/>
            </a:endParaRPr>
          </a:p>
        </p:txBody>
      </p:sp>
      <p:pic>
        <p:nvPicPr>
          <p:cNvPr id="3" name="Picture 2" descr="Image of young woman with a selection of artificial limb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6796" y="1599048"/>
            <a:ext cx="3463566" cy="1939597"/>
          </a:xfrm>
          <a:prstGeom prst="rect">
            <a:avLst/>
          </a:prstGeom>
        </p:spPr>
      </p:pic>
      <p:pic>
        <p:nvPicPr>
          <p:cNvPr id="5" name="Picture 4" descr="Image of Earth with the text GLOBALIZATION superimposed over 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3" y="1583282"/>
            <a:ext cx="2680909" cy="1939597"/>
          </a:xfrm>
          <a:prstGeom prst="rect">
            <a:avLst/>
          </a:prstGeom>
        </p:spPr>
      </p:pic>
      <p:sp>
        <p:nvSpPr>
          <p:cNvPr id="8" name="TextBox 7"/>
          <p:cNvSpPr txBox="1"/>
          <p:nvPr/>
        </p:nvSpPr>
        <p:spPr>
          <a:xfrm>
            <a:off x="141680" y="874936"/>
            <a:ext cx="8702775" cy="830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000000"/>
                </a:solidFill>
                <a:effectLst/>
                <a:uFillTx/>
                <a:latin typeface="+mj-lt"/>
                <a:ea typeface="+mj-ea"/>
                <a:cs typeface="+mj-cs"/>
                <a:sym typeface="Helvetica Neue"/>
              </a:rPr>
              <a:t>Numbers of Persons with Disabilities are on the rise!</a:t>
            </a:r>
          </a:p>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pic>
        <p:nvPicPr>
          <p:cNvPr id="11" name="Picture 10" descr="Image of a contact lens being applied to a bright blue ey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8964" y="1593580"/>
            <a:ext cx="2617811" cy="1960831"/>
          </a:xfrm>
          <a:prstGeom prst="rect">
            <a:avLst/>
          </a:prstGeom>
        </p:spPr>
      </p:pic>
      <p:sp>
        <p:nvSpPr>
          <p:cNvPr id="12" name="TextBox 11"/>
          <p:cNvSpPr txBox="1"/>
          <p:nvPr/>
        </p:nvSpPr>
        <p:spPr>
          <a:xfrm>
            <a:off x="5824355" y="3524405"/>
            <a:ext cx="3566305"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Technology</a:t>
            </a:r>
          </a:p>
          <a:p>
            <a:pPr marL="0" marR="0" indent="0" algn="ctr"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pic>
        <p:nvPicPr>
          <p:cNvPr id="9" name="Picture 8" descr="Logo of the Convention of the Rights of People with Disabiliti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548" y="4130852"/>
            <a:ext cx="2646248" cy="1327298"/>
          </a:xfrm>
          <a:prstGeom prst="rect">
            <a:avLst/>
          </a:prstGeom>
        </p:spPr>
      </p:pic>
      <p:pic>
        <p:nvPicPr>
          <p:cNvPr id="10" name="Picture 9" descr="Image of text that says DIGITAL DIVIDE "/>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2613" y="3923845"/>
            <a:ext cx="3477332" cy="1805538"/>
          </a:xfrm>
          <a:prstGeom prst="rect">
            <a:avLst/>
          </a:prstGeom>
        </p:spPr>
      </p:pic>
      <p:pic>
        <p:nvPicPr>
          <p:cNvPr id="13" name="Picture 12" descr="Logo that says Corporate Social Responsibility"/>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29640" y="4312933"/>
            <a:ext cx="2914360" cy="1068337"/>
          </a:xfrm>
          <a:prstGeom prst="rect">
            <a:avLst/>
          </a:prstGeom>
        </p:spPr>
      </p:pic>
      <p:sp>
        <p:nvSpPr>
          <p:cNvPr id="16" name="TextBox 15"/>
          <p:cNvSpPr txBox="1"/>
          <p:nvPr/>
        </p:nvSpPr>
        <p:spPr>
          <a:xfrm>
            <a:off x="2879557" y="3565173"/>
            <a:ext cx="3566305" cy="92332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Medical Advancements</a:t>
            </a:r>
          </a:p>
          <a:p>
            <a:pPr algn="ctr" rtl="0" latinLnBrk="1" hangingPunct="0"/>
            <a:endParaRPr lang="en-US" b="1" dirty="0">
              <a:solidFill>
                <a:srgbClr val="000000"/>
              </a:solidFill>
              <a:latin typeface="Arial" charset="0"/>
              <a:ea typeface="Arial" charset="0"/>
              <a:cs typeface="Arial" charset="0"/>
            </a:endParaRPr>
          </a:p>
          <a:p>
            <a:pPr marL="0" marR="0" indent="0" algn="ctr"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17" name="TextBox 16"/>
          <p:cNvSpPr txBox="1"/>
          <p:nvPr/>
        </p:nvSpPr>
        <p:spPr>
          <a:xfrm>
            <a:off x="-279481" y="3525441"/>
            <a:ext cx="356630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Globalization</a:t>
            </a:r>
          </a:p>
        </p:txBody>
      </p:sp>
      <p:sp>
        <p:nvSpPr>
          <p:cNvPr id="18" name="TextBox 17"/>
          <p:cNvSpPr txBox="1"/>
          <p:nvPr/>
        </p:nvSpPr>
        <p:spPr>
          <a:xfrm>
            <a:off x="5824355" y="5634425"/>
            <a:ext cx="3136486" cy="3712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CSR</a:t>
            </a: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19" name="TextBox 18"/>
          <p:cNvSpPr txBox="1"/>
          <p:nvPr/>
        </p:nvSpPr>
        <p:spPr>
          <a:xfrm>
            <a:off x="2782470" y="5636338"/>
            <a:ext cx="3566305" cy="369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Digital Divide</a:t>
            </a:r>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20" name="TextBox 19"/>
          <p:cNvSpPr txBox="1"/>
          <p:nvPr/>
        </p:nvSpPr>
        <p:spPr>
          <a:xfrm>
            <a:off x="-438706" y="5634425"/>
            <a:ext cx="3566305" cy="646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rtl="0" latinLnBrk="1" hangingPunct="0"/>
            <a:r>
              <a:rPr lang="en-US" b="1" dirty="0">
                <a:solidFill>
                  <a:srgbClr val="000000"/>
                </a:solidFill>
                <a:latin typeface="Arial" charset="0"/>
                <a:ea typeface="Arial" charset="0"/>
                <a:cs typeface="Arial" charset="0"/>
              </a:rPr>
              <a:t>CRPD</a:t>
            </a:r>
          </a:p>
          <a:p>
            <a:pPr algn="ctr" rtl="0" latinLnBrk="1" hangingPunct="0"/>
            <a:endParaRPr kumimoji="0" lang="en-US" sz="1800" b="0" i="0" u="none" strike="noStrike" cap="none" spc="0" normalizeH="0" baseline="0" dirty="0">
              <a:ln>
                <a:noFill/>
              </a:ln>
              <a:solidFill>
                <a:srgbClr val="000000"/>
              </a:solidFill>
              <a:effectLst/>
              <a:uFillTx/>
              <a:latin typeface="+mj-lt"/>
              <a:ea typeface="+mj-ea"/>
              <a:cs typeface="+mj-cs"/>
              <a:sym typeface="Helvetica Neue"/>
            </a:endParaRPr>
          </a:p>
        </p:txBody>
      </p:sp>
      <p:sp>
        <p:nvSpPr>
          <p:cNvPr id="2" name="Slide Number Placeholder 1"/>
          <p:cNvSpPr>
            <a:spLocks noGrp="1"/>
          </p:cNvSpPr>
          <p:nvPr>
            <p:ph type="sldNum" sz="quarter" idx="12"/>
          </p:nvPr>
        </p:nvSpPr>
        <p:spPr/>
        <p:txBody>
          <a:bodyPr/>
          <a:lstStyle/>
          <a:p>
            <a:pPr lvl="0"/>
            <a:fld id="{86CB4B4D-7CA3-9044-876B-883B54F8677D}" type="slidenum">
              <a:rPr lang="uk-UA" smtClean="0"/>
              <a:t>8</a:t>
            </a:fld>
            <a:endParaRPr lang="uk-UA"/>
          </a:p>
        </p:txBody>
      </p:sp>
    </p:spTree>
    <p:extLst>
      <p:ext uri="{BB962C8B-B14F-4D97-AF65-F5344CB8AC3E}">
        <p14:creationId xmlns:p14="http://schemas.microsoft.com/office/powerpoint/2010/main" val="1597953751"/>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p:tmAbs val="0"/>
                                  </p:iterate>
                                  <p:childTnLst>
                                    <p:set>
                                      <p:cBhvr>
                                        <p:cTn id="6" fill="hold"/>
                                        <p:tgtEl>
                                          <p:spTgt spid="98"/>
                                        </p:tgtEl>
                                        <p:attrNameLst>
                                          <p:attrName>style.visibility</p:attrName>
                                        </p:attrNameLst>
                                      </p:cBhvr>
                                      <p:to>
                                        <p:strVal val="visible"/>
                                      </p:to>
                                    </p:set>
                                    <p:animEffect transition="in" filter="fade">
                                      <p:cBhvr>
                                        <p:cTn id="7" dur="2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Image of a dirty hand grasping a few meager coi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745" y="5612662"/>
            <a:ext cx="2484493" cy="1170067"/>
          </a:xfrm>
          <a:prstGeom prst="rect">
            <a:avLst/>
          </a:prstGeom>
          <a:effectLst>
            <a:outerShdw blurRad="88900" dist="50800" dir="3600000" algn="ctr" rotWithShape="0">
              <a:srgbClr val="000000">
                <a:alpha val="60000"/>
              </a:srgbClr>
            </a:outerShdw>
            <a:softEdge rad="38100"/>
          </a:effectLst>
        </p:spPr>
      </p:pic>
      <p:sp>
        <p:nvSpPr>
          <p:cNvPr id="2" name="Title 1"/>
          <p:cNvSpPr>
            <a:spLocks noGrp="1"/>
          </p:cNvSpPr>
          <p:nvPr>
            <p:ph type="title"/>
          </p:nvPr>
        </p:nvSpPr>
        <p:spPr>
          <a:xfrm>
            <a:off x="0" y="361258"/>
            <a:ext cx="9085641" cy="697908"/>
          </a:xfrm>
        </p:spPr>
        <p:txBody>
          <a:bodyPr>
            <a:noAutofit/>
          </a:bodyPr>
          <a:lstStyle/>
          <a:p>
            <a:pPr algn="ctr"/>
            <a:r>
              <a:rPr lang="en-US" sz="5500" b="1" dirty="0">
                <a:latin typeface="Arial" charset="0"/>
                <a:ea typeface="Arial" charset="0"/>
                <a:cs typeface="Arial" charset="0"/>
              </a:rPr>
              <a:t>ROI &amp; Shareholder Value vs. Charity</a:t>
            </a:r>
          </a:p>
        </p:txBody>
      </p:sp>
      <p:sp>
        <p:nvSpPr>
          <p:cNvPr id="3" name="Content Placeholder 2"/>
          <p:cNvSpPr>
            <a:spLocks noGrp="1"/>
          </p:cNvSpPr>
          <p:nvPr>
            <p:ph idx="1"/>
          </p:nvPr>
        </p:nvSpPr>
        <p:spPr>
          <a:xfrm>
            <a:off x="141681" y="1386920"/>
            <a:ext cx="8718540" cy="3256870"/>
          </a:xfrm>
        </p:spPr>
        <p:txBody>
          <a:bodyPr>
            <a:noAutofit/>
          </a:bodyPr>
          <a:lstStyle/>
          <a:p>
            <a:pPr>
              <a:lnSpc>
                <a:spcPct val="100000"/>
              </a:lnSpc>
            </a:pPr>
            <a:r>
              <a:rPr lang="en-US" sz="2400" dirty="0">
                <a:latin typeface="Arial" charset="0"/>
                <a:ea typeface="Arial" charset="0"/>
                <a:cs typeface="Arial" charset="0"/>
              </a:rPr>
              <a:t>Corporate engagement with our community is now about ROI and increased shareholder value. Time to move away from charity or only Corporate Social Responsibility (CSR).</a:t>
            </a:r>
          </a:p>
          <a:p>
            <a:pPr>
              <a:lnSpc>
                <a:spcPct val="100000"/>
              </a:lnSpc>
            </a:pPr>
            <a:r>
              <a:rPr lang="en-US" sz="2400" dirty="0">
                <a:latin typeface="Arial" charset="0"/>
                <a:ea typeface="Arial" charset="0"/>
                <a:cs typeface="Arial" charset="0"/>
              </a:rPr>
              <a:t>Improvements pursued by a corporation to streamline their process for improved accessibility and inclusion within its workforce are providing differentiators for brands. </a:t>
            </a:r>
          </a:p>
          <a:p>
            <a:pPr>
              <a:lnSpc>
                <a:spcPct val="100000"/>
              </a:lnSpc>
            </a:pPr>
            <a:r>
              <a:rPr lang="en-US" sz="2400" dirty="0">
                <a:latin typeface="Arial" charset="0"/>
                <a:ea typeface="Arial" charset="0"/>
                <a:cs typeface="Arial" charset="0"/>
              </a:rPr>
              <a:t>Brands must realize that these efforts provide increased productivity for its employees and better solutions for their customers (with and without disabilities).  Equating to positive ROI. Resulting in competitive advantages and larger returns to the Shareholders.</a:t>
            </a:r>
          </a:p>
        </p:txBody>
      </p:sp>
      <p:pic>
        <p:nvPicPr>
          <p:cNvPr id="4" name="Picture 3" descr="Logo that says Corporate Social Responsibil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0" y="5754556"/>
            <a:ext cx="2245322" cy="823083"/>
          </a:xfrm>
          <a:prstGeom prst="rect">
            <a:avLst/>
          </a:prstGeom>
        </p:spPr>
      </p:pic>
      <p:pic>
        <p:nvPicPr>
          <p:cNvPr id="6" name="Picture 5" descr="Image of water bottles recycled into flower jaw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419" y="5328745"/>
            <a:ext cx="2012034" cy="1507084"/>
          </a:xfrm>
          <a:prstGeom prst="rect">
            <a:avLst/>
          </a:prstGeom>
          <a:effectLst>
            <a:outerShdw blurRad="88900" dist="50800" dir="3600000" algn="ctr" rotWithShape="0">
              <a:srgbClr val="000000">
                <a:alpha val="60000"/>
              </a:srgbClr>
            </a:outerShdw>
            <a:softEdge rad="38100"/>
          </a:effectLst>
        </p:spPr>
      </p:pic>
      <p:sp>
        <p:nvSpPr>
          <p:cNvPr id="8" name="Slide Number Placeholder 7"/>
          <p:cNvSpPr>
            <a:spLocks noGrp="1"/>
          </p:cNvSpPr>
          <p:nvPr>
            <p:ph type="sldNum" sz="quarter" idx="12"/>
          </p:nvPr>
        </p:nvSpPr>
        <p:spPr/>
        <p:txBody>
          <a:bodyPr/>
          <a:lstStyle/>
          <a:p>
            <a:pPr lvl="0"/>
            <a:fld id="{86CB4B4D-7CA3-9044-876B-883B54F8677D}" type="slidenum">
              <a:rPr lang="uk-UA" smtClean="0"/>
              <a:t>9</a:t>
            </a:fld>
            <a:endParaRPr lang="uk-UA"/>
          </a:p>
        </p:txBody>
      </p:sp>
    </p:spTree>
    <p:extLst>
      <p:ext uri="{BB962C8B-B14F-4D97-AF65-F5344CB8AC3E}">
        <p14:creationId xmlns:p14="http://schemas.microsoft.com/office/powerpoint/2010/main" val="2065054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2DA2BF"/>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2DA2BF"/>
          </a:solidFill>
          <a:prstDash val="solid"/>
          <a:bevel/>
        </a:ln>
        <a:effectLst>
          <a:outerShdw blurRad="50800" dist="38100" dir="5400000" rotWithShape="0">
            <a:srgbClr val="000000">
              <a:alpha val="35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5734</TotalTime>
  <Words>1519</Words>
  <Application>Microsoft Office PowerPoint</Application>
  <PresentationFormat>On-screen Show (4:3)</PresentationFormat>
  <Paragraphs>230</Paragraphs>
  <Slides>24</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Arial</vt:lpstr>
      <vt:lpstr>Baskerville Old Face</vt:lpstr>
      <vt:lpstr>Calibri</vt:lpstr>
      <vt:lpstr>Calibri Light</vt:lpstr>
      <vt:lpstr>Comic Sans MS</vt:lpstr>
      <vt:lpstr>Georgia</vt:lpstr>
      <vt:lpstr>Helvetica</vt:lpstr>
      <vt:lpstr>Helvetica Neue</vt:lpstr>
      <vt:lpstr>Lucida Sans Unicode</vt:lpstr>
      <vt:lpstr>Rambla</vt:lpstr>
      <vt:lpstr>Tahoma</vt:lpstr>
      <vt:lpstr>Verdana</vt:lpstr>
      <vt:lpstr>Wingdings 3</vt:lpstr>
      <vt:lpstr>Office Theme</vt:lpstr>
      <vt:lpstr>1_Office Theme</vt:lpstr>
      <vt:lpstr>Inclusion Branding –Debra Ruh July 10th, 2018 – Employment and Advocacy Webinar </vt:lpstr>
      <vt:lpstr> Inclusion Branding  </vt:lpstr>
      <vt:lpstr>Introduction</vt:lpstr>
      <vt:lpstr>INCLUSION BRANDING: REVEALING SECRETS TO MAXIMIZE ROI</vt:lpstr>
      <vt:lpstr>Tapping into Hidden Human Capital:</vt:lpstr>
      <vt:lpstr>What do they have in common?</vt:lpstr>
      <vt:lpstr>What do they have in common? Part 2</vt:lpstr>
      <vt:lpstr>The World Has Changed</vt:lpstr>
      <vt:lpstr>ROI &amp; Shareholder Value vs. Charity</vt:lpstr>
      <vt:lpstr>How ADA, United States and ICT Accessibility is supporting Global Change!</vt:lpstr>
      <vt:lpstr>Global Disability Stats</vt:lpstr>
      <vt:lpstr>Market Opportunity</vt:lpstr>
      <vt:lpstr>Disruption: Mainstream Technology &amp; Globalization </vt:lpstr>
      <vt:lpstr>ICT is Changing the World for PwD</vt:lpstr>
      <vt:lpstr>Inclusive Workforce Features</vt:lpstr>
      <vt:lpstr>Myths about Employment of PwD</vt:lpstr>
      <vt:lpstr>Seamless Integration </vt:lpstr>
      <vt:lpstr>Direct Path to the Community</vt:lpstr>
      <vt:lpstr>Employers who hire PwD</vt:lpstr>
      <vt:lpstr>Human Potential at Work</vt:lpstr>
      <vt:lpstr>#AXSChat TweetChat on  Disability Inclusion &amp;  Accessibility</vt:lpstr>
      <vt:lpstr>In Summary…</vt:lpstr>
      <vt:lpstr>QUESTIONS ???</vt:lpstr>
      <vt:lpstr>Contact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Schatzberg</dc:creator>
  <cp:lastModifiedBy>Philip Kahn-Pauli</cp:lastModifiedBy>
  <cp:revision>161</cp:revision>
  <cp:lastPrinted>2016-06-15T16:47:02Z</cp:lastPrinted>
  <dcterms:modified xsi:type="dcterms:W3CDTF">2018-07-06T15:12:13Z</dcterms:modified>
</cp:coreProperties>
</file>