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28"/>
  </p:notesMasterIdLst>
  <p:sldIdLst>
    <p:sldId id="383" r:id="rId4"/>
    <p:sldId id="389" r:id="rId5"/>
    <p:sldId id="259" r:id="rId6"/>
    <p:sldId id="401" r:id="rId7"/>
    <p:sldId id="258" r:id="rId8"/>
    <p:sldId id="403" r:id="rId9"/>
    <p:sldId id="260" r:id="rId10"/>
    <p:sldId id="261" r:id="rId11"/>
    <p:sldId id="262" r:id="rId12"/>
    <p:sldId id="263" r:id="rId13"/>
    <p:sldId id="264" r:id="rId14"/>
    <p:sldId id="266" r:id="rId15"/>
    <p:sldId id="385" r:id="rId16"/>
    <p:sldId id="276" r:id="rId17"/>
    <p:sldId id="390" r:id="rId18"/>
    <p:sldId id="396" r:id="rId19"/>
    <p:sldId id="397" r:id="rId20"/>
    <p:sldId id="391" r:id="rId21"/>
    <p:sldId id="395" r:id="rId22"/>
    <p:sldId id="400" r:id="rId23"/>
    <p:sldId id="392" r:id="rId24"/>
    <p:sldId id="399" r:id="rId25"/>
    <p:sldId id="393" r:id="rId26"/>
    <p:sldId id="282" r:id="rId27"/>
  </p:sldIdLst>
  <p:sldSz cx="9144000" cy="6858000" type="screen4x3"/>
  <p:notesSz cx="6858000" cy="9144000"/>
  <p:embeddedFontLst>
    <p:embeddedFont>
      <p:font typeface="Baskerville Old Face" panose="02020602080505020303" pitchFamily="18" charset="0"/>
      <p:regular r:id="rId29"/>
    </p:embeddedFon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Libre Baskerville" panose="020B0604020202020204" charset="0"/>
      <p:regular r:id="rId38"/>
      <p:bold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372" autoAdjust="0"/>
  </p:normalViewPr>
  <p:slideViewPr>
    <p:cSldViewPr snapToGrid="0">
      <p:cViewPr varScale="1">
        <p:scale>
          <a:sx n="63" d="100"/>
          <a:sy n="63" d="100"/>
        </p:scale>
        <p:origin x="930" y="60"/>
      </p:cViewPr>
      <p:guideLst/>
    </p:cSldViewPr>
  </p:slideViewPr>
  <p:outlineViewPr>
    <p:cViewPr>
      <p:scale>
        <a:sx n="33" d="100"/>
        <a:sy n="33" d="100"/>
      </p:scale>
      <p:origin x="0" y="-1657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6560" marR="0" lvl="1" indent="-12060" algn="l" rtl="0">
              <a:spcBef>
                <a:spcPts val="0"/>
              </a:spcBef>
              <a:buChar char="○"/>
              <a:defRPr sz="1200" b="0" i="0" u="none" strike="noStrike" cap="none">
                <a:solidFill>
                  <a:schemeClr val="dk1"/>
                </a:solidFill>
                <a:latin typeface="Calibri"/>
                <a:ea typeface="Calibri"/>
                <a:cs typeface="Calibri"/>
                <a:sym typeface="Calibri"/>
              </a:defRPr>
            </a:lvl2pPr>
            <a:lvl3pPr marL="913117" marR="0" lvl="2" indent="-11417" algn="l" rtl="0">
              <a:spcBef>
                <a:spcPts val="0"/>
              </a:spcBef>
              <a:buChar char="■"/>
              <a:defRPr sz="1200" b="0" i="0" u="none" strike="noStrike" cap="none">
                <a:solidFill>
                  <a:schemeClr val="dk1"/>
                </a:solidFill>
                <a:latin typeface="Calibri"/>
                <a:ea typeface="Calibri"/>
                <a:cs typeface="Calibri"/>
                <a:sym typeface="Calibri"/>
              </a:defRPr>
            </a:lvl3pPr>
            <a:lvl4pPr marL="1369677" marR="0" lvl="3" indent="-10776" algn="l" rtl="0">
              <a:spcBef>
                <a:spcPts val="0"/>
              </a:spcBef>
              <a:buChar char="●"/>
              <a:defRPr sz="1200" b="0" i="0" u="none" strike="noStrike" cap="none">
                <a:solidFill>
                  <a:schemeClr val="dk1"/>
                </a:solidFill>
                <a:latin typeface="Calibri"/>
                <a:ea typeface="Calibri"/>
                <a:cs typeface="Calibri"/>
                <a:sym typeface="Calibri"/>
              </a:defRPr>
            </a:lvl4pPr>
            <a:lvl5pPr marL="1826235" marR="0" lvl="4" indent="-10135" algn="l" rtl="0">
              <a:spcBef>
                <a:spcPts val="0"/>
              </a:spcBef>
              <a:buChar char="○"/>
              <a:defRPr sz="1200" b="0" i="0" u="none" strike="noStrike" cap="none">
                <a:solidFill>
                  <a:schemeClr val="dk1"/>
                </a:solidFill>
                <a:latin typeface="Calibri"/>
                <a:ea typeface="Calibri"/>
                <a:cs typeface="Calibri"/>
                <a:sym typeface="Calibri"/>
              </a:defRPr>
            </a:lvl5pPr>
            <a:lvl6pPr marL="2282796" marR="0" lvl="5" indent="-9495" algn="l" rtl="0">
              <a:spcBef>
                <a:spcPts val="0"/>
              </a:spcBef>
              <a:buChar char="■"/>
              <a:defRPr sz="1200" b="0" i="0" u="none" strike="noStrike" cap="none">
                <a:solidFill>
                  <a:schemeClr val="dk1"/>
                </a:solidFill>
                <a:latin typeface="Calibri"/>
                <a:ea typeface="Calibri"/>
                <a:cs typeface="Calibri"/>
                <a:sym typeface="Calibri"/>
              </a:defRPr>
            </a:lvl6pPr>
            <a:lvl7pPr marL="2739352" marR="0" lvl="6" indent="-8851" algn="l" rtl="0">
              <a:spcBef>
                <a:spcPts val="0"/>
              </a:spcBef>
              <a:buChar char="●"/>
              <a:defRPr sz="1200" b="0" i="0" u="none" strike="noStrike" cap="none">
                <a:solidFill>
                  <a:schemeClr val="dk1"/>
                </a:solidFill>
                <a:latin typeface="Calibri"/>
                <a:ea typeface="Calibri"/>
                <a:cs typeface="Calibri"/>
                <a:sym typeface="Calibri"/>
              </a:defRPr>
            </a:lvl7pPr>
            <a:lvl8pPr marL="3195913" marR="0" lvl="7" indent="-8213" algn="l" rtl="0">
              <a:spcBef>
                <a:spcPts val="0"/>
              </a:spcBef>
              <a:buChar char="○"/>
              <a:defRPr sz="1200" b="0" i="0" u="none" strike="noStrike" cap="none">
                <a:solidFill>
                  <a:schemeClr val="dk1"/>
                </a:solidFill>
                <a:latin typeface="Calibri"/>
                <a:ea typeface="Calibri"/>
                <a:cs typeface="Calibri"/>
                <a:sym typeface="Calibri"/>
              </a:defRPr>
            </a:lvl8pPr>
            <a:lvl9pPr marL="3652470" marR="0" lvl="8" indent="-757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22496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3341C-315D-E44C-AB0F-E4B0C865F4EA}" type="slidenum">
              <a:rPr lang="en-US" smtClean="0"/>
              <a:t>1</a:t>
            </a:fld>
            <a:endParaRPr lang="en-US"/>
          </a:p>
        </p:txBody>
      </p:sp>
    </p:spTree>
    <p:extLst>
      <p:ext uri="{BB962C8B-B14F-4D97-AF65-F5344CB8AC3E}">
        <p14:creationId xmlns:p14="http://schemas.microsoft.com/office/powerpoint/2010/main" val="398235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027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68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574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70" name="Shape 370"/>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236008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261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162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2" name="Shape 42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168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3"/>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subTitle" idx="1"/>
          </p:nvPr>
        </p:nvSpPr>
        <p:spPr>
          <a:xfrm>
            <a:off x="1371612" y="3886200"/>
            <a:ext cx="6400799"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6560" marR="0" lvl="1" indent="-1206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3117" marR="0" lvl="2" indent="-11417"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69677" marR="0" lvl="3" indent="-10776"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6235" marR="0" lvl="4" indent="-10135"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2796" marR="0" lvl="5" indent="-9495"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39352" marR="0" lvl="6" indent="-8851"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195913" marR="0" lvl="7" indent="-8213"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2470" marR="0" lvl="8" indent="-757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75" y="6377943"/>
            <a:ext cx="2926079" cy="276999"/>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77943"/>
            <a:ext cx="2103120"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4" y="6377548"/>
            <a:ext cx="292677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492" y="6377548"/>
            <a:ext cx="2102715" cy="27699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83796" y="6377548"/>
            <a:ext cx="2102716"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98989"/>
                </a:solidFill>
                <a:latin typeface="Calibri"/>
                <a:ea typeface="Calibri"/>
                <a:cs typeface="Calibri"/>
                <a:sym typeface="Calibri"/>
              </a:rPr>
              <a:t>‹#›</a:t>
            </a:fld>
            <a:endParaRPr lang="en-US" sz="1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497" y="274553"/>
            <a:ext cx="822902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None/>
              <a:defRPr sz="1800" b="0" i="0" u="none" strike="noStrike" cap="none">
                <a:solidFill>
                  <a:schemeClr val="dk2"/>
                </a:solidFill>
                <a:latin typeface="Calibri"/>
                <a:ea typeface="Calibri"/>
                <a:cs typeface="Calibri"/>
                <a:sym typeface="Calibri"/>
              </a:defRPr>
            </a:lvl8pPr>
            <a:lvl9pPr marL="1639630" marR="0" lvl="8" indent="-1329" algn="ctr" rtl="0">
              <a:spcBef>
                <a:spcPts val="0"/>
              </a:spcBef>
              <a:spcAft>
                <a:spcPts val="0"/>
              </a:spcAft>
              <a:buNone/>
              <a:defRPr sz="1800" b="0" i="0" u="none" strike="noStrike" cap="none">
                <a:solidFill>
                  <a:schemeClr val="dk2"/>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08614" y="6377548"/>
            <a:ext cx="292677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457492" y="6377548"/>
            <a:ext cx="2102715" cy="27699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583796" y="6377548"/>
            <a:ext cx="2102716"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a:solidFill>
                  <a:srgbClr val="898989"/>
                </a:solidFill>
                <a:latin typeface="Calibri"/>
                <a:ea typeface="Calibri"/>
                <a:cs typeface="Calibri"/>
                <a:sym typeface="Calibri"/>
              </a:rPr>
              <a:t>‹#›</a:t>
            </a:fld>
            <a:endParaRPr lang="en-US" sz="1800">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04FE80-70AE-4409-BCE0-83BCF2789DA4}"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3F929-C0D7-4462-9EE9-3F55AC23250D}" type="slidenum">
              <a:rPr lang="en-US" smtClean="0"/>
              <a:t>‹#›</a:t>
            </a:fld>
            <a:endParaRPr lang="en-US"/>
          </a:p>
        </p:txBody>
      </p:sp>
    </p:spTree>
    <p:extLst>
      <p:ext uri="{BB962C8B-B14F-4D97-AF65-F5344CB8AC3E}">
        <p14:creationId xmlns:p14="http://schemas.microsoft.com/office/powerpoint/2010/main" val="59806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6" name="Shape 26"/>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4" y="273050"/>
            <a:ext cx="3008313" cy="116204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3575050" y="273050"/>
            <a:ext cx="5111750" cy="5853111"/>
          </a:xfrm>
          <a:prstGeom prst="rect">
            <a:avLst/>
          </a:prstGeom>
          <a:noFill/>
          <a:ln>
            <a:noFill/>
          </a:ln>
        </p:spPr>
        <p:txBody>
          <a:bodyPr wrap="square" lIns="91425" tIns="91425" rIns="91425" bIns="91425" anchor="t" anchorCtr="0"/>
          <a:lstStyle>
            <a:lvl1pPr marL="405828" marR="0" lvl="0" indent="12757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1658" marR="0" lvl="1" indent="102741"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7490" marR="0" lvl="2" indent="65209"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3320" marR="0" lvl="3" indent="9118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79878" marR="0" lvl="4" indent="9182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36438" marR="0" lvl="5" indent="9246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2998" marR="0" lvl="6" indent="9310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49555" marR="0" lvl="7" indent="93745"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06112" marR="0" lvl="8" indent="9438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4"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0" y="4800601"/>
            <a:ext cx="5486399" cy="56673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9" name="Shape 39"/>
          <p:cNvSpPr>
            <a:spLocks noGrp="1"/>
          </p:cNvSpPr>
          <p:nvPr>
            <p:ph type="pic" idx="2"/>
          </p:nvPr>
        </p:nvSpPr>
        <p:spPr>
          <a:xfrm>
            <a:off x="1792300" y="612775"/>
            <a:ext cx="54863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0" y="5367337"/>
            <a:ext cx="5486399"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body" idx="1"/>
          </p:nvPr>
        </p:nvSpPr>
        <p:spPr>
          <a:xfrm rot="5400000">
            <a:off x="2309029" y="-251618"/>
            <a:ext cx="4525963" cy="8229600"/>
          </a:xfrm>
          <a:prstGeom prst="rect">
            <a:avLst/>
          </a:prstGeom>
          <a:noFill/>
          <a:ln>
            <a:noFill/>
          </a:ln>
        </p:spPr>
        <p:txBody>
          <a:bodyPr wrap="square" lIns="91425" tIns="91425" rIns="91425" bIns="91425" anchor="t" anchorCtr="0"/>
          <a:lstStyle>
            <a:lvl1pPr marL="405828" marR="0" lvl="0" indent="12757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1658" marR="0" lvl="1" indent="102741"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7490" marR="0" lvl="2" indent="65209"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3320" marR="0" lvl="3" indent="9118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79878" marR="0" lvl="4" indent="9182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36438" marR="0" lvl="5" indent="9246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2998" marR="0" lvl="6" indent="9310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49555" marR="0" lvl="7" indent="93745"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06112" marR="0" lvl="8" indent="9438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38"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0" name="Shape 50"/>
          <p:cNvSpPr txBox="1">
            <a:spLocks noGrp="1"/>
          </p:cNvSpPr>
          <p:nvPr>
            <p:ph type="body" idx="1"/>
          </p:nvPr>
        </p:nvSpPr>
        <p:spPr>
          <a:xfrm rot="5400000">
            <a:off x="541337" y="190500"/>
            <a:ext cx="5851525" cy="6019798"/>
          </a:xfrm>
          <a:prstGeom prst="rect">
            <a:avLst/>
          </a:prstGeom>
          <a:noFill/>
          <a:ln>
            <a:noFill/>
          </a:ln>
        </p:spPr>
        <p:txBody>
          <a:bodyPr wrap="square" lIns="91425" tIns="91425" rIns="91425" bIns="91425" anchor="t" anchorCtr="0"/>
          <a:lstStyle>
            <a:lvl1pPr marL="405828" marR="0" lvl="0" indent="12757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1658" marR="0" lvl="1" indent="102741"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7490" marR="0" lvl="2" indent="65209"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3320" marR="0" lvl="3" indent="9118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79878" marR="0" lvl="4" indent="9182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36438" marR="0" lvl="5" indent="9246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2998" marR="0" lvl="6" indent="9310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49555" marR="0" lvl="7" indent="93745"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06112" marR="0" lvl="8" indent="9438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15" y="27433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15" y="157735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09619" marR="0" lvl="1" indent="-3218" algn="l" rtl="0">
              <a:spcBef>
                <a:spcPts val="0"/>
              </a:spcBef>
              <a:buNone/>
              <a:defRPr sz="1800" b="0" i="0" u="none" strike="noStrike" cap="none">
                <a:latin typeface="Calibri"/>
                <a:ea typeface="Calibri"/>
                <a:cs typeface="Calibri"/>
                <a:sym typeface="Calibri"/>
              </a:defRPr>
            </a:lvl2pPr>
            <a:lvl3pPr marL="819239" marR="0" lvl="2" indent="-6439" algn="l" rtl="0">
              <a:spcBef>
                <a:spcPts val="0"/>
              </a:spcBef>
              <a:buNone/>
              <a:defRPr sz="1800" b="0" i="0" u="none" strike="noStrike" cap="none">
                <a:latin typeface="Calibri"/>
                <a:ea typeface="Calibri"/>
                <a:cs typeface="Calibri"/>
                <a:sym typeface="Calibri"/>
              </a:defRPr>
            </a:lvl3pPr>
            <a:lvl4pPr marL="1228860" marR="0" lvl="3" indent="-9659" algn="l" rtl="0">
              <a:spcBef>
                <a:spcPts val="0"/>
              </a:spcBef>
              <a:buNone/>
              <a:defRPr sz="1800" b="0" i="0" u="none" strike="noStrike" cap="none">
                <a:latin typeface="Calibri"/>
                <a:ea typeface="Calibri"/>
                <a:cs typeface="Calibri"/>
                <a:sym typeface="Calibri"/>
              </a:defRPr>
            </a:lvl4pPr>
            <a:lvl5pPr marL="1638479" marR="0" lvl="4" indent="-179" algn="l" rtl="0">
              <a:spcBef>
                <a:spcPts val="0"/>
              </a:spcBef>
              <a:buNone/>
              <a:defRPr sz="1800" b="0" i="0" u="none" strike="noStrike" cap="none">
                <a:latin typeface="Calibri"/>
                <a:ea typeface="Calibri"/>
                <a:cs typeface="Calibri"/>
                <a:sym typeface="Calibri"/>
              </a:defRPr>
            </a:lvl5pPr>
            <a:lvl6pPr marL="2048101" marR="0" lvl="5" indent="-3401" algn="l" rtl="0">
              <a:spcBef>
                <a:spcPts val="0"/>
              </a:spcBef>
              <a:buNone/>
              <a:defRPr sz="1800" b="0" i="0" u="none" strike="noStrike" cap="none">
                <a:latin typeface="Calibri"/>
                <a:ea typeface="Calibri"/>
                <a:cs typeface="Calibri"/>
                <a:sym typeface="Calibri"/>
              </a:defRPr>
            </a:lvl6pPr>
            <a:lvl7pPr marL="2457721" marR="0" lvl="6" indent="-6620" algn="l" rtl="0">
              <a:spcBef>
                <a:spcPts val="0"/>
              </a:spcBef>
              <a:buNone/>
              <a:defRPr sz="1800" b="0" i="0" u="none" strike="noStrike" cap="none">
                <a:latin typeface="Calibri"/>
                <a:ea typeface="Calibri"/>
                <a:cs typeface="Calibri"/>
                <a:sym typeface="Calibri"/>
              </a:defRPr>
            </a:lvl7pPr>
            <a:lvl8pPr marL="2867341" marR="0" lvl="7" indent="-9841" algn="l" rtl="0">
              <a:spcBef>
                <a:spcPts val="0"/>
              </a:spcBef>
              <a:buNone/>
              <a:defRPr sz="1800" b="0" i="0" u="none" strike="noStrike" cap="none">
                <a:latin typeface="Calibri"/>
                <a:ea typeface="Calibri"/>
                <a:cs typeface="Calibri"/>
                <a:sym typeface="Calibri"/>
              </a:defRPr>
            </a:lvl8pPr>
            <a:lvl9pPr marL="3276960" marR="0" lvl="8" indent="-360" algn="l" rtl="0">
              <a:spcBef>
                <a:spcPts val="0"/>
              </a:spcBef>
              <a:buNone/>
              <a:defRPr sz="1800" b="0" i="0" u="none" strike="noStrike" cap="none">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75" y="6377943"/>
            <a:ext cx="2926079" cy="276999"/>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3"/>
            <a:ext cx="2103120"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15" y="27433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ftr" idx="11"/>
          </p:nvPr>
        </p:nvSpPr>
        <p:spPr>
          <a:xfrm>
            <a:off x="3108975" y="6377943"/>
            <a:ext cx="2926079" cy="276999"/>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77943"/>
            <a:ext cx="2103120"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12"/>
            <a:ext cx="8229600" cy="4525963"/>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2800" marR="0" lvl="1" indent="1016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92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56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828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2" y="6173787"/>
            <a:ext cx="2133599" cy="365125"/>
          </a:xfrm>
          <a:prstGeom prst="rect">
            <a:avLst/>
          </a:prstGeom>
          <a:noFill/>
          <a:ln>
            <a:noFill/>
          </a:ln>
        </p:spPr>
        <p:txBody>
          <a:bodyPr wrap="square" lIns="91275" tIns="45625" rIns="91275" bIns="45625"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0"/>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2" y="201720"/>
            <a:ext cx="1870375" cy="791537"/>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4" y="401710"/>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15" y="27433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457215" y="1577354"/>
            <a:ext cx="8229599" cy="276999"/>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atin typeface="Calibri"/>
                <a:ea typeface="Calibri"/>
                <a:cs typeface="Calibri"/>
                <a:sym typeface="Calibri"/>
              </a:defRPr>
            </a:lvl1pPr>
            <a:lvl2pPr marL="409619" marR="0" lvl="1" indent="-3218" algn="l" rtl="0">
              <a:spcBef>
                <a:spcPts val="0"/>
              </a:spcBef>
              <a:buChar char="○"/>
              <a:defRPr sz="1800" b="0" i="0" u="none" strike="noStrike" cap="none">
                <a:latin typeface="Calibri"/>
                <a:ea typeface="Calibri"/>
                <a:cs typeface="Calibri"/>
                <a:sym typeface="Calibri"/>
              </a:defRPr>
            </a:lvl2pPr>
            <a:lvl3pPr marL="819239" marR="0" lvl="2" indent="-6439" algn="l" rtl="0">
              <a:spcBef>
                <a:spcPts val="0"/>
              </a:spcBef>
              <a:buChar char="■"/>
              <a:defRPr sz="1800" b="0" i="0" u="none" strike="noStrike" cap="none">
                <a:latin typeface="Calibri"/>
                <a:ea typeface="Calibri"/>
                <a:cs typeface="Calibri"/>
                <a:sym typeface="Calibri"/>
              </a:defRPr>
            </a:lvl3pPr>
            <a:lvl4pPr marL="1228860" marR="0" lvl="3" indent="-9659" algn="l" rtl="0">
              <a:spcBef>
                <a:spcPts val="0"/>
              </a:spcBef>
              <a:buChar char="●"/>
              <a:defRPr sz="1800" b="0" i="0" u="none" strike="noStrike" cap="none">
                <a:latin typeface="Calibri"/>
                <a:ea typeface="Calibri"/>
                <a:cs typeface="Calibri"/>
                <a:sym typeface="Calibri"/>
              </a:defRPr>
            </a:lvl4pPr>
            <a:lvl5pPr marL="1638479" marR="0" lvl="4" indent="-179" algn="l" rtl="0">
              <a:spcBef>
                <a:spcPts val="0"/>
              </a:spcBef>
              <a:buChar char="○"/>
              <a:defRPr sz="1800" b="0" i="0" u="none" strike="noStrike" cap="none">
                <a:latin typeface="Calibri"/>
                <a:ea typeface="Calibri"/>
                <a:cs typeface="Calibri"/>
                <a:sym typeface="Calibri"/>
              </a:defRPr>
            </a:lvl5pPr>
            <a:lvl6pPr marL="2048101" marR="0" lvl="5" indent="-3401" algn="l" rtl="0">
              <a:spcBef>
                <a:spcPts val="0"/>
              </a:spcBef>
              <a:buChar char="■"/>
              <a:defRPr sz="1800" b="0" i="0" u="none" strike="noStrike" cap="none">
                <a:latin typeface="Calibri"/>
                <a:ea typeface="Calibri"/>
                <a:cs typeface="Calibri"/>
                <a:sym typeface="Calibri"/>
              </a:defRPr>
            </a:lvl6pPr>
            <a:lvl7pPr marL="2457721" marR="0" lvl="6" indent="-6620" algn="l" rtl="0">
              <a:spcBef>
                <a:spcPts val="0"/>
              </a:spcBef>
              <a:buChar char="●"/>
              <a:defRPr sz="1800" b="0" i="0" u="none" strike="noStrike" cap="none">
                <a:latin typeface="Calibri"/>
                <a:ea typeface="Calibri"/>
                <a:cs typeface="Calibri"/>
                <a:sym typeface="Calibri"/>
              </a:defRPr>
            </a:lvl7pPr>
            <a:lvl8pPr marL="2867341" marR="0" lvl="7" indent="-9841" algn="l" rtl="0">
              <a:spcBef>
                <a:spcPts val="0"/>
              </a:spcBef>
              <a:buChar char="○"/>
              <a:defRPr sz="1800" b="0" i="0" u="none" strike="noStrike" cap="none">
                <a:latin typeface="Calibri"/>
                <a:ea typeface="Calibri"/>
                <a:cs typeface="Calibri"/>
                <a:sym typeface="Calibri"/>
              </a:defRPr>
            </a:lvl8pPr>
            <a:lvl9pPr marL="3276960" marR="0" lvl="8" indent="-360" algn="l" rtl="0">
              <a:spcBef>
                <a:spcPts val="0"/>
              </a:spcBef>
              <a:buChar char="■"/>
              <a:defRPr sz="1800" b="0" i="0" u="none" strike="noStrike" cap="none">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75" y="6377942"/>
            <a:ext cx="2926079" cy="246221"/>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2"/>
            <a:ext cx="2103120" cy="246221"/>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2"/>
            <a:ext cx="2103120" cy="246221"/>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p:nvPr/>
        </p:nvSpPr>
        <p:spPr>
          <a:xfrm>
            <a:off x="0" y="0"/>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2" name="Shape 92"/>
          <p:cNvSpPr/>
          <p:nvPr/>
        </p:nvSpPr>
        <p:spPr>
          <a:xfrm>
            <a:off x="207818" y="201706"/>
            <a:ext cx="1870364" cy="791416"/>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3" name="Shape 93"/>
          <p:cNvSpPr/>
          <p:nvPr/>
        </p:nvSpPr>
        <p:spPr>
          <a:xfrm>
            <a:off x="1459057" y="402014"/>
            <a:ext cx="56284" cy="57430"/>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4" name="Shape 94"/>
          <p:cNvSpPr txBox="1">
            <a:spLocks noGrp="1"/>
          </p:cNvSpPr>
          <p:nvPr>
            <p:ph type="title"/>
          </p:nvPr>
        </p:nvSpPr>
        <p:spPr>
          <a:xfrm>
            <a:off x="457497" y="274553"/>
            <a:ext cx="822902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None/>
              <a:defRPr sz="1800" b="0" i="0" u="none" strike="noStrike" cap="none">
                <a:solidFill>
                  <a:schemeClr val="dk2"/>
                </a:solidFill>
                <a:latin typeface="Calibri"/>
                <a:ea typeface="Calibri"/>
                <a:cs typeface="Calibri"/>
                <a:sym typeface="Calibri"/>
              </a:defRPr>
            </a:lvl8pPr>
            <a:lvl9pPr marL="1639630" marR="0" lvl="8" indent="-1329" algn="ctr" rtl="0">
              <a:spcBef>
                <a:spcPts val="0"/>
              </a:spcBef>
              <a:spcAft>
                <a:spcPts val="0"/>
              </a:spcAft>
              <a:buNone/>
              <a:defRPr sz="1800" b="0" i="0" u="none" strike="noStrike" cap="none">
                <a:solidFill>
                  <a:schemeClr val="dk2"/>
                </a:solidFill>
                <a:latin typeface="Calibri"/>
                <a:ea typeface="Calibri"/>
                <a:cs typeface="Calibri"/>
                <a:sym typeface="Calibri"/>
              </a:defRPr>
            </a:lvl9pPr>
          </a:lstStyle>
          <a:p>
            <a:endParaRPr/>
          </a:p>
        </p:txBody>
      </p:sp>
      <p:sp>
        <p:nvSpPr>
          <p:cNvPr id="95" name="Shape 95"/>
          <p:cNvSpPr txBox="1">
            <a:spLocks noGrp="1"/>
          </p:cNvSpPr>
          <p:nvPr>
            <p:ph type="body" idx="1"/>
          </p:nvPr>
        </p:nvSpPr>
        <p:spPr>
          <a:xfrm>
            <a:off x="457497" y="1577236"/>
            <a:ext cx="8229023" cy="276999"/>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800" b="0" i="0" u="none" strike="noStrike" cap="none">
                <a:solidFill>
                  <a:schemeClr val="dk1"/>
                </a:solidFill>
                <a:latin typeface="Calibri"/>
                <a:ea typeface="Calibri"/>
                <a:cs typeface="Calibri"/>
                <a:sym typeface="Calibri"/>
              </a:defRPr>
            </a:lvl1pPr>
            <a:lvl2pPr marL="408483" marR="0" lvl="1" indent="-2083" algn="l" rtl="0">
              <a:spcBef>
                <a:spcPts val="360"/>
              </a:spcBef>
              <a:spcAft>
                <a:spcPts val="0"/>
              </a:spcAft>
              <a:buChar char="○"/>
              <a:defRPr sz="1800" b="0" i="0" u="none" strike="noStrike" cap="none">
                <a:solidFill>
                  <a:schemeClr val="dk1"/>
                </a:solidFill>
                <a:latin typeface="Calibri"/>
                <a:ea typeface="Calibri"/>
                <a:cs typeface="Calibri"/>
                <a:sym typeface="Calibri"/>
              </a:defRPr>
            </a:lvl2pPr>
            <a:lvl3pPr marL="818390" marR="0" lvl="2" indent="-5589" algn="l" rtl="0">
              <a:spcBef>
                <a:spcPts val="360"/>
              </a:spcBef>
              <a:spcAft>
                <a:spcPts val="0"/>
              </a:spcAft>
              <a:buChar char="■"/>
              <a:defRPr sz="1800" b="0" i="0" u="none" strike="noStrike" cap="none">
                <a:solidFill>
                  <a:schemeClr val="dk1"/>
                </a:solidFill>
                <a:latin typeface="Calibri"/>
                <a:ea typeface="Calibri"/>
                <a:cs typeface="Calibri"/>
                <a:sym typeface="Calibri"/>
              </a:defRPr>
            </a:lvl3pPr>
            <a:lvl4pPr marL="1228299" marR="0" lvl="3" indent="-9098" algn="l" rtl="0">
              <a:spcBef>
                <a:spcPts val="360"/>
              </a:spcBef>
              <a:spcAft>
                <a:spcPts val="0"/>
              </a:spcAft>
              <a:buChar char="●"/>
              <a:defRPr sz="1800" b="0" i="0" u="none" strike="noStrike" cap="none">
                <a:solidFill>
                  <a:schemeClr val="dk1"/>
                </a:solidFill>
                <a:latin typeface="Calibri"/>
                <a:ea typeface="Calibri"/>
                <a:cs typeface="Calibri"/>
                <a:sym typeface="Calibri"/>
              </a:defRPr>
            </a:lvl4pPr>
            <a:lvl5pPr marL="1638207" marR="0" lvl="4" indent="-12606" algn="l" rtl="0">
              <a:spcBef>
                <a:spcPts val="360"/>
              </a:spcBef>
              <a:spcAft>
                <a:spcPts val="0"/>
              </a:spcAft>
              <a:buChar char="○"/>
              <a:defRPr sz="1800" b="0" i="0" u="none" strike="noStrike" cap="none">
                <a:solidFill>
                  <a:schemeClr val="dk1"/>
                </a:solidFill>
                <a:latin typeface="Calibri"/>
                <a:ea typeface="Calibri"/>
                <a:cs typeface="Calibri"/>
                <a:sym typeface="Calibri"/>
              </a:defRPr>
            </a:lvl5pPr>
            <a:lvl6pPr marL="2048580" marR="0" lvl="5" indent="-3879" algn="l" rtl="0">
              <a:spcBef>
                <a:spcPts val="0"/>
              </a:spcBef>
              <a:buChar char="■"/>
              <a:defRPr sz="1800" b="0" i="0" u="none" strike="noStrike" cap="none">
                <a:latin typeface="Calibri"/>
                <a:ea typeface="Calibri"/>
                <a:cs typeface="Calibri"/>
                <a:sym typeface="Calibri"/>
              </a:defRPr>
            </a:lvl6pPr>
            <a:lvl7pPr marL="2458296" marR="0" lvl="6" indent="-7196" algn="l" rtl="0">
              <a:spcBef>
                <a:spcPts val="0"/>
              </a:spcBef>
              <a:buChar char="●"/>
              <a:defRPr sz="1800" b="0" i="0" u="none" strike="noStrike" cap="none">
                <a:latin typeface="Calibri"/>
                <a:ea typeface="Calibri"/>
                <a:cs typeface="Calibri"/>
                <a:sym typeface="Calibri"/>
              </a:defRPr>
            </a:lvl7pPr>
            <a:lvl8pPr marL="2868011" marR="0" lvl="7" indent="-10510" algn="l" rtl="0">
              <a:spcBef>
                <a:spcPts val="0"/>
              </a:spcBef>
              <a:buChar char="○"/>
              <a:defRPr sz="1800" b="0" i="0" u="none" strike="noStrike" cap="none">
                <a:latin typeface="Calibri"/>
                <a:ea typeface="Calibri"/>
                <a:cs typeface="Calibri"/>
                <a:sym typeface="Calibri"/>
              </a:defRPr>
            </a:lvl8pPr>
            <a:lvl9pPr marL="3277727" marR="0" lvl="8" indent="-1127" algn="l" rtl="0">
              <a:spcBef>
                <a:spcPts val="0"/>
              </a:spcBef>
              <a:buChar char="■"/>
              <a:defRPr sz="1800" b="0" i="0" u="none" strike="noStrike" cap="none">
                <a:latin typeface="Calibri"/>
                <a:ea typeface="Calibri"/>
                <a:cs typeface="Calibri"/>
                <a:sym typeface="Calibri"/>
              </a:defRPr>
            </a:lvl9pPr>
          </a:lstStyle>
          <a:p>
            <a:endParaRPr/>
          </a:p>
        </p:txBody>
      </p:sp>
      <p:sp>
        <p:nvSpPr>
          <p:cNvPr id="96" name="Shape 96"/>
          <p:cNvSpPr txBox="1">
            <a:spLocks noGrp="1"/>
          </p:cNvSpPr>
          <p:nvPr>
            <p:ph type="ftr" idx="11"/>
          </p:nvPr>
        </p:nvSpPr>
        <p:spPr>
          <a:xfrm>
            <a:off x="3108614" y="6377548"/>
            <a:ext cx="292677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492" y="6377548"/>
            <a:ext cx="2102715" cy="27699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83796" y="6377548"/>
            <a:ext cx="2102716" cy="276999"/>
          </a:xfrm>
          <a:prstGeom prst="rect">
            <a:avLst/>
          </a:prstGeom>
          <a:noFill/>
          <a:ln>
            <a:noFill/>
          </a:ln>
        </p:spPr>
        <p:txBody>
          <a:bodyPr wrap="square" lIns="0" tIns="0" rIns="0" bIns="0" anchor="t"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898989"/>
                </a:solidFill>
                <a:latin typeface="Calibri"/>
                <a:ea typeface="Calibri"/>
                <a:cs typeface="Calibri"/>
                <a:sym typeface="Calibri"/>
              </a:rPr>
              <a:t>‹#›</a:t>
            </a:fld>
            <a:endParaRPr lang="en-US" sz="18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5" r:id="rId2"/>
    <p:sldLayoutId id="214748367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onevotenow.org/" TargetMode="External"/><Relationship Id="rId2" Type="http://schemas.openxmlformats.org/officeDocument/2006/relationships/hyperlink" Target="http://www.startyourjourney.org/"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nacdd.org/"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6" Type="http://schemas.openxmlformats.org/officeDocument/2006/relationships/hyperlink" Target="http://respectabilityusa.com/Resources/By%20State/Idaho%20and%20Jobs%20for%20PwDs.pdf" TargetMode="External"/><Relationship Id="rId21" Type="http://schemas.openxmlformats.org/officeDocument/2006/relationships/hyperlink" Target="http://respectabilityusa.com/Resources/By%20State/Florida%20and%20Jobs%20for%20PwDs.ppt" TargetMode="External"/><Relationship Id="rId34" Type="http://schemas.openxmlformats.org/officeDocument/2006/relationships/hyperlink" Target="http://respectabilityusa.com/Resources/By%20State/Kansas%20and%20Jobs%20for%20PwDs.pdf" TargetMode="External"/><Relationship Id="rId42" Type="http://schemas.openxmlformats.org/officeDocument/2006/relationships/hyperlink" Target="http://respectabilityusa.com/Resources/By%20State/Maryland%20and%20Jobs%20for%20PwDs.pdf" TargetMode="External"/><Relationship Id="rId47" Type="http://schemas.openxmlformats.org/officeDocument/2006/relationships/hyperlink" Target="http://respectabilityusa.com/Resources/By%20State/Michigan%20and%20Jobs%20for%20PwDs.ppt" TargetMode="External"/><Relationship Id="rId50" Type="http://schemas.openxmlformats.org/officeDocument/2006/relationships/hyperlink" Target="http://respectabilityusa.com/Resources/By%20State/Mississippi%20and%20Jobs%20for%20PwDs.pdf" TargetMode="External"/><Relationship Id="rId55" Type="http://schemas.openxmlformats.org/officeDocument/2006/relationships/hyperlink" Target="http://respectabilityusa.com/Resources/By%20State/Montana%20and%20Jobs%20for%20PwDs.ppt" TargetMode="External"/><Relationship Id="rId63" Type="http://schemas.openxmlformats.org/officeDocument/2006/relationships/hyperlink" Target="http://respectabilityusa.com/Resources/By%20State/New%20Jersey%20and%20Jobs%20for%20PwDs.ppt" TargetMode="External"/><Relationship Id="rId68" Type="http://schemas.openxmlformats.org/officeDocument/2006/relationships/hyperlink" Target="http://respectabilityusa.com/Resources/By%20State/North%20Carolina%20and%20Jobs%20for%20PwDs.pdf" TargetMode="External"/><Relationship Id="rId76" Type="http://schemas.openxmlformats.org/officeDocument/2006/relationships/hyperlink" Target="http://respectabilityusa.com/Resources/By%20State/Oregon%20and%20Jobs%20for%20PwDs.pdf" TargetMode="External"/><Relationship Id="rId84" Type="http://schemas.openxmlformats.org/officeDocument/2006/relationships/hyperlink" Target="http://respectabilityusa.com/Resources/By%20State/South%20Dakota%20and%20Jobs%20for%20PwDs.pdf" TargetMode="External"/><Relationship Id="rId89" Type="http://schemas.openxmlformats.org/officeDocument/2006/relationships/hyperlink" Target="http://respectabilityusa.com/Resources/By%20State/Texas%20and%20Jobs%20for%20PwDs.ppt" TargetMode="External"/><Relationship Id="rId97" Type="http://schemas.openxmlformats.org/officeDocument/2006/relationships/hyperlink" Target="http://respectabilityusa.com/Resources/By%20State/Washington%20and%20Jobs%20for%20PwDs.ppt" TargetMode="External"/><Relationship Id="rId7" Type="http://schemas.openxmlformats.org/officeDocument/2006/relationships/hyperlink" Target="http://respectabilityusa.com/Resources/By%20State/Arizona%20and%20Jobs%20for%20PwDs.ppt" TargetMode="External"/><Relationship Id="rId71" Type="http://schemas.openxmlformats.org/officeDocument/2006/relationships/hyperlink" Target="http://respectabilityusa.com/Resources/By%20State/North%20Dakota%20and%20Jobs%20for%20PwDs.ppt" TargetMode="External"/><Relationship Id="rId92" Type="http://schemas.openxmlformats.org/officeDocument/2006/relationships/hyperlink" Target="http://respectabilityusa.com/Resources/By%20State/Vermont%20and%20Jobs%20for%20PwDs.pdf" TargetMode="External"/><Relationship Id="rId2" Type="http://schemas.openxmlformats.org/officeDocument/2006/relationships/hyperlink" Target="http://respectabilityusa.com/Resources/By%20State/Alabama%20and%20Jobs%20for%20PwDs.pdf" TargetMode="External"/><Relationship Id="rId16" Type="http://schemas.openxmlformats.org/officeDocument/2006/relationships/hyperlink" Target="http://respectabilityusa.com/Resources/By%20State/DC%20and%20Jobs%20for%20PwDs.pdf" TargetMode="External"/><Relationship Id="rId29" Type="http://schemas.openxmlformats.org/officeDocument/2006/relationships/hyperlink" Target="http://respectabilityusa.com/Resources/By%20State/Illinois%20and%20Jobs%20for%20PwDs.ppt" TargetMode="External"/><Relationship Id="rId11" Type="http://schemas.openxmlformats.org/officeDocument/2006/relationships/hyperlink" Target="http://respectabilityusa.com/Resources/By%20State/California%20and%20Jobs%20for%20PwDs.ppt" TargetMode="External"/><Relationship Id="rId24" Type="http://schemas.openxmlformats.org/officeDocument/2006/relationships/hyperlink" Target="http://respectabilityusa.com/Resources/By%20State/Hawaii%20and%20Jobs%20for%20PwDs.pdf" TargetMode="External"/><Relationship Id="rId32" Type="http://schemas.openxmlformats.org/officeDocument/2006/relationships/hyperlink" Target="http://respectabilityusa.com/Resources/By%20State/Iowa%20and%20Jobs%20for%20PwDs.pdf" TargetMode="External"/><Relationship Id="rId37" Type="http://schemas.openxmlformats.org/officeDocument/2006/relationships/hyperlink" Target="http://respectabilityusa.com/Resources/By%20State/Kentucky%20and%20Jobs%20for%20PwDs.ppt" TargetMode="External"/><Relationship Id="rId40" Type="http://schemas.openxmlformats.org/officeDocument/2006/relationships/hyperlink" Target="http://respectabilityusa.com/Resources/By%20State/Maine%20and%20Jobs%20for%20PwDs.pdf" TargetMode="External"/><Relationship Id="rId45" Type="http://schemas.openxmlformats.org/officeDocument/2006/relationships/hyperlink" Target="http://respectabilityusa.com/Resources/By%20State/Massachussetts%20and%20Jobs%20for%20PwDs.ppt" TargetMode="External"/><Relationship Id="rId53" Type="http://schemas.openxmlformats.org/officeDocument/2006/relationships/hyperlink" Target="http://respectabilityusa.com/Resources/By%20State/Missouri%20and%20Jobs%20for%20PwDs.ppt" TargetMode="External"/><Relationship Id="rId58" Type="http://schemas.openxmlformats.org/officeDocument/2006/relationships/hyperlink" Target="http://respectabilityusa.com/Resources/By%20State/Nevada%20and%20Jobs%20for%20PwDs.pdf" TargetMode="External"/><Relationship Id="rId66" Type="http://schemas.openxmlformats.org/officeDocument/2006/relationships/hyperlink" Target="http://respectabilityusa.com/Resources/By%20State/New%20York%20and%20Jobs%20for%20PwDs.pdf" TargetMode="External"/><Relationship Id="rId74" Type="http://schemas.openxmlformats.org/officeDocument/2006/relationships/hyperlink" Target="http://respectabilityusa.com/Resources/By%20State/Oklahoma%20and%20Jobs%20for%20PwDs.pdf" TargetMode="External"/><Relationship Id="rId79" Type="http://schemas.openxmlformats.org/officeDocument/2006/relationships/hyperlink" Target="http://respectabilityusa.com/Resources/By%20State/Pennsylvania%20and%20Jobs%20for%20PwDs.ppt" TargetMode="External"/><Relationship Id="rId87" Type="http://schemas.openxmlformats.org/officeDocument/2006/relationships/hyperlink" Target="http://respectabilityusa.com/Resources/By%20State/Tennessee%20and%20Jobs%20for%20PwDs.ppt" TargetMode="External"/><Relationship Id="rId5" Type="http://schemas.openxmlformats.org/officeDocument/2006/relationships/hyperlink" Target="http://respectabilityusa.com/Resources/By%20State/Alaska%20and%20Jobs%20for%20PwDs.ppt" TargetMode="External"/><Relationship Id="rId61" Type="http://schemas.openxmlformats.org/officeDocument/2006/relationships/hyperlink" Target="http://respectabilityusa.com/Resources/By%20State/New%20Hampshire%20and%20Jobs%20for%20PwDs.ppt" TargetMode="External"/><Relationship Id="rId82" Type="http://schemas.openxmlformats.org/officeDocument/2006/relationships/hyperlink" Target="http://respectabilityusa.com/Resources/By%20State/South%20Carolina%20and%20Jobs%20for%20PwDs.pdf" TargetMode="External"/><Relationship Id="rId90" Type="http://schemas.openxmlformats.org/officeDocument/2006/relationships/hyperlink" Target="http://respectabilityusa.com/Resources/By%20State/Utah%20and%20Jobs%20for%20PwDs.pdf" TargetMode="External"/><Relationship Id="rId95" Type="http://schemas.openxmlformats.org/officeDocument/2006/relationships/hyperlink" Target="http://respectabilityusa.com/Resources/By%20State/Virginia%20and%20Jobs%20for%20PwDs.ppt" TargetMode="External"/><Relationship Id="rId19" Type="http://schemas.openxmlformats.org/officeDocument/2006/relationships/hyperlink" Target="http://respectabilityusa.com/Resources/By%20State/Delaware%20and%20Jobs%20for%20PwDs.ppt" TargetMode="External"/><Relationship Id="rId14" Type="http://schemas.openxmlformats.org/officeDocument/2006/relationships/hyperlink" Target="http://respectabilityusa.com/Resources/By%20State/Connecticut%20and%20Jobs%20for%20PwDs.pdf" TargetMode="External"/><Relationship Id="rId22" Type="http://schemas.openxmlformats.org/officeDocument/2006/relationships/hyperlink" Target="http://respectabilityusa.com/Resources/By%20State/Georgia%20and%20Jobs%20for%20PwDs.pdf" TargetMode="External"/><Relationship Id="rId27" Type="http://schemas.openxmlformats.org/officeDocument/2006/relationships/hyperlink" Target="http://respectabilityusa.com/Resources/By%20State/Idaho%20and%20Jobs%20for%20PwDs.ppt" TargetMode="External"/><Relationship Id="rId30" Type="http://schemas.openxmlformats.org/officeDocument/2006/relationships/hyperlink" Target="http://respectabilityusa.com/Resources/By%20State/Indiana%20and%20Jobs%20for%20PwDs.pdf" TargetMode="External"/><Relationship Id="rId35" Type="http://schemas.openxmlformats.org/officeDocument/2006/relationships/hyperlink" Target="http://respectabilityusa.com/Resources/By%20State/Kansas%20and%20Jobs%20for%20PwDs.ppt" TargetMode="External"/><Relationship Id="rId43" Type="http://schemas.openxmlformats.org/officeDocument/2006/relationships/hyperlink" Target="http://respectabilityusa.com/Resources/By%20State/Maryland%20and%20Jobs%20for%20PwDs.ppt" TargetMode="External"/><Relationship Id="rId48" Type="http://schemas.openxmlformats.org/officeDocument/2006/relationships/hyperlink" Target="http://respectabilityusa.com/Resources/By%20State/Minnesota%20and%20Jobs%20for%20PwDs.pdf" TargetMode="External"/><Relationship Id="rId56" Type="http://schemas.openxmlformats.org/officeDocument/2006/relationships/hyperlink" Target="http://respectabilityusa.com/Resources/By%20State/Nebraska%20and%20Jobs%20for%20PwDs.pdf" TargetMode="External"/><Relationship Id="rId64" Type="http://schemas.openxmlformats.org/officeDocument/2006/relationships/hyperlink" Target="http://respectabilityusa.com/Resources/By%20State/New%20Mexico%20and%20Jobs%20for%20PwDs.pdf" TargetMode="External"/><Relationship Id="rId69" Type="http://schemas.openxmlformats.org/officeDocument/2006/relationships/hyperlink" Target="http://respectabilityusa.com/Resources/By%20State/North%20Carolina%20and%20Jobs%20for%20PwDs.ppt" TargetMode="External"/><Relationship Id="rId77" Type="http://schemas.openxmlformats.org/officeDocument/2006/relationships/hyperlink" Target="http://respectabilityusa.com/Resources/By%20State/Oregon%20and%20Jobs%20for%20PwDs.ppt" TargetMode="External"/><Relationship Id="rId100" Type="http://schemas.openxmlformats.org/officeDocument/2006/relationships/hyperlink" Target="http://respectabilityusa.com/Resources/By%20State/Wyoming%20and%20Jobs%20for%20PwDs.pdf" TargetMode="External"/><Relationship Id="rId8" Type="http://schemas.openxmlformats.org/officeDocument/2006/relationships/hyperlink" Target="http://respectabilityusa.com/Resources/By%20State/Arkansas%20and%20Jobs%20for%20PwDs.pdf" TargetMode="External"/><Relationship Id="rId51" Type="http://schemas.openxmlformats.org/officeDocument/2006/relationships/hyperlink" Target="http://respectabilityusa.com/Resources/By%20State/Mississippi%20and%20Jobs%20for%20PwDs.ppt" TargetMode="External"/><Relationship Id="rId72" Type="http://schemas.openxmlformats.org/officeDocument/2006/relationships/hyperlink" Target="http://respectabilityusa.com/Resources/By%20State/Ohio%20and%20Jobs%20for%20PwDs.pdf" TargetMode="External"/><Relationship Id="rId80" Type="http://schemas.openxmlformats.org/officeDocument/2006/relationships/hyperlink" Target="http://respectabilityusa.com/Resources/By%20State/Rhode%20Island%20and%20Jobs%20for%20PwDs.pdf" TargetMode="External"/><Relationship Id="rId85" Type="http://schemas.openxmlformats.org/officeDocument/2006/relationships/hyperlink" Target="http://respectabilityusa.com/Resources/By%20State/South%20Dakota%20and%20Jobs%20for%20PwDs.ppt" TargetMode="External"/><Relationship Id="rId93" Type="http://schemas.openxmlformats.org/officeDocument/2006/relationships/hyperlink" Target="http://respectabilityusa.com/Resources/By%20State/Vermont%20and%20Jobs%20for%20PwDs.ppt" TargetMode="External"/><Relationship Id="rId98" Type="http://schemas.openxmlformats.org/officeDocument/2006/relationships/hyperlink" Target="http://respectabilityusa.com/Resources/By%20State/Wisconsin%20and%20Jobs%20for%20PwDs.pdf" TargetMode="External"/><Relationship Id="rId3" Type="http://schemas.openxmlformats.org/officeDocument/2006/relationships/hyperlink" Target="http://respectabilityusa.com/Resources/By%20State/Alabama%20and%20Jobs%20for%20PwDs.ppt" TargetMode="External"/><Relationship Id="rId12" Type="http://schemas.openxmlformats.org/officeDocument/2006/relationships/hyperlink" Target="http://respectabilityusa.com/Resources/By%20State/Colorado%20%20and%20Jobs%20for%20PwDs.pdf" TargetMode="External"/><Relationship Id="rId17" Type="http://schemas.openxmlformats.org/officeDocument/2006/relationships/hyperlink" Target="http://respectabilityusa.com/Resources/By%20State/DC%20and%20Jobs%20for%20PwDs.ppt" TargetMode="External"/><Relationship Id="rId25" Type="http://schemas.openxmlformats.org/officeDocument/2006/relationships/hyperlink" Target="http://respectabilityusa.com/Resources/By%20State/Hawaii%20and%20Jobs%20for%20PwDs.ppt" TargetMode="External"/><Relationship Id="rId33" Type="http://schemas.openxmlformats.org/officeDocument/2006/relationships/hyperlink" Target="http://respectabilityusa.com/Resources/By%20State/Iowa%20and%20Jobs%20for%20PwDs.ppt" TargetMode="External"/><Relationship Id="rId38" Type="http://schemas.openxmlformats.org/officeDocument/2006/relationships/hyperlink" Target="http://respectabilityusa.com/Resources/By%20State/Louisiana%20and%20Jobs%20for%20PwDs.pdf" TargetMode="External"/><Relationship Id="rId46" Type="http://schemas.openxmlformats.org/officeDocument/2006/relationships/hyperlink" Target="http://respectabilityusa.com/Resources/By%20State/Michigan%20and%20Jobs%20for%20PwDs.pdf" TargetMode="External"/><Relationship Id="rId59" Type="http://schemas.openxmlformats.org/officeDocument/2006/relationships/hyperlink" Target="http://respectabilityusa.com/Resources/By%20State/Nevada%20and%20Jobs%20for%20PwDs.ppt" TargetMode="External"/><Relationship Id="rId67" Type="http://schemas.openxmlformats.org/officeDocument/2006/relationships/hyperlink" Target="http://respectabilityusa.com/Resources/By%20State/New%20York%20and%20Jobs%20for%20PwDs.ppt" TargetMode="External"/><Relationship Id="rId20" Type="http://schemas.openxmlformats.org/officeDocument/2006/relationships/hyperlink" Target="http://respectabilityusa.com/Resources/By%20State/Florida%20and%20Jobs%20for%20PwDs.pdf" TargetMode="External"/><Relationship Id="rId41" Type="http://schemas.openxmlformats.org/officeDocument/2006/relationships/hyperlink" Target="http://respectabilityusa.com/Resources/By%20State/Maine%20and%20Jobs%20for%20PwDs.ppt" TargetMode="External"/><Relationship Id="rId54" Type="http://schemas.openxmlformats.org/officeDocument/2006/relationships/hyperlink" Target="http://respectabilityusa.com/Resources/By%20State/Montana%20and%20Jobs%20for%20PwDs.pdf" TargetMode="External"/><Relationship Id="rId62" Type="http://schemas.openxmlformats.org/officeDocument/2006/relationships/hyperlink" Target="http://respectabilityusa.com/Resources/By%20State/New%20Jersey%20and%20Jobs%20for%20PwDs.pdf" TargetMode="External"/><Relationship Id="rId70" Type="http://schemas.openxmlformats.org/officeDocument/2006/relationships/hyperlink" Target="http://respectabilityusa.com/Resources/By%20State/North%20Dakota%20and%20Jobs%20for%20PwDs.pdf" TargetMode="External"/><Relationship Id="rId75" Type="http://schemas.openxmlformats.org/officeDocument/2006/relationships/hyperlink" Target="http://respectabilityusa.com/Resources/By%20State/Oklahoma%20and%20Jobs%20for%20PwDs.ppt" TargetMode="External"/><Relationship Id="rId83" Type="http://schemas.openxmlformats.org/officeDocument/2006/relationships/hyperlink" Target="http://respectabilityusa.com/Resources/By%20State/South%20Carolina%20and%20Jobs%20for%20PwDs.ppt" TargetMode="External"/><Relationship Id="rId88" Type="http://schemas.openxmlformats.org/officeDocument/2006/relationships/hyperlink" Target="http://respectabilityusa.com/Resources/By%20State/Texas%20and%20Jobs%20for%20PwDs.pdf" TargetMode="External"/><Relationship Id="rId91" Type="http://schemas.openxmlformats.org/officeDocument/2006/relationships/hyperlink" Target="http://respectabilityusa.com/Resources/By%20State/Utah%20and%20Jobs%20for%20PwDs.ppt" TargetMode="External"/><Relationship Id="rId96" Type="http://schemas.openxmlformats.org/officeDocument/2006/relationships/hyperlink" Target="http://respectabilityusa.com/Resources/By%20State/Washington%20and%20Jobs%20for%20PwDs.pdf" TargetMode="External"/><Relationship Id="rId1" Type="http://schemas.openxmlformats.org/officeDocument/2006/relationships/slideLayout" Target="../slideLayouts/slideLayout9.xml"/><Relationship Id="rId6" Type="http://schemas.openxmlformats.org/officeDocument/2006/relationships/hyperlink" Target="http://respectabilityusa.com/Resources/By%20State/Arizona%20and%20Jobs%20for%20PwDs.pdf" TargetMode="External"/><Relationship Id="rId15" Type="http://schemas.openxmlformats.org/officeDocument/2006/relationships/hyperlink" Target="http://respectabilityusa.com/Resources/By%20State/Connecticut%20and%20Jobs%20for%20PwDs.ppt" TargetMode="External"/><Relationship Id="rId23" Type="http://schemas.openxmlformats.org/officeDocument/2006/relationships/hyperlink" Target="http://respectabilityusa.com/Resources/By%20State/Georgia%20and%20Jobs%20for%20PwDs.ppt" TargetMode="External"/><Relationship Id="rId28" Type="http://schemas.openxmlformats.org/officeDocument/2006/relationships/hyperlink" Target="http://respectabilityusa.com/Resources/By%20State/Illinois%20and%20Jobs%20for%20PwDs.pdf" TargetMode="External"/><Relationship Id="rId36" Type="http://schemas.openxmlformats.org/officeDocument/2006/relationships/hyperlink" Target="http://respectabilityusa.com/Resources/By%20State/Kentucky%20and%20Jobs%20for%20PwDs.pdf" TargetMode="External"/><Relationship Id="rId49" Type="http://schemas.openxmlformats.org/officeDocument/2006/relationships/hyperlink" Target="http://respectabilityusa.com/Resources/By%20State/Minnesota%20and%20Jobs%20for%20PwDs.ppt" TargetMode="External"/><Relationship Id="rId57" Type="http://schemas.openxmlformats.org/officeDocument/2006/relationships/hyperlink" Target="http://respectabilityusa.com/Resources/By%20State/Nebraska%20and%20Jobs%20for%20PwDs.ppt" TargetMode="External"/><Relationship Id="rId10" Type="http://schemas.openxmlformats.org/officeDocument/2006/relationships/hyperlink" Target="http://respectabilityusa.com/Resources/By%20State/California%20and%20Jobs%20for%20PwDs.pdf" TargetMode="External"/><Relationship Id="rId31" Type="http://schemas.openxmlformats.org/officeDocument/2006/relationships/hyperlink" Target="http://respectabilityusa.com/Resources/By%20State/Indiana%20and%20Jobs%20for%20PwDs.ppt" TargetMode="External"/><Relationship Id="rId44" Type="http://schemas.openxmlformats.org/officeDocument/2006/relationships/hyperlink" Target="http://respectabilityusa.com/Resources/By%20State/Massachussetts%20and%20Jobs%20for%20PwDs.pdf" TargetMode="External"/><Relationship Id="rId52" Type="http://schemas.openxmlformats.org/officeDocument/2006/relationships/hyperlink" Target="http://respectabilityusa.com/Resources/By%20State/Missouri%20and%20Jobs%20for%20PwDs.pdf" TargetMode="External"/><Relationship Id="rId60" Type="http://schemas.openxmlformats.org/officeDocument/2006/relationships/hyperlink" Target="http://respectabilityusa.com/Resources/By%20State/New%20Hampshire%20and%20Jobs%20for%20PwDs.pdf" TargetMode="External"/><Relationship Id="rId65" Type="http://schemas.openxmlformats.org/officeDocument/2006/relationships/hyperlink" Target="http://respectabilityusa.com/Resources/By%20State/New%20Mexico%20and%20Jobs%20for%20PwDs.ppt" TargetMode="External"/><Relationship Id="rId73" Type="http://schemas.openxmlformats.org/officeDocument/2006/relationships/hyperlink" Target="http://respectabilityusa.com/Resources/By%20State/Ohio%20and%20Jobs%20for%20PwDs.ppt" TargetMode="External"/><Relationship Id="rId78" Type="http://schemas.openxmlformats.org/officeDocument/2006/relationships/hyperlink" Target="http://respectabilityusa.com/Resources/By%20State/Pennsylvania%20and%20Jobs%20for%20PwDs.pdf" TargetMode="External"/><Relationship Id="rId81" Type="http://schemas.openxmlformats.org/officeDocument/2006/relationships/hyperlink" Target="http://respectabilityusa.com/Resources/By%20State/Rhode%20Island%20and%20Jobs%20for%20PwDs.ppt" TargetMode="External"/><Relationship Id="rId86" Type="http://schemas.openxmlformats.org/officeDocument/2006/relationships/hyperlink" Target="http://respectabilityusa.com/Resources/By%20State/Tennessee%20and%20Jobs%20for%20PwDs.pdf" TargetMode="External"/><Relationship Id="rId94" Type="http://schemas.openxmlformats.org/officeDocument/2006/relationships/hyperlink" Target="http://respectabilityusa.com/Resources/By%20State/Virginia%20and%20Jobs%20for%20PwDs.pdf" TargetMode="External"/><Relationship Id="rId99" Type="http://schemas.openxmlformats.org/officeDocument/2006/relationships/hyperlink" Target="http://respectabilityusa.com/Resources/By%20State/Wisconsin%20and%20Jobs%20for%20PwDs.ppt" TargetMode="External"/><Relationship Id="rId101" Type="http://schemas.openxmlformats.org/officeDocument/2006/relationships/hyperlink" Target="http://respectabilityusa.com/Resources/By%20State/Wyoming%20and%20Jobs%20for%20PwDs.ppt" TargetMode="External"/><Relationship Id="rId4" Type="http://schemas.openxmlformats.org/officeDocument/2006/relationships/hyperlink" Target="http://respectabilityusa.com/Resources/By%20State/Alaska%20and%20Jobs%20for%20PwDs.pdf" TargetMode="External"/><Relationship Id="rId9" Type="http://schemas.openxmlformats.org/officeDocument/2006/relationships/hyperlink" Target="http://respectabilityusa.com/Resources/By%20State/Arkansas%20and%20Jobs%20for%20PwDs.ppt" TargetMode="External"/><Relationship Id="rId13" Type="http://schemas.openxmlformats.org/officeDocument/2006/relationships/hyperlink" Target="http://respectabilityusa.com/Resources/By%20State/Colorado%20%20and%20Jobs%20for%20PwDs.ppt" TargetMode="External"/><Relationship Id="rId18" Type="http://schemas.openxmlformats.org/officeDocument/2006/relationships/hyperlink" Target="http://respectabilityusa.com/Resources/By%20State/Delaware%20and%20Jobs%20for%20PwDs.pdf" TargetMode="External"/><Relationship Id="rId39" Type="http://schemas.openxmlformats.org/officeDocument/2006/relationships/hyperlink" Target="http://respectabilityusa.com/Resources/By%20State/Louisiana%20and%20Jobs%20for%20PwDs.pp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huffingtonpost.com/gov-jack-markell/a-better-bottom-lineempl_b_3749414.html" TargetMode="External"/><Relationship Id="rId2" Type="http://schemas.openxmlformats.org/officeDocument/2006/relationships/hyperlink" Target="http://www.huffingtonpost.com/jennifer-laszlo-mizrahi/false-stereotypes-of-peop_b_5353818.html" TargetMode="External"/><Relationship Id="rId1" Type="http://schemas.openxmlformats.org/officeDocument/2006/relationships/slideLayout" Target="../slideLayouts/slideLayout8.xml"/><Relationship Id="rId6" Type="http://schemas.openxmlformats.org/officeDocument/2006/relationships/hyperlink" Target="https://www.philanthropy.com/article/Opinion-Ford-s-Push-on/237762" TargetMode="External"/><Relationship Id="rId5" Type="http://schemas.openxmlformats.org/officeDocument/2006/relationships/hyperlink" Target="https://www.usatoday.com/story/opinion/2018/02/22/people-disabilities-rapidly-joining-workforce-parallel-tv-trend-jack-markell-column/355728002/" TargetMode="External"/><Relationship Id="rId4" Type="http://schemas.openxmlformats.org/officeDocument/2006/relationships/hyperlink" Target="http://www.jsonline.com/news/opinion/disability-advocates-laud-governors-jobs-focus-b9966299z1-217983671.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reeronestop.org/LocalHelp/WorkforceDevelopment/workforce-development.aspx"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hyperlink" Target="http://www.respectabilityus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25EE-EBF2-4105-A8FE-057F08572FC1}"/>
              </a:ext>
            </a:extLst>
          </p:cNvPr>
          <p:cNvSpPr>
            <a:spLocks noGrp="1"/>
          </p:cNvSpPr>
          <p:nvPr>
            <p:ph type="title" idx="4294967295"/>
          </p:nvPr>
        </p:nvSpPr>
        <p:spPr/>
        <p:txBody>
          <a:bodyPr/>
          <a:lstStyle/>
          <a:p>
            <a:r>
              <a:rPr lang="en-US" dirty="0">
                <a:latin typeface="Baskerville Old Face" panose="02020602080505020303" pitchFamily="18" charset="0"/>
              </a:rPr>
              <a:t>Introduction</a:t>
            </a:r>
          </a:p>
        </p:txBody>
      </p:sp>
      <p:pic>
        <p:nvPicPr>
          <p:cNvPr id="6" name="Shape 209" descr="The black and gold logo of RespectAbility with it's mission statement: Fighting Stigmas. Advancing Opportunities. ">
            <a:extLst>
              <a:ext uri="{FF2B5EF4-FFF2-40B4-BE49-F238E27FC236}">
                <a16:creationId xmlns:a16="http://schemas.microsoft.com/office/drawing/2014/main" id="{DF5FFE73-2FD3-4148-A842-96A963FF1393}"/>
              </a:ext>
            </a:extLst>
          </p:cNvPr>
          <p:cNvPicPr preferRelativeResize="0"/>
          <p:nvPr/>
        </p:nvPicPr>
        <p:blipFill rotWithShape="1">
          <a:blip r:embed="rId3">
            <a:alphaModFix/>
          </a:blip>
          <a:srcRect/>
          <a:stretch/>
        </p:blipFill>
        <p:spPr>
          <a:xfrm>
            <a:off x="1457212" y="138278"/>
            <a:ext cx="6287297" cy="3066983"/>
          </a:xfrm>
          <a:prstGeom prst="rect">
            <a:avLst/>
          </a:prstGeom>
          <a:noFill/>
          <a:ln>
            <a:noFill/>
          </a:ln>
        </p:spPr>
      </p:pic>
      <p:sp>
        <p:nvSpPr>
          <p:cNvPr id="5" name="Rectangle 4">
            <a:extLst>
              <a:ext uri="{FF2B5EF4-FFF2-40B4-BE49-F238E27FC236}">
                <a16:creationId xmlns:a16="http://schemas.microsoft.com/office/drawing/2014/main" id="{DBBF53C0-DF45-E34F-A2BC-83D1BCCD8577}"/>
              </a:ext>
            </a:extLst>
          </p:cNvPr>
          <p:cNvSpPr/>
          <p:nvPr/>
        </p:nvSpPr>
        <p:spPr>
          <a:xfrm>
            <a:off x="884714" y="2852452"/>
            <a:ext cx="7432291" cy="1015663"/>
          </a:xfrm>
          <a:prstGeom prst="rect">
            <a:avLst/>
          </a:prstGeom>
        </p:spPr>
        <p:txBody>
          <a:bodyPr wrap="none">
            <a:spAutoFit/>
          </a:bodyPr>
          <a:lstStyle/>
          <a:p>
            <a:r>
              <a:rPr lang="en-US" sz="3600" b="1" spc="-113" dirty="0">
                <a:latin typeface="Baskerville Old Face" panose="02020602080505020303" pitchFamily="18" charset="0"/>
              </a:rPr>
              <a:t>Advancing Jobs for People with Disabilities</a:t>
            </a:r>
          </a:p>
          <a:p>
            <a:pPr algn="ctr"/>
            <a:r>
              <a:rPr lang="en-US" sz="2400" b="1" spc="-113" dirty="0">
                <a:latin typeface="Baskerville Old Face" panose="02020602080505020303" pitchFamily="18" charset="0"/>
              </a:rPr>
              <a:t>June 20</a:t>
            </a:r>
            <a:r>
              <a:rPr lang="en-US" sz="2400" b="1" spc="-113" baseline="30000" dirty="0">
                <a:latin typeface="Baskerville Old Face" panose="02020602080505020303" pitchFamily="18" charset="0"/>
              </a:rPr>
              <a:t>th, </a:t>
            </a:r>
            <a:r>
              <a:rPr lang="en-US" sz="2400" b="1" spc="-113" dirty="0">
                <a:latin typeface="Baskerville Old Face" panose="02020602080505020303" pitchFamily="18" charset="0"/>
              </a:rPr>
              <a:t>2018:  </a:t>
            </a:r>
            <a:r>
              <a:rPr lang="en-US" sz="2400" b="1" dirty="0" err="1">
                <a:latin typeface="Baskerville Old Face" panose="02020602080505020303" pitchFamily="18" charset="0"/>
              </a:rPr>
              <a:t>RespectAbility</a:t>
            </a:r>
            <a:r>
              <a:rPr lang="en-US" sz="2400" b="1" dirty="0">
                <a:latin typeface="Baskerville Old Face" panose="02020602080505020303" pitchFamily="18" charset="0"/>
              </a:rPr>
              <a:t> Volunteer Training </a:t>
            </a:r>
          </a:p>
        </p:txBody>
      </p:sp>
      <p:sp>
        <p:nvSpPr>
          <p:cNvPr id="7" name="Rectangle 6">
            <a:extLst>
              <a:ext uri="{FF2B5EF4-FFF2-40B4-BE49-F238E27FC236}">
                <a16:creationId xmlns:a16="http://schemas.microsoft.com/office/drawing/2014/main" id="{2B110A43-6419-5D4A-B812-7DDA75201E49}"/>
              </a:ext>
            </a:extLst>
          </p:cNvPr>
          <p:cNvSpPr/>
          <p:nvPr/>
        </p:nvSpPr>
        <p:spPr>
          <a:xfrm>
            <a:off x="2189897" y="5818504"/>
            <a:ext cx="4764206" cy="930639"/>
          </a:xfrm>
          <a:prstGeom prst="rect">
            <a:avLst/>
          </a:prstGeom>
        </p:spPr>
        <p:txBody>
          <a:bodyPr wrap="square">
            <a:spAutoFit/>
          </a:bodyPr>
          <a:lstStyle/>
          <a:p>
            <a:pPr lvl="0" algn="ctr">
              <a:lnSpc>
                <a:spcPct val="115000"/>
              </a:lnSpc>
              <a:buClr>
                <a:schemeClr val="dk1"/>
              </a:buClr>
              <a:buSzPct val="78571"/>
            </a:pPr>
            <a:r>
              <a:rPr lang="en-US" sz="1200" dirty="0">
                <a:solidFill>
                  <a:schemeClr val="dk1"/>
                </a:solidFill>
                <a:latin typeface="Baskerville Old Face" panose="02020602080505020303" pitchFamily="18" charset="0"/>
                <a:ea typeface="Georgia"/>
                <a:cs typeface="Georgia"/>
                <a:sym typeface="Georgia"/>
              </a:rPr>
              <a:t>Jennifer Laszlo Mizrahi, President, </a:t>
            </a:r>
            <a:r>
              <a:rPr lang="en-US" sz="1200" dirty="0" err="1">
                <a:solidFill>
                  <a:schemeClr val="dk1"/>
                </a:solidFill>
                <a:latin typeface="Baskerville Old Face" panose="02020602080505020303" pitchFamily="18" charset="0"/>
                <a:ea typeface="Georgia"/>
                <a:cs typeface="Georgia"/>
                <a:sym typeface="Georgia"/>
              </a:rPr>
              <a:t>RespectAbility</a:t>
            </a:r>
            <a:endParaRPr lang="en-US" sz="1200" dirty="0">
              <a:solidFill>
                <a:schemeClr val="dk1"/>
              </a:solidFill>
              <a:latin typeface="Baskerville Old Face" panose="02020602080505020303" pitchFamily="18" charset="0"/>
              <a:ea typeface="Georgia"/>
              <a:cs typeface="Georgia"/>
              <a:sym typeface="Georgia"/>
            </a:endParaRPr>
          </a:p>
          <a:p>
            <a:pPr lvl="0" algn="ctr">
              <a:lnSpc>
                <a:spcPct val="115000"/>
              </a:lnSpc>
              <a:buClr>
                <a:schemeClr val="dk1"/>
              </a:buClr>
              <a:buSzPct val="78571"/>
            </a:pPr>
            <a:r>
              <a:rPr lang="en-US" sz="1200" dirty="0">
                <a:solidFill>
                  <a:schemeClr val="dk1"/>
                </a:solidFill>
                <a:latin typeface="Baskerville Old Face" panose="02020602080505020303" pitchFamily="18" charset="0"/>
                <a:ea typeface="Georgia"/>
                <a:cs typeface="Georgia"/>
                <a:sym typeface="Georgia"/>
              </a:rPr>
              <a:t>Calvin Harris, Chairman, Respect Ability</a:t>
            </a:r>
          </a:p>
          <a:p>
            <a:pPr lvl="0" algn="ctr">
              <a:lnSpc>
                <a:spcPct val="115000"/>
              </a:lnSpc>
              <a:buClr>
                <a:schemeClr val="dk1"/>
              </a:buClr>
              <a:buSzPct val="78571"/>
            </a:pPr>
            <a:r>
              <a:rPr lang="en-US" sz="1200" dirty="0">
                <a:solidFill>
                  <a:schemeClr val="dk1"/>
                </a:solidFill>
                <a:latin typeface="Baskerville Old Face" panose="02020602080505020303" pitchFamily="18" charset="0"/>
                <a:ea typeface="Georgia"/>
                <a:cs typeface="Georgia"/>
                <a:sym typeface="Georgia"/>
              </a:rPr>
              <a:t>Contact: </a:t>
            </a:r>
            <a:r>
              <a:rPr lang="en-US" sz="1200" dirty="0" err="1">
                <a:solidFill>
                  <a:srgbClr val="0000FF"/>
                </a:solidFill>
                <a:latin typeface="Baskerville Old Face" panose="02020602080505020303" pitchFamily="18" charset="0"/>
                <a:ea typeface="Georgia"/>
                <a:cs typeface="Georgia"/>
                <a:sym typeface="Georgia"/>
              </a:rPr>
              <a:t>JenniferM@RespectAbility.org</a:t>
            </a:r>
            <a:endParaRPr lang="en-US" sz="1200" dirty="0">
              <a:solidFill>
                <a:srgbClr val="0000FF"/>
              </a:solidFill>
              <a:latin typeface="Baskerville Old Face" panose="02020602080505020303" pitchFamily="18" charset="0"/>
              <a:ea typeface="Georgia"/>
              <a:cs typeface="Georgia"/>
              <a:sym typeface="Georgia"/>
            </a:endParaRPr>
          </a:p>
          <a:p>
            <a:pPr lvl="0" algn="ctr">
              <a:lnSpc>
                <a:spcPct val="115000"/>
              </a:lnSpc>
              <a:buClr>
                <a:schemeClr val="dk1"/>
              </a:buClr>
              <a:buSzPct val="78571"/>
            </a:pPr>
            <a:r>
              <a:rPr lang="en-US" sz="1200" dirty="0">
                <a:solidFill>
                  <a:schemeClr val="dk1"/>
                </a:solidFill>
                <a:latin typeface="Baskerville Old Face" panose="02020602080505020303" pitchFamily="18" charset="0"/>
                <a:ea typeface="Georgia"/>
                <a:cs typeface="Georgia"/>
                <a:sym typeface="Georgia"/>
              </a:rPr>
              <a:t>202-517-6272</a:t>
            </a:r>
          </a:p>
        </p:txBody>
      </p:sp>
      <p:pic>
        <p:nvPicPr>
          <p:cNvPr id="9" name="Shape 211" descr="Headshot of Calvin Harris, Chairman  ">
            <a:extLst>
              <a:ext uri="{FF2B5EF4-FFF2-40B4-BE49-F238E27FC236}">
                <a16:creationId xmlns:a16="http://schemas.microsoft.com/office/drawing/2014/main" id="{585827BB-BD20-1246-A952-4C57E3ABD140}"/>
              </a:ext>
            </a:extLst>
          </p:cNvPr>
          <p:cNvPicPr preferRelativeResize="0"/>
          <p:nvPr/>
        </p:nvPicPr>
        <p:blipFill rotWithShape="1">
          <a:blip r:embed="rId4">
            <a:alphaModFix/>
          </a:blip>
          <a:srcRect/>
          <a:stretch/>
        </p:blipFill>
        <p:spPr>
          <a:xfrm>
            <a:off x="5022166" y="3935592"/>
            <a:ext cx="1711143" cy="1813773"/>
          </a:xfrm>
          <a:prstGeom prst="rect">
            <a:avLst/>
          </a:prstGeom>
          <a:noFill/>
          <a:ln>
            <a:noFill/>
          </a:ln>
        </p:spPr>
      </p:pic>
      <p:pic>
        <p:nvPicPr>
          <p:cNvPr id="12" name="Shape 210" descr="Headshot of Jennifer Laszlo Mizrahi, President ">
            <a:extLst>
              <a:ext uri="{FF2B5EF4-FFF2-40B4-BE49-F238E27FC236}">
                <a16:creationId xmlns:a16="http://schemas.microsoft.com/office/drawing/2014/main" id="{5F857DBA-6552-7C4F-8E9D-F4E1BEEE8C27}"/>
              </a:ext>
            </a:extLst>
          </p:cNvPr>
          <p:cNvPicPr preferRelativeResize="0"/>
          <p:nvPr/>
        </p:nvPicPr>
        <p:blipFill rotWithShape="1">
          <a:blip r:embed="rId5">
            <a:alphaModFix/>
          </a:blip>
          <a:srcRect/>
          <a:stretch/>
        </p:blipFill>
        <p:spPr>
          <a:xfrm>
            <a:off x="2189897" y="3935592"/>
            <a:ext cx="1888977" cy="1774056"/>
          </a:xfrm>
          <a:prstGeom prst="rect">
            <a:avLst/>
          </a:prstGeom>
          <a:noFill/>
          <a:ln>
            <a:noFill/>
          </a:ln>
        </p:spPr>
      </p:pic>
    </p:spTree>
    <p:extLst>
      <p:ext uri="{BB962C8B-B14F-4D97-AF65-F5344CB8AC3E}">
        <p14:creationId xmlns:p14="http://schemas.microsoft.com/office/powerpoint/2010/main" val="325160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97" y="274553"/>
            <a:ext cx="7817823" cy="276999"/>
          </a:xfrm>
        </p:spPr>
        <p:txBody>
          <a:bodyPr/>
          <a:lstStyle/>
          <a:p>
            <a:pPr algn="r"/>
            <a:r>
              <a:rPr lang="en-US" sz="3600" b="1" dirty="0">
                <a:solidFill>
                  <a:schemeClr val="bg1"/>
                </a:solidFill>
                <a:latin typeface="Baskerville Old Face" panose="02020602080505020303" pitchFamily="18" charset="0"/>
              </a:rPr>
              <a:t>Advocacy Training</a:t>
            </a:r>
          </a:p>
        </p:txBody>
      </p:sp>
      <p:sp>
        <p:nvSpPr>
          <p:cNvPr id="3" name="Content Placeholder 2"/>
          <p:cNvSpPr>
            <a:spLocks noGrp="1"/>
          </p:cNvSpPr>
          <p:nvPr>
            <p:ph idx="1"/>
          </p:nvPr>
        </p:nvSpPr>
        <p:spPr/>
        <p:txBody>
          <a:bodyPr/>
          <a:lstStyle/>
          <a:p>
            <a:r>
              <a:rPr lang="en-US" sz="2400" dirty="0">
                <a:latin typeface="Baskerville Old Face" panose="02020602080505020303" pitchFamily="18" charset="0"/>
              </a:rPr>
              <a:t>Many DD Councils sponsor advocacy training programs. Some are for adults with disabilities and family members and professionals. Some are for teenagers or young adults</a:t>
            </a:r>
          </a:p>
          <a:p>
            <a:r>
              <a:rPr lang="en-US" sz="2400" dirty="0">
                <a:latin typeface="Baskerville Old Face" panose="02020602080505020303" pitchFamily="18" charset="0"/>
              </a:rPr>
              <a:t>These advocacy training programs teach the history of disability policy, the skills of advocacy, and help people with disabilities learn how to be engaged in local advocacy work</a:t>
            </a:r>
          </a:p>
          <a:p>
            <a:r>
              <a:rPr lang="en-US" sz="2400" dirty="0">
                <a:latin typeface="Baskerville Old Face" panose="02020602080505020303" pitchFamily="18" charset="0"/>
              </a:rPr>
              <a:t>Many DD Councils also help make sure that people with disabilities know their rights and responsibilities in their civic communities including in the election process</a:t>
            </a:r>
          </a:p>
        </p:txBody>
      </p:sp>
    </p:spTree>
    <p:extLst>
      <p:ext uri="{BB962C8B-B14F-4D97-AF65-F5344CB8AC3E}">
        <p14:creationId xmlns:p14="http://schemas.microsoft.com/office/powerpoint/2010/main" val="210912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b="1" dirty="0">
                <a:solidFill>
                  <a:schemeClr val="bg1"/>
                </a:solidFill>
                <a:latin typeface="Baskerville Old Face" panose="02020602080505020303" pitchFamily="18" charset="0"/>
              </a:rPr>
              <a:t>What NACDD Offers</a:t>
            </a:r>
          </a:p>
        </p:txBody>
      </p:sp>
      <p:sp>
        <p:nvSpPr>
          <p:cNvPr id="3" name="Content Placeholder 2"/>
          <p:cNvSpPr>
            <a:spLocks noGrp="1"/>
          </p:cNvSpPr>
          <p:nvPr>
            <p:ph idx="1"/>
          </p:nvPr>
        </p:nvSpPr>
        <p:spPr>
          <a:xfrm>
            <a:off x="457497" y="1205761"/>
            <a:ext cx="8229023" cy="276999"/>
          </a:xfrm>
        </p:spPr>
        <p:txBody>
          <a:bodyPr/>
          <a:lstStyle/>
          <a:p>
            <a:r>
              <a:rPr lang="en-US" sz="2400" dirty="0">
                <a:latin typeface="Baskerville Old Face" panose="02020602080505020303" pitchFamily="18" charset="0"/>
              </a:rPr>
              <a:t>NACDD is the national non-profit, non-partisan membership organization for the 56 DD Councils</a:t>
            </a:r>
          </a:p>
          <a:p>
            <a:r>
              <a:rPr lang="en-US" sz="2400" dirty="0">
                <a:latin typeface="Baskerville Old Face" panose="02020602080505020303" pitchFamily="18" charset="0"/>
              </a:rPr>
              <a:t>NACDD launched in 2015. It is a website for people who </a:t>
            </a:r>
            <a:r>
              <a:rPr lang="en-US" sz="2400" dirty="0">
                <a:latin typeface="Baskerville Old Face" panose="02020602080505020303" pitchFamily="18" charset="0"/>
                <a:hlinkClick r:id="rId2"/>
              </a:rPr>
              <a:t>startyourjourney.org</a:t>
            </a:r>
            <a:r>
              <a:rPr lang="en-US" sz="2400" dirty="0">
                <a:latin typeface="Baskerville Old Face" panose="02020602080505020303" pitchFamily="18" charset="0"/>
              </a:rPr>
              <a:t>  want to advocate whether they are experienced long-time advocates or brand new. The website includes a handbook called, </a:t>
            </a:r>
            <a:r>
              <a:rPr lang="en-US" sz="2400" i="1" dirty="0">
                <a:latin typeface="Baskerville Old Face" panose="02020602080505020303" pitchFamily="18" charset="0"/>
              </a:rPr>
              <a:t>The Art of Impact: A Handbook for Living a Self-Determined Life</a:t>
            </a:r>
            <a:r>
              <a:rPr lang="en-US" sz="2400" dirty="0">
                <a:latin typeface="Baskerville Old Face" panose="02020602080505020303" pitchFamily="18" charset="0"/>
              </a:rPr>
              <a:t>.</a:t>
            </a:r>
          </a:p>
          <a:p>
            <a:r>
              <a:rPr lang="en-US" sz="2400" dirty="0">
                <a:latin typeface="Baskerville Old Face" panose="02020602080505020303" pitchFamily="18" charset="0"/>
              </a:rPr>
              <a:t>NACDD works with a lot of other organizations to ensure that people with disabilities are part of the election process,</a:t>
            </a:r>
          </a:p>
          <a:p>
            <a:r>
              <a:rPr lang="en-US" sz="2400" dirty="0">
                <a:latin typeface="Baskerville Old Face" panose="02020602080505020303" pitchFamily="18" charset="0"/>
              </a:rPr>
              <a:t>NACDD developed the website  </a:t>
            </a:r>
            <a:r>
              <a:rPr lang="en-US" sz="2400" dirty="0">
                <a:latin typeface="Baskerville Old Face" panose="02020602080505020303" pitchFamily="18" charset="0"/>
                <a:hlinkClick r:id="rId3"/>
              </a:rPr>
              <a:t>onevotenow.org</a:t>
            </a:r>
            <a:r>
              <a:rPr lang="en-US" sz="2400" dirty="0">
                <a:latin typeface="Baskerville Old Face" panose="02020602080505020303" pitchFamily="18" charset="0"/>
              </a:rPr>
              <a:t>  which is a curated site of information for people who want to know important information about upcoming elections and how they can participate.</a:t>
            </a:r>
          </a:p>
        </p:txBody>
      </p:sp>
    </p:spTree>
    <p:extLst>
      <p:ext uri="{BB962C8B-B14F-4D97-AF65-F5344CB8AC3E}">
        <p14:creationId xmlns:p14="http://schemas.microsoft.com/office/powerpoint/2010/main" val="426777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97" y="274553"/>
            <a:ext cx="8229023" cy="276999"/>
          </a:xfrm>
        </p:spPr>
        <p:txBody>
          <a:bodyPr/>
          <a:lstStyle/>
          <a:p>
            <a:pPr algn="r"/>
            <a:r>
              <a:rPr lang="en-US" sz="3600" b="1" dirty="0">
                <a:solidFill>
                  <a:schemeClr val="bg1"/>
                </a:solidFill>
                <a:latin typeface="Baskerville Old Face" panose="02020602080505020303" pitchFamily="18" charset="0"/>
              </a:rPr>
              <a:t>Want to Learn More?</a:t>
            </a:r>
          </a:p>
        </p:txBody>
      </p:sp>
      <p:sp>
        <p:nvSpPr>
          <p:cNvPr id="3" name="Content Placeholder 2"/>
          <p:cNvSpPr>
            <a:spLocks noGrp="1"/>
          </p:cNvSpPr>
          <p:nvPr>
            <p:ph idx="1"/>
          </p:nvPr>
        </p:nvSpPr>
        <p:spPr/>
        <p:txBody>
          <a:bodyPr/>
          <a:lstStyle/>
          <a:p>
            <a:r>
              <a:rPr lang="en-US" sz="2400" dirty="0">
                <a:latin typeface="Baskerville Old Face" panose="02020602080505020303" pitchFamily="18" charset="0"/>
              </a:rPr>
              <a:t>If you are not familiar with your state or territory’s DD Council, you can find out more on-line at </a:t>
            </a:r>
            <a:r>
              <a:rPr lang="en-US" sz="2400" dirty="0">
                <a:latin typeface="Baskerville Old Face" panose="02020602080505020303" pitchFamily="18" charset="0"/>
                <a:hlinkClick r:id="rId2"/>
              </a:rPr>
              <a:t>nacdd.org</a:t>
            </a:r>
            <a:endParaRPr lang="en-US" sz="2400" dirty="0">
              <a:latin typeface="Baskerville Old Face" panose="02020602080505020303" pitchFamily="18" charset="0"/>
            </a:endParaRPr>
          </a:p>
          <a:p>
            <a:endParaRPr lang="en-US" sz="2400" dirty="0">
              <a:latin typeface="Baskerville Old Face" panose="02020602080505020303" pitchFamily="18" charset="0"/>
            </a:endParaRPr>
          </a:p>
          <a:p>
            <a:r>
              <a:rPr lang="en-US" sz="2400" dirty="0">
                <a:latin typeface="Baskerville Old Face" panose="02020602080505020303" pitchFamily="18" charset="0"/>
              </a:rPr>
              <a:t>Your local Council can help you identify ways to get involved locally or find a training</a:t>
            </a:r>
          </a:p>
          <a:p>
            <a:endParaRPr lang="en-US" sz="2400" dirty="0">
              <a:latin typeface="Baskerville Old Face" panose="02020602080505020303" pitchFamily="18" charset="0"/>
            </a:endParaRPr>
          </a:p>
          <a:p>
            <a:r>
              <a:rPr lang="en-US" sz="2400" dirty="0">
                <a:latin typeface="Baskerville Old Face" panose="02020602080505020303" pitchFamily="18" charset="0"/>
              </a:rPr>
              <a:t>DD Councils post all information on their websites about meetings, events, and advocacy days</a:t>
            </a:r>
          </a:p>
          <a:p>
            <a:r>
              <a:rPr lang="en-US" sz="2400" dirty="0">
                <a:latin typeface="Baskerville Old Face" panose="02020602080505020303" pitchFamily="18" charset="0"/>
              </a:rPr>
              <a:t>Get Involved!!!! </a:t>
            </a:r>
          </a:p>
        </p:txBody>
      </p:sp>
    </p:spTree>
    <p:extLst>
      <p:ext uri="{BB962C8B-B14F-4D97-AF65-F5344CB8AC3E}">
        <p14:creationId xmlns:p14="http://schemas.microsoft.com/office/powerpoint/2010/main" val="169085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CA20-2730-1046-B871-D0DE49451C5D}"/>
              </a:ext>
            </a:extLst>
          </p:cNvPr>
          <p:cNvSpPr>
            <a:spLocks noGrp="1"/>
          </p:cNvSpPr>
          <p:nvPr>
            <p:ph type="title"/>
          </p:nvPr>
        </p:nvSpPr>
        <p:spPr/>
        <p:txBody>
          <a:bodyPr/>
          <a:lstStyle/>
          <a:p>
            <a:pPr algn="r"/>
            <a:r>
              <a:rPr lang="en-US" sz="3600" b="1" dirty="0">
                <a:solidFill>
                  <a:srgbClr val="FFFFFF"/>
                </a:solidFill>
                <a:latin typeface="Baskerville Old Face" panose="02020602080505020303" pitchFamily="18" charset="0"/>
                <a:ea typeface="Libre Baskerville"/>
                <a:cs typeface="Libre Baskerville"/>
                <a:sym typeface="Libre Baskerville"/>
              </a:rPr>
              <a:t>Intro to Speakers 3</a:t>
            </a:r>
            <a:endParaRPr lang="en-US" sz="3600" b="1"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CDBF7389-7A39-CE4F-9730-9DD530B14FD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13</a:t>
            </a:fld>
            <a:endParaRPr lang="en-US" sz="1800" b="0" i="0" u="none" strike="noStrike" cap="none">
              <a:solidFill>
                <a:srgbClr val="888888"/>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8E168DA7-F0BA-604D-B38A-C62F5624FCD9}"/>
              </a:ext>
            </a:extLst>
          </p:cNvPr>
          <p:cNvSpPr/>
          <p:nvPr/>
        </p:nvSpPr>
        <p:spPr>
          <a:xfrm>
            <a:off x="3936569" y="1484296"/>
            <a:ext cx="4750231" cy="5201424"/>
          </a:xfrm>
          <a:prstGeom prst="rect">
            <a:avLst/>
          </a:prstGeom>
        </p:spPr>
        <p:txBody>
          <a:bodyPr wrap="square">
            <a:spAutoFit/>
          </a:bodyPr>
          <a:lstStyle/>
          <a:p>
            <a:pPr algn="ctr"/>
            <a:r>
              <a:rPr lang="en-US" sz="3200" u="sng" dirty="0">
                <a:latin typeface="Baskerville Old Face" panose="02020602080505020303" pitchFamily="18" charset="0"/>
              </a:rPr>
              <a:t>Janet </a:t>
            </a:r>
            <a:r>
              <a:rPr lang="en-US" sz="3200" u="sng" dirty="0" err="1">
                <a:latin typeface="Baskerville Old Face" panose="02020602080505020303" pitchFamily="18" charset="0"/>
              </a:rPr>
              <a:t>LaBreck</a:t>
            </a:r>
            <a:endParaRPr lang="en-US" sz="3200" u="sng" dirty="0">
              <a:latin typeface="Baskerville Old Face" panose="02020602080505020303" pitchFamily="18" charset="0"/>
            </a:endParaRPr>
          </a:p>
          <a:p>
            <a:pPr algn="ctr"/>
            <a:r>
              <a:rPr lang="en-US" sz="2000" b="1" dirty="0">
                <a:latin typeface="Baskerville Old Face" panose="02020602080505020303" pitchFamily="18" charset="0"/>
              </a:rPr>
              <a:t>Board of Directors</a:t>
            </a:r>
          </a:p>
          <a:p>
            <a:endParaRPr lang="en-US" sz="2000" dirty="0">
              <a:latin typeface="Baskerville Old Face" panose="02020602080505020303" pitchFamily="18" charset="0"/>
            </a:endParaRPr>
          </a:p>
          <a:p>
            <a:r>
              <a:rPr lang="en-US" sz="2000" dirty="0" err="1">
                <a:latin typeface="Baskerville Old Face" panose="02020602080505020303" pitchFamily="18" charset="0"/>
              </a:rPr>
              <a:t>LaBreck</a:t>
            </a:r>
            <a:r>
              <a:rPr lang="en-US" sz="2000" dirty="0">
                <a:latin typeface="Baskerville Old Face" panose="02020602080505020303" pitchFamily="18" charset="0"/>
              </a:rPr>
              <a:t> served as the Former Commissioner for the Rehabilitation Services Admin-</a:t>
            </a:r>
            <a:r>
              <a:rPr lang="en-US" sz="2000" dirty="0" err="1">
                <a:latin typeface="Baskerville Old Face" panose="02020602080505020303" pitchFamily="18" charset="0"/>
              </a:rPr>
              <a:t>istration</a:t>
            </a:r>
            <a:r>
              <a:rPr lang="en-US" sz="2000" dirty="0">
                <a:latin typeface="Baskerville Old Face" panose="02020602080505020303" pitchFamily="18" charset="0"/>
              </a:rPr>
              <a:t> (RSA) under the Obama administration, resulting in the most substantive regulation changes to the vocational rehabilitation program in over </a:t>
            </a:r>
          </a:p>
          <a:p>
            <a:r>
              <a:rPr lang="en-US" sz="2000" dirty="0">
                <a:latin typeface="Baskerville Old Face" panose="02020602080505020303" pitchFamily="18" charset="0"/>
              </a:rPr>
              <a:t>15 years. In 2017, the New England College of Optometry honored her by naming its rehabilitation clinic the Janet L. </a:t>
            </a:r>
            <a:r>
              <a:rPr lang="en-US" sz="2000" dirty="0" err="1">
                <a:latin typeface="Baskerville Old Face" panose="02020602080505020303" pitchFamily="18" charset="0"/>
              </a:rPr>
              <a:t>LaBreck</a:t>
            </a:r>
            <a:r>
              <a:rPr lang="en-US" sz="2000" dirty="0">
                <a:latin typeface="Baskerville Old Face" panose="02020602080505020303" pitchFamily="18" charset="0"/>
              </a:rPr>
              <a:t> Center for Low Vision Rehabilitation. </a:t>
            </a:r>
          </a:p>
          <a:p>
            <a:r>
              <a:rPr lang="en-US" sz="2000" dirty="0">
                <a:latin typeface="Baskerville Old Face" panose="02020602080505020303" pitchFamily="18" charset="0"/>
              </a:rPr>
              <a:t>Most recently, she established the Janet L. </a:t>
            </a:r>
            <a:r>
              <a:rPr lang="en-US" sz="2000" dirty="0" err="1">
                <a:latin typeface="Baskerville Old Face" panose="02020602080505020303" pitchFamily="18" charset="0"/>
              </a:rPr>
              <a:t>LaBreck</a:t>
            </a:r>
            <a:r>
              <a:rPr lang="en-US" sz="2000" dirty="0">
                <a:latin typeface="Baskerville Old Face" panose="02020602080505020303" pitchFamily="18" charset="0"/>
              </a:rPr>
              <a:t> Consulting LLC and became a partner for Synergy Consulting Partners. </a:t>
            </a:r>
          </a:p>
        </p:txBody>
      </p:sp>
      <p:pic>
        <p:nvPicPr>
          <p:cNvPr id="3074" name="Picture 2" descr="Image result for janet labreck">
            <a:extLst>
              <a:ext uri="{FF2B5EF4-FFF2-40B4-BE49-F238E27FC236}">
                <a16:creationId xmlns:a16="http://schemas.microsoft.com/office/drawing/2014/main" id="{CC86E9C6-2970-BD4D-ABAD-F5AD2BEBC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27" y="1828069"/>
            <a:ext cx="2997200"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7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sldNum" idx="12"/>
          </p:nvPr>
        </p:nvSpPr>
        <p:spPr>
          <a:xfrm>
            <a:off x="6583680" y="6377943"/>
            <a:ext cx="2103000" cy="276900"/>
          </a:xfrm>
          <a:prstGeom prst="rect">
            <a:avLst/>
          </a:prstGeom>
        </p:spPr>
        <p:txBody>
          <a:bodyPr wrap="square" lIns="0" tIns="0" rIns="0" bIns="0" anchor="t" anchorCtr="0">
            <a:noAutofit/>
          </a:bodyPr>
          <a:lstStyle/>
          <a:p>
            <a:pPr lvl="0" algn="r">
              <a:spcBef>
                <a:spcPts val="0"/>
              </a:spcBef>
              <a:buClr>
                <a:srgbClr val="000000"/>
              </a:buClr>
              <a:buSzPct val="25000"/>
              <a:buFont typeface="Arial"/>
              <a:buNone/>
            </a:pPr>
            <a:fld id="{00000000-1234-1234-1234-123412341234}" type="slidenum">
              <a:rPr lang="en-US">
                <a:solidFill>
                  <a:schemeClr val="tx1">
                    <a:lumMod val="50000"/>
                    <a:lumOff val="50000"/>
                  </a:schemeClr>
                </a:solidFill>
              </a:rPr>
              <a:pPr lvl="0" algn="r">
                <a:spcBef>
                  <a:spcPts val="0"/>
                </a:spcBef>
                <a:buClr>
                  <a:srgbClr val="000000"/>
                </a:buClr>
                <a:buSzPct val="25000"/>
                <a:buFont typeface="Arial"/>
                <a:buNone/>
              </a:pPr>
              <a:t>14</a:t>
            </a:fld>
            <a:endParaRPr lang="en-US" dirty="0">
              <a:solidFill>
                <a:schemeClr val="tx1">
                  <a:lumMod val="50000"/>
                  <a:lumOff val="50000"/>
                </a:schemeClr>
              </a:solidFill>
            </a:endParaRPr>
          </a:p>
        </p:txBody>
      </p:sp>
      <p:sp>
        <p:nvSpPr>
          <p:cNvPr id="2" name="Rectangle 1">
            <a:extLst>
              <a:ext uri="{FF2B5EF4-FFF2-40B4-BE49-F238E27FC236}">
                <a16:creationId xmlns:a16="http://schemas.microsoft.com/office/drawing/2014/main" id="{0E265E45-5717-B745-B151-3FB04568F49F}"/>
              </a:ext>
            </a:extLst>
          </p:cNvPr>
          <p:cNvSpPr/>
          <p:nvPr/>
        </p:nvSpPr>
        <p:spPr>
          <a:xfrm>
            <a:off x="274320" y="1553291"/>
            <a:ext cx="4564966" cy="4524315"/>
          </a:xfrm>
          <a:prstGeom prst="rect">
            <a:avLst/>
          </a:prstGeom>
        </p:spPr>
        <p:txBody>
          <a:bodyPr wrap="square">
            <a:spAutoFit/>
          </a:bodyPr>
          <a:lstStyle/>
          <a:p>
            <a:pPr marL="342900" indent="-342900">
              <a:buFont typeface="Wingdings" pitchFamily="2" charset="2"/>
              <a:buChar char="v"/>
            </a:pPr>
            <a:r>
              <a:rPr lang="en-US" sz="2400" b="1" dirty="0">
                <a:latin typeface="Baskerville Old Face" panose="02020602080505020303" pitchFamily="18" charset="0"/>
              </a:rPr>
              <a:t>Obama Administration: </a:t>
            </a:r>
            <a:endParaRPr lang="en-US" sz="1600" b="1" dirty="0">
              <a:latin typeface="Baskerville Old Face" panose="02020602080505020303" pitchFamily="18" charset="0"/>
            </a:endParaRPr>
          </a:p>
          <a:p>
            <a:pPr marL="342900" indent="-342900">
              <a:buFont typeface="Wingdings" pitchFamily="2" charset="2"/>
              <a:buChar char="Ø"/>
            </a:pPr>
            <a:r>
              <a:rPr lang="en-US" sz="2400" dirty="0">
                <a:latin typeface="Baskerville Old Face" panose="02020602080505020303" pitchFamily="18" charset="0"/>
              </a:rPr>
              <a:t>Passed on July 22, 2014</a:t>
            </a:r>
          </a:p>
          <a:p>
            <a:pPr marL="342900" lvl="1" indent="-342900">
              <a:buFont typeface="Wingdings" pitchFamily="2" charset="2"/>
              <a:buChar char="Ø"/>
            </a:pPr>
            <a:r>
              <a:rPr lang="en-US" sz="2400" dirty="0">
                <a:latin typeface="Baskerville Old Face" panose="02020602080505020303" pitchFamily="18" charset="0"/>
              </a:rPr>
              <a:t>Creates a more diverse and inclusive workforce;</a:t>
            </a:r>
          </a:p>
          <a:p>
            <a:pPr marL="342900" lvl="1" indent="-342900">
              <a:buFont typeface="Wingdings" pitchFamily="2" charset="2"/>
              <a:buChar char="Ø"/>
            </a:pPr>
            <a:r>
              <a:rPr lang="en-US" sz="2400" dirty="0">
                <a:latin typeface="Baskerville Old Face" panose="02020602080505020303" pitchFamily="18" charset="0"/>
              </a:rPr>
              <a:t>Unites organizations to streamline job driven services to job seekers;</a:t>
            </a:r>
          </a:p>
          <a:p>
            <a:pPr marL="342900" lvl="1" indent="-342900">
              <a:buFont typeface="Wingdings" pitchFamily="2" charset="2"/>
              <a:buChar char="Ø"/>
            </a:pPr>
            <a:r>
              <a:rPr lang="en-US" sz="2400" dirty="0">
                <a:latin typeface="Baskerville Old Face" panose="02020602080505020303" pitchFamily="18" charset="0"/>
              </a:rPr>
              <a:t>Gives Americans the opportunity to improve outcomes in terms of competitive, integrated employment for people with disabilities.</a:t>
            </a:r>
            <a:endParaRPr lang="en-US" altLang="en-US" sz="2400" b="1" dirty="0">
              <a:solidFill>
                <a:prstClr val="black"/>
              </a:solidFill>
              <a:latin typeface="Baskerville Old Face" panose="02020602080505020303" pitchFamily="18" charset="0"/>
            </a:endParaRPr>
          </a:p>
        </p:txBody>
      </p:sp>
      <p:sp>
        <p:nvSpPr>
          <p:cNvPr id="3" name="TextBox 2">
            <a:extLst>
              <a:ext uri="{FF2B5EF4-FFF2-40B4-BE49-F238E27FC236}">
                <a16:creationId xmlns:a16="http://schemas.microsoft.com/office/drawing/2014/main" id="{AD722AA6-A57E-9049-81F6-E43C92B7CE13}"/>
              </a:ext>
            </a:extLst>
          </p:cNvPr>
          <p:cNvSpPr txBox="1"/>
          <p:nvPr/>
        </p:nvSpPr>
        <p:spPr>
          <a:xfrm>
            <a:off x="5008098" y="1589649"/>
            <a:ext cx="3678582" cy="5109091"/>
          </a:xfrm>
          <a:prstGeom prst="rect">
            <a:avLst/>
          </a:prstGeom>
          <a:noFill/>
        </p:spPr>
        <p:txBody>
          <a:bodyPr wrap="square" rtlCol="0">
            <a:spAutoFit/>
          </a:bodyPr>
          <a:lstStyle/>
          <a:p>
            <a:pPr marL="342900" indent="-342900" fontAlgn="base">
              <a:spcBef>
                <a:spcPct val="0"/>
              </a:spcBef>
              <a:spcAft>
                <a:spcPct val="0"/>
              </a:spcAft>
              <a:buFont typeface="Wingdings" pitchFamily="2" charset="2"/>
              <a:buChar char="v"/>
            </a:pPr>
            <a:r>
              <a:rPr lang="en-US" altLang="en-US" sz="2400" b="1" dirty="0" err="1">
                <a:solidFill>
                  <a:prstClr val="black"/>
                </a:solidFill>
                <a:latin typeface="Baskerville Old Face" panose="02020602080505020303" pitchFamily="18" charset="0"/>
              </a:rPr>
              <a:t>RespectAbility</a:t>
            </a:r>
            <a:r>
              <a:rPr lang="en-US" altLang="en-US" sz="2400" b="1" dirty="0">
                <a:solidFill>
                  <a:prstClr val="black"/>
                </a:solidFill>
                <a:latin typeface="Baskerville Old Face" panose="02020602080505020303" pitchFamily="18" charset="0"/>
              </a:rPr>
              <a:t>:</a:t>
            </a:r>
            <a:endParaRPr lang="en-US" altLang="en-US" sz="1600" b="1" dirty="0">
              <a:solidFill>
                <a:prstClr val="black"/>
              </a:solidFill>
              <a:latin typeface="Baskerville Old Face" panose="02020602080505020303" pitchFamily="18" charset="0"/>
            </a:endParaRPr>
          </a:p>
          <a:p>
            <a:pPr marL="342900" indent="-342900" fontAlgn="base">
              <a:spcBef>
                <a:spcPct val="0"/>
              </a:spcBef>
              <a:spcAft>
                <a:spcPct val="0"/>
              </a:spcAft>
              <a:buFont typeface="Wingdings" pitchFamily="2" charset="2"/>
              <a:buChar char="Ø"/>
            </a:pPr>
            <a:r>
              <a:rPr lang="en-US" altLang="en-US" sz="2400" dirty="0">
                <a:solidFill>
                  <a:prstClr val="black"/>
                </a:solidFill>
                <a:latin typeface="Baskerville Old Face" panose="02020602080505020303" pitchFamily="18" charset="0"/>
              </a:rPr>
              <a:t>The only disability organization in the nation to have reviewed and commented on all 50 state WIOA plans;  </a:t>
            </a:r>
          </a:p>
          <a:p>
            <a:pPr marL="342900" indent="-342900" fontAlgn="base">
              <a:spcBef>
                <a:spcPct val="0"/>
              </a:spcBef>
              <a:spcAft>
                <a:spcPct val="0"/>
              </a:spcAft>
              <a:buFont typeface="Wingdings" pitchFamily="2" charset="2"/>
              <a:buChar char="Ø"/>
            </a:pPr>
            <a:r>
              <a:rPr lang="en-US" altLang="en-US" sz="2400" dirty="0" err="1">
                <a:solidFill>
                  <a:prstClr val="black"/>
                </a:solidFill>
                <a:latin typeface="Baskerville Old Face" panose="02020602080505020303" pitchFamily="18" charset="0"/>
              </a:rPr>
              <a:t>RespectAbility’s</a:t>
            </a:r>
            <a:r>
              <a:rPr lang="en-US" altLang="en-US" sz="2400" dirty="0">
                <a:solidFill>
                  <a:prstClr val="black"/>
                </a:solidFill>
                <a:latin typeface="Baskerville Old Face" panose="02020602080505020303" pitchFamily="18" charset="0"/>
              </a:rPr>
              <a:t> </a:t>
            </a:r>
            <a:r>
              <a:rPr lang="en-US" altLang="en-US" sz="2400" dirty="0">
                <a:solidFill>
                  <a:schemeClr val="tx1"/>
                </a:solidFill>
                <a:latin typeface="Baskerville Old Face" panose="02020602080505020303" pitchFamily="18" charset="0"/>
              </a:rPr>
              <a:t>testimony</a:t>
            </a:r>
            <a:r>
              <a:rPr lang="en-US" altLang="en-US" sz="2400" dirty="0">
                <a:solidFill>
                  <a:prstClr val="black"/>
                </a:solidFill>
                <a:latin typeface="Baskerville Old Face" panose="02020602080505020303" pitchFamily="18" charset="0"/>
              </a:rPr>
              <a:t>, data, and feedback have already been directly integrated in the state plans for CA, CO, HI, ID, NV, OK, OR and WY.</a:t>
            </a:r>
          </a:p>
          <a:p>
            <a:endParaRPr lang="en-US" dirty="0">
              <a:latin typeface="Baskerville Old Face" panose="02020602080505020303" pitchFamily="18" charset="0"/>
            </a:endParaRPr>
          </a:p>
        </p:txBody>
      </p:sp>
      <p:sp>
        <p:nvSpPr>
          <p:cNvPr id="4" name="Title 3">
            <a:extLst>
              <a:ext uri="{FF2B5EF4-FFF2-40B4-BE49-F238E27FC236}">
                <a16:creationId xmlns:a16="http://schemas.microsoft.com/office/drawing/2014/main" id="{28EEAC4B-0371-4B8A-9E9B-63D0388A76D2}"/>
              </a:ext>
            </a:extLst>
          </p:cNvPr>
          <p:cNvSpPr>
            <a:spLocks noGrp="1"/>
          </p:cNvSpPr>
          <p:nvPr>
            <p:ph type="title" idx="4294967295"/>
          </p:nvPr>
        </p:nvSpPr>
        <p:spPr>
          <a:xfrm>
            <a:off x="724487" y="-73841"/>
            <a:ext cx="7962194" cy="276900"/>
          </a:xfrm>
        </p:spPr>
        <p:txBody>
          <a:bodyPr/>
          <a:lstStyle/>
          <a:p>
            <a:pPr algn="r" rtl="0"/>
            <a:r>
              <a:rPr lang="en-US" sz="3600" b="1" i="0" dirty="0">
                <a:solidFill>
                  <a:srgbClr val="FFFFFF"/>
                </a:solidFill>
                <a:effectLst/>
                <a:latin typeface="Baskerville Old Face" panose="02020602080505020303" pitchFamily="18" charset="0"/>
                <a:ea typeface="Libre Baskerville" panose="020B0604020202020204" charset="0"/>
                <a:cs typeface="Libre Baskerville" panose="020B0604020202020204" charset="0"/>
              </a:rPr>
              <a:t>Workforce Innovation </a:t>
            </a:r>
            <a:br>
              <a:rPr lang="en-US" sz="3600" b="1" i="0" dirty="0">
                <a:solidFill>
                  <a:srgbClr val="FFFFFF"/>
                </a:solidFill>
                <a:effectLst/>
                <a:latin typeface="Baskerville Old Face" panose="02020602080505020303" pitchFamily="18" charset="0"/>
                <a:ea typeface="Libre Baskerville" panose="020B0604020202020204" charset="0"/>
                <a:cs typeface="Libre Baskerville" panose="020B0604020202020204" charset="0"/>
              </a:rPr>
            </a:br>
            <a:r>
              <a:rPr lang="en-US" sz="3600" b="1" i="0" dirty="0">
                <a:solidFill>
                  <a:srgbClr val="FFFFFF"/>
                </a:solidFill>
                <a:effectLst/>
                <a:latin typeface="Baskerville Old Face" panose="02020602080505020303" pitchFamily="18" charset="0"/>
                <a:ea typeface="Libre Baskerville" panose="020B0604020202020204" charset="0"/>
                <a:cs typeface="Libre Baskerville" panose="020B0604020202020204" charset="0"/>
              </a:rPr>
              <a:t>&amp; Opportunity Act (WIOA)</a:t>
            </a:r>
            <a:endParaRPr lang="en-US" sz="3600" dirty="0">
              <a:effectLst/>
              <a:latin typeface="Baskerville Old Face" panose="02020602080505020303" pitchFamily="18" charset="0"/>
            </a:endParaRPr>
          </a:p>
          <a:p>
            <a:pPr algn="r"/>
            <a:endParaRPr lang="en-US" sz="3600" dirty="0">
              <a:latin typeface="Baskerville Old Face" panose="020206020805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91F2-D2F4-6D48-963E-7E8C9A6A2905}"/>
              </a:ext>
            </a:extLst>
          </p:cNvPr>
          <p:cNvSpPr>
            <a:spLocks noGrp="1"/>
          </p:cNvSpPr>
          <p:nvPr>
            <p:ph type="title"/>
          </p:nvPr>
        </p:nvSpPr>
        <p:spPr>
          <a:xfrm>
            <a:off x="808907" y="246199"/>
            <a:ext cx="7877893" cy="226241"/>
          </a:xfrm>
        </p:spPr>
        <p:txBody>
          <a:bodyPr/>
          <a:lstStyle/>
          <a:p>
            <a:pPr algn="r"/>
            <a:r>
              <a:rPr lang="en-US" sz="3600" b="1" dirty="0">
                <a:solidFill>
                  <a:schemeClr val="bg1"/>
                </a:solidFill>
                <a:latin typeface="Baskerville Old Face" panose="02020602080505020303" pitchFamily="18" charset="77"/>
              </a:rPr>
              <a:t>Op-eds: The Goal</a:t>
            </a:r>
          </a:p>
        </p:txBody>
      </p:sp>
      <p:sp>
        <p:nvSpPr>
          <p:cNvPr id="3" name="Text Placeholder 2">
            <a:extLst>
              <a:ext uri="{FF2B5EF4-FFF2-40B4-BE49-F238E27FC236}">
                <a16:creationId xmlns:a16="http://schemas.microsoft.com/office/drawing/2014/main" id="{D12563FA-0473-CC46-85F3-EBA39346D035}"/>
              </a:ext>
            </a:extLst>
          </p:cNvPr>
          <p:cNvSpPr>
            <a:spLocks noGrp="1"/>
          </p:cNvSpPr>
          <p:nvPr>
            <p:ph type="body" idx="1"/>
          </p:nvPr>
        </p:nvSpPr>
        <p:spPr>
          <a:xfrm>
            <a:off x="4375052" y="1538251"/>
            <a:ext cx="4515730" cy="4978191"/>
          </a:xfrm>
        </p:spPr>
        <p:txBody>
          <a:bodyPr/>
          <a:lstStyle/>
          <a:p>
            <a:pPr marL="342900" indent="-342900">
              <a:buFont typeface="Wingdings" pitchFamily="2" charset="2"/>
              <a:buChar char="v"/>
            </a:pPr>
            <a:r>
              <a:rPr lang="en-US" sz="2400" b="1" dirty="0">
                <a:latin typeface="Baskerville Old Face" panose="02020602080505020303" pitchFamily="18" charset="0"/>
              </a:rPr>
              <a:t>What should Op-eds say?</a:t>
            </a:r>
            <a:endParaRPr lang="en-US" sz="2400" dirty="0">
              <a:latin typeface="Baskerville Old Face" panose="02020602080505020303" pitchFamily="18" charset="0"/>
            </a:endParaRPr>
          </a:p>
          <a:p>
            <a:pPr marL="752519" lvl="1" indent="-342900">
              <a:buFont typeface="Wingdings" pitchFamily="2" charset="2"/>
              <a:buChar char="Ø"/>
            </a:pPr>
            <a:r>
              <a:rPr lang="en-US" sz="2400" dirty="0">
                <a:latin typeface="Baskerville Old Face" panose="02020602080505020303" pitchFamily="18" charset="0"/>
              </a:rPr>
              <a:t>Most people with disabilities </a:t>
            </a:r>
            <a:r>
              <a:rPr lang="en-US" sz="2400" u="sng" dirty="0">
                <a:latin typeface="Baskerville Old Face" panose="02020602080505020303" pitchFamily="18" charset="0"/>
              </a:rPr>
              <a:t>want</a:t>
            </a:r>
            <a:r>
              <a:rPr lang="en-US" sz="2400" dirty="0">
                <a:latin typeface="Baskerville Old Face" panose="02020602080505020303" pitchFamily="18" charset="0"/>
              </a:rPr>
              <a:t> to work; </a:t>
            </a:r>
          </a:p>
          <a:p>
            <a:pPr marL="752519" lvl="1" indent="-342900">
              <a:buFont typeface="Wingdings" pitchFamily="2" charset="2"/>
              <a:buChar char="Ø"/>
            </a:pPr>
            <a:r>
              <a:rPr lang="en-US" sz="2400" dirty="0">
                <a:latin typeface="Baskerville Old Face" panose="02020602080505020303" pitchFamily="18" charset="0"/>
              </a:rPr>
              <a:t>Nearly three-quarters of people with disabilities want jobs and independence more than benefits;</a:t>
            </a:r>
          </a:p>
          <a:p>
            <a:pPr marL="752519" lvl="1" indent="-342900">
              <a:buFont typeface="Wingdings" pitchFamily="2" charset="2"/>
              <a:buChar char="Ø"/>
            </a:pPr>
            <a:r>
              <a:rPr lang="en-US" sz="2400" dirty="0">
                <a:latin typeface="Baskerville Old Face" panose="02020602080505020303" pitchFamily="18" charset="0"/>
              </a:rPr>
              <a:t>Hiring people with disabilities can increase company profitability and save taxpayers money.</a:t>
            </a:r>
          </a:p>
          <a:p>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D4C26A52-9DE4-BD42-98C6-BF60D08F2D6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15</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EDC06CDD-DAE1-224C-BDD4-97C22A709A4F}"/>
              </a:ext>
            </a:extLst>
          </p:cNvPr>
          <p:cNvSpPr txBox="1"/>
          <p:nvPr/>
        </p:nvSpPr>
        <p:spPr>
          <a:xfrm>
            <a:off x="175861" y="1577354"/>
            <a:ext cx="4199191" cy="3416320"/>
          </a:xfrm>
          <a:prstGeom prst="rect">
            <a:avLst/>
          </a:prstGeom>
          <a:noFill/>
        </p:spPr>
        <p:txBody>
          <a:bodyPr wrap="square" rtlCol="0">
            <a:spAutoFit/>
          </a:bodyPr>
          <a:lstStyle/>
          <a:p>
            <a:pPr marL="342900" indent="-342900">
              <a:buFont typeface="Wingdings" pitchFamily="2" charset="2"/>
              <a:buChar char="v"/>
            </a:pPr>
            <a:r>
              <a:rPr lang="en-US" sz="2400" b="1" dirty="0">
                <a:latin typeface="Baskerville Old Face" panose="02020602080505020303" pitchFamily="18" charset="0"/>
              </a:rPr>
              <a:t>What are Op-eds? </a:t>
            </a:r>
          </a:p>
          <a:p>
            <a:pPr marL="752519" lvl="1" indent="-342900">
              <a:buFont typeface="Wingdings" pitchFamily="2" charset="2"/>
              <a:buChar char="Ø"/>
            </a:pPr>
            <a:r>
              <a:rPr lang="en-US" sz="2400" dirty="0">
                <a:latin typeface="Baskerville Old Face" panose="02020602080505020303" pitchFamily="18" charset="0"/>
              </a:rPr>
              <a:t>An opportunity to get your voice heard;</a:t>
            </a:r>
          </a:p>
          <a:p>
            <a:pPr marL="752519" lvl="1" indent="-342900">
              <a:buFont typeface="Wingdings" pitchFamily="2" charset="2"/>
              <a:buChar char="Ø"/>
            </a:pPr>
            <a:r>
              <a:rPr lang="en-US" sz="2400" dirty="0">
                <a:latin typeface="Baskerville Old Face" panose="02020602080505020303" pitchFamily="18" charset="0"/>
              </a:rPr>
              <a:t>A chance to educate the public through facts and personal experiences;</a:t>
            </a:r>
          </a:p>
          <a:p>
            <a:pPr marL="752519" lvl="1" indent="-342900">
              <a:buFont typeface="Wingdings" pitchFamily="2" charset="2"/>
              <a:buChar char="Ø"/>
            </a:pPr>
            <a:r>
              <a:rPr lang="en-US" sz="2400" dirty="0">
                <a:latin typeface="Baskerville Old Face" panose="02020602080505020303" pitchFamily="18" charset="0"/>
              </a:rPr>
              <a:t>An opportunity to change public opinion and improve legislation.</a:t>
            </a:r>
            <a:endParaRPr lang="en-US" dirty="0">
              <a:latin typeface="Baskerville Old Face" panose="02020602080505020303" pitchFamily="18" charset="0"/>
            </a:endParaRPr>
          </a:p>
        </p:txBody>
      </p:sp>
    </p:spTree>
    <p:extLst>
      <p:ext uri="{BB962C8B-B14F-4D97-AF65-F5344CB8AC3E}">
        <p14:creationId xmlns:p14="http://schemas.microsoft.com/office/powerpoint/2010/main" val="343683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527C-4193-EA41-B2AD-607D2530C4EB}"/>
              </a:ext>
            </a:extLst>
          </p:cNvPr>
          <p:cNvSpPr>
            <a:spLocks noGrp="1"/>
          </p:cNvSpPr>
          <p:nvPr>
            <p:ph type="title"/>
          </p:nvPr>
        </p:nvSpPr>
        <p:spPr>
          <a:xfrm>
            <a:off x="457215" y="197520"/>
            <a:ext cx="8229599" cy="276999"/>
          </a:xfrm>
        </p:spPr>
        <p:txBody>
          <a:bodyPr/>
          <a:lstStyle/>
          <a:p>
            <a:pPr algn="r"/>
            <a:r>
              <a:rPr lang="en-US" sz="3600" b="1" dirty="0">
                <a:solidFill>
                  <a:schemeClr val="bg1"/>
                </a:solidFill>
                <a:latin typeface="Baskerville Old Face" panose="02020602080505020303" pitchFamily="18" charset="0"/>
              </a:rPr>
              <a:t>Op-eds: The Message</a:t>
            </a:r>
          </a:p>
        </p:txBody>
      </p:sp>
      <p:sp>
        <p:nvSpPr>
          <p:cNvPr id="3" name="Text Placeholder 2">
            <a:extLst>
              <a:ext uri="{FF2B5EF4-FFF2-40B4-BE49-F238E27FC236}">
                <a16:creationId xmlns:a16="http://schemas.microsoft.com/office/drawing/2014/main" id="{0CC23533-4B74-1E4B-A7F8-97597CB442B2}"/>
              </a:ext>
            </a:extLst>
          </p:cNvPr>
          <p:cNvSpPr>
            <a:spLocks noGrp="1"/>
          </p:cNvSpPr>
          <p:nvPr>
            <p:ph type="body" idx="1"/>
          </p:nvPr>
        </p:nvSpPr>
        <p:spPr>
          <a:xfrm>
            <a:off x="1747932" y="1493868"/>
            <a:ext cx="6126465" cy="895519"/>
          </a:xfrm>
        </p:spPr>
        <p:txBody>
          <a:bodyPr/>
          <a:lstStyle/>
          <a:p>
            <a:pPr algn="ctr"/>
            <a:r>
              <a:rPr lang="en-US" b="1" dirty="0">
                <a:latin typeface="Baskerville Old Face" panose="02020602080505020303" pitchFamily="18" charset="0"/>
              </a:rPr>
              <a:t>Equality</a:t>
            </a:r>
            <a:r>
              <a:rPr lang="en-US" dirty="0">
                <a:latin typeface="Baskerville Old Face" panose="02020602080505020303" pitchFamily="18" charset="0"/>
              </a:rPr>
              <a:t>:  Our nation was founded on the principle that anyone who works hard should be able to get ahead in life. People with disabilities deserve the same opportunities.</a:t>
            </a:r>
          </a:p>
          <a:p>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6EC243AF-49E9-E441-BA39-30288F58978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16</a:t>
            </a:fld>
            <a:endParaRPr lang="en-US" sz="1800" b="0" i="0" u="none" strike="noStrike" cap="none">
              <a:solidFill>
                <a:srgbClr val="888888"/>
              </a:solidFill>
              <a:latin typeface="Calibri"/>
              <a:ea typeface="Calibri"/>
              <a:cs typeface="Calibri"/>
              <a:sym typeface="Calibri"/>
            </a:endParaRPr>
          </a:p>
        </p:txBody>
      </p:sp>
      <p:sp>
        <p:nvSpPr>
          <p:cNvPr id="5" name="Triangle 4" descr="Black triangle&#10;">
            <a:extLst>
              <a:ext uri="{FF2B5EF4-FFF2-40B4-BE49-F238E27FC236}">
                <a16:creationId xmlns:a16="http://schemas.microsoft.com/office/drawing/2014/main" id="{F3615410-4A9B-664E-A023-5BD526EE7270}"/>
              </a:ext>
            </a:extLst>
          </p:cNvPr>
          <p:cNvSpPr/>
          <p:nvPr/>
        </p:nvSpPr>
        <p:spPr>
          <a:xfrm>
            <a:off x="3671682" y="2658794"/>
            <a:ext cx="2278966" cy="205388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 name="Rectangle 5">
            <a:extLst>
              <a:ext uri="{FF2B5EF4-FFF2-40B4-BE49-F238E27FC236}">
                <a16:creationId xmlns:a16="http://schemas.microsoft.com/office/drawing/2014/main" id="{04E9DCF1-D477-7C4F-AD37-2EC9F9DDE6B8}"/>
              </a:ext>
            </a:extLst>
          </p:cNvPr>
          <p:cNvSpPr/>
          <p:nvPr/>
        </p:nvSpPr>
        <p:spPr>
          <a:xfrm>
            <a:off x="457215" y="3037453"/>
            <a:ext cx="4754895" cy="2308324"/>
          </a:xfrm>
          <a:prstGeom prst="rect">
            <a:avLst/>
          </a:prstGeom>
        </p:spPr>
        <p:txBody>
          <a:bodyPr wrap="square">
            <a:spAutoFit/>
          </a:bodyPr>
          <a:lstStyle/>
          <a:p>
            <a:r>
              <a:rPr lang="en-US" sz="1800" b="1" dirty="0">
                <a:latin typeface="Baskerville Old Face" panose="02020602080505020303" pitchFamily="18" charset="0"/>
              </a:rPr>
              <a:t>Successful Employees: </a:t>
            </a:r>
            <a:r>
              <a:rPr lang="en-US" sz="1800" dirty="0">
                <a:latin typeface="Baskerville Old Face" panose="02020602080505020303" pitchFamily="18" charset="0"/>
              </a:rPr>
              <a:t>Companies </a:t>
            </a:r>
          </a:p>
          <a:p>
            <a:r>
              <a:rPr lang="en-US" sz="1800" dirty="0">
                <a:latin typeface="Baskerville Old Face" panose="02020602080505020303" pitchFamily="18" charset="0"/>
              </a:rPr>
              <a:t>(like EY,  JPMC and Coke-a-Cola)</a:t>
            </a:r>
          </a:p>
          <a:p>
            <a:r>
              <a:rPr lang="en-US" sz="1800" dirty="0">
                <a:latin typeface="Baskerville Old Face" panose="02020602080505020303" pitchFamily="18" charset="0"/>
              </a:rPr>
              <a:t>have shown that  employees with </a:t>
            </a:r>
          </a:p>
          <a:p>
            <a:r>
              <a:rPr lang="en-US" sz="1800" dirty="0">
                <a:latin typeface="Baskerville Old Face" panose="02020602080505020303" pitchFamily="18" charset="0"/>
              </a:rPr>
              <a:t>disabilities can be  loyal, successful, </a:t>
            </a:r>
          </a:p>
          <a:p>
            <a:r>
              <a:rPr lang="en-US" sz="1800" dirty="0">
                <a:latin typeface="Baskerville Old Face" panose="02020602080505020303" pitchFamily="18" charset="0"/>
              </a:rPr>
              <a:t>and help them make more money. </a:t>
            </a:r>
          </a:p>
          <a:p>
            <a:r>
              <a:rPr lang="en-US" sz="1800" dirty="0">
                <a:latin typeface="Baskerville Old Face" panose="02020602080505020303" pitchFamily="18" charset="0"/>
              </a:rPr>
              <a:t>If we find the right jobs, </a:t>
            </a:r>
          </a:p>
          <a:p>
            <a:r>
              <a:rPr lang="en-US" sz="1800" dirty="0">
                <a:latin typeface="Baskerville Old Face" panose="02020602080505020303" pitchFamily="18" charset="0"/>
              </a:rPr>
              <a:t>it can and does increase the </a:t>
            </a:r>
          </a:p>
          <a:p>
            <a:r>
              <a:rPr lang="en-US" sz="1800" dirty="0">
                <a:latin typeface="Baskerville Old Face" panose="02020602080505020303" pitchFamily="18" charset="0"/>
              </a:rPr>
              <a:t>bottom line of companies.</a:t>
            </a:r>
            <a:endParaRPr lang="en-US" sz="1800" dirty="0">
              <a:effectLst/>
              <a:latin typeface="Baskerville Old Face" panose="02020602080505020303" pitchFamily="18" charset="0"/>
            </a:endParaRPr>
          </a:p>
        </p:txBody>
      </p:sp>
      <p:sp>
        <p:nvSpPr>
          <p:cNvPr id="7" name="Rectangle 6">
            <a:extLst>
              <a:ext uri="{FF2B5EF4-FFF2-40B4-BE49-F238E27FC236}">
                <a16:creationId xmlns:a16="http://schemas.microsoft.com/office/drawing/2014/main" id="{FA8E24BD-85E1-A644-80C7-4C03F258D399}"/>
              </a:ext>
            </a:extLst>
          </p:cNvPr>
          <p:cNvSpPr/>
          <p:nvPr/>
        </p:nvSpPr>
        <p:spPr>
          <a:xfrm>
            <a:off x="5547360" y="3037453"/>
            <a:ext cx="3328035" cy="3139321"/>
          </a:xfrm>
          <a:prstGeom prst="rect">
            <a:avLst/>
          </a:prstGeom>
        </p:spPr>
        <p:txBody>
          <a:bodyPr wrap="square">
            <a:spAutoFit/>
          </a:bodyPr>
          <a:lstStyle/>
          <a:p>
            <a:pPr algn="r"/>
            <a:r>
              <a:rPr lang="en-US" sz="1800" b="1" dirty="0">
                <a:latin typeface="Baskerville Old Face" panose="02020602080505020303" pitchFamily="18" charset="0"/>
              </a:rPr>
              <a:t>Changing Legislation:</a:t>
            </a:r>
            <a:r>
              <a:rPr lang="en-US" sz="1800" dirty="0">
                <a:latin typeface="Baskerville Old Face" panose="02020602080505020303" pitchFamily="18" charset="0"/>
              </a:rPr>
              <a:t> </a:t>
            </a:r>
          </a:p>
          <a:p>
            <a:pPr algn="r"/>
            <a:r>
              <a:rPr lang="en-US" sz="1800" dirty="0">
                <a:latin typeface="Baskerville Old Face" panose="02020602080505020303" pitchFamily="18" charset="0"/>
              </a:rPr>
              <a:t>Studies show the most people with disabilities want to work. Public policies </a:t>
            </a:r>
          </a:p>
          <a:p>
            <a:pPr algn="r"/>
            <a:r>
              <a:rPr lang="en-US" sz="1800" dirty="0">
                <a:latin typeface="Baskerville Old Face" panose="02020602080505020303" pitchFamily="18" charset="0"/>
              </a:rPr>
              <a:t>that help people with</a:t>
            </a:r>
          </a:p>
          <a:p>
            <a:pPr algn="r"/>
            <a:r>
              <a:rPr lang="en-US" sz="1800" dirty="0">
                <a:latin typeface="Baskerville Old Face" panose="02020602080505020303" pitchFamily="18" charset="0"/>
              </a:rPr>
              <a:t> disabilities get and keep </a:t>
            </a:r>
          </a:p>
          <a:p>
            <a:pPr algn="r"/>
            <a:r>
              <a:rPr lang="en-US" sz="1800" dirty="0">
                <a:latin typeface="Baskerville Old Face" panose="02020602080505020303" pitchFamily="18" charset="0"/>
              </a:rPr>
              <a:t>jobs enable people with disabilities </a:t>
            </a:r>
          </a:p>
          <a:p>
            <a:pPr algn="r"/>
            <a:r>
              <a:rPr lang="en-US" sz="1800" dirty="0">
                <a:latin typeface="Baskerville Old Face" panose="02020602080505020303" pitchFamily="18" charset="0"/>
              </a:rPr>
              <a:t>the dignity and financial benefits of work, </a:t>
            </a:r>
          </a:p>
          <a:p>
            <a:pPr algn="r"/>
            <a:r>
              <a:rPr lang="en-US" sz="1800" dirty="0">
                <a:latin typeface="Baskerville Old Face" panose="02020602080505020303" pitchFamily="18" charset="0"/>
              </a:rPr>
              <a:t>grow our economy,</a:t>
            </a:r>
          </a:p>
          <a:p>
            <a:pPr algn="r"/>
            <a:r>
              <a:rPr lang="en-US" sz="1800" dirty="0">
                <a:latin typeface="Baskerville Old Face" panose="02020602080505020303" pitchFamily="18" charset="0"/>
              </a:rPr>
              <a:t>and save taxpayer money.</a:t>
            </a:r>
            <a:endParaRPr lang="en-US" sz="1800" dirty="0">
              <a:effectLst/>
              <a:latin typeface="Baskerville Old Face" panose="02020602080505020303" pitchFamily="18" charset="0"/>
            </a:endParaRPr>
          </a:p>
        </p:txBody>
      </p:sp>
    </p:spTree>
    <p:extLst>
      <p:ext uri="{BB962C8B-B14F-4D97-AF65-F5344CB8AC3E}">
        <p14:creationId xmlns:p14="http://schemas.microsoft.com/office/powerpoint/2010/main" val="223237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C1B9-B8BE-504A-9F45-178546781987}"/>
              </a:ext>
            </a:extLst>
          </p:cNvPr>
          <p:cNvSpPr>
            <a:spLocks noGrp="1"/>
          </p:cNvSpPr>
          <p:nvPr>
            <p:ph type="title"/>
          </p:nvPr>
        </p:nvSpPr>
        <p:spPr>
          <a:xfrm>
            <a:off x="457201" y="330605"/>
            <a:ext cx="8046719" cy="294235"/>
          </a:xfrm>
        </p:spPr>
        <p:txBody>
          <a:bodyPr/>
          <a:lstStyle/>
          <a:p>
            <a:pPr algn="r"/>
            <a:r>
              <a:rPr lang="en-US" sz="3600" b="1" dirty="0">
                <a:solidFill>
                  <a:schemeClr val="bg1"/>
                </a:solidFill>
                <a:latin typeface="Baskerville Old Face" panose="02020602080505020303" pitchFamily="18" charset="0"/>
              </a:rPr>
              <a:t>State by State Testimony</a:t>
            </a:r>
          </a:p>
        </p:txBody>
      </p:sp>
      <p:sp>
        <p:nvSpPr>
          <p:cNvPr id="3" name="Slide Number Placeholder 2">
            <a:extLst>
              <a:ext uri="{FF2B5EF4-FFF2-40B4-BE49-F238E27FC236}">
                <a16:creationId xmlns:a16="http://schemas.microsoft.com/office/drawing/2014/main" id="{950D1AB8-9250-DD4B-8915-ED5D86926F7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17</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176E2AFA-7329-D848-81C2-966F7F105AE5}"/>
              </a:ext>
            </a:extLst>
          </p:cNvPr>
          <p:cNvSpPr txBox="1"/>
          <p:nvPr/>
        </p:nvSpPr>
        <p:spPr>
          <a:xfrm>
            <a:off x="73661" y="1318022"/>
            <a:ext cx="4422139" cy="5078313"/>
          </a:xfrm>
          <a:prstGeom prst="rect">
            <a:avLst/>
          </a:prstGeom>
          <a:noFill/>
        </p:spPr>
        <p:txBody>
          <a:bodyPr wrap="square" rtlCol="0">
            <a:spAutoFit/>
          </a:bodyPr>
          <a:lstStyle/>
          <a:p>
            <a:pPr marL="342900" indent="-342900">
              <a:buFont typeface="Wingdings" pitchFamily="2" charset="2"/>
              <a:buChar char="v"/>
            </a:pPr>
            <a:r>
              <a:rPr lang="en-US" sz="1200" dirty="0">
                <a:latin typeface="Baskerville Old Face" panose="02020602080505020303" pitchFamily="18" charset="0"/>
              </a:rPr>
              <a:t>Alabama: Download the PDF </a:t>
            </a:r>
            <a:r>
              <a:rPr lang="en-US" sz="1200" dirty="0">
                <a:latin typeface="Baskerville Old Face" panose="02020602080505020303" pitchFamily="18" charset="0"/>
                <a:hlinkClick r:id="rId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
              </a:rPr>
              <a:t>here</a:t>
            </a:r>
            <a:r>
              <a:rPr lang="en-US" sz="1200" dirty="0">
                <a:latin typeface="Baskerville Old Face" panose="02020602080505020303" pitchFamily="18" charset="0"/>
              </a:rPr>
              <a:t> </a:t>
            </a:r>
          </a:p>
          <a:p>
            <a:pPr marL="342900" indent="-342900">
              <a:buFont typeface="Wingdings" pitchFamily="2" charset="2"/>
              <a:buChar char="v"/>
            </a:pPr>
            <a:r>
              <a:rPr lang="en-US" sz="1200" dirty="0">
                <a:latin typeface="Baskerville Old Face" panose="02020602080505020303" pitchFamily="18" charset="0"/>
              </a:rPr>
              <a:t>Alaska: Download the PDF </a:t>
            </a:r>
            <a:r>
              <a:rPr lang="en-US" sz="1200" dirty="0">
                <a:latin typeface="Baskerville Old Face" panose="02020602080505020303" pitchFamily="18" charset="0"/>
                <a:hlinkClick r:id="rId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Arizona: Download the PDF </a:t>
            </a:r>
            <a:r>
              <a:rPr lang="en-US" sz="1200" dirty="0">
                <a:latin typeface="Baskerville Old Face" panose="02020602080505020303" pitchFamily="18" charset="0"/>
                <a:hlinkClick r:id="rId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Arkansas: Download the PDF </a:t>
            </a:r>
            <a:r>
              <a:rPr lang="en-US" sz="1200" dirty="0">
                <a:latin typeface="Baskerville Old Face" panose="02020602080505020303" pitchFamily="18" charset="0"/>
                <a:hlinkClick r:id="rId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California: Download the PDF </a:t>
            </a:r>
            <a:r>
              <a:rPr lang="en-US" sz="1200" dirty="0">
                <a:latin typeface="Baskerville Old Face" panose="02020602080505020303" pitchFamily="18" charset="0"/>
                <a:hlinkClick r:id="rId1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1"/>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Colorado: Download the PDF </a:t>
            </a:r>
            <a:r>
              <a:rPr lang="en-US" sz="1200" dirty="0">
                <a:latin typeface="Baskerville Old Face" panose="02020602080505020303" pitchFamily="18" charset="0"/>
                <a:hlinkClick r:id="rId1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3"/>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Connecticut: Download the PDF </a:t>
            </a:r>
            <a:r>
              <a:rPr lang="en-US" sz="1200" dirty="0">
                <a:latin typeface="Baskerville Old Face" panose="02020602080505020303" pitchFamily="18" charset="0"/>
                <a:hlinkClick r:id="rId1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DC: Download the PDF </a:t>
            </a:r>
            <a:r>
              <a:rPr lang="en-US" sz="1200" dirty="0">
                <a:latin typeface="Baskerville Old Face" panose="02020602080505020303" pitchFamily="18" charset="0"/>
                <a:hlinkClick r:id="rId1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Delaware: Download the PDF </a:t>
            </a:r>
            <a:r>
              <a:rPr lang="en-US" sz="1200" dirty="0">
                <a:latin typeface="Baskerville Old Face" panose="02020602080505020303" pitchFamily="18" charset="0"/>
                <a:hlinkClick r:id="rId1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Florida: Download the PDF </a:t>
            </a:r>
            <a:r>
              <a:rPr lang="en-US" sz="1200" dirty="0">
                <a:latin typeface="Baskerville Old Face" panose="02020602080505020303" pitchFamily="18" charset="0"/>
                <a:hlinkClick r:id="rId2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1"/>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Georgia: Download the PDF </a:t>
            </a:r>
            <a:r>
              <a:rPr lang="en-US" sz="1200" dirty="0">
                <a:latin typeface="Baskerville Old Face" panose="02020602080505020303" pitchFamily="18" charset="0"/>
                <a:hlinkClick r:id="rId2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3"/>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Hawaii: Download the PDF </a:t>
            </a:r>
            <a:r>
              <a:rPr lang="en-US" sz="1200" dirty="0">
                <a:latin typeface="Baskerville Old Face" panose="02020602080505020303" pitchFamily="18" charset="0"/>
                <a:hlinkClick r:id="rId2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Idaho: Download the PDF </a:t>
            </a:r>
            <a:r>
              <a:rPr lang="en-US" sz="1200" dirty="0">
                <a:latin typeface="Baskerville Old Face" panose="02020602080505020303" pitchFamily="18" charset="0"/>
                <a:hlinkClick r:id="rId2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Illinois: Download the PDF </a:t>
            </a:r>
            <a:r>
              <a:rPr lang="en-US" sz="1200" dirty="0">
                <a:latin typeface="Baskerville Old Face" panose="02020602080505020303" pitchFamily="18" charset="0"/>
                <a:hlinkClick r:id="rId2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Indiana: Download the PDF </a:t>
            </a:r>
            <a:r>
              <a:rPr lang="en-US" sz="1200" dirty="0">
                <a:latin typeface="Baskerville Old Face" panose="02020602080505020303" pitchFamily="18" charset="0"/>
                <a:hlinkClick r:id="rId3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1"/>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Iowa: Download the PDF </a:t>
            </a:r>
            <a:r>
              <a:rPr lang="en-US" sz="1200" dirty="0">
                <a:latin typeface="Baskerville Old Face" panose="02020602080505020303" pitchFamily="18" charset="0"/>
                <a:hlinkClick r:id="rId3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3"/>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Kansas: Download the PDF </a:t>
            </a:r>
            <a:r>
              <a:rPr lang="en-US" sz="1200" dirty="0">
                <a:latin typeface="Baskerville Old Face" panose="02020602080505020303" pitchFamily="18" charset="0"/>
                <a:hlinkClick r:id="rId3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Kentucky: Download the PDF </a:t>
            </a:r>
            <a:r>
              <a:rPr lang="en-US" sz="1200" dirty="0">
                <a:latin typeface="Baskerville Old Face" panose="02020602080505020303" pitchFamily="18" charset="0"/>
                <a:hlinkClick r:id="rId3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Louisiana: Download the PDF </a:t>
            </a:r>
            <a:r>
              <a:rPr lang="en-US" sz="1200" dirty="0">
                <a:latin typeface="Baskerville Old Face" panose="02020602080505020303" pitchFamily="18" charset="0"/>
                <a:hlinkClick r:id="rId3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Maine: Download the PDF </a:t>
            </a:r>
            <a:r>
              <a:rPr lang="en-US" sz="1200" dirty="0">
                <a:latin typeface="Baskerville Old Face" panose="02020602080505020303" pitchFamily="18" charset="0"/>
                <a:hlinkClick r:id="rId4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1"/>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Maryland: Download the PDF </a:t>
            </a:r>
            <a:r>
              <a:rPr lang="en-US" sz="1200" dirty="0">
                <a:latin typeface="Baskerville Old Face" panose="02020602080505020303" pitchFamily="18" charset="0"/>
                <a:hlinkClick r:id="rId4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3"/>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Massachusetts: Download the PDF </a:t>
            </a:r>
            <a:r>
              <a:rPr lang="en-US" sz="1200" dirty="0">
                <a:latin typeface="Baskerville Old Face" panose="02020602080505020303" pitchFamily="18" charset="0"/>
                <a:hlinkClick r:id="rId4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Michigan: Download the PDF </a:t>
            </a:r>
            <a:r>
              <a:rPr lang="en-US" sz="1200" dirty="0">
                <a:latin typeface="Baskerville Old Face" panose="02020602080505020303" pitchFamily="18" charset="0"/>
                <a:hlinkClick r:id="rId4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Minnesota: Download the PDF </a:t>
            </a:r>
            <a:r>
              <a:rPr lang="en-US" sz="1200" dirty="0">
                <a:latin typeface="Baskerville Old Face" panose="02020602080505020303" pitchFamily="18" charset="0"/>
                <a:hlinkClick r:id="rId4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Mississippi: Download the PDF </a:t>
            </a:r>
            <a:r>
              <a:rPr lang="en-US" sz="1200" dirty="0">
                <a:latin typeface="Baskerville Old Face" panose="02020602080505020303" pitchFamily="18" charset="0"/>
                <a:hlinkClick r:id="rId5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51"/>
              </a:rPr>
              <a:t>here</a:t>
            </a:r>
            <a:endParaRPr lang="en-US" sz="1200" dirty="0">
              <a:latin typeface="Baskerville Old Face" panose="02020602080505020303" pitchFamily="18" charset="0"/>
            </a:endParaRPr>
          </a:p>
          <a:p>
            <a:endParaRPr lang="en-US" sz="1200" dirty="0">
              <a:latin typeface="Baskerville Old Face" panose="02020602080505020303" pitchFamily="18" charset="0"/>
            </a:endParaRPr>
          </a:p>
        </p:txBody>
      </p:sp>
      <p:sp>
        <p:nvSpPr>
          <p:cNvPr id="6" name="TextBox 5">
            <a:extLst>
              <a:ext uri="{FF2B5EF4-FFF2-40B4-BE49-F238E27FC236}">
                <a16:creationId xmlns:a16="http://schemas.microsoft.com/office/drawing/2014/main" id="{B3F3966D-9BA2-8A40-90C9-5D6322CB1BB7}"/>
              </a:ext>
            </a:extLst>
          </p:cNvPr>
          <p:cNvSpPr txBox="1"/>
          <p:nvPr/>
        </p:nvSpPr>
        <p:spPr>
          <a:xfrm>
            <a:off x="4495800" y="1318023"/>
            <a:ext cx="4495800" cy="5078313"/>
          </a:xfrm>
          <a:prstGeom prst="rect">
            <a:avLst/>
          </a:prstGeom>
          <a:noFill/>
        </p:spPr>
        <p:txBody>
          <a:bodyPr wrap="square" rtlCol="0">
            <a:spAutoFit/>
          </a:bodyPr>
          <a:lstStyle/>
          <a:p>
            <a:pPr marL="171450" indent="-171450">
              <a:buFont typeface="Wingdings" pitchFamily="2" charset="2"/>
              <a:buChar char="v"/>
            </a:pPr>
            <a:r>
              <a:rPr lang="en-US" sz="1200" dirty="0">
                <a:latin typeface="Baskerville Old Face" panose="02020602080505020303" pitchFamily="18" charset="77"/>
              </a:rPr>
              <a:t>Missouri: Download the PDF </a:t>
            </a:r>
            <a:r>
              <a:rPr lang="en-US" sz="1200" dirty="0">
                <a:latin typeface="Baskerville Old Face" panose="02020602080505020303" pitchFamily="18" charset="77"/>
                <a:hlinkClick r:id="rId5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5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Montana: Download the PDF </a:t>
            </a:r>
            <a:r>
              <a:rPr lang="en-US" sz="1200" dirty="0">
                <a:latin typeface="Baskerville Old Face" panose="02020602080505020303" pitchFamily="18" charset="77"/>
                <a:hlinkClick r:id="rId5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5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Nebraska: Download the PDF </a:t>
            </a:r>
            <a:r>
              <a:rPr lang="en-US" sz="1200" dirty="0">
                <a:latin typeface="Baskerville Old Face" panose="02020602080505020303" pitchFamily="18" charset="77"/>
                <a:hlinkClick r:id="rId5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5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Nevada: Download the PDF </a:t>
            </a:r>
            <a:r>
              <a:rPr lang="en-US" sz="1200" dirty="0">
                <a:latin typeface="Baskerville Old Face" panose="02020602080505020303" pitchFamily="18" charset="77"/>
                <a:hlinkClick r:id="rId5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5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New Hampshire: Download the PDF </a:t>
            </a:r>
            <a:r>
              <a:rPr lang="en-US" sz="1200" dirty="0">
                <a:latin typeface="Baskerville Old Face" panose="02020602080505020303" pitchFamily="18" charset="77"/>
                <a:hlinkClick r:id="rId6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1"/>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New Jersey: Download the PDF </a:t>
            </a:r>
            <a:r>
              <a:rPr lang="en-US" sz="1200" dirty="0">
                <a:latin typeface="Baskerville Old Face" panose="02020602080505020303" pitchFamily="18" charset="77"/>
                <a:hlinkClick r:id="rId6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New Mexico: Download the PDF </a:t>
            </a:r>
            <a:r>
              <a:rPr lang="en-US" sz="1200" dirty="0">
                <a:latin typeface="Baskerville Old Face" panose="02020602080505020303" pitchFamily="18" charset="77"/>
                <a:hlinkClick r:id="rId6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New York: Download the PDF </a:t>
            </a:r>
            <a:r>
              <a:rPr lang="en-US" sz="1200" dirty="0">
                <a:latin typeface="Baskerville Old Face" panose="02020602080505020303" pitchFamily="18" charset="77"/>
                <a:hlinkClick r:id="rId6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North Carolina: Download the PDF </a:t>
            </a:r>
            <a:r>
              <a:rPr lang="en-US" sz="1200" dirty="0">
                <a:latin typeface="Baskerville Old Face" panose="02020602080505020303" pitchFamily="18" charset="77"/>
                <a:hlinkClick r:id="rId6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North Dakota: Download the PDF </a:t>
            </a:r>
            <a:r>
              <a:rPr lang="en-US" sz="1200" dirty="0">
                <a:latin typeface="Baskerville Old Face" panose="02020602080505020303" pitchFamily="18" charset="77"/>
                <a:hlinkClick r:id="rId7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1"/>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Ohio: Download the PDF </a:t>
            </a:r>
            <a:r>
              <a:rPr lang="en-US" sz="1200" dirty="0">
                <a:latin typeface="Baskerville Old Face" panose="02020602080505020303" pitchFamily="18" charset="77"/>
                <a:hlinkClick r:id="rId7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Oklahoma: Download the PDF </a:t>
            </a:r>
            <a:r>
              <a:rPr lang="en-US" sz="1200" dirty="0">
                <a:latin typeface="Baskerville Old Face" panose="02020602080505020303" pitchFamily="18" charset="77"/>
                <a:hlinkClick r:id="rId7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Oregon: Download the PDF </a:t>
            </a:r>
            <a:r>
              <a:rPr lang="en-US" sz="1200" dirty="0">
                <a:latin typeface="Baskerville Old Face" panose="02020602080505020303" pitchFamily="18" charset="77"/>
                <a:hlinkClick r:id="rId7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Pennsylvania: Download the PDF </a:t>
            </a:r>
            <a:r>
              <a:rPr lang="en-US" sz="1200" dirty="0">
                <a:latin typeface="Baskerville Old Face" panose="02020602080505020303" pitchFamily="18" charset="77"/>
                <a:hlinkClick r:id="rId7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Rhode Island: Download the PDF </a:t>
            </a:r>
            <a:r>
              <a:rPr lang="en-US" sz="1200" dirty="0">
                <a:latin typeface="Baskerville Old Face" panose="02020602080505020303" pitchFamily="18" charset="77"/>
                <a:hlinkClick r:id="rId8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1"/>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South Carolina: Download the PDF </a:t>
            </a:r>
            <a:r>
              <a:rPr lang="en-US" sz="1200" dirty="0">
                <a:latin typeface="Baskerville Old Face" panose="02020602080505020303" pitchFamily="18" charset="77"/>
                <a:hlinkClick r:id="rId8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South Dakota: Download the PDF </a:t>
            </a:r>
            <a:r>
              <a:rPr lang="en-US" sz="1200" dirty="0">
                <a:latin typeface="Baskerville Old Face" panose="02020602080505020303" pitchFamily="18" charset="77"/>
                <a:hlinkClick r:id="rId8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Tennessee: Download the PDF </a:t>
            </a:r>
            <a:r>
              <a:rPr lang="en-US" sz="1200" dirty="0">
                <a:latin typeface="Baskerville Old Face" panose="02020602080505020303" pitchFamily="18" charset="77"/>
                <a:hlinkClick r:id="rId8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Texas: Download the PDF </a:t>
            </a:r>
            <a:r>
              <a:rPr lang="en-US" sz="1200" dirty="0">
                <a:latin typeface="Baskerville Old Face" panose="02020602080505020303" pitchFamily="18" charset="77"/>
                <a:hlinkClick r:id="rId8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Utah: Download the PDF </a:t>
            </a:r>
            <a:r>
              <a:rPr lang="en-US" sz="1200" dirty="0">
                <a:latin typeface="Baskerville Old Face" panose="02020602080505020303" pitchFamily="18" charset="77"/>
                <a:hlinkClick r:id="rId9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1"/>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Vermont: Download the PDF </a:t>
            </a:r>
            <a:r>
              <a:rPr lang="en-US" sz="1200" dirty="0">
                <a:latin typeface="Baskerville Old Face" panose="02020602080505020303" pitchFamily="18" charset="77"/>
                <a:hlinkClick r:id="rId9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Virginia: Download the PDF </a:t>
            </a:r>
            <a:r>
              <a:rPr lang="en-US" sz="1200" dirty="0">
                <a:latin typeface="Baskerville Old Face" panose="02020602080505020303" pitchFamily="18" charset="77"/>
                <a:hlinkClick r:id="rId9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Washington: Download the PDF </a:t>
            </a:r>
            <a:r>
              <a:rPr lang="en-US" sz="1200" dirty="0">
                <a:latin typeface="Baskerville Old Face" panose="02020602080505020303" pitchFamily="18" charset="77"/>
                <a:hlinkClick r:id="rId9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West Virginia: Download the PDF </a:t>
            </a:r>
            <a:r>
              <a:rPr lang="en-US" sz="1200" dirty="0">
                <a:latin typeface="Baskerville Old Face" panose="02020602080505020303" pitchFamily="18" charset="77"/>
                <a:hlinkClick r:id="rId9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Wisconsin: Download the PDF </a:t>
            </a:r>
            <a:r>
              <a:rPr lang="en-US" sz="1200" dirty="0">
                <a:latin typeface="Baskerville Old Face" panose="02020602080505020303" pitchFamily="18" charset="77"/>
                <a:hlinkClick r:id="rId9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Wyoming: Download the PDF </a:t>
            </a:r>
            <a:r>
              <a:rPr lang="en-US" sz="1200" dirty="0">
                <a:latin typeface="Baskerville Old Face" panose="02020602080505020303" pitchFamily="18" charset="77"/>
                <a:hlinkClick r:id="rId10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101"/>
              </a:rPr>
              <a:t>here</a:t>
            </a:r>
            <a:endParaRPr lang="en-US" sz="1200" dirty="0">
              <a:latin typeface="Baskerville Old Face" panose="02020602080505020303" pitchFamily="18" charset="77"/>
            </a:endParaRPr>
          </a:p>
        </p:txBody>
      </p:sp>
    </p:spTree>
    <p:extLst>
      <p:ext uri="{BB962C8B-B14F-4D97-AF65-F5344CB8AC3E}">
        <p14:creationId xmlns:p14="http://schemas.microsoft.com/office/powerpoint/2010/main" val="411881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CFD-3A56-464F-99C6-00C836348BFD}"/>
              </a:ext>
            </a:extLst>
          </p:cNvPr>
          <p:cNvSpPr>
            <a:spLocks noGrp="1"/>
          </p:cNvSpPr>
          <p:nvPr>
            <p:ph type="title"/>
          </p:nvPr>
        </p:nvSpPr>
        <p:spPr>
          <a:xfrm>
            <a:off x="724501" y="274334"/>
            <a:ext cx="7855619" cy="320026"/>
          </a:xfrm>
        </p:spPr>
        <p:txBody>
          <a:bodyPr/>
          <a:lstStyle/>
          <a:p>
            <a:pPr algn="r"/>
            <a:r>
              <a:rPr lang="en-US" sz="3600" b="1" dirty="0">
                <a:solidFill>
                  <a:schemeClr val="bg1"/>
                </a:solidFill>
                <a:latin typeface="Baskerville Old Face" panose="02020602080505020303" pitchFamily="18" charset="77"/>
              </a:rPr>
              <a:t>Op-eds: How-To</a:t>
            </a:r>
          </a:p>
        </p:txBody>
      </p:sp>
      <p:sp>
        <p:nvSpPr>
          <p:cNvPr id="3" name="Text Placeholder 2">
            <a:extLst>
              <a:ext uri="{FF2B5EF4-FFF2-40B4-BE49-F238E27FC236}">
                <a16:creationId xmlns:a16="http://schemas.microsoft.com/office/drawing/2014/main" id="{99B6F1D7-3B8B-C144-8F80-5458EFE8D7FF}"/>
              </a:ext>
            </a:extLst>
          </p:cNvPr>
          <p:cNvSpPr>
            <a:spLocks noGrp="1"/>
          </p:cNvSpPr>
          <p:nvPr>
            <p:ph type="body" idx="1"/>
          </p:nvPr>
        </p:nvSpPr>
        <p:spPr>
          <a:xfrm>
            <a:off x="337624" y="1589650"/>
            <a:ext cx="4311747" cy="5282418"/>
          </a:xfrm>
        </p:spPr>
        <p:txBody>
          <a:bodyPr/>
          <a:lstStyle/>
          <a:p>
            <a:pPr marL="342900" indent="-342900">
              <a:buFont typeface="Wingdings" pitchFamily="2" charset="2"/>
              <a:buChar char="v"/>
            </a:pPr>
            <a:r>
              <a:rPr lang="en-US" sz="2400" dirty="0">
                <a:latin typeface="Baskerville Old Face" panose="02020602080505020303" pitchFamily="18" charset="0"/>
              </a:rPr>
              <a:t>Keep it simple and straightforward Do not use jargon.</a:t>
            </a:r>
          </a:p>
          <a:p>
            <a:pPr marL="342900" indent="-342900">
              <a:buFont typeface="Wingdings" pitchFamily="2" charset="2"/>
              <a:buChar char="v"/>
            </a:pPr>
            <a:r>
              <a:rPr lang="en-US" sz="2400" dirty="0">
                <a:latin typeface="Baskerville Old Face" panose="02020602080505020303" pitchFamily="18" charset="0"/>
              </a:rPr>
              <a:t>Use your personal experiences – You are in a unique position to shape the public image for people with disabilities</a:t>
            </a:r>
          </a:p>
          <a:p>
            <a:pPr marL="342900" indent="-342900">
              <a:buFont typeface="Wingdings" pitchFamily="2" charset="2"/>
              <a:buChar char="v"/>
            </a:pPr>
            <a:r>
              <a:rPr lang="en-US" sz="2400" dirty="0">
                <a:latin typeface="Baskerville Old Face" panose="02020602080505020303" pitchFamily="18" charset="0"/>
              </a:rPr>
              <a:t>Use facts and doublecheck for accuracy</a:t>
            </a:r>
          </a:p>
          <a:p>
            <a:pPr marL="342900" indent="-342900">
              <a:buFont typeface="Wingdings" pitchFamily="2" charset="2"/>
              <a:buChar char="v"/>
            </a:pPr>
            <a:r>
              <a:rPr lang="en-US" sz="2400" dirty="0">
                <a:latin typeface="Baskerville Old Face" panose="02020602080505020303" pitchFamily="18" charset="0"/>
              </a:rPr>
              <a:t>Use “people-first” language –terms that respect people with disabilities  </a:t>
            </a:r>
            <a:r>
              <a:rPr lang="en-US" sz="2400" b="1" dirty="0">
                <a:latin typeface="Baskerville Old Face" panose="02020602080505020303" pitchFamily="18" charset="0"/>
              </a:rPr>
              <a:t>Ex: a person who is blind vs. a blind person</a:t>
            </a:r>
          </a:p>
          <a:p>
            <a:endParaRPr lang="en-US" sz="2400"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0E6F04DC-E618-F445-8ACC-804AFF21B33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18</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CE9A08D3-5B39-E844-A64D-982C52923C08}"/>
              </a:ext>
            </a:extLst>
          </p:cNvPr>
          <p:cNvSpPr txBox="1"/>
          <p:nvPr/>
        </p:nvSpPr>
        <p:spPr>
          <a:xfrm>
            <a:off x="4649371" y="1589650"/>
            <a:ext cx="4304729" cy="3631763"/>
          </a:xfrm>
          <a:prstGeom prst="rect">
            <a:avLst/>
          </a:prstGeom>
          <a:noFill/>
        </p:spPr>
        <p:txBody>
          <a:bodyPr wrap="square" rtlCol="0">
            <a:spAutoFit/>
          </a:bodyPr>
          <a:lstStyle/>
          <a:p>
            <a:pPr marL="342900" indent="-342900">
              <a:buFont typeface="Wingdings" pitchFamily="2" charset="2"/>
              <a:buChar char="v"/>
            </a:pPr>
            <a:r>
              <a:rPr lang="en-US" sz="2400" dirty="0">
                <a:latin typeface="Baskerville Old Face" panose="02020602080505020303" pitchFamily="18" charset="0"/>
              </a:rPr>
              <a:t>Introduce your topic and argument in first paragraph</a:t>
            </a:r>
          </a:p>
          <a:p>
            <a:pPr marL="342900" indent="-342900">
              <a:buFont typeface="Wingdings" pitchFamily="2" charset="2"/>
              <a:buChar char="v"/>
            </a:pPr>
            <a:r>
              <a:rPr lang="en-US" sz="2400" dirty="0">
                <a:latin typeface="Baskerville Old Face" panose="02020602080505020303" pitchFamily="18" charset="0"/>
              </a:rPr>
              <a:t>Give 3-6 facts that support your argument</a:t>
            </a:r>
          </a:p>
          <a:p>
            <a:pPr marL="342900" indent="-342900">
              <a:buFont typeface="Wingdings" pitchFamily="2" charset="2"/>
              <a:buChar char="v"/>
            </a:pPr>
            <a:r>
              <a:rPr lang="en-US" sz="2400" dirty="0">
                <a:latin typeface="Baskerville Old Face" panose="02020602080505020303" pitchFamily="18" charset="0"/>
              </a:rPr>
              <a:t>Ensure each paragraph supports your argument</a:t>
            </a:r>
          </a:p>
          <a:p>
            <a:pPr marL="342900" indent="-342900">
              <a:buFont typeface="Wingdings" pitchFamily="2" charset="2"/>
              <a:buChar char="v"/>
            </a:pPr>
            <a:r>
              <a:rPr lang="en-US" sz="2400" dirty="0">
                <a:latin typeface="Baskerville Old Face" panose="02020602080505020303" pitchFamily="18" charset="0"/>
              </a:rPr>
              <a:t>Be your own critic</a:t>
            </a:r>
          </a:p>
          <a:p>
            <a:pPr marL="342900" indent="-342900">
              <a:buFont typeface="Wingdings" pitchFamily="2" charset="2"/>
              <a:buChar char="v"/>
            </a:pPr>
            <a:r>
              <a:rPr lang="en-US" sz="2400" dirty="0">
                <a:latin typeface="Baskerville Old Face" panose="02020602080505020303" pitchFamily="18" charset="0"/>
              </a:rPr>
              <a:t>Typically, stick to a 500-700 word length</a:t>
            </a:r>
          </a:p>
          <a:p>
            <a:endParaRPr lang="en-US" dirty="0">
              <a:latin typeface="Baskerville Old Face" panose="02020602080505020303" pitchFamily="18" charset="0"/>
            </a:endParaRPr>
          </a:p>
        </p:txBody>
      </p:sp>
    </p:spTree>
    <p:extLst>
      <p:ext uri="{BB962C8B-B14F-4D97-AF65-F5344CB8AC3E}">
        <p14:creationId xmlns:p14="http://schemas.microsoft.com/office/powerpoint/2010/main" val="167022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CFD-3A56-464F-99C6-00C836348BFD}"/>
              </a:ext>
            </a:extLst>
          </p:cNvPr>
          <p:cNvSpPr>
            <a:spLocks noGrp="1"/>
          </p:cNvSpPr>
          <p:nvPr>
            <p:ph type="title"/>
          </p:nvPr>
        </p:nvSpPr>
        <p:spPr>
          <a:xfrm>
            <a:off x="724501" y="274334"/>
            <a:ext cx="7657499" cy="350506"/>
          </a:xfrm>
        </p:spPr>
        <p:txBody>
          <a:bodyPr/>
          <a:lstStyle/>
          <a:p>
            <a:pPr algn="r"/>
            <a:r>
              <a:rPr lang="en-US" sz="3600" b="1" dirty="0">
                <a:solidFill>
                  <a:schemeClr val="bg1"/>
                </a:solidFill>
                <a:latin typeface="Baskerville Old Face" panose="02020602080505020303" pitchFamily="18" charset="77"/>
              </a:rPr>
              <a:t>Op-eds: Where to Go</a:t>
            </a:r>
          </a:p>
        </p:txBody>
      </p:sp>
      <p:sp>
        <p:nvSpPr>
          <p:cNvPr id="3" name="Text Placeholder 2">
            <a:extLst>
              <a:ext uri="{FF2B5EF4-FFF2-40B4-BE49-F238E27FC236}">
                <a16:creationId xmlns:a16="http://schemas.microsoft.com/office/drawing/2014/main" id="{99B6F1D7-3B8B-C144-8F80-5458EFE8D7FF}"/>
              </a:ext>
            </a:extLst>
          </p:cNvPr>
          <p:cNvSpPr>
            <a:spLocks noGrp="1"/>
          </p:cNvSpPr>
          <p:nvPr>
            <p:ph type="body" idx="1"/>
          </p:nvPr>
        </p:nvSpPr>
        <p:spPr>
          <a:xfrm>
            <a:off x="337624" y="1589650"/>
            <a:ext cx="4311747" cy="5282418"/>
          </a:xfrm>
        </p:spPr>
        <p:txBody>
          <a:bodyPr/>
          <a:lstStyle/>
          <a:p>
            <a:pPr marL="285750" indent="-285750">
              <a:buFont typeface="Wingdings" pitchFamily="2" charset="2"/>
              <a:buChar char="v"/>
            </a:pPr>
            <a:r>
              <a:rPr lang="en-US" sz="2400" dirty="0">
                <a:latin typeface="Baskerville Old Face" panose="02020602080505020303" pitchFamily="18" charset="77"/>
              </a:rPr>
              <a:t>Decide where you want to get press and publish your op-ed</a:t>
            </a:r>
          </a:p>
          <a:p>
            <a:pPr marL="923969" lvl="1" indent="-514350">
              <a:buFont typeface="Wingdings" pitchFamily="2" charset="2"/>
              <a:buChar char="Ø"/>
            </a:pPr>
            <a:r>
              <a:rPr lang="en-US" sz="2400" dirty="0">
                <a:latin typeface="Baskerville Old Face" panose="02020602080505020303" pitchFamily="18" charset="77"/>
              </a:rPr>
              <a:t>Who best covers disability issues?</a:t>
            </a:r>
          </a:p>
          <a:p>
            <a:pPr marL="457200" indent="-457200">
              <a:buFont typeface="Wingdings" pitchFamily="2" charset="2"/>
              <a:buChar char="v"/>
            </a:pPr>
            <a:r>
              <a:rPr lang="en-US" sz="2400" dirty="0">
                <a:latin typeface="Baskerville Old Face" panose="02020602080505020303" pitchFamily="18" charset="77"/>
              </a:rPr>
              <a:t>Consider any personal, local, or regional ties</a:t>
            </a:r>
          </a:p>
          <a:p>
            <a:pPr marL="866819" lvl="1" indent="-457200">
              <a:buFont typeface="Wingdings" pitchFamily="2" charset="2"/>
              <a:buChar char="Ø"/>
            </a:pPr>
            <a:r>
              <a:rPr lang="en-US" sz="2400" dirty="0">
                <a:latin typeface="Baskerville Old Face" panose="02020602080505020303" pitchFamily="18" charset="77"/>
              </a:rPr>
              <a:t>Who do you know?</a:t>
            </a:r>
            <a:endParaRPr lang="en-US" sz="2400" dirty="0"/>
          </a:p>
        </p:txBody>
      </p:sp>
      <p:sp>
        <p:nvSpPr>
          <p:cNvPr id="4" name="Slide Number Placeholder 3">
            <a:extLst>
              <a:ext uri="{FF2B5EF4-FFF2-40B4-BE49-F238E27FC236}">
                <a16:creationId xmlns:a16="http://schemas.microsoft.com/office/drawing/2014/main" id="{0E6F04DC-E618-F445-8ACC-804AFF21B33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19</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CE9A08D3-5B39-E844-A64D-982C52923C08}"/>
              </a:ext>
            </a:extLst>
          </p:cNvPr>
          <p:cNvSpPr txBox="1"/>
          <p:nvPr/>
        </p:nvSpPr>
        <p:spPr>
          <a:xfrm>
            <a:off x="4649371" y="1589650"/>
            <a:ext cx="4304729" cy="3416320"/>
          </a:xfrm>
          <a:prstGeom prst="rect">
            <a:avLst/>
          </a:prstGeom>
          <a:noFill/>
        </p:spPr>
        <p:txBody>
          <a:bodyPr wrap="square" rtlCol="0">
            <a:spAutoFit/>
          </a:bodyPr>
          <a:lstStyle/>
          <a:p>
            <a:pPr marL="342900" indent="-342900">
              <a:buFont typeface="Wingdings" pitchFamily="2" charset="2"/>
              <a:buChar char="v"/>
            </a:pPr>
            <a:r>
              <a:rPr lang="en-US" sz="2400" dirty="0">
                <a:latin typeface="Baskerville Old Face" panose="02020602080505020303" pitchFamily="18" charset="0"/>
              </a:rPr>
              <a:t>If possible, send by email with a short note to introduce yourself, your topic, and its relevance.</a:t>
            </a:r>
          </a:p>
          <a:p>
            <a:endParaRPr lang="en-US" sz="2400" dirty="0">
              <a:latin typeface="Baskerville Old Face" panose="02020602080505020303" pitchFamily="18" charset="0"/>
            </a:endParaRPr>
          </a:p>
          <a:p>
            <a:pPr marL="342900" lvl="1" indent="-342900">
              <a:buFont typeface="Wingdings" pitchFamily="2" charset="2"/>
              <a:buChar char="v"/>
            </a:pPr>
            <a:r>
              <a:rPr lang="en-US" sz="2400" dirty="0">
                <a:latin typeface="Baskerville Old Face" panose="02020602080505020303" pitchFamily="18" charset="0"/>
              </a:rPr>
              <a:t>Include your full name, telephone number, and email in correspondence.</a:t>
            </a:r>
          </a:p>
          <a:p>
            <a:endParaRPr lang="en-US" sz="2400" dirty="0">
              <a:latin typeface="Baskerville Old Face" panose="02020602080505020303" pitchFamily="18" charset="0"/>
            </a:endParaRPr>
          </a:p>
        </p:txBody>
      </p:sp>
    </p:spTree>
    <p:extLst>
      <p:ext uri="{BB962C8B-B14F-4D97-AF65-F5344CB8AC3E}">
        <p14:creationId xmlns:p14="http://schemas.microsoft.com/office/powerpoint/2010/main" val="99790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CA20-2730-1046-B871-D0DE49451C5D}"/>
              </a:ext>
            </a:extLst>
          </p:cNvPr>
          <p:cNvSpPr>
            <a:spLocks noGrp="1"/>
          </p:cNvSpPr>
          <p:nvPr>
            <p:ph type="title"/>
          </p:nvPr>
        </p:nvSpPr>
        <p:spPr/>
        <p:txBody>
          <a:bodyPr/>
          <a:lstStyle/>
          <a:p>
            <a:pPr algn="r"/>
            <a:r>
              <a:rPr lang="en-US" sz="3600" b="1" dirty="0">
                <a:solidFill>
                  <a:srgbClr val="FFFFFF"/>
                </a:solidFill>
                <a:latin typeface="Baskerville Old Face" panose="02020602080505020303" pitchFamily="18" charset="0"/>
                <a:ea typeface="Libre Baskerville"/>
                <a:cs typeface="Libre Baskerville"/>
                <a:sym typeface="Libre Baskerville"/>
              </a:rPr>
              <a:t>Intro to Speakers 1</a:t>
            </a:r>
            <a:endParaRPr lang="en-US" sz="3600" b="1" dirty="0">
              <a:latin typeface="Baskerville Old Face" panose="02020602080505020303" pitchFamily="18" charset="0"/>
            </a:endParaRPr>
          </a:p>
        </p:txBody>
      </p:sp>
      <p:sp>
        <p:nvSpPr>
          <p:cNvPr id="3" name="Text Placeholder 2">
            <a:extLst>
              <a:ext uri="{FF2B5EF4-FFF2-40B4-BE49-F238E27FC236}">
                <a16:creationId xmlns:a16="http://schemas.microsoft.com/office/drawing/2014/main" id="{DEE8B78A-A506-D543-B2D9-A1A1DC5246A3}"/>
              </a:ext>
            </a:extLst>
          </p:cNvPr>
          <p:cNvSpPr>
            <a:spLocks noGrp="1"/>
          </p:cNvSpPr>
          <p:nvPr>
            <p:ph type="body" idx="1"/>
          </p:nvPr>
        </p:nvSpPr>
        <p:spPr>
          <a:xfrm>
            <a:off x="4572014" y="1355209"/>
            <a:ext cx="4329376" cy="5161233"/>
          </a:xfrm>
        </p:spPr>
        <p:txBody>
          <a:bodyPr/>
          <a:lstStyle/>
          <a:p>
            <a:pPr algn="ctr"/>
            <a:r>
              <a:rPr lang="en-US" sz="3200" u="sng" dirty="0">
                <a:latin typeface="Baskerville Old Face" panose="02020602080505020303" pitchFamily="18" charset="0"/>
              </a:rPr>
              <a:t>Steve Bartlett</a:t>
            </a:r>
          </a:p>
          <a:p>
            <a:pPr algn="ctr"/>
            <a:r>
              <a:rPr lang="en-US" sz="2000" b="1" dirty="0">
                <a:latin typeface="Baskerville Old Face" panose="02020602080505020303" pitchFamily="18" charset="0"/>
              </a:rPr>
              <a:t>Vice Chair, </a:t>
            </a:r>
          </a:p>
          <a:p>
            <a:pPr algn="ctr"/>
            <a:r>
              <a:rPr lang="en-US" sz="2000" b="1" dirty="0">
                <a:latin typeface="Baskerville Old Face" panose="02020602080505020303" pitchFamily="18" charset="0"/>
              </a:rPr>
              <a:t>Board of Directors</a:t>
            </a:r>
          </a:p>
          <a:p>
            <a:pPr algn="ctr"/>
            <a:endParaRPr lang="en-US" dirty="0">
              <a:latin typeface="Baskerville Old Face" panose="02020602080505020303" pitchFamily="18" charset="0"/>
            </a:endParaRPr>
          </a:p>
          <a:p>
            <a:r>
              <a:rPr lang="en-US" sz="2000" dirty="0">
                <a:latin typeface="Baskerville Old Face" panose="02020602080505020303" pitchFamily="18" charset="0"/>
              </a:rPr>
              <a:t>The Honorable Representative Bartlett, Vice Chair of </a:t>
            </a:r>
            <a:r>
              <a:rPr lang="en-US" sz="2000" dirty="0" err="1">
                <a:latin typeface="Baskerville Old Face" panose="02020602080505020303" pitchFamily="18" charset="0"/>
              </a:rPr>
              <a:t>RespectAbility’s</a:t>
            </a:r>
            <a:r>
              <a:rPr lang="en-US" sz="2000" dirty="0">
                <a:latin typeface="Baskerville Old Face" panose="02020602080505020303" pitchFamily="18" charset="0"/>
              </a:rPr>
              <a:t> Board of Directors, previously served as a member of Congress for eight years, authoring 18 major pieces of legislation. Most notably, Bartlett was the President and CEO of the Financial Services Roundtable in Washington, D.C., the Mayor of Dallas, and a board member of several for-profit and non-profit organizations. Currently, he is a Senior Advisor with </a:t>
            </a:r>
            <a:r>
              <a:rPr lang="en-US" sz="2000" dirty="0" err="1">
                <a:latin typeface="Baskerville Old Face" panose="02020602080505020303" pitchFamily="18" charset="0"/>
              </a:rPr>
              <a:t>Treliant</a:t>
            </a:r>
            <a:r>
              <a:rPr lang="en-US" sz="2000" dirty="0">
                <a:latin typeface="Baskerville Old Face" panose="02020602080505020303" pitchFamily="18" charset="0"/>
              </a:rPr>
              <a:t> Risk Advisors. </a:t>
            </a:r>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CDBF7389-7A39-CE4F-9730-9DD530B14FD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a:t>
            </a:fld>
            <a:endParaRPr lang="en-US" sz="1800" b="0" i="0" u="none" strike="noStrike" cap="none">
              <a:solidFill>
                <a:srgbClr val="888888"/>
              </a:solidFill>
              <a:latin typeface="Calibri"/>
              <a:ea typeface="Calibri"/>
              <a:cs typeface="Calibri"/>
              <a:sym typeface="Calibri"/>
            </a:endParaRPr>
          </a:p>
        </p:txBody>
      </p:sp>
      <p:pic>
        <p:nvPicPr>
          <p:cNvPr id="5" name="Picture 6" descr="https://i2.wp.com/www.respectability.org/wp-content/uploads/2017/07/Steve-Bartlett.jpg?resize=400%2C400&amp;ssl=1">
            <a:extLst>
              <a:ext uri="{FF2B5EF4-FFF2-40B4-BE49-F238E27FC236}">
                <a16:creationId xmlns:a16="http://schemas.microsoft.com/office/drawing/2014/main" id="{568B387B-E375-BE4A-B6DD-409AA8AB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15" y="2092271"/>
            <a:ext cx="3659985" cy="365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49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E094-CC49-BF46-8D9C-AA1E7FEFA639}"/>
              </a:ext>
            </a:extLst>
          </p:cNvPr>
          <p:cNvSpPr>
            <a:spLocks noGrp="1"/>
          </p:cNvSpPr>
          <p:nvPr>
            <p:ph type="title"/>
          </p:nvPr>
        </p:nvSpPr>
        <p:spPr>
          <a:xfrm>
            <a:off x="457215" y="274334"/>
            <a:ext cx="8107665" cy="276999"/>
          </a:xfrm>
        </p:spPr>
        <p:txBody>
          <a:bodyPr/>
          <a:lstStyle/>
          <a:p>
            <a:pPr algn="r"/>
            <a:r>
              <a:rPr lang="en-US" sz="3600" b="1" dirty="0">
                <a:solidFill>
                  <a:schemeClr val="bg1"/>
                </a:solidFill>
                <a:latin typeface="Baskerville Old Face" panose="02020602080505020303" pitchFamily="18" charset="0"/>
              </a:rPr>
              <a:t>Op-eds: Examples</a:t>
            </a:r>
          </a:p>
        </p:txBody>
      </p:sp>
      <p:sp>
        <p:nvSpPr>
          <p:cNvPr id="3" name="Text Placeholder 2">
            <a:extLst>
              <a:ext uri="{FF2B5EF4-FFF2-40B4-BE49-F238E27FC236}">
                <a16:creationId xmlns:a16="http://schemas.microsoft.com/office/drawing/2014/main" id="{F2FB9A26-79E6-584E-9CFA-7010BA88B1B4}"/>
              </a:ext>
            </a:extLst>
          </p:cNvPr>
          <p:cNvSpPr>
            <a:spLocks noGrp="1"/>
          </p:cNvSpPr>
          <p:nvPr>
            <p:ph type="body" idx="1"/>
          </p:nvPr>
        </p:nvSpPr>
        <p:spPr>
          <a:xfrm>
            <a:off x="457201" y="1162195"/>
            <a:ext cx="8229599" cy="276999"/>
          </a:xfrm>
        </p:spPr>
        <p:txBody>
          <a:bodyPr/>
          <a:lstStyle/>
          <a:p>
            <a:pPr marL="285750" indent="-285750">
              <a:buFont typeface="Wingdings" pitchFamily="2" charset="2"/>
              <a:buChar char="v"/>
            </a:pPr>
            <a:r>
              <a:rPr lang="en-US" sz="1600" dirty="0">
                <a:latin typeface="Baskerville Old Face" panose="02020602080505020303" pitchFamily="18" charset="0"/>
              </a:rPr>
              <a:t>False Stereotypes of People With Disabilities Hold Employers Back</a:t>
            </a:r>
          </a:p>
          <a:p>
            <a:r>
              <a:rPr lang="en-US" sz="1600" dirty="0">
                <a:latin typeface="Baskerville Old Face" panose="02020602080505020303" pitchFamily="18" charset="0"/>
              </a:rPr>
              <a:t>By Jennifer Laszlo Mizrahi, President of </a:t>
            </a:r>
            <a:r>
              <a:rPr lang="en-US" sz="1600" dirty="0" err="1">
                <a:latin typeface="Baskerville Old Face" panose="02020602080505020303" pitchFamily="18" charset="0"/>
              </a:rPr>
              <a:t>RespectAbilityUSA</a:t>
            </a:r>
            <a:r>
              <a:rPr lang="en-US" sz="1600" dirty="0">
                <a:latin typeface="Baskerville Old Face" panose="02020602080505020303" pitchFamily="18" charset="0"/>
              </a:rPr>
              <a:t> Huffington Post, May 22, 2014 </a:t>
            </a:r>
            <a:r>
              <a:rPr lang="en-US" sz="1600" dirty="0">
                <a:latin typeface="Baskerville Old Face" panose="02020602080505020303" pitchFamily="18" charset="0"/>
                <a:hlinkClick r:id="rId2"/>
              </a:rPr>
              <a:t>http://www.huffingtonpost.com/jennifer-laszlo-mizrahi/false-stereotypes-of-peop_b_5353818.html</a:t>
            </a:r>
            <a:r>
              <a:rPr lang="en-US" sz="1600" dirty="0">
                <a:latin typeface="Baskerville Old Face" panose="02020602080505020303" pitchFamily="18" charset="0"/>
              </a:rPr>
              <a:t> </a:t>
            </a:r>
          </a:p>
          <a:p>
            <a:endParaRPr lang="en-US" sz="1600" dirty="0">
              <a:latin typeface="Baskerville Old Face" panose="02020602080505020303" pitchFamily="18" charset="0"/>
            </a:endParaRPr>
          </a:p>
          <a:p>
            <a:pPr marL="285750" indent="-285750">
              <a:buFont typeface="Wingdings" pitchFamily="2" charset="2"/>
              <a:buChar char="v"/>
            </a:pPr>
            <a:r>
              <a:rPr lang="en-US" sz="1600" dirty="0">
                <a:latin typeface="Baskerville Old Face" panose="02020602080505020303" pitchFamily="18" charset="0"/>
              </a:rPr>
              <a:t>A Better Bottom Line: Employing Individuals With Disabilities </a:t>
            </a:r>
          </a:p>
          <a:p>
            <a:r>
              <a:rPr lang="en-US" sz="1600" dirty="0">
                <a:latin typeface="Baskerville Old Face" panose="02020602080505020303" pitchFamily="18" charset="0"/>
              </a:rPr>
              <a:t>By Jack Markell, Gov. of Delaware Huffington Post, Aug. 13, 2013</a:t>
            </a:r>
          </a:p>
          <a:p>
            <a:r>
              <a:rPr lang="en-US" sz="1600" dirty="0">
                <a:latin typeface="Baskerville Old Face" panose="02020602080505020303" pitchFamily="18" charset="0"/>
                <a:hlinkClick r:id="rId3"/>
              </a:rPr>
              <a:t>http://www.huffingtonpost.com/gov-jack-markell/a-better-bottom-lineempl_b_3749414.html</a:t>
            </a:r>
            <a:r>
              <a:rPr lang="en-US" sz="1600" dirty="0">
                <a:latin typeface="Baskerville Old Face" panose="02020602080505020303" pitchFamily="18" charset="0"/>
              </a:rPr>
              <a:t> </a:t>
            </a:r>
          </a:p>
          <a:p>
            <a:endParaRPr lang="en-US" sz="1600" dirty="0">
              <a:latin typeface="Baskerville Old Face" panose="02020602080505020303" pitchFamily="18" charset="0"/>
            </a:endParaRPr>
          </a:p>
          <a:p>
            <a:pPr marL="285750" indent="-285750">
              <a:buFont typeface="Wingdings" pitchFamily="2" charset="2"/>
              <a:buChar char="v"/>
            </a:pPr>
            <a:r>
              <a:rPr lang="en-US" sz="1600" dirty="0">
                <a:latin typeface="Baskerville Old Face" panose="02020602080505020303" pitchFamily="18" charset="0"/>
              </a:rPr>
              <a:t>Disability advocates laud governors' jobs focus </a:t>
            </a:r>
          </a:p>
          <a:p>
            <a:r>
              <a:rPr lang="en-US" sz="1600" dirty="0">
                <a:latin typeface="Baskerville Old Face" panose="02020602080505020303" pitchFamily="18" charset="0"/>
              </a:rPr>
              <a:t>By Cindy Bentley, Daniel Bier, Joan Karan, Lisa Pugh And Beth </a:t>
            </a:r>
            <a:r>
              <a:rPr lang="en-US" sz="1600" dirty="0" err="1">
                <a:latin typeface="Baskerville Old Face" panose="02020602080505020303" pitchFamily="18" charset="0"/>
              </a:rPr>
              <a:t>Swedeen</a:t>
            </a:r>
            <a:r>
              <a:rPr lang="en-US" sz="1600" dirty="0">
                <a:latin typeface="Baskerville Old Face" panose="02020602080505020303" pitchFamily="18" charset="0"/>
              </a:rPr>
              <a:t> Journal Sentinel (Milwaukee), Aug. 1, 2013 </a:t>
            </a:r>
            <a:r>
              <a:rPr lang="en-US" sz="1600" dirty="0">
                <a:latin typeface="Baskerville Old Face" panose="02020602080505020303" pitchFamily="18" charset="0"/>
                <a:hlinkClick r:id="rId4"/>
              </a:rPr>
              <a:t>http://www.jsonline.com/news/opinion/disability-advocates-laud-governors-jobs-focus-b9966299z1-217983671.html</a:t>
            </a:r>
            <a:r>
              <a:rPr lang="en-US" sz="1600" dirty="0">
                <a:latin typeface="Baskerville Old Face" panose="02020602080505020303" pitchFamily="18" charset="0"/>
              </a:rPr>
              <a:t>  </a:t>
            </a:r>
          </a:p>
          <a:p>
            <a:endParaRPr lang="en-US" sz="1600" dirty="0">
              <a:latin typeface="Baskerville Old Face" panose="02020602080505020303" pitchFamily="18" charset="0"/>
            </a:endParaRPr>
          </a:p>
          <a:p>
            <a:pPr marL="285750" indent="-285750">
              <a:buFont typeface="Wingdings" pitchFamily="2" charset="2"/>
              <a:buChar char="v"/>
            </a:pPr>
            <a:r>
              <a:rPr lang="en-US" sz="1600" dirty="0">
                <a:latin typeface="Baskerville Old Face" panose="02020602080505020303" pitchFamily="18" charset="0"/>
              </a:rPr>
              <a:t>People with disabilities are rapidly joining the workforce. That's a hopeful trend. </a:t>
            </a:r>
          </a:p>
          <a:p>
            <a:r>
              <a:rPr lang="en-US" sz="1600" dirty="0">
                <a:latin typeface="Baskerville Old Face" panose="02020602080505020303" pitchFamily="18" charset="0"/>
              </a:rPr>
              <a:t>By </a:t>
            </a:r>
            <a:r>
              <a:rPr lang="en-US" sz="1600" dirty="0" err="1">
                <a:latin typeface="Baskerville Old Face" panose="02020602080505020303" pitchFamily="18" charset="0"/>
              </a:rPr>
              <a:t>Fmr</a:t>
            </a:r>
            <a:r>
              <a:rPr lang="en-US" sz="1600" dirty="0">
                <a:latin typeface="Baskerville Old Face" panose="02020602080505020303" pitchFamily="18" charset="0"/>
              </a:rPr>
              <a:t>. Gov. Jack Markell (D-DE). USA Today, February 22, 2018 </a:t>
            </a:r>
            <a:r>
              <a:rPr lang="en-US" sz="1600" dirty="0">
                <a:latin typeface="Baskerville Old Face" panose="02020602080505020303" pitchFamily="18" charset="0"/>
                <a:hlinkClick r:id="rId5"/>
              </a:rPr>
              <a:t>https://www.usatoday.com/story/opinion/2018/02/22/people-disabilities-rapidly-joining-workforce-parallel-tv-trend-jack-markell-column/355728002/</a:t>
            </a:r>
            <a:r>
              <a:rPr lang="en-US" sz="1600" dirty="0">
                <a:latin typeface="Baskerville Old Face" panose="02020602080505020303" pitchFamily="18" charset="0"/>
              </a:rPr>
              <a:t> </a:t>
            </a:r>
          </a:p>
          <a:p>
            <a:endParaRPr lang="en-US" sz="1600" dirty="0">
              <a:latin typeface="Baskerville Old Face" panose="02020602080505020303" pitchFamily="18" charset="0"/>
            </a:endParaRPr>
          </a:p>
          <a:p>
            <a:pPr marL="285750" indent="-285750">
              <a:buFont typeface="Wingdings" pitchFamily="2" charset="2"/>
              <a:buChar char="v"/>
            </a:pPr>
            <a:r>
              <a:rPr lang="en-US" sz="1600" dirty="0">
                <a:latin typeface="Baskerville Old Face" panose="02020602080505020303" pitchFamily="18" charset="0"/>
              </a:rPr>
              <a:t>Ford’s Push on Disability Rights Should Be a Model for Philanthropy</a:t>
            </a:r>
          </a:p>
          <a:p>
            <a:r>
              <a:rPr lang="en-US" sz="1600" dirty="0">
                <a:latin typeface="Baskerville Old Face" panose="02020602080505020303" pitchFamily="18" charset="0"/>
              </a:rPr>
              <a:t>By Steve Bartlett and Tony Coelho </a:t>
            </a:r>
          </a:p>
          <a:p>
            <a:r>
              <a:rPr lang="en-US" sz="1600" dirty="0">
                <a:latin typeface="Baskerville Old Face" panose="02020602080505020303" pitchFamily="18" charset="0"/>
                <a:hlinkClick r:id="rId6"/>
              </a:rPr>
              <a:t>https://www.philanthropy.com/article/Opinion-Ford-s-Push-on/237762</a:t>
            </a:r>
            <a:r>
              <a:rPr lang="en-US" sz="1600" dirty="0">
                <a:latin typeface="Baskerville Old Face" panose="02020602080505020303" pitchFamily="18" charset="0"/>
              </a:rPr>
              <a:t>  </a:t>
            </a:r>
          </a:p>
          <a:p>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A7D092C8-B9E9-364D-99B9-28D6F9A2902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20</a:t>
            </a:fld>
            <a:endParaRPr lang="en-US" sz="18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1488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82BF-54C9-DB45-B2D0-0DBC18EF7469}"/>
              </a:ext>
            </a:extLst>
          </p:cNvPr>
          <p:cNvSpPr>
            <a:spLocks noGrp="1"/>
          </p:cNvSpPr>
          <p:nvPr>
            <p:ph type="title"/>
          </p:nvPr>
        </p:nvSpPr>
        <p:spPr>
          <a:xfrm>
            <a:off x="724503" y="1"/>
            <a:ext cx="7718457" cy="203058"/>
          </a:xfrm>
        </p:spPr>
        <p:txBody>
          <a:bodyPr/>
          <a:lstStyle/>
          <a:p>
            <a:pPr algn="r"/>
            <a:r>
              <a:rPr lang="en-US" sz="3600" b="1" dirty="0">
                <a:solidFill>
                  <a:schemeClr val="bg1"/>
                </a:solidFill>
                <a:latin typeface="Baskerville Old Face" panose="02020602080505020303" pitchFamily="18" charset="0"/>
              </a:rPr>
              <a:t>State-Level Work: </a:t>
            </a:r>
            <a:br>
              <a:rPr lang="en-US" sz="3600" b="1" dirty="0">
                <a:solidFill>
                  <a:schemeClr val="bg1"/>
                </a:solidFill>
                <a:latin typeface="Baskerville Old Face" panose="02020602080505020303" pitchFamily="18" charset="0"/>
              </a:rPr>
            </a:br>
            <a:r>
              <a:rPr lang="en-US" sz="3600" b="1" dirty="0">
                <a:solidFill>
                  <a:schemeClr val="bg1"/>
                </a:solidFill>
                <a:latin typeface="Baskerville Old Face" panose="02020602080505020303" pitchFamily="18" charset="0"/>
              </a:rPr>
              <a:t>Governors are Partners</a:t>
            </a:r>
          </a:p>
        </p:txBody>
      </p:sp>
      <p:sp>
        <p:nvSpPr>
          <p:cNvPr id="3" name="Text Placeholder 2">
            <a:extLst>
              <a:ext uri="{FF2B5EF4-FFF2-40B4-BE49-F238E27FC236}">
                <a16:creationId xmlns:a16="http://schemas.microsoft.com/office/drawing/2014/main" id="{577EEA7D-7871-AE45-9AD1-818EEEC74761}"/>
              </a:ext>
            </a:extLst>
          </p:cNvPr>
          <p:cNvSpPr>
            <a:spLocks noGrp="1"/>
          </p:cNvSpPr>
          <p:nvPr>
            <p:ph type="body" idx="1"/>
          </p:nvPr>
        </p:nvSpPr>
        <p:spPr>
          <a:xfrm>
            <a:off x="457215" y="1577354"/>
            <a:ext cx="8229599" cy="4800589"/>
          </a:xfrm>
        </p:spPr>
        <p:txBody>
          <a:bodyPr/>
          <a:lstStyle/>
          <a:p>
            <a:pPr marL="285750" indent="-285750">
              <a:buFont typeface="Wingdings" pitchFamily="2" charset="2"/>
              <a:buChar char="v"/>
            </a:pPr>
            <a:r>
              <a:rPr lang="en-US" sz="2400" dirty="0">
                <a:latin typeface="Baskerville Old Face" panose="02020602080505020303" pitchFamily="18" charset="0"/>
              </a:rPr>
              <a:t>The nation’s governors are </a:t>
            </a:r>
            <a:r>
              <a:rPr lang="en-US" sz="2400" b="1" dirty="0">
                <a:latin typeface="Baskerville Old Face" panose="02020602080505020303" pitchFamily="18" charset="0"/>
              </a:rPr>
              <a:t>critical partners</a:t>
            </a:r>
            <a:r>
              <a:rPr lang="en-US" sz="2400" dirty="0">
                <a:latin typeface="Baskerville Old Face" panose="02020602080505020303" pitchFamily="18" charset="0"/>
              </a:rPr>
              <a:t> in the continuing effort to advance job opportunities for millions of people with disabilities. </a:t>
            </a:r>
          </a:p>
          <a:p>
            <a:pPr marL="285750" indent="-285750">
              <a:buFont typeface="Wingdings" pitchFamily="2" charset="2"/>
              <a:buChar char="v"/>
            </a:pPr>
            <a:r>
              <a:rPr lang="en-US" sz="2400" dirty="0">
                <a:latin typeface="Baskerville Old Face" panose="02020602080505020303" pitchFamily="18" charset="0"/>
              </a:rPr>
              <a:t>Governors </a:t>
            </a:r>
            <a:r>
              <a:rPr lang="en-US" sz="2400" b="1" dirty="0">
                <a:latin typeface="Baskerville Old Face" panose="02020602080505020303" pitchFamily="18" charset="0"/>
              </a:rPr>
              <a:t>drive</a:t>
            </a:r>
            <a:r>
              <a:rPr lang="en-US" sz="2400" dirty="0">
                <a:latin typeface="Baskerville Old Face" panose="02020602080505020303" pitchFamily="18" charset="0"/>
              </a:rPr>
              <a:t> policy, prioritize programs, and bring attention to what people with disabilities can accomplish if and when given a fair chance. </a:t>
            </a:r>
          </a:p>
          <a:p>
            <a:pPr marL="285750" indent="-285750">
              <a:buFont typeface="Wingdings" pitchFamily="2" charset="2"/>
              <a:buChar char="v"/>
            </a:pPr>
            <a:endParaRPr lang="en-US" sz="1600" dirty="0">
              <a:latin typeface="Baskerville Old Face" panose="02020602080505020303" pitchFamily="18" charset="0"/>
            </a:endParaRPr>
          </a:p>
          <a:p>
            <a:pPr algn="ctr"/>
            <a:r>
              <a:rPr lang="en-US" sz="2400" b="1" dirty="0">
                <a:latin typeface="Baskerville Old Face" panose="02020602080505020303" pitchFamily="18" charset="0"/>
              </a:rPr>
              <a:t>Contact their offices to learn about public events!</a:t>
            </a:r>
          </a:p>
          <a:p>
            <a:pPr algn="ctr"/>
            <a:endParaRPr lang="en-US" sz="1600" b="1" dirty="0">
              <a:latin typeface="Baskerville Old Face" panose="02020602080505020303" pitchFamily="18" charset="0"/>
            </a:endParaRPr>
          </a:p>
          <a:p>
            <a:pPr marL="285750" indent="-285750">
              <a:buFont typeface="Wingdings" pitchFamily="2" charset="2"/>
              <a:buChar char="v"/>
            </a:pPr>
            <a:r>
              <a:rPr lang="en-US" sz="2400" dirty="0" err="1">
                <a:latin typeface="Baskerville Old Face" panose="02020602080505020303" pitchFamily="18" charset="0"/>
              </a:rPr>
              <a:t>RespectAbility</a:t>
            </a:r>
            <a:r>
              <a:rPr lang="en-US" sz="2400" dirty="0">
                <a:latin typeface="Baskerville Old Face" panose="02020602080505020303" pitchFamily="18" charset="0"/>
              </a:rPr>
              <a:t> met with </a:t>
            </a:r>
            <a:r>
              <a:rPr lang="en-US" sz="2400" b="1" dirty="0">
                <a:latin typeface="Baskerville Old Face" panose="02020602080505020303" pitchFamily="18" charset="0"/>
              </a:rPr>
              <a:t>44 governors </a:t>
            </a:r>
            <a:r>
              <a:rPr lang="en-US" sz="2400" dirty="0">
                <a:latin typeface="Baskerville Old Face" panose="02020602080505020303" pitchFamily="18" charset="0"/>
              </a:rPr>
              <a:t>to discuss disability employment and to advocate for best practices. </a:t>
            </a:r>
          </a:p>
          <a:p>
            <a:pPr marL="752519" lvl="1" indent="-342900">
              <a:buFont typeface="Wingdings" pitchFamily="2" charset="2"/>
              <a:buChar char="Ø"/>
            </a:pPr>
            <a:r>
              <a:rPr lang="en-US" sz="2400" dirty="0">
                <a:latin typeface="Baskerville Old Face" panose="02020602080505020303" pitchFamily="18" charset="0"/>
              </a:rPr>
              <a:t>A nonpartisan endeavor, connecting all governors to promote the idea that people with disabilities deserve the opportunity to work and achieve independence.</a:t>
            </a:r>
          </a:p>
        </p:txBody>
      </p:sp>
      <p:sp>
        <p:nvSpPr>
          <p:cNvPr id="4" name="Slide Number Placeholder 3">
            <a:extLst>
              <a:ext uri="{FF2B5EF4-FFF2-40B4-BE49-F238E27FC236}">
                <a16:creationId xmlns:a16="http://schemas.microsoft.com/office/drawing/2014/main" id="{4B6EEBDA-E97F-054D-B2BD-54336C6BD29C}"/>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21</a:t>
            </a:fld>
            <a:endParaRPr lang="en-US" sz="18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6073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82BF-54C9-DB45-B2D0-0DBC18EF7469}"/>
              </a:ext>
            </a:extLst>
          </p:cNvPr>
          <p:cNvSpPr>
            <a:spLocks noGrp="1"/>
          </p:cNvSpPr>
          <p:nvPr>
            <p:ph type="title"/>
          </p:nvPr>
        </p:nvSpPr>
        <p:spPr>
          <a:xfrm>
            <a:off x="724503" y="0"/>
            <a:ext cx="7550817" cy="350520"/>
          </a:xfrm>
        </p:spPr>
        <p:txBody>
          <a:bodyPr/>
          <a:lstStyle/>
          <a:p>
            <a:pPr algn="r"/>
            <a:r>
              <a:rPr lang="en-US" sz="3600" b="1" dirty="0">
                <a:solidFill>
                  <a:schemeClr val="bg1"/>
                </a:solidFill>
                <a:latin typeface="Baskerville Old Face" panose="02020602080505020303" pitchFamily="18" charset="0"/>
              </a:rPr>
              <a:t>State-Level Work: </a:t>
            </a:r>
            <a:br>
              <a:rPr lang="en-US" sz="3600" b="1" dirty="0">
                <a:solidFill>
                  <a:schemeClr val="bg1"/>
                </a:solidFill>
                <a:latin typeface="Baskerville Old Face" panose="02020602080505020303" pitchFamily="18" charset="0"/>
              </a:rPr>
            </a:br>
            <a:r>
              <a:rPr lang="en-US" sz="3600" b="1" dirty="0">
                <a:solidFill>
                  <a:schemeClr val="bg1"/>
                </a:solidFill>
                <a:latin typeface="Baskerville Old Face" panose="02020602080505020303" pitchFamily="18" charset="0"/>
              </a:rPr>
              <a:t>Governors and NDEAM</a:t>
            </a:r>
          </a:p>
        </p:txBody>
      </p:sp>
      <p:sp>
        <p:nvSpPr>
          <p:cNvPr id="3" name="Text Placeholder 2">
            <a:extLst>
              <a:ext uri="{FF2B5EF4-FFF2-40B4-BE49-F238E27FC236}">
                <a16:creationId xmlns:a16="http://schemas.microsoft.com/office/drawing/2014/main" id="{577EEA7D-7871-AE45-9AD1-818EEEC74761}"/>
              </a:ext>
            </a:extLst>
          </p:cNvPr>
          <p:cNvSpPr>
            <a:spLocks noGrp="1"/>
          </p:cNvSpPr>
          <p:nvPr>
            <p:ph type="body" idx="1"/>
          </p:nvPr>
        </p:nvSpPr>
        <p:spPr>
          <a:xfrm>
            <a:off x="457215" y="1577354"/>
            <a:ext cx="8229599" cy="4800589"/>
          </a:xfrm>
        </p:spPr>
        <p:txBody>
          <a:bodyPr/>
          <a:lstStyle/>
          <a:p>
            <a:pPr marL="285750" indent="-285750">
              <a:buFont typeface="Wingdings" pitchFamily="2" charset="2"/>
              <a:buChar char="v"/>
            </a:pPr>
            <a:r>
              <a:rPr lang="en-US" sz="2000" dirty="0">
                <a:latin typeface="Baskerville Old Face" panose="02020602080505020303" pitchFamily="18" charset="0"/>
              </a:rPr>
              <a:t>A Better Bottom Line: Employing People with Disabilities</a:t>
            </a:r>
          </a:p>
          <a:p>
            <a:pPr marL="752519" lvl="1" indent="-342900">
              <a:buFont typeface="Wingdings" pitchFamily="2" charset="2"/>
              <a:buChar char="Ø"/>
            </a:pPr>
            <a:r>
              <a:rPr lang="en-US" sz="2000" dirty="0">
                <a:latin typeface="Baskerville Old Face" panose="02020602080505020303" pitchFamily="18" charset="0"/>
              </a:rPr>
              <a:t>National Governors Association Initiative 2012-2013</a:t>
            </a:r>
          </a:p>
          <a:p>
            <a:pPr marL="752519" lvl="1" indent="-342900">
              <a:buFont typeface="Wingdings" pitchFamily="2" charset="2"/>
              <a:buChar char="Ø"/>
            </a:pPr>
            <a:r>
              <a:rPr lang="en-US" sz="2000" dirty="0">
                <a:latin typeface="Baskerville Old Face" panose="02020602080505020303" pitchFamily="18" charset="0"/>
              </a:rPr>
              <a:t>Sparked a 8.6% increase of employment among people with disabilities in Delaware</a:t>
            </a:r>
          </a:p>
          <a:p>
            <a:pPr marL="342900" indent="-342900">
              <a:buFont typeface="Wingdings" pitchFamily="2" charset="2"/>
              <a:buChar char="v"/>
            </a:pPr>
            <a:r>
              <a:rPr lang="en-US" sz="2000" dirty="0">
                <a:latin typeface="Baskerville Old Face" panose="02020602080505020303" pitchFamily="18" charset="0"/>
              </a:rPr>
              <a:t>Governors came together in 2017 to celebrate </a:t>
            </a:r>
            <a:r>
              <a:rPr lang="en-US" sz="2000" b="1" dirty="0">
                <a:latin typeface="Baskerville Old Face" panose="02020602080505020303" pitchFamily="18" charset="0"/>
              </a:rPr>
              <a:t>National Disability Awareness Month (NDEAM)</a:t>
            </a:r>
          </a:p>
          <a:p>
            <a:pPr marL="752519" lvl="1" indent="-342900">
              <a:buFont typeface="Wingdings" pitchFamily="2" charset="2"/>
              <a:buChar char="Ø"/>
            </a:pPr>
            <a:r>
              <a:rPr lang="en-US" sz="2000" dirty="0">
                <a:latin typeface="Baskerville Old Face" panose="02020602080505020303" pitchFamily="18" charset="0"/>
              </a:rPr>
              <a:t>26 governors showed support through public proclamations, executive orders and press statements.</a:t>
            </a:r>
          </a:p>
          <a:p>
            <a:pPr marL="752519" lvl="1" indent="-342900">
              <a:buFont typeface="Wingdings" pitchFamily="2" charset="2"/>
              <a:buChar char="Ø"/>
            </a:pPr>
            <a:r>
              <a:rPr lang="en-US" sz="2000" dirty="0">
                <a:latin typeface="Baskerville Old Face" panose="02020602080505020303" pitchFamily="18" charset="0"/>
              </a:rPr>
              <a:t>Gov. Terry McAuliffe of VA: “Career Pathways for Individuals with Disabilities (CPID)” to “close the skills gaps and create a pipeline of young adults, including those with disabilities” to go into advance careers in science and technology.</a:t>
            </a:r>
          </a:p>
          <a:p>
            <a:pPr marL="752519" lvl="1" indent="-342900">
              <a:buFont typeface="Wingdings" pitchFamily="2" charset="2"/>
              <a:buChar char="Ø"/>
            </a:pPr>
            <a:r>
              <a:rPr lang="en-US" sz="2000" dirty="0">
                <a:latin typeface="Baskerville Old Face" panose="02020602080505020303" pitchFamily="18" charset="0"/>
              </a:rPr>
              <a:t>Gov. Larry Hogan of MD: Employment is “the most direct and cost-effective means to empower people with disabilities to achieve independence” and highlighted self-employment “as a growing and viable option for many with disabilities.”</a:t>
            </a:r>
          </a:p>
          <a:p>
            <a:pPr lvl="1" indent="0"/>
            <a:endParaRPr lang="en-US" sz="2400"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4B6EEBDA-E97F-054D-B2BD-54336C6BD29C}"/>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22</a:t>
            </a:fld>
            <a:endParaRPr lang="en-US" sz="18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569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7BC5-15F4-C24D-A4E7-41E46C2F57FE}"/>
              </a:ext>
            </a:extLst>
          </p:cNvPr>
          <p:cNvSpPr>
            <a:spLocks noGrp="1"/>
          </p:cNvSpPr>
          <p:nvPr>
            <p:ph type="title"/>
          </p:nvPr>
        </p:nvSpPr>
        <p:spPr>
          <a:xfrm>
            <a:off x="963639" y="381000"/>
            <a:ext cx="7723162" cy="254740"/>
          </a:xfrm>
        </p:spPr>
        <p:txBody>
          <a:bodyPr/>
          <a:lstStyle/>
          <a:p>
            <a:pPr algn="r"/>
            <a:r>
              <a:rPr lang="en-US" sz="4400" b="1" dirty="0">
                <a:solidFill>
                  <a:schemeClr val="bg1"/>
                </a:solidFill>
                <a:latin typeface="Baskerville Old Face" panose="02020602080505020303" pitchFamily="18" charset="77"/>
              </a:rPr>
              <a:t>Local Workforce Systems</a:t>
            </a:r>
          </a:p>
        </p:txBody>
      </p:sp>
      <p:sp>
        <p:nvSpPr>
          <p:cNvPr id="3" name="Text Placeholder 2">
            <a:extLst>
              <a:ext uri="{FF2B5EF4-FFF2-40B4-BE49-F238E27FC236}">
                <a16:creationId xmlns:a16="http://schemas.microsoft.com/office/drawing/2014/main" id="{787CC96C-9E46-2C49-87E1-71777F217E5C}"/>
              </a:ext>
            </a:extLst>
          </p:cNvPr>
          <p:cNvSpPr>
            <a:spLocks noGrp="1"/>
          </p:cNvSpPr>
          <p:nvPr>
            <p:ph type="body" idx="1"/>
          </p:nvPr>
        </p:nvSpPr>
        <p:spPr>
          <a:xfrm>
            <a:off x="267287" y="1380407"/>
            <a:ext cx="8651630" cy="5477593"/>
          </a:xfrm>
        </p:spPr>
        <p:txBody>
          <a:bodyPr/>
          <a:lstStyle/>
          <a:p>
            <a:r>
              <a:rPr lang="en-US" sz="2400" b="1" dirty="0">
                <a:latin typeface="Baskerville Old Face" panose="02020602080505020303" pitchFamily="18" charset="0"/>
              </a:rPr>
              <a:t>Want to help further?  Contact your local: </a:t>
            </a:r>
            <a:endParaRPr lang="en-US" b="1" dirty="0">
              <a:latin typeface="Baskerville Old Face" panose="02020602080505020303" pitchFamily="18" charset="0"/>
            </a:endParaRPr>
          </a:p>
          <a:p>
            <a:pPr marL="342900" indent="-342900">
              <a:buFont typeface="Wingdings" pitchFamily="2" charset="2"/>
              <a:buChar char="v"/>
            </a:pPr>
            <a:r>
              <a:rPr lang="en-US" sz="2200" dirty="0">
                <a:latin typeface="Baskerville Old Face" panose="02020602080505020303" pitchFamily="18" charset="0"/>
              </a:rPr>
              <a:t>Workforce Development Boards, that:</a:t>
            </a:r>
          </a:p>
          <a:p>
            <a:pPr marL="752519" lvl="1" indent="-342900">
              <a:buFont typeface="Wingdings" pitchFamily="2" charset="2"/>
              <a:buChar char="Ø"/>
            </a:pPr>
            <a:r>
              <a:rPr lang="en-US" sz="2200" dirty="0">
                <a:latin typeface="Baskerville Old Face" panose="02020602080505020303" pitchFamily="18" charset="0"/>
              </a:rPr>
              <a:t>Direct federal, state, and local funding to workforce development programs;</a:t>
            </a:r>
          </a:p>
          <a:p>
            <a:pPr marL="752519" lvl="1" indent="-342900">
              <a:buFont typeface="Wingdings" pitchFamily="2" charset="2"/>
              <a:buChar char="Ø"/>
            </a:pPr>
            <a:r>
              <a:rPr lang="en-US" sz="2200" dirty="0">
                <a:latin typeface="Baskerville Old Face" panose="02020602080505020303" pitchFamily="18" charset="0"/>
              </a:rPr>
              <a:t>Oversee the American Job Centers, where job seekers can find employment information, career training, and other programs in their localities.</a:t>
            </a:r>
          </a:p>
          <a:p>
            <a:pPr marL="342900" indent="-342900">
              <a:buFont typeface="Wingdings" pitchFamily="2" charset="2"/>
              <a:buChar char="v"/>
            </a:pPr>
            <a:r>
              <a:rPr lang="en-US" sz="2200" dirty="0">
                <a:latin typeface="Baskerville Old Face" panose="02020602080505020303" pitchFamily="18" charset="0"/>
              </a:rPr>
              <a:t>Youth Councils, that:</a:t>
            </a:r>
          </a:p>
          <a:p>
            <a:pPr marL="752519" lvl="1" indent="-342900">
              <a:buFont typeface="Wingdings" pitchFamily="2" charset="2"/>
              <a:buChar char="Ø"/>
            </a:pPr>
            <a:r>
              <a:rPr lang="en-US" sz="2200" dirty="0">
                <a:latin typeface="Baskerville Old Face" panose="02020602080505020303" pitchFamily="18" charset="0"/>
              </a:rPr>
              <a:t>Connect and guide local youth programs and policy.  </a:t>
            </a:r>
          </a:p>
          <a:p>
            <a:endParaRPr lang="en-US" dirty="0">
              <a:latin typeface="Baskerville Old Face" panose="02020602080505020303" pitchFamily="18" charset="0"/>
            </a:endParaRPr>
          </a:p>
          <a:p>
            <a:r>
              <a:rPr lang="en-US" sz="2400" b="1" dirty="0">
                <a:latin typeface="Baskerville Old Face" panose="02020602080505020303" pitchFamily="18" charset="0"/>
              </a:rPr>
              <a:t>For more information</a:t>
            </a:r>
            <a:r>
              <a:rPr lang="en-US" sz="2400" dirty="0">
                <a:latin typeface="Baskerville Old Face" panose="02020602080505020303" pitchFamily="18" charset="0"/>
              </a:rPr>
              <a:t>:</a:t>
            </a:r>
          </a:p>
          <a:p>
            <a:pPr marL="752519" lvl="1" indent="-342900">
              <a:buFont typeface="Wingdings" pitchFamily="2" charset="2"/>
              <a:buChar char="Ø"/>
            </a:pPr>
            <a:r>
              <a:rPr lang="en-US" sz="2200" dirty="0">
                <a:latin typeface="Baskerville Old Face" panose="02020602080505020303" pitchFamily="18" charset="0"/>
              </a:rPr>
              <a:t>The Career One Stop</a:t>
            </a:r>
            <a:r>
              <a:rPr lang="en-US" sz="2400" dirty="0">
                <a:latin typeface="Baskerville Old Face" panose="02020602080505020303" pitchFamily="18" charset="0"/>
              </a:rPr>
              <a:t>: </a:t>
            </a:r>
            <a:r>
              <a:rPr lang="en-US" sz="2400" dirty="0">
                <a:latin typeface="Baskerville Old Face" panose="02020602080505020303" pitchFamily="18" charset="0"/>
                <a:hlinkClick r:id="rId3"/>
              </a:rPr>
              <a:t>https://www.careeronestop.org/LocalHelp/WorkforceDevelopment/workforce-development.aspx</a:t>
            </a:r>
            <a:r>
              <a:rPr lang="en-US" sz="2400" dirty="0">
                <a:latin typeface="Baskerville Old Face" panose="02020602080505020303" pitchFamily="18" charset="0"/>
              </a:rPr>
              <a:t> </a:t>
            </a:r>
          </a:p>
          <a:p>
            <a:pPr lvl="1" indent="0"/>
            <a:r>
              <a:rPr lang="en-US" sz="2400" dirty="0">
                <a:latin typeface="Baskerville Old Face" panose="02020602080505020303" pitchFamily="18" charset="0"/>
              </a:rPr>
              <a:t>	</a:t>
            </a:r>
          </a:p>
          <a:p>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867A0F67-5E00-4D48-A131-A6028BF58CD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23</a:t>
            </a:fld>
            <a:endParaRPr lang="en-US" sz="18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94675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latin typeface="Calibri"/>
                <a:ea typeface="Calibri"/>
                <a:cs typeface="Calibri"/>
                <a:sym typeface="Calibri"/>
              </a:rPr>
              <a:t>24</a:t>
            </a:fld>
            <a:endParaRPr lang="en-US" sz="1800" dirty="0">
              <a:solidFill>
                <a:srgbClr val="888888"/>
              </a:solidFill>
              <a:latin typeface="Calibri"/>
              <a:ea typeface="Calibri"/>
              <a:cs typeface="Calibri"/>
              <a:sym typeface="Calibri"/>
            </a:endParaRPr>
          </a:p>
        </p:txBody>
      </p:sp>
      <p:sp>
        <p:nvSpPr>
          <p:cNvPr id="426" name="Shape 426"/>
          <p:cNvSpPr txBox="1"/>
          <p:nvPr/>
        </p:nvSpPr>
        <p:spPr>
          <a:xfrm>
            <a:off x="3828081" y="2315580"/>
            <a:ext cx="4460465" cy="2298115"/>
          </a:xfrm>
          <a:prstGeom prst="rect">
            <a:avLst/>
          </a:prstGeom>
          <a:noFill/>
          <a:ln>
            <a:noFill/>
          </a:ln>
        </p:spPr>
        <p:txBody>
          <a:bodyPr wrap="square" lIns="91275" tIns="45625" rIns="91275" bIns="45625" anchor="t" anchorCtr="0">
            <a:noAutofit/>
          </a:bodyPr>
          <a:lstStyle/>
          <a:p>
            <a:pPr algn="ctr"/>
            <a:r>
              <a:rPr lang="en-US" sz="2000" b="1" dirty="0">
                <a:latin typeface="Baskerville Old Face" panose="02020602080505020303" pitchFamily="18" charset="0"/>
              </a:rPr>
              <a:t>Debbie Fink</a:t>
            </a:r>
            <a:endParaRPr lang="en-US" sz="2000" dirty="0">
              <a:latin typeface="Baskerville Old Face" panose="02020602080505020303" pitchFamily="18" charset="0"/>
            </a:endParaRPr>
          </a:p>
          <a:p>
            <a:pPr algn="ctr"/>
            <a:r>
              <a:rPr lang="en-US" sz="2000" dirty="0">
                <a:latin typeface="Baskerville Old Face" panose="02020602080505020303" pitchFamily="18" charset="0"/>
              </a:rPr>
              <a:t>Director, Community Outreach &amp; Impact</a:t>
            </a:r>
          </a:p>
          <a:p>
            <a:pPr algn="ctr"/>
            <a:r>
              <a:rPr lang="en-US" sz="2000" u="sng" dirty="0" err="1">
                <a:latin typeface="Baskerville Old Face" panose="02020602080505020303" pitchFamily="18" charset="0"/>
              </a:rPr>
              <a:t>DebbieF@RespectAbility.org</a:t>
            </a:r>
            <a:endParaRPr lang="en-US" sz="2000" dirty="0">
              <a:latin typeface="Baskerville Old Face" panose="02020602080505020303" pitchFamily="18" charset="0"/>
            </a:endParaRPr>
          </a:p>
          <a:p>
            <a:pPr algn="ctr"/>
            <a:r>
              <a:rPr lang="en-US" sz="2000" dirty="0">
                <a:latin typeface="Baskerville Old Face" panose="02020602080505020303" pitchFamily="18" charset="0"/>
              </a:rPr>
              <a:t>11333 </a:t>
            </a:r>
            <a:r>
              <a:rPr lang="en-US" sz="2000" dirty="0" err="1">
                <a:latin typeface="Baskerville Old Face" panose="02020602080505020303" pitchFamily="18" charset="0"/>
              </a:rPr>
              <a:t>Woodglen</a:t>
            </a:r>
            <a:r>
              <a:rPr lang="en-US" sz="2000" dirty="0">
                <a:latin typeface="Baskerville Old Face" panose="02020602080505020303" pitchFamily="18" charset="0"/>
              </a:rPr>
              <a:t> Drive, Suite 102</a:t>
            </a:r>
          </a:p>
          <a:p>
            <a:pPr algn="ctr"/>
            <a:r>
              <a:rPr lang="en-US" sz="2000" dirty="0">
                <a:latin typeface="Baskerville Old Face" panose="02020602080505020303" pitchFamily="18" charset="0"/>
              </a:rPr>
              <a:t>Rockville, MD 20852</a:t>
            </a:r>
          </a:p>
          <a:p>
            <a:pPr algn="ctr"/>
            <a:r>
              <a:rPr lang="en-US" sz="2000" dirty="0">
                <a:latin typeface="Baskerville Old Face" panose="02020602080505020303" pitchFamily="18" charset="0"/>
              </a:rPr>
              <a:t>Office: (202) 517-6272</a:t>
            </a:r>
          </a:p>
          <a:p>
            <a:pPr algn="ctr"/>
            <a:r>
              <a:rPr lang="en-US" sz="2000" dirty="0">
                <a:latin typeface="Baskerville Old Face" panose="02020602080505020303" pitchFamily="18" charset="0"/>
              </a:rPr>
              <a:t>Cell: (301) 518-1715</a:t>
            </a:r>
          </a:p>
          <a:p>
            <a:pPr algn="ctr"/>
            <a:r>
              <a:rPr lang="en-US" sz="2000" u="sng" dirty="0">
                <a:latin typeface="Baskerville Old Face" panose="02020602080505020303" pitchFamily="18" charset="0"/>
                <a:hlinkClick r:id="rId3"/>
              </a:rPr>
              <a:t>www.RespectAbility.org</a:t>
            </a:r>
            <a:endParaRPr lang="en-US" sz="2000" dirty="0">
              <a:latin typeface="Baskerville Old Face" panose="02020602080505020303" pitchFamily="18" charset="0"/>
            </a:endParaRPr>
          </a:p>
          <a:p>
            <a:pPr marL="0" marR="0" lvl="0" indent="0" algn="ctr" rtl="0">
              <a:spcBef>
                <a:spcPts val="0"/>
              </a:spcBef>
              <a:spcAft>
                <a:spcPts val="0"/>
              </a:spcAft>
              <a:buNone/>
            </a:pPr>
            <a:endParaRPr b="1" dirty="0">
              <a:solidFill>
                <a:srgbClr val="000090"/>
              </a:solidFill>
              <a:latin typeface="Baskerville Old Face" panose="02020602080505020303" pitchFamily="18" charset="0"/>
              <a:ea typeface="Libre Baskerville"/>
              <a:cs typeface="Libre Baskerville"/>
              <a:sym typeface="Libre Baskerville"/>
            </a:endParaRPr>
          </a:p>
          <a:p>
            <a:pPr marL="0" marR="0" lvl="0" indent="0" algn="l" rtl="0">
              <a:lnSpc>
                <a:spcPct val="90000"/>
              </a:lnSpc>
              <a:spcBef>
                <a:spcPts val="480"/>
              </a:spcBef>
              <a:spcAft>
                <a:spcPts val="0"/>
              </a:spcAft>
              <a:buClr>
                <a:schemeClr val="dk1"/>
              </a:buClr>
              <a:buFont typeface="Noto Sans Symbols"/>
              <a:buNone/>
            </a:pPr>
            <a:endParaRPr dirty="0">
              <a:solidFill>
                <a:srgbClr val="000000"/>
              </a:solidFill>
              <a:latin typeface="Baskerville Old Face" panose="02020602080505020303" pitchFamily="18" charset="0"/>
              <a:ea typeface="Libre Baskerville"/>
              <a:cs typeface="Libre Baskerville"/>
              <a:sym typeface="Libre Baskerville"/>
            </a:endParaRPr>
          </a:p>
          <a:p>
            <a:pPr marL="0" marR="0" lvl="0" indent="0" algn="l" rtl="0">
              <a:lnSpc>
                <a:spcPct val="90000"/>
              </a:lnSpc>
              <a:spcBef>
                <a:spcPts val="480"/>
              </a:spcBef>
              <a:spcAft>
                <a:spcPts val="0"/>
              </a:spcAft>
              <a:buClr>
                <a:schemeClr val="dk1"/>
              </a:buClr>
              <a:buFont typeface="Noto Sans Symbols"/>
              <a:buNone/>
            </a:pPr>
            <a:endParaRPr u="sng" dirty="0">
              <a:solidFill>
                <a:schemeClr val="hlink"/>
              </a:solidFill>
              <a:latin typeface="Baskerville Old Face" panose="02020602080505020303" pitchFamily="18" charset="0"/>
              <a:ea typeface="Libre Baskerville"/>
              <a:cs typeface="Libre Baskerville"/>
              <a:sym typeface="Libre Baskerville"/>
              <a:hlinkClick r:id="rId4"/>
            </a:endParaRPr>
          </a:p>
          <a:p>
            <a:pPr marL="0" marR="0" lvl="0" indent="0" algn="l" rtl="0">
              <a:spcBef>
                <a:spcPts val="480"/>
              </a:spcBef>
              <a:buNone/>
            </a:pPr>
            <a:endParaRPr u="sng" dirty="0">
              <a:solidFill>
                <a:schemeClr val="hlink"/>
              </a:solidFill>
              <a:latin typeface="Baskerville Old Face" panose="02020602080505020303" pitchFamily="18" charset="0"/>
              <a:ea typeface="Libre Baskerville"/>
              <a:cs typeface="Libre Baskerville"/>
              <a:sym typeface="Libre Baskerville"/>
              <a:hlinkClick r:id="rId4"/>
            </a:endParaRPr>
          </a:p>
        </p:txBody>
      </p:sp>
      <p:pic>
        <p:nvPicPr>
          <p:cNvPr id="6146" name="Picture 2" descr="Debbie Fink smiling in front of a building">
            <a:extLst>
              <a:ext uri="{FF2B5EF4-FFF2-40B4-BE49-F238E27FC236}">
                <a16:creationId xmlns:a16="http://schemas.microsoft.com/office/drawing/2014/main" id="{CCA7173D-8D1D-9441-9A21-B0B51DD81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21" y="2307956"/>
            <a:ext cx="3115960" cy="3115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D9365A-5447-4436-915A-91EECBB9AB98}"/>
              </a:ext>
            </a:extLst>
          </p:cNvPr>
          <p:cNvSpPr>
            <a:spLocks noGrp="1"/>
          </p:cNvSpPr>
          <p:nvPr>
            <p:ph type="title" idx="4294967295"/>
          </p:nvPr>
        </p:nvSpPr>
        <p:spPr>
          <a:xfrm>
            <a:off x="457215" y="274335"/>
            <a:ext cx="8016225" cy="269374"/>
          </a:xfrm>
        </p:spPr>
        <p:txBody>
          <a:bodyPr/>
          <a:lstStyle/>
          <a:p>
            <a:pPr algn="r" rtl="0"/>
            <a:r>
              <a:rPr lang="en-US" sz="3600" b="1" i="0" dirty="0">
                <a:solidFill>
                  <a:srgbClr val="FFFFFF"/>
                </a:solidFill>
                <a:effectLst/>
                <a:latin typeface="Baskerville Old Face" panose="02020602080505020303" pitchFamily="18" charset="0"/>
                <a:ea typeface="Libre Baskerville" panose="020B0604020202020204" charset="0"/>
                <a:cs typeface="Libre Baskerville" panose="020B0604020202020204" charset="0"/>
              </a:rPr>
              <a:t>Contact Information</a:t>
            </a:r>
            <a:endParaRPr lang="en-US" sz="3600" dirty="0">
              <a:effectLst/>
              <a:latin typeface="Baskerville Old Face" panose="02020602080505020303" pitchFamily="18" charset="0"/>
            </a:endParaRPr>
          </a:p>
          <a:p>
            <a:pPr algn="r"/>
            <a:endParaRPr lang="en-US" sz="3600" dirty="0">
              <a:latin typeface="Baskerville Old Face" panose="020206020805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4" name="TextBox 3">
            <a:extLst>
              <a:ext uri="{FF2B5EF4-FFF2-40B4-BE49-F238E27FC236}">
                <a16:creationId xmlns:a16="http://schemas.microsoft.com/office/drawing/2014/main" id="{4958F277-3F88-0348-AACD-3F38E44DAF4D}"/>
              </a:ext>
            </a:extLst>
          </p:cNvPr>
          <p:cNvSpPr txBox="1"/>
          <p:nvPr/>
        </p:nvSpPr>
        <p:spPr>
          <a:xfrm>
            <a:off x="4129012" y="1842767"/>
            <a:ext cx="4702010" cy="4278094"/>
          </a:xfrm>
          <a:prstGeom prst="rect">
            <a:avLst/>
          </a:prstGeom>
          <a:noFill/>
        </p:spPr>
        <p:txBody>
          <a:bodyPr wrap="square" rtlCol="0">
            <a:spAutoFit/>
          </a:bodyPr>
          <a:lstStyle/>
          <a:p>
            <a:pPr algn="ctr"/>
            <a:r>
              <a:rPr lang="en-US" sz="3200" u="sng" dirty="0">
                <a:latin typeface="Baskerville Old Face" panose="02020602080505020303" pitchFamily="18" charset="0"/>
              </a:rPr>
              <a:t>Donna Meltzer</a:t>
            </a:r>
            <a:endParaRPr lang="en-US" sz="1800" u="sng" dirty="0">
              <a:latin typeface="Baskerville Old Face" panose="02020602080505020303" pitchFamily="18" charset="0"/>
            </a:endParaRPr>
          </a:p>
          <a:p>
            <a:pPr algn="ctr"/>
            <a:r>
              <a:rPr lang="en-US" sz="2000" b="1" dirty="0">
                <a:latin typeface="Baskerville Old Face" panose="02020602080505020303" pitchFamily="18" charset="0"/>
              </a:rPr>
              <a:t>Board of Advisors</a:t>
            </a:r>
          </a:p>
          <a:p>
            <a:pPr algn="ctr"/>
            <a:endParaRPr lang="en-US" sz="2000" b="1" dirty="0">
              <a:latin typeface="Baskerville Old Face" panose="02020602080505020303" pitchFamily="18" charset="0"/>
            </a:endParaRPr>
          </a:p>
          <a:p>
            <a:r>
              <a:rPr lang="en-US" sz="2000" dirty="0">
                <a:latin typeface="Baskerville Old Face" panose="02020602080505020303" pitchFamily="18" charset="0"/>
              </a:rPr>
              <a:t>Meltzer serves as the CEO of the National Association of Councils on Developmental Disabilities (NACDD), a national nonprofit organization that supports the nation’s </a:t>
            </a:r>
          </a:p>
          <a:p>
            <a:r>
              <a:rPr lang="en-US" sz="2000" dirty="0">
                <a:latin typeface="Baskerville Old Face" panose="02020602080505020303" pitchFamily="18" charset="0"/>
              </a:rPr>
              <a:t>56 governor-appointed Developmental Disabilities Council. She is a past chairwoman for the Consortium for Citizens with Disabilities and the National Health Council Government Relations Affinity Group. </a:t>
            </a:r>
          </a:p>
        </p:txBody>
      </p:sp>
      <p:pic>
        <p:nvPicPr>
          <p:cNvPr id="1032" name="Picture 8" descr="Image result for donna meltzer">
            <a:extLst>
              <a:ext uri="{FF2B5EF4-FFF2-40B4-BE49-F238E27FC236}">
                <a16:creationId xmlns:a16="http://schemas.microsoft.com/office/drawing/2014/main" id="{CE84FD77-A18E-9242-B50A-FE4CB78ED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88" y="1914760"/>
            <a:ext cx="3200400" cy="4483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363BEA-C8DB-44E6-822A-9E6E05FC8047}"/>
              </a:ext>
            </a:extLst>
          </p:cNvPr>
          <p:cNvSpPr>
            <a:spLocks noGrp="1"/>
          </p:cNvSpPr>
          <p:nvPr>
            <p:ph type="title" idx="4294967295"/>
          </p:nvPr>
        </p:nvSpPr>
        <p:spPr/>
        <p:txBody>
          <a:bodyPr/>
          <a:lstStyle/>
          <a:p>
            <a:pPr algn="r" rtl="0"/>
            <a:r>
              <a:rPr lang="en-US" sz="3600" b="1" i="0" dirty="0">
                <a:solidFill>
                  <a:srgbClr val="FFFFFF"/>
                </a:solidFill>
                <a:effectLst/>
                <a:latin typeface="Baskerville Old Face" panose="02020602080505020303" pitchFamily="18" charset="0"/>
                <a:ea typeface="Libre Baskerville" panose="020B0604020202020204" charset="0"/>
                <a:cs typeface="Libre Baskerville" panose="020B0604020202020204" charset="0"/>
              </a:rPr>
              <a:t>Intro to Speakers 2</a:t>
            </a:r>
            <a:endParaRPr lang="en-US" sz="3600" dirty="0">
              <a:effectLst/>
            </a:endParaRPr>
          </a:p>
          <a:p>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EC18-1F57-4A84-9272-8AB569446DA9}"/>
              </a:ext>
            </a:extLst>
          </p:cNvPr>
          <p:cNvSpPr>
            <a:spLocks noGrp="1"/>
          </p:cNvSpPr>
          <p:nvPr>
            <p:ph type="title"/>
          </p:nvPr>
        </p:nvSpPr>
        <p:spPr>
          <a:xfrm>
            <a:off x="457497" y="274553"/>
            <a:ext cx="7878783" cy="289327"/>
          </a:xfrm>
        </p:spPr>
        <p:txBody>
          <a:bodyPr/>
          <a:lstStyle/>
          <a:p>
            <a:pPr algn="r"/>
            <a:r>
              <a:rPr lang="en-US" sz="3600" b="1" dirty="0">
                <a:solidFill>
                  <a:schemeClr val="bg1"/>
                </a:solidFill>
                <a:latin typeface="Baskerville Old Face" panose="02020602080505020303" pitchFamily="18" charset="0"/>
              </a:rPr>
              <a:t>Advocacy 101</a:t>
            </a:r>
          </a:p>
        </p:txBody>
      </p:sp>
      <p:sp>
        <p:nvSpPr>
          <p:cNvPr id="3" name="Rectangle 2">
            <a:extLst>
              <a:ext uri="{FF2B5EF4-FFF2-40B4-BE49-F238E27FC236}">
                <a16:creationId xmlns:a16="http://schemas.microsoft.com/office/drawing/2014/main" id="{19A38AFB-7425-48F4-9AE9-41D7A20F0D97}"/>
              </a:ext>
            </a:extLst>
          </p:cNvPr>
          <p:cNvSpPr/>
          <p:nvPr/>
        </p:nvSpPr>
        <p:spPr>
          <a:xfrm>
            <a:off x="2438400" y="2796811"/>
            <a:ext cx="3611880" cy="2308324"/>
          </a:xfrm>
          <a:prstGeom prst="rect">
            <a:avLst/>
          </a:prstGeom>
        </p:spPr>
        <p:txBody>
          <a:bodyPr wrap="square">
            <a:spAutoFit/>
          </a:bodyPr>
          <a:lstStyle/>
          <a:p>
            <a:pPr algn="ctr"/>
            <a:r>
              <a:rPr lang="en-US" sz="4800" b="1" dirty="0">
                <a:latin typeface="Baskerville Old Face" panose="02020602080505020303" pitchFamily="18" charset="0"/>
              </a:rPr>
              <a:t>The Importance of Advocacy</a:t>
            </a:r>
          </a:p>
        </p:txBody>
      </p:sp>
    </p:spTree>
    <p:extLst>
      <p:ext uri="{BB962C8B-B14F-4D97-AF65-F5344CB8AC3E}">
        <p14:creationId xmlns:p14="http://schemas.microsoft.com/office/powerpoint/2010/main" val="281746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453"/>
            <a:ext cx="6858000" cy="276999"/>
          </a:xfrm>
        </p:spPr>
        <p:txBody>
          <a:bodyPr/>
          <a:lstStyle/>
          <a:p>
            <a:pPr algn="r"/>
            <a:r>
              <a:rPr lang="en-US" sz="3600" b="1" dirty="0">
                <a:solidFill>
                  <a:schemeClr val="bg1"/>
                </a:solidFill>
                <a:latin typeface="Baskerville Old Face" panose="02020602080505020303" pitchFamily="18" charset="0"/>
              </a:rPr>
              <a:t>Self-Advocacy </a:t>
            </a:r>
            <a:br>
              <a:rPr lang="en-US" sz="3600" b="1" dirty="0">
                <a:solidFill>
                  <a:schemeClr val="bg1"/>
                </a:solidFill>
                <a:latin typeface="Baskerville Old Face" panose="02020602080505020303" pitchFamily="18" charset="0"/>
              </a:rPr>
            </a:br>
            <a:r>
              <a:rPr lang="en-US" sz="3600" b="1" dirty="0">
                <a:solidFill>
                  <a:schemeClr val="bg1"/>
                </a:solidFill>
                <a:latin typeface="Baskerville Old Face" panose="02020602080505020303" pitchFamily="18" charset="0"/>
              </a:rPr>
              <a:t>and Systems Change</a:t>
            </a:r>
          </a:p>
        </p:txBody>
      </p:sp>
      <p:sp>
        <p:nvSpPr>
          <p:cNvPr id="3" name="Content Placeholder 2"/>
          <p:cNvSpPr>
            <a:spLocks noGrp="1"/>
          </p:cNvSpPr>
          <p:nvPr>
            <p:ph idx="1"/>
          </p:nvPr>
        </p:nvSpPr>
        <p:spPr/>
        <p:txBody>
          <a:bodyPr>
            <a:noAutofit/>
          </a:bodyPr>
          <a:lstStyle/>
          <a:p>
            <a:r>
              <a:rPr lang="en-US" sz="2400" dirty="0">
                <a:latin typeface="Baskerville Old Face" panose="02020602080505020303" pitchFamily="18" charset="0"/>
              </a:rPr>
              <a:t> It is critically important for people with disabilities to advocate for themselves. Often that is referred to as self-advocacy</a:t>
            </a:r>
          </a:p>
          <a:p>
            <a:r>
              <a:rPr lang="en-US" sz="2400" dirty="0">
                <a:latin typeface="Baskerville Old Face" panose="02020602080505020303" pitchFamily="18" charset="0"/>
              </a:rPr>
              <a:t>The Developmental Disabilities Assistance and Bill of Rights Act of 2000 (P.L. 106-402) includes a mandate that the Councils on Developmental (a.k.a. the DD Councils) “support opportunities for individuals with developmental disabilities who are considered leaders to provide leadership training to individuals with DD who may become leaders”</a:t>
            </a:r>
          </a:p>
          <a:p>
            <a:r>
              <a:rPr lang="en-US" sz="2400" dirty="0">
                <a:latin typeface="Baskerville Old Face" panose="02020602080505020303" pitchFamily="18" charset="0"/>
              </a:rPr>
              <a:t>Self-Advocacy happens in different ways and at different levels</a:t>
            </a:r>
          </a:p>
          <a:p>
            <a:pPr lvl="1"/>
            <a:r>
              <a:rPr lang="en-US" sz="2400" dirty="0">
                <a:latin typeface="Baskerville Old Face" panose="02020602080505020303" pitchFamily="18" charset="0"/>
              </a:rPr>
              <a:t>Advocating for your own needs</a:t>
            </a:r>
          </a:p>
          <a:p>
            <a:pPr lvl="1"/>
            <a:r>
              <a:rPr lang="en-US" sz="2400" dirty="0">
                <a:latin typeface="Baskerville Old Face" panose="02020602080505020303" pitchFamily="18" charset="0"/>
              </a:rPr>
              <a:t>Advocating for yourself and for others</a:t>
            </a:r>
          </a:p>
          <a:p>
            <a:pPr lvl="1"/>
            <a:r>
              <a:rPr lang="en-US" sz="2400" dirty="0">
                <a:latin typeface="Baskerville Old Face" panose="02020602080505020303" pitchFamily="18" charset="0"/>
              </a:rPr>
              <a:t>Advocating to change larger systems and creating policy change</a:t>
            </a:r>
          </a:p>
        </p:txBody>
      </p:sp>
    </p:spTree>
    <p:extLst>
      <p:ext uri="{BB962C8B-B14F-4D97-AF65-F5344CB8AC3E}">
        <p14:creationId xmlns:p14="http://schemas.microsoft.com/office/powerpoint/2010/main" val="264956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977" y="228600"/>
            <a:ext cx="7771543" cy="276999"/>
          </a:xfrm>
        </p:spPr>
        <p:txBody>
          <a:bodyPr/>
          <a:lstStyle/>
          <a:p>
            <a:pPr algn="r"/>
            <a:r>
              <a:rPr lang="en-US" sz="3600" b="1" dirty="0">
                <a:solidFill>
                  <a:schemeClr val="bg1"/>
                </a:solidFill>
                <a:latin typeface="Baskerville Old Face" panose="02020602080505020303" pitchFamily="18" charset="0"/>
              </a:rPr>
              <a:t>What is a DD Council?</a:t>
            </a:r>
          </a:p>
        </p:txBody>
      </p:sp>
      <p:sp>
        <p:nvSpPr>
          <p:cNvPr id="3" name="Content Placeholder 2"/>
          <p:cNvSpPr>
            <a:spLocks noGrp="1"/>
          </p:cNvSpPr>
          <p:nvPr>
            <p:ph idx="1"/>
          </p:nvPr>
        </p:nvSpPr>
        <p:spPr/>
        <p:txBody>
          <a:bodyPr/>
          <a:lstStyle/>
          <a:p>
            <a:r>
              <a:rPr lang="en-US" sz="2400" dirty="0">
                <a:latin typeface="Baskerville Old Face" panose="02020602080505020303" pitchFamily="18" charset="0"/>
              </a:rPr>
              <a:t>DD Councils are established in law and appointed by Governors</a:t>
            </a:r>
          </a:p>
          <a:p>
            <a:r>
              <a:rPr lang="en-US" sz="2400" dirty="0">
                <a:latin typeface="Baskerville Old Face" panose="02020602080505020303" pitchFamily="18" charset="0"/>
              </a:rPr>
              <a:t>There is one in every state and territory of the US – by law the Council must be 60% people with developmental disabilities or family members</a:t>
            </a:r>
          </a:p>
          <a:p>
            <a:r>
              <a:rPr lang="en-US" sz="2400" dirty="0">
                <a:latin typeface="Baskerville Old Face" panose="02020602080505020303" pitchFamily="18" charset="0"/>
              </a:rPr>
              <a:t>DD Councils work through public policy and advocacy to make communities more welcoming and accessible for people with disabilities to live, learn, work and play</a:t>
            </a:r>
          </a:p>
          <a:p>
            <a:r>
              <a:rPr lang="en-US" sz="2400" dirty="0">
                <a:latin typeface="Baskerville Old Face" panose="02020602080505020303" pitchFamily="18" charset="0"/>
              </a:rPr>
              <a:t>DD Council educate and inform policymakers at all levels about the needs of people with intellectual and developmental disabilities and look for innovative solutions to problems</a:t>
            </a:r>
          </a:p>
        </p:txBody>
      </p:sp>
    </p:spTree>
    <p:extLst>
      <p:ext uri="{BB962C8B-B14F-4D97-AF65-F5344CB8AC3E}">
        <p14:creationId xmlns:p14="http://schemas.microsoft.com/office/powerpoint/2010/main" val="61398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97" y="274553"/>
            <a:ext cx="8061663" cy="276999"/>
          </a:xfrm>
        </p:spPr>
        <p:txBody>
          <a:bodyPr/>
          <a:lstStyle/>
          <a:p>
            <a:pPr algn="r"/>
            <a:r>
              <a:rPr lang="en-US" sz="3600" b="1" dirty="0">
                <a:solidFill>
                  <a:schemeClr val="bg1"/>
                </a:solidFill>
                <a:latin typeface="Baskerville Old Face" panose="02020602080505020303" pitchFamily="18" charset="0"/>
              </a:rPr>
              <a:t>Innovative Solutions</a:t>
            </a:r>
          </a:p>
        </p:txBody>
      </p:sp>
      <p:sp>
        <p:nvSpPr>
          <p:cNvPr id="3" name="Content Placeholder 2"/>
          <p:cNvSpPr>
            <a:spLocks noGrp="1"/>
          </p:cNvSpPr>
          <p:nvPr>
            <p:ph idx="1"/>
          </p:nvPr>
        </p:nvSpPr>
        <p:spPr/>
        <p:txBody>
          <a:bodyPr/>
          <a:lstStyle/>
          <a:p>
            <a:r>
              <a:rPr lang="en-US" sz="2400" dirty="0">
                <a:latin typeface="Baskerville Old Face" panose="02020602080505020303" pitchFamily="18" charset="0"/>
              </a:rPr>
              <a:t>Florida needed to solve a transportation problem –</a:t>
            </a:r>
          </a:p>
          <a:p>
            <a:endParaRPr lang="en-US" sz="2400" dirty="0">
              <a:latin typeface="Baskerville Old Face" panose="02020602080505020303" pitchFamily="18" charset="0"/>
            </a:endParaRPr>
          </a:p>
          <a:p>
            <a:r>
              <a:rPr lang="en-US" sz="2400" dirty="0">
                <a:latin typeface="Baskerville Old Face" panose="02020602080505020303" pitchFamily="18" charset="0"/>
              </a:rPr>
              <a:t>The DD Council brought together a team of people from the Council, from the Florida Department of Transportation and private transportation companies to assess the problem, the wants and needs of people with disabilities, and came up with a plan</a:t>
            </a:r>
          </a:p>
          <a:p>
            <a:r>
              <a:rPr lang="en-US" sz="2400" dirty="0">
                <a:latin typeface="Baskerville Old Face" panose="02020602080505020303" pitchFamily="18" charset="0"/>
              </a:rPr>
              <a:t>After the plan was enacted an evaluation was conducted to see how effective the solution was</a:t>
            </a:r>
          </a:p>
          <a:p>
            <a:endParaRPr lang="en-US" sz="2400" dirty="0">
              <a:latin typeface="Baskerville Old Face" panose="02020602080505020303" pitchFamily="18" charset="0"/>
            </a:endParaRPr>
          </a:p>
          <a:p>
            <a:endParaRPr lang="en-US" sz="2400" dirty="0">
              <a:latin typeface="Baskerville Old Face" panose="02020602080505020303" pitchFamily="18" charset="0"/>
            </a:endParaRPr>
          </a:p>
        </p:txBody>
      </p:sp>
    </p:spTree>
    <p:extLst>
      <p:ext uri="{BB962C8B-B14F-4D97-AF65-F5344CB8AC3E}">
        <p14:creationId xmlns:p14="http://schemas.microsoft.com/office/powerpoint/2010/main" val="370912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673" y="335280"/>
            <a:ext cx="7834968" cy="276999"/>
          </a:xfrm>
        </p:spPr>
        <p:txBody>
          <a:bodyPr/>
          <a:lstStyle/>
          <a:p>
            <a:pPr algn="r"/>
            <a:r>
              <a:rPr lang="en-US" sz="3600" b="1" dirty="0">
                <a:solidFill>
                  <a:schemeClr val="bg1"/>
                </a:solidFill>
                <a:latin typeface="Baskerville Old Face" panose="02020602080505020303" pitchFamily="18" charset="0"/>
              </a:rPr>
              <a:t>How do I participate?</a:t>
            </a:r>
          </a:p>
        </p:txBody>
      </p:sp>
      <p:sp>
        <p:nvSpPr>
          <p:cNvPr id="3" name="Content Placeholder 2"/>
          <p:cNvSpPr>
            <a:spLocks noGrp="1"/>
          </p:cNvSpPr>
          <p:nvPr>
            <p:ph idx="1"/>
          </p:nvPr>
        </p:nvSpPr>
        <p:spPr/>
        <p:txBody>
          <a:bodyPr/>
          <a:lstStyle/>
          <a:p>
            <a:r>
              <a:rPr lang="en-US" sz="2400" dirty="0">
                <a:latin typeface="Baskerville Old Face" panose="02020602080505020303" pitchFamily="18" charset="0"/>
              </a:rPr>
              <a:t>Those serve on the DD Council are appointed by the Governor so not everyone can join the Council. But there are other ways to be involved and meetings are open to all to attend and listen</a:t>
            </a:r>
          </a:p>
          <a:p>
            <a:r>
              <a:rPr lang="en-US" sz="2400" dirty="0">
                <a:latin typeface="Baskerville Old Face" panose="02020602080505020303" pitchFamily="18" charset="0"/>
              </a:rPr>
              <a:t>DD Councils host community programs and forums on various topics</a:t>
            </a:r>
          </a:p>
          <a:p>
            <a:r>
              <a:rPr lang="en-US" sz="2400" dirty="0">
                <a:latin typeface="Baskerville Old Face" panose="02020602080505020303" pitchFamily="18" charset="0"/>
              </a:rPr>
              <a:t>DD Councils often hold Capitol Days where advocates can come and join a team of people who go to the legislators’ offices to talk about their needs and concerns</a:t>
            </a:r>
          </a:p>
          <a:p>
            <a:r>
              <a:rPr lang="en-US" sz="2400" dirty="0">
                <a:latin typeface="Baskerville Old Face" panose="02020602080505020303" pitchFamily="18" charset="0"/>
              </a:rPr>
              <a:t>DD Councils visit regularly with their Governor and Lt. Governor to share information</a:t>
            </a:r>
          </a:p>
        </p:txBody>
      </p:sp>
    </p:spTree>
    <p:extLst>
      <p:ext uri="{BB962C8B-B14F-4D97-AF65-F5344CB8AC3E}">
        <p14:creationId xmlns:p14="http://schemas.microsoft.com/office/powerpoint/2010/main" val="136439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977" y="350520"/>
            <a:ext cx="7771543" cy="276999"/>
          </a:xfrm>
        </p:spPr>
        <p:txBody>
          <a:bodyPr/>
          <a:lstStyle/>
          <a:p>
            <a:pPr algn="r"/>
            <a:r>
              <a:rPr lang="en-US" sz="3600" b="1" dirty="0">
                <a:solidFill>
                  <a:schemeClr val="bg1"/>
                </a:solidFill>
                <a:latin typeface="Baskerville Old Face" panose="02020602080505020303" pitchFamily="18" charset="0"/>
              </a:rPr>
              <a:t>What Else Do DD Councils Do?</a:t>
            </a:r>
          </a:p>
        </p:txBody>
      </p:sp>
      <p:sp>
        <p:nvSpPr>
          <p:cNvPr id="3" name="Content Placeholder 2"/>
          <p:cNvSpPr>
            <a:spLocks noGrp="1"/>
          </p:cNvSpPr>
          <p:nvPr>
            <p:ph idx="1"/>
          </p:nvPr>
        </p:nvSpPr>
        <p:spPr/>
        <p:txBody>
          <a:bodyPr/>
          <a:lstStyle/>
          <a:p>
            <a:r>
              <a:rPr lang="en-US" sz="2400" dirty="0">
                <a:latin typeface="Baskerville Old Face" panose="02020602080505020303" pitchFamily="18" charset="0"/>
              </a:rPr>
              <a:t>Many DD Councils support (with staff, with funding, or other means) statewide and local self-advocacy organizations – these organizations work to develop an advocacy agenda and work to educate local boards, committees, and policymakers about important issues such as housing, healthcare, education and transportation. Self-advocacy organizations teach leadership skills and help advocates to be effective and authentic voices in their communities and showcase that people with disabilities can and must be part of the planning in their community. </a:t>
            </a:r>
          </a:p>
        </p:txBody>
      </p:sp>
    </p:spTree>
    <p:extLst>
      <p:ext uri="{BB962C8B-B14F-4D97-AF65-F5344CB8AC3E}">
        <p14:creationId xmlns:p14="http://schemas.microsoft.com/office/powerpoint/2010/main" val="3240570240"/>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2662</Words>
  <Application>Microsoft Office PowerPoint</Application>
  <PresentationFormat>On-screen Show (4:3)</PresentationFormat>
  <Paragraphs>249</Paragraphs>
  <Slides>24</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Wingdings</vt:lpstr>
      <vt:lpstr>Calibri</vt:lpstr>
      <vt:lpstr>Noto Sans Symbols</vt:lpstr>
      <vt:lpstr>Arial</vt:lpstr>
      <vt:lpstr>Georgia</vt:lpstr>
      <vt:lpstr>Libre Baskerville</vt:lpstr>
      <vt:lpstr>Baskerville Old Face</vt:lpstr>
      <vt:lpstr>1_Office Theme</vt:lpstr>
      <vt:lpstr>2_Office Theme</vt:lpstr>
      <vt:lpstr>Office Theme</vt:lpstr>
      <vt:lpstr>Introduction</vt:lpstr>
      <vt:lpstr>Intro to Speakers 1</vt:lpstr>
      <vt:lpstr>Intro to Speakers 2 </vt:lpstr>
      <vt:lpstr>Advocacy 101</vt:lpstr>
      <vt:lpstr>Self-Advocacy  and Systems Change</vt:lpstr>
      <vt:lpstr>What is a DD Council?</vt:lpstr>
      <vt:lpstr>Innovative Solutions</vt:lpstr>
      <vt:lpstr>How do I participate?</vt:lpstr>
      <vt:lpstr>What Else Do DD Councils Do?</vt:lpstr>
      <vt:lpstr>Advocacy Training</vt:lpstr>
      <vt:lpstr>What NACDD Offers</vt:lpstr>
      <vt:lpstr>Want to Learn More?</vt:lpstr>
      <vt:lpstr>Intro to Speakers 3</vt:lpstr>
      <vt:lpstr>Workforce Innovation  &amp; Opportunity Act (WIOA) </vt:lpstr>
      <vt:lpstr>Op-eds: The Goal</vt:lpstr>
      <vt:lpstr>Op-eds: The Message</vt:lpstr>
      <vt:lpstr>State by State Testimony</vt:lpstr>
      <vt:lpstr>Op-eds: How-To</vt:lpstr>
      <vt:lpstr>Op-eds: Where to Go</vt:lpstr>
      <vt:lpstr>Op-eds: Examples</vt:lpstr>
      <vt:lpstr>State-Level Work:  Governors are Partners</vt:lpstr>
      <vt:lpstr>State-Level Work:  Governors and NDEAM</vt:lpstr>
      <vt:lpstr>Local Workforce Systems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Hillary Steen</dc:creator>
  <cp:lastModifiedBy>Philip Kahn-Pauli</cp:lastModifiedBy>
  <cp:revision>112</cp:revision>
  <dcterms:modified xsi:type="dcterms:W3CDTF">2018-06-19T18:25:27Z</dcterms:modified>
</cp:coreProperties>
</file>