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 id="2147483678" r:id="rId3"/>
  </p:sldMasterIdLst>
  <p:notesMasterIdLst>
    <p:notesMasterId r:id="rId20"/>
  </p:notesMasterIdLst>
  <p:sldIdLst>
    <p:sldId id="383" r:id="rId4"/>
    <p:sldId id="389" r:id="rId5"/>
    <p:sldId id="399" r:id="rId6"/>
    <p:sldId id="259" r:id="rId7"/>
    <p:sldId id="390" r:id="rId8"/>
    <p:sldId id="398" r:id="rId9"/>
    <p:sldId id="385" r:id="rId10"/>
    <p:sldId id="395" r:id="rId11"/>
    <p:sldId id="392" r:id="rId12"/>
    <p:sldId id="402" r:id="rId13"/>
    <p:sldId id="396" r:id="rId14"/>
    <p:sldId id="403" r:id="rId15"/>
    <p:sldId id="397" r:id="rId16"/>
    <p:sldId id="401" r:id="rId17"/>
    <p:sldId id="400" r:id="rId18"/>
    <p:sldId id="282" r:id="rId19"/>
  </p:sldIdLst>
  <p:sldSz cx="9144000" cy="6858000" type="screen4x3"/>
  <p:notesSz cx="6858000" cy="9144000"/>
  <p:embeddedFontLst>
    <p:embeddedFont>
      <p:font typeface="Baskerville Old Face" panose="02020602080505020303" pitchFamily="18" charset="0"/>
      <p:regular r:id="rId21"/>
    </p:embeddedFon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Libre Baskerville" panose="020B0604020202020204" charset="0"/>
      <p:regular r:id="rId30"/>
      <p:bold r:id="rId31"/>
      <p: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4" autoAdjust="0"/>
    <p:restoredTop sz="83425" autoAdjust="0"/>
  </p:normalViewPr>
  <p:slideViewPr>
    <p:cSldViewPr snapToGrid="0">
      <p:cViewPr varScale="1">
        <p:scale>
          <a:sx n="60" d="100"/>
          <a:sy n="60" d="100"/>
        </p:scale>
        <p:origin x="1956" y="78"/>
      </p:cViewPr>
      <p:guideLst/>
    </p:cSldViewPr>
  </p:slideViewPr>
  <p:outlineViewPr>
    <p:cViewPr>
      <p:scale>
        <a:sx n="33" d="100"/>
        <a:sy n="33" d="100"/>
      </p:scale>
      <p:origin x="0" y="-12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6560" marR="0" lvl="1" indent="-12060" algn="l" rtl="0">
              <a:spcBef>
                <a:spcPts val="0"/>
              </a:spcBef>
              <a:buChar char="○"/>
              <a:defRPr sz="1200" b="0" i="0" u="none" strike="noStrike" cap="none">
                <a:solidFill>
                  <a:schemeClr val="dk1"/>
                </a:solidFill>
                <a:latin typeface="Calibri"/>
                <a:ea typeface="Calibri"/>
                <a:cs typeface="Calibri"/>
                <a:sym typeface="Calibri"/>
              </a:defRPr>
            </a:lvl2pPr>
            <a:lvl3pPr marL="913117" marR="0" lvl="2" indent="-11417" algn="l" rtl="0">
              <a:spcBef>
                <a:spcPts val="0"/>
              </a:spcBef>
              <a:buChar char="■"/>
              <a:defRPr sz="1200" b="0" i="0" u="none" strike="noStrike" cap="none">
                <a:solidFill>
                  <a:schemeClr val="dk1"/>
                </a:solidFill>
                <a:latin typeface="Calibri"/>
                <a:ea typeface="Calibri"/>
                <a:cs typeface="Calibri"/>
                <a:sym typeface="Calibri"/>
              </a:defRPr>
            </a:lvl3pPr>
            <a:lvl4pPr marL="1369677" marR="0" lvl="3" indent="-10776" algn="l" rtl="0">
              <a:spcBef>
                <a:spcPts val="0"/>
              </a:spcBef>
              <a:buChar char="●"/>
              <a:defRPr sz="1200" b="0" i="0" u="none" strike="noStrike" cap="none">
                <a:solidFill>
                  <a:schemeClr val="dk1"/>
                </a:solidFill>
                <a:latin typeface="Calibri"/>
                <a:ea typeface="Calibri"/>
                <a:cs typeface="Calibri"/>
                <a:sym typeface="Calibri"/>
              </a:defRPr>
            </a:lvl4pPr>
            <a:lvl5pPr marL="1826235" marR="0" lvl="4" indent="-10135" algn="l" rtl="0">
              <a:spcBef>
                <a:spcPts val="0"/>
              </a:spcBef>
              <a:buChar char="○"/>
              <a:defRPr sz="1200" b="0" i="0" u="none" strike="noStrike" cap="none">
                <a:solidFill>
                  <a:schemeClr val="dk1"/>
                </a:solidFill>
                <a:latin typeface="Calibri"/>
                <a:ea typeface="Calibri"/>
                <a:cs typeface="Calibri"/>
                <a:sym typeface="Calibri"/>
              </a:defRPr>
            </a:lvl5pPr>
            <a:lvl6pPr marL="2282796" marR="0" lvl="5" indent="-9495" algn="l" rtl="0">
              <a:spcBef>
                <a:spcPts val="0"/>
              </a:spcBef>
              <a:buChar char="■"/>
              <a:defRPr sz="1200" b="0" i="0" u="none" strike="noStrike" cap="none">
                <a:solidFill>
                  <a:schemeClr val="dk1"/>
                </a:solidFill>
                <a:latin typeface="Calibri"/>
                <a:ea typeface="Calibri"/>
                <a:cs typeface="Calibri"/>
                <a:sym typeface="Calibri"/>
              </a:defRPr>
            </a:lvl6pPr>
            <a:lvl7pPr marL="2739352" marR="0" lvl="6" indent="-8851" algn="l" rtl="0">
              <a:spcBef>
                <a:spcPts val="0"/>
              </a:spcBef>
              <a:buChar char="●"/>
              <a:defRPr sz="1200" b="0" i="0" u="none" strike="noStrike" cap="none">
                <a:solidFill>
                  <a:schemeClr val="dk1"/>
                </a:solidFill>
                <a:latin typeface="Calibri"/>
                <a:ea typeface="Calibri"/>
                <a:cs typeface="Calibri"/>
                <a:sym typeface="Calibri"/>
              </a:defRPr>
            </a:lvl7pPr>
            <a:lvl8pPr marL="3195913" marR="0" lvl="7" indent="-8213" algn="l" rtl="0">
              <a:spcBef>
                <a:spcPts val="0"/>
              </a:spcBef>
              <a:buChar char="○"/>
              <a:defRPr sz="1200" b="0" i="0" u="none" strike="noStrike" cap="none">
                <a:solidFill>
                  <a:schemeClr val="dk1"/>
                </a:solidFill>
                <a:latin typeface="Calibri"/>
                <a:ea typeface="Calibri"/>
                <a:cs typeface="Calibri"/>
                <a:sym typeface="Calibri"/>
              </a:defRPr>
            </a:lvl8pPr>
            <a:lvl9pPr marL="3652470" marR="0" lvl="8" indent="-757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2496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43341C-315D-E44C-AB0F-E4B0C865F4EA}" type="slidenum">
              <a:rPr lang="en-US" smtClean="0"/>
              <a:t>1</a:t>
            </a:fld>
            <a:endParaRPr lang="en-US"/>
          </a:p>
        </p:txBody>
      </p:sp>
    </p:spTree>
    <p:extLst>
      <p:ext uri="{BB962C8B-B14F-4D97-AF65-F5344CB8AC3E}">
        <p14:creationId xmlns:p14="http://schemas.microsoft.com/office/powerpoint/2010/main" val="398235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4837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168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027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6986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68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nces.ed.gov</a:t>
            </a:r>
            <a:r>
              <a:rPr lang="en-US" sz="1200" b="0" i="0" u="none" strike="noStrike" cap="none" dirty="0">
                <a:solidFill>
                  <a:schemeClr val="dk1"/>
                </a:solidFill>
                <a:latin typeface="Calibri"/>
                <a:ea typeface="Calibri"/>
                <a:cs typeface="Calibri"/>
                <a:sym typeface="Calibri"/>
              </a:rPr>
              <a:t>/programs/</a:t>
            </a:r>
            <a:r>
              <a:rPr lang="en-US" sz="1200" b="0" i="0" u="none" strike="noStrike" cap="none" dirty="0" err="1">
                <a:solidFill>
                  <a:schemeClr val="dk1"/>
                </a:solidFill>
                <a:latin typeface="Calibri"/>
                <a:ea typeface="Calibri"/>
                <a:cs typeface="Calibri"/>
                <a:sym typeface="Calibri"/>
              </a:rPr>
              <a:t>coe</a:t>
            </a:r>
            <a:r>
              <a:rPr lang="en-US" sz="1200" b="0" i="0" u="none" strike="noStrike" cap="none" dirty="0">
                <a:solidFill>
                  <a:schemeClr val="dk1"/>
                </a:solidFill>
                <a:latin typeface="Calibri"/>
                <a:ea typeface="Calibri"/>
                <a:cs typeface="Calibri"/>
                <a:sym typeface="Calibri"/>
              </a:rPr>
              <a:t>/indicator_cgg.asp#f1</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1655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 source: https://</a:t>
            </a:r>
            <a:r>
              <a:rPr lang="en-US" dirty="0" err="1"/>
              <a:t>nces.ed.gov</a:t>
            </a:r>
            <a:r>
              <a:rPr lang="en-US" dirty="0"/>
              <a:t>/</a:t>
            </a:r>
            <a:r>
              <a:rPr lang="en-US" dirty="0" err="1"/>
              <a:t>ccd</a:t>
            </a:r>
            <a:r>
              <a:rPr lang="en-US" dirty="0"/>
              <a:t>/tables/ACGR_RE_and_characteristics_2013-14.asp</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27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74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041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7143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85800" y="2130425"/>
            <a:ext cx="7772400" cy="1470023"/>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1" name="Shape 21"/>
          <p:cNvSpPr txBox="1">
            <a:spLocks noGrp="1"/>
          </p:cNvSpPr>
          <p:nvPr>
            <p:ph type="subTitle" idx="1"/>
          </p:nvPr>
        </p:nvSpPr>
        <p:spPr>
          <a:xfrm>
            <a:off x="1371612" y="3886200"/>
            <a:ext cx="6400799" cy="1752600"/>
          </a:xfrm>
          <a:prstGeom prst="rect">
            <a:avLst/>
          </a:prstGeom>
          <a:noFill/>
          <a:ln>
            <a:noFill/>
          </a:ln>
        </p:spPr>
        <p:txBody>
          <a:bodyPr wrap="square"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6560" marR="0" lvl="1" indent="-1206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3117" marR="0" lvl="2" indent="-11417"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69677" marR="0" lvl="3" indent="-10776"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6235" marR="0" lvl="4" indent="-1013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2796" marR="0" lvl="5" indent="-9495"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39352" marR="0" lvl="6" indent="-8851"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195913" marR="0" lvl="7" indent="-8213"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2470" marR="0" lvl="8" indent="-757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8088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Shape 99"/>
        <p:cNvGrpSpPr/>
        <p:nvPr/>
      </p:nvGrpSpPr>
      <p:grpSpPr>
        <a:xfrm>
          <a:off x="0" y="0"/>
          <a:ext cx="0" cy="0"/>
          <a:chOff x="0" y="0"/>
          <a:chExt cx="0" cy="0"/>
        </a:xfrm>
      </p:grpSpPr>
      <p:sp>
        <p:nvSpPr>
          <p:cNvPr id="100" name="Shape 100"/>
          <p:cNvSpPr txBox="1">
            <a:spLocks noGrp="1"/>
          </p:cNvSpPr>
          <p:nvPr>
            <p:ph type="ftr" idx="11"/>
          </p:nvPr>
        </p:nvSpPr>
        <p:spPr>
          <a:xfrm>
            <a:off x="3108614" y="6377548"/>
            <a:ext cx="292677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492" y="6377548"/>
            <a:ext cx="2102715" cy="27699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sldNum" idx="12"/>
          </p:nvPr>
        </p:nvSpPr>
        <p:spPr>
          <a:xfrm>
            <a:off x="6583796" y="6377548"/>
            <a:ext cx="2102716"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98989"/>
                </a:solidFill>
                <a:latin typeface="Calibri"/>
                <a:ea typeface="Calibri"/>
                <a:cs typeface="Calibri"/>
                <a:sym typeface="Calibri"/>
              </a:rPr>
              <a:t>‹#›</a:t>
            </a:fld>
            <a:endParaRPr lang="en-US" sz="18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497" y="274553"/>
            <a:ext cx="822902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None/>
              <a:defRPr sz="1800" b="0" i="0" u="none" strike="noStrike" cap="none">
                <a:solidFill>
                  <a:schemeClr val="dk2"/>
                </a:solidFill>
                <a:latin typeface="Calibri"/>
                <a:ea typeface="Calibri"/>
                <a:cs typeface="Calibri"/>
                <a:sym typeface="Calibri"/>
              </a:defRPr>
            </a:lvl8pPr>
            <a:lvl9pPr marL="1639630" marR="0" lvl="8" indent="-1329" algn="ctr" rtl="0">
              <a:spcBef>
                <a:spcPts val="0"/>
              </a:spcBef>
              <a:spcAft>
                <a:spcPts val="0"/>
              </a:spcAft>
              <a:buNone/>
              <a:defRPr sz="1800" b="0" i="0" u="none" strike="noStrike" cap="none">
                <a:solidFill>
                  <a:schemeClr val="dk2"/>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08614" y="6377548"/>
            <a:ext cx="292677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dt" idx="10"/>
          </p:nvPr>
        </p:nvSpPr>
        <p:spPr>
          <a:xfrm>
            <a:off x="457492" y="6377548"/>
            <a:ext cx="2102715" cy="27699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583796" y="6377548"/>
            <a:ext cx="2102716"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a:solidFill>
                  <a:srgbClr val="898989"/>
                </a:solidFill>
                <a:latin typeface="Calibri"/>
                <a:ea typeface="Calibri"/>
                <a:cs typeface="Calibri"/>
                <a:sym typeface="Calibri"/>
              </a:rPr>
              <a:t>‹#›</a:t>
            </a:fld>
            <a:endParaRPr lang="en-US" sz="1800">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15" y="157735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8" algn="l" rtl="0">
              <a:spcBef>
                <a:spcPts val="0"/>
              </a:spcBef>
              <a:buNone/>
              <a:defRPr sz="1800" b="0" i="0" u="none" strike="noStrike" cap="none">
                <a:latin typeface="Calibri"/>
                <a:ea typeface="Calibri"/>
                <a:cs typeface="Calibri"/>
                <a:sym typeface="Calibri"/>
              </a:defRPr>
            </a:lvl2pPr>
            <a:lvl3pPr marL="819239" marR="0" lvl="2" indent="-6439" algn="l" rtl="0">
              <a:spcBef>
                <a:spcPts val="0"/>
              </a:spcBef>
              <a:buNone/>
              <a:defRPr sz="1800" b="0" i="0" u="none" strike="noStrike" cap="none">
                <a:latin typeface="Calibri"/>
                <a:ea typeface="Calibri"/>
                <a:cs typeface="Calibri"/>
                <a:sym typeface="Calibri"/>
              </a:defRPr>
            </a:lvl3pPr>
            <a:lvl4pPr marL="1228860"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1" marR="0" lvl="5" indent="-3401" algn="l" rtl="0">
              <a:spcBef>
                <a:spcPts val="0"/>
              </a:spcBef>
              <a:buNone/>
              <a:defRPr sz="1800" b="0" i="0" u="none" strike="noStrike" cap="none">
                <a:latin typeface="Calibri"/>
                <a:ea typeface="Calibri"/>
                <a:cs typeface="Calibri"/>
                <a:sym typeface="Calibri"/>
              </a:defRPr>
            </a:lvl6pPr>
            <a:lvl7pPr marL="2457721"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60" marR="0" lvl="8" indent="-360" algn="l" rtl="0">
              <a:spcBef>
                <a:spcPts val="0"/>
              </a:spcBef>
              <a:buNone/>
              <a:defRPr sz="1800" b="0" i="0" u="none" strike="noStrike" cap="none">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2190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6" name="Shape 26"/>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4" y="273050"/>
            <a:ext cx="3008313" cy="1162048"/>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3" name="Shape 33"/>
          <p:cNvSpPr txBox="1">
            <a:spLocks noGrp="1"/>
          </p:cNvSpPr>
          <p:nvPr>
            <p:ph type="body" idx="1"/>
          </p:nvPr>
        </p:nvSpPr>
        <p:spPr>
          <a:xfrm>
            <a:off x="3575050" y="273050"/>
            <a:ext cx="5111750" cy="5853111"/>
          </a:xfrm>
          <a:prstGeom prst="rect">
            <a:avLst/>
          </a:prstGeom>
          <a:noFill/>
          <a:ln>
            <a:noFill/>
          </a:ln>
        </p:spPr>
        <p:txBody>
          <a:bodyPr wrap="square" lIns="91425" tIns="91425" rIns="91425" bIns="91425" anchor="t" anchorCtr="0"/>
          <a:lstStyle>
            <a:lvl1pPr marL="405828" marR="0" lvl="0" indent="12757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1658" marR="0" lvl="1" indent="102741"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7490" marR="0" lvl="2" indent="65209"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3320" marR="0" lvl="3" indent="9118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9878" marR="0" lvl="4" indent="9182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36438" marR="0" lvl="5" indent="9246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2998" marR="0" lvl="6" indent="9310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9555" marR="0" lvl="7" indent="93745"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06112" marR="0" lvl="8" indent="9438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457204" y="1435100"/>
            <a:ext cx="3008313" cy="4691063"/>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2300" y="4800601"/>
            <a:ext cx="5486399" cy="566736"/>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9" name="Shape 39"/>
          <p:cNvSpPr>
            <a:spLocks noGrp="1"/>
          </p:cNvSpPr>
          <p:nvPr>
            <p:ph type="pic" idx="2"/>
          </p:nvPr>
        </p:nvSpPr>
        <p:spPr>
          <a:xfrm>
            <a:off x="1792300" y="612775"/>
            <a:ext cx="5486399" cy="4114800"/>
          </a:xfrm>
          <a:prstGeom prst="rect">
            <a:avLst/>
          </a:prstGeom>
          <a:noFill/>
          <a:ln>
            <a:noFill/>
          </a:ln>
        </p:spPr>
        <p:txBody>
          <a:bodyPr wrap="square" lIns="91425" tIns="91425" rIns="91425" bIns="91425" anchor="t" anchorCtr="0"/>
          <a:lstStyle>
            <a:lvl1pPr marL="0" marR="0" lvl="0" indent="0" algn="l"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1"/>
          </p:nvPr>
        </p:nvSpPr>
        <p:spPr>
          <a:xfrm>
            <a:off x="1792300" y="5367337"/>
            <a:ext cx="5486399" cy="804861"/>
          </a:xfrm>
          <a:prstGeom prst="rect">
            <a:avLst/>
          </a:prstGeom>
          <a:noFill/>
          <a:ln>
            <a:noFill/>
          </a:ln>
        </p:spPr>
        <p:txBody>
          <a:bodyPr wrap="square" lIns="91425" tIns="91425" rIns="91425" bIns="91425" anchor="t" anchorCtr="0"/>
          <a:lstStyle>
            <a:lvl1pPr marL="0" marR="0" lvl="0" indent="0" algn="l" rtl="0">
              <a:lnSpc>
                <a:spcPct val="100000"/>
              </a:lnSpc>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6560" marR="0" lvl="1" indent="-12060" algn="l" rtl="0">
              <a:lnSpc>
                <a:spcPct val="100000"/>
              </a:lnSpc>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3117" marR="0" lvl="2" indent="-11417" algn="l" rtl="0">
              <a:lnSpc>
                <a:spcPct val="100000"/>
              </a:lnSpc>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69677" marR="0" lvl="3" indent="-10776"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6235" marR="0" lvl="4" indent="-1013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2796" marR="0" lvl="5" indent="-9495"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39352" marR="0" lvl="6" indent="-8851"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195913" marR="0" lvl="7" indent="-8213"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2470" marR="0" lvl="8" indent="-757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rot="5400000">
            <a:off x="2309029" y="-251618"/>
            <a:ext cx="4525963" cy="8229600"/>
          </a:xfrm>
          <a:prstGeom prst="rect">
            <a:avLst/>
          </a:prstGeom>
          <a:noFill/>
          <a:ln>
            <a:noFill/>
          </a:ln>
        </p:spPr>
        <p:txBody>
          <a:bodyPr wrap="square" lIns="91425" tIns="91425" rIns="91425" bIns="91425" anchor="t" anchorCtr="0"/>
          <a:lstStyle>
            <a:lvl1pPr marL="405828" marR="0" lvl="0" indent="12757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1658" marR="0" lvl="1" indent="102741"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7490" marR="0" lvl="2" indent="65209"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3320" marR="0" lvl="3" indent="9118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9878" marR="0" lvl="4" indent="9182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36438" marR="0" lvl="5" indent="9246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2998" marR="0" lvl="6" indent="9310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9555" marR="0" lvl="7" indent="93745"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06112" marR="0" lvl="8" indent="9438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4732338" y="2171700"/>
            <a:ext cx="5851525" cy="20574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0" name="Shape 50"/>
          <p:cNvSpPr txBox="1">
            <a:spLocks noGrp="1"/>
          </p:cNvSpPr>
          <p:nvPr>
            <p:ph type="body" idx="1"/>
          </p:nvPr>
        </p:nvSpPr>
        <p:spPr>
          <a:xfrm rot="5400000">
            <a:off x="541337" y="190500"/>
            <a:ext cx="5851525" cy="6019798"/>
          </a:xfrm>
          <a:prstGeom prst="rect">
            <a:avLst/>
          </a:prstGeom>
          <a:noFill/>
          <a:ln>
            <a:noFill/>
          </a:ln>
        </p:spPr>
        <p:txBody>
          <a:bodyPr wrap="square" lIns="91425" tIns="91425" rIns="91425" bIns="91425" anchor="t" anchorCtr="0"/>
          <a:lstStyle>
            <a:lvl1pPr marL="405828" marR="0" lvl="0" indent="127572"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1658" marR="0" lvl="1" indent="102741"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7490" marR="0" lvl="2" indent="65209"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3320" marR="0" lvl="3" indent="9118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79878" marR="0" lvl="4" indent="9182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36438" marR="0" lvl="5" indent="92461"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2998" marR="0" lvl="6" indent="93102"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49555" marR="0" lvl="7" indent="93745"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06112" marR="0" lvl="8" indent="94388"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457200" y="6356350"/>
            <a:ext cx="2133598" cy="365125"/>
          </a:xfrm>
          <a:prstGeom prst="rect">
            <a:avLst/>
          </a:prstGeom>
          <a:noFill/>
          <a:ln>
            <a:noFill/>
          </a:ln>
        </p:spPr>
        <p:txBody>
          <a:bodyPr wrap="square" lIns="91425" tIns="91425" rIns="91425" bIns="91425" anchor="ctr" anchorCtr="0"/>
          <a:lstStyle>
            <a:lvl1pPr marL="0" marR="0" lvl="0" indent="0" algn="l"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ctr" anchorCtr="0"/>
          <a:lstStyle>
            <a:lvl1pPr marL="0" marR="0" lvl="0" indent="0" algn="ctr" rtl="0">
              <a:spcBef>
                <a:spcPts val="0"/>
              </a:spcBef>
              <a:buClr>
                <a:srgbClr val="888888"/>
              </a:buClr>
              <a:buFont typeface="Calibri"/>
              <a:buNone/>
              <a:defRPr sz="1200">
                <a:solidFill>
                  <a:srgbClr val="888888"/>
                </a:solidFill>
                <a:latin typeface="Calibri"/>
                <a:ea typeface="Calibri"/>
                <a:cs typeface="Calibri"/>
                <a:sym typeface="Calibri"/>
              </a:defRPr>
            </a:lvl1pPr>
            <a:lvl2pPr marL="456560" marR="0" lvl="1" indent="-1206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txBox="1">
            <a:spLocks noGrp="1"/>
          </p:cNvSpPr>
          <p:nvPr>
            <p:ph type="body" idx="1"/>
          </p:nvPr>
        </p:nvSpPr>
        <p:spPr>
          <a:xfrm>
            <a:off x="457215" y="157735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09619" marR="0" lvl="1" indent="-3218" algn="l" rtl="0">
              <a:spcBef>
                <a:spcPts val="0"/>
              </a:spcBef>
              <a:buNone/>
              <a:defRPr sz="1800" b="0" i="0" u="none" strike="noStrike" cap="none">
                <a:latin typeface="Calibri"/>
                <a:ea typeface="Calibri"/>
                <a:cs typeface="Calibri"/>
                <a:sym typeface="Calibri"/>
              </a:defRPr>
            </a:lvl2pPr>
            <a:lvl3pPr marL="819239" marR="0" lvl="2" indent="-6439" algn="l" rtl="0">
              <a:spcBef>
                <a:spcPts val="0"/>
              </a:spcBef>
              <a:buNone/>
              <a:defRPr sz="1800" b="0" i="0" u="none" strike="noStrike" cap="none">
                <a:latin typeface="Calibri"/>
                <a:ea typeface="Calibri"/>
                <a:cs typeface="Calibri"/>
                <a:sym typeface="Calibri"/>
              </a:defRPr>
            </a:lvl3pPr>
            <a:lvl4pPr marL="1228860" marR="0" lvl="3" indent="-9659" algn="l" rtl="0">
              <a:spcBef>
                <a:spcPts val="0"/>
              </a:spcBef>
              <a:buNone/>
              <a:defRPr sz="1800" b="0" i="0" u="none" strike="noStrike" cap="none">
                <a:latin typeface="Calibri"/>
                <a:ea typeface="Calibri"/>
                <a:cs typeface="Calibri"/>
                <a:sym typeface="Calibri"/>
              </a:defRPr>
            </a:lvl4pPr>
            <a:lvl5pPr marL="1638479" marR="0" lvl="4" indent="-179" algn="l" rtl="0">
              <a:spcBef>
                <a:spcPts val="0"/>
              </a:spcBef>
              <a:buNone/>
              <a:defRPr sz="1800" b="0" i="0" u="none" strike="noStrike" cap="none">
                <a:latin typeface="Calibri"/>
                <a:ea typeface="Calibri"/>
                <a:cs typeface="Calibri"/>
                <a:sym typeface="Calibri"/>
              </a:defRPr>
            </a:lvl5pPr>
            <a:lvl6pPr marL="2048101" marR="0" lvl="5" indent="-3401" algn="l" rtl="0">
              <a:spcBef>
                <a:spcPts val="0"/>
              </a:spcBef>
              <a:buNone/>
              <a:defRPr sz="1800" b="0" i="0" u="none" strike="noStrike" cap="none">
                <a:latin typeface="Calibri"/>
                <a:ea typeface="Calibri"/>
                <a:cs typeface="Calibri"/>
                <a:sym typeface="Calibri"/>
              </a:defRPr>
            </a:lvl6pPr>
            <a:lvl7pPr marL="2457721" marR="0" lvl="6" indent="-6620" algn="l" rtl="0">
              <a:spcBef>
                <a:spcPts val="0"/>
              </a:spcBef>
              <a:buNone/>
              <a:defRPr sz="1800" b="0" i="0" u="none" strike="noStrike" cap="none">
                <a:latin typeface="Calibri"/>
                <a:ea typeface="Calibri"/>
                <a:cs typeface="Calibri"/>
                <a:sym typeface="Calibri"/>
              </a:defRPr>
            </a:lvl7pPr>
            <a:lvl8pPr marL="2867341" marR="0" lvl="7" indent="-9841" algn="l" rtl="0">
              <a:spcBef>
                <a:spcPts val="0"/>
              </a:spcBef>
              <a:buNone/>
              <a:defRPr sz="1800" b="0" i="0" u="none" strike="noStrike" cap="none">
                <a:latin typeface="Calibri"/>
                <a:ea typeface="Calibri"/>
                <a:cs typeface="Calibri"/>
                <a:sym typeface="Calibri"/>
              </a:defRPr>
            </a:lvl8pPr>
            <a:lvl9pPr marL="3276960" marR="0" lvl="8" indent="-360" algn="l" rtl="0">
              <a:spcBef>
                <a:spcPts val="0"/>
              </a:spcBef>
              <a:buNone/>
              <a:defRPr sz="1800" b="0" i="0" u="none" strike="noStrike" cap="none">
                <a:latin typeface="Calibri"/>
                <a:ea typeface="Calibri"/>
                <a:cs typeface="Calibri"/>
                <a:sym typeface="Calibri"/>
              </a:defRPr>
            </a:lvl9pPr>
          </a:lstStyle>
          <a:p>
            <a:endParaRPr/>
          </a:p>
        </p:txBody>
      </p:sp>
      <p:sp>
        <p:nvSpPr>
          <p:cNvPr id="65" name="Shape 65"/>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Shape 73"/>
        <p:cNvGrpSpPr/>
        <p:nvPr/>
      </p:nvGrpSpPr>
      <p:grpSpPr>
        <a:xfrm>
          <a:off x="0" y="0"/>
          <a:ext cx="0" cy="0"/>
          <a:chOff x="0" y="0"/>
          <a:chExt cx="0" cy="0"/>
        </a:xfrm>
      </p:grpSpPr>
      <p:sp>
        <p:nvSpPr>
          <p:cNvPr id="74" name="Shape 74"/>
          <p:cNvSpPr txBox="1">
            <a:spLocks noGrp="1"/>
          </p:cNvSpPr>
          <p:nvPr>
            <p:ph type="ftr" idx="11"/>
          </p:nvPr>
        </p:nvSpPr>
        <p:spPr>
          <a:xfrm>
            <a:off x="3108975" y="6377943"/>
            <a:ext cx="2926079" cy="276999"/>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77943"/>
            <a:ext cx="2103120"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Calibri"/>
                <a:ea typeface="Calibri"/>
                <a:cs typeface="Calibri"/>
                <a:sym typeface="Calibri"/>
              </a:rPr>
              <a:t>‹#›</a:t>
            </a:fld>
            <a:endParaRPr lang="en-US" sz="18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12"/>
            <a:ext cx="8229600" cy="4525963"/>
          </a:xfrm>
          <a:prstGeom prst="rect">
            <a:avLst/>
          </a:prstGeom>
          <a:noFill/>
          <a:ln>
            <a:noFill/>
          </a:ln>
        </p:spPr>
        <p:txBody>
          <a:bodyPr wrap="square" lIns="91425" tIns="91425" rIns="91425" bIns="91425" anchor="t" anchorCtr="0"/>
          <a:lstStyle>
            <a:lvl1pPr marL="406400" marR="0" lvl="0" indent="1397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2800" marR="0" lvl="1" indent="10160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92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56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828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400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12" y="6173787"/>
            <a:ext cx="2133599" cy="365125"/>
          </a:xfrm>
          <a:prstGeom prst="rect">
            <a:avLst/>
          </a:prstGeom>
          <a:noFill/>
          <a:ln>
            <a:noFill/>
          </a:ln>
        </p:spPr>
        <p:txBody>
          <a:bodyPr wrap="square" lIns="91275" tIns="45625" rIns="91275" bIns="45625"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0" y="0"/>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55" name="Shape 55"/>
          <p:cNvSpPr/>
          <p:nvPr/>
        </p:nvSpPr>
        <p:spPr>
          <a:xfrm>
            <a:off x="207832" y="201720"/>
            <a:ext cx="1870375" cy="791537"/>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56" name="Shape 56"/>
          <p:cNvSpPr/>
          <p:nvPr/>
        </p:nvSpPr>
        <p:spPr>
          <a:xfrm>
            <a:off x="1458834" y="401710"/>
            <a:ext cx="56573" cy="58271"/>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0" algn="l" rtl="0">
              <a:spcBef>
                <a:spcPts val="0"/>
              </a:spcBef>
              <a:buNone/>
            </a:pPr>
            <a:endParaRPr sz="1600" b="0" i="0" u="none" strike="noStrike" cap="none">
              <a:solidFill>
                <a:srgbClr val="000000"/>
              </a:solidFill>
              <a:latin typeface="Calibri"/>
              <a:ea typeface="Calibri"/>
              <a:cs typeface="Calibri"/>
              <a:sym typeface="Calibri"/>
            </a:endParaRPr>
          </a:p>
        </p:txBody>
      </p:sp>
      <p:sp>
        <p:nvSpPr>
          <p:cNvPr id="57" name="Shape 57"/>
          <p:cNvSpPr txBox="1">
            <a:spLocks noGrp="1"/>
          </p:cNvSpPr>
          <p:nvPr>
            <p:ph type="title"/>
          </p:nvPr>
        </p:nvSpPr>
        <p:spPr>
          <a:xfrm>
            <a:off x="457215" y="274334"/>
            <a:ext cx="8229599" cy="276999"/>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8" name="Shape 58"/>
          <p:cNvSpPr txBox="1">
            <a:spLocks noGrp="1"/>
          </p:cNvSpPr>
          <p:nvPr>
            <p:ph type="body" idx="1"/>
          </p:nvPr>
        </p:nvSpPr>
        <p:spPr>
          <a:xfrm>
            <a:off x="457215" y="1577354"/>
            <a:ext cx="8229599" cy="276999"/>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atin typeface="Calibri"/>
                <a:ea typeface="Calibri"/>
                <a:cs typeface="Calibri"/>
                <a:sym typeface="Calibri"/>
              </a:defRPr>
            </a:lvl1pPr>
            <a:lvl2pPr marL="409619" marR="0" lvl="1" indent="-3218" algn="l" rtl="0">
              <a:spcBef>
                <a:spcPts val="0"/>
              </a:spcBef>
              <a:buChar char="○"/>
              <a:defRPr sz="1800" b="0" i="0" u="none" strike="noStrike" cap="none">
                <a:latin typeface="Calibri"/>
                <a:ea typeface="Calibri"/>
                <a:cs typeface="Calibri"/>
                <a:sym typeface="Calibri"/>
              </a:defRPr>
            </a:lvl2pPr>
            <a:lvl3pPr marL="819239" marR="0" lvl="2" indent="-6439" algn="l" rtl="0">
              <a:spcBef>
                <a:spcPts val="0"/>
              </a:spcBef>
              <a:buChar char="■"/>
              <a:defRPr sz="1800" b="0" i="0" u="none" strike="noStrike" cap="none">
                <a:latin typeface="Calibri"/>
                <a:ea typeface="Calibri"/>
                <a:cs typeface="Calibri"/>
                <a:sym typeface="Calibri"/>
              </a:defRPr>
            </a:lvl3pPr>
            <a:lvl4pPr marL="1228860" marR="0" lvl="3" indent="-9659" algn="l" rtl="0">
              <a:spcBef>
                <a:spcPts val="0"/>
              </a:spcBef>
              <a:buChar char="●"/>
              <a:defRPr sz="1800" b="0" i="0" u="none" strike="noStrike" cap="none">
                <a:latin typeface="Calibri"/>
                <a:ea typeface="Calibri"/>
                <a:cs typeface="Calibri"/>
                <a:sym typeface="Calibri"/>
              </a:defRPr>
            </a:lvl4pPr>
            <a:lvl5pPr marL="1638479" marR="0" lvl="4" indent="-179" algn="l" rtl="0">
              <a:spcBef>
                <a:spcPts val="0"/>
              </a:spcBef>
              <a:buChar char="○"/>
              <a:defRPr sz="1800" b="0" i="0" u="none" strike="noStrike" cap="none">
                <a:latin typeface="Calibri"/>
                <a:ea typeface="Calibri"/>
                <a:cs typeface="Calibri"/>
                <a:sym typeface="Calibri"/>
              </a:defRPr>
            </a:lvl5pPr>
            <a:lvl6pPr marL="2048101" marR="0" lvl="5" indent="-3401" algn="l" rtl="0">
              <a:spcBef>
                <a:spcPts val="0"/>
              </a:spcBef>
              <a:buChar char="■"/>
              <a:defRPr sz="1800" b="0" i="0" u="none" strike="noStrike" cap="none">
                <a:latin typeface="Calibri"/>
                <a:ea typeface="Calibri"/>
                <a:cs typeface="Calibri"/>
                <a:sym typeface="Calibri"/>
              </a:defRPr>
            </a:lvl6pPr>
            <a:lvl7pPr marL="2457721" marR="0" lvl="6" indent="-6620" algn="l" rtl="0">
              <a:spcBef>
                <a:spcPts val="0"/>
              </a:spcBef>
              <a:buChar char="●"/>
              <a:defRPr sz="1800" b="0" i="0" u="none" strike="noStrike" cap="none">
                <a:latin typeface="Calibri"/>
                <a:ea typeface="Calibri"/>
                <a:cs typeface="Calibri"/>
                <a:sym typeface="Calibri"/>
              </a:defRPr>
            </a:lvl7pPr>
            <a:lvl8pPr marL="2867341" marR="0" lvl="7" indent="-9841" algn="l" rtl="0">
              <a:spcBef>
                <a:spcPts val="0"/>
              </a:spcBef>
              <a:buChar char="○"/>
              <a:defRPr sz="1800" b="0" i="0" u="none" strike="noStrike" cap="none">
                <a:latin typeface="Calibri"/>
                <a:ea typeface="Calibri"/>
                <a:cs typeface="Calibri"/>
                <a:sym typeface="Calibri"/>
              </a:defRPr>
            </a:lvl8pPr>
            <a:lvl9pPr marL="3276960" marR="0" lvl="8" indent="-360" algn="l" rtl="0">
              <a:spcBef>
                <a:spcPts val="0"/>
              </a:spcBef>
              <a:buChar char="■"/>
              <a:defRPr sz="1800" b="0" i="0" u="none" strike="noStrike" cap="none">
                <a:latin typeface="Calibri"/>
                <a:ea typeface="Calibri"/>
                <a:cs typeface="Calibri"/>
                <a:sym typeface="Calibri"/>
              </a:defRPr>
            </a:lvl9pPr>
          </a:lstStyle>
          <a:p>
            <a:endParaRPr/>
          </a:p>
        </p:txBody>
      </p:sp>
      <p:sp>
        <p:nvSpPr>
          <p:cNvPr id="59" name="Shape 59"/>
          <p:cNvSpPr txBox="1">
            <a:spLocks noGrp="1"/>
          </p:cNvSpPr>
          <p:nvPr>
            <p:ph type="ftr" idx="11"/>
          </p:nvPr>
        </p:nvSpPr>
        <p:spPr>
          <a:xfrm>
            <a:off x="3108975" y="6377942"/>
            <a:ext cx="2926079" cy="246221"/>
          </a:xfrm>
          <a:prstGeom prst="rect">
            <a:avLst/>
          </a:prstGeom>
          <a:noFill/>
          <a:ln>
            <a:noFill/>
          </a:ln>
        </p:spPr>
        <p:txBody>
          <a:bodyPr wrap="square"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77942"/>
            <a:ext cx="2103120" cy="246221"/>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83680" y="6377942"/>
            <a:ext cx="2103120" cy="246221"/>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600" b="0" i="0" u="none" strike="noStrike" cap="none">
                <a:solidFill>
                  <a:srgbClr val="888888"/>
                </a:solidFill>
                <a:latin typeface="Calibri"/>
                <a:ea typeface="Calibri"/>
                <a:cs typeface="Calibri"/>
                <a:sym typeface="Calibri"/>
              </a:rPr>
              <a:t>‹#›</a:t>
            </a:fld>
            <a:endParaRPr lang="en-US" sz="16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7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Shape 91"/>
          <p:cNvSpPr/>
          <p:nvPr/>
        </p:nvSpPr>
        <p:spPr>
          <a:xfrm>
            <a:off x="0" y="0"/>
            <a:ext cx="9144000" cy="1210235"/>
          </a:xfrm>
          <a:custGeom>
            <a:avLst/>
            <a:gdLst/>
            <a:ahLst/>
            <a:cxnLst/>
            <a:rect l="0" t="0" r="0" b="0"/>
            <a:pathLst>
              <a:path w="120000" h="120000" extrusionOk="0">
                <a:moveTo>
                  <a:pt x="0" y="119999"/>
                </a:moveTo>
                <a:lnTo>
                  <a:pt x="119999" y="119999"/>
                </a:lnTo>
                <a:lnTo>
                  <a:pt x="119999" y="0"/>
                </a:lnTo>
                <a:lnTo>
                  <a:pt x="0" y="0"/>
                </a:lnTo>
                <a:lnTo>
                  <a:pt x="0" y="119999"/>
                </a:lnTo>
                <a:close/>
              </a:path>
            </a:pathLst>
          </a:custGeom>
          <a:solidFill>
            <a:srgbClr val="5F5F5F"/>
          </a:solidFill>
          <a:ln>
            <a:noFill/>
          </a:ln>
        </p:spPr>
        <p:txBody>
          <a:bodyPr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2" name="Shape 92"/>
          <p:cNvSpPr/>
          <p:nvPr/>
        </p:nvSpPr>
        <p:spPr>
          <a:xfrm>
            <a:off x="207818" y="201706"/>
            <a:ext cx="1870364" cy="791416"/>
          </a:xfrm>
          <a:prstGeom prst="rect">
            <a:avLst/>
          </a:prstGeom>
          <a:blipFill rotWithShape="1">
            <a:blip r:embed="rId5">
              <a:alphaModFix/>
            </a:blip>
            <a:stretch>
              <a:fillRect/>
            </a:stretch>
          </a:blipFill>
          <a:ln>
            <a:noFill/>
          </a:ln>
        </p:spPr>
        <p:txBody>
          <a:bodyPr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93" name="Shape 93"/>
          <p:cNvSpPr/>
          <p:nvPr/>
        </p:nvSpPr>
        <p:spPr>
          <a:xfrm>
            <a:off x="1459057" y="402014"/>
            <a:ext cx="56284" cy="57430"/>
          </a:xfrm>
          <a:custGeom>
            <a:avLst/>
            <a:gdLst/>
            <a:ahLst/>
            <a:cxnLst/>
            <a:rect l="0" t="0" r="0" b="0"/>
            <a:pathLst>
              <a:path w="120000" h="120000" extrusionOk="0">
                <a:moveTo>
                  <a:pt x="66920" y="0"/>
                </a:moveTo>
                <a:lnTo>
                  <a:pt x="37829" y="4633"/>
                </a:lnTo>
                <a:lnTo>
                  <a:pt x="14882" y="17858"/>
                </a:lnTo>
                <a:lnTo>
                  <a:pt x="0" y="37428"/>
                </a:lnTo>
                <a:lnTo>
                  <a:pt x="1249" y="70729"/>
                </a:lnTo>
                <a:lnTo>
                  <a:pt x="10470" y="95006"/>
                </a:lnTo>
                <a:lnTo>
                  <a:pt x="26094" y="110763"/>
                </a:lnTo>
                <a:lnTo>
                  <a:pt x="46549" y="118508"/>
                </a:lnTo>
                <a:lnTo>
                  <a:pt x="58808" y="119534"/>
                </a:lnTo>
                <a:lnTo>
                  <a:pt x="86553" y="114330"/>
                </a:lnTo>
                <a:lnTo>
                  <a:pt x="107541" y="99866"/>
                </a:lnTo>
                <a:lnTo>
                  <a:pt x="119936" y="77867"/>
                </a:lnTo>
                <a:lnTo>
                  <a:pt x="117005" y="46993"/>
                </a:lnTo>
                <a:lnTo>
                  <a:pt x="105917" y="23342"/>
                </a:lnTo>
                <a:lnTo>
                  <a:pt x="88583" y="7486"/>
                </a:lnTo>
                <a:lnTo>
                  <a:pt x="66920" y="0"/>
                </a:lnTo>
                <a:close/>
              </a:path>
            </a:pathLst>
          </a:custGeom>
          <a:solidFill>
            <a:srgbClr val="ECB329"/>
          </a:solidFill>
          <a:ln>
            <a:noFill/>
          </a:ln>
        </p:spPr>
        <p:txBody>
          <a:bodyPr wrap="square" lIns="0" tIns="0" rIns="0" bIns="0" anchor="t"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4" name="Shape 94"/>
          <p:cNvSpPr txBox="1">
            <a:spLocks noGrp="1"/>
          </p:cNvSpPr>
          <p:nvPr>
            <p:ph type="title"/>
          </p:nvPr>
        </p:nvSpPr>
        <p:spPr>
          <a:xfrm>
            <a:off x="457497" y="274553"/>
            <a:ext cx="822902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None/>
              <a:defRPr sz="18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None/>
              <a:defRPr sz="18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None/>
              <a:defRPr sz="18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None/>
              <a:defRPr sz="1800" b="0" i="0" u="none" strike="noStrike" cap="none">
                <a:solidFill>
                  <a:schemeClr val="dk2"/>
                </a:solidFill>
                <a:latin typeface="Calibri"/>
                <a:ea typeface="Calibri"/>
                <a:cs typeface="Calibri"/>
                <a:sym typeface="Calibri"/>
              </a:defRPr>
            </a:lvl5pPr>
            <a:lvl6pPr marL="409907" marR="0" lvl="5" indent="-3507" algn="ctr" rtl="0">
              <a:spcBef>
                <a:spcPts val="0"/>
              </a:spcBef>
              <a:spcAft>
                <a:spcPts val="0"/>
              </a:spcAft>
              <a:buNone/>
              <a:defRPr sz="1800" b="0" i="0" u="none" strike="noStrike" cap="none">
                <a:solidFill>
                  <a:schemeClr val="dk2"/>
                </a:solidFill>
                <a:latin typeface="Calibri"/>
                <a:ea typeface="Calibri"/>
                <a:cs typeface="Calibri"/>
                <a:sym typeface="Calibri"/>
              </a:defRPr>
            </a:lvl6pPr>
            <a:lvl7pPr marL="819815" marR="0" lvl="6" indent="-7014" algn="ctr" rtl="0">
              <a:spcBef>
                <a:spcPts val="0"/>
              </a:spcBef>
              <a:spcAft>
                <a:spcPts val="0"/>
              </a:spcAft>
              <a:buNone/>
              <a:defRPr sz="1800" b="0" i="0" u="none" strike="noStrike" cap="none">
                <a:solidFill>
                  <a:schemeClr val="dk2"/>
                </a:solidFill>
                <a:latin typeface="Calibri"/>
                <a:ea typeface="Calibri"/>
                <a:cs typeface="Calibri"/>
                <a:sym typeface="Calibri"/>
              </a:defRPr>
            </a:lvl7pPr>
            <a:lvl8pPr marL="1229723" marR="0" lvl="7" indent="-10523" algn="ctr" rtl="0">
              <a:spcBef>
                <a:spcPts val="0"/>
              </a:spcBef>
              <a:spcAft>
                <a:spcPts val="0"/>
              </a:spcAft>
              <a:buNone/>
              <a:defRPr sz="1800" b="0" i="0" u="none" strike="noStrike" cap="none">
                <a:solidFill>
                  <a:schemeClr val="dk2"/>
                </a:solidFill>
                <a:latin typeface="Calibri"/>
                <a:ea typeface="Calibri"/>
                <a:cs typeface="Calibri"/>
                <a:sym typeface="Calibri"/>
              </a:defRPr>
            </a:lvl8pPr>
            <a:lvl9pPr marL="1639630" marR="0" lvl="8" indent="-1329" algn="ctr" rtl="0">
              <a:spcBef>
                <a:spcPts val="0"/>
              </a:spcBef>
              <a:spcAft>
                <a:spcPts val="0"/>
              </a:spcAft>
              <a:buNone/>
              <a:defRPr sz="1800" b="0" i="0" u="none" strike="noStrike" cap="none">
                <a:solidFill>
                  <a:schemeClr val="dk2"/>
                </a:solidFill>
                <a:latin typeface="Calibri"/>
                <a:ea typeface="Calibri"/>
                <a:cs typeface="Calibri"/>
                <a:sym typeface="Calibri"/>
              </a:defRPr>
            </a:lvl9pPr>
          </a:lstStyle>
          <a:p>
            <a:endParaRPr/>
          </a:p>
        </p:txBody>
      </p:sp>
      <p:sp>
        <p:nvSpPr>
          <p:cNvPr id="95" name="Shape 95"/>
          <p:cNvSpPr txBox="1">
            <a:spLocks noGrp="1"/>
          </p:cNvSpPr>
          <p:nvPr>
            <p:ph type="body" idx="1"/>
          </p:nvPr>
        </p:nvSpPr>
        <p:spPr>
          <a:xfrm>
            <a:off x="457497" y="1577236"/>
            <a:ext cx="8229023" cy="276999"/>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800" b="0" i="0" u="none" strike="noStrike" cap="none">
                <a:solidFill>
                  <a:schemeClr val="dk1"/>
                </a:solidFill>
                <a:latin typeface="Calibri"/>
                <a:ea typeface="Calibri"/>
                <a:cs typeface="Calibri"/>
                <a:sym typeface="Calibri"/>
              </a:defRPr>
            </a:lvl1pPr>
            <a:lvl2pPr marL="408483" marR="0" lvl="1" indent="-2083" algn="l" rtl="0">
              <a:spcBef>
                <a:spcPts val="360"/>
              </a:spcBef>
              <a:spcAft>
                <a:spcPts val="0"/>
              </a:spcAft>
              <a:buChar char="○"/>
              <a:defRPr sz="1800" b="0" i="0" u="none" strike="noStrike" cap="none">
                <a:solidFill>
                  <a:schemeClr val="dk1"/>
                </a:solidFill>
                <a:latin typeface="Calibri"/>
                <a:ea typeface="Calibri"/>
                <a:cs typeface="Calibri"/>
                <a:sym typeface="Calibri"/>
              </a:defRPr>
            </a:lvl2pPr>
            <a:lvl3pPr marL="818390" marR="0" lvl="2" indent="-5589" algn="l" rtl="0">
              <a:spcBef>
                <a:spcPts val="360"/>
              </a:spcBef>
              <a:spcAft>
                <a:spcPts val="0"/>
              </a:spcAft>
              <a:buChar char="■"/>
              <a:defRPr sz="1800" b="0" i="0" u="none" strike="noStrike" cap="none">
                <a:solidFill>
                  <a:schemeClr val="dk1"/>
                </a:solidFill>
                <a:latin typeface="Calibri"/>
                <a:ea typeface="Calibri"/>
                <a:cs typeface="Calibri"/>
                <a:sym typeface="Calibri"/>
              </a:defRPr>
            </a:lvl3pPr>
            <a:lvl4pPr marL="1228299" marR="0" lvl="3" indent="-9098" algn="l" rtl="0">
              <a:spcBef>
                <a:spcPts val="360"/>
              </a:spcBef>
              <a:spcAft>
                <a:spcPts val="0"/>
              </a:spcAft>
              <a:buChar char="●"/>
              <a:defRPr sz="1800" b="0" i="0" u="none" strike="noStrike" cap="none">
                <a:solidFill>
                  <a:schemeClr val="dk1"/>
                </a:solidFill>
                <a:latin typeface="Calibri"/>
                <a:ea typeface="Calibri"/>
                <a:cs typeface="Calibri"/>
                <a:sym typeface="Calibri"/>
              </a:defRPr>
            </a:lvl4pPr>
            <a:lvl5pPr marL="1638207" marR="0" lvl="4" indent="-12606" algn="l" rtl="0">
              <a:spcBef>
                <a:spcPts val="360"/>
              </a:spcBef>
              <a:spcAft>
                <a:spcPts val="0"/>
              </a:spcAft>
              <a:buChar char="○"/>
              <a:defRPr sz="1800" b="0" i="0" u="none" strike="noStrike" cap="none">
                <a:solidFill>
                  <a:schemeClr val="dk1"/>
                </a:solidFill>
                <a:latin typeface="Calibri"/>
                <a:ea typeface="Calibri"/>
                <a:cs typeface="Calibri"/>
                <a:sym typeface="Calibri"/>
              </a:defRPr>
            </a:lvl5pPr>
            <a:lvl6pPr marL="2048580" marR="0" lvl="5" indent="-3879" algn="l" rtl="0">
              <a:spcBef>
                <a:spcPts val="0"/>
              </a:spcBef>
              <a:buChar char="■"/>
              <a:defRPr sz="1800" b="0" i="0" u="none" strike="noStrike" cap="none">
                <a:latin typeface="Calibri"/>
                <a:ea typeface="Calibri"/>
                <a:cs typeface="Calibri"/>
                <a:sym typeface="Calibri"/>
              </a:defRPr>
            </a:lvl6pPr>
            <a:lvl7pPr marL="2458296" marR="0" lvl="6" indent="-7196" algn="l" rtl="0">
              <a:spcBef>
                <a:spcPts val="0"/>
              </a:spcBef>
              <a:buChar char="●"/>
              <a:defRPr sz="1800" b="0" i="0" u="none" strike="noStrike" cap="none">
                <a:latin typeface="Calibri"/>
                <a:ea typeface="Calibri"/>
                <a:cs typeface="Calibri"/>
                <a:sym typeface="Calibri"/>
              </a:defRPr>
            </a:lvl7pPr>
            <a:lvl8pPr marL="2868011" marR="0" lvl="7" indent="-10510" algn="l" rtl="0">
              <a:spcBef>
                <a:spcPts val="0"/>
              </a:spcBef>
              <a:buChar char="○"/>
              <a:defRPr sz="1800" b="0" i="0" u="none" strike="noStrike" cap="none">
                <a:latin typeface="Calibri"/>
                <a:ea typeface="Calibri"/>
                <a:cs typeface="Calibri"/>
                <a:sym typeface="Calibri"/>
              </a:defRPr>
            </a:lvl8pPr>
            <a:lvl9pPr marL="3277727" marR="0" lvl="8" indent="-1127" algn="l" rtl="0">
              <a:spcBef>
                <a:spcPts val="0"/>
              </a:spcBef>
              <a:buChar char="■"/>
              <a:defRPr sz="1800" b="0" i="0" u="none" strike="noStrike" cap="none">
                <a:latin typeface="Calibri"/>
                <a:ea typeface="Calibri"/>
                <a:cs typeface="Calibri"/>
                <a:sym typeface="Calibri"/>
              </a:defRPr>
            </a:lvl9pPr>
          </a:lstStyle>
          <a:p>
            <a:endParaRPr/>
          </a:p>
        </p:txBody>
      </p:sp>
      <p:sp>
        <p:nvSpPr>
          <p:cNvPr id="96" name="Shape 96"/>
          <p:cNvSpPr txBox="1">
            <a:spLocks noGrp="1"/>
          </p:cNvSpPr>
          <p:nvPr>
            <p:ph type="ftr" idx="11"/>
          </p:nvPr>
        </p:nvSpPr>
        <p:spPr>
          <a:xfrm>
            <a:off x="3108614" y="6377548"/>
            <a:ext cx="2926773" cy="276999"/>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457492" y="6377548"/>
            <a:ext cx="2102715" cy="276999"/>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800" b="0" i="0" u="none" strike="noStrike" cap="none">
                <a:solidFill>
                  <a:srgbClr val="888888"/>
                </a:solidFill>
                <a:latin typeface="Calibri"/>
                <a:ea typeface="Calibri"/>
                <a:cs typeface="Calibri"/>
                <a:sym typeface="Calibri"/>
              </a:defRPr>
            </a:lvl1pPr>
            <a:lvl2pPr marL="456560" marR="0" lvl="1" indent="-12060" algn="l" rtl="0">
              <a:spcBef>
                <a:spcPts val="0"/>
              </a:spcBef>
              <a:buNone/>
              <a:defRPr sz="1800" b="0" i="0" u="none" strike="noStrike" cap="none">
                <a:solidFill>
                  <a:schemeClr val="dk1"/>
                </a:solidFill>
                <a:latin typeface="Calibri"/>
                <a:ea typeface="Calibri"/>
                <a:cs typeface="Calibri"/>
                <a:sym typeface="Calibri"/>
              </a:defRPr>
            </a:lvl2pPr>
            <a:lvl3pPr marL="913117" marR="0" lvl="2" indent="-11417" algn="l" rtl="0">
              <a:spcBef>
                <a:spcPts val="0"/>
              </a:spcBef>
              <a:buNone/>
              <a:defRPr sz="1800" b="0" i="0" u="none" strike="noStrike" cap="none">
                <a:solidFill>
                  <a:schemeClr val="dk1"/>
                </a:solidFill>
                <a:latin typeface="Calibri"/>
                <a:ea typeface="Calibri"/>
                <a:cs typeface="Calibri"/>
                <a:sym typeface="Calibri"/>
              </a:defRPr>
            </a:lvl3pPr>
            <a:lvl4pPr marL="1369677" marR="0" lvl="3" indent="-10776" algn="l" rtl="0">
              <a:spcBef>
                <a:spcPts val="0"/>
              </a:spcBef>
              <a:buNone/>
              <a:defRPr sz="1800" b="0" i="0" u="none" strike="noStrike" cap="none">
                <a:solidFill>
                  <a:schemeClr val="dk1"/>
                </a:solidFill>
                <a:latin typeface="Calibri"/>
                <a:ea typeface="Calibri"/>
                <a:cs typeface="Calibri"/>
                <a:sym typeface="Calibri"/>
              </a:defRPr>
            </a:lvl4pPr>
            <a:lvl5pPr marL="1826235" marR="0" lvl="4" indent="-10135" algn="l" rtl="0">
              <a:spcBef>
                <a:spcPts val="0"/>
              </a:spcBef>
              <a:buNone/>
              <a:defRPr sz="1800" b="0" i="0" u="none" strike="noStrike" cap="none">
                <a:solidFill>
                  <a:schemeClr val="dk1"/>
                </a:solidFill>
                <a:latin typeface="Calibri"/>
                <a:ea typeface="Calibri"/>
                <a:cs typeface="Calibri"/>
                <a:sym typeface="Calibri"/>
              </a:defRPr>
            </a:lvl5pPr>
            <a:lvl6pPr marL="2282796" marR="0" lvl="5" indent="-9495" algn="l" rtl="0">
              <a:spcBef>
                <a:spcPts val="0"/>
              </a:spcBef>
              <a:buNone/>
              <a:defRPr sz="1800" b="0" i="0" u="none" strike="noStrike" cap="none">
                <a:solidFill>
                  <a:schemeClr val="dk1"/>
                </a:solidFill>
                <a:latin typeface="Calibri"/>
                <a:ea typeface="Calibri"/>
                <a:cs typeface="Calibri"/>
                <a:sym typeface="Calibri"/>
              </a:defRPr>
            </a:lvl6pPr>
            <a:lvl7pPr marL="2739352" marR="0" lvl="6" indent="-8851" algn="l" rtl="0">
              <a:spcBef>
                <a:spcPts val="0"/>
              </a:spcBef>
              <a:buNone/>
              <a:defRPr sz="1800" b="0" i="0" u="none" strike="noStrike" cap="none">
                <a:solidFill>
                  <a:schemeClr val="dk1"/>
                </a:solidFill>
                <a:latin typeface="Calibri"/>
                <a:ea typeface="Calibri"/>
                <a:cs typeface="Calibri"/>
                <a:sym typeface="Calibri"/>
              </a:defRPr>
            </a:lvl7pPr>
            <a:lvl8pPr marL="3195913" marR="0" lvl="7" indent="-8213" algn="l" rtl="0">
              <a:spcBef>
                <a:spcPts val="0"/>
              </a:spcBef>
              <a:buNone/>
              <a:defRPr sz="1800" b="0" i="0" u="none" strike="noStrike" cap="none">
                <a:solidFill>
                  <a:schemeClr val="dk1"/>
                </a:solidFill>
                <a:latin typeface="Calibri"/>
                <a:ea typeface="Calibri"/>
                <a:cs typeface="Calibri"/>
                <a:sym typeface="Calibri"/>
              </a:defRPr>
            </a:lvl8pPr>
            <a:lvl9pPr marL="3652470" marR="0" lvl="8" indent="-757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83796" y="6377548"/>
            <a:ext cx="2102716" cy="276999"/>
          </a:xfrm>
          <a:prstGeom prst="rect">
            <a:avLst/>
          </a:prstGeom>
          <a:noFill/>
          <a:ln>
            <a:noFill/>
          </a:ln>
        </p:spPr>
        <p:txBody>
          <a:bodyPr wrap="square" lIns="0" tIns="0" rIns="0" bIns="0" anchor="t" anchorCtr="0">
            <a:noAutofit/>
          </a:bodyPr>
          <a:lstStyle/>
          <a:p>
            <a:pPr marL="0" marR="0" lvl="0" indent="0" algn="r" rtl="0">
              <a:spcBef>
                <a:spcPts val="0"/>
              </a:spcBef>
              <a:spcAft>
                <a:spcPts val="0"/>
              </a:spcAft>
              <a:buSzPct val="25000"/>
              <a:buNone/>
            </a:pPr>
            <a:fld id="{00000000-1234-1234-1234-123412341234}" type="slidenum">
              <a:rPr lang="en-US" sz="1800" b="0" i="0" u="none" strike="noStrike" cap="none">
                <a:solidFill>
                  <a:srgbClr val="898989"/>
                </a:solidFill>
                <a:latin typeface="Calibri"/>
                <a:ea typeface="Calibri"/>
                <a:cs typeface="Calibri"/>
                <a:sym typeface="Calibri"/>
              </a:rPr>
              <a:t>‹#›</a:t>
            </a:fld>
            <a:endParaRPr lang="en-US" sz="18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5" r:id="rId2"/>
    <p:sldLayoutId id="214748368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6" Type="http://schemas.openxmlformats.org/officeDocument/2006/relationships/hyperlink" Target="http://respectabilityusa.com/Resources/By%20State/Idaho%20and%20Jobs%20for%20PwDs.pdf" TargetMode="External"/><Relationship Id="rId21" Type="http://schemas.openxmlformats.org/officeDocument/2006/relationships/hyperlink" Target="http://respectabilityusa.com/Resources/By%20State/Florida%20and%20Jobs%20for%20PwDs.ppt" TargetMode="External"/><Relationship Id="rId34" Type="http://schemas.openxmlformats.org/officeDocument/2006/relationships/hyperlink" Target="http://respectabilityusa.com/Resources/By%20State/Kansas%20and%20Jobs%20for%20PwDs.pdf" TargetMode="External"/><Relationship Id="rId42" Type="http://schemas.openxmlformats.org/officeDocument/2006/relationships/hyperlink" Target="http://respectabilityusa.com/Resources/By%20State/Maryland%20and%20Jobs%20for%20PwDs.pdf" TargetMode="External"/><Relationship Id="rId47" Type="http://schemas.openxmlformats.org/officeDocument/2006/relationships/hyperlink" Target="http://respectabilityusa.com/Resources/By%20State/Michigan%20and%20Jobs%20for%20PwDs.ppt" TargetMode="External"/><Relationship Id="rId50" Type="http://schemas.openxmlformats.org/officeDocument/2006/relationships/hyperlink" Target="http://respectabilityusa.com/Resources/By%20State/Mississippi%20and%20Jobs%20for%20PwDs.pdf" TargetMode="External"/><Relationship Id="rId55" Type="http://schemas.openxmlformats.org/officeDocument/2006/relationships/hyperlink" Target="http://respectabilityusa.com/Resources/By%20State/Montana%20and%20Jobs%20for%20PwDs.ppt" TargetMode="External"/><Relationship Id="rId63" Type="http://schemas.openxmlformats.org/officeDocument/2006/relationships/hyperlink" Target="http://respectabilityusa.com/Resources/By%20State/New%20Jersey%20and%20Jobs%20for%20PwDs.ppt" TargetMode="External"/><Relationship Id="rId68" Type="http://schemas.openxmlformats.org/officeDocument/2006/relationships/hyperlink" Target="http://respectabilityusa.com/Resources/By%20State/North%20Carolina%20and%20Jobs%20for%20PwDs.pdf" TargetMode="External"/><Relationship Id="rId76" Type="http://schemas.openxmlformats.org/officeDocument/2006/relationships/hyperlink" Target="http://respectabilityusa.com/Resources/By%20State/Oregon%20and%20Jobs%20for%20PwDs.pdf" TargetMode="External"/><Relationship Id="rId84" Type="http://schemas.openxmlformats.org/officeDocument/2006/relationships/hyperlink" Target="http://respectabilityusa.com/Resources/By%20State/South%20Dakota%20and%20Jobs%20for%20PwDs.pdf" TargetMode="External"/><Relationship Id="rId89" Type="http://schemas.openxmlformats.org/officeDocument/2006/relationships/hyperlink" Target="http://respectabilityusa.com/Resources/By%20State/Texas%20and%20Jobs%20for%20PwDs.ppt" TargetMode="External"/><Relationship Id="rId97" Type="http://schemas.openxmlformats.org/officeDocument/2006/relationships/hyperlink" Target="http://respectabilityusa.com/Resources/By%20State/Washington%20and%20Jobs%20for%20PwDs.ppt" TargetMode="External"/><Relationship Id="rId7" Type="http://schemas.openxmlformats.org/officeDocument/2006/relationships/hyperlink" Target="http://respectabilityusa.com/Resources/By%20State/Arizona%20and%20Jobs%20for%20PwDs.ppt" TargetMode="External"/><Relationship Id="rId71" Type="http://schemas.openxmlformats.org/officeDocument/2006/relationships/hyperlink" Target="http://respectabilityusa.com/Resources/By%20State/North%20Dakota%20and%20Jobs%20for%20PwDs.ppt" TargetMode="External"/><Relationship Id="rId92" Type="http://schemas.openxmlformats.org/officeDocument/2006/relationships/hyperlink" Target="http://respectabilityusa.com/Resources/By%20State/Vermont%20and%20Jobs%20for%20PwDs.pdf" TargetMode="External"/><Relationship Id="rId2" Type="http://schemas.openxmlformats.org/officeDocument/2006/relationships/hyperlink" Target="http://respectabilityusa.com/Resources/By%20State/Alabama%20and%20Jobs%20for%20PwDs.pdf" TargetMode="External"/><Relationship Id="rId16" Type="http://schemas.openxmlformats.org/officeDocument/2006/relationships/hyperlink" Target="http://respectabilityusa.com/Resources/By%20State/DC%20and%20Jobs%20for%20PwDs.pdf" TargetMode="External"/><Relationship Id="rId29" Type="http://schemas.openxmlformats.org/officeDocument/2006/relationships/hyperlink" Target="http://respectabilityusa.com/Resources/By%20State/Illinois%20and%20Jobs%20for%20PwDs.ppt" TargetMode="External"/><Relationship Id="rId11" Type="http://schemas.openxmlformats.org/officeDocument/2006/relationships/hyperlink" Target="http://respectabilityusa.com/Resources/By%20State/California%20and%20Jobs%20for%20PwDs.ppt" TargetMode="External"/><Relationship Id="rId24" Type="http://schemas.openxmlformats.org/officeDocument/2006/relationships/hyperlink" Target="http://respectabilityusa.com/Resources/By%20State/Hawaii%20and%20Jobs%20for%20PwDs.pdf" TargetMode="External"/><Relationship Id="rId32" Type="http://schemas.openxmlformats.org/officeDocument/2006/relationships/hyperlink" Target="http://respectabilityusa.com/Resources/By%20State/Iowa%20and%20Jobs%20for%20PwDs.pdf" TargetMode="External"/><Relationship Id="rId37" Type="http://schemas.openxmlformats.org/officeDocument/2006/relationships/hyperlink" Target="http://respectabilityusa.com/Resources/By%20State/Kentucky%20and%20Jobs%20for%20PwDs.ppt" TargetMode="External"/><Relationship Id="rId40" Type="http://schemas.openxmlformats.org/officeDocument/2006/relationships/hyperlink" Target="http://respectabilityusa.com/Resources/By%20State/Maine%20and%20Jobs%20for%20PwDs.pdf" TargetMode="External"/><Relationship Id="rId45" Type="http://schemas.openxmlformats.org/officeDocument/2006/relationships/hyperlink" Target="http://respectabilityusa.com/Resources/By%20State/Massachussetts%20and%20Jobs%20for%20PwDs.ppt" TargetMode="External"/><Relationship Id="rId53" Type="http://schemas.openxmlformats.org/officeDocument/2006/relationships/hyperlink" Target="http://respectabilityusa.com/Resources/By%20State/Missouri%20and%20Jobs%20for%20PwDs.ppt" TargetMode="External"/><Relationship Id="rId58" Type="http://schemas.openxmlformats.org/officeDocument/2006/relationships/hyperlink" Target="http://respectabilityusa.com/Resources/By%20State/Nevada%20and%20Jobs%20for%20PwDs.pdf" TargetMode="External"/><Relationship Id="rId66" Type="http://schemas.openxmlformats.org/officeDocument/2006/relationships/hyperlink" Target="http://respectabilityusa.com/Resources/By%20State/New%20York%20and%20Jobs%20for%20PwDs.pdf" TargetMode="External"/><Relationship Id="rId74" Type="http://schemas.openxmlformats.org/officeDocument/2006/relationships/hyperlink" Target="http://respectabilityusa.com/Resources/By%20State/Oklahoma%20and%20Jobs%20for%20PwDs.pdf" TargetMode="External"/><Relationship Id="rId79" Type="http://schemas.openxmlformats.org/officeDocument/2006/relationships/hyperlink" Target="http://respectabilityusa.com/Resources/By%20State/Pennsylvania%20and%20Jobs%20for%20PwDs.ppt" TargetMode="External"/><Relationship Id="rId87" Type="http://schemas.openxmlformats.org/officeDocument/2006/relationships/hyperlink" Target="http://respectabilityusa.com/Resources/By%20State/Tennessee%20and%20Jobs%20for%20PwDs.ppt" TargetMode="External"/><Relationship Id="rId5" Type="http://schemas.openxmlformats.org/officeDocument/2006/relationships/hyperlink" Target="http://respectabilityusa.com/Resources/By%20State/Alaska%20and%20Jobs%20for%20PwDs.ppt" TargetMode="External"/><Relationship Id="rId61" Type="http://schemas.openxmlformats.org/officeDocument/2006/relationships/hyperlink" Target="http://respectabilityusa.com/Resources/By%20State/New%20Hampshire%20and%20Jobs%20for%20PwDs.ppt" TargetMode="External"/><Relationship Id="rId82" Type="http://schemas.openxmlformats.org/officeDocument/2006/relationships/hyperlink" Target="http://respectabilityusa.com/Resources/By%20State/South%20Carolina%20and%20Jobs%20for%20PwDs.pdf" TargetMode="External"/><Relationship Id="rId90" Type="http://schemas.openxmlformats.org/officeDocument/2006/relationships/hyperlink" Target="http://respectabilityusa.com/Resources/By%20State/Utah%20and%20Jobs%20for%20PwDs.pdf" TargetMode="External"/><Relationship Id="rId95" Type="http://schemas.openxmlformats.org/officeDocument/2006/relationships/hyperlink" Target="http://respectabilityusa.com/Resources/By%20State/Virginia%20and%20Jobs%20for%20PwDs.ppt" TargetMode="External"/><Relationship Id="rId19" Type="http://schemas.openxmlformats.org/officeDocument/2006/relationships/hyperlink" Target="http://respectabilityusa.com/Resources/By%20State/Delaware%20and%20Jobs%20for%20PwDs.ppt" TargetMode="External"/><Relationship Id="rId14" Type="http://schemas.openxmlformats.org/officeDocument/2006/relationships/hyperlink" Target="http://respectabilityusa.com/Resources/By%20State/Connecticut%20and%20Jobs%20for%20PwDs.pdf" TargetMode="External"/><Relationship Id="rId22" Type="http://schemas.openxmlformats.org/officeDocument/2006/relationships/hyperlink" Target="http://respectabilityusa.com/Resources/By%20State/Georgia%20and%20Jobs%20for%20PwDs.pdf" TargetMode="External"/><Relationship Id="rId27" Type="http://schemas.openxmlformats.org/officeDocument/2006/relationships/hyperlink" Target="http://respectabilityusa.com/Resources/By%20State/Idaho%20and%20Jobs%20for%20PwDs.ppt" TargetMode="External"/><Relationship Id="rId30" Type="http://schemas.openxmlformats.org/officeDocument/2006/relationships/hyperlink" Target="http://respectabilityusa.com/Resources/By%20State/Indiana%20and%20Jobs%20for%20PwDs.pdf" TargetMode="External"/><Relationship Id="rId35" Type="http://schemas.openxmlformats.org/officeDocument/2006/relationships/hyperlink" Target="http://respectabilityusa.com/Resources/By%20State/Kansas%20and%20Jobs%20for%20PwDs.ppt" TargetMode="External"/><Relationship Id="rId43" Type="http://schemas.openxmlformats.org/officeDocument/2006/relationships/hyperlink" Target="http://respectabilityusa.com/Resources/By%20State/Maryland%20and%20Jobs%20for%20PwDs.ppt" TargetMode="External"/><Relationship Id="rId48" Type="http://schemas.openxmlformats.org/officeDocument/2006/relationships/hyperlink" Target="http://respectabilityusa.com/Resources/By%20State/Minnesota%20and%20Jobs%20for%20PwDs.pdf" TargetMode="External"/><Relationship Id="rId56" Type="http://schemas.openxmlformats.org/officeDocument/2006/relationships/hyperlink" Target="http://respectabilityusa.com/Resources/By%20State/Nebraska%20and%20Jobs%20for%20PwDs.pdf" TargetMode="External"/><Relationship Id="rId64" Type="http://schemas.openxmlformats.org/officeDocument/2006/relationships/hyperlink" Target="http://respectabilityusa.com/Resources/By%20State/New%20Mexico%20and%20Jobs%20for%20PwDs.pdf" TargetMode="External"/><Relationship Id="rId69" Type="http://schemas.openxmlformats.org/officeDocument/2006/relationships/hyperlink" Target="http://respectabilityusa.com/Resources/By%20State/North%20Carolina%20and%20Jobs%20for%20PwDs.ppt" TargetMode="External"/><Relationship Id="rId77" Type="http://schemas.openxmlformats.org/officeDocument/2006/relationships/hyperlink" Target="http://respectabilityusa.com/Resources/By%20State/Oregon%20and%20Jobs%20for%20PwDs.ppt" TargetMode="External"/><Relationship Id="rId100" Type="http://schemas.openxmlformats.org/officeDocument/2006/relationships/hyperlink" Target="http://respectabilityusa.com/Resources/By%20State/Wyoming%20and%20Jobs%20for%20PwDs.pdf" TargetMode="External"/><Relationship Id="rId8" Type="http://schemas.openxmlformats.org/officeDocument/2006/relationships/hyperlink" Target="http://respectabilityusa.com/Resources/By%20State/Arkansas%20and%20Jobs%20for%20PwDs.pdf" TargetMode="External"/><Relationship Id="rId51" Type="http://schemas.openxmlformats.org/officeDocument/2006/relationships/hyperlink" Target="http://respectabilityusa.com/Resources/By%20State/Mississippi%20and%20Jobs%20for%20PwDs.ppt" TargetMode="External"/><Relationship Id="rId72" Type="http://schemas.openxmlformats.org/officeDocument/2006/relationships/hyperlink" Target="http://respectabilityusa.com/Resources/By%20State/Ohio%20and%20Jobs%20for%20PwDs.pdf" TargetMode="External"/><Relationship Id="rId80" Type="http://schemas.openxmlformats.org/officeDocument/2006/relationships/hyperlink" Target="http://respectabilityusa.com/Resources/By%20State/Rhode%20Island%20and%20Jobs%20for%20PwDs.pdf" TargetMode="External"/><Relationship Id="rId85" Type="http://schemas.openxmlformats.org/officeDocument/2006/relationships/hyperlink" Target="http://respectabilityusa.com/Resources/By%20State/South%20Dakota%20and%20Jobs%20for%20PwDs.ppt" TargetMode="External"/><Relationship Id="rId93" Type="http://schemas.openxmlformats.org/officeDocument/2006/relationships/hyperlink" Target="http://respectabilityusa.com/Resources/By%20State/Vermont%20and%20Jobs%20for%20PwDs.ppt" TargetMode="External"/><Relationship Id="rId98" Type="http://schemas.openxmlformats.org/officeDocument/2006/relationships/hyperlink" Target="http://respectabilityusa.com/Resources/By%20State/Wisconsin%20and%20Jobs%20for%20PwDs.pdf" TargetMode="External"/><Relationship Id="rId3" Type="http://schemas.openxmlformats.org/officeDocument/2006/relationships/hyperlink" Target="http://respectabilityusa.com/Resources/By%20State/Alabama%20and%20Jobs%20for%20PwDs.ppt" TargetMode="External"/><Relationship Id="rId12" Type="http://schemas.openxmlformats.org/officeDocument/2006/relationships/hyperlink" Target="http://respectabilityusa.com/Resources/By%20State/Colorado%20%20and%20Jobs%20for%20PwDs.pdf" TargetMode="External"/><Relationship Id="rId17" Type="http://schemas.openxmlformats.org/officeDocument/2006/relationships/hyperlink" Target="http://respectabilityusa.com/Resources/By%20State/DC%20and%20Jobs%20for%20PwDs.ppt" TargetMode="External"/><Relationship Id="rId25" Type="http://schemas.openxmlformats.org/officeDocument/2006/relationships/hyperlink" Target="http://respectabilityusa.com/Resources/By%20State/Hawaii%20and%20Jobs%20for%20PwDs.ppt" TargetMode="External"/><Relationship Id="rId33" Type="http://schemas.openxmlformats.org/officeDocument/2006/relationships/hyperlink" Target="http://respectabilityusa.com/Resources/By%20State/Iowa%20and%20Jobs%20for%20PwDs.ppt" TargetMode="External"/><Relationship Id="rId38" Type="http://schemas.openxmlformats.org/officeDocument/2006/relationships/hyperlink" Target="http://respectabilityusa.com/Resources/By%20State/Louisiana%20and%20Jobs%20for%20PwDs.pdf" TargetMode="External"/><Relationship Id="rId46" Type="http://schemas.openxmlformats.org/officeDocument/2006/relationships/hyperlink" Target="http://respectabilityusa.com/Resources/By%20State/Michigan%20and%20Jobs%20for%20PwDs.pdf" TargetMode="External"/><Relationship Id="rId59" Type="http://schemas.openxmlformats.org/officeDocument/2006/relationships/hyperlink" Target="http://respectabilityusa.com/Resources/By%20State/Nevada%20and%20Jobs%20for%20PwDs.ppt" TargetMode="External"/><Relationship Id="rId67" Type="http://schemas.openxmlformats.org/officeDocument/2006/relationships/hyperlink" Target="http://respectabilityusa.com/Resources/By%20State/New%20York%20and%20Jobs%20for%20PwDs.ppt" TargetMode="External"/><Relationship Id="rId20" Type="http://schemas.openxmlformats.org/officeDocument/2006/relationships/hyperlink" Target="http://respectabilityusa.com/Resources/By%20State/Florida%20and%20Jobs%20for%20PwDs.pdf" TargetMode="External"/><Relationship Id="rId41" Type="http://schemas.openxmlformats.org/officeDocument/2006/relationships/hyperlink" Target="http://respectabilityusa.com/Resources/By%20State/Maine%20and%20Jobs%20for%20PwDs.ppt" TargetMode="External"/><Relationship Id="rId54" Type="http://schemas.openxmlformats.org/officeDocument/2006/relationships/hyperlink" Target="http://respectabilityusa.com/Resources/By%20State/Montana%20and%20Jobs%20for%20PwDs.pdf" TargetMode="External"/><Relationship Id="rId62" Type="http://schemas.openxmlformats.org/officeDocument/2006/relationships/hyperlink" Target="http://respectabilityusa.com/Resources/By%20State/New%20Jersey%20and%20Jobs%20for%20PwDs.pdf" TargetMode="External"/><Relationship Id="rId70" Type="http://schemas.openxmlformats.org/officeDocument/2006/relationships/hyperlink" Target="http://respectabilityusa.com/Resources/By%20State/North%20Dakota%20and%20Jobs%20for%20PwDs.pdf" TargetMode="External"/><Relationship Id="rId75" Type="http://schemas.openxmlformats.org/officeDocument/2006/relationships/hyperlink" Target="http://respectabilityusa.com/Resources/By%20State/Oklahoma%20and%20Jobs%20for%20PwDs.ppt" TargetMode="External"/><Relationship Id="rId83" Type="http://schemas.openxmlformats.org/officeDocument/2006/relationships/hyperlink" Target="http://respectabilityusa.com/Resources/By%20State/South%20Carolina%20and%20Jobs%20for%20PwDs.ppt" TargetMode="External"/><Relationship Id="rId88" Type="http://schemas.openxmlformats.org/officeDocument/2006/relationships/hyperlink" Target="http://respectabilityusa.com/Resources/By%20State/Texas%20and%20Jobs%20for%20PwDs.pdf" TargetMode="External"/><Relationship Id="rId91" Type="http://schemas.openxmlformats.org/officeDocument/2006/relationships/hyperlink" Target="http://respectabilityusa.com/Resources/By%20State/Utah%20and%20Jobs%20for%20PwDs.ppt" TargetMode="External"/><Relationship Id="rId96" Type="http://schemas.openxmlformats.org/officeDocument/2006/relationships/hyperlink" Target="http://respectabilityusa.com/Resources/By%20State/Washington%20and%20Jobs%20for%20PwDs.pdf" TargetMode="External"/><Relationship Id="rId1" Type="http://schemas.openxmlformats.org/officeDocument/2006/relationships/slideLayout" Target="../slideLayouts/slideLayout10.xml"/><Relationship Id="rId6" Type="http://schemas.openxmlformats.org/officeDocument/2006/relationships/hyperlink" Target="http://respectabilityusa.com/Resources/By%20State/Arizona%20and%20Jobs%20for%20PwDs.pdf" TargetMode="External"/><Relationship Id="rId15" Type="http://schemas.openxmlformats.org/officeDocument/2006/relationships/hyperlink" Target="http://respectabilityusa.com/Resources/By%20State/Connecticut%20and%20Jobs%20for%20PwDs.ppt" TargetMode="External"/><Relationship Id="rId23" Type="http://schemas.openxmlformats.org/officeDocument/2006/relationships/hyperlink" Target="http://respectabilityusa.com/Resources/By%20State/Georgia%20and%20Jobs%20for%20PwDs.ppt" TargetMode="External"/><Relationship Id="rId28" Type="http://schemas.openxmlformats.org/officeDocument/2006/relationships/hyperlink" Target="http://respectabilityusa.com/Resources/By%20State/Illinois%20and%20Jobs%20for%20PwDs.pdf" TargetMode="External"/><Relationship Id="rId36" Type="http://schemas.openxmlformats.org/officeDocument/2006/relationships/hyperlink" Target="http://respectabilityusa.com/Resources/By%20State/Kentucky%20and%20Jobs%20for%20PwDs.pdf" TargetMode="External"/><Relationship Id="rId49" Type="http://schemas.openxmlformats.org/officeDocument/2006/relationships/hyperlink" Target="http://respectabilityusa.com/Resources/By%20State/Minnesota%20and%20Jobs%20for%20PwDs.ppt" TargetMode="External"/><Relationship Id="rId57" Type="http://schemas.openxmlformats.org/officeDocument/2006/relationships/hyperlink" Target="http://respectabilityusa.com/Resources/By%20State/Nebraska%20and%20Jobs%20for%20PwDs.ppt" TargetMode="External"/><Relationship Id="rId10" Type="http://schemas.openxmlformats.org/officeDocument/2006/relationships/hyperlink" Target="http://respectabilityusa.com/Resources/By%20State/California%20and%20Jobs%20for%20PwDs.pdf" TargetMode="External"/><Relationship Id="rId31" Type="http://schemas.openxmlformats.org/officeDocument/2006/relationships/hyperlink" Target="http://respectabilityusa.com/Resources/By%20State/Indiana%20and%20Jobs%20for%20PwDs.ppt" TargetMode="External"/><Relationship Id="rId44" Type="http://schemas.openxmlformats.org/officeDocument/2006/relationships/hyperlink" Target="http://respectabilityusa.com/Resources/By%20State/Massachussetts%20and%20Jobs%20for%20PwDs.pdf" TargetMode="External"/><Relationship Id="rId52" Type="http://schemas.openxmlformats.org/officeDocument/2006/relationships/hyperlink" Target="http://respectabilityusa.com/Resources/By%20State/Missouri%20and%20Jobs%20for%20PwDs.pdf" TargetMode="External"/><Relationship Id="rId60" Type="http://schemas.openxmlformats.org/officeDocument/2006/relationships/hyperlink" Target="http://respectabilityusa.com/Resources/By%20State/New%20Hampshire%20and%20Jobs%20for%20PwDs.pdf" TargetMode="External"/><Relationship Id="rId65" Type="http://schemas.openxmlformats.org/officeDocument/2006/relationships/hyperlink" Target="http://respectabilityusa.com/Resources/By%20State/New%20Mexico%20and%20Jobs%20for%20PwDs.ppt" TargetMode="External"/><Relationship Id="rId73" Type="http://schemas.openxmlformats.org/officeDocument/2006/relationships/hyperlink" Target="http://respectabilityusa.com/Resources/By%20State/Ohio%20and%20Jobs%20for%20PwDs.ppt" TargetMode="External"/><Relationship Id="rId78" Type="http://schemas.openxmlformats.org/officeDocument/2006/relationships/hyperlink" Target="http://respectabilityusa.com/Resources/By%20State/Pennsylvania%20and%20Jobs%20for%20PwDs.pdf" TargetMode="External"/><Relationship Id="rId81" Type="http://schemas.openxmlformats.org/officeDocument/2006/relationships/hyperlink" Target="http://respectabilityusa.com/Resources/By%20State/Rhode%20Island%20and%20Jobs%20for%20PwDs.ppt" TargetMode="External"/><Relationship Id="rId86" Type="http://schemas.openxmlformats.org/officeDocument/2006/relationships/hyperlink" Target="http://respectabilityusa.com/Resources/By%20State/Tennessee%20and%20Jobs%20for%20PwDs.pdf" TargetMode="External"/><Relationship Id="rId94" Type="http://schemas.openxmlformats.org/officeDocument/2006/relationships/hyperlink" Target="http://respectabilityusa.com/Resources/By%20State/Virginia%20and%20Jobs%20for%20PwDs.pdf" TargetMode="External"/><Relationship Id="rId99" Type="http://schemas.openxmlformats.org/officeDocument/2006/relationships/hyperlink" Target="http://respectabilityusa.com/Resources/By%20State/Wisconsin%20and%20Jobs%20for%20PwDs.ppt" TargetMode="External"/><Relationship Id="rId101" Type="http://schemas.openxmlformats.org/officeDocument/2006/relationships/hyperlink" Target="http://respectabilityusa.com/Resources/By%20State/Wyoming%20and%20Jobs%20for%20PwDs.ppt" TargetMode="External"/><Relationship Id="rId4" Type="http://schemas.openxmlformats.org/officeDocument/2006/relationships/hyperlink" Target="http://respectabilityusa.com/Resources/By%20State/Alaska%20and%20Jobs%20for%20PwDs.pdf" TargetMode="External"/><Relationship Id="rId9" Type="http://schemas.openxmlformats.org/officeDocument/2006/relationships/hyperlink" Target="http://respectabilityusa.com/Resources/By%20State/Arkansas%20and%20Jobs%20for%20PwDs.ppt" TargetMode="External"/><Relationship Id="rId13" Type="http://schemas.openxmlformats.org/officeDocument/2006/relationships/hyperlink" Target="http://respectabilityusa.com/Resources/By%20State/Colorado%20%20and%20Jobs%20for%20PwDs.ppt" TargetMode="External"/><Relationship Id="rId18" Type="http://schemas.openxmlformats.org/officeDocument/2006/relationships/hyperlink" Target="http://respectabilityusa.com/Resources/By%20State/Delaware%20and%20Jobs%20for%20PwDs.pdf" TargetMode="External"/><Relationship Id="rId39" Type="http://schemas.openxmlformats.org/officeDocument/2006/relationships/hyperlink" Target="http://respectabilityusa.com/Resources/By%20State/Louisiana%20and%20Jobs%20for%20PwDs.pp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huffingtonpost.com/gov-jack-markell/a-better-bottom-lineempl_b_3749414.html" TargetMode="External"/><Relationship Id="rId2" Type="http://schemas.openxmlformats.org/officeDocument/2006/relationships/hyperlink" Target="http://www.huffingtonpost.com/jennifer-laszlo-mizrahi/false-stereotypes-of-peop_b_5353818.html" TargetMode="External"/><Relationship Id="rId1" Type="http://schemas.openxmlformats.org/officeDocument/2006/relationships/slideLayout" Target="../slideLayouts/slideLayout8.xml"/><Relationship Id="rId6" Type="http://schemas.openxmlformats.org/officeDocument/2006/relationships/hyperlink" Target="https://www.philanthropy.com/article/Opinion-Ford-s-Push-on/237762" TargetMode="External"/><Relationship Id="rId5" Type="http://schemas.openxmlformats.org/officeDocument/2006/relationships/hyperlink" Target="https://www.usatoday.com/story/opinion/2018/02/22/people-disabilities-rapidly-joining-workforce-parallel-tv-trend-jack-markell-column/355728002/" TargetMode="External"/><Relationship Id="rId4" Type="http://schemas.openxmlformats.org/officeDocument/2006/relationships/hyperlink" Target="http://www.jsonline.com/news/opinion/disability-advocates-laud-governors-jobs-focus-b9966299z1-217983671.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espectability.or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hyperlink" Target="http://www.respectabilityusa.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nces.ed.gov/programs/coe/indicator_cgg.asp#f1"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hyperlink" Target="https://nces.ed.gov/ccd/tables/ACGR_RE_and_characteristics_2013-14.asp" TargetMode="External"/><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ocrdata.ed.gov/"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hape 209" descr="Gold and black logo of RespectAbility with the tagline Fighting Stigmas, Advancing Opportunities&#10;">
            <a:extLst>
              <a:ext uri="{FF2B5EF4-FFF2-40B4-BE49-F238E27FC236}">
                <a16:creationId xmlns:a16="http://schemas.microsoft.com/office/drawing/2014/main" id="{DF5FFE73-2FD3-4148-A842-96A963FF1393}"/>
              </a:ext>
            </a:extLst>
          </p:cNvPr>
          <p:cNvPicPr preferRelativeResize="0"/>
          <p:nvPr/>
        </p:nvPicPr>
        <p:blipFill rotWithShape="1">
          <a:blip r:embed="rId3">
            <a:alphaModFix/>
          </a:blip>
          <a:srcRect/>
          <a:stretch/>
        </p:blipFill>
        <p:spPr>
          <a:xfrm>
            <a:off x="1435385" y="-149204"/>
            <a:ext cx="6287297" cy="3066983"/>
          </a:xfrm>
          <a:prstGeom prst="rect">
            <a:avLst/>
          </a:prstGeom>
          <a:noFill/>
          <a:ln>
            <a:noFill/>
          </a:ln>
        </p:spPr>
      </p:pic>
      <p:sp>
        <p:nvSpPr>
          <p:cNvPr id="7" name="Rectangle 6">
            <a:extLst>
              <a:ext uri="{FF2B5EF4-FFF2-40B4-BE49-F238E27FC236}">
                <a16:creationId xmlns:a16="http://schemas.microsoft.com/office/drawing/2014/main" id="{2B110A43-6419-5D4A-B812-7DDA75201E49}"/>
              </a:ext>
            </a:extLst>
          </p:cNvPr>
          <p:cNvSpPr/>
          <p:nvPr/>
        </p:nvSpPr>
        <p:spPr>
          <a:xfrm>
            <a:off x="2189897" y="5818504"/>
            <a:ext cx="4764206" cy="930639"/>
          </a:xfrm>
          <a:prstGeom prst="rect">
            <a:avLst/>
          </a:prstGeom>
        </p:spPr>
        <p:txBody>
          <a:bodyPr wrap="square">
            <a:spAutoFit/>
          </a:bodyPr>
          <a:lstStyle/>
          <a:p>
            <a:pPr lvl="0" algn="ctr">
              <a:lnSpc>
                <a:spcPct val="115000"/>
              </a:lnSpc>
              <a:buClr>
                <a:schemeClr val="dk1"/>
              </a:buClr>
              <a:buSzPct val="78571"/>
            </a:pPr>
            <a:r>
              <a:rPr lang="en-US" sz="1200" dirty="0">
                <a:solidFill>
                  <a:schemeClr val="dk1"/>
                </a:solidFill>
                <a:latin typeface="Baskerville Old Face" panose="02020602080505020303" pitchFamily="18" charset="77"/>
                <a:ea typeface="Georgia"/>
                <a:cs typeface="Georgia"/>
                <a:sym typeface="Georgia"/>
              </a:rPr>
              <a:t>Jennifer Laszlo Mizrahi, President, </a:t>
            </a:r>
            <a:r>
              <a:rPr lang="en-US" sz="1200" dirty="0" err="1">
                <a:solidFill>
                  <a:schemeClr val="dk1"/>
                </a:solidFill>
                <a:latin typeface="Baskerville Old Face" panose="02020602080505020303" pitchFamily="18" charset="77"/>
                <a:ea typeface="Georgia"/>
                <a:cs typeface="Georgia"/>
                <a:sym typeface="Georgia"/>
              </a:rPr>
              <a:t>RespectAbility</a:t>
            </a:r>
            <a:endParaRPr lang="en-US" sz="1200" dirty="0">
              <a:solidFill>
                <a:schemeClr val="dk1"/>
              </a:solidFill>
              <a:latin typeface="Baskerville Old Face" panose="02020602080505020303" pitchFamily="18" charset="77"/>
              <a:ea typeface="Georgia"/>
              <a:cs typeface="Georgia"/>
              <a:sym typeface="Georgia"/>
            </a:endParaRPr>
          </a:p>
          <a:p>
            <a:pPr lvl="0" algn="ctr">
              <a:lnSpc>
                <a:spcPct val="115000"/>
              </a:lnSpc>
              <a:buClr>
                <a:schemeClr val="dk1"/>
              </a:buClr>
              <a:buSzPct val="78571"/>
            </a:pPr>
            <a:r>
              <a:rPr lang="en-US" sz="1200" dirty="0">
                <a:solidFill>
                  <a:schemeClr val="dk1"/>
                </a:solidFill>
                <a:latin typeface="Baskerville Old Face" panose="02020602080505020303" pitchFamily="18" charset="77"/>
                <a:ea typeface="Georgia"/>
                <a:cs typeface="Georgia"/>
                <a:sym typeface="Georgia"/>
              </a:rPr>
              <a:t>Calvin Harris, Chairman, Respect Ability</a:t>
            </a:r>
          </a:p>
          <a:p>
            <a:pPr lvl="0" algn="ctr">
              <a:lnSpc>
                <a:spcPct val="115000"/>
              </a:lnSpc>
              <a:buClr>
                <a:schemeClr val="dk1"/>
              </a:buClr>
              <a:buSzPct val="78571"/>
            </a:pPr>
            <a:r>
              <a:rPr lang="en-US" sz="1200" dirty="0">
                <a:solidFill>
                  <a:schemeClr val="dk1"/>
                </a:solidFill>
                <a:latin typeface="Baskerville Old Face" panose="02020602080505020303" pitchFamily="18" charset="77"/>
                <a:ea typeface="Georgia"/>
                <a:cs typeface="Georgia"/>
                <a:sym typeface="Georgia"/>
              </a:rPr>
              <a:t>Contact: </a:t>
            </a:r>
            <a:r>
              <a:rPr lang="en-US" sz="1200" dirty="0" err="1">
                <a:solidFill>
                  <a:srgbClr val="0000FF"/>
                </a:solidFill>
                <a:latin typeface="Baskerville Old Face" panose="02020602080505020303" pitchFamily="18" charset="77"/>
                <a:ea typeface="Georgia"/>
                <a:cs typeface="Georgia"/>
                <a:sym typeface="Georgia"/>
              </a:rPr>
              <a:t>JenniferM@RespectAbility.org</a:t>
            </a:r>
            <a:endParaRPr lang="en-US" sz="1200" dirty="0">
              <a:solidFill>
                <a:srgbClr val="0000FF"/>
              </a:solidFill>
              <a:latin typeface="Baskerville Old Face" panose="02020602080505020303" pitchFamily="18" charset="77"/>
              <a:ea typeface="Georgia"/>
              <a:cs typeface="Georgia"/>
              <a:sym typeface="Georgia"/>
            </a:endParaRPr>
          </a:p>
          <a:p>
            <a:pPr lvl="0" algn="ctr">
              <a:lnSpc>
                <a:spcPct val="115000"/>
              </a:lnSpc>
              <a:buClr>
                <a:schemeClr val="dk1"/>
              </a:buClr>
              <a:buSzPct val="78571"/>
            </a:pPr>
            <a:r>
              <a:rPr lang="en-US" sz="1200" dirty="0">
                <a:solidFill>
                  <a:schemeClr val="dk1"/>
                </a:solidFill>
                <a:latin typeface="Baskerville Old Face" panose="02020602080505020303" pitchFamily="18" charset="77"/>
                <a:ea typeface="Georgia"/>
                <a:cs typeface="Georgia"/>
                <a:sym typeface="Georgia"/>
              </a:rPr>
              <a:t>202-517-6272</a:t>
            </a:r>
          </a:p>
        </p:txBody>
      </p:sp>
      <p:pic>
        <p:nvPicPr>
          <p:cNvPr id="9" name="Shape 211" descr="Headshot of Calvin Harris, Chairman  ">
            <a:extLst>
              <a:ext uri="{FF2B5EF4-FFF2-40B4-BE49-F238E27FC236}">
                <a16:creationId xmlns:a16="http://schemas.microsoft.com/office/drawing/2014/main" id="{585827BB-BD20-1246-A952-4C57E3ABD140}"/>
              </a:ext>
            </a:extLst>
          </p:cNvPr>
          <p:cNvPicPr preferRelativeResize="0"/>
          <p:nvPr/>
        </p:nvPicPr>
        <p:blipFill rotWithShape="1">
          <a:blip r:embed="rId4">
            <a:alphaModFix/>
          </a:blip>
          <a:srcRect/>
          <a:stretch/>
        </p:blipFill>
        <p:spPr>
          <a:xfrm>
            <a:off x="5022165" y="3935592"/>
            <a:ext cx="1931938" cy="1813773"/>
          </a:xfrm>
          <a:prstGeom prst="rect">
            <a:avLst/>
          </a:prstGeom>
          <a:noFill/>
          <a:ln>
            <a:noFill/>
          </a:ln>
        </p:spPr>
      </p:pic>
      <p:pic>
        <p:nvPicPr>
          <p:cNvPr id="12" name="Shape 210" descr="Headshot of Jennifer Laszlo Mizrahi, President ">
            <a:extLst>
              <a:ext uri="{FF2B5EF4-FFF2-40B4-BE49-F238E27FC236}">
                <a16:creationId xmlns:a16="http://schemas.microsoft.com/office/drawing/2014/main" id="{5F857DBA-6552-7C4F-8E9D-F4E1BEEE8C27}"/>
              </a:ext>
            </a:extLst>
          </p:cNvPr>
          <p:cNvPicPr preferRelativeResize="0"/>
          <p:nvPr/>
        </p:nvPicPr>
        <p:blipFill rotWithShape="1">
          <a:blip r:embed="rId5">
            <a:alphaModFix/>
          </a:blip>
          <a:srcRect/>
          <a:stretch/>
        </p:blipFill>
        <p:spPr>
          <a:xfrm>
            <a:off x="2301766" y="3935591"/>
            <a:ext cx="1891861" cy="1813773"/>
          </a:xfrm>
          <a:prstGeom prst="rect">
            <a:avLst/>
          </a:prstGeom>
          <a:noFill/>
          <a:ln>
            <a:noFill/>
          </a:ln>
        </p:spPr>
      </p:pic>
      <p:sp>
        <p:nvSpPr>
          <p:cNvPr id="2" name="Title 1">
            <a:extLst>
              <a:ext uri="{FF2B5EF4-FFF2-40B4-BE49-F238E27FC236}">
                <a16:creationId xmlns:a16="http://schemas.microsoft.com/office/drawing/2014/main" id="{B416FCA5-80DB-4D22-8D2E-A9452E3459CA}"/>
              </a:ext>
            </a:extLst>
          </p:cNvPr>
          <p:cNvSpPr>
            <a:spLocks noGrp="1"/>
          </p:cNvSpPr>
          <p:nvPr>
            <p:ph type="title" idx="4294967295"/>
          </p:nvPr>
        </p:nvSpPr>
        <p:spPr>
          <a:xfrm>
            <a:off x="457200" y="2917779"/>
            <a:ext cx="8229600" cy="1143000"/>
          </a:xfrm>
        </p:spPr>
        <p:txBody>
          <a:bodyPr/>
          <a:lstStyle/>
          <a:p>
            <a:pPr rtl="0"/>
            <a:r>
              <a:rPr lang="en-US" sz="3500" b="1" i="0" spc="-113" dirty="0">
                <a:solidFill>
                  <a:srgbClr val="000000"/>
                </a:solidFill>
                <a:effectLst/>
                <a:latin typeface="Baskerville Old Face" panose="02020602080505020303" pitchFamily="18" charset="0"/>
                <a:ea typeface="Arial" panose="020B0604020202020204" pitchFamily="34" charset="0"/>
                <a:cs typeface="Arial" panose="020B0604020202020204" pitchFamily="34" charset="0"/>
              </a:rPr>
              <a:t>Education and Skills Building for People with Disabilities</a:t>
            </a:r>
            <a:endParaRPr lang="en-US" dirty="0">
              <a:effectLst/>
            </a:endParaRPr>
          </a:p>
          <a:p>
            <a:pPr rtl="0"/>
            <a:r>
              <a:rPr lang="en-US" sz="1800" b="0" i="0" spc="-113" dirty="0">
                <a:solidFill>
                  <a:srgbClr val="000000"/>
                </a:solidFill>
                <a:effectLst/>
                <a:latin typeface="Baskerville Old Face" panose="02020602080505020303" pitchFamily="18" charset="0"/>
                <a:ea typeface="Arial" panose="020B0604020202020204" pitchFamily="34" charset="0"/>
                <a:cs typeface="Arial" panose="020B0604020202020204" pitchFamily="34" charset="0"/>
              </a:rPr>
              <a:t>June 29</a:t>
            </a:r>
            <a:r>
              <a:rPr lang="en-US" sz="1800" b="0" i="0" spc="-113" baseline="30000" dirty="0">
                <a:solidFill>
                  <a:srgbClr val="000000"/>
                </a:solidFill>
                <a:effectLst/>
                <a:latin typeface="Baskerville Old Face" panose="02020602080505020303" pitchFamily="18" charset="0"/>
                <a:ea typeface="Arial" panose="020B0604020202020204" pitchFamily="34" charset="0"/>
                <a:cs typeface="Arial" panose="020B0604020202020204" pitchFamily="34" charset="0"/>
              </a:rPr>
              <a:t>th, </a:t>
            </a:r>
            <a:r>
              <a:rPr lang="en-US" sz="1800" b="0" i="0" spc="-113" dirty="0">
                <a:solidFill>
                  <a:srgbClr val="000000"/>
                </a:solidFill>
                <a:effectLst/>
                <a:latin typeface="Baskerville Old Face" panose="02020602080505020303" pitchFamily="18" charset="0"/>
                <a:ea typeface="Arial" panose="020B0604020202020204" pitchFamily="34" charset="0"/>
                <a:cs typeface="Arial" panose="020B0604020202020204" pitchFamily="34" charset="0"/>
              </a:rPr>
              <a:t>2018: </a:t>
            </a:r>
            <a:r>
              <a:rPr lang="en-US" sz="1800" b="0" i="0" dirty="0" err="1">
                <a:solidFill>
                  <a:srgbClr val="000000"/>
                </a:solidFill>
                <a:effectLst/>
                <a:latin typeface="Baskerville Old Face" panose="02020602080505020303" pitchFamily="18" charset="0"/>
                <a:ea typeface="Arial" panose="020B0604020202020204" pitchFamily="34" charset="0"/>
                <a:cs typeface="Arial" panose="020B0604020202020204" pitchFamily="34" charset="0"/>
              </a:rPr>
              <a:t>RespectAbility</a:t>
            </a:r>
            <a:r>
              <a:rPr lang="en-US" sz="1800" b="0" i="0" dirty="0">
                <a:solidFill>
                  <a:srgbClr val="000000"/>
                </a:solidFill>
                <a:effectLst/>
                <a:latin typeface="Baskerville Old Face" panose="02020602080505020303" pitchFamily="18" charset="0"/>
                <a:ea typeface="Arial" panose="020B0604020202020204" pitchFamily="34" charset="0"/>
                <a:cs typeface="Arial" panose="020B0604020202020204" pitchFamily="34" charset="0"/>
              </a:rPr>
              <a:t> Volunteer Training </a:t>
            </a:r>
            <a:endParaRPr lang="en-US" dirty="0">
              <a:effectLst/>
            </a:endParaRPr>
          </a:p>
          <a:p>
            <a:endParaRPr lang="en-US" dirty="0"/>
          </a:p>
        </p:txBody>
      </p:sp>
    </p:spTree>
    <p:extLst>
      <p:ext uri="{BB962C8B-B14F-4D97-AF65-F5344CB8AC3E}">
        <p14:creationId xmlns:p14="http://schemas.microsoft.com/office/powerpoint/2010/main" val="3251607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F2-D2F4-6D48-963E-7E8C9A6A2905}"/>
              </a:ext>
            </a:extLst>
          </p:cNvPr>
          <p:cNvSpPr>
            <a:spLocks noGrp="1"/>
          </p:cNvSpPr>
          <p:nvPr>
            <p:ph type="title"/>
          </p:nvPr>
        </p:nvSpPr>
        <p:spPr>
          <a:xfrm>
            <a:off x="808907" y="246199"/>
            <a:ext cx="7877893" cy="226241"/>
          </a:xfrm>
        </p:spPr>
        <p:txBody>
          <a:bodyPr/>
          <a:lstStyle/>
          <a:p>
            <a:pPr algn="r"/>
            <a:r>
              <a:rPr lang="en-US" sz="4000" b="1" dirty="0">
                <a:solidFill>
                  <a:schemeClr val="bg1"/>
                </a:solidFill>
                <a:latin typeface="Baskerville Old Face" panose="02020602080505020303" pitchFamily="18" charset="77"/>
              </a:rPr>
              <a:t>Op-eds: The Goal</a:t>
            </a:r>
          </a:p>
        </p:txBody>
      </p:sp>
      <p:sp>
        <p:nvSpPr>
          <p:cNvPr id="3" name="Text Placeholder 2">
            <a:extLst>
              <a:ext uri="{FF2B5EF4-FFF2-40B4-BE49-F238E27FC236}">
                <a16:creationId xmlns:a16="http://schemas.microsoft.com/office/drawing/2014/main" id="{D12563FA-0473-CC46-85F3-EBA39346D035}"/>
              </a:ext>
            </a:extLst>
          </p:cNvPr>
          <p:cNvSpPr>
            <a:spLocks noGrp="1"/>
          </p:cNvSpPr>
          <p:nvPr>
            <p:ph type="body" idx="1"/>
          </p:nvPr>
        </p:nvSpPr>
        <p:spPr>
          <a:xfrm>
            <a:off x="4375052" y="1538251"/>
            <a:ext cx="4515730" cy="4978191"/>
          </a:xfrm>
        </p:spPr>
        <p:txBody>
          <a:bodyPr/>
          <a:lstStyle/>
          <a:p>
            <a:pPr marL="342900" indent="-342900">
              <a:buFont typeface="Wingdings" pitchFamily="2" charset="2"/>
              <a:buChar char="v"/>
            </a:pPr>
            <a:r>
              <a:rPr lang="en-US" sz="2400" b="1" dirty="0">
                <a:latin typeface="Baskerville Old Face" panose="02020602080505020303" pitchFamily="18" charset="0"/>
              </a:rPr>
              <a:t>What should Op-eds say?</a:t>
            </a:r>
            <a:endParaRPr lang="en-US" sz="2400" dirty="0">
              <a:latin typeface="Baskerville Old Face" panose="02020602080505020303" pitchFamily="18" charset="0"/>
            </a:endParaRPr>
          </a:p>
          <a:p>
            <a:pPr marL="752519" lvl="1" indent="-342900">
              <a:buFont typeface="Wingdings" pitchFamily="2" charset="2"/>
              <a:buChar char="Ø"/>
            </a:pPr>
            <a:r>
              <a:rPr lang="en-US" sz="2400" dirty="0">
                <a:latin typeface="Baskerville Old Face" panose="02020602080505020303" pitchFamily="18" charset="0"/>
              </a:rPr>
              <a:t>Most people with disabilities </a:t>
            </a:r>
            <a:r>
              <a:rPr lang="en-US" sz="2400" u="sng" dirty="0">
                <a:latin typeface="Baskerville Old Face" panose="02020602080505020303" pitchFamily="18" charset="0"/>
              </a:rPr>
              <a:t>want</a:t>
            </a:r>
            <a:r>
              <a:rPr lang="en-US" sz="2400" dirty="0">
                <a:latin typeface="Baskerville Old Face" panose="02020602080505020303" pitchFamily="18" charset="0"/>
              </a:rPr>
              <a:t> to work; </a:t>
            </a:r>
          </a:p>
          <a:p>
            <a:pPr marL="752519" lvl="1" indent="-342900">
              <a:buFont typeface="Wingdings" pitchFamily="2" charset="2"/>
              <a:buChar char="Ø"/>
            </a:pPr>
            <a:r>
              <a:rPr lang="en-US" sz="2400" dirty="0">
                <a:latin typeface="Baskerville Old Face" panose="02020602080505020303" pitchFamily="18" charset="0"/>
              </a:rPr>
              <a:t>Nearly three-quarters of people with disabilities want jobs and independence more than benefits;</a:t>
            </a:r>
          </a:p>
          <a:p>
            <a:pPr marL="752519" lvl="1" indent="-342900">
              <a:buFont typeface="Wingdings" pitchFamily="2" charset="2"/>
              <a:buChar char="Ø"/>
            </a:pPr>
            <a:r>
              <a:rPr lang="en-US" sz="2400" dirty="0">
                <a:latin typeface="Baskerville Old Face" panose="02020602080505020303" pitchFamily="18" charset="0"/>
              </a:rPr>
              <a:t>Hiring people with disabilities can increase company profitability and save taxpayers money.</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D4C26A52-9DE4-BD42-98C6-BF60D08F2D6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10</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EDC06CDD-DAE1-224C-BDD4-97C22A709A4F}"/>
              </a:ext>
            </a:extLst>
          </p:cNvPr>
          <p:cNvSpPr txBox="1"/>
          <p:nvPr/>
        </p:nvSpPr>
        <p:spPr>
          <a:xfrm>
            <a:off x="175861" y="1577354"/>
            <a:ext cx="4199191" cy="3416320"/>
          </a:xfrm>
          <a:prstGeom prst="rect">
            <a:avLst/>
          </a:prstGeom>
          <a:noFill/>
        </p:spPr>
        <p:txBody>
          <a:bodyPr wrap="square" rtlCol="0">
            <a:spAutoFit/>
          </a:bodyPr>
          <a:lstStyle/>
          <a:p>
            <a:pPr marL="342900" indent="-342900">
              <a:buFont typeface="Wingdings" pitchFamily="2" charset="2"/>
              <a:buChar char="v"/>
            </a:pPr>
            <a:r>
              <a:rPr lang="en-US" sz="2400" b="1" dirty="0">
                <a:latin typeface="Baskerville Old Face" panose="02020602080505020303" pitchFamily="18" charset="0"/>
              </a:rPr>
              <a:t>What are Op-eds? </a:t>
            </a:r>
          </a:p>
          <a:p>
            <a:pPr marL="752519" lvl="1" indent="-342900">
              <a:buFont typeface="Wingdings" pitchFamily="2" charset="2"/>
              <a:buChar char="Ø"/>
            </a:pPr>
            <a:r>
              <a:rPr lang="en-US" sz="2400" dirty="0">
                <a:latin typeface="Baskerville Old Face" panose="02020602080505020303" pitchFamily="18" charset="0"/>
              </a:rPr>
              <a:t>An opportunity to get your voice heard;</a:t>
            </a:r>
          </a:p>
          <a:p>
            <a:pPr marL="752519" lvl="1" indent="-342900">
              <a:buFont typeface="Wingdings" pitchFamily="2" charset="2"/>
              <a:buChar char="Ø"/>
            </a:pPr>
            <a:r>
              <a:rPr lang="en-US" sz="2400" dirty="0">
                <a:latin typeface="Baskerville Old Face" panose="02020602080505020303" pitchFamily="18" charset="0"/>
              </a:rPr>
              <a:t>A chance to educate the public through facts and personal experiences;</a:t>
            </a:r>
          </a:p>
          <a:p>
            <a:pPr marL="752519" lvl="1" indent="-342900">
              <a:buFont typeface="Wingdings" pitchFamily="2" charset="2"/>
              <a:buChar char="Ø"/>
            </a:pPr>
            <a:r>
              <a:rPr lang="en-US" sz="2400" dirty="0">
                <a:latin typeface="Baskerville Old Face" panose="02020602080505020303" pitchFamily="18" charset="0"/>
              </a:rPr>
              <a:t>An opportunity to change public opinion and improve legislation.</a:t>
            </a:r>
            <a:endParaRPr lang="en-US" dirty="0">
              <a:latin typeface="Baskerville Old Face" panose="02020602080505020303" pitchFamily="18" charset="0"/>
            </a:endParaRPr>
          </a:p>
        </p:txBody>
      </p:sp>
    </p:spTree>
    <p:extLst>
      <p:ext uri="{BB962C8B-B14F-4D97-AF65-F5344CB8AC3E}">
        <p14:creationId xmlns:p14="http://schemas.microsoft.com/office/powerpoint/2010/main" val="245934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3527C-4193-EA41-B2AD-607D2530C4EB}"/>
              </a:ext>
            </a:extLst>
          </p:cNvPr>
          <p:cNvSpPr>
            <a:spLocks noGrp="1"/>
          </p:cNvSpPr>
          <p:nvPr>
            <p:ph type="title"/>
          </p:nvPr>
        </p:nvSpPr>
        <p:spPr>
          <a:xfrm>
            <a:off x="536045" y="197520"/>
            <a:ext cx="8229599" cy="276999"/>
          </a:xfrm>
        </p:spPr>
        <p:txBody>
          <a:bodyPr/>
          <a:lstStyle/>
          <a:p>
            <a:pPr algn="r"/>
            <a:r>
              <a:rPr lang="en-US" sz="4000" b="1" dirty="0">
                <a:solidFill>
                  <a:schemeClr val="bg1"/>
                </a:solidFill>
                <a:latin typeface="Baskerville Old Face" panose="02020602080505020303" pitchFamily="18" charset="0"/>
              </a:rPr>
              <a:t>Op-eds: The Message</a:t>
            </a:r>
          </a:p>
        </p:txBody>
      </p:sp>
      <p:sp>
        <p:nvSpPr>
          <p:cNvPr id="3" name="Text Placeholder 2">
            <a:extLst>
              <a:ext uri="{FF2B5EF4-FFF2-40B4-BE49-F238E27FC236}">
                <a16:creationId xmlns:a16="http://schemas.microsoft.com/office/drawing/2014/main" id="{0CC23533-4B74-1E4B-A7F8-97597CB442B2}"/>
              </a:ext>
            </a:extLst>
          </p:cNvPr>
          <p:cNvSpPr>
            <a:spLocks noGrp="1"/>
          </p:cNvSpPr>
          <p:nvPr>
            <p:ph type="body" idx="1"/>
          </p:nvPr>
        </p:nvSpPr>
        <p:spPr>
          <a:xfrm>
            <a:off x="1747932" y="1493868"/>
            <a:ext cx="6126465" cy="895519"/>
          </a:xfrm>
        </p:spPr>
        <p:txBody>
          <a:bodyPr/>
          <a:lstStyle/>
          <a:p>
            <a:pPr algn="ctr"/>
            <a:r>
              <a:rPr lang="en-US" b="1" dirty="0">
                <a:latin typeface="Baskerville Old Face" panose="02020602080505020303" pitchFamily="18" charset="0"/>
              </a:rPr>
              <a:t>Equality</a:t>
            </a:r>
            <a:r>
              <a:rPr lang="en-US" dirty="0">
                <a:latin typeface="Baskerville Old Face" panose="02020602080505020303" pitchFamily="18" charset="0"/>
              </a:rPr>
              <a:t>:  Our nation was founded on the principle that anyone who works hard should be able to get ahead in life. People with disabilities deserve the same opportunities.</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6EC243AF-49E9-E441-BA39-30288F589786}"/>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11</a:t>
            </a:fld>
            <a:endParaRPr lang="en-US" sz="1800" b="0" i="0" u="none" strike="noStrike" cap="none">
              <a:solidFill>
                <a:srgbClr val="888888"/>
              </a:solidFill>
              <a:latin typeface="Calibri"/>
              <a:ea typeface="Calibri"/>
              <a:cs typeface="Calibri"/>
              <a:sym typeface="Calibri"/>
            </a:endParaRPr>
          </a:p>
        </p:txBody>
      </p:sp>
      <p:sp>
        <p:nvSpPr>
          <p:cNvPr id="5" name="Triangle 4" descr="Black triangle&#10;">
            <a:extLst>
              <a:ext uri="{FF2B5EF4-FFF2-40B4-BE49-F238E27FC236}">
                <a16:creationId xmlns:a16="http://schemas.microsoft.com/office/drawing/2014/main" id="{F3615410-4A9B-664E-A023-5BD526EE7270}"/>
              </a:ext>
            </a:extLst>
          </p:cNvPr>
          <p:cNvSpPr/>
          <p:nvPr/>
        </p:nvSpPr>
        <p:spPr>
          <a:xfrm>
            <a:off x="3671682" y="2658794"/>
            <a:ext cx="2278966" cy="205388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6" name="Rectangle 5">
            <a:extLst>
              <a:ext uri="{FF2B5EF4-FFF2-40B4-BE49-F238E27FC236}">
                <a16:creationId xmlns:a16="http://schemas.microsoft.com/office/drawing/2014/main" id="{04E9DCF1-D477-7C4F-AD37-2EC9F9DDE6B8}"/>
              </a:ext>
            </a:extLst>
          </p:cNvPr>
          <p:cNvSpPr/>
          <p:nvPr/>
        </p:nvSpPr>
        <p:spPr>
          <a:xfrm>
            <a:off x="457215" y="3037453"/>
            <a:ext cx="4754895" cy="2308324"/>
          </a:xfrm>
          <a:prstGeom prst="rect">
            <a:avLst/>
          </a:prstGeom>
        </p:spPr>
        <p:txBody>
          <a:bodyPr wrap="square">
            <a:spAutoFit/>
          </a:bodyPr>
          <a:lstStyle/>
          <a:p>
            <a:r>
              <a:rPr lang="en-US" sz="1800" b="1" dirty="0">
                <a:latin typeface="Baskerville Old Face" panose="02020602080505020303" pitchFamily="18" charset="0"/>
              </a:rPr>
              <a:t>Successful Employees: </a:t>
            </a:r>
            <a:r>
              <a:rPr lang="en-US" sz="1800" dirty="0">
                <a:latin typeface="Baskerville Old Face" panose="02020602080505020303" pitchFamily="18" charset="0"/>
              </a:rPr>
              <a:t>Companies </a:t>
            </a:r>
          </a:p>
          <a:p>
            <a:r>
              <a:rPr lang="en-US" sz="1800" dirty="0">
                <a:latin typeface="Baskerville Old Face" panose="02020602080505020303" pitchFamily="18" charset="0"/>
              </a:rPr>
              <a:t>(like EY,  JPMC and Coke-a-Cola)</a:t>
            </a:r>
          </a:p>
          <a:p>
            <a:r>
              <a:rPr lang="en-US" sz="1800" dirty="0">
                <a:latin typeface="Baskerville Old Face" panose="02020602080505020303" pitchFamily="18" charset="0"/>
              </a:rPr>
              <a:t>have shown that  employees with </a:t>
            </a:r>
          </a:p>
          <a:p>
            <a:r>
              <a:rPr lang="en-US" sz="1800" dirty="0">
                <a:latin typeface="Baskerville Old Face" panose="02020602080505020303" pitchFamily="18" charset="0"/>
              </a:rPr>
              <a:t>disabilities can be  loyal, successful, </a:t>
            </a:r>
          </a:p>
          <a:p>
            <a:r>
              <a:rPr lang="en-US" sz="1800" dirty="0">
                <a:latin typeface="Baskerville Old Face" panose="02020602080505020303" pitchFamily="18" charset="0"/>
              </a:rPr>
              <a:t>and help them make more money. </a:t>
            </a:r>
          </a:p>
          <a:p>
            <a:r>
              <a:rPr lang="en-US" sz="1800" dirty="0">
                <a:latin typeface="Baskerville Old Face" panose="02020602080505020303" pitchFamily="18" charset="0"/>
              </a:rPr>
              <a:t>If we find the right jobs, </a:t>
            </a:r>
          </a:p>
          <a:p>
            <a:r>
              <a:rPr lang="en-US" sz="1800" dirty="0">
                <a:latin typeface="Baskerville Old Face" panose="02020602080505020303" pitchFamily="18" charset="0"/>
              </a:rPr>
              <a:t>it can and does increase the </a:t>
            </a:r>
          </a:p>
          <a:p>
            <a:r>
              <a:rPr lang="en-US" sz="1800" dirty="0">
                <a:latin typeface="Baskerville Old Face" panose="02020602080505020303" pitchFamily="18" charset="0"/>
              </a:rPr>
              <a:t>bottom line of companies.</a:t>
            </a:r>
            <a:endParaRPr lang="en-US" sz="1800" dirty="0">
              <a:effectLst/>
              <a:latin typeface="Baskerville Old Face" panose="02020602080505020303" pitchFamily="18" charset="0"/>
            </a:endParaRPr>
          </a:p>
        </p:txBody>
      </p:sp>
      <p:sp>
        <p:nvSpPr>
          <p:cNvPr id="7" name="Rectangle 6">
            <a:extLst>
              <a:ext uri="{FF2B5EF4-FFF2-40B4-BE49-F238E27FC236}">
                <a16:creationId xmlns:a16="http://schemas.microsoft.com/office/drawing/2014/main" id="{FA8E24BD-85E1-A644-80C7-4C03F258D399}"/>
              </a:ext>
            </a:extLst>
          </p:cNvPr>
          <p:cNvSpPr/>
          <p:nvPr/>
        </p:nvSpPr>
        <p:spPr>
          <a:xfrm>
            <a:off x="5547360" y="3037453"/>
            <a:ext cx="3328035" cy="3139321"/>
          </a:xfrm>
          <a:prstGeom prst="rect">
            <a:avLst/>
          </a:prstGeom>
        </p:spPr>
        <p:txBody>
          <a:bodyPr wrap="square">
            <a:spAutoFit/>
          </a:bodyPr>
          <a:lstStyle/>
          <a:p>
            <a:pPr algn="r"/>
            <a:r>
              <a:rPr lang="en-US" sz="1800" b="1" dirty="0">
                <a:latin typeface="Baskerville Old Face" panose="02020602080505020303" pitchFamily="18" charset="0"/>
              </a:rPr>
              <a:t>Changing Legislation:</a:t>
            </a:r>
            <a:r>
              <a:rPr lang="en-US" sz="1800" dirty="0">
                <a:latin typeface="Baskerville Old Face" panose="02020602080505020303" pitchFamily="18" charset="0"/>
              </a:rPr>
              <a:t> </a:t>
            </a:r>
          </a:p>
          <a:p>
            <a:pPr algn="r"/>
            <a:r>
              <a:rPr lang="en-US" sz="1800" dirty="0">
                <a:latin typeface="Baskerville Old Face" panose="02020602080505020303" pitchFamily="18" charset="0"/>
              </a:rPr>
              <a:t>Studies show the most people with disabilities want to work. Public policies </a:t>
            </a:r>
          </a:p>
          <a:p>
            <a:pPr algn="r"/>
            <a:r>
              <a:rPr lang="en-US" sz="1800" dirty="0">
                <a:latin typeface="Baskerville Old Face" panose="02020602080505020303" pitchFamily="18" charset="0"/>
              </a:rPr>
              <a:t>that help people with</a:t>
            </a:r>
          </a:p>
          <a:p>
            <a:pPr algn="r"/>
            <a:r>
              <a:rPr lang="en-US" sz="1800" dirty="0">
                <a:latin typeface="Baskerville Old Face" panose="02020602080505020303" pitchFamily="18" charset="0"/>
              </a:rPr>
              <a:t> disabilities get and keep </a:t>
            </a:r>
          </a:p>
          <a:p>
            <a:pPr algn="r"/>
            <a:r>
              <a:rPr lang="en-US" sz="1800" dirty="0">
                <a:latin typeface="Baskerville Old Face" panose="02020602080505020303" pitchFamily="18" charset="0"/>
              </a:rPr>
              <a:t>jobs enable people with disabilities </a:t>
            </a:r>
          </a:p>
          <a:p>
            <a:pPr algn="r"/>
            <a:r>
              <a:rPr lang="en-US" sz="1800" dirty="0">
                <a:latin typeface="Baskerville Old Face" panose="02020602080505020303" pitchFamily="18" charset="0"/>
              </a:rPr>
              <a:t>the dignity and financial benefits of work, </a:t>
            </a:r>
          </a:p>
          <a:p>
            <a:pPr algn="r"/>
            <a:r>
              <a:rPr lang="en-US" sz="1800" dirty="0">
                <a:latin typeface="Baskerville Old Face" panose="02020602080505020303" pitchFamily="18" charset="0"/>
              </a:rPr>
              <a:t>grow our economy,</a:t>
            </a:r>
          </a:p>
          <a:p>
            <a:pPr algn="r"/>
            <a:r>
              <a:rPr lang="en-US" sz="1800" dirty="0">
                <a:latin typeface="Baskerville Old Face" panose="02020602080505020303" pitchFamily="18" charset="0"/>
              </a:rPr>
              <a:t>and save taxpayer money.</a:t>
            </a:r>
            <a:endParaRPr lang="en-US" sz="1800" dirty="0">
              <a:effectLst/>
              <a:latin typeface="Baskerville Old Face" panose="02020602080505020303" pitchFamily="18" charset="0"/>
            </a:endParaRPr>
          </a:p>
        </p:txBody>
      </p:sp>
    </p:spTree>
    <p:extLst>
      <p:ext uri="{BB962C8B-B14F-4D97-AF65-F5344CB8AC3E}">
        <p14:creationId xmlns:p14="http://schemas.microsoft.com/office/powerpoint/2010/main" val="67362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C1B9-B8BE-504A-9F45-178546781987}"/>
              </a:ext>
            </a:extLst>
          </p:cNvPr>
          <p:cNvSpPr>
            <a:spLocks noGrp="1"/>
          </p:cNvSpPr>
          <p:nvPr>
            <p:ph type="title"/>
          </p:nvPr>
        </p:nvSpPr>
        <p:spPr>
          <a:xfrm>
            <a:off x="646393" y="299073"/>
            <a:ext cx="8046719" cy="294235"/>
          </a:xfrm>
        </p:spPr>
        <p:txBody>
          <a:bodyPr/>
          <a:lstStyle/>
          <a:p>
            <a:pPr algn="r"/>
            <a:r>
              <a:rPr lang="en-US" sz="3800" b="1" dirty="0">
                <a:solidFill>
                  <a:schemeClr val="bg1"/>
                </a:solidFill>
                <a:latin typeface="Baskerville Old Face" panose="02020602080505020303" pitchFamily="18" charset="0"/>
              </a:rPr>
              <a:t>State by State Testimony</a:t>
            </a:r>
          </a:p>
        </p:txBody>
      </p:sp>
      <p:sp>
        <p:nvSpPr>
          <p:cNvPr id="3" name="Slide Number Placeholder 2">
            <a:extLst>
              <a:ext uri="{FF2B5EF4-FFF2-40B4-BE49-F238E27FC236}">
                <a16:creationId xmlns:a16="http://schemas.microsoft.com/office/drawing/2014/main" id="{950D1AB8-9250-DD4B-8915-ED5D86926F77}"/>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12</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176E2AFA-7329-D848-81C2-966F7F105AE5}"/>
              </a:ext>
            </a:extLst>
          </p:cNvPr>
          <p:cNvSpPr txBox="1"/>
          <p:nvPr/>
        </p:nvSpPr>
        <p:spPr>
          <a:xfrm>
            <a:off x="73661" y="1318022"/>
            <a:ext cx="4422139" cy="5078313"/>
          </a:xfrm>
          <a:prstGeom prst="rect">
            <a:avLst/>
          </a:prstGeom>
          <a:noFill/>
        </p:spPr>
        <p:txBody>
          <a:bodyPr wrap="square" rtlCol="0">
            <a:spAutoFit/>
          </a:bodyPr>
          <a:lstStyle/>
          <a:p>
            <a:pPr marL="342900" indent="-342900">
              <a:buFont typeface="Wingdings" pitchFamily="2" charset="2"/>
              <a:buChar char="v"/>
            </a:pPr>
            <a:r>
              <a:rPr lang="en-US" sz="1200" dirty="0">
                <a:latin typeface="Baskerville Old Face" panose="02020602080505020303" pitchFamily="18" charset="0"/>
              </a:rPr>
              <a:t>Alabama: Download the PDF </a:t>
            </a:r>
            <a:r>
              <a:rPr lang="en-US" sz="1200" dirty="0">
                <a:latin typeface="Baskerville Old Face" panose="02020602080505020303" pitchFamily="18" charset="0"/>
                <a:hlinkClick r:id="rId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
              </a:rPr>
              <a:t>here</a:t>
            </a:r>
            <a:r>
              <a:rPr lang="en-US" sz="1200" dirty="0">
                <a:latin typeface="Baskerville Old Face" panose="02020602080505020303" pitchFamily="18" charset="0"/>
              </a:rPr>
              <a:t> </a:t>
            </a:r>
          </a:p>
          <a:p>
            <a:pPr marL="342900" indent="-342900">
              <a:buFont typeface="Wingdings" pitchFamily="2" charset="2"/>
              <a:buChar char="v"/>
            </a:pPr>
            <a:r>
              <a:rPr lang="en-US" sz="1200" dirty="0">
                <a:latin typeface="Baskerville Old Face" panose="02020602080505020303" pitchFamily="18" charset="0"/>
              </a:rPr>
              <a:t>Alaska: Download the PDF </a:t>
            </a:r>
            <a:r>
              <a:rPr lang="en-US" sz="1200" dirty="0">
                <a:latin typeface="Baskerville Old Face" panose="02020602080505020303" pitchFamily="18" charset="0"/>
                <a:hlinkClick r:id="rId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Arizona: Download the PDF </a:t>
            </a:r>
            <a:r>
              <a:rPr lang="en-US" sz="1200" dirty="0">
                <a:latin typeface="Baskerville Old Face" panose="02020602080505020303" pitchFamily="18" charset="0"/>
                <a:hlinkClick r:id="rId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Arkansas: Download the PDF </a:t>
            </a:r>
            <a:r>
              <a:rPr lang="en-US" sz="1200" dirty="0">
                <a:latin typeface="Baskerville Old Face" panose="02020602080505020303" pitchFamily="18" charset="0"/>
                <a:hlinkClick r:id="rId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California: Download the PDF </a:t>
            </a:r>
            <a:r>
              <a:rPr lang="en-US" sz="1200" dirty="0">
                <a:latin typeface="Baskerville Old Face" panose="02020602080505020303" pitchFamily="18" charset="0"/>
                <a:hlinkClick r:id="rId1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Colorado: Download the PDF </a:t>
            </a:r>
            <a:r>
              <a:rPr lang="en-US" sz="1200" dirty="0">
                <a:latin typeface="Baskerville Old Face" panose="02020602080505020303" pitchFamily="18" charset="0"/>
                <a:hlinkClick r:id="rId1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Connecticut: Download the PDF </a:t>
            </a:r>
            <a:r>
              <a:rPr lang="en-US" sz="1200" dirty="0">
                <a:latin typeface="Baskerville Old Face" panose="02020602080505020303" pitchFamily="18" charset="0"/>
                <a:hlinkClick r:id="rId1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DC: Download the PDF </a:t>
            </a:r>
            <a:r>
              <a:rPr lang="en-US" sz="1200" dirty="0">
                <a:latin typeface="Baskerville Old Face" panose="02020602080505020303" pitchFamily="18" charset="0"/>
                <a:hlinkClick r:id="rId1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Delaware: Download the PDF </a:t>
            </a:r>
            <a:r>
              <a:rPr lang="en-US" sz="1200" dirty="0">
                <a:latin typeface="Baskerville Old Face" panose="02020602080505020303" pitchFamily="18" charset="0"/>
                <a:hlinkClick r:id="rId1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1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Florida: Download the PDF </a:t>
            </a:r>
            <a:r>
              <a:rPr lang="en-US" sz="1200" dirty="0">
                <a:latin typeface="Baskerville Old Face" panose="02020602080505020303" pitchFamily="18" charset="0"/>
                <a:hlinkClick r:id="rId2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Georgia: Download the PDF </a:t>
            </a:r>
            <a:r>
              <a:rPr lang="en-US" sz="1200" dirty="0">
                <a:latin typeface="Baskerville Old Face" panose="02020602080505020303" pitchFamily="18" charset="0"/>
                <a:hlinkClick r:id="rId2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Hawaii: Download the PDF </a:t>
            </a:r>
            <a:r>
              <a:rPr lang="en-US" sz="1200" dirty="0">
                <a:latin typeface="Baskerville Old Face" panose="02020602080505020303" pitchFamily="18" charset="0"/>
                <a:hlinkClick r:id="rId2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Idaho: Download the PDF </a:t>
            </a:r>
            <a:r>
              <a:rPr lang="en-US" sz="1200" dirty="0">
                <a:latin typeface="Baskerville Old Face" panose="02020602080505020303" pitchFamily="18" charset="0"/>
                <a:hlinkClick r:id="rId2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Illinois: Download the PDF </a:t>
            </a:r>
            <a:r>
              <a:rPr lang="en-US" sz="1200" dirty="0">
                <a:latin typeface="Baskerville Old Face" panose="02020602080505020303" pitchFamily="18" charset="0"/>
                <a:hlinkClick r:id="rId2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2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Indiana: Download the PDF </a:t>
            </a:r>
            <a:r>
              <a:rPr lang="en-US" sz="1200" dirty="0">
                <a:latin typeface="Baskerville Old Face" panose="02020602080505020303" pitchFamily="18" charset="0"/>
                <a:hlinkClick r:id="rId3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Iowa: Download the PDF </a:t>
            </a:r>
            <a:r>
              <a:rPr lang="en-US" sz="1200" dirty="0">
                <a:latin typeface="Baskerville Old Face" panose="02020602080505020303" pitchFamily="18" charset="0"/>
                <a:hlinkClick r:id="rId3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Kansas: Download the PDF </a:t>
            </a:r>
            <a:r>
              <a:rPr lang="en-US" sz="1200" dirty="0">
                <a:latin typeface="Baskerville Old Face" panose="02020602080505020303" pitchFamily="18" charset="0"/>
                <a:hlinkClick r:id="rId3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Kentucky: Download the PDF </a:t>
            </a:r>
            <a:r>
              <a:rPr lang="en-US" sz="1200" dirty="0">
                <a:latin typeface="Baskerville Old Face" panose="02020602080505020303" pitchFamily="18" charset="0"/>
                <a:hlinkClick r:id="rId3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Louisiana: Download the PDF </a:t>
            </a:r>
            <a:r>
              <a:rPr lang="en-US" sz="1200" dirty="0">
                <a:latin typeface="Baskerville Old Face" panose="02020602080505020303" pitchFamily="18" charset="0"/>
                <a:hlinkClick r:id="rId3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3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Maine: Download the PDF </a:t>
            </a:r>
            <a:r>
              <a:rPr lang="en-US" sz="1200" dirty="0">
                <a:latin typeface="Baskerville Old Face" panose="02020602080505020303" pitchFamily="18" charset="0"/>
                <a:hlinkClick r:id="rId4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1"/>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Maryland: Download the PDF </a:t>
            </a:r>
            <a:r>
              <a:rPr lang="en-US" sz="1200" dirty="0">
                <a:latin typeface="Baskerville Old Face" panose="02020602080505020303" pitchFamily="18" charset="0"/>
                <a:hlinkClick r:id="rId42"/>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3"/>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Massachusetts: Download the PDF </a:t>
            </a:r>
            <a:r>
              <a:rPr lang="en-US" sz="1200" dirty="0">
                <a:latin typeface="Baskerville Old Face" panose="02020602080505020303" pitchFamily="18" charset="0"/>
                <a:hlinkClick r:id="rId44"/>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5"/>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Michigan: Download the PDF </a:t>
            </a:r>
            <a:r>
              <a:rPr lang="en-US" sz="1200" dirty="0">
                <a:latin typeface="Baskerville Old Face" panose="02020602080505020303" pitchFamily="18" charset="0"/>
                <a:hlinkClick r:id="rId46"/>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7"/>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Minnesota: Download the PDF </a:t>
            </a:r>
            <a:r>
              <a:rPr lang="en-US" sz="1200" dirty="0">
                <a:latin typeface="Baskerville Old Face" panose="02020602080505020303" pitchFamily="18" charset="0"/>
                <a:hlinkClick r:id="rId48"/>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49"/>
              </a:rPr>
              <a:t>here</a:t>
            </a:r>
            <a:endParaRPr lang="en-US" sz="1200" dirty="0">
              <a:latin typeface="Baskerville Old Face" panose="02020602080505020303" pitchFamily="18" charset="0"/>
            </a:endParaRPr>
          </a:p>
          <a:p>
            <a:pPr marL="342900" indent="-342900">
              <a:buFont typeface="Wingdings" pitchFamily="2" charset="2"/>
              <a:buChar char="v"/>
            </a:pPr>
            <a:r>
              <a:rPr lang="en-US" sz="1200" dirty="0">
                <a:latin typeface="Baskerville Old Face" panose="02020602080505020303" pitchFamily="18" charset="0"/>
              </a:rPr>
              <a:t>Mississippi: Download the PDF </a:t>
            </a:r>
            <a:r>
              <a:rPr lang="en-US" sz="1200" dirty="0">
                <a:latin typeface="Baskerville Old Face" panose="02020602080505020303" pitchFamily="18" charset="0"/>
                <a:hlinkClick r:id="rId50"/>
              </a:rPr>
              <a:t>here</a:t>
            </a:r>
            <a:r>
              <a:rPr lang="en-US" sz="1200" dirty="0">
                <a:latin typeface="Baskerville Old Face" panose="02020602080505020303" pitchFamily="18" charset="0"/>
              </a:rPr>
              <a:t>. Download the PPT </a:t>
            </a:r>
            <a:r>
              <a:rPr lang="en-US" sz="1200" dirty="0">
                <a:latin typeface="Baskerville Old Face" panose="02020602080505020303" pitchFamily="18" charset="0"/>
                <a:hlinkClick r:id="rId51"/>
              </a:rPr>
              <a:t>here</a:t>
            </a:r>
            <a:endParaRPr lang="en-US" sz="1200" dirty="0">
              <a:latin typeface="Baskerville Old Face" panose="02020602080505020303" pitchFamily="18" charset="0"/>
            </a:endParaRPr>
          </a:p>
          <a:p>
            <a:endParaRPr lang="en-US" sz="1200" dirty="0">
              <a:latin typeface="Baskerville Old Face" panose="02020602080505020303" pitchFamily="18" charset="0"/>
            </a:endParaRPr>
          </a:p>
        </p:txBody>
      </p:sp>
      <p:sp>
        <p:nvSpPr>
          <p:cNvPr id="6" name="TextBox 5">
            <a:extLst>
              <a:ext uri="{FF2B5EF4-FFF2-40B4-BE49-F238E27FC236}">
                <a16:creationId xmlns:a16="http://schemas.microsoft.com/office/drawing/2014/main" id="{B3F3966D-9BA2-8A40-90C9-5D6322CB1BB7}"/>
              </a:ext>
            </a:extLst>
          </p:cNvPr>
          <p:cNvSpPr txBox="1"/>
          <p:nvPr/>
        </p:nvSpPr>
        <p:spPr>
          <a:xfrm>
            <a:off x="4495800" y="1318023"/>
            <a:ext cx="4495800" cy="5078313"/>
          </a:xfrm>
          <a:prstGeom prst="rect">
            <a:avLst/>
          </a:prstGeom>
          <a:noFill/>
        </p:spPr>
        <p:txBody>
          <a:bodyPr wrap="square" rtlCol="0">
            <a:spAutoFit/>
          </a:bodyPr>
          <a:lstStyle/>
          <a:p>
            <a:pPr marL="171450" indent="-171450">
              <a:buFont typeface="Wingdings" pitchFamily="2" charset="2"/>
              <a:buChar char="v"/>
            </a:pPr>
            <a:r>
              <a:rPr lang="en-US" sz="1200" dirty="0">
                <a:latin typeface="Baskerville Old Face" panose="02020602080505020303" pitchFamily="18" charset="77"/>
              </a:rPr>
              <a:t>Missouri: Download the PDF </a:t>
            </a:r>
            <a:r>
              <a:rPr lang="en-US" sz="1200" dirty="0">
                <a:latin typeface="Baskerville Old Face" panose="02020602080505020303" pitchFamily="18" charset="77"/>
                <a:hlinkClick r:id="rId5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Montana: Download the PDF </a:t>
            </a:r>
            <a:r>
              <a:rPr lang="en-US" sz="1200" dirty="0">
                <a:latin typeface="Baskerville Old Face" panose="02020602080505020303" pitchFamily="18" charset="77"/>
                <a:hlinkClick r:id="rId5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Nebraska: Download the PDF </a:t>
            </a:r>
            <a:r>
              <a:rPr lang="en-US" sz="1200" dirty="0">
                <a:latin typeface="Baskerville Old Face" panose="02020602080505020303" pitchFamily="18" charset="77"/>
                <a:hlinkClick r:id="rId5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Nevada: Download the PDF </a:t>
            </a:r>
            <a:r>
              <a:rPr lang="en-US" sz="1200" dirty="0">
                <a:latin typeface="Baskerville Old Face" panose="02020602080505020303" pitchFamily="18" charset="77"/>
                <a:hlinkClick r:id="rId5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5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Hampshire: Download the PDF </a:t>
            </a:r>
            <a:r>
              <a:rPr lang="en-US" sz="1200" dirty="0">
                <a:latin typeface="Baskerville Old Face" panose="02020602080505020303" pitchFamily="18" charset="77"/>
                <a:hlinkClick r:id="rId6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Jersey: Download the PDF </a:t>
            </a:r>
            <a:r>
              <a:rPr lang="en-US" sz="1200" dirty="0">
                <a:latin typeface="Baskerville Old Face" panose="02020602080505020303" pitchFamily="18" charset="77"/>
                <a:hlinkClick r:id="rId6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Mexico: Download the PDF </a:t>
            </a:r>
            <a:r>
              <a:rPr lang="en-US" sz="1200" dirty="0">
                <a:latin typeface="Baskerville Old Face" panose="02020602080505020303" pitchFamily="18" charset="77"/>
                <a:hlinkClick r:id="rId6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New York: Download the PDF </a:t>
            </a:r>
            <a:r>
              <a:rPr lang="en-US" sz="1200" dirty="0">
                <a:latin typeface="Baskerville Old Face" panose="02020602080505020303" pitchFamily="18" charset="77"/>
                <a:hlinkClick r:id="rId6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North Carolina: Download the PDF </a:t>
            </a:r>
            <a:r>
              <a:rPr lang="en-US" sz="1200" dirty="0">
                <a:latin typeface="Baskerville Old Face" panose="02020602080505020303" pitchFamily="18" charset="77"/>
                <a:hlinkClick r:id="rId6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6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North Dakota: Download the PDF </a:t>
            </a:r>
            <a:r>
              <a:rPr lang="en-US" sz="1200" dirty="0">
                <a:latin typeface="Baskerville Old Face" panose="02020602080505020303" pitchFamily="18" charset="77"/>
                <a:hlinkClick r:id="rId7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Ohio: Download the PDF </a:t>
            </a:r>
            <a:r>
              <a:rPr lang="en-US" sz="1200" dirty="0">
                <a:latin typeface="Baskerville Old Face" panose="02020602080505020303" pitchFamily="18" charset="77"/>
                <a:hlinkClick r:id="rId7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Oklahoma: Download the PDF </a:t>
            </a:r>
            <a:r>
              <a:rPr lang="en-US" sz="1200" dirty="0">
                <a:latin typeface="Baskerville Old Face" panose="02020602080505020303" pitchFamily="18" charset="77"/>
                <a:hlinkClick r:id="rId7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Oregon: Download the PDF </a:t>
            </a:r>
            <a:r>
              <a:rPr lang="en-US" sz="1200" dirty="0">
                <a:latin typeface="Baskerville Old Face" panose="02020602080505020303" pitchFamily="18" charset="77"/>
                <a:hlinkClick r:id="rId7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Pennsylvania: Download the PDF </a:t>
            </a:r>
            <a:r>
              <a:rPr lang="en-US" sz="1200" dirty="0">
                <a:latin typeface="Baskerville Old Face" panose="02020602080505020303" pitchFamily="18" charset="77"/>
                <a:hlinkClick r:id="rId7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7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Rhode Island: Download the PDF </a:t>
            </a:r>
            <a:r>
              <a:rPr lang="en-US" sz="1200" dirty="0">
                <a:latin typeface="Baskerville Old Face" panose="02020602080505020303" pitchFamily="18" charset="77"/>
                <a:hlinkClick r:id="rId8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South Carolina: Download the PDF </a:t>
            </a:r>
            <a:r>
              <a:rPr lang="en-US" sz="1200" dirty="0">
                <a:latin typeface="Baskerville Old Face" panose="02020602080505020303" pitchFamily="18" charset="77"/>
                <a:hlinkClick r:id="rId8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South Dakota: Download the PDF </a:t>
            </a:r>
            <a:r>
              <a:rPr lang="en-US" sz="1200" dirty="0">
                <a:latin typeface="Baskerville Old Face" panose="02020602080505020303" pitchFamily="18" charset="77"/>
                <a:hlinkClick r:id="rId8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Tennessee: Download the PDF </a:t>
            </a:r>
            <a:r>
              <a:rPr lang="en-US" sz="1200" dirty="0">
                <a:latin typeface="Baskerville Old Face" panose="02020602080505020303" pitchFamily="18" charset="77"/>
                <a:hlinkClick r:id="rId8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Texas: Download the PDF </a:t>
            </a:r>
            <a:r>
              <a:rPr lang="en-US" sz="1200" dirty="0">
                <a:latin typeface="Baskerville Old Face" panose="02020602080505020303" pitchFamily="18" charset="77"/>
                <a:hlinkClick r:id="rId8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8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Utah: Download the PDF </a:t>
            </a:r>
            <a:r>
              <a:rPr lang="en-US" sz="1200" dirty="0">
                <a:latin typeface="Baskerville Old Face" panose="02020602080505020303" pitchFamily="18" charset="77"/>
                <a:hlinkClick r:id="rId9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1"/>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Vermont: Download the PDF </a:t>
            </a:r>
            <a:r>
              <a:rPr lang="en-US" sz="1200" dirty="0">
                <a:latin typeface="Baskerville Old Face" panose="02020602080505020303" pitchFamily="18" charset="77"/>
                <a:hlinkClick r:id="rId92"/>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3"/>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Virginia: Download the PDF </a:t>
            </a:r>
            <a:r>
              <a:rPr lang="en-US" sz="1200" dirty="0">
                <a:latin typeface="Baskerville Old Face" panose="02020602080505020303" pitchFamily="18" charset="77"/>
                <a:hlinkClick r:id="rId9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Washington: Download the PDF </a:t>
            </a:r>
            <a:r>
              <a:rPr lang="en-US" sz="1200" dirty="0">
                <a:latin typeface="Baskerville Old Face" panose="02020602080505020303" pitchFamily="18" charset="77"/>
                <a:hlinkClick r:id="rId96"/>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7"/>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West Virginia: Download the PDF </a:t>
            </a:r>
            <a:r>
              <a:rPr lang="en-US" sz="1200" dirty="0">
                <a:latin typeface="Baskerville Old Face" panose="02020602080505020303" pitchFamily="18" charset="77"/>
                <a:hlinkClick r:id="rId94"/>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5"/>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Wisconsin: Download the PDF </a:t>
            </a:r>
            <a:r>
              <a:rPr lang="en-US" sz="1200" dirty="0">
                <a:latin typeface="Baskerville Old Face" panose="02020602080505020303" pitchFamily="18" charset="77"/>
                <a:hlinkClick r:id="rId98"/>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99"/>
              </a:rPr>
              <a:t>here</a:t>
            </a:r>
            <a:endParaRPr lang="en-US" sz="1200" dirty="0">
              <a:latin typeface="Baskerville Old Face" panose="02020602080505020303" pitchFamily="18" charset="77"/>
            </a:endParaRPr>
          </a:p>
          <a:p>
            <a:pPr marL="171450" indent="-171450">
              <a:buFont typeface="Wingdings" pitchFamily="2" charset="2"/>
              <a:buChar char="v"/>
            </a:pPr>
            <a:r>
              <a:rPr lang="en-US" sz="1200" dirty="0">
                <a:latin typeface="Baskerville Old Face" panose="02020602080505020303" pitchFamily="18" charset="77"/>
              </a:rPr>
              <a:t>Wyoming: Download the PDF </a:t>
            </a:r>
            <a:r>
              <a:rPr lang="en-US" sz="1200" dirty="0">
                <a:latin typeface="Baskerville Old Face" panose="02020602080505020303" pitchFamily="18" charset="77"/>
                <a:hlinkClick r:id="rId100"/>
              </a:rPr>
              <a:t>here</a:t>
            </a:r>
            <a:r>
              <a:rPr lang="en-US" sz="1200" dirty="0">
                <a:latin typeface="Baskerville Old Face" panose="02020602080505020303" pitchFamily="18" charset="77"/>
              </a:rPr>
              <a:t>. Download the PPT </a:t>
            </a:r>
            <a:r>
              <a:rPr lang="en-US" sz="1200" dirty="0">
                <a:latin typeface="Baskerville Old Face" panose="02020602080505020303" pitchFamily="18" charset="77"/>
                <a:hlinkClick r:id="rId101"/>
              </a:rPr>
              <a:t>here</a:t>
            </a:r>
            <a:endParaRPr lang="en-US" sz="1200" dirty="0">
              <a:latin typeface="Baskerville Old Face" panose="02020602080505020303" pitchFamily="18" charset="77"/>
            </a:endParaRPr>
          </a:p>
        </p:txBody>
      </p:sp>
    </p:spTree>
    <p:extLst>
      <p:ext uri="{BB962C8B-B14F-4D97-AF65-F5344CB8AC3E}">
        <p14:creationId xmlns:p14="http://schemas.microsoft.com/office/powerpoint/2010/main" val="254174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CFD-3A56-464F-99C6-00C836348BFD}"/>
              </a:ext>
            </a:extLst>
          </p:cNvPr>
          <p:cNvSpPr>
            <a:spLocks noGrp="1"/>
          </p:cNvSpPr>
          <p:nvPr>
            <p:ph type="title"/>
          </p:nvPr>
        </p:nvSpPr>
        <p:spPr>
          <a:xfrm>
            <a:off x="529719" y="274334"/>
            <a:ext cx="8314020" cy="304786"/>
          </a:xfrm>
        </p:spPr>
        <p:txBody>
          <a:bodyPr/>
          <a:lstStyle/>
          <a:p>
            <a:pPr algn="r"/>
            <a:r>
              <a:rPr lang="en-US" sz="4000" b="1" dirty="0">
                <a:solidFill>
                  <a:schemeClr val="bg1"/>
                </a:solidFill>
                <a:latin typeface="Baskerville Old Face" panose="02020602080505020303" pitchFamily="18" charset="77"/>
              </a:rPr>
              <a:t>Op-eds: How-To</a:t>
            </a:r>
          </a:p>
        </p:txBody>
      </p:sp>
      <p:sp>
        <p:nvSpPr>
          <p:cNvPr id="3" name="Text Placeholder 2">
            <a:extLst>
              <a:ext uri="{FF2B5EF4-FFF2-40B4-BE49-F238E27FC236}">
                <a16:creationId xmlns:a16="http://schemas.microsoft.com/office/drawing/2014/main" id="{99B6F1D7-3B8B-C144-8F80-5458EFE8D7FF}"/>
              </a:ext>
            </a:extLst>
          </p:cNvPr>
          <p:cNvSpPr>
            <a:spLocks noGrp="1"/>
          </p:cNvSpPr>
          <p:nvPr>
            <p:ph type="body" idx="1"/>
          </p:nvPr>
        </p:nvSpPr>
        <p:spPr>
          <a:xfrm>
            <a:off x="77371" y="1372524"/>
            <a:ext cx="4433669" cy="5282418"/>
          </a:xfrm>
        </p:spPr>
        <p:txBody>
          <a:bodyPr/>
          <a:lstStyle/>
          <a:p>
            <a:pPr marL="342900" indent="-342900">
              <a:buFont typeface="Wingdings" pitchFamily="2" charset="2"/>
              <a:buChar char="v"/>
            </a:pPr>
            <a:r>
              <a:rPr lang="en-US" sz="2200" dirty="0">
                <a:latin typeface="Baskerville Old Face" panose="02020602080505020303" pitchFamily="18" charset="77"/>
              </a:rPr>
              <a:t>Keep it simple and straightforward</a:t>
            </a:r>
          </a:p>
          <a:p>
            <a:pPr marL="752519" lvl="1" indent="-342900">
              <a:buFont typeface="Courier New" panose="02070309020205020404" pitchFamily="49" charset="0"/>
              <a:buChar char="o"/>
            </a:pPr>
            <a:r>
              <a:rPr lang="en-US" sz="2200" dirty="0">
                <a:latin typeface="Baskerville Old Face" panose="02020602080505020303" pitchFamily="18" charset="77"/>
              </a:rPr>
              <a:t>Do not use jargon an/or technical terms</a:t>
            </a:r>
          </a:p>
          <a:p>
            <a:pPr lvl="1" indent="0"/>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Share your personal experiences </a:t>
            </a:r>
          </a:p>
          <a:p>
            <a:pPr marL="752519" lvl="1" indent="-342900">
              <a:buFont typeface="Courier New" panose="02070309020205020404" pitchFamily="49" charset="0"/>
              <a:buChar char="o"/>
            </a:pPr>
            <a:r>
              <a:rPr lang="en-US" sz="2200" dirty="0">
                <a:latin typeface="Baskerville Old Face" panose="02020602080505020303" pitchFamily="18" charset="77"/>
              </a:rPr>
              <a:t>You are in a unique position to shape the public image for people with disabilities</a:t>
            </a:r>
          </a:p>
          <a:p>
            <a:pPr lvl="1" indent="0"/>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Include facts and doublecheck for accuracy</a:t>
            </a:r>
          </a:p>
          <a:p>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Use “people-first” language: terms that respect people with disabilities</a:t>
            </a:r>
          </a:p>
          <a:p>
            <a:pPr marL="752519" lvl="1" indent="-342900">
              <a:buFont typeface="Wingdings" pitchFamily="2" charset="2"/>
              <a:buChar char="Ø"/>
            </a:pPr>
            <a:r>
              <a:rPr lang="en-US" dirty="0">
                <a:latin typeface="Baskerville Old Face" panose="02020602080505020303" pitchFamily="18" charset="77"/>
              </a:rPr>
              <a:t>Ex: a person who is blind vs. a blind person</a:t>
            </a:r>
          </a:p>
        </p:txBody>
      </p:sp>
      <p:sp>
        <p:nvSpPr>
          <p:cNvPr id="4" name="Slide Number Placeholder 3">
            <a:extLst>
              <a:ext uri="{FF2B5EF4-FFF2-40B4-BE49-F238E27FC236}">
                <a16:creationId xmlns:a16="http://schemas.microsoft.com/office/drawing/2014/main" id="{0E6F04DC-E618-F445-8ACC-804AFF21B33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13</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CE9A08D3-5B39-E844-A64D-982C52923C08}"/>
              </a:ext>
            </a:extLst>
          </p:cNvPr>
          <p:cNvSpPr txBox="1"/>
          <p:nvPr/>
        </p:nvSpPr>
        <p:spPr>
          <a:xfrm>
            <a:off x="4649371" y="1422740"/>
            <a:ext cx="4304729" cy="4955203"/>
          </a:xfrm>
          <a:prstGeom prst="rect">
            <a:avLst/>
          </a:prstGeom>
          <a:noFill/>
        </p:spPr>
        <p:txBody>
          <a:bodyPr wrap="square" rtlCol="0">
            <a:spAutoFit/>
          </a:bodyPr>
          <a:lstStyle/>
          <a:p>
            <a:pPr marL="342900" indent="-342900">
              <a:buFont typeface="Wingdings" pitchFamily="2" charset="2"/>
              <a:buChar char="v"/>
            </a:pPr>
            <a:r>
              <a:rPr lang="en-US" sz="2200" dirty="0">
                <a:latin typeface="Baskerville Old Face" panose="02020602080505020303" pitchFamily="18" charset="77"/>
              </a:rPr>
              <a:t>Introduce your topic and argument in first paragraph</a:t>
            </a:r>
          </a:p>
          <a:p>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Give 3-6 facts that support your argument</a:t>
            </a:r>
          </a:p>
          <a:p>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Ensure each paragraph supports your argument</a:t>
            </a:r>
          </a:p>
          <a:p>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Be your own critic:</a:t>
            </a:r>
          </a:p>
          <a:p>
            <a:pPr marL="342900" lvl="8" indent="-342900">
              <a:buFont typeface="Courier New" panose="02070309020205020404" pitchFamily="49" charset="0"/>
              <a:buChar char="o"/>
            </a:pPr>
            <a:r>
              <a:rPr lang="en-US" sz="2200" dirty="0">
                <a:latin typeface="Baskerville Old Face" panose="02020602080505020303" pitchFamily="18" charset="77"/>
              </a:rPr>
              <a:t> “Why is this important?” </a:t>
            </a:r>
          </a:p>
          <a:p>
            <a:pPr marL="342900" lvl="8" indent="-342900">
              <a:buFont typeface="Courier New" panose="02070309020205020404" pitchFamily="49" charset="0"/>
              <a:buChar char="o"/>
            </a:pPr>
            <a:r>
              <a:rPr lang="en-US" sz="2200" dirty="0">
                <a:latin typeface="Baskerville Old Face" panose="02020602080505020303" pitchFamily="18" charset="77"/>
              </a:rPr>
              <a:t>“Why should others care?”</a:t>
            </a:r>
          </a:p>
          <a:p>
            <a:pPr lvl="8"/>
            <a:endParaRPr lang="en-US" sz="1500" dirty="0">
              <a:latin typeface="Baskerville Old Face" panose="02020602080505020303" pitchFamily="18" charset="77"/>
            </a:endParaRPr>
          </a:p>
          <a:p>
            <a:pPr marL="342900" indent="-342900">
              <a:buFont typeface="Wingdings" pitchFamily="2" charset="2"/>
              <a:buChar char="v"/>
            </a:pPr>
            <a:r>
              <a:rPr lang="en-US" sz="2200" dirty="0">
                <a:latin typeface="Baskerville Old Face" panose="02020602080505020303" pitchFamily="18" charset="77"/>
              </a:rPr>
              <a:t>Typically, stick to a 500-700 word length</a:t>
            </a:r>
          </a:p>
          <a:p>
            <a:endParaRPr lang="en-US" dirty="0"/>
          </a:p>
        </p:txBody>
      </p:sp>
    </p:spTree>
    <p:extLst>
      <p:ext uri="{BB962C8B-B14F-4D97-AF65-F5344CB8AC3E}">
        <p14:creationId xmlns:p14="http://schemas.microsoft.com/office/powerpoint/2010/main" val="1995986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CFD-3A56-464F-99C6-00C836348BFD}"/>
              </a:ext>
            </a:extLst>
          </p:cNvPr>
          <p:cNvSpPr>
            <a:spLocks noGrp="1"/>
          </p:cNvSpPr>
          <p:nvPr>
            <p:ph type="title"/>
          </p:nvPr>
        </p:nvSpPr>
        <p:spPr>
          <a:xfrm>
            <a:off x="1071351" y="274334"/>
            <a:ext cx="7657499" cy="350506"/>
          </a:xfrm>
        </p:spPr>
        <p:txBody>
          <a:bodyPr/>
          <a:lstStyle/>
          <a:p>
            <a:pPr algn="r"/>
            <a:r>
              <a:rPr lang="en-US" sz="4000" b="1" dirty="0">
                <a:solidFill>
                  <a:schemeClr val="bg1"/>
                </a:solidFill>
                <a:latin typeface="Baskerville Old Face" panose="02020602080505020303" pitchFamily="18" charset="77"/>
              </a:rPr>
              <a:t>Op-eds: Where to Go</a:t>
            </a:r>
          </a:p>
        </p:txBody>
      </p:sp>
      <p:sp>
        <p:nvSpPr>
          <p:cNvPr id="3" name="Text Placeholder 2">
            <a:extLst>
              <a:ext uri="{FF2B5EF4-FFF2-40B4-BE49-F238E27FC236}">
                <a16:creationId xmlns:a16="http://schemas.microsoft.com/office/drawing/2014/main" id="{99B6F1D7-3B8B-C144-8F80-5458EFE8D7FF}"/>
              </a:ext>
            </a:extLst>
          </p:cNvPr>
          <p:cNvSpPr>
            <a:spLocks noGrp="1"/>
          </p:cNvSpPr>
          <p:nvPr>
            <p:ph type="body" idx="1"/>
          </p:nvPr>
        </p:nvSpPr>
        <p:spPr>
          <a:xfrm>
            <a:off x="337624" y="1589650"/>
            <a:ext cx="4311747" cy="5282418"/>
          </a:xfrm>
        </p:spPr>
        <p:txBody>
          <a:bodyPr/>
          <a:lstStyle/>
          <a:p>
            <a:pPr marL="285750" indent="-285750">
              <a:buFont typeface="Wingdings" pitchFamily="2" charset="2"/>
              <a:buChar char="v"/>
            </a:pPr>
            <a:r>
              <a:rPr lang="en-US" sz="2400" dirty="0">
                <a:latin typeface="Baskerville Old Face" panose="02020602080505020303" pitchFamily="18" charset="77"/>
              </a:rPr>
              <a:t>Decide where you want to get press and publish your op-ed</a:t>
            </a:r>
          </a:p>
          <a:p>
            <a:pPr marL="923969" lvl="1" indent="-514350">
              <a:buFont typeface="Wingdings" pitchFamily="2" charset="2"/>
              <a:buChar char="Ø"/>
            </a:pPr>
            <a:r>
              <a:rPr lang="en-US" sz="2400" dirty="0">
                <a:latin typeface="Baskerville Old Face" panose="02020602080505020303" pitchFamily="18" charset="77"/>
              </a:rPr>
              <a:t>Who best covers disability issues?</a:t>
            </a:r>
          </a:p>
          <a:p>
            <a:pPr marL="457200" indent="-457200">
              <a:buFont typeface="Wingdings" pitchFamily="2" charset="2"/>
              <a:buChar char="v"/>
            </a:pPr>
            <a:r>
              <a:rPr lang="en-US" sz="2400" dirty="0">
                <a:latin typeface="Baskerville Old Face" panose="02020602080505020303" pitchFamily="18" charset="77"/>
              </a:rPr>
              <a:t>Consider any personal, local, or regional ties</a:t>
            </a:r>
          </a:p>
          <a:p>
            <a:pPr marL="866819" lvl="1" indent="-457200">
              <a:buFont typeface="Wingdings" pitchFamily="2" charset="2"/>
              <a:buChar char="Ø"/>
            </a:pPr>
            <a:r>
              <a:rPr lang="en-US" sz="2400" dirty="0">
                <a:latin typeface="Baskerville Old Face" panose="02020602080505020303" pitchFamily="18" charset="77"/>
              </a:rPr>
              <a:t>Who do you know?</a:t>
            </a:r>
            <a:endParaRPr lang="en-US" sz="2400" dirty="0"/>
          </a:p>
        </p:txBody>
      </p:sp>
      <p:sp>
        <p:nvSpPr>
          <p:cNvPr id="4" name="Slide Number Placeholder 3">
            <a:extLst>
              <a:ext uri="{FF2B5EF4-FFF2-40B4-BE49-F238E27FC236}">
                <a16:creationId xmlns:a16="http://schemas.microsoft.com/office/drawing/2014/main" id="{0E6F04DC-E618-F445-8ACC-804AFF21B33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14</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CE9A08D3-5B39-E844-A64D-982C52923C08}"/>
              </a:ext>
            </a:extLst>
          </p:cNvPr>
          <p:cNvSpPr txBox="1"/>
          <p:nvPr/>
        </p:nvSpPr>
        <p:spPr>
          <a:xfrm>
            <a:off x="4649371" y="1589650"/>
            <a:ext cx="4304729" cy="3416320"/>
          </a:xfrm>
          <a:prstGeom prst="rect">
            <a:avLst/>
          </a:prstGeom>
          <a:noFill/>
        </p:spPr>
        <p:txBody>
          <a:bodyPr wrap="square" rtlCol="0">
            <a:spAutoFit/>
          </a:bodyPr>
          <a:lstStyle/>
          <a:p>
            <a:pPr marL="342900" indent="-342900">
              <a:buFont typeface="Wingdings" pitchFamily="2" charset="2"/>
              <a:buChar char="v"/>
            </a:pPr>
            <a:r>
              <a:rPr lang="en-US" sz="2400" dirty="0">
                <a:latin typeface="Baskerville Old Face" panose="02020602080505020303" pitchFamily="18" charset="0"/>
              </a:rPr>
              <a:t>If possible, send by email with a short note to introduce yourself, your topic, and its relevance.</a:t>
            </a:r>
          </a:p>
          <a:p>
            <a:endParaRPr lang="en-US" sz="2400" dirty="0">
              <a:latin typeface="Baskerville Old Face" panose="02020602080505020303" pitchFamily="18" charset="0"/>
            </a:endParaRPr>
          </a:p>
          <a:p>
            <a:pPr marL="342900" lvl="1" indent="-342900">
              <a:buFont typeface="Wingdings" pitchFamily="2" charset="2"/>
              <a:buChar char="v"/>
            </a:pPr>
            <a:r>
              <a:rPr lang="en-US" sz="2400" dirty="0">
                <a:latin typeface="Baskerville Old Face" panose="02020602080505020303" pitchFamily="18" charset="0"/>
              </a:rPr>
              <a:t>Include your full name, telephone number, and email in correspondence.</a:t>
            </a:r>
          </a:p>
          <a:p>
            <a:endParaRPr lang="en-US" sz="2400" dirty="0">
              <a:latin typeface="Baskerville Old Face" panose="02020602080505020303" pitchFamily="18" charset="0"/>
            </a:endParaRPr>
          </a:p>
        </p:txBody>
      </p:sp>
    </p:spTree>
    <p:extLst>
      <p:ext uri="{BB962C8B-B14F-4D97-AF65-F5344CB8AC3E}">
        <p14:creationId xmlns:p14="http://schemas.microsoft.com/office/powerpoint/2010/main" val="2825277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E094-CC49-BF46-8D9C-AA1E7FEFA639}"/>
              </a:ext>
            </a:extLst>
          </p:cNvPr>
          <p:cNvSpPr>
            <a:spLocks noGrp="1"/>
          </p:cNvSpPr>
          <p:nvPr>
            <p:ph type="title"/>
          </p:nvPr>
        </p:nvSpPr>
        <p:spPr>
          <a:xfrm>
            <a:off x="567577" y="274334"/>
            <a:ext cx="8107665" cy="276999"/>
          </a:xfrm>
        </p:spPr>
        <p:txBody>
          <a:bodyPr/>
          <a:lstStyle/>
          <a:p>
            <a:pPr algn="r"/>
            <a:r>
              <a:rPr lang="en-US" sz="4000" b="1" dirty="0">
                <a:solidFill>
                  <a:schemeClr val="bg1"/>
                </a:solidFill>
                <a:latin typeface="Baskerville Old Face" panose="02020602080505020303" pitchFamily="18" charset="0"/>
              </a:rPr>
              <a:t>Op-eds: Examples</a:t>
            </a:r>
          </a:p>
        </p:txBody>
      </p:sp>
      <p:sp>
        <p:nvSpPr>
          <p:cNvPr id="3" name="Text Placeholder 2">
            <a:extLst>
              <a:ext uri="{FF2B5EF4-FFF2-40B4-BE49-F238E27FC236}">
                <a16:creationId xmlns:a16="http://schemas.microsoft.com/office/drawing/2014/main" id="{F2FB9A26-79E6-584E-9CFA-7010BA88B1B4}"/>
              </a:ext>
            </a:extLst>
          </p:cNvPr>
          <p:cNvSpPr>
            <a:spLocks noGrp="1"/>
          </p:cNvSpPr>
          <p:nvPr>
            <p:ph type="body" idx="1"/>
          </p:nvPr>
        </p:nvSpPr>
        <p:spPr>
          <a:xfrm>
            <a:off x="457201" y="1162195"/>
            <a:ext cx="8229599" cy="276999"/>
          </a:xfrm>
        </p:spPr>
        <p:txBody>
          <a:bodyPr/>
          <a:lstStyle/>
          <a:p>
            <a:pPr marL="285750" indent="-285750">
              <a:buFont typeface="Wingdings" pitchFamily="2" charset="2"/>
              <a:buChar char="v"/>
            </a:pPr>
            <a:r>
              <a:rPr lang="en-US" sz="1600" dirty="0">
                <a:latin typeface="Baskerville Old Face" panose="02020602080505020303" pitchFamily="18" charset="0"/>
              </a:rPr>
              <a:t>False Stereotypes of People With Disabilities Hold Employers Back</a:t>
            </a:r>
          </a:p>
          <a:p>
            <a:r>
              <a:rPr lang="en-US" sz="1600" dirty="0">
                <a:latin typeface="Baskerville Old Face" panose="02020602080505020303" pitchFamily="18" charset="0"/>
              </a:rPr>
              <a:t>By Jennifer Laszlo Mizrahi, President of </a:t>
            </a:r>
            <a:r>
              <a:rPr lang="en-US" sz="1600" dirty="0" err="1">
                <a:latin typeface="Baskerville Old Face" panose="02020602080505020303" pitchFamily="18" charset="0"/>
              </a:rPr>
              <a:t>RespectAbilityUSA</a:t>
            </a:r>
            <a:r>
              <a:rPr lang="en-US" sz="1600" dirty="0">
                <a:latin typeface="Baskerville Old Face" panose="02020602080505020303" pitchFamily="18" charset="0"/>
              </a:rPr>
              <a:t> Huffington Post, May 22, 2014 </a:t>
            </a:r>
            <a:r>
              <a:rPr lang="en-US" sz="1600" dirty="0">
                <a:latin typeface="Baskerville Old Face" panose="02020602080505020303" pitchFamily="18" charset="0"/>
                <a:hlinkClick r:id="rId2"/>
              </a:rPr>
              <a:t>http://www.huffingtonpost.com/jennifer-laszlo-mizrahi/false-stereotypes-of-peop_b_5353818.html</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A Better Bottom Line: Employing Individuals With Disabilities </a:t>
            </a:r>
          </a:p>
          <a:p>
            <a:r>
              <a:rPr lang="en-US" sz="1600" dirty="0">
                <a:latin typeface="Baskerville Old Face" panose="02020602080505020303" pitchFamily="18" charset="0"/>
              </a:rPr>
              <a:t>By Jack Markell, Gov. of Delaware Huffington Post, Aug. 13, 2013</a:t>
            </a:r>
          </a:p>
          <a:p>
            <a:r>
              <a:rPr lang="en-US" sz="1600" dirty="0">
                <a:latin typeface="Baskerville Old Face" panose="02020602080505020303" pitchFamily="18" charset="0"/>
                <a:hlinkClick r:id="rId3"/>
              </a:rPr>
              <a:t>http://www.huffingtonpost.com/gov-jack-markell/a-better-bottom-lineempl_b_3749414.html</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Disability advocates laud governors' jobs focus </a:t>
            </a:r>
          </a:p>
          <a:p>
            <a:r>
              <a:rPr lang="en-US" sz="1600" dirty="0">
                <a:latin typeface="Baskerville Old Face" panose="02020602080505020303" pitchFamily="18" charset="0"/>
              </a:rPr>
              <a:t>By Cindy Bentley, Daniel Bier, Joan Karan, Lisa Pugh And Beth </a:t>
            </a:r>
            <a:r>
              <a:rPr lang="en-US" sz="1600" dirty="0" err="1">
                <a:latin typeface="Baskerville Old Face" panose="02020602080505020303" pitchFamily="18" charset="0"/>
              </a:rPr>
              <a:t>Swedeen</a:t>
            </a:r>
            <a:r>
              <a:rPr lang="en-US" sz="1600" dirty="0">
                <a:latin typeface="Baskerville Old Face" panose="02020602080505020303" pitchFamily="18" charset="0"/>
              </a:rPr>
              <a:t> Journal Sentinel (Milwaukee), Aug. 1, 2013 </a:t>
            </a:r>
            <a:r>
              <a:rPr lang="en-US" sz="1600" dirty="0">
                <a:latin typeface="Baskerville Old Face" panose="02020602080505020303" pitchFamily="18" charset="0"/>
                <a:hlinkClick r:id="rId4"/>
              </a:rPr>
              <a:t>http://www.jsonline.com/news/opinion/disability-advocates-laud-governors-jobs-focus-b9966299z1-217983671.html</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People with disabilities are rapidly joining the workforce. That's a hopeful trend. </a:t>
            </a:r>
          </a:p>
          <a:p>
            <a:r>
              <a:rPr lang="en-US" sz="1600" dirty="0">
                <a:latin typeface="Baskerville Old Face" panose="02020602080505020303" pitchFamily="18" charset="0"/>
              </a:rPr>
              <a:t>By </a:t>
            </a:r>
            <a:r>
              <a:rPr lang="en-US" sz="1600" dirty="0" err="1">
                <a:latin typeface="Baskerville Old Face" panose="02020602080505020303" pitchFamily="18" charset="0"/>
              </a:rPr>
              <a:t>Fmr</a:t>
            </a:r>
            <a:r>
              <a:rPr lang="en-US" sz="1600" dirty="0">
                <a:latin typeface="Baskerville Old Face" panose="02020602080505020303" pitchFamily="18" charset="0"/>
              </a:rPr>
              <a:t>. Gov. Jack Markell (D-DE). USA Today, February 22, 2018 </a:t>
            </a:r>
            <a:r>
              <a:rPr lang="en-US" sz="1600" dirty="0">
                <a:latin typeface="Baskerville Old Face" panose="02020602080505020303" pitchFamily="18" charset="0"/>
                <a:hlinkClick r:id="rId5"/>
              </a:rPr>
              <a:t>https://www.usatoday.com/story/opinion/2018/02/22/people-disabilities-rapidly-joining-workforce-parallel-tv-trend-jack-markell-column/355728002/</a:t>
            </a:r>
            <a:r>
              <a:rPr lang="en-US" sz="1600" dirty="0">
                <a:latin typeface="Baskerville Old Face" panose="02020602080505020303" pitchFamily="18" charset="0"/>
              </a:rPr>
              <a:t> </a:t>
            </a:r>
          </a:p>
          <a:p>
            <a:endParaRPr lang="en-US" sz="1600" dirty="0">
              <a:latin typeface="Baskerville Old Face" panose="02020602080505020303" pitchFamily="18" charset="0"/>
            </a:endParaRPr>
          </a:p>
          <a:p>
            <a:pPr marL="285750" indent="-285750">
              <a:buFont typeface="Wingdings" pitchFamily="2" charset="2"/>
              <a:buChar char="v"/>
            </a:pPr>
            <a:r>
              <a:rPr lang="en-US" sz="1600" dirty="0">
                <a:latin typeface="Baskerville Old Face" panose="02020602080505020303" pitchFamily="18" charset="0"/>
              </a:rPr>
              <a:t>Ford’s Push on Disability Rights Should Be a Model for Philanthropy</a:t>
            </a:r>
          </a:p>
          <a:p>
            <a:r>
              <a:rPr lang="en-US" sz="1600" dirty="0">
                <a:latin typeface="Baskerville Old Face" panose="02020602080505020303" pitchFamily="18" charset="0"/>
              </a:rPr>
              <a:t>By Steve Bartlett and Tony Coelho </a:t>
            </a:r>
          </a:p>
          <a:p>
            <a:r>
              <a:rPr lang="en-US" sz="1600" dirty="0">
                <a:latin typeface="Baskerville Old Face" panose="02020602080505020303" pitchFamily="18" charset="0"/>
                <a:hlinkClick r:id="rId6"/>
              </a:rPr>
              <a:t>https://www.philanthropy.com/article/Opinion-Ford-s-Push-on/237762</a:t>
            </a:r>
            <a:r>
              <a:rPr lang="en-US" sz="1600" dirty="0">
                <a:latin typeface="Baskerville Old Face" panose="02020602080505020303" pitchFamily="18" charset="0"/>
              </a:rPr>
              <a:t>  </a:t>
            </a:r>
          </a:p>
          <a:p>
            <a:endParaRPr lang="en-US" dirty="0">
              <a:latin typeface="Baskerville Old Face" panose="02020602080505020303" pitchFamily="18" charset="0"/>
            </a:endParaRPr>
          </a:p>
        </p:txBody>
      </p:sp>
      <p:sp>
        <p:nvSpPr>
          <p:cNvPr id="4" name="Slide Number Placeholder 3">
            <a:extLst>
              <a:ext uri="{FF2B5EF4-FFF2-40B4-BE49-F238E27FC236}">
                <a16:creationId xmlns:a16="http://schemas.microsoft.com/office/drawing/2014/main" id="{A7D092C8-B9E9-364D-99B9-28D6F9A29028}"/>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15</a:t>
            </a:fld>
            <a:endParaRPr lang="en-US" sz="18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2888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sldNum" idx="12"/>
          </p:nvPr>
        </p:nvSpPr>
        <p:spPr>
          <a:xfrm>
            <a:off x="6583680" y="6377943"/>
            <a:ext cx="2103120" cy="276999"/>
          </a:xfrm>
          <a:prstGeom prst="rect">
            <a:avLst/>
          </a:prstGeom>
          <a:noFill/>
          <a:ln>
            <a:noFill/>
          </a:ln>
        </p:spPr>
        <p:txBody>
          <a:bodyPr wrap="square" lIns="0" tIns="0" rIns="0" bIns="0" anchor="t" anchorCtr="0">
            <a:noAutofit/>
          </a:bodyPr>
          <a:lstStyle/>
          <a:p>
            <a:pPr marL="0" marR="0" lvl="0" indent="0" algn="r" rtl="0">
              <a:spcBef>
                <a:spcPts val="0"/>
              </a:spcBef>
              <a:buSzPct val="25000"/>
              <a:buNone/>
            </a:pPr>
            <a:fld id="{00000000-1234-1234-1234-123412341234}" type="slidenum">
              <a:rPr lang="en-US" sz="1800">
                <a:solidFill>
                  <a:srgbClr val="888888"/>
                </a:solidFill>
                <a:latin typeface="Calibri"/>
                <a:ea typeface="Calibri"/>
                <a:cs typeface="Calibri"/>
                <a:sym typeface="Calibri"/>
              </a:rPr>
              <a:t>16</a:t>
            </a:fld>
            <a:endParaRPr lang="en-US" sz="1800" dirty="0">
              <a:solidFill>
                <a:srgbClr val="888888"/>
              </a:solidFill>
              <a:latin typeface="Calibri"/>
              <a:ea typeface="Calibri"/>
              <a:cs typeface="Calibri"/>
              <a:sym typeface="Calibri"/>
            </a:endParaRPr>
          </a:p>
        </p:txBody>
      </p:sp>
      <p:sp>
        <p:nvSpPr>
          <p:cNvPr id="426" name="Shape 426"/>
          <p:cNvSpPr txBox="1"/>
          <p:nvPr/>
        </p:nvSpPr>
        <p:spPr>
          <a:xfrm>
            <a:off x="3716493" y="2807285"/>
            <a:ext cx="5734373" cy="5233262"/>
          </a:xfrm>
          <a:prstGeom prst="rect">
            <a:avLst/>
          </a:prstGeom>
          <a:noFill/>
          <a:ln>
            <a:noFill/>
          </a:ln>
        </p:spPr>
        <p:txBody>
          <a:bodyPr wrap="square" lIns="91275" tIns="45625" rIns="91275" bIns="45625" anchor="t" anchorCtr="0">
            <a:noAutofit/>
          </a:bodyPr>
          <a:lstStyle/>
          <a:p>
            <a:pPr algn="ctr"/>
            <a:r>
              <a:rPr lang="en-US" sz="2400" b="1" dirty="0">
                <a:latin typeface="Baskerville" panose="02020502070401020303" pitchFamily="18" charset="0"/>
              </a:rPr>
              <a:t>Debbie Fink</a:t>
            </a:r>
            <a:endParaRPr lang="en-US" sz="2400" dirty="0">
              <a:latin typeface="Baskerville" panose="02020502070401020303" pitchFamily="18" charset="0"/>
            </a:endParaRPr>
          </a:p>
          <a:p>
            <a:pPr algn="ctr"/>
            <a:r>
              <a:rPr lang="en-US" sz="2000" dirty="0">
                <a:latin typeface="Baskerville" panose="02020502070401020303" pitchFamily="18" charset="0"/>
              </a:rPr>
              <a:t>Director, Community Outreach &amp; Impact</a:t>
            </a:r>
          </a:p>
          <a:p>
            <a:pPr algn="ctr"/>
            <a:r>
              <a:rPr lang="en-US" sz="2000" u="sng" dirty="0" err="1">
                <a:latin typeface="Baskerville" panose="02020502070401020303" pitchFamily="18" charset="0"/>
              </a:rPr>
              <a:t>DebbieF@RespectAbility.org</a:t>
            </a:r>
            <a:endParaRPr lang="en-US" sz="2000" dirty="0">
              <a:latin typeface="Baskerville" panose="02020502070401020303" pitchFamily="18" charset="0"/>
            </a:endParaRPr>
          </a:p>
          <a:p>
            <a:pPr algn="ctr"/>
            <a:r>
              <a:rPr lang="en-US" sz="2000" dirty="0">
                <a:latin typeface="Baskerville" panose="02020502070401020303" pitchFamily="18" charset="0"/>
              </a:rPr>
              <a:t>11333 </a:t>
            </a:r>
            <a:r>
              <a:rPr lang="en-US" sz="2000" dirty="0" err="1">
                <a:latin typeface="Baskerville" panose="02020502070401020303" pitchFamily="18" charset="0"/>
              </a:rPr>
              <a:t>Woodglen</a:t>
            </a:r>
            <a:r>
              <a:rPr lang="en-US" sz="2000" dirty="0">
                <a:latin typeface="Baskerville" panose="02020502070401020303" pitchFamily="18" charset="0"/>
              </a:rPr>
              <a:t> Drive, Suite 102</a:t>
            </a:r>
          </a:p>
          <a:p>
            <a:pPr algn="ctr"/>
            <a:r>
              <a:rPr lang="en-US" sz="2000" dirty="0">
                <a:latin typeface="Baskerville" panose="02020502070401020303" pitchFamily="18" charset="0"/>
              </a:rPr>
              <a:t>Rockville, MD 20852</a:t>
            </a:r>
          </a:p>
          <a:p>
            <a:pPr algn="ctr"/>
            <a:r>
              <a:rPr lang="en-US" sz="2000" dirty="0">
                <a:latin typeface="Baskerville" panose="02020502070401020303" pitchFamily="18" charset="0"/>
              </a:rPr>
              <a:t>Office: (202) 517-6272</a:t>
            </a:r>
          </a:p>
          <a:p>
            <a:pPr algn="ctr"/>
            <a:r>
              <a:rPr lang="en-US" sz="2000" u="sng" dirty="0">
                <a:latin typeface="Baskerville" panose="02020502070401020303" pitchFamily="18" charset="0"/>
                <a:hlinkClick r:id="rId3"/>
              </a:rPr>
              <a:t>www.RespectAbility.org</a:t>
            </a:r>
            <a:endParaRPr lang="en-US" sz="2000" dirty="0">
              <a:latin typeface="Baskerville" panose="02020502070401020303" pitchFamily="18" charset="0"/>
            </a:endParaRPr>
          </a:p>
          <a:p>
            <a:pPr marL="0" marR="0" lvl="0" indent="0" algn="ctr" rtl="0">
              <a:spcBef>
                <a:spcPts val="0"/>
              </a:spcBef>
              <a:buNone/>
            </a:pPr>
            <a:endParaRPr sz="1200"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sz="1200"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sz="1200"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b="1" dirty="0">
              <a:solidFill>
                <a:srgbClr val="000090"/>
              </a:solidFill>
              <a:latin typeface="Libre Baskerville"/>
              <a:ea typeface="Libre Baskerville"/>
              <a:cs typeface="Libre Baskerville"/>
              <a:sym typeface="Libre Baskerville"/>
            </a:endParaRPr>
          </a:p>
          <a:p>
            <a:pPr marL="0" marR="0" lvl="0" indent="0" algn="ctr" rtl="0">
              <a:spcBef>
                <a:spcPts val="0"/>
              </a:spcBef>
              <a:buNone/>
            </a:pPr>
            <a:endParaRPr b="1" dirty="0">
              <a:solidFill>
                <a:srgbClr val="000090"/>
              </a:solidFill>
              <a:latin typeface="Libre Baskerville"/>
              <a:ea typeface="Libre Baskerville"/>
              <a:cs typeface="Libre Baskerville"/>
              <a:sym typeface="Libre Baskerville"/>
            </a:endParaRPr>
          </a:p>
          <a:p>
            <a:pPr marL="0" marR="0" lvl="0" indent="0" algn="ctr" rtl="0">
              <a:spcBef>
                <a:spcPts val="0"/>
              </a:spcBef>
              <a:spcAft>
                <a:spcPts val="0"/>
              </a:spcAft>
              <a:buNone/>
            </a:pPr>
            <a:endParaRPr b="1" dirty="0">
              <a:solidFill>
                <a:srgbClr val="000090"/>
              </a:solidFill>
              <a:latin typeface="Libre Baskerville"/>
              <a:ea typeface="Libre Baskerville"/>
              <a:cs typeface="Libre Baskerville"/>
              <a:sym typeface="Libre Baskerville"/>
            </a:endParaRPr>
          </a:p>
          <a:p>
            <a:pPr marL="0" marR="0" lvl="0" indent="0" algn="l" rtl="0">
              <a:lnSpc>
                <a:spcPct val="90000"/>
              </a:lnSpc>
              <a:spcBef>
                <a:spcPts val="480"/>
              </a:spcBef>
              <a:spcAft>
                <a:spcPts val="0"/>
              </a:spcAft>
              <a:buClr>
                <a:schemeClr val="dk1"/>
              </a:buClr>
              <a:buFont typeface="Noto Sans Symbols"/>
              <a:buNone/>
            </a:pPr>
            <a:endParaRPr dirty="0">
              <a:solidFill>
                <a:srgbClr val="000000"/>
              </a:solidFill>
              <a:latin typeface="Libre Baskerville"/>
              <a:ea typeface="Libre Baskerville"/>
              <a:cs typeface="Libre Baskerville"/>
              <a:sym typeface="Libre Baskerville"/>
            </a:endParaRPr>
          </a:p>
          <a:p>
            <a:pPr marL="0" marR="0" lvl="0" indent="0" algn="l" rtl="0">
              <a:lnSpc>
                <a:spcPct val="90000"/>
              </a:lnSpc>
              <a:spcBef>
                <a:spcPts val="480"/>
              </a:spcBef>
              <a:spcAft>
                <a:spcPts val="0"/>
              </a:spcAft>
              <a:buClr>
                <a:schemeClr val="dk1"/>
              </a:buClr>
              <a:buFont typeface="Noto Sans Symbols"/>
              <a:buNone/>
            </a:pPr>
            <a:endParaRPr u="sng" dirty="0">
              <a:solidFill>
                <a:schemeClr val="hlink"/>
              </a:solidFill>
              <a:latin typeface="Libre Baskerville"/>
              <a:ea typeface="Libre Baskerville"/>
              <a:cs typeface="Libre Baskerville"/>
              <a:sym typeface="Libre Baskerville"/>
              <a:hlinkClick r:id="rId4"/>
            </a:endParaRPr>
          </a:p>
          <a:p>
            <a:pPr marL="0" marR="0" lvl="0" indent="0" algn="l" rtl="0">
              <a:spcBef>
                <a:spcPts val="480"/>
              </a:spcBef>
              <a:buNone/>
            </a:pPr>
            <a:endParaRPr u="sng" dirty="0">
              <a:solidFill>
                <a:schemeClr val="hlink"/>
              </a:solidFill>
              <a:latin typeface="Libre Baskerville"/>
              <a:ea typeface="Libre Baskerville"/>
              <a:cs typeface="Libre Baskerville"/>
              <a:sym typeface="Libre Baskerville"/>
              <a:hlinkClick r:id="rId4"/>
            </a:endParaRPr>
          </a:p>
        </p:txBody>
      </p:sp>
      <p:pic>
        <p:nvPicPr>
          <p:cNvPr id="6146" name="Picture 2" descr="Debbie Fink smiling in front of a building">
            <a:extLst>
              <a:ext uri="{FF2B5EF4-FFF2-40B4-BE49-F238E27FC236}">
                <a16:creationId xmlns:a16="http://schemas.microsoft.com/office/drawing/2014/main" id="{CCA7173D-8D1D-9441-9A21-B0B51DD81F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121" y="2307956"/>
            <a:ext cx="3115960" cy="31159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63DBBE7-A3B9-4249-B30D-5D8D76324CD2}"/>
              </a:ext>
            </a:extLst>
          </p:cNvPr>
          <p:cNvSpPr>
            <a:spLocks noGrp="1"/>
          </p:cNvSpPr>
          <p:nvPr>
            <p:ph type="title" idx="4294967295"/>
          </p:nvPr>
        </p:nvSpPr>
        <p:spPr/>
        <p:txBody>
          <a:bodyPr/>
          <a:lstStyle/>
          <a:p>
            <a:pPr algn="r" rtl="0"/>
            <a:r>
              <a:rPr lang="en-US" sz="40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t>Contact Information</a:t>
            </a:r>
            <a:endParaRPr lang="en-US" dirty="0">
              <a:effectLst/>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CA20-2730-1046-B871-D0DE49451C5D}"/>
              </a:ext>
            </a:extLst>
          </p:cNvPr>
          <p:cNvSpPr>
            <a:spLocks noGrp="1"/>
          </p:cNvSpPr>
          <p:nvPr>
            <p:ph type="title"/>
          </p:nvPr>
        </p:nvSpPr>
        <p:spPr>
          <a:xfrm>
            <a:off x="442225" y="274334"/>
            <a:ext cx="8259565" cy="160381"/>
          </a:xfrm>
        </p:spPr>
        <p:txBody>
          <a:bodyPr/>
          <a:lstStyle/>
          <a:p>
            <a:pPr algn="r"/>
            <a:r>
              <a:rPr lang="en-US" sz="4000" b="1" dirty="0">
                <a:solidFill>
                  <a:srgbClr val="FFFFFF"/>
                </a:solidFill>
                <a:latin typeface="Baskerville Old Face" panose="02020602080505020303" pitchFamily="18" charset="77"/>
                <a:ea typeface="Libre Baskerville"/>
                <a:cs typeface="Libre Baskerville"/>
                <a:sym typeface="Libre Baskerville"/>
              </a:rPr>
              <a:t>Speakers #1</a:t>
            </a:r>
            <a:endParaRPr lang="en-US" sz="4000" b="1" dirty="0"/>
          </a:p>
        </p:txBody>
      </p:sp>
      <p:sp>
        <p:nvSpPr>
          <p:cNvPr id="3" name="Text Placeholder 2">
            <a:extLst>
              <a:ext uri="{FF2B5EF4-FFF2-40B4-BE49-F238E27FC236}">
                <a16:creationId xmlns:a16="http://schemas.microsoft.com/office/drawing/2014/main" id="{DEE8B78A-A506-D543-B2D9-A1A1DC5246A3}"/>
              </a:ext>
            </a:extLst>
          </p:cNvPr>
          <p:cNvSpPr>
            <a:spLocks noGrp="1"/>
          </p:cNvSpPr>
          <p:nvPr>
            <p:ph type="body" idx="1"/>
          </p:nvPr>
        </p:nvSpPr>
        <p:spPr>
          <a:xfrm>
            <a:off x="4051738" y="1489887"/>
            <a:ext cx="4770824" cy="4488431"/>
          </a:xfrm>
        </p:spPr>
        <p:txBody>
          <a:bodyPr/>
          <a:lstStyle/>
          <a:p>
            <a:pPr algn="ctr"/>
            <a:r>
              <a:rPr lang="en-US" sz="2800" u="sng" dirty="0">
                <a:latin typeface="Baskerville Old Face" panose="02020602080505020303" pitchFamily="18" charset="77"/>
              </a:rPr>
              <a:t>Steve Bartlett</a:t>
            </a:r>
          </a:p>
          <a:p>
            <a:pPr algn="ctr"/>
            <a:r>
              <a:rPr lang="en-US" b="1" dirty="0">
                <a:latin typeface="Baskerville Old Face" panose="02020602080505020303" pitchFamily="18" charset="77"/>
              </a:rPr>
              <a:t>Vice Chair, </a:t>
            </a:r>
          </a:p>
          <a:p>
            <a:pPr algn="ctr"/>
            <a:r>
              <a:rPr lang="en-US" b="1" dirty="0">
                <a:latin typeface="Baskerville Old Face" panose="02020602080505020303" pitchFamily="18" charset="77"/>
              </a:rPr>
              <a:t>Board of Directors</a:t>
            </a:r>
          </a:p>
          <a:p>
            <a:pPr algn="ctr"/>
            <a:endParaRPr lang="en-US" sz="500" dirty="0">
              <a:latin typeface="Baskerville Old Face" panose="02020602080505020303" pitchFamily="18" charset="77"/>
            </a:endParaRPr>
          </a:p>
          <a:p>
            <a:r>
              <a:rPr lang="en-US" sz="2000" dirty="0">
                <a:latin typeface="Baskerville Old Face" panose="02020602080505020303" pitchFamily="18" charset="77"/>
              </a:rPr>
              <a:t>The Honorable Representative Bartlett, Vice Chair of </a:t>
            </a:r>
            <a:r>
              <a:rPr lang="en-US" sz="2000" dirty="0" err="1">
                <a:latin typeface="Baskerville Old Face" panose="02020602080505020303" pitchFamily="18" charset="77"/>
              </a:rPr>
              <a:t>RespectAbility’s</a:t>
            </a:r>
            <a:r>
              <a:rPr lang="en-US" sz="2000" dirty="0">
                <a:latin typeface="Baskerville Old Face" panose="02020602080505020303" pitchFamily="18" charset="77"/>
              </a:rPr>
              <a:t> Board of Directors, previously served as a member of Congress for eight years, authoring 18 major pieces of legislation. Most notably, Bartlett was the President and CEO of the Financial Services Roundtable in Washington, D.C., the Mayor of Dallas, and a board member of several for-profit and non-profit organizations. Currently, he is a Senior Advisor with </a:t>
            </a:r>
            <a:r>
              <a:rPr lang="en-US" sz="2000" dirty="0" err="1">
                <a:latin typeface="Baskerville Old Face" panose="02020602080505020303" pitchFamily="18" charset="77"/>
              </a:rPr>
              <a:t>Treliant</a:t>
            </a:r>
            <a:r>
              <a:rPr lang="en-US" sz="2000" dirty="0">
                <a:latin typeface="Baskerville Old Face" panose="02020602080505020303" pitchFamily="18" charset="77"/>
              </a:rPr>
              <a:t> Risk Advisors. </a:t>
            </a:r>
          </a:p>
          <a:p>
            <a:pPr algn="ctr"/>
            <a:endParaRPr lang="en-US" dirty="0">
              <a:latin typeface="Baskerville Old Face" panose="02020602080505020303" pitchFamily="18" charset="77"/>
            </a:endParaRPr>
          </a:p>
        </p:txBody>
      </p:sp>
      <p:sp>
        <p:nvSpPr>
          <p:cNvPr id="4" name="Slide Number Placeholder 3">
            <a:extLst>
              <a:ext uri="{FF2B5EF4-FFF2-40B4-BE49-F238E27FC236}">
                <a16:creationId xmlns:a16="http://schemas.microsoft.com/office/drawing/2014/main" id="{CDBF7389-7A39-CE4F-9730-9DD530B14FD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2</a:t>
            </a:fld>
            <a:endParaRPr lang="en-US" sz="1800" b="0" i="0" u="none" strike="noStrike" cap="none">
              <a:solidFill>
                <a:srgbClr val="888888"/>
              </a:solidFill>
              <a:latin typeface="Calibri"/>
              <a:ea typeface="Calibri"/>
              <a:cs typeface="Calibri"/>
              <a:sym typeface="Calibri"/>
            </a:endParaRPr>
          </a:p>
        </p:txBody>
      </p:sp>
      <p:pic>
        <p:nvPicPr>
          <p:cNvPr id="5" name="Picture 6" descr="https://i2.wp.com/www.respectability.org/wp-content/uploads/2017/07/Steve-Bartlett.jpg?resize=400%2C400&amp;ssl=1">
            <a:extLst>
              <a:ext uri="{FF2B5EF4-FFF2-40B4-BE49-F238E27FC236}">
                <a16:creationId xmlns:a16="http://schemas.microsoft.com/office/drawing/2014/main" id="{568B387B-E375-BE4A-B6DD-409AA8ABE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15" y="1687674"/>
            <a:ext cx="3448221" cy="382643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493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A24040-94C8-8843-9C06-9A51447A5A4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3</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B59FAEDB-879D-544C-BCB4-DB12E1302BB3}"/>
              </a:ext>
            </a:extLst>
          </p:cNvPr>
          <p:cNvSpPr txBox="1"/>
          <p:nvPr/>
        </p:nvSpPr>
        <p:spPr>
          <a:xfrm>
            <a:off x="356461" y="1750911"/>
            <a:ext cx="8172942" cy="553998"/>
          </a:xfrm>
          <a:prstGeom prst="rect">
            <a:avLst/>
          </a:prstGeom>
          <a:noFill/>
        </p:spPr>
        <p:txBody>
          <a:bodyPr wrap="square" rtlCol="0">
            <a:spAutoFit/>
          </a:bodyPr>
          <a:lstStyle/>
          <a:p>
            <a:pPr marL="342900" indent="-342900">
              <a:buFont typeface="Wingdings" pitchFamily="2" charset="2"/>
              <a:buChar char="v"/>
            </a:pPr>
            <a:r>
              <a:rPr lang="en-US" sz="3000" b="1" dirty="0">
                <a:solidFill>
                  <a:schemeClr val="tx1"/>
                </a:solidFill>
                <a:latin typeface="Baskerville Old Face" panose="02020602080505020303" pitchFamily="18" charset="77"/>
              </a:rPr>
              <a:t>In meetings with a public audience, remember to: </a:t>
            </a:r>
          </a:p>
        </p:txBody>
      </p:sp>
      <p:sp>
        <p:nvSpPr>
          <p:cNvPr id="8" name="TextBox 7">
            <a:extLst>
              <a:ext uri="{FF2B5EF4-FFF2-40B4-BE49-F238E27FC236}">
                <a16:creationId xmlns:a16="http://schemas.microsoft.com/office/drawing/2014/main" id="{EBA88BE4-0AEA-3F46-AC64-96BD25D702D4}"/>
              </a:ext>
            </a:extLst>
          </p:cNvPr>
          <p:cNvSpPr txBox="1"/>
          <p:nvPr/>
        </p:nvSpPr>
        <p:spPr>
          <a:xfrm>
            <a:off x="699247" y="2469181"/>
            <a:ext cx="8175812" cy="4293483"/>
          </a:xfrm>
          <a:prstGeom prst="rect">
            <a:avLst/>
          </a:prstGeom>
          <a:noFill/>
        </p:spPr>
        <p:txBody>
          <a:bodyPr wrap="square" rtlCol="0">
            <a:spAutoFit/>
          </a:bodyPr>
          <a:lstStyle/>
          <a:p>
            <a:pPr marL="285750" indent="-285750">
              <a:buFont typeface="Wingdings" pitchFamily="2" charset="2"/>
              <a:buChar char="Ø"/>
            </a:pPr>
            <a:r>
              <a:rPr lang="en-US" sz="2500" dirty="0">
                <a:solidFill>
                  <a:schemeClr val="tx1"/>
                </a:solidFill>
                <a:latin typeface="Baskerville Old Face" panose="02020602080505020303" pitchFamily="18" charset="77"/>
              </a:rPr>
              <a:t>Arrive 15 – 30 minutes early.</a:t>
            </a:r>
          </a:p>
          <a:p>
            <a:pPr marL="285750" indent="-285750">
              <a:buFont typeface="Wingdings" pitchFamily="2" charset="2"/>
              <a:buChar char="Ø"/>
            </a:pPr>
            <a:endParaRPr lang="en-US" sz="2500" dirty="0">
              <a:solidFill>
                <a:schemeClr val="tx1"/>
              </a:solidFill>
              <a:latin typeface="Baskerville Old Face" panose="02020602080505020303" pitchFamily="18" charset="77"/>
            </a:endParaRPr>
          </a:p>
          <a:p>
            <a:pPr marL="285750" indent="-285750">
              <a:buFont typeface="Wingdings" pitchFamily="2" charset="2"/>
              <a:buChar char="Ø"/>
            </a:pPr>
            <a:r>
              <a:rPr lang="en-US" sz="2500" dirty="0">
                <a:solidFill>
                  <a:schemeClr val="tx1"/>
                </a:solidFill>
                <a:latin typeface="Baskerville Old Face" panose="02020602080505020303" pitchFamily="18" charset="77"/>
              </a:rPr>
              <a:t>Sit in the 2</a:t>
            </a:r>
            <a:r>
              <a:rPr lang="en-US" sz="2500" baseline="30000" dirty="0">
                <a:solidFill>
                  <a:schemeClr val="tx1"/>
                </a:solidFill>
                <a:latin typeface="Baskerville Old Face" panose="02020602080505020303" pitchFamily="18" charset="77"/>
              </a:rPr>
              <a:t>nd</a:t>
            </a:r>
            <a:r>
              <a:rPr lang="en-US" sz="2500" dirty="0">
                <a:solidFill>
                  <a:schemeClr val="tx1"/>
                </a:solidFill>
                <a:latin typeface="Baskerville Old Face" panose="02020602080505020303" pitchFamily="18" charset="77"/>
              </a:rPr>
              <a:t> or 3</a:t>
            </a:r>
            <a:r>
              <a:rPr lang="en-US" sz="2500" baseline="30000" dirty="0">
                <a:solidFill>
                  <a:schemeClr val="tx1"/>
                </a:solidFill>
                <a:latin typeface="Baskerville Old Face" panose="02020602080505020303" pitchFamily="18" charset="77"/>
              </a:rPr>
              <a:t>rd</a:t>
            </a:r>
            <a:r>
              <a:rPr lang="en-US" sz="2500" dirty="0">
                <a:solidFill>
                  <a:schemeClr val="tx1"/>
                </a:solidFill>
                <a:latin typeface="Baskerville Old Face" panose="02020602080505020303" pitchFamily="18" charset="77"/>
              </a:rPr>
              <a:t> row.</a:t>
            </a:r>
          </a:p>
          <a:p>
            <a:endParaRPr lang="en-US" sz="1200" dirty="0">
              <a:solidFill>
                <a:schemeClr val="tx1"/>
              </a:solidFill>
              <a:latin typeface="Baskerville Old Face" panose="02020602080505020303" pitchFamily="18" charset="77"/>
            </a:endParaRPr>
          </a:p>
          <a:p>
            <a:pPr marL="285750" indent="-285750">
              <a:buFont typeface="Wingdings" pitchFamily="2" charset="2"/>
              <a:buChar char="Ø"/>
            </a:pPr>
            <a:r>
              <a:rPr lang="en-US" sz="2500" dirty="0">
                <a:solidFill>
                  <a:schemeClr val="tx1"/>
                </a:solidFill>
                <a:latin typeface="Baskerville Old Face" panose="02020602080505020303" pitchFamily="18" charset="77"/>
              </a:rPr>
              <a:t>Ask a 15-30 second question in a friendly, respectful way.</a:t>
            </a:r>
          </a:p>
          <a:p>
            <a:pPr lvl="2"/>
            <a:r>
              <a:rPr lang="en-US" sz="2500" dirty="0">
                <a:solidFill>
                  <a:schemeClr val="tx1"/>
                </a:solidFill>
                <a:latin typeface="Baskerville Old Face" panose="02020602080505020303" pitchFamily="18" charset="77"/>
              </a:rPr>
              <a:t>	*  Don’t ask the first question; try to ask the 2</a:t>
            </a:r>
            <a:r>
              <a:rPr lang="en-US" sz="2500" baseline="30000" dirty="0">
                <a:solidFill>
                  <a:schemeClr val="tx1"/>
                </a:solidFill>
                <a:latin typeface="Baskerville Old Face" panose="02020602080505020303" pitchFamily="18" charset="77"/>
              </a:rPr>
              <a:t>nd</a:t>
            </a:r>
            <a:r>
              <a:rPr lang="en-US" sz="2500" dirty="0">
                <a:solidFill>
                  <a:schemeClr val="tx1"/>
                </a:solidFill>
                <a:latin typeface="Baskerville Old Face" panose="02020602080505020303" pitchFamily="18" charset="77"/>
              </a:rPr>
              <a:t> – 5</a:t>
            </a:r>
            <a:r>
              <a:rPr lang="en-US" sz="2500" baseline="30000" dirty="0">
                <a:solidFill>
                  <a:schemeClr val="tx1"/>
                </a:solidFill>
                <a:latin typeface="Baskerville Old Face" panose="02020602080505020303" pitchFamily="18" charset="77"/>
              </a:rPr>
              <a:t>th</a:t>
            </a:r>
            <a:r>
              <a:rPr lang="en-US" sz="2500" dirty="0">
                <a:solidFill>
                  <a:schemeClr val="tx1"/>
                </a:solidFill>
                <a:latin typeface="Baskerville Old Face" panose="02020602080505020303" pitchFamily="18" charset="77"/>
              </a:rPr>
              <a:t> 	    question.</a:t>
            </a:r>
          </a:p>
          <a:p>
            <a:endParaRPr lang="en-US" sz="1200" dirty="0">
              <a:solidFill>
                <a:schemeClr val="tx1"/>
              </a:solidFill>
              <a:latin typeface="Baskerville Old Face" panose="02020602080505020303" pitchFamily="18" charset="77"/>
            </a:endParaRPr>
          </a:p>
          <a:p>
            <a:pPr marL="285750" indent="-285750">
              <a:buFont typeface="Wingdings" pitchFamily="2" charset="2"/>
              <a:buChar char="Ø"/>
            </a:pPr>
            <a:r>
              <a:rPr lang="en-US" sz="2500" dirty="0">
                <a:solidFill>
                  <a:schemeClr val="tx1"/>
                </a:solidFill>
                <a:latin typeface="Baskerville Old Face" panose="02020602080505020303" pitchFamily="18" charset="77"/>
              </a:rPr>
              <a:t>Listen intently to answer.</a:t>
            </a:r>
          </a:p>
          <a:p>
            <a:endParaRPr lang="en-US" sz="1200" dirty="0">
              <a:solidFill>
                <a:schemeClr val="tx1"/>
              </a:solidFill>
              <a:latin typeface="Baskerville Old Face" panose="02020602080505020303" pitchFamily="18" charset="77"/>
            </a:endParaRPr>
          </a:p>
          <a:p>
            <a:pPr marL="285750" indent="-285750">
              <a:buFont typeface="Wingdings" pitchFamily="2" charset="2"/>
              <a:buChar char="Ø"/>
            </a:pPr>
            <a:r>
              <a:rPr lang="en-US" sz="2500" dirty="0">
                <a:solidFill>
                  <a:schemeClr val="tx1"/>
                </a:solidFill>
                <a:latin typeface="Baskerville Old Face" panose="02020602080505020303" pitchFamily="18" charset="77"/>
              </a:rPr>
              <a:t>Write down notes.</a:t>
            </a:r>
          </a:p>
          <a:p>
            <a:endParaRPr lang="en-US" sz="1200" dirty="0">
              <a:solidFill>
                <a:schemeClr val="tx1"/>
              </a:solidFill>
              <a:latin typeface="Baskerville Old Face" panose="02020602080505020303" pitchFamily="18" charset="77"/>
            </a:endParaRPr>
          </a:p>
          <a:p>
            <a:pPr marL="285750" indent="-285750">
              <a:buFont typeface="Wingdings" pitchFamily="2" charset="2"/>
              <a:buChar char="Ø"/>
            </a:pPr>
            <a:r>
              <a:rPr lang="en-US" sz="2500" dirty="0">
                <a:solidFill>
                  <a:schemeClr val="tx1"/>
                </a:solidFill>
                <a:latin typeface="Baskerville Old Face" panose="02020602080505020303" pitchFamily="18" charset="77"/>
              </a:rPr>
              <a:t>Afterwards, connect with others from different organizations.</a:t>
            </a:r>
            <a:endParaRPr lang="en-US" sz="2500" dirty="0"/>
          </a:p>
        </p:txBody>
      </p:sp>
      <p:sp>
        <p:nvSpPr>
          <p:cNvPr id="3" name="Title 2">
            <a:extLst>
              <a:ext uri="{FF2B5EF4-FFF2-40B4-BE49-F238E27FC236}">
                <a16:creationId xmlns:a16="http://schemas.microsoft.com/office/drawing/2014/main" id="{E2E57BF0-97F4-49D2-AF9D-3B0BAB2D1EF6}"/>
              </a:ext>
            </a:extLst>
          </p:cNvPr>
          <p:cNvSpPr>
            <a:spLocks noGrp="1"/>
          </p:cNvSpPr>
          <p:nvPr>
            <p:ph type="title" idx="4294967295"/>
          </p:nvPr>
        </p:nvSpPr>
        <p:spPr/>
        <p:txBody>
          <a:bodyPr/>
          <a:lstStyle/>
          <a:p>
            <a:pPr algn="r" rtl="0"/>
            <a:r>
              <a:rPr lang="en-US" sz="3800" b="1" i="0" dirty="0">
                <a:solidFill>
                  <a:srgbClr val="FFFFFF"/>
                </a:solidFill>
                <a:effectLst/>
                <a:latin typeface="Baskerville Old Face" panose="02020602080505020303" pitchFamily="18" charset="0"/>
                <a:ea typeface="Arial" panose="020B0604020202020204" pitchFamily="34" charset="0"/>
                <a:cs typeface="Arial" panose="020B0604020202020204" pitchFamily="34" charset="0"/>
              </a:rPr>
              <a:t>Civic Engagement Etiquette </a:t>
            </a:r>
            <a:endParaRPr lang="en-US" dirty="0">
              <a:effectLst/>
            </a:endParaRPr>
          </a:p>
          <a:p>
            <a:endParaRPr lang="en-US" dirty="0"/>
          </a:p>
        </p:txBody>
      </p:sp>
    </p:spTree>
    <p:extLst>
      <p:ext uri="{BB962C8B-B14F-4D97-AF65-F5344CB8AC3E}">
        <p14:creationId xmlns:p14="http://schemas.microsoft.com/office/powerpoint/2010/main" val="183091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4" name="TextBox 3">
            <a:extLst>
              <a:ext uri="{FF2B5EF4-FFF2-40B4-BE49-F238E27FC236}">
                <a16:creationId xmlns:a16="http://schemas.microsoft.com/office/drawing/2014/main" id="{4958F277-3F88-0348-AACD-3F38E44DAF4D}"/>
              </a:ext>
            </a:extLst>
          </p:cNvPr>
          <p:cNvSpPr txBox="1"/>
          <p:nvPr/>
        </p:nvSpPr>
        <p:spPr>
          <a:xfrm>
            <a:off x="4198105" y="1703464"/>
            <a:ext cx="4734879" cy="5047536"/>
          </a:xfrm>
          <a:prstGeom prst="rect">
            <a:avLst/>
          </a:prstGeom>
          <a:noFill/>
        </p:spPr>
        <p:txBody>
          <a:bodyPr wrap="square" rtlCol="0">
            <a:spAutoFit/>
          </a:bodyPr>
          <a:lstStyle/>
          <a:p>
            <a:pPr algn="ctr"/>
            <a:r>
              <a:rPr lang="en-US" sz="3200" u="sng" dirty="0">
                <a:latin typeface="Baskerville Old Face" panose="02020602080505020303" pitchFamily="18" charset="77"/>
              </a:rPr>
              <a:t>Gerard Robinson</a:t>
            </a:r>
            <a:endParaRPr lang="en-US" sz="1800" u="sng" dirty="0">
              <a:latin typeface="Baskerville Old Face" panose="02020602080505020303" pitchFamily="18" charset="77"/>
            </a:endParaRPr>
          </a:p>
          <a:p>
            <a:pPr algn="ctr"/>
            <a:r>
              <a:rPr lang="en-US" sz="2000" b="1" dirty="0">
                <a:latin typeface="Baskerville Old Face" panose="02020602080505020303" pitchFamily="18" charset="77"/>
              </a:rPr>
              <a:t>Board of Directors</a:t>
            </a:r>
          </a:p>
          <a:p>
            <a:pPr algn="ctr"/>
            <a:endParaRPr lang="en-US" sz="1000" b="1" dirty="0">
              <a:latin typeface="Baskerville Old Face" panose="02020602080505020303" pitchFamily="18" charset="77"/>
            </a:endParaRPr>
          </a:p>
          <a:p>
            <a:r>
              <a:rPr lang="en-US" sz="2000" dirty="0">
                <a:solidFill>
                  <a:schemeClr val="dk1"/>
                </a:solidFill>
                <a:latin typeface="Baskerville Old Face" panose="02020602080505020303" pitchFamily="18" charset="77"/>
                <a:ea typeface="Libre Baskerville"/>
                <a:cs typeface="Libre Baskerville"/>
                <a:sym typeface="Libre Baskerville"/>
              </a:rPr>
              <a:t>Gerard Robinson is the executive director of the Center for Advancing Opportunity (CAO), and a resident fellow at the American Enterprise Institute (AEI). His  research areas include parental choice in the public and private schools, regulatory development and implementation of K-12 standards, to name a few. His previous positions include Commissioner of Education for the State of Florida, Secretary of Education for the Commonwealth of Virginia, and President of the Black Alliance for Educational Options.</a:t>
            </a:r>
            <a:endParaRPr lang="en-US" sz="2000" dirty="0">
              <a:latin typeface="Baskerville Old Face" panose="02020602080505020303" pitchFamily="18" charset="77"/>
            </a:endParaRPr>
          </a:p>
        </p:txBody>
      </p:sp>
      <p:pic>
        <p:nvPicPr>
          <p:cNvPr id="5" name="Picture 2" descr="https://i1.wp.com/www.respectability.org/wp-content/uploads/2017/07/Gerard-Robinson.jpg?resize=400%2C400&amp;ssl=1">
            <a:extLst>
              <a:ext uri="{FF2B5EF4-FFF2-40B4-BE49-F238E27FC236}">
                <a16:creationId xmlns:a16="http://schemas.microsoft.com/office/drawing/2014/main" id="{BDF6B707-D093-344E-9EA8-8C37A6166A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42" y="1703464"/>
            <a:ext cx="3449066" cy="382450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A1AADC-6C8F-476C-9AAB-B4F0D97D5981}"/>
              </a:ext>
            </a:extLst>
          </p:cNvPr>
          <p:cNvSpPr>
            <a:spLocks noGrp="1"/>
          </p:cNvSpPr>
          <p:nvPr>
            <p:ph type="title" idx="4294967295"/>
          </p:nvPr>
        </p:nvSpPr>
        <p:spPr/>
        <p:txBody>
          <a:bodyPr/>
          <a:lstStyle/>
          <a:p>
            <a:pPr algn="r"/>
            <a:r>
              <a:rPr lang="en-US" sz="4000" b="1" i="0" dirty="0">
                <a:solidFill>
                  <a:srgbClr val="FFFFFF"/>
                </a:solidFill>
                <a:effectLst/>
                <a:latin typeface="Baskerville Old Face" panose="02020602080505020303" pitchFamily="18" charset="0"/>
                <a:ea typeface="Libre Baskerville" panose="020B0604020202020204" charset="0"/>
                <a:cs typeface="Libre Baskerville" panose="020B0604020202020204" charset="0"/>
              </a:rPr>
              <a:t> Speakers #2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91F2-D2F4-6D48-963E-7E8C9A6A2905}"/>
              </a:ext>
            </a:extLst>
          </p:cNvPr>
          <p:cNvSpPr>
            <a:spLocks noGrp="1"/>
          </p:cNvSpPr>
          <p:nvPr>
            <p:ph type="title"/>
          </p:nvPr>
        </p:nvSpPr>
        <p:spPr>
          <a:xfrm>
            <a:off x="2026920" y="104995"/>
            <a:ext cx="6939580" cy="687485"/>
          </a:xfrm>
        </p:spPr>
        <p:txBody>
          <a:bodyPr/>
          <a:lstStyle/>
          <a:p>
            <a:pPr algn="r"/>
            <a:r>
              <a:rPr lang="en-US" sz="3200" b="1" dirty="0">
                <a:solidFill>
                  <a:schemeClr val="bg1"/>
                </a:solidFill>
                <a:latin typeface="Baskerville Old Face" panose="02020602080505020303" pitchFamily="18" charset="77"/>
              </a:rPr>
              <a:t>Individuals with Disabilities Education Act (IDEA) </a:t>
            </a:r>
          </a:p>
        </p:txBody>
      </p:sp>
      <p:sp>
        <p:nvSpPr>
          <p:cNvPr id="4" name="Slide Number Placeholder 3">
            <a:extLst>
              <a:ext uri="{FF2B5EF4-FFF2-40B4-BE49-F238E27FC236}">
                <a16:creationId xmlns:a16="http://schemas.microsoft.com/office/drawing/2014/main" id="{D4C26A52-9DE4-BD42-98C6-BF60D08F2D60}"/>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5</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EDC06CDD-DAE1-224C-BDD4-97C22A709A4F}"/>
              </a:ext>
            </a:extLst>
          </p:cNvPr>
          <p:cNvSpPr txBox="1"/>
          <p:nvPr/>
        </p:nvSpPr>
        <p:spPr>
          <a:xfrm>
            <a:off x="0" y="1530965"/>
            <a:ext cx="3675529" cy="461665"/>
          </a:xfrm>
          <a:prstGeom prst="rect">
            <a:avLst/>
          </a:prstGeom>
          <a:noFill/>
        </p:spPr>
        <p:txBody>
          <a:bodyPr wrap="square" rtlCol="0">
            <a:spAutoFit/>
          </a:bodyPr>
          <a:lstStyle/>
          <a:p>
            <a:r>
              <a:rPr lang="en-US" sz="2400" b="1" dirty="0">
                <a:latin typeface="Baskerville Old Face" panose="02020602080505020303" pitchFamily="18" charset="77"/>
              </a:rPr>
              <a:t>  Students Under IDEA  </a:t>
            </a:r>
          </a:p>
        </p:txBody>
      </p:sp>
      <p:sp>
        <p:nvSpPr>
          <p:cNvPr id="10" name="TextBox 9">
            <a:extLst>
              <a:ext uri="{FF2B5EF4-FFF2-40B4-BE49-F238E27FC236}">
                <a16:creationId xmlns:a16="http://schemas.microsoft.com/office/drawing/2014/main" id="{E28006BE-27A9-5649-B1A1-8738659B92F3}"/>
              </a:ext>
            </a:extLst>
          </p:cNvPr>
          <p:cNvSpPr txBox="1"/>
          <p:nvPr/>
        </p:nvSpPr>
        <p:spPr>
          <a:xfrm>
            <a:off x="483351" y="2212238"/>
            <a:ext cx="3079655" cy="1631216"/>
          </a:xfrm>
          <a:prstGeom prst="rect">
            <a:avLst/>
          </a:prstGeom>
          <a:noFill/>
        </p:spPr>
        <p:txBody>
          <a:bodyPr wrap="square" rtlCol="0">
            <a:spAutoFit/>
          </a:bodyPr>
          <a:lstStyle/>
          <a:p>
            <a:pPr marL="285750" indent="-285750">
              <a:buFont typeface="Wingdings" pitchFamily="2" charset="2"/>
              <a:buChar char="v"/>
            </a:pPr>
            <a:r>
              <a:rPr lang="en-US" sz="2000" dirty="0">
                <a:latin typeface="Baskerville Old Face" panose="02020602080505020303" pitchFamily="18" charset="77"/>
              </a:rPr>
              <a:t>“In 2015-16, the number of students ages 3-21 receiving special education services was </a:t>
            </a:r>
            <a:r>
              <a:rPr lang="en-US" sz="2000" b="1" i="1" dirty="0">
                <a:latin typeface="Baskerville Old Face" panose="02020602080505020303" pitchFamily="18" charset="77"/>
              </a:rPr>
              <a:t>6.7 million</a:t>
            </a:r>
            <a:r>
              <a:rPr lang="en-US" sz="2000" dirty="0">
                <a:latin typeface="Baskerville Old Face" panose="02020602080505020303" pitchFamily="18" charset="77"/>
              </a:rPr>
              <a:t>, or</a:t>
            </a:r>
          </a:p>
        </p:txBody>
      </p:sp>
      <p:sp>
        <p:nvSpPr>
          <p:cNvPr id="11" name="TextBox 10">
            <a:extLst>
              <a:ext uri="{FF2B5EF4-FFF2-40B4-BE49-F238E27FC236}">
                <a16:creationId xmlns:a16="http://schemas.microsoft.com/office/drawing/2014/main" id="{13A18A3E-1504-CC4C-A2B9-59FA53361A79}"/>
              </a:ext>
            </a:extLst>
          </p:cNvPr>
          <p:cNvSpPr txBox="1"/>
          <p:nvPr/>
        </p:nvSpPr>
        <p:spPr>
          <a:xfrm>
            <a:off x="195874" y="6378605"/>
            <a:ext cx="6468437" cy="523220"/>
          </a:xfrm>
          <a:prstGeom prst="rect">
            <a:avLst/>
          </a:prstGeom>
          <a:noFill/>
        </p:spPr>
        <p:txBody>
          <a:bodyPr wrap="none" rtlCol="0">
            <a:spAutoFit/>
          </a:bodyPr>
          <a:lstStyle/>
          <a:p>
            <a:r>
              <a:rPr lang="en-US" dirty="0"/>
              <a:t>Source: </a:t>
            </a:r>
            <a:r>
              <a:rPr lang="en-US" dirty="0">
                <a:hlinkClick r:id="rId3"/>
              </a:rPr>
              <a:t>NCES The Condition of Education: Children and Youth with Disabilities</a:t>
            </a:r>
            <a:endParaRPr lang="en-US" dirty="0"/>
          </a:p>
          <a:p>
            <a:endParaRPr lang="en-US" dirty="0"/>
          </a:p>
        </p:txBody>
      </p:sp>
      <p:pic>
        <p:nvPicPr>
          <p:cNvPr id="13" name="Picture 12" descr="Figure 1. Percentage distribution of students ages 3–21 served under the Individuals with Disabilities Education Act (IDEA), Part B, by disability type: School year 2015–16&#10;&#10;SUMMARY TEXT: In school year 2015–16, a higher percentage of students ages 3–21 received special education services under IDEA for specific learning disabilities than for any other type of disability. A specific learning disability is a disorder in one or more of the basic psychological processes involved in understanding or using language, spoken or written, that may manifest itself in an imperfect ability to listen, think, speak, read, write, spell, or do mathematical calculations. In 2015–16, some 34 percent of all students receiving special education services had specific learning disabilities, 20 percent had speech or language impairments, and 14 percent had other health impairments (including having limited strength, vitality, or alertness due to chronic or acute health problems such as a heart condition, tuberculosis, rheumatic fever, nephritis, asthma, sickle cell anemia, hemophilia, epilepsy, lead poisoning, leukemia, or diabetes). Students with autism, intellectual disabilities, developmental delays, and emotional disturbances each accounted for between 5 and 9 percent of students served under IDEA. Students with multiple disabilities, hearing impairments, orthopedic impairments, visual impairments, traumatic brain injuries, and deaf-blindness each accounted for 2 percent or less of those served under IDEA.&#10;">
            <a:extLst>
              <a:ext uri="{FF2B5EF4-FFF2-40B4-BE49-F238E27FC236}">
                <a16:creationId xmlns:a16="http://schemas.microsoft.com/office/drawing/2014/main" id="{D3FD0D6C-4127-D34B-B447-ACEDD3D8024E}"/>
              </a:ext>
            </a:extLst>
          </p:cNvPr>
          <p:cNvPicPr>
            <a:picLocks noChangeAspect="1"/>
          </p:cNvPicPr>
          <p:nvPr/>
        </p:nvPicPr>
        <p:blipFill>
          <a:blip r:embed="rId4"/>
          <a:stretch>
            <a:fillRect/>
          </a:stretch>
        </p:blipFill>
        <p:spPr>
          <a:xfrm>
            <a:off x="3980329" y="1530965"/>
            <a:ext cx="4894730" cy="4747167"/>
          </a:xfrm>
          <a:prstGeom prst="rect">
            <a:avLst/>
          </a:prstGeom>
          <a:ln w="28575">
            <a:solidFill>
              <a:schemeClr val="tx1"/>
            </a:solidFill>
          </a:ln>
        </p:spPr>
      </p:pic>
      <p:sp>
        <p:nvSpPr>
          <p:cNvPr id="3" name="TextBox 2">
            <a:extLst>
              <a:ext uri="{FF2B5EF4-FFF2-40B4-BE49-F238E27FC236}">
                <a16:creationId xmlns:a16="http://schemas.microsoft.com/office/drawing/2014/main" id="{827296ED-40C7-0544-985D-2A75FAB940A0}"/>
              </a:ext>
            </a:extLst>
          </p:cNvPr>
          <p:cNvSpPr txBox="1"/>
          <p:nvPr/>
        </p:nvSpPr>
        <p:spPr>
          <a:xfrm>
            <a:off x="709447" y="3843454"/>
            <a:ext cx="2853559" cy="1938992"/>
          </a:xfrm>
          <a:prstGeom prst="rect">
            <a:avLst/>
          </a:prstGeom>
          <a:noFill/>
        </p:spPr>
        <p:txBody>
          <a:bodyPr wrap="square" rtlCol="0">
            <a:spAutoFit/>
          </a:bodyPr>
          <a:lstStyle/>
          <a:p>
            <a:r>
              <a:rPr lang="en-US" sz="2000" b="1" i="1" dirty="0">
                <a:latin typeface="Baskerville Old Face" panose="02020602080505020303" pitchFamily="18" charset="77"/>
              </a:rPr>
              <a:t>13 percent of all public school students. </a:t>
            </a:r>
            <a:r>
              <a:rPr lang="en-US" sz="2000" dirty="0">
                <a:latin typeface="Baskerville Old Face" panose="02020602080505020303" pitchFamily="18" charset="77"/>
              </a:rPr>
              <a:t>Among students receiving special education services, </a:t>
            </a:r>
            <a:r>
              <a:rPr lang="en-US" sz="2000" b="1" i="1" dirty="0">
                <a:latin typeface="Baskerville Old Face" panose="02020602080505020303" pitchFamily="18" charset="77"/>
              </a:rPr>
              <a:t>34 percent had specific learning disabilities.</a:t>
            </a:r>
            <a:r>
              <a:rPr lang="en-US" sz="2000" dirty="0">
                <a:latin typeface="Baskerville Old Face" panose="02020602080505020303" pitchFamily="18" charset="77"/>
              </a:rPr>
              <a:t>”</a:t>
            </a:r>
          </a:p>
        </p:txBody>
      </p:sp>
    </p:spTree>
    <p:extLst>
      <p:ext uri="{BB962C8B-B14F-4D97-AF65-F5344CB8AC3E}">
        <p14:creationId xmlns:p14="http://schemas.microsoft.com/office/powerpoint/2010/main" val="1083759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A1D5A7-92D9-4843-A6DB-2C7388BC4BA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6</a:t>
            </a:fld>
            <a:endParaRPr lang="en-US" sz="1800" b="0" i="0" u="none" strike="noStrike" cap="none">
              <a:solidFill>
                <a:srgbClr val="888888"/>
              </a:solidFill>
              <a:latin typeface="Calibri"/>
              <a:ea typeface="Calibri"/>
              <a:cs typeface="Calibri"/>
              <a:sym typeface="Calibri"/>
            </a:endParaRPr>
          </a:p>
        </p:txBody>
      </p:sp>
      <p:pic>
        <p:nvPicPr>
          <p:cNvPr id="4" name="Picture 3" descr="Map of US Public High School Graduation rates for Students with disabilities. ">
            <a:extLst>
              <a:ext uri="{FF2B5EF4-FFF2-40B4-BE49-F238E27FC236}">
                <a16:creationId xmlns:a16="http://schemas.microsoft.com/office/drawing/2014/main" id="{1D3C1842-CDA6-7140-8BB8-C0A60F081991}"/>
              </a:ext>
            </a:extLst>
          </p:cNvPr>
          <p:cNvPicPr>
            <a:picLocks noChangeAspect="1"/>
          </p:cNvPicPr>
          <p:nvPr/>
        </p:nvPicPr>
        <p:blipFill>
          <a:blip r:embed="rId3"/>
          <a:stretch>
            <a:fillRect/>
          </a:stretch>
        </p:blipFill>
        <p:spPr>
          <a:xfrm>
            <a:off x="2239088" y="3781629"/>
            <a:ext cx="4665819" cy="2459232"/>
          </a:xfrm>
          <a:prstGeom prst="rect">
            <a:avLst/>
          </a:prstGeom>
          <a:ln w="28575">
            <a:solidFill>
              <a:schemeClr val="tx1"/>
            </a:solidFill>
          </a:ln>
        </p:spPr>
      </p:pic>
      <p:pic>
        <p:nvPicPr>
          <p:cNvPr id="6" name="Picture 5" descr="Map of US Public High School Graduation rates compared between students with and without disabilities. The top map in blue shows the US rate for all students while the bottom map of the US show graduation rates for students with disabilities.&#10;">
            <a:extLst>
              <a:ext uri="{FF2B5EF4-FFF2-40B4-BE49-F238E27FC236}">
                <a16:creationId xmlns:a16="http://schemas.microsoft.com/office/drawing/2014/main" id="{9C76E031-5030-AA4A-A48C-ABED4266D0AA}"/>
              </a:ext>
            </a:extLst>
          </p:cNvPr>
          <p:cNvPicPr>
            <a:picLocks noChangeAspect="1"/>
          </p:cNvPicPr>
          <p:nvPr/>
        </p:nvPicPr>
        <p:blipFill rotWithShape="1">
          <a:blip r:embed="rId4"/>
          <a:srcRect t="2961"/>
          <a:stretch/>
        </p:blipFill>
        <p:spPr>
          <a:xfrm>
            <a:off x="2239089" y="1395382"/>
            <a:ext cx="4665819" cy="2341292"/>
          </a:xfrm>
          <a:prstGeom prst="rect">
            <a:avLst/>
          </a:prstGeom>
          <a:ln w="28575">
            <a:solidFill>
              <a:schemeClr val="tx1"/>
            </a:solidFill>
          </a:ln>
        </p:spPr>
      </p:pic>
      <p:sp>
        <p:nvSpPr>
          <p:cNvPr id="8" name="TextBox 7">
            <a:extLst>
              <a:ext uri="{FF2B5EF4-FFF2-40B4-BE49-F238E27FC236}">
                <a16:creationId xmlns:a16="http://schemas.microsoft.com/office/drawing/2014/main" id="{B8FEE08E-0C45-A646-9ECA-0B17B169E5D0}"/>
              </a:ext>
            </a:extLst>
          </p:cNvPr>
          <p:cNvSpPr txBox="1"/>
          <p:nvPr/>
        </p:nvSpPr>
        <p:spPr>
          <a:xfrm>
            <a:off x="429051" y="6334313"/>
            <a:ext cx="8285899" cy="523220"/>
          </a:xfrm>
          <a:prstGeom prst="rect">
            <a:avLst/>
          </a:prstGeom>
          <a:noFill/>
        </p:spPr>
        <p:txBody>
          <a:bodyPr wrap="square" rtlCol="0">
            <a:spAutoFit/>
          </a:bodyPr>
          <a:lstStyle/>
          <a:p>
            <a:pPr algn="ctr"/>
            <a:r>
              <a:rPr lang="en-US" b="1" dirty="0">
                <a:latin typeface="Baskerville Old Face" panose="02020602080505020303" pitchFamily="18" charset="77"/>
                <a:hlinkClick r:id="rId5"/>
              </a:rPr>
              <a:t>FACT</a:t>
            </a:r>
            <a:r>
              <a:rPr lang="en-US" dirty="0">
                <a:latin typeface="Baskerville Old Face" panose="02020602080505020303" pitchFamily="18" charset="77"/>
                <a:hlinkClick r:id="rId5"/>
              </a:rPr>
              <a:t>: Students with disabilities have lower graduation rates than students without disabilities. This gap has increased in recent years.</a:t>
            </a:r>
            <a:endParaRPr lang="en-US" dirty="0"/>
          </a:p>
        </p:txBody>
      </p:sp>
      <p:pic>
        <p:nvPicPr>
          <p:cNvPr id="17" name="Picture 16" descr="Public High School Graduation Rates - Color coded dark to light by categories of 65-67%, 61-64%, ">
            <a:extLst>
              <a:ext uri="{FF2B5EF4-FFF2-40B4-BE49-F238E27FC236}">
                <a16:creationId xmlns:a16="http://schemas.microsoft.com/office/drawing/2014/main" id="{B7FBA791-D03C-1D45-AF07-C9DCBF7AE353}"/>
              </a:ext>
            </a:extLst>
          </p:cNvPr>
          <p:cNvPicPr>
            <a:picLocks noChangeAspect="1"/>
          </p:cNvPicPr>
          <p:nvPr/>
        </p:nvPicPr>
        <p:blipFill rotWithShape="1">
          <a:blip r:embed="rId6"/>
          <a:srcRect r="24297" b="15801"/>
          <a:stretch/>
        </p:blipFill>
        <p:spPr>
          <a:xfrm>
            <a:off x="119301" y="4182348"/>
            <a:ext cx="1298020" cy="807665"/>
          </a:xfrm>
          <a:prstGeom prst="rect">
            <a:avLst/>
          </a:prstGeom>
        </p:spPr>
      </p:pic>
      <p:pic>
        <p:nvPicPr>
          <p:cNvPr id="19" name="Picture 18" descr="Public High School Graduation Rates - Color coded dark to light by categories 60% r">
            <a:extLst>
              <a:ext uri="{FF2B5EF4-FFF2-40B4-BE49-F238E27FC236}">
                <a16:creationId xmlns:a16="http://schemas.microsoft.com/office/drawing/2014/main" id="{19D38B91-3FBD-C54D-9133-3E999FC7CDB9}"/>
              </a:ext>
            </a:extLst>
          </p:cNvPr>
          <p:cNvPicPr>
            <a:picLocks noChangeAspect="1"/>
          </p:cNvPicPr>
          <p:nvPr/>
        </p:nvPicPr>
        <p:blipFill>
          <a:blip r:embed="rId7"/>
          <a:stretch>
            <a:fillRect/>
          </a:stretch>
        </p:blipFill>
        <p:spPr>
          <a:xfrm>
            <a:off x="149780" y="5070538"/>
            <a:ext cx="1619595" cy="399699"/>
          </a:xfrm>
          <a:prstGeom prst="rect">
            <a:avLst/>
          </a:prstGeom>
        </p:spPr>
      </p:pic>
      <p:pic>
        <p:nvPicPr>
          <p:cNvPr id="21" name="Picture 20" descr="DATA UNAVAILBLE">
            <a:extLst>
              <a:ext uri="{FF2B5EF4-FFF2-40B4-BE49-F238E27FC236}">
                <a16:creationId xmlns:a16="http://schemas.microsoft.com/office/drawing/2014/main" id="{338208CA-B598-234C-94E2-51D4613E781B}"/>
              </a:ext>
            </a:extLst>
          </p:cNvPr>
          <p:cNvPicPr>
            <a:picLocks noChangeAspect="1"/>
          </p:cNvPicPr>
          <p:nvPr/>
        </p:nvPicPr>
        <p:blipFill rotWithShape="1">
          <a:blip r:embed="rId8"/>
          <a:srcRect l="6271" t="2186" b="1"/>
          <a:stretch/>
        </p:blipFill>
        <p:spPr>
          <a:xfrm>
            <a:off x="233262" y="5555102"/>
            <a:ext cx="1655418" cy="415237"/>
          </a:xfrm>
          <a:prstGeom prst="rect">
            <a:avLst/>
          </a:prstGeom>
        </p:spPr>
      </p:pic>
      <p:sp>
        <p:nvSpPr>
          <p:cNvPr id="22" name="TextBox 21">
            <a:extLst>
              <a:ext uri="{FF2B5EF4-FFF2-40B4-BE49-F238E27FC236}">
                <a16:creationId xmlns:a16="http://schemas.microsoft.com/office/drawing/2014/main" id="{4F6C5674-FF3C-864F-B06F-EDFF35AB8F9E}"/>
              </a:ext>
            </a:extLst>
          </p:cNvPr>
          <p:cNvSpPr txBox="1"/>
          <p:nvPr/>
        </p:nvSpPr>
        <p:spPr>
          <a:xfrm>
            <a:off x="7094328" y="3731249"/>
            <a:ext cx="1813561" cy="2277547"/>
          </a:xfrm>
          <a:prstGeom prst="rect">
            <a:avLst/>
          </a:prstGeom>
          <a:noFill/>
        </p:spPr>
        <p:txBody>
          <a:bodyPr wrap="square" rtlCol="0">
            <a:spAutoFit/>
          </a:bodyPr>
          <a:lstStyle/>
          <a:p>
            <a:r>
              <a:rPr lang="en-US" sz="2000" dirty="0">
                <a:latin typeface="Baskerville Old Face" panose="02020602080505020303" pitchFamily="18" charset="77"/>
              </a:rPr>
              <a:t>National Public High School Graduation Average for </a:t>
            </a:r>
            <a:r>
              <a:rPr lang="en-US" sz="2000" b="1" i="1" dirty="0">
                <a:latin typeface="Baskerville Old Face" panose="02020602080505020303" pitchFamily="18" charset="77"/>
              </a:rPr>
              <a:t>Students with Disabilities</a:t>
            </a:r>
            <a:r>
              <a:rPr lang="en-US" sz="2000" dirty="0">
                <a:solidFill>
                  <a:schemeClr val="tx1"/>
                </a:solidFill>
                <a:latin typeface="Baskerville Old Face" panose="02020602080505020303" pitchFamily="18" charset="77"/>
              </a:rPr>
              <a:t> :</a:t>
            </a:r>
            <a:r>
              <a:rPr lang="en-US" sz="2000" dirty="0">
                <a:latin typeface="Baskerville Old Face" panose="02020602080505020303" pitchFamily="18" charset="77"/>
              </a:rPr>
              <a:t> </a:t>
            </a:r>
            <a:r>
              <a:rPr lang="en-US" sz="2200" b="1" dirty="0">
                <a:solidFill>
                  <a:schemeClr val="accent6">
                    <a:lumMod val="75000"/>
                  </a:schemeClr>
                </a:solidFill>
                <a:latin typeface="Baskerville Old Face" panose="02020602080505020303" pitchFamily="18" charset="77"/>
              </a:rPr>
              <a:t>62%</a:t>
            </a:r>
          </a:p>
        </p:txBody>
      </p:sp>
      <p:sp>
        <p:nvSpPr>
          <p:cNvPr id="23" name="TextBox 22">
            <a:extLst>
              <a:ext uri="{FF2B5EF4-FFF2-40B4-BE49-F238E27FC236}">
                <a16:creationId xmlns:a16="http://schemas.microsoft.com/office/drawing/2014/main" id="{76371F54-0F07-F448-9A26-BD1DA85DA640}"/>
              </a:ext>
            </a:extLst>
          </p:cNvPr>
          <p:cNvSpPr txBox="1"/>
          <p:nvPr/>
        </p:nvSpPr>
        <p:spPr>
          <a:xfrm>
            <a:off x="7094329" y="1395382"/>
            <a:ext cx="1813561" cy="2010351"/>
          </a:xfrm>
          <a:prstGeom prst="rect">
            <a:avLst/>
          </a:prstGeom>
          <a:noFill/>
        </p:spPr>
        <p:txBody>
          <a:bodyPr wrap="square" rtlCol="0">
            <a:spAutoFit/>
          </a:bodyPr>
          <a:lstStyle/>
          <a:p>
            <a:r>
              <a:rPr lang="en-US" sz="2000" b="1" i="1" dirty="0">
                <a:latin typeface="Baskerville Old Face" panose="02020602080505020303" pitchFamily="18" charset="77"/>
              </a:rPr>
              <a:t>Total</a:t>
            </a:r>
            <a:r>
              <a:rPr lang="en-US" sz="2000" b="1" dirty="0">
                <a:latin typeface="Baskerville Old Face" panose="02020602080505020303" pitchFamily="18" charset="77"/>
              </a:rPr>
              <a:t> </a:t>
            </a:r>
            <a:r>
              <a:rPr lang="en-US" sz="2000" dirty="0">
                <a:latin typeface="Baskerville Old Face" panose="02020602080505020303" pitchFamily="18" charset="77"/>
              </a:rPr>
              <a:t>National Public High School Graduation Average:</a:t>
            </a:r>
          </a:p>
          <a:p>
            <a:r>
              <a:rPr lang="en-US" sz="2200" b="1" dirty="0">
                <a:solidFill>
                  <a:schemeClr val="bg2">
                    <a:lumMod val="75000"/>
                  </a:schemeClr>
                </a:solidFill>
                <a:latin typeface="Baskerville Old Face" panose="02020602080505020303" pitchFamily="18" charset="77"/>
              </a:rPr>
              <a:t>81%</a:t>
            </a:r>
          </a:p>
        </p:txBody>
      </p:sp>
      <p:pic>
        <p:nvPicPr>
          <p:cNvPr id="13" name="Picture 12" descr="Public High School Graduation Rates - Color coded dark to light by categories of 81% and higher, 77-80%, 74-76%, 71-73%, 68-70%">
            <a:extLst>
              <a:ext uri="{FF2B5EF4-FFF2-40B4-BE49-F238E27FC236}">
                <a16:creationId xmlns:a16="http://schemas.microsoft.com/office/drawing/2014/main" id="{23361247-87FC-4D4F-A73C-69A6462B9A29}"/>
              </a:ext>
            </a:extLst>
          </p:cNvPr>
          <p:cNvPicPr>
            <a:picLocks noChangeAspect="1"/>
          </p:cNvPicPr>
          <p:nvPr/>
        </p:nvPicPr>
        <p:blipFill>
          <a:blip r:embed="rId9"/>
          <a:stretch>
            <a:fillRect/>
          </a:stretch>
        </p:blipFill>
        <p:spPr>
          <a:xfrm>
            <a:off x="128484" y="1539172"/>
            <a:ext cx="1746859" cy="2595074"/>
          </a:xfrm>
          <a:prstGeom prst="rect">
            <a:avLst/>
          </a:prstGeom>
        </p:spPr>
      </p:pic>
      <p:sp>
        <p:nvSpPr>
          <p:cNvPr id="3" name="Title 2">
            <a:extLst>
              <a:ext uri="{FF2B5EF4-FFF2-40B4-BE49-F238E27FC236}">
                <a16:creationId xmlns:a16="http://schemas.microsoft.com/office/drawing/2014/main" id="{6EF9C392-340B-4AE5-B544-E5F55E117842}"/>
              </a:ext>
            </a:extLst>
          </p:cNvPr>
          <p:cNvSpPr>
            <a:spLocks noGrp="1"/>
          </p:cNvSpPr>
          <p:nvPr>
            <p:ph type="title" idx="4294967295"/>
          </p:nvPr>
        </p:nvSpPr>
        <p:spPr/>
        <p:txBody>
          <a:bodyPr/>
          <a:lstStyle/>
          <a:p>
            <a:pPr algn="r" rtl="0"/>
            <a:r>
              <a:rPr lang="en-US" sz="3400" b="1" i="0" dirty="0">
                <a:solidFill>
                  <a:srgbClr val="FFFFFF"/>
                </a:solidFill>
                <a:effectLst/>
                <a:latin typeface="Baskerville Old Face" panose="02020602080505020303" pitchFamily="18" charset="0"/>
                <a:ea typeface="Arial" panose="020B0604020202020204" pitchFamily="34" charset="0"/>
                <a:cs typeface="Arial" panose="020B0604020202020204" pitchFamily="34" charset="0"/>
              </a:rPr>
              <a:t>Graduation Disparities (2012-2013)</a:t>
            </a:r>
            <a:endParaRPr lang="en-US" dirty="0">
              <a:effectLst/>
            </a:endParaRPr>
          </a:p>
          <a:p>
            <a:endParaRPr lang="en-US" dirty="0"/>
          </a:p>
        </p:txBody>
      </p:sp>
    </p:spTree>
    <p:extLst>
      <p:ext uri="{BB962C8B-B14F-4D97-AF65-F5344CB8AC3E}">
        <p14:creationId xmlns:p14="http://schemas.microsoft.com/office/powerpoint/2010/main" val="185185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5CA20-2730-1046-B871-D0DE49451C5D}"/>
              </a:ext>
            </a:extLst>
          </p:cNvPr>
          <p:cNvSpPr>
            <a:spLocks noGrp="1"/>
          </p:cNvSpPr>
          <p:nvPr>
            <p:ph type="title"/>
          </p:nvPr>
        </p:nvSpPr>
        <p:spPr>
          <a:xfrm>
            <a:off x="443777" y="274334"/>
            <a:ext cx="8243023" cy="250322"/>
          </a:xfrm>
        </p:spPr>
        <p:txBody>
          <a:bodyPr/>
          <a:lstStyle/>
          <a:p>
            <a:pPr algn="r"/>
            <a:r>
              <a:rPr lang="en-US" sz="4000" b="1" dirty="0">
                <a:solidFill>
                  <a:srgbClr val="FFFFFF"/>
                </a:solidFill>
                <a:latin typeface="Baskerville Old Face" panose="02020602080505020303" pitchFamily="18" charset="77"/>
                <a:ea typeface="Libre Baskerville"/>
                <a:cs typeface="Libre Baskerville"/>
                <a:sym typeface="Libre Baskerville"/>
              </a:rPr>
              <a:t>Speakers #3</a:t>
            </a:r>
            <a:br>
              <a:rPr lang="en-US" b="1" dirty="0">
                <a:solidFill>
                  <a:srgbClr val="FFFFFF"/>
                </a:solidFill>
                <a:latin typeface="Baskerville Old Face" panose="02020602080505020303" pitchFamily="18" charset="77"/>
                <a:ea typeface="Libre Baskerville"/>
                <a:cs typeface="Libre Baskerville"/>
                <a:sym typeface="Libre Baskerville"/>
              </a:rPr>
            </a:br>
            <a:endParaRPr lang="en-US" b="1" dirty="0"/>
          </a:p>
        </p:txBody>
      </p:sp>
      <p:sp>
        <p:nvSpPr>
          <p:cNvPr id="4" name="Slide Number Placeholder 3">
            <a:extLst>
              <a:ext uri="{FF2B5EF4-FFF2-40B4-BE49-F238E27FC236}">
                <a16:creationId xmlns:a16="http://schemas.microsoft.com/office/drawing/2014/main" id="{CDBF7389-7A39-CE4F-9730-9DD530B14FDD}"/>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7</a:t>
            </a:fld>
            <a:endParaRPr lang="en-US" sz="1800" b="0" i="0" u="none" strike="noStrike" cap="none">
              <a:solidFill>
                <a:srgbClr val="888888"/>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8E168DA7-F0BA-604D-B38A-C62F5624FCD9}"/>
              </a:ext>
            </a:extLst>
          </p:cNvPr>
          <p:cNvSpPr/>
          <p:nvPr/>
        </p:nvSpPr>
        <p:spPr>
          <a:xfrm>
            <a:off x="3936569" y="1484296"/>
            <a:ext cx="5013467" cy="5201424"/>
          </a:xfrm>
          <a:prstGeom prst="rect">
            <a:avLst/>
          </a:prstGeom>
        </p:spPr>
        <p:txBody>
          <a:bodyPr wrap="square">
            <a:spAutoFit/>
          </a:bodyPr>
          <a:lstStyle/>
          <a:p>
            <a:pPr algn="ctr"/>
            <a:r>
              <a:rPr lang="en-US" sz="3200" u="sng" dirty="0">
                <a:latin typeface="Baskerville Old Face" panose="02020602080505020303" pitchFamily="18" charset="77"/>
              </a:rPr>
              <a:t>Ollie Cantos</a:t>
            </a:r>
          </a:p>
          <a:p>
            <a:pPr algn="ctr"/>
            <a:r>
              <a:rPr lang="en-US" sz="2000" b="1" dirty="0">
                <a:latin typeface="Baskerville Old Face" panose="02020602080505020303" pitchFamily="18" charset="77"/>
              </a:rPr>
              <a:t>Board of Advisors</a:t>
            </a:r>
            <a:endParaRPr lang="en-US" sz="2000" dirty="0">
              <a:latin typeface="Baskerville Old Face" panose="02020602080505020303" pitchFamily="18" charset="77"/>
            </a:endParaRPr>
          </a:p>
          <a:p>
            <a:r>
              <a:rPr lang="en-US" sz="2000" dirty="0">
                <a:solidFill>
                  <a:schemeClr val="dk1"/>
                </a:solidFill>
                <a:latin typeface="Baskerville Old Face" panose="02020602080505020303" pitchFamily="18" charset="77"/>
                <a:ea typeface="Libre Baskerville"/>
                <a:cs typeface="Libre Baskerville"/>
                <a:sym typeface="Libre Baskerville"/>
              </a:rPr>
              <a:t>Ollie Cantos is the Special Assistant to the Acting Assistant Secretary for Civil Rights at the U.S. Department of Education and Member of the President’s Committee for People with Intellectual Disabilities (PCPID). He is also the Chairman of the Board of Advisors for Scholarships for Eagles, Board Member of the Virginia Organization of Parents of Blind Children, Attorney Mentor for the American Bar Association Commission on Disability Rights, and Member of the United States Coast Guard Auxiliary. Ollie is most grateful for his adoption of three blind triplet boys—Leo, Nick, and Steven.</a:t>
            </a:r>
            <a:endParaRPr lang="en-US" sz="2000" dirty="0">
              <a:latin typeface="Baskerville Old Face" panose="02020602080505020303" pitchFamily="18" charset="77"/>
            </a:endParaRPr>
          </a:p>
        </p:txBody>
      </p:sp>
      <p:pic>
        <p:nvPicPr>
          <p:cNvPr id="7" name="Picture 2" descr="Ollie Cantos smiling in front of an American flag">
            <a:extLst>
              <a:ext uri="{FF2B5EF4-FFF2-40B4-BE49-F238E27FC236}">
                <a16:creationId xmlns:a16="http://schemas.microsoft.com/office/drawing/2014/main" id="{5DA49C0A-3534-F84C-AE4E-F6CB00945A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15" y="1713736"/>
            <a:ext cx="3269454" cy="3814228"/>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7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7CFD-3A56-464F-99C6-00C836348BFD}"/>
              </a:ext>
            </a:extLst>
          </p:cNvPr>
          <p:cNvSpPr>
            <a:spLocks noGrp="1"/>
          </p:cNvSpPr>
          <p:nvPr>
            <p:ph type="title"/>
          </p:nvPr>
        </p:nvSpPr>
        <p:spPr>
          <a:xfrm>
            <a:off x="3453890" y="62106"/>
            <a:ext cx="5500210" cy="206835"/>
          </a:xfrm>
        </p:spPr>
        <p:txBody>
          <a:bodyPr/>
          <a:lstStyle/>
          <a:p>
            <a:pPr algn="r"/>
            <a:r>
              <a:rPr lang="en-US" sz="3500" b="1" dirty="0">
                <a:solidFill>
                  <a:schemeClr val="bg1"/>
                </a:solidFill>
                <a:latin typeface="Baskerville Old Face" panose="02020602080505020303" pitchFamily="18" charset="77"/>
              </a:rPr>
              <a:t>Civil Rights Data Collection (CRDC)</a:t>
            </a:r>
          </a:p>
        </p:txBody>
      </p:sp>
      <p:sp>
        <p:nvSpPr>
          <p:cNvPr id="3" name="Text Placeholder 2">
            <a:extLst>
              <a:ext uri="{FF2B5EF4-FFF2-40B4-BE49-F238E27FC236}">
                <a16:creationId xmlns:a16="http://schemas.microsoft.com/office/drawing/2014/main" id="{99B6F1D7-3B8B-C144-8F80-5458EFE8D7FF}"/>
              </a:ext>
            </a:extLst>
          </p:cNvPr>
          <p:cNvSpPr>
            <a:spLocks noGrp="1"/>
          </p:cNvSpPr>
          <p:nvPr>
            <p:ph type="body" idx="1"/>
          </p:nvPr>
        </p:nvSpPr>
        <p:spPr>
          <a:xfrm>
            <a:off x="140400" y="1601513"/>
            <a:ext cx="3313489" cy="711382"/>
          </a:xfrm>
        </p:spPr>
        <p:txBody>
          <a:bodyPr/>
          <a:lstStyle/>
          <a:p>
            <a:r>
              <a:rPr lang="en-US" sz="2800" b="1" dirty="0">
                <a:latin typeface="Baskerville Old Face" panose="02020602080505020303" pitchFamily="18" charset="77"/>
              </a:rPr>
              <a:t>What is CRDC?</a:t>
            </a:r>
          </a:p>
          <a:p>
            <a:endParaRPr lang="en-US" b="1" dirty="0">
              <a:latin typeface="Baskerville Old Face" panose="02020602080505020303" pitchFamily="18" charset="77"/>
            </a:endParaRPr>
          </a:p>
          <a:p>
            <a:pPr lvl="1" indent="0"/>
            <a:endParaRPr lang="en-US" sz="2200" dirty="0">
              <a:latin typeface="Baskerville Old Face" panose="02020602080505020303" pitchFamily="18" charset="77"/>
            </a:endParaRPr>
          </a:p>
          <a:p>
            <a:pPr marL="695369" lvl="1" indent="-285750">
              <a:buFont typeface="Wingdings" pitchFamily="2" charset="2"/>
              <a:buChar char="v"/>
            </a:pPr>
            <a:endParaRPr lang="en-US" sz="2200" dirty="0">
              <a:latin typeface="Baskerville Old Face" panose="02020602080505020303" pitchFamily="18" charset="77"/>
            </a:endParaRPr>
          </a:p>
        </p:txBody>
      </p:sp>
      <p:sp>
        <p:nvSpPr>
          <p:cNvPr id="4" name="Slide Number Placeholder 3">
            <a:extLst>
              <a:ext uri="{FF2B5EF4-FFF2-40B4-BE49-F238E27FC236}">
                <a16:creationId xmlns:a16="http://schemas.microsoft.com/office/drawing/2014/main" id="{0E6F04DC-E618-F445-8ACC-804AFF21B333}"/>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8</a:t>
            </a:fld>
            <a:endParaRPr lang="en-US" sz="1800" b="0" i="0" u="none" strike="noStrike" cap="none">
              <a:solidFill>
                <a:srgbClr val="888888"/>
              </a:solidFill>
              <a:latin typeface="Calibri"/>
              <a:ea typeface="Calibri"/>
              <a:cs typeface="Calibri"/>
              <a:sym typeface="Calibri"/>
            </a:endParaRPr>
          </a:p>
        </p:txBody>
      </p:sp>
      <p:pic>
        <p:nvPicPr>
          <p:cNvPr id="6" name="Picture 5" descr="Screen cap of the Civil Rights Data Collection website&#10;">
            <a:extLst>
              <a:ext uri="{FF2B5EF4-FFF2-40B4-BE49-F238E27FC236}">
                <a16:creationId xmlns:a16="http://schemas.microsoft.com/office/drawing/2014/main" id="{3E01FEBD-B0BE-134C-A88A-2290D8E475A1}"/>
              </a:ext>
            </a:extLst>
          </p:cNvPr>
          <p:cNvPicPr>
            <a:picLocks noChangeAspect="1"/>
          </p:cNvPicPr>
          <p:nvPr/>
        </p:nvPicPr>
        <p:blipFill>
          <a:blip r:embed="rId2"/>
          <a:stretch>
            <a:fillRect/>
          </a:stretch>
        </p:blipFill>
        <p:spPr>
          <a:xfrm>
            <a:off x="3801035" y="1601512"/>
            <a:ext cx="4885765" cy="5063739"/>
          </a:xfrm>
          <a:prstGeom prst="rect">
            <a:avLst/>
          </a:prstGeom>
          <a:ln w="28575">
            <a:solidFill>
              <a:schemeClr val="tx1"/>
            </a:solidFill>
          </a:ln>
        </p:spPr>
      </p:pic>
      <p:sp>
        <p:nvSpPr>
          <p:cNvPr id="7" name="TextBox 6">
            <a:extLst>
              <a:ext uri="{FF2B5EF4-FFF2-40B4-BE49-F238E27FC236}">
                <a16:creationId xmlns:a16="http://schemas.microsoft.com/office/drawing/2014/main" id="{7AC7AF59-E4D4-AB4A-9D27-81B23B41EA2F}"/>
              </a:ext>
            </a:extLst>
          </p:cNvPr>
          <p:cNvSpPr txBox="1"/>
          <p:nvPr/>
        </p:nvSpPr>
        <p:spPr>
          <a:xfrm>
            <a:off x="140400" y="2312895"/>
            <a:ext cx="3453889" cy="1785104"/>
          </a:xfrm>
          <a:prstGeom prst="rect">
            <a:avLst/>
          </a:prstGeom>
          <a:noFill/>
        </p:spPr>
        <p:txBody>
          <a:bodyPr wrap="square" rtlCol="0">
            <a:spAutoFit/>
          </a:bodyPr>
          <a:lstStyle/>
          <a:p>
            <a:pPr marL="695369" lvl="1" indent="-285750">
              <a:buFont typeface="Wingdings" pitchFamily="2" charset="2"/>
              <a:buChar char="v"/>
            </a:pPr>
            <a:r>
              <a:rPr lang="en-US" sz="2200" dirty="0">
                <a:latin typeface="Baskerville Old Face" panose="02020602080505020303" pitchFamily="18" charset="77"/>
              </a:rPr>
              <a:t>The CRDC is an online tool that collects and presents data on education and civil rights issues.</a:t>
            </a:r>
          </a:p>
        </p:txBody>
      </p:sp>
      <p:sp>
        <p:nvSpPr>
          <p:cNvPr id="5" name="TextBox 4">
            <a:extLst>
              <a:ext uri="{FF2B5EF4-FFF2-40B4-BE49-F238E27FC236}">
                <a16:creationId xmlns:a16="http://schemas.microsoft.com/office/drawing/2014/main" id="{446F7224-9653-9E44-8257-077C3EFB9BDB}"/>
              </a:ext>
            </a:extLst>
          </p:cNvPr>
          <p:cNvSpPr txBox="1"/>
          <p:nvPr/>
        </p:nvSpPr>
        <p:spPr>
          <a:xfrm>
            <a:off x="492193" y="4133381"/>
            <a:ext cx="3135269" cy="954107"/>
          </a:xfrm>
          <a:prstGeom prst="rect">
            <a:avLst/>
          </a:prstGeom>
          <a:noFill/>
        </p:spPr>
        <p:txBody>
          <a:bodyPr wrap="square" rtlCol="0">
            <a:spAutoFit/>
          </a:bodyPr>
          <a:lstStyle/>
          <a:p>
            <a:pPr marL="342900" indent="-342900">
              <a:buFont typeface="Wingdings" pitchFamily="2" charset="2"/>
              <a:buChar char="v"/>
            </a:pPr>
            <a:r>
              <a:rPr lang="en-US" sz="2200" dirty="0">
                <a:latin typeface="Baskerville Old Face" panose="02020602080505020303" pitchFamily="18" charset="77"/>
              </a:rPr>
              <a:t>It can be found at: </a:t>
            </a:r>
            <a:r>
              <a:rPr lang="en-US" sz="2000" dirty="0">
                <a:latin typeface="Baskerville Old Face" panose="02020602080505020303" pitchFamily="18" charset="77"/>
                <a:hlinkClick r:id="rId3"/>
              </a:rPr>
              <a:t>https://ocrdata.ed.gov/</a:t>
            </a:r>
            <a:endParaRPr lang="en-US" sz="2000" dirty="0">
              <a:latin typeface="Baskerville Old Face" panose="02020602080505020303" pitchFamily="18" charset="77"/>
            </a:endParaRPr>
          </a:p>
          <a:p>
            <a:endParaRPr lang="en-US" dirty="0"/>
          </a:p>
        </p:txBody>
      </p:sp>
    </p:spTree>
    <p:extLst>
      <p:ext uri="{BB962C8B-B14F-4D97-AF65-F5344CB8AC3E}">
        <p14:creationId xmlns:p14="http://schemas.microsoft.com/office/powerpoint/2010/main" val="997906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E82BF-54C9-DB45-B2D0-0DBC18EF7469}"/>
              </a:ext>
            </a:extLst>
          </p:cNvPr>
          <p:cNvSpPr>
            <a:spLocks noGrp="1"/>
          </p:cNvSpPr>
          <p:nvPr>
            <p:ph type="title"/>
          </p:nvPr>
        </p:nvSpPr>
        <p:spPr>
          <a:xfrm>
            <a:off x="457215" y="251012"/>
            <a:ext cx="8514817" cy="279905"/>
          </a:xfrm>
        </p:spPr>
        <p:txBody>
          <a:bodyPr/>
          <a:lstStyle/>
          <a:p>
            <a:pPr algn="r"/>
            <a:r>
              <a:rPr lang="en-US" sz="4000" b="1" dirty="0">
                <a:solidFill>
                  <a:schemeClr val="bg1"/>
                </a:solidFill>
                <a:latin typeface="Baskerville Old Face" panose="02020602080505020303" pitchFamily="18" charset="77"/>
              </a:rPr>
              <a:t>How to Get Involved</a:t>
            </a:r>
          </a:p>
        </p:txBody>
      </p:sp>
      <p:sp>
        <p:nvSpPr>
          <p:cNvPr id="3" name="Text Placeholder 2">
            <a:extLst>
              <a:ext uri="{FF2B5EF4-FFF2-40B4-BE49-F238E27FC236}">
                <a16:creationId xmlns:a16="http://schemas.microsoft.com/office/drawing/2014/main" id="{577EEA7D-7871-AE45-9AD1-818EEEC74761}"/>
              </a:ext>
            </a:extLst>
          </p:cNvPr>
          <p:cNvSpPr>
            <a:spLocks noGrp="1"/>
          </p:cNvSpPr>
          <p:nvPr>
            <p:ph type="body" idx="1"/>
          </p:nvPr>
        </p:nvSpPr>
        <p:spPr>
          <a:xfrm>
            <a:off x="457215" y="1577356"/>
            <a:ext cx="8229599" cy="3754148"/>
          </a:xfrm>
        </p:spPr>
        <p:txBody>
          <a:bodyPr/>
          <a:lstStyle/>
          <a:p>
            <a:pPr marL="285750" indent="-285750">
              <a:buFont typeface="Wingdings" pitchFamily="2" charset="2"/>
              <a:buChar char="v"/>
            </a:pPr>
            <a:r>
              <a:rPr lang="en-US" sz="3000" b="1" dirty="0">
                <a:latin typeface="Baskerville Old Face" panose="02020602080505020303" pitchFamily="18" charset="77"/>
              </a:rPr>
              <a:t>Become an advocate:</a:t>
            </a:r>
          </a:p>
          <a:p>
            <a:pPr lvl="1" indent="0"/>
            <a:endParaRPr lang="en-US" sz="1600" dirty="0">
              <a:latin typeface="Baskerville Old Face" panose="02020602080505020303" pitchFamily="18" charset="77"/>
            </a:endParaRPr>
          </a:p>
          <a:p>
            <a:pPr marL="752519" lvl="1" indent="-342900">
              <a:buFont typeface="Wingdings" pitchFamily="2" charset="2"/>
              <a:buChar char="Ø"/>
            </a:pPr>
            <a:r>
              <a:rPr lang="en-US" sz="2200" dirty="0">
                <a:latin typeface="Baskerville Old Face" panose="02020602080505020303" pitchFamily="18" charset="77"/>
              </a:rPr>
              <a:t>Write op-ed pieces for your local newspaper. </a:t>
            </a:r>
          </a:p>
          <a:p>
            <a:pPr lvl="1" indent="0"/>
            <a:endParaRPr lang="en-US" sz="1500" dirty="0">
              <a:latin typeface="Baskerville Old Face" panose="02020602080505020303" pitchFamily="18" charset="77"/>
            </a:endParaRPr>
          </a:p>
          <a:p>
            <a:pPr marL="752519" lvl="1" indent="-342900">
              <a:buFont typeface="Wingdings" pitchFamily="2" charset="2"/>
              <a:buChar char="Ø"/>
            </a:pPr>
            <a:r>
              <a:rPr lang="en-US" sz="2200" dirty="0">
                <a:latin typeface="Baskerville Old Face" panose="02020602080505020303" pitchFamily="18" charset="77"/>
              </a:rPr>
              <a:t>Attend school board meetings:</a:t>
            </a:r>
          </a:p>
          <a:p>
            <a:pPr marL="1162139" lvl="2" indent="-342900">
              <a:buFont typeface="Arial" panose="020B0604020202020204" pitchFamily="34" charset="0"/>
              <a:buChar char="•"/>
            </a:pPr>
            <a:r>
              <a:rPr lang="en-US" sz="2200" dirty="0">
                <a:latin typeface="Baskerville Old Face" panose="02020602080505020303" pitchFamily="18" charset="77"/>
              </a:rPr>
              <a:t>Amplify the voice for students with disabilities. </a:t>
            </a:r>
          </a:p>
          <a:p>
            <a:pPr marL="1162139" lvl="2" indent="-342900">
              <a:buFont typeface="Arial" panose="020B0604020202020204" pitchFamily="34" charset="0"/>
              <a:buChar char="•"/>
            </a:pPr>
            <a:r>
              <a:rPr lang="en-US" sz="2200" dirty="0">
                <a:latin typeface="Baskerville Old Face" panose="02020602080505020303" pitchFamily="18" charset="77"/>
              </a:rPr>
              <a:t>Ask the board what resources they are providing for their students. </a:t>
            </a:r>
          </a:p>
          <a:p>
            <a:pPr lvl="1" indent="0"/>
            <a:endParaRPr lang="en-US" sz="1500" dirty="0">
              <a:latin typeface="Baskerville Old Face" panose="02020602080505020303" pitchFamily="18" charset="77"/>
            </a:endParaRPr>
          </a:p>
          <a:p>
            <a:pPr marL="752519" lvl="1" indent="-342900">
              <a:buFont typeface="Wingdings" pitchFamily="2" charset="2"/>
              <a:buChar char="Ø"/>
            </a:pPr>
            <a:r>
              <a:rPr lang="en-US" sz="2200" dirty="0">
                <a:latin typeface="Baskerville Old Face" panose="02020602080505020303" pitchFamily="18" charset="77"/>
              </a:rPr>
              <a:t>Connect with RespectAbility for more opportunities  </a:t>
            </a:r>
          </a:p>
          <a:p>
            <a:pPr lvl="1" indent="0"/>
            <a:r>
              <a:rPr lang="en-US" sz="2200" dirty="0">
                <a:latin typeface="Baskerville Old Face" panose="02020602080505020303" pitchFamily="18" charset="77"/>
              </a:rPr>
              <a:t>     on how to contribute to our work. </a:t>
            </a:r>
          </a:p>
          <a:p>
            <a:pPr lvl="1" indent="0"/>
            <a:endParaRPr lang="en-US" sz="2200" b="1" dirty="0">
              <a:latin typeface="Baskerville Old Face" panose="02020602080505020303" pitchFamily="18" charset="77"/>
            </a:endParaRPr>
          </a:p>
        </p:txBody>
      </p:sp>
      <p:sp>
        <p:nvSpPr>
          <p:cNvPr id="4" name="Slide Number Placeholder 3">
            <a:extLst>
              <a:ext uri="{FF2B5EF4-FFF2-40B4-BE49-F238E27FC236}">
                <a16:creationId xmlns:a16="http://schemas.microsoft.com/office/drawing/2014/main" id="{4B6EEBDA-E97F-054D-B2BD-54336C6BD29C}"/>
              </a:ext>
            </a:extLst>
          </p:cNvPr>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800" b="0" i="0" u="none" strike="noStrike" cap="none" smtClean="0">
                <a:solidFill>
                  <a:srgbClr val="888888"/>
                </a:solidFill>
                <a:latin typeface="Calibri"/>
                <a:ea typeface="Calibri"/>
                <a:cs typeface="Calibri"/>
                <a:sym typeface="Calibri"/>
              </a:rPr>
              <a:t>9</a:t>
            </a:fld>
            <a:endParaRPr lang="en-US" sz="1800" b="0" i="0" u="none" strike="noStrike" cap="none">
              <a:solidFill>
                <a:srgbClr val="888888"/>
              </a:solidFill>
              <a:latin typeface="Calibri"/>
              <a:ea typeface="Calibri"/>
              <a:cs typeface="Calibri"/>
              <a:sym typeface="Calibri"/>
            </a:endParaRPr>
          </a:p>
        </p:txBody>
      </p:sp>
      <p:sp>
        <p:nvSpPr>
          <p:cNvPr id="5" name="TextBox 4">
            <a:extLst>
              <a:ext uri="{FF2B5EF4-FFF2-40B4-BE49-F238E27FC236}">
                <a16:creationId xmlns:a16="http://schemas.microsoft.com/office/drawing/2014/main" id="{F2345845-2129-5F49-A804-E96D52FF009D}"/>
              </a:ext>
            </a:extLst>
          </p:cNvPr>
          <p:cNvSpPr txBox="1"/>
          <p:nvPr/>
        </p:nvSpPr>
        <p:spPr>
          <a:xfrm>
            <a:off x="457215" y="5425622"/>
            <a:ext cx="7925568" cy="769441"/>
          </a:xfrm>
          <a:prstGeom prst="rect">
            <a:avLst/>
          </a:prstGeom>
          <a:noFill/>
        </p:spPr>
        <p:txBody>
          <a:bodyPr wrap="none" rtlCol="0">
            <a:spAutoFit/>
          </a:bodyPr>
          <a:lstStyle/>
          <a:p>
            <a:pPr marL="285750" indent="-285750">
              <a:buFont typeface="Wingdings" pitchFamily="2" charset="2"/>
              <a:buChar char="v"/>
            </a:pPr>
            <a:r>
              <a:rPr lang="en-US" sz="3000" b="1" dirty="0">
                <a:latin typeface="Baskerville Old Face" panose="02020602080505020303" pitchFamily="18" charset="77"/>
              </a:rPr>
              <a:t>Always exercise Respect and assume Good Will!</a:t>
            </a:r>
          </a:p>
          <a:p>
            <a:endParaRPr lang="en-US" dirty="0"/>
          </a:p>
        </p:txBody>
      </p:sp>
    </p:spTree>
    <p:extLst>
      <p:ext uri="{BB962C8B-B14F-4D97-AF65-F5344CB8AC3E}">
        <p14:creationId xmlns:p14="http://schemas.microsoft.com/office/powerpoint/2010/main" val="1760733693"/>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TotalTime>
  <Words>1867</Words>
  <Application>Microsoft Office PowerPoint</Application>
  <PresentationFormat>On-screen Show (4:3)</PresentationFormat>
  <Paragraphs>232</Paragraphs>
  <Slides>16</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Georgia</vt:lpstr>
      <vt:lpstr>Libre Baskerville</vt:lpstr>
      <vt:lpstr>Baskerville</vt:lpstr>
      <vt:lpstr>Courier New</vt:lpstr>
      <vt:lpstr>Baskerville Old Face</vt:lpstr>
      <vt:lpstr>Wingdings</vt:lpstr>
      <vt:lpstr>Arial</vt:lpstr>
      <vt:lpstr>Noto Sans Symbols</vt:lpstr>
      <vt:lpstr>Calibri</vt:lpstr>
      <vt:lpstr>1_Office Theme</vt:lpstr>
      <vt:lpstr>2_Office Theme</vt:lpstr>
      <vt:lpstr>Office Theme</vt:lpstr>
      <vt:lpstr>Education and Skills Building for People with Disabilities June 29th, 2018: RespectAbility Volunteer Training  </vt:lpstr>
      <vt:lpstr>Speakers #1</vt:lpstr>
      <vt:lpstr>Civic Engagement Etiquette  </vt:lpstr>
      <vt:lpstr> Speakers #2</vt:lpstr>
      <vt:lpstr>Individuals with Disabilities Education Act (IDEA) </vt:lpstr>
      <vt:lpstr>Graduation Disparities (2012-2013) </vt:lpstr>
      <vt:lpstr>Speakers #3 </vt:lpstr>
      <vt:lpstr>Civil Rights Data Collection (CRDC)</vt:lpstr>
      <vt:lpstr>How to Get Involved</vt:lpstr>
      <vt:lpstr>Op-eds: The Goal</vt:lpstr>
      <vt:lpstr>Op-eds: The Message</vt:lpstr>
      <vt:lpstr>State by State Testimony</vt:lpstr>
      <vt:lpstr>Op-eds: How-To</vt:lpstr>
      <vt:lpstr>Op-eds: Where to Go</vt:lpstr>
      <vt:lpstr>Op-eds: Examples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Hillary Steen</dc:creator>
  <cp:lastModifiedBy>Philip Kahn-Pauli</cp:lastModifiedBy>
  <cp:revision>123</cp:revision>
  <dcterms:modified xsi:type="dcterms:W3CDTF">2018-06-28T18:01:19Z</dcterms:modified>
</cp:coreProperties>
</file>