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4" r:id="rId2"/>
    <p:sldMasterId id="2147483687" r:id="rId3"/>
    <p:sldMasterId id="2147483700" r:id="rId4"/>
  </p:sldMasterIdLst>
  <p:notesMasterIdLst>
    <p:notesMasterId r:id="rId53"/>
  </p:notesMasterIdLst>
  <p:sldIdLst>
    <p:sldId id="330" r:id="rId5"/>
    <p:sldId id="400" r:id="rId6"/>
    <p:sldId id="401" r:id="rId7"/>
    <p:sldId id="495" r:id="rId8"/>
    <p:sldId id="496" r:id="rId9"/>
    <p:sldId id="497" r:id="rId10"/>
    <p:sldId id="499" r:id="rId11"/>
    <p:sldId id="500" r:id="rId12"/>
    <p:sldId id="501" r:id="rId13"/>
    <p:sldId id="405" r:id="rId14"/>
    <p:sldId id="482" r:id="rId15"/>
    <p:sldId id="406" r:id="rId16"/>
    <p:sldId id="464" r:id="rId17"/>
    <p:sldId id="483" r:id="rId18"/>
    <p:sldId id="466" r:id="rId19"/>
    <p:sldId id="486" r:id="rId20"/>
    <p:sldId id="490" r:id="rId21"/>
    <p:sldId id="491" r:id="rId22"/>
    <p:sldId id="492" r:id="rId23"/>
    <p:sldId id="487" r:id="rId24"/>
    <p:sldId id="488" r:id="rId25"/>
    <p:sldId id="489" r:id="rId26"/>
    <p:sldId id="493" r:id="rId27"/>
    <p:sldId id="494" r:id="rId28"/>
    <p:sldId id="521" r:id="rId29"/>
    <p:sldId id="502" r:id="rId30"/>
    <p:sldId id="504" r:id="rId31"/>
    <p:sldId id="505" r:id="rId32"/>
    <p:sldId id="506" r:id="rId33"/>
    <p:sldId id="507" r:id="rId34"/>
    <p:sldId id="508" r:id="rId35"/>
    <p:sldId id="509" r:id="rId36"/>
    <p:sldId id="510" r:id="rId37"/>
    <p:sldId id="511" r:id="rId38"/>
    <p:sldId id="512" r:id="rId39"/>
    <p:sldId id="513" r:id="rId40"/>
    <p:sldId id="514" r:id="rId41"/>
    <p:sldId id="515" r:id="rId42"/>
    <p:sldId id="520" r:id="rId43"/>
    <p:sldId id="516" r:id="rId44"/>
    <p:sldId id="518" r:id="rId45"/>
    <p:sldId id="517" r:id="rId46"/>
    <p:sldId id="454" r:id="rId47"/>
    <p:sldId id="432" r:id="rId48"/>
    <p:sldId id="434" r:id="rId49"/>
    <p:sldId id="459" r:id="rId50"/>
    <p:sldId id="479" r:id="rId51"/>
    <p:sldId id="481" r:id="rId52"/>
  </p:sldIdLst>
  <p:sldSz cx="9144000" cy="6858000" type="screen4x3"/>
  <p:notesSz cx="6858000" cy="9144000"/>
  <p:defaultTextStyle>
    <a:defPPr>
      <a:defRPr lang="en-US"/>
    </a:defPPr>
    <a:lvl1pPr marL="0" algn="l" defTabSz="914186" rtl="0" eaLnBrk="1" latinLnBrk="0" hangingPunct="1">
      <a:defRPr sz="1800" kern="1200">
        <a:solidFill>
          <a:schemeClr val="tx1"/>
        </a:solidFill>
        <a:latin typeface="+mn-lt"/>
        <a:ea typeface="+mn-ea"/>
        <a:cs typeface="+mn-cs"/>
      </a:defRPr>
    </a:lvl1pPr>
    <a:lvl2pPr marL="457092" algn="l" defTabSz="914186" rtl="0" eaLnBrk="1" latinLnBrk="0" hangingPunct="1">
      <a:defRPr sz="1800" kern="1200">
        <a:solidFill>
          <a:schemeClr val="tx1"/>
        </a:solidFill>
        <a:latin typeface="+mn-lt"/>
        <a:ea typeface="+mn-ea"/>
        <a:cs typeface="+mn-cs"/>
      </a:defRPr>
    </a:lvl2pPr>
    <a:lvl3pPr marL="914186" algn="l" defTabSz="914186" rtl="0" eaLnBrk="1" latinLnBrk="0" hangingPunct="1">
      <a:defRPr sz="1800" kern="1200">
        <a:solidFill>
          <a:schemeClr val="tx1"/>
        </a:solidFill>
        <a:latin typeface="+mn-lt"/>
        <a:ea typeface="+mn-ea"/>
        <a:cs typeface="+mn-cs"/>
      </a:defRPr>
    </a:lvl3pPr>
    <a:lvl4pPr marL="1371279" algn="l" defTabSz="914186" rtl="0" eaLnBrk="1" latinLnBrk="0" hangingPunct="1">
      <a:defRPr sz="1800" kern="1200">
        <a:solidFill>
          <a:schemeClr val="tx1"/>
        </a:solidFill>
        <a:latin typeface="+mn-lt"/>
        <a:ea typeface="+mn-ea"/>
        <a:cs typeface="+mn-cs"/>
      </a:defRPr>
    </a:lvl4pPr>
    <a:lvl5pPr marL="1828373" algn="l" defTabSz="914186" rtl="0" eaLnBrk="1" latinLnBrk="0" hangingPunct="1">
      <a:defRPr sz="1800" kern="1200">
        <a:solidFill>
          <a:schemeClr val="tx1"/>
        </a:solidFill>
        <a:latin typeface="+mn-lt"/>
        <a:ea typeface="+mn-ea"/>
        <a:cs typeface="+mn-cs"/>
      </a:defRPr>
    </a:lvl5pPr>
    <a:lvl6pPr marL="2285466" algn="l" defTabSz="914186" rtl="0" eaLnBrk="1" latinLnBrk="0" hangingPunct="1">
      <a:defRPr sz="1800" kern="1200">
        <a:solidFill>
          <a:schemeClr val="tx1"/>
        </a:solidFill>
        <a:latin typeface="+mn-lt"/>
        <a:ea typeface="+mn-ea"/>
        <a:cs typeface="+mn-cs"/>
      </a:defRPr>
    </a:lvl6pPr>
    <a:lvl7pPr marL="2742558" algn="l" defTabSz="914186" rtl="0" eaLnBrk="1" latinLnBrk="0" hangingPunct="1">
      <a:defRPr sz="1800" kern="1200">
        <a:solidFill>
          <a:schemeClr val="tx1"/>
        </a:solidFill>
        <a:latin typeface="+mn-lt"/>
        <a:ea typeface="+mn-ea"/>
        <a:cs typeface="+mn-cs"/>
      </a:defRPr>
    </a:lvl7pPr>
    <a:lvl8pPr marL="3199652" algn="l" defTabSz="914186" rtl="0" eaLnBrk="1" latinLnBrk="0" hangingPunct="1">
      <a:defRPr sz="1800" kern="1200">
        <a:solidFill>
          <a:schemeClr val="tx1"/>
        </a:solidFill>
        <a:latin typeface="+mn-lt"/>
        <a:ea typeface="+mn-ea"/>
        <a:cs typeface="+mn-cs"/>
      </a:defRPr>
    </a:lvl8pPr>
    <a:lvl9pPr marL="3656744" algn="l" defTabSz="9141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0" autoAdjust="0"/>
    <p:restoredTop sz="86315" autoAdjust="0"/>
  </p:normalViewPr>
  <p:slideViewPr>
    <p:cSldViewPr>
      <p:cViewPr varScale="1">
        <p:scale>
          <a:sx n="63" d="100"/>
          <a:sy n="63" d="100"/>
        </p:scale>
        <p:origin x="930" y="60"/>
      </p:cViewPr>
      <p:guideLst>
        <p:guide orient="horz" pos="2160"/>
        <p:guide pos="2880"/>
      </p:guideLst>
    </p:cSldViewPr>
  </p:slideViewPr>
  <p:outlineViewPr>
    <p:cViewPr>
      <p:scale>
        <a:sx n="33" d="100"/>
        <a:sy n="33" d="100"/>
      </p:scale>
      <p:origin x="0" y="-39762"/>
    </p:cViewPr>
  </p:outlineViewPr>
  <p:notesTextViewPr>
    <p:cViewPr>
      <p:scale>
        <a:sx n="1" d="1"/>
        <a:sy n="1" d="1"/>
      </p:scale>
      <p:origin x="0" y="0"/>
    </p:cViewPr>
  </p:notesTextViewPr>
  <p:sorterViewPr>
    <p:cViewPr>
      <p:scale>
        <a:sx n="100" d="100"/>
        <a:sy n="100" d="100"/>
      </p:scale>
      <p:origin x="0" y="-91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F2EBDD-B0E9-4B46-A8BD-38F5655657D1}" type="datetimeFigureOut">
              <a:rPr lang="en-US" smtClean="0"/>
              <a:t>4/18/2018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A0B5BA-98B3-4395-9A5F-3F5AD09CD42E}" type="slidenum">
              <a:rPr lang="en-US" smtClean="0"/>
              <a:t>‹#›</a:t>
            </a:fld>
            <a:endParaRPr lang="en-US"/>
          </a:p>
        </p:txBody>
      </p:sp>
    </p:spTree>
    <p:extLst>
      <p:ext uri="{BB962C8B-B14F-4D97-AF65-F5344CB8AC3E}">
        <p14:creationId xmlns:p14="http://schemas.microsoft.com/office/powerpoint/2010/main" val="3513318021"/>
      </p:ext>
    </p:extLst>
  </p:cSld>
  <p:clrMap bg1="lt1" tx1="dk1" bg2="lt2" tx2="dk2" accent1="accent1" accent2="accent2" accent3="accent3" accent4="accent4" accent5="accent5" accent6="accent6" hlink="hlink" folHlink="folHlink"/>
  <p:notesStyle>
    <a:lvl1pPr marL="0" algn="l" defTabSz="914186" rtl="0" eaLnBrk="1" latinLnBrk="0" hangingPunct="1">
      <a:defRPr sz="1200" kern="1200">
        <a:solidFill>
          <a:schemeClr val="tx1"/>
        </a:solidFill>
        <a:latin typeface="+mn-lt"/>
        <a:ea typeface="+mn-ea"/>
        <a:cs typeface="+mn-cs"/>
      </a:defRPr>
    </a:lvl1pPr>
    <a:lvl2pPr marL="457092" algn="l" defTabSz="914186" rtl="0" eaLnBrk="1" latinLnBrk="0" hangingPunct="1">
      <a:defRPr sz="1200" kern="1200">
        <a:solidFill>
          <a:schemeClr val="tx1"/>
        </a:solidFill>
        <a:latin typeface="+mn-lt"/>
        <a:ea typeface="+mn-ea"/>
        <a:cs typeface="+mn-cs"/>
      </a:defRPr>
    </a:lvl2pPr>
    <a:lvl3pPr marL="914186" algn="l" defTabSz="914186" rtl="0" eaLnBrk="1" latinLnBrk="0" hangingPunct="1">
      <a:defRPr sz="1200" kern="1200">
        <a:solidFill>
          <a:schemeClr val="tx1"/>
        </a:solidFill>
        <a:latin typeface="+mn-lt"/>
        <a:ea typeface="+mn-ea"/>
        <a:cs typeface="+mn-cs"/>
      </a:defRPr>
    </a:lvl3pPr>
    <a:lvl4pPr marL="1371279" algn="l" defTabSz="914186" rtl="0" eaLnBrk="1" latinLnBrk="0" hangingPunct="1">
      <a:defRPr sz="1200" kern="1200">
        <a:solidFill>
          <a:schemeClr val="tx1"/>
        </a:solidFill>
        <a:latin typeface="+mn-lt"/>
        <a:ea typeface="+mn-ea"/>
        <a:cs typeface="+mn-cs"/>
      </a:defRPr>
    </a:lvl4pPr>
    <a:lvl5pPr marL="1828373" algn="l" defTabSz="914186" rtl="0" eaLnBrk="1" latinLnBrk="0" hangingPunct="1">
      <a:defRPr sz="1200" kern="1200">
        <a:solidFill>
          <a:schemeClr val="tx1"/>
        </a:solidFill>
        <a:latin typeface="+mn-lt"/>
        <a:ea typeface="+mn-ea"/>
        <a:cs typeface="+mn-cs"/>
      </a:defRPr>
    </a:lvl5pPr>
    <a:lvl6pPr marL="2285466" algn="l" defTabSz="914186" rtl="0" eaLnBrk="1" latinLnBrk="0" hangingPunct="1">
      <a:defRPr sz="1200" kern="1200">
        <a:solidFill>
          <a:schemeClr val="tx1"/>
        </a:solidFill>
        <a:latin typeface="+mn-lt"/>
        <a:ea typeface="+mn-ea"/>
        <a:cs typeface="+mn-cs"/>
      </a:defRPr>
    </a:lvl6pPr>
    <a:lvl7pPr marL="2742558" algn="l" defTabSz="914186" rtl="0" eaLnBrk="1" latinLnBrk="0" hangingPunct="1">
      <a:defRPr sz="1200" kern="1200">
        <a:solidFill>
          <a:schemeClr val="tx1"/>
        </a:solidFill>
        <a:latin typeface="+mn-lt"/>
        <a:ea typeface="+mn-ea"/>
        <a:cs typeface="+mn-cs"/>
      </a:defRPr>
    </a:lvl7pPr>
    <a:lvl8pPr marL="3199652" algn="l" defTabSz="914186" rtl="0" eaLnBrk="1" latinLnBrk="0" hangingPunct="1">
      <a:defRPr sz="1200" kern="1200">
        <a:solidFill>
          <a:schemeClr val="tx1"/>
        </a:solidFill>
        <a:latin typeface="+mn-lt"/>
        <a:ea typeface="+mn-ea"/>
        <a:cs typeface="+mn-cs"/>
      </a:defRPr>
    </a:lvl8pPr>
    <a:lvl9pPr marL="3656744" algn="l" defTabSz="9141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ensus.gov/newsroom/releases/archives/miscellaneous/cb12-134.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laszlostrategies.com/index.php/sub-press/press-releases/119-breaking-new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txBox="1">
            <a:spLocks noGrp="1"/>
          </p:cNvSpPr>
          <p:nvPr>
            <p:ph type="body" idx="1"/>
          </p:nvPr>
        </p:nvSpPr>
        <p:spPr>
          <a:xfrm>
            <a:off x="0" y="0"/>
            <a:ext cx="0" cy="0"/>
          </a:xfrm>
          <a:prstGeom prst="rect">
            <a:avLst/>
          </a:prstGeom>
          <a:noFill/>
          <a:ln>
            <a:noFill/>
          </a:ln>
        </p:spPr>
        <p:txBody>
          <a:bodyPr wrap="square" lIns="91425" tIns="45700" rIns="91425" bIns="45700" anchor="t" anchorCtr="0">
            <a:noAutofit/>
          </a:bodyPr>
          <a:lstStyle/>
          <a:p>
            <a:pPr marL="0" marR="0" lvl="0" indent="0" algn="l" rtl="0">
              <a:lnSpc>
                <a:spcPct val="80000"/>
              </a:lnSpc>
              <a:spcBef>
                <a:spcPts val="0"/>
              </a:spcBef>
              <a:spcAft>
                <a:spcPts val="0"/>
              </a:spcAft>
              <a:buNone/>
            </a:pPr>
            <a:endParaRPr sz="300" b="0" i="0" u="none" strike="noStrike" cap="none">
              <a:solidFill>
                <a:schemeClr val="dk1"/>
              </a:solidFill>
              <a:latin typeface="Calibri"/>
              <a:ea typeface="Calibri"/>
              <a:cs typeface="Calibri"/>
              <a:sym typeface="Calibri"/>
            </a:endParaRPr>
          </a:p>
        </p:txBody>
      </p:sp>
      <p:sp>
        <p:nvSpPr>
          <p:cNvPr id="44" name="Shape 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 name="Shape 119"/>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1957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7749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4768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0B5BA-98B3-4395-9A5F-3F5AD09CD42E}" type="slidenum">
              <a:rPr lang="en-US" smtClean="0"/>
              <a:t>28</a:t>
            </a:fld>
            <a:endParaRPr lang="en-US"/>
          </a:p>
        </p:txBody>
      </p:sp>
    </p:spTree>
    <p:extLst>
      <p:ext uri="{BB962C8B-B14F-4D97-AF65-F5344CB8AC3E}">
        <p14:creationId xmlns:p14="http://schemas.microsoft.com/office/powerpoint/2010/main" val="4213477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lvl1pPr defTabSz="457200">
              <a:defRPr sz="1200">
                <a:latin typeface="Helvetica"/>
                <a:ea typeface="Helvetica"/>
                <a:cs typeface="Helvetica"/>
                <a:sym typeface="Helvetica"/>
              </a:defRPr>
            </a:lvl1pPr>
          </a:lstStyle>
          <a:p>
            <a:r>
              <a:t>335 aired storylines from Oct. 2011 to Oct. 2013. Among the shows were Hostages (CBS), NCIS (CBS), Doc McStuffins (Disney Junior) and Homeland (Showtime).</a:t>
            </a:r>
          </a:p>
        </p:txBody>
      </p:sp>
    </p:spTree>
    <p:extLst>
      <p:ext uri="{BB962C8B-B14F-4D97-AF65-F5344CB8AC3E}">
        <p14:creationId xmlns:p14="http://schemas.microsoft.com/office/powerpoint/2010/main" val="2757280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defTabSz="457200"/>
            <a:r>
              <a:t>So how do we work?</a:t>
            </a:r>
          </a:p>
          <a:p>
            <a:pPr defTabSz="457200"/>
            <a:endParaRPr/>
          </a:p>
          <a:p>
            <a:pPr defTabSz="457200"/>
            <a:r>
              <a:t>We hold briefings and consultations with the shows to walk them through the health and medical information in their stories. We connect them to top experts in the field that have specialty areas in the sometimes complex and bizarre cases they are working on. And we take those experts inside the writers room of the shows so they can have longer conversations and brainstorm new ideas.</a:t>
            </a:r>
          </a:p>
          <a:p>
            <a:pPr defTabSz="457200"/>
            <a:endParaRPr/>
          </a:p>
          <a:p>
            <a:pPr defTabSz="457200"/>
            <a:r>
              <a:t>We have tip sheets on our website that are basically fact sheets about different topics, and we send a quarterly Real to Reel newsletter to our network to keep them informed about the latest and greatest headlines, new research in the field, and case studies of people that they can learn from. I’ll talk a little about the Sentinel Awards, PSAs and transmedia as we go along.  </a:t>
            </a:r>
          </a:p>
          <a:p>
            <a:pPr defTabSz="457200"/>
            <a:endParaRPr/>
          </a:p>
          <a:p>
            <a:pPr defTabSz="457200"/>
            <a:r>
              <a:t>We also conduct Research and Evaluation on our storylines to gage the impact that they have on the public, which Erica will tell you about a little later.</a:t>
            </a:r>
          </a:p>
          <a:p>
            <a:pPr defTabSz="457200">
              <a:defRPr sz="2000"/>
            </a:pPr>
            <a:endParaRPr/>
          </a:p>
        </p:txBody>
      </p:sp>
    </p:spTree>
    <p:extLst>
      <p:ext uri="{BB962C8B-B14F-4D97-AF65-F5344CB8AC3E}">
        <p14:creationId xmlns:p14="http://schemas.microsoft.com/office/powerpoint/2010/main" val="1519837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a:defRPr sz="1800"/>
            </a:pPr>
            <a:r>
              <a:t>HH&amp;S Consulted on this storyline. Storyline focused on a transgender teen girl, Anna, who is experiencing some health complications associated with her transition.  The episode aired in June 2015, in the midst of several other transgender storylines in entertainment media, as well as Caitlyn Jenner’s transition story. </a:t>
            </a:r>
          </a:p>
          <a:p>
            <a:pPr>
              <a:defRPr sz="1800"/>
            </a:pPr>
            <a:endParaRPr/>
          </a:p>
          <a:p>
            <a:pPr>
              <a:defRPr sz="1800"/>
            </a:pPr>
            <a:r>
              <a:t>WATCH CLIP</a:t>
            </a:r>
          </a:p>
          <a:p>
            <a:pPr>
              <a:defRPr sz="1800"/>
            </a:pPr>
            <a:endParaRPr/>
          </a:p>
          <a:p>
            <a:pPr>
              <a:defRPr sz="1800"/>
            </a:pPr>
            <a:r>
              <a:t>In the end, the doctor, Hank, reverses course after weighing the risks of treatment vs. the mental health risks associated with stopping Anna’s transition. Ultimately he says she can continue with the hormonal treatment at a reduced dose but needs to be monitored closely.</a:t>
            </a:r>
          </a:p>
          <a:p>
            <a:pPr>
              <a:defRPr sz="1800"/>
            </a:pPr>
            <a:r>
              <a:t> </a:t>
            </a:r>
          </a:p>
          <a:p>
            <a:pPr>
              <a:defRPr sz="1800"/>
            </a:pPr>
            <a:r>
              <a:t>This research was led by Annenberg doctoral student Traci Gillig. Just a note that the study was cross-sectional, so we cannot draw any causal conclusions.</a:t>
            </a:r>
          </a:p>
          <a:p>
            <a:pPr>
              <a:defRPr sz="1800"/>
            </a:pPr>
            <a:endParaRPr/>
          </a:p>
          <a:p>
            <a:pPr>
              <a:defRPr sz="1800"/>
            </a:pPr>
            <a:r>
              <a:t>Building upon Slater, Rouner &amp; Long’s 2006 research on narratives addressing gay marriage and the death penalty, we set out to study the role of political ideology in relation to the polarized topic of transgender rights. Also incorporates theories of:</a:t>
            </a:r>
          </a:p>
          <a:p>
            <a:pPr marL="508000" indent="-190500">
              <a:buSzPct val="171000"/>
              <a:buChar char="-"/>
              <a:defRPr sz="1800"/>
            </a:pPr>
            <a:r>
              <a:t>Narrative influence: Identification, transportation, emotional response</a:t>
            </a:r>
          </a:p>
          <a:p>
            <a:pPr marL="508000" indent="-190500">
              <a:buSzPct val="171000"/>
              <a:buChar char="-"/>
              <a:defRPr sz="1800"/>
            </a:pPr>
            <a:r>
              <a:t>Cultivation theory: cumulative effects of exposure to multiple storylines</a:t>
            </a:r>
          </a:p>
          <a:p>
            <a:pPr>
              <a:defRPr sz="1800"/>
            </a:pPr>
            <a:endParaRPr/>
          </a:p>
          <a:p>
            <a:pPr>
              <a:defRPr sz="1800"/>
            </a:pPr>
            <a:r>
              <a:t>There is extensive research indicating that people interpret information in a manner consistent with their pre-existing ideological perspectives/worldview. As a result, messages that are contradictory to one's ideological perspective can be interpreted through this lens and lead to even greater polarization. We set out to examine whether entertainment narratives addressing transgender issues are able to overcome these ideological biases, and what factors make this more or less likely.</a:t>
            </a:r>
          </a:p>
        </p:txBody>
      </p:sp>
    </p:spTree>
    <p:extLst>
      <p:ext uri="{BB962C8B-B14F-4D97-AF65-F5344CB8AC3E}">
        <p14:creationId xmlns:p14="http://schemas.microsoft.com/office/powerpoint/2010/main" val="1273327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Shape 400"/>
          <p:cNvSpPr>
            <a:spLocks noGrp="1" noRot="1" noChangeAspect="1"/>
          </p:cNvSpPr>
          <p:nvPr>
            <p:ph type="sldImg"/>
          </p:nvPr>
        </p:nvSpPr>
        <p:spPr>
          <a:prstGeom prst="rect">
            <a:avLst/>
          </a:prstGeom>
        </p:spPr>
        <p:txBody>
          <a:bodyPr/>
          <a:lstStyle/>
          <a:p>
            <a:endParaRPr/>
          </a:p>
        </p:txBody>
      </p:sp>
      <p:sp>
        <p:nvSpPr>
          <p:cNvPr id="401" name="Shape 401"/>
          <p:cNvSpPr>
            <a:spLocks noGrp="1"/>
          </p:cNvSpPr>
          <p:nvPr>
            <p:ph type="body" sz="quarter" idx="1"/>
          </p:nvPr>
        </p:nvSpPr>
        <p:spPr>
          <a:prstGeom prst="rect">
            <a:avLst/>
          </a:prstGeom>
        </p:spPr>
        <p:txBody>
          <a:bodyPr/>
          <a:lstStyle/>
          <a:p>
            <a:pPr marL="508000" indent="-190500" defTabSz="457200">
              <a:lnSpc>
                <a:spcPct val="117999"/>
              </a:lnSpc>
              <a:buSzPct val="171000"/>
              <a:buChar char="-"/>
              <a:defRPr sz="1800">
                <a:latin typeface="Helvetica Neue"/>
                <a:ea typeface="Helvetica Neue"/>
                <a:cs typeface="Helvetica Neue"/>
                <a:sym typeface="Helvetica Neue"/>
              </a:defRPr>
            </a:pPr>
            <a:r>
              <a:rPr dirty="0"/>
              <a:t>We consulted on a Royal Pains storyline focused on transgender teen girl, Anna, experiencing transition-related health complications </a:t>
            </a:r>
          </a:p>
          <a:p>
            <a:pPr marL="508000" indent="-190500" defTabSz="457200">
              <a:lnSpc>
                <a:spcPct val="117999"/>
              </a:lnSpc>
              <a:buSzPct val="171000"/>
              <a:buChar char="-"/>
              <a:defRPr sz="1800">
                <a:latin typeface="Helvetica Neue"/>
                <a:ea typeface="Helvetica Neue"/>
                <a:cs typeface="Helvetica Neue"/>
                <a:sym typeface="Helvetica Neue"/>
              </a:defRPr>
            </a:pPr>
            <a:r>
              <a:rPr dirty="0"/>
              <a:t>Aired in June 2015 amidst several other transgender entertainment narratives and the Caitlyn Jenner transition</a:t>
            </a:r>
          </a:p>
          <a:p>
            <a:pPr marL="508000" indent="-190500" defTabSz="457200">
              <a:lnSpc>
                <a:spcPct val="117999"/>
              </a:lnSpc>
              <a:buSzPct val="171000"/>
              <a:buChar char="-"/>
              <a:defRPr sz="1800">
                <a:latin typeface="Helvetica Neue"/>
                <a:ea typeface="Helvetica Neue"/>
                <a:cs typeface="Helvetica Neue"/>
                <a:sym typeface="Helvetica Neue"/>
              </a:defRPr>
            </a:pPr>
            <a:r>
              <a:rPr dirty="0"/>
              <a:t>We measured exposure to both Royal Pains storyline and several other transgender entertainment narratives:</a:t>
            </a:r>
          </a:p>
          <a:p>
            <a:pPr marL="952500" lvl="1" indent="-190500" defTabSz="457200">
              <a:lnSpc>
                <a:spcPct val="117999"/>
              </a:lnSpc>
              <a:buSzPct val="171000"/>
              <a:buChar char="-"/>
              <a:defRPr sz="1800">
                <a:latin typeface="Helvetica Neue"/>
                <a:ea typeface="Helvetica Neue"/>
                <a:cs typeface="Helvetica Neue"/>
                <a:sym typeface="Helvetica Neue"/>
              </a:defRPr>
            </a:pPr>
            <a:r>
              <a:rPr dirty="0"/>
              <a:t>Royal Pains viewers who saw the transgender storyline had more supportive attitudes toward transgender people and related policy issues than those who did not.</a:t>
            </a:r>
          </a:p>
          <a:p>
            <a:pPr marL="952500" lvl="1" indent="-190500" defTabSz="457200">
              <a:lnSpc>
                <a:spcPct val="117999"/>
              </a:lnSpc>
              <a:buSzPct val="171000"/>
              <a:buChar char="-"/>
              <a:defRPr sz="1800">
                <a:latin typeface="Helvetica Neue"/>
                <a:ea typeface="Helvetica Neue"/>
                <a:cs typeface="Helvetica Neue"/>
                <a:sym typeface="Helvetica Neue"/>
              </a:defRPr>
            </a:pPr>
            <a:r>
              <a:rPr dirty="0"/>
              <a:t>The more shows with transgender characters viewers saw, the more supportive their attitudes toward transgender people and policies</a:t>
            </a:r>
          </a:p>
          <a:p>
            <a:pPr marL="952500" lvl="1" indent="-190500" defTabSz="457200">
              <a:lnSpc>
                <a:spcPct val="117999"/>
              </a:lnSpc>
              <a:buSzPct val="171000"/>
              <a:buChar char="-"/>
              <a:defRPr sz="1800">
                <a:latin typeface="Helvetica Neue"/>
                <a:ea typeface="Helvetica Neue"/>
                <a:cs typeface="Helvetica Neue"/>
                <a:sym typeface="Helvetica Neue"/>
              </a:defRPr>
            </a:pPr>
            <a:r>
              <a:rPr dirty="0"/>
              <a:t>Exposure to transgender stories in the news, including the Caitlyn Jenner transition, did NOT influence attitudes</a:t>
            </a:r>
          </a:p>
          <a:p>
            <a:pPr marL="952500" lvl="1" indent="-190500" defTabSz="457200">
              <a:lnSpc>
                <a:spcPct val="117999"/>
              </a:lnSpc>
              <a:buSzPct val="171000"/>
              <a:buChar char="-"/>
              <a:defRPr sz="1800">
                <a:latin typeface="Helvetica Neue"/>
                <a:ea typeface="Helvetica Neue"/>
                <a:cs typeface="Helvetica Neue"/>
                <a:sym typeface="Helvetica Neue"/>
              </a:defRPr>
            </a:pPr>
            <a:r>
              <a:rPr dirty="0"/>
              <a:t>Exposure to two or more transgender storylines reduced the influence of political ideology on attitudes toward transgender people by half</a:t>
            </a:r>
          </a:p>
          <a:p>
            <a:pPr marL="952500" lvl="1" indent="-190500" defTabSz="457200">
              <a:lnSpc>
                <a:spcPct val="117999"/>
              </a:lnSpc>
              <a:buSzPct val="171000"/>
              <a:buChar char="-"/>
              <a:defRPr sz="1800">
                <a:latin typeface="Helvetica Neue"/>
                <a:ea typeface="Helvetica Neue"/>
                <a:cs typeface="Helvetica Neue"/>
                <a:sym typeface="Helvetica Neue"/>
              </a:defRPr>
            </a:pPr>
            <a:r>
              <a:rPr dirty="0"/>
              <a:t>Political ideology influenced responses to the Royal Pains storyline, such as identification with the transgender character and feelings of hope and disgust.</a:t>
            </a:r>
          </a:p>
        </p:txBody>
      </p:sp>
    </p:spTree>
    <p:extLst>
      <p:ext uri="{BB962C8B-B14F-4D97-AF65-F5344CB8AC3E}">
        <p14:creationId xmlns:p14="http://schemas.microsoft.com/office/powerpoint/2010/main" val="84328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pPr defTabSz="457200">
              <a:lnSpc>
                <a:spcPct val="117999"/>
              </a:lnSpc>
              <a:defRPr sz="1400">
                <a:latin typeface="Helvetica Neue"/>
                <a:ea typeface="Helvetica Neue"/>
                <a:cs typeface="Helvetica Neue"/>
                <a:sym typeface="Helvetica Neue"/>
              </a:defRPr>
            </a:pPr>
            <a:endParaRPr dirty="0"/>
          </a:p>
        </p:txBody>
      </p:sp>
    </p:spTree>
    <p:extLst>
      <p:ext uri="{BB962C8B-B14F-4D97-AF65-F5344CB8AC3E}">
        <p14:creationId xmlns:p14="http://schemas.microsoft.com/office/powerpoint/2010/main" val="2662231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853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"1 in 5 Americans have a disability. 56.7 Americans have a disability, 8.1 million difficulty seeing, 7.6 million difficulty hearing."</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a:solidFill>
                  <a:schemeClr val="dk1"/>
                </a:solidFill>
                <a:latin typeface="Calibri"/>
                <a:ea typeface="Calibri"/>
                <a:cs typeface="Calibri"/>
                <a:sym typeface="Calibri"/>
              </a:rPr>
              <a:t>Source: </a:t>
            </a:r>
            <a:r>
              <a:rPr lang="en-US" sz="1200" b="0" i="0" u="sng" strike="noStrike" cap="none">
                <a:solidFill>
                  <a:schemeClr val="hlink"/>
                </a:solidFill>
                <a:latin typeface="Calibri"/>
                <a:ea typeface="Calibri"/>
                <a:cs typeface="Calibri"/>
                <a:sym typeface="Calibri"/>
                <a:hlinkClick r:id="rId3"/>
              </a:rPr>
              <a:t>U.S. Census</a:t>
            </a:r>
          </a:p>
        </p:txBody>
      </p:sp>
      <p:sp>
        <p:nvSpPr>
          <p:cNvPr id="142" name="Shape 142"/>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42856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4926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7211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8189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8781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50" name="Shape 6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1" name="Shape 651"/>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724426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05295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93" name="Shape 693"/>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6961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89" name="Shape 4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0" name="Shape 49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44228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06488" y="696913"/>
            <a:ext cx="4645025" cy="34845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r>
              <a:rPr lang="en-US" sz="1200" b="0" i="0" u="none" strike="noStrike" cap="none">
                <a:solidFill>
                  <a:schemeClr val="dk1"/>
                </a:solidFill>
                <a:latin typeface="Calibri"/>
                <a:ea typeface="Calibri"/>
                <a:cs typeface="Calibri"/>
                <a:sym typeface="Calibri"/>
              </a:rPr>
              <a:t>"51 percent of Americans report having a family member or close friend with a disability. 52 percent of Democrats report that they or a loved one have a disability. 44 percent of Republicans have a disability or a loved one with a disability. Independents have the largest number of voters who say they have a disability or a loved one with a disability: 58 percent."</a:t>
            </a: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360"/>
              </a:spcBef>
              <a:buNone/>
            </a:pPr>
            <a:r>
              <a:rPr lang="en-US" sz="1200" b="0" i="0" u="none" strike="noStrike" cap="none">
                <a:solidFill>
                  <a:schemeClr val="dk1"/>
                </a:solidFill>
                <a:latin typeface="Calibri"/>
                <a:ea typeface="Calibri"/>
                <a:cs typeface="Calibri"/>
                <a:sym typeface="Calibri"/>
              </a:rPr>
              <a:t>Source:  </a:t>
            </a:r>
            <a:r>
              <a:rPr lang="en-US" sz="1200" b="0" i="0" u="sng" strike="noStrike" cap="none">
                <a:solidFill>
                  <a:schemeClr val="hlink"/>
                </a:solidFill>
                <a:latin typeface="Calibri"/>
                <a:ea typeface="Calibri"/>
                <a:cs typeface="Calibri"/>
                <a:sym typeface="Calibri"/>
                <a:hlinkClick r:id="rId3"/>
              </a:rPr>
              <a:t>Laszlo Strategies</a:t>
            </a:r>
            <a:r>
              <a:rPr lang="en-US" sz="1200" b="0" i="0" u="none" strike="noStrike" cap="none">
                <a:solidFill>
                  <a:schemeClr val="dk1"/>
                </a:solidFill>
                <a:latin typeface="Calibri"/>
                <a:ea typeface="Calibri"/>
                <a:cs typeface="Calibri"/>
                <a:sym typeface="Calibri"/>
              </a:rPr>
              <a:t> September 2012 poll </a:t>
            </a:r>
          </a:p>
        </p:txBody>
      </p:sp>
      <p:sp>
        <p:nvSpPr>
          <p:cNvPr id="150" name="Shape 15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05994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7" name="Shape 267"/>
          <p:cNvSpPr txBox="1">
            <a:spLocks noGrp="1"/>
          </p:cNvSpPr>
          <p:nvPr>
            <p:ph type="body" idx="1"/>
          </p:nvPr>
        </p:nvSpPr>
        <p:spPr>
          <a:xfrm>
            <a:off x="1005825" y="3691875"/>
            <a:ext cx="8046600" cy="34977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42077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0" name="Shape 460"/>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1" name="Shape 461"/>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98498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073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9" name="Shape 469"/>
          <p:cNvSpPr txBox="1">
            <a:spLocks noGrp="1"/>
          </p:cNvSpPr>
          <p:nvPr>
            <p:ph type="body" idx="1"/>
          </p:nvPr>
        </p:nvSpPr>
        <p:spPr>
          <a:xfrm>
            <a:off x="685801" y="4343400"/>
            <a:ext cx="5486399" cy="4114800"/>
          </a:xfrm>
          <a:prstGeom prst="rect">
            <a:avLst/>
          </a:prstGeom>
          <a:noFill/>
          <a:ln>
            <a:noFill/>
          </a:ln>
        </p:spPr>
        <p:txBody>
          <a:bodyPr wrap="square" lIns="91400" tIns="45675" rIns="91400" bIns="45675"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70" name="Shape 470"/>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8952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lang="en-US" sz="1200" b="0" i="1" u="none" strike="noStrike" cap="none" dirty="0">
              <a:solidFill>
                <a:schemeClr val="dk1"/>
              </a:solidFill>
              <a:latin typeface="Calibri"/>
              <a:ea typeface="Calibri"/>
              <a:cs typeface="Calibri"/>
              <a:sym typeface="Calibri"/>
            </a:endParaRPr>
          </a:p>
        </p:txBody>
      </p:sp>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17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1" y="4343400"/>
            <a:ext cx="5486399" cy="4114800"/>
          </a:xfrm>
          <a:prstGeom prst="rect">
            <a:avLst/>
          </a:prstGeom>
          <a:noFill/>
          <a:ln>
            <a:noFill/>
          </a:ln>
        </p:spPr>
        <p:txBody>
          <a:bodyPr wrap="square" lIns="91400" tIns="91400" rIns="91400" bIns="91400" anchor="t" anchorCtr="0">
            <a:noAutofit/>
          </a:bodyPr>
          <a:lstStyle/>
          <a:p>
            <a:pPr marL="0" marR="0" lvl="0" indent="0" algn="l" rtl="0">
              <a:spcBef>
                <a:spcPts val="0"/>
              </a:spcBef>
              <a:buNone/>
            </a:pPr>
            <a:endParaRPr lang="en-US" sz="1200" b="0" i="1" u="none" strike="noStrike" cap="none" dirty="0">
              <a:solidFill>
                <a:schemeClr val="dk1"/>
              </a:solidFill>
              <a:latin typeface="Calibri"/>
              <a:ea typeface="Calibri"/>
              <a:cs typeface="Calibri"/>
              <a:sym typeface="Calibri"/>
            </a:endParaRPr>
          </a:p>
        </p:txBody>
      </p:sp>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sldNum" idx="12"/>
          </p:nvPr>
        </p:nvSpPr>
        <p:spPr>
          <a:xfrm>
            <a:off x="3884613" y="8685213"/>
            <a:ext cx="2971799" cy="457200"/>
          </a:xfrm>
          <a:prstGeom prst="rect">
            <a:avLst/>
          </a:prstGeom>
          <a:noFill/>
          <a:ln>
            <a:noFill/>
          </a:ln>
        </p:spPr>
        <p:txBody>
          <a:bodyPr wrap="square" lIns="91400" tIns="45675" rIns="91400" bIns="456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249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lank">
    <p:spTree>
      <p:nvGrpSpPr>
        <p:cNvPr id="1" name="Shape 14"/>
        <p:cNvGrpSpPr/>
        <p:nvPr/>
      </p:nvGrpSpPr>
      <p:grpSpPr>
        <a:xfrm>
          <a:off x="0" y="0"/>
          <a:ext cx="0" cy="0"/>
          <a:chOff x="0" y="0"/>
          <a:chExt cx="0" cy="0"/>
        </a:xfrm>
      </p:grpSpPr>
      <p:sp>
        <p:nvSpPr>
          <p:cNvPr id="15" name="Shape 15"/>
          <p:cNvSpPr txBox="1">
            <a:spLocks noGrp="1"/>
          </p:cNvSpPr>
          <p:nvPr>
            <p:ph type="ftr" idx="11"/>
          </p:nvPr>
        </p:nvSpPr>
        <p:spPr>
          <a:xfrm>
            <a:off x="3108614" y="6377548"/>
            <a:ext cx="2926773" cy="246529"/>
          </a:xfrm>
          <a:prstGeom prst="rect">
            <a:avLst/>
          </a:prstGeom>
          <a:noFill/>
          <a:ln>
            <a:noFill/>
          </a:ln>
        </p:spPr>
        <p:txBody>
          <a:bodyPr wrap="square" lIns="82045" tIns="82045" rIns="82045" bIns="82045" anchor="t" anchorCtr="0"/>
          <a:lstStyle>
            <a:lvl1pPr marL="0" marR="0" lvl="0" indent="0" algn="ctr" rtl="0">
              <a:spcBef>
                <a:spcPts val="0"/>
              </a:spcBef>
              <a:spcAft>
                <a:spcPts val="0"/>
              </a:spcAft>
              <a:buNone/>
              <a:defRPr sz="1600">
                <a:solidFill>
                  <a:srgbClr val="888888"/>
                </a:solidFill>
                <a:latin typeface="Calibri"/>
                <a:ea typeface="Calibri"/>
                <a:cs typeface="Calibri"/>
                <a:sym typeface="Calibri"/>
              </a:defRPr>
            </a:lvl1pPr>
            <a:lvl2pPr marL="408867" marR="0" lvl="1" indent="1424" algn="l" rtl="0">
              <a:spcBef>
                <a:spcPts val="0"/>
              </a:spcBef>
              <a:spcAft>
                <a:spcPts val="0"/>
              </a:spcAft>
              <a:buNone/>
              <a:defRPr sz="1600" b="0" i="0" u="none" strike="noStrike" cap="none">
                <a:solidFill>
                  <a:schemeClr val="dk1"/>
                </a:solidFill>
                <a:latin typeface="Arial"/>
                <a:ea typeface="Arial"/>
                <a:cs typeface="Arial"/>
                <a:sym typeface="Arial"/>
              </a:defRPr>
            </a:lvl2pPr>
            <a:lvl3pPr marL="819158" marR="0" lvl="2" indent="1424" algn="l" rtl="0">
              <a:spcBef>
                <a:spcPts val="0"/>
              </a:spcBef>
              <a:spcAft>
                <a:spcPts val="0"/>
              </a:spcAft>
              <a:buNone/>
              <a:defRPr sz="1600" b="0" i="0" u="none" strike="noStrike" cap="none">
                <a:solidFill>
                  <a:schemeClr val="dk1"/>
                </a:solidFill>
                <a:latin typeface="Arial"/>
                <a:ea typeface="Arial"/>
                <a:cs typeface="Arial"/>
                <a:sym typeface="Arial"/>
              </a:defRPr>
            </a:lvl3pPr>
            <a:lvl4pPr marL="1229450" marR="0" lvl="3" indent="1424" algn="l" rtl="0">
              <a:spcBef>
                <a:spcPts val="0"/>
              </a:spcBef>
              <a:spcAft>
                <a:spcPts val="0"/>
              </a:spcAft>
              <a:buNone/>
              <a:defRPr sz="1600" b="0" i="0" u="none" strike="noStrike" cap="none">
                <a:solidFill>
                  <a:schemeClr val="dk1"/>
                </a:solidFill>
                <a:latin typeface="Arial"/>
                <a:ea typeface="Arial"/>
                <a:cs typeface="Arial"/>
                <a:sym typeface="Arial"/>
              </a:defRPr>
            </a:lvl4pPr>
            <a:lvl5pPr marL="1639741" marR="0" lvl="4" indent="1423" algn="l" rtl="0">
              <a:spcBef>
                <a:spcPts val="0"/>
              </a:spcBef>
              <a:spcAft>
                <a:spcPts val="0"/>
              </a:spcAft>
              <a:buNone/>
              <a:defRPr sz="1600" b="0" i="0" u="none" strike="noStrike" cap="none">
                <a:solidFill>
                  <a:schemeClr val="dk1"/>
                </a:solidFill>
                <a:latin typeface="Arial"/>
                <a:ea typeface="Arial"/>
                <a:cs typeface="Arial"/>
                <a:sym typeface="Arial"/>
              </a:defRPr>
            </a:lvl5pPr>
            <a:lvl6pPr marL="2051456" marR="0" lvl="5" indent="0" algn="l" rtl="0">
              <a:spcBef>
                <a:spcPts val="0"/>
              </a:spcBef>
              <a:buNone/>
              <a:defRPr sz="1600" b="0" i="0" u="none" strike="noStrike" cap="none">
                <a:solidFill>
                  <a:schemeClr val="dk1"/>
                </a:solidFill>
                <a:latin typeface="Arial"/>
                <a:ea typeface="Arial"/>
                <a:cs typeface="Arial"/>
                <a:sym typeface="Arial"/>
              </a:defRPr>
            </a:lvl6pPr>
            <a:lvl7pPr marL="2461748" marR="0" lvl="6" indent="0" algn="l" rtl="0">
              <a:spcBef>
                <a:spcPts val="0"/>
              </a:spcBef>
              <a:buNone/>
              <a:defRPr sz="1600" b="0" i="0" u="none" strike="noStrike" cap="none">
                <a:solidFill>
                  <a:schemeClr val="dk1"/>
                </a:solidFill>
                <a:latin typeface="Arial"/>
                <a:ea typeface="Arial"/>
                <a:cs typeface="Arial"/>
                <a:sym typeface="Arial"/>
              </a:defRPr>
            </a:lvl7pPr>
            <a:lvl8pPr marL="2872039" marR="0" lvl="7" indent="0" algn="l" rtl="0">
              <a:spcBef>
                <a:spcPts val="0"/>
              </a:spcBef>
              <a:buNone/>
              <a:defRPr sz="1600" b="0" i="0" u="none" strike="noStrike" cap="none">
                <a:solidFill>
                  <a:schemeClr val="dk1"/>
                </a:solidFill>
                <a:latin typeface="Arial"/>
                <a:ea typeface="Arial"/>
                <a:cs typeface="Arial"/>
                <a:sym typeface="Arial"/>
              </a:defRPr>
            </a:lvl8pPr>
            <a:lvl9pPr marL="328233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dt" idx="10"/>
          </p:nvPr>
        </p:nvSpPr>
        <p:spPr>
          <a:xfrm>
            <a:off x="457490" y="6377548"/>
            <a:ext cx="2102715" cy="246529"/>
          </a:xfrm>
          <a:prstGeom prst="rect">
            <a:avLst/>
          </a:prstGeom>
          <a:noFill/>
          <a:ln>
            <a:noFill/>
          </a:ln>
        </p:spPr>
        <p:txBody>
          <a:bodyPr wrap="square" lIns="82045" tIns="82045" rIns="82045" bIns="82045" anchor="t" anchorCtr="0"/>
          <a:lstStyle>
            <a:lvl1pPr marL="0" marR="0" lvl="0" indent="0" algn="l" rtl="0">
              <a:spcBef>
                <a:spcPts val="0"/>
              </a:spcBef>
              <a:spcAft>
                <a:spcPts val="0"/>
              </a:spcAft>
              <a:buNone/>
              <a:defRPr sz="1600">
                <a:solidFill>
                  <a:srgbClr val="888888"/>
                </a:solidFill>
                <a:latin typeface="Calibri"/>
                <a:ea typeface="Calibri"/>
                <a:cs typeface="Calibri"/>
                <a:sym typeface="Calibri"/>
              </a:defRPr>
            </a:lvl1pPr>
            <a:lvl2pPr marL="408867" marR="0" lvl="1" indent="1424" algn="l" rtl="0">
              <a:spcBef>
                <a:spcPts val="0"/>
              </a:spcBef>
              <a:spcAft>
                <a:spcPts val="0"/>
              </a:spcAft>
              <a:buNone/>
              <a:defRPr sz="1600" b="0" i="0" u="none" strike="noStrike" cap="none">
                <a:solidFill>
                  <a:schemeClr val="dk1"/>
                </a:solidFill>
                <a:latin typeface="Arial"/>
                <a:ea typeface="Arial"/>
                <a:cs typeface="Arial"/>
                <a:sym typeface="Arial"/>
              </a:defRPr>
            </a:lvl2pPr>
            <a:lvl3pPr marL="819158" marR="0" lvl="2" indent="1424" algn="l" rtl="0">
              <a:spcBef>
                <a:spcPts val="0"/>
              </a:spcBef>
              <a:spcAft>
                <a:spcPts val="0"/>
              </a:spcAft>
              <a:buNone/>
              <a:defRPr sz="1600" b="0" i="0" u="none" strike="noStrike" cap="none">
                <a:solidFill>
                  <a:schemeClr val="dk1"/>
                </a:solidFill>
                <a:latin typeface="Arial"/>
                <a:ea typeface="Arial"/>
                <a:cs typeface="Arial"/>
                <a:sym typeface="Arial"/>
              </a:defRPr>
            </a:lvl3pPr>
            <a:lvl4pPr marL="1229450" marR="0" lvl="3" indent="1424" algn="l" rtl="0">
              <a:spcBef>
                <a:spcPts val="0"/>
              </a:spcBef>
              <a:spcAft>
                <a:spcPts val="0"/>
              </a:spcAft>
              <a:buNone/>
              <a:defRPr sz="1600" b="0" i="0" u="none" strike="noStrike" cap="none">
                <a:solidFill>
                  <a:schemeClr val="dk1"/>
                </a:solidFill>
                <a:latin typeface="Arial"/>
                <a:ea typeface="Arial"/>
                <a:cs typeface="Arial"/>
                <a:sym typeface="Arial"/>
              </a:defRPr>
            </a:lvl4pPr>
            <a:lvl5pPr marL="1639741" marR="0" lvl="4" indent="1423" algn="l" rtl="0">
              <a:spcBef>
                <a:spcPts val="0"/>
              </a:spcBef>
              <a:spcAft>
                <a:spcPts val="0"/>
              </a:spcAft>
              <a:buNone/>
              <a:defRPr sz="1600" b="0" i="0" u="none" strike="noStrike" cap="none">
                <a:solidFill>
                  <a:schemeClr val="dk1"/>
                </a:solidFill>
                <a:latin typeface="Arial"/>
                <a:ea typeface="Arial"/>
                <a:cs typeface="Arial"/>
                <a:sym typeface="Arial"/>
              </a:defRPr>
            </a:lvl5pPr>
            <a:lvl6pPr marL="2051456" marR="0" lvl="5" indent="0" algn="l" rtl="0">
              <a:spcBef>
                <a:spcPts val="0"/>
              </a:spcBef>
              <a:buNone/>
              <a:defRPr sz="1600" b="0" i="0" u="none" strike="noStrike" cap="none">
                <a:solidFill>
                  <a:schemeClr val="dk1"/>
                </a:solidFill>
                <a:latin typeface="Arial"/>
                <a:ea typeface="Arial"/>
                <a:cs typeface="Arial"/>
                <a:sym typeface="Arial"/>
              </a:defRPr>
            </a:lvl6pPr>
            <a:lvl7pPr marL="2461748" marR="0" lvl="6" indent="0" algn="l" rtl="0">
              <a:spcBef>
                <a:spcPts val="0"/>
              </a:spcBef>
              <a:buNone/>
              <a:defRPr sz="1600" b="0" i="0" u="none" strike="noStrike" cap="none">
                <a:solidFill>
                  <a:schemeClr val="dk1"/>
                </a:solidFill>
                <a:latin typeface="Arial"/>
                <a:ea typeface="Arial"/>
                <a:cs typeface="Arial"/>
                <a:sym typeface="Arial"/>
              </a:defRPr>
            </a:lvl7pPr>
            <a:lvl8pPr marL="2872039" marR="0" lvl="7" indent="0" algn="l" rtl="0">
              <a:spcBef>
                <a:spcPts val="0"/>
              </a:spcBef>
              <a:buNone/>
              <a:defRPr sz="1600" b="0" i="0" u="none" strike="noStrike" cap="none">
                <a:solidFill>
                  <a:schemeClr val="dk1"/>
                </a:solidFill>
                <a:latin typeface="Arial"/>
                <a:ea typeface="Arial"/>
                <a:cs typeface="Arial"/>
                <a:sym typeface="Arial"/>
              </a:defRPr>
            </a:lvl8pPr>
            <a:lvl9pPr marL="328233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sldNum" idx="12"/>
          </p:nvPr>
        </p:nvSpPr>
        <p:spPr>
          <a:xfrm>
            <a:off x="6583796" y="6377548"/>
            <a:ext cx="2102716" cy="246529"/>
          </a:xfrm>
          <a:prstGeom prst="rect">
            <a:avLst/>
          </a:prstGeom>
          <a:noFill/>
          <a:ln>
            <a:noFill/>
          </a:ln>
        </p:spPr>
        <p:txBody>
          <a:bodyPr wrap="square" lIns="0" tIns="0" rIns="0" bIns="0" anchor="t" anchorCtr="0">
            <a:noAutofit/>
          </a:bodyPr>
          <a:lstStyle/>
          <a:p>
            <a:pPr algn="r">
              <a:buSzPct val="25000"/>
            </a:pPr>
            <a:fld id="{00000000-1234-1234-1234-123412341234}" type="slidenum">
              <a:rPr lang="en-US" sz="1600" smtClean="0">
                <a:solidFill>
                  <a:srgbClr val="898989"/>
                </a:solidFill>
                <a:latin typeface="Calibri"/>
                <a:ea typeface="Calibri"/>
                <a:cs typeface="Calibri"/>
                <a:sym typeface="Calibri"/>
              </a:rPr>
              <a:pPr algn="r">
                <a:buSzPct val="25000"/>
              </a:pPr>
              <a:t>‹#›</a:t>
            </a:fld>
            <a:endParaRPr lang="en-US" sz="16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442006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924F5971-3E20-43E4-A949-1E4E46F2C5FD}"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5" name="Rectangle 9"/>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4637BB35-399D-4D83-80B1-FC18D30BA0D5}"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51277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CA3C4CE0-CA01-4410-A8E9-11F91A2483AB}"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6" name="Rectangle 9"/>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28104BA4-FF09-4A55-8D78-86D8DB9AC395}"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7" name="Rectangle 6"/>
          <p:cNvSpPr/>
          <p:nvPr userDrawn="1"/>
        </p:nvSpPr>
        <p:spPr>
          <a:xfrm>
            <a:off x="0" y="1143000"/>
            <a:ext cx="91440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319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3B5DDC6C-17BF-49F6-83BA-2FDA74B4B857}"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8" name="Rectangle 11"/>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D624CE76-0052-4DA6-BF23-CB9FA6568190}"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9" name="Rectangle 8"/>
          <p:cNvSpPr/>
          <p:nvPr userDrawn="1"/>
        </p:nvSpPr>
        <p:spPr>
          <a:xfrm>
            <a:off x="0" y="1143000"/>
            <a:ext cx="91440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47800"/>
            <a:ext cx="4040188"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350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D8F72C3-85EF-48C3-A5A5-B79469587A9F}"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4" name="Rectangle 3"/>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5C828A4D-1060-44DC-B580-D17560B6CDBB}"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5" name="Rectangle 4"/>
          <p:cNvSpPr/>
          <p:nvPr userDrawn="1"/>
        </p:nvSpPr>
        <p:spPr>
          <a:xfrm>
            <a:off x="0" y="1143000"/>
            <a:ext cx="91440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983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2AFB25EB-7343-42C3-8C2F-811180ABCF9E}"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3" name="Rectangle 2"/>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837F42BC-8C90-4F3D-9625-A49A8B9F1F02}"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Tree>
    <p:extLst>
      <p:ext uri="{BB962C8B-B14F-4D97-AF65-F5344CB8AC3E}">
        <p14:creationId xmlns:p14="http://schemas.microsoft.com/office/powerpoint/2010/main" val="1629408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03B2F25-106C-4A6C-BE2D-BACCA5E538C1}"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6" name="Rectangle 9"/>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98067AD5-7C81-46A2-B102-0FC613897056}"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2" name="Title 1"/>
          <p:cNvSpPr>
            <a:spLocks noGrp="1"/>
          </p:cNvSpPr>
          <p:nvPr>
            <p:ph type="title"/>
          </p:nvPr>
        </p:nvSpPr>
        <p:spPr>
          <a:xfrm>
            <a:off x="457200" y="273050"/>
            <a:ext cx="3008313" cy="1162050"/>
          </a:xfrm>
          <a:solidFill>
            <a:srgbClr val="003399"/>
          </a:solidFill>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7056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93DEEA7B-4D7D-4211-81EA-4B83FE13B305}"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6" name="Rectangle 9"/>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D560B906-9F18-45A3-8766-4BEA62E8584B}"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2" name="Title 1"/>
          <p:cNvSpPr>
            <a:spLocks noGrp="1"/>
          </p:cNvSpPr>
          <p:nvPr>
            <p:ph type="title"/>
          </p:nvPr>
        </p:nvSpPr>
        <p:spPr>
          <a:xfrm>
            <a:off x="1792288" y="4800600"/>
            <a:ext cx="5486400" cy="566738"/>
          </a:xfrm>
          <a:solidFill>
            <a:srgbClr val="003399"/>
          </a:solidFill>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970170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968ED340-5EE3-4575-8F19-D74607FD318D}"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5" name="Rectangle 8"/>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92EF3AAC-7398-411D-9BA5-E378BE4DD093}"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6" name="Rectangle 5"/>
          <p:cNvSpPr/>
          <p:nvPr userDrawn="1"/>
        </p:nvSpPr>
        <p:spPr>
          <a:xfrm>
            <a:off x="0" y="1143000"/>
            <a:ext cx="91440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134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2741FE5-01A6-4849-A3A7-F34F2EE7D375}"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5" name="Rectangle 8"/>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8106A585-B4DA-4CE4-AFEA-36C5EC148F68}"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267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4F38295B-901B-453F-BC78-9AC70E469043}"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4" name="Rectangle 3"/>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7085E4A-7356-498F-B5C0-2DB6B03AC9DB}"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5" name="Rectangle 4"/>
          <p:cNvSpPr/>
          <p:nvPr userDrawn="1"/>
        </p:nvSpPr>
        <p:spPr>
          <a:xfrm>
            <a:off x="0" y="1143000"/>
            <a:ext cx="91440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2796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489" y="274545"/>
            <a:ext cx="8229023" cy="243728"/>
          </a:xfrm>
          <a:prstGeom prst="rect">
            <a:avLst/>
          </a:prstGeom>
          <a:noFill/>
          <a:ln>
            <a:noFill/>
          </a:ln>
        </p:spPr>
        <p:txBody>
          <a:bodyPr wrap="square" lIns="82045" tIns="82045" rIns="82045" bIns="82045" anchor="t" anchorCtr="0"/>
          <a:lstStyle>
            <a:lvl1pPr marL="0" marR="0" lvl="0" indent="0" algn="ctr" rtl="0">
              <a:spcBef>
                <a:spcPts val="0"/>
              </a:spcBef>
              <a:spcAft>
                <a:spcPts val="0"/>
              </a:spcAft>
              <a:buNone/>
              <a:defRPr sz="16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16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None/>
              <a:defRPr sz="16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None/>
              <a:defRPr sz="16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None/>
              <a:defRPr sz="1600" b="0" i="0" u="none" strike="noStrike" cap="none">
                <a:solidFill>
                  <a:schemeClr val="dk2"/>
                </a:solidFill>
                <a:latin typeface="Calibri"/>
                <a:ea typeface="Calibri"/>
                <a:cs typeface="Calibri"/>
                <a:sym typeface="Calibri"/>
              </a:defRPr>
            </a:lvl5pPr>
            <a:lvl6pPr marL="410291" marR="0" lvl="5" indent="0" algn="ctr" rtl="0">
              <a:spcBef>
                <a:spcPts val="0"/>
              </a:spcBef>
              <a:spcAft>
                <a:spcPts val="0"/>
              </a:spcAft>
              <a:buNone/>
              <a:defRPr sz="1600" b="0" i="0" u="none" strike="noStrike" cap="none">
                <a:solidFill>
                  <a:schemeClr val="dk2"/>
                </a:solidFill>
                <a:latin typeface="Calibri"/>
                <a:ea typeface="Calibri"/>
                <a:cs typeface="Calibri"/>
                <a:sym typeface="Calibri"/>
              </a:defRPr>
            </a:lvl6pPr>
            <a:lvl7pPr marL="820583" marR="0" lvl="6" indent="0" algn="ctr" rtl="0">
              <a:spcBef>
                <a:spcPts val="0"/>
              </a:spcBef>
              <a:spcAft>
                <a:spcPts val="0"/>
              </a:spcAft>
              <a:buNone/>
              <a:defRPr sz="1600" b="0" i="0" u="none" strike="noStrike" cap="none">
                <a:solidFill>
                  <a:schemeClr val="dk2"/>
                </a:solidFill>
                <a:latin typeface="Calibri"/>
                <a:ea typeface="Calibri"/>
                <a:cs typeface="Calibri"/>
                <a:sym typeface="Calibri"/>
              </a:defRPr>
            </a:lvl7pPr>
            <a:lvl8pPr marL="1230874" marR="0" lvl="7" indent="0" algn="ctr" rtl="0">
              <a:spcBef>
                <a:spcPts val="0"/>
              </a:spcBef>
              <a:spcAft>
                <a:spcPts val="0"/>
              </a:spcAft>
              <a:buNone/>
              <a:defRPr sz="1600" b="0" i="0" u="none" strike="noStrike" cap="none">
                <a:solidFill>
                  <a:schemeClr val="dk2"/>
                </a:solidFill>
                <a:latin typeface="Calibri"/>
                <a:ea typeface="Calibri"/>
                <a:cs typeface="Calibri"/>
                <a:sym typeface="Calibri"/>
              </a:defRPr>
            </a:lvl8pPr>
            <a:lvl9pPr marL="1641165" marR="0" lvl="8" indent="0" algn="ctr" rtl="0">
              <a:spcBef>
                <a:spcPts val="0"/>
              </a:spcBef>
              <a:spcAft>
                <a:spcPts val="0"/>
              </a:spcAft>
              <a:buNone/>
              <a:defRPr sz="1600" b="0" i="0" u="none" strike="noStrike" cap="none">
                <a:solidFill>
                  <a:schemeClr val="dk2"/>
                </a:solidFill>
                <a:latin typeface="Calibri"/>
                <a:ea typeface="Calibri"/>
                <a:cs typeface="Calibri"/>
                <a:sym typeface="Calibri"/>
              </a:defRPr>
            </a:lvl9pPr>
          </a:lstStyle>
          <a:p>
            <a:endParaRPr/>
          </a:p>
        </p:txBody>
      </p:sp>
      <p:sp>
        <p:nvSpPr>
          <p:cNvPr id="20" name="Shape 20"/>
          <p:cNvSpPr txBox="1">
            <a:spLocks noGrp="1"/>
          </p:cNvSpPr>
          <p:nvPr>
            <p:ph type="body" idx="1"/>
          </p:nvPr>
        </p:nvSpPr>
        <p:spPr>
          <a:xfrm>
            <a:off x="457489" y="1577228"/>
            <a:ext cx="8229023" cy="245129"/>
          </a:xfrm>
          <a:prstGeom prst="rect">
            <a:avLst/>
          </a:prstGeom>
          <a:noFill/>
          <a:ln>
            <a:noFill/>
          </a:ln>
        </p:spPr>
        <p:txBody>
          <a:bodyPr wrap="square" lIns="82045" tIns="82045" rIns="82045" bIns="82045" anchor="t" anchorCtr="0"/>
          <a:lstStyle>
            <a:lvl1pPr marL="0" marR="0" lvl="0" indent="0" algn="l" rtl="0">
              <a:spcBef>
                <a:spcPts val="323"/>
              </a:spcBef>
              <a:spcAft>
                <a:spcPts val="0"/>
              </a:spcAft>
              <a:buNone/>
              <a:defRPr sz="1600" b="0" i="0" u="none" strike="noStrike" cap="none">
                <a:solidFill>
                  <a:schemeClr val="dk1"/>
                </a:solidFill>
                <a:latin typeface="Calibri"/>
                <a:ea typeface="Calibri"/>
                <a:cs typeface="Calibri"/>
                <a:sym typeface="Calibri"/>
              </a:defRPr>
            </a:lvl1pPr>
            <a:lvl2pPr marL="408867" marR="0" lvl="1" indent="-9972" algn="l" rtl="0">
              <a:spcBef>
                <a:spcPts val="323"/>
              </a:spcBef>
              <a:spcAft>
                <a:spcPts val="0"/>
              </a:spcAft>
              <a:buNone/>
              <a:defRPr sz="1600" b="0" i="0" u="none" strike="noStrike" cap="none">
                <a:solidFill>
                  <a:schemeClr val="dk1"/>
                </a:solidFill>
                <a:latin typeface="Calibri"/>
                <a:ea typeface="Calibri"/>
                <a:cs typeface="Calibri"/>
                <a:sym typeface="Calibri"/>
              </a:defRPr>
            </a:lvl2pPr>
            <a:lvl3pPr marL="819158" marR="0" lvl="2" indent="-9972" algn="l" rtl="0">
              <a:spcBef>
                <a:spcPts val="323"/>
              </a:spcBef>
              <a:spcAft>
                <a:spcPts val="0"/>
              </a:spcAft>
              <a:buNone/>
              <a:defRPr sz="1600" b="0" i="0" u="none" strike="noStrike" cap="none">
                <a:solidFill>
                  <a:schemeClr val="dk1"/>
                </a:solidFill>
                <a:latin typeface="Calibri"/>
                <a:ea typeface="Calibri"/>
                <a:cs typeface="Calibri"/>
                <a:sym typeface="Calibri"/>
              </a:defRPr>
            </a:lvl3pPr>
            <a:lvl4pPr marL="1229450" marR="0" lvl="3" indent="-9972" algn="l" rtl="0">
              <a:spcBef>
                <a:spcPts val="323"/>
              </a:spcBef>
              <a:spcAft>
                <a:spcPts val="0"/>
              </a:spcAft>
              <a:buNone/>
              <a:defRPr sz="1600" b="0" i="0" u="none" strike="noStrike" cap="none">
                <a:solidFill>
                  <a:schemeClr val="dk1"/>
                </a:solidFill>
                <a:latin typeface="Calibri"/>
                <a:ea typeface="Calibri"/>
                <a:cs typeface="Calibri"/>
                <a:sym typeface="Calibri"/>
              </a:defRPr>
            </a:lvl4pPr>
            <a:lvl5pPr marL="1639741" marR="0" lvl="4" indent="-9973" algn="l" rtl="0">
              <a:spcBef>
                <a:spcPts val="323"/>
              </a:spcBef>
              <a:spcAft>
                <a:spcPts val="0"/>
              </a:spcAft>
              <a:buNone/>
              <a:defRPr sz="1600" b="0" i="0" u="none" strike="noStrike" cap="none">
                <a:solidFill>
                  <a:schemeClr val="dk1"/>
                </a:solidFill>
                <a:latin typeface="Calibri"/>
                <a:ea typeface="Calibri"/>
                <a:cs typeface="Calibri"/>
                <a:sym typeface="Calibri"/>
              </a:defRPr>
            </a:lvl5pPr>
            <a:lvl6pPr marL="2050496" marR="0" lvl="5" indent="-10436" algn="l" rtl="0">
              <a:spcBef>
                <a:spcPts val="0"/>
              </a:spcBef>
              <a:buNone/>
              <a:defRPr sz="1600" b="0" i="0" u="none" strike="noStrike" cap="none">
                <a:latin typeface="Calibri"/>
                <a:ea typeface="Calibri"/>
                <a:cs typeface="Calibri"/>
                <a:sym typeface="Calibri"/>
              </a:defRPr>
            </a:lvl6pPr>
            <a:lvl7pPr marL="2460597" marR="0" lvl="6" indent="-10246" algn="l" rtl="0">
              <a:spcBef>
                <a:spcPts val="0"/>
              </a:spcBef>
              <a:buNone/>
              <a:defRPr sz="1600" b="0" i="0" u="none" strike="noStrike" cap="none">
                <a:latin typeface="Calibri"/>
                <a:ea typeface="Calibri"/>
                <a:cs typeface="Calibri"/>
                <a:sym typeface="Calibri"/>
              </a:defRPr>
            </a:lvl7pPr>
            <a:lvl8pPr marL="2870696" marR="0" lvl="7" indent="-10053" algn="l" rtl="0">
              <a:spcBef>
                <a:spcPts val="0"/>
              </a:spcBef>
              <a:buNone/>
              <a:defRPr sz="1600" b="0" i="0" u="none" strike="noStrike" cap="none">
                <a:latin typeface="Calibri"/>
                <a:ea typeface="Calibri"/>
                <a:cs typeface="Calibri"/>
                <a:sym typeface="Calibri"/>
              </a:defRPr>
            </a:lvl8pPr>
            <a:lvl9pPr marL="3280794" marR="0" lvl="8" indent="-9861" algn="l" rtl="0">
              <a:spcBef>
                <a:spcPts val="0"/>
              </a:spcBef>
              <a:buNone/>
              <a:defRPr sz="1600" b="0" i="0" u="none" strike="noStrike" cap="none">
                <a:latin typeface="Calibri"/>
                <a:ea typeface="Calibri"/>
                <a:cs typeface="Calibri"/>
                <a:sym typeface="Calibri"/>
              </a:defRPr>
            </a:lvl9pPr>
          </a:lstStyle>
          <a:p>
            <a:endParaRPr/>
          </a:p>
        </p:txBody>
      </p:sp>
      <p:sp>
        <p:nvSpPr>
          <p:cNvPr id="21" name="Shape 21"/>
          <p:cNvSpPr txBox="1">
            <a:spLocks noGrp="1"/>
          </p:cNvSpPr>
          <p:nvPr>
            <p:ph type="ftr" idx="11"/>
          </p:nvPr>
        </p:nvSpPr>
        <p:spPr>
          <a:xfrm>
            <a:off x="3108614" y="6377548"/>
            <a:ext cx="2926773" cy="246529"/>
          </a:xfrm>
          <a:prstGeom prst="rect">
            <a:avLst/>
          </a:prstGeom>
          <a:noFill/>
          <a:ln>
            <a:noFill/>
          </a:ln>
        </p:spPr>
        <p:txBody>
          <a:bodyPr wrap="square" lIns="82045" tIns="82045" rIns="82045" bIns="82045" anchor="t" anchorCtr="0"/>
          <a:lstStyle>
            <a:lvl1pPr marL="0" marR="0" lvl="0" indent="0" algn="ctr" rtl="0">
              <a:spcBef>
                <a:spcPts val="0"/>
              </a:spcBef>
              <a:spcAft>
                <a:spcPts val="0"/>
              </a:spcAft>
              <a:buNone/>
              <a:defRPr sz="1600">
                <a:solidFill>
                  <a:srgbClr val="888888"/>
                </a:solidFill>
                <a:latin typeface="Calibri"/>
                <a:ea typeface="Calibri"/>
                <a:cs typeface="Calibri"/>
                <a:sym typeface="Calibri"/>
              </a:defRPr>
            </a:lvl1pPr>
            <a:lvl2pPr marL="408867" marR="0" lvl="1" indent="1424" algn="l" rtl="0">
              <a:spcBef>
                <a:spcPts val="0"/>
              </a:spcBef>
              <a:spcAft>
                <a:spcPts val="0"/>
              </a:spcAft>
              <a:buNone/>
              <a:defRPr sz="1600" b="0" i="0" u="none" strike="noStrike" cap="none">
                <a:solidFill>
                  <a:schemeClr val="dk1"/>
                </a:solidFill>
                <a:latin typeface="Arial"/>
                <a:ea typeface="Arial"/>
                <a:cs typeface="Arial"/>
                <a:sym typeface="Arial"/>
              </a:defRPr>
            </a:lvl2pPr>
            <a:lvl3pPr marL="819158" marR="0" lvl="2" indent="1424" algn="l" rtl="0">
              <a:spcBef>
                <a:spcPts val="0"/>
              </a:spcBef>
              <a:spcAft>
                <a:spcPts val="0"/>
              </a:spcAft>
              <a:buNone/>
              <a:defRPr sz="1600" b="0" i="0" u="none" strike="noStrike" cap="none">
                <a:solidFill>
                  <a:schemeClr val="dk1"/>
                </a:solidFill>
                <a:latin typeface="Arial"/>
                <a:ea typeface="Arial"/>
                <a:cs typeface="Arial"/>
                <a:sym typeface="Arial"/>
              </a:defRPr>
            </a:lvl3pPr>
            <a:lvl4pPr marL="1229450" marR="0" lvl="3" indent="1424" algn="l" rtl="0">
              <a:spcBef>
                <a:spcPts val="0"/>
              </a:spcBef>
              <a:spcAft>
                <a:spcPts val="0"/>
              </a:spcAft>
              <a:buNone/>
              <a:defRPr sz="1600" b="0" i="0" u="none" strike="noStrike" cap="none">
                <a:solidFill>
                  <a:schemeClr val="dk1"/>
                </a:solidFill>
                <a:latin typeface="Arial"/>
                <a:ea typeface="Arial"/>
                <a:cs typeface="Arial"/>
                <a:sym typeface="Arial"/>
              </a:defRPr>
            </a:lvl4pPr>
            <a:lvl5pPr marL="1639741" marR="0" lvl="4" indent="1423" algn="l" rtl="0">
              <a:spcBef>
                <a:spcPts val="0"/>
              </a:spcBef>
              <a:spcAft>
                <a:spcPts val="0"/>
              </a:spcAft>
              <a:buNone/>
              <a:defRPr sz="1600" b="0" i="0" u="none" strike="noStrike" cap="none">
                <a:solidFill>
                  <a:schemeClr val="dk1"/>
                </a:solidFill>
                <a:latin typeface="Arial"/>
                <a:ea typeface="Arial"/>
                <a:cs typeface="Arial"/>
                <a:sym typeface="Arial"/>
              </a:defRPr>
            </a:lvl5pPr>
            <a:lvl6pPr marL="2051456" marR="0" lvl="5" indent="0" algn="l" rtl="0">
              <a:spcBef>
                <a:spcPts val="0"/>
              </a:spcBef>
              <a:buNone/>
              <a:defRPr sz="1600" b="0" i="0" u="none" strike="noStrike" cap="none">
                <a:solidFill>
                  <a:schemeClr val="dk1"/>
                </a:solidFill>
                <a:latin typeface="Arial"/>
                <a:ea typeface="Arial"/>
                <a:cs typeface="Arial"/>
                <a:sym typeface="Arial"/>
              </a:defRPr>
            </a:lvl6pPr>
            <a:lvl7pPr marL="2461748" marR="0" lvl="6" indent="0" algn="l" rtl="0">
              <a:spcBef>
                <a:spcPts val="0"/>
              </a:spcBef>
              <a:buNone/>
              <a:defRPr sz="1600" b="0" i="0" u="none" strike="noStrike" cap="none">
                <a:solidFill>
                  <a:schemeClr val="dk1"/>
                </a:solidFill>
                <a:latin typeface="Arial"/>
                <a:ea typeface="Arial"/>
                <a:cs typeface="Arial"/>
                <a:sym typeface="Arial"/>
              </a:defRPr>
            </a:lvl7pPr>
            <a:lvl8pPr marL="2872039" marR="0" lvl="7" indent="0" algn="l" rtl="0">
              <a:spcBef>
                <a:spcPts val="0"/>
              </a:spcBef>
              <a:buNone/>
              <a:defRPr sz="1600" b="0" i="0" u="none" strike="noStrike" cap="none">
                <a:solidFill>
                  <a:schemeClr val="dk1"/>
                </a:solidFill>
                <a:latin typeface="Arial"/>
                <a:ea typeface="Arial"/>
                <a:cs typeface="Arial"/>
                <a:sym typeface="Arial"/>
              </a:defRPr>
            </a:lvl8pPr>
            <a:lvl9pPr marL="328233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dt" idx="10"/>
          </p:nvPr>
        </p:nvSpPr>
        <p:spPr>
          <a:xfrm>
            <a:off x="457490" y="6377548"/>
            <a:ext cx="2102715" cy="246529"/>
          </a:xfrm>
          <a:prstGeom prst="rect">
            <a:avLst/>
          </a:prstGeom>
          <a:noFill/>
          <a:ln>
            <a:noFill/>
          </a:ln>
        </p:spPr>
        <p:txBody>
          <a:bodyPr wrap="square" lIns="82045" tIns="82045" rIns="82045" bIns="82045" anchor="t" anchorCtr="0"/>
          <a:lstStyle>
            <a:lvl1pPr marL="0" marR="0" lvl="0" indent="0" algn="l" rtl="0">
              <a:spcBef>
                <a:spcPts val="0"/>
              </a:spcBef>
              <a:spcAft>
                <a:spcPts val="0"/>
              </a:spcAft>
              <a:buNone/>
              <a:defRPr sz="1600">
                <a:solidFill>
                  <a:srgbClr val="888888"/>
                </a:solidFill>
                <a:latin typeface="Calibri"/>
                <a:ea typeface="Calibri"/>
                <a:cs typeface="Calibri"/>
                <a:sym typeface="Calibri"/>
              </a:defRPr>
            </a:lvl1pPr>
            <a:lvl2pPr marL="408867" marR="0" lvl="1" indent="1424" algn="l" rtl="0">
              <a:spcBef>
                <a:spcPts val="0"/>
              </a:spcBef>
              <a:spcAft>
                <a:spcPts val="0"/>
              </a:spcAft>
              <a:buNone/>
              <a:defRPr sz="1600" b="0" i="0" u="none" strike="noStrike" cap="none">
                <a:solidFill>
                  <a:schemeClr val="dk1"/>
                </a:solidFill>
                <a:latin typeface="Arial"/>
                <a:ea typeface="Arial"/>
                <a:cs typeface="Arial"/>
                <a:sym typeface="Arial"/>
              </a:defRPr>
            </a:lvl2pPr>
            <a:lvl3pPr marL="819158" marR="0" lvl="2" indent="1424" algn="l" rtl="0">
              <a:spcBef>
                <a:spcPts val="0"/>
              </a:spcBef>
              <a:spcAft>
                <a:spcPts val="0"/>
              </a:spcAft>
              <a:buNone/>
              <a:defRPr sz="1600" b="0" i="0" u="none" strike="noStrike" cap="none">
                <a:solidFill>
                  <a:schemeClr val="dk1"/>
                </a:solidFill>
                <a:latin typeface="Arial"/>
                <a:ea typeface="Arial"/>
                <a:cs typeface="Arial"/>
                <a:sym typeface="Arial"/>
              </a:defRPr>
            </a:lvl3pPr>
            <a:lvl4pPr marL="1229450" marR="0" lvl="3" indent="1424" algn="l" rtl="0">
              <a:spcBef>
                <a:spcPts val="0"/>
              </a:spcBef>
              <a:spcAft>
                <a:spcPts val="0"/>
              </a:spcAft>
              <a:buNone/>
              <a:defRPr sz="1600" b="0" i="0" u="none" strike="noStrike" cap="none">
                <a:solidFill>
                  <a:schemeClr val="dk1"/>
                </a:solidFill>
                <a:latin typeface="Arial"/>
                <a:ea typeface="Arial"/>
                <a:cs typeface="Arial"/>
                <a:sym typeface="Arial"/>
              </a:defRPr>
            </a:lvl4pPr>
            <a:lvl5pPr marL="1639741" marR="0" lvl="4" indent="1423" algn="l" rtl="0">
              <a:spcBef>
                <a:spcPts val="0"/>
              </a:spcBef>
              <a:spcAft>
                <a:spcPts val="0"/>
              </a:spcAft>
              <a:buNone/>
              <a:defRPr sz="1600" b="0" i="0" u="none" strike="noStrike" cap="none">
                <a:solidFill>
                  <a:schemeClr val="dk1"/>
                </a:solidFill>
                <a:latin typeface="Arial"/>
                <a:ea typeface="Arial"/>
                <a:cs typeface="Arial"/>
                <a:sym typeface="Arial"/>
              </a:defRPr>
            </a:lvl5pPr>
            <a:lvl6pPr marL="2051456" marR="0" lvl="5" indent="0" algn="l" rtl="0">
              <a:spcBef>
                <a:spcPts val="0"/>
              </a:spcBef>
              <a:buNone/>
              <a:defRPr sz="1600" b="0" i="0" u="none" strike="noStrike" cap="none">
                <a:solidFill>
                  <a:schemeClr val="dk1"/>
                </a:solidFill>
                <a:latin typeface="Arial"/>
                <a:ea typeface="Arial"/>
                <a:cs typeface="Arial"/>
                <a:sym typeface="Arial"/>
              </a:defRPr>
            </a:lvl6pPr>
            <a:lvl7pPr marL="2461748" marR="0" lvl="6" indent="0" algn="l" rtl="0">
              <a:spcBef>
                <a:spcPts val="0"/>
              </a:spcBef>
              <a:buNone/>
              <a:defRPr sz="1600" b="0" i="0" u="none" strike="noStrike" cap="none">
                <a:solidFill>
                  <a:schemeClr val="dk1"/>
                </a:solidFill>
                <a:latin typeface="Arial"/>
                <a:ea typeface="Arial"/>
                <a:cs typeface="Arial"/>
                <a:sym typeface="Arial"/>
              </a:defRPr>
            </a:lvl7pPr>
            <a:lvl8pPr marL="2872039" marR="0" lvl="7" indent="0" algn="l" rtl="0">
              <a:spcBef>
                <a:spcPts val="0"/>
              </a:spcBef>
              <a:buNone/>
              <a:defRPr sz="1600" b="0" i="0" u="none" strike="noStrike" cap="none">
                <a:solidFill>
                  <a:schemeClr val="dk1"/>
                </a:solidFill>
                <a:latin typeface="Arial"/>
                <a:ea typeface="Arial"/>
                <a:cs typeface="Arial"/>
                <a:sym typeface="Arial"/>
              </a:defRPr>
            </a:lvl8pPr>
            <a:lvl9pPr marL="328233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6583796" y="6377548"/>
            <a:ext cx="2102716" cy="246529"/>
          </a:xfrm>
          <a:prstGeom prst="rect">
            <a:avLst/>
          </a:prstGeom>
          <a:noFill/>
          <a:ln>
            <a:noFill/>
          </a:ln>
        </p:spPr>
        <p:txBody>
          <a:bodyPr wrap="square" lIns="0" tIns="0" rIns="0" bIns="0" anchor="t" anchorCtr="0">
            <a:noAutofit/>
          </a:bodyPr>
          <a:lstStyle/>
          <a:p>
            <a:pPr algn="r">
              <a:buSzPct val="25000"/>
            </a:pPr>
            <a:fld id="{00000000-1234-1234-1234-123412341234}" type="slidenum">
              <a:rPr lang="en-US" sz="1600" smtClean="0">
                <a:solidFill>
                  <a:srgbClr val="898989"/>
                </a:solidFill>
                <a:latin typeface="Calibri"/>
                <a:ea typeface="Calibri"/>
                <a:cs typeface="Calibri"/>
                <a:sym typeface="Calibri"/>
              </a:rPr>
              <a:pPr algn="r">
                <a:buSzPct val="25000"/>
              </a:pPr>
              <a:t>‹#›</a:t>
            </a:fld>
            <a:endParaRPr lang="en-US" sz="16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427658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RespectAbility 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8" y="6303963"/>
            <a:ext cx="3419476"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76600" y="6400800"/>
            <a:ext cx="5867400" cy="457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sp>
        <p:nvSpPr>
          <p:cNvPr id="6" name="Rectangle 8"/>
          <p:cNvSpPr>
            <a:spLocks noChangeArrowheads="1"/>
          </p:cNvSpPr>
          <p:nvPr/>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57828DDF-C9B4-4C36-901D-D6791761AFDF}"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7" name="Rectangle 1"/>
          <p:cNvSpPr/>
          <p:nvPr userDrawn="1"/>
        </p:nvSpPr>
        <p:spPr>
          <a:xfrm>
            <a:off x="0" y="632460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82888" y="71438"/>
            <a:ext cx="35052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819400"/>
            <a:ext cx="9144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userDrawn="1"/>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442E5F98-F263-4285-80F1-50D19E2530D9}" type="slidenum">
              <a:rPr lang="en-US" altLang="en-US">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3" name="Subtitle 2"/>
          <p:cNvSpPr>
            <a:spLocks noGrp="1"/>
          </p:cNvSpPr>
          <p:nvPr>
            <p:ph type="subTitle" idx="1"/>
          </p:nvPr>
        </p:nvSpPr>
        <p:spPr>
          <a:xfrm>
            <a:off x="1371600" y="4343401"/>
            <a:ext cx="6400800" cy="1066800"/>
          </a:xfrm>
        </p:spPr>
        <p:txBody>
          <a:bodyPr>
            <a:no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dirty="0" err="1"/>
              <a:t>Click to edit Master subtitle style</a:t>
            </a:r>
            <a:endParaRPr lang="en-US" altLang="en-US" dirty="0"/>
          </a:p>
        </p:txBody>
      </p:sp>
    </p:spTree>
    <p:extLst>
      <p:ext uri="{BB962C8B-B14F-4D97-AF65-F5344CB8AC3E}">
        <p14:creationId xmlns:p14="http://schemas.microsoft.com/office/powerpoint/2010/main" val="338327517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RespectAbility Title and Content">
    <p:spTree>
      <p:nvGrpSpPr>
        <p:cNvPr id="1" name=""/>
        <p:cNvGrpSpPr/>
        <p:nvPr/>
      </p:nvGrpSpPr>
      <p:grpSpPr>
        <a:xfrm>
          <a:off x="0" y="0"/>
          <a:ext cx="0" cy="0"/>
          <a:chOff x="0" y="0"/>
          <a:chExt cx="0" cy="0"/>
        </a:xfrm>
      </p:grpSpPr>
      <p:sp>
        <p:nvSpPr>
          <p:cNvPr id="4" name="Rectangle 7"/>
          <p:cNvSpPr>
            <a:spLocks noChangeArrowheads="1"/>
          </p:cNvSpPr>
          <p:nvPr/>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53CE248-C299-4ABB-8290-207424D1113F}"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5" name="Rectangle 13"/>
          <p:cNvSpPr>
            <a:spLocks noChangeArrowheads="1"/>
          </p:cNvSpPr>
          <p:nvPr userDrawn="1"/>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DBE9D825-1A43-4B5A-8B49-E97D5D5652D1}"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6" name="Rectangle 5"/>
          <p:cNvSpPr/>
          <p:nvPr userDrawn="1"/>
        </p:nvSpPr>
        <p:spPr>
          <a:xfrm>
            <a:off x="-4763" y="1066800"/>
            <a:ext cx="9144001"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053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67E87BA9-441E-4D90-B183-A3238CEC63C0}"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974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614ADEFE-E93B-45BF-8118-4CCAA4E66148}"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6" name="Rectangle 9"/>
          <p:cNvSpPr>
            <a:spLocks noChangeArrowheads="1"/>
          </p:cNvSpPr>
          <p:nvPr userDrawn="1"/>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B9BB7FFB-457C-469A-A3D4-13A786747A7E}"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7" name="Rectangle 6"/>
          <p:cNvSpPr/>
          <p:nvPr userDrawn="1"/>
        </p:nvSpPr>
        <p:spPr>
          <a:xfrm>
            <a:off x="-4763" y="1066800"/>
            <a:ext cx="9144001"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0491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11"/>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454AB5B4-E519-49A9-9BB3-3BBAD75066A6}"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8" name="Rectangle 7"/>
          <p:cNvSpPr/>
          <p:nvPr userDrawn="1"/>
        </p:nvSpPr>
        <p:spPr>
          <a:xfrm>
            <a:off x="-4763" y="1066800"/>
            <a:ext cx="9144001"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47800"/>
            <a:ext cx="4040188"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8317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F8D4F1DF-1562-477C-8665-1A3EF6EA8BDA}"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4" name="Rectangle 3"/>
          <p:cNvSpPr/>
          <p:nvPr userDrawn="1"/>
        </p:nvSpPr>
        <p:spPr>
          <a:xfrm>
            <a:off x="-4763" y="1066800"/>
            <a:ext cx="9144001"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4533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671633A-9DF7-424A-8251-92269A59E788}"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Tree>
    <p:extLst>
      <p:ext uri="{BB962C8B-B14F-4D97-AF65-F5344CB8AC3E}">
        <p14:creationId xmlns:p14="http://schemas.microsoft.com/office/powerpoint/2010/main" val="623723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C720301D-D127-4D9C-9F3D-64BA216EE04B}"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2" name="Title 1"/>
          <p:cNvSpPr>
            <a:spLocks noGrp="1"/>
          </p:cNvSpPr>
          <p:nvPr>
            <p:ph type="title"/>
          </p:nvPr>
        </p:nvSpPr>
        <p:spPr>
          <a:xfrm>
            <a:off x="457200" y="273050"/>
            <a:ext cx="3008313" cy="1162050"/>
          </a:xfrm>
          <a:solidFill>
            <a:srgbClr val="003399"/>
          </a:solidFill>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8567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9"/>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CD7D56D2-89E4-40B5-837D-375D6F6F62E2}"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2" name="Title 1"/>
          <p:cNvSpPr>
            <a:spLocks noGrp="1"/>
          </p:cNvSpPr>
          <p:nvPr>
            <p:ph type="title"/>
          </p:nvPr>
        </p:nvSpPr>
        <p:spPr>
          <a:xfrm>
            <a:off x="1792288" y="4800600"/>
            <a:ext cx="5486400" cy="566738"/>
          </a:xfrm>
          <a:solidFill>
            <a:srgbClr val="003399"/>
          </a:solidFill>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0533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F7A168E-5461-45D1-8713-DCE9FA6E9FB5}"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5" name="Rectangle 4"/>
          <p:cNvSpPr/>
          <p:nvPr userDrawn="1"/>
        </p:nvSpPr>
        <p:spPr>
          <a:xfrm>
            <a:off x="-4763" y="1066800"/>
            <a:ext cx="9144001"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385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489" y="274545"/>
            <a:ext cx="8229023" cy="243728"/>
          </a:xfrm>
          <a:prstGeom prst="rect">
            <a:avLst/>
          </a:prstGeom>
          <a:noFill/>
          <a:ln>
            <a:noFill/>
          </a:ln>
        </p:spPr>
        <p:txBody>
          <a:bodyPr wrap="square" lIns="82045" tIns="82045" rIns="82045" bIns="82045" anchor="t" anchorCtr="0"/>
          <a:lstStyle>
            <a:lvl1pPr marL="0" marR="0" lvl="0" indent="0" algn="ctr" rtl="0">
              <a:spcBef>
                <a:spcPts val="0"/>
              </a:spcBef>
              <a:spcAft>
                <a:spcPts val="0"/>
              </a:spcAft>
              <a:buNone/>
              <a:defRPr sz="16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16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None/>
              <a:defRPr sz="16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None/>
              <a:defRPr sz="16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None/>
              <a:defRPr sz="1600" b="0" i="0" u="none" strike="noStrike" cap="none">
                <a:solidFill>
                  <a:schemeClr val="dk2"/>
                </a:solidFill>
                <a:latin typeface="Calibri"/>
                <a:ea typeface="Calibri"/>
                <a:cs typeface="Calibri"/>
                <a:sym typeface="Calibri"/>
              </a:defRPr>
            </a:lvl5pPr>
            <a:lvl6pPr marL="410291" marR="0" lvl="5" indent="0" algn="ctr" rtl="0">
              <a:spcBef>
                <a:spcPts val="0"/>
              </a:spcBef>
              <a:spcAft>
                <a:spcPts val="0"/>
              </a:spcAft>
              <a:buNone/>
              <a:defRPr sz="1600" b="0" i="0" u="none" strike="noStrike" cap="none">
                <a:solidFill>
                  <a:schemeClr val="dk2"/>
                </a:solidFill>
                <a:latin typeface="Calibri"/>
                <a:ea typeface="Calibri"/>
                <a:cs typeface="Calibri"/>
                <a:sym typeface="Calibri"/>
              </a:defRPr>
            </a:lvl6pPr>
            <a:lvl7pPr marL="820583" marR="0" lvl="6" indent="0" algn="ctr" rtl="0">
              <a:spcBef>
                <a:spcPts val="0"/>
              </a:spcBef>
              <a:spcAft>
                <a:spcPts val="0"/>
              </a:spcAft>
              <a:buNone/>
              <a:defRPr sz="1600" b="0" i="0" u="none" strike="noStrike" cap="none">
                <a:solidFill>
                  <a:schemeClr val="dk2"/>
                </a:solidFill>
                <a:latin typeface="Calibri"/>
                <a:ea typeface="Calibri"/>
                <a:cs typeface="Calibri"/>
                <a:sym typeface="Calibri"/>
              </a:defRPr>
            </a:lvl7pPr>
            <a:lvl8pPr marL="1230874" marR="0" lvl="7" indent="0" algn="ctr" rtl="0">
              <a:spcBef>
                <a:spcPts val="0"/>
              </a:spcBef>
              <a:spcAft>
                <a:spcPts val="0"/>
              </a:spcAft>
              <a:buNone/>
              <a:defRPr sz="1600" b="0" i="0" u="none" strike="noStrike" cap="none">
                <a:solidFill>
                  <a:schemeClr val="dk2"/>
                </a:solidFill>
                <a:latin typeface="Calibri"/>
                <a:ea typeface="Calibri"/>
                <a:cs typeface="Calibri"/>
                <a:sym typeface="Calibri"/>
              </a:defRPr>
            </a:lvl8pPr>
            <a:lvl9pPr marL="1641165" marR="0" lvl="8" indent="0" algn="ctr" rtl="0">
              <a:spcBef>
                <a:spcPts val="0"/>
              </a:spcBef>
              <a:spcAft>
                <a:spcPts val="0"/>
              </a:spcAft>
              <a:buNone/>
              <a:defRPr sz="1600" b="0" i="0" u="none" strike="noStrike" cap="none">
                <a:solidFill>
                  <a:schemeClr val="dk2"/>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08614" y="6377548"/>
            <a:ext cx="2926773" cy="246529"/>
          </a:xfrm>
          <a:prstGeom prst="rect">
            <a:avLst/>
          </a:prstGeom>
          <a:noFill/>
          <a:ln>
            <a:noFill/>
          </a:ln>
        </p:spPr>
        <p:txBody>
          <a:bodyPr wrap="square" lIns="82045" tIns="82045" rIns="82045" bIns="82045" anchor="t" anchorCtr="0"/>
          <a:lstStyle>
            <a:lvl1pPr marL="0" marR="0" lvl="0" indent="0" algn="ctr" rtl="0">
              <a:spcBef>
                <a:spcPts val="0"/>
              </a:spcBef>
              <a:spcAft>
                <a:spcPts val="0"/>
              </a:spcAft>
              <a:buNone/>
              <a:defRPr sz="1600">
                <a:solidFill>
                  <a:srgbClr val="888888"/>
                </a:solidFill>
                <a:latin typeface="Calibri"/>
                <a:ea typeface="Calibri"/>
                <a:cs typeface="Calibri"/>
                <a:sym typeface="Calibri"/>
              </a:defRPr>
            </a:lvl1pPr>
            <a:lvl2pPr marL="408867" marR="0" lvl="1" indent="1424" algn="l" rtl="0">
              <a:spcBef>
                <a:spcPts val="0"/>
              </a:spcBef>
              <a:spcAft>
                <a:spcPts val="0"/>
              </a:spcAft>
              <a:buNone/>
              <a:defRPr sz="1600" b="0" i="0" u="none" strike="noStrike" cap="none">
                <a:solidFill>
                  <a:schemeClr val="dk1"/>
                </a:solidFill>
                <a:latin typeface="Arial"/>
                <a:ea typeface="Arial"/>
                <a:cs typeface="Arial"/>
                <a:sym typeface="Arial"/>
              </a:defRPr>
            </a:lvl2pPr>
            <a:lvl3pPr marL="819158" marR="0" lvl="2" indent="1424" algn="l" rtl="0">
              <a:spcBef>
                <a:spcPts val="0"/>
              </a:spcBef>
              <a:spcAft>
                <a:spcPts val="0"/>
              </a:spcAft>
              <a:buNone/>
              <a:defRPr sz="1600" b="0" i="0" u="none" strike="noStrike" cap="none">
                <a:solidFill>
                  <a:schemeClr val="dk1"/>
                </a:solidFill>
                <a:latin typeface="Arial"/>
                <a:ea typeface="Arial"/>
                <a:cs typeface="Arial"/>
                <a:sym typeface="Arial"/>
              </a:defRPr>
            </a:lvl3pPr>
            <a:lvl4pPr marL="1229450" marR="0" lvl="3" indent="1424" algn="l" rtl="0">
              <a:spcBef>
                <a:spcPts val="0"/>
              </a:spcBef>
              <a:spcAft>
                <a:spcPts val="0"/>
              </a:spcAft>
              <a:buNone/>
              <a:defRPr sz="1600" b="0" i="0" u="none" strike="noStrike" cap="none">
                <a:solidFill>
                  <a:schemeClr val="dk1"/>
                </a:solidFill>
                <a:latin typeface="Arial"/>
                <a:ea typeface="Arial"/>
                <a:cs typeface="Arial"/>
                <a:sym typeface="Arial"/>
              </a:defRPr>
            </a:lvl4pPr>
            <a:lvl5pPr marL="1639741" marR="0" lvl="4" indent="1423" algn="l" rtl="0">
              <a:spcBef>
                <a:spcPts val="0"/>
              </a:spcBef>
              <a:spcAft>
                <a:spcPts val="0"/>
              </a:spcAft>
              <a:buNone/>
              <a:defRPr sz="1600" b="0" i="0" u="none" strike="noStrike" cap="none">
                <a:solidFill>
                  <a:schemeClr val="dk1"/>
                </a:solidFill>
                <a:latin typeface="Arial"/>
                <a:ea typeface="Arial"/>
                <a:cs typeface="Arial"/>
                <a:sym typeface="Arial"/>
              </a:defRPr>
            </a:lvl5pPr>
            <a:lvl6pPr marL="2051456" marR="0" lvl="5" indent="0" algn="l" rtl="0">
              <a:spcBef>
                <a:spcPts val="0"/>
              </a:spcBef>
              <a:buNone/>
              <a:defRPr sz="1600" b="0" i="0" u="none" strike="noStrike" cap="none">
                <a:solidFill>
                  <a:schemeClr val="dk1"/>
                </a:solidFill>
                <a:latin typeface="Arial"/>
                <a:ea typeface="Arial"/>
                <a:cs typeface="Arial"/>
                <a:sym typeface="Arial"/>
              </a:defRPr>
            </a:lvl6pPr>
            <a:lvl7pPr marL="2461748" marR="0" lvl="6" indent="0" algn="l" rtl="0">
              <a:spcBef>
                <a:spcPts val="0"/>
              </a:spcBef>
              <a:buNone/>
              <a:defRPr sz="1600" b="0" i="0" u="none" strike="noStrike" cap="none">
                <a:solidFill>
                  <a:schemeClr val="dk1"/>
                </a:solidFill>
                <a:latin typeface="Arial"/>
                <a:ea typeface="Arial"/>
                <a:cs typeface="Arial"/>
                <a:sym typeface="Arial"/>
              </a:defRPr>
            </a:lvl7pPr>
            <a:lvl8pPr marL="2872039" marR="0" lvl="7" indent="0" algn="l" rtl="0">
              <a:spcBef>
                <a:spcPts val="0"/>
              </a:spcBef>
              <a:buNone/>
              <a:defRPr sz="1600" b="0" i="0" u="none" strike="noStrike" cap="none">
                <a:solidFill>
                  <a:schemeClr val="dk1"/>
                </a:solidFill>
                <a:latin typeface="Arial"/>
                <a:ea typeface="Arial"/>
                <a:cs typeface="Arial"/>
                <a:sym typeface="Arial"/>
              </a:defRPr>
            </a:lvl8pPr>
            <a:lvl9pPr marL="328233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dt" idx="10"/>
          </p:nvPr>
        </p:nvSpPr>
        <p:spPr>
          <a:xfrm>
            <a:off x="457490" y="6377548"/>
            <a:ext cx="2102715" cy="246529"/>
          </a:xfrm>
          <a:prstGeom prst="rect">
            <a:avLst/>
          </a:prstGeom>
          <a:noFill/>
          <a:ln>
            <a:noFill/>
          </a:ln>
        </p:spPr>
        <p:txBody>
          <a:bodyPr wrap="square" lIns="82045" tIns="82045" rIns="82045" bIns="82045" anchor="t" anchorCtr="0"/>
          <a:lstStyle>
            <a:lvl1pPr marL="0" marR="0" lvl="0" indent="0" algn="l" rtl="0">
              <a:spcBef>
                <a:spcPts val="0"/>
              </a:spcBef>
              <a:spcAft>
                <a:spcPts val="0"/>
              </a:spcAft>
              <a:buNone/>
              <a:defRPr sz="1600">
                <a:solidFill>
                  <a:srgbClr val="888888"/>
                </a:solidFill>
                <a:latin typeface="Calibri"/>
                <a:ea typeface="Calibri"/>
                <a:cs typeface="Calibri"/>
                <a:sym typeface="Calibri"/>
              </a:defRPr>
            </a:lvl1pPr>
            <a:lvl2pPr marL="408867" marR="0" lvl="1" indent="1424" algn="l" rtl="0">
              <a:spcBef>
                <a:spcPts val="0"/>
              </a:spcBef>
              <a:spcAft>
                <a:spcPts val="0"/>
              </a:spcAft>
              <a:buNone/>
              <a:defRPr sz="1600" b="0" i="0" u="none" strike="noStrike" cap="none">
                <a:solidFill>
                  <a:schemeClr val="dk1"/>
                </a:solidFill>
                <a:latin typeface="Arial"/>
                <a:ea typeface="Arial"/>
                <a:cs typeface="Arial"/>
                <a:sym typeface="Arial"/>
              </a:defRPr>
            </a:lvl2pPr>
            <a:lvl3pPr marL="819158" marR="0" lvl="2" indent="1424" algn="l" rtl="0">
              <a:spcBef>
                <a:spcPts val="0"/>
              </a:spcBef>
              <a:spcAft>
                <a:spcPts val="0"/>
              </a:spcAft>
              <a:buNone/>
              <a:defRPr sz="1600" b="0" i="0" u="none" strike="noStrike" cap="none">
                <a:solidFill>
                  <a:schemeClr val="dk1"/>
                </a:solidFill>
                <a:latin typeface="Arial"/>
                <a:ea typeface="Arial"/>
                <a:cs typeface="Arial"/>
                <a:sym typeface="Arial"/>
              </a:defRPr>
            </a:lvl3pPr>
            <a:lvl4pPr marL="1229450" marR="0" lvl="3" indent="1424" algn="l" rtl="0">
              <a:spcBef>
                <a:spcPts val="0"/>
              </a:spcBef>
              <a:spcAft>
                <a:spcPts val="0"/>
              </a:spcAft>
              <a:buNone/>
              <a:defRPr sz="1600" b="0" i="0" u="none" strike="noStrike" cap="none">
                <a:solidFill>
                  <a:schemeClr val="dk1"/>
                </a:solidFill>
                <a:latin typeface="Arial"/>
                <a:ea typeface="Arial"/>
                <a:cs typeface="Arial"/>
                <a:sym typeface="Arial"/>
              </a:defRPr>
            </a:lvl4pPr>
            <a:lvl5pPr marL="1639741" marR="0" lvl="4" indent="1423" algn="l" rtl="0">
              <a:spcBef>
                <a:spcPts val="0"/>
              </a:spcBef>
              <a:spcAft>
                <a:spcPts val="0"/>
              </a:spcAft>
              <a:buNone/>
              <a:defRPr sz="1600" b="0" i="0" u="none" strike="noStrike" cap="none">
                <a:solidFill>
                  <a:schemeClr val="dk1"/>
                </a:solidFill>
                <a:latin typeface="Arial"/>
                <a:ea typeface="Arial"/>
                <a:cs typeface="Arial"/>
                <a:sym typeface="Arial"/>
              </a:defRPr>
            </a:lvl5pPr>
            <a:lvl6pPr marL="2051456" marR="0" lvl="5" indent="0" algn="l" rtl="0">
              <a:spcBef>
                <a:spcPts val="0"/>
              </a:spcBef>
              <a:buNone/>
              <a:defRPr sz="1600" b="0" i="0" u="none" strike="noStrike" cap="none">
                <a:solidFill>
                  <a:schemeClr val="dk1"/>
                </a:solidFill>
                <a:latin typeface="Arial"/>
                <a:ea typeface="Arial"/>
                <a:cs typeface="Arial"/>
                <a:sym typeface="Arial"/>
              </a:defRPr>
            </a:lvl6pPr>
            <a:lvl7pPr marL="2461748" marR="0" lvl="6" indent="0" algn="l" rtl="0">
              <a:spcBef>
                <a:spcPts val="0"/>
              </a:spcBef>
              <a:buNone/>
              <a:defRPr sz="1600" b="0" i="0" u="none" strike="noStrike" cap="none">
                <a:solidFill>
                  <a:schemeClr val="dk1"/>
                </a:solidFill>
                <a:latin typeface="Arial"/>
                <a:ea typeface="Arial"/>
                <a:cs typeface="Arial"/>
                <a:sym typeface="Arial"/>
              </a:defRPr>
            </a:lvl7pPr>
            <a:lvl8pPr marL="2872039" marR="0" lvl="7" indent="0" algn="l" rtl="0">
              <a:spcBef>
                <a:spcPts val="0"/>
              </a:spcBef>
              <a:buNone/>
              <a:defRPr sz="1600" b="0" i="0" u="none" strike="noStrike" cap="none">
                <a:solidFill>
                  <a:schemeClr val="dk1"/>
                </a:solidFill>
                <a:latin typeface="Arial"/>
                <a:ea typeface="Arial"/>
                <a:cs typeface="Arial"/>
                <a:sym typeface="Arial"/>
              </a:defRPr>
            </a:lvl8pPr>
            <a:lvl9pPr marL="3282330" marR="0" lvl="8" indent="0" algn="l" rtl="0">
              <a:spcBef>
                <a:spcPts val="0"/>
              </a:spcBef>
              <a:buNone/>
              <a:defRPr sz="16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sldNum" idx="12"/>
          </p:nvPr>
        </p:nvSpPr>
        <p:spPr>
          <a:xfrm>
            <a:off x="6583796" y="6377548"/>
            <a:ext cx="2102716" cy="246529"/>
          </a:xfrm>
          <a:prstGeom prst="rect">
            <a:avLst/>
          </a:prstGeom>
          <a:noFill/>
          <a:ln>
            <a:noFill/>
          </a:ln>
        </p:spPr>
        <p:txBody>
          <a:bodyPr wrap="square" lIns="0" tIns="0" rIns="0" bIns="0" anchor="t" anchorCtr="0">
            <a:noAutofit/>
          </a:bodyPr>
          <a:lstStyle/>
          <a:p>
            <a:pPr algn="r">
              <a:buSzPct val="25000"/>
            </a:pPr>
            <a:fld id="{00000000-1234-1234-1234-123412341234}" type="slidenum">
              <a:rPr lang="en-US" sz="1600" smtClean="0">
                <a:solidFill>
                  <a:srgbClr val="898989"/>
                </a:solidFill>
                <a:latin typeface="Calibri"/>
                <a:ea typeface="Calibri"/>
                <a:cs typeface="Calibri"/>
                <a:sym typeface="Calibri"/>
              </a:rPr>
              <a:pPr algn="r">
                <a:buSzPct val="25000"/>
              </a:pPr>
              <a:t>‹#›</a:t>
            </a:fld>
            <a:endParaRPr lang="en-US" sz="160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5351284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47290F7D-0596-445E-8C11-F8DA7A8CAADC}"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85406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7"/>
          <p:cNvSpPr>
            <a:spLocks noChangeArrowheads="1"/>
          </p:cNvSpPr>
          <p:nvPr userDrawn="1"/>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FCCA843-49A2-4C3F-B7CB-13B20BE71574}"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4" name="Rectangle 3"/>
          <p:cNvSpPr/>
          <p:nvPr userDrawn="1"/>
        </p:nvSpPr>
        <p:spPr>
          <a:xfrm>
            <a:off x="-4763" y="1066800"/>
            <a:ext cx="9144001"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8654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spectAbility Title Slide">
    <p:spTree>
      <p:nvGrpSpPr>
        <p:cNvPr id="1" name=""/>
        <p:cNvGrpSpPr/>
        <p:nvPr/>
      </p:nvGrpSpPr>
      <p:grpSpPr>
        <a:xfrm>
          <a:off x="0" y="0"/>
          <a:ext cx="0" cy="0"/>
          <a:chOff x="0" y="0"/>
          <a:chExt cx="0" cy="0"/>
        </a:xfrm>
      </p:grpSpPr>
      <p:sp>
        <p:nvSpPr>
          <p:cNvPr id="4" name="Rectangle 1"/>
          <p:cNvSpPr/>
          <p:nvPr userDrawn="1"/>
        </p:nvSpPr>
        <p:spPr>
          <a:xfrm>
            <a:off x="0" y="632460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n-US">
              <a:solidFill>
                <a:srgbClr val="FFFFFF"/>
              </a:solidFill>
              <a:latin typeface="Verdana" panose="020B0604030504040204" pitchFamily="34" charset="0"/>
            </a:endParaRPr>
          </a:p>
        </p:txBody>
      </p:sp>
      <p:pic>
        <p:nvPicPr>
          <p:cNvPr id="5" name="Pictur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82888" y="71438"/>
            <a:ext cx="35052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819400"/>
            <a:ext cx="9144000"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p:cNvSpPr/>
          <p:nvPr userDrawn="1"/>
        </p:nvSpPr>
        <p:spPr>
          <a:xfrm>
            <a:off x="8561388" y="6445250"/>
            <a:ext cx="577850" cy="366713"/>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76C5DBAD-34BF-4506-9891-965EFA25BCBD}" type="slidenum">
              <a:rPr lang="en-US" altLang="en-US">
                <a:solidFill>
                  <a:srgbClr val="000000"/>
                </a:solidFill>
                <a:latin typeface="Verdana" panose="020B0604030504040204" pitchFamily="34" charset="0"/>
              </a:rPr>
              <a:pPr defTabSz="914400" fontAlgn="base">
                <a:spcBef>
                  <a:spcPct val="0"/>
                </a:spcBef>
                <a:spcAft>
                  <a:spcPct val="0"/>
                </a:spcAft>
              </a:pPr>
              <a:t>‹#›</a:t>
            </a:fld>
            <a:endParaRPr lang="en-US" altLang="en-US">
              <a:solidFill>
                <a:srgbClr val="000000"/>
              </a:solidFill>
              <a:latin typeface="Verdana" panose="020B0604030504040204" pitchFamily="34" charset="0"/>
            </a:endParaRPr>
          </a:p>
        </p:txBody>
      </p:sp>
      <p:sp>
        <p:nvSpPr>
          <p:cNvPr id="3" name="Subtitle 2"/>
          <p:cNvSpPr>
            <a:spLocks noGrp="1"/>
          </p:cNvSpPr>
          <p:nvPr>
            <p:ph type="subTitle" idx="1"/>
          </p:nvPr>
        </p:nvSpPr>
        <p:spPr>
          <a:xfrm>
            <a:off x="1371600" y="4343401"/>
            <a:ext cx="6400800" cy="1066800"/>
          </a:xfrm>
        </p:spPr>
        <p:txBody>
          <a:bodyPr>
            <a:no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dirty="0" err="1"/>
              <a:t>Click to edit Master subtitle style</a:t>
            </a:r>
            <a:endParaRPr lang="en-US" altLang="en-US" dirty="0"/>
          </a:p>
        </p:txBody>
      </p:sp>
    </p:spTree>
    <p:extLst>
      <p:ext uri="{BB962C8B-B14F-4D97-AF65-F5344CB8AC3E}">
        <p14:creationId xmlns:p14="http://schemas.microsoft.com/office/powerpoint/2010/main" val="3033028139"/>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espectAbility Title and Content">
    <p:spTree>
      <p:nvGrpSpPr>
        <p:cNvPr id="1" name=""/>
        <p:cNvGrpSpPr/>
        <p:nvPr/>
      </p:nvGrpSpPr>
      <p:grpSpPr>
        <a:xfrm>
          <a:off x="0" y="0"/>
          <a:ext cx="0" cy="0"/>
          <a:chOff x="0" y="0"/>
          <a:chExt cx="0" cy="0"/>
        </a:xfrm>
      </p:grpSpPr>
      <p:sp>
        <p:nvSpPr>
          <p:cNvPr id="4" name="Rectangle 13"/>
          <p:cNvSpPr/>
          <p:nvPr userDrawn="1"/>
        </p:nvSpPr>
        <p:spPr>
          <a:xfrm>
            <a:off x="8561388" y="6445250"/>
            <a:ext cx="577850" cy="366713"/>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110FEA15-A189-472F-8A61-F25ACC1C06FF}"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5" name="Rectangle 4"/>
          <p:cNvSpPr/>
          <p:nvPr userDrawn="1"/>
        </p:nvSpPr>
        <p:spPr>
          <a:xfrm>
            <a:off x="0" y="1143000"/>
            <a:ext cx="91440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n-US">
              <a:solidFill>
                <a:srgbClr val="FFFFFF"/>
              </a:solidFill>
              <a:latin typeface="Verdana" panose="020B060403050404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3753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9"/>
          <p:cNvSpPr/>
          <p:nvPr userDrawn="1"/>
        </p:nvSpPr>
        <p:spPr>
          <a:xfrm>
            <a:off x="8561388" y="6445250"/>
            <a:ext cx="577850" cy="366713"/>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7C7E74BE-905E-45E9-8D74-E581778A09B7}"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29297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9"/>
          <p:cNvSpPr/>
          <p:nvPr userDrawn="1"/>
        </p:nvSpPr>
        <p:spPr>
          <a:xfrm>
            <a:off x="8561388" y="6445250"/>
            <a:ext cx="577850" cy="366713"/>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BACEF4D1-F0AD-4A3A-AAD0-91BE8A14E3D7}"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6" name="Rectangle 5"/>
          <p:cNvSpPr/>
          <p:nvPr userDrawn="1"/>
        </p:nvSpPr>
        <p:spPr>
          <a:xfrm>
            <a:off x="0" y="1143000"/>
            <a:ext cx="91440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n-US">
              <a:solidFill>
                <a:srgbClr val="FFFFFF"/>
              </a:solidFill>
              <a:latin typeface="Verdana" panose="020B060403050404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3958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11"/>
          <p:cNvSpPr/>
          <p:nvPr userDrawn="1"/>
        </p:nvSpPr>
        <p:spPr>
          <a:xfrm>
            <a:off x="8561388" y="6445250"/>
            <a:ext cx="577850" cy="366713"/>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809304F2-3033-42C0-B26B-1DEF5F8CC1A3}"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8" name="Rectangle 7"/>
          <p:cNvSpPr/>
          <p:nvPr userDrawn="1"/>
        </p:nvSpPr>
        <p:spPr>
          <a:xfrm>
            <a:off x="0" y="1143000"/>
            <a:ext cx="91440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n-US">
              <a:solidFill>
                <a:srgbClr val="FFFFFF"/>
              </a:solidFill>
              <a:latin typeface="Verdana" panose="020B0604030504040204" pitchFamily="34" charset="0"/>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47800"/>
            <a:ext cx="4040188"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447800"/>
            <a:ext cx="4041775" cy="727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2398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7"/>
          <p:cNvSpPr/>
          <p:nvPr userDrawn="1"/>
        </p:nvSpPr>
        <p:spPr>
          <a:xfrm>
            <a:off x="8561388" y="6445250"/>
            <a:ext cx="577850" cy="366713"/>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A9F202D8-456F-432B-9467-598A1173B5F1}"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4" name="Rectangle 3"/>
          <p:cNvSpPr/>
          <p:nvPr userDrawn="1"/>
        </p:nvSpPr>
        <p:spPr>
          <a:xfrm>
            <a:off x="0" y="1143000"/>
            <a:ext cx="91440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n-US">
              <a:solidFill>
                <a:srgbClr val="FFFFFF"/>
              </a:solidFill>
              <a:latin typeface="Verdana" panose="020B0604030504040204" pitchFamily="34" charset="0"/>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9504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p:nvPr userDrawn="1"/>
        </p:nvSpPr>
        <p:spPr>
          <a:xfrm>
            <a:off x="8561388" y="6445250"/>
            <a:ext cx="577850" cy="366713"/>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905F8108-E2EA-4E25-88D7-C373F26F64A1}"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Tree>
    <p:extLst>
      <p:ext uri="{BB962C8B-B14F-4D97-AF65-F5344CB8AC3E}">
        <p14:creationId xmlns:p14="http://schemas.microsoft.com/office/powerpoint/2010/main" val="3540417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5C120AE7-2C9E-44F6-A676-8CBF513DD133}"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0000"/>
              </a:solidFill>
              <a:latin typeface="Verdana" panose="020B0604030504040204" pitchFamily="34" charset="0"/>
            </a:endParaRPr>
          </a:p>
        </p:txBody>
      </p:sp>
      <p:sp>
        <p:nvSpPr>
          <p:cNvPr id="6" name="Rectangle 5"/>
          <p:cNvSpPr/>
          <p:nvPr userDrawn="1"/>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FC5817E8-D05C-4236-A086-2E62A6F52089}"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2" name="Title 1"/>
          <p:cNvSpPr>
            <a:spLocks noGrp="1"/>
          </p:cNvSpPr>
          <p:nvPr>
            <p:ph type="title"/>
          </p:nvPr>
        </p:nvSpPr>
        <p:spPr>
          <a:xfrm>
            <a:off x="457200" y="273050"/>
            <a:ext cx="3008313" cy="1162050"/>
          </a:xfrm>
          <a:solidFill>
            <a:srgbClr val="003399"/>
          </a:solidFill>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896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1">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a:p>
        </p:txBody>
      </p:sp>
      <p:sp>
        <p:nvSpPr>
          <p:cNvPr id="64" name="Shape 64"/>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55600" marR="0" lvl="0" indent="1651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762000" marR="0" lvl="1" indent="13335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168400" marR="0" lvl="2"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0"/>
            <a:ext cx="2895600" cy="365100"/>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19753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FD5F189C-D193-478C-9B4A-2FE71FFE0E00}"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0000"/>
              </a:solidFill>
              <a:latin typeface="Verdana" panose="020B0604030504040204" pitchFamily="34" charset="0"/>
            </a:endParaRPr>
          </a:p>
        </p:txBody>
      </p:sp>
      <p:sp>
        <p:nvSpPr>
          <p:cNvPr id="6" name="Rectangle 5"/>
          <p:cNvSpPr/>
          <p:nvPr userDrawn="1"/>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92A88423-FFA7-419E-AAF0-12C4A0374AA2}"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2" name="Title 1"/>
          <p:cNvSpPr>
            <a:spLocks noGrp="1"/>
          </p:cNvSpPr>
          <p:nvPr>
            <p:ph type="title"/>
          </p:nvPr>
        </p:nvSpPr>
        <p:spPr>
          <a:xfrm>
            <a:off x="1792288" y="4800600"/>
            <a:ext cx="5486400" cy="566738"/>
          </a:xfrm>
          <a:solidFill>
            <a:srgbClr val="003399"/>
          </a:solidFill>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9143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A894C202-3413-4D5E-B107-3DC23B525E91}"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0000"/>
              </a:solidFill>
              <a:latin typeface="Verdana" panose="020B0604030504040204" pitchFamily="34" charset="0"/>
            </a:endParaRPr>
          </a:p>
        </p:txBody>
      </p:sp>
      <p:sp>
        <p:nvSpPr>
          <p:cNvPr id="5" name="Rectangle 4"/>
          <p:cNvSpPr/>
          <p:nvPr userDrawn="1"/>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3DAF883A-CFCB-4A45-972D-53F681CC7114}"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6" name="Rectangle 5"/>
          <p:cNvSpPr/>
          <p:nvPr userDrawn="1"/>
        </p:nvSpPr>
        <p:spPr>
          <a:xfrm>
            <a:off x="0" y="1143000"/>
            <a:ext cx="91440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n-US">
              <a:solidFill>
                <a:srgbClr val="FFFFFF"/>
              </a:solidFill>
              <a:latin typeface="Verdana" panose="020B0604030504040204" pitchFamily="34" charset="0"/>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8153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0" y="6400800"/>
            <a:ext cx="9144000" cy="457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n-US">
              <a:solidFill>
                <a:srgbClr val="FFFFFF"/>
              </a:solidFill>
              <a:latin typeface="Verdana" panose="020B0604030504040204" pitchFamily="34" charset="0"/>
            </a:endParaRPr>
          </a:p>
        </p:txBody>
      </p:sp>
      <p:sp>
        <p:nvSpPr>
          <p:cNvPr id="5" name="Rectangle 4"/>
          <p:cNvSpPr/>
          <p:nvPr/>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52C37B37-B8C2-49A3-B302-F75AF14C1567}"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0000"/>
              </a:solidFill>
              <a:latin typeface="Verdana" panose="020B0604030504040204" pitchFamily="34" charset="0"/>
            </a:endParaRPr>
          </a:p>
        </p:txBody>
      </p:sp>
      <p:sp>
        <p:nvSpPr>
          <p:cNvPr id="6" name="Rectangle 5"/>
          <p:cNvSpPr/>
          <p:nvPr userDrawn="1"/>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A333D4CB-49A6-46F9-9DB9-EB60A850344A}"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96719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Rectangle 5"/>
          <p:cNvSpPr/>
          <p:nvPr/>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1D86ADB3-840D-424E-B8E3-DCA74A82ED1F}"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0000"/>
              </a:solidFill>
              <a:latin typeface="Verdana" panose="020B0604030504040204" pitchFamily="34" charset="0"/>
            </a:endParaRPr>
          </a:p>
        </p:txBody>
      </p:sp>
      <p:sp>
        <p:nvSpPr>
          <p:cNvPr id="4" name="Rectangle 7"/>
          <p:cNvSpPr/>
          <p:nvPr userDrawn="1"/>
        </p:nvSpPr>
        <p:spPr>
          <a:xfrm>
            <a:off x="8561388" y="6445250"/>
            <a:ext cx="582612" cy="368300"/>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86BF5C36-7657-4701-979A-C9A4685F91DC}"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3399"/>
              </a:solidFill>
              <a:latin typeface="Verdana" panose="020B0604030504040204" pitchFamily="34" charset="0"/>
            </a:endParaRPr>
          </a:p>
        </p:txBody>
      </p:sp>
      <p:sp>
        <p:nvSpPr>
          <p:cNvPr id="5" name="Rectangle 4"/>
          <p:cNvSpPr/>
          <p:nvPr userDrawn="1"/>
        </p:nvSpPr>
        <p:spPr>
          <a:xfrm>
            <a:off x="0" y="1143000"/>
            <a:ext cx="9144000" cy="76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pPr>
            <a:endParaRPr lang="en-US" altLang="en-US">
              <a:solidFill>
                <a:srgbClr val="FFFFFF"/>
              </a:solidFill>
              <a:latin typeface="Verdana" panose="020B0604030504040204" pitchFamily="34" charset="0"/>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39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722312" y="4406900"/>
            <a:ext cx="7772400" cy="13620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a:p>
        </p:txBody>
      </p:sp>
      <p:sp>
        <p:nvSpPr>
          <p:cNvPr id="54" name="Shape 54"/>
          <p:cNvSpPr txBox="1">
            <a:spLocks noGrp="1"/>
          </p:cNvSpPr>
          <p:nvPr>
            <p:ph type="body" idx="1"/>
          </p:nvPr>
        </p:nvSpPr>
        <p:spPr>
          <a:xfrm>
            <a:off x="722312" y="2906713"/>
            <a:ext cx="7772400" cy="1500300"/>
          </a:xfrm>
          <a:prstGeom prst="rect">
            <a:avLst/>
          </a:prstGeom>
          <a:noFill/>
          <a:ln>
            <a:noFill/>
          </a:ln>
        </p:spPr>
        <p:txBody>
          <a:bodyPr wrap="square" lIns="91425" tIns="91425" rIns="91425" bIns="91425" anchor="b" anchorCtr="0"/>
          <a:lstStyle>
            <a:lvl1pPr marL="0" marR="0" lvl="0" indent="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914400" marR="0" lvl="2" indent="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371600" marR="0" lvl="3"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1828800" marR="0" lvl="4"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286000" marR="0" lvl="5"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0"/>
            <a:ext cx="2133600" cy="365100"/>
          </a:xfrm>
          <a:prstGeom prst="rect">
            <a:avLst/>
          </a:prstGeom>
          <a:noFill/>
          <a:ln>
            <a:noFill/>
          </a:ln>
        </p:spPr>
        <p:txBody>
          <a:bodyPr wrap="square" lIns="91425" tIns="91425" rIns="91425" bIns="91425" anchor="ctr" anchorCtr="0"/>
          <a:lstStyle>
            <a:lvl1pPr marL="0" marR="0" lvl="0" indent="0" algn="l"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00"/>
          </a:xfrm>
          <a:prstGeom prst="rect">
            <a:avLst/>
          </a:prstGeom>
          <a:noFill/>
          <a:ln>
            <a:noFill/>
          </a:ln>
        </p:spPr>
        <p:txBody>
          <a:bodyPr wrap="square" lIns="91425" tIns="91425" rIns="91425" bIns="91425" anchor="ctr" anchorCtr="0"/>
          <a:lstStyle>
            <a:lvl1pPr marL="0" marR="0" lvl="0" indent="0" algn="ctr" rtl="0">
              <a:spcBef>
                <a:spcPts val="0"/>
              </a:spcBef>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249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892969" y="1151930"/>
            <a:ext cx="7358063" cy="2321719"/>
          </a:xfrm>
          <a:prstGeom prst="rect">
            <a:avLst/>
          </a:prstGeom>
        </p:spPr>
        <p:txBody>
          <a:bodyPr anchor="b"/>
          <a:lstStyle/>
          <a:p>
            <a:r>
              <a:t>Title Text</a:t>
            </a:r>
          </a:p>
        </p:txBody>
      </p:sp>
      <p:sp>
        <p:nvSpPr>
          <p:cNvPr id="12" name="Body Level One…"/>
          <p:cNvSpPr txBox="1">
            <a:spLocks noGrp="1"/>
          </p:cNvSpPr>
          <p:nvPr>
            <p:ph type="body" sz="quarter" idx="1"/>
          </p:nvPr>
        </p:nvSpPr>
        <p:spPr>
          <a:xfrm>
            <a:off x="892969" y="3536156"/>
            <a:ext cx="7358063" cy="794742"/>
          </a:xfrm>
          <a:prstGeom prst="rect">
            <a:avLst/>
          </a:prstGeom>
        </p:spPr>
        <p:txBody>
          <a:bodyPr anchor="t"/>
          <a:lstStyle>
            <a:lvl1pPr marL="0" indent="0" algn="ctr">
              <a:spcBef>
                <a:spcPts val="0"/>
              </a:spcBef>
              <a:buSzTx/>
              <a:buNone/>
              <a:defRPr sz="2531"/>
            </a:lvl1pPr>
            <a:lvl2pPr marL="0" indent="0" algn="ctr">
              <a:spcBef>
                <a:spcPts val="0"/>
              </a:spcBef>
              <a:buSzTx/>
              <a:buNone/>
              <a:defRPr sz="2531"/>
            </a:lvl2pPr>
            <a:lvl3pPr marL="0" indent="0" algn="ctr">
              <a:spcBef>
                <a:spcPts val="0"/>
              </a:spcBef>
              <a:buSzTx/>
              <a:buNone/>
              <a:defRPr sz="2531"/>
            </a:lvl3pPr>
            <a:lvl4pPr marL="0" indent="0" algn="ctr">
              <a:spcBef>
                <a:spcPts val="0"/>
              </a:spcBef>
              <a:buSzTx/>
              <a:buNone/>
              <a:defRPr sz="2531"/>
            </a:lvl4pPr>
            <a:lvl5pPr marL="0" indent="0" algn="ctr">
              <a:spcBef>
                <a:spcPts val="0"/>
              </a:spcBef>
              <a:buSzTx/>
              <a:buNone/>
              <a:defRPr sz="2531"/>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062129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892969" y="1946672"/>
            <a:ext cx="7358063" cy="4018359"/>
          </a:xfrm>
          <a:prstGeom prst="rect">
            <a:avLst/>
          </a:prstGeom>
        </p:spPr>
        <p:txBody>
          <a:bodyPr/>
          <a:lstStyle>
            <a:lvl1pPr>
              <a:spcBef>
                <a:spcPts val="1687"/>
              </a:spcBef>
            </a:lvl1pPr>
            <a:lvl2pPr>
              <a:spcBef>
                <a:spcPts val="1687"/>
              </a:spcBef>
            </a:lvl2pPr>
            <a:lvl3pPr>
              <a:spcBef>
                <a:spcPts val="1687"/>
              </a:spcBef>
            </a:lvl3pPr>
            <a:lvl4pPr>
              <a:spcBef>
                <a:spcPts val="1687"/>
              </a:spcBef>
            </a:lvl4pPr>
            <a:lvl5pPr>
              <a:spcBef>
                <a:spcPts val="1687"/>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638979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espectAbility Title Slide">
    <p:spTree>
      <p:nvGrpSpPr>
        <p:cNvPr id="1" name=""/>
        <p:cNvGrpSpPr/>
        <p:nvPr/>
      </p:nvGrpSpPr>
      <p:grpSpPr>
        <a:xfrm>
          <a:off x="0" y="0"/>
          <a:ext cx="0" cy="0"/>
          <a:chOff x="0" y="0"/>
          <a:chExt cx="0" cy="0"/>
        </a:xfrm>
      </p:grpSpPr>
      <p:pic>
        <p:nvPicPr>
          <p:cNvPr id="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838" y="6303963"/>
            <a:ext cx="3419476"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76600" y="6400800"/>
            <a:ext cx="5867400" cy="457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sp>
        <p:nvSpPr>
          <p:cNvPr id="6" name="Rectangle 5"/>
          <p:cNvSpPr>
            <a:spLocks noChangeArrowheads="1"/>
          </p:cNvSpPr>
          <p:nvPr/>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F5002564-5E71-4DC9-BD0F-11C4096CB84F}"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7" name="Rectangle 1"/>
          <p:cNvSpPr/>
          <p:nvPr userDrawn="1"/>
        </p:nvSpPr>
        <p:spPr>
          <a:xfrm>
            <a:off x="0" y="6324600"/>
            <a:ext cx="91440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pic>
        <p:nvPicPr>
          <p:cNvPr id="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00400" y="0"/>
            <a:ext cx="2478088"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4800" y="1981200"/>
            <a:ext cx="8621713"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a:spLocks noChangeArrowheads="1"/>
          </p:cNvSpPr>
          <p:nvPr userDrawn="1"/>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5D6947F7-343D-4129-AE95-1E2A15F7240A}" type="slidenum">
              <a:rPr lang="en-US" altLang="en-US">
                <a:solidFill>
                  <a:srgbClr val="000000"/>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3" name="Subtitle 2"/>
          <p:cNvSpPr>
            <a:spLocks noGrp="1"/>
          </p:cNvSpPr>
          <p:nvPr>
            <p:ph type="subTitle" idx="1"/>
          </p:nvPr>
        </p:nvSpPr>
        <p:spPr>
          <a:xfrm>
            <a:off x="1371600" y="4343401"/>
            <a:ext cx="6400800" cy="1066800"/>
          </a:xfrm>
        </p:spPr>
        <p:txBody>
          <a:bodyPr>
            <a:no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dirty="0" err="1"/>
              <a:t>Click to edit Master subtitle style</a:t>
            </a:r>
            <a:endParaRPr lang="en-US" altLang="en-US" dirty="0"/>
          </a:p>
        </p:txBody>
      </p:sp>
    </p:spTree>
    <p:extLst>
      <p:ext uri="{BB962C8B-B14F-4D97-AF65-F5344CB8AC3E}">
        <p14:creationId xmlns:p14="http://schemas.microsoft.com/office/powerpoint/2010/main" val="129192366"/>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RespectAbility 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424C5E53-EF93-46DC-BEC6-CC61507E4FCD}"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
        <p:nvSpPr>
          <p:cNvPr id="5" name="Rectangle 13"/>
          <p:cNvSpPr>
            <a:spLocks noChangeArrowheads="1"/>
          </p:cNvSpPr>
          <p:nvPr userDrawn="1"/>
        </p:nvSpPr>
        <p:spPr bwMode="auto">
          <a:xfrm>
            <a:off x="8561388" y="6445250"/>
            <a:ext cx="57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F59881E1-82F8-44EC-8070-57B22DD89D7B}"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3399"/>
              </a:solidFill>
              <a:latin typeface="Verdana" pitchFamily="34" charset="0"/>
            </a:endParaRPr>
          </a:p>
        </p:txBody>
      </p:sp>
      <p:sp>
        <p:nvSpPr>
          <p:cNvPr id="6" name="Rectangle 5"/>
          <p:cNvSpPr/>
          <p:nvPr userDrawn="1"/>
        </p:nvSpPr>
        <p:spPr>
          <a:xfrm>
            <a:off x="0" y="1143000"/>
            <a:ext cx="9144000" cy="1524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fontAlgn="base">
              <a:spcBef>
                <a:spcPct val="0"/>
              </a:spcBef>
              <a:spcAft>
                <a:spcPct val="0"/>
              </a:spcAft>
            </a:pPr>
            <a:endParaRPr lang="en-US" altLang="en-US" dirty="0">
              <a:solidFill>
                <a:srgbClr val="FFFFFF"/>
              </a:solidFill>
              <a:latin typeface="Verdana" pitchFamily="34" charset="0"/>
              <a:cs typeface="Arial" charset="0"/>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975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p:nvPr/>
        </p:nvSpPr>
        <p:spPr>
          <a:xfrm>
            <a:off x="0" y="0"/>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defTabSz="914400"/>
            <a:endParaRPr sz="1600" kern="0">
              <a:solidFill>
                <a:srgbClr val="000000"/>
              </a:solidFill>
              <a:ea typeface="Arial"/>
              <a:cs typeface="Arial"/>
              <a:sym typeface="Arial"/>
            </a:endParaRPr>
          </a:p>
        </p:txBody>
      </p:sp>
      <p:sp>
        <p:nvSpPr>
          <p:cNvPr id="7" name="Shape 7"/>
          <p:cNvSpPr/>
          <p:nvPr/>
        </p:nvSpPr>
        <p:spPr>
          <a:xfrm>
            <a:off x="207818" y="201706"/>
            <a:ext cx="1870364" cy="791416"/>
          </a:xfrm>
          <a:prstGeom prst="rect">
            <a:avLst/>
          </a:prstGeom>
          <a:blipFill rotWithShape="1">
            <a:blip r:embed="rId9">
              <a:alphaModFix/>
            </a:blip>
            <a:stretch>
              <a:fillRect/>
            </a:stretch>
          </a:blipFill>
          <a:ln>
            <a:noFill/>
          </a:ln>
        </p:spPr>
        <p:txBody>
          <a:bodyPr wrap="square" lIns="0" tIns="0" rIns="0" bIns="0" anchor="t" anchorCtr="0">
            <a:noAutofit/>
          </a:bodyPr>
          <a:lstStyle/>
          <a:p>
            <a:pPr defTabSz="914400"/>
            <a:endParaRPr sz="1600" kern="0">
              <a:solidFill>
                <a:srgbClr val="000000"/>
              </a:solidFill>
              <a:latin typeface="Calibri"/>
              <a:ea typeface="Calibri"/>
              <a:cs typeface="Calibri"/>
              <a:sym typeface="Calibri"/>
            </a:endParaRPr>
          </a:p>
        </p:txBody>
      </p:sp>
      <p:sp>
        <p:nvSpPr>
          <p:cNvPr id="8" name="Shape 8"/>
          <p:cNvSpPr/>
          <p:nvPr/>
        </p:nvSpPr>
        <p:spPr>
          <a:xfrm>
            <a:off x="1459057" y="402012"/>
            <a:ext cx="56284" cy="57430"/>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defTabSz="914400"/>
            <a:endParaRPr sz="1600" kern="0">
              <a:solidFill>
                <a:srgbClr val="000000"/>
              </a:solidFill>
              <a:ea typeface="Arial"/>
              <a:cs typeface="Arial"/>
              <a:sym typeface="Arial"/>
            </a:endParaRPr>
          </a:p>
        </p:txBody>
      </p:sp>
      <p:sp>
        <p:nvSpPr>
          <p:cNvPr id="9" name="Shape 9"/>
          <p:cNvSpPr txBox="1">
            <a:spLocks noGrp="1"/>
          </p:cNvSpPr>
          <p:nvPr>
            <p:ph type="title"/>
          </p:nvPr>
        </p:nvSpPr>
        <p:spPr>
          <a:xfrm>
            <a:off x="457489" y="274545"/>
            <a:ext cx="8229023" cy="243728"/>
          </a:xfrm>
          <a:prstGeom prst="rect">
            <a:avLst/>
          </a:prstGeom>
          <a:noFill/>
          <a:ln>
            <a:noFill/>
          </a:ln>
        </p:spPr>
        <p:txBody>
          <a:bodyPr wrap="square" lIns="82045" tIns="82045" rIns="82045" bIns="82045" anchor="t" anchorCtr="0"/>
          <a:lstStyle>
            <a:lvl1pPr marL="0" marR="0" lvl="0" indent="0" algn="ctr" rtl="0">
              <a:spcBef>
                <a:spcPts val="0"/>
              </a:spcBef>
              <a:spcAft>
                <a:spcPts val="0"/>
              </a:spcAft>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1800" b="0" i="0" u="none" strike="noStrike" cap="none">
                <a:solidFill>
                  <a:schemeClr val="dk2"/>
                </a:solidFill>
                <a:latin typeface="Calibri"/>
                <a:ea typeface="Calibri"/>
                <a:cs typeface="Calibri"/>
                <a:sym typeface="Calibri"/>
              </a:defRPr>
            </a:lvl6pPr>
            <a:lvl7pPr marL="914400" marR="0" lvl="6" indent="0" algn="ctr" rtl="0">
              <a:spcBef>
                <a:spcPts val="0"/>
              </a:spcBef>
              <a:spcAft>
                <a:spcPts val="0"/>
              </a:spcAft>
              <a:buNone/>
              <a:defRPr sz="1800" b="0" i="0" u="none" strike="noStrike" cap="none">
                <a:solidFill>
                  <a:schemeClr val="dk2"/>
                </a:solidFill>
                <a:latin typeface="Calibri"/>
                <a:ea typeface="Calibri"/>
                <a:cs typeface="Calibri"/>
                <a:sym typeface="Calibri"/>
              </a:defRPr>
            </a:lvl7pPr>
            <a:lvl8pPr marL="1371600" marR="0" lvl="7" indent="0" algn="ctr" rtl="0">
              <a:spcBef>
                <a:spcPts val="0"/>
              </a:spcBef>
              <a:spcAft>
                <a:spcPts val="0"/>
              </a:spcAft>
              <a:buNone/>
              <a:defRPr sz="1800" b="0" i="0" u="none" strike="noStrike" cap="none">
                <a:solidFill>
                  <a:schemeClr val="dk2"/>
                </a:solidFill>
                <a:latin typeface="Calibri"/>
                <a:ea typeface="Calibri"/>
                <a:cs typeface="Calibri"/>
                <a:sym typeface="Calibri"/>
              </a:defRPr>
            </a:lvl8pPr>
            <a:lvl9pPr marL="1828800" marR="0" lvl="8" indent="0" algn="ctr" rtl="0">
              <a:spcBef>
                <a:spcPts val="0"/>
              </a:spcBef>
              <a:spcAft>
                <a:spcPts val="0"/>
              </a:spcAft>
              <a:buNone/>
              <a:defRPr sz="1800" b="0" i="0" u="none" strike="noStrike" cap="none">
                <a:solidFill>
                  <a:schemeClr val="dk2"/>
                </a:solidFill>
                <a:latin typeface="Calibri"/>
                <a:ea typeface="Calibri"/>
                <a:cs typeface="Calibri"/>
                <a:sym typeface="Calibri"/>
              </a:defRPr>
            </a:lvl9pPr>
          </a:lstStyle>
          <a:p>
            <a:endParaRPr/>
          </a:p>
        </p:txBody>
      </p:sp>
      <p:sp>
        <p:nvSpPr>
          <p:cNvPr id="10" name="Shape 10"/>
          <p:cNvSpPr txBox="1">
            <a:spLocks noGrp="1"/>
          </p:cNvSpPr>
          <p:nvPr>
            <p:ph type="body" idx="1"/>
          </p:nvPr>
        </p:nvSpPr>
        <p:spPr>
          <a:xfrm>
            <a:off x="457489" y="1577228"/>
            <a:ext cx="8229023" cy="245129"/>
          </a:xfrm>
          <a:prstGeom prst="rect">
            <a:avLst/>
          </a:prstGeom>
          <a:noFill/>
          <a:ln>
            <a:noFill/>
          </a:ln>
        </p:spPr>
        <p:txBody>
          <a:bodyPr wrap="square" lIns="82045" tIns="82045" rIns="82045" bIns="82045" anchor="t" anchorCtr="0"/>
          <a:lstStyle>
            <a:lvl1pPr marL="0" marR="0" lvl="0" indent="0" algn="l" rtl="0">
              <a:spcBef>
                <a:spcPts val="360"/>
              </a:spcBef>
              <a:spcAft>
                <a:spcPts val="0"/>
              </a:spcAft>
              <a:buChar char="●"/>
              <a:defRPr sz="1800" b="0" i="0" u="none" strike="noStrike" cap="none">
                <a:solidFill>
                  <a:schemeClr val="dk1"/>
                </a:solidFill>
                <a:latin typeface="Calibri"/>
                <a:ea typeface="Calibri"/>
                <a:cs typeface="Calibri"/>
                <a:sym typeface="Calibri"/>
              </a:defRPr>
            </a:lvl1pPr>
            <a:lvl2pPr marL="455613" marR="0" lvl="1" indent="-11112" algn="l" rtl="0">
              <a:spcBef>
                <a:spcPts val="360"/>
              </a:spcBef>
              <a:spcAft>
                <a:spcPts val="0"/>
              </a:spcAft>
              <a:buChar char="○"/>
              <a:defRPr sz="1800" b="0" i="0" u="none" strike="noStrike" cap="none">
                <a:solidFill>
                  <a:schemeClr val="dk1"/>
                </a:solidFill>
                <a:latin typeface="Calibri"/>
                <a:ea typeface="Calibri"/>
                <a:cs typeface="Calibri"/>
                <a:sym typeface="Calibri"/>
              </a:defRPr>
            </a:lvl2pPr>
            <a:lvl3pPr marL="912813" marR="0" lvl="2" indent="-11112" algn="l" rtl="0">
              <a:spcBef>
                <a:spcPts val="360"/>
              </a:spcBef>
              <a:spcAft>
                <a:spcPts val="0"/>
              </a:spcAft>
              <a:buChar char="■"/>
              <a:defRPr sz="1800" b="0" i="0" u="none" strike="noStrike" cap="none">
                <a:solidFill>
                  <a:schemeClr val="dk1"/>
                </a:solidFill>
                <a:latin typeface="Calibri"/>
                <a:ea typeface="Calibri"/>
                <a:cs typeface="Calibri"/>
                <a:sym typeface="Calibri"/>
              </a:defRPr>
            </a:lvl3pPr>
            <a:lvl4pPr marL="1370013" marR="0" lvl="3" indent="-11112" algn="l" rtl="0">
              <a:spcBef>
                <a:spcPts val="360"/>
              </a:spcBef>
              <a:spcAft>
                <a:spcPts val="0"/>
              </a:spcAft>
              <a:buChar char="●"/>
              <a:defRPr sz="1800" b="0" i="0" u="none" strike="noStrike" cap="none">
                <a:solidFill>
                  <a:schemeClr val="dk1"/>
                </a:solidFill>
                <a:latin typeface="Calibri"/>
                <a:ea typeface="Calibri"/>
                <a:cs typeface="Calibri"/>
                <a:sym typeface="Calibri"/>
              </a:defRPr>
            </a:lvl4pPr>
            <a:lvl5pPr marL="1827213" marR="0" lvl="4" indent="-11113" algn="l" rtl="0">
              <a:spcBef>
                <a:spcPts val="360"/>
              </a:spcBef>
              <a:spcAft>
                <a:spcPts val="0"/>
              </a:spcAft>
              <a:buChar char="○"/>
              <a:defRPr sz="1800" b="0" i="0" u="none" strike="noStrike" cap="none">
                <a:solidFill>
                  <a:schemeClr val="dk1"/>
                </a:solidFill>
                <a:latin typeface="Calibri"/>
                <a:ea typeface="Calibri"/>
                <a:cs typeface="Calibri"/>
                <a:sym typeface="Calibri"/>
              </a:defRPr>
            </a:lvl5pPr>
            <a:lvl6pPr marL="2284930" marR="0" lvl="5" indent="-11629" algn="l" rtl="0">
              <a:spcBef>
                <a:spcPts val="0"/>
              </a:spcBef>
              <a:buChar char="■"/>
              <a:defRPr sz="1800" b="0" i="0" u="none" strike="noStrike" cap="none">
                <a:latin typeface="Calibri"/>
                <a:ea typeface="Calibri"/>
                <a:cs typeface="Calibri"/>
                <a:sym typeface="Calibri"/>
              </a:defRPr>
            </a:lvl6pPr>
            <a:lvl7pPr marL="2741918" marR="0" lvl="6" indent="-11417" algn="l" rtl="0">
              <a:spcBef>
                <a:spcPts val="0"/>
              </a:spcBef>
              <a:buChar char="●"/>
              <a:defRPr sz="1800" b="0" i="0" u="none" strike="noStrike" cap="none">
                <a:latin typeface="Calibri"/>
                <a:ea typeface="Calibri"/>
                <a:cs typeface="Calibri"/>
                <a:sym typeface="Calibri"/>
              </a:defRPr>
            </a:lvl7pPr>
            <a:lvl8pPr marL="3198903" marR="0" lvl="7" indent="-11202" algn="l" rtl="0">
              <a:spcBef>
                <a:spcPts val="0"/>
              </a:spcBef>
              <a:buChar char="○"/>
              <a:defRPr sz="1800" b="0" i="0" u="none" strike="noStrike" cap="none">
                <a:latin typeface="Calibri"/>
                <a:ea typeface="Calibri"/>
                <a:cs typeface="Calibri"/>
                <a:sym typeface="Calibri"/>
              </a:defRPr>
            </a:lvl8pPr>
            <a:lvl9pPr marL="3655888" marR="0" lvl="8" indent="-10988" algn="l" rtl="0">
              <a:spcBef>
                <a:spcPts val="0"/>
              </a:spcBef>
              <a:buChar char="■"/>
              <a:defRPr sz="1800" b="0" i="0" u="none" strike="noStrike" cap="none">
                <a:latin typeface="Calibri"/>
                <a:ea typeface="Calibri"/>
                <a:cs typeface="Calibri"/>
                <a:sym typeface="Calibri"/>
              </a:defRPr>
            </a:lvl9pPr>
          </a:lstStyle>
          <a:p>
            <a:endParaRPr/>
          </a:p>
        </p:txBody>
      </p:sp>
      <p:sp>
        <p:nvSpPr>
          <p:cNvPr id="11" name="Shape 11"/>
          <p:cNvSpPr txBox="1">
            <a:spLocks noGrp="1"/>
          </p:cNvSpPr>
          <p:nvPr>
            <p:ph type="ftr" idx="11"/>
          </p:nvPr>
        </p:nvSpPr>
        <p:spPr>
          <a:xfrm>
            <a:off x="3108614" y="6377548"/>
            <a:ext cx="2926773" cy="246529"/>
          </a:xfrm>
          <a:prstGeom prst="rect">
            <a:avLst/>
          </a:prstGeom>
          <a:noFill/>
          <a:ln>
            <a:noFill/>
          </a:ln>
        </p:spPr>
        <p:txBody>
          <a:bodyPr wrap="square" lIns="82045" tIns="82045" rIns="82045" bIns="82045" anchor="t" anchorCtr="0"/>
          <a:lstStyle>
            <a:lvl1pPr marL="0" marR="0" lvl="0" indent="0" algn="ctr" rtl="0">
              <a:spcBef>
                <a:spcPts val="0"/>
              </a:spcBef>
              <a:spcAft>
                <a:spcPts val="0"/>
              </a:spcAft>
              <a:buNone/>
              <a:defRPr sz="1600">
                <a:solidFill>
                  <a:srgbClr val="888888"/>
                </a:solidFill>
                <a:latin typeface="Calibri"/>
                <a:ea typeface="Calibri"/>
                <a:cs typeface="Calibri"/>
                <a:sym typeface="Calibri"/>
              </a:defRPr>
            </a:lvl1pPr>
            <a:lvl2pPr marL="408867" marR="0" lvl="1" indent="1424" algn="l" rtl="0">
              <a:spcBef>
                <a:spcPts val="0"/>
              </a:spcBef>
              <a:spcAft>
                <a:spcPts val="0"/>
              </a:spcAft>
              <a:buNone/>
              <a:defRPr sz="1600" b="0" i="0" u="none" strike="noStrike" cap="none">
                <a:solidFill>
                  <a:schemeClr val="dk1"/>
                </a:solidFill>
                <a:latin typeface="Arial"/>
                <a:ea typeface="Arial"/>
                <a:cs typeface="Arial"/>
                <a:sym typeface="Arial"/>
              </a:defRPr>
            </a:lvl2pPr>
            <a:lvl3pPr marL="819158" marR="0" lvl="2" indent="1424" algn="l" rtl="0">
              <a:spcBef>
                <a:spcPts val="0"/>
              </a:spcBef>
              <a:spcAft>
                <a:spcPts val="0"/>
              </a:spcAft>
              <a:buNone/>
              <a:defRPr sz="1600" b="0" i="0" u="none" strike="noStrike" cap="none">
                <a:solidFill>
                  <a:schemeClr val="dk1"/>
                </a:solidFill>
                <a:latin typeface="Arial"/>
                <a:ea typeface="Arial"/>
                <a:cs typeface="Arial"/>
                <a:sym typeface="Arial"/>
              </a:defRPr>
            </a:lvl3pPr>
            <a:lvl4pPr marL="1229450" marR="0" lvl="3" indent="1424" algn="l" rtl="0">
              <a:spcBef>
                <a:spcPts val="0"/>
              </a:spcBef>
              <a:spcAft>
                <a:spcPts val="0"/>
              </a:spcAft>
              <a:buNone/>
              <a:defRPr sz="1600" b="0" i="0" u="none" strike="noStrike" cap="none">
                <a:solidFill>
                  <a:schemeClr val="dk1"/>
                </a:solidFill>
                <a:latin typeface="Arial"/>
                <a:ea typeface="Arial"/>
                <a:cs typeface="Arial"/>
                <a:sym typeface="Arial"/>
              </a:defRPr>
            </a:lvl4pPr>
            <a:lvl5pPr marL="1639741" marR="0" lvl="4" indent="1423" algn="l" rtl="0">
              <a:spcBef>
                <a:spcPts val="0"/>
              </a:spcBef>
              <a:spcAft>
                <a:spcPts val="0"/>
              </a:spcAft>
              <a:buNone/>
              <a:defRPr sz="1600" b="0" i="0" u="none" strike="noStrike" cap="none">
                <a:solidFill>
                  <a:schemeClr val="dk1"/>
                </a:solidFill>
                <a:latin typeface="Arial"/>
                <a:ea typeface="Arial"/>
                <a:cs typeface="Arial"/>
                <a:sym typeface="Arial"/>
              </a:defRPr>
            </a:lvl5pPr>
            <a:lvl6pPr marL="2051456" marR="0" lvl="5" indent="0" algn="l" rtl="0">
              <a:spcBef>
                <a:spcPts val="0"/>
              </a:spcBef>
              <a:buNone/>
              <a:defRPr sz="1600" b="0" i="0" u="none" strike="noStrike" cap="none">
                <a:solidFill>
                  <a:schemeClr val="dk1"/>
                </a:solidFill>
                <a:latin typeface="Arial"/>
                <a:ea typeface="Arial"/>
                <a:cs typeface="Arial"/>
                <a:sym typeface="Arial"/>
              </a:defRPr>
            </a:lvl6pPr>
            <a:lvl7pPr marL="2461748" marR="0" lvl="6" indent="0" algn="l" rtl="0">
              <a:spcBef>
                <a:spcPts val="0"/>
              </a:spcBef>
              <a:buNone/>
              <a:defRPr sz="1600" b="0" i="0" u="none" strike="noStrike" cap="none">
                <a:solidFill>
                  <a:schemeClr val="dk1"/>
                </a:solidFill>
                <a:latin typeface="Arial"/>
                <a:ea typeface="Arial"/>
                <a:cs typeface="Arial"/>
                <a:sym typeface="Arial"/>
              </a:defRPr>
            </a:lvl7pPr>
            <a:lvl8pPr marL="2872039" marR="0" lvl="7" indent="0" algn="l" rtl="0">
              <a:spcBef>
                <a:spcPts val="0"/>
              </a:spcBef>
              <a:buNone/>
              <a:defRPr sz="1600" b="0" i="0" u="none" strike="noStrike" cap="none">
                <a:solidFill>
                  <a:schemeClr val="dk1"/>
                </a:solidFill>
                <a:latin typeface="Arial"/>
                <a:ea typeface="Arial"/>
                <a:cs typeface="Arial"/>
                <a:sym typeface="Arial"/>
              </a:defRPr>
            </a:lvl8pPr>
            <a:lvl9pPr marL="3282330" marR="0" lvl="8" indent="0" algn="l" rtl="0">
              <a:spcBef>
                <a:spcPts val="0"/>
              </a:spcBef>
              <a:buNone/>
              <a:defRPr sz="1600" b="0" i="0" u="none" strike="noStrike" cap="none">
                <a:solidFill>
                  <a:schemeClr val="dk1"/>
                </a:solidFill>
                <a:latin typeface="Arial"/>
                <a:ea typeface="Arial"/>
                <a:cs typeface="Arial"/>
                <a:sym typeface="Arial"/>
              </a:defRPr>
            </a:lvl9pPr>
          </a:lstStyle>
          <a:p>
            <a:pPr defTabSz="914400"/>
            <a:endParaRPr kern="0"/>
          </a:p>
        </p:txBody>
      </p:sp>
      <p:sp>
        <p:nvSpPr>
          <p:cNvPr id="12" name="Shape 12"/>
          <p:cNvSpPr txBox="1">
            <a:spLocks noGrp="1"/>
          </p:cNvSpPr>
          <p:nvPr>
            <p:ph type="dt" idx="10"/>
          </p:nvPr>
        </p:nvSpPr>
        <p:spPr>
          <a:xfrm>
            <a:off x="457490" y="6377548"/>
            <a:ext cx="2102715" cy="246529"/>
          </a:xfrm>
          <a:prstGeom prst="rect">
            <a:avLst/>
          </a:prstGeom>
          <a:noFill/>
          <a:ln>
            <a:noFill/>
          </a:ln>
        </p:spPr>
        <p:txBody>
          <a:bodyPr wrap="square" lIns="82045" tIns="82045" rIns="82045" bIns="82045" anchor="t" anchorCtr="0"/>
          <a:lstStyle>
            <a:lvl1pPr marL="0" marR="0" lvl="0" indent="0" algn="l" rtl="0">
              <a:spcBef>
                <a:spcPts val="0"/>
              </a:spcBef>
              <a:spcAft>
                <a:spcPts val="0"/>
              </a:spcAft>
              <a:buNone/>
              <a:defRPr sz="1600">
                <a:solidFill>
                  <a:srgbClr val="888888"/>
                </a:solidFill>
                <a:latin typeface="Calibri"/>
                <a:ea typeface="Calibri"/>
                <a:cs typeface="Calibri"/>
                <a:sym typeface="Calibri"/>
              </a:defRPr>
            </a:lvl1pPr>
            <a:lvl2pPr marL="408867" marR="0" lvl="1" indent="1424" algn="l" rtl="0">
              <a:spcBef>
                <a:spcPts val="0"/>
              </a:spcBef>
              <a:spcAft>
                <a:spcPts val="0"/>
              </a:spcAft>
              <a:buNone/>
              <a:defRPr sz="1600" b="0" i="0" u="none" strike="noStrike" cap="none">
                <a:solidFill>
                  <a:schemeClr val="dk1"/>
                </a:solidFill>
                <a:latin typeface="Arial"/>
                <a:ea typeface="Arial"/>
                <a:cs typeface="Arial"/>
                <a:sym typeface="Arial"/>
              </a:defRPr>
            </a:lvl2pPr>
            <a:lvl3pPr marL="819158" marR="0" lvl="2" indent="1424" algn="l" rtl="0">
              <a:spcBef>
                <a:spcPts val="0"/>
              </a:spcBef>
              <a:spcAft>
                <a:spcPts val="0"/>
              </a:spcAft>
              <a:buNone/>
              <a:defRPr sz="1600" b="0" i="0" u="none" strike="noStrike" cap="none">
                <a:solidFill>
                  <a:schemeClr val="dk1"/>
                </a:solidFill>
                <a:latin typeface="Arial"/>
                <a:ea typeface="Arial"/>
                <a:cs typeface="Arial"/>
                <a:sym typeface="Arial"/>
              </a:defRPr>
            </a:lvl3pPr>
            <a:lvl4pPr marL="1229450" marR="0" lvl="3" indent="1424" algn="l" rtl="0">
              <a:spcBef>
                <a:spcPts val="0"/>
              </a:spcBef>
              <a:spcAft>
                <a:spcPts val="0"/>
              </a:spcAft>
              <a:buNone/>
              <a:defRPr sz="1600" b="0" i="0" u="none" strike="noStrike" cap="none">
                <a:solidFill>
                  <a:schemeClr val="dk1"/>
                </a:solidFill>
                <a:latin typeface="Arial"/>
                <a:ea typeface="Arial"/>
                <a:cs typeface="Arial"/>
                <a:sym typeface="Arial"/>
              </a:defRPr>
            </a:lvl4pPr>
            <a:lvl5pPr marL="1639741" marR="0" lvl="4" indent="1423" algn="l" rtl="0">
              <a:spcBef>
                <a:spcPts val="0"/>
              </a:spcBef>
              <a:spcAft>
                <a:spcPts val="0"/>
              </a:spcAft>
              <a:buNone/>
              <a:defRPr sz="1600" b="0" i="0" u="none" strike="noStrike" cap="none">
                <a:solidFill>
                  <a:schemeClr val="dk1"/>
                </a:solidFill>
                <a:latin typeface="Arial"/>
                <a:ea typeface="Arial"/>
                <a:cs typeface="Arial"/>
                <a:sym typeface="Arial"/>
              </a:defRPr>
            </a:lvl5pPr>
            <a:lvl6pPr marL="2051456" marR="0" lvl="5" indent="0" algn="l" rtl="0">
              <a:spcBef>
                <a:spcPts val="0"/>
              </a:spcBef>
              <a:buNone/>
              <a:defRPr sz="1600" b="0" i="0" u="none" strike="noStrike" cap="none">
                <a:solidFill>
                  <a:schemeClr val="dk1"/>
                </a:solidFill>
                <a:latin typeface="Arial"/>
                <a:ea typeface="Arial"/>
                <a:cs typeface="Arial"/>
                <a:sym typeface="Arial"/>
              </a:defRPr>
            </a:lvl6pPr>
            <a:lvl7pPr marL="2461748" marR="0" lvl="6" indent="0" algn="l" rtl="0">
              <a:spcBef>
                <a:spcPts val="0"/>
              </a:spcBef>
              <a:buNone/>
              <a:defRPr sz="1600" b="0" i="0" u="none" strike="noStrike" cap="none">
                <a:solidFill>
                  <a:schemeClr val="dk1"/>
                </a:solidFill>
                <a:latin typeface="Arial"/>
                <a:ea typeface="Arial"/>
                <a:cs typeface="Arial"/>
                <a:sym typeface="Arial"/>
              </a:defRPr>
            </a:lvl7pPr>
            <a:lvl8pPr marL="2872039" marR="0" lvl="7" indent="0" algn="l" rtl="0">
              <a:spcBef>
                <a:spcPts val="0"/>
              </a:spcBef>
              <a:buNone/>
              <a:defRPr sz="1600" b="0" i="0" u="none" strike="noStrike" cap="none">
                <a:solidFill>
                  <a:schemeClr val="dk1"/>
                </a:solidFill>
                <a:latin typeface="Arial"/>
                <a:ea typeface="Arial"/>
                <a:cs typeface="Arial"/>
                <a:sym typeface="Arial"/>
              </a:defRPr>
            </a:lvl8pPr>
            <a:lvl9pPr marL="3282330" marR="0" lvl="8" indent="0" algn="l" rtl="0">
              <a:spcBef>
                <a:spcPts val="0"/>
              </a:spcBef>
              <a:buNone/>
              <a:defRPr sz="1600" b="0" i="0" u="none" strike="noStrike" cap="none">
                <a:solidFill>
                  <a:schemeClr val="dk1"/>
                </a:solidFill>
                <a:latin typeface="Arial"/>
                <a:ea typeface="Arial"/>
                <a:cs typeface="Arial"/>
                <a:sym typeface="Arial"/>
              </a:defRPr>
            </a:lvl9pPr>
          </a:lstStyle>
          <a:p>
            <a:pPr defTabSz="914400"/>
            <a:endParaRPr kern="0"/>
          </a:p>
        </p:txBody>
      </p:sp>
      <p:sp>
        <p:nvSpPr>
          <p:cNvPr id="13" name="Shape 13"/>
          <p:cNvSpPr txBox="1">
            <a:spLocks noGrp="1"/>
          </p:cNvSpPr>
          <p:nvPr>
            <p:ph type="sldNum" idx="12"/>
          </p:nvPr>
        </p:nvSpPr>
        <p:spPr>
          <a:xfrm>
            <a:off x="6583796" y="6377548"/>
            <a:ext cx="2102716" cy="246529"/>
          </a:xfrm>
          <a:prstGeom prst="rect">
            <a:avLst/>
          </a:prstGeom>
          <a:noFill/>
          <a:ln>
            <a:noFill/>
          </a:ln>
        </p:spPr>
        <p:txBody>
          <a:bodyPr wrap="square" lIns="0" tIns="0" rIns="0" bIns="0" anchor="t" anchorCtr="0">
            <a:noAutofit/>
          </a:bodyPr>
          <a:lstStyle/>
          <a:p>
            <a:pPr algn="r" defTabSz="914400">
              <a:buSzPct val="25000"/>
            </a:pPr>
            <a:fld id="{00000000-1234-1234-1234-123412341234}" type="slidenum">
              <a:rPr lang="en-US" sz="1600" kern="0" smtClean="0">
                <a:solidFill>
                  <a:srgbClr val="898989"/>
                </a:solidFill>
                <a:latin typeface="Calibri"/>
                <a:ea typeface="Calibri"/>
                <a:cs typeface="Calibri"/>
                <a:sym typeface="Calibri"/>
              </a:rPr>
              <a:pPr algn="r" defTabSz="914400">
                <a:buSzPct val="25000"/>
              </a:pPr>
              <a:t>‹#›</a:t>
            </a:fld>
            <a:endParaRPr lang="en-US" sz="1600" kern="0">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915026874"/>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71" r:id="rId3"/>
    <p:sldLayoutId id="2147483713" r:id="rId4"/>
    <p:sldLayoutId id="2147483714" r:id="rId5"/>
    <p:sldLayoutId id="2147483715" r:id="rId6"/>
    <p:sldLayoutId id="214748371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3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114300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3EBE5AE7-3F3D-45D9-8953-4E86101FDE7E}"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Tree>
    <p:extLst>
      <p:ext uri="{BB962C8B-B14F-4D97-AF65-F5344CB8AC3E}">
        <p14:creationId xmlns:p14="http://schemas.microsoft.com/office/powerpoint/2010/main" val="24594099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dt="0"/>
  <p:txStyles>
    <p:titleStyle>
      <a:lvl1pPr algn="ctr" rtl="0" eaLnBrk="0" fontAlgn="base" hangingPunct="0">
        <a:spcBef>
          <a:spcPct val="0"/>
        </a:spcBef>
        <a:spcAft>
          <a:spcPct val="0"/>
        </a:spcAft>
        <a:defRPr sz="4400" kern="1200">
          <a:solidFill>
            <a:schemeClr val="bg1"/>
          </a:solidFill>
          <a:latin typeface="Calibri" panose="020F0502020204030204" pitchFamily="34" charset="0"/>
          <a:ea typeface="ＭＳ Ｐゴシック" panose="020B0600070205080204" pitchFamily="34" charset="-128"/>
          <a:cs typeface="ＭＳ Ｐゴシック" charset="-128"/>
        </a:defRPr>
      </a:lvl1pPr>
      <a:lvl2pPr algn="ctr" rtl="0" eaLnBrk="0" fontAlgn="base" hangingPunct="0">
        <a:spcBef>
          <a:spcPct val="0"/>
        </a:spcBef>
        <a:spcAft>
          <a:spcPct val="0"/>
        </a:spcAft>
        <a:defRPr sz="4400">
          <a:solidFill>
            <a:schemeClr val="bg1"/>
          </a:solidFill>
          <a:latin typeface="Calibri" pitchFamily="34" charset="0"/>
          <a:ea typeface="ＭＳ Ｐゴシック" panose="020B0600070205080204" pitchFamily="34" charset="-128"/>
          <a:cs typeface="ＭＳ Ｐゴシック" charset="-128"/>
        </a:defRPr>
      </a:lvl2pPr>
      <a:lvl3pPr algn="ctr" rtl="0" eaLnBrk="0" fontAlgn="base" hangingPunct="0">
        <a:spcBef>
          <a:spcPct val="0"/>
        </a:spcBef>
        <a:spcAft>
          <a:spcPct val="0"/>
        </a:spcAft>
        <a:defRPr sz="4400">
          <a:solidFill>
            <a:schemeClr val="bg1"/>
          </a:solidFill>
          <a:latin typeface="Calibri" pitchFamily="34" charset="0"/>
          <a:ea typeface="ＭＳ Ｐゴシック" panose="020B0600070205080204" pitchFamily="34" charset="-128"/>
          <a:cs typeface="ＭＳ Ｐゴシック" charset="-128"/>
        </a:defRPr>
      </a:lvl3pPr>
      <a:lvl4pPr algn="ctr" rtl="0" eaLnBrk="0" fontAlgn="base" hangingPunct="0">
        <a:spcBef>
          <a:spcPct val="0"/>
        </a:spcBef>
        <a:spcAft>
          <a:spcPct val="0"/>
        </a:spcAft>
        <a:defRPr sz="4400">
          <a:solidFill>
            <a:schemeClr val="bg1"/>
          </a:solidFill>
          <a:latin typeface="Calibri" pitchFamily="34" charset="0"/>
          <a:ea typeface="ＭＳ Ｐゴシック" panose="020B0600070205080204" pitchFamily="34" charset="-128"/>
          <a:cs typeface="ＭＳ Ｐゴシック" charset="-128"/>
        </a:defRPr>
      </a:lvl4pPr>
      <a:lvl5pPr algn="ctr" rtl="0" eaLnBrk="0" fontAlgn="base" hangingPunct="0">
        <a:spcBef>
          <a:spcPct val="0"/>
        </a:spcBef>
        <a:spcAft>
          <a:spcPct val="0"/>
        </a:spcAft>
        <a:defRPr sz="4400">
          <a:solidFill>
            <a:schemeClr val="bg1"/>
          </a:solidFill>
          <a:latin typeface="Calibri" pitchFamily="34" charset="0"/>
          <a:ea typeface="ＭＳ Ｐゴシック" panose="020B0600070205080204" pitchFamily="34" charset="-128"/>
          <a:cs typeface="ＭＳ Ｐゴシック" charset="-128"/>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Wingdings" pitchFamily="2" charset="2"/>
        <a:buChar char="v"/>
        <a:defRPr sz="3200" kern="1200">
          <a:solidFill>
            <a:schemeClr val="tx1"/>
          </a:solidFill>
          <a:latin typeface="Calibri" panose="020F0502020204030204" pitchFamily="34" charset="0"/>
          <a:ea typeface="ＭＳ Ｐゴシック" panose="020B0600070205080204" pitchFamily="34" charset="-128"/>
          <a:cs typeface="ＭＳ Ｐゴシック" charset="-128"/>
        </a:defRPr>
      </a:lvl1pPr>
      <a:lvl2pPr marL="742950" indent="-285750" algn="l" rtl="0" eaLnBrk="0" fontAlgn="base" hangingPunct="0">
        <a:spcBef>
          <a:spcPct val="20000"/>
        </a:spcBef>
        <a:spcAft>
          <a:spcPct val="0"/>
        </a:spcAft>
        <a:buFont typeface="Wingdings" pitchFamily="2" charset="2"/>
        <a:buChar char="§"/>
        <a:defRPr sz="2800" kern="1200">
          <a:solidFill>
            <a:schemeClr val="tx1"/>
          </a:solidFill>
          <a:latin typeface="Calibri" panose="020F0502020204030204" pitchFamily="34" charset="0"/>
          <a:ea typeface="ＭＳ Ｐゴシック" charset="-128"/>
          <a:cs typeface="ＭＳ Ｐゴシック"/>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ＭＳ Ｐゴシック" charset="-128"/>
          <a:cs typeface="ＭＳ Ｐゴシック"/>
        </a:defRPr>
      </a:lvl3pPr>
      <a:lvl4pPr marL="1600200" indent="-228600" algn="l" rtl="0" eaLnBrk="0" fontAlgn="base" hangingPunct="0">
        <a:spcBef>
          <a:spcPct val="20000"/>
        </a:spcBef>
        <a:spcAft>
          <a:spcPct val="0"/>
        </a:spcAft>
        <a:buFont typeface="Wingdings" pitchFamily="2" charset="2"/>
        <a:buChar char="Ø"/>
        <a:defRPr sz="2000" kern="1200">
          <a:solidFill>
            <a:schemeClr val="tx1"/>
          </a:solidFill>
          <a:latin typeface="Calibri" panose="020F0502020204030204" pitchFamily="34" charset="0"/>
          <a:ea typeface="ＭＳ Ｐゴシック" charset="-128"/>
          <a:cs typeface="ＭＳ Ｐゴシック"/>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Calibri" panose="020F0502020204030204" pitchFamily="34" charset="0"/>
          <a:ea typeface="ＭＳ Ｐゴシック" charset="-128"/>
          <a:cs typeface="ＭＳ Ｐゴシック"/>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0" y="0"/>
            <a:ext cx="9144000" cy="114300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5"/>
          <p:cNvSpPr>
            <a:spLocks noChangeArrowheads="1"/>
          </p:cNvSpPr>
          <p:nvPr/>
        </p:nvSpPr>
        <p:spPr bwMode="auto">
          <a:xfrm>
            <a:off x="8561388" y="6445250"/>
            <a:ext cx="582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ea typeface="ＭＳ Ｐゴシック" pitchFamily="34" charset="-128"/>
              </a:defRPr>
            </a:lvl1pPr>
            <a:lvl2pPr marL="742950" indent="-285750">
              <a:defRPr>
                <a:solidFill>
                  <a:schemeClr val="tx1"/>
                </a:solidFill>
                <a:latin typeface="Arial" charset="0"/>
                <a:ea typeface="ＭＳ Ｐゴシック" pitchFamily="34" charset="-128"/>
              </a:defRPr>
            </a:lvl2pPr>
            <a:lvl3pPr marL="1143000" indent="-228600">
              <a:defRPr>
                <a:solidFill>
                  <a:schemeClr val="tx1"/>
                </a:solidFill>
                <a:latin typeface="Arial" charset="0"/>
                <a:ea typeface="ＭＳ Ｐゴシック" pitchFamily="34" charset="-128"/>
              </a:defRPr>
            </a:lvl3pPr>
            <a:lvl4pPr marL="1600200" indent="-228600">
              <a:defRPr>
                <a:solidFill>
                  <a:schemeClr val="tx1"/>
                </a:solidFill>
                <a:latin typeface="Arial" charset="0"/>
                <a:ea typeface="ＭＳ Ｐゴシック" pitchFamily="34" charset="-128"/>
              </a:defRPr>
            </a:lvl4pPr>
            <a:lvl5pPr marL="2057400" indent="-22860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fontAlgn="base">
              <a:spcBef>
                <a:spcPct val="0"/>
              </a:spcBef>
              <a:spcAft>
                <a:spcPct val="0"/>
              </a:spcAft>
            </a:pPr>
            <a:fld id="{1A93CB37-06E4-4D59-A5D4-2DCF3D2BC3D1}" type="slidenum">
              <a:rPr lang="en-US" altLang="en-US">
                <a:solidFill>
                  <a:srgbClr val="003399"/>
                </a:solidFill>
                <a:latin typeface="Verdana" pitchFamily="34" charset="0"/>
              </a:rPr>
              <a:pPr defTabSz="914400" fontAlgn="base">
                <a:spcBef>
                  <a:spcPct val="0"/>
                </a:spcBef>
                <a:spcAft>
                  <a:spcPct val="0"/>
                </a:spcAft>
              </a:pPr>
              <a:t>‹#›</a:t>
            </a:fld>
            <a:endParaRPr lang="en-US" altLang="en-US" dirty="0">
              <a:solidFill>
                <a:srgbClr val="000000"/>
              </a:solidFill>
              <a:latin typeface="Verdana" pitchFamily="34" charset="0"/>
            </a:endParaRPr>
          </a:p>
        </p:txBody>
      </p:sp>
    </p:spTree>
    <p:extLst>
      <p:ext uri="{BB962C8B-B14F-4D97-AF65-F5344CB8AC3E}">
        <p14:creationId xmlns:p14="http://schemas.microsoft.com/office/powerpoint/2010/main" val="319197869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dt="0"/>
  <p:txStyles>
    <p:titleStyle>
      <a:lvl1pPr algn="ctr" rtl="0" eaLnBrk="0" fontAlgn="base" hangingPunct="0">
        <a:spcBef>
          <a:spcPct val="0"/>
        </a:spcBef>
        <a:spcAft>
          <a:spcPct val="0"/>
        </a:spcAft>
        <a:defRPr sz="4400" kern="1200">
          <a:solidFill>
            <a:schemeClr val="bg1"/>
          </a:solidFill>
          <a:latin typeface="Calibri" panose="020F0502020204030204"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Wingdings" pitchFamily="2" charset="2"/>
        <a:buChar char="v"/>
        <a:defRPr sz="3200" kern="1200">
          <a:solidFill>
            <a:schemeClr val="tx1"/>
          </a:solidFill>
          <a:latin typeface="Calibri" panose="020F0502020204030204"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Wingdings" pitchFamily="2" charset="2"/>
        <a:buChar char="§"/>
        <a:defRPr sz="2800" kern="1200">
          <a:solidFill>
            <a:schemeClr val="tx1"/>
          </a:solidFill>
          <a:latin typeface="Calibri" panose="020F0502020204030204" pitchFamily="34" charset="0"/>
          <a:ea typeface="ＭＳ Ｐゴシック" charset="0"/>
          <a:cs typeface="ＭＳ Ｐゴシック"/>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alibri" panose="020F0502020204030204" pitchFamily="34" charset="0"/>
          <a:ea typeface="ＭＳ Ｐゴシック" charset="0"/>
          <a:cs typeface="ＭＳ Ｐゴシック"/>
        </a:defRPr>
      </a:lvl3pPr>
      <a:lvl4pPr marL="1600200" indent="-228600" algn="l" rtl="0" eaLnBrk="0" fontAlgn="base" hangingPunct="0">
        <a:spcBef>
          <a:spcPct val="20000"/>
        </a:spcBef>
        <a:spcAft>
          <a:spcPct val="0"/>
        </a:spcAft>
        <a:buFont typeface="Wingdings" pitchFamily="2" charset="2"/>
        <a:buChar char="Ø"/>
        <a:defRPr sz="2000" kern="1200">
          <a:solidFill>
            <a:schemeClr val="tx1"/>
          </a:solidFill>
          <a:latin typeface="Calibri" panose="020F0502020204030204" pitchFamily="34" charset="0"/>
          <a:ea typeface="ＭＳ Ｐゴシック" charset="0"/>
          <a:cs typeface="ＭＳ Ｐゴシック"/>
        </a:defRPr>
      </a:lvl4pPr>
      <a:lvl5pPr marL="2057400" indent="-228600" algn="l" rtl="0" eaLnBrk="0" fontAlgn="base" hangingPunct="0">
        <a:spcBef>
          <a:spcPct val="20000"/>
        </a:spcBef>
        <a:spcAft>
          <a:spcPct val="0"/>
        </a:spcAft>
        <a:buFont typeface="Courier New" pitchFamily="49" charset="0"/>
        <a:buChar char="o"/>
        <a:defRPr sz="2000" kern="1200">
          <a:solidFill>
            <a:schemeClr val="tx1"/>
          </a:solidFill>
          <a:latin typeface="Calibri" panose="020F0502020204030204" pitchFamily="34" charset="0"/>
          <a:ea typeface="ＭＳ Ｐゴシック" charset="0"/>
          <a:cs typeface="ＭＳ Ｐゴシック"/>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1143000"/>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Rectangle 5"/>
          <p:cNvSpPr/>
          <p:nvPr/>
        </p:nvSpPr>
        <p:spPr>
          <a:xfrm>
            <a:off x="8561388" y="6445250"/>
            <a:ext cx="577850" cy="366713"/>
          </a:xfrm>
          <a:prstGeom prst="rect">
            <a:avLst/>
          </a:prstGeom>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fontAlgn="base">
              <a:spcBef>
                <a:spcPct val="0"/>
              </a:spcBef>
              <a:spcAft>
                <a:spcPct val="0"/>
              </a:spcAft>
            </a:pPr>
            <a:fld id="{1E0EBC09-61D7-43CD-A3A5-9715BD5545E2}" type="slidenum">
              <a:rPr lang="en-US" altLang="en-US">
                <a:solidFill>
                  <a:srgbClr val="003399"/>
                </a:solidFill>
                <a:latin typeface="Verdana" panose="020B0604030504040204" pitchFamily="34" charset="0"/>
              </a:rPr>
              <a:pPr defTabSz="914400" fontAlgn="base">
                <a:spcBef>
                  <a:spcPct val="0"/>
                </a:spcBef>
                <a:spcAft>
                  <a:spcPct val="0"/>
                </a:spcAft>
              </a:pPr>
              <a:t>‹#›</a:t>
            </a:fld>
            <a:endParaRPr lang="en-US" altLang="en-US">
              <a:solidFill>
                <a:srgbClr val="000000"/>
              </a:solidFill>
              <a:latin typeface="Verdana" panose="020B0604030504040204" pitchFamily="34" charset="0"/>
            </a:endParaRPr>
          </a:p>
        </p:txBody>
      </p:sp>
    </p:spTree>
    <p:extLst>
      <p:ext uri="{BB962C8B-B14F-4D97-AF65-F5344CB8AC3E}">
        <p14:creationId xmlns:p14="http://schemas.microsoft.com/office/powerpoint/2010/main" val="353851131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dt="0"/>
  <p:txStyles>
    <p:titleStyle>
      <a:lvl1pPr algn="ctr" rtl="0" eaLnBrk="0" fontAlgn="base" hangingPunct="0">
        <a:spcBef>
          <a:spcPct val="0"/>
        </a:spcBef>
        <a:spcAft>
          <a:spcPct val="0"/>
        </a:spcAft>
        <a:defRPr sz="4400" kern="1200">
          <a:solidFill>
            <a:schemeClr val="bg1"/>
          </a:solidFill>
          <a:latin typeface="Calibri" panose="020F0502020204030204" pitchFamily="34" charset="0"/>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bg1"/>
          </a:solidFill>
          <a:latin typeface="Calibri" pitchFamily="34"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bg1"/>
          </a:solidFill>
          <a:latin typeface="Calibri" pitchFamily="34"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bg1"/>
          </a:solidFill>
          <a:latin typeface="Calibri" pitchFamily="34"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bg1"/>
          </a:solidFill>
          <a:latin typeface="Calibri" pitchFamily="34" charset="0"/>
          <a:ea typeface="ＭＳ Ｐゴシック" pitchFamily="34" charset="-128"/>
          <a:cs typeface="ＭＳ Ｐゴシック" charset="-128"/>
        </a:defRPr>
      </a:lvl5pPr>
      <a:lvl6pPr marL="457200" algn="ctr" rtl="0" fontAlgn="base">
        <a:spcBef>
          <a:spcPct val="0"/>
        </a:spcBef>
        <a:spcAft>
          <a:spcPct val="0"/>
        </a:spcAft>
        <a:defRPr sz="4400">
          <a:solidFill>
            <a:schemeClr val="bg1"/>
          </a:solidFill>
          <a:latin typeface="Calibri" pitchFamily="34" charset="0"/>
        </a:defRPr>
      </a:lvl6pPr>
      <a:lvl7pPr marL="914400" algn="ctr" rtl="0" fontAlgn="base">
        <a:spcBef>
          <a:spcPct val="0"/>
        </a:spcBef>
        <a:spcAft>
          <a:spcPct val="0"/>
        </a:spcAft>
        <a:defRPr sz="4400">
          <a:solidFill>
            <a:schemeClr val="bg1"/>
          </a:solidFill>
          <a:latin typeface="Calibri" pitchFamily="34" charset="0"/>
        </a:defRPr>
      </a:lvl7pPr>
      <a:lvl8pPr marL="1371600" algn="ctr" rtl="0" fontAlgn="base">
        <a:spcBef>
          <a:spcPct val="0"/>
        </a:spcBef>
        <a:spcAft>
          <a:spcPct val="0"/>
        </a:spcAft>
        <a:defRPr sz="4400">
          <a:solidFill>
            <a:schemeClr val="bg1"/>
          </a:solidFill>
          <a:latin typeface="Calibri" pitchFamily="34" charset="0"/>
        </a:defRPr>
      </a:lvl8pPr>
      <a:lvl9pPr marL="1828800" algn="ctr" rtl="0" fontAlgn="base">
        <a:spcBef>
          <a:spcPct val="0"/>
        </a:spcBef>
        <a:spcAft>
          <a:spcPct val="0"/>
        </a:spcAft>
        <a:defRPr sz="44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Wingdings" panose="05000000000000000000" pitchFamily="2" charset="2"/>
        <a:buChar char="v"/>
        <a:defRPr sz="3200" kern="1200">
          <a:solidFill>
            <a:schemeClr val="tx1"/>
          </a:solidFill>
          <a:latin typeface="Calibri" panose="020F0502020204030204" pitchFamily="34" charset="0"/>
          <a:ea typeface="ＭＳ Ｐゴシック" pitchFamily="34" charset="-128"/>
          <a:cs typeface="ＭＳ Ｐゴシック" charset="-128"/>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chemeClr val="tx1"/>
          </a:solidFill>
          <a:latin typeface="Calibri" panose="020F0502020204030204" pitchFamily="34" charset="0"/>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ＭＳ Ｐゴシック" charset="-128"/>
          <a:cs typeface="+mn-cs"/>
        </a:defRPr>
      </a:lvl3pPr>
      <a:lvl4pPr marL="1600200" indent="-228600" algn="l" rtl="0" eaLnBrk="0" fontAlgn="base" hangingPunct="0">
        <a:spcBef>
          <a:spcPct val="20000"/>
        </a:spcBef>
        <a:spcAft>
          <a:spcPct val="0"/>
        </a:spcAft>
        <a:buFont typeface="Wingdings" panose="05000000000000000000" pitchFamily="2" charset="2"/>
        <a:buChar char="Ø"/>
        <a:defRPr sz="2000" kern="1200">
          <a:solidFill>
            <a:schemeClr val="tx1"/>
          </a:solidFill>
          <a:latin typeface="Calibri" panose="020F0502020204030204" pitchFamily="34" charset="0"/>
          <a:ea typeface="ＭＳ Ｐゴシック" charset="-128"/>
          <a:cs typeface="+mn-cs"/>
        </a:defRPr>
      </a:lvl4pPr>
      <a:lvl5pPr marL="2057400" indent="-228600" algn="l" rtl="0" eaLnBrk="0" fontAlgn="base" hangingPunct="0">
        <a:spcBef>
          <a:spcPct val="20000"/>
        </a:spcBef>
        <a:spcAft>
          <a:spcPct val="0"/>
        </a:spcAft>
        <a:buFont typeface="Courier New" panose="02070309020205020404" pitchFamily="49" charset="0"/>
        <a:buChar char="o"/>
        <a:defRPr sz="2000" kern="1200">
          <a:solidFill>
            <a:schemeClr val="tx1"/>
          </a:solidFill>
          <a:latin typeface="Calibri" panose="020F0502020204030204" pitchFamily="34" charset="0"/>
          <a:ea typeface="ＭＳ Ｐゴシック"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mailto:JenniferM@RespectAbility.org" TargetMode="External"/><Relationship Id="rId5" Type="http://schemas.openxmlformats.org/officeDocument/2006/relationships/hyperlink" Target="mailto:LaurenA@RespectAbility.org" TargetMode="Externa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glaad.org/whereweareontv17" TargetMode="External"/><Relationship Id="rId2" Type="http://schemas.openxmlformats.org/officeDocument/2006/relationships/hyperlink" Target="http://www.disabilitycompendium.org/statistics" TargetMode="External"/><Relationship Id="rId1" Type="http://schemas.openxmlformats.org/officeDocument/2006/relationships/slideLayout" Target="../slideLayouts/slideLayout2.xml"/><Relationship Id="rId5" Type="http://schemas.openxmlformats.org/officeDocument/2006/relationships/hyperlink" Target="http://www.rudermanfoundation.org/blog/article/the-ruderman-white-paper-employment-of-actors-with-disabilities-in-television" TargetMode="External"/><Relationship Id="rId4" Type="http://schemas.openxmlformats.org/officeDocument/2006/relationships/hyperlink" Target="http://annenberg.usc.edu/sites/default/files/Dr_Stacy_L_Smith-Inequality_in_900_Popular_Films.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www.rudermanfoundation.org/blog/article/the-ruderman-white-paper-employment-of-actors-with-disabilities-in-television" TargetMode="Externa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rtcil.org/products/media/guidelines#Person-First" TargetMode="External"/><Relationship Id="rId2" Type="http://schemas.openxmlformats.org/officeDocument/2006/relationships/hyperlink" Target="http://ncdj.org/style-guide/" TargetMode="External"/><Relationship Id="rId1" Type="http://schemas.openxmlformats.org/officeDocument/2006/relationships/slideLayout" Target="../slideLayouts/slideLayout2.xml"/><Relationship Id="rId4" Type="http://schemas.openxmlformats.org/officeDocument/2006/relationships/hyperlink" Target="http://ncdj.org/2015/09/terms-to-avoid-when-writing-about-disability/"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24.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eg"/><Relationship Id="rId1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4.jpe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24.jpe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6.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jpe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leggtalk.com/"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abilitymagazine.com/Chyler-Leigh/KMR-Talent-Agency.html"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hyperlink" Target="http://www.cct.org/wp-content/uploads/2015/08/2015ADAComplianceGuide.pdf"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hyperlink" Target="http://bit.ly/2jOl3FL" TargetMode="External"/><Relationship Id="rId7" Type="http://schemas.openxmlformats.org/officeDocument/2006/relationships/hyperlink" Target="http://bit.ly/2zrgFpE"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bit.ly/2AueSyx" TargetMode="External"/><Relationship Id="rId5" Type="http://schemas.openxmlformats.org/officeDocument/2006/relationships/hyperlink" Target="http://bit.ly/2Bxy0Lk" TargetMode="External"/><Relationship Id="rId4" Type="http://schemas.openxmlformats.org/officeDocument/2006/relationships/hyperlink" Target="http://bit.ly/2nr4moJ"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mailto:kate.folb@usc.edu" TargetMode="External"/><Relationship Id="rId7" Type="http://schemas.openxmlformats.org/officeDocument/2006/relationships/hyperlink" Target="https://www.respectability.org/" TargetMode="External"/><Relationship Id="rId2" Type="http://schemas.openxmlformats.org/officeDocument/2006/relationships/hyperlink" Target="mailto:LaurenA@RespectAbility.org" TargetMode="External"/><Relationship Id="rId1" Type="http://schemas.openxmlformats.org/officeDocument/2006/relationships/slideLayout" Target="../slideLayouts/slideLayout2.xml"/><Relationship Id="rId6" Type="http://schemas.openxmlformats.org/officeDocument/2006/relationships/hyperlink" Target="mailto:GWilliamson@KMRtalent.com" TargetMode="External"/><Relationship Id="rId5" Type="http://schemas.openxmlformats.org/officeDocument/2006/relationships/hyperlink" Target="mailto:divaswithdisabilities@gmail.com" TargetMode="External"/><Relationship Id="rId4" Type="http://schemas.openxmlformats.org/officeDocument/2006/relationships/hyperlink" Target="mailto:jplaza@calendow.org" TargetMode="External"/></Relationships>
</file>

<file path=ppt/slides/_rels/slide5.xml.rels><?xml version="1.0" encoding="UTF-8" standalone="yes"?>
<Relationships xmlns="http://schemas.openxmlformats.org/package/2006/relationships"><Relationship Id="rId2" Type="http://schemas.openxmlformats.org/officeDocument/2006/relationships/hyperlink" Target="https://nces.ed.gov/programs/coe/indicator_cgg.asp"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hyperlink" Target="https://www.ncbi.nlm.nih.gov/pmc/articles/PMC349055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5"/>
        <p:cNvGrpSpPr/>
        <p:nvPr/>
      </p:nvGrpSpPr>
      <p:grpSpPr>
        <a:xfrm>
          <a:off x="0" y="0"/>
          <a:ext cx="0" cy="0"/>
          <a:chOff x="0" y="0"/>
          <a:chExt cx="0" cy="0"/>
        </a:xfrm>
      </p:grpSpPr>
      <p:pic>
        <p:nvPicPr>
          <p:cNvPr id="2" name="Picture 1" descr="The Hollywood Disability Toolkit: The respectAbility Guide to Inclusion in the Entertainment Industry" title="Toolkit cover p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254" y="2286000"/>
            <a:ext cx="3415146" cy="4419600"/>
          </a:xfrm>
          <a:prstGeom prst="rect">
            <a:avLst/>
          </a:prstGeom>
        </p:spPr>
      </p:pic>
      <p:pic>
        <p:nvPicPr>
          <p:cNvPr id="48" name="Shape 48" descr="Respectability's black and gold logo with the tagline: Fighting Stigmas. Advacning Opportunities.&#10;" title="RespectAbility logo"/>
          <p:cNvPicPr preferRelativeResize="0"/>
          <p:nvPr/>
        </p:nvPicPr>
        <p:blipFill rotWithShape="1">
          <a:blip r:embed="rId4">
            <a:alphaModFix/>
          </a:blip>
          <a:srcRect/>
          <a:stretch/>
        </p:blipFill>
        <p:spPr>
          <a:xfrm>
            <a:off x="762000" y="2978107"/>
            <a:ext cx="3864466" cy="1593893"/>
          </a:xfrm>
          <a:prstGeom prst="rect">
            <a:avLst/>
          </a:prstGeom>
          <a:noFill/>
          <a:ln>
            <a:noFill/>
          </a:ln>
        </p:spPr>
      </p:pic>
      <p:sp>
        <p:nvSpPr>
          <p:cNvPr id="50" name="Shape 50"/>
          <p:cNvSpPr txBox="1"/>
          <p:nvPr/>
        </p:nvSpPr>
        <p:spPr>
          <a:xfrm>
            <a:off x="152400" y="5181600"/>
            <a:ext cx="6552335" cy="1059114"/>
          </a:xfrm>
          <a:prstGeom prst="rect">
            <a:avLst/>
          </a:prstGeom>
          <a:noFill/>
          <a:ln>
            <a:noFill/>
          </a:ln>
        </p:spPr>
        <p:txBody>
          <a:bodyPr wrap="square" lIns="82036" tIns="41006" rIns="82036" bIns="41006" anchor="t" anchorCtr="0">
            <a:noAutofit/>
          </a:bodyPr>
          <a:lstStyle/>
          <a:p>
            <a:pPr defTabSz="820583">
              <a:buSzPct val="25000"/>
            </a:pPr>
            <a:r>
              <a:rPr lang="en-US" b="1" kern="0" dirty="0">
                <a:solidFill>
                  <a:srgbClr val="000000"/>
                </a:solidFill>
                <a:latin typeface="Georgia"/>
                <a:ea typeface="Georgia"/>
                <a:cs typeface="Georgia"/>
                <a:sym typeface="Georgia"/>
              </a:rPr>
              <a:t>Lauren </a:t>
            </a:r>
            <a:r>
              <a:rPr lang="en-US" b="1" kern="0" dirty="0" err="1">
                <a:solidFill>
                  <a:srgbClr val="000000"/>
                </a:solidFill>
                <a:latin typeface="Georgia"/>
                <a:ea typeface="Georgia"/>
                <a:cs typeface="Georgia"/>
                <a:sym typeface="Georgia"/>
              </a:rPr>
              <a:t>Appelbaum</a:t>
            </a:r>
            <a:endParaRPr lang="en-US" b="1" kern="0" dirty="0">
              <a:solidFill>
                <a:srgbClr val="000000"/>
              </a:solidFill>
              <a:latin typeface="Georgia"/>
              <a:ea typeface="Georgia"/>
              <a:cs typeface="Georgia"/>
              <a:sym typeface="Georgia"/>
            </a:endParaRPr>
          </a:p>
          <a:p>
            <a:pPr defTabSz="820583">
              <a:buSzPct val="25000"/>
            </a:pPr>
            <a:r>
              <a:rPr lang="en-US" kern="0" dirty="0">
                <a:solidFill>
                  <a:srgbClr val="000000"/>
                </a:solidFill>
                <a:latin typeface="Georgia"/>
                <a:ea typeface="Georgia"/>
                <a:cs typeface="Georgia"/>
                <a:sym typeface="Georgia"/>
              </a:rPr>
              <a:t>Communications Director, </a:t>
            </a:r>
            <a:r>
              <a:rPr lang="en-US" kern="0" dirty="0" err="1">
                <a:solidFill>
                  <a:srgbClr val="000000"/>
                </a:solidFill>
                <a:latin typeface="Georgia"/>
                <a:ea typeface="Georgia"/>
                <a:cs typeface="Georgia"/>
                <a:sym typeface="Georgia"/>
              </a:rPr>
              <a:t>RespectAbility</a:t>
            </a:r>
            <a:endParaRPr lang="en-US" kern="0" dirty="0">
              <a:solidFill>
                <a:srgbClr val="000000"/>
              </a:solidFill>
              <a:latin typeface="Georgia"/>
              <a:ea typeface="Georgia"/>
              <a:cs typeface="Georgia"/>
              <a:sym typeface="Georgia"/>
            </a:endParaRPr>
          </a:p>
          <a:p>
            <a:pPr defTabSz="820583">
              <a:buSzPct val="25000"/>
            </a:pPr>
            <a:r>
              <a:rPr lang="en-US" kern="0" dirty="0">
                <a:solidFill>
                  <a:srgbClr val="000000"/>
                </a:solidFill>
                <a:latin typeface="Georgia"/>
                <a:ea typeface="Georgia"/>
                <a:cs typeface="Georgia"/>
                <a:sym typeface="Georgia"/>
              </a:rPr>
              <a:t>Author, Hollywood Disability Inclusion Toolkit</a:t>
            </a:r>
          </a:p>
          <a:p>
            <a:pPr defTabSz="820583">
              <a:buSzPct val="25000"/>
            </a:pPr>
            <a:r>
              <a:rPr lang="en-US" kern="0" dirty="0">
                <a:solidFill>
                  <a:srgbClr val="000000"/>
                </a:solidFill>
                <a:latin typeface="Georgia"/>
                <a:ea typeface="Georgia"/>
                <a:cs typeface="Georgia"/>
                <a:sym typeface="Georgia"/>
              </a:rPr>
              <a:t>Contact: </a:t>
            </a:r>
            <a:r>
              <a:rPr lang="en-US" u="sng" kern="0" dirty="0">
                <a:solidFill>
                  <a:srgbClr val="0000FF"/>
                </a:solidFill>
                <a:latin typeface="Georgia"/>
                <a:ea typeface="Georgia"/>
                <a:cs typeface="Georgia"/>
                <a:sym typeface="Georgia"/>
                <a:hlinkClick r:id="rId5"/>
              </a:rPr>
              <a:t>LaurenA@RespectAbility.org</a:t>
            </a:r>
            <a:endParaRPr lang="en-US" u="sng" kern="0" dirty="0">
              <a:solidFill>
                <a:srgbClr val="0000FF"/>
              </a:solidFill>
              <a:latin typeface="Georgia"/>
              <a:ea typeface="Georgia"/>
              <a:cs typeface="Georgia"/>
              <a:sym typeface="Georgia"/>
              <a:hlinkClick r:id="rId6"/>
            </a:endParaRPr>
          </a:p>
          <a:p>
            <a:pPr defTabSz="820583">
              <a:buSzPct val="25000"/>
            </a:pPr>
            <a:r>
              <a:rPr lang="en-US" kern="0" dirty="0">
                <a:solidFill>
                  <a:srgbClr val="000000"/>
                </a:solidFill>
                <a:latin typeface="Georgia"/>
                <a:ea typeface="Georgia"/>
                <a:cs typeface="Georgia"/>
                <a:sym typeface="Georgia"/>
              </a:rPr>
              <a:t>(202) 591-0703</a:t>
            </a:r>
          </a:p>
        </p:txBody>
      </p:sp>
      <p:sp>
        <p:nvSpPr>
          <p:cNvPr id="46" name="Shape 46"/>
          <p:cNvSpPr txBox="1">
            <a:spLocks noGrp="1"/>
          </p:cNvSpPr>
          <p:nvPr>
            <p:ph type="title" idx="4294967295"/>
          </p:nvPr>
        </p:nvSpPr>
        <p:spPr>
          <a:xfrm>
            <a:off x="304800" y="414275"/>
            <a:ext cx="8229023" cy="243728"/>
          </a:xfrm>
          <a:prstGeom prst="rect">
            <a:avLst/>
          </a:prstGeom>
          <a:noFill/>
          <a:ln>
            <a:noFill/>
          </a:ln>
        </p:spPr>
        <p:txBody>
          <a:bodyPr wrap="square" lIns="0" tIns="0" rIns="0" bIns="0" anchor="t" anchorCtr="0">
            <a:noAutofit/>
          </a:bodyPr>
          <a:lstStyle/>
          <a:p>
            <a:pPr algn="l">
              <a:buSzPct val="25000"/>
            </a:pPr>
            <a:r>
              <a:rPr lang="en-US" sz="4000" b="1" dirty="0">
                <a:solidFill>
                  <a:schemeClr val="tx1"/>
                </a:solidFill>
              </a:rPr>
              <a:t>Hollywood Disability Toolkit: The </a:t>
            </a:r>
            <a:r>
              <a:rPr lang="en-US" sz="4000" b="1" dirty="0" err="1">
                <a:solidFill>
                  <a:schemeClr val="tx1"/>
                </a:solidFill>
              </a:rPr>
              <a:t>RespectAbility</a:t>
            </a:r>
            <a:r>
              <a:rPr lang="en-US" sz="4000" b="1" dirty="0">
                <a:solidFill>
                  <a:schemeClr val="tx1"/>
                </a:solidFill>
              </a:rPr>
              <a:t> Guide to Inclusion in the Entertainment Industry</a:t>
            </a:r>
          </a:p>
        </p:txBody>
      </p:sp>
    </p:spTree>
    <p:extLst>
      <p:ext uri="{BB962C8B-B14F-4D97-AF65-F5344CB8AC3E}">
        <p14:creationId xmlns:p14="http://schemas.microsoft.com/office/powerpoint/2010/main" val="123124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5" name="Shape 174">
            <a:extLst>
              <a:ext uri="{FF2B5EF4-FFF2-40B4-BE49-F238E27FC236}">
                <a16:creationId xmlns:a16="http://schemas.microsoft.com/office/drawing/2014/main" id="{914A2D86-DF4D-4B49-919D-073DE428A620}"/>
              </a:ext>
            </a:extLst>
          </p:cNvPr>
          <p:cNvSpPr txBox="1">
            <a:spLocks noGrp="1"/>
          </p:cNvSpPr>
          <p:nvPr>
            <p:ph type="body" idx="1"/>
          </p:nvPr>
        </p:nvSpPr>
        <p:spPr>
          <a:xfrm>
            <a:off x="260889" y="1371600"/>
            <a:ext cx="8692611" cy="4525963"/>
          </a:xfrm>
          <a:prstGeom prst="rect">
            <a:avLst/>
          </a:prstGeom>
          <a:noFill/>
          <a:ln>
            <a:noFill/>
          </a:ln>
        </p:spPr>
        <p:txBody>
          <a:bodyPr wrap="square" lIns="91425" tIns="45700" rIns="91425" bIns="45700" anchor="t" anchorCtr="0">
            <a:noAutofit/>
          </a:bodyPr>
          <a:lstStyle/>
          <a:p>
            <a:pPr marL="342900" lvl="0" indent="-342900">
              <a:spcBef>
                <a:spcPts val="0"/>
              </a:spcBef>
              <a:buClr>
                <a:schemeClr val="dk1"/>
              </a:buClr>
              <a:buSzPts val="1800"/>
              <a:buFont typeface="Arial" panose="020B0604020202020204" pitchFamily="34" charset="0"/>
              <a:buChar char="•"/>
            </a:pPr>
            <a:r>
              <a:rPr lang="en-US" sz="2400" dirty="0">
                <a:solidFill>
                  <a:schemeClr val="dk1"/>
                </a:solidFill>
              </a:rPr>
              <a:t>Entertainment professionals across all platforms are working to become more inclusive of minorities. This is our opportunity to ensure inclusion and equality for all people – including America’s largest minority – the one-in-five Americans with a disability.</a:t>
            </a:r>
          </a:p>
          <a:p>
            <a:pPr marL="342900" lvl="0" indent="-342900">
              <a:spcBef>
                <a:spcPts val="0"/>
              </a:spcBef>
              <a:buClr>
                <a:schemeClr val="dk1"/>
              </a:buClr>
              <a:buSzPts val="1800"/>
              <a:buFont typeface="Arial" panose="020B0604020202020204" pitchFamily="34" charset="0"/>
              <a:buChar char="•"/>
            </a:pPr>
            <a:endParaRPr lang="en-US" sz="1200" dirty="0">
              <a:solidFill>
                <a:schemeClr val="dk1"/>
              </a:solidFill>
            </a:endParaRPr>
          </a:p>
          <a:p>
            <a:pPr marL="342900" lvl="0" indent="-342900">
              <a:spcBef>
                <a:spcPts val="0"/>
              </a:spcBef>
              <a:buClr>
                <a:schemeClr val="dk1"/>
              </a:buClr>
              <a:buSzPts val="1800"/>
              <a:buFont typeface="Arial" panose="020B0604020202020204" pitchFamily="34" charset="0"/>
              <a:buChar char="•"/>
            </a:pPr>
            <a:r>
              <a:rPr lang="en-US" sz="2400" dirty="0">
                <a:solidFill>
                  <a:schemeClr val="dk1"/>
                </a:solidFill>
              </a:rPr>
              <a:t>Opening the inclusion umbrella is the right thing to do as well as economically smart given that the disability market is valued at more than $1 trillion.</a:t>
            </a:r>
          </a:p>
          <a:p>
            <a:pPr marL="342900" lvl="0" indent="-342900">
              <a:spcBef>
                <a:spcPts val="0"/>
              </a:spcBef>
              <a:buClr>
                <a:schemeClr val="dk1"/>
              </a:buClr>
              <a:buSzPts val="1800"/>
              <a:buFont typeface="Arial" panose="020B0604020202020204" pitchFamily="34" charset="0"/>
              <a:buChar char="•"/>
            </a:pPr>
            <a:endParaRPr lang="en-US" sz="1200" dirty="0">
              <a:solidFill>
                <a:schemeClr val="dk1"/>
              </a:solidFill>
            </a:endParaRPr>
          </a:p>
          <a:p>
            <a:pPr marL="342900" lvl="0" indent="-342900">
              <a:spcBef>
                <a:spcPts val="0"/>
              </a:spcBef>
              <a:buClr>
                <a:schemeClr val="dk1"/>
              </a:buClr>
              <a:buSzPts val="1800"/>
              <a:buFont typeface="Arial" panose="020B0604020202020204" pitchFamily="34" charset="0"/>
              <a:buChar char="•"/>
            </a:pPr>
            <a:r>
              <a:rPr lang="en-US" sz="2400" dirty="0">
                <a:solidFill>
                  <a:schemeClr val="dk1"/>
                </a:solidFill>
              </a:rPr>
              <a:t>According to Nielsen Research, consumers with disabilities represent a $1 billion market segment. When you include their families, friends and associates, that total expands to more than $1 trillion. Americans with disabilities represent the third largest market behind Baby Boomers and the mature market.</a:t>
            </a:r>
            <a:endParaRPr sz="2400" i="0" u="none" strike="noStrike" cap="none" dirty="0">
              <a:solidFill>
                <a:schemeClr val="dk1"/>
              </a:solidFill>
              <a:sym typeface="Calibri"/>
            </a:endParaRPr>
          </a:p>
        </p:txBody>
      </p:sp>
      <p:sp>
        <p:nvSpPr>
          <p:cNvPr id="3" name="Title 2">
            <a:extLst>
              <a:ext uri="{FF2B5EF4-FFF2-40B4-BE49-F238E27FC236}">
                <a16:creationId xmlns:a16="http://schemas.microsoft.com/office/drawing/2014/main" id="{CB57D4A2-A8AB-4E4A-BD90-6AA437D4E723}"/>
              </a:ext>
            </a:extLst>
          </p:cNvPr>
          <p:cNvSpPr>
            <a:spLocks noGrp="1"/>
          </p:cNvSpPr>
          <p:nvPr>
            <p:ph type="title"/>
          </p:nvPr>
        </p:nvSpPr>
        <p:spPr>
          <a:xfrm>
            <a:off x="1337091" y="-129475"/>
            <a:ext cx="7772400" cy="1362000"/>
          </a:xfrm>
        </p:spPr>
        <p:txBody>
          <a:bodyPr/>
          <a:lstStyle/>
          <a:p>
            <a:pPr algn="r"/>
            <a:r>
              <a:rPr lang="en-US" dirty="0">
                <a:solidFill>
                  <a:schemeClr val="bg1"/>
                </a:solidFill>
              </a:rPr>
              <a:t>Opportunity for the </a:t>
            </a:r>
            <a:br>
              <a:rPr lang="en-US" dirty="0">
                <a:solidFill>
                  <a:schemeClr val="bg1"/>
                </a:solidFill>
              </a:rPr>
            </a:br>
            <a:r>
              <a:rPr lang="en-US" dirty="0">
                <a:solidFill>
                  <a:schemeClr val="bg1"/>
                </a:solidFill>
              </a:rPr>
              <a:t>Entertainment Industry</a:t>
            </a:r>
          </a:p>
        </p:txBody>
      </p:sp>
    </p:spTree>
    <p:extLst>
      <p:ext uri="{BB962C8B-B14F-4D97-AF65-F5344CB8AC3E}">
        <p14:creationId xmlns:p14="http://schemas.microsoft.com/office/powerpoint/2010/main" val="2327153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5" name="Shape 174">
            <a:extLst>
              <a:ext uri="{FF2B5EF4-FFF2-40B4-BE49-F238E27FC236}">
                <a16:creationId xmlns:a16="http://schemas.microsoft.com/office/drawing/2014/main" id="{914A2D86-DF4D-4B49-919D-073DE428A620}"/>
              </a:ext>
            </a:extLst>
          </p:cNvPr>
          <p:cNvSpPr txBox="1">
            <a:spLocks noGrp="1"/>
          </p:cNvSpPr>
          <p:nvPr>
            <p:ph type="body" idx="1"/>
          </p:nvPr>
        </p:nvSpPr>
        <p:spPr>
          <a:xfrm>
            <a:off x="260889" y="1371600"/>
            <a:ext cx="8692611" cy="4525963"/>
          </a:xfrm>
          <a:prstGeom prst="rect">
            <a:avLst/>
          </a:prstGeom>
          <a:noFill/>
          <a:ln>
            <a:noFill/>
          </a:ln>
        </p:spPr>
        <p:txBody>
          <a:bodyPr wrap="square" lIns="91425" tIns="45700" rIns="91425" bIns="45700" anchor="t" anchorCtr="0">
            <a:noAutofit/>
          </a:bodyPr>
          <a:lstStyle/>
          <a:p>
            <a:pPr marL="342900" lvl="0" indent="-342900">
              <a:spcBef>
                <a:spcPts val="0"/>
              </a:spcBef>
              <a:buClr>
                <a:schemeClr val="dk1"/>
              </a:buClr>
              <a:buSzPts val="1800"/>
              <a:buFont typeface="Arial" panose="020B0604020202020204" pitchFamily="34" charset="0"/>
              <a:buChar char="•"/>
            </a:pPr>
            <a:r>
              <a:rPr lang="en-US" sz="2400" dirty="0">
                <a:solidFill>
                  <a:schemeClr val="dk1"/>
                </a:solidFill>
              </a:rPr>
              <a:t>People with disabilities and their loved ones are your audience. There are 56 million Americans and 1.2 billion people around the world living with a disability, and the majority of people has a loved one with a disability. </a:t>
            </a:r>
          </a:p>
          <a:p>
            <a:pPr marL="342900" lvl="0" indent="-342900">
              <a:spcBef>
                <a:spcPts val="0"/>
              </a:spcBef>
              <a:buClr>
                <a:schemeClr val="dk1"/>
              </a:buClr>
              <a:buSzPts val="1800"/>
              <a:buFont typeface="Arial" panose="020B0604020202020204" pitchFamily="34" charset="0"/>
              <a:buChar char="•"/>
            </a:pPr>
            <a:endParaRPr lang="en-US" sz="1200" dirty="0">
              <a:solidFill>
                <a:schemeClr val="dk1"/>
              </a:solidFill>
            </a:endParaRPr>
          </a:p>
          <a:p>
            <a:pPr marL="342900" lvl="0" indent="-342900">
              <a:spcBef>
                <a:spcPts val="0"/>
              </a:spcBef>
              <a:buClr>
                <a:schemeClr val="dk1"/>
              </a:buClr>
              <a:buSzPts val="1800"/>
              <a:buFont typeface="Arial" panose="020B0604020202020204" pitchFamily="34" charset="0"/>
              <a:buChar char="•"/>
            </a:pPr>
            <a:r>
              <a:rPr lang="en-US" sz="2400" dirty="0">
                <a:solidFill>
                  <a:schemeClr val="dk1"/>
                </a:solidFill>
              </a:rPr>
              <a:t>When it comes to storytellers in film and television, there often are glaring errors when covering the disability community – errors that are easy to avoid. </a:t>
            </a:r>
          </a:p>
          <a:p>
            <a:pPr marL="342900" lvl="0" indent="-342900">
              <a:spcBef>
                <a:spcPts val="0"/>
              </a:spcBef>
              <a:buClr>
                <a:schemeClr val="dk1"/>
              </a:buClr>
              <a:buSzPts val="1800"/>
              <a:buFont typeface="Arial" panose="020B0604020202020204" pitchFamily="34" charset="0"/>
              <a:buChar char="•"/>
            </a:pPr>
            <a:endParaRPr lang="en-US" sz="1200" dirty="0">
              <a:solidFill>
                <a:schemeClr val="dk1"/>
              </a:solidFill>
            </a:endParaRPr>
          </a:p>
          <a:p>
            <a:pPr marL="342900" lvl="0" indent="-342900">
              <a:spcBef>
                <a:spcPts val="0"/>
              </a:spcBef>
              <a:buClr>
                <a:schemeClr val="dk1"/>
              </a:buClr>
              <a:buSzPts val="1800"/>
              <a:buFont typeface="Arial" panose="020B0604020202020204" pitchFamily="34" charset="0"/>
              <a:buChar char="•"/>
            </a:pPr>
            <a:r>
              <a:rPr lang="en-US" sz="2400" dirty="0" err="1">
                <a:solidFill>
                  <a:schemeClr val="dk1"/>
                </a:solidFill>
              </a:rPr>
              <a:t>RespectAbility</a:t>
            </a:r>
            <a:r>
              <a:rPr lang="en-US" sz="2400" dirty="0">
                <a:solidFill>
                  <a:schemeClr val="dk1"/>
                </a:solidFill>
              </a:rPr>
              <a:t> is here to support your success. This comprehensive guide for disability inclusion is for entertainment professionals who wish to ensure they are as inclusive of people with disabilities as possible. This is a living document that will be updated constantly. </a:t>
            </a:r>
            <a:endParaRPr sz="2400" i="0" u="none" strike="noStrike" cap="none" dirty="0">
              <a:solidFill>
                <a:schemeClr val="dk1"/>
              </a:solidFill>
              <a:latin typeface="Calibri"/>
              <a:ea typeface="Calibri"/>
              <a:cs typeface="Calibri"/>
              <a:sym typeface="Calibri"/>
            </a:endParaRPr>
          </a:p>
        </p:txBody>
      </p:sp>
      <p:sp>
        <p:nvSpPr>
          <p:cNvPr id="3" name="Title 2">
            <a:extLst>
              <a:ext uri="{FF2B5EF4-FFF2-40B4-BE49-F238E27FC236}">
                <a16:creationId xmlns:a16="http://schemas.microsoft.com/office/drawing/2014/main" id="{CB57D4A2-A8AB-4E4A-BD90-6AA437D4E723}"/>
              </a:ext>
            </a:extLst>
          </p:cNvPr>
          <p:cNvSpPr>
            <a:spLocks noGrp="1"/>
          </p:cNvSpPr>
          <p:nvPr>
            <p:ph type="title"/>
          </p:nvPr>
        </p:nvSpPr>
        <p:spPr>
          <a:xfrm>
            <a:off x="1337091" y="-129475"/>
            <a:ext cx="7772400" cy="1362000"/>
          </a:xfrm>
        </p:spPr>
        <p:txBody>
          <a:bodyPr/>
          <a:lstStyle/>
          <a:p>
            <a:pPr algn="r"/>
            <a:r>
              <a:rPr lang="en-US" dirty="0">
                <a:solidFill>
                  <a:schemeClr val="bg1"/>
                </a:solidFill>
              </a:rPr>
              <a:t>Opportunity for the </a:t>
            </a:r>
            <a:br>
              <a:rPr lang="en-US" dirty="0">
                <a:solidFill>
                  <a:schemeClr val="bg1"/>
                </a:solidFill>
              </a:rPr>
            </a:br>
            <a:r>
              <a:rPr lang="en-US" dirty="0">
                <a:solidFill>
                  <a:schemeClr val="bg1"/>
                </a:solidFill>
              </a:rPr>
              <a:t>Industry</a:t>
            </a:r>
          </a:p>
        </p:txBody>
      </p:sp>
    </p:spTree>
    <p:extLst>
      <p:ext uri="{BB962C8B-B14F-4D97-AF65-F5344CB8AC3E}">
        <p14:creationId xmlns:p14="http://schemas.microsoft.com/office/powerpoint/2010/main" val="15791391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idx="4294967295"/>
          </p:nvPr>
        </p:nvSpPr>
        <p:spPr>
          <a:xfrm>
            <a:off x="507000" y="138162"/>
            <a:ext cx="8416800" cy="941400"/>
          </a:xfrm>
          <a:prstGeom prst="rect">
            <a:avLst/>
          </a:prstGeom>
          <a:noFill/>
          <a:ln>
            <a:noFill/>
          </a:ln>
        </p:spPr>
        <p:txBody>
          <a:bodyPr wrap="square" lIns="91425" tIns="45700" rIns="91425" bIns="45700" anchor="ctr" anchorCtr="0">
            <a:noAutofit/>
          </a:bodyPr>
          <a:lstStyle/>
          <a:p>
            <a:pPr marL="0" marR="0" lvl="0" indent="-50800" algn="r" rtl="0">
              <a:lnSpc>
                <a:spcPct val="100000"/>
              </a:lnSpc>
              <a:spcBef>
                <a:spcPts val="0"/>
              </a:spcBef>
              <a:spcAft>
                <a:spcPts val="0"/>
              </a:spcAft>
              <a:buClr>
                <a:schemeClr val="lt1"/>
              </a:buClr>
              <a:buSzPts val="800"/>
              <a:buFont typeface="Calibri"/>
              <a:buNone/>
            </a:pPr>
            <a:r>
              <a:rPr lang="en-US" sz="4000" b="1" i="0" u="none" strike="noStrike" cap="none" dirty="0">
                <a:solidFill>
                  <a:schemeClr val="lt1"/>
                </a:solidFill>
                <a:latin typeface="Calibri"/>
                <a:ea typeface="Calibri"/>
                <a:cs typeface="Calibri"/>
                <a:sym typeface="Calibri"/>
              </a:rPr>
              <a:t>Opportunity for Inclusion</a:t>
            </a:r>
          </a:p>
        </p:txBody>
      </p:sp>
      <p:sp>
        <p:nvSpPr>
          <p:cNvPr id="122" name="Shape 122"/>
          <p:cNvSpPr txBox="1">
            <a:spLocks noGrp="1"/>
          </p:cNvSpPr>
          <p:nvPr>
            <p:ph type="body" idx="4294967295"/>
          </p:nvPr>
        </p:nvSpPr>
        <p:spPr>
          <a:xfrm>
            <a:off x="166937" y="1307055"/>
            <a:ext cx="8516400" cy="5486400"/>
          </a:xfrm>
          <a:prstGeom prst="rect">
            <a:avLst/>
          </a:prstGeom>
          <a:noFill/>
          <a:ln>
            <a:noFill/>
          </a:ln>
        </p:spPr>
        <p:txBody>
          <a:bodyPr wrap="square" lIns="91425" tIns="45700" rIns="91425" bIns="45700" anchor="t" anchorCtr="0">
            <a:noAutofit/>
          </a:bodyPr>
          <a:lstStyle/>
          <a:p>
            <a:pPr marL="342900" indent="-342900">
              <a:buFont typeface="Arial" panose="020B0604020202020204" pitchFamily="34" charset="0"/>
              <a:buChar char="•"/>
            </a:pPr>
            <a:r>
              <a:rPr lang="en-US" sz="2400" dirty="0"/>
              <a:t>For generations, television and movies have represented people with disabilities as objects of pity. From the Jerry Lewis telethons to stories covering school teams as heroes for allowing one child with a disability to play on the court or field for a few minutes, society’s screens have propelled stigmas undermining people who have disabilities.</a:t>
            </a:r>
          </a:p>
          <a:p>
            <a:pPr marL="342900" indent="-342900">
              <a:buFont typeface="Arial" panose="020B0604020202020204" pitchFamily="34" charset="0"/>
              <a:buChar char="•"/>
            </a:pPr>
            <a:endParaRPr lang="en-US" sz="1200" b="1" dirty="0"/>
          </a:p>
          <a:p>
            <a:pPr marL="342900" indent="-342900">
              <a:buFont typeface="Arial" panose="020B0604020202020204" pitchFamily="34" charset="0"/>
              <a:buChar char="•"/>
            </a:pPr>
            <a:r>
              <a:rPr lang="en-US" sz="2400" b="1" dirty="0"/>
              <a:t>What we see and hear impacts our thoughts and feelings, which can have life and death consequences. </a:t>
            </a:r>
          </a:p>
          <a:p>
            <a:pPr marL="342900" indent="-342900">
              <a:buFont typeface="Arial" panose="020B0604020202020204" pitchFamily="34" charset="0"/>
              <a:buChar char="•"/>
            </a:pPr>
            <a:endParaRPr lang="en-US" sz="1200" b="1" dirty="0"/>
          </a:p>
          <a:p>
            <a:pPr marL="342900" indent="-342900">
              <a:buFont typeface="Arial" panose="020B0604020202020204" pitchFamily="34" charset="0"/>
              <a:buChar char="•"/>
            </a:pPr>
            <a:r>
              <a:rPr lang="en-US" sz="2400" b="1" dirty="0"/>
              <a:t>An increase in positive, diverse and accurate portrayals of people with disabilities in television and film would significantly help to end stigmas. </a:t>
            </a:r>
            <a:endParaRPr lang="en-US" sz="2400" b="1"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336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609600" y="-121864"/>
            <a:ext cx="8229023" cy="243728"/>
          </a:xfrm>
        </p:spPr>
        <p:txBody>
          <a:bodyPr/>
          <a:lstStyle/>
          <a:p>
            <a:pPr algn="r"/>
            <a:r>
              <a:rPr lang="en-US" sz="4000" b="1" dirty="0">
                <a:solidFill>
                  <a:schemeClr val="lt1"/>
                </a:solidFill>
              </a:rPr>
              <a:t>Portrayals of Disability </a:t>
            </a:r>
            <a:br>
              <a:rPr lang="en-US" sz="4000" b="1" dirty="0">
                <a:solidFill>
                  <a:schemeClr val="lt1"/>
                </a:solidFill>
              </a:rPr>
            </a:br>
            <a:r>
              <a:rPr lang="en-US" sz="4000" b="1" dirty="0">
                <a:solidFill>
                  <a:schemeClr val="lt1"/>
                </a:solidFill>
              </a:rPr>
              <a:t>in Film and TV</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0" y="1143000"/>
            <a:ext cx="8229023" cy="245129"/>
          </a:xfrm>
        </p:spPr>
        <p:txBody>
          <a:bodyPr/>
          <a:lstStyle/>
          <a:p>
            <a:pPr marL="342900" indent="-342900">
              <a:buClrTx/>
              <a:buFont typeface="Arial" panose="020B0604020202020204" pitchFamily="34" charset="0"/>
              <a:buChar char="•"/>
              <a:defRPr/>
            </a:pPr>
            <a:r>
              <a:rPr lang="en-US" sz="2400" dirty="0"/>
              <a:t>While people with disabilities are the largest minority in America (roughly </a:t>
            </a:r>
            <a:r>
              <a:rPr lang="en-US" sz="2400" u="sng" dirty="0">
                <a:hlinkClick r:id="rId2"/>
              </a:rPr>
              <a:t>20 percent</a:t>
            </a:r>
            <a:r>
              <a:rPr lang="en-US" sz="2400" dirty="0"/>
              <a:t> of the population), the disability community often is forgotten in conversations about inclusion and diversity. </a:t>
            </a:r>
          </a:p>
          <a:p>
            <a:pPr marL="342900" indent="-342900">
              <a:buClrTx/>
              <a:buFont typeface="Arial" panose="020B0604020202020204" pitchFamily="34" charset="0"/>
              <a:buChar char="•"/>
              <a:defRPr/>
            </a:pPr>
            <a:r>
              <a:rPr lang="en-US" sz="2400" dirty="0"/>
              <a:t>While one in five people have a disability, according to GLAAD, </a:t>
            </a:r>
            <a:r>
              <a:rPr lang="en-US" sz="2400" u="sng" dirty="0">
                <a:hlinkClick r:id="rId3"/>
              </a:rPr>
              <a:t>fewer than two percent</a:t>
            </a:r>
            <a:r>
              <a:rPr lang="en-US" sz="2400" dirty="0"/>
              <a:t> of scripted television characters (16 people) have disabilities in 2017-2018 season.</a:t>
            </a:r>
          </a:p>
          <a:p>
            <a:pPr marL="342900" indent="-342900">
              <a:buClrTx/>
              <a:buFont typeface="Arial" panose="020B0604020202020204" pitchFamily="34" charset="0"/>
              <a:buChar char="•"/>
              <a:defRPr/>
            </a:pPr>
            <a:r>
              <a:rPr lang="en-US" sz="2400" dirty="0"/>
              <a:t>Only </a:t>
            </a:r>
            <a:r>
              <a:rPr lang="en-US" sz="2400" dirty="0">
                <a:hlinkClick r:id="rId4"/>
              </a:rPr>
              <a:t>2.7 percent</a:t>
            </a:r>
            <a:r>
              <a:rPr lang="en-US" sz="2400" dirty="0"/>
              <a:t> of all speaking or named characters in film were show to have a disability in 2016 (up from 2.4 percent in 2015). None of the leading characters were from an underrepresented racial/ethnic group or the LGBTQ community.</a:t>
            </a:r>
          </a:p>
          <a:p>
            <a:pPr marL="342900" indent="-342900">
              <a:buClrTx/>
              <a:buFont typeface="Arial" panose="020B0604020202020204" pitchFamily="34" charset="0"/>
              <a:buChar char="•"/>
              <a:defRPr/>
            </a:pPr>
            <a:r>
              <a:rPr lang="en-US" sz="2400" dirty="0"/>
              <a:t>Actors </a:t>
            </a:r>
            <a:r>
              <a:rPr lang="en-US" sz="2400" i="1" dirty="0">
                <a:hlinkClick r:id="rId5"/>
              </a:rPr>
              <a:t>without</a:t>
            </a:r>
            <a:r>
              <a:rPr lang="en-US" sz="2400" dirty="0">
                <a:hlinkClick r:id="rId5"/>
              </a:rPr>
              <a:t> disabilities</a:t>
            </a:r>
            <a:r>
              <a:rPr lang="en-US" sz="2400" dirty="0"/>
              <a:t> play more than 95 percent of all characters with disabilities on television. Many characters are shown in a negative and inaccurate light.</a:t>
            </a:r>
          </a:p>
        </p:txBody>
      </p:sp>
    </p:spTree>
    <p:extLst>
      <p:ext uri="{BB962C8B-B14F-4D97-AF65-F5344CB8AC3E}">
        <p14:creationId xmlns:p14="http://schemas.microsoft.com/office/powerpoint/2010/main" val="2019889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609600" y="152400"/>
            <a:ext cx="8229023" cy="243728"/>
          </a:xfrm>
        </p:spPr>
        <p:txBody>
          <a:bodyPr/>
          <a:lstStyle/>
          <a:p>
            <a:pPr algn="r"/>
            <a:r>
              <a:rPr lang="en-US" sz="4000" b="1" dirty="0">
                <a:solidFill>
                  <a:schemeClr val="lt1"/>
                </a:solidFill>
              </a:rPr>
              <a:t>Tools in the Guide</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0" y="1447800"/>
            <a:ext cx="8229023" cy="245129"/>
          </a:xfrm>
        </p:spPr>
        <p:txBody>
          <a:bodyPr/>
          <a:lstStyle/>
          <a:p>
            <a:pPr marL="342900" indent="-342900">
              <a:buClrTx/>
              <a:buFont typeface="Arial" panose="020B0604020202020204" pitchFamily="34" charset="0"/>
              <a:buChar char="•"/>
              <a:defRPr/>
            </a:pPr>
            <a:r>
              <a:rPr lang="en-US" sz="2400" dirty="0"/>
              <a:t>How </a:t>
            </a:r>
            <a:r>
              <a:rPr lang="en-US" sz="2400" dirty="0" err="1"/>
              <a:t>RespectAbility</a:t>
            </a:r>
            <a:r>
              <a:rPr lang="en-US" sz="2400" dirty="0"/>
              <a:t> Can Help in Your Work</a:t>
            </a:r>
          </a:p>
          <a:p>
            <a:pPr marL="342900" indent="-342900">
              <a:buClrTx/>
              <a:buFont typeface="Arial" panose="020B0604020202020204" pitchFamily="34" charset="0"/>
              <a:buChar char="•"/>
              <a:defRPr/>
            </a:pPr>
            <a:r>
              <a:rPr lang="en-US" sz="2400" dirty="0"/>
              <a:t>Examples of Best Practices: Driving Inclusion Through Compelling Storytelling</a:t>
            </a:r>
          </a:p>
          <a:p>
            <a:pPr marL="342900" indent="-342900">
              <a:buClrTx/>
              <a:buFont typeface="Arial" panose="020B0604020202020204" pitchFamily="34" charset="0"/>
              <a:buChar char="•"/>
              <a:defRPr/>
            </a:pPr>
            <a:r>
              <a:rPr lang="en-US" sz="2400" dirty="0"/>
              <a:t>Terminology Tips: Using the Appropriate Lexicon</a:t>
            </a:r>
          </a:p>
          <a:p>
            <a:pPr marL="342900" indent="-342900">
              <a:buClrTx/>
              <a:buFont typeface="Arial" panose="020B0604020202020204" pitchFamily="34" charset="0"/>
              <a:buChar char="•"/>
              <a:defRPr/>
            </a:pPr>
            <a:r>
              <a:rPr lang="en-US" sz="2400" dirty="0"/>
              <a:t>Common Acronyms</a:t>
            </a:r>
          </a:p>
          <a:p>
            <a:pPr marL="342900" indent="-342900">
              <a:buClrTx/>
              <a:buFont typeface="Arial" panose="020B0604020202020204" pitchFamily="34" charset="0"/>
              <a:buChar char="•"/>
              <a:defRPr/>
            </a:pPr>
            <a:r>
              <a:rPr lang="en-US" sz="2400" dirty="0"/>
              <a:t>Etiquette: Interacting with People with Disabilities</a:t>
            </a:r>
          </a:p>
          <a:p>
            <a:pPr marL="342900" indent="-342900">
              <a:buClrTx/>
              <a:buFont typeface="Arial" panose="020B0604020202020204" pitchFamily="34" charset="0"/>
              <a:buChar char="•"/>
              <a:defRPr/>
            </a:pPr>
            <a:r>
              <a:rPr lang="en-US" sz="2400" dirty="0"/>
              <a:t>Disability FAQ</a:t>
            </a:r>
          </a:p>
          <a:p>
            <a:pPr marL="342900" indent="-342900">
              <a:buClrTx/>
              <a:buFont typeface="Arial" panose="020B0604020202020204" pitchFamily="34" charset="0"/>
              <a:buChar char="•"/>
              <a:defRPr/>
            </a:pPr>
            <a:r>
              <a:rPr lang="en-US" sz="2400" dirty="0"/>
              <a:t>Learn More About Specific Disabilities</a:t>
            </a:r>
          </a:p>
          <a:p>
            <a:pPr marL="342900" indent="-342900">
              <a:buClrTx/>
              <a:buFont typeface="Arial" panose="020B0604020202020204" pitchFamily="34" charset="0"/>
              <a:buChar char="•"/>
              <a:defRPr/>
            </a:pPr>
            <a:r>
              <a:rPr lang="en-US" sz="2400" dirty="0"/>
              <a:t>Resources</a:t>
            </a:r>
          </a:p>
          <a:p>
            <a:pPr marL="342900" indent="-342900">
              <a:buClrTx/>
              <a:buFont typeface="Arial" panose="020B0604020202020204" pitchFamily="34" charset="0"/>
              <a:buChar char="•"/>
              <a:defRPr/>
            </a:pPr>
            <a:r>
              <a:rPr lang="en-US" sz="2400" dirty="0"/>
              <a:t>Related News Articles</a:t>
            </a:r>
          </a:p>
          <a:p>
            <a:pPr marL="342900" indent="-342900">
              <a:buClrTx/>
              <a:buFont typeface="Arial" panose="020B0604020202020204" pitchFamily="34" charset="0"/>
              <a:buChar char="•"/>
              <a:defRPr/>
            </a:pP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253017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609600" y="-91328"/>
            <a:ext cx="8229023" cy="243728"/>
          </a:xfrm>
        </p:spPr>
        <p:txBody>
          <a:bodyPr/>
          <a:lstStyle/>
          <a:p>
            <a:pPr algn="r"/>
            <a:r>
              <a:rPr lang="en-US" sz="4000" b="1" dirty="0">
                <a:solidFill>
                  <a:schemeClr val="lt1"/>
                </a:solidFill>
              </a:rPr>
              <a:t>Partnering with the </a:t>
            </a:r>
            <a:br>
              <a:rPr lang="en-US" sz="4000" b="1" dirty="0">
                <a:solidFill>
                  <a:schemeClr val="lt1"/>
                </a:solidFill>
              </a:rPr>
            </a:br>
            <a:r>
              <a:rPr lang="en-US" sz="4000" b="1" dirty="0">
                <a:solidFill>
                  <a:schemeClr val="lt1"/>
                </a:solidFill>
              </a:rPr>
              <a:t>Entertainment Industry</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0" y="1143000"/>
            <a:ext cx="8229023" cy="245129"/>
          </a:xfrm>
        </p:spPr>
        <p:txBody>
          <a:bodyPr/>
          <a:lstStyle/>
          <a:p>
            <a:pPr marL="285750" lvl="0" indent="-285750">
              <a:buFont typeface="Arial" panose="020B0604020202020204" pitchFamily="34" charset="0"/>
              <a:buChar char="•"/>
            </a:pPr>
            <a:r>
              <a:rPr lang="en-US" sz="1800" dirty="0"/>
              <a:t>Identify the diverse talent needed to reflect the fact that 56 million people in the U.S. and more than one-billion people with disabilities worldwide.</a:t>
            </a:r>
          </a:p>
          <a:p>
            <a:pPr marL="285750" lvl="0" indent="-285750">
              <a:buFont typeface="Arial" panose="020B0604020202020204" pitchFamily="34" charset="0"/>
              <a:buChar char="•"/>
            </a:pPr>
            <a:r>
              <a:rPr lang="en-US" sz="1800" dirty="0"/>
              <a:t>Create both entertaining content for and with people with disabilities and benefit the bottom line by tapping into this trillion-dollar market. </a:t>
            </a:r>
          </a:p>
          <a:p>
            <a:pPr marL="285750" lvl="0" indent="-285750">
              <a:buFont typeface="Arial" panose="020B0604020202020204" pitchFamily="34" charset="0"/>
              <a:buChar char="•"/>
            </a:pPr>
            <a:r>
              <a:rPr lang="en-US" sz="1800" dirty="0"/>
              <a:t>Access raw, real, compelling, diverse and inclusive stories that will make TV and film more relevant. </a:t>
            </a:r>
          </a:p>
          <a:p>
            <a:pPr marL="285750" lvl="0" indent="-285750">
              <a:buFont typeface="Arial" panose="020B0604020202020204" pitchFamily="34" charset="0"/>
              <a:buChar char="•"/>
            </a:pPr>
            <a:r>
              <a:rPr lang="en-US" sz="1800" dirty="0"/>
              <a:t>Set the bar higher in the creation of welcoming entertainment that powerfully resonates with audiences.</a:t>
            </a:r>
          </a:p>
          <a:p>
            <a:pPr marL="285750" lvl="0" indent="-285750">
              <a:buFont typeface="Arial" panose="020B0604020202020204" pitchFamily="34" charset="0"/>
              <a:buChar char="•"/>
            </a:pPr>
            <a:r>
              <a:rPr lang="en-US" sz="1800" dirty="0"/>
              <a:t>Become the go-to creative and marketing ally that can help established voices and a new generation of artists and filmmakers reach new heights.</a:t>
            </a:r>
          </a:p>
          <a:p>
            <a:pPr marL="285750" lvl="0" indent="-285750">
              <a:buFont typeface="Arial" panose="020B0604020202020204" pitchFamily="34" charset="0"/>
              <a:buChar char="•"/>
            </a:pPr>
            <a:r>
              <a:rPr lang="en-US" sz="1800" dirty="0"/>
              <a:t>Acquire facts, resources and contacts needed to tell authentic disability stories in a way that will win audiences and advance dignity for all.</a:t>
            </a:r>
          </a:p>
          <a:p>
            <a:pPr marL="285750" lvl="0" indent="-285750">
              <a:buFont typeface="Arial" panose="020B0604020202020204" pitchFamily="34" charset="0"/>
              <a:buChar char="•"/>
            </a:pPr>
            <a:r>
              <a:rPr lang="en-US" sz="1800" dirty="0"/>
              <a:t>Understand disability etiquette and ensure disability is not viewed through the “pity lens.”</a:t>
            </a:r>
          </a:p>
          <a:p>
            <a:pPr marL="285750" lvl="0" indent="-285750">
              <a:buFont typeface="Arial" panose="020B0604020202020204" pitchFamily="34" charset="0"/>
              <a:buChar char="•"/>
            </a:pPr>
            <a:r>
              <a:rPr lang="en-US" sz="1800" dirty="0"/>
              <a:t>Update lexicons to ensure that scripts are culturally sensitive to the one-in-five people with disabilities and the people who love them.</a:t>
            </a:r>
          </a:p>
          <a:p>
            <a:pPr marL="285750" lvl="0" indent="-285750">
              <a:buFont typeface="Arial" panose="020B0604020202020204" pitchFamily="34" charset="0"/>
              <a:buChar char="•"/>
            </a:pPr>
            <a:r>
              <a:rPr lang="en-US" sz="1800" dirty="0"/>
              <a:t>Deliver free and impactful assistance to support the making and marketing of diverse films and TV shows that advance the inclusion and opportunities for people with disabilities.</a:t>
            </a:r>
          </a:p>
          <a:p>
            <a:pPr marL="342900" indent="-342900">
              <a:buFont typeface="Arial" panose="020B0604020202020204" pitchFamily="34" charset="0"/>
              <a:buChar char="•"/>
              <a:defRPr/>
            </a:pPr>
            <a:endParaRPr lang="en-US" sz="2400" dirty="0"/>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1280608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609600" y="228600"/>
            <a:ext cx="8229023" cy="243728"/>
          </a:xfrm>
        </p:spPr>
        <p:txBody>
          <a:bodyPr/>
          <a:lstStyle/>
          <a:p>
            <a:pPr algn="r"/>
            <a:r>
              <a:rPr lang="en-US" sz="4000" b="1" dirty="0">
                <a:solidFill>
                  <a:schemeClr val="lt1"/>
                </a:solidFill>
              </a:rPr>
              <a:t>Examples of Best Practices: TV</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1" y="1143000"/>
            <a:ext cx="5029200" cy="5486400"/>
          </a:xfrm>
        </p:spPr>
        <p:txBody>
          <a:bodyPr/>
          <a:lstStyle/>
          <a:p>
            <a:pPr marL="285750" lvl="0" indent="-285750">
              <a:buFont typeface="Arial" panose="020B0604020202020204" pitchFamily="34" charset="0"/>
              <a:buChar char="•"/>
            </a:pPr>
            <a:r>
              <a:rPr lang="en-US" sz="1800" dirty="0"/>
              <a:t>Not an ordinary reality show, </a:t>
            </a:r>
            <a:r>
              <a:rPr lang="en-US" sz="1800" b="1" i="1" dirty="0"/>
              <a:t>Born This Way</a:t>
            </a:r>
            <a:r>
              <a:rPr lang="en-US" sz="1800" dirty="0"/>
              <a:t> stars seven diverse young adults with Down syndrome as they move toward full independence and deal with issues around employment, independent living, education and romance. </a:t>
            </a:r>
            <a:r>
              <a:rPr lang="en-US" sz="1800" i="1" dirty="0"/>
              <a:t>Born This Way </a:t>
            </a:r>
            <a:r>
              <a:rPr lang="en-US" sz="1800" dirty="0"/>
              <a:t>has won 3 Emmy awards, including for being the best-unstructured reality show.</a:t>
            </a:r>
          </a:p>
          <a:p>
            <a:pPr marL="285750" lvl="0" indent="-285750">
              <a:buFont typeface="Arial" panose="020B0604020202020204" pitchFamily="34" charset="0"/>
              <a:buChar char="•"/>
            </a:pPr>
            <a:r>
              <a:rPr lang="en-US" sz="1800" dirty="0"/>
              <a:t>In scripted television, </a:t>
            </a:r>
            <a:r>
              <a:rPr lang="en-US" sz="1800" b="1" i="1" dirty="0"/>
              <a:t>Speechless</a:t>
            </a:r>
            <a:r>
              <a:rPr lang="en-US" sz="1800" i="1" dirty="0"/>
              <a:t> </a:t>
            </a:r>
            <a:r>
              <a:rPr lang="en-US" sz="1800" dirty="0"/>
              <a:t>is a sitcom centered on a family that happens to include a son with cerebral palsy, J.J. The fact that J.J. is played by Micah Fowler, an actor with cerebral palsy, is important. Actors without disabilities play more than </a:t>
            </a:r>
            <a:r>
              <a:rPr lang="en-US" sz="1800" u="sng" dirty="0">
                <a:hlinkClick r:id="rId2"/>
              </a:rPr>
              <a:t>95 percent</a:t>
            </a:r>
            <a:r>
              <a:rPr lang="en-US" sz="1800" dirty="0"/>
              <a:t> of characters with disabilities on television. </a:t>
            </a:r>
          </a:p>
          <a:p>
            <a:pPr marL="285750" lvl="0" indent="-285750">
              <a:buFont typeface="Arial" panose="020B0604020202020204" pitchFamily="34" charset="0"/>
              <a:buChar char="•"/>
            </a:pPr>
            <a:r>
              <a:rPr lang="en-US" sz="1800" dirty="0"/>
              <a:t>Also in scripted television, </a:t>
            </a:r>
            <a:r>
              <a:rPr lang="en-US" sz="1800" b="1" i="1" dirty="0"/>
              <a:t>NCIS: New Orleans</a:t>
            </a:r>
            <a:r>
              <a:rPr lang="en-US" sz="1800" dirty="0"/>
              <a:t> features a character in a wheelchair, Patton Plame. Daryl “Chill” Mitchell, an African American actor who uses a wheelchair, plays Plame. </a:t>
            </a:r>
          </a:p>
        </p:txBody>
      </p:sp>
      <p:pic>
        <p:nvPicPr>
          <p:cNvPr id="5" name="Picture 4" descr="seven young adults and one toddler with Down syndrome pose for the camera with the words Born This Way behing them" title="Born This W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3067" y="933450"/>
            <a:ext cx="3245556" cy="2190750"/>
          </a:xfrm>
          <a:prstGeom prst="rect">
            <a:avLst/>
          </a:prstGeom>
        </p:spPr>
      </p:pic>
      <p:pic>
        <p:nvPicPr>
          <p:cNvPr id="7" name="Picture 6" descr="Daryl Chill Mitchell, an African American actor, seated in his wheelchair on the set of NCIS: New Orleans" title="NCIS: New Orlea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067" y="4648200"/>
            <a:ext cx="3245556" cy="2161889"/>
          </a:xfrm>
          <a:prstGeom prst="rect">
            <a:avLst/>
          </a:prstGeom>
        </p:spPr>
      </p:pic>
      <p:pic>
        <p:nvPicPr>
          <p:cNvPr id="6" name="Picture 5" descr="Speechless title card with six individuals, ones in a wheelchair, walking in a line" title="Speechles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3067" y="2819400"/>
            <a:ext cx="3245556" cy="1829313"/>
          </a:xfrm>
          <a:prstGeom prst="rect">
            <a:avLst/>
          </a:prstGeom>
        </p:spPr>
      </p:pic>
    </p:spTree>
    <p:extLst>
      <p:ext uri="{BB962C8B-B14F-4D97-AF65-F5344CB8AC3E}">
        <p14:creationId xmlns:p14="http://schemas.microsoft.com/office/powerpoint/2010/main" val="151673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609600" y="-76200"/>
            <a:ext cx="8229023" cy="243728"/>
          </a:xfrm>
        </p:spPr>
        <p:txBody>
          <a:bodyPr/>
          <a:lstStyle/>
          <a:p>
            <a:pPr algn="r"/>
            <a:r>
              <a:rPr lang="en-US" sz="4000" b="1" dirty="0">
                <a:solidFill>
                  <a:schemeClr val="lt1"/>
                </a:solidFill>
              </a:rPr>
              <a:t>Examples of Best Practices: </a:t>
            </a:r>
            <a:br>
              <a:rPr lang="en-US" sz="4000" b="1" dirty="0">
                <a:solidFill>
                  <a:schemeClr val="lt1"/>
                </a:solidFill>
              </a:rPr>
            </a:br>
            <a:r>
              <a:rPr lang="en-US" sz="4000" b="1" dirty="0">
                <a:solidFill>
                  <a:schemeClr val="lt1"/>
                </a:solidFill>
              </a:rPr>
              <a:t>Children’s Television</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1" y="1219200"/>
            <a:ext cx="3200400" cy="5867400"/>
          </a:xfrm>
        </p:spPr>
        <p:txBody>
          <a:bodyPr/>
          <a:lstStyle/>
          <a:p>
            <a:pPr marL="285750" lvl="0" indent="-285750">
              <a:buFont typeface="Arial" panose="020B0604020202020204" pitchFamily="34" charset="0"/>
              <a:buChar char="•"/>
            </a:pPr>
            <a:r>
              <a:rPr lang="en-US" sz="1800" dirty="0"/>
              <a:t>In children’s television, </a:t>
            </a:r>
            <a:r>
              <a:rPr lang="en-US" sz="1800" b="1" i="1" dirty="0"/>
              <a:t>Sesame Street</a:t>
            </a:r>
            <a:r>
              <a:rPr lang="en-US" sz="1800" dirty="0"/>
              <a:t> has been educating children since the early 1960s. The show recently introduced Julia, a puppet character who has autism. Sesame Workshop’s goal was simple – to create a better understanding of autism in children. </a:t>
            </a:r>
          </a:p>
          <a:p>
            <a:pPr marL="285750" lvl="0" indent="-285750">
              <a:buFont typeface="Arial" panose="020B0604020202020204" pitchFamily="34" charset="0"/>
              <a:buChar char="•"/>
            </a:pPr>
            <a:endParaRPr lang="en-US" sz="1200" dirty="0"/>
          </a:p>
          <a:p>
            <a:pPr marL="285750" lvl="0" indent="-285750">
              <a:buFont typeface="Arial" panose="020B0604020202020204" pitchFamily="34" charset="0"/>
              <a:buChar char="•"/>
            </a:pPr>
            <a:r>
              <a:rPr lang="en-US" sz="1800" dirty="0"/>
              <a:t>Also in children’s television, </a:t>
            </a:r>
            <a:r>
              <a:rPr lang="en-US" sz="1800" b="1" i="1" dirty="0"/>
              <a:t>Pablo</a:t>
            </a:r>
            <a:r>
              <a:rPr lang="en-US" sz="1800" dirty="0"/>
              <a:t> aims to educate society about autism spectrum disorder. Produced by Paper Owl Productions, </a:t>
            </a:r>
            <a:r>
              <a:rPr lang="en-US" sz="1800" i="1" dirty="0"/>
              <a:t>Pablo</a:t>
            </a:r>
            <a:r>
              <a:rPr lang="en-US" sz="1800" dirty="0"/>
              <a:t> voiced by a boy with autism but also many of the creators involved behind-the-scenes also have autism.</a:t>
            </a:r>
          </a:p>
          <a:p>
            <a:pPr marL="285750" lvl="0" indent="-285750">
              <a:buFont typeface="Arial" panose="020B0604020202020204" pitchFamily="34" charset="0"/>
              <a:buChar char="•"/>
            </a:pPr>
            <a:endParaRPr lang="en-US" sz="1800" dirty="0"/>
          </a:p>
        </p:txBody>
      </p:sp>
      <p:pic>
        <p:nvPicPr>
          <p:cNvPr id="4" name="Picture 3" descr="Puppet Julia has her hands over her ears while Elmo and a man try to comfort her" title="Sesame Stre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077" y="1371601"/>
            <a:ext cx="4435324" cy="2494870"/>
          </a:xfrm>
          <a:prstGeom prst="rect">
            <a:avLst/>
          </a:prstGeom>
        </p:spPr>
      </p:pic>
      <p:pic>
        <p:nvPicPr>
          <p:cNvPr id="5" name="Picture 4" descr="illustration of Pablow standing outside with a rainbow and the word Pablo behind him" title="Pabl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076" y="4215177"/>
            <a:ext cx="4435324" cy="2490423"/>
          </a:xfrm>
          <a:prstGeom prst="rect">
            <a:avLst/>
          </a:prstGeom>
        </p:spPr>
      </p:pic>
    </p:spTree>
    <p:extLst>
      <p:ext uri="{BB962C8B-B14F-4D97-AF65-F5344CB8AC3E}">
        <p14:creationId xmlns:p14="http://schemas.microsoft.com/office/powerpoint/2010/main" val="4290352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609600" y="-76200"/>
            <a:ext cx="8229023" cy="243728"/>
          </a:xfrm>
        </p:spPr>
        <p:txBody>
          <a:bodyPr/>
          <a:lstStyle/>
          <a:p>
            <a:pPr algn="r"/>
            <a:r>
              <a:rPr lang="en-US" sz="4000" b="1" dirty="0">
                <a:solidFill>
                  <a:schemeClr val="lt1"/>
                </a:solidFill>
              </a:rPr>
              <a:t>Examples of Best Practices: </a:t>
            </a:r>
            <a:br>
              <a:rPr lang="en-US" sz="4000" b="1" dirty="0">
                <a:solidFill>
                  <a:schemeClr val="lt1"/>
                </a:solidFill>
              </a:rPr>
            </a:br>
            <a:r>
              <a:rPr lang="en-US" sz="4000" b="1" dirty="0">
                <a:solidFill>
                  <a:schemeClr val="lt1"/>
                </a:solidFill>
              </a:rPr>
              <a:t>Film</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1" y="1447800"/>
            <a:ext cx="3657599" cy="5562600"/>
          </a:xfrm>
        </p:spPr>
        <p:txBody>
          <a:bodyPr/>
          <a:lstStyle/>
          <a:p>
            <a:pPr marL="285750" lvl="0" indent="-285750">
              <a:buFont typeface="Arial" panose="020B0604020202020204" pitchFamily="34" charset="0"/>
              <a:buChar char="•"/>
            </a:pPr>
            <a:r>
              <a:rPr lang="en-US" sz="1800" dirty="0"/>
              <a:t>In film, Oscar-winner </a:t>
            </a:r>
            <a:r>
              <a:rPr lang="en-US" sz="1800" b="1" i="1" dirty="0"/>
              <a:t>The Silent Child</a:t>
            </a:r>
            <a:r>
              <a:rPr lang="en-US" sz="1800" dirty="0"/>
              <a:t> features Maisie Sly, a young girl who is deaf. She plays Libby, a four-year-old girl who lives in a world of silence until she learns how to communicate using sign language – thanks to a caring social worker. It is important to note that Sly, the actress, is deaf in real life, as the majority of films winning for portrayal of disability often feature actors without the disability. This short story, inspired by real events, shows how deaf children can learn to communicate and relays the importance of educating children who are deaf.</a:t>
            </a:r>
          </a:p>
          <a:p>
            <a:pPr marL="285750" lvl="0" indent="-285750">
              <a:buFont typeface="Arial" panose="020B0604020202020204" pitchFamily="34" charset="0"/>
              <a:buChar char="•"/>
            </a:pPr>
            <a:endParaRPr lang="en-US" sz="1800" dirty="0"/>
          </a:p>
        </p:txBody>
      </p:sp>
      <p:pic>
        <p:nvPicPr>
          <p:cNvPr id="4" name="Picture 3" descr="Maisie Sly and her costars posing for a picture at the Academy Awards" title="Maisie Sl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600200"/>
            <a:ext cx="3200400" cy="4800600"/>
          </a:xfrm>
          <a:prstGeom prst="rect">
            <a:avLst/>
          </a:prstGeom>
        </p:spPr>
      </p:pic>
    </p:spTree>
    <p:extLst>
      <p:ext uri="{BB962C8B-B14F-4D97-AF65-F5344CB8AC3E}">
        <p14:creationId xmlns:p14="http://schemas.microsoft.com/office/powerpoint/2010/main" val="1847471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609600" y="-91328"/>
            <a:ext cx="8229023" cy="243728"/>
          </a:xfrm>
        </p:spPr>
        <p:txBody>
          <a:bodyPr/>
          <a:lstStyle/>
          <a:p>
            <a:pPr algn="r"/>
            <a:r>
              <a:rPr lang="en-US" sz="4000" b="1" dirty="0">
                <a:solidFill>
                  <a:schemeClr val="lt1"/>
                </a:solidFill>
              </a:rPr>
              <a:t>Examples of Best Practices: </a:t>
            </a:r>
            <a:br>
              <a:rPr lang="en-US" sz="4000" b="1" dirty="0">
                <a:solidFill>
                  <a:schemeClr val="lt1"/>
                </a:solidFill>
              </a:rPr>
            </a:br>
            <a:r>
              <a:rPr lang="en-US" sz="4000" b="1" dirty="0">
                <a:solidFill>
                  <a:schemeClr val="lt1"/>
                </a:solidFill>
              </a:rPr>
              <a:t>Animation</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1" y="1219200"/>
            <a:ext cx="4419599" cy="5410200"/>
          </a:xfrm>
        </p:spPr>
        <p:txBody>
          <a:bodyPr/>
          <a:lstStyle/>
          <a:p>
            <a:pPr marL="285750" lvl="0" indent="-285750">
              <a:buFont typeface="Arial" panose="020B0604020202020204" pitchFamily="34" charset="0"/>
              <a:buChar char="•"/>
            </a:pPr>
            <a:r>
              <a:rPr lang="en-US" sz="1800" dirty="0"/>
              <a:t>In children’s film, </a:t>
            </a:r>
            <a:r>
              <a:rPr lang="en-US" sz="1800" b="1" i="1" dirty="0"/>
              <a:t>Finding Dory</a:t>
            </a:r>
            <a:r>
              <a:rPr lang="en-US" sz="1800" dirty="0"/>
              <a:t> – a Pixar box office success – stars many characters with disabilities. Dory, the titular character, has short-term memory loss. Nemo has physical disabilities with his little fin and Hank is an octopus that is missing a tentacle. Destiny is visually impaired by her myopia, and Bailey has difficulty with echolocation. Disability is not something Dory needs to overcome, but something she needs to learn to live with, work with and accept to accomplish things “in her own Dory way.” In addition to putting a positive spin on Dory’s journey, </a:t>
            </a:r>
            <a:r>
              <a:rPr lang="en-US" sz="1800" i="1" dirty="0"/>
              <a:t>Finding Dory </a:t>
            </a:r>
            <a:r>
              <a:rPr lang="en-US" sz="1800" dirty="0"/>
              <a:t>highlights the importance of community for people with disabilities. Throughout the film, Dory is helped by Hank, Destiny, Bailey and, of course, Nemo and his father Marlin, many of whom have disabilities themselves.</a:t>
            </a:r>
          </a:p>
          <a:p>
            <a:pPr marL="285750" lvl="0" indent="-285750">
              <a:buFont typeface="Arial" panose="020B0604020202020204" pitchFamily="34" charset="0"/>
              <a:buChar char="•"/>
            </a:pPr>
            <a:endParaRPr lang="en-US" sz="1800" dirty="0"/>
          </a:p>
        </p:txBody>
      </p:sp>
      <p:pic>
        <p:nvPicPr>
          <p:cNvPr id="4" name="Picture 3" descr="cover image of Finding Dory with several fish and other character including an octopus" title="Finding Dor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447800"/>
            <a:ext cx="4953000" cy="4953000"/>
          </a:xfrm>
          <a:prstGeom prst="rect">
            <a:avLst/>
          </a:prstGeom>
        </p:spPr>
      </p:pic>
    </p:spTree>
    <p:extLst>
      <p:ext uri="{BB962C8B-B14F-4D97-AF65-F5344CB8AC3E}">
        <p14:creationId xmlns:p14="http://schemas.microsoft.com/office/powerpoint/2010/main" val="108557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Shape 146"/>
          <p:cNvSpPr txBox="1">
            <a:spLocks noGrp="1"/>
          </p:cNvSpPr>
          <p:nvPr>
            <p:ph type="title" idx="4294967295"/>
          </p:nvPr>
        </p:nvSpPr>
        <p:spPr>
          <a:xfrm>
            <a:off x="448558" y="49179"/>
            <a:ext cx="8314440" cy="941418"/>
          </a:xfrm>
          <a:prstGeom prst="rect">
            <a:avLst/>
          </a:prstGeom>
          <a:noFill/>
          <a:ln>
            <a:noFill/>
          </a:ln>
        </p:spPr>
        <p:txBody>
          <a:bodyPr wrap="square" lIns="91425" tIns="91425" rIns="91425" bIns="91425" anchor="ctr" anchorCtr="0">
            <a:noAutofit/>
          </a:bodyPr>
          <a:lstStyle/>
          <a:p>
            <a:pPr marL="0" marR="0" lvl="0" indent="-254000" algn="r" rtl="0">
              <a:lnSpc>
                <a:spcPct val="100000"/>
              </a:lnSpc>
              <a:spcBef>
                <a:spcPts val="0"/>
              </a:spcBef>
              <a:spcAft>
                <a:spcPts val="0"/>
              </a:spcAft>
              <a:buClr>
                <a:schemeClr val="lt1"/>
              </a:buClr>
              <a:buSzPts val="4000"/>
              <a:buFont typeface="Calibri"/>
              <a:buNone/>
            </a:pPr>
            <a:r>
              <a:rPr lang="en-US" sz="4000" b="1" i="0" u="none" strike="noStrike" cap="none" dirty="0">
                <a:solidFill>
                  <a:schemeClr val="lt1"/>
                </a:solidFill>
                <a:latin typeface="Calibri"/>
                <a:ea typeface="Calibri"/>
                <a:cs typeface="Calibri"/>
                <a:sym typeface="Calibri"/>
              </a:rPr>
              <a:t>Who Has a Disability?</a:t>
            </a:r>
          </a:p>
        </p:txBody>
      </p:sp>
      <p:pic>
        <p:nvPicPr>
          <p:cNvPr id="5" name="Shape 199" descr="IMAGE: Racially and ethnically diverse young professionals gather around a document in an office setting. Superimposed text says 1-IN-5 Americans have a disability. 56.7 Americans have a disability, 8.1 million difficulty seeing and 7.6 million hearing." title="1-in-5 Americans have a disability">
            <a:extLst>
              <a:ext uri="{FF2B5EF4-FFF2-40B4-BE49-F238E27FC236}">
                <a16:creationId xmlns:a16="http://schemas.microsoft.com/office/drawing/2014/main" id="{7FFB8542-B811-460B-ACAC-0174DDE124C0}"/>
              </a:ext>
            </a:extLst>
          </p:cNvPr>
          <p:cNvPicPr preferRelativeResize="0"/>
          <p:nvPr/>
        </p:nvPicPr>
        <p:blipFill rotWithShape="1">
          <a:blip r:embed="rId3">
            <a:alphaModFix/>
          </a:blip>
          <a:srcRect/>
          <a:stretch/>
        </p:blipFill>
        <p:spPr>
          <a:xfrm>
            <a:off x="0" y="1600200"/>
            <a:ext cx="9133899" cy="4635216"/>
          </a:xfrm>
          <a:prstGeom prst="rect">
            <a:avLst/>
          </a:prstGeom>
          <a:noFill/>
          <a:ln>
            <a:noFill/>
          </a:ln>
        </p:spPr>
      </p:pic>
    </p:spTree>
    <p:extLst>
      <p:ext uri="{BB962C8B-B14F-4D97-AF65-F5344CB8AC3E}">
        <p14:creationId xmlns:p14="http://schemas.microsoft.com/office/powerpoint/2010/main" val="1802128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762000" y="-121864"/>
            <a:ext cx="8229023" cy="243728"/>
          </a:xfrm>
        </p:spPr>
        <p:txBody>
          <a:bodyPr/>
          <a:lstStyle/>
          <a:p>
            <a:pPr algn="r"/>
            <a:r>
              <a:rPr lang="en-US" sz="4000" b="1" dirty="0">
                <a:solidFill>
                  <a:schemeClr val="lt1"/>
                </a:solidFill>
              </a:rPr>
              <a:t>Terminology Tips: Using the Appropriate Lexicon</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0" y="1143000"/>
            <a:ext cx="8229023" cy="245129"/>
          </a:xfrm>
        </p:spPr>
        <p:txBody>
          <a:bodyPr/>
          <a:lstStyle/>
          <a:p>
            <a:pPr marL="285750" lvl="0" indent="-285750">
              <a:buFont typeface="Arial" panose="020B0604020202020204" pitchFamily="34" charset="0"/>
              <a:buChar char="•"/>
            </a:pPr>
            <a:r>
              <a:rPr lang="en-US" sz="1800" b="1" dirty="0"/>
              <a:t>Disability language style guide:</a:t>
            </a:r>
            <a:r>
              <a:rPr lang="en-US" sz="1800" dirty="0"/>
              <a:t> The National Center on Disability and Journalism (NCDJ) provides the industry’s only disability language style guide. </a:t>
            </a:r>
          </a:p>
          <a:p>
            <a:pPr marL="694617" lvl="1" indent="-285750">
              <a:buFont typeface="Arial" panose="020B0604020202020204" pitchFamily="34" charset="0"/>
              <a:buChar char="•"/>
            </a:pPr>
            <a:r>
              <a:rPr lang="en-US" sz="1800" u="sng" dirty="0">
                <a:hlinkClick r:id="rId2"/>
              </a:rPr>
              <a:t>http://ncdj.org/style-guide/</a:t>
            </a:r>
            <a:endParaRPr lang="en-US" sz="1800" dirty="0"/>
          </a:p>
          <a:p>
            <a:pPr marL="285750" lvl="0" indent="-285750">
              <a:buFont typeface="Arial" panose="020B0604020202020204" pitchFamily="34" charset="0"/>
              <a:buChar char="•"/>
            </a:pPr>
            <a:r>
              <a:rPr lang="en-US" sz="1800" b="1" dirty="0"/>
              <a:t>Use person-first language to keep the person first, not his or her disability.</a:t>
            </a:r>
            <a:r>
              <a:rPr lang="en-US" sz="1800" dirty="0"/>
              <a:t> Language shapes perceptions, so a small word choice can make a big difference in communicating attitudes. Person-first language puts the person first instead of his or her disability. </a:t>
            </a:r>
            <a:r>
              <a:rPr lang="en-US" sz="1800" u="sng" dirty="0">
                <a:hlinkClick r:id="rId3"/>
              </a:rPr>
              <a:t>http://rtcil.org/products/media/guidelines#Person-First</a:t>
            </a:r>
            <a:r>
              <a:rPr lang="en-US" sz="1800" dirty="0"/>
              <a:t> </a:t>
            </a:r>
          </a:p>
          <a:p>
            <a:pPr marL="285750" lvl="0" indent="-285750">
              <a:buFont typeface="Arial" panose="020B0604020202020204" pitchFamily="34" charset="0"/>
              <a:buChar char="•"/>
            </a:pPr>
            <a:r>
              <a:rPr lang="en-US" sz="1800" b="1" dirty="0"/>
              <a:t>If you are working with individuals with disabilities, ask them their preference. </a:t>
            </a:r>
            <a:r>
              <a:rPr lang="en-US" sz="1800" dirty="0"/>
              <a:t>Some individuals with disabilities prefer identity-first (disabled person). Just as you may ask people for their gender pronoun preferences, you should ask people with disabilities you work with how they choose to be identified. </a:t>
            </a:r>
          </a:p>
          <a:p>
            <a:pPr marL="285750" lvl="0" indent="-285750">
              <a:buFont typeface="Arial" panose="020B0604020202020204" pitchFamily="34" charset="0"/>
              <a:buChar char="•"/>
            </a:pPr>
            <a:r>
              <a:rPr lang="en-US" sz="1800" b="1" dirty="0"/>
              <a:t>Think about other language that you use.</a:t>
            </a:r>
            <a:r>
              <a:rPr lang="en-US" sz="1800" dirty="0"/>
              <a:t> What is considered acceptable language regarding disabilities has changed over time. Standards are changing as understanding evolves. Other terms are outdated medical or colloquial terms. </a:t>
            </a:r>
            <a:r>
              <a:rPr lang="en-US" sz="1800" b="1" dirty="0"/>
              <a:t>Avoid terms like “wheelchair-bound” and “suffers from.” People with disabilities are not “victims.”</a:t>
            </a:r>
          </a:p>
          <a:p>
            <a:pPr marL="694617" lvl="1" indent="-285750">
              <a:buFont typeface="Arial" panose="020B0604020202020204" pitchFamily="34" charset="0"/>
              <a:buChar char="•"/>
            </a:pPr>
            <a:r>
              <a:rPr lang="en-US" sz="1800" u="sng" dirty="0">
                <a:hlinkClick r:id="rId4"/>
              </a:rPr>
              <a:t>http://ncdj.org/2015/09/terms-to-avoid-when-writing-about-disability/</a:t>
            </a:r>
            <a:r>
              <a:rPr lang="en-US" sz="1800" dirty="0"/>
              <a:t> </a:t>
            </a:r>
          </a:p>
          <a:p>
            <a:pPr marL="285750" lvl="0" indent="-285750">
              <a:buFont typeface="Arial" panose="020B0604020202020204" pitchFamily="34" charset="0"/>
              <a:buChar char="•"/>
            </a:pPr>
            <a:r>
              <a:rPr lang="en-US" sz="1800" b="1" dirty="0"/>
              <a:t>People with disabilities should not be described as “inspirational” or “courageous” just because they have a disability.</a:t>
            </a:r>
            <a:endParaRPr lang="en-US" sz="1800" dirty="0"/>
          </a:p>
        </p:txBody>
      </p:sp>
    </p:spTree>
    <p:extLst>
      <p:ext uri="{BB962C8B-B14F-4D97-AF65-F5344CB8AC3E}">
        <p14:creationId xmlns:p14="http://schemas.microsoft.com/office/powerpoint/2010/main" val="1600321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762000" y="-121864"/>
            <a:ext cx="8229023" cy="243728"/>
          </a:xfrm>
        </p:spPr>
        <p:txBody>
          <a:bodyPr/>
          <a:lstStyle/>
          <a:p>
            <a:pPr algn="r"/>
            <a:r>
              <a:rPr lang="en-US" sz="4000" b="1" dirty="0">
                <a:solidFill>
                  <a:schemeClr val="lt1"/>
                </a:solidFill>
              </a:rPr>
              <a:t>Etiquette - Interacting With </a:t>
            </a:r>
            <a:br>
              <a:rPr lang="en-US" sz="4000" b="1" dirty="0">
                <a:solidFill>
                  <a:schemeClr val="lt1"/>
                </a:solidFill>
              </a:rPr>
            </a:br>
            <a:r>
              <a:rPr lang="en-US" sz="4000" b="1" dirty="0">
                <a:solidFill>
                  <a:schemeClr val="lt1"/>
                </a:solidFill>
              </a:rPr>
              <a:t>People With Disabilities</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0" y="1143000"/>
            <a:ext cx="8686223" cy="304800"/>
          </a:xfrm>
        </p:spPr>
        <p:txBody>
          <a:bodyPr/>
          <a:lstStyle/>
          <a:p>
            <a:pPr marL="285750" lvl="0" indent="-285750">
              <a:buFont typeface="Arial" panose="020B0604020202020204" pitchFamily="34" charset="0"/>
              <a:buChar char="•"/>
            </a:pPr>
            <a:r>
              <a:rPr lang="en-US" sz="1800" b="1" dirty="0"/>
              <a:t>People with disabilities are human.</a:t>
            </a:r>
            <a:r>
              <a:rPr lang="en-US" sz="1800" dirty="0"/>
              <a:t> Acknowledge their differences as you would acknowledge anyone else’s uniqueness and treat them “as normal.”</a:t>
            </a:r>
          </a:p>
          <a:p>
            <a:pPr marL="285750" lvl="0" indent="-285750">
              <a:buFont typeface="Arial" panose="020B0604020202020204" pitchFamily="34" charset="0"/>
              <a:buChar char="•"/>
            </a:pPr>
            <a:r>
              <a:rPr lang="en-US" sz="1800" b="1" dirty="0"/>
              <a:t>Speak directly to a person with a disability, </a:t>
            </a:r>
            <a:r>
              <a:rPr lang="en-US" sz="1800" dirty="0"/>
              <a:t>not to their companion or ASL interpreter.</a:t>
            </a:r>
          </a:p>
          <a:p>
            <a:pPr marL="285750" lvl="0" indent="-285750">
              <a:buFont typeface="Arial" panose="020B0604020202020204" pitchFamily="34" charset="0"/>
              <a:buChar char="•"/>
            </a:pPr>
            <a:r>
              <a:rPr lang="en-US" sz="1800" b="1" dirty="0"/>
              <a:t>Adults with disabilities are adults and deserve to be treated and spoken to as adults.</a:t>
            </a:r>
            <a:r>
              <a:rPr lang="en-US" sz="1800" dirty="0"/>
              <a:t> Provide them with every option you provide those without disabilities. </a:t>
            </a:r>
          </a:p>
          <a:p>
            <a:pPr marL="285750" lvl="0" indent="-285750">
              <a:buFont typeface="Arial" panose="020B0604020202020204" pitchFamily="34" charset="0"/>
              <a:buChar char="•"/>
            </a:pPr>
            <a:r>
              <a:rPr lang="en-US" sz="1800" b="1" dirty="0"/>
              <a:t>If you are unsure of how you should interact with a person with a disability, just ask him or her.</a:t>
            </a:r>
            <a:r>
              <a:rPr lang="en-US" sz="1800" dirty="0"/>
              <a:t> Just because someone has a disability, do not assume they need help. </a:t>
            </a:r>
          </a:p>
          <a:p>
            <a:pPr marL="285750" lvl="0" indent="-285750">
              <a:buFont typeface="Arial" panose="020B0604020202020204" pitchFamily="34" charset="0"/>
              <a:buChar char="•"/>
            </a:pPr>
            <a:r>
              <a:rPr lang="en-US" sz="1800" b="1" dirty="0"/>
              <a:t>A person’s mobility equipment, such as a wheelchair, scooter or cane, is part of his or her personal space.</a:t>
            </a:r>
            <a:r>
              <a:rPr lang="en-US" sz="1800" dirty="0"/>
              <a:t> Do not touch or move it without permission, even if someone puts it down or chooses to leave it somewhere. </a:t>
            </a:r>
          </a:p>
          <a:p>
            <a:pPr marL="285750" lvl="0" indent="-285750">
              <a:buFont typeface="Arial" panose="020B0604020202020204" pitchFamily="34" charset="0"/>
              <a:buChar char="•"/>
            </a:pPr>
            <a:r>
              <a:rPr lang="en-US" sz="1800" b="1" dirty="0"/>
              <a:t>Listen attentively when you are talking with a person who has difficulty speaking.</a:t>
            </a:r>
            <a:r>
              <a:rPr lang="en-US" sz="1800" dirty="0"/>
              <a:t> Be patient and wait for the person to finish, rather than correcting or speaking for the person.</a:t>
            </a:r>
          </a:p>
          <a:p>
            <a:pPr marL="285750" lvl="0" indent="-285750">
              <a:buFont typeface="Arial" panose="020B0604020202020204" pitchFamily="34" charset="0"/>
              <a:buChar char="•"/>
            </a:pPr>
            <a:r>
              <a:rPr lang="en-US" sz="1800" b="1" dirty="0"/>
              <a:t>People who have psychiatric disabilities may have varying personalities and different ways of coping with their disability.</a:t>
            </a:r>
            <a:r>
              <a:rPr lang="en-US" sz="1800" dirty="0"/>
              <a:t> Treat each person as an individual.</a:t>
            </a:r>
          </a:p>
          <a:p>
            <a:pPr marL="285750" lvl="0" indent="-285750">
              <a:buFont typeface="Arial" panose="020B0604020202020204" pitchFamily="34" charset="0"/>
              <a:buChar char="•"/>
            </a:pPr>
            <a:r>
              <a:rPr lang="en-US" sz="1800" b="1" dirty="0"/>
              <a:t>There are visible disabilities as well as invisible disabilities, meaning not all disabilities are apparent.</a:t>
            </a:r>
            <a:r>
              <a:rPr lang="en-US" sz="1800" dirty="0"/>
              <a:t> </a:t>
            </a:r>
          </a:p>
          <a:p>
            <a:pPr marL="285750" lvl="0" indent="-285750">
              <a:buFont typeface="Arial" panose="020B0604020202020204" pitchFamily="34" charset="0"/>
              <a:buChar char="•"/>
            </a:pPr>
            <a:r>
              <a:rPr lang="en-US" sz="1800" b="1" dirty="0">
                <a:highlight>
                  <a:srgbClr val="FFFF00"/>
                </a:highlight>
              </a:rPr>
              <a:t>Please note it is considered offensive to pretend to have a disability, and disability simulation experiences should be done for design/navigational purposes only.</a:t>
            </a:r>
          </a:p>
        </p:txBody>
      </p:sp>
    </p:spTree>
    <p:extLst>
      <p:ext uri="{BB962C8B-B14F-4D97-AF65-F5344CB8AC3E}">
        <p14:creationId xmlns:p14="http://schemas.microsoft.com/office/powerpoint/2010/main" val="3302592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152400" y="1447800"/>
            <a:ext cx="4343399" cy="4525963"/>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Arial" panose="020B0604020202020204" pitchFamily="34" charset="0"/>
              <a:buChar char="•"/>
            </a:pPr>
            <a:r>
              <a:rPr lang="en-US" sz="2000" b="1" i="0" u="none" strike="noStrike" cap="none" dirty="0">
                <a:solidFill>
                  <a:schemeClr val="dk1"/>
                </a:solidFill>
                <a:latin typeface="Calibri"/>
                <a:ea typeface="Calibri"/>
                <a:cs typeface="Calibri"/>
                <a:sym typeface="Calibri"/>
              </a:rPr>
              <a:t>Disability</a:t>
            </a:r>
            <a:r>
              <a:rPr lang="en-US" sz="2000" b="0" i="0" u="none" strike="noStrike" cap="none" dirty="0">
                <a:solidFill>
                  <a:schemeClr val="dk1"/>
                </a:solidFill>
                <a:latin typeface="Calibri"/>
                <a:ea typeface="Calibri"/>
                <a:cs typeface="Calibri"/>
                <a:sym typeface="Calibri"/>
              </a:rPr>
              <a:t> can be physical (i.e. vision, hearing, mobility), cognitive, intellectual, mental, sensory, developmental, or some combination of these that substantially limits one or more major life activity. </a:t>
            </a:r>
          </a:p>
          <a:p>
            <a:pPr marL="0" marR="0" lvl="0" indent="0" algn="l" rtl="0">
              <a:lnSpc>
                <a:spcPct val="100000"/>
              </a:lnSpc>
              <a:spcBef>
                <a:spcPts val="480"/>
              </a:spcBef>
              <a:spcAft>
                <a:spcPts val="0"/>
              </a:spcAft>
              <a:buClr>
                <a:schemeClr val="dk1"/>
              </a:buClr>
              <a:buSzPts val="1800"/>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1800"/>
              <a:buFont typeface="Arial" panose="020B0604020202020204" pitchFamily="34" charset="0"/>
              <a:buChar char="•"/>
            </a:pPr>
            <a:r>
              <a:rPr lang="en-US" sz="2000" b="1" i="0" u="none" strike="noStrike" cap="none" dirty="0">
                <a:solidFill>
                  <a:schemeClr val="dk1"/>
                </a:solidFill>
                <a:latin typeface="Calibri"/>
                <a:ea typeface="Calibri"/>
                <a:cs typeface="Calibri"/>
                <a:sym typeface="Calibri"/>
              </a:rPr>
              <a:t>The Americans with Disabilities Act of 1990 (ADA</a:t>
            </a:r>
            <a:r>
              <a:rPr lang="en-US" sz="2000" b="0" i="0" u="none" strike="noStrike" cap="none" dirty="0">
                <a:solidFill>
                  <a:schemeClr val="dk1"/>
                </a:solidFill>
                <a:latin typeface="Calibri"/>
                <a:ea typeface="Calibri"/>
                <a:cs typeface="Calibri"/>
                <a:sym typeface="Calibri"/>
              </a:rPr>
              <a:t>) prohibits discrimination and ensures equal opportunity for persons with disabilities in employment, State and local government services, public accommodations, commercial facilities, and transportation.</a:t>
            </a:r>
          </a:p>
        </p:txBody>
      </p:sp>
      <p:sp>
        <p:nvSpPr>
          <p:cNvPr id="175" name="Shape 175"/>
          <p:cNvSpPr txBox="1">
            <a:spLocks noGrp="1"/>
          </p:cNvSpPr>
          <p:nvPr>
            <p:ph type="body" idx="2"/>
          </p:nvPr>
        </p:nvSpPr>
        <p:spPr>
          <a:xfrm>
            <a:off x="4495800" y="1447800"/>
            <a:ext cx="4419599" cy="45720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Arial" panose="020B0604020202020204" pitchFamily="34" charset="0"/>
              <a:buChar char="•"/>
            </a:pPr>
            <a:r>
              <a:rPr lang="en-US" sz="2000" b="1" i="0" u="none" strike="noStrike" cap="none" dirty="0">
                <a:solidFill>
                  <a:schemeClr val="dk1"/>
                </a:solidFill>
                <a:latin typeface="Calibri"/>
                <a:ea typeface="Calibri"/>
                <a:cs typeface="Calibri"/>
                <a:sym typeface="Calibri"/>
              </a:rPr>
              <a:t>Accommodation</a:t>
            </a:r>
            <a:r>
              <a:rPr lang="en-US" sz="2000" b="0" i="0" u="none" strike="noStrike" cap="none" dirty="0">
                <a:solidFill>
                  <a:schemeClr val="dk1"/>
                </a:solidFill>
                <a:latin typeface="Calibri"/>
                <a:ea typeface="Calibri"/>
                <a:cs typeface="Calibri"/>
                <a:sym typeface="Calibri"/>
              </a:rPr>
              <a:t> is any change in the work environment or in the way things are done that enables an individual with a disability to enjoy equal access and treatment.</a:t>
            </a:r>
          </a:p>
          <a:p>
            <a:pPr marL="342900" marR="0" lvl="0" indent="-342900" algn="l" rtl="0">
              <a:lnSpc>
                <a:spcPct val="100000"/>
              </a:lnSpc>
              <a:spcBef>
                <a:spcPts val="480"/>
              </a:spcBef>
              <a:spcAft>
                <a:spcPts val="0"/>
              </a:spcAft>
              <a:buClr>
                <a:schemeClr val="dk1"/>
              </a:buClr>
              <a:buSzPts val="1800"/>
              <a:buFont typeface="Arial" panose="020B0604020202020204" pitchFamily="34" charset="0"/>
              <a:buChar char="•"/>
            </a:pP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480"/>
              </a:spcBef>
              <a:spcAft>
                <a:spcPts val="0"/>
              </a:spcAft>
              <a:buClr>
                <a:schemeClr val="dk1"/>
              </a:buClr>
              <a:buSzPts val="1800"/>
              <a:buNone/>
            </a:pPr>
            <a:endParaRPr lang="en-US" sz="2000" b="1" dirty="0"/>
          </a:p>
          <a:p>
            <a:pPr marL="0" marR="0" lvl="0" indent="0" algn="l" rtl="0">
              <a:lnSpc>
                <a:spcPct val="100000"/>
              </a:lnSpc>
              <a:spcBef>
                <a:spcPts val="480"/>
              </a:spcBef>
              <a:spcAft>
                <a:spcPts val="0"/>
              </a:spcAft>
              <a:buClr>
                <a:schemeClr val="dk1"/>
              </a:buClr>
              <a:buSzPts val="1800"/>
              <a:buNone/>
            </a:pPr>
            <a:endParaRPr sz="2000" b="1"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1800"/>
              <a:buFont typeface="Arial" panose="020B0604020202020204" pitchFamily="34" charset="0"/>
              <a:buChar char="•"/>
            </a:pPr>
            <a:r>
              <a:rPr lang="en-US" sz="2000" b="1" i="0" u="none" strike="noStrike" cap="none" dirty="0">
                <a:solidFill>
                  <a:schemeClr val="dk1"/>
                </a:solidFill>
                <a:latin typeface="Calibri"/>
                <a:ea typeface="Calibri"/>
                <a:cs typeface="Calibri"/>
                <a:sym typeface="Calibri"/>
              </a:rPr>
              <a:t>Ableism</a:t>
            </a:r>
            <a:r>
              <a:rPr lang="en-US" sz="2000" b="0" i="0" u="none" strike="noStrike" cap="none" dirty="0">
                <a:solidFill>
                  <a:schemeClr val="dk1"/>
                </a:solidFill>
                <a:latin typeface="Calibri"/>
                <a:ea typeface="Calibri"/>
                <a:cs typeface="Calibri"/>
                <a:sym typeface="Calibri"/>
              </a:rPr>
              <a:t> is discrimination in favor of able-bodied people; the belief that people who have disabilities are somehow less human, less valuable, and less capable than others.</a:t>
            </a:r>
          </a:p>
          <a:p>
            <a:pPr marL="342900" marR="0" lvl="0" indent="-368300" algn="l" rtl="0">
              <a:lnSpc>
                <a:spcPct val="100000"/>
              </a:lnSpc>
              <a:spcBef>
                <a:spcPts val="320"/>
              </a:spcBef>
              <a:spcAft>
                <a:spcPts val="0"/>
              </a:spcAft>
              <a:buClr>
                <a:schemeClr val="dk1"/>
              </a:buClr>
              <a:buSzPts val="400"/>
              <a:buFont typeface="Arial" panose="020B0604020202020204" pitchFamily="34" charset="0"/>
              <a:buChar char="•"/>
            </a:pPr>
            <a:endParaRPr sz="2000" b="0" i="0" u="none" strike="noStrike" cap="none" dirty="0">
              <a:solidFill>
                <a:schemeClr val="dk1"/>
              </a:solidFill>
              <a:latin typeface="Calibri"/>
              <a:ea typeface="Calibri"/>
              <a:cs typeface="Calibri"/>
              <a:sym typeface="Calibri"/>
            </a:endParaRPr>
          </a:p>
        </p:txBody>
      </p:sp>
      <p:sp>
        <p:nvSpPr>
          <p:cNvPr id="176" name="Shape 176"/>
          <p:cNvSpPr txBox="1">
            <a:spLocks noGrp="1"/>
          </p:cNvSpPr>
          <p:nvPr>
            <p:ph type="title"/>
          </p:nvPr>
        </p:nvSpPr>
        <p:spPr>
          <a:xfrm>
            <a:off x="762000" y="-32657"/>
            <a:ext cx="8229600" cy="1143000"/>
          </a:xfrm>
          <a:prstGeom prst="rect">
            <a:avLst/>
          </a:prstGeom>
          <a:noFill/>
          <a:ln>
            <a:noFill/>
          </a:ln>
        </p:spPr>
        <p:txBody>
          <a:bodyPr wrap="square" lIns="91425" tIns="45700" rIns="91425" bIns="45700" anchor="ctr" anchorCtr="0">
            <a:noAutofit/>
          </a:bodyPr>
          <a:lstStyle/>
          <a:p>
            <a:pPr marL="0" marR="0" lvl="0" indent="-69850" algn="r" rtl="0">
              <a:lnSpc>
                <a:spcPct val="100000"/>
              </a:lnSpc>
              <a:spcBef>
                <a:spcPts val="0"/>
              </a:spcBef>
              <a:spcAft>
                <a:spcPts val="0"/>
              </a:spcAft>
              <a:buClr>
                <a:schemeClr val="lt1"/>
              </a:buClr>
              <a:buSzPts val="1100"/>
              <a:buFont typeface="Calibri"/>
              <a:buNone/>
            </a:pPr>
            <a:r>
              <a:rPr lang="en-US" sz="4000" b="1" i="0" u="none" strike="noStrike" cap="none" dirty="0">
                <a:solidFill>
                  <a:schemeClr val="lt1"/>
                </a:solidFill>
                <a:latin typeface="Calibri"/>
                <a:ea typeface="Calibri"/>
                <a:cs typeface="Calibri"/>
                <a:sym typeface="Calibri"/>
              </a:rPr>
              <a:t>Key Terms: Disability</a:t>
            </a:r>
          </a:p>
        </p:txBody>
      </p:sp>
    </p:spTree>
    <p:extLst>
      <p:ext uri="{BB962C8B-B14F-4D97-AF65-F5344CB8AC3E}">
        <p14:creationId xmlns:p14="http://schemas.microsoft.com/office/powerpoint/2010/main" val="45793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762000" y="-121864"/>
            <a:ext cx="8229023" cy="243728"/>
          </a:xfrm>
        </p:spPr>
        <p:txBody>
          <a:bodyPr/>
          <a:lstStyle/>
          <a:p>
            <a:pPr algn="r"/>
            <a:r>
              <a:rPr lang="en-US" sz="4000" b="1" dirty="0">
                <a:solidFill>
                  <a:schemeClr val="lt1"/>
                </a:solidFill>
              </a:rPr>
              <a:t>Sampling of Topics Covered </a:t>
            </a:r>
            <a:br>
              <a:rPr lang="en-US" sz="4000" b="1" dirty="0">
                <a:solidFill>
                  <a:schemeClr val="lt1"/>
                </a:solidFill>
              </a:rPr>
            </a:br>
            <a:r>
              <a:rPr lang="en-US" sz="4000" b="1" dirty="0">
                <a:solidFill>
                  <a:schemeClr val="lt1"/>
                </a:solidFill>
              </a:rPr>
              <a:t>in the Disability FAQ</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0" y="1143000"/>
            <a:ext cx="8686223" cy="304800"/>
          </a:xfrm>
        </p:spPr>
        <p:txBody>
          <a:bodyPr/>
          <a:lstStyle/>
          <a:p>
            <a:pPr marL="342900" lvl="0" indent="-342900">
              <a:buFont typeface="Arial" panose="020B0604020202020204" pitchFamily="34" charset="0"/>
              <a:buChar char="•"/>
            </a:pPr>
            <a:r>
              <a:rPr lang="en-US" sz="2000" dirty="0"/>
              <a:t>What is considered a disability?</a:t>
            </a:r>
          </a:p>
          <a:p>
            <a:pPr marL="342900" lvl="0" indent="-342900">
              <a:buFont typeface="Arial" panose="020B0604020202020204" pitchFamily="34" charset="0"/>
              <a:buChar char="•"/>
            </a:pPr>
            <a:r>
              <a:rPr lang="en-US" sz="2000" dirty="0"/>
              <a:t>What is the Americans with Disabilities Act (ADA)?</a:t>
            </a:r>
          </a:p>
          <a:p>
            <a:pPr marL="342900" lvl="0" indent="-342900">
              <a:buFont typeface="Arial" panose="020B0604020202020204" pitchFamily="34" charset="0"/>
              <a:buChar char="•"/>
            </a:pPr>
            <a:r>
              <a:rPr lang="en-US" sz="2000" dirty="0"/>
              <a:t>What is an inclusion rider? How can they help people with disabilities in Hollywood?</a:t>
            </a:r>
          </a:p>
          <a:p>
            <a:pPr marL="342900" lvl="0" indent="-342900">
              <a:buFont typeface="Arial" panose="020B0604020202020204" pitchFamily="34" charset="0"/>
              <a:buChar char="•"/>
            </a:pPr>
            <a:r>
              <a:rPr lang="en-US" sz="2000" dirty="0"/>
              <a:t>What is person-first language? Does everyone use it?</a:t>
            </a:r>
          </a:p>
          <a:p>
            <a:pPr marL="342900" lvl="0" indent="-342900">
              <a:buFont typeface="Arial" panose="020B0604020202020204" pitchFamily="34" charset="0"/>
              <a:buChar char="•"/>
            </a:pPr>
            <a:r>
              <a:rPr lang="en-US" sz="2000" dirty="0"/>
              <a:t>How does intersectionality play into all of this?</a:t>
            </a:r>
          </a:p>
          <a:p>
            <a:pPr marL="342900" lvl="0" indent="-342900">
              <a:buFont typeface="Arial" panose="020B0604020202020204" pitchFamily="34" charset="0"/>
              <a:buChar char="•"/>
            </a:pPr>
            <a:r>
              <a:rPr lang="en-US" sz="2000" dirty="0"/>
              <a:t>What are some concrete steps to ensure we are inclusive?</a:t>
            </a:r>
          </a:p>
          <a:p>
            <a:pPr marL="342900" lvl="0" indent="-342900">
              <a:buFont typeface="Arial" panose="020B0604020202020204" pitchFamily="34" charset="0"/>
              <a:buChar char="•"/>
            </a:pPr>
            <a:r>
              <a:rPr lang="en-US" sz="2000" dirty="0"/>
              <a:t>How can I communicate that I am welcoming of people with disabilities?</a:t>
            </a:r>
          </a:p>
          <a:p>
            <a:pPr marL="342900" lvl="0" indent="-342900">
              <a:buFont typeface="Arial" panose="020B0604020202020204" pitchFamily="34" charset="0"/>
              <a:buChar char="•"/>
            </a:pPr>
            <a:r>
              <a:rPr lang="en-US" sz="2000" dirty="0"/>
              <a:t>What is some sample inclusion language to use for accommodations?</a:t>
            </a:r>
          </a:p>
          <a:p>
            <a:pPr marL="342900" lvl="0" indent="-342900">
              <a:buFont typeface="Arial" panose="020B0604020202020204" pitchFamily="34" charset="0"/>
              <a:buChar char="•"/>
            </a:pPr>
            <a:r>
              <a:rPr lang="en-US" sz="2000" dirty="0"/>
              <a:t>How do I ensure my website is fully accessible?</a:t>
            </a:r>
          </a:p>
          <a:p>
            <a:pPr marL="342900" lvl="0" indent="-342900">
              <a:buFont typeface="Arial" panose="020B0604020202020204" pitchFamily="34" charset="0"/>
              <a:buChar char="•"/>
            </a:pPr>
            <a:r>
              <a:rPr lang="en-US" sz="2000" dirty="0"/>
              <a:t>How can I tell if an animal is really a service animal and not just a pet?</a:t>
            </a:r>
          </a:p>
          <a:p>
            <a:pPr marL="342900" lvl="0" indent="-342900">
              <a:buFont typeface="Arial" panose="020B0604020202020204" pitchFamily="34" charset="0"/>
              <a:buChar char="•"/>
            </a:pPr>
            <a:r>
              <a:rPr lang="en-US" sz="2000" dirty="0"/>
              <a:t>What do I need to know regarding hiring employees with disabilities?</a:t>
            </a:r>
          </a:p>
          <a:p>
            <a:pPr marL="342900" lvl="0" indent="-342900">
              <a:buFont typeface="Arial" panose="020B0604020202020204" pitchFamily="34" charset="0"/>
              <a:buChar char="•"/>
            </a:pPr>
            <a:r>
              <a:rPr lang="en-US" sz="2000" dirty="0"/>
              <a:t>What tax and other incentives do employers have to hire people with disabilities?</a:t>
            </a:r>
          </a:p>
          <a:p>
            <a:pPr marL="342900" lvl="0" indent="-342900">
              <a:buFont typeface="Arial" panose="020B0604020202020204" pitchFamily="34" charset="0"/>
              <a:buChar char="•"/>
            </a:pPr>
            <a:r>
              <a:rPr lang="en-US" sz="2000" dirty="0"/>
              <a:t>Learn More About Specific Disabilities – including language to use and resources for accommodations </a:t>
            </a:r>
          </a:p>
        </p:txBody>
      </p:sp>
    </p:spTree>
    <p:extLst>
      <p:ext uri="{BB962C8B-B14F-4D97-AF65-F5344CB8AC3E}">
        <p14:creationId xmlns:p14="http://schemas.microsoft.com/office/powerpoint/2010/main" val="236135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4BE15-3BCE-42A3-BF15-06D277AC68FD}"/>
              </a:ext>
            </a:extLst>
          </p:cNvPr>
          <p:cNvSpPr>
            <a:spLocks noGrp="1"/>
          </p:cNvSpPr>
          <p:nvPr>
            <p:ph type="title"/>
          </p:nvPr>
        </p:nvSpPr>
        <p:spPr>
          <a:xfrm>
            <a:off x="762000" y="-121864"/>
            <a:ext cx="8229023" cy="243728"/>
          </a:xfrm>
        </p:spPr>
        <p:txBody>
          <a:bodyPr/>
          <a:lstStyle/>
          <a:p>
            <a:pPr algn="r"/>
            <a:r>
              <a:rPr lang="en-US" sz="4000" b="1" dirty="0">
                <a:solidFill>
                  <a:schemeClr val="lt1"/>
                </a:solidFill>
              </a:rPr>
              <a:t>Sampling of Resources </a:t>
            </a:r>
            <a:br>
              <a:rPr lang="en-US" sz="4000" b="1" dirty="0">
                <a:solidFill>
                  <a:schemeClr val="lt1"/>
                </a:solidFill>
              </a:rPr>
            </a:br>
            <a:r>
              <a:rPr lang="en-US" sz="4000" b="1" dirty="0">
                <a:solidFill>
                  <a:schemeClr val="lt1"/>
                </a:solidFill>
              </a:rPr>
              <a:t>Included in Toolkit</a:t>
            </a:r>
            <a:endParaRPr lang="en-US" sz="4000" dirty="0"/>
          </a:p>
        </p:txBody>
      </p:sp>
      <p:sp>
        <p:nvSpPr>
          <p:cNvPr id="3" name="Text Placeholder 2">
            <a:extLst>
              <a:ext uri="{FF2B5EF4-FFF2-40B4-BE49-F238E27FC236}">
                <a16:creationId xmlns:a16="http://schemas.microsoft.com/office/drawing/2014/main" id="{26C56C97-CAF6-4A7C-AB9E-9340C98EA219}"/>
              </a:ext>
            </a:extLst>
          </p:cNvPr>
          <p:cNvSpPr>
            <a:spLocks noGrp="1"/>
          </p:cNvSpPr>
          <p:nvPr>
            <p:ph type="body" idx="1"/>
          </p:nvPr>
        </p:nvSpPr>
        <p:spPr>
          <a:xfrm>
            <a:off x="304801" y="1371600"/>
            <a:ext cx="4267200" cy="3886200"/>
          </a:xfrm>
        </p:spPr>
        <p:txBody>
          <a:bodyPr/>
          <a:lstStyle/>
          <a:p>
            <a:pPr marL="342900" lvl="0" indent="-342900">
              <a:buFont typeface="Arial" panose="020B0604020202020204" pitchFamily="34" charset="0"/>
              <a:buChar char="•"/>
            </a:pPr>
            <a:r>
              <a:rPr lang="en-US" sz="2400" dirty="0"/>
              <a:t>Audio Description Services</a:t>
            </a:r>
          </a:p>
          <a:p>
            <a:pPr marL="342900" lvl="0" indent="-342900">
              <a:buFont typeface="Arial" panose="020B0604020202020204" pitchFamily="34" charset="0"/>
              <a:buChar char="•"/>
            </a:pPr>
            <a:r>
              <a:rPr lang="en-US" sz="2400" dirty="0"/>
              <a:t>Closed Captioning Services</a:t>
            </a:r>
          </a:p>
          <a:p>
            <a:pPr marL="342900" lvl="0" indent="-342900">
              <a:buFont typeface="Arial" panose="020B0604020202020204" pitchFamily="34" charset="0"/>
              <a:buChar char="•"/>
            </a:pPr>
            <a:r>
              <a:rPr lang="en-US" sz="2400" dirty="0"/>
              <a:t>Sign Language Interpreters</a:t>
            </a:r>
          </a:p>
          <a:p>
            <a:pPr marL="342900" lvl="0" indent="-342900">
              <a:buFont typeface="Arial" panose="020B0604020202020204" pitchFamily="34" charset="0"/>
              <a:buChar char="•"/>
            </a:pPr>
            <a:r>
              <a:rPr lang="en-US" sz="2400" dirty="0"/>
              <a:t>Disability Advocacy Resources</a:t>
            </a:r>
          </a:p>
          <a:p>
            <a:pPr marL="342900" lvl="0" indent="-342900">
              <a:buFont typeface="Arial" panose="020B0604020202020204" pitchFamily="34" charset="0"/>
              <a:buChar char="•"/>
            </a:pPr>
            <a:r>
              <a:rPr lang="en-US" sz="2400" dirty="0"/>
              <a:t>Hiring Performers with Disabilities</a:t>
            </a:r>
          </a:p>
          <a:p>
            <a:pPr marL="342900" lvl="0" indent="-342900">
              <a:buFont typeface="Arial" panose="020B0604020202020204" pitchFamily="34" charset="0"/>
              <a:buChar char="•"/>
            </a:pPr>
            <a:r>
              <a:rPr lang="en-US" sz="2400" dirty="0"/>
              <a:t>Hiring People with Disabilities Behind the Scenes</a:t>
            </a:r>
          </a:p>
          <a:p>
            <a:pPr marL="342900" lvl="0" indent="-342900">
              <a:buFont typeface="Arial" panose="020B0604020202020204" pitchFamily="34" charset="0"/>
              <a:buChar char="•"/>
            </a:pPr>
            <a:r>
              <a:rPr lang="en-US" sz="2400" dirty="0"/>
              <a:t>Disability Media Sources</a:t>
            </a:r>
          </a:p>
          <a:p>
            <a:pPr marL="342900" lvl="0" indent="-342900">
              <a:buFont typeface="Arial" panose="020B0604020202020204" pitchFamily="34" charset="0"/>
              <a:buChar char="•"/>
            </a:pPr>
            <a:r>
              <a:rPr lang="en-US" sz="2400" dirty="0"/>
              <a:t>Training Programs for Minorities</a:t>
            </a:r>
          </a:p>
          <a:p>
            <a:pPr marL="342900" lvl="0" indent="-342900">
              <a:buFont typeface="Arial" panose="020B0604020202020204" pitchFamily="34" charset="0"/>
              <a:buChar char="•"/>
            </a:pPr>
            <a:r>
              <a:rPr lang="en-US" sz="2400" dirty="0"/>
              <a:t>Employment Resources</a:t>
            </a:r>
          </a:p>
        </p:txBody>
      </p:sp>
      <p:pic>
        <p:nvPicPr>
          <p:cNvPr id="4" name="Picture 3" descr="Picture of the Hollywood, CA sign with the words: &quot;The Hollywood Disability Toolkit: The RespectAbility Guide to Inclusion in the Entertainment Industry #InclusionRider March 20, 2018&quot;" title="Hollywood Disability Toolkit">
            <a:extLst/>
          </p:cNvPr>
          <p:cNvPicPr>
            <a:picLocks noChangeAspect="1"/>
          </p:cNvPicPr>
          <p:nvPr/>
        </p:nvPicPr>
        <p:blipFill>
          <a:blip r:embed="rId2"/>
          <a:stretch>
            <a:fillRect/>
          </a:stretch>
        </p:blipFill>
        <p:spPr>
          <a:xfrm>
            <a:off x="4676388" y="2095500"/>
            <a:ext cx="4239012" cy="3238500"/>
          </a:xfrm>
          <a:prstGeom prst="rect">
            <a:avLst/>
          </a:prstGeom>
        </p:spPr>
      </p:pic>
    </p:spTree>
    <p:extLst>
      <p:ext uri="{BB962C8B-B14F-4D97-AF65-F5344CB8AC3E}">
        <p14:creationId xmlns:p14="http://schemas.microsoft.com/office/powerpoint/2010/main" val="3202581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idx="4294967295"/>
          </p:nvPr>
        </p:nvSpPr>
        <p:spPr>
          <a:xfrm>
            <a:off x="719100" y="76200"/>
            <a:ext cx="8314500" cy="1143000"/>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Calibri"/>
              <a:buNone/>
            </a:pPr>
            <a:r>
              <a:rPr lang="en-US" sz="4000" b="1" i="0" u="none" strike="noStrike" cap="none" dirty="0">
                <a:solidFill>
                  <a:schemeClr val="lt1"/>
                </a:solidFill>
                <a:latin typeface="Calibri"/>
                <a:ea typeface="Calibri"/>
                <a:cs typeface="Calibri"/>
                <a:sym typeface="Calibri"/>
              </a:rPr>
              <a:t>Kate </a:t>
            </a:r>
            <a:r>
              <a:rPr lang="en-US" sz="4000" b="1" i="0" u="none" strike="noStrike" cap="none" dirty="0" err="1">
                <a:solidFill>
                  <a:schemeClr val="lt1"/>
                </a:solidFill>
                <a:latin typeface="Calibri"/>
                <a:ea typeface="Calibri"/>
                <a:cs typeface="Calibri"/>
                <a:sym typeface="Calibri"/>
              </a:rPr>
              <a:t>Folb</a:t>
            </a:r>
            <a:r>
              <a:rPr lang="en-US" sz="4000" b="1" i="0" u="none" strike="noStrike" cap="none" dirty="0">
                <a:solidFill>
                  <a:schemeClr val="lt1"/>
                </a:solidFill>
                <a:latin typeface="Calibri"/>
                <a:ea typeface="Calibri"/>
                <a:cs typeface="Calibri"/>
                <a:sym typeface="Calibri"/>
              </a:rPr>
              <a:t>,</a:t>
            </a:r>
            <a:br>
              <a:rPr lang="en-US" sz="4000" b="1" i="0" u="none" strike="noStrike" cap="none" dirty="0">
                <a:solidFill>
                  <a:schemeClr val="lt1"/>
                </a:solidFill>
                <a:latin typeface="Calibri"/>
                <a:ea typeface="Calibri"/>
                <a:cs typeface="Calibri"/>
                <a:sym typeface="Calibri"/>
              </a:rPr>
            </a:br>
            <a:r>
              <a:rPr lang="en-US" sz="4000" b="1" dirty="0">
                <a:solidFill>
                  <a:schemeClr val="lt1"/>
                </a:solidFill>
              </a:rPr>
              <a:t>Hollywood, Health and Society</a:t>
            </a:r>
            <a:endParaRPr lang="en-US" sz="3000" b="1"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body" idx="4294967295"/>
          </p:nvPr>
        </p:nvSpPr>
        <p:spPr>
          <a:xfrm>
            <a:off x="3429000" y="1447800"/>
            <a:ext cx="5604600" cy="4191000"/>
          </a:xfrm>
          <a:prstGeom prst="rect">
            <a:avLst/>
          </a:prstGeom>
          <a:noFill/>
          <a:ln>
            <a:noFill/>
          </a:ln>
        </p:spPr>
        <p:txBody>
          <a:bodyPr wrap="square" lIns="91425" tIns="45700" rIns="91425" bIns="45700" anchor="t" anchorCtr="0">
            <a:noAutofit/>
          </a:bodyPr>
          <a:lstStyle/>
          <a:p>
            <a:pPr lvl="0" indent="-50800">
              <a:spcBef>
                <a:spcPts val="0"/>
              </a:spcBef>
              <a:buClr>
                <a:schemeClr val="dk1"/>
              </a:buClr>
              <a:buSzPts val="800"/>
              <a:buNone/>
            </a:pPr>
            <a:r>
              <a:rPr lang="en-US" b="1" dirty="0"/>
              <a:t>Kate </a:t>
            </a:r>
            <a:r>
              <a:rPr lang="en-US" b="1" dirty="0" err="1"/>
              <a:t>Folb</a:t>
            </a:r>
            <a:r>
              <a:rPr lang="en-US" dirty="0"/>
              <a:t> came to Hollywood, Health &amp; Society after working for more than 20 years in the entertainment education field. After an early career in television and music production/management, </a:t>
            </a:r>
            <a:r>
              <a:rPr lang="en-US" dirty="0" err="1"/>
              <a:t>Folb</a:t>
            </a:r>
            <a:r>
              <a:rPr lang="en-US" dirty="0"/>
              <a:t> joined the Scott Newman Center as director of special projects. There, she worked with top TV shows and films on issues of alcohol and other substance abuse. Later, she spent nearly 10 years as director of the Media Project, a partnership of Advocates for Youth and the Kaiser Family Foundation, which addressed portrayals of adolescent reproductive health in the media. In 2001 she led Nightingale Entertainment, an independent consulting firm working with foundations and national nonprofits including the Robert Wood Johnson Foundation and Planned Parenthood Federation of America on entertainment education and celebrity involvement in national media campaigns. </a:t>
            </a:r>
            <a:r>
              <a:rPr lang="en-US" dirty="0" err="1"/>
              <a:t>Folb</a:t>
            </a:r>
            <a:r>
              <a:rPr lang="en-US" dirty="0"/>
              <a:t> speaks fluent Spanish, holds a bachelor’s degree in Spanish from the University of Denver, and a master’s degree in education from UCLA.</a:t>
            </a:r>
            <a:endParaRPr sz="3200" b="0" i="0" u="none" strike="noStrike" cap="none" dirty="0">
              <a:solidFill>
                <a:schemeClr val="dk1"/>
              </a:solidFill>
              <a:latin typeface="Calibri"/>
              <a:ea typeface="Calibri"/>
              <a:cs typeface="Calibri"/>
              <a:sym typeface="Calibri"/>
            </a:endParaRPr>
          </a:p>
        </p:txBody>
      </p:sp>
      <p:pic>
        <p:nvPicPr>
          <p:cNvPr id="2" name="Picture 1" descr="headshot of Kate Folb smiling" title="Kate Folb"/>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47800"/>
            <a:ext cx="3048000" cy="3058160"/>
          </a:xfrm>
          <a:prstGeom prst="rect">
            <a:avLst/>
          </a:prstGeom>
        </p:spPr>
      </p:pic>
    </p:spTree>
    <p:extLst>
      <p:ext uri="{BB962C8B-B14F-4D97-AF65-F5344CB8AC3E}">
        <p14:creationId xmlns:p14="http://schemas.microsoft.com/office/powerpoint/2010/main" val="433654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892969" y="1151930"/>
            <a:ext cx="7358063" cy="1908771"/>
          </a:xfrm>
        </p:spPr>
        <p:txBody>
          <a:bodyPr/>
          <a:lstStyle/>
          <a:p>
            <a:pPr>
              <a:spcBef>
                <a:spcPts val="141"/>
              </a:spcBef>
              <a:defRPr sz="3800">
                <a:latin typeface="Helvetica Light"/>
                <a:ea typeface="Helvetica Light"/>
                <a:cs typeface="Helvetica Light"/>
                <a:sym typeface="Helvetica Light"/>
              </a:defRPr>
            </a:pPr>
            <a:r>
              <a:rPr lang="en-US" dirty="0"/>
              <a:t>USC Annenberg Lear Center</a:t>
            </a:r>
            <a:br>
              <a:rPr lang="en-US" dirty="0"/>
            </a:br>
            <a:r>
              <a:rPr lang="en-US" dirty="0"/>
              <a:t>Hollywood, Health &amp; Society</a:t>
            </a:r>
            <a:br>
              <a:rPr lang="en-US" dirty="0"/>
            </a:br>
            <a:endParaRPr lang="en-US" dirty="0"/>
          </a:p>
        </p:txBody>
      </p:sp>
      <p:sp>
        <p:nvSpPr>
          <p:cNvPr id="18" name="Text Placeholder 17"/>
          <p:cNvSpPr>
            <a:spLocks noGrp="1"/>
          </p:cNvSpPr>
          <p:nvPr>
            <p:ph type="body" sz="quarter" idx="1"/>
          </p:nvPr>
        </p:nvSpPr>
        <p:spPr>
          <a:xfrm>
            <a:off x="892969" y="2971800"/>
            <a:ext cx="7358063" cy="794742"/>
          </a:xfrm>
        </p:spPr>
        <p:txBody>
          <a:bodyPr>
            <a:normAutofit fontScale="92500" lnSpcReduction="20000"/>
          </a:bodyPr>
          <a:lstStyle/>
          <a:p>
            <a:pPr defTabSz="410751">
              <a:spcBef>
                <a:spcPts val="352"/>
              </a:spcBef>
              <a:defRPr sz="2100"/>
            </a:pPr>
            <a:r>
              <a:rPr lang="en-US" sz="2800" dirty="0"/>
              <a:t>Kate </a:t>
            </a:r>
            <a:r>
              <a:rPr lang="en-US" sz="2800" dirty="0" err="1"/>
              <a:t>Langrall</a:t>
            </a:r>
            <a:r>
              <a:rPr lang="en-US" sz="2800" dirty="0"/>
              <a:t> </a:t>
            </a:r>
            <a:r>
              <a:rPr lang="en-US" sz="2800" dirty="0" err="1"/>
              <a:t>Folb</a:t>
            </a:r>
            <a:r>
              <a:rPr lang="en-US" sz="2800" dirty="0"/>
              <a:t> | Program Director</a:t>
            </a:r>
          </a:p>
          <a:p>
            <a:pPr defTabSz="410751">
              <a:lnSpc>
                <a:spcPct val="80000"/>
              </a:lnSpc>
              <a:spcBef>
                <a:spcPts val="352"/>
              </a:spcBef>
              <a:defRPr sz="2100"/>
            </a:pPr>
            <a:r>
              <a:rPr lang="en-US" sz="2800" dirty="0"/>
              <a:t>Hollywood, Health &amp; Society</a:t>
            </a:r>
          </a:p>
          <a:p>
            <a:endParaRPr lang="en-US" dirty="0"/>
          </a:p>
        </p:txBody>
      </p:sp>
      <p:pic>
        <p:nvPicPr>
          <p:cNvPr id="19" name="Line" descr="Line"/>
          <p:cNvPicPr>
            <a:picLocks/>
          </p:cNvPicPr>
          <p:nvPr/>
        </p:nvPicPr>
        <p:blipFill>
          <a:blip r:embed="rId2">
            <a:extLst/>
          </a:blip>
          <a:stretch>
            <a:fillRect/>
          </a:stretch>
        </p:blipFill>
        <p:spPr>
          <a:xfrm>
            <a:off x="1993633" y="2514600"/>
            <a:ext cx="5156733" cy="241301"/>
          </a:xfrm>
          <a:prstGeom prst="rect">
            <a:avLst/>
          </a:prstGeom>
        </p:spPr>
      </p:pic>
      <p:pic>
        <p:nvPicPr>
          <p:cNvPr id="21" name="annenberg hall.jpg" descr="Exterior Annenberg Hall" title="USC Lear Center "/>
          <p:cNvPicPr>
            <a:picLocks noChangeAspect="1"/>
          </p:cNvPicPr>
          <p:nvPr/>
        </p:nvPicPr>
        <p:blipFill>
          <a:blip r:embed="rId3">
            <a:extLst/>
          </a:blip>
          <a:stretch>
            <a:fillRect/>
          </a:stretch>
        </p:blipFill>
        <p:spPr>
          <a:xfrm>
            <a:off x="1746817" y="3810843"/>
            <a:ext cx="5650365" cy="2504033"/>
          </a:xfrm>
          <a:prstGeom prst="rect">
            <a:avLst/>
          </a:prstGeom>
          <a:ln>
            <a:noFill/>
          </a:ln>
          <a:effectLst/>
        </p:spPr>
      </p:pic>
      <p:pic>
        <p:nvPicPr>
          <p:cNvPr id="23" name="hhs word mark_cardinal.jpg" descr="HHS word mark_cardinal.jpg" title="HHS Logo"/>
          <p:cNvPicPr>
            <a:picLocks noChangeAspect="1"/>
          </p:cNvPicPr>
          <p:nvPr/>
        </p:nvPicPr>
        <p:blipFill>
          <a:blip r:embed="rId4">
            <a:extLst/>
          </a:blip>
          <a:stretch>
            <a:fillRect/>
          </a:stretch>
        </p:blipFill>
        <p:spPr>
          <a:xfrm>
            <a:off x="6029576" y="284424"/>
            <a:ext cx="2938398" cy="601174"/>
          </a:xfrm>
          <a:prstGeom prst="rect">
            <a:avLst/>
          </a:prstGeom>
          <a:ln w="12700">
            <a:miter lim="400000"/>
          </a:ln>
        </p:spPr>
      </p:pic>
    </p:spTree>
    <p:extLst>
      <p:ext uri="{BB962C8B-B14F-4D97-AF65-F5344CB8AC3E}">
        <p14:creationId xmlns:p14="http://schemas.microsoft.com/office/powerpoint/2010/main" val="305073501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What Do We Do?…"/>
          <p:cNvSpPr txBox="1"/>
          <p:nvPr/>
        </p:nvSpPr>
        <p:spPr>
          <a:xfrm>
            <a:off x="253938" y="2054372"/>
            <a:ext cx="8636124" cy="183396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lgn="ctr" defTabSz="410751">
              <a:lnSpc>
                <a:spcPct val="110000"/>
              </a:lnSpc>
              <a:defRPr sz="2800">
                <a:solidFill>
                  <a:srgbClr val="FFFFFF"/>
                </a:solidFill>
              </a:defRPr>
            </a:pPr>
            <a:endParaRPr lang="en-US" sz="1969" dirty="0"/>
          </a:p>
          <a:p>
            <a:pPr algn="ctr" defTabSz="410751">
              <a:lnSpc>
                <a:spcPct val="110000"/>
              </a:lnSpc>
              <a:defRPr sz="2800">
                <a:solidFill>
                  <a:srgbClr val="FFFFFF"/>
                </a:solidFill>
              </a:defRPr>
            </a:pPr>
            <a:endParaRPr lang="en-US" sz="1969" dirty="0"/>
          </a:p>
          <a:p>
            <a:pPr algn="ctr" defTabSz="410751">
              <a:lnSpc>
                <a:spcPct val="110000"/>
              </a:lnSpc>
              <a:defRPr sz="2800">
                <a:solidFill>
                  <a:srgbClr val="FFFFFF"/>
                </a:solidFill>
              </a:defRPr>
            </a:pPr>
            <a:endParaRPr sz="1969" dirty="0"/>
          </a:p>
          <a:p>
            <a:pPr algn="ctr" defTabSz="410751">
              <a:lnSpc>
                <a:spcPct val="110000"/>
              </a:lnSpc>
              <a:defRPr sz="3200"/>
            </a:pPr>
            <a:r>
              <a:rPr sz="2250" dirty="0"/>
              <a:t>We Study and Shape the Impact of </a:t>
            </a:r>
            <a:br>
              <a:rPr sz="2250" dirty="0"/>
            </a:br>
            <a:r>
              <a:rPr sz="2250" dirty="0"/>
              <a:t>Entertainment and Media on Society </a:t>
            </a:r>
          </a:p>
        </p:txBody>
      </p:sp>
      <p:pic>
        <p:nvPicPr>
          <p:cNvPr id="310" name="Line" descr="Line"/>
          <p:cNvPicPr>
            <a:picLocks/>
          </p:cNvPicPr>
          <p:nvPr/>
        </p:nvPicPr>
        <p:blipFill>
          <a:blip r:embed="rId2">
            <a:extLst/>
          </a:blip>
          <a:stretch>
            <a:fillRect/>
          </a:stretch>
        </p:blipFill>
        <p:spPr>
          <a:xfrm>
            <a:off x="2347663" y="2882057"/>
            <a:ext cx="4448675" cy="178594"/>
          </a:xfrm>
          <a:prstGeom prst="rect">
            <a:avLst/>
          </a:prstGeom>
        </p:spPr>
      </p:pic>
      <p:pic>
        <p:nvPicPr>
          <p:cNvPr id="4" name="hhs word mark_cardinal.jpg" descr="hhs word mark_cardinal.jpg" title="HHS Logo "/>
          <p:cNvPicPr>
            <a:picLocks noChangeAspect="1"/>
          </p:cNvPicPr>
          <p:nvPr/>
        </p:nvPicPr>
        <p:blipFill>
          <a:blip r:embed="rId3">
            <a:extLst/>
          </a:blip>
          <a:stretch>
            <a:fillRect/>
          </a:stretch>
        </p:blipFill>
        <p:spPr>
          <a:xfrm>
            <a:off x="6029576" y="284424"/>
            <a:ext cx="2938398" cy="601174"/>
          </a:xfrm>
          <a:prstGeom prst="rect">
            <a:avLst/>
          </a:prstGeom>
          <a:ln w="12700">
            <a:miter lim="400000"/>
          </a:ln>
        </p:spPr>
      </p:pic>
      <p:sp>
        <p:nvSpPr>
          <p:cNvPr id="5" name="Title 1">
            <a:extLst/>
          </p:cNvPr>
          <p:cNvSpPr>
            <a:spLocks noGrp="1"/>
          </p:cNvSpPr>
          <p:nvPr>
            <p:ph type="title"/>
          </p:nvPr>
        </p:nvSpPr>
        <p:spPr>
          <a:xfrm>
            <a:off x="-1218623" y="1981200"/>
            <a:ext cx="8229023" cy="243728"/>
          </a:xfrm>
        </p:spPr>
        <p:txBody>
          <a:bodyPr/>
          <a:lstStyle/>
          <a:p>
            <a:pPr algn="r"/>
            <a:r>
              <a:rPr lang="en-US" sz="4780" dirty="0">
                <a:solidFill>
                  <a:schemeClr val="tx1"/>
                </a:solidFill>
                <a:latin typeface="Helvetica Light"/>
              </a:rPr>
              <a:t>What Do We Do?</a:t>
            </a:r>
          </a:p>
        </p:txBody>
      </p:sp>
    </p:spTree>
    <p:extLst>
      <p:ext uri="{BB962C8B-B14F-4D97-AF65-F5344CB8AC3E}">
        <p14:creationId xmlns:p14="http://schemas.microsoft.com/office/powerpoint/2010/main" val="1058977524"/>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cdc.png" descr="cdc.png" title="CDC Logo"/>
          <p:cNvPicPr>
            <a:picLocks noChangeAspect="1"/>
          </p:cNvPicPr>
          <p:nvPr/>
        </p:nvPicPr>
        <p:blipFill>
          <a:blip r:embed="rId3">
            <a:extLst/>
          </a:blip>
          <a:stretch>
            <a:fillRect/>
          </a:stretch>
        </p:blipFill>
        <p:spPr>
          <a:xfrm>
            <a:off x="7050184" y="2068507"/>
            <a:ext cx="1287245" cy="750893"/>
          </a:xfrm>
          <a:prstGeom prst="rect">
            <a:avLst/>
          </a:prstGeom>
          <a:ln w="12700">
            <a:miter lim="400000"/>
          </a:ln>
        </p:spPr>
      </p:pic>
      <p:pic>
        <p:nvPicPr>
          <p:cNvPr id="316" name="wif.png" descr="wif.png" title="Women in Film Logo"/>
          <p:cNvPicPr>
            <a:picLocks noChangeAspect="1"/>
          </p:cNvPicPr>
          <p:nvPr/>
        </p:nvPicPr>
        <p:blipFill>
          <a:blip r:embed="rId4">
            <a:extLst/>
          </a:blip>
          <a:stretch>
            <a:fillRect/>
          </a:stretch>
        </p:blipFill>
        <p:spPr>
          <a:xfrm>
            <a:off x="722651" y="5704236"/>
            <a:ext cx="1589695" cy="794848"/>
          </a:xfrm>
          <a:prstGeom prst="rect">
            <a:avLst/>
          </a:prstGeom>
          <a:ln w="12700">
            <a:miter lim="400000"/>
          </a:ln>
        </p:spPr>
      </p:pic>
      <p:sp>
        <p:nvSpPr>
          <p:cNvPr id="317" name="WOMEN IN FILM"/>
          <p:cNvSpPr txBox="1"/>
          <p:nvPr/>
        </p:nvSpPr>
        <p:spPr>
          <a:xfrm>
            <a:off x="722651" y="5550612"/>
            <a:ext cx="1036654" cy="21795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1300">
                <a:solidFill>
                  <a:srgbClr val="2970BE"/>
                </a:solidFill>
              </a:defRPr>
            </a:lvl1pPr>
          </a:lstStyle>
          <a:p>
            <a:r>
              <a:rPr sz="914">
                <a:solidFill>
                  <a:schemeClr val="tx1"/>
                </a:solidFill>
              </a:rPr>
              <a:t>WOMEN IN FILM</a:t>
            </a:r>
          </a:p>
        </p:txBody>
      </p:sp>
      <p:sp>
        <p:nvSpPr>
          <p:cNvPr id="318" name="FOUNDATION"/>
          <p:cNvSpPr txBox="1"/>
          <p:nvPr/>
        </p:nvSpPr>
        <p:spPr>
          <a:xfrm>
            <a:off x="1385179" y="6396523"/>
            <a:ext cx="945027" cy="21795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1300">
                <a:solidFill>
                  <a:srgbClr val="2970BE"/>
                </a:solidFill>
              </a:defRPr>
            </a:lvl1pPr>
          </a:lstStyle>
          <a:p>
            <a:r>
              <a:rPr sz="914">
                <a:solidFill>
                  <a:schemeClr val="tx1"/>
                </a:solidFill>
              </a:rPr>
              <a:t>FOUNDATION</a:t>
            </a:r>
          </a:p>
        </p:txBody>
      </p:sp>
      <p:pic>
        <p:nvPicPr>
          <p:cNvPr id="319" name="scan logo.jpg" descr="scan logo.jpg" title="Logo-Scan Foundation"/>
          <p:cNvPicPr>
            <a:picLocks noChangeAspect="1"/>
          </p:cNvPicPr>
          <p:nvPr/>
        </p:nvPicPr>
        <p:blipFill>
          <a:blip r:embed="rId5">
            <a:extLst/>
          </a:blip>
          <a:stretch>
            <a:fillRect/>
          </a:stretch>
        </p:blipFill>
        <p:spPr>
          <a:xfrm>
            <a:off x="3815929" y="5757815"/>
            <a:ext cx="2026016" cy="794848"/>
          </a:xfrm>
          <a:prstGeom prst="rect">
            <a:avLst/>
          </a:prstGeom>
          <a:ln w="12700">
            <a:miter lim="400000"/>
          </a:ln>
        </p:spPr>
      </p:pic>
      <p:pic>
        <p:nvPicPr>
          <p:cNvPr id="320" name="wgaw.png" descr="wgaw.png" title="WGAW logo"/>
          <p:cNvPicPr>
            <a:picLocks noChangeAspect="1"/>
          </p:cNvPicPr>
          <p:nvPr/>
        </p:nvPicPr>
        <p:blipFill>
          <a:blip r:embed="rId6">
            <a:extLst/>
          </a:blip>
          <a:srcRect l="7720" t="10611" r="7720" b="35401"/>
          <a:stretch>
            <a:fillRect/>
          </a:stretch>
        </p:blipFill>
        <p:spPr>
          <a:xfrm>
            <a:off x="7030638" y="5853940"/>
            <a:ext cx="1558454" cy="699413"/>
          </a:xfrm>
          <a:prstGeom prst="rect">
            <a:avLst/>
          </a:prstGeom>
          <a:ln w="12700">
            <a:miter lim="400000"/>
          </a:ln>
        </p:spPr>
      </p:pic>
      <p:pic>
        <p:nvPicPr>
          <p:cNvPr id="321" name="wgae-header.png" descr="wgae-header.png" title="Writers Guild logo"/>
          <p:cNvPicPr>
            <a:picLocks noChangeAspect="1"/>
          </p:cNvPicPr>
          <p:nvPr/>
        </p:nvPicPr>
        <p:blipFill>
          <a:blip r:embed="rId7">
            <a:extLst/>
          </a:blip>
          <a:stretch>
            <a:fillRect/>
          </a:stretch>
        </p:blipFill>
        <p:spPr>
          <a:xfrm>
            <a:off x="6969985" y="4402887"/>
            <a:ext cx="1948731" cy="808696"/>
          </a:xfrm>
          <a:prstGeom prst="rect">
            <a:avLst/>
          </a:prstGeom>
          <a:ln w="12700">
            <a:miter lim="400000"/>
          </a:ln>
        </p:spPr>
      </p:pic>
      <p:pic>
        <p:nvPicPr>
          <p:cNvPr id="322" name="sc-ctsi-logo-600dpi.png" descr="sc-ctsi-logo-600dpi.png" title="SC CTSI logo"/>
          <p:cNvPicPr>
            <a:picLocks noChangeAspect="1"/>
          </p:cNvPicPr>
          <p:nvPr/>
        </p:nvPicPr>
        <p:blipFill>
          <a:blip r:embed="rId8">
            <a:extLst/>
          </a:blip>
          <a:stretch>
            <a:fillRect/>
          </a:stretch>
        </p:blipFill>
        <p:spPr>
          <a:xfrm>
            <a:off x="438612" y="3113622"/>
            <a:ext cx="2197735" cy="668575"/>
          </a:xfrm>
          <a:prstGeom prst="rect">
            <a:avLst/>
          </a:prstGeom>
          <a:ln w="12700">
            <a:miter lim="400000"/>
          </a:ln>
        </p:spPr>
      </p:pic>
      <p:pic>
        <p:nvPicPr>
          <p:cNvPr id="323" name="cal health care foundation.jpg" descr="cal health care foundation.jpg" title="California Health Care Foundation logo"/>
          <p:cNvPicPr>
            <a:picLocks noChangeAspect="1"/>
          </p:cNvPicPr>
          <p:nvPr/>
        </p:nvPicPr>
        <p:blipFill>
          <a:blip r:embed="rId9">
            <a:extLst/>
          </a:blip>
          <a:srcRect t="6270" b="6270"/>
          <a:stretch>
            <a:fillRect/>
          </a:stretch>
        </p:blipFill>
        <p:spPr>
          <a:xfrm>
            <a:off x="3746176" y="3239004"/>
            <a:ext cx="1993371" cy="915266"/>
          </a:xfrm>
          <a:prstGeom prst="rect">
            <a:avLst/>
          </a:prstGeom>
          <a:ln w="12700">
            <a:miter lim="400000"/>
          </a:ln>
        </p:spPr>
      </p:pic>
      <p:pic>
        <p:nvPicPr>
          <p:cNvPr id="324" name="n square logo_white.png" descr="n square logo_white.png" title="N Square Logo"/>
          <p:cNvPicPr>
            <a:picLocks noChangeAspect="1"/>
          </p:cNvPicPr>
          <p:nvPr/>
        </p:nvPicPr>
        <p:blipFill>
          <a:blip r:embed="rId10">
            <a:extLst/>
          </a:blip>
          <a:stretch>
            <a:fillRect/>
          </a:stretch>
        </p:blipFill>
        <p:spPr>
          <a:xfrm>
            <a:off x="6734455" y="3238742"/>
            <a:ext cx="2150875" cy="808696"/>
          </a:xfrm>
          <a:prstGeom prst="rect">
            <a:avLst/>
          </a:prstGeom>
          <a:ln w="12700">
            <a:miter lim="400000"/>
          </a:ln>
        </p:spPr>
      </p:pic>
      <p:pic>
        <p:nvPicPr>
          <p:cNvPr id="325" name="Image" descr="Image"/>
          <p:cNvPicPr>
            <a:picLocks noChangeAspect="1"/>
          </p:cNvPicPr>
          <p:nvPr/>
        </p:nvPicPr>
        <p:blipFill>
          <a:blip r:embed="rId11">
            <a:extLst/>
          </a:blip>
          <a:stretch>
            <a:fillRect/>
          </a:stretch>
        </p:blipFill>
        <p:spPr>
          <a:xfrm>
            <a:off x="735953" y="4141504"/>
            <a:ext cx="1287245" cy="1060150"/>
          </a:xfrm>
          <a:prstGeom prst="rect">
            <a:avLst/>
          </a:prstGeom>
          <a:ln w="12700">
            <a:miter lim="400000"/>
          </a:ln>
        </p:spPr>
      </p:pic>
      <p:pic>
        <p:nvPicPr>
          <p:cNvPr id="326" name="Image" descr="Image"/>
          <p:cNvPicPr>
            <a:picLocks noChangeAspect="1"/>
          </p:cNvPicPr>
          <p:nvPr/>
        </p:nvPicPr>
        <p:blipFill>
          <a:blip r:embed="rId12">
            <a:extLst/>
          </a:blip>
          <a:stretch>
            <a:fillRect/>
          </a:stretch>
        </p:blipFill>
        <p:spPr>
          <a:xfrm>
            <a:off x="345029" y="2133236"/>
            <a:ext cx="2536364" cy="513454"/>
          </a:xfrm>
          <a:prstGeom prst="rect">
            <a:avLst/>
          </a:prstGeom>
          <a:ln w="12700">
            <a:miter lim="400000"/>
          </a:ln>
        </p:spPr>
      </p:pic>
      <p:pic>
        <p:nvPicPr>
          <p:cNvPr id="327" name="television academy logo.png" descr="television academy logo.png" title="TV Academy logo"/>
          <p:cNvPicPr>
            <a:picLocks noChangeAspect="1"/>
          </p:cNvPicPr>
          <p:nvPr/>
        </p:nvPicPr>
        <p:blipFill>
          <a:blip r:embed="rId13">
            <a:extLst/>
          </a:blip>
          <a:srcRect t="13525" b="13525"/>
          <a:stretch>
            <a:fillRect/>
          </a:stretch>
        </p:blipFill>
        <p:spPr>
          <a:xfrm>
            <a:off x="3815929" y="4402887"/>
            <a:ext cx="2026016" cy="1161198"/>
          </a:xfrm>
          <a:prstGeom prst="rect">
            <a:avLst/>
          </a:prstGeom>
          <a:ln w="12700">
            <a:miter lim="400000"/>
          </a:ln>
        </p:spPr>
      </p:pic>
      <p:pic>
        <p:nvPicPr>
          <p:cNvPr id="328" name="respect_ability_logo_300.jpg" descr="respect_ability_logo_300.jpg" title="RespectAbility Logo"/>
          <p:cNvPicPr>
            <a:picLocks noChangeAspect="1"/>
          </p:cNvPicPr>
          <p:nvPr/>
        </p:nvPicPr>
        <p:blipFill>
          <a:blip r:embed="rId14">
            <a:extLst/>
          </a:blip>
          <a:stretch>
            <a:fillRect/>
          </a:stretch>
        </p:blipFill>
        <p:spPr>
          <a:xfrm>
            <a:off x="3909966" y="1985615"/>
            <a:ext cx="1837943" cy="808696"/>
          </a:xfrm>
          <a:prstGeom prst="rect">
            <a:avLst/>
          </a:prstGeom>
          <a:ln w="12700">
            <a:miter lim="400000"/>
          </a:ln>
        </p:spPr>
      </p:pic>
      <p:pic>
        <p:nvPicPr>
          <p:cNvPr id="18" name="hhs word mark_cardinal.jpg" descr="hhs word mark_cardinal.jpg" title="HHS Logo"/>
          <p:cNvPicPr>
            <a:picLocks noChangeAspect="1"/>
          </p:cNvPicPr>
          <p:nvPr/>
        </p:nvPicPr>
        <p:blipFill>
          <a:blip r:embed="rId15">
            <a:extLst/>
          </a:blip>
          <a:stretch>
            <a:fillRect/>
          </a:stretch>
        </p:blipFill>
        <p:spPr>
          <a:xfrm>
            <a:off x="6029576" y="284424"/>
            <a:ext cx="2938398" cy="601174"/>
          </a:xfrm>
          <a:prstGeom prst="rect">
            <a:avLst/>
          </a:prstGeom>
          <a:ln w="12700">
            <a:miter lim="400000"/>
          </a:ln>
        </p:spPr>
      </p:pic>
      <p:sp>
        <p:nvSpPr>
          <p:cNvPr id="19" name="Title 1">
            <a:extLst/>
          </p:cNvPr>
          <p:cNvSpPr>
            <a:spLocks noGrp="1"/>
          </p:cNvSpPr>
          <p:nvPr>
            <p:ph type="title"/>
          </p:nvPr>
        </p:nvSpPr>
        <p:spPr>
          <a:xfrm>
            <a:off x="229177" y="1142999"/>
            <a:ext cx="8686223" cy="274151"/>
          </a:xfrm>
        </p:spPr>
        <p:txBody>
          <a:bodyPr/>
          <a:lstStyle/>
          <a:p>
            <a:pPr algn="l"/>
            <a:r>
              <a:rPr lang="en-US" sz="4000" dirty="0">
                <a:solidFill>
                  <a:schemeClr val="tx1"/>
                </a:solidFill>
                <a:latin typeface="Helvetica Light"/>
              </a:rPr>
              <a:t>Some of Our Partners Include:</a:t>
            </a:r>
          </a:p>
        </p:txBody>
      </p:sp>
    </p:spTree>
    <p:extLst>
      <p:ext uri="{BB962C8B-B14F-4D97-AF65-F5344CB8AC3E}">
        <p14:creationId xmlns:p14="http://schemas.microsoft.com/office/powerpoint/2010/main" val="399493650"/>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HH&amp;S provides entertainment content creators with…"/>
          <p:cNvSpPr txBox="1"/>
          <p:nvPr/>
        </p:nvSpPr>
        <p:spPr>
          <a:xfrm>
            <a:off x="253938" y="2527007"/>
            <a:ext cx="8636124" cy="125034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algn="ctr" defTabSz="410751">
              <a:lnSpc>
                <a:spcPct val="110000"/>
              </a:lnSpc>
              <a:defRPr sz="3300"/>
            </a:pPr>
            <a:r>
              <a:rPr sz="2320" dirty="0" err="1"/>
              <a:t>HH&amp;S</a:t>
            </a:r>
            <a:r>
              <a:rPr sz="2320" dirty="0"/>
              <a:t> provides entertainment content creators with</a:t>
            </a:r>
          </a:p>
          <a:p>
            <a:pPr algn="ctr" defTabSz="410751">
              <a:lnSpc>
                <a:spcPct val="110000"/>
              </a:lnSpc>
              <a:defRPr sz="3300"/>
            </a:pPr>
            <a:r>
              <a:rPr sz="2320" dirty="0"/>
              <a:t>information and access to experts on a wide range of topics:</a:t>
            </a:r>
          </a:p>
          <a:p>
            <a:pPr algn="ctr" defTabSz="410751">
              <a:lnSpc>
                <a:spcPct val="110000"/>
              </a:lnSpc>
              <a:defRPr sz="3300"/>
            </a:pPr>
            <a:r>
              <a:rPr sz="2320" dirty="0"/>
              <a:t>from health and medicine to safety and security—and more.</a:t>
            </a:r>
          </a:p>
        </p:txBody>
      </p:sp>
      <p:pic>
        <p:nvPicPr>
          <p:cNvPr id="332" name="Line" descr="Line"/>
          <p:cNvPicPr>
            <a:picLocks/>
          </p:cNvPicPr>
          <p:nvPr/>
        </p:nvPicPr>
        <p:blipFill>
          <a:blip r:embed="rId2">
            <a:extLst/>
          </a:blip>
          <a:stretch>
            <a:fillRect/>
          </a:stretch>
        </p:blipFill>
        <p:spPr>
          <a:xfrm>
            <a:off x="1590414" y="3826371"/>
            <a:ext cx="6201584" cy="223242"/>
          </a:xfrm>
          <a:prstGeom prst="rect">
            <a:avLst/>
          </a:prstGeom>
        </p:spPr>
      </p:pic>
      <p:pic>
        <p:nvPicPr>
          <p:cNvPr id="5" name="hhs word mark_cardinal.jpg" descr="hhs word mark_cardinal.jpg" title="HHS Logo"/>
          <p:cNvPicPr>
            <a:picLocks noChangeAspect="1"/>
          </p:cNvPicPr>
          <p:nvPr/>
        </p:nvPicPr>
        <p:blipFill>
          <a:blip r:embed="rId3">
            <a:extLst/>
          </a:blip>
          <a:stretch>
            <a:fillRect/>
          </a:stretch>
        </p:blipFill>
        <p:spPr>
          <a:xfrm>
            <a:off x="6029576" y="284424"/>
            <a:ext cx="2938398" cy="601174"/>
          </a:xfrm>
          <a:prstGeom prst="rect">
            <a:avLst/>
          </a:prstGeom>
          <a:ln w="12700">
            <a:miter lim="400000"/>
          </a:ln>
        </p:spPr>
      </p:pic>
      <p:sp>
        <p:nvSpPr>
          <p:cNvPr id="6" name="Title 1">
            <a:extLst/>
          </p:cNvPr>
          <p:cNvSpPr>
            <a:spLocks noGrp="1"/>
          </p:cNvSpPr>
          <p:nvPr>
            <p:ph type="title"/>
          </p:nvPr>
        </p:nvSpPr>
        <p:spPr>
          <a:xfrm>
            <a:off x="533977" y="1981200"/>
            <a:ext cx="8229023" cy="243728"/>
          </a:xfrm>
        </p:spPr>
        <p:txBody>
          <a:bodyPr/>
          <a:lstStyle/>
          <a:p>
            <a:r>
              <a:rPr lang="en-US" sz="4000">
                <a:solidFill>
                  <a:schemeClr val="tx1"/>
                </a:solidFill>
                <a:latin typeface="Helvetica Light"/>
              </a:rPr>
              <a:t>How Do We What We Do?</a:t>
            </a:r>
            <a:endParaRPr lang="en-US" sz="4000" dirty="0">
              <a:solidFill>
                <a:schemeClr val="tx1"/>
              </a:solidFill>
              <a:latin typeface="Helvetica Light"/>
            </a:endParaRPr>
          </a:p>
        </p:txBody>
      </p:sp>
    </p:spTree>
    <p:extLst>
      <p:ext uri="{BB962C8B-B14F-4D97-AF65-F5344CB8AC3E}">
        <p14:creationId xmlns:p14="http://schemas.microsoft.com/office/powerpoint/2010/main" val="159471928"/>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txBox="1"/>
          <p:nvPr/>
        </p:nvSpPr>
        <p:spPr>
          <a:xfrm>
            <a:off x="8678171" y="6485678"/>
            <a:ext cx="431320" cy="307777"/>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8</a:t>
            </a:r>
          </a:p>
        </p:txBody>
      </p:sp>
      <p:sp>
        <p:nvSpPr>
          <p:cNvPr id="154" name="Shape 154"/>
          <p:cNvSpPr txBox="1">
            <a:spLocks noGrp="1"/>
          </p:cNvSpPr>
          <p:nvPr>
            <p:ph type="title" idx="4294967295"/>
          </p:nvPr>
        </p:nvSpPr>
        <p:spPr>
          <a:xfrm>
            <a:off x="448558" y="49179"/>
            <a:ext cx="8314440" cy="941418"/>
          </a:xfrm>
          <a:prstGeom prst="rect">
            <a:avLst/>
          </a:prstGeom>
          <a:noFill/>
          <a:ln>
            <a:noFill/>
          </a:ln>
        </p:spPr>
        <p:txBody>
          <a:bodyPr wrap="square" lIns="91425" tIns="91425" rIns="91425" bIns="91425" anchor="ctr" anchorCtr="0">
            <a:noAutofit/>
          </a:bodyPr>
          <a:lstStyle/>
          <a:p>
            <a:pPr marL="0" marR="0" lvl="0" indent="-254000" algn="r" rtl="0">
              <a:lnSpc>
                <a:spcPct val="100000"/>
              </a:lnSpc>
              <a:spcBef>
                <a:spcPts val="0"/>
              </a:spcBef>
              <a:spcAft>
                <a:spcPts val="0"/>
              </a:spcAft>
              <a:buClr>
                <a:schemeClr val="lt1"/>
              </a:buClr>
              <a:buSzPts val="4000"/>
              <a:buFont typeface="Calibri"/>
              <a:buNone/>
            </a:pPr>
            <a:r>
              <a:rPr lang="en-US" sz="4000" b="1" i="0" u="none" strike="noStrike" cap="none" dirty="0">
                <a:solidFill>
                  <a:schemeClr val="lt1"/>
                </a:solidFill>
                <a:latin typeface="Calibri"/>
                <a:ea typeface="Calibri"/>
                <a:cs typeface="Calibri"/>
                <a:sym typeface="Calibri"/>
              </a:rPr>
              <a:t>Forget 6 Degrees</a:t>
            </a:r>
          </a:p>
        </p:txBody>
      </p:sp>
      <p:pic>
        <p:nvPicPr>
          <p:cNvPr id="5" name="Shape 205" descr="IMAGE: A young white mom and her daugher with Down Syndrome smile at the camera. Superimposed is a text overlay that says 51 % of Americans report having a family member or close friend with a disability. 52 % of Democrats report a disability connection and 44 % of Republicans. Independents have the largest number of voters who say they have a disability connection: 58 %. " title="51 percent of Americans report having a family member or close friend with a disability">
            <a:extLst>
              <a:ext uri="{FF2B5EF4-FFF2-40B4-BE49-F238E27FC236}">
                <a16:creationId xmlns:a16="http://schemas.microsoft.com/office/drawing/2014/main" id="{47D8D988-16F8-43AD-9207-6C80A41783D1}"/>
              </a:ext>
            </a:extLst>
          </p:cNvPr>
          <p:cNvPicPr preferRelativeResize="0"/>
          <p:nvPr/>
        </p:nvPicPr>
        <p:blipFill rotWithShape="1">
          <a:blip r:embed="rId3">
            <a:alphaModFix/>
          </a:blip>
          <a:srcRect/>
          <a:stretch/>
        </p:blipFill>
        <p:spPr>
          <a:xfrm>
            <a:off x="0" y="1243628"/>
            <a:ext cx="9026393" cy="5583375"/>
          </a:xfrm>
          <a:prstGeom prst="rect">
            <a:avLst/>
          </a:prstGeom>
          <a:noFill/>
          <a:ln>
            <a:noFill/>
          </a:ln>
        </p:spPr>
      </p:pic>
    </p:spTree>
    <p:extLst>
      <p:ext uri="{BB962C8B-B14F-4D97-AF65-F5344CB8AC3E}">
        <p14:creationId xmlns:p14="http://schemas.microsoft.com/office/powerpoint/2010/main" val="3065152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madam secretary_silho.png" descr="madam secretary_silho.png" title="Madam Secretary headshot"/>
          <p:cNvPicPr>
            <a:picLocks noChangeAspect="1"/>
          </p:cNvPicPr>
          <p:nvPr/>
        </p:nvPicPr>
        <p:blipFill>
          <a:blip r:embed="rId3">
            <a:extLst/>
          </a:blip>
          <a:stretch>
            <a:fillRect/>
          </a:stretch>
        </p:blipFill>
        <p:spPr>
          <a:xfrm>
            <a:off x="2884380" y="4707241"/>
            <a:ext cx="2365712" cy="2174015"/>
          </a:xfrm>
          <a:prstGeom prst="rect">
            <a:avLst/>
          </a:prstGeom>
          <a:ln w="12700">
            <a:miter lim="400000"/>
          </a:ln>
          <a:effectLst>
            <a:outerShdw blurRad="88900" dist="58963" dir="18955688" rotWithShape="0">
              <a:srgbClr val="000000">
                <a:alpha val="16117"/>
              </a:srgbClr>
            </a:outerShdw>
          </a:effectLst>
        </p:spPr>
      </p:pic>
      <p:pic>
        <p:nvPicPr>
          <p:cNvPr id="340" name="homeland_carrie_silho.png" descr="homeland_carrie_silho.png" title="Homeland headshot"/>
          <p:cNvPicPr>
            <a:picLocks noChangeAspect="1"/>
          </p:cNvPicPr>
          <p:nvPr/>
        </p:nvPicPr>
        <p:blipFill>
          <a:blip r:embed="rId4">
            <a:extLst/>
          </a:blip>
          <a:stretch>
            <a:fillRect/>
          </a:stretch>
        </p:blipFill>
        <p:spPr>
          <a:xfrm>
            <a:off x="4984478" y="1600200"/>
            <a:ext cx="4141767" cy="5282655"/>
          </a:xfrm>
          <a:prstGeom prst="rect">
            <a:avLst/>
          </a:prstGeom>
          <a:ln w="12700">
            <a:miter lim="400000"/>
          </a:ln>
          <a:effectLst>
            <a:outerShdw blurRad="330200" dist="175049" dir="5400000" rotWithShape="0">
              <a:srgbClr val="000000">
                <a:alpha val="40323"/>
              </a:srgbClr>
            </a:outerShdw>
          </a:effectLst>
        </p:spPr>
      </p:pic>
      <p:grpSp>
        <p:nvGrpSpPr>
          <p:cNvPr id="344" name="Image" title="Headshot-Kerry Washington"/>
          <p:cNvGrpSpPr/>
          <p:nvPr/>
        </p:nvGrpSpPr>
        <p:grpSpPr>
          <a:xfrm>
            <a:off x="326211" y="1985035"/>
            <a:ext cx="3168899" cy="4806793"/>
            <a:chOff x="0" y="0"/>
            <a:chExt cx="4506877" cy="6836326"/>
          </a:xfrm>
        </p:grpSpPr>
        <p:pic>
          <p:nvPicPr>
            <p:cNvPr id="343" name="Image" descr="Image"/>
            <p:cNvPicPr>
              <a:picLocks noChangeAspect="1"/>
            </p:cNvPicPr>
            <p:nvPr/>
          </p:nvPicPr>
          <p:blipFill>
            <a:blip r:embed="rId5">
              <a:extLst/>
            </a:blip>
            <a:srcRect l="26757" r="36795"/>
            <a:stretch>
              <a:fillRect/>
            </a:stretch>
          </p:blipFill>
          <p:spPr>
            <a:xfrm>
              <a:off x="203200" y="127000"/>
              <a:ext cx="4100478" cy="6328327"/>
            </a:xfrm>
            <a:prstGeom prst="rect">
              <a:avLst/>
            </a:prstGeom>
            <a:ln>
              <a:noFill/>
            </a:ln>
            <a:effectLst/>
          </p:spPr>
        </p:pic>
        <p:pic>
          <p:nvPicPr>
            <p:cNvPr id="342" name="Image" descr="Image"/>
            <p:cNvPicPr>
              <a:picLocks/>
            </p:cNvPicPr>
            <p:nvPr/>
          </p:nvPicPr>
          <p:blipFill>
            <a:blip r:embed="rId6">
              <a:extLst/>
            </a:blip>
            <a:stretch>
              <a:fillRect/>
            </a:stretch>
          </p:blipFill>
          <p:spPr>
            <a:xfrm>
              <a:off x="0" y="0"/>
              <a:ext cx="4506878" cy="6836327"/>
            </a:xfrm>
            <a:prstGeom prst="rect">
              <a:avLst/>
            </a:prstGeom>
            <a:effectLst/>
          </p:spPr>
        </p:pic>
      </p:grpSp>
      <p:pic>
        <p:nvPicPr>
          <p:cNvPr id="346" name="sab2.jpg" descr="sab2.jpg" title="Switched at Birth logo"/>
          <p:cNvPicPr>
            <a:picLocks noChangeAspect="1"/>
          </p:cNvPicPr>
          <p:nvPr/>
        </p:nvPicPr>
        <p:blipFill>
          <a:blip r:embed="rId7">
            <a:extLst/>
          </a:blip>
          <a:srcRect l="14730" r="14730"/>
          <a:stretch>
            <a:fillRect/>
          </a:stretch>
        </p:blipFill>
        <p:spPr>
          <a:xfrm>
            <a:off x="3220646" y="1851049"/>
            <a:ext cx="2685262" cy="2538803"/>
          </a:xfrm>
          <a:prstGeom prst="rect">
            <a:avLst/>
          </a:prstGeom>
          <a:ln>
            <a:noFill/>
          </a:ln>
          <a:effectLst/>
        </p:spPr>
      </p:pic>
      <p:pic>
        <p:nvPicPr>
          <p:cNvPr id="349" name="chicago.jpg" descr="chicago.jpg" title="Chicago Fire headshot"/>
          <p:cNvPicPr>
            <a:picLocks noChangeAspect="1"/>
          </p:cNvPicPr>
          <p:nvPr/>
        </p:nvPicPr>
        <p:blipFill>
          <a:blip r:embed="rId8">
            <a:extLst/>
          </a:blip>
          <a:srcRect l="14517" t="11602" r="39809"/>
          <a:stretch>
            <a:fillRect/>
          </a:stretch>
        </p:blipFill>
        <p:spPr>
          <a:xfrm>
            <a:off x="5062754" y="4123750"/>
            <a:ext cx="1662895" cy="2138134"/>
          </a:xfrm>
          <a:prstGeom prst="rect">
            <a:avLst/>
          </a:prstGeom>
          <a:ln>
            <a:noFill/>
          </a:ln>
          <a:effectLst/>
        </p:spPr>
      </p:pic>
      <p:sp>
        <p:nvSpPr>
          <p:cNvPr id="17" name="Title 1">
            <a:extLst/>
          </p:cNvPr>
          <p:cNvSpPr>
            <a:spLocks noGrp="1"/>
          </p:cNvSpPr>
          <p:nvPr>
            <p:ph type="title"/>
          </p:nvPr>
        </p:nvSpPr>
        <p:spPr>
          <a:xfrm>
            <a:off x="0" y="1455723"/>
            <a:ext cx="9144000" cy="303776"/>
          </a:xfrm>
        </p:spPr>
        <p:txBody>
          <a:bodyPr/>
          <a:lstStyle/>
          <a:p>
            <a:r>
              <a:rPr lang="en-US" sz="2100" b="1" dirty="0">
                <a:solidFill>
                  <a:schemeClr val="tx1"/>
                </a:solidFill>
                <a:latin typeface="Helvetica Light"/>
              </a:rPr>
              <a:t>From 2012-2017 </a:t>
            </a:r>
            <a:r>
              <a:rPr lang="en-US" sz="2100" b="1" dirty="0" err="1">
                <a:solidFill>
                  <a:schemeClr val="tx1"/>
                </a:solidFill>
                <a:latin typeface="Helvetica Light"/>
              </a:rPr>
              <a:t>HH&amp;S</a:t>
            </a:r>
            <a:r>
              <a:rPr lang="en-US" sz="2100" b="1" dirty="0">
                <a:solidFill>
                  <a:schemeClr val="tx1"/>
                </a:solidFill>
                <a:latin typeface="Helvetica Light"/>
              </a:rPr>
              <a:t> consulted on more than 1,105 aired storylines</a:t>
            </a:r>
          </a:p>
        </p:txBody>
      </p:sp>
      <p:pic>
        <p:nvPicPr>
          <p:cNvPr id="18" name="hhs word mark_cardinal.jpg" descr="hhs word mark_cardinal.jpg" title="HHS Logo"/>
          <p:cNvPicPr>
            <a:picLocks noChangeAspect="1"/>
          </p:cNvPicPr>
          <p:nvPr/>
        </p:nvPicPr>
        <p:blipFill>
          <a:blip r:embed="rId9">
            <a:extLst/>
          </a:blip>
          <a:stretch>
            <a:fillRect/>
          </a:stretch>
        </p:blipFill>
        <p:spPr>
          <a:xfrm>
            <a:off x="6029576" y="284424"/>
            <a:ext cx="2938398" cy="601174"/>
          </a:xfrm>
          <a:prstGeom prst="rect">
            <a:avLst/>
          </a:prstGeom>
          <a:ln w="12700">
            <a:miter lim="400000"/>
          </a:ln>
        </p:spPr>
      </p:pic>
    </p:spTree>
    <p:extLst>
      <p:ext uri="{BB962C8B-B14F-4D97-AF65-F5344CB8AC3E}">
        <p14:creationId xmlns:p14="http://schemas.microsoft.com/office/powerpoint/2010/main" val="3251261382"/>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hulu.png" descr="hulu.png" title="Hulu logo"/>
          <p:cNvPicPr>
            <a:picLocks noChangeAspect="1"/>
          </p:cNvPicPr>
          <p:nvPr/>
        </p:nvPicPr>
        <p:blipFill>
          <a:blip r:embed="rId2">
            <a:extLst/>
          </a:blip>
          <a:stretch>
            <a:fillRect/>
          </a:stretch>
        </p:blipFill>
        <p:spPr>
          <a:xfrm>
            <a:off x="3603483" y="2514600"/>
            <a:ext cx="1819255" cy="606893"/>
          </a:xfrm>
          <a:prstGeom prst="rect">
            <a:avLst/>
          </a:prstGeom>
          <a:ln w="12700">
            <a:miter lim="400000"/>
          </a:ln>
        </p:spPr>
      </p:pic>
      <p:pic>
        <p:nvPicPr>
          <p:cNvPr id="356" name="netflix.png" descr="netflix.png" title="Netflix logo"/>
          <p:cNvPicPr>
            <a:picLocks noChangeAspect="1"/>
          </p:cNvPicPr>
          <p:nvPr/>
        </p:nvPicPr>
        <p:blipFill>
          <a:blip r:embed="rId3">
            <a:extLst/>
          </a:blip>
          <a:stretch>
            <a:fillRect/>
          </a:stretch>
        </p:blipFill>
        <p:spPr>
          <a:xfrm>
            <a:off x="3246522" y="3584044"/>
            <a:ext cx="2870615" cy="1337707"/>
          </a:xfrm>
          <a:prstGeom prst="rect">
            <a:avLst/>
          </a:prstGeom>
          <a:ln w="12700">
            <a:miter lim="400000"/>
          </a:ln>
        </p:spPr>
      </p:pic>
      <p:pic>
        <p:nvPicPr>
          <p:cNvPr id="357" name="usa.png" descr="usa.png" title="USA Network logo"/>
          <p:cNvPicPr>
            <a:picLocks noChangeAspect="1"/>
          </p:cNvPicPr>
          <p:nvPr/>
        </p:nvPicPr>
        <p:blipFill>
          <a:blip r:embed="rId4">
            <a:extLst/>
          </a:blip>
          <a:stretch>
            <a:fillRect/>
          </a:stretch>
        </p:blipFill>
        <p:spPr>
          <a:xfrm>
            <a:off x="6906719" y="5649552"/>
            <a:ext cx="1668914" cy="900379"/>
          </a:xfrm>
          <a:prstGeom prst="rect">
            <a:avLst/>
          </a:prstGeom>
          <a:ln w="12700">
            <a:miter lim="400000"/>
          </a:ln>
        </p:spPr>
      </p:pic>
      <p:pic>
        <p:nvPicPr>
          <p:cNvPr id="358" name="disney.jpg" descr="disney.jpg" title="Disney logo"/>
          <p:cNvPicPr>
            <a:picLocks noChangeAspect="1"/>
          </p:cNvPicPr>
          <p:nvPr/>
        </p:nvPicPr>
        <p:blipFill>
          <a:blip r:embed="rId5">
            <a:extLst/>
          </a:blip>
          <a:srcRect l="23229" t="30712" r="22334" b="28508"/>
          <a:stretch>
            <a:fillRect/>
          </a:stretch>
        </p:blipFill>
        <p:spPr>
          <a:xfrm>
            <a:off x="639805" y="4650693"/>
            <a:ext cx="1877772" cy="792028"/>
          </a:xfrm>
          <a:prstGeom prst="rect">
            <a:avLst/>
          </a:prstGeom>
          <a:ln w="12700">
            <a:miter lim="400000"/>
          </a:ln>
        </p:spPr>
      </p:pic>
      <p:pic>
        <p:nvPicPr>
          <p:cNvPr id="359" name="univision.png" descr="univision.png" title="Univision"/>
          <p:cNvPicPr>
            <a:picLocks noChangeAspect="1"/>
          </p:cNvPicPr>
          <p:nvPr/>
        </p:nvPicPr>
        <p:blipFill>
          <a:blip r:embed="rId6">
            <a:extLst/>
          </a:blip>
          <a:stretch>
            <a:fillRect/>
          </a:stretch>
        </p:blipFill>
        <p:spPr>
          <a:xfrm>
            <a:off x="4736458" y="5350708"/>
            <a:ext cx="1380679" cy="1219600"/>
          </a:xfrm>
          <a:prstGeom prst="rect">
            <a:avLst/>
          </a:prstGeom>
          <a:ln w="12700">
            <a:miter lim="400000"/>
          </a:ln>
        </p:spPr>
      </p:pic>
      <p:pic>
        <p:nvPicPr>
          <p:cNvPr id="360" name="cw.png" descr="cw.png" title="CW logo"/>
          <p:cNvPicPr>
            <a:picLocks noChangeAspect="1"/>
          </p:cNvPicPr>
          <p:nvPr/>
        </p:nvPicPr>
        <p:blipFill>
          <a:blip r:embed="rId7">
            <a:extLst/>
          </a:blip>
          <a:stretch>
            <a:fillRect/>
          </a:stretch>
        </p:blipFill>
        <p:spPr>
          <a:xfrm>
            <a:off x="724882" y="5859105"/>
            <a:ext cx="1707571" cy="711203"/>
          </a:xfrm>
          <a:prstGeom prst="rect">
            <a:avLst/>
          </a:prstGeom>
          <a:ln w="12700">
            <a:miter lim="400000"/>
          </a:ln>
        </p:spPr>
      </p:pic>
      <p:pic>
        <p:nvPicPr>
          <p:cNvPr id="361" name="fox.png" descr="fox.png" title="Fox logo"/>
          <p:cNvPicPr>
            <a:picLocks noChangeAspect="1"/>
          </p:cNvPicPr>
          <p:nvPr/>
        </p:nvPicPr>
        <p:blipFill>
          <a:blip r:embed="rId8">
            <a:extLst/>
          </a:blip>
          <a:stretch>
            <a:fillRect/>
          </a:stretch>
        </p:blipFill>
        <p:spPr>
          <a:xfrm>
            <a:off x="6873652" y="2514600"/>
            <a:ext cx="1399176" cy="606893"/>
          </a:xfrm>
          <a:prstGeom prst="rect">
            <a:avLst/>
          </a:prstGeom>
          <a:ln w="12700">
            <a:miter lim="400000"/>
          </a:ln>
        </p:spPr>
      </p:pic>
      <p:pic>
        <p:nvPicPr>
          <p:cNvPr id="362" name="abc.png" descr="abc.png" title="ABC logo "/>
          <p:cNvPicPr>
            <a:picLocks noChangeAspect="1"/>
          </p:cNvPicPr>
          <p:nvPr/>
        </p:nvPicPr>
        <p:blipFill>
          <a:blip r:embed="rId9">
            <a:extLst/>
          </a:blip>
          <a:stretch>
            <a:fillRect/>
          </a:stretch>
        </p:blipFill>
        <p:spPr>
          <a:xfrm>
            <a:off x="3333398" y="5384302"/>
            <a:ext cx="1115112" cy="1115112"/>
          </a:xfrm>
          <a:prstGeom prst="rect">
            <a:avLst/>
          </a:prstGeom>
          <a:ln w="12700">
            <a:miter lim="400000"/>
          </a:ln>
        </p:spPr>
      </p:pic>
      <p:pic>
        <p:nvPicPr>
          <p:cNvPr id="363" name="nbc.png" descr="nbc.png" title="NBC logo"/>
          <p:cNvPicPr>
            <a:picLocks noChangeAspect="1"/>
          </p:cNvPicPr>
          <p:nvPr/>
        </p:nvPicPr>
        <p:blipFill>
          <a:blip r:embed="rId10">
            <a:extLst/>
          </a:blip>
          <a:srcRect b="36999"/>
          <a:stretch>
            <a:fillRect/>
          </a:stretch>
        </p:blipFill>
        <p:spPr>
          <a:xfrm>
            <a:off x="746553" y="3424371"/>
            <a:ext cx="1477969" cy="900401"/>
          </a:xfrm>
          <a:prstGeom prst="rect">
            <a:avLst/>
          </a:prstGeom>
          <a:ln w="12700">
            <a:miter lim="400000"/>
          </a:ln>
        </p:spPr>
      </p:pic>
      <p:pic>
        <p:nvPicPr>
          <p:cNvPr id="364" name="cbs.png" descr="cbs.png" title="CBS logo"/>
          <p:cNvPicPr>
            <a:picLocks noChangeAspect="1"/>
          </p:cNvPicPr>
          <p:nvPr/>
        </p:nvPicPr>
        <p:blipFill>
          <a:blip r:embed="rId11">
            <a:extLst/>
          </a:blip>
          <a:stretch>
            <a:fillRect/>
          </a:stretch>
        </p:blipFill>
        <p:spPr>
          <a:xfrm>
            <a:off x="664491" y="2576935"/>
            <a:ext cx="1876766" cy="562092"/>
          </a:xfrm>
          <a:prstGeom prst="rect">
            <a:avLst/>
          </a:prstGeom>
          <a:ln w="12700">
            <a:miter lim="400000"/>
          </a:ln>
        </p:spPr>
      </p:pic>
      <p:pic>
        <p:nvPicPr>
          <p:cNvPr id="365" name="telemundo.png" descr="telemundo.png" title="Telemundo logo"/>
          <p:cNvPicPr>
            <a:picLocks noChangeAspect="1"/>
          </p:cNvPicPr>
          <p:nvPr/>
        </p:nvPicPr>
        <p:blipFill>
          <a:blip r:embed="rId12">
            <a:extLst/>
          </a:blip>
          <a:srcRect b="17148"/>
          <a:stretch>
            <a:fillRect/>
          </a:stretch>
        </p:blipFill>
        <p:spPr>
          <a:xfrm>
            <a:off x="6698865" y="3686515"/>
            <a:ext cx="1876767" cy="1219653"/>
          </a:xfrm>
          <a:prstGeom prst="rect">
            <a:avLst/>
          </a:prstGeom>
          <a:ln w="12700">
            <a:miter lim="400000"/>
          </a:ln>
        </p:spPr>
      </p:pic>
      <p:sp>
        <p:nvSpPr>
          <p:cNvPr id="366" name="TELEMUNDO"/>
          <p:cNvSpPr txBox="1"/>
          <p:nvPr/>
        </p:nvSpPr>
        <p:spPr>
          <a:xfrm>
            <a:off x="6829513" y="4510451"/>
            <a:ext cx="1668914" cy="250330"/>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1900" b="1" spc="532">
                <a:solidFill>
                  <a:srgbClr val="FFFFFF"/>
                </a:solidFill>
              </a:defRPr>
            </a:lvl1pPr>
          </a:lstStyle>
          <a:p>
            <a:r>
              <a:rPr sz="1336"/>
              <a:t>TELEMUNDO</a:t>
            </a:r>
          </a:p>
        </p:txBody>
      </p:sp>
      <p:pic>
        <p:nvPicPr>
          <p:cNvPr id="15" name="hhs word mark_cardinal.jpg" descr="hhs word mark_cardinal.jpg" title="HHS logo"/>
          <p:cNvPicPr>
            <a:picLocks noChangeAspect="1"/>
          </p:cNvPicPr>
          <p:nvPr/>
        </p:nvPicPr>
        <p:blipFill>
          <a:blip r:embed="rId13">
            <a:extLst/>
          </a:blip>
          <a:stretch>
            <a:fillRect/>
          </a:stretch>
        </p:blipFill>
        <p:spPr>
          <a:xfrm>
            <a:off x="6029576" y="284424"/>
            <a:ext cx="2938398" cy="601174"/>
          </a:xfrm>
          <a:prstGeom prst="rect">
            <a:avLst/>
          </a:prstGeom>
          <a:ln w="12700">
            <a:miter lim="400000"/>
          </a:ln>
        </p:spPr>
      </p:pic>
      <p:sp>
        <p:nvSpPr>
          <p:cNvPr id="16" name="Title 1">
            <a:extLst/>
          </p:cNvPr>
          <p:cNvSpPr>
            <a:spLocks noGrp="1"/>
          </p:cNvSpPr>
          <p:nvPr>
            <p:ph type="title"/>
          </p:nvPr>
        </p:nvSpPr>
        <p:spPr>
          <a:xfrm>
            <a:off x="0" y="1905000"/>
            <a:ext cx="9144000" cy="303776"/>
          </a:xfrm>
        </p:spPr>
        <p:txBody>
          <a:bodyPr/>
          <a:lstStyle/>
          <a:p>
            <a:r>
              <a:rPr lang="en-US" sz="2600" b="1" dirty="0">
                <a:solidFill>
                  <a:schemeClr val="tx1"/>
                </a:solidFill>
                <a:latin typeface="Helvetica Light"/>
              </a:rPr>
              <a:t>Those aired storylines span hundreds of shows, seen on dozens of networks, cable and streaming channels</a:t>
            </a:r>
          </a:p>
        </p:txBody>
      </p:sp>
    </p:spTree>
    <p:extLst>
      <p:ext uri="{BB962C8B-B14F-4D97-AF65-F5344CB8AC3E}">
        <p14:creationId xmlns:p14="http://schemas.microsoft.com/office/powerpoint/2010/main" val="2319931418"/>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gloaming.jpg" descr="gloaming.jpg" title="Gloaming discussion panel"/>
          <p:cNvPicPr>
            <a:picLocks noChangeAspect="1"/>
          </p:cNvPicPr>
          <p:nvPr/>
        </p:nvPicPr>
        <p:blipFill>
          <a:blip r:embed="rId3">
            <a:extLst/>
          </a:blip>
          <a:stretch>
            <a:fillRect/>
          </a:stretch>
        </p:blipFill>
        <p:spPr>
          <a:xfrm>
            <a:off x="2206226" y="4125176"/>
            <a:ext cx="3721518" cy="2480407"/>
          </a:xfrm>
          <a:prstGeom prst="rect">
            <a:avLst/>
          </a:prstGeom>
          <a:ln>
            <a:noFill/>
          </a:ln>
          <a:effectLst/>
        </p:spPr>
      </p:pic>
      <p:pic>
        <p:nvPicPr>
          <p:cNvPr id="375" name="fosters.jpg" descr="fosters.jpg" title="Headshot of actors from the Fosters"/>
          <p:cNvPicPr>
            <a:picLocks noChangeAspect="1"/>
          </p:cNvPicPr>
          <p:nvPr/>
        </p:nvPicPr>
        <p:blipFill>
          <a:blip r:embed="rId4">
            <a:extLst/>
          </a:blip>
          <a:stretch>
            <a:fillRect/>
          </a:stretch>
        </p:blipFill>
        <p:spPr>
          <a:xfrm>
            <a:off x="3398104" y="1328535"/>
            <a:ext cx="2347793" cy="3134569"/>
          </a:xfrm>
          <a:prstGeom prst="rect">
            <a:avLst/>
          </a:prstGeom>
          <a:ln>
            <a:noFill/>
          </a:ln>
          <a:effectLst/>
        </p:spPr>
      </p:pic>
      <p:pic>
        <p:nvPicPr>
          <p:cNvPr id="378" name="scientist_writers.jpg" descr="scientist_writers.jpg" title="Panel of scientist writers"/>
          <p:cNvPicPr>
            <a:picLocks noChangeAspect="1"/>
          </p:cNvPicPr>
          <p:nvPr/>
        </p:nvPicPr>
        <p:blipFill>
          <a:blip r:embed="rId5">
            <a:extLst/>
          </a:blip>
          <a:srcRect l="6315" t="10683" r="15631"/>
          <a:stretch>
            <a:fillRect/>
          </a:stretch>
        </p:blipFill>
        <p:spPr>
          <a:xfrm>
            <a:off x="420454" y="1654354"/>
            <a:ext cx="3239727" cy="2471479"/>
          </a:xfrm>
          <a:prstGeom prst="rect">
            <a:avLst/>
          </a:prstGeom>
          <a:ln>
            <a:noFill/>
          </a:ln>
          <a:effectLst/>
        </p:spPr>
      </p:pic>
      <p:pic>
        <p:nvPicPr>
          <p:cNvPr id="380" name="Real to Reel_Winter2018-1.jpg" descr="Real to Reel_Winter2018-1.jpg" title="Real to Reel Flier"/>
          <p:cNvPicPr>
            <a:picLocks noChangeAspect="1"/>
          </p:cNvPicPr>
          <p:nvPr/>
        </p:nvPicPr>
        <p:blipFill>
          <a:blip r:embed="rId6">
            <a:extLst/>
          </a:blip>
          <a:stretch>
            <a:fillRect/>
          </a:stretch>
        </p:blipFill>
        <p:spPr>
          <a:xfrm>
            <a:off x="211155" y="3263873"/>
            <a:ext cx="2385735" cy="3198919"/>
          </a:xfrm>
          <a:prstGeom prst="rect">
            <a:avLst/>
          </a:prstGeom>
          <a:ln w="12700">
            <a:miter lim="400000"/>
          </a:ln>
          <a:effectLst>
            <a:outerShdw blurRad="76200" dist="48647" dir="7102260" rotWithShape="0">
              <a:srgbClr val="000000">
                <a:alpha val="29240"/>
              </a:srgbClr>
            </a:outerShdw>
          </a:effectLst>
        </p:spPr>
      </p:pic>
      <p:pic>
        <p:nvPicPr>
          <p:cNvPr id="16" name="hhs word mark_cardinal.jpg" descr="hhs word mark_cardinal.jpg" title="HHS Logo"/>
          <p:cNvPicPr>
            <a:picLocks noChangeAspect="1"/>
          </p:cNvPicPr>
          <p:nvPr/>
        </p:nvPicPr>
        <p:blipFill>
          <a:blip r:embed="rId7">
            <a:extLst/>
          </a:blip>
          <a:stretch>
            <a:fillRect/>
          </a:stretch>
        </p:blipFill>
        <p:spPr>
          <a:xfrm>
            <a:off x="6029576" y="284424"/>
            <a:ext cx="2938398" cy="601174"/>
          </a:xfrm>
          <a:prstGeom prst="rect">
            <a:avLst/>
          </a:prstGeom>
          <a:ln w="12700">
            <a:miter lim="400000"/>
          </a:ln>
        </p:spPr>
      </p:pic>
      <p:sp>
        <p:nvSpPr>
          <p:cNvPr id="17" name="Title 1">
            <a:extLst/>
          </p:cNvPr>
          <p:cNvSpPr>
            <a:spLocks noGrp="1"/>
          </p:cNvSpPr>
          <p:nvPr>
            <p:ph type="title"/>
          </p:nvPr>
        </p:nvSpPr>
        <p:spPr>
          <a:xfrm>
            <a:off x="6172200" y="1274957"/>
            <a:ext cx="2795774" cy="379397"/>
          </a:xfrm>
        </p:spPr>
        <p:txBody>
          <a:bodyPr/>
          <a:lstStyle/>
          <a:p>
            <a:pPr algn="l"/>
            <a:r>
              <a:rPr lang="en-US" sz="2000" b="1" dirty="0" err="1">
                <a:solidFill>
                  <a:schemeClr val="tx1"/>
                </a:solidFill>
                <a:latin typeface="Helvetica Light"/>
              </a:rPr>
              <a:t>HH&amp;S</a:t>
            </a:r>
            <a:r>
              <a:rPr lang="en-US" sz="2000" b="1" dirty="0">
                <a:solidFill>
                  <a:schemeClr val="tx1"/>
                </a:solidFill>
                <a:latin typeface="Helvetica Light"/>
              </a:rPr>
              <a:t> Services</a:t>
            </a:r>
          </a:p>
        </p:txBody>
      </p:sp>
      <p:sp>
        <p:nvSpPr>
          <p:cNvPr id="2" name="TextBox 1"/>
          <p:cNvSpPr txBox="1"/>
          <p:nvPr/>
        </p:nvSpPr>
        <p:spPr>
          <a:xfrm>
            <a:off x="6172200" y="1752600"/>
            <a:ext cx="2490974" cy="507831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rPr>
              <a:t>Briefings / Consultations</a:t>
            </a:r>
          </a:p>
          <a:p>
            <a:pPr marL="285750" indent="-285750">
              <a:buFont typeface="Arial" panose="020B0604020202020204" pitchFamily="34" charset="0"/>
              <a:buChar char="•"/>
            </a:pPr>
            <a:r>
              <a:rPr lang="en-US" dirty="0">
                <a:latin typeface="Calibri" panose="020F0502020204030204" pitchFamily="34" charset="0"/>
              </a:rPr>
              <a:t>Panel Discussions</a:t>
            </a:r>
          </a:p>
          <a:p>
            <a:pPr marL="285750" indent="-285750">
              <a:buFont typeface="Arial" panose="020B0604020202020204" pitchFamily="34" charset="0"/>
              <a:buChar char="•"/>
            </a:pPr>
            <a:r>
              <a:rPr lang="en-US" dirty="0">
                <a:latin typeface="Calibri" panose="020F0502020204030204" pitchFamily="34" charset="0"/>
              </a:rPr>
              <a:t>On Location trips</a:t>
            </a:r>
          </a:p>
          <a:p>
            <a:pPr marL="285750" indent="-285750">
              <a:buFont typeface="Arial" panose="020B0604020202020204" pitchFamily="34" charset="0"/>
              <a:buChar char="•"/>
            </a:pPr>
            <a:r>
              <a:rPr lang="en-US" dirty="0" err="1">
                <a:latin typeface="Calibri" panose="020F0502020204030204" pitchFamily="34" charset="0"/>
              </a:rPr>
              <a:t>HH&amp;S</a:t>
            </a:r>
            <a:r>
              <a:rPr lang="en-US" dirty="0">
                <a:latin typeface="Calibri" panose="020F0502020204030204" pitchFamily="34" charset="0"/>
              </a:rPr>
              <a:t> Website</a:t>
            </a:r>
          </a:p>
          <a:p>
            <a:pPr marL="285750" indent="-285750">
              <a:buFont typeface="Arial" panose="020B0604020202020204" pitchFamily="34" charset="0"/>
              <a:buChar char="•"/>
            </a:pPr>
            <a:r>
              <a:rPr lang="en-US" dirty="0">
                <a:latin typeface="Calibri" panose="020F0502020204030204" pitchFamily="34" charset="0"/>
              </a:rPr>
              <a:t>Tip Sheets</a:t>
            </a:r>
          </a:p>
          <a:p>
            <a:pPr marL="285750" indent="-285750">
              <a:buFont typeface="Arial" panose="020B0604020202020204" pitchFamily="34" charset="0"/>
              <a:buChar char="•"/>
            </a:pPr>
            <a:r>
              <a:rPr lang="en-US" dirty="0">
                <a:latin typeface="Calibri" panose="020F0502020204030204" pitchFamily="34" charset="0"/>
              </a:rPr>
              <a:t>Real to Reel Newsletter</a:t>
            </a:r>
          </a:p>
          <a:p>
            <a:pPr marL="285750" indent="-285750">
              <a:buFont typeface="Arial" panose="020B0604020202020204" pitchFamily="34" charset="0"/>
              <a:buChar char="•"/>
            </a:pPr>
            <a:r>
              <a:rPr lang="en-US" dirty="0">
                <a:latin typeface="Calibri" panose="020F0502020204030204" pitchFamily="34" charset="0"/>
              </a:rPr>
              <a:t>Sentinel Awards</a:t>
            </a:r>
          </a:p>
          <a:p>
            <a:pPr marL="285750" indent="-285750">
              <a:buFont typeface="Arial" panose="020B0604020202020204" pitchFamily="34" charset="0"/>
              <a:buChar char="•"/>
            </a:pPr>
            <a:r>
              <a:rPr lang="en-US" dirty="0">
                <a:latin typeface="Calibri" panose="020F0502020204030204" pitchFamily="34" charset="0"/>
              </a:rPr>
              <a:t>PSA’s</a:t>
            </a:r>
          </a:p>
          <a:p>
            <a:pPr marL="285750" indent="-285750">
              <a:buFont typeface="Arial" panose="020B0604020202020204" pitchFamily="34" charset="0"/>
              <a:buChar char="•"/>
            </a:pPr>
            <a:r>
              <a:rPr lang="en-US" dirty="0">
                <a:latin typeface="Calibri" panose="020F0502020204030204" pitchFamily="34" charset="0"/>
              </a:rPr>
              <a:t>Transmedia</a:t>
            </a:r>
          </a:p>
          <a:p>
            <a:endParaRPr lang="en-US" sz="1200" dirty="0">
              <a:latin typeface="Calibri" panose="020F0502020204030204" pitchFamily="34" charset="0"/>
            </a:endParaRPr>
          </a:p>
          <a:p>
            <a:r>
              <a:rPr lang="en-US" b="1" dirty="0">
                <a:latin typeface="Calibri" panose="020F0502020204030204" pitchFamily="34" charset="0"/>
              </a:rPr>
              <a:t>Research &amp; Evaluation</a:t>
            </a:r>
          </a:p>
          <a:p>
            <a:pPr marL="285750" indent="-285750">
              <a:buFont typeface="Arial" panose="020B0604020202020204" pitchFamily="34" charset="0"/>
              <a:buChar char="•"/>
            </a:pPr>
            <a:r>
              <a:rPr lang="en-US" dirty="0">
                <a:latin typeface="Calibri" panose="020F0502020204030204" pitchFamily="34" charset="0"/>
              </a:rPr>
              <a:t>TV Monitoring</a:t>
            </a:r>
          </a:p>
          <a:p>
            <a:pPr marL="285750" indent="-285750">
              <a:buFont typeface="Arial" panose="020B0604020202020204" pitchFamily="34" charset="0"/>
              <a:buChar char="•"/>
            </a:pPr>
            <a:r>
              <a:rPr lang="en-US" dirty="0">
                <a:latin typeface="Calibri" panose="020F0502020204030204" pitchFamily="34" charset="0"/>
              </a:rPr>
              <a:t>Content Analysis, Audience Demographics</a:t>
            </a:r>
          </a:p>
          <a:p>
            <a:pPr marL="285750" indent="-285750">
              <a:buFont typeface="Arial" panose="020B0604020202020204" pitchFamily="34" charset="0"/>
              <a:buChar char="•"/>
            </a:pPr>
            <a:r>
              <a:rPr lang="en-US" dirty="0">
                <a:latin typeface="Calibri" panose="020F0502020204030204" pitchFamily="34" charset="0"/>
              </a:rPr>
              <a:t>Audience Impact</a:t>
            </a:r>
          </a:p>
        </p:txBody>
      </p:sp>
    </p:spTree>
    <p:extLst>
      <p:ext uri="{BB962C8B-B14F-4D97-AF65-F5344CB8AC3E}">
        <p14:creationId xmlns:p14="http://schemas.microsoft.com/office/powerpoint/2010/main" val="1705522046"/>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Line" descr="Line" title="Orange line"/>
          <p:cNvPicPr>
            <a:picLocks/>
          </p:cNvPicPr>
          <p:nvPr/>
        </p:nvPicPr>
        <p:blipFill>
          <a:blip r:embed="rId2">
            <a:extLst/>
          </a:blip>
          <a:stretch>
            <a:fillRect/>
          </a:stretch>
        </p:blipFill>
        <p:spPr>
          <a:xfrm>
            <a:off x="2930022" y="3473607"/>
            <a:ext cx="3449641" cy="205384"/>
          </a:xfrm>
          <a:prstGeom prst="rect">
            <a:avLst/>
          </a:prstGeom>
        </p:spPr>
      </p:pic>
      <p:pic>
        <p:nvPicPr>
          <p:cNvPr id="4" name="hhs word mark_cardinal.jpg" descr="hhs word mark_cardinal.jpg" title="HHS logo"/>
          <p:cNvPicPr>
            <a:picLocks noChangeAspect="1"/>
          </p:cNvPicPr>
          <p:nvPr/>
        </p:nvPicPr>
        <p:blipFill>
          <a:blip r:embed="rId3">
            <a:extLst/>
          </a:blip>
          <a:stretch>
            <a:fillRect/>
          </a:stretch>
        </p:blipFill>
        <p:spPr>
          <a:xfrm>
            <a:off x="6029576" y="284424"/>
            <a:ext cx="2938398" cy="601174"/>
          </a:xfrm>
          <a:prstGeom prst="rect">
            <a:avLst/>
          </a:prstGeom>
          <a:ln w="12700">
            <a:miter lim="400000"/>
          </a:ln>
        </p:spPr>
      </p:pic>
      <p:sp>
        <p:nvSpPr>
          <p:cNvPr id="5" name="Title 1">
            <a:extLst/>
          </p:cNvPr>
          <p:cNvSpPr>
            <a:spLocks noGrp="1"/>
          </p:cNvSpPr>
          <p:nvPr>
            <p:ph type="title"/>
          </p:nvPr>
        </p:nvSpPr>
        <p:spPr>
          <a:xfrm>
            <a:off x="-2438400" y="2575672"/>
            <a:ext cx="8229023" cy="243728"/>
          </a:xfrm>
        </p:spPr>
        <p:txBody>
          <a:bodyPr/>
          <a:lstStyle/>
          <a:p>
            <a:pPr algn="r"/>
            <a:r>
              <a:rPr lang="en-US" sz="4780" dirty="0">
                <a:solidFill>
                  <a:schemeClr val="tx1"/>
                </a:solidFill>
                <a:latin typeface="Helvetica Light"/>
              </a:rPr>
              <a:t>Impact</a:t>
            </a:r>
          </a:p>
        </p:txBody>
      </p:sp>
    </p:spTree>
    <p:extLst>
      <p:ext uri="{BB962C8B-B14F-4D97-AF65-F5344CB8AC3E}">
        <p14:creationId xmlns:p14="http://schemas.microsoft.com/office/powerpoint/2010/main" val="1683208522"/>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royal pains poster.jpg" descr="royal pains poster.jpg" title="Poster for USA's Royal Pains"/>
          <p:cNvPicPr>
            <a:picLocks noChangeAspect="1"/>
          </p:cNvPicPr>
          <p:nvPr/>
        </p:nvPicPr>
        <p:blipFill>
          <a:blip r:embed="rId3">
            <a:extLst/>
          </a:blip>
          <a:stretch>
            <a:fillRect/>
          </a:stretch>
        </p:blipFill>
        <p:spPr>
          <a:xfrm>
            <a:off x="-1455679" y="-10046"/>
            <a:ext cx="12320648" cy="6930366"/>
          </a:xfrm>
          <a:prstGeom prst="rect">
            <a:avLst/>
          </a:prstGeom>
          <a:ln w="12700">
            <a:miter lim="400000"/>
          </a:ln>
        </p:spPr>
      </p:pic>
      <p:sp>
        <p:nvSpPr>
          <p:cNvPr id="389" name="Royal Pains  “The Prince of Nucleotides” Episode: Transgender Storyline"/>
          <p:cNvSpPr txBox="1">
            <a:spLocks noGrp="1"/>
          </p:cNvSpPr>
          <p:nvPr>
            <p:ph type="title"/>
          </p:nvPr>
        </p:nvSpPr>
        <p:spPr>
          <a:xfrm>
            <a:off x="661634" y="838200"/>
            <a:ext cx="7820733" cy="1050879"/>
          </a:xfrm>
          <a:prstGeom prst="rect">
            <a:avLst/>
          </a:prstGeom>
        </p:spPr>
        <p:txBody>
          <a:bodyPr anchor="ctr"/>
          <a:lstStyle/>
          <a:p>
            <a:pPr>
              <a:defRPr sz="4600">
                <a:latin typeface="Helvetica Light"/>
                <a:ea typeface="Helvetica Light"/>
                <a:cs typeface="Helvetica Light"/>
                <a:sym typeface="Helvetica Light"/>
              </a:defRPr>
            </a:pPr>
            <a:r>
              <a:rPr dirty="0">
                <a:solidFill>
                  <a:schemeClr val="bg1"/>
                </a:solidFill>
              </a:rPr>
              <a:t>Royal Pains </a:t>
            </a:r>
          </a:p>
          <a:p>
            <a:pPr>
              <a:defRPr sz="2800" b="1">
                <a:latin typeface="Helvetica"/>
                <a:ea typeface="Helvetica"/>
                <a:cs typeface="Helvetica"/>
                <a:sym typeface="Helvetica"/>
              </a:defRPr>
            </a:pPr>
            <a:r>
              <a:rPr dirty="0">
                <a:solidFill>
                  <a:schemeClr val="bg1"/>
                </a:solidFill>
              </a:rPr>
              <a:t>“The Prince of Nucleotides” Episode: Transgender Storyline</a:t>
            </a:r>
          </a:p>
        </p:txBody>
      </p:sp>
      <p:pic>
        <p:nvPicPr>
          <p:cNvPr id="390" name="prince.jpg" descr="A transgender teen girl speaking with a man" title="Royal Pains still"/>
          <p:cNvPicPr>
            <a:picLocks noChangeAspect="1"/>
          </p:cNvPicPr>
          <p:nvPr/>
        </p:nvPicPr>
        <p:blipFill>
          <a:blip r:embed="rId4">
            <a:extLst/>
          </a:blip>
          <a:srcRect l="1769" t="1769" r="1769" b="3925"/>
          <a:stretch>
            <a:fillRect/>
          </a:stretch>
        </p:blipFill>
        <p:spPr>
          <a:xfrm>
            <a:off x="1514025" y="2325077"/>
            <a:ext cx="5882504" cy="3237642"/>
          </a:xfrm>
          <a:prstGeom prst="rect">
            <a:avLst/>
          </a:prstGeom>
          <a:ln w="12700">
            <a:miter lim="400000"/>
          </a:ln>
        </p:spPr>
      </p:pic>
    </p:spTree>
    <p:extLst>
      <p:ext uri="{BB962C8B-B14F-4D97-AF65-F5344CB8AC3E}">
        <p14:creationId xmlns:p14="http://schemas.microsoft.com/office/powerpoint/2010/main" val="1469230894"/>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prince.jpg" descr="Screenshot from the GLAAD Award winning episode of &quot;Royal Pains&quot; = The Prince of Nucleotides" title="Royal Pains screenshot"/>
          <p:cNvPicPr>
            <a:picLocks noChangeAspect="1"/>
          </p:cNvPicPr>
          <p:nvPr/>
        </p:nvPicPr>
        <p:blipFill>
          <a:blip r:embed="rId3">
            <a:extLst/>
          </a:blip>
          <a:srcRect l="19813" t="7347" r="23443" b="9253"/>
          <a:stretch>
            <a:fillRect/>
          </a:stretch>
        </p:blipFill>
        <p:spPr>
          <a:xfrm rot="21277291">
            <a:off x="-10424" y="1978759"/>
            <a:ext cx="3852525" cy="3187664"/>
          </a:xfrm>
          <a:prstGeom prst="rect">
            <a:avLst/>
          </a:prstGeom>
          <a:ln>
            <a:noFill/>
          </a:ln>
          <a:effectLst/>
        </p:spPr>
      </p:pic>
      <p:sp>
        <p:nvSpPr>
          <p:cNvPr id="399" name="Source: Gillig, Rosenthal, Murphy, &amp; Folb, 2017"/>
          <p:cNvSpPr txBox="1"/>
          <p:nvPr/>
        </p:nvSpPr>
        <p:spPr>
          <a:xfrm>
            <a:off x="347785" y="6313596"/>
            <a:ext cx="3854244" cy="270442"/>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2000">
                <a:solidFill>
                  <a:srgbClr val="FFFFFF"/>
                </a:solidFill>
              </a:defRPr>
            </a:lvl1pPr>
          </a:lstStyle>
          <a:p>
            <a:r>
              <a:rPr sz="1406"/>
              <a:t>Source: Gillig, Rosenthal, Murphy, &amp; Folb, 2017</a:t>
            </a:r>
          </a:p>
        </p:txBody>
      </p:sp>
      <p:sp>
        <p:nvSpPr>
          <p:cNvPr id="8" name="Title 1">
            <a:extLst/>
          </p:cNvPr>
          <p:cNvSpPr txBox="1">
            <a:spLocks/>
          </p:cNvSpPr>
          <p:nvPr/>
        </p:nvSpPr>
        <p:spPr>
          <a:xfrm>
            <a:off x="4159044" y="1525603"/>
            <a:ext cx="4984956" cy="379397"/>
          </a:xfrm>
          <a:prstGeom prst="rect">
            <a:avLst/>
          </a:prstGeom>
          <a:noFill/>
          <a:ln>
            <a:noFill/>
          </a:ln>
        </p:spPr>
        <p:txBody>
          <a:bodyPr wrap="square" lIns="82045" tIns="82045" rIns="82045" bIns="82045" anchor="b"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1800" b="0" i="0" u="none" strike="noStrike" cap="none">
                <a:solidFill>
                  <a:schemeClr val="dk2"/>
                </a:solidFill>
                <a:latin typeface="Calibri"/>
                <a:ea typeface="Calibri"/>
                <a:cs typeface="Calibri"/>
                <a:sym typeface="Calibri"/>
              </a:defRPr>
            </a:lvl6pPr>
            <a:lvl7pPr marL="914400" marR="0" lvl="6" indent="0" algn="ctr" rtl="0">
              <a:spcBef>
                <a:spcPts val="0"/>
              </a:spcBef>
              <a:spcAft>
                <a:spcPts val="0"/>
              </a:spcAft>
              <a:buNone/>
              <a:defRPr sz="1800" b="0" i="0" u="none" strike="noStrike" cap="none">
                <a:solidFill>
                  <a:schemeClr val="dk2"/>
                </a:solidFill>
                <a:latin typeface="Calibri"/>
                <a:ea typeface="Calibri"/>
                <a:cs typeface="Calibri"/>
                <a:sym typeface="Calibri"/>
              </a:defRPr>
            </a:lvl7pPr>
            <a:lvl8pPr marL="1371600" marR="0" lvl="7" indent="0" algn="ctr" rtl="0">
              <a:spcBef>
                <a:spcPts val="0"/>
              </a:spcBef>
              <a:spcAft>
                <a:spcPts val="0"/>
              </a:spcAft>
              <a:buNone/>
              <a:defRPr sz="1800" b="0" i="0" u="none" strike="noStrike" cap="none">
                <a:solidFill>
                  <a:schemeClr val="dk2"/>
                </a:solidFill>
                <a:latin typeface="Calibri"/>
                <a:ea typeface="Calibri"/>
                <a:cs typeface="Calibri"/>
                <a:sym typeface="Calibri"/>
              </a:defRPr>
            </a:lvl8pPr>
            <a:lvl9pPr marL="1828800" marR="0" lvl="8" indent="0" algn="ctr" rtl="0">
              <a:spcBef>
                <a:spcPts val="0"/>
              </a:spcBef>
              <a:spcAft>
                <a:spcPts val="0"/>
              </a:spcAft>
              <a:buNone/>
              <a:defRPr sz="1800" b="0" i="0" u="none" strike="noStrike" cap="none">
                <a:solidFill>
                  <a:schemeClr val="dk2"/>
                </a:solidFill>
                <a:latin typeface="Calibri"/>
                <a:ea typeface="Calibri"/>
                <a:cs typeface="Calibri"/>
                <a:sym typeface="Calibri"/>
              </a:defRPr>
            </a:lvl9pPr>
          </a:lstStyle>
          <a:p>
            <a:pPr algn="l" defTabSz="914400"/>
            <a:r>
              <a:rPr lang="en-US" sz="2000" b="1" kern="0" dirty="0">
                <a:solidFill>
                  <a:schemeClr val="tx1"/>
                </a:solidFill>
                <a:latin typeface="Helvetica Light"/>
              </a:rPr>
              <a:t>Royal Pains (USA Network)</a:t>
            </a:r>
          </a:p>
          <a:p>
            <a:pPr algn="l" defTabSz="914400"/>
            <a:r>
              <a:rPr lang="en-US" sz="2000" b="1" kern="0" dirty="0">
                <a:solidFill>
                  <a:schemeClr val="tx1"/>
                </a:solidFill>
                <a:latin typeface="Helvetica Light"/>
              </a:rPr>
              <a:t>Transgender Storyline</a:t>
            </a:r>
          </a:p>
        </p:txBody>
      </p:sp>
      <p:sp>
        <p:nvSpPr>
          <p:cNvPr id="2" name="Title 1">
            <a:extLst>
              <a:ext uri="{FF2B5EF4-FFF2-40B4-BE49-F238E27FC236}">
                <a16:creationId xmlns:a16="http://schemas.microsoft.com/office/drawing/2014/main" id="{EBFD8B4C-E66C-4663-8ED1-29DB2ACDCD67}"/>
              </a:ext>
            </a:extLst>
          </p:cNvPr>
          <p:cNvSpPr>
            <a:spLocks noGrp="1"/>
          </p:cNvSpPr>
          <p:nvPr>
            <p:ph type="title"/>
          </p:nvPr>
        </p:nvSpPr>
        <p:spPr>
          <a:xfrm>
            <a:off x="3819743" y="-1257552"/>
            <a:ext cx="7358063" cy="2321719"/>
          </a:xfrm>
        </p:spPr>
        <p:txBody>
          <a:bodyPr/>
          <a:lstStyle/>
          <a:p>
            <a:pPr rtl="0" eaLnBrk="1" latinLnBrk="0" hangingPunct="1"/>
            <a:r>
              <a:rPr lang="en-US" sz="2000" b="1" dirty="0">
                <a:solidFill>
                  <a:srgbClr val="000000"/>
                </a:solidFill>
                <a:effectLst/>
                <a:latin typeface="Helvetica Light"/>
                <a:ea typeface="+mn-ea"/>
                <a:cs typeface="+mn-cs"/>
              </a:rPr>
              <a:t>Royal Pains (USA Network)</a:t>
            </a:r>
            <a:endParaRPr lang="en-US" dirty="0">
              <a:effectLst/>
            </a:endParaRPr>
          </a:p>
          <a:p>
            <a:endParaRPr lang="en-US" dirty="0"/>
          </a:p>
        </p:txBody>
      </p:sp>
      <p:sp>
        <p:nvSpPr>
          <p:cNvPr id="9" name="TextBox 8"/>
          <p:cNvSpPr txBox="1"/>
          <p:nvPr/>
        </p:nvSpPr>
        <p:spPr>
          <a:xfrm>
            <a:off x="4159044" y="1913215"/>
            <a:ext cx="4680156" cy="3970318"/>
          </a:xfrm>
          <a:prstGeom prst="rect">
            <a:avLst/>
          </a:prstGeom>
          <a:noFill/>
        </p:spPr>
        <p:txBody>
          <a:bodyPr wrap="square" rtlCol="0">
            <a:spAutoFit/>
          </a:bodyPr>
          <a:lstStyle/>
          <a:p>
            <a:r>
              <a:rPr lang="en-US" b="1" dirty="0">
                <a:latin typeface="Calibri" panose="020F0502020204030204" pitchFamily="34" charset="0"/>
              </a:rPr>
              <a:t>Viewing Royal Pains transgender storyline</a:t>
            </a:r>
          </a:p>
          <a:p>
            <a:pPr marL="285750" indent="-285750">
              <a:buFont typeface="Arial" panose="020B0604020202020204" pitchFamily="34" charset="0"/>
              <a:buChar char="•"/>
            </a:pPr>
            <a:r>
              <a:rPr lang="en-US" dirty="0">
                <a:latin typeface="Calibri" panose="020F0502020204030204" pitchFamily="34" charset="0"/>
              </a:rPr>
              <a:t>More positive attitudes toward transgender people</a:t>
            </a:r>
          </a:p>
          <a:p>
            <a:pPr marL="285750" indent="-285750">
              <a:buFont typeface="Arial" panose="020B0604020202020204" pitchFamily="34" charset="0"/>
              <a:buChar char="•"/>
            </a:pPr>
            <a:r>
              <a:rPr lang="en-US" dirty="0">
                <a:latin typeface="Calibri" panose="020F0502020204030204" pitchFamily="34" charset="0"/>
              </a:rPr>
              <a:t>More support for trans-friendly policies</a:t>
            </a:r>
          </a:p>
          <a:p>
            <a:pPr marL="285750" indent="-285750">
              <a:buFont typeface="Arial" panose="020B0604020202020204" pitchFamily="34" charset="0"/>
              <a:buChar char="•"/>
            </a:pPr>
            <a:endParaRPr lang="en-US" dirty="0">
              <a:latin typeface="Calibri" panose="020F0502020204030204" pitchFamily="34" charset="0"/>
            </a:endParaRPr>
          </a:p>
          <a:p>
            <a:r>
              <a:rPr lang="en-US" b="1" dirty="0">
                <a:latin typeface="Calibri" panose="020F0502020204030204" pitchFamily="34" charset="0"/>
              </a:rPr>
              <a:t>Cumulative effect – more shows with transgender characters</a:t>
            </a:r>
          </a:p>
          <a:p>
            <a:pPr marL="285750" indent="-285750">
              <a:buFont typeface="Arial" panose="020B0604020202020204" pitchFamily="34" charset="0"/>
              <a:buChar char="•"/>
            </a:pPr>
            <a:r>
              <a:rPr lang="en-US" dirty="0">
                <a:latin typeface="Calibri" panose="020F0502020204030204" pitchFamily="34" charset="0"/>
              </a:rPr>
              <a:t>More positive attitudes toward transgender people</a:t>
            </a:r>
          </a:p>
          <a:p>
            <a:pPr marL="285750" indent="-285750">
              <a:buFont typeface="Arial" panose="020B0604020202020204" pitchFamily="34" charset="0"/>
              <a:buChar char="•"/>
            </a:pPr>
            <a:r>
              <a:rPr lang="en-US" dirty="0">
                <a:latin typeface="Calibri" panose="020F0502020204030204" pitchFamily="34" charset="0"/>
              </a:rPr>
              <a:t>More support for trans-friendly policies</a:t>
            </a:r>
          </a:p>
          <a:p>
            <a:pPr marL="285750" indent="-285750">
              <a:buFont typeface="Arial" panose="020B0604020202020204" pitchFamily="34" charset="0"/>
              <a:buChar char="•"/>
            </a:pPr>
            <a:endParaRPr lang="en-US" dirty="0">
              <a:latin typeface="Calibri" panose="020F0502020204030204" pitchFamily="34" charset="0"/>
            </a:endParaRPr>
          </a:p>
          <a:p>
            <a:r>
              <a:rPr lang="en-US" b="1" dirty="0">
                <a:latin typeface="Calibri" panose="020F0502020204030204" pitchFamily="34" charset="0"/>
              </a:rPr>
              <a:t>Seeing two or more transgender shows</a:t>
            </a:r>
          </a:p>
          <a:p>
            <a:pPr marL="285750" indent="-285750">
              <a:buFont typeface="Arial" panose="020B0604020202020204" pitchFamily="34" charset="0"/>
              <a:buChar char="•"/>
            </a:pPr>
            <a:r>
              <a:rPr lang="en-US" dirty="0">
                <a:latin typeface="Calibri" panose="020F0502020204030204" pitchFamily="34" charset="0"/>
              </a:rPr>
              <a:t>Reduced link between political ideology and attitudes toward trans people </a:t>
            </a:r>
            <a:r>
              <a:rPr lang="en-US" u="sng" dirty="0">
                <a:latin typeface="Calibri" panose="020F0502020204030204" pitchFamily="34" charset="0"/>
              </a:rPr>
              <a:t>by half</a:t>
            </a:r>
          </a:p>
        </p:txBody>
      </p:sp>
      <p:pic>
        <p:nvPicPr>
          <p:cNvPr id="11" name="hhs word mark_cardinal.jpg" descr="hhs word mark_cardinal.jpg" title="HHS logo"/>
          <p:cNvPicPr>
            <a:picLocks noChangeAspect="1"/>
          </p:cNvPicPr>
          <p:nvPr/>
        </p:nvPicPr>
        <p:blipFill>
          <a:blip r:embed="rId4">
            <a:extLst/>
          </a:blip>
          <a:stretch>
            <a:fillRect/>
          </a:stretch>
        </p:blipFill>
        <p:spPr>
          <a:xfrm>
            <a:off x="6029576" y="284424"/>
            <a:ext cx="2938398" cy="601174"/>
          </a:xfrm>
          <a:prstGeom prst="rect">
            <a:avLst/>
          </a:prstGeom>
          <a:ln w="12700">
            <a:miter lim="400000"/>
          </a:ln>
        </p:spPr>
      </p:pic>
    </p:spTree>
    <p:extLst>
      <p:ext uri="{BB962C8B-B14F-4D97-AF65-F5344CB8AC3E}">
        <p14:creationId xmlns:p14="http://schemas.microsoft.com/office/powerpoint/2010/main" val="4174073123"/>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speechless.jpg" descr="Screencap from the TV show Speechless&#10;" title="Speechless"/>
          <p:cNvPicPr>
            <a:picLocks noChangeAspect="1"/>
          </p:cNvPicPr>
          <p:nvPr/>
        </p:nvPicPr>
        <p:blipFill>
          <a:blip r:embed="rId3">
            <a:extLst/>
          </a:blip>
          <a:stretch>
            <a:fillRect/>
          </a:stretch>
        </p:blipFill>
        <p:spPr>
          <a:xfrm>
            <a:off x="3504693" y="1999671"/>
            <a:ext cx="5216953" cy="3477120"/>
          </a:xfrm>
          <a:prstGeom prst="rect">
            <a:avLst/>
          </a:prstGeom>
          <a:ln>
            <a:noFill/>
          </a:ln>
          <a:effectLst/>
        </p:spPr>
      </p:pic>
      <p:pic>
        <p:nvPicPr>
          <p:cNvPr id="408" name="switched.jpg" descr="switched.jpg" title="Switched at Birth logo"/>
          <p:cNvPicPr>
            <a:picLocks noChangeAspect="1"/>
          </p:cNvPicPr>
          <p:nvPr/>
        </p:nvPicPr>
        <p:blipFill>
          <a:blip r:embed="rId4">
            <a:extLst/>
          </a:blip>
          <a:stretch>
            <a:fillRect/>
          </a:stretch>
        </p:blipFill>
        <p:spPr>
          <a:xfrm>
            <a:off x="414986" y="3956839"/>
            <a:ext cx="4197332" cy="2798768"/>
          </a:xfrm>
          <a:prstGeom prst="rect">
            <a:avLst/>
          </a:prstGeom>
          <a:ln>
            <a:noFill/>
          </a:ln>
          <a:effectLst/>
        </p:spPr>
      </p:pic>
      <p:pic>
        <p:nvPicPr>
          <p:cNvPr id="410" name="switched mark.png" descr="Screencap from the TV show Switched at Birth" title="Switched at Birth"/>
          <p:cNvPicPr>
            <a:picLocks noChangeAspect="1"/>
          </p:cNvPicPr>
          <p:nvPr/>
        </p:nvPicPr>
        <p:blipFill>
          <a:blip r:embed="rId5">
            <a:extLst/>
          </a:blip>
          <a:srcRect l="5783"/>
          <a:stretch>
            <a:fillRect/>
          </a:stretch>
        </p:blipFill>
        <p:spPr>
          <a:xfrm>
            <a:off x="4797918" y="5917075"/>
            <a:ext cx="1774323" cy="681603"/>
          </a:xfrm>
          <a:prstGeom prst="rect">
            <a:avLst/>
          </a:prstGeom>
          <a:ln w="12700">
            <a:miter lim="400000"/>
          </a:ln>
        </p:spPr>
      </p:pic>
      <p:pic>
        <p:nvPicPr>
          <p:cNvPr id="411" name="speechless mark.png" descr="speechless mark.png" title="Speechless logo"/>
          <p:cNvPicPr>
            <a:picLocks noChangeAspect="1"/>
          </p:cNvPicPr>
          <p:nvPr/>
        </p:nvPicPr>
        <p:blipFill>
          <a:blip r:embed="rId6">
            <a:extLst/>
          </a:blip>
          <a:stretch>
            <a:fillRect/>
          </a:stretch>
        </p:blipFill>
        <p:spPr>
          <a:xfrm>
            <a:off x="1338929" y="2424159"/>
            <a:ext cx="2001721" cy="562984"/>
          </a:xfrm>
          <a:prstGeom prst="rect">
            <a:avLst/>
          </a:prstGeom>
          <a:ln w="12700">
            <a:miter lim="400000"/>
          </a:ln>
        </p:spPr>
      </p:pic>
      <p:sp>
        <p:nvSpPr>
          <p:cNvPr id="13" name="Title 1">
            <a:extLst/>
          </p:cNvPr>
          <p:cNvSpPr txBox="1">
            <a:spLocks/>
          </p:cNvSpPr>
          <p:nvPr/>
        </p:nvSpPr>
        <p:spPr>
          <a:xfrm>
            <a:off x="0" y="1677424"/>
            <a:ext cx="9144000" cy="303776"/>
          </a:xfrm>
          <a:prstGeom prst="rect">
            <a:avLst/>
          </a:prstGeom>
          <a:noFill/>
          <a:ln>
            <a:noFill/>
          </a:ln>
        </p:spPr>
        <p:txBody>
          <a:bodyPr wrap="square" lIns="82045" tIns="82045" rIns="82045" bIns="82045" anchor="b"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None/>
              <a:defRPr sz="1800" b="0" i="0" u="none" strike="noStrike" cap="none">
                <a:solidFill>
                  <a:schemeClr val="dk2"/>
                </a:solidFill>
                <a:latin typeface="Calibri"/>
                <a:ea typeface="Calibri"/>
                <a:cs typeface="Calibri"/>
                <a:sym typeface="Calibri"/>
              </a:defRPr>
            </a:lvl5pPr>
            <a:lvl6pPr marL="457200" marR="0" lvl="5" indent="0" algn="ctr" rtl="0">
              <a:spcBef>
                <a:spcPts val="0"/>
              </a:spcBef>
              <a:spcAft>
                <a:spcPts val="0"/>
              </a:spcAft>
              <a:buNone/>
              <a:defRPr sz="1800" b="0" i="0" u="none" strike="noStrike" cap="none">
                <a:solidFill>
                  <a:schemeClr val="dk2"/>
                </a:solidFill>
                <a:latin typeface="Calibri"/>
                <a:ea typeface="Calibri"/>
                <a:cs typeface="Calibri"/>
                <a:sym typeface="Calibri"/>
              </a:defRPr>
            </a:lvl6pPr>
            <a:lvl7pPr marL="914400" marR="0" lvl="6" indent="0" algn="ctr" rtl="0">
              <a:spcBef>
                <a:spcPts val="0"/>
              </a:spcBef>
              <a:spcAft>
                <a:spcPts val="0"/>
              </a:spcAft>
              <a:buNone/>
              <a:defRPr sz="1800" b="0" i="0" u="none" strike="noStrike" cap="none">
                <a:solidFill>
                  <a:schemeClr val="dk2"/>
                </a:solidFill>
                <a:latin typeface="Calibri"/>
                <a:ea typeface="Calibri"/>
                <a:cs typeface="Calibri"/>
                <a:sym typeface="Calibri"/>
              </a:defRPr>
            </a:lvl7pPr>
            <a:lvl8pPr marL="1371600" marR="0" lvl="7" indent="0" algn="ctr" rtl="0">
              <a:spcBef>
                <a:spcPts val="0"/>
              </a:spcBef>
              <a:spcAft>
                <a:spcPts val="0"/>
              </a:spcAft>
              <a:buNone/>
              <a:defRPr sz="1800" b="0" i="0" u="none" strike="noStrike" cap="none">
                <a:solidFill>
                  <a:schemeClr val="dk2"/>
                </a:solidFill>
                <a:latin typeface="Calibri"/>
                <a:ea typeface="Calibri"/>
                <a:cs typeface="Calibri"/>
                <a:sym typeface="Calibri"/>
              </a:defRPr>
            </a:lvl8pPr>
            <a:lvl9pPr marL="1828800" marR="0" lvl="8" indent="0" algn="ctr" rtl="0">
              <a:spcBef>
                <a:spcPts val="0"/>
              </a:spcBef>
              <a:spcAft>
                <a:spcPts val="0"/>
              </a:spcAft>
              <a:buNone/>
              <a:defRPr sz="1800" b="0" i="0" u="none" strike="noStrike" cap="none">
                <a:solidFill>
                  <a:schemeClr val="dk2"/>
                </a:solidFill>
                <a:latin typeface="Calibri"/>
                <a:ea typeface="Calibri"/>
                <a:cs typeface="Calibri"/>
                <a:sym typeface="Calibri"/>
              </a:defRPr>
            </a:lvl9pPr>
          </a:lstStyle>
          <a:p>
            <a:pPr defTabSz="914400"/>
            <a:r>
              <a:rPr lang="en-US" sz="2100" b="1" kern="0" dirty="0">
                <a:solidFill>
                  <a:schemeClr val="tx1"/>
                </a:solidFill>
                <a:latin typeface="Helvetica Light"/>
              </a:rPr>
              <a:t>Breaking New Ground on TV: ‘Switched at Birth,’ ‘Speechless’ Cover Issues Facing Disability Community</a:t>
            </a:r>
          </a:p>
        </p:txBody>
      </p:sp>
      <p:pic>
        <p:nvPicPr>
          <p:cNvPr id="15" name="hhs word mark_cardinal.jpg" descr="hhs word mark_cardinal.jpg" title="HHS logo"/>
          <p:cNvPicPr>
            <a:picLocks noChangeAspect="1"/>
          </p:cNvPicPr>
          <p:nvPr/>
        </p:nvPicPr>
        <p:blipFill>
          <a:blip r:embed="rId7">
            <a:extLst/>
          </a:blip>
          <a:stretch>
            <a:fillRect/>
          </a:stretch>
        </p:blipFill>
        <p:spPr>
          <a:xfrm>
            <a:off x="6029576" y="284424"/>
            <a:ext cx="2938398" cy="601174"/>
          </a:xfrm>
          <a:prstGeom prst="rect">
            <a:avLst/>
          </a:prstGeom>
          <a:ln w="12700">
            <a:miter lim="400000"/>
          </a:ln>
        </p:spPr>
      </p:pic>
      <p:sp>
        <p:nvSpPr>
          <p:cNvPr id="2" name="Title 1">
            <a:extLst>
              <a:ext uri="{FF2B5EF4-FFF2-40B4-BE49-F238E27FC236}">
                <a16:creationId xmlns:a16="http://schemas.microsoft.com/office/drawing/2014/main" id="{ACE990AC-D960-4255-AE47-52D15EB11A0D}"/>
              </a:ext>
            </a:extLst>
          </p:cNvPr>
          <p:cNvSpPr>
            <a:spLocks noGrp="1"/>
          </p:cNvSpPr>
          <p:nvPr>
            <p:ph type="title"/>
          </p:nvPr>
        </p:nvSpPr>
        <p:spPr/>
        <p:txBody>
          <a:bodyPr/>
          <a:lstStyle/>
          <a:p>
            <a:r>
              <a:rPr lang="en-US" sz="2100" b="1" dirty="0">
                <a:solidFill>
                  <a:srgbClr val="000000"/>
                </a:solidFill>
                <a:effectLst/>
                <a:latin typeface="Helvetica Light"/>
                <a:ea typeface="+mn-ea"/>
                <a:cs typeface="+mn-cs"/>
              </a:rPr>
              <a:t>Breaking New Ground on TV</a:t>
            </a:r>
            <a:endParaRPr lang="en-US" dirty="0"/>
          </a:p>
        </p:txBody>
      </p:sp>
    </p:spTree>
    <p:extLst>
      <p:ext uri="{BB962C8B-B14F-4D97-AF65-F5344CB8AC3E}">
        <p14:creationId xmlns:p14="http://schemas.microsoft.com/office/powerpoint/2010/main" val="2018809118"/>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BDD01-B9EC-4DBF-8F0B-852735AC3416}"/>
              </a:ext>
            </a:extLst>
          </p:cNvPr>
          <p:cNvSpPr>
            <a:spLocks noGrp="1"/>
          </p:cNvSpPr>
          <p:nvPr>
            <p:ph type="title" idx="4294967295"/>
          </p:nvPr>
        </p:nvSpPr>
        <p:spPr>
          <a:xfrm>
            <a:off x="3384263" y="374468"/>
            <a:ext cx="8229023" cy="243728"/>
          </a:xfrm>
        </p:spPr>
        <p:txBody>
          <a:bodyPr/>
          <a:lstStyle/>
          <a:p>
            <a:r>
              <a:rPr lang="en-US" dirty="0"/>
              <a:t>Kate </a:t>
            </a:r>
            <a:r>
              <a:rPr lang="en-US" dirty="0" err="1"/>
              <a:t>Folb</a:t>
            </a:r>
            <a:endParaRPr lang="en-US" dirty="0"/>
          </a:p>
        </p:txBody>
      </p:sp>
      <p:sp>
        <p:nvSpPr>
          <p:cNvPr id="420" name="Kate Langrall Folb, Director…"/>
          <p:cNvSpPr txBox="1"/>
          <p:nvPr/>
        </p:nvSpPr>
        <p:spPr>
          <a:xfrm>
            <a:off x="500712" y="2330648"/>
            <a:ext cx="8143876" cy="146924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spAutoFit/>
          </a:bodyPr>
          <a:lstStyle/>
          <a:p>
            <a:pPr algn="ctr">
              <a:lnSpc>
                <a:spcPct val="80000"/>
              </a:lnSpc>
              <a:spcBef>
                <a:spcPts val="633"/>
              </a:spcBef>
              <a:defRPr sz="3800">
                <a:latin typeface="Helvetica Light"/>
                <a:ea typeface="Helvetica Light"/>
                <a:cs typeface="Helvetica Light"/>
                <a:sym typeface="Helvetica Light"/>
              </a:defRPr>
            </a:pPr>
            <a:r>
              <a:rPr sz="2672" dirty="0"/>
              <a:t>Kate </a:t>
            </a:r>
            <a:r>
              <a:rPr sz="2672" dirty="0" err="1"/>
              <a:t>Langrall</a:t>
            </a:r>
            <a:r>
              <a:rPr sz="2672" dirty="0"/>
              <a:t> </a:t>
            </a:r>
            <a:r>
              <a:rPr sz="2672" dirty="0" err="1"/>
              <a:t>Folb</a:t>
            </a:r>
            <a:r>
              <a:rPr sz="2672" dirty="0"/>
              <a:t>, Director</a:t>
            </a:r>
          </a:p>
          <a:p>
            <a:pPr algn="ctr">
              <a:lnSpc>
                <a:spcPct val="80000"/>
              </a:lnSpc>
              <a:spcBef>
                <a:spcPts val="633"/>
              </a:spcBef>
              <a:defRPr sz="3600" u="sng"/>
            </a:pPr>
            <a:endParaRPr sz="2531" dirty="0"/>
          </a:p>
          <a:p>
            <a:pPr algn="ctr">
              <a:lnSpc>
                <a:spcPct val="90000"/>
              </a:lnSpc>
              <a:spcBef>
                <a:spcPts val="633"/>
              </a:spcBef>
              <a:defRPr sz="2700"/>
            </a:pPr>
            <a:r>
              <a:rPr sz="1898" dirty="0" err="1"/>
              <a:t>kate.folb@usc.edu</a:t>
            </a:r>
            <a:r>
              <a:rPr sz="1898" dirty="0"/>
              <a:t> / (323) 782-3315</a:t>
            </a:r>
          </a:p>
          <a:p>
            <a:pPr algn="ctr">
              <a:lnSpc>
                <a:spcPct val="90000"/>
              </a:lnSpc>
              <a:spcBef>
                <a:spcPts val="633"/>
              </a:spcBef>
              <a:defRPr sz="2700"/>
            </a:pPr>
            <a:r>
              <a:rPr sz="1898" dirty="0" err="1"/>
              <a:t>www.usc.edu</a:t>
            </a:r>
            <a:r>
              <a:rPr sz="1898" dirty="0"/>
              <a:t>/</a:t>
            </a:r>
            <a:r>
              <a:rPr sz="1898" dirty="0" err="1"/>
              <a:t>hhs</a:t>
            </a:r>
            <a:endParaRPr sz="1898" dirty="0"/>
          </a:p>
        </p:txBody>
      </p:sp>
      <p:pic>
        <p:nvPicPr>
          <p:cNvPr id="422" name="Line" descr="Line"/>
          <p:cNvPicPr>
            <a:picLocks/>
          </p:cNvPicPr>
          <p:nvPr/>
        </p:nvPicPr>
        <p:blipFill>
          <a:blip r:embed="rId2">
            <a:extLst/>
          </a:blip>
          <a:stretch>
            <a:fillRect/>
          </a:stretch>
        </p:blipFill>
        <p:spPr>
          <a:xfrm>
            <a:off x="2374818" y="2853035"/>
            <a:ext cx="4550494" cy="116086"/>
          </a:xfrm>
          <a:prstGeom prst="rect">
            <a:avLst/>
          </a:prstGeom>
        </p:spPr>
      </p:pic>
      <p:pic>
        <p:nvPicPr>
          <p:cNvPr id="424" name="hhs word mark_cardinal.jpg" descr="hhs word mark_cardinal.jpg" title="HHS logo"/>
          <p:cNvPicPr>
            <a:picLocks noChangeAspect="1"/>
          </p:cNvPicPr>
          <p:nvPr/>
        </p:nvPicPr>
        <p:blipFill>
          <a:blip r:embed="rId3">
            <a:extLst/>
          </a:blip>
          <a:stretch>
            <a:fillRect/>
          </a:stretch>
        </p:blipFill>
        <p:spPr>
          <a:xfrm>
            <a:off x="3102802" y="5949209"/>
            <a:ext cx="2938398" cy="601174"/>
          </a:xfrm>
          <a:prstGeom prst="rect">
            <a:avLst/>
          </a:prstGeom>
          <a:ln w="12700">
            <a:miter lim="400000"/>
          </a:ln>
        </p:spPr>
      </p:pic>
      <p:pic>
        <p:nvPicPr>
          <p:cNvPr id="11" name="hhs word mark_cardinal.jpg" descr="hhs word mark_cardinal.jpg" title="HHS logo"/>
          <p:cNvPicPr>
            <a:picLocks noChangeAspect="1"/>
          </p:cNvPicPr>
          <p:nvPr/>
        </p:nvPicPr>
        <p:blipFill>
          <a:blip r:embed="rId3">
            <a:extLst/>
          </a:blip>
          <a:stretch>
            <a:fillRect/>
          </a:stretch>
        </p:blipFill>
        <p:spPr>
          <a:xfrm>
            <a:off x="6029576" y="284424"/>
            <a:ext cx="2938398" cy="601174"/>
          </a:xfrm>
          <a:prstGeom prst="rect">
            <a:avLst/>
          </a:prstGeom>
          <a:ln w="12700">
            <a:miter lim="400000"/>
          </a:ln>
        </p:spPr>
      </p:pic>
    </p:spTree>
    <p:extLst>
      <p:ext uri="{BB962C8B-B14F-4D97-AF65-F5344CB8AC3E}">
        <p14:creationId xmlns:p14="http://schemas.microsoft.com/office/powerpoint/2010/main" val="2900410426"/>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idx="4294967295"/>
          </p:nvPr>
        </p:nvSpPr>
        <p:spPr>
          <a:xfrm>
            <a:off x="753300" y="0"/>
            <a:ext cx="8314500" cy="1143000"/>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Calibri"/>
              <a:buNone/>
            </a:pPr>
            <a:r>
              <a:rPr lang="en-US" sz="4000" b="1" i="0" u="none" strike="noStrike" cap="none" dirty="0">
                <a:solidFill>
                  <a:schemeClr val="lt1"/>
                </a:solidFill>
                <a:latin typeface="Calibri"/>
                <a:ea typeface="Calibri"/>
                <a:cs typeface="Calibri"/>
                <a:sym typeface="Calibri"/>
              </a:rPr>
              <a:t>Dr. Donna Walton</a:t>
            </a:r>
            <a:endParaRPr lang="en-US" sz="3000" b="1"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body" idx="4294967295"/>
          </p:nvPr>
        </p:nvSpPr>
        <p:spPr>
          <a:xfrm>
            <a:off x="3703320" y="1333500"/>
            <a:ext cx="5181600" cy="4191000"/>
          </a:xfrm>
          <a:prstGeom prst="rect">
            <a:avLst/>
          </a:prstGeom>
          <a:noFill/>
          <a:ln>
            <a:noFill/>
          </a:ln>
        </p:spPr>
        <p:txBody>
          <a:bodyPr wrap="square" lIns="91425" tIns="45700" rIns="91425" bIns="45700" anchor="t" anchorCtr="0">
            <a:noAutofit/>
          </a:bodyPr>
          <a:lstStyle/>
          <a:p>
            <a:pPr lvl="0" indent="-50800">
              <a:spcBef>
                <a:spcPts val="0"/>
              </a:spcBef>
              <a:buClr>
                <a:schemeClr val="dk1"/>
              </a:buClr>
              <a:buSzPts val="800"/>
              <a:buNone/>
            </a:pPr>
            <a:r>
              <a:rPr lang="en-US" b="1" dirty="0"/>
              <a:t>Dr. Donna R. Walton</a:t>
            </a:r>
            <a:r>
              <a:rPr lang="en-US" dirty="0"/>
              <a:t> grew up dreaming of becoming a great performer. Facing crowds fed her soul, but fate had other plans. Losing her leg in 1976 to osteogenic sarcoma, a potentially fatal form of bone cancer, Walton became motivated to fight for the respect and dignity she believes all people deserve, especially African American women with disabilities. In 2012, she founded the Divas With Disabilities Project, a digital campaign aimed to support women of color with disabilities. The bulk of Walton’s work highlights diversity and disability awareness. Walton is perhaps best known for her facilitation of Empowerment Salons for young girls and women of color. Drawing from her background in counseling and education, she conducts Empowerment Salons and workshops to teach women how to embrace their inner strength, to gain self-confidence and self-control over life’s challenges. Walton is also a member of </a:t>
            </a:r>
            <a:r>
              <a:rPr lang="en-US" dirty="0" err="1"/>
              <a:t>RespectAbility’s</a:t>
            </a:r>
            <a:r>
              <a:rPr lang="en-US" dirty="0"/>
              <a:t> Board of Advisors.</a:t>
            </a:r>
            <a:endParaRPr sz="3200" b="0" i="0" u="none" strike="noStrike" cap="none" dirty="0">
              <a:solidFill>
                <a:schemeClr val="dk1"/>
              </a:solidFill>
              <a:latin typeface="Calibri"/>
              <a:ea typeface="Calibri"/>
              <a:cs typeface="Calibri"/>
              <a:sym typeface="Calibri"/>
            </a:endParaRPr>
          </a:p>
        </p:txBody>
      </p:sp>
      <p:pic>
        <p:nvPicPr>
          <p:cNvPr id="3" name="Picture 2" descr="Donna Walton headshot wearing a black dress and pearls" title="Donna Walt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447800"/>
            <a:ext cx="3276600" cy="3276600"/>
          </a:xfrm>
          <a:prstGeom prst="rect">
            <a:avLst/>
          </a:prstGeom>
        </p:spPr>
      </p:pic>
    </p:spTree>
    <p:extLst>
      <p:ext uri="{BB962C8B-B14F-4D97-AF65-F5344CB8AC3E}">
        <p14:creationId xmlns:p14="http://schemas.microsoft.com/office/powerpoint/2010/main" val="122844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idx="4294967295"/>
          </p:nvPr>
        </p:nvSpPr>
        <p:spPr>
          <a:xfrm>
            <a:off x="719100" y="0"/>
            <a:ext cx="8314500" cy="1143000"/>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Calibri"/>
              <a:buNone/>
            </a:pPr>
            <a:r>
              <a:rPr lang="en-US" sz="4000" b="1" i="0" u="none" strike="noStrike" cap="none" dirty="0">
                <a:solidFill>
                  <a:schemeClr val="lt1"/>
                </a:solidFill>
                <a:latin typeface="Calibri"/>
                <a:ea typeface="Calibri"/>
                <a:cs typeface="Calibri"/>
                <a:sym typeface="Calibri"/>
              </a:rPr>
              <a:t>The Divas </a:t>
            </a:r>
            <a:br>
              <a:rPr lang="en-US" sz="4000" b="1" i="0" u="none" strike="noStrike" cap="none" dirty="0">
                <a:solidFill>
                  <a:schemeClr val="lt1"/>
                </a:solidFill>
                <a:latin typeface="Calibri"/>
                <a:ea typeface="Calibri"/>
                <a:cs typeface="Calibri"/>
                <a:sym typeface="Calibri"/>
              </a:rPr>
            </a:br>
            <a:r>
              <a:rPr lang="en-US" sz="4000" b="1" i="0" u="none" strike="noStrike" cap="none" dirty="0">
                <a:solidFill>
                  <a:schemeClr val="lt1"/>
                </a:solidFill>
                <a:latin typeface="Calibri"/>
                <a:ea typeface="Calibri"/>
                <a:cs typeface="Calibri"/>
                <a:sym typeface="Calibri"/>
              </a:rPr>
              <a:t>With Disabilities Project</a:t>
            </a:r>
            <a:endParaRPr lang="en-US" sz="3000" b="1"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body" idx="4294967295"/>
          </p:nvPr>
        </p:nvSpPr>
        <p:spPr>
          <a:xfrm>
            <a:off x="228600" y="1981200"/>
            <a:ext cx="8534400" cy="4876800"/>
          </a:xfrm>
          <a:prstGeom prst="rect">
            <a:avLst/>
          </a:prstGeom>
          <a:noFill/>
          <a:ln>
            <a:noFill/>
          </a:ln>
        </p:spPr>
        <p:txBody>
          <a:bodyPr wrap="square" lIns="91425" tIns="45700" rIns="91425" bIns="45700" numCol="2" anchor="t" anchorCtr="0">
            <a:noAutofit/>
          </a:bodyPr>
          <a:lstStyle/>
          <a:p>
            <a:pPr>
              <a:buNone/>
            </a:pPr>
            <a:endParaRPr lang="en-US" dirty="0"/>
          </a:p>
          <a:p>
            <a:pPr>
              <a:buNone/>
            </a:pPr>
            <a:r>
              <a:rPr lang="en-US" dirty="0"/>
              <a:t>Vision: To see more women of color with disabilities reflected in mass media.</a:t>
            </a:r>
          </a:p>
          <a:p>
            <a:pPr>
              <a:buNone/>
            </a:pPr>
            <a:endParaRPr lang="en-US" dirty="0"/>
          </a:p>
          <a:p>
            <a:pPr>
              <a:buNone/>
            </a:pPr>
            <a:r>
              <a:rPr lang="en-US" dirty="0"/>
              <a:t>Mission: To help shape the perception of what “disability” looks like by promoting  women of color through various media platforms. </a:t>
            </a:r>
          </a:p>
          <a:p>
            <a:pPr>
              <a:buNone/>
            </a:pPr>
            <a:endParaRPr lang="en-US" dirty="0"/>
          </a:p>
          <a:p>
            <a:pPr>
              <a:buNone/>
            </a:pPr>
            <a:r>
              <a:rPr lang="en-US" dirty="0"/>
              <a:t>This campaign, started by Dr. Donna R. Walton, Founder &amp; CEO of </a:t>
            </a:r>
            <a:r>
              <a:rPr lang="en-US" dirty="0" err="1"/>
              <a:t>LEGGTalk</a:t>
            </a:r>
            <a:r>
              <a:rPr lang="en-US" dirty="0"/>
              <a:t>, Inc., is bringing together women of color with disabilities throughout the world to reject and discredit stereotyped imagery historically portrayed by mass media.</a:t>
            </a:r>
          </a:p>
          <a:p>
            <a:pPr marL="393700">
              <a:buNone/>
            </a:pPr>
            <a:endParaRPr lang="en-US" dirty="0"/>
          </a:p>
          <a:p>
            <a:pPr marL="393700">
              <a:buNone/>
            </a:pPr>
            <a:endParaRPr lang="en-US" dirty="0"/>
          </a:p>
          <a:p>
            <a:pPr marL="393700">
              <a:buNone/>
            </a:pPr>
            <a:endParaRPr lang="en-US" dirty="0"/>
          </a:p>
          <a:p>
            <a:pPr marL="393700">
              <a:buNone/>
            </a:pPr>
            <a:endParaRPr lang="en-US" dirty="0"/>
          </a:p>
          <a:p>
            <a:pPr marL="393700">
              <a:buNone/>
            </a:pPr>
            <a:endParaRPr lang="en-US" dirty="0"/>
          </a:p>
          <a:p>
            <a:pPr marL="393700">
              <a:buNone/>
            </a:pPr>
            <a:endParaRPr lang="en-US" dirty="0"/>
          </a:p>
          <a:p>
            <a:pPr marL="393700">
              <a:buNone/>
            </a:pPr>
            <a:endParaRPr lang="en-US" dirty="0"/>
          </a:p>
          <a:p>
            <a:pPr marL="393700">
              <a:buNone/>
            </a:pPr>
            <a:endParaRPr lang="en-US" dirty="0"/>
          </a:p>
          <a:p>
            <a:pPr marL="393700">
              <a:buNone/>
            </a:pPr>
            <a:endParaRPr lang="en-US" dirty="0"/>
          </a:p>
          <a:p>
            <a:pPr marL="393700">
              <a:buNone/>
            </a:pPr>
            <a:r>
              <a:rPr lang="en-US" dirty="0"/>
              <a:t>Core Values</a:t>
            </a:r>
          </a:p>
          <a:p>
            <a:pPr marL="393700"/>
            <a:r>
              <a:rPr lang="en-US" dirty="0"/>
              <a:t>Diversity and Inclusion</a:t>
            </a:r>
          </a:p>
          <a:p>
            <a:pPr marL="393700"/>
            <a:r>
              <a:rPr lang="en-US" dirty="0"/>
              <a:t>Empowerment</a:t>
            </a:r>
          </a:p>
          <a:p>
            <a:pPr marL="393700"/>
            <a:r>
              <a:rPr lang="en-US" dirty="0"/>
              <a:t>Image Transformation</a:t>
            </a:r>
          </a:p>
          <a:p>
            <a:pPr marL="393700"/>
            <a:r>
              <a:rPr lang="en-US" dirty="0"/>
              <a:t>Integrity</a:t>
            </a:r>
          </a:p>
          <a:p>
            <a:pPr marL="393700"/>
            <a:r>
              <a:rPr lang="en-US" dirty="0"/>
              <a:t>Perseverance</a:t>
            </a:r>
          </a:p>
          <a:p>
            <a:pPr marL="393700"/>
            <a:r>
              <a:rPr lang="en-US" dirty="0"/>
              <a:t>Social Justice</a:t>
            </a:r>
          </a:p>
          <a:p>
            <a:pPr marL="393700"/>
            <a:r>
              <a:rPr lang="en-US" dirty="0"/>
              <a:t>Unity</a:t>
            </a:r>
          </a:p>
          <a:p>
            <a:pPr marL="393700"/>
            <a:r>
              <a:rPr lang="en-US" dirty="0"/>
              <a:t>Global Perspective</a:t>
            </a:r>
          </a:p>
          <a:p>
            <a:pPr>
              <a:buNone/>
            </a:pPr>
            <a:endParaRPr lang="en-US" dirty="0"/>
          </a:p>
        </p:txBody>
      </p:sp>
      <p:sp>
        <p:nvSpPr>
          <p:cNvPr id="2" name="Rectangle 1"/>
          <p:cNvSpPr/>
          <p:nvPr/>
        </p:nvSpPr>
        <p:spPr>
          <a:xfrm>
            <a:off x="228600" y="1219200"/>
            <a:ext cx="8458650" cy="707886"/>
          </a:xfrm>
          <a:prstGeom prst="rect">
            <a:avLst/>
          </a:prstGeom>
        </p:spPr>
        <p:txBody>
          <a:bodyPr wrap="square">
            <a:spAutoFit/>
          </a:bodyPr>
          <a:lstStyle/>
          <a:p>
            <a:pPr>
              <a:buNone/>
            </a:pPr>
            <a:r>
              <a:rPr lang="en-US" sz="2000" dirty="0">
                <a:latin typeface="Calibri" panose="020F0502020204030204" pitchFamily="34" charset="0"/>
              </a:rPr>
              <a:t>The Divas with Disabilities Project: A creative extension of </a:t>
            </a:r>
            <a:r>
              <a:rPr lang="en-US" sz="2000" u="sng" dirty="0" err="1">
                <a:latin typeface="Calibri" panose="020F0502020204030204" pitchFamily="34" charset="0"/>
                <a:hlinkClick r:id="rId3"/>
              </a:rPr>
              <a:t>LEGGTalk</a:t>
            </a:r>
            <a:r>
              <a:rPr lang="en-US" sz="2000" dirty="0">
                <a:latin typeface="Calibri" panose="020F0502020204030204" pitchFamily="34" charset="0"/>
              </a:rPr>
              <a:t>, Inc. which transforms </a:t>
            </a:r>
            <a:r>
              <a:rPr lang="en-US" sz="2000" b="1" dirty="0">
                <a:latin typeface="Calibri" panose="020F0502020204030204" pitchFamily="34" charset="0"/>
              </a:rPr>
              <a:t>Lessons of Empowerment</a:t>
            </a:r>
            <a:r>
              <a:rPr lang="en-US" sz="2000" dirty="0">
                <a:latin typeface="Calibri" panose="020F0502020204030204" pitchFamily="34" charset="0"/>
              </a:rPr>
              <a:t> into </a:t>
            </a:r>
            <a:r>
              <a:rPr lang="en-US" sz="2000" b="1" dirty="0">
                <a:latin typeface="Calibri" panose="020F0502020204030204" pitchFamily="34" charset="0"/>
              </a:rPr>
              <a:t>Achieving Goals and Greatness.</a:t>
            </a:r>
            <a:endParaRPr lang="en-US" sz="2000" dirty="0">
              <a:latin typeface="Calibri" panose="020F0502020204030204" pitchFamily="34" charset="0"/>
            </a:endParaRPr>
          </a:p>
        </p:txBody>
      </p:sp>
      <p:pic>
        <p:nvPicPr>
          <p:cNvPr id="6" name="Picture 5" descr="text: The Divas With Disabilities Project: Empowering Women of Color who have Disabilities, with image of Donna Walton headshot wearing black and white zebra blazer and pearls, founder of the project" title="Divas with Disabilities bann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350" y="1981200"/>
            <a:ext cx="3734250" cy="1865132"/>
          </a:xfrm>
          <a:prstGeom prst="rect">
            <a:avLst/>
          </a:prstGeom>
        </p:spPr>
      </p:pic>
    </p:spTree>
    <p:extLst>
      <p:ext uri="{BB962C8B-B14F-4D97-AF65-F5344CB8AC3E}">
        <p14:creationId xmlns:p14="http://schemas.microsoft.com/office/powerpoint/2010/main" val="236275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descr="magnifying glass with the phrase, &quot;look at grant making through the lens of disability&quot; inside of the lens. " title="magnifying glass"/>
          <p:cNvPicPr preferRelativeResize="0"/>
          <p:nvPr/>
        </p:nvPicPr>
        <p:blipFill rotWithShape="1">
          <a:blip r:embed="rId3">
            <a:alphaModFix/>
          </a:blip>
          <a:srcRect b="9494"/>
          <a:stretch/>
        </p:blipFill>
        <p:spPr>
          <a:xfrm>
            <a:off x="1750302" y="1251464"/>
            <a:ext cx="6395452" cy="5606537"/>
          </a:xfrm>
          <a:prstGeom prst="rect">
            <a:avLst/>
          </a:prstGeom>
          <a:noFill/>
          <a:ln>
            <a:noFill/>
          </a:ln>
        </p:spPr>
      </p:pic>
      <p:sp>
        <p:nvSpPr>
          <p:cNvPr id="270" name="Shape 270"/>
          <p:cNvSpPr txBox="1">
            <a:spLocks noGrp="1"/>
          </p:cNvSpPr>
          <p:nvPr>
            <p:ph type="body" idx="1"/>
          </p:nvPr>
        </p:nvSpPr>
        <p:spPr>
          <a:xfrm>
            <a:off x="2808000" y="2395936"/>
            <a:ext cx="2263235" cy="463500"/>
          </a:xfrm>
          <a:prstGeom prst="rect">
            <a:avLst/>
          </a:prstGeom>
          <a:noFill/>
          <a:ln>
            <a:noFill/>
          </a:ln>
        </p:spPr>
        <p:txBody>
          <a:bodyPr wrap="square" lIns="80669" tIns="80669" rIns="80669" bIns="80669" anchor="t" anchorCtr="0">
            <a:noAutofit/>
          </a:bodyPr>
          <a:lstStyle/>
          <a:p>
            <a:pPr algn="ctr" rtl="0">
              <a:buClr>
                <a:srgbClr val="000000"/>
              </a:buClr>
              <a:buSzPct val="25000"/>
            </a:pPr>
            <a:r>
              <a:rPr lang="en-US" sz="3200" b="1" dirty="0">
                <a:solidFill>
                  <a:srgbClr val="000000"/>
                </a:solidFill>
                <a:latin typeface="Calibri" panose="020F0502020204030204" pitchFamily="34" charset="0"/>
                <a:ea typeface="Libre Baskerville"/>
                <a:cs typeface="Libre Baskerville"/>
                <a:sym typeface="Libre Baskerville"/>
              </a:rPr>
              <a:t>Looking through the lens of disability</a:t>
            </a:r>
          </a:p>
        </p:txBody>
      </p:sp>
      <p:sp>
        <p:nvSpPr>
          <p:cNvPr id="2" name="Title 1"/>
          <p:cNvSpPr>
            <a:spLocks noGrp="1"/>
          </p:cNvSpPr>
          <p:nvPr>
            <p:ph type="title"/>
          </p:nvPr>
        </p:nvSpPr>
        <p:spPr>
          <a:xfrm>
            <a:off x="954252" y="-87976"/>
            <a:ext cx="7987552" cy="869212"/>
          </a:xfrm>
        </p:spPr>
        <p:txBody>
          <a:bodyPr/>
          <a:lstStyle/>
          <a:p>
            <a:pPr algn="r" rtl="0"/>
            <a:r>
              <a:rPr lang="en-US" sz="4000" b="1" dirty="0">
                <a:solidFill>
                  <a:srgbClr val="FFFFFF"/>
                </a:solidFill>
                <a:latin typeface="Calibri" panose="020F0502020204030204" pitchFamily="34" charset="0"/>
                <a:ea typeface="Libre Baskerville"/>
                <a:cs typeface="Calibri" panose="020F0502020204030204" pitchFamily="34" charset="0"/>
              </a:rPr>
              <a:t>Inclusion, Equity, Equality </a:t>
            </a:r>
            <a:br>
              <a:rPr lang="en-US" sz="4000" b="1" dirty="0">
                <a:solidFill>
                  <a:srgbClr val="FFFFFF"/>
                </a:solidFill>
                <a:latin typeface="Calibri" panose="020F0502020204030204" pitchFamily="34" charset="0"/>
                <a:ea typeface="Libre Baskerville"/>
                <a:cs typeface="Calibri" panose="020F0502020204030204" pitchFamily="34" charset="0"/>
              </a:rPr>
            </a:br>
            <a:r>
              <a:rPr lang="en-US" sz="4000" b="1" dirty="0">
                <a:solidFill>
                  <a:srgbClr val="FFFFFF"/>
                </a:solidFill>
                <a:latin typeface="Calibri" panose="020F0502020204030204" pitchFamily="34" charset="0"/>
                <a:ea typeface="Libre Baskerville"/>
                <a:cs typeface="Calibri" panose="020F0502020204030204" pitchFamily="34" charset="0"/>
              </a:rPr>
              <a:t>&amp; Disability</a:t>
            </a:r>
            <a:endParaRPr lang="en-US" sz="4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1181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idx="4294967295"/>
          </p:nvPr>
        </p:nvSpPr>
        <p:spPr>
          <a:xfrm>
            <a:off x="719100" y="0"/>
            <a:ext cx="8314500" cy="1143000"/>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Calibri"/>
              <a:buNone/>
            </a:pPr>
            <a:r>
              <a:rPr lang="en-US" sz="4000" b="1" i="0" u="none" strike="noStrike" cap="none" dirty="0">
                <a:solidFill>
                  <a:schemeClr val="lt1"/>
                </a:solidFill>
                <a:latin typeface="Calibri"/>
                <a:ea typeface="Calibri"/>
                <a:cs typeface="Calibri"/>
                <a:sym typeface="Calibri"/>
              </a:rPr>
              <a:t>Gail Williamson,</a:t>
            </a:r>
            <a:br>
              <a:rPr lang="en-US" sz="4000" b="1" i="0" u="none" strike="noStrike" cap="none" dirty="0">
                <a:solidFill>
                  <a:schemeClr val="lt1"/>
                </a:solidFill>
                <a:latin typeface="Calibri"/>
                <a:ea typeface="Calibri"/>
                <a:cs typeface="Calibri"/>
                <a:sym typeface="Calibri"/>
              </a:rPr>
            </a:br>
            <a:r>
              <a:rPr lang="en-US" sz="4000" b="1" i="0" u="none" strike="noStrike" cap="none" dirty="0" err="1">
                <a:solidFill>
                  <a:schemeClr val="lt1"/>
                </a:solidFill>
                <a:latin typeface="Calibri"/>
                <a:ea typeface="Calibri"/>
                <a:cs typeface="Calibri"/>
                <a:sym typeface="Calibri"/>
              </a:rPr>
              <a:t>KMR</a:t>
            </a:r>
            <a:r>
              <a:rPr lang="en-US" sz="4000" b="1" i="0" u="none" strike="noStrike" cap="none" dirty="0">
                <a:solidFill>
                  <a:schemeClr val="lt1"/>
                </a:solidFill>
                <a:latin typeface="Calibri"/>
                <a:ea typeface="Calibri"/>
                <a:cs typeface="Calibri"/>
                <a:sym typeface="Calibri"/>
              </a:rPr>
              <a:t> Talent</a:t>
            </a:r>
            <a:endParaRPr lang="en-US" sz="3000" b="1"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body" idx="4294967295"/>
          </p:nvPr>
        </p:nvSpPr>
        <p:spPr>
          <a:xfrm>
            <a:off x="3657600" y="1447800"/>
            <a:ext cx="5181600" cy="4191000"/>
          </a:xfrm>
          <a:prstGeom prst="rect">
            <a:avLst/>
          </a:prstGeom>
          <a:noFill/>
          <a:ln>
            <a:noFill/>
          </a:ln>
        </p:spPr>
        <p:txBody>
          <a:bodyPr wrap="square" lIns="91425" tIns="45700" rIns="91425" bIns="45700" anchor="t" anchorCtr="0">
            <a:noAutofit/>
          </a:bodyPr>
          <a:lstStyle/>
          <a:p>
            <a:pPr lvl="0" indent="-50800">
              <a:spcBef>
                <a:spcPts val="0"/>
              </a:spcBef>
              <a:buClr>
                <a:schemeClr val="dk1"/>
              </a:buClr>
              <a:buSzPts val="800"/>
              <a:buNone/>
            </a:pPr>
            <a:r>
              <a:rPr lang="en-US" b="1" dirty="0"/>
              <a:t>Gail Williamson</a:t>
            </a:r>
            <a:r>
              <a:rPr lang="en-US" dirty="0"/>
              <a:t> is a talent agent and head of the Diversity Department at </a:t>
            </a:r>
            <a:r>
              <a:rPr lang="en-US" dirty="0" err="1"/>
              <a:t>Kazarian</a:t>
            </a:r>
            <a:r>
              <a:rPr lang="en-US" dirty="0"/>
              <a:t>/Measures/Ruskin &amp; Associates. The department focuses on representing clients with diverse disabilities. Williamson began her career as an advocate for talent with disabilities with the California Governor’s Committee for Employment of People with Disabilities working in their Media Access Office in Los Angeles in the early </a:t>
            </a:r>
            <a:r>
              <a:rPr lang="en-US" dirty="0" err="1"/>
              <a:t>90’s</a:t>
            </a:r>
            <a:r>
              <a:rPr lang="en-US" dirty="0"/>
              <a:t>. To date, Williamson has represented talent with disabilities on Broadway, as network series regulars, as recurring characters and more. She is happy to ask “Why couldn’t the attorney use a wheelchair?” or “Couldn’t that mom be deaf?” or “Why can’t grocery bagger have Down syndrome?” Williamson’s own son Blair, who was born with Down syndrome, is an accomplished actor. His work was the beginning of her media training and eye opening experience on how media images can change public opinion.</a:t>
            </a:r>
            <a:endParaRPr sz="3200" b="0" i="0" u="none" strike="noStrike" cap="none" dirty="0">
              <a:solidFill>
                <a:schemeClr val="dk1"/>
              </a:solidFill>
              <a:latin typeface="Calibri"/>
              <a:ea typeface="Calibri"/>
              <a:cs typeface="Calibri"/>
              <a:sym typeface="Calibri"/>
            </a:endParaRPr>
          </a:p>
        </p:txBody>
      </p:sp>
      <p:pic>
        <p:nvPicPr>
          <p:cNvPr id="2" name="Picture 1" descr="Headshot of Gail Williamson wearing a white and black collared top and black blazer" title="Gail Williams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447800"/>
            <a:ext cx="3276600" cy="3281728"/>
          </a:xfrm>
          <a:prstGeom prst="rect">
            <a:avLst/>
          </a:prstGeom>
        </p:spPr>
      </p:pic>
    </p:spTree>
    <p:extLst>
      <p:ext uri="{BB962C8B-B14F-4D97-AF65-F5344CB8AC3E}">
        <p14:creationId xmlns:p14="http://schemas.microsoft.com/office/powerpoint/2010/main" val="3863741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idx="4294967295"/>
          </p:nvPr>
        </p:nvSpPr>
        <p:spPr>
          <a:xfrm>
            <a:off x="719100" y="0"/>
            <a:ext cx="8314500" cy="1143000"/>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Calibri"/>
              <a:buNone/>
            </a:pPr>
            <a:r>
              <a:rPr lang="en-US" sz="4000" b="1" i="0" u="none" strike="noStrike" cap="none" dirty="0" err="1">
                <a:solidFill>
                  <a:schemeClr val="lt1"/>
                </a:solidFill>
                <a:latin typeface="Calibri"/>
                <a:ea typeface="Calibri"/>
                <a:cs typeface="Calibri"/>
                <a:sym typeface="Calibri"/>
              </a:rPr>
              <a:t>Kazarian</a:t>
            </a:r>
            <a:r>
              <a:rPr lang="en-US" sz="4000" b="1" i="0" u="none" strike="noStrike" cap="none" dirty="0">
                <a:solidFill>
                  <a:schemeClr val="lt1"/>
                </a:solidFill>
                <a:latin typeface="Calibri"/>
                <a:ea typeface="Calibri"/>
                <a:cs typeface="Calibri"/>
                <a:sym typeface="Calibri"/>
              </a:rPr>
              <a:t>/Measures/Ruskin &amp; Associations (</a:t>
            </a:r>
            <a:r>
              <a:rPr lang="en-US" sz="4000" b="1" i="0" u="none" strike="noStrike" cap="none" dirty="0" err="1">
                <a:solidFill>
                  <a:schemeClr val="lt1"/>
                </a:solidFill>
                <a:latin typeface="Calibri"/>
                <a:ea typeface="Calibri"/>
                <a:cs typeface="Calibri"/>
                <a:sym typeface="Calibri"/>
              </a:rPr>
              <a:t>KMR</a:t>
            </a:r>
            <a:r>
              <a:rPr lang="en-US" sz="4000" b="1" i="0" u="none" strike="noStrike" cap="none" dirty="0">
                <a:solidFill>
                  <a:schemeClr val="lt1"/>
                </a:solidFill>
                <a:latin typeface="Calibri"/>
                <a:ea typeface="Calibri"/>
                <a:cs typeface="Calibri"/>
                <a:sym typeface="Calibri"/>
              </a:rPr>
              <a:t>)</a:t>
            </a:r>
            <a:endParaRPr lang="en-US" sz="3000" b="1"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body" idx="4294967295"/>
          </p:nvPr>
        </p:nvSpPr>
        <p:spPr>
          <a:xfrm>
            <a:off x="457200" y="1752599"/>
            <a:ext cx="3733800" cy="4830763"/>
          </a:xfrm>
          <a:prstGeom prst="rect">
            <a:avLst/>
          </a:prstGeom>
          <a:noFill/>
          <a:ln>
            <a:noFill/>
          </a:ln>
        </p:spPr>
        <p:txBody>
          <a:bodyPr wrap="square" lIns="91425" tIns="45700" rIns="91425" bIns="45700" anchor="t" anchorCtr="0">
            <a:noAutofit/>
          </a:bodyPr>
          <a:lstStyle/>
          <a:p>
            <a:pPr marL="177800">
              <a:buNone/>
            </a:pPr>
            <a:r>
              <a:rPr lang="en-US" sz="2400" dirty="0">
                <a:hlinkClick r:id="rId3"/>
              </a:rPr>
              <a:t>Ability Magazine interview:</a:t>
            </a:r>
            <a:r>
              <a:rPr lang="en-US" sz="2400" dirty="0"/>
              <a:t> The way top actors get jobs is through an agent. The way top actors with disabilities get jobs is through dedicated folks like Gail Williamson and Mark Measures of </a:t>
            </a:r>
            <a:r>
              <a:rPr lang="en-US" sz="2400" dirty="0" err="1"/>
              <a:t>Kazarian</a:t>
            </a:r>
            <a:r>
              <a:rPr lang="en-US" sz="2400" dirty="0"/>
              <a:t>/Measures/Ruskin &amp; Associates (</a:t>
            </a:r>
            <a:r>
              <a:rPr lang="en-US" sz="2400" dirty="0" err="1"/>
              <a:t>KMR</a:t>
            </a:r>
            <a:r>
              <a:rPr lang="en-US" sz="2400" dirty="0"/>
              <a:t>).</a:t>
            </a:r>
          </a:p>
        </p:txBody>
      </p:sp>
      <p:pic>
        <p:nvPicPr>
          <p:cNvPr id="6" name="Picture 5" descr="In an office with a woman on the phone. Another woman's back is seen on a black and white cushioned chair. " title="Logo for We are All Made of Sta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752599"/>
            <a:ext cx="4096416" cy="4525963"/>
          </a:xfrm>
          <a:prstGeom prst="rect">
            <a:avLst/>
          </a:prstGeom>
        </p:spPr>
      </p:pic>
    </p:spTree>
    <p:extLst>
      <p:ext uri="{BB962C8B-B14F-4D97-AF65-F5344CB8AC3E}">
        <p14:creationId xmlns:p14="http://schemas.microsoft.com/office/powerpoint/2010/main" val="102483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idx="4294967295"/>
          </p:nvPr>
        </p:nvSpPr>
        <p:spPr>
          <a:xfrm>
            <a:off x="719100" y="0"/>
            <a:ext cx="8314500" cy="1143000"/>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Calibri"/>
              <a:buNone/>
            </a:pPr>
            <a:r>
              <a:rPr lang="en-US" sz="4000" b="1" i="0" u="none" strike="noStrike" cap="none" dirty="0">
                <a:solidFill>
                  <a:schemeClr val="lt1"/>
                </a:solidFill>
                <a:latin typeface="Calibri"/>
                <a:ea typeface="Calibri"/>
                <a:cs typeface="Calibri"/>
                <a:sym typeface="Calibri"/>
              </a:rPr>
              <a:t>Changing the Perception </a:t>
            </a:r>
            <a:br>
              <a:rPr lang="en-US" sz="4000" b="1" i="0" u="none" strike="noStrike" cap="none" dirty="0">
                <a:solidFill>
                  <a:schemeClr val="lt1"/>
                </a:solidFill>
                <a:latin typeface="Calibri"/>
                <a:ea typeface="Calibri"/>
                <a:cs typeface="Calibri"/>
                <a:sym typeface="Calibri"/>
              </a:rPr>
            </a:br>
            <a:r>
              <a:rPr lang="en-US" sz="4000" b="1" i="0" u="none" strike="noStrike" cap="none" dirty="0">
                <a:solidFill>
                  <a:schemeClr val="lt1"/>
                </a:solidFill>
                <a:latin typeface="Calibri"/>
                <a:ea typeface="Calibri"/>
                <a:cs typeface="Calibri"/>
                <a:sym typeface="Calibri"/>
              </a:rPr>
              <a:t>of Disability</a:t>
            </a:r>
            <a:endParaRPr lang="en-US" sz="3000" b="1"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body" idx="4294967295"/>
          </p:nvPr>
        </p:nvSpPr>
        <p:spPr>
          <a:xfrm>
            <a:off x="381000" y="1447800"/>
            <a:ext cx="8458200" cy="4191000"/>
          </a:xfrm>
          <a:prstGeom prst="rect">
            <a:avLst/>
          </a:prstGeom>
          <a:noFill/>
          <a:ln>
            <a:noFill/>
          </a:ln>
        </p:spPr>
        <p:txBody>
          <a:bodyPr wrap="square" lIns="91425" tIns="45700" rIns="91425" bIns="45700" anchor="t" anchorCtr="0">
            <a:noAutofit/>
          </a:bodyPr>
          <a:lstStyle/>
          <a:p>
            <a:pPr>
              <a:buFont typeface="Wingdings" charset="2"/>
              <a:buChar char="§"/>
            </a:pPr>
            <a:r>
              <a:rPr lang="en-US" sz="2400" dirty="0"/>
              <a:t> Including people with visible disabilities in all crowd scenes</a:t>
            </a:r>
          </a:p>
          <a:p>
            <a:pPr>
              <a:buFont typeface="Wingdings" charset="2"/>
              <a:buChar char="§"/>
            </a:pPr>
            <a:r>
              <a:rPr lang="en-US" sz="2400" dirty="0"/>
              <a:t> Having leading characters with a disability, but not be the focus</a:t>
            </a:r>
          </a:p>
          <a:p>
            <a:pPr lvl="1">
              <a:buFont typeface="Wingdings" charset="2"/>
              <a:buChar char="§"/>
            </a:pPr>
            <a:r>
              <a:rPr lang="en-US" sz="2400" dirty="0"/>
              <a:t> Why can’t a judge just happen be a wheelchair user?</a:t>
            </a:r>
          </a:p>
          <a:p>
            <a:pPr lvl="1">
              <a:buFont typeface="Wingdings" charset="2"/>
              <a:buChar char="§"/>
            </a:pPr>
            <a:r>
              <a:rPr lang="en-US" sz="2400" dirty="0"/>
              <a:t> Why can’t a surgeon just happen to have a prosthetic leg?</a:t>
            </a:r>
          </a:p>
          <a:p>
            <a:pPr lvl="1">
              <a:buFont typeface="Wingdings" charset="2"/>
              <a:buChar char="§"/>
            </a:pPr>
            <a:r>
              <a:rPr lang="en-US" sz="2400" dirty="0"/>
              <a:t> Why can’t a student just happen to be Deaf?</a:t>
            </a:r>
          </a:p>
          <a:p>
            <a:pPr lvl="1">
              <a:buFont typeface="Wingdings" charset="2"/>
              <a:buChar char="§"/>
            </a:pPr>
            <a:r>
              <a:rPr lang="en-US" sz="2400" dirty="0"/>
              <a:t> Why can’t a barista just happen to have Down syndrome?</a:t>
            </a:r>
          </a:p>
        </p:txBody>
      </p:sp>
      <p:pic>
        <p:nvPicPr>
          <p:cNvPr id="5" name="Picture 4" descr="Project SEARCH intern Anthony Telesford is all smiles while working in the kitchen at Montefiore New Rochelle." title="Image of a Project SEARCH working hard at his jo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4114800"/>
            <a:ext cx="3630144" cy="242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barista with a disability hands a coffee to a man who purchased it" title="Barista with a disabil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4114800"/>
            <a:ext cx="3212517" cy="2420096"/>
          </a:xfrm>
          <a:prstGeom prst="rect">
            <a:avLst/>
          </a:prstGeom>
        </p:spPr>
      </p:pic>
    </p:spTree>
    <p:extLst>
      <p:ext uri="{BB962C8B-B14F-4D97-AF65-F5344CB8AC3E}">
        <p14:creationId xmlns:p14="http://schemas.microsoft.com/office/powerpoint/2010/main" val="1149880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Shape 653"/>
          <p:cNvSpPr txBox="1">
            <a:spLocks noGrp="1"/>
          </p:cNvSpPr>
          <p:nvPr>
            <p:ph type="title" idx="4294967295"/>
          </p:nvPr>
        </p:nvSpPr>
        <p:spPr>
          <a:xfrm>
            <a:off x="667633" y="125400"/>
            <a:ext cx="8314500" cy="941400"/>
          </a:xfrm>
          <a:prstGeom prst="rect">
            <a:avLst/>
          </a:prstGeom>
          <a:noFill/>
          <a:ln>
            <a:noFill/>
          </a:ln>
        </p:spPr>
        <p:txBody>
          <a:bodyPr wrap="square" lIns="91425" tIns="45700" rIns="91425" bIns="45700" anchor="ctr" anchorCtr="0">
            <a:noAutofit/>
          </a:bodyPr>
          <a:lstStyle/>
          <a:p>
            <a:pPr marL="0" marR="0" lvl="0" indent="-63500" algn="r"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Calibri"/>
                <a:ea typeface="Calibri"/>
                <a:cs typeface="Calibri"/>
                <a:sym typeface="Calibri"/>
              </a:rPr>
              <a:t>ADA Accessible Resource Guide</a:t>
            </a:r>
          </a:p>
        </p:txBody>
      </p:sp>
      <p:sp>
        <p:nvSpPr>
          <p:cNvPr id="654" name="Shape 654"/>
          <p:cNvSpPr txBox="1">
            <a:spLocks noGrp="1"/>
          </p:cNvSpPr>
          <p:nvPr>
            <p:ph type="body" idx="4294967295"/>
          </p:nvPr>
        </p:nvSpPr>
        <p:spPr>
          <a:xfrm>
            <a:off x="271145" y="1066800"/>
            <a:ext cx="3639048" cy="4169894"/>
          </a:xfrm>
          <a:prstGeom prst="rect">
            <a:avLst/>
          </a:prstGeom>
          <a:noFill/>
          <a:ln>
            <a:noFill/>
          </a:ln>
        </p:spPr>
        <p:txBody>
          <a:bodyPr wrap="square" lIns="91425" tIns="45700" rIns="91425" bIns="45700" anchor="t" anchorCtr="0">
            <a:noAutofit/>
          </a:bodyPr>
          <a:lstStyle/>
          <a:p>
            <a:pPr marL="457200" marR="0" lvl="1" indent="-22225" algn="l" rtl="0">
              <a:lnSpc>
                <a:spcPct val="100000"/>
              </a:lnSpc>
              <a:spcBef>
                <a:spcPts val="0"/>
              </a:spcBef>
              <a:spcAft>
                <a:spcPts val="0"/>
              </a:spcAft>
              <a:buClr>
                <a:schemeClr val="dk1"/>
              </a:buClr>
              <a:buSzPts val="350"/>
              <a:buFont typeface="Arial"/>
              <a:buNone/>
            </a:pPr>
            <a:endParaRPr sz="2400" b="1" i="0" u="none" strike="noStrike" cap="none" dirty="0">
              <a:solidFill>
                <a:schemeClr val="dk1"/>
              </a:solidFill>
              <a:latin typeface="Calibri"/>
              <a:ea typeface="Calibri"/>
              <a:cs typeface="Calibri"/>
              <a:sym typeface="Calibri"/>
            </a:endParaRPr>
          </a:p>
          <a:p>
            <a:pPr marL="457200" marR="0" lvl="1" indent="-22225" algn="l" rtl="0">
              <a:lnSpc>
                <a:spcPct val="100000"/>
              </a:lnSpc>
              <a:spcBef>
                <a:spcPts val="280"/>
              </a:spcBef>
              <a:spcAft>
                <a:spcPts val="0"/>
              </a:spcAft>
              <a:buClr>
                <a:schemeClr val="dk1"/>
              </a:buClr>
              <a:buSzPts val="350"/>
              <a:buFont typeface="Arial"/>
              <a:buNone/>
            </a:pPr>
            <a:endParaRPr sz="2400" b="1" i="0" u="none" strike="noStrike" cap="none" dirty="0">
              <a:solidFill>
                <a:schemeClr val="dk1"/>
              </a:solidFill>
              <a:latin typeface="Calibri"/>
              <a:ea typeface="Calibri"/>
              <a:cs typeface="Calibri"/>
              <a:sym typeface="Calibri"/>
            </a:endParaRPr>
          </a:p>
          <a:p>
            <a:pPr marL="457200" marR="0" lvl="1" indent="-22225" algn="l" rtl="0">
              <a:lnSpc>
                <a:spcPct val="100000"/>
              </a:lnSpc>
              <a:spcBef>
                <a:spcPts val="280"/>
              </a:spcBef>
              <a:spcAft>
                <a:spcPts val="0"/>
              </a:spcAft>
              <a:buClr>
                <a:schemeClr val="dk1"/>
              </a:buClr>
              <a:buSzPts val="350"/>
              <a:buFont typeface="Arial"/>
              <a:buNone/>
            </a:pPr>
            <a:endParaRPr sz="2400" b="1" i="0" u="none" strike="noStrike" cap="none" dirty="0">
              <a:solidFill>
                <a:schemeClr val="dk1"/>
              </a:solidFill>
              <a:latin typeface="Calibri"/>
              <a:ea typeface="Calibri"/>
              <a:cs typeface="Calibri"/>
              <a:sym typeface="Calibri"/>
            </a:endParaRPr>
          </a:p>
          <a:p>
            <a:pPr marL="0" marR="0" lvl="1" indent="0" algn="l" rtl="0">
              <a:lnSpc>
                <a:spcPct val="100000"/>
              </a:lnSpc>
              <a:spcBef>
                <a:spcPts val="400"/>
              </a:spcBef>
              <a:spcAft>
                <a:spcPts val="0"/>
              </a:spcAft>
              <a:buClr>
                <a:schemeClr val="dk1"/>
              </a:buClr>
              <a:buSzPts val="500"/>
              <a:buFont typeface="Arial"/>
              <a:buNone/>
            </a:pPr>
            <a:r>
              <a:rPr lang="en-US" sz="2400" b="1" i="0" u="none" strike="noStrike" cap="none" dirty="0">
                <a:solidFill>
                  <a:schemeClr val="dk1"/>
                </a:solidFill>
                <a:latin typeface="Calibri"/>
                <a:ea typeface="Calibri"/>
                <a:cs typeface="Calibri"/>
                <a:sym typeface="Calibri"/>
              </a:rPr>
              <a:t>The Chicago Community Trust</a:t>
            </a:r>
          </a:p>
          <a:p>
            <a:pPr marL="0" marR="0" lvl="0" indent="-31750" algn="l" rtl="0">
              <a:lnSpc>
                <a:spcPct val="100000"/>
              </a:lnSpc>
              <a:spcBef>
                <a:spcPts val="400"/>
              </a:spcBef>
              <a:spcAft>
                <a:spcPts val="0"/>
              </a:spcAft>
              <a:buClr>
                <a:schemeClr val="dk1"/>
              </a:buClr>
              <a:buSzPts val="500"/>
              <a:buFont typeface="Arial"/>
              <a:buNone/>
            </a:pPr>
            <a:r>
              <a:rPr lang="en-US" sz="2400" b="1" i="0" u="none" strike="noStrike" cap="none" dirty="0">
                <a:solidFill>
                  <a:schemeClr val="dk1"/>
                </a:solidFill>
                <a:latin typeface="Calibri"/>
                <a:ea typeface="Calibri"/>
                <a:cs typeface="Calibri"/>
                <a:sym typeface="Calibri"/>
              </a:rPr>
              <a:t> </a:t>
            </a:r>
          </a:p>
          <a:p>
            <a:pPr marL="0" marR="0" lvl="0" indent="-31750" algn="l" rtl="0">
              <a:lnSpc>
                <a:spcPct val="100000"/>
              </a:lnSpc>
              <a:spcBef>
                <a:spcPts val="400"/>
              </a:spcBef>
              <a:spcAft>
                <a:spcPts val="0"/>
              </a:spcAft>
              <a:buClr>
                <a:schemeClr val="dk1"/>
              </a:buClr>
              <a:buSzPts val="500"/>
              <a:buFont typeface="Arial"/>
              <a:buNone/>
            </a:pPr>
            <a:r>
              <a:rPr lang="en-US" sz="2400" b="1" i="0" u="sng" strike="noStrike" cap="none" dirty="0">
                <a:solidFill>
                  <a:schemeClr val="hlink"/>
                </a:solidFill>
                <a:latin typeface="Calibri"/>
                <a:ea typeface="Calibri"/>
                <a:cs typeface="Calibri"/>
                <a:sym typeface="Calibri"/>
                <a:hlinkClick r:id="rId3"/>
              </a:rPr>
              <a:t>http://</a:t>
            </a:r>
            <a:r>
              <a:rPr lang="en-US" sz="2400" b="1" i="0" u="sng" strike="noStrike" cap="none" dirty="0" err="1">
                <a:solidFill>
                  <a:schemeClr val="hlink"/>
                </a:solidFill>
                <a:latin typeface="Calibri"/>
                <a:ea typeface="Calibri"/>
                <a:cs typeface="Calibri"/>
                <a:sym typeface="Calibri"/>
                <a:hlinkClick r:id="rId3"/>
              </a:rPr>
              <a:t>www.cct.org</a:t>
            </a:r>
            <a:r>
              <a:rPr lang="en-US" sz="2400" b="1" i="0" u="sng" strike="noStrike" cap="none" dirty="0">
                <a:solidFill>
                  <a:schemeClr val="hlink"/>
                </a:solidFill>
                <a:latin typeface="Calibri"/>
                <a:ea typeface="Calibri"/>
                <a:cs typeface="Calibri"/>
                <a:sym typeface="Calibri"/>
                <a:hlinkClick r:id="rId3"/>
              </a:rPr>
              <a:t>/</a:t>
            </a:r>
            <a:r>
              <a:rPr lang="en-US" sz="2400" b="1" i="0" u="sng" strike="noStrike" cap="none" dirty="0" err="1">
                <a:solidFill>
                  <a:schemeClr val="hlink"/>
                </a:solidFill>
                <a:latin typeface="Calibri"/>
                <a:ea typeface="Calibri"/>
                <a:cs typeface="Calibri"/>
                <a:sym typeface="Calibri"/>
                <a:hlinkClick r:id="rId3"/>
              </a:rPr>
              <a:t>wp</a:t>
            </a:r>
            <a:r>
              <a:rPr lang="en-US" sz="2400" b="1" i="0" u="sng" strike="noStrike" cap="none" dirty="0">
                <a:solidFill>
                  <a:schemeClr val="hlink"/>
                </a:solidFill>
                <a:latin typeface="Calibri"/>
                <a:ea typeface="Calibri"/>
                <a:cs typeface="Calibri"/>
                <a:sym typeface="Calibri"/>
                <a:hlinkClick r:id="rId3"/>
              </a:rPr>
              <a:t>-content/uploads/2015/08/</a:t>
            </a:r>
            <a:r>
              <a:rPr lang="en-US" sz="2400" b="1" i="0" u="sng" strike="noStrike" cap="none" dirty="0" err="1">
                <a:solidFill>
                  <a:schemeClr val="hlink"/>
                </a:solidFill>
                <a:latin typeface="Calibri"/>
                <a:ea typeface="Calibri"/>
                <a:cs typeface="Calibri"/>
                <a:sym typeface="Calibri"/>
                <a:hlinkClick r:id="rId3"/>
              </a:rPr>
              <a:t>2015ADAComplianceGuide.pdf</a:t>
            </a:r>
            <a:endParaRPr lang="en-US" sz="2400" b="1" i="0" u="sng" strike="noStrike" cap="none" dirty="0">
              <a:solidFill>
                <a:schemeClr val="hlink"/>
              </a:solidFill>
              <a:latin typeface="Calibri"/>
              <a:ea typeface="Calibri"/>
              <a:cs typeface="Calibri"/>
              <a:sym typeface="Calibri"/>
              <a:hlinkClick r:id="rId3"/>
            </a:endParaRPr>
          </a:p>
          <a:p>
            <a:pPr marL="0" marR="0" lvl="0" indent="-31750" algn="l" rtl="0">
              <a:lnSpc>
                <a:spcPct val="100000"/>
              </a:lnSpc>
              <a:spcBef>
                <a:spcPts val="400"/>
              </a:spcBef>
              <a:spcAft>
                <a:spcPts val="0"/>
              </a:spcAft>
              <a:buClr>
                <a:schemeClr val="dk1"/>
              </a:buClr>
              <a:buSzPts val="500"/>
              <a:buFont typeface="Arial"/>
              <a:buNone/>
            </a:pPr>
            <a:endParaRPr sz="2400" b="1" i="0" u="none" strike="noStrike" cap="none" dirty="0">
              <a:solidFill>
                <a:schemeClr val="dk1"/>
              </a:solidFill>
              <a:latin typeface="Calibri"/>
              <a:ea typeface="Calibri"/>
              <a:cs typeface="Calibri"/>
              <a:sym typeface="Calibri"/>
            </a:endParaRPr>
          </a:p>
          <a:p>
            <a:pPr marL="0" marR="0" lvl="0" indent="-31750" algn="l" rtl="0">
              <a:lnSpc>
                <a:spcPct val="100000"/>
              </a:lnSpc>
              <a:spcBef>
                <a:spcPts val="400"/>
              </a:spcBef>
              <a:spcAft>
                <a:spcPts val="0"/>
              </a:spcAft>
              <a:buClr>
                <a:schemeClr val="dk1"/>
              </a:buClr>
              <a:buSzPts val="500"/>
              <a:buFont typeface="Arial"/>
              <a:buNone/>
            </a:pPr>
            <a:endParaRPr sz="2400" b="1" i="0" u="none" strike="noStrike" cap="none" dirty="0">
              <a:solidFill>
                <a:schemeClr val="dk1"/>
              </a:solidFill>
              <a:latin typeface="Calibri"/>
              <a:ea typeface="Calibri"/>
              <a:cs typeface="Calibri"/>
              <a:sym typeface="Calibri"/>
            </a:endParaRPr>
          </a:p>
        </p:txBody>
      </p:sp>
      <p:pic>
        <p:nvPicPr>
          <p:cNvPr id="5" name="Shape 678" descr="Image of the cover of the 2015 ADA Compliance guide. The words &quot;Renewing the Commitment: An ADA Compliance Guide for Nonprofits by Irene Bowen, JD, ADA One, LLC&quot; are in the left portion of the image. Above are the logos from ADA25 Chicago and The Chicago Community Trust. Multiple people with disabilities are on the cover, including a young girl with dwarfism, a man in a wheelchair at a protest with a sign saying &quot;I can't even get to the back of the bus&quot;, a man in a red hat saying &quot;people first, a man in a power chair getting in an adaptive car, a woman in a power chair near a sink, and a man wearing a brace doing therapy with a therapist." title="Renewing the Commitment: An ADA Compliance Guide for Nonprofits">
            <a:extLst>
              <a:ext uri="{FF2B5EF4-FFF2-40B4-BE49-F238E27FC236}">
                <a16:creationId xmlns:a16="http://schemas.microsoft.com/office/drawing/2014/main" id="{B3A9C455-9554-43EA-AD2C-238B45AAC975}"/>
              </a:ext>
            </a:extLst>
          </p:cNvPr>
          <p:cNvPicPr preferRelativeResize="0"/>
          <p:nvPr/>
        </p:nvPicPr>
        <p:blipFill rotWithShape="1">
          <a:blip r:embed="rId4">
            <a:alphaModFix/>
          </a:blip>
          <a:srcRect/>
          <a:stretch/>
        </p:blipFill>
        <p:spPr>
          <a:xfrm>
            <a:off x="4116245" y="1336884"/>
            <a:ext cx="4351480" cy="5389895"/>
          </a:xfrm>
          <a:prstGeom prst="rect">
            <a:avLst/>
          </a:prstGeom>
          <a:noFill/>
          <a:ln>
            <a:noFill/>
          </a:ln>
        </p:spPr>
      </p:pic>
    </p:spTree>
    <p:extLst>
      <p:ext uri="{BB962C8B-B14F-4D97-AF65-F5344CB8AC3E}">
        <p14:creationId xmlns:p14="http://schemas.microsoft.com/office/powerpoint/2010/main" val="3623474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itle 1">
            <a:extLst>
              <a:ext uri="{FF2B5EF4-FFF2-40B4-BE49-F238E27FC236}">
                <a16:creationId xmlns:a16="http://schemas.microsoft.com/office/drawing/2014/main" id="{342E8EA6-532D-4824-9829-5BF49859F94F}"/>
              </a:ext>
            </a:extLst>
          </p:cNvPr>
          <p:cNvSpPr>
            <a:spLocks noGrp="1"/>
          </p:cNvSpPr>
          <p:nvPr>
            <p:ph type="title" idx="4294967295"/>
          </p:nvPr>
        </p:nvSpPr>
        <p:spPr>
          <a:xfrm>
            <a:off x="838200" y="197270"/>
            <a:ext cx="8229599" cy="430887"/>
          </a:xfrm>
        </p:spPr>
        <p:txBody>
          <a:bodyPr/>
          <a:lstStyle/>
          <a:p>
            <a:pPr algn="r"/>
            <a:r>
              <a:rPr lang="en-US" sz="4000" b="1" dirty="0">
                <a:solidFill>
                  <a:schemeClr val="bg1"/>
                </a:solidFill>
                <a:latin typeface="Calibri" panose="020F0502020204030204" pitchFamily="34" charset="0"/>
                <a:cs typeface="Calibri" panose="020F0502020204030204" pitchFamily="34" charset="0"/>
              </a:rPr>
              <a:t>Ford Foundation Offers Model</a:t>
            </a:r>
          </a:p>
        </p:txBody>
      </p:sp>
      <p:sp>
        <p:nvSpPr>
          <p:cNvPr id="3" name="Rectangle 2">
            <a:extLst>
              <a:ext uri="{FF2B5EF4-FFF2-40B4-BE49-F238E27FC236}">
                <a16:creationId xmlns:a16="http://schemas.microsoft.com/office/drawing/2014/main" id="{408461E0-2BDB-488E-A321-479486ADDBF2}"/>
              </a:ext>
            </a:extLst>
          </p:cNvPr>
          <p:cNvSpPr/>
          <p:nvPr/>
        </p:nvSpPr>
        <p:spPr>
          <a:xfrm>
            <a:off x="5710320" y="1281291"/>
            <a:ext cx="3409141" cy="6186309"/>
          </a:xfrm>
          <a:prstGeom prst="rect">
            <a:avLst/>
          </a:prstGeom>
        </p:spPr>
        <p:txBody>
          <a:bodyPr wrap="square">
            <a:spAutoFit/>
          </a:bodyPr>
          <a:lstStyle/>
          <a:p>
            <a:pPr marL="285750" indent="-285750">
              <a:buFont typeface="Arial" panose="020B0604020202020204" pitchFamily="34" charset="0"/>
              <a:buChar char="•"/>
            </a:pPr>
            <a:r>
              <a:rPr lang="en-US" sz="2000" dirty="0">
                <a:latin typeface="Libre Baskerville" panose="020B0604020202020204" charset="0"/>
              </a:rPr>
              <a:t>The Ford Foundation recently has added the disability lens to their work </a:t>
            </a:r>
            <a:r>
              <a:rPr lang="en-US" sz="2000" dirty="0">
                <a:latin typeface="Libre Baskerville" panose="020B0604020202020204" charset="0"/>
                <a:hlinkClick r:id="rId3"/>
              </a:rPr>
              <a:t>http://bit.ly/2jOl3FL</a:t>
            </a:r>
            <a:r>
              <a:rPr lang="en-US" sz="2000" dirty="0">
                <a:latin typeface="Libre Baskerville" panose="020B0604020202020204" charset="0"/>
              </a:rPr>
              <a:t> </a:t>
            </a:r>
          </a:p>
          <a:p>
            <a:pPr marL="285750" indent="-285750">
              <a:buFont typeface="Arial" panose="020B0604020202020204" pitchFamily="34" charset="0"/>
              <a:buChar char="•"/>
            </a:pPr>
            <a:r>
              <a:rPr lang="en-US" sz="2000" dirty="0">
                <a:latin typeface="Libre Baskerville" panose="020B0604020202020204" charset="0"/>
              </a:rPr>
              <a:t>Ford’s CEO Darren Walker spoke extensively on why this impacts other funders as well: </a:t>
            </a:r>
            <a:r>
              <a:rPr lang="en-US" sz="2000" dirty="0">
                <a:latin typeface="Libre Baskerville" panose="020B0604020202020204" charset="0"/>
                <a:hlinkClick r:id="rId4"/>
              </a:rPr>
              <a:t>http://bit.ly/2nr4moJ</a:t>
            </a:r>
            <a:r>
              <a:rPr lang="en-US" sz="2000" dirty="0">
                <a:latin typeface="Libre Baskerville" panose="020B0604020202020204" charset="0"/>
              </a:rPr>
              <a:t> </a:t>
            </a:r>
          </a:p>
          <a:p>
            <a:pPr marL="285750" indent="-285750">
              <a:buFont typeface="Arial" panose="020B0604020202020204" pitchFamily="34" charset="0"/>
              <a:buChar char="•"/>
            </a:pPr>
            <a:r>
              <a:rPr lang="en-US" sz="2000" dirty="0">
                <a:latin typeface="Libre Baskerville" panose="020B0604020202020204" charset="0"/>
              </a:rPr>
              <a:t>Darren Walker’s original letter: </a:t>
            </a:r>
            <a:r>
              <a:rPr lang="en-US" sz="2000" dirty="0">
                <a:latin typeface="Libre Baskerville" panose="020B0604020202020204" charset="0"/>
                <a:hlinkClick r:id="rId5"/>
              </a:rPr>
              <a:t>http://bit.ly/2Bxy0Lk</a:t>
            </a:r>
            <a:r>
              <a:rPr lang="en-US" sz="2000" dirty="0">
                <a:latin typeface="Libre Baskerville" panose="020B0604020202020204" charset="0"/>
              </a:rPr>
              <a:t> </a:t>
            </a:r>
          </a:p>
          <a:p>
            <a:pPr marL="285750" indent="-285750">
              <a:buFont typeface="Arial" panose="020B0604020202020204" pitchFamily="34" charset="0"/>
              <a:buChar char="•"/>
            </a:pPr>
            <a:r>
              <a:rPr lang="en-US" sz="2000" dirty="0">
                <a:latin typeface="Libre Baskerville" panose="020B0604020202020204" charset="0"/>
              </a:rPr>
              <a:t>Response of the co-authors of the Americans with Disabilities Act: </a:t>
            </a:r>
            <a:r>
              <a:rPr lang="en-US" sz="2000" dirty="0">
                <a:latin typeface="Libre Baskerville" panose="020B0604020202020204" charset="0"/>
                <a:hlinkClick r:id="rId6"/>
              </a:rPr>
              <a:t>http://bit.ly/2AueSyx</a:t>
            </a:r>
            <a:r>
              <a:rPr lang="en-US" sz="2000" dirty="0">
                <a:latin typeface="Libre Baskerville" panose="020B0604020202020204" charset="0"/>
              </a:rPr>
              <a:t> </a:t>
            </a:r>
          </a:p>
          <a:p>
            <a:pPr marL="285750" indent="-285750">
              <a:buFont typeface="Arial" panose="020B0604020202020204" pitchFamily="34" charset="0"/>
              <a:buChar char="•"/>
            </a:pPr>
            <a:r>
              <a:rPr lang="en-US" sz="2000" dirty="0">
                <a:latin typeface="Libre Baskerville" panose="020B0604020202020204" charset="0"/>
              </a:rPr>
              <a:t>Darren Walker-Sen. Tom Harkin interview: </a:t>
            </a:r>
            <a:r>
              <a:rPr lang="en-US" sz="2000" dirty="0">
                <a:latin typeface="Libre Baskerville" panose="020B0604020202020204" charset="0"/>
                <a:hlinkClick r:id="rId7"/>
              </a:rPr>
              <a:t>http://bit.ly/2zrgFpE</a:t>
            </a:r>
            <a:r>
              <a:rPr lang="en-US" sz="2000" dirty="0">
                <a:latin typeface="Libre Baskerville" panose="020B0604020202020204" charset="0"/>
              </a:rPr>
              <a:t> </a:t>
            </a:r>
          </a:p>
          <a:p>
            <a:pPr marL="285750" indent="-285750">
              <a:buFont typeface="Arial" panose="020B0604020202020204" pitchFamily="34" charset="0"/>
              <a:buChar char="•"/>
            </a:pPr>
            <a:endParaRPr lang="en-US" dirty="0">
              <a:latin typeface="Libre Baskerville" panose="020B0604020202020204" charset="0"/>
              <a:ea typeface="Times New Roman" panose="02020603050405020304" pitchFamily="18" charset="0"/>
            </a:endParaRPr>
          </a:p>
          <a:p>
            <a:pPr marL="285750" indent="-285750">
              <a:buFont typeface="Arial" panose="020B0604020202020204" pitchFamily="34" charset="0"/>
              <a:buChar char="•"/>
            </a:pPr>
            <a:endParaRPr lang="en-US" dirty="0">
              <a:latin typeface="Libre Baskerville" panose="020B0604020202020204" charset="0"/>
              <a:ea typeface="Times New Roman" panose="02020603050405020304" pitchFamily="18" charset="0"/>
            </a:endParaRPr>
          </a:p>
        </p:txBody>
      </p:sp>
      <p:pic>
        <p:nvPicPr>
          <p:cNvPr id="7" name="Picture 6" descr="Image of a stage, with people with disabilities dancing in the lower third. The words: &quot;the specific outcomes and goals [Ford Foundation] is working to achieve simply cannot be accomplished without addressing the needs, concerns, and priorities of people with disabilities.&quot; The quote is credited to Noorain Khan, Ford Foundation Program Officer" title="The specific outcomes and goals [Ford Foundation] is working to achieve simply cannot be accomplished without affressing the needs, concerns, and priorities of people with disabilities.">
            <a:extLst>
              <a:ext uri="{FF2B5EF4-FFF2-40B4-BE49-F238E27FC236}">
                <a16:creationId xmlns:a16="http://schemas.microsoft.com/office/drawing/2014/main" id="{C76F6086-9C12-4A8C-9740-26D824F3C9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92237"/>
            <a:ext cx="5665763" cy="5665763"/>
          </a:xfrm>
          <a:prstGeom prst="rect">
            <a:avLst/>
          </a:prstGeom>
        </p:spPr>
      </p:pic>
    </p:spTree>
    <p:extLst>
      <p:ext uri="{BB962C8B-B14F-4D97-AF65-F5344CB8AC3E}">
        <p14:creationId xmlns:p14="http://schemas.microsoft.com/office/powerpoint/2010/main" val="9828877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icture that is part of a larger textbox, saying Discussion Guides Spark Conversation. The rest of the text box says: &quot;The discussion is designed to increase awareness and attitudinal adjustments through exploration of accommodations that enable an organization to be fully inclusive.&#10;&#10;shalomdc.org/inclusiondiscussion&#10;&quot;" title="Discussion Guides Spark Conversation">
            <a:extLst>
              <a:ext uri="{FF2B5EF4-FFF2-40B4-BE49-F238E27FC236}">
                <a16:creationId xmlns:a16="http://schemas.microsoft.com/office/drawing/2014/main" id="{F58AB766-6118-40A5-932A-0085D94F083B}"/>
              </a:ext>
            </a:extLst>
          </p:cNvPr>
          <p:cNvPicPr>
            <a:picLocks noChangeAspect="1"/>
          </p:cNvPicPr>
          <p:nvPr/>
        </p:nvPicPr>
        <p:blipFill rotWithShape="1">
          <a:blip r:embed="rId2">
            <a:extLst>
              <a:ext uri="{28A0092B-C50C-407E-A947-70E740481C1C}">
                <a14:useLocalDpi xmlns:a14="http://schemas.microsoft.com/office/drawing/2010/main" val="0"/>
              </a:ext>
            </a:extLst>
          </a:blip>
          <a:srcRect t="10656" r="-11037" b="15691"/>
          <a:stretch/>
        </p:blipFill>
        <p:spPr>
          <a:xfrm>
            <a:off x="363520" y="1681118"/>
            <a:ext cx="3665141" cy="1329061"/>
          </a:xfrm>
          <a:prstGeom prst="rect">
            <a:avLst/>
          </a:prstGeom>
          <a:ln>
            <a:noFill/>
          </a:ln>
          <a:effectLst>
            <a:outerShdw blurRad="190500" algn="tl" rotWithShape="0">
              <a:srgbClr val="000000">
                <a:alpha val="70000"/>
              </a:srgbClr>
            </a:outerShdw>
          </a:effectLst>
        </p:spPr>
      </p:pic>
      <p:pic>
        <p:nvPicPr>
          <p:cNvPr id="9" name="Picture 8" descr="Image within larger textbox, saying &quot;Self Assessment Activities Build Your Customized Resource Package.&quot; The rest of the textbox says: These interactive online activities are categorized by area of focus. After you fill in the self-assessment portion, the system will generate a customized resource package to help you advance your inclusive efforts.&#10; &#10;shalomdc.org/inclusionassessment&#10;" title="Self-Assesment Activities Build Your Customized Resource Package">
            <a:extLst>
              <a:ext uri="{FF2B5EF4-FFF2-40B4-BE49-F238E27FC236}">
                <a16:creationId xmlns:a16="http://schemas.microsoft.com/office/drawing/2014/main" id="{63E9C80D-CA4B-4B16-AEB4-33509FA54706}"/>
              </a:ext>
            </a:extLst>
          </p:cNvPr>
          <p:cNvPicPr>
            <a:picLocks noChangeAspect="1"/>
          </p:cNvPicPr>
          <p:nvPr/>
        </p:nvPicPr>
        <p:blipFill rotWithShape="1">
          <a:blip r:embed="rId3">
            <a:extLst>
              <a:ext uri="{28A0092B-C50C-407E-A947-70E740481C1C}">
                <a14:useLocalDpi xmlns:a14="http://schemas.microsoft.com/office/drawing/2010/main" val="0"/>
              </a:ext>
            </a:extLst>
          </a:blip>
          <a:srcRect t="11218" b="24054"/>
          <a:stretch/>
        </p:blipFill>
        <p:spPr>
          <a:xfrm>
            <a:off x="4376190" y="1671580"/>
            <a:ext cx="4404290" cy="1332911"/>
          </a:xfrm>
          <a:prstGeom prst="rect">
            <a:avLst/>
          </a:prstGeom>
          <a:ln>
            <a:noFill/>
          </a:ln>
          <a:effectLst>
            <a:outerShdw blurRad="190500" algn="tl" rotWithShape="0">
              <a:srgbClr val="000000">
                <a:alpha val="70000"/>
              </a:srgbClr>
            </a:outerShdw>
          </a:effectLst>
        </p:spPr>
      </p:pic>
      <p:sp>
        <p:nvSpPr>
          <p:cNvPr id="10" name="TextBox 9">
            <a:extLst>
              <a:ext uri="{FF2B5EF4-FFF2-40B4-BE49-F238E27FC236}">
                <a16:creationId xmlns:a16="http://schemas.microsoft.com/office/drawing/2014/main" id="{53CF8A2D-C235-41B6-AD42-74F1B4707281}"/>
              </a:ext>
            </a:extLst>
          </p:cNvPr>
          <p:cNvSpPr txBox="1"/>
          <p:nvPr/>
        </p:nvSpPr>
        <p:spPr>
          <a:xfrm>
            <a:off x="258681" y="3358810"/>
            <a:ext cx="3769980" cy="2246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sym typeface="Calibri"/>
              </a:rPr>
              <a:t>The discussion is designed to increase awareness and attitudinal adjustments through exploration of accommodations that enable an organization to be fully inclusive.</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Calibri"/>
              <a:ea typeface="+mn-ea"/>
              <a:cs typeface="+mn-cs"/>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sym typeface="Calibri"/>
              </a:rPr>
              <a:t>shalomdc.org/</a:t>
            </a:r>
            <a:r>
              <a:rPr kumimoji="0" lang="en-US" sz="2000" b="1" i="0" u="none" strike="noStrike" kern="0" cap="none" spc="0" normalizeH="0" baseline="0" noProof="0" dirty="0" err="1">
                <a:ln>
                  <a:noFill/>
                </a:ln>
                <a:solidFill>
                  <a:srgbClr val="000000"/>
                </a:solidFill>
                <a:effectLst/>
                <a:uLnTx/>
                <a:uFillTx/>
                <a:latin typeface="Calibri"/>
                <a:ea typeface="+mn-ea"/>
                <a:cs typeface="+mn-cs"/>
                <a:sym typeface="Calibri"/>
              </a:rPr>
              <a:t>inclusiondiscussion</a:t>
            </a:r>
            <a:endParaRPr kumimoji="0" lang="en-US" sz="2000" b="1" i="0" u="none" strike="noStrike" kern="0" cap="none" spc="0" normalizeH="0" baseline="0" noProof="0" dirty="0">
              <a:ln>
                <a:noFill/>
              </a:ln>
              <a:solidFill>
                <a:srgbClr val="000000"/>
              </a:solidFill>
              <a:effectLst/>
              <a:uLnTx/>
              <a:uFillTx/>
              <a:latin typeface="Calibri"/>
              <a:ea typeface="+mn-ea"/>
              <a:cs typeface="+mn-cs"/>
              <a:sym typeface="Calibri"/>
            </a:endParaRPr>
          </a:p>
        </p:txBody>
      </p:sp>
      <p:sp>
        <p:nvSpPr>
          <p:cNvPr id="11" name="TextBox 10">
            <a:extLst>
              <a:ext uri="{FF2B5EF4-FFF2-40B4-BE49-F238E27FC236}">
                <a16:creationId xmlns:a16="http://schemas.microsoft.com/office/drawing/2014/main" id="{8FCDCDD9-159F-4866-A67B-84AE715C2323}"/>
              </a:ext>
            </a:extLst>
          </p:cNvPr>
          <p:cNvSpPr txBox="1"/>
          <p:nvPr/>
        </p:nvSpPr>
        <p:spPr>
          <a:xfrm>
            <a:off x="4211945" y="3389588"/>
            <a:ext cx="4715058" cy="2215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Calibri"/>
                <a:ea typeface="+mn-ea"/>
                <a:cs typeface="+mn-cs"/>
                <a:sym typeface="Calibri"/>
              </a:rPr>
              <a:t>These interactive online activities are categorized by area of focus. After you fill in the self-assessment portion, the system will generate a customized resource package to help you advance your inclusive efforts.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alibri"/>
                <a:ea typeface="+mn-ea"/>
                <a:cs typeface="+mn-cs"/>
                <a:sym typeface="Calibri"/>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a:ea typeface="+mn-ea"/>
                <a:cs typeface="+mn-cs"/>
                <a:sym typeface="Calibri"/>
              </a:rPr>
              <a:t>shalomdc.org/</a:t>
            </a:r>
            <a:r>
              <a:rPr kumimoji="0" lang="en-US" sz="2000" b="1" i="0" u="none" strike="noStrike" kern="0" cap="none" spc="0" normalizeH="0" baseline="0" noProof="0" dirty="0" err="1">
                <a:ln>
                  <a:noFill/>
                </a:ln>
                <a:solidFill>
                  <a:srgbClr val="000000"/>
                </a:solidFill>
                <a:effectLst/>
                <a:uLnTx/>
                <a:uFillTx/>
                <a:latin typeface="Calibri"/>
                <a:ea typeface="+mn-ea"/>
                <a:cs typeface="+mn-cs"/>
                <a:sym typeface="Calibri"/>
              </a:rPr>
              <a:t>inclusionassessment</a:t>
            </a:r>
            <a:endParaRPr kumimoji="0" lang="en-US" sz="2000" b="1" i="0" u="none" strike="noStrike" kern="0" cap="none" spc="0" normalizeH="0" baseline="0" noProof="0" dirty="0">
              <a:ln>
                <a:noFill/>
              </a:ln>
              <a:solidFill>
                <a:srgbClr val="000000"/>
              </a:solidFill>
              <a:effectLst/>
              <a:uLnTx/>
              <a:uFillTx/>
              <a:latin typeface="Calibri"/>
              <a:ea typeface="+mn-ea"/>
              <a:cs typeface="+mn-cs"/>
              <a:sym typeface="Calibri"/>
            </a:endParaRPr>
          </a:p>
        </p:txBody>
      </p:sp>
      <p:sp>
        <p:nvSpPr>
          <p:cNvPr id="3" name="Title 2">
            <a:extLst>
              <a:ext uri="{FF2B5EF4-FFF2-40B4-BE49-F238E27FC236}">
                <a16:creationId xmlns:a16="http://schemas.microsoft.com/office/drawing/2014/main" id="{0054FCFA-2634-4A54-8E2C-4EE85B1B7B1D}"/>
              </a:ext>
            </a:extLst>
          </p:cNvPr>
          <p:cNvSpPr>
            <a:spLocks noGrp="1"/>
          </p:cNvSpPr>
          <p:nvPr>
            <p:ph type="title" idx="4294967295"/>
          </p:nvPr>
        </p:nvSpPr>
        <p:spPr>
          <a:xfrm>
            <a:off x="1447800" y="-76200"/>
            <a:ext cx="7479203" cy="243728"/>
          </a:xfrm>
        </p:spPr>
        <p:txBody>
          <a:bodyPr/>
          <a:lstStyle/>
          <a:p>
            <a:pPr algn="r"/>
            <a:r>
              <a:rPr lang="en-US" sz="4000" b="1" dirty="0">
                <a:solidFill>
                  <a:schemeClr val="bg1"/>
                </a:solidFill>
              </a:rPr>
              <a:t>Jewish Federation of Greater Washington Toolkit</a:t>
            </a:r>
          </a:p>
        </p:txBody>
      </p:sp>
    </p:spTree>
    <p:extLst>
      <p:ext uri="{BB962C8B-B14F-4D97-AF65-F5344CB8AC3E}">
        <p14:creationId xmlns:p14="http://schemas.microsoft.com/office/powerpoint/2010/main" val="227382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Shape 695"/>
          <p:cNvSpPr txBox="1">
            <a:spLocks noGrp="1"/>
          </p:cNvSpPr>
          <p:nvPr>
            <p:ph type="title" idx="4294967295"/>
          </p:nvPr>
        </p:nvSpPr>
        <p:spPr>
          <a:xfrm>
            <a:off x="579331" y="144429"/>
            <a:ext cx="8314500" cy="941400"/>
          </a:xfrm>
          <a:prstGeom prst="rect">
            <a:avLst/>
          </a:prstGeom>
          <a:noFill/>
          <a:ln>
            <a:noFill/>
          </a:ln>
        </p:spPr>
        <p:txBody>
          <a:bodyPr wrap="square" lIns="91425" tIns="45700" rIns="91425" bIns="45700" anchor="ctr" anchorCtr="0">
            <a:noAutofit/>
          </a:bodyPr>
          <a:lstStyle/>
          <a:p>
            <a:pPr marL="0" marR="0" lvl="0" indent="-63500" algn="r"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Calibri"/>
                <a:ea typeface="Calibri"/>
                <a:cs typeface="Calibri"/>
                <a:sym typeface="Calibri"/>
              </a:rPr>
              <a:t>Questions…</a:t>
            </a:r>
          </a:p>
        </p:txBody>
      </p:sp>
      <p:sp>
        <p:nvSpPr>
          <p:cNvPr id="696" name="Shape 696"/>
          <p:cNvSpPr txBox="1">
            <a:spLocks noGrp="1"/>
          </p:cNvSpPr>
          <p:nvPr>
            <p:ph type="body" idx="4294967295"/>
          </p:nvPr>
        </p:nvSpPr>
        <p:spPr>
          <a:xfrm>
            <a:off x="34509" y="1219200"/>
            <a:ext cx="8985666" cy="5450431"/>
          </a:xfrm>
          <a:prstGeom prst="rect">
            <a:avLst/>
          </a:prstGeom>
          <a:noFill/>
          <a:ln>
            <a:noFill/>
          </a:ln>
        </p:spPr>
        <p:txBody>
          <a:bodyPr wrap="square" lIns="91425" tIns="45700" rIns="91425" bIns="45700" anchor="t" anchorCtr="0">
            <a:noAutofit/>
          </a:bodyPr>
          <a:lstStyle/>
          <a:p>
            <a:pPr marL="342900" marR="0" lvl="0" indent="-342900" algn="l" rtl="0">
              <a:lnSpc>
                <a:spcPct val="90000"/>
              </a:lnSpc>
              <a:spcBef>
                <a:spcPts val="0"/>
              </a:spcBef>
              <a:spcAft>
                <a:spcPts val="0"/>
              </a:spcAft>
              <a:buClr>
                <a:schemeClr val="dk1"/>
              </a:buClr>
              <a:buSzPts val="1800"/>
              <a:buFont typeface="Arial" panose="020B0604020202020204" pitchFamily="34" charset="0"/>
              <a:buChar char="•"/>
            </a:pPr>
            <a:r>
              <a:rPr lang="en-US" sz="2000" b="0" i="0" u="none" strike="noStrike" cap="none" dirty="0">
                <a:solidFill>
                  <a:schemeClr val="dk1"/>
                </a:solidFill>
                <a:latin typeface="Calibri"/>
                <a:ea typeface="Calibri"/>
                <a:cs typeface="Calibri"/>
                <a:sym typeface="Calibri"/>
              </a:rPr>
              <a:t>Has someone who uses a wheelchair personally checked the physical accessibility of your offices and programs for people who use wheelchairs?</a:t>
            </a: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r>
              <a:rPr lang="en-US" sz="2000" b="0" i="0" u="none" strike="noStrike" cap="none" dirty="0">
                <a:solidFill>
                  <a:schemeClr val="dk1"/>
                </a:solidFill>
                <a:latin typeface="Calibri"/>
                <a:ea typeface="Calibri"/>
                <a:cs typeface="Calibri"/>
                <a:sym typeface="Calibri"/>
              </a:rPr>
              <a:t>Has a person who is blind and who uses adaptive computer technology checked your website and facilities for accessibility?</a:t>
            </a: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r>
              <a:rPr lang="en-US" sz="2000" b="0" i="0" u="none" strike="noStrike" cap="none" dirty="0">
                <a:solidFill>
                  <a:schemeClr val="dk1"/>
                </a:solidFill>
                <a:latin typeface="Calibri"/>
                <a:ea typeface="Calibri"/>
                <a:cs typeface="Calibri"/>
                <a:sym typeface="Calibri"/>
              </a:rPr>
              <a:t>Do the videos you use have captions? Do you have a way to communicate with people who are deaf or use other adaptive supports?</a:t>
            </a: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r>
              <a:rPr lang="en-US" sz="2000" b="0" i="0" u="none" strike="noStrike" cap="none" dirty="0">
                <a:solidFill>
                  <a:schemeClr val="dk1"/>
                </a:solidFill>
                <a:latin typeface="Calibri"/>
                <a:ea typeface="Calibri"/>
                <a:cs typeface="Calibri"/>
                <a:sym typeface="Calibri"/>
              </a:rPr>
              <a:t>Do you employ individuals who have disabilities? If so, what are their jobs? Do they receive the same compensation and benefits as other employees?</a:t>
            </a: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r>
              <a:rPr lang="en-US" sz="2000" b="0" i="0" u="none" strike="noStrike" cap="none" dirty="0">
                <a:solidFill>
                  <a:schemeClr val="dk1"/>
                </a:solidFill>
                <a:latin typeface="Calibri"/>
                <a:ea typeface="Calibri"/>
                <a:cs typeface="Calibri"/>
                <a:sym typeface="Calibri"/>
              </a:rPr>
              <a:t>How do you educate your staff and other key people about serving and partnering with people with disabilities?</a:t>
            </a: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r>
              <a:rPr lang="en-US" sz="2000" b="0" i="0" u="none" strike="noStrike" cap="none" dirty="0">
                <a:solidFill>
                  <a:schemeClr val="dk1"/>
                </a:solidFill>
                <a:latin typeface="Calibri"/>
                <a:ea typeface="Calibri"/>
                <a:cs typeface="Calibri"/>
                <a:sym typeface="Calibri"/>
              </a:rPr>
              <a:t>Has your organization considered how the language it uses may affect its ability to include and mobilize those people with disabilities whose values it shares?</a:t>
            </a: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endParaRPr sz="1200" b="0" i="0" u="none" strike="noStrike" cap="none" dirty="0">
              <a:solidFill>
                <a:schemeClr val="dk1"/>
              </a:solidFill>
              <a:latin typeface="Calibri"/>
              <a:ea typeface="Calibri"/>
              <a:cs typeface="Calibri"/>
              <a:sym typeface="Calibri"/>
            </a:endParaRP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r>
              <a:rPr lang="en-US" sz="2000" b="0" i="0" u="none" strike="noStrike" cap="none" dirty="0">
                <a:solidFill>
                  <a:schemeClr val="dk1"/>
                </a:solidFill>
                <a:latin typeface="Calibri"/>
                <a:ea typeface="Calibri"/>
                <a:cs typeface="Calibri"/>
                <a:sym typeface="Calibri"/>
              </a:rPr>
              <a:t>Once your organization has decided that inclusion is important, how will you know that you have achieved it?</a:t>
            </a:r>
          </a:p>
          <a:p>
            <a:pPr marL="342900" marR="0" lvl="0" indent="-342900" algn="l" rtl="0">
              <a:lnSpc>
                <a:spcPct val="90000"/>
              </a:lnSpc>
              <a:spcBef>
                <a:spcPts val="480"/>
              </a:spcBef>
              <a:spcAft>
                <a:spcPts val="0"/>
              </a:spcAft>
              <a:buClr>
                <a:schemeClr val="dk1"/>
              </a:buClr>
              <a:buSzPts val="1800"/>
              <a:buFont typeface="Arial" panose="020B0604020202020204" pitchFamily="34" charset="0"/>
              <a:buChar char="•"/>
            </a:pPr>
            <a:endParaRPr sz="2000" b="0" i="0" u="none" strike="noStrike" cap="none" dirty="0">
              <a:solidFill>
                <a:schemeClr val="dk1"/>
              </a:solidFill>
              <a:latin typeface="Calibri"/>
              <a:ea typeface="Calibri"/>
              <a:cs typeface="Calibri"/>
              <a:sym typeface="Calibri"/>
            </a:endParaRPr>
          </a:p>
          <a:p>
            <a:pPr marL="257175" marR="0" lvl="0" indent="-285750" algn="l" rtl="0">
              <a:lnSpc>
                <a:spcPct val="80000"/>
              </a:lnSpc>
              <a:spcBef>
                <a:spcPts val="352"/>
              </a:spcBef>
              <a:spcAft>
                <a:spcPts val="0"/>
              </a:spcAft>
              <a:buClr>
                <a:schemeClr val="dk1"/>
              </a:buClr>
              <a:buSzPts val="450"/>
              <a:buFont typeface="Arial" panose="020B0604020202020204" pitchFamily="34" charset="0"/>
              <a:buChar char="•"/>
            </a:pPr>
            <a:endParaRPr sz="20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82612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a:spLocks noGrp="1"/>
          </p:cNvSpPr>
          <p:nvPr>
            <p:ph type="title" idx="4294967295"/>
          </p:nvPr>
        </p:nvSpPr>
        <p:spPr>
          <a:xfrm>
            <a:off x="524760" y="125382"/>
            <a:ext cx="8314440" cy="941418"/>
          </a:xfrm>
          <a:prstGeom prst="rect">
            <a:avLst/>
          </a:prstGeom>
          <a:noFill/>
          <a:ln>
            <a:noFill/>
          </a:ln>
        </p:spPr>
        <p:txBody>
          <a:bodyPr wrap="square" lIns="91425" tIns="45700" rIns="91425" bIns="45700" anchor="ctr" anchorCtr="0">
            <a:noAutofit/>
          </a:bodyPr>
          <a:lstStyle/>
          <a:p>
            <a:pPr marL="0" marR="0" lvl="0" indent="-63500" algn="r"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Calibri"/>
                <a:ea typeface="Calibri"/>
                <a:cs typeface="Calibri"/>
                <a:sym typeface="Calibri"/>
              </a:rPr>
              <a:t>Next Steps</a:t>
            </a:r>
          </a:p>
        </p:txBody>
      </p:sp>
      <p:sp>
        <p:nvSpPr>
          <p:cNvPr id="493" name="Shape 493"/>
          <p:cNvSpPr txBox="1">
            <a:spLocks noGrp="1"/>
          </p:cNvSpPr>
          <p:nvPr>
            <p:ph type="body" idx="4294967295"/>
          </p:nvPr>
        </p:nvSpPr>
        <p:spPr>
          <a:xfrm>
            <a:off x="419100" y="946180"/>
            <a:ext cx="8305799" cy="5051952"/>
          </a:xfrm>
          <a:prstGeom prst="rect">
            <a:avLst/>
          </a:prstGeom>
          <a:noFill/>
          <a:ln>
            <a:noFill/>
          </a:ln>
        </p:spPr>
        <p:txBody>
          <a:bodyPr wrap="square" lIns="91425" tIns="45700" rIns="91425" bIns="45700" anchor="t" anchorCtr="0">
            <a:noAutofit/>
          </a:bodyPr>
          <a:lstStyle/>
          <a:p>
            <a:pPr>
              <a:buNone/>
            </a:pPr>
            <a:endParaRPr lang="en-US" sz="2400" dirty="0"/>
          </a:p>
          <a:p>
            <a:pPr marL="342900" lvl="0" indent="-342900">
              <a:buFont typeface="Arial" panose="020B0604020202020204" pitchFamily="34" charset="0"/>
              <a:buChar char="•"/>
            </a:pPr>
            <a:r>
              <a:rPr lang="en-US" sz="2400" dirty="0"/>
              <a:t>Read the toolkit yourself and learn how to advocate for, and include, people with a variety of disabilities. </a:t>
            </a:r>
          </a:p>
          <a:p>
            <a:pPr marL="342900" lvl="0" indent="-342900">
              <a:buFont typeface="Arial" panose="020B0604020202020204" pitchFamily="34" charset="0"/>
              <a:buChar char="•"/>
            </a:pPr>
            <a:r>
              <a:rPr lang="en-US" sz="2400" dirty="0"/>
              <a:t>Share the toolkit with everyone you know in the entertainment industry and beyond.</a:t>
            </a:r>
          </a:p>
          <a:p>
            <a:pPr marL="342900" lvl="0" indent="-342900">
              <a:buFont typeface="Arial" panose="020B0604020202020204" pitchFamily="34" charset="0"/>
              <a:buChar char="•"/>
            </a:pPr>
            <a:r>
              <a:rPr lang="en-US" sz="2400" dirty="0"/>
              <a:t>Speak with Lauren Appelbaum about your new ideas. The toolkit is a living document and we welcome additions.</a:t>
            </a:r>
          </a:p>
          <a:p>
            <a:pPr marL="342900" lvl="0" indent="-342900">
              <a:buFont typeface="Arial" panose="020B0604020202020204" pitchFamily="34" charset="0"/>
              <a:buChar char="•"/>
            </a:pPr>
            <a:r>
              <a:rPr lang="en-US" sz="2400" dirty="0"/>
              <a:t>Volunteer to work with Debbie Fink, our new Director of Community Outreach and Impact.</a:t>
            </a:r>
          </a:p>
          <a:p>
            <a:pPr marL="342900" lvl="0" indent="-342900">
              <a:buFont typeface="Arial" panose="020B0604020202020204" pitchFamily="34" charset="0"/>
              <a:buChar char="•"/>
            </a:pPr>
            <a:r>
              <a:rPr lang="en-US" sz="2400" dirty="0"/>
              <a:t>SPREAD THE WORD! Write and publish op-eds, push out social and traditional media on these issues and more! </a:t>
            </a:r>
          </a:p>
          <a:p>
            <a:pPr>
              <a:buNone/>
            </a:pPr>
            <a:endParaRPr lang="en-US" sz="1200" dirty="0"/>
          </a:p>
          <a:p>
            <a:pPr>
              <a:buNone/>
            </a:pPr>
            <a:r>
              <a:rPr lang="en-US" sz="2400" dirty="0"/>
              <a:t>Note: This past year there was a 4X improvement in the number of new jobs for people with disabilities. </a:t>
            </a:r>
            <a:r>
              <a:rPr lang="en-US" sz="2400" b="1" dirty="0"/>
              <a:t>That’s 343,000 jobs!</a:t>
            </a:r>
            <a:r>
              <a:rPr lang="en-US" sz="2400" dirty="0"/>
              <a:t> Together, we can do it! </a:t>
            </a:r>
          </a:p>
          <a:p>
            <a:pPr marL="0" marR="0" lvl="0" indent="-43180" algn="l" rtl="0">
              <a:lnSpc>
                <a:spcPct val="80000"/>
              </a:lnSpc>
              <a:spcBef>
                <a:spcPts val="544"/>
              </a:spcBef>
              <a:spcAft>
                <a:spcPts val="0"/>
              </a:spcAft>
              <a:buClr>
                <a:schemeClr val="dk1"/>
              </a:buClr>
              <a:buSzPts val="680"/>
              <a:buFont typeface="Arial"/>
              <a:buNone/>
            </a:pPr>
            <a:endParaRPr sz="272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3756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224879"/>
            <a:ext cx="6096000" cy="384721"/>
          </a:xfrm>
        </p:spPr>
        <p:txBody>
          <a:bodyPr/>
          <a:lstStyle/>
          <a:p>
            <a:pPr algn="r"/>
            <a:r>
              <a:rPr lang="en-US" sz="4000" b="1" dirty="0">
                <a:solidFill>
                  <a:srgbClr val="FFFFFF"/>
                </a:solidFill>
              </a:rPr>
              <a:t>Contact Information</a:t>
            </a:r>
          </a:p>
        </p:txBody>
      </p:sp>
      <p:sp>
        <p:nvSpPr>
          <p:cNvPr id="3" name="Text Placeholder 2"/>
          <p:cNvSpPr>
            <a:spLocks noGrp="1"/>
          </p:cNvSpPr>
          <p:nvPr>
            <p:ph type="body" idx="1"/>
          </p:nvPr>
        </p:nvSpPr>
        <p:spPr>
          <a:xfrm>
            <a:off x="0" y="1371600"/>
            <a:ext cx="9144000" cy="5283342"/>
          </a:xfrm>
        </p:spPr>
        <p:txBody>
          <a:bodyPr/>
          <a:lstStyle/>
          <a:p>
            <a:pPr algn="ctr"/>
            <a:r>
              <a:rPr lang="en-US" sz="2200" b="1" dirty="0">
                <a:solidFill>
                  <a:srgbClr val="000000"/>
                </a:solidFill>
                <a:latin typeface="Calibri" panose="020F0502020204030204" pitchFamily="34" charset="0"/>
              </a:rPr>
              <a:t>Lauren </a:t>
            </a:r>
            <a:r>
              <a:rPr lang="en-US" sz="2200" b="1" dirty="0" err="1">
                <a:solidFill>
                  <a:srgbClr val="000000"/>
                </a:solidFill>
                <a:latin typeface="Calibri" panose="020F0502020204030204" pitchFamily="34" charset="0"/>
              </a:rPr>
              <a:t>Appelbaum</a:t>
            </a:r>
            <a:r>
              <a:rPr lang="en-US" sz="2200" b="1" dirty="0">
                <a:solidFill>
                  <a:srgbClr val="000000"/>
                </a:solidFill>
                <a:latin typeface="Calibri" panose="020F0502020204030204" pitchFamily="34" charset="0"/>
              </a:rPr>
              <a:t>, </a:t>
            </a:r>
            <a:r>
              <a:rPr lang="en-US" sz="2200" dirty="0">
                <a:solidFill>
                  <a:srgbClr val="000000"/>
                </a:solidFill>
                <a:latin typeface="Calibri" panose="020F0502020204030204" pitchFamily="34" charset="0"/>
              </a:rPr>
              <a:t>Author of Hollywood Disability Inclusion Toolkit and Communications Director, </a:t>
            </a:r>
            <a:r>
              <a:rPr lang="en-US" sz="2200" dirty="0" err="1">
                <a:solidFill>
                  <a:srgbClr val="000000"/>
                </a:solidFill>
                <a:latin typeface="Calibri" panose="020F0502020204030204" pitchFamily="34" charset="0"/>
              </a:rPr>
              <a:t>RespectAbility</a:t>
            </a:r>
            <a:br>
              <a:rPr lang="nl-NL" sz="2200" dirty="0"/>
            </a:br>
            <a:r>
              <a:rPr lang="nl-NL" sz="2200" dirty="0">
                <a:hlinkClick r:id="rId2"/>
              </a:rPr>
              <a:t>LaurenA@RespectAbility.org</a:t>
            </a:r>
            <a:r>
              <a:rPr lang="nl-NL" sz="2200" dirty="0"/>
              <a:t>  |  202-591-0703</a:t>
            </a:r>
          </a:p>
          <a:p>
            <a:pPr algn="ctr"/>
            <a:endParaRPr lang="nl-NL" sz="1200" dirty="0"/>
          </a:p>
          <a:p>
            <a:pPr algn="ctr"/>
            <a:r>
              <a:rPr lang="en-US" sz="2200" b="1" dirty="0">
                <a:solidFill>
                  <a:srgbClr val="000000"/>
                </a:solidFill>
                <a:latin typeface="Calibri" panose="020F0502020204030204" pitchFamily="34" charset="0"/>
              </a:rPr>
              <a:t>Kate </a:t>
            </a:r>
            <a:r>
              <a:rPr lang="en-US" sz="2200" b="1" dirty="0" err="1">
                <a:solidFill>
                  <a:srgbClr val="000000"/>
                </a:solidFill>
                <a:latin typeface="Calibri" panose="020F0502020204030204" pitchFamily="34" charset="0"/>
              </a:rPr>
              <a:t>Folb</a:t>
            </a:r>
            <a:r>
              <a:rPr lang="en-US" sz="2200" b="1" dirty="0">
                <a:solidFill>
                  <a:srgbClr val="000000"/>
                </a:solidFill>
                <a:latin typeface="Calibri" panose="020F0502020204030204" pitchFamily="34" charset="0"/>
              </a:rPr>
              <a:t>, </a:t>
            </a:r>
            <a:r>
              <a:rPr lang="en-US" sz="2200" dirty="0">
                <a:solidFill>
                  <a:srgbClr val="000000"/>
                </a:solidFill>
                <a:latin typeface="Calibri" panose="020F0502020204030204" pitchFamily="34" charset="0"/>
              </a:rPr>
              <a:t>Director, Hollywood, Health &amp; Society</a:t>
            </a:r>
          </a:p>
          <a:p>
            <a:pPr algn="ctr"/>
            <a:r>
              <a:rPr lang="en-US" sz="2200" dirty="0" err="1">
                <a:hlinkClick r:id="rId3"/>
              </a:rPr>
              <a:t>kate.folb@usc.edu</a:t>
            </a:r>
            <a:r>
              <a:rPr lang="en-US" sz="2200" dirty="0"/>
              <a:t>  |  (323) 782-3315</a:t>
            </a:r>
            <a:br>
              <a:rPr lang="en-US" sz="2400" b="1" dirty="0">
                <a:solidFill>
                  <a:srgbClr val="000000"/>
                </a:solidFill>
                <a:latin typeface="Calibri" panose="020F0502020204030204" pitchFamily="34" charset="0"/>
              </a:rPr>
            </a:br>
            <a:br>
              <a:rPr lang="en-US" sz="1200" dirty="0">
                <a:latin typeface="Calibri" panose="020F0502020204030204" pitchFamily="34" charset="0"/>
              </a:rPr>
            </a:br>
            <a:r>
              <a:rPr lang="en-US" sz="2200" b="1" dirty="0">
                <a:solidFill>
                  <a:srgbClr val="000000"/>
                </a:solidFill>
                <a:latin typeface="Calibri" panose="020F0502020204030204" pitchFamily="34" charset="0"/>
              </a:rPr>
              <a:t>Jose Plaza, </a:t>
            </a:r>
            <a:r>
              <a:rPr lang="en-US" sz="2200" dirty="0">
                <a:solidFill>
                  <a:srgbClr val="000000"/>
                </a:solidFill>
                <a:latin typeface="Calibri" panose="020F0502020204030204" pitchFamily="34" charset="0"/>
              </a:rPr>
              <a:t>Manager at The California Endowment</a:t>
            </a:r>
          </a:p>
          <a:p>
            <a:pPr algn="ctr"/>
            <a:r>
              <a:rPr lang="en-US" sz="2200" dirty="0" err="1">
                <a:solidFill>
                  <a:srgbClr val="000000"/>
                </a:solidFill>
                <a:latin typeface="Calibri" panose="020F0502020204030204" pitchFamily="34" charset="0"/>
                <a:hlinkClick r:id="rId4"/>
              </a:rPr>
              <a:t>jplaza@calendow.org</a:t>
            </a:r>
            <a:r>
              <a:rPr lang="en-US" sz="2200" dirty="0">
                <a:solidFill>
                  <a:srgbClr val="000000"/>
                </a:solidFill>
                <a:latin typeface="Calibri" panose="020F0502020204030204" pitchFamily="34" charset="0"/>
              </a:rPr>
              <a:t>  | 916-558-8072</a:t>
            </a:r>
          </a:p>
          <a:p>
            <a:pPr algn="ctr"/>
            <a:br>
              <a:rPr lang="en-US" sz="1200" b="1" dirty="0">
                <a:solidFill>
                  <a:srgbClr val="000000"/>
                </a:solidFill>
                <a:latin typeface="Calibri" panose="020F0502020204030204" pitchFamily="34" charset="0"/>
              </a:rPr>
            </a:br>
            <a:r>
              <a:rPr lang="en-US" sz="2200" b="1" dirty="0">
                <a:solidFill>
                  <a:srgbClr val="000000"/>
                </a:solidFill>
                <a:latin typeface="Calibri" panose="020F0502020204030204" pitchFamily="34" charset="0"/>
              </a:rPr>
              <a:t>Donna R. Walton</a:t>
            </a:r>
            <a:r>
              <a:rPr lang="en-US" sz="2200" dirty="0">
                <a:solidFill>
                  <a:srgbClr val="000000"/>
                </a:solidFill>
                <a:latin typeface="Calibri" panose="020F0502020204030204" pitchFamily="34" charset="0"/>
              </a:rPr>
              <a:t>, Founder of the Divas with Disabilities Project</a:t>
            </a:r>
          </a:p>
          <a:p>
            <a:pPr algn="ctr"/>
            <a:r>
              <a:rPr lang="en-US" sz="2200" dirty="0" err="1">
                <a:solidFill>
                  <a:srgbClr val="000000"/>
                </a:solidFill>
                <a:latin typeface="Calibri" panose="020F0502020204030204" pitchFamily="34" charset="0"/>
                <a:hlinkClick r:id="rId5"/>
              </a:rPr>
              <a:t>divaswithdisabilities@gmail.com</a:t>
            </a:r>
            <a:endParaRPr lang="en-US" sz="2200" dirty="0">
              <a:solidFill>
                <a:srgbClr val="000000"/>
              </a:solidFill>
              <a:latin typeface="Calibri" panose="020F0502020204030204" pitchFamily="34" charset="0"/>
            </a:endParaRPr>
          </a:p>
          <a:p>
            <a:pPr algn="ctr"/>
            <a:br>
              <a:rPr lang="en-US" sz="1200" dirty="0">
                <a:latin typeface="Calibri" panose="020F0502020204030204" pitchFamily="34" charset="0"/>
              </a:rPr>
            </a:br>
            <a:r>
              <a:rPr lang="en-US" sz="2200" b="1" dirty="0">
                <a:solidFill>
                  <a:srgbClr val="000000"/>
                </a:solidFill>
                <a:latin typeface="Calibri" panose="020F0502020204030204" pitchFamily="34" charset="0"/>
              </a:rPr>
              <a:t>Gail Williamson</a:t>
            </a:r>
            <a:r>
              <a:rPr lang="en-US" sz="2200" dirty="0">
                <a:solidFill>
                  <a:srgbClr val="000000"/>
                </a:solidFill>
                <a:latin typeface="Calibri" panose="020F0502020204030204" pitchFamily="34" charset="0"/>
              </a:rPr>
              <a:t>, Talent Agent, Diversity Department at </a:t>
            </a:r>
            <a:r>
              <a:rPr lang="en-US" sz="2200" dirty="0" err="1">
                <a:solidFill>
                  <a:srgbClr val="000000"/>
                </a:solidFill>
                <a:latin typeface="Calibri" panose="020F0502020204030204" pitchFamily="34" charset="0"/>
              </a:rPr>
              <a:t>KMR</a:t>
            </a:r>
            <a:r>
              <a:rPr lang="en-US" sz="2200" dirty="0">
                <a:solidFill>
                  <a:srgbClr val="000000"/>
                </a:solidFill>
                <a:latin typeface="Calibri" panose="020F0502020204030204" pitchFamily="34" charset="0"/>
              </a:rPr>
              <a:t> Talent</a:t>
            </a:r>
            <a:br>
              <a:rPr lang="en-US" sz="2200" dirty="0">
                <a:solidFill>
                  <a:srgbClr val="000000"/>
                </a:solidFill>
                <a:latin typeface="Calibri" panose="020F0502020204030204" pitchFamily="34" charset="0"/>
              </a:rPr>
            </a:br>
            <a:r>
              <a:rPr lang="en-US" sz="2200" dirty="0" err="1">
                <a:solidFill>
                  <a:srgbClr val="000000"/>
                </a:solidFill>
                <a:latin typeface="Calibri" panose="020F0502020204030204" pitchFamily="34" charset="0"/>
                <a:hlinkClick r:id="rId6"/>
              </a:rPr>
              <a:t>GWilliamson@KMRtalent.com</a:t>
            </a:r>
            <a:r>
              <a:rPr lang="en-US" sz="2200" dirty="0">
                <a:solidFill>
                  <a:srgbClr val="000000"/>
                </a:solidFill>
                <a:latin typeface="Calibri" panose="020F0502020204030204" pitchFamily="34" charset="0"/>
              </a:rPr>
              <a:t>  |  818-769-9111</a:t>
            </a:r>
            <a:endParaRPr lang="nl-NL" sz="2200" dirty="0">
              <a:hlinkClick r:id="rId7"/>
            </a:endParaRPr>
          </a:p>
          <a:p>
            <a:pPr algn="ctr"/>
            <a:endParaRPr lang="nl-NL" sz="1200" dirty="0">
              <a:hlinkClick r:id="rId7"/>
            </a:endParaRPr>
          </a:p>
          <a:p>
            <a:pPr algn="ctr"/>
            <a:r>
              <a:rPr lang="en-US" sz="1800" b="1" dirty="0" err="1"/>
              <a:t>RespectAbility</a:t>
            </a:r>
            <a:r>
              <a:rPr lang="en-US" sz="1800" dirty="0"/>
              <a:t>: </a:t>
            </a:r>
            <a:r>
              <a:rPr lang="nl-NL" sz="1800" dirty="0"/>
              <a:t>11333 Woodglen Drive #102, Rockville MD 20852  |  </a:t>
            </a:r>
            <a:r>
              <a:rPr lang="nl-NL" sz="1800" dirty="0">
                <a:hlinkClick r:id="rId7"/>
              </a:rPr>
              <a:t>www.RespectAbility.org</a:t>
            </a:r>
            <a:endParaRPr lang="en-US" sz="1800" dirty="0"/>
          </a:p>
          <a:p>
            <a:pPr algn="ctr"/>
            <a:endParaRPr lang="nl-NL" sz="2400" dirty="0">
              <a:hlinkClick r:id="rId7"/>
            </a:endParaRPr>
          </a:p>
        </p:txBody>
      </p:sp>
      <p:sp>
        <p:nvSpPr>
          <p:cNvPr id="4" name="Slide Number Placeholder 3"/>
          <p:cNvSpPr>
            <a:spLocks noGrp="1"/>
          </p:cNvSpPr>
          <p:nvPr>
            <p:ph type="sldNum" sz="quarter" idx="7"/>
          </p:nvPr>
        </p:nvSpPr>
        <p:spPr>
          <a:xfrm>
            <a:off x="6583680" y="6377943"/>
            <a:ext cx="2103120" cy="276999"/>
          </a:xfrm>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3634200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4747A8-565E-412C-98D4-6AF9DE1DFA35}"/>
              </a:ext>
            </a:extLst>
          </p:cNvPr>
          <p:cNvSpPr/>
          <p:nvPr/>
        </p:nvSpPr>
        <p:spPr>
          <a:xfrm>
            <a:off x="182805" y="1413331"/>
            <a:ext cx="8778389" cy="5139869"/>
          </a:xfrm>
          <a:prstGeom prst="rect">
            <a:avLst/>
          </a:prstGeom>
        </p:spPr>
        <p:txBody>
          <a:bodyPr wrap="square">
            <a:spAutoFit/>
          </a:bodyPr>
          <a:lstStyle/>
          <a:p>
            <a:pPr marL="285750" indent="-285750">
              <a:buFont typeface="Arial" panose="020B0604020202020204" pitchFamily="34" charset="0"/>
              <a:buChar char="•"/>
            </a:pPr>
            <a:r>
              <a:rPr lang="en-US" sz="2400" b="1" dirty="0">
                <a:latin typeface="Calibri" panose="020F0502020204030204" pitchFamily="34" charset="0"/>
              </a:rPr>
              <a:t>Six million students with diagnosed disabilities are enrolled in America’s public schools.</a:t>
            </a:r>
          </a:p>
          <a:p>
            <a:pPr marL="285750" indent="-285750">
              <a:buFont typeface="Arial" panose="020B0604020202020204" pitchFamily="34" charset="0"/>
              <a:buChar char="•"/>
            </a:pPr>
            <a:endParaRPr lang="en-US" sz="1200" b="1" dirty="0">
              <a:latin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rPr>
              <a:t>There are </a:t>
            </a:r>
            <a:r>
              <a:rPr lang="en-US" sz="2000" dirty="0">
                <a:latin typeface="Calibri" panose="020F0502020204030204" pitchFamily="34" charset="0"/>
                <a:hlinkClick r:id="rId2"/>
              </a:rPr>
              <a:t>1,107,606 African American/black students</a:t>
            </a:r>
            <a:r>
              <a:rPr lang="en-US" sz="2000" dirty="0">
                <a:latin typeface="Calibri" panose="020F0502020204030204" pitchFamily="34" charset="0"/>
              </a:rPr>
              <a:t> with disabilities enrolled in America’s public schools.</a:t>
            </a:r>
          </a:p>
          <a:p>
            <a:pPr marL="285750" indent="-285750">
              <a:buFont typeface="Arial" panose="020B0604020202020204" pitchFamily="34" charset="0"/>
              <a:buChar char="•"/>
            </a:pPr>
            <a:endParaRPr lang="en-US" sz="1200" dirty="0">
              <a:latin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rPr>
              <a:t>There are </a:t>
            </a:r>
            <a:r>
              <a:rPr lang="en-US" sz="2000" dirty="0">
                <a:latin typeface="Calibri" panose="020F0502020204030204" pitchFamily="34" charset="0"/>
                <a:hlinkClick r:id="rId2"/>
              </a:rPr>
              <a:t>1,531,699 Latino students</a:t>
            </a:r>
            <a:r>
              <a:rPr lang="en-US" sz="2000" dirty="0">
                <a:latin typeface="Calibri" panose="020F0502020204030204" pitchFamily="34" charset="0"/>
              </a:rPr>
              <a:t> with disabilities in our schools today.</a:t>
            </a:r>
          </a:p>
          <a:p>
            <a:pPr marL="285750" indent="-285750">
              <a:buFont typeface="Arial" panose="020B0604020202020204" pitchFamily="34" charset="0"/>
              <a:buChar char="•"/>
            </a:pPr>
            <a:endParaRPr lang="en-US" sz="1200" dirty="0">
              <a:latin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rPr>
              <a:t>Children with disabilities and students of color are disproportionately suspended and expelled, which can be a contributing factor to the school-to-prison pipeline. Many student of color and/or ESL learners do not get a needed disability diagnosis or get the wrong one. </a:t>
            </a:r>
          </a:p>
          <a:p>
            <a:pPr marL="285750" indent="-285750">
              <a:buFont typeface="Arial" panose="020B0604020202020204" pitchFamily="34" charset="0"/>
              <a:buChar char="•"/>
            </a:pPr>
            <a:endParaRPr lang="en-US" sz="1200" dirty="0">
              <a:latin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rPr>
              <a:t>Only 57 percent of black students with disabilities graduate high school compared to 76 percent of black students without disabilities.</a:t>
            </a:r>
          </a:p>
          <a:p>
            <a:pPr marL="285750" indent="-285750">
              <a:buFont typeface="Arial" panose="020B0604020202020204" pitchFamily="34" charset="0"/>
              <a:buChar char="•"/>
            </a:pPr>
            <a:endParaRPr lang="en-US" sz="1200" dirty="0">
              <a:latin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rPr>
              <a:t>Only 59 percent of Latino students with disabilities graduate high school, compared to 79 percent of Latino students without a disability.</a:t>
            </a:r>
          </a:p>
        </p:txBody>
      </p:sp>
      <p:sp>
        <p:nvSpPr>
          <p:cNvPr id="2" name="Title 1">
            <a:extLst>
              <a:ext uri="{FF2B5EF4-FFF2-40B4-BE49-F238E27FC236}">
                <a16:creationId xmlns:a16="http://schemas.microsoft.com/office/drawing/2014/main" id="{90E0EED8-C578-4957-8310-F81A9C88606A}"/>
              </a:ext>
            </a:extLst>
          </p:cNvPr>
          <p:cNvSpPr>
            <a:spLocks noGrp="1"/>
          </p:cNvSpPr>
          <p:nvPr>
            <p:ph type="title" idx="4294967295"/>
          </p:nvPr>
        </p:nvSpPr>
        <p:spPr>
          <a:xfrm>
            <a:off x="732171" y="-76200"/>
            <a:ext cx="8229023" cy="243728"/>
          </a:xfrm>
        </p:spPr>
        <p:txBody>
          <a:bodyPr/>
          <a:lstStyle/>
          <a:p>
            <a:pPr algn="r" rtl="0" eaLnBrk="1" latinLnBrk="0" hangingPunct="1"/>
            <a:r>
              <a:rPr lang="en-US" sz="4000" b="1" kern="1200" dirty="0">
                <a:solidFill>
                  <a:srgbClr val="FFFFFF"/>
                </a:solidFill>
                <a:effectLst/>
                <a:latin typeface="Calibri" panose="020F0502020204030204" pitchFamily="34" charset="0"/>
                <a:ea typeface="+mn-ea"/>
                <a:cs typeface="Calibri" panose="020F0502020204030204" pitchFamily="34" charset="0"/>
              </a:rPr>
              <a:t>Intersectionality, </a:t>
            </a:r>
            <a:br>
              <a:rPr lang="en-US" sz="4000" b="1" kern="1200" dirty="0">
                <a:solidFill>
                  <a:srgbClr val="FFFFFF"/>
                </a:solidFill>
                <a:effectLst/>
                <a:latin typeface="Calibri" panose="020F0502020204030204" pitchFamily="34" charset="0"/>
                <a:ea typeface="+mn-ea"/>
                <a:cs typeface="Calibri" panose="020F0502020204030204" pitchFamily="34" charset="0"/>
              </a:rPr>
            </a:br>
            <a:r>
              <a:rPr lang="en-US" sz="4000" b="1" kern="1200" dirty="0">
                <a:solidFill>
                  <a:srgbClr val="FFFFFF"/>
                </a:solidFill>
                <a:effectLst/>
                <a:latin typeface="Calibri" panose="020F0502020204030204" pitchFamily="34" charset="0"/>
                <a:ea typeface="+mn-ea"/>
                <a:cs typeface="Calibri" panose="020F0502020204030204" pitchFamily="34" charset="0"/>
              </a:rPr>
              <a:t>Education and Disability Stats</a:t>
            </a:r>
            <a:endParaRPr lang="en-US" sz="4000" dirty="0">
              <a:effectLst/>
              <a:latin typeface="Calibri" panose="020F0502020204030204" pitchFamily="34" charset="0"/>
              <a:cs typeface="Calibri" panose="020F0502020204030204" pitchFamily="34" charset="0"/>
            </a:endParaRPr>
          </a:p>
          <a:p>
            <a:endParaRPr lang="en-US" sz="3600" dirty="0">
              <a:latin typeface="Georgia" panose="02040502050405020303" pitchFamily="18" charset="0"/>
            </a:endParaRPr>
          </a:p>
        </p:txBody>
      </p:sp>
    </p:spTree>
    <p:extLst>
      <p:ext uri="{BB962C8B-B14F-4D97-AF65-F5344CB8AC3E}">
        <p14:creationId xmlns:p14="http://schemas.microsoft.com/office/powerpoint/2010/main" val="2682775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47800"/>
            <a:ext cx="8610599" cy="4585871"/>
          </a:xfrm>
        </p:spPr>
        <p:txBody>
          <a:bodyPr/>
          <a:lstStyle/>
          <a:p>
            <a:r>
              <a:rPr lang="en-US" sz="2400" b="1" dirty="0">
                <a:latin typeface="Calibri" panose="020F0502020204030204" pitchFamily="34" charset="0"/>
              </a:rPr>
              <a:t>Between 3 and 5 million Americans with disabilities identify as LGBTQ:</a:t>
            </a:r>
          </a:p>
          <a:p>
            <a:pPr marL="285717" indent="-285717">
              <a:buFont typeface="Arial" panose="020B0604020202020204" pitchFamily="34" charset="0"/>
              <a:buChar char="•"/>
            </a:pPr>
            <a:r>
              <a:rPr lang="en-US" sz="2000" dirty="0">
                <a:latin typeface="Calibri" panose="020F0502020204030204" pitchFamily="34" charset="0"/>
              </a:rPr>
              <a:t>Lesbian, gay and bisexual adults have a higher prevalence of disability than their heterosexual counterparts.</a:t>
            </a:r>
          </a:p>
          <a:p>
            <a:pPr marL="285717" indent="-285717">
              <a:buFont typeface="Arial" panose="020B0604020202020204" pitchFamily="34" charset="0"/>
              <a:buChar char="•"/>
            </a:pPr>
            <a:r>
              <a:rPr lang="en-US" sz="2000" dirty="0">
                <a:latin typeface="Calibri" panose="020F0502020204030204" pitchFamily="34" charset="0"/>
              </a:rPr>
              <a:t>36 percent of lesbians and 36 percent of bisexual women self-identify as people with disabilities.</a:t>
            </a:r>
          </a:p>
          <a:p>
            <a:pPr marL="285717" indent="-285717">
              <a:buFont typeface="Arial" panose="020B0604020202020204" pitchFamily="34" charset="0"/>
              <a:buChar char="•"/>
            </a:pPr>
            <a:r>
              <a:rPr lang="en-US" sz="2000" dirty="0">
                <a:latin typeface="Calibri" panose="020F0502020204030204" pitchFamily="34" charset="0"/>
              </a:rPr>
              <a:t>26 percent of gay men and 40 percent of bisexual men are people with disabilities. </a:t>
            </a:r>
          </a:p>
          <a:p>
            <a:endParaRPr lang="en-US" sz="1200" b="1" dirty="0">
              <a:latin typeface="Calibri" panose="020F0502020204030204" pitchFamily="34" charset="0"/>
            </a:endParaRPr>
          </a:p>
          <a:p>
            <a:r>
              <a:rPr lang="en-US" sz="2000" b="1" dirty="0">
                <a:latin typeface="Calibri" panose="020F0502020204030204" pitchFamily="34" charset="0"/>
              </a:rPr>
              <a:t>Estimated size of LGBTQ population within the disability community:</a:t>
            </a:r>
            <a:endParaRPr lang="en-US" sz="2000" dirty="0">
              <a:latin typeface="Calibri" panose="020F0502020204030204" pitchFamily="34" charset="0"/>
            </a:endParaRPr>
          </a:p>
          <a:p>
            <a:pPr marL="285717" indent="-285717">
              <a:buFont typeface="Arial" panose="020B0604020202020204" pitchFamily="34" charset="0"/>
              <a:buChar char="•"/>
            </a:pPr>
            <a:r>
              <a:rPr lang="en-US" sz="2000" dirty="0">
                <a:latin typeface="Calibri" panose="020F0502020204030204" pitchFamily="34" charset="0"/>
              </a:rPr>
              <a:t>953,000 bisexual women have disabilities</a:t>
            </a:r>
          </a:p>
          <a:p>
            <a:pPr marL="285717" indent="-285717">
              <a:buFont typeface="Arial" panose="020B0604020202020204" pitchFamily="34" charset="0"/>
              <a:buChar char="•"/>
            </a:pPr>
            <a:r>
              <a:rPr lang="en-US" sz="2000" dirty="0">
                <a:latin typeface="Calibri" panose="020F0502020204030204" pitchFamily="34" charset="0"/>
              </a:rPr>
              <a:t>490,000 lesbian/gay women have disabilities</a:t>
            </a:r>
          </a:p>
          <a:p>
            <a:pPr marL="285717" indent="-285717">
              <a:buFont typeface="Arial" panose="020B0604020202020204" pitchFamily="34" charset="0"/>
              <a:buChar char="•"/>
            </a:pPr>
            <a:r>
              <a:rPr lang="en-US" sz="2000" dirty="0">
                <a:latin typeface="Calibri" panose="020F0502020204030204" pitchFamily="34" charset="0"/>
              </a:rPr>
              <a:t>615,000 bisexual men have disabilities.</a:t>
            </a:r>
          </a:p>
          <a:p>
            <a:pPr marL="285717" indent="-285717">
              <a:buFont typeface="Arial" panose="020B0604020202020204" pitchFamily="34" charset="0"/>
              <a:buChar char="•"/>
            </a:pPr>
            <a:r>
              <a:rPr lang="en-US" sz="2000" dirty="0">
                <a:latin typeface="Calibri" panose="020F0502020204030204" pitchFamily="34" charset="0"/>
              </a:rPr>
              <a:t>647,000 gay men have disabilities. </a:t>
            </a:r>
          </a:p>
          <a:p>
            <a:endParaRPr lang="en-US" b="1" dirty="0">
              <a:latin typeface="Calibri" panose="020F0502020204030204" pitchFamily="34" charset="0"/>
            </a:endParaRPr>
          </a:p>
        </p:txBody>
      </p:sp>
      <p:sp>
        <p:nvSpPr>
          <p:cNvPr id="5" name="Title 1"/>
          <p:cNvSpPr>
            <a:spLocks noGrp="1"/>
          </p:cNvSpPr>
          <p:nvPr>
            <p:ph type="title"/>
          </p:nvPr>
        </p:nvSpPr>
        <p:spPr>
          <a:xfrm>
            <a:off x="2535381" y="-76200"/>
            <a:ext cx="6303818" cy="384721"/>
          </a:xfrm>
        </p:spPr>
        <p:txBody>
          <a:bodyPr/>
          <a:lstStyle/>
          <a:p>
            <a:pPr algn="r"/>
            <a:r>
              <a:rPr lang="en-US" sz="4000" b="1" dirty="0">
                <a:solidFill>
                  <a:srgbClr val="FFFFFF"/>
                </a:solidFill>
              </a:rPr>
              <a:t>LGBTQ Individuals with Disabilities</a:t>
            </a:r>
          </a:p>
        </p:txBody>
      </p:sp>
      <p:sp>
        <p:nvSpPr>
          <p:cNvPr id="9" name="Rectangle 8">
            <a:extLst>
              <a:ext uri="{FF2B5EF4-FFF2-40B4-BE49-F238E27FC236}">
                <a16:creationId xmlns:a16="http://schemas.microsoft.com/office/drawing/2014/main" id="{11F1D1FE-F7D6-4DE5-B1CF-41ABE7DE37E8}"/>
              </a:ext>
            </a:extLst>
          </p:cNvPr>
          <p:cNvSpPr/>
          <p:nvPr/>
        </p:nvSpPr>
        <p:spPr>
          <a:xfrm>
            <a:off x="137602" y="6321623"/>
            <a:ext cx="8168198" cy="307777"/>
          </a:xfrm>
          <a:prstGeom prst="rect">
            <a:avLst/>
          </a:prstGeom>
        </p:spPr>
        <p:txBody>
          <a:bodyPr wrap="none">
            <a:spAutoFit/>
          </a:bodyPr>
          <a:lstStyle/>
          <a:p>
            <a:r>
              <a:rPr lang="en-US" sz="1400" dirty="0">
                <a:hlinkClick r:id="rId2"/>
              </a:rPr>
              <a:t>Source: NIH-Disability Among Lesbian, Gay, and Bisexual Adults: Disparities in Prevalence and Risk.</a:t>
            </a:r>
            <a:endParaRPr lang="en-US" sz="1400" dirty="0"/>
          </a:p>
        </p:txBody>
      </p:sp>
    </p:spTree>
    <p:extLst>
      <p:ext uri="{BB962C8B-B14F-4D97-AF65-F5344CB8AC3E}">
        <p14:creationId xmlns:p14="http://schemas.microsoft.com/office/powerpoint/2010/main" val="665486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p:nvPr/>
        </p:nvSpPr>
        <p:spPr>
          <a:xfrm>
            <a:off x="2667948" y="3244333"/>
            <a:ext cx="3808104" cy="369332"/>
          </a:xfrm>
          <a:prstGeom prst="rect">
            <a:avLst/>
          </a:prstGeom>
          <a:noFill/>
          <a:ln>
            <a:noFill/>
          </a:ln>
        </p:spPr>
        <p:txBody>
          <a:bodyPr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Calibri"/>
                <a:ea typeface="Calibri"/>
                <a:cs typeface="Calibri"/>
                <a:sym typeface="Calibri"/>
              </a:rPr>
              <a:t>How to Raise Money for Great Causes!</a:t>
            </a:r>
          </a:p>
        </p:txBody>
      </p:sp>
      <p:sp>
        <p:nvSpPr>
          <p:cNvPr id="464" name="Shape 464"/>
          <p:cNvSpPr txBox="1">
            <a:spLocks noGrp="1"/>
          </p:cNvSpPr>
          <p:nvPr>
            <p:ph type="title" idx="4294967295"/>
          </p:nvPr>
        </p:nvSpPr>
        <p:spPr>
          <a:xfrm>
            <a:off x="12940" y="533400"/>
            <a:ext cx="9144000" cy="685799"/>
          </a:xfrm>
          <a:prstGeom prst="rect">
            <a:avLst/>
          </a:prstGeom>
          <a:noFill/>
          <a:ln>
            <a:noFill/>
          </a:ln>
        </p:spPr>
        <p:txBody>
          <a:bodyPr wrap="square" lIns="91425" tIns="91425" rIns="91425" bIns="91425" anchor="ctr" anchorCtr="0">
            <a:noAutofit/>
          </a:bodyPr>
          <a:lstStyle/>
          <a:p>
            <a:pPr marL="0" marR="0" lvl="0" indent="-254000" algn="r" rtl="0">
              <a:lnSpc>
                <a:spcPct val="100000"/>
              </a:lnSpc>
              <a:spcBef>
                <a:spcPts val="0"/>
              </a:spcBef>
              <a:spcAft>
                <a:spcPts val="0"/>
              </a:spcAft>
              <a:buClr>
                <a:schemeClr val="lt1"/>
              </a:buClr>
              <a:buSzPts val="4000"/>
              <a:buFont typeface="Calibri"/>
              <a:buNone/>
            </a:pPr>
            <a:r>
              <a:rPr lang="en-US" sz="4000" b="1" i="0" u="none" strike="noStrike" cap="none" dirty="0">
                <a:solidFill>
                  <a:srgbClr val="FFFFFF"/>
                </a:solidFill>
                <a:latin typeface="Calibri"/>
                <a:ea typeface="Calibri"/>
                <a:cs typeface="Calibri"/>
                <a:sym typeface="Calibri"/>
              </a:rPr>
              <a:t>What Does Inclusion </a:t>
            </a:r>
            <a:br>
              <a:rPr lang="en-US" sz="4000" b="1" i="0" u="none" strike="noStrike" cap="none" dirty="0">
                <a:solidFill>
                  <a:srgbClr val="FFFFFF"/>
                </a:solidFill>
                <a:latin typeface="Calibri"/>
                <a:ea typeface="Calibri"/>
                <a:cs typeface="Calibri"/>
                <a:sym typeface="Calibri"/>
              </a:rPr>
            </a:br>
            <a:r>
              <a:rPr lang="en-US" sz="4000" b="1" i="0" u="none" strike="noStrike" cap="none" dirty="0">
                <a:solidFill>
                  <a:srgbClr val="FFFFFF"/>
                </a:solidFill>
                <a:latin typeface="Calibri"/>
                <a:ea typeface="Calibri"/>
                <a:cs typeface="Calibri"/>
                <a:sym typeface="Calibri"/>
              </a:rPr>
              <a:t>Look Like?</a:t>
            </a:r>
            <a:br>
              <a:rPr lang="en-US" sz="4000" b="1" i="0" u="none" strike="noStrike" cap="none" dirty="0">
                <a:solidFill>
                  <a:srgbClr val="FFFFFF"/>
                </a:solidFill>
                <a:latin typeface="Calibri"/>
                <a:ea typeface="Calibri"/>
                <a:cs typeface="Calibri"/>
                <a:sym typeface="Calibri"/>
              </a:rPr>
            </a:br>
            <a:endParaRPr lang="en-US" sz="4000" b="1" i="0" u="none" strike="noStrike" cap="none" dirty="0">
              <a:solidFill>
                <a:srgbClr val="FFFFFF"/>
              </a:solidFill>
              <a:latin typeface="Calibri"/>
              <a:ea typeface="Calibri"/>
              <a:cs typeface="Calibri"/>
              <a:sym typeface="Calibri"/>
            </a:endParaRPr>
          </a:p>
        </p:txBody>
      </p:sp>
      <p:pic>
        <p:nvPicPr>
          <p:cNvPr id="466" name="Shape 466" descr="Graphic shows the difference between exclusion, segregation, integration, and inclusion. In exclusion, people with disabilities are outside a circle in which there are able-bodied people. In segregation, there are two circles: one with able-bodied people and another with people with disabilities. In integration, there is a circle with able-bodied people and embedded is a second circle with only people with disabilities. In inclusion, there is a sincle larger circle, where both people with disabilities and able-bodied people are represented through out." title="Graphic showing Exclusion, Segregation, Integration and inclusion"/>
          <p:cNvPicPr preferRelativeResize="0"/>
          <p:nvPr/>
        </p:nvPicPr>
        <p:blipFill>
          <a:blip r:embed="rId3">
            <a:alphaModFix/>
          </a:blip>
          <a:stretch>
            <a:fillRect/>
          </a:stretch>
        </p:blipFill>
        <p:spPr>
          <a:xfrm>
            <a:off x="609600" y="1620350"/>
            <a:ext cx="7620825" cy="4856650"/>
          </a:xfrm>
          <a:prstGeom prst="rect">
            <a:avLst/>
          </a:prstGeom>
          <a:noFill/>
          <a:ln>
            <a:noFill/>
          </a:ln>
        </p:spPr>
      </p:pic>
    </p:spTree>
    <p:extLst>
      <p:ext uri="{BB962C8B-B14F-4D97-AF65-F5344CB8AC3E}">
        <p14:creationId xmlns:p14="http://schemas.microsoft.com/office/powerpoint/2010/main" val="902476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idx="4294967295"/>
          </p:nvPr>
        </p:nvSpPr>
        <p:spPr>
          <a:xfrm>
            <a:off x="719100" y="262360"/>
            <a:ext cx="8314500" cy="1143000"/>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Calibri"/>
              <a:buNone/>
            </a:pPr>
            <a:r>
              <a:rPr lang="en-US" sz="4000" b="1" i="0" u="none" strike="noStrike" cap="none" dirty="0">
                <a:solidFill>
                  <a:schemeClr val="lt1"/>
                </a:solidFill>
                <a:latin typeface="Calibri"/>
                <a:ea typeface="Calibri"/>
                <a:cs typeface="Calibri"/>
                <a:sym typeface="Calibri"/>
              </a:rPr>
              <a:t>Leadership at the Top Needs</a:t>
            </a:r>
            <a:br>
              <a:rPr lang="en-US" sz="4000" b="1" i="0" u="none" strike="noStrike" cap="none" dirty="0">
                <a:solidFill>
                  <a:schemeClr val="lt1"/>
                </a:solidFill>
                <a:latin typeface="Calibri"/>
                <a:ea typeface="Calibri"/>
                <a:cs typeface="Calibri"/>
                <a:sym typeface="Calibri"/>
              </a:rPr>
            </a:br>
            <a:r>
              <a:rPr lang="en-US" sz="4000" b="1" i="0" u="none" strike="noStrike" cap="none" dirty="0">
                <a:solidFill>
                  <a:schemeClr val="lt1"/>
                </a:solidFill>
                <a:latin typeface="Calibri"/>
                <a:ea typeface="Calibri"/>
                <a:cs typeface="Calibri"/>
                <a:sym typeface="Calibri"/>
              </a:rPr>
              <a:t>To Share Vision of Inclusion </a:t>
            </a:r>
            <a:br>
              <a:rPr lang="en-US" sz="3000" b="1" i="0" u="none" strike="noStrike" cap="none" dirty="0">
                <a:solidFill>
                  <a:schemeClr val="dk1"/>
                </a:solidFill>
                <a:latin typeface="Calibri"/>
                <a:ea typeface="Calibri"/>
                <a:cs typeface="Calibri"/>
                <a:sym typeface="Calibri"/>
              </a:rPr>
            </a:br>
            <a:endParaRPr lang="en-US" sz="3000" b="1"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body" idx="4294967295"/>
          </p:nvPr>
        </p:nvSpPr>
        <p:spPr>
          <a:xfrm>
            <a:off x="4017032" y="1828802"/>
            <a:ext cx="4876799" cy="4038598"/>
          </a:xfrm>
          <a:prstGeom prst="rect">
            <a:avLst/>
          </a:prstGeom>
          <a:noFill/>
          <a:ln>
            <a:noFill/>
          </a:ln>
        </p:spPr>
        <p:txBody>
          <a:bodyPr wrap="square" lIns="91425" tIns="45700" rIns="91425" bIns="45700" anchor="t" anchorCtr="0">
            <a:noAutofit/>
          </a:bodyPr>
          <a:lstStyle/>
          <a:p>
            <a:pPr marL="0" marR="0" lvl="0" indent="-50800" algn="l" rtl="0">
              <a:lnSpc>
                <a:spcPct val="100000"/>
              </a:lnSpc>
              <a:spcBef>
                <a:spcPts val="0"/>
              </a:spcBef>
              <a:spcAft>
                <a:spcPts val="0"/>
              </a:spcAft>
              <a:buClr>
                <a:schemeClr val="dk1"/>
              </a:buClr>
              <a:buSzPts val="800"/>
              <a:buFont typeface="Arial"/>
              <a:buNone/>
            </a:pPr>
            <a:r>
              <a:rPr lang="en-US" sz="2800" b="0" i="0" u="none" strike="noStrike" cap="none" dirty="0">
                <a:solidFill>
                  <a:schemeClr val="dk1"/>
                </a:solidFill>
                <a:latin typeface="Calibri"/>
                <a:ea typeface="Calibri"/>
                <a:cs typeface="Calibri"/>
                <a:sym typeface="Calibri"/>
              </a:rPr>
              <a:t>The message that all people are of equal value and must be respected and heard fairly, must be communicated from top down.</a:t>
            </a:r>
          </a:p>
        </p:txBody>
      </p:sp>
      <p:pic>
        <p:nvPicPr>
          <p:cNvPr id="474" name="Shape 474" descr="image of a palm of a hand with the words &quot;we are all equal&quot; written on it" title="we are all equal"/>
          <p:cNvPicPr preferRelativeResize="0"/>
          <p:nvPr/>
        </p:nvPicPr>
        <p:blipFill rotWithShape="1">
          <a:blip r:embed="rId3">
            <a:alphaModFix/>
          </a:blip>
          <a:srcRect/>
          <a:stretch/>
        </p:blipFill>
        <p:spPr>
          <a:xfrm>
            <a:off x="228600" y="1905000"/>
            <a:ext cx="3663950" cy="2438399"/>
          </a:xfrm>
          <a:prstGeom prst="rect">
            <a:avLst/>
          </a:prstGeom>
          <a:noFill/>
          <a:ln>
            <a:noFill/>
          </a:ln>
        </p:spPr>
      </p:pic>
      <p:sp>
        <p:nvSpPr>
          <p:cNvPr id="475" name="Shape 475"/>
          <p:cNvSpPr txBox="1"/>
          <p:nvPr/>
        </p:nvSpPr>
        <p:spPr>
          <a:xfrm>
            <a:off x="228600" y="4495800"/>
            <a:ext cx="3663950" cy="461961"/>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Pictured:  Words “We are all equal” handwritten on palm of hand</a:t>
            </a:r>
          </a:p>
        </p:txBody>
      </p:sp>
    </p:spTree>
    <p:extLst>
      <p:ext uri="{BB962C8B-B14F-4D97-AF65-F5344CB8AC3E}">
        <p14:creationId xmlns:p14="http://schemas.microsoft.com/office/powerpoint/2010/main" val="1662705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idx="4294967295"/>
          </p:nvPr>
        </p:nvSpPr>
        <p:spPr>
          <a:xfrm>
            <a:off x="719100" y="76200"/>
            <a:ext cx="8314500" cy="1143000"/>
          </a:xfrm>
          <a:prstGeom prst="rect">
            <a:avLst/>
          </a:prstGeom>
          <a:noFill/>
          <a:ln>
            <a:noFill/>
          </a:ln>
        </p:spPr>
        <p:txBody>
          <a:bodyPr wrap="square" lIns="91425" tIns="45700" rIns="91425" bIns="45700" anchor="ctr" anchorCtr="0">
            <a:noAutofit/>
          </a:bodyPr>
          <a:lstStyle/>
          <a:p>
            <a:pPr marL="0" marR="0" lvl="0" indent="-57150" algn="r" rtl="0">
              <a:lnSpc>
                <a:spcPct val="100000"/>
              </a:lnSpc>
              <a:spcBef>
                <a:spcPts val="0"/>
              </a:spcBef>
              <a:spcAft>
                <a:spcPts val="0"/>
              </a:spcAft>
              <a:buClr>
                <a:schemeClr val="lt1"/>
              </a:buClr>
              <a:buSzPts val="900"/>
              <a:buFont typeface="Calibri"/>
              <a:buNone/>
            </a:pPr>
            <a:r>
              <a:rPr lang="en-US" sz="4000" b="1" i="0" u="none" strike="noStrike" cap="none" dirty="0">
                <a:solidFill>
                  <a:schemeClr val="lt1"/>
                </a:solidFill>
                <a:latin typeface="Calibri"/>
                <a:ea typeface="Calibri"/>
                <a:cs typeface="Calibri"/>
                <a:sym typeface="Calibri"/>
              </a:rPr>
              <a:t>Jose Plaza, </a:t>
            </a:r>
            <a:br>
              <a:rPr lang="en-US" sz="4000" b="1" i="0" u="none" strike="noStrike" cap="none" dirty="0">
                <a:solidFill>
                  <a:schemeClr val="lt1"/>
                </a:solidFill>
                <a:latin typeface="Calibri"/>
                <a:ea typeface="Calibri"/>
                <a:cs typeface="Calibri"/>
                <a:sym typeface="Calibri"/>
              </a:rPr>
            </a:br>
            <a:r>
              <a:rPr lang="en-US" sz="4000" b="1" i="0" u="none" strike="noStrike" cap="none" dirty="0">
                <a:solidFill>
                  <a:schemeClr val="lt1"/>
                </a:solidFill>
                <a:latin typeface="Calibri"/>
                <a:ea typeface="Calibri"/>
                <a:cs typeface="Calibri"/>
                <a:sym typeface="Calibri"/>
              </a:rPr>
              <a:t>The California Endowment</a:t>
            </a:r>
            <a:endParaRPr lang="en-US" sz="3000" b="1" i="0" u="none" strike="noStrike" cap="none" dirty="0">
              <a:solidFill>
                <a:schemeClr val="dk1"/>
              </a:solidFill>
              <a:latin typeface="Calibri"/>
              <a:ea typeface="Calibri"/>
              <a:cs typeface="Calibri"/>
              <a:sym typeface="Calibri"/>
            </a:endParaRPr>
          </a:p>
        </p:txBody>
      </p:sp>
      <p:sp>
        <p:nvSpPr>
          <p:cNvPr id="473" name="Shape 473"/>
          <p:cNvSpPr txBox="1">
            <a:spLocks noGrp="1"/>
          </p:cNvSpPr>
          <p:nvPr>
            <p:ph type="body" idx="4294967295"/>
          </p:nvPr>
        </p:nvSpPr>
        <p:spPr>
          <a:xfrm>
            <a:off x="3962400" y="1447800"/>
            <a:ext cx="4876800" cy="4191000"/>
          </a:xfrm>
          <a:prstGeom prst="rect">
            <a:avLst/>
          </a:prstGeom>
          <a:noFill/>
          <a:ln>
            <a:noFill/>
          </a:ln>
        </p:spPr>
        <p:txBody>
          <a:bodyPr wrap="square" lIns="91425" tIns="45700" rIns="91425" bIns="45700" anchor="t" anchorCtr="0">
            <a:noAutofit/>
          </a:bodyPr>
          <a:lstStyle/>
          <a:p>
            <a:pPr lvl="0" indent="-50800">
              <a:spcBef>
                <a:spcPts val="0"/>
              </a:spcBef>
              <a:buClr>
                <a:schemeClr val="dk1"/>
              </a:buClr>
              <a:buSzPts val="800"/>
              <a:buNone/>
            </a:pPr>
            <a:r>
              <a:rPr lang="en-US" sz="2400" b="1" dirty="0"/>
              <a:t>“There is a difference within philanthropies in terms of their mission. Some are focused on education, some are focused on labor, some are focused on racial disparity. DISABILITY IS ALWAYS LEFT OUT. DISABILITY NEEDS TO BE FRONT AND CENTER.”</a:t>
            </a:r>
            <a:endParaRPr lang="en-US" b="1" dirty="0"/>
          </a:p>
          <a:p>
            <a:pPr lvl="0" indent="-50800">
              <a:spcBef>
                <a:spcPts val="0"/>
              </a:spcBef>
              <a:buClr>
                <a:schemeClr val="dk1"/>
              </a:buClr>
              <a:buSzPts val="800"/>
              <a:buNone/>
            </a:pPr>
            <a:endParaRPr lang="en-US" sz="1200" b="1" dirty="0"/>
          </a:p>
          <a:p>
            <a:pPr lvl="0" indent="-50800">
              <a:spcBef>
                <a:spcPts val="0"/>
              </a:spcBef>
              <a:buClr>
                <a:schemeClr val="dk1"/>
              </a:buClr>
              <a:buSzPts val="800"/>
              <a:buNone/>
            </a:pPr>
            <a:r>
              <a:rPr lang="en-US" b="1" dirty="0"/>
              <a:t>Jose Plaza </a:t>
            </a:r>
            <a:r>
              <a:rPr lang="en-US" dirty="0"/>
              <a:t>is currently an Account Manager at the California Endowment. Plaza has previously worked for Hillary Clinton’s presidential campaign in 2016 as their Latino Vote Director in Florida, and for Enroll America as their National Director of Latino Engagement. Plaza earned a Ed. D in Higher Education from the University of South California in 2009.</a:t>
            </a:r>
            <a:endParaRPr sz="3200" b="0" i="0" u="none" strike="noStrike" cap="none" dirty="0">
              <a:solidFill>
                <a:schemeClr val="dk1"/>
              </a:solidFill>
              <a:latin typeface="Calibri"/>
              <a:ea typeface="Calibri"/>
              <a:cs typeface="Calibri"/>
              <a:sym typeface="Calibri"/>
            </a:endParaRPr>
          </a:p>
        </p:txBody>
      </p:sp>
      <p:pic>
        <p:nvPicPr>
          <p:cNvPr id="2" name="Picture 1" descr="black and white headshot of Jose Plaza smiling wearing a button down top and a blazer" title="Jose Plaz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0"/>
            <a:ext cx="3657600" cy="3657600"/>
          </a:xfrm>
          <a:prstGeom prst="rect">
            <a:avLst/>
          </a:prstGeom>
        </p:spPr>
      </p:pic>
    </p:spTree>
    <p:extLst>
      <p:ext uri="{BB962C8B-B14F-4D97-AF65-F5344CB8AC3E}">
        <p14:creationId xmlns:p14="http://schemas.microsoft.com/office/powerpoint/2010/main" val="388297582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RespectAbility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RespectAbility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espectAbility Template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1307</TotalTime>
  <Words>3720</Words>
  <Application>Microsoft Office PowerPoint</Application>
  <PresentationFormat>On-screen Show (4:3)</PresentationFormat>
  <Paragraphs>356</Paragraphs>
  <Slides>48</Slides>
  <Notes>27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48</vt:i4>
      </vt:variant>
    </vt:vector>
  </HeadingPairs>
  <TitlesOfParts>
    <vt:vector size="64" baseType="lpstr">
      <vt:lpstr>ＭＳ Ｐゴシック</vt:lpstr>
      <vt:lpstr>Arial</vt:lpstr>
      <vt:lpstr>Calibri</vt:lpstr>
      <vt:lpstr>Courier New</vt:lpstr>
      <vt:lpstr>Georgia</vt:lpstr>
      <vt:lpstr>Helvetica</vt:lpstr>
      <vt:lpstr>Helvetica Light</vt:lpstr>
      <vt:lpstr>Helvetica Neue</vt:lpstr>
      <vt:lpstr>Libre Baskerville</vt:lpstr>
      <vt:lpstr>Times New Roman</vt:lpstr>
      <vt:lpstr>Verdana</vt:lpstr>
      <vt:lpstr>Wingdings</vt:lpstr>
      <vt:lpstr>Office Theme</vt:lpstr>
      <vt:lpstr>3_RespectAbility Template Final</vt:lpstr>
      <vt:lpstr>5_RespectAbility Template Final</vt:lpstr>
      <vt:lpstr>RespectAbility Template Final</vt:lpstr>
      <vt:lpstr>Hollywood Disability Toolkit: The RespectAbility Guide to Inclusion in the Entertainment Industry</vt:lpstr>
      <vt:lpstr>Who Has a Disability?</vt:lpstr>
      <vt:lpstr>Forget 6 Degrees</vt:lpstr>
      <vt:lpstr>Inclusion, Equity, Equality  &amp; Disability</vt:lpstr>
      <vt:lpstr>Intersectionality,  Education and Disability Stats </vt:lpstr>
      <vt:lpstr>LGBTQ Individuals with Disabilities</vt:lpstr>
      <vt:lpstr>What Does Inclusion  Look Like? </vt:lpstr>
      <vt:lpstr>Leadership at the Top Needs To Share Vision of Inclusion  </vt:lpstr>
      <vt:lpstr>Jose Plaza,  The California Endowment</vt:lpstr>
      <vt:lpstr>Opportunity for the  Entertainment Industry</vt:lpstr>
      <vt:lpstr>Opportunity for the  Industry</vt:lpstr>
      <vt:lpstr>Opportunity for Inclusion</vt:lpstr>
      <vt:lpstr>Portrayals of Disability  in Film and TV</vt:lpstr>
      <vt:lpstr>Tools in the Guide</vt:lpstr>
      <vt:lpstr>Partnering with the  Entertainment Industry</vt:lpstr>
      <vt:lpstr>Examples of Best Practices: TV</vt:lpstr>
      <vt:lpstr>Examples of Best Practices:  Children’s Television</vt:lpstr>
      <vt:lpstr>Examples of Best Practices:  Film</vt:lpstr>
      <vt:lpstr>Examples of Best Practices:  Animation</vt:lpstr>
      <vt:lpstr>Terminology Tips: Using the Appropriate Lexicon</vt:lpstr>
      <vt:lpstr>Etiquette - Interacting With  People With Disabilities</vt:lpstr>
      <vt:lpstr>Key Terms: Disability</vt:lpstr>
      <vt:lpstr>Sampling of Topics Covered  in the Disability FAQ</vt:lpstr>
      <vt:lpstr>Sampling of Resources  Included in Toolkit</vt:lpstr>
      <vt:lpstr>Kate Folb, Hollywood, Health and Society</vt:lpstr>
      <vt:lpstr>USC Annenberg Lear Center Hollywood, Health &amp; Society </vt:lpstr>
      <vt:lpstr>What Do We Do?</vt:lpstr>
      <vt:lpstr>Some of Our Partners Include:</vt:lpstr>
      <vt:lpstr>How Do We What We Do?</vt:lpstr>
      <vt:lpstr>From 2012-2017 HH&amp;S consulted on more than 1,105 aired storylines</vt:lpstr>
      <vt:lpstr>Those aired storylines span hundreds of shows, seen on dozens of networks, cable and streaming channels</vt:lpstr>
      <vt:lpstr>HH&amp;S Services</vt:lpstr>
      <vt:lpstr>Impact</vt:lpstr>
      <vt:lpstr>Royal Pains  “The Prince of Nucleotides” Episode: Transgender Storyline</vt:lpstr>
      <vt:lpstr>Royal Pains (USA Network) </vt:lpstr>
      <vt:lpstr>Breaking New Ground on TV</vt:lpstr>
      <vt:lpstr>Kate Folb</vt:lpstr>
      <vt:lpstr>Dr. Donna Walton</vt:lpstr>
      <vt:lpstr>The Divas  With Disabilities Project</vt:lpstr>
      <vt:lpstr>Gail Williamson, KMR Talent</vt:lpstr>
      <vt:lpstr>Kazarian/Measures/Ruskin &amp; Associations (KMR)</vt:lpstr>
      <vt:lpstr>Changing the Perception  of Disability</vt:lpstr>
      <vt:lpstr>ADA Accessible Resource Guide</vt:lpstr>
      <vt:lpstr>Ford Foundation Offers Model</vt:lpstr>
      <vt:lpstr>Jewish Federation of Greater Washington Toolkit</vt:lpstr>
      <vt:lpstr>Questions…</vt:lpstr>
      <vt:lpstr>Next Steps</vt:lpstr>
      <vt:lpstr>Contact Information</vt:lpstr>
    </vt:vector>
  </TitlesOfParts>
  <Company>Chindex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NATIONAL LEADERSHIP PROGRAM</dc:title>
  <dc:creator>Local Admin</dc:creator>
  <cp:lastModifiedBy>Philip Pauli</cp:lastModifiedBy>
  <cp:revision>199</cp:revision>
  <dcterms:created xsi:type="dcterms:W3CDTF">2017-10-20T18:58:44Z</dcterms:created>
  <dcterms:modified xsi:type="dcterms:W3CDTF">2018-04-18T15:23:49Z</dcterms:modified>
</cp:coreProperties>
</file>