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83.jpg" ContentType="image/jpg"/>
  <Override PartName="/ppt/media/image84.jpg" ContentType="image/jpg"/>
  <Override PartName="/ppt/media/image85.jpg" ContentType="image/jpg"/>
  <Override PartName="/ppt/media/image86.jpg" ContentType="image/jpg"/>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1" r:id="rId1"/>
    <p:sldMasterId id="2147483672" r:id="rId2"/>
    <p:sldMasterId id="2147483673" r:id="rId3"/>
    <p:sldMasterId id="2147483675" r:id="rId4"/>
    <p:sldMasterId id="2147483678" r:id="rId5"/>
    <p:sldMasterId id="2147483682" r:id="rId6"/>
  </p:sldMasterIdLst>
  <p:notesMasterIdLst>
    <p:notesMasterId r:id="rId79"/>
  </p:notesMasterIdLst>
  <p:sldIdLst>
    <p:sldId id="335" r:id="rId7"/>
    <p:sldId id="259" r:id="rId8"/>
    <p:sldId id="260" r:id="rId9"/>
    <p:sldId id="261" r:id="rId10"/>
    <p:sldId id="388" r:id="rId11"/>
    <p:sldId id="336" r:id="rId12"/>
    <p:sldId id="374" r:id="rId13"/>
    <p:sldId id="309" r:id="rId14"/>
    <p:sldId id="345" r:id="rId15"/>
    <p:sldId id="370" r:id="rId16"/>
    <p:sldId id="371" r:id="rId17"/>
    <p:sldId id="372" r:id="rId18"/>
    <p:sldId id="373" r:id="rId19"/>
    <p:sldId id="408" r:id="rId20"/>
    <p:sldId id="407" r:id="rId21"/>
    <p:sldId id="337" r:id="rId22"/>
    <p:sldId id="348" r:id="rId23"/>
    <p:sldId id="349" r:id="rId24"/>
    <p:sldId id="350" r:id="rId25"/>
    <p:sldId id="351" r:id="rId26"/>
    <p:sldId id="386" r:id="rId27"/>
    <p:sldId id="387" r:id="rId28"/>
    <p:sldId id="352" r:id="rId29"/>
    <p:sldId id="338" r:id="rId30"/>
    <p:sldId id="339" r:id="rId31"/>
    <p:sldId id="340" r:id="rId32"/>
    <p:sldId id="341" r:id="rId33"/>
    <p:sldId id="342" r:id="rId34"/>
    <p:sldId id="343" r:id="rId35"/>
    <p:sldId id="377" r:id="rId36"/>
    <p:sldId id="378" r:id="rId37"/>
    <p:sldId id="379" r:id="rId38"/>
    <p:sldId id="400" r:id="rId39"/>
    <p:sldId id="401" r:id="rId40"/>
    <p:sldId id="402" r:id="rId41"/>
    <p:sldId id="403" r:id="rId42"/>
    <p:sldId id="404" r:id="rId43"/>
    <p:sldId id="391" r:id="rId44"/>
    <p:sldId id="347" r:id="rId45"/>
    <p:sldId id="405" r:id="rId46"/>
    <p:sldId id="353" r:id="rId47"/>
    <p:sldId id="356" r:id="rId48"/>
    <p:sldId id="357" r:id="rId49"/>
    <p:sldId id="358" r:id="rId50"/>
    <p:sldId id="409" r:id="rId51"/>
    <p:sldId id="359" r:id="rId52"/>
    <p:sldId id="360" r:id="rId53"/>
    <p:sldId id="361" r:id="rId54"/>
    <p:sldId id="362" r:id="rId55"/>
    <p:sldId id="363" r:id="rId56"/>
    <p:sldId id="364" r:id="rId57"/>
    <p:sldId id="406" r:id="rId58"/>
    <p:sldId id="273" r:id="rId59"/>
    <p:sldId id="394" r:id="rId60"/>
    <p:sldId id="274" r:id="rId61"/>
    <p:sldId id="285" r:id="rId62"/>
    <p:sldId id="392" r:id="rId63"/>
    <p:sldId id="393" r:id="rId64"/>
    <p:sldId id="366" r:id="rId65"/>
    <p:sldId id="275" r:id="rId66"/>
    <p:sldId id="328" r:id="rId67"/>
    <p:sldId id="313" r:id="rId68"/>
    <p:sldId id="314" r:id="rId69"/>
    <p:sldId id="315" r:id="rId70"/>
    <p:sldId id="323" r:id="rId71"/>
    <p:sldId id="317" r:id="rId72"/>
    <p:sldId id="320" r:id="rId73"/>
    <p:sldId id="319" r:id="rId74"/>
    <p:sldId id="322" r:id="rId75"/>
    <p:sldId id="346" r:id="rId76"/>
    <p:sldId id="354" r:id="rId77"/>
    <p:sldId id="277" r:id="rId78"/>
  </p:sldIdLst>
  <p:sldSz cx="9144000" cy="6858000" type="screen4x3"/>
  <p:notesSz cx="6858000" cy="9144000"/>
  <p:embeddedFontLst>
    <p:embeddedFont>
      <p:font typeface="Verdana" panose="020B0604030504040204" pitchFamily="34" charset="0"/>
      <p:regular r:id="rId80"/>
      <p:bold r:id="rId81"/>
      <p:italic r:id="rId82"/>
      <p:boldItalic r:id="rId83"/>
    </p:embeddedFont>
    <p:embeddedFont>
      <p:font typeface="Wingdings 2" panose="05020102010507070707" pitchFamily="18" charset="2"/>
      <p:regular r:id="rId84"/>
    </p:embeddedFont>
    <p:embeddedFont>
      <p:font typeface="Webdings" panose="05030102010509060703" pitchFamily="18" charset="2"/>
      <p:regular r:id="rId85"/>
    </p:embeddedFont>
    <p:embeddedFont>
      <p:font typeface="Calibri" panose="020F0502020204030204" pitchFamily="34" charset="0"/>
      <p:regular r:id="rId86"/>
      <p:bold r:id="rId87"/>
      <p:italic r:id="rId88"/>
      <p:boldItalic r:id="rId89"/>
    </p:embeddedFont>
    <p:embeddedFont>
      <p:font typeface="Verdana" panose="020B0604030504040204" pitchFamily="34" charset="0"/>
      <p:regular r:id="rId80"/>
      <p:bold r:id="rId81"/>
      <p:italic r:id="rId82"/>
      <p:boldItalic r:id="rId83"/>
    </p:embeddedFont>
    <p:embeddedFont>
      <p:font typeface="Lato" panose="020F0502020204030203" pitchFamily="34" charset="0"/>
      <p:regular r:id="rId90"/>
      <p:bold r:id="rId91"/>
      <p:italic r:id="rId92"/>
      <p:boldItalic r:id="rId93"/>
    </p:embeddedFont>
    <p:embeddedFont>
      <p:font typeface="Libre Baskerville" panose="020B0604020202020204" charset="0"/>
      <p:regular r:id="rId94"/>
      <p:bold r:id="rId95"/>
      <p:italic r:id="rId96"/>
    </p:embeddedFont>
    <p:embeddedFont>
      <p:font typeface="Gill Sans MT" panose="020B0502020104020203" pitchFamily="34" charset="0"/>
      <p:regular r:id="rId97"/>
      <p:bold r:id="rId98"/>
      <p:italic r:id="rId99"/>
      <p:boldItalic r:id="rId100"/>
    </p:embeddedFont>
    <p:embeddedFont>
      <p:font typeface="MS PGothic" panose="020B0600070205080204" pitchFamily="34" charset="-128"/>
      <p:regular r:id="rId101"/>
    </p:embeddedFont>
    <p:embeddedFont>
      <p:font typeface="Wingdings 3" panose="05040102010807070707" pitchFamily="18" charset="2"/>
      <p:regular r:id="rId102"/>
    </p:embeddedFont>
    <p:embeddedFont>
      <p:font typeface="Georgia" panose="02040502050405020303" pitchFamily="18" charset="0"/>
      <p:regular r:id="rId103"/>
      <p:bold r:id="rId104"/>
      <p:italic r:id="rId105"/>
      <p:boldItalic r:id="rId106"/>
    </p:embeddedFont>
    <p:embeddedFont>
      <p:font typeface="Impact" panose="020B0806030902050204" pitchFamily="34" charset="0"/>
      <p:regular r:id="rId107"/>
    </p:embeddedFont>
    <p:embeddedFont>
      <p:font typeface="Trebuchet MS" panose="020B0603020202020204" pitchFamily="34" charset="0"/>
      <p:regular r:id="rId108"/>
      <p:bold r:id="rId109"/>
      <p:italic r:id="rId110"/>
      <p:boldItalic r:id="rId111"/>
    </p:embeddedFont>
    <p:embeddedFont>
      <p:font typeface="Corbel" panose="020B0503020204020204" pitchFamily="34" charset="0"/>
      <p:regular r:id="rId112"/>
      <p:bold r:id="rId113"/>
      <p:italic r:id="rId114"/>
      <p:boldItalic r:id="rId1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0" autoAdjust="0"/>
    <p:restoredTop sz="86271" autoAdjust="0"/>
  </p:normalViewPr>
  <p:slideViewPr>
    <p:cSldViewPr snapToGrid="0">
      <p:cViewPr varScale="1">
        <p:scale>
          <a:sx n="62" d="100"/>
          <a:sy n="62" d="100"/>
        </p:scale>
        <p:origin x="960"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208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viewProps" Target="viewProp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font" Target="fonts/font5.fntdata"/><Relationship Id="rId89" Type="http://schemas.openxmlformats.org/officeDocument/2006/relationships/font" Target="fonts/font10.fntdata"/><Relationship Id="rId112" Type="http://schemas.openxmlformats.org/officeDocument/2006/relationships/font" Target="fonts/font33.fntdata"/><Relationship Id="rId16" Type="http://schemas.openxmlformats.org/officeDocument/2006/relationships/slide" Target="slides/slide10.xml"/><Relationship Id="rId107" Type="http://schemas.openxmlformats.org/officeDocument/2006/relationships/font" Target="fonts/font28.fntdata"/><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notesMaster" Target="notesMasters/notesMaster1.xml"/><Relationship Id="rId87" Type="http://schemas.openxmlformats.org/officeDocument/2006/relationships/font" Target="fonts/font8.fntdata"/><Relationship Id="rId102" Type="http://schemas.openxmlformats.org/officeDocument/2006/relationships/font" Target="fonts/font23.fntdata"/><Relationship Id="rId110" Type="http://schemas.openxmlformats.org/officeDocument/2006/relationships/font" Target="fonts/font31.fntdata"/><Relationship Id="rId115" Type="http://schemas.openxmlformats.org/officeDocument/2006/relationships/font" Target="fonts/font36.fntdata"/><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font" Target="fonts/font3.fntdata"/><Relationship Id="rId90" Type="http://schemas.openxmlformats.org/officeDocument/2006/relationships/font" Target="fonts/font11.fntdata"/><Relationship Id="rId95" Type="http://schemas.openxmlformats.org/officeDocument/2006/relationships/font" Target="fonts/font16.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font" Target="fonts/font21.fntdata"/><Relationship Id="rId105" Type="http://schemas.openxmlformats.org/officeDocument/2006/relationships/font" Target="fonts/font26.fntdata"/><Relationship Id="rId113" Type="http://schemas.openxmlformats.org/officeDocument/2006/relationships/font" Target="fonts/font34.fntdata"/><Relationship Id="rId118"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font" Target="fonts/font1.fntdata"/><Relationship Id="rId85" Type="http://schemas.openxmlformats.org/officeDocument/2006/relationships/font" Target="fonts/font6.fntdata"/><Relationship Id="rId93" Type="http://schemas.openxmlformats.org/officeDocument/2006/relationships/font" Target="fonts/font14.fntdata"/><Relationship Id="rId98"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font" Target="fonts/font24.fntdata"/><Relationship Id="rId108" Type="http://schemas.openxmlformats.org/officeDocument/2006/relationships/font" Target="fonts/font29.fntdata"/><Relationship Id="rId11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96" Type="http://schemas.openxmlformats.org/officeDocument/2006/relationships/font" Target="fonts/font17.fntdata"/><Relationship Id="rId111" Type="http://schemas.openxmlformats.org/officeDocument/2006/relationships/font" Target="fonts/font3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font" Target="fonts/font27.fntdata"/><Relationship Id="rId114" Type="http://schemas.openxmlformats.org/officeDocument/2006/relationships/font" Target="fonts/font35.fntdata"/><Relationship Id="rId119"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font" Target="fonts/font15.fntdata"/><Relationship Id="rId99" Type="http://schemas.openxmlformats.org/officeDocument/2006/relationships/font" Target="fonts/font20.fntdata"/><Relationship Id="rId101" Type="http://schemas.openxmlformats.org/officeDocument/2006/relationships/font" Target="fonts/font22.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font" Target="fonts/font30.fntdata"/><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18.fntdata"/><Relationship Id="rId104" Type="http://schemas.openxmlformats.org/officeDocument/2006/relationships/font" Target="fonts/font25.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ct val="100000"/>
              <a:buFont typeface="Calibri"/>
              <a:buNone/>
              <a:defRPr sz="1200" b="0" i="0" u="none" strike="noStrike" cap="none">
                <a:solidFill>
                  <a:schemeClr val="dk1"/>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3pPr>
            <a:lvl4pPr marL="1369677" marR="0" lvl="3" indent="-10776"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5pPr>
            <a:lvl6pPr marL="2282796" marR="0" lvl="5" indent="-9495"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wrap="square" lIns="91425" tIns="91425" rIns="91425" bIns="91425" anchor="t" anchorCtr="0"/>
          <a:lstStyle>
            <a:lvl1pPr marL="0" marR="0" lvl="0" indent="0" algn="r" rtl="0">
              <a:lnSpc>
                <a:spcPct val="100000"/>
              </a:lnSpc>
              <a:spcBef>
                <a:spcPts val="0"/>
              </a:spcBef>
              <a:spcAft>
                <a:spcPts val="0"/>
              </a:spcAft>
              <a:buClr>
                <a:schemeClr val="dk1"/>
              </a:buClr>
              <a:buSzPct val="100000"/>
              <a:buFont typeface="Calibri"/>
              <a:buNone/>
              <a:defRPr sz="1200" b="0" i="0" u="none" strike="noStrike" cap="none">
                <a:solidFill>
                  <a:schemeClr val="dk1"/>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3pPr>
            <a:lvl4pPr marL="1369677" marR="0" lvl="3" indent="-10776"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5pPr>
            <a:lvl6pPr marL="2282796" marR="0" lvl="5" indent="-9495"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marL="0" marR="0" lvl="0"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1pPr>
            <a:lvl2pPr marL="456560" marR="0" lvl="1" indent="64139"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2pPr>
            <a:lvl3pPr marL="913117" marR="0" lvl="2" indent="64782"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3pPr>
            <a:lvl4pPr marL="1369677" marR="0" lvl="3" indent="65423"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4pPr>
            <a:lvl5pPr marL="1826235" marR="0" lvl="4" indent="66064"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5pPr>
            <a:lvl6pPr marL="2282796" marR="0" lvl="5" indent="66704"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6pPr>
            <a:lvl7pPr marL="2739352" marR="0" lvl="6" indent="67348"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7pPr>
            <a:lvl8pPr marL="3195913" marR="0" lvl="7" indent="67986"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8pPr>
            <a:lvl9pPr marL="3652470" marR="0" lvl="8" indent="68629"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SzPct val="100000"/>
              <a:buFont typeface="Calibri"/>
              <a:buNone/>
              <a:defRPr sz="1200" b="0" i="0" u="none" strike="noStrike" cap="none">
                <a:solidFill>
                  <a:schemeClr val="dk1"/>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3pPr>
            <a:lvl4pPr marL="1369677" marR="0" lvl="3" indent="-10776"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5pPr>
            <a:lvl6pPr marL="2282796" marR="0" lvl="5" indent="-9495"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7722629"/>
      </p:ext>
    </p:extLst>
  </p:cSld>
  <p:clrMap bg1="lt1" tx1="dk1" bg2="dk2" tx2="lt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5"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4" algn="l" defTabSz="914309" rtl="0" eaLnBrk="1" latinLnBrk="0" hangingPunct="1">
      <a:defRPr sz="1200" kern="1200">
        <a:solidFill>
          <a:schemeClr val="tx1"/>
        </a:solidFill>
        <a:latin typeface="+mn-lt"/>
        <a:ea typeface="+mn-ea"/>
        <a:cs typeface="+mn-cs"/>
      </a:defRPr>
    </a:lvl4pPr>
    <a:lvl5pPr marL="1828618" algn="l" defTabSz="914309" rtl="0" eaLnBrk="1" latinLnBrk="0" hangingPunct="1">
      <a:defRPr sz="1200" kern="1200">
        <a:solidFill>
          <a:schemeClr val="tx1"/>
        </a:solidFill>
        <a:latin typeface="+mn-lt"/>
        <a:ea typeface="+mn-ea"/>
        <a:cs typeface="+mn-cs"/>
      </a:defRPr>
    </a:lvl5pPr>
    <a:lvl6pPr marL="2285774"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5"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bestbuddies.org/imintohire/wp-content/uploads/sites/9/2017/01/Employing-People-with-Intellectual-and-Developmental-Disabilities-i4cp-20141.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kff.org/state-category/demographics-and-the-economy/people-in-poverty/"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disabilitycompendium.org/compendium/2017-annual-disability-statistics-compendium?page=8" TargetMode="External"/><Relationship Id="rId4" Type="http://schemas.openxmlformats.org/officeDocument/2006/relationships/hyperlink" Target="http://federalsafetynet.com/us-poverty-statistics.htm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66" name="Shape 166"/>
          <p:cNvSpPr txBox="1">
            <a:spLocks noGrp="1"/>
          </p:cNvSpPr>
          <p:nvPr>
            <p:ph type="body" idx="1"/>
          </p:nvPr>
        </p:nvSpPr>
        <p:spPr>
          <a:xfrm>
            <a:off x="685801" y="4343400"/>
            <a:ext cx="5486399" cy="4114800"/>
          </a:xfrm>
          <a:prstGeom prst="rect">
            <a:avLst/>
          </a:prstGeom>
          <a:noFill/>
          <a:ln>
            <a:noFill/>
          </a:ln>
        </p:spPr>
        <p:txBody>
          <a:bodyPr wrap="square" lIns="91400" tIns="45675" rIns="91400" bIns="45675" anchor="t" anchorCtr="0">
            <a:noAutofit/>
          </a:bodyPr>
          <a:lstStyle/>
          <a:p>
            <a:pPr marL="0" marR="0" lvl="0" indent="-1905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67" name="Shape 167"/>
          <p:cNvSpPr txBox="1">
            <a:spLocks noGrp="1"/>
          </p:cNvSpPr>
          <p:nvPr>
            <p:ph type="sldNum" idx="12"/>
          </p:nvPr>
        </p:nvSpPr>
        <p:spPr>
          <a:xfrm>
            <a:off x="3884613" y="8685213"/>
            <a:ext cx="2971799" cy="457200"/>
          </a:xfrm>
          <a:prstGeom prst="rect">
            <a:avLst/>
          </a:prstGeom>
          <a:noFill/>
          <a:ln>
            <a:noFill/>
          </a:ln>
        </p:spPr>
        <p:txBody>
          <a:bodyPr wrap="square" lIns="91400" tIns="45675" rIns="91400" bIns="45675" anchor="b" anchorCtr="0">
            <a:noAutofit/>
          </a:bodyPr>
          <a:lstStyle/>
          <a:p>
            <a:pPr marL="0" marR="0" lvl="0" indent="-1905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22134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a:endParaRPr lang="en-US" dirty="0">
              <a:latin typeface="Arial" pitchFamily="34" charset="0"/>
            </a:endParaRPr>
          </a:p>
          <a:p>
            <a:pPr marL="0" lvl="2"/>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B0D2C8-4E9D-4ABA-936B-5E500A1B42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Notes Placeholder 2"/>
          <p:cNvSpPr txBox="1">
            <a:spLocks/>
          </p:cNvSpPr>
          <p:nvPr/>
        </p:nvSpPr>
        <p:spPr>
          <a:xfrm>
            <a:off x="854658" y="4626086"/>
            <a:ext cx="5608320" cy="4182032"/>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On this page, we have listed 6 resources and would like to highlight some of them further: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The first is what we simply call “The Playlists”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This is a Disability Resource Guide for WIOA Practitioners that was jointly developed by Dept. of Education and Labor staff.  There are 10 playlists that contains resources and Playlist 6 focuses on Employer Engagement strategies.  The Playlist has been our most popular resource on our Disability Employment Page.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The second resource to highlight are Storyboards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This TA resource came out this summer.  There are five storyboards in total and two of them have a disability theme focus.  One storyboard is from the perspective of the employer named “Charles” in seeking to recruit PWD and the story goes through how that dialogue may occur. This is great resource for front line staff.  Because of great continued interest, these have recently been made available in Spanish.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Finally,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WorkforceGPS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ETA, we are working hard to make sure you have the latest information.  Three sites to highlight: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Business Engagement Page – A lot of good resources surrounding Sector Strategies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Apprenticeship Page – This link is focused on making the connection with disability community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Disability and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EmploymentWorkforceGPS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 online Resource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965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B0D2C8-4E9D-4ABA-936B-5E500A1B42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3649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B0D2C8-4E9D-4ABA-936B-5E500A1B42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395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0290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9" name="Shape 3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330" name="Shape 330"/>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35</a:t>
            </a:fld>
            <a:endParaRPr lang="en-US"/>
          </a:p>
        </p:txBody>
      </p:sp>
    </p:spTree>
    <p:extLst>
      <p:ext uri="{BB962C8B-B14F-4D97-AF65-F5344CB8AC3E}">
        <p14:creationId xmlns:p14="http://schemas.microsoft.com/office/powerpoint/2010/main" val="1689994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txBox="1">
            <a:spLocks noGrp="1"/>
          </p:cNvSpPr>
          <p:nvPr>
            <p:ph type="body" idx="1"/>
          </p:nvPr>
        </p:nvSpPr>
        <p:spPr>
          <a:xfrm>
            <a:off x="685801" y="4343400"/>
            <a:ext cx="5486399" cy="4114800"/>
          </a:xfrm>
          <a:prstGeom prst="rect">
            <a:avLst/>
          </a:prstGeom>
          <a:noFill/>
          <a:ln>
            <a:noFill/>
          </a:ln>
        </p:spPr>
        <p:txBody>
          <a:bodyPr wrap="square" lIns="91400" tIns="91400" rIns="91400" bIns="914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71" name="Shape 1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2" name="Shape 172"/>
          <p:cNvSpPr txBox="1">
            <a:spLocks noGrp="1"/>
          </p:cNvSpPr>
          <p:nvPr>
            <p:ph type="sldNum" idx="12"/>
          </p:nvPr>
        </p:nvSpPr>
        <p:spPr>
          <a:xfrm>
            <a:off x="3884613" y="8685213"/>
            <a:ext cx="2971799" cy="457200"/>
          </a:xfrm>
          <a:prstGeom prst="rect">
            <a:avLst/>
          </a:prstGeom>
          <a:noFill/>
          <a:ln>
            <a:noFill/>
          </a:ln>
        </p:spPr>
        <p:txBody>
          <a:bodyPr wrap="square" lIns="91400" tIns="45675" rIns="91400" bIns="456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83797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Shape 68">
            <a:extLst>
              <a:ext uri="{FF2B5EF4-FFF2-40B4-BE49-F238E27FC236}">
                <a16:creationId xmlns:a16="http://schemas.microsoft.com/office/drawing/2014/main" id="{B6C563D1-4F8B-4835-B44A-1B8F122A41F6}"/>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3731" name="Shape 69">
            <a:extLst>
              <a:ext uri="{FF2B5EF4-FFF2-40B4-BE49-F238E27FC236}">
                <a16:creationId xmlns:a16="http://schemas.microsoft.com/office/drawing/2014/main" id="{3326DABE-9401-4A18-9916-7A7478256B10}"/>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4221737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754" name="Shape 90">
            <a:extLst>
              <a:ext uri="{FF2B5EF4-FFF2-40B4-BE49-F238E27FC236}">
                <a16:creationId xmlns:a16="http://schemas.microsoft.com/office/drawing/2014/main" id="{D06484F5-A02F-4C1D-A0B0-D98D4E1F50E9}"/>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4755" name="Shape 91">
            <a:extLst>
              <a:ext uri="{FF2B5EF4-FFF2-40B4-BE49-F238E27FC236}">
                <a16:creationId xmlns:a16="http://schemas.microsoft.com/office/drawing/2014/main" id="{82A5AC00-E281-4815-8D85-14AA9CE2EFC7}"/>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3652427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Shape 68">
            <a:extLst>
              <a:ext uri="{FF2B5EF4-FFF2-40B4-BE49-F238E27FC236}">
                <a16:creationId xmlns:a16="http://schemas.microsoft.com/office/drawing/2014/main" id="{B6C563D1-4F8B-4835-B44A-1B8F122A41F6}"/>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3731" name="Shape 69">
            <a:extLst>
              <a:ext uri="{FF2B5EF4-FFF2-40B4-BE49-F238E27FC236}">
                <a16:creationId xmlns:a16="http://schemas.microsoft.com/office/drawing/2014/main" id="{3326DABE-9401-4A18-9916-7A7478256B10}"/>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2303703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2" name="Shape 120">
            <a:extLst>
              <a:ext uri="{FF2B5EF4-FFF2-40B4-BE49-F238E27FC236}">
                <a16:creationId xmlns:a16="http://schemas.microsoft.com/office/drawing/2014/main" id="{6076F79E-D66A-40AD-BB5E-14D6B7540F81}"/>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6803" name="Shape 121">
            <a:extLst>
              <a:ext uri="{FF2B5EF4-FFF2-40B4-BE49-F238E27FC236}">
                <a16:creationId xmlns:a16="http://schemas.microsoft.com/office/drawing/2014/main" id="{5B46DFDF-7985-4DAC-8B66-5C6B13339F89}"/>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2203478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50369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6" name="Shape 97">
            <a:extLst>
              <a:ext uri="{FF2B5EF4-FFF2-40B4-BE49-F238E27FC236}">
                <a16:creationId xmlns:a16="http://schemas.microsoft.com/office/drawing/2014/main" id="{333A27D4-1DCA-4587-9EF8-4592EEF30A45}"/>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7827" name="Shape 98">
            <a:extLst>
              <a:ext uri="{FF2B5EF4-FFF2-40B4-BE49-F238E27FC236}">
                <a16:creationId xmlns:a16="http://schemas.microsoft.com/office/drawing/2014/main" id="{9C045C5F-DFD8-404A-82F5-9516E66F396F}"/>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dirty="0"/>
          </a:p>
        </p:txBody>
      </p:sp>
    </p:spTree>
    <p:extLst>
      <p:ext uri="{BB962C8B-B14F-4D97-AF65-F5344CB8AC3E}">
        <p14:creationId xmlns:p14="http://schemas.microsoft.com/office/powerpoint/2010/main" val="1720377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76200" algn="l" defTabSz="914309" rtl="0" eaLnBrk="1" fontAlgn="auto" latinLnBrk="0" hangingPunct="1">
              <a:lnSpc>
                <a:spcPct val="100000"/>
              </a:lnSpc>
              <a:spcBef>
                <a:spcPts val="0"/>
              </a:spcBef>
              <a:spcAft>
                <a:spcPts val="0"/>
              </a:spcAft>
              <a:buClr>
                <a:schemeClr val="dk1"/>
              </a:buClr>
              <a:buSzPct val="100000"/>
              <a:buFont typeface="Calibri"/>
              <a:buChar char="●"/>
              <a:tabLst/>
              <a:defRPr/>
            </a:pPr>
            <a:r>
              <a:rPr lang="en-US" dirty="0"/>
              <a:t>Sources: </a:t>
            </a:r>
            <a:r>
              <a:rPr lang="en-US" dirty="0">
                <a:hlinkClick r:id="rId3"/>
              </a:rPr>
              <a:t>i4CP report</a:t>
            </a:r>
            <a:endParaRPr lang="en-US" dirty="0"/>
          </a:p>
          <a:p>
            <a:endParaRPr lang="en-US" dirty="0"/>
          </a:p>
        </p:txBody>
      </p:sp>
      <p:sp>
        <p:nvSpPr>
          <p:cNvPr id="4" name="Slide Number Placeholder 3"/>
          <p:cNvSpPr>
            <a:spLocks noGrp="1"/>
          </p:cNvSpPr>
          <p:nvPr>
            <p:ph type="sldNum" idx="10"/>
          </p:nvPr>
        </p:nvSpPr>
        <p:spPr/>
        <p:txBody>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8262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310" name="Shape 3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74291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0" name="Shape 3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321" name="Shape 321"/>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55</a:t>
            </a:fld>
            <a:endParaRPr lang="en-US"/>
          </a:p>
        </p:txBody>
      </p:sp>
    </p:spTree>
    <p:extLst>
      <p:ext uri="{BB962C8B-B14F-4D97-AF65-F5344CB8AC3E}">
        <p14:creationId xmlns:p14="http://schemas.microsoft.com/office/powerpoint/2010/main" val="590837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Shape 178">
            <a:extLst>
              <a:ext uri="{FF2B5EF4-FFF2-40B4-BE49-F238E27FC236}">
                <a16:creationId xmlns:a16="http://schemas.microsoft.com/office/drawing/2014/main" id="{0BADBDAF-6372-4374-88A3-261E257536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Clr>
                <a:srgbClr val="000000"/>
              </a:buClr>
              <a:buSzPct val="25000"/>
            </a:pPr>
            <a:endParaRPr lang="en-US" alt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3971" name="Shape 179">
            <a:extLst>
              <a:ext uri="{FF2B5EF4-FFF2-40B4-BE49-F238E27FC236}">
                <a16:creationId xmlns:a16="http://schemas.microsoft.com/office/drawing/2014/main" id="{E4064A7E-5083-4F7C-AD67-F3DCFADD4E9B}"/>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788026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9" name="Shape 3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330" name="Shape 330"/>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60</a:t>
            </a:fld>
            <a:endParaRPr lang="en-US"/>
          </a:p>
        </p:txBody>
      </p:sp>
    </p:spTree>
    <p:extLst>
      <p:ext uri="{BB962C8B-B14F-4D97-AF65-F5344CB8AC3E}">
        <p14:creationId xmlns:p14="http://schemas.microsoft.com/office/powerpoint/2010/main" val="440103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25" name="Shape 12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800" b="0" i="0" u="none" strike="noStrike" cap="none">
                <a:solidFill>
                  <a:schemeClr val="dk1"/>
                </a:solidFill>
                <a:latin typeface="Arial"/>
                <a:ea typeface="Arial"/>
                <a:cs typeface="Arial"/>
                <a:sym typeface="Arial"/>
              </a:rPr>
              <a:t>Need Erin’s Headshot </a:t>
            </a:r>
          </a:p>
        </p:txBody>
      </p:sp>
      <p:sp>
        <p:nvSpPr>
          <p:cNvPr id="126" name="Shape 126"/>
          <p:cNvSpPr txBox="1">
            <a:spLocks noGrp="1"/>
          </p:cNvSpPr>
          <p:nvPr>
            <p:ph type="sldNum" idx="12"/>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89285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936DB3-9387-45E1-B7A5-56C9BA49CEAB}" type="slidenum">
              <a:rPr lang="en-US" smtClean="0"/>
              <a:t>66</a:t>
            </a:fld>
            <a:endParaRPr lang="en-US" dirty="0"/>
          </a:p>
        </p:txBody>
      </p:sp>
    </p:spTree>
    <p:extLst>
      <p:ext uri="{BB962C8B-B14F-4D97-AF65-F5344CB8AC3E}">
        <p14:creationId xmlns:p14="http://schemas.microsoft.com/office/powerpoint/2010/main" val="4250944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006" eaLnBrk="0" hangingPunct="0">
              <a:defRPr sz="4200" u="sng">
                <a:solidFill>
                  <a:schemeClr val="tx1"/>
                </a:solidFill>
                <a:latin typeface="Arial" pitchFamily="34" charset="0"/>
              </a:defRPr>
            </a:lvl1pPr>
            <a:lvl2pPr marL="735091" indent="-282727" defTabSz="922006" eaLnBrk="0" hangingPunct="0">
              <a:defRPr sz="4200" u="sng">
                <a:solidFill>
                  <a:schemeClr val="tx1"/>
                </a:solidFill>
                <a:latin typeface="Arial" pitchFamily="34" charset="0"/>
              </a:defRPr>
            </a:lvl2pPr>
            <a:lvl3pPr marL="1130909" indent="-226182" defTabSz="922006" eaLnBrk="0" hangingPunct="0">
              <a:defRPr sz="4200" u="sng">
                <a:solidFill>
                  <a:schemeClr val="tx1"/>
                </a:solidFill>
                <a:latin typeface="Arial" pitchFamily="34" charset="0"/>
              </a:defRPr>
            </a:lvl3pPr>
            <a:lvl4pPr marL="1583273" indent="-226182" defTabSz="922006" eaLnBrk="0" hangingPunct="0">
              <a:defRPr sz="4200" u="sng">
                <a:solidFill>
                  <a:schemeClr val="tx1"/>
                </a:solidFill>
                <a:latin typeface="Arial" pitchFamily="34" charset="0"/>
              </a:defRPr>
            </a:lvl4pPr>
            <a:lvl5pPr marL="2035637" indent="-226182" defTabSz="922006" eaLnBrk="0" hangingPunct="0">
              <a:defRPr sz="4200" u="sng">
                <a:solidFill>
                  <a:schemeClr val="tx1"/>
                </a:solidFill>
                <a:latin typeface="Arial" pitchFamily="34" charset="0"/>
              </a:defRPr>
            </a:lvl5pPr>
            <a:lvl6pPr marL="2488001" indent="-226182" algn="ctr" defTabSz="922006" eaLnBrk="0" fontAlgn="base" hangingPunct="0">
              <a:spcBef>
                <a:spcPct val="0"/>
              </a:spcBef>
              <a:spcAft>
                <a:spcPct val="0"/>
              </a:spcAft>
              <a:defRPr sz="4200" u="sng">
                <a:solidFill>
                  <a:schemeClr val="tx1"/>
                </a:solidFill>
                <a:latin typeface="Arial" pitchFamily="34" charset="0"/>
              </a:defRPr>
            </a:lvl6pPr>
            <a:lvl7pPr marL="2940364" indent="-226182" algn="ctr" defTabSz="922006" eaLnBrk="0" fontAlgn="base" hangingPunct="0">
              <a:spcBef>
                <a:spcPct val="0"/>
              </a:spcBef>
              <a:spcAft>
                <a:spcPct val="0"/>
              </a:spcAft>
              <a:defRPr sz="4200" u="sng">
                <a:solidFill>
                  <a:schemeClr val="tx1"/>
                </a:solidFill>
                <a:latin typeface="Arial" pitchFamily="34" charset="0"/>
              </a:defRPr>
            </a:lvl7pPr>
            <a:lvl8pPr marL="3392729" indent="-226182" algn="ctr" defTabSz="922006" eaLnBrk="0" fontAlgn="base" hangingPunct="0">
              <a:spcBef>
                <a:spcPct val="0"/>
              </a:spcBef>
              <a:spcAft>
                <a:spcPct val="0"/>
              </a:spcAft>
              <a:defRPr sz="4200" u="sng">
                <a:solidFill>
                  <a:schemeClr val="tx1"/>
                </a:solidFill>
                <a:latin typeface="Arial" pitchFamily="34" charset="0"/>
              </a:defRPr>
            </a:lvl8pPr>
            <a:lvl9pPr marL="3845092" indent="-226182" algn="ctr" defTabSz="922006" eaLnBrk="0" fontAlgn="base" hangingPunct="0">
              <a:spcBef>
                <a:spcPct val="0"/>
              </a:spcBef>
              <a:spcAft>
                <a:spcPct val="0"/>
              </a:spcAft>
              <a:defRPr sz="4200" u="sng">
                <a:solidFill>
                  <a:schemeClr val="tx1"/>
                </a:solidFill>
                <a:latin typeface="Arial" pitchFamily="34" charset="0"/>
              </a:defRPr>
            </a:lvl9pPr>
          </a:lstStyle>
          <a:p>
            <a:fld id="{1A715EA1-125F-421A-A3F0-7B97E11BA961}" type="slidenum">
              <a:rPr lang="en-US" sz="1000" u="none">
                <a:latin typeface="Fujiyama" charset="0"/>
              </a:rPr>
              <a:pPr/>
              <a:t>68</a:t>
            </a:fld>
            <a:endParaRPr lang="en-US" sz="1000" u="none">
              <a:latin typeface="Fujiyama" charset="0"/>
            </a:endParaRPr>
          </a:p>
        </p:txBody>
      </p:sp>
    </p:spTree>
    <p:extLst>
      <p:ext uri="{BB962C8B-B14F-4D97-AF65-F5344CB8AC3E}">
        <p14:creationId xmlns:p14="http://schemas.microsoft.com/office/powerpoint/2010/main" val="3882790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6" name="Shape 35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1905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57" name="Shape 35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6672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2" name="Shape 20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203" name="Shape 20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85534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209" name="Shape 209"/>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4</a:t>
            </a:fld>
            <a:endParaRPr lang="en-US"/>
          </a:p>
        </p:txBody>
      </p:sp>
    </p:spTree>
    <p:extLst>
      <p:ext uri="{BB962C8B-B14F-4D97-AF65-F5344CB8AC3E}">
        <p14:creationId xmlns:p14="http://schemas.microsoft.com/office/powerpoint/2010/main" val="1791516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xfrm>
            <a:off x="3086100" y="582613"/>
            <a:ext cx="3886200" cy="29146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9218" name="Notes Placeholder 2"/>
          <p:cNvSpPr>
            <a:spLocks noGrp="1"/>
          </p:cNvSpPr>
          <p:nvPr>
            <p:ph type="body" idx="1"/>
          </p:nvPr>
        </p:nvSpPr>
        <p:spPr bwMode="auto">
          <a:xfrm>
            <a:off x="1006475" y="3692525"/>
            <a:ext cx="8045450" cy="34972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9219" name="Slide Number Placeholder 3"/>
          <p:cNvSpPr>
            <a:spLocks noGrp="1"/>
          </p:cNvSpPr>
          <p:nvPr>
            <p:ph type="sldNum" sz="quarter" idx="4294967295"/>
          </p:nvPr>
        </p:nvSpPr>
        <p:spPr bwMode="auto">
          <a:xfrm>
            <a:off x="5697538" y="7381875"/>
            <a:ext cx="4359275" cy="3889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ct val="25000"/>
              <a:buFont typeface="Calibri" pitchFamily="34" charset="0"/>
              <a:buNone/>
              <a:tabLst/>
              <a:defRPr/>
            </a:pPr>
            <a:fld id="{2A302111-7F73-40BC-A1DF-0DA246F17AC9}"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Calibri" pitchFamily="34" charset="0"/>
                <a:sym typeface="Calibri" pitchFamily="34" charset="0"/>
              </a:rPr>
              <a:pPr marL="0" marR="0" lvl="0" indent="0" algn="r" defTabSz="914400" rtl="0" eaLnBrk="1" fontAlgn="base" latinLnBrk="0" hangingPunct="1">
                <a:lnSpc>
                  <a:spcPct val="100000"/>
                </a:lnSpc>
                <a:spcBef>
                  <a:spcPct val="0"/>
                </a:spcBef>
                <a:spcAft>
                  <a:spcPct val="0"/>
                </a:spcAft>
                <a:buClr>
                  <a:srgbClr val="000000"/>
                </a:buClr>
                <a:buSzPct val="25000"/>
                <a:buFont typeface="Calibri" pitchFamily="34" charset="0"/>
                <a:buNone/>
                <a:tabLst/>
                <a:defRPr/>
              </a:pPr>
              <a:t>5</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Calibri" pitchFamily="34" charset="0"/>
              <a:sym typeface="Calibri" pitchFamily="34" charset="0"/>
            </a:endParaRPr>
          </a:p>
        </p:txBody>
      </p:sp>
    </p:spTree>
    <p:extLst>
      <p:ext uri="{BB962C8B-B14F-4D97-AF65-F5344CB8AC3E}">
        <p14:creationId xmlns:p14="http://schemas.microsoft.com/office/powerpoint/2010/main" val="1538932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
                <a:schemeClr val="dk1"/>
              </a:buClr>
              <a:buSzPct val="100000"/>
              <a:buFont typeface="Calibri"/>
              <a:buNone/>
              <a:tabLst/>
              <a:defRPr/>
            </a:pPr>
            <a:r>
              <a:rPr lang="en-US" dirty="0"/>
              <a:t>Sources: </a:t>
            </a:r>
            <a:r>
              <a:rPr lang="en-US" dirty="0">
                <a:hlinkClick r:id="rId3"/>
              </a:rPr>
              <a:t>KFF</a:t>
            </a:r>
            <a:r>
              <a:rPr lang="en-US" dirty="0"/>
              <a:t>, </a:t>
            </a:r>
            <a:r>
              <a:rPr lang="en-US" dirty="0">
                <a:hlinkClick r:id="rId4"/>
              </a:rPr>
              <a:t>Federal Safety Net</a:t>
            </a:r>
            <a:r>
              <a:rPr lang="en-US" dirty="0"/>
              <a:t>, </a:t>
            </a:r>
            <a:r>
              <a:rPr lang="en-US" dirty="0">
                <a:hlinkClick r:id="rId5"/>
              </a:rPr>
              <a:t>2017 Disability Stat. Compendium</a:t>
            </a:r>
            <a:endParaRPr lang="en-US" dirty="0"/>
          </a:p>
          <a:p>
            <a:pPr marL="0" marR="0" lvl="0" indent="0" algn="l" defTabSz="914309" rtl="0" eaLnBrk="1" fontAlgn="auto" latinLnBrk="0" hangingPunct="1">
              <a:lnSpc>
                <a:spcPct val="100000"/>
              </a:lnSpc>
              <a:spcBef>
                <a:spcPts val="0"/>
              </a:spcBef>
              <a:spcAft>
                <a:spcPts val="0"/>
              </a:spcAft>
              <a:buClr>
                <a:schemeClr val="dk1"/>
              </a:buClr>
              <a:buSzPct val="100000"/>
              <a:buFont typeface="Calibri"/>
              <a:buNone/>
              <a:tabLst/>
              <a:defRPr/>
            </a:pPr>
            <a:endParaRPr lang="en-US" dirty="0"/>
          </a:p>
          <a:p>
            <a:pPr marL="0" indent="0">
              <a:buNone/>
            </a:pPr>
            <a:endParaRPr lang="en-US" dirty="0"/>
          </a:p>
        </p:txBody>
      </p:sp>
      <p:sp>
        <p:nvSpPr>
          <p:cNvPr id="4" name="Slide Number Placeholder 3"/>
          <p:cNvSpPr>
            <a:spLocks noGrp="1"/>
          </p:cNvSpPr>
          <p:nvPr>
            <p:ph type="sldNum" idx="10"/>
          </p:nvPr>
        </p:nvSpPr>
        <p:spPr/>
        <p:txBody>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0629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3213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6006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367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9"/>
        <p:cNvGrpSpPr/>
        <p:nvPr/>
      </p:nvGrpSpPr>
      <p:grpSpPr>
        <a:xfrm>
          <a:off x="0" y="0"/>
          <a:ext cx="0" cy="0"/>
          <a:chOff x="0" y="0"/>
          <a:chExt cx="0" cy="0"/>
        </a:xfrm>
      </p:grpSpPr>
      <p:sp>
        <p:nvSpPr>
          <p:cNvPr id="20" name="Shape 20"/>
          <p:cNvSpPr txBox="1">
            <a:spLocks noGrp="1"/>
          </p:cNvSpPr>
          <p:nvPr>
            <p:ph type="ctrTitle"/>
          </p:nvPr>
        </p:nvSpPr>
        <p:spPr>
          <a:xfrm>
            <a:off x="685800" y="2130430"/>
            <a:ext cx="7772400" cy="1470023"/>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21" name="Shape 21"/>
          <p:cNvSpPr txBox="1">
            <a:spLocks noGrp="1"/>
          </p:cNvSpPr>
          <p:nvPr>
            <p:ph type="subTitle" idx="1"/>
          </p:nvPr>
        </p:nvSpPr>
        <p:spPr>
          <a:xfrm>
            <a:off x="1371618" y="3886200"/>
            <a:ext cx="6400799" cy="1752600"/>
          </a:xfrm>
          <a:prstGeom prst="rect">
            <a:avLst/>
          </a:prstGeom>
          <a:noFill/>
          <a:ln>
            <a:noFill/>
          </a:ln>
        </p:spPr>
        <p:txBody>
          <a:bodyPr wrap="square" lIns="91416" tIns="91416" rIns="91416" bIns="91416" anchor="t" anchorCtr="0"/>
          <a:lstStyle>
            <a:lvl1pPr marL="0" marR="0" lvl="0" indent="0" algn="ctr" rtl="0">
              <a:lnSpc>
                <a:spcPct val="100000"/>
              </a:lnSpc>
              <a:spcBef>
                <a:spcPts val="640"/>
              </a:spcBef>
              <a:spcAft>
                <a:spcPts val="0"/>
              </a:spcAft>
              <a:buClr>
                <a:srgbClr val="888888"/>
              </a:buClr>
              <a:buSzPct val="100000"/>
              <a:buFont typeface="Arial"/>
              <a:buNone/>
              <a:defRPr sz="3200" b="0" i="0" u="none" strike="noStrike" cap="none">
                <a:solidFill>
                  <a:srgbClr val="888888"/>
                </a:solidFill>
                <a:latin typeface="Calibri"/>
                <a:ea typeface="Calibri"/>
                <a:cs typeface="Calibri"/>
                <a:sym typeface="Calibri"/>
              </a:defRPr>
            </a:lvl1pPr>
            <a:lvl2pPr marL="456515" marR="0" lvl="1" indent="-12060" algn="ctr" rtl="0">
              <a:lnSpc>
                <a:spcPct val="100000"/>
              </a:lnSpc>
              <a:spcBef>
                <a:spcPts val="560"/>
              </a:spcBef>
              <a:spcAft>
                <a:spcPts val="0"/>
              </a:spcAft>
              <a:buClr>
                <a:srgbClr val="888888"/>
              </a:buClr>
              <a:buSzPct val="100000"/>
              <a:buFont typeface="Arial"/>
              <a:buNone/>
              <a:defRPr sz="2800" b="0" i="0" u="none" strike="noStrike" cap="none">
                <a:solidFill>
                  <a:srgbClr val="888888"/>
                </a:solidFill>
                <a:latin typeface="Calibri"/>
                <a:ea typeface="Calibri"/>
                <a:cs typeface="Calibri"/>
                <a:sym typeface="Calibri"/>
              </a:defRPr>
            </a:lvl2pPr>
            <a:lvl3pPr marL="913027" marR="0" lvl="2" indent="-11417" algn="ctr" rtl="0">
              <a:lnSpc>
                <a:spcPct val="100000"/>
              </a:lnSpc>
              <a:spcBef>
                <a:spcPts val="480"/>
              </a:spcBef>
              <a:spcAft>
                <a:spcPts val="0"/>
              </a:spcAft>
              <a:buClr>
                <a:srgbClr val="888888"/>
              </a:buClr>
              <a:buSzPct val="100000"/>
              <a:buFont typeface="Arial"/>
              <a:buNone/>
              <a:defRPr sz="2400" b="0" i="0" u="none" strike="noStrike" cap="none">
                <a:solidFill>
                  <a:srgbClr val="888888"/>
                </a:solidFill>
                <a:latin typeface="Calibri"/>
                <a:ea typeface="Calibri"/>
                <a:cs typeface="Calibri"/>
                <a:sym typeface="Calibri"/>
              </a:defRPr>
            </a:lvl3pPr>
            <a:lvl4pPr marL="1369540" marR="0" lvl="3" indent="-10776"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4pPr>
            <a:lvl5pPr marL="1826053" marR="0" lvl="4" indent="-10134"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5pPr>
            <a:lvl6pPr marL="2282570" marR="0" lvl="5" indent="-9494"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6pPr>
            <a:lvl7pPr marL="2739080" marR="0" lvl="6" indent="-885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7pPr>
            <a:lvl8pPr marL="3195593" marR="0" lvl="7" indent="-8213"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8pPr>
            <a:lvl9pPr marL="3652103" marR="0" lvl="8" indent="-757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457205" y="6356352"/>
            <a:ext cx="2133599" cy="365125"/>
          </a:xfrm>
          <a:prstGeom prst="rect">
            <a:avLst/>
          </a:prstGeom>
          <a:noFill/>
          <a:ln>
            <a:noFill/>
          </a:ln>
        </p:spPr>
        <p:txBody>
          <a:bodyPr wrap="square" lIns="91416" tIns="91416" rIns="91416" bIns="91416" anchor="ctr" anchorCtr="0"/>
          <a:lstStyle>
            <a:lvl1pPr marL="0" marR="0" lvl="0" indent="0" algn="l"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3124200" y="6356352"/>
            <a:ext cx="2895600" cy="365125"/>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lank">
    <p:spTree>
      <p:nvGrpSpPr>
        <p:cNvPr id="1" name="Shape 73"/>
        <p:cNvGrpSpPr/>
        <p:nvPr/>
      </p:nvGrpSpPr>
      <p:grpSpPr>
        <a:xfrm>
          <a:off x="0" y="0"/>
          <a:ext cx="0" cy="0"/>
          <a:chOff x="0" y="0"/>
          <a:chExt cx="0" cy="0"/>
        </a:xfrm>
      </p:grpSpPr>
      <p:sp>
        <p:nvSpPr>
          <p:cNvPr id="74" name="Shape 74"/>
          <p:cNvSpPr txBox="1">
            <a:spLocks noGrp="1"/>
          </p:cNvSpPr>
          <p:nvPr>
            <p:ph type="ftr" idx="11"/>
          </p:nvPr>
        </p:nvSpPr>
        <p:spPr>
          <a:xfrm>
            <a:off x="3108981" y="6377949"/>
            <a:ext cx="2926079"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77949"/>
            <a:ext cx="2103120"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sldNum" idx="12"/>
          </p:nvPr>
        </p:nvSpPr>
        <p:spPr>
          <a:xfrm>
            <a:off x="6583680" y="6377949"/>
            <a:ext cx="2103120" cy="276999"/>
          </a:xfrm>
          <a:prstGeom prst="rect">
            <a:avLst/>
          </a:prstGeom>
          <a:noFill/>
          <a:ln>
            <a:noFill/>
          </a:ln>
        </p:spPr>
        <p:txBody>
          <a:bodyPr wrap="square" lIns="0" tIns="0" rIns="0" bIns="0" anchor="t" anchorCtr="0">
            <a:noAutofit/>
          </a:bodyPr>
          <a:lstStyle/>
          <a:p>
            <a:pPr indent="-28574" algn="r">
              <a:buClr>
                <a:srgbClr val="888888"/>
              </a:buClr>
              <a:buSzPct val="25000"/>
            </a:pPr>
            <a:fld id="{00000000-1234-1234-1234-123412341234}" type="slidenum">
              <a:rPr lang="en-US" sz="1900" smtClean="0">
                <a:solidFill>
                  <a:srgbClr val="888888"/>
                </a:solidFill>
                <a:latin typeface="Calibri"/>
                <a:ea typeface="Calibri"/>
                <a:cs typeface="Calibri"/>
                <a:sym typeface="Calibri"/>
              </a:rPr>
              <a:pPr indent="-28574" algn="r">
                <a:buClr>
                  <a:srgbClr val="888888"/>
                </a:buClr>
                <a:buSzPct val="25000"/>
              </a:pPr>
              <a:t>‹#›</a:t>
            </a:fld>
            <a:endParaRPr lang="en-US" sz="19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Slide">
    <p:spTree>
      <p:nvGrpSpPr>
        <p:cNvPr id="1" name="Shape 77"/>
        <p:cNvGrpSpPr/>
        <p:nvPr/>
      </p:nvGrpSpPr>
      <p:grpSpPr>
        <a:xfrm>
          <a:off x="0" y="0"/>
          <a:ext cx="0" cy="0"/>
          <a:chOff x="0" y="0"/>
          <a:chExt cx="0" cy="0"/>
        </a:xfrm>
      </p:grpSpPr>
      <p:sp>
        <p:nvSpPr>
          <p:cNvPr id="78" name="Shape 78"/>
          <p:cNvSpPr txBox="1">
            <a:spLocks noGrp="1"/>
          </p:cNvSpPr>
          <p:nvPr>
            <p:ph type="ctrTitle"/>
          </p:nvPr>
        </p:nvSpPr>
        <p:spPr>
          <a:xfrm>
            <a:off x="685800" y="2126001"/>
            <a:ext cx="7772400"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79" name="Shape 79"/>
          <p:cNvSpPr txBox="1">
            <a:spLocks noGrp="1"/>
          </p:cNvSpPr>
          <p:nvPr>
            <p:ph type="subTitle" idx="1"/>
          </p:nvPr>
        </p:nvSpPr>
        <p:spPr>
          <a:xfrm>
            <a:off x="1371621" y="3840499"/>
            <a:ext cx="6400799"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1pPr>
            <a:lvl2pPr marL="409578" marR="0" lvl="1" indent="-321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2pPr>
            <a:lvl3pPr marL="819158" marR="0" lvl="2" indent="-643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3pPr>
            <a:lvl4pPr marL="1228737" marR="0" lvl="3" indent="-9658"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4pPr>
            <a:lvl5pPr marL="1638318" marR="0" lvl="4" indent="-1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5pPr>
            <a:lvl6pPr marL="2047895" marR="0" lvl="5" indent="-340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7476" marR="0" lvl="6" indent="-662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055" marR="0" lvl="7" indent="-9841"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6633" marR="0" lvl="8" indent="-36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80" name="Shape 80"/>
          <p:cNvSpPr txBox="1">
            <a:spLocks noGrp="1"/>
          </p:cNvSpPr>
          <p:nvPr>
            <p:ph type="ftr" idx="11"/>
          </p:nvPr>
        </p:nvSpPr>
        <p:spPr>
          <a:xfrm>
            <a:off x="3108981" y="6377949"/>
            <a:ext cx="2926079"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77949"/>
            <a:ext cx="2103120"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sldNum" idx="12"/>
          </p:nvPr>
        </p:nvSpPr>
        <p:spPr>
          <a:xfrm>
            <a:off x="6583680" y="6377949"/>
            <a:ext cx="2103120" cy="276999"/>
          </a:xfrm>
          <a:prstGeom prst="rect">
            <a:avLst/>
          </a:prstGeom>
          <a:noFill/>
          <a:ln>
            <a:noFill/>
          </a:ln>
        </p:spPr>
        <p:txBody>
          <a:bodyPr wrap="square" lIns="0" tIns="0" rIns="0" bIns="0" anchor="t" anchorCtr="0">
            <a:noAutofit/>
          </a:bodyPr>
          <a:lstStyle/>
          <a:p>
            <a:pPr indent="-28574" algn="r">
              <a:buClr>
                <a:srgbClr val="888888"/>
              </a:buClr>
              <a:buSzPct val="25000"/>
            </a:pPr>
            <a:fld id="{00000000-1234-1234-1234-123412341234}" type="slidenum">
              <a:rPr lang="en-US" sz="1900" smtClean="0">
                <a:solidFill>
                  <a:srgbClr val="888888"/>
                </a:solidFill>
                <a:latin typeface="Calibri"/>
                <a:ea typeface="Calibri"/>
                <a:cs typeface="Calibri"/>
                <a:sym typeface="Calibri"/>
              </a:rPr>
              <a:pPr indent="-28574" algn="r">
                <a:buClr>
                  <a:srgbClr val="888888"/>
                </a:buClr>
                <a:buSzPct val="25000"/>
              </a:pPr>
              <a:t>‹#›</a:t>
            </a:fld>
            <a:endParaRPr lang="en-US" sz="1900">
              <a:solidFill>
                <a:srgbClr val="888888"/>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RespectAbility Title Slide">
    <p:spTree>
      <p:nvGrpSpPr>
        <p:cNvPr id="1" name="Shape 17"/>
        <p:cNvGrpSpPr/>
        <p:nvPr/>
      </p:nvGrpSpPr>
      <p:grpSpPr>
        <a:xfrm>
          <a:off x="0" y="0"/>
          <a:ext cx="0" cy="0"/>
          <a:chOff x="0" y="0"/>
          <a:chExt cx="0" cy="0"/>
        </a:xfrm>
      </p:grpSpPr>
      <p:sp>
        <p:nvSpPr>
          <p:cNvPr id="18" name="Shape 18"/>
          <p:cNvSpPr txBox="1">
            <a:spLocks noGrp="1"/>
          </p:cNvSpPr>
          <p:nvPr>
            <p:ph type="subTitle" idx="1"/>
          </p:nvPr>
        </p:nvSpPr>
        <p:spPr>
          <a:xfrm>
            <a:off x="1371600" y="4343401"/>
            <a:ext cx="6400799" cy="1066799"/>
          </a:xfrm>
          <a:prstGeom prst="rect">
            <a:avLst/>
          </a:prstGeom>
          <a:noFill/>
          <a:ln>
            <a:noFill/>
          </a:ln>
        </p:spPr>
        <p:txBody>
          <a:bodyPr/>
          <a:lstStyle>
            <a:lvl1pPr marL="0" marR="0" lvl="0" indent="0" algn="ctr" rtl="0">
              <a:lnSpc>
                <a:spcPct val="100000"/>
              </a:lnSpc>
              <a:spcBef>
                <a:spcPts val="360"/>
              </a:spcBef>
              <a:spcAft>
                <a:spcPts val="0"/>
              </a:spcAft>
              <a:buClr>
                <a:srgbClr val="888888"/>
              </a:buClr>
              <a:buFont typeface="Noto Sans Symbols"/>
              <a:buNone/>
              <a:defRPr sz="18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Noto Sans Symbols"/>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Noto Sans Symbols"/>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Courier New"/>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Verdana"/>
                <a:ea typeface="Verdana"/>
                <a:cs typeface="Verdana"/>
                <a:sym typeface="Verdana"/>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Verdana"/>
                <a:ea typeface="Verdana"/>
                <a:cs typeface="Verdana"/>
                <a:sym typeface="Verdana"/>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Verdana"/>
                <a:ea typeface="Verdana"/>
                <a:cs typeface="Verdana"/>
                <a:sym typeface="Verdana"/>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3332252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1">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a:p>
        </p:txBody>
      </p:sp>
      <p:sp>
        <p:nvSpPr>
          <p:cNvPr id="64" name="Shape 64"/>
          <p:cNvSpPr txBox="1">
            <a:spLocks noGrp="1"/>
          </p:cNvSpPr>
          <p:nvPr>
            <p:ph type="body" idx="1"/>
          </p:nvPr>
        </p:nvSpPr>
        <p:spPr>
          <a:xfrm>
            <a:off x="457200" y="1600200"/>
            <a:ext cx="4038600" cy="4526100"/>
          </a:xfrm>
          <a:prstGeom prst="rect">
            <a:avLst/>
          </a:prstGeom>
          <a:noFill/>
          <a:ln>
            <a:noFill/>
          </a:ln>
        </p:spPr>
        <p:txBody>
          <a:bodyPr wrap="square" lIns="91425" tIns="91425" rIns="91425" bIns="91425" anchor="t" anchorCtr="0"/>
          <a:lstStyle>
            <a:lvl1pPr marL="355600" marR="0" lvl="0" indent="1651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762000" marR="0" lvl="1" indent="13335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68400" marR="0" lvl="2"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body" idx="2"/>
          </p:nvPr>
        </p:nvSpPr>
        <p:spPr>
          <a:xfrm>
            <a:off x="4648200" y="1600200"/>
            <a:ext cx="4038600" cy="4526100"/>
          </a:xfrm>
          <a:prstGeom prst="rect">
            <a:avLst/>
          </a:prstGeom>
          <a:noFill/>
          <a:ln>
            <a:noFill/>
          </a:ln>
        </p:spPr>
        <p:txBody>
          <a:bodyPr wrap="square" lIns="91425" tIns="91425" rIns="91425" bIns="91425" anchor="t" anchorCtr="0"/>
          <a:lstStyle>
            <a:lvl1pPr marL="355600" marR="0" lvl="0" indent="1651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762000" marR="0" lvl="1" indent="13335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68400" marR="0" lvl="2"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dt" idx="10"/>
          </p:nvPr>
        </p:nvSpPr>
        <p:spPr>
          <a:xfrm>
            <a:off x="457200" y="6356350"/>
            <a:ext cx="2133600" cy="365100"/>
          </a:xfrm>
          <a:prstGeom prst="rect">
            <a:avLst/>
          </a:prstGeom>
          <a:noFill/>
          <a:ln>
            <a:noFill/>
          </a:ln>
        </p:spPr>
        <p:txBody>
          <a:bodyPr wrap="square" lIns="91425" tIns="91425" rIns="91425" bIns="91425" anchor="ctr" anchorCtr="0"/>
          <a:lstStyle>
            <a:lvl1pPr marL="0" marR="0" lvl="0" indent="0" algn="l"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ftr" idx="11"/>
          </p:nvPr>
        </p:nvSpPr>
        <p:spPr>
          <a:xfrm>
            <a:off x="3124200" y="6356350"/>
            <a:ext cx="2895600" cy="365100"/>
          </a:xfrm>
          <a:prstGeom prst="rect">
            <a:avLst/>
          </a:prstGeom>
          <a:noFill/>
          <a:ln>
            <a:noFill/>
          </a:ln>
        </p:spPr>
        <p:txBody>
          <a:bodyPr wrap="square" lIns="91425" tIns="91425" rIns="91425" bIns="91425" anchor="ctr" anchorCtr="0"/>
          <a:lstStyle>
            <a:lvl1pPr marL="0" marR="0" lvl="0" indent="0" algn="ct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31738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wo Content">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457502" y="274558"/>
            <a:ext cx="822902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5pPr>
            <a:lvl6pPr marL="409866" marR="0" lvl="5" indent="-3507"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6pPr>
            <a:lvl7pPr marL="819734" marR="0" lvl="6" indent="-7014"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7pPr>
            <a:lvl8pPr marL="1229600" marR="0" lvl="7" indent="-10522"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8pPr>
            <a:lvl9pPr marL="1639470" marR="0" lvl="8" indent="-1329"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9pPr>
          </a:lstStyle>
          <a:p>
            <a:endParaRPr/>
          </a:p>
        </p:txBody>
      </p:sp>
      <p:sp>
        <p:nvSpPr>
          <p:cNvPr id="117" name="Shape 117"/>
          <p:cNvSpPr txBox="1">
            <a:spLocks noGrp="1"/>
          </p:cNvSpPr>
          <p:nvPr>
            <p:ph type="body" idx="1"/>
          </p:nvPr>
        </p:nvSpPr>
        <p:spPr>
          <a:xfrm>
            <a:off x="457200" y="1577358"/>
            <a:ext cx="3977640" cy="276999"/>
          </a:xfrm>
          <a:prstGeom prst="rect">
            <a:avLst/>
          </a:prstGeom>
          <a:noFill/>
          <a:ln>
            <a:noFill/>
          </a:ln>
        </p:spPr>
        <p:txBody>
          <a:bodyPr wrap="square" lIns="91416" tIns="91416" rIns="91416" bIns="91416" anchor="t" anchorCtr="0"/>
          <a:lstStyle>
            <a:lvl1pPr marL="0" marR="0" lvl="0" indent="0"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1pPr>
            <a:lvl2pPr marL="408442" marR="0" lvl="1" indent="-2083"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818310" marR="0" lvl="2" indent="-5589"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228176" marR="0" lvl="3" indent="-9098"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638046" marR="0" lvl="4" indent="-12606"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048375" marR="0" lvl="5" indent="-38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8051" marR="0" lvl="6" indent="-7196"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723" marR="0" lvl="7" indent="-1051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7399" marR="0" lvl="8" indent="-1127"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118" name="Shape 118"/>
          <p:cNvSpPr txBox="1">
            <a:spLocks noGrp="1"/>
          </p:cNvSpPr>
          <p:nvPr>
            <p:ph type="body" idx="2"/>
          </p:nvPr>
        </p:nvSpPr>
        <p:spPr>
          <a:xfrm>
            <a:off x="4709159" y="1577358"/>
            <a:ext cx="3977640" cy="276999"/>
          </a:xfrm>
          <a:prstGeom prst="rect">
            <a:avLst/>
          </a:prstGeom>
          <a:noFill/>
          <a:ln>
            <a:noFill/>
          </a:ln>
        </p:spPr>
        <p:txBody>
          <a:bodyPr wrap="square" lIns="91416" tIns="91416" rIns="91416" bIns="91416" anchor="t" anchorCtr="0"/>
          <a:lstStyle>
            <a:lvl1pPr marL="0" marR="0" lvl="0" indent="0"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1pPr>
            <a:lvl2pPr marL="408442" marR="0" lvl="1" indent="-2083"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818310" marR="0" lvl="2" indent="-5589"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228176" marR="0" lvl="3" indent="-9098"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638046" marR="0" lvl="4" indent="-12606"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048375" marR="0" lvl="5" indent="-38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8051" marR="0" lvl="6" indent="-7196"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723" marR="0" lvl="7" indent="-1051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7399" marR="0" lvl="8" indent="-1127"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119" name="Shape 119"/>
          <p:cNvSpPr txBox="1">
            <a:spLocks noGrp="1"/>
          </p:cNvSpPr>
          <p:nvPr>
            <p:ph type="ftr" idx="11"/>
          </p:nvPr>
        </p:nvSpPr>
        <p:spPr>
          <a:xfrm>
            <a:off x="3108616" y="6377554"/>
            <a:ext cx="292677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dt" idx="10"/>
          </p:nvPr>
        </p:nvSpPr>
        <p:spPr>
          <a:xfrm>
            <a:off x="457493" y="6377554"/>
            <a:ext cx="2102715"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sldNum" idx="12"/>
          </p:nvPr>
        </p:nvSpPr>
        <p:spPr>
          <a:xfrm>
            <a:off x="6583799" y="6377554"/>
            <a:ext cx="2102716" cy="276999"/>
          </a:xfrm>
          <a:prstGeom prst="rect">
            <a:avLst/>
          </a:prstGeom>
          <a:noFill/>
          <a:ln>
            <a:noFill/>
          </a:ln>
        </p:spPr>
        <p:txBody>
          <a:bodyPr wrap="square" lIns="0" tIns="0" rIns="0" bIns="0" anchor="t" anchorCtr="0">
            <a:noAutofit/>
          </a:bodyPr>
          <a:lstStyle/>
          <a:p>
            <a:pPr indent="-28574" algn="r">
              <a:buClr>
                <a:srgbClr val="898989"/>
              </a:buClr>
              <a:buSzPct val="25000"/>
            </a:pPr>
            <a:fld id="{00000000-1234-1234-1234-123412341234}" type="slidenum">
              <a:rPr lang="en-US" sz="1900" smtClean="0">
                <a:solidFill>
                  <a:srgbClr val="898989"/>
                </a:solidFill>
                <a:latin typeface="Calibri"/>
                <a:ea typeface="Calibri"/>
                <a:cs typeface="Calibri"/>
                <a:sym typeface="Calibri"/>
              </a:rPr>
              <a:pPr indent="-28574" algn="r">
                <a:buClr>
                  <a:srgbClr val="898989"/>
                </a:buClr>
                <a:buSzPct val="25000"/>
              </a:pPr>
              <a:t>‹#›</a:t>
            </a:fld>
            <a:endParaRPr lang="en-US" sz="19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651568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Blank">
    <p:spTree>
      <p:nvGrpSpPr>
        <p:cNvPr id="1" name="Shape 99"/>
        <p:cNvGrpSpPr/>
        <p:nvPr/>
      </p:nvGrpSpPr>
      <p:grpSpPr>
        <a:xfrm>
          <a:off x="0" y="0"/>
          <a:ext cx="0" cy="0"/>
          <a:chOff x="0" y="0"/>
          <a:chExt cx="0" cy="0"/>
        </a:xfrm>
      </p:grpSpPr>
      <p:sp>
        <p:nvSpPr>
          <p:cNvPr id="100" name="Shape 100"/>
          <p:cNvSpPr txBox="1">
            <a:spLocks noGrp="1"/>
          </p:cNvSpPr>
          <p:nvPr>
            <p:ph type="ftr" idx="11"/>
          </p:nvPr>
        </p:nvSpPr>
        <p:spPr>
          <a:xfrm>
            <a:off x="3108616" y="6377554"/>
            <a:ext cx="292677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dt" idx="10"/>
          </p:nvPr>
        </p:nvSpPr>
        <p:spPr>
          <a:xfrm>
            <a:off x="457493" y="6377554"/>
            <a:ext cx="2102715"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sldNum" idx="12"/>
          </p:nvPr>
        </p:nvSpPr>
        <p:spPr>
          <a:xfrm>
            <a:off x="6583799" y="6377554"/>
            <a:ext cx="2102716" cy="276999"/>
          </a:xfrm>
          <a:prstGeom prst="rect">
            <a:avLst/>
          </a:prstGeom>
          <a:noFill/>
          <a:ln>
            <a:noFill/>
          </a:ln>
        </p:spPr>
        <p:txBody>
          <a:bodyPr wrap="square" lIns="0" tIns="0" rIns="0" bIns="0" anchor="t" anchorCtr="0">
            <a:noAutofit/>
          </a:bodyPr>
          <a:lstStyle/>
          <a:p>
            <a:pPr indent="-28574" algn="r">
              <a:buClr>
                <a:srgbClr val="898989"/>
              </a:buClr>
              <a:buSzPct val="25000"/>
            </a:pPr>
            <a:fld id="{00000000-1234-1234-1234-123412341234}" type="slidenum">
              <a:rPr lang="en-US" sz="1900" smtClean="0">
                <a:solidFill>
                  <a:srgbClr val="898989"/>
                </a:solidFill>
                <a:latin typeface="Calibri"/>
                <a:ea typeface="Calibri"/>
                <a:cs typeface="Calibri"/>
                <a:sym typeface="Calibri"/>
              </a:rPr>
              <a:pPr indent="-28574" algn="r">
                <a:buClr>
                  <a:srgbClr val="898989"/>
                </a:buClr>
                <a:buSzPct val="25000"/>
              </a:pPr>
              <a:t>‹#›</a:t>
            </a:fld>
            <a:endParaRPr lang="en-US" sz="1900">
              <a:solidFill>
                <a:srgbClr val="898989"/>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3"/>
        <p:cNvGrpSpPr/>
        <p:nvPr/>
      </p:nvGrpSpPr>
      <p:grpSpPr>
        <a:xfrm>
          <a:off x="0" y="0"/>
          <a:ext cx="0" cy="0"/>
          <a:chOff x="0" y="0"/>
          <a:chExt cx="0" cy="0"/>
        </a:xfrm>
      </p:grpSpPr>
      <p:sp>
        <p:nvSpPr>
          <p:cNvPr id="104" name="Shape 104"/>
          <p:cNvSpPr txBox="1">
            <a:spLocks noGrp="1"/>
          </p:cNvSpPr>
          <p:nvPr>
            <p:ph type="ctrTitle"/>
          </p:nvPr>
        </p:nvSpPr>
        <p:spPr>
          <a:xfrm>
            <a:off x="685800" y="2125998"/>
            <a:ext cx="7772400"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5pPr>
            <a:lvl6pPr marL="409866" marR="0" lvl="5" indent="-3507"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6pPr>
            <a:lvl7pPr marL="819734" marR="0" lvl="6" indent="-7014"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7pPr>
            <a:lvl8pPr marL="1229600" marR="0" lvl="7" indent="-10522"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8pPr>
            <a:lvl9pPr marL="1639470" marR="0" lvl="8" indent="-1329"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9pPr>
          </a:lstStyle>
          <a:p>
            <a:endParaRPr/>
          </a:p>
        </p:txBody>
      </p:sp>
      <p:sp>
        <p:nvSpPr>
          <p:cNvPr id="105" name="Shape 105"/>
          <p:cNvSpPr txBox="1">
            <a:spLocks noGrp="1"/>
          </p:cNvSpPr>
          <p:nvPr>
            <p:ph type="subTitle" idx="1"/>
          </p:nvPr>
        </p:nvSpPr>
        <p:spPr>
          <a:xfrm>
            <a:off x="1371618" y="3840498"/>
            <a:ext cx="6400799" cy="276999"/>
          </a:xfrm>
          <a:prstGeom prst="rect">
            <a:avLst/>
          </a:prstGeom>
          <a:noFill/>
          <a:ln>
            <a:noFill/>
          </a:ln>
        </p:spPr>
        <p:txBody>
          <a:bodyPr wrap="square" lIns="91416" tIns="91416" rIns="91416" bIns="91416" anchor="t" anchorCtr="0"/>
          <a:lstStyle>
            <a:lvl1pPr marL="0" marR="0" lvl="0" indent="0"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1pPr>
            <a:lvl2pPr marL="408442" marR="0" lvl="1" indent="-2083"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818310" marR="0" lvl="2" indent="-5589"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228176" marR="0" lvl="3" indent="-9098"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638046" marR="0" lvl="4" indent="-12606"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048375" marR="0" lvl="5" indent="-38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8051" marR="0" lvl="6" indent="-7196"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723" marR="0" lvl="7" indent="-1051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7399" marR="0" lvl="8" indent="-1127"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106" name="Shape 106"/>
          <p:cNvSpPr txBox="1">
            <a:spLocks noGrp="1"/>
          </p:cNvSpPr>
          <p:nvPr>
            <p:ph type="ftr" idx="11"/>
          </p:nvPr>
        </p:nvSpPr>
        <p:spPr>
          <a:xfrm>
            <a:off x="3108616" y="6377554"/>
            <a:ext cx="292677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dt" idx="10"/>
          </p:nvPr>
        </p:nvSpPr>
        <p:spPr>
          <a:xfrm>
            <a:off x="457493" y="6377554"/>
            <a:ext cx="2102715"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sldNum" idx="12"/>
          </p:nvPr>
        </p:nvSpPr>
        <p:spPr>
          <a:xfrm>
            <a:off x="6583799" y="6377554"/>
            <a:ext cx="2102716" cy="276999"/>
          </a:xfrm>
          <a:prstGeom prst="rect">
            <a:avLst/>
          </a:prstGeom>
          <a:noFill/>
          <a:ln>
            <a:noFill/>
          </a:ln>
        </p:spPr>
        <p:txBody>
          <a:bodyPr wrap="square" lIns="0" tIns="0" rIns="0" bIns="0" anchor="t" anchorCtr="0">
            <a:noAutofit/>
          </a:bodyPr>
          <a:lstStyle/>
          <a:p>
            <a:pPr indent="-28574" algn="r">
              <a:buClr>
                <a:srgbClr val="898989"/>
              </a:buClr>
              <a:buSzPct val="25000"/>
            </a:pPr>
            <a:fld id="{00000000-1234-1234-1234-123412341234}" type="slidenum">
              <a:rPr lang="en-US" sz="1900" smtClean="0">
                <a:solidFill>
                  <a:srgbClr val="898989"/>
                </a:solidFill>
                <a:latin typeface="Calibri"/>
                <a:ea typeface="Calibri"/>
                <a:cs typeface="Calibri"/>
                <a:sym typeface="Calibri"/>
              </a:rPr>
              <a:pPr indent="-28574" algn="r">
                <a:buClr>
                  <a:srgbClr val="898989"/>
                </a:buClr>
                <a:buSzPct val="25000"/>
              </a:pPr>
              <a:t>‹#›</a:t>
            </a:fld>
            <a:endParaRPr lang="en-US" sz="1900">
              <a:solidFill>
                <a:srgbClr val="898989"/>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457502" y="274558"/>
            <a:ext cx="822902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5pPr>
            <a:lvl6pPr marL="409866" marR="0" lvl="5" indent="-3507"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6pPr>
            <a:lvl7pPr marL="819734" marR="0" lvl="6" indent="-7014"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7pPr>
            <a:lvl8pPr marL="1229600" marR="0" lvl="7" indent="-10522"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8pPr>
            <a:lvl9pPr marL="1639470" marR="0" lvl="8" indent="-1329"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9pPr>
          </a:lstStyle>
          <a:p>
            <a:endParaRPr/>
          </a:p>
        </p:txBody>
      </p:sp>
      <p:sp>
        <p:nvSpPr>
          <p:cNvPr id="111" name="Shape 111"/>
          <p:cNvSpPr txBox="1">
            <a:spLocks noGrp="1"/>
          </p:cNvSpPr>
          <p:nvPr>
            <p:ph type="body" idx="1"/>
          </p:nvPr>
        </p:nvSpPr>
        <p:spPr>
          <a:xfrm>
            <a:off x="457502" y="1577242"/>
            <a:ext cx="8229023" cy="276999"/>
          </a:xfrm>
          <a:prstGeom prst="rect">
            <a:avLst/>
          </a:prstGeom>
          <a:noFill/>
          <a:ln>
            <a:noFill/>
          </a:ln>
        </p:spPr>
        <p:txBody>
          <a:bodyPr wrap="square" lIns="91416" tIns="91416" rIns="91416" bIns="91416" anchor="t" anchorCtr="0"/>
          <a:lstStyle>
            <a:lvl1pPr marL="0" marR="0" lvl="0" indent="0"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1pPr>
            <a:lvl2pPr marL="408442" marR="0" lvl="1" indent="-2083"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818310" marR="0" lvl="2" indent="-5589"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228176" marR="0" lvl="3" indent="-9098"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638046" marR="0" lvl="4" indent="-12606"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048375" marR="0" lvl="5" indent="-38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8051" marR="0" lvl="6" indent="-7196"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723" marR="0" lvl="7" indent="-1051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7399" marR="0" lvl="8" indent="-1127"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112" name="Shape 112"/>
          <p:cNvSpPr txBox="1">
            <a:spLocks noGrp="1"/>
          </p:cNvSpPr>
          <p:nvPr>
            <p:ph type="ftr" idx="11"/>
          </p:nvPr>
        </p:nvSpPr>
        <p:spPr>
          <a:xfrm>
            <a:off x="3108616" y="6377554"/>
            <a:ext cx="292677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dt" idx="10"/>
          </p:nvPr>
        </p:nvSpPr>
        <p:spPr>
          <a:xfrm>
            <a:off x="457493" y="6377554"/>
            <a:ext cx="2102715"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sldNum" idx="12"/>
          </p:nvPr>
        </p:nvSpPr>
        <p:spPr>
          <a:xfrm>
            <a:off x="6583799" y="6377554"/>
            <a:ext cx="2102716" cy="276999"/>
          </a:xfrm>
          <a:prstGeom prst="rect">
            <a:avLst/>
          </a:prstGeom>
          <a:noFill/>
          <a:ln>
            <a:noFill/>
          </a:ln>
        </p:spPr>
        <p:txBody>
          <a:bodyPr wrap="square" lIns="0" tIns="0" rIns="0" bIns="0" anchor="t" anchorCtr="0">
            <a:noAutofit/>
          </a:bodyPr>
          <a:lstStyle/>
          <a:p>
            <a:pPr indent="-28574" algn="r">
              <a:buClr>
                <a:srgbClr val="898989"/>
              </a:buClr>
              <a:buSzPct val="25000"/>
            </a:pPr>
            <a:fld id="{00000000-1234-1234-1234-123412341234}" type="slidenum">
              <a:rPr lang="en-US" sz="1900" smtClean="0">
                <a:solidFill>
                  <a:srgbClr val="898989"/>
                </a:solidFill>
                <a:latin typeface="Calibri"/>
                <a:ea typeface="Calibri"/>
                <a:cs typeface="Calibri"/>
                <a:sym typeface="Calibri"/>
              </a:rPr>
              <a:pPr indent="-28574" algn="r">
                <a:buClr>
                  <a:srgbClr val="898989"/>
                </a:buClr>
                <a:buSzPct val="25000"/>
              </a:pPr>
              <a:t>‹#›</a:t>
            </a:fld>
            <a:endParaRPr lang="en-US" sz="1900">
              <a:solidFill>
                <a:srgbClr val="898989"/>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wo Content">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457502" y="274558"/>
            <a:ext cx="822902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5pPr>
            <a:lvl6pPr marL="409866" marR="0" lvl="5" indent="-3507"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6pPr>
            <a:lvl7pPr marL="819734" marR="0" lvl="6" indent="-7014"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7pPr>
            <a:lvl8pPr marL="1229600" marR="0" lvl="7" indent="-10522"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8pPr>
            <a:lvl9pPr marL="1639470" marR="0" lvl="8" indent="-1329"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9pPr>
          </a:lstStyle>
          <a:p>
            <a:endParaRPr/>
          </a:p>
        </p:txBody>
      </p:sp>
      <p:sp>
        <p:nvSpPr>
          <p:cNvPr id="117" name="Shape 117"/>
          <p:cNvSpPr txBox="1">
            <a:spLocks noGrp="1"/>
          </p:cNvSpPr>
          <p:nvPr>
            <p:ph type="body" idx="1"/>
          </p:nvPr>
        </p:nvSpPr>
        <p:spPr>
          <a:xfrm>
            <a:off x="457200" y="1577358"/>
            <a:ext cx="3977640" cy="276999"/>
          </a:xfrm>
          <a:prstGeom prst="rect">
            <a:avLst/>
          </a:prstGeom>
          <a:noFill/>
          <a:ln>
            <a:noFill/>
          </a:ln>
        </p:spPr>
        <p:txBody>
          <a:bodyPr wrap="square" lIns="91416" tIns="91416" rIns="91416" bIns="91416" anchor="t" anchorCtr="0"/>
          <a:lstStyle>
            <a:lvl1pPr marL="0" marR="0" lvl="0" indent="0"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1pPr>
            <a:lvl2pPr marL="408442" marR="0" lvl="1" indent="-2083"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818310" marR="0" lvl="2" indent="-5589"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228176" marR="0" lvl="3" indent="-9098"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638046" marR="0" lvl="4" indent="-12606"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048375" marR="0" lvl="5" indent="-38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8051" marR="0" lvl="6" indent="-7196"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723" marR="0" lvl="7" indent="-1051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7399" marR="0" lvl="8" indent="-1127"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118" name="Shape 118"/>
          <p:cNvSpPr txBox="1">
            <a:spLocks noGrp="1"/>
          </p:cNvSpPr>
          <p:nvPr>
            <p:ph type="body" idx="2"/>
          </p:nvPr>
        </p:nvSpPr>
        <p:spPr>
          <a:xfrm>
            <a:off x="4709159" y="1577358"/>
            <a:ext cx="3977640" cy="276999"/>
          </a:xfrm>
          <a:prstGeom prst="rect">
            <a:avLst/>
          </a:prstGeom>
          <a:noFill/>
          <a:ln>
            <a:noFill/>
          </a:ln>
        </p:spPr>
        <p:txBody>
          <a:bodyPr wrap="square" lIns="91416" tIns="91416" rIns="91416" bIns="91416" anchor="t" anchorCtr="0"/>
          <a:lstStyle>
            <a:lvl1pPr marL="0" marR="0" lvl="0" indent="0"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1pPr>
            <a:lvl2pPr marL="408442" marR="0" lvl="1" indent="-2083"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818310" marR="0" lvl="2" indent="-5589"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228176" marR="0" lvl="3" indent="-9098"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638046" marR="0" lvl="4" indent="-12606"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048375" marR="0" lvl="5" indent="-38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8051" marR="0" lvl="6" indent="-7196"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723" marR="0" lvl="7" indent="-1051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7399" marR="0" lvl="8" indent="-1127"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119" name="Shape 119"/>
          <p:cNvSpPr txBox="1">
            <a:spLocks noGrp="1"/>
          </p:cNvSpPr>
          <p:nvPr>
            <p:ph type="ftr" idx="11"/>
          </p:nvPr>
        </p:nvSpPr>
        <p:spPr>
          <a:xfrm>
            <a:off x="3108616" y="6377554"/>
            <a:ext cx="292677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dt" idx="10"/>
          </p:nvPr>
        </p:nvSpPr>
        <p:spPr>
          <a:xfrm>
            <a:off x="457493" y="6377554"/>
            <a:ext cx="2102715"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sldNum" idx="12"/>
          </p:nvPr>
        </p:nvSpPr>
        <p:spPr>
          <a:xfrm>
            <a:off x="6583799" y="6377554"/>
            <a:ext cx="2102716" cy="276999"/>
          </a:xfrm>
          <a:prstGeom prst="rect">
            <a:avLst/>
          </a:prstGeom>
          <a:noFill/>
          <a:ln>
            <a:noFill/>
          </a:ln>
        </p:spPr>
        <p:txBody>
          <a:bodyPr wrap="square" lIns="0" tIns="0" rIns="0" bIns="0" anchor="t" anchorCtr="0">
            <a:noAutofit/>
          </a:bodyPr>
          <a:lstStyle/>
          <a:p>
            <a:pPr indent="-28574" algn="r">
              <a:buClr>
                <a:srgbClr val="898989"/>
              </a:buClr>
              <a:buSzPct val="25000"/>
            </a:pPr>
            <a:fld id="{00000000-1234-1234-1234-123412341234}" type="slidenum">
              <a:rPr lang="en-US" sz="1900" smtClean="0">
                <a:solidFill>
                  <a:srgbClr val="898989"/>
                </a:solidFill>
                <a:latin typeface="Calibri"/>
                <a:ea typeface="Calibri"/>
                <a:cs typeface="Calibri"/>
                <a:sym typeface="Calibri"/>
              </a:rPr>
              <a:pPr indent="-28574" algn="r">
                <a:buClr>
                  <a:srgbClr val="898989"/>
                </a:buClr>
                <a:buSzPct val="25000"/>
              </a:pPr>
              <a:t>‹#›</a:t>
            </a:fld>
            <a:endParaRPr lang="en-US" sz="1900">
              <a:solidFill>
                <a:srgbClr val="898989"/>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Only">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457502" y="274558"/>
            <a:ext cx="822902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5pPr>
            <a:lvl6pPr marL="409866" marR="0" lvl="5" indent="-3507"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6pPr>
            <a:lvl7pPr marL="819734" marR="0" lvl="6" indent="-7014"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7pPr>
            <a:lvl8pPr marL="1229600" marR="0" lvl="7" indent="-10522"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8pPr>
            <a:lvl9pPr marL="1639470" marR="0" lvl="8" indent="-1329"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9pPr>
          </a:lstStyle>
          <a:p>
            <a:endParaRPr/>
          </a:p>
        </p:txBody>
      </p:sp>
      <p:sp>
        <p:nvSpPr>
          <p:cNvPr id="124" name="Shape 124"/>
          <p:cNvSpPr txBox="1">
            <a:spLocks noGrp="1"/>
          </p:cNvSpPr>
          <p:nvPr>
            <p:ph type="ftr" idx="11"/>
          </p:nvPr>
        </p:nvSpPr>
        <p:spPr>
          <a:xfrm>
            <a:off x="3108616" y="6377554"/>
            <a:ext cx="292677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dt" idx="10"/>
          </p:nvPr>
        </p:nvSpPr>
        <p:spPr>
          <a:xfrm>
            <a:off x="457493" y="6377554"/>
            <a:ext cx="2102715"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26" name="Shape 126"/>
          <p:cNvSpPr txBox="1">
            <a:spLocks noGrp="1"/>
          </p:cNvSpPr>
          <p:nvPr>
            <p:ph type="sldNum" idx="12"/>
          </p:nvPr>
        </p:nvSpPr>
        <p:spPr>
          <a:xfrm>
            <a:off x="6583799" y="6377554"/>
            <a:ext cx="2102716" cy="276999"/>
          </a:xfrm>
          <a:prstGeom prst="rect">
            <a:avLst/>
          </a:prstGeom>
          <a:noFill/>
          <a:ln>
            <a:noFill/>
          </a:ln>
        </p:spPr>
        <p:txBody>
          <a:bodyPr wrap="square" lIns="0" tIns="0" rIns="0" bIns="0" anchor="t" anchorCtr="0">
            <a:noAutofit/>
          </a:bodyPr>
          <a:lstStyle/>
          <a:p>
            <a:pPr indent="-28574" algn="r">
              <a:buClr>
                <a:srgbClr val="898989"/>
              </a:buClr>
              <a:buSzPct val="25000"/>
            </a:pPr>
            <a:fld id="{00000000-1234-1234-1234-123412341234}" type="slidenum">
              <a:rPr lang="en-US" sz="1900" smtClean="0">
                <a:solidFill>
                  <a:srgbClr val="898989"/>
                </a:solidFill>
                <a:latin typeface="Calibri"/>
                <a:ea typeface="Calibri"/>
                <a:cs typeface="Calibri"/>
                <a:sym typeface="Calibri"/>
              </a:rPr>
              <a:pPr indent="-28574" algn="r">
                <a:buClr>
                  <a:srgbClr val="898989"/>
                </a:buClr>
                <a:buSzPct val="25000"/>
              </a:pPr>
              <a:t>‹#›</a:t>
            </a:fld>
            <a:endParaRPr lang="en-US" sz="1900">
              <a:solidFill>
                <a:srgbClr val="898989"/>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457200" y="274637"/>
            <a:ext cx="8229600" cy="1143000"/>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26" name="Shape 26"/>
          <p:cNvSpPr txBox="1">
            <a:spLocks noGrp="1"/>
          </p:cNvSpPr>
          <p:nvPr>
            <p:ph type="dt" idx="10"/>
          </p:nvPr>
        </p:nvSpPr>
        <p:spPr>
          <a:xfrm>
            <a:off x="457205" y="6356352"/>
            <a:ext cx="2133599" cy="365125"/>
          </a:xfrm>
          <a:prstGeom prst="rect">
            <a:avLst/>
          </a:prstGeom>
          <a:noFill/>
          <a:ln>
            <a:noFill/>
          </a:ln>
        </p:spPr>
        <p:txBody>
          <a:bodyPr wrap="square" lIns="91416" tIns="91416" rIns="91416" bIns="91416" anchor="ctr" anchorCtr="0"/>
          <a:lstStyle>
            <a:lvl1pPr marL="0" marR="0" lvl="0" indent="0" algn="l"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3124200" y="6356352"/>
            <a:ext cx="2895600" cy="365125"/>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1">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a:p>
        </p:txBody>
      </p:sp>
      <p:sp>
        <p:nvSpPr>
          <p:cNvPr id="64" name="Shape 64"/>
          <p:cNvSpPr txBox="1">
            <a:spLocks noGrp="1"/>
          </p:cNvSpPr>
          <p:nvPr>
            <p:ph type="body" idx="1"/>
          </p:nvPr>
        </p:nvSpPr>
        <p:spPr>
          <a:xfrm>
            <a:off x="457200" y="1600200"/>
            <a:ext cx="4038600" cy="4526100"/>
          </a:xfrm>
          <a:prstGeom prst="rect">
            <a:avLst/>
          </a:prstGeom>
          <a:noFill/>
          <a:ln>
            <a:noFill/>
          </a:ln>
        </p:spPr>
        <p:txBody>
          <a:bodyPr wrap="square" lIns="91425" tIns="91425" rIns="91425" bIns="91425" anchor="t" anchorCtr="0"/>
          <a:lstStyle>
            <a:lvl1pPr marL="355600" marR="0" lvl="0" indent="1651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762000" marR="0" lvl="1" indent="13335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68400" marR="0" lvl="2"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body" idx="2"/>
          </p:nvPr>
        </p:nvSpPr>
        <p:spPr>
          <a:xfrm>
            <a:off x="4648200" y="1600200"/>
            <a:ext cx="4038600" cy="4526100"/>
          </a:xfrm>
          <a:prstGeom prst="rect">
            <a:avLst/>
          </a:prstGeom>
          <a:noFill/>
          <a:ln>
            <a:noFill/>
          </a:ln>
        </p:spPr>
        <p:txBody>
          <a:bodyPr wrap="square" lIns="91425" tIns="91425" rIns="91425" bIns="91425" anchor="t" anchorCtr="0"/>
          <a:lstStyle>
            <a:lvl1pPr marL="355600" marR="0" lvl="0" indent="1651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762000" marR="0" lvl="1" indent="13335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68400" marR="0" lvl="2"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dt" idx="10"/>
          </p:nvPr>
        </p:nvSpPr>
        <p:spPr>
          <a:xfrm>
            <a:off x="457200" y="6356350"/>
            <a:ext cx="2133600" cy="365100"/>
          </a:xfrm>
          <a:prstGeom prst="rect">
            <a:avLst/>
          </a:prstGeom>
          <a:noFill/>
          <a:ln>
            <a:noFill/>
          </a:ln>
        </p:spPr>
        <p:txBody>
          <a:bodyPr wrap="square" lIns="91425" tIns="91425" rIns="91425" bIns="91425" anchor="ctr" anchorCtr="0"/>
          <a:lstStyle>
            <a:lvl1pPr marL="0" marR="0" lvl="0" indent="0" algn="l"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ftr" idx="11"/>
          </p:nvPr>
        </p:nvSpPr>
        <p:spPr>
          <a:xfrm>
            <a:off x="3124200" y="6356350"/>
            <a:ext cx="2895600" cy="365100"/>
          </a:xfrm>
          <a:prstGeom prst="rect">
            <a:avLst/>
          </a:prstGeom>
          <a:noFill/>
          <a:ln>
            <a:noFill/>
          </a:ln>
        </p:spPr>
        <p:txBody>
          <a:bodyPr wrap="square" lIns="91425" tIns="91425" rIns="91425" bIns="91425" anchor="ctr" anchorCtr="0"/>
          <a:lstStyle>
            <a:lvl1pPr marL="0" marR="0" lvl="0" indent="0" algn="ct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68829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31"/>
        <p:cNvGrpSpPr/>
        <p:nvPr/>
      </p:nvGrpSpPr>
      <p:grpSpPr>
        <a:xfrm>
          <a:off x="0" y="0"/>
          <a:ext cx="0" cy="0"/>
          <a:chOff x="0" y="0"/>
          <a:chExt cx="0" cy="0"/>
        </a:xfrm>
      </p:grpSpPr>
      <p:sp>
        <p:nvSpPr>
          <p:cNvPr id="4" name="Shape 32">
            <a:extLst>
              <a:ext uri="{FF2B5EF4-FFF2-40B4-BE49-F238E27FC236}">
                <a16:creationId xmlns:a16="http://schemas.microsoft.com/office/drawing/2014/main" id="{80969D0A-B773-4F6A-A5D7-11712AF6C255}"/>
              </a:ext>
            </a:extLst>
          </p:cNvPr>
          <p:cNvSpPr>
            <a:spLocks/>
          </p:cNvSpPr>
          <p:nvPr/>
        </p:nvSpPr>
        <p:spPr bwMode="auto">
          <a:xfrm>
            <a:off x="228600" y="-14288"/>
            <a:ext cx="8229600" cy="6886576"/>
          </a:xfrm>
          <a:custGeom>
            <a:avLst/>
            <a:gdLst>
              <a:gd name="T0" fmla="*/ 0 w 120000"/>
              <a:gd name="T1" fmla="*/ 0 h 120000"/>
              <a:gd name="T2" fmla="*/ 0 w 120000"/>
              <a:gd name="T3" fmla="*/ 120000 h 120000"/>
              <a:gd name="T4" fmla="*/ 120000 w 120000"/>
              <a:gd name="T5" fmla="*/ 120000 h 120000"/>
              <a:gd name="T6" fmla="*/ 99854 w 120000"/>
              <a:gd name="T7" fmla="*/ 192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0" y="120000"/>
                </a:lnTo>
                <a:lnTo>
                  <a:pt x="120000" y="120000"/>
                </a:lnTo>
                <a:lnTo>
                  <a:pt x="99854" y="192"/>
                </a:lnTo>
                <a:lnTo>
                  <a:pt x="0" y="0"/>
                </a:lnTo>
                <a:close/>
              </a:path>
            </a:pathLst>
          </a:custGeom>
          <a:solidFill>
            <a:srgbClr val="000000">
              <a:alpha val="705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Shape 33">
            <a:extLst>
              <a:ext uri="{FF2B5EF4-FFF2-40B4-BE49-F238E27FC236}">
                <a16:creationId xmlns:a16="http://schemas.microsoft.com/office/drawing/2014/main" id="{E3A30D96-0749-4CE2-94AE-2C0E68CF419D}"/>
              </a:ext>
            </a:extLst>
          </p:cNvPr>
          <p:cNvSpPr>
            <a:spLocks/>
          </p:cNvSpPr>
          <p:nvPr/>
        </p:nvSpPr>
        <p:spPr bwMode="auto">
          <a:xfrm>
            <a:off x="0" y="-14288"/>
            <a:ext cx="8229600" cy="6886576"/>
          </a:xfrm>
          <a:custGeom>
            <a:avLst/>
            <a:gdLst>
              <a:gd name="T0" fmla="*/ 0 w 120000"/>
              <a:gd name="T1" fmla="*/ 0 h 120000"/>
              <a:gd name="T2" fmla="*/ 0 w 120000"/>
              <a:gd name="T3" fmla="*/ 120000 h 120000"/>
              <a:gd name="T4" fmla="*/ 120000 w 120000"/>
              <a:gd name="T5" fmla="*/ 120000 h 120000"/>
              <a:gd name="T6" fmla="*/ 99854 w 120000"/>
              <a:gd name="T7" fmla="*/ 192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0" y="120000"/>
                </a:lnTo>
                <a:lnTo>
                  <a:pt x="120000" y="120000"/>
                </a:lnTo>
                <a:lnTo>
                  <a:pt x="99854" y="19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 name="Shape 34"/>
          <p:cNvSpPr txBox="1">
            <a:spLocks noGrp="1"/>
          </p:cNvSpPr>
          <p:nvPr>
            <p:ph type="title"/>
          </p:nvPr>
        </p:nvSpPr>
        <p:spPr>
          <a:xfrm>
            <a:off x="838350" y="2410533"/>
            <a:ext cx="5324100" cy="647600"/>
          </a:xfrm>
          <a:prstGeom prst="rect">
            <a:avLst/>
          </a:prstGeom>
          <a:noFill/>
          <a:ln>
            <a:noFill/>
          </a:ln>
        </p:spPr>
        <p:txBody>
          <a:bodyPr/>
          <a:lstStyle>
            <a:lvl1pPr marL="0" marR="0" lvl="0" indent="0" algn="l" rtl="0">
              <a:lnSpc>
                <a:spcPct val="100000"/>
              </a:lnSpc>
              <a:spcBef>
                <a:spcPts val="0"/>
              </a:spcBef>
              <a:spcAft>
                <a:spcPts val="0"/>
              </a:spcAft>
              <a:buClr>
                <a:srgbClr val="B7B7B7"/>
              </a:buClr>
              <a:buFont typeface="Montserrat"/>
              <a:buNone/>
              <a:defRPr sz="1200" b="1" i="0" u="none" strike="noStrike" cap="none">
                <a:solidFill>
                  <a:srgbClr val="B7B7B7"/>
                </a:solidFill>
                <a:latin typeface="Montserrat"/>
                <a:ea typeface="Montserrat"/>
                <a:cs typeface="Montserrat"/>
                <a:sym typeface="Montserrat"/>
              </a:defRPr>
            </a:lvl1pPr>
            <a:lvl2pPr lvl="1" indent="0">
              <a:spcBef>
                <a:spcPts val="0"/>
              </a:spcBef>
              <a:buClr>
                <a:srgbClr val="B7B7B7"/>
              </a:buClr>
              <a:buFont typeface="Montserrat"/>
              <a:buNone/>
              <a:defRPr sz="1200" b="1">
                <a:solidFill>
                  <a:srgbClr val="B7B7B7"/>
                </a:solidFill>
                <a:latin typeface="Montserrat"/>
                <a:ea typeface="Montserrat"/>
                <a:cs typeface="Montserrat"/>
                <a:sym typeface="Montserrat"/>
              </a:defRPr>
            </a:lvl2pPr>
            <a:lvl3pPr lvl="2" indent="0">
              <a:spcBef>
                <a:spcPts val="0"/>
              </a:spcBef>
              <a:buClr>
                <a:srgbClr val="B7B7B7"/>
              </a:buClr>
              <a:buFont typeface="Montserrat"/>
              <a:buNone/>
              <a:defRPr sz="1200" b="1">
                <a:solidFill>
                  <a:srgbClr val="B7B7B7"/>
                </a:solidFill>
                <a:latin typeface="Montserrat"/>
                <a:ea typeface="Montserrat"/>
                <a:cs typeface="Montserrat"/>
                <a:sym typeface="Montserrat"/>
              </a:defRPr>
            </a:lvl3pPr>
            <a:lvl4pPr lvl="3" indent="0">
              <a:spcBef>
                <a:spcPts val="0"/>
              </a:spcBef>
              <a:buClr>
                <a:srgbClr val="B7B7B7"/>
              </a:buClr>
              <a:buFont typeface="Montserrat"/>
              <a:buNone/>
              <a:defRPr sz="1200" b="1">
                <a:solidFill>
                  <a:srgbClr val="B7B7B7"/>
                </a:solidFill>
                <a:latin typeface="Montserrat"/>
                <a:ea typeface="Montserrat"/>
                <a:cs typeface="Montserrat"/>
                <a:sym typeface="Montserrat"/>
              </a:defRPr>
            </a:lvl4pPr>
            <a:lvl5pPr lvl="4" indent="0">
              <a:spcBef>
                <a:spcPts val="0"/>
              </a:spcBef>
              <a:buClr>
                <a:srgbClr val="B7B7B7"/>
              </a:buClr>
              <a:buFont typeface="Montserrat"/>
              <a:buNone/>
              <a:defRPr sz="1200" b="1">
                <a:solidFill>
                  <a:srgbClr val="B7B7B7"/>
                </a:solidFill>
                <a:latin typeface="Montserrat"/>
                <a:ea typeface="Montserrat"/>
                <a:cs typeface="Montserrat"/>
                <a:sym typeface="Montserrat"/>
              </a:defRPr>
            </a:lvl5pPr>
            <a:lvl6pPr lvl="5" indent="0">
              <a:spcBef>
                <a:spcPts val="0"/>
              </a:spcBef>
              <a:buClr>
                <a:srgbClr val="B7B7B7"/>
              </a:buClr>
              <a:buFont typeface="Montserrat"/>
              <a:buNone/>
              <a:defRPr sz="1200" b="1">
                <a:solidFill>
                  <a:srgbClr val="B7B7B7"/>
                </a:solidFill>
                <a:latin typeface="Montserrat"/>
                <a:ea typeface="Montserrat"/>
                <a:cs typeface="Montserrat"/>
                <a:sym typeface="Montserrat"/>
              </a:defRPr>
            </a:lvl6pPr>
            <a:lvl7pPr lvl="6" indent="0">
              <a:spcBef>
                <a:spcPts val="0"/>
              </a:spcBef>
              <a:buClr>
                <a:srgbClr val="B7B7B7"/>
              </a:buClr>
              <a:buFont typeface="Montserrat"/>
              <a:buNone/>
              <a:defRPr sz="1200" b="1">
                <a:solidFill>
                  <a:srgbClr val="B7B7B7"/>
                </a:solidFill>
                <a:latin typeface="Montserrat"/>
                <a:ea typeface="Montserrat"/>
                <a:cs typeface="Montserrat"/>
                <a:sym typeface="Montserrat"/>
              </a:defRPr>
            </a:lvl7pPr>
            <a:lvl8pPr lvl="7" indent="0">
              <a:spcBef>
                <a:spcPts val="0"/>
              </a:spcBef>
              <a:buClr>
                <a:srgbClr val="B7B7B7"/>
              </a:buClr>
              <a:buFont typeface="Montserrat"/>
              <a:buNone/>
              <a:defRPr sz="1200" b="1">
                <a:solidFill>
                  <a:srgbClr val="B7B7B7"/>
                </a:solidFill>
                <a:latin typeface="Montserrat"/>
                <a:ea typeface="Montserrat"/>
                <a:cs typeface="Montserrat"/>
                <a:sym typeface="Montserrat"/>
              </a:defRPr>
            </a:lvl8pPr>
            <a:lvl9pPr lvl="8" indent="0">
              <a:spcBef>
                <a:spcPts val="0"/>
              </a:spcBef>
              <a:buClr>
                <a:srgbClr val="B7B7B7"/>
              </a:buClr>
              <a:buFont typeface="Montserrat"/>
              <a:buNone/>
              <a:defRPr sz="1200" b="1">
                <a:solidFill>
                  <a:srgbClr val="B7B7B7"/>
                </a:solidFill>
                <a:latin typeface="Montserrat"/>
                <a:ea typeface="Montserrat"/>
                <a:cs typeface="Montserrat"/>
                <a:sym typeface="Montserrat"/>
              </a:defRPr>
            </a:lvl9pPr>
          </a:lstStyle>
          <a:p>
            <a:endParaRPr/>
          </a:p>
        </p:txBody>
      </p:sp>
      <p:sp>
        <p:nvSpPr>
          <p:cNvPr id="35" name="Shape 35"/>
          <p:cNvSpPr txBox="1">
            <a:spLocks noGrp="1"/>
          </p:cNvSpPr>
          <p:nvPr>
            <p:ph type="body" idx="1"/>
          </p:nvPr>
        </p:nvSpPr>
        <p:spPr>
          <a:xfrm>
            <a:off x="838250" y="3225800"/>
            <a:ext cx="5324100" cy="3007600"/>
          </a:xfrm>
          <a:prstGeom prst="rect">
            <a:avLst/>
          </a:prstGeom>
          <a:noFill/>
          <a:ln>
            <a:noFill/>
          </a:ln>
        </p:spPr>
        <p:txBody>
          <a:bodyPr/>
          <a:lstStyle>
            <a:lvl1pPr marL="0" marR="0" lvl="0" indent="101600" algn="l" rtl="0">
              <a:lnSpc>
                <a:spcPct val="100000"/>
              </a:lnSpc>
              <a:spcBef>
                <a:spcPts val="0"/>
              </a:spcBef>
              <a:spcAft>
                <a:spcPts val="0"/>
              </a:spcAft>
              <a:buClr>
                <a:srgbClr val="999999"/>
              </a:buClr>
              <a:buSzPct val="100000"/>
              <a:buFont typeface="Karla"/>
              <a:buChar char="▸"/>
              <a:defRPr sz="1600" b="0" i="0" u="none" strike="noStrike" cap="none">
                <a:solidFill>
                  <a:srgbClr val="999999"/>
                </a:solidFill>
                <a:latin typeface="Karla"/>
                <a:ea typeface="Karla"/>
                <a:cs typeface="Karla"/>
                <a:sym typeface="Karla"/>
              </a:defRPr>
            </a:lvl1pPr>
            <a:lvl2pPr marL="457200" marR="0" lvl="1" indent="101600" algn="l" rtl="0">
              <a:lnSpc>
                <a:spcPct val="100000"/>
              </a:lnSpc>
              <a:spcBef>
                <a:spcPts val="0"/>
              </a:spcBef>
              <a:spcAft>
                <a:spcPts val="0"/>
              </a:spcAft>
              <a:buClr>
                <a:srgbClr val="999999"/>
              </a:buClr>
              <a:buSzPct val="100000"/>
              <a:buFont typeface="Karla"/>
              <a:buChar char="▹"/>
              <a:defRPr sz="1600" b="0" i="0" u="none" strike="noStrike" cap="none">
                <a:solidFill>
                  <a:srgbClr val="999999"/>
                </a:solidFill>
                <a:latin typeface="Karla"/>
                <a:ea typeface="Karla"/>
                <a:cs typeface="Karla"/>
                <a:sym typeface="Karla"/>
              </a:defRPr>
            </a:lvl2pPr>
            <a:lvl3pPr marL="914400" marR="0" lvl="2" indent="101600" algn="l" rtl="0">
              <a:lnSpc>
                <a:spcPct val="100000"/>
              </a:lnSpc>
              <a:spcBef>
                <a:spcPts val="0"/>
              </a:spcBef>
              <a:spcAft>
                <a:spcPts val="0"/>
              </a:spcAft>
              <a:buClr>
                <a:srgbClr val="999999"/>
              </a:buClr>
              <a:buSzPct val="100000"/>
              <a:buFont typeface="Karla"/>
              <a:buChar char="▹"/>
              <a:defRPr sz="1600" b="0" i="0" u="none" strike="noStrike" cap="none">
                <a:solidFill>
                  <a:srgbClr val="999999"/>
                </a:solidFill>
                <a:latin typeface="Karla"/>
                <a:ea typeface="Karla"/>
                <a:cs typeface="Karla"/>
                <a:sym typeface="Karla"/>
              </a:defRPr>
            </a:lvl3pPr>
            <a:lvl4pPr marL="1371600" marR="0" lvl="3" indent="101600" algn="l" rtl="0">
              <a:lnSpc>
                <a:spcPct val="100000"/>
              </a:lnSpc>
              <a:spcBef>
                <a:spcPts val="0"/>
              </a:spcBef>
              <a:spcAft>
                <a:spcPts val="0"/>
              </a:spcAft>
              <a:buClr>
                <a:srgbClr val="999999"/>
              </a:buClr>
              <a:buSzPct val="100000"/>
              <a:buFont typeface="Karla"/>
              <a:buChar char="●"/>
              <a:defRPr sz="1600" b="0" i="0" u="none" strike="noStrike" cap="none">
                <a:solidFill>
                  <a:srgbClr val="999999"/>
                </a:solidFill>
                <a:latin typeface="Karla"/>
                <a:ea typeface="Karla"/>
                <a:cs typeface="Karla"/>
                <a:sym typeface="Karla"/>
              </a:defRPr>
            </a:lvl4pPr>
            <a:lvl5pPr marL="1828800" marR="0" lvl="4" indent="101600" algn="l" rtl="0">
              <a:lnSpc>
                <a:spcPct val="100000"/>
              </a:lnSpc>
              <a:spcBef>
                <a:spcPts val="0"/>
              </a:spcBef>
              <a:spcAft>
                <a:spcPts val="0"/>
              </a:spcAft>
              <a:buClr>
                <a:srgbClr val="999999"/>
              </a:buClr>
              <a:buSzPct val="100000"/>
              <a:buFont typeface="Karla"/>
              <a:buChar char="○"/>
              <a:defRPr sz="1600" b="0" i="0" u="none" strike="noStrike" cap="none">
                <a:solidFill>
                  <a:srgbClr val="999999"/>
                </a:solidFill>
                <a:latin typeface="Karla"/>
                <a:ea typeface="Karla"/>
                <a:cs typeface="Karla"/>
                <a:sym typeface="Karla"/>
              </a:defRPr>
            </a:lvl5pPr>
            <a:lvl6pPr marL="2286000" marR="0" lvl="5" indent="101600" algn="l" rtl="0">
              <a:lnSpc>
                <a:spcPct val="100000"/>
              </a:lnSpc>
              <a:spcBef>
                <a:spcPts val="0"/>
              </a:spcBef>
              <a:spcAft>
                <a:spcPts val="0"/>
              </a:spcAft>
              <a:buClr>
                <a:srgbClr val="999999"/>
              </a:buClr>
              <a:buSzPct val="100000"/>
              <a:buFont typeface="Karla"/>
              <a:buChar char="■"/>
              <a:defRPr sz="1600" b="0" i="0" u="none" strike="noStrike" cap="none">
                <a:solidFill>
                  <a:srgbClr val="999999"/>
                </a:solidFill>
                <a:latin typeface="Karla"/>
                <a:ea typeface="Karla"/>
                <a:cs typeface="Karla"/>
                <a:sym typeface="Karla"/>
              </a:defRPr>
            </a:lvl6pPr>
            <a:lvl7pPr marL="2743200" marR="0" lvl="6" indent="101600" algn="l" rtl="0">
              <a:lnSpc>
                <a:spcPct val="100000"/>
              </a:lnSpc>
              <a:spcBef>
                <a:spcPts val="0"/>
              </a:spcBef>
              <a:spcAft>
                <a:spcPts val="0"/>
              </a:spcAft>
              <a:buClr>
                <a:srgbClr val="999999"/>
              </a:buClr>
              <a:buSzPct val="100000"/>
              <a:buFont typeface="Karla"/>
              <a:buChar char="●"/>
              <a:defRPr sz="1600" b="0" i="0" u="none" strike="noStrike" cap="none">
                <a:solidFill>
                  <a:srgbClr val="999999"/>
                </a:solidFill>
                <a:latin typeface="Karla"/>
                <a:ea typeface="Karla"/>
                <a:cs typeface="Karla"/>
                <a:sym typeface="Karla"/>
              </a:defRPr>
            </a:lvl7pPr>
            <a:lvl8pPr marL="3200400" marR="0" lvl="7" indent="101600" algn="l" rtl="0">
              <a:lnSpc>
                <a:spcPct val="100000"/>
              </a:lnSpc>
              <a:spcBef>
                <a:spcPts val="0"/>
              </a:spcBef>
              <a:spcAft>
                <a:spcPts val="0"/>
              </a:spcAft>
              <a:buClr>
                <a:srgbClr val="999999"/>
              </a:buClr>
              <a:buSzPct val="100000"/>
              <a:buFont typeface="Karla"/>
              <a:buChar char="○"/>
              <a:defRPr sz="1600" b="0" i="0" u="none" strike="noStrike" cap="none">
                <a:solidFill>
                  <a:srgbClr val="999999"/>
                </a:solidFill>
                <a:latin typeface="Karla"/>
                <a:ea typeface="Karla"/>
                <a:cs typeface="Karla"/>
                <a:sym typeface="Karla"/>
              </a:defRPr>
            </a:lvl8pPr>
            <a:lvl9pPr marL="3657600" marR="0" lvl="8" indent="101600" algn="l" rtl="0">
              <a:lnSpc>
                <a:spcPct val="100000"/>
              </a:lnSpc>
              <a:spcBef>
                <a:spcPts val="0"/>
              </a:spcBef>
              <a:spcAft>
                <a:spcPts val="0"/>
              </a:spcAft>
              <a:buClr>
                <a:srgbClr val="999999"/>
              </a:buClr>
              <a:buSzPct val="100000"/>
              <a:buFont typeface="Karla"/>
              <a:buChar char="■"/>
              <a:defRPr sz="1600" b="0" i="0" u="none" strike="noStrike" cap="none">
                <a:solidFill>
                  <a:srgbClr val="999999"/>
                </a:solidFill>
                <a:latin typeface="Karla"/>
                <a:ea typeface="Karla"/>
                <a:cs typeface="Karla"/>
                <a:sym typeface="Karla"/>
              </a:defRPr>
            </a:lvl9pPr>
          </a:lstStyle>
          <a:p>
            <a:endParaRPr/>
          </a:p>
        </p:txBody>
      </p:sp>
    </p:spTree>
    <p:extLst>
      <p:ext uri="{BB962C8B-B14F-4D97-AF65-F5344CB8AC3E}">
        <p14:creationId xmlns:p14="http://schemas.microsoft.com/office/powerpoint/2010/main" val="3431795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Empty">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1147970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95C9F0B-72B4-4B3D-AFDF-9BC4048C937D}"/>
              </a:ext>
            </a:extLst>
          </p:cNvPr>
          <p:cNvSpPr>
            <a:spLocks noGrp="1"/>
          </p:cNvSpPr>
          <p:nvPr>
            <p:ph type="dt" sz="half" idx="10"/>
          </p:nvPr>
        </p:nvSpPr>
        <p:spPr/>
        <p:txBody>
          <a:bodyPr/>
          <a:lstStyle>
            <a:lvl1pPr defTabSz="342900">
              <a:defRPr smtClean="0"/>
            </a:lvl1pPr>
          </a:lstStyle>
          <a:p>
            <a:pPr marL="0" marR="0" lvl="0" indent="0" algn="l" defTabSz="342900" rtl="0" eaLnBrk="1" fontAlgn="base" latinLnBrk="0" hangingPunct="1">
              <a:lnSpc>
                <a:spcPct val="100000"/>
              </a:lnSpc>
              <a:spcBef>
                <a:spcPct val="0"/>
              </a:spcBef>
              <a:spcAft>
                <a:spcPct val="0"/>
              </a:spcAft>
              <a:buClrTx/>
              <a:buSzTx/>
              <a:buFontTx/>
              <a:buNone/>
              <a:tabLst/>
              <a:defRPr/>
            </a:pPr>
            <a:fld id="{46DB0B27-6291-4B4F-85E6-E03FE5619C07}" type="datetimeFigureOut">
              <a:rPr kumimoji="0" lang="en-US" sz="900" b="0" i="0" u="none" strike="noStrike" kern="1200" cap="none" spc="0" normalizeH="0" baseline="0" noProof="0">
                <a:ln>
                  <a:noFill/>
                </a:ln>
                <a:solidFill>
                  <a:srgbClr val="595959"/>
                </a:solidFill>
                <a:effectLst/>
                <a:uLnTx/>
                <a:uFillTx/>
                <a:latin typeface="Gill Sans MT" pitchFamily="34" charset="0"/>
                <a:ea typeface="+mn-ea"/>
                <a:cs typeface="Arial" panose="020B0604020202020204" pitchFamily="34" charset="0"/>
              </a:rPr>
              <a:pPr marL="0" marR="0" lvl="0" indent="0" algn="l" defTabSz="342900" rtl="0" eaLnBrk="1" fontAlgn="base" latinLnBrk="0" hangingPunct="1">
                <a:lnSpc>
                  <a:spcPct val="100000"/>
                </a:lnSpc>
                <a:spcBef>
                  <a:spcPct val="0"/>
                </a:spcBef>
                <a:spcAft>
                  <a:spcPct val="0"/>
                </a:spcAft>
                <a:buClrTx/>
                <a:buSzTx/>
                <a:buFontTx/>
                <a:buNone/>
                <a:tabLst/>
                <a:defRPr/>
              </a:pPr>
              <a:t>3/28/2018</a:t>
            </a:fld>
            <a:endParaRPr kumimoji="0" lang="en-US" sz="900" b="0" i="0" u="none" strike="noStrike" kern="1200" cap="none" spc="0" normalizeH="0" baseline="0" noProof="0">
              <a:ln>
                <a:noFill/>
              </a:ln>
              <a:solidFill>
                <a:srgbClr val="595959"/>
              </a:solidFill>
              <a:effectLst/>
              <a:uLnTx/>
              <a:uFillTx/>
              <a:latin typeface="Gill Sans MT"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6EC4E9DC-E281-4613-BE70-A3E4FA8BB67C}"/>
              </a:ext>
            </a:extLst>
          </p:cNvPr>
          <p:cNvSpPr>
            <a:spLocks noGrp="1"/>
          </p:cNvSpPr>
          <p:nvPr>
            <p:ph type="ftr" sz="quarter" idx="11"/>
          </p:nvPr>
        </p:nvSpPr>
        <p:spPr/>
        <p:txBody>
          <a:bodyPr/>
          <a:lstStyle>
            <a:lvl1pPr defTabSz="342900">
              <a:defRPr smtClean="0"/>
            </a:lvl1pP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595959"/>
              </a:solidFill>
              <a:effectLst/>
              <a:uLnTx/>
              <a:uFillTx/>
              <a:latin typeface="Gill Sans MT"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3F4C9D6F-49DC-4EC2-9E2F-EB64BF62612C}"/>
              </a:ext>
            </a:extLst>
          </p:cNvPr>
          <p:cNvSpPr>
            <a:spLocks noGrp="1"/>
          </p:cNvSpPr>
          <p:nvPr>
            <p:ph type="sldNum" sz="quarter" idx="12"/>
          </p:nvPr>
        </p:nvSpPr>
        <p:spPr/>
        <p:txBody>
          <a:bodyPr/>
          <a:lstStyle>
            <a:lvl1pPr defTabSz="342900">
              <a:defRPr/>
            </a:lvl1pPr>
          </a:lstStyle>
          <a:p>
            <a:pPr marL="0" marR="0" lvl="0" indent="0" algn="r" defTabSz="342900" rtl="0" eaLnBrk="1" fontAlgn="base" latinLnBrk="0" hangingPunct="1">
              <a:lnSpc>
                <a:spcPct val="100000"/>
              </a:lnSpc>
              <a:spcBef>
                <a:spcPct val="0"/>
              </a:spcBef>
              <a:spcAft>
                <a:spcPct val="0"/>
              </a:spcAft>
              <a:buClrTx/>
              <a:buSzTx/>
              <a:buFontTx/>
              <a:buNone/>
              <a:tabLst/>
              <a:defRPr/>
            </a:pPr>
            <a:fld id="{75ACB958-2025-474D-8EFE-DDBAF353DF32}" type="slidenum">
              <a:rPr kumimoji="0" lang="en-US" altLang="en-US" sz="900" b="0" i="0" u="none" strike="noStrike" kern="1200" cap="none" spc="0" normalizeH="0" baseline="0" noProof="0" smtClean="0">
                <a:ln>
                  <a:noFill/>
                </a:ln>
                <a:solidFill>
                  <a:srgbClr val="595959"/>
                </a:solidFill>
                <a:effectLst/>
                <a:uLnTx/>
                <a:uFillTx/>
                <a:latin typeface="Gill Sans MT" panose="020B0502020104020203" pitchFamily="34" charset="0"/>
                <a:ea typeface="+mn-ea"/>
                <a:cs typeface="Arial" panose="020B0604020202020204" pitchFamily="34" charset="0"/>
              </a:rPr>
              <a:pPr marL="0" marR="0" lvl="0" indent="0" algn="r" defTabSz="342900"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a:ln>
                <a:noFill/>
              </a:ln>
              <a:solidFill>
                <a:srgbClr val="595959"/>
              </a:solidFill>
              <a:effectLst/>
              <a:uLnTx/>
              <a:uFillTx/>
              <a:latin typeface="Gill Sans MT" panose="020B0502020104020203" pitchFamily="34" charset="0"/>
              <a:ea typeface="+mn-ea"/>
              <a:cs typeface="Arial" panose="020B0604020202020204" pitchFamily="34" charset="0"/>
            </a:endParaRPr>
          </a:p>
        </p:txBody>
      </p:sp>
    </p:spTree>
    <p:extLst>
      <p:ext uri="{BB962C8B-B14F-4D97-AF65-F5344CB8AC3E}">
        <p14:creationId xmlns:p14="http://schemas.microsoft.com/office/powerpoint/2010/main" val="2262019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2975" y="2286003"/>
            <a:ext cx="360045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85847" y="2286003"/>
            <a:ext cx="360045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35EE7A5D-0C7B-4392-971F-A13903081770}"/>
              </a:ext>
            </a:extLst>
          </p:cNvPr>
          <p:cNvSpPr>
            <a:spLocks noGrp="1"/>
          </p:cNvSpPr>
          <p:nvPr>
            <p:ph type="dt" sz="half" idx="10"/>
          </p:nvPr>
        </p:nvSpPr>
        <p:spPr/>
        <p:txBody>
          <a:bodyPr/>
          <a:lstStyle>
            <a:lvl1pPr defTabSz="342900">
              <a:defRPr smtClean="0"/>
            </a:lvl1pPr>
          </a:lstStyle>
          <a:p>
            <a:pPr marL="0" marR="0" lvl="0" indent="0" algn="l" defTabSz="342900" rtl="0" eaLnBrk="1" fontAlgn="base" latinLnBrk="0" hangingPunct="1">
              <a:lnSpc>
                <a:spcPct val="100000"/>
              </a:lnSpc>
              <a:spcBef>
                <a:spcPct val="0"/>
              </a:spcBef>
              <a:spcAft>
                <a:spcPct val="0"/>
              </a:spcAft>
              <a:buClrTx/>
              <a:buSzTx/>
              <a:buFontTx/>
              <a:buNone/>
              <a:tabLst/>
              <a:defRPr/>
            </a:pPr>
            <a:fld id="{0D5A8714-EF44-47B8-84E3-C85669985521}" type="datetimeFigureOut">
              <a:rPr kumimoji="0" lang="en-US" sz="900" b="0" i="0" u="none" strike="noStrike" kern="1200" cap="none" spc="0" normalizeH="0" baseline="0" noProof="0">
                <a:ln>
                  <a:noFill/>
                </a:ln>
                <a:solidFill>
                  <a:srgbClr val="595959"/>
                </a:solidFill>
                <a:effectLst/>
                <a:uLnTx/>
                <a:uFillTx/>
                <a:latin typeface="Gill Sans MT" pitchFamily="34" charset="0"/>
                <a:ea typeface="+mn-ea"/>
                <a:cs typeface="Arial" panose="020B0604020202020204" pitchFamily="34" charset="0"/>
              </a:rPr>
              <a:pPr marL="0" marR="0" lvl="0" indent="0" algn="l" defTabSz="342900" rtl="0" eaLnBrk="1" fontAlgn="base" latinLnBrk="0" hangingPunct="1">
                <a:lnSpc>
                  <a:spcPct val="100000"/>
                </a:lnSpc>
                <a:spcBef>
                  <a:spcPct val="0"/>
                </a:spcBef>
                <a:spcAft>
                  <a:spcPct val="0"/>
                </a:spcAft>
                <a:buClrTx/>
                <a:buSzTx/>
                <a:buFontTx/>
                <a:buNone/>
                <a:tabLst/>
                <a:defRPr/>
              </a:pPr>
              <a:t>3/28/2018</a:t>
            </a:fld>
            <a:endParaRPr kumimoji="0" lang="en-US" sz="900" b="0" i="0" u="none" strike="noStrike" kern="1200" cap="none" spc="0" normalizeH="0" baseline="0" noProof="0">
              <a:ln>
                <a:noFill/>
              </a:ln>
              <a:solidFill>
                <a:srgbClr val="595959"/>
              </a:solidFill>
              <a:effectLst/>
              <a:uLnTx/>
              <a:uFillTx/>
              <a:latin typeface="Gill Sans MT" pitchFamily="34" charset="0"/>
              <a:ea typeface="+mn-ea"/>
              <a:cs typeface="Arial" panose="020B0604020202020204" pitchFamily="34" charset="0"/>
            </a:endParaRPr>
          </a:p>
        </p:txBody>
      </p:sp>
      <p:sp>
        <p:nvSpPr>
          <p:cNvPr id="6" name="Footer Placeholder 4">
            <a:extLst>
              <a:ext uri="{FF2B5EF4-FFF2-40B4-BE49-F238E27FC236}">
                <a16:creationId xmlns:a16="http://schemas.microsoft.com/office/drawing/2014/main" id="{BCF2787D-7D09-4C5E-8A74-D3B699E55DD4}"/>
              </a:ext>
            </a:extLst>
          </p:cNvPr>
          <p:cNvSpPr>
            <a:spLocks noGrp="1"/>
          </p:cNvSpPr>
          <p:nvPr>
            <p:ph type="ftr" sz="quarter" idx="11"/>
          </p:nvPr>
        </p:nvSpPr>
        <p:spPr/>
        <p:txBody>
          <a:bodyPr/>
          <a:lstStyle>
            <a:lvl1pPr defTabSz="342900">
              <a:defRPr smtClean="0"/>
            </a:lvl1pP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595959"/>
              </a:solidFill>
              <a:effectLst/>
              <a:uLnTx/>
              <a:uFillTx/>
              <a:latin typeface="Gill Sans MT" pitchFamily="34" charset="0"/>
              <a:ea typeface="+mn-ea"/>
              <a:cs typeface="Arial" panose="020B0604020202020204" pitchFamily="34" charset="0"/>
            </a:endParaRPr>
          </a:p>
        </p:txBody>
      </p:sp>
      <p:sp>
        <p:nvSpPr>
          <p:cNvPr id="7" name="Slide Number Placeholder 5">
            <a:extLst>
              <a:ext uri="{FF2B5EF4-FFF2-40B4-BE49-F238E27FC236}">
                <a16:creationId xmlns:a16="http://schemas.microsoft.com/office/drawing/2014/main" id="{6581AA58-F908-4FF1-81DF-F3F98DDBA066}"/>
              </a:ext>
            </a:extLst>
          </p:cNvPr>
          <p:cNvSpPr>
            <a:spLocks noGrp="1"/>
          </p:cNvSpPr>
          <p:nvPr>
            <p:ph type="sldNum" sz="quarter" idx="12"/>
          </p:nvPr>
        </p:nvSpPr>
        <p:spPr/>
        <p:txBody>
          <a:bodyPr/>
          <a:lstStyle>
            <a:lvl1pPr defTabSz="342900">
              <a:defRPr/>
            </a:lvl1pPr>
          </a:lstStyle>
          <a:p>
            <a:pPr marL="0" marR="0" lvl="0" indent="0" algn="r" defTabSz="342900" rtl="0" eaLnBrk="1" fontAlgn="base" latinLnBrk="0" hangingPunct="1">
              <a:lnSpc>
                <a:spcPct val="100000"/>
              </a:lnSpc>
              <a:spcBef>
                <a:spcPct val="0"/>
              </a:spcBef>
              <a:spcAft>
                <a:spcPct val="0"/>
              </a:spcAft>
              <a:buClrTx/>
              <a:buSzTx/>
              <a:buFontTx/>
              <a:buNone/>
              <a:tabLst/>
              <a:defRPr/>
            </a:pPr>
            <a:fld id="{C29FAC2F-A64D-4D83-9162-BCBEA2F23D52}" type="slidenum">
              <a:rPr kumimoji="0" lang="en-US" altLang="en-US" sz="900" b="0" i="0" u="none" strike="noStrike" kern="1200" cap="none" spc="0" normalizeH="0" baseline="0" noProof="0" smtClean="0">
                <a:ln>
                  <a:noFill/>
                </a:ln>
                <a:solidFill>
                  <a:srgbClr val="595959"/>
                </a:solidFill>
                <a:effectLst/>
                <a:uLnTx/>
                <a:uFillTx/>
                <a:latin typeface="Gill Sans MT" panose="020B0502020104020203" pitchFamily="34" charset="0"/>
                <a:ea typeface="+mn-ea"/>
                <a:cs typeface="Arial" panose="020B0604020202020204" pitchFamily="34" charset="0"/>
              </a:rPr>
              <a:pPr marL="0" marR="0" lvl="0" indent="0" algn="r" defTabSz="342900"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a:ln>
                <a:noFill/>
              </a:ln>
              <a:solidFill>
                <a:srgbClr val="595959"/>
              </a:solidFill>
              <a:effectLst/>
              <a:uLnTx/>
              <a:uFillTx/>
              <a:latin typeface="Gill Sans MT" panose="020B0502020104020203" pitchFamily="34" charset="0"/>
              <a:ea typeface="+mn-ea"/>
              <a:cs typeface="Arial" panose="020B0604020202020204" pitchFamily="34" charset="0"/>
            </a:endParaRPr>
          </a:p>
        </p:txBody>
      </p:sp>
    </p:spTree>
    <p:extLst>
      <p:ext uri="{BB962C8B-B14F-4D97-AF65-F5344CB8AC3E}">
        <p14:creationId xmlns:p14="http://schemas.microsoft.com/office/powerpoint/2010/main" val="31453516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Resource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11892" y="1519181"/>
            <a:ext cx="4032473" cy="4657781"/>
          </a:xfrm>
        </p:spPr>
        <p:txBody>
          <a:bodyPr>
            <a:noAutofit/>
          </a:bodyPr>
          <a:lstStyle>
            <a:lvl1pPr>
              <a:spcBef>
                <a:spcPts val="3000"/>
              </a:spcBef>
              <a:defRPr sz="2000"/>
            </a:lvl1pPr>
            <a:lvl2pPr marL="292608" indent="0">
              <a:spcBef>
                <a:spcPts val="600"/>
              </a:spcBef>
              <a:spcAft>
                <a:spcPts val="200"/>
              </a:spcAft>
              <a:buNone/>
              <a:defRPr sz="1400" i="1">
                <a:solidFill>
                  <a:schemeClr val="accent3">
                    <a:lumMod val="75000"/>
                    <a:lumOff val="25000"/>
                  </a:schemeClr>
                </a:solidFill>
              </a:defRPr>
            </a:lvl2pPr>
            <a:lvl3pPr marL="576072" indent="-274320">
              <a:spcBef>
                <a:spcPts val="400"/>
              </a:spcBef>
              <a:buClr>
                <a:schemeClr val="accent3">
                  <a:lumMod val="75000"/>
                  <a:lumOff val="25000"/>
                </a:schemeClr>
              </a:buClr>
              <a:buFont typeface="Wingdings" panose="05000000000000000000" pitchFamily="2" charset="2"/>
              <a:buChar char=""/>
              <a:defRPr sz="1300" u="sng">
                <a:solidFill>
                  <a:schemeClr val="accent6"/>
                </a:solidFill>
              </a:defRPr>
            </a:lvl3pPr>
          </a:lstStyle>
          <a:p>
            <a:pPr lvl="0"/>
            <a:r>
              <a:rPr lang="en-US" dirty="0"/>
              <a:t>Name of Resource</a:t>
            </a:r>
          </a:p>
          <a:p>
            <a:pPr lvl="1"/>
            <a:r>
              <a:rPr lang="en-US" dirty="0"/>
              <a:t>Details about resource listed here.</a:t>
            </a:r>
          </a:p>
          <a:p>
            <a:pPr lvl="2"/>
            <a:r>
              <a:rPr lang="en-US" dirty="0"/>
              <a:t>web address</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95824" y="1491750"/>
            <a:ext cx="4032504" cy="4685213"/>
          </a:xfrm>
        </p:spPr>
        <p:txBody>
          <a:bodyPr>
            <a:noAutofit/>
          </a:bodyPr>
          <a:lstStyle>
            <a:lvl1pPr>
              <a:spcBef>
                <a:spcPts val="3000"/>
              </a:spcBef>
              <a:defRPr sz="2000"/>
            </a:lvl1pPr>
            <a:lvl2pPr marL="274320" indent="0" algn="l" defTabSz="914400" rtl="0" eaLnBrk="1" latinLnBrk="0" hangingPunct="1">
              <a:lnSpc>
                <a:spcPct val="90000"/>
              </a:lnSpc>
              <a:spcBef>
                <a:spcPts val="800"/>
              </a:spcBef>
              <a:spcAft>
                <a:spcPts val="200"/>
              </a:spcAft>
              <a:buClr>
                <a:schemeClr val="bg1">
                  <a:lumMod val="65000"/>
                </a:schemeClr>
              </a:buClr>
              <a:buFont typeface="Arial" panose="020B0604020202020204" pitchFamily="34" charset="0"/>
              <a:buNone/>
              <a:defRPr lang="en-US" sz="1400" i="1" kern="1200" dirty="0">
                <a:solidFill>
                  <a:schemeClr val="accent3">
                    <a:lumMod val="75000"/>
                    <a:lumOff val="25000"/>
                  </a:schemeClr>
                </a:solidFill>
                <a:latin typeface="+mn-lt"/>
                <a:ea typeface="+mn-ea"/>
                <a:cs typeface="+mn-cs"/>
              </a:defRPr>
            </a:lvl2pPr>
            <a:lvl3pPr marL="587502" indent="-285750">
              <a:spcBef>
                <a:spcPts val="400"/>
              </a:spcBef>
              <a:buClr>
                <a:schemeClr val="accent3">
                  <a:lumMod val="75000"/>
                  <a:lumOff val="25000"/>
                </a:schemeClr>
              </a:buClr>
              <a:buFont typeface="Wingdings" panose="05000000000000000000" pitchFamily="2" charset="2"/>
              <a:buChar char=""/>
              <a:defRPr lang="en-US" sz="1300" u="sng" kern="1200" baseline="0" dirty="0">
                <a:solidFill>
                  <a:schemeClr val="accent6"/>
                </a:solidFill>
                <a:latin typeface="+mn-lt"/>
                <a:ea typeface="+mn-ea"/>
                <a:cs typeface="+mn-cs"/>
              </a:defRPr>
            </a:lvl3pPr>
          </a:lstStyle>
          <a:p>
            <a:pPr lvl="0"/>
            <a:r>
              <a:rPr lang="en-US" dirty="0"/>
              <a:t>Name of Resource</a:t>
            </a:r>
          </a:p>
          <a:p>
            <a:pPr marL="560070" lvl="1" indent="-285750" algn="l" defTabSz="914400" rtl="0" eaLnBrk="1" latinLnBrk="0" hangingPunct="1">
              <a:lnSpc>
                <a:spcPct val="90000"/>
              </a:lnSpc>
              <a:spcBef>
                <a:spcPts val="800"/>
              </a:spcBef>
              <a:buClr>
                <a:schemeClr val="bg1">
                  <a:lumMod val="65000"/>
                </a:schemeClr>
              </a:buClr>
            </a:pPr>
            <a:r>
              <a:rPr lang="en-US" dirty="0"/>
              <a:t>Details about resource listed here.</a:t>
            </a:r>
          </a:p>
          <a:p>
            <a:pPr marL="587502" lvl="2" indent="-285750" algn="l" defTabSz="914400" rtl="0" eaLnBrk="1" latinLnBrk="0" hangingPunct="1">
              <a:lnSpc>
                <a:spcPct val="90000"/>
              </a:lnSpc>
              <a:spcBef>
                <a:spcPts val="800"/>
              </a:spcBef>
              <a:buClr>
                <a:schemeClr val="bg1">
                  <a:lumMod val="65000"/>
                </a:schemeClr>
              </a:buClr>
            </a:pPr>
            <a:r>
              <a:rPr lang="en-US" dirty="0"/>
              <a:t>Web address</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F7FD6786-8F98-43F6-B24B-3F32CA90C529}"/>
              </a:ext>
            </a:extLst>
          </p:cNvPr>
          <p:cNvSpPr/>
          <p:nvPr userDrawn="1"/>
        </p:nvSpPr>
        <p:spPr>
          <a:xfrm>
            <a:off x="4540808" y="1003986"/>
            <a:ext cx="45720" cy="585216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D3A54BF1-953C-4479-BA14-05D786F8768E}"/>
              </a:ext>
            </a:extLst>
          </p:cNvPr>
          <p:cNvSpPr/>
          <p:nvPr userDrawn="1"/>
        </p:nvSpPr>
        <p:spPr>
          <a:xfrm rot="5400000">
            <a:off x="4558284" y="-3576807"/>
            <a:ext cx="27432"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689D9F95-E05B-461F-9AB6-FCC469E64AE0}"/>
              </a:ext>
            </a:extLst>
          </p:cNvPr>
          <p:cNvSpPr txBox="1"/>
          <p:nvPr userDrawn="1"/>
        </p:nvSpPr>
        <p:spPr>
          <a:xfrm>
            <a:off x="1309816" y="365126"/>
            <a:ext cx="6880779" cy="616352"/>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dirty="0">
                <a:ln>
                  <a:noFill/>
                </a:ln>
                <a:gradFill>
                  <a:gsLst>
                    <a:gs pos="58000">
                      <a:srgbClr val="124D95">
                        <a:lumMod val="75000"/>
                      </a:srgbClr>
                    </a:gs>
                    <a:gs pos="100000">
                      <a:srgbClr val="124D95"/>
                    </a:gs>
                    <a:gs pos="19000">
                      <a:srgbClr val="124D95">
                        <a:lumMod val="75000"/>
                      </a:srgbClr>
                    </a:gs>
                    <a:gs pos="46885">
                      <a:srgbClr val="124D95"/>
                    </a:gs>
                    <a:gs pos="59000">
                      <a:srgbClr val="124D95">
                        <a:lumMod val="70000"/>
                      </a:srgbClr>
                    </a:gs>
                  </a:gsLst>
                  <a:lin ang="5400000" scaled="1"/>
                </a:gradFill>
                <a:effectLst>
                  <a:innerShdw blurRad="101600" dist="50800" dir="18900000">
                    <a:srgbClr val="124D95">
                      <a:lumMod val="50000"/>
                      <a:alpha val="70000"/>
                    </a:srgbClr>
                  </a:innerShdw>
                </a:effectLst>
                <a:uLnTx/>
                <a:uFillTx/>
                <a:latin typeface="Arial" panose="020B0604020202020204"/>
                <a:ea typeface="+mj-ea"/>
                <a:cs typeface="+mj-cs"/>
              </a:rPr>
              <a:t>Resources:</a:t>
            </a:r>
          </a:p>
        </p:txBody>
      </p:sp>
      <p:sp>
        <p:nvSpPr>
          <p:cNvPr id="11" name="TextBox 10" title="gray book icon">
            <a:extLst>
              <a:ext uri="{FF2B5EF4-FFF2-40B4-BE49-F238E27FC236}">
                <a16:creationId xmlns:a16="http://schemas.microsoft.com/office/drawing/2014/main" id="{3C7C2AD0-E385-4C6D-9FC1-7C6479504B69}"/>
              </a:ext>
            </a:extLst>
          </p:cNvPr>
          <p:cNvSpPr txBox="1"/>
          <p:nvPr userDrawn="1"/>
        </p:nvSpPr>
        <p:spPr>
          <a:xfrm>
            <a:off x="2509079" y="205945"/>
            <a:ext cx="1318054" cy="947351"/>
          </a:xfrm>
          <a:prstGeom prst="rect">
            <a:avLst/>
          </a:prstGeom>
          <a:noFill/>
        </p:spPr>
        <p:txBody>
          <a:bodyPr wrap="none" rtlCol="0">
            <a:no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lumMod val="75000"/>
                  </a:prstClr>
                </a:solidFill>
                <a:effectLst/>
                <a:uLnTx/>
                <a:uFillTx/>
                <a:latin typeface="Arial" panose="020B0604020202020204"/>
                <a:ea typeface="+mn-ea"/>
                <a:cs typeface="+mn-cs"/>
                <a:sym typeface="Webdings" panose="05030102010509060703" pitchFamily="18" charset="2"/>
              </a:rPr>
              <a:t></a:t>
            </a:r>
            <a:endParaRPr kumimoji="0" lang="en-US" sz="6600" b="0" i="0" u="none" strike="noStrike" kern="1200" cap="none" spc="0" normalizeH="0" baseline="0" noProof="0" dirty="0">
              <a:ln>
                <a:noFill/>
              </a:ln>
              <a:solidFill>
                <a:prstClr val="white">
                  <a:lumMod val="75000"/>
                </a:prstClr>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5A246DD3-D6C3-4914-8E87-5DA06C7256DC}"/>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6D636C-90A3-4979-BA37-BAB384B22101}" type="slidenum">
              <a:rPr kumimoji="0" lang="en-US" sz="1400" b="0" i="0" u="none" strike="noStrike" kern="1200" cap="none" spc="0" normalizeH="0" baseline="0" noProof="0" smtClean="0">
                <a:ln>
                  <a:noFill/>
                </a:ln>
                <a:solidFill>
                  <a:srgbClr val="303030">
                    <a:lumMod val="75000"/>
                    <a:lumOff val="2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303030">
                  <a:lumMod val="75000"/>
                  <a:lumOff val="25000"/>
                </a:srgbClr>
              </a:solidFill>
              <a:effectLst/>
              <a:uLnTx/>
              <a:uFillTx/>
              <a:latin typeface="Arial" panose="020B0604020202020204"/>
              <a:ea typeface="+mn-ea"/>
              <a:cs typeface="+mn-cs"/>
            </a:endParaRPr>
          </a:p>
        </p:txBody>
      </p:sp>
      <p:grpSp>
        <p:nvGrpSpPr>
          <p:cNvPr id="9" name="Group 8">
            <a:extLst>
              <a:ext uri="{FF2B5EF4-FFF2-40B4-BE49-F238E27FC236}">
                <a16:creationId xmlns:a16="http://schemas.microsoft.com/office/drawing/2014/main" id="{1A859CF6-D68B-4B65-99C5-B8A76BEA8612}"/>
              </a:ext>
            </a:extLst>
          </p:cNvPr>
          <p:cNvGrpSpPr/>
          <p:nvPr userDrawn="1"/>
        </p:nvGrpSpPr>
        <p:grpSpPr>
          <a:xfrm>
            <a:off x="408972" y="0"/>
            <a:ext cx="796952" cy="1591228"/>
            <a:chOff x="628648" y="-1"/>
            <a:chExt cx="1019624" cy="1591228"/>
          </a:xfrm>
          <a:effectLst>
            <a:outerShdw blurRad="50800" dist="25400" dir="8100000" algn="tr" rotWithShape="0">
              <a:prstClr val="black">
                <a:alpha val="30000"/>
              </a:prstClr>
            </a:outerShdw>
          </a:effectLst>
        </p:grpSpPr>
        <p:sp>
          <p:nvSpPr>
            <p:cNvPr id="12" name="Pentagon 3">
              <a:extLst>
                <a:ext uri="{FF2B5EF4-FFF2-40B4-BE49-F238E27FC236}">
                  <a16:creationId xmlns:a16="http://schemas.microsoft.com/office/drawing/2014/main" id="{203A91C2-0B19-480D-BCEB-AF4AA807D9BE}"/>
                </a:ext>
              </a:extLst>
            </p:cNvPr>
            <p:cNvSpPr/>
            <p:nvPr userDrawn="1"/>
          </p:nvSpPr>
          <p:spPr>
            <a:xfrm rot="5400000">
              <a:off x="342847" y="285802"/>
              <a:ext cx="1591227" cy="1019623"/>
            </a:xfrm>
            <a:prstGeom prst="homePlate">
              <a:avLst>
                <a:gd name="adj" fmla="val 44467"/>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path path="circle">
                <a:fillToRect l="100000" t="100000"/>
              </a:path>
              <a:tileRect r="-100000" b="-100000"/>
            </a:gradFill>
            <a:ln w="2540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42021"/>
                </a:solidFill>
                <a:effectLst/>
                <a:uLnTx/>
                <a:uFillTx/>
                <a:latin typeface="Arial" panose="020B0604020202020204"/>
                <a:ea typeface="+mn-ea"/>
                <a:cs typeface="+mn-cs"/>
              </a:endParaRPr>
            </a:p>
          </p:txBody>
        </p:sp>
        <p:sp>
          <p:nvSpPr>
            <p:cNvPr id="13" name="Pentagon 3">
              <a:extLst>
                <a:ext uri="{FF2B5EF4-FFF2-40B4-BE49-F238E27FC236}">
                  <a16:creationId xmlns:a16="http://schemas.microsoft.com/office/drawing/2014/main" id="{8F4C2FBD-F0CF-41F2-B021-742E7203A513}"/>
                </a:ext>
              </a:extLst>
            </p:cNvPr>
            <p:cNvSpPr/>
            <p:nvPr userDrawn="1"/>
          </p:nvSpPr>
          <p:spPr>
            <a:xfrm rot="5400000">
              <a:off x="430116" y="198531"/>
              <a:ext cx="1416687" cy="1019623"/>
            </a:xfrm>
            <a:prstGeom prst="homePlate">
              <a:avLst>
                <a:gd name="adj" fmla="val 41756"/>
              </a:avLst>
            </a:prstGeom>
            <a:gradFill flip="none" rotWithShape="1">
              <a:gsLst>
                <a:gs pos="0">
                  <a:schemeClr val="bg1">
                    <a:lumMod val="75000"/>
                  </a:schemeClr>
                </a:gs>
                <a:gs pos="53000">
                  <a:srgbClr val="F1F1F1"/>
                </a:gs>
                <a:gs pos="25000">
                  <a:schemeClr val="bg1">
                    <a:lumMod val="95000"/>
                  </a:schemeClr>
                </a:gs>
                <a:gs pos="6000">
                  <a:schemeClr val="bg1">
                    <a:lumMod val="85000"/>
                  </a:schemeClr>
                </a:gs>
                <a:gs pos="77000">
                  <a:srgbClr val="E3E3E3"/>
                </a:gs>
                <a:gs pos="97345">
                  <a:schemeClr val="bg1">
                    <a:lumMod val="75000"/>
                  </a:schemeClr>
                </a:gs>
              </a:gsLst>
              <a:lin ang="0" scaled="1"/>
              <a:tileRect/>
            </a:gradFill>
            <a:ln w="25400">
              <a:gradFill flip="none" rotWithShape="1">
                <a:gsLst>
                  <a:gs pos="100000">
                    <a:schemeClr val="bg1">
                      <a:lumMod val="75000"/>
                    </a:schemeClr>
                  </a:gs>
                  <a:gs pos="0">
                    <a:schemeClr val="accent4">
                      <a:lumMod val="67000"/>
                    </a:schemeClr>
                  </a:gs>
                  <a:gs pos="48000">
                    <a:schemeClr val="accent4">
                      <a:lumMod val="97000"/>
                      <a:lumOff val="3000"/>
                    </a:schemeClr>
                  </a:gs>
                  <a:gs pos="85000">
                    <a:schemeClr val="accent4">
                      <a:lumMod val="60000"/>
                      <a:lumOff val="40000"/>
                    </a:schemeClr>
                  </a:gs>
                </a:gsLst>
                <a:lin ang="10800000" scaled="1"/>
                <a:tileRect/>
              </a:gra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42021"/>
                </a:solidFill>
                <a:effectLst/>
                <a:uLnTx/>
                <a:uFillTx/>
                <a:latin typeface="Arial" panose="020B0604020202020204"/>
                <a:ea typeface="+mn-ea"/>
                <a:cs typeface="+mn-cs"/>
              </a:endParaRPr>
            </a:p>
          </p:txBody>
        </p:sp>
      </p:grpSp>
      <p:sp>
        <p:nvSpPr>
          <p:cNvPr id="15" name="Text Placeholder 3">
            <a:extLst>
              <a:ext uri="{FF2B5EF4-FFF2-40B4-BE49-F238E27FC236}">
                <a16:creationId xmlns:a16="http://schemas.microsoft.com/office/drawing/2014/main" id="{C5FE89E5-E89D-4D83-8989-5DAC4B6DCD47}"/>
              </a:ext>
            </a:extLst>
          </p:cNvPr>
          <p:cNvSpPr>
            <a:spLocks noGrp="1"/>
          </p:cNvSpPr>
          <p:nvPr>
            <p:ph type="body" sz="half" idx="11" hasCustomPrompt="1"/>
          </p:nvPr>
        </p:nvSpPr>
        <p:spPr>
          <a:xfrm>
            <a:off x="343311" y="471206"/>
            <a:ext cx="921646" cy="804862"/>
          </a:xfrm>
        </p:spPr>
        <p:txBody>
          <a:bodyPr tIns="73152">
            <a:normAutofit/>
          </a:bodyPr>
          <a:lstStyle>
            <a:lvl1pPr marL="0" indent="0" algn="ctr">
              <a:buNone/>
              <a:defRPr lang="en-US" sz="4000" b="1" i="0" kern="1200" cap="small" spc="40" baseline="0" dirty="0" smtClean="0">
                <a:ln w="15875">
                  <a:gradFill flip="none" rotWithShape="1">
                    <a:gsLst>
                      <a:gs pos="0">
                        <a:schemeClr val="accent2"/>
                      </a:gs>
                      <a:gs pos="100000">
                        <a:schemeClr val="accent5"/>
                      </a:gs>
                    </a:gsLst>
                    <a:lin ang="16200000" scaled="1"/>
                    <a:tileRect/>
                  </a:gradFill>
                </a:ln>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a:innerShdw blurRad="101600" dist="76200" dir="18900000">
                    <a:prstClr val="black">
                      <a:alpha val="30000"/>
                    </a:prstClr>
                  </a:innerShdw>
                </a:effectLst>
                <a:latin typeface="+mj-lt"/>
                <a:ea typeface="+mj-ea"/>
                <a:cs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t>
            </a:r>
            <a:endParaRPr lang="en-US" dirty="0"/>
          </a:p>
        </p:txBody>
      </p:sp>
    </p:spTree>
    <p:extLst>
      <p:ext uri="{BB962C8B-B14F-4D97-AF65-F5344CB8AC3E}">
        <p14:creationId xmlns:p14="http://schemas.microsoft.com/office/powerpoint/2010/main" val="405989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8"/>
        <p:cNvGrpSpPr/>
        <p:nvPr/>
      </p:nvGrpSpPr>
      <p:grpSpPr>
        <a:xfrm>
          <a:off x="0" y="0"/>
          <a:ext cx="0" cy="0"/>
          <a:chOff x="0" y="0"/>
          <a:chExt cx="0" cy="0"/>
        </a:xfrm>
      </p:grpSpPr>
      <p:sp>
        <p:nvSpPr>
          <p:cNvPr id="29" name="Shape 29"/>
          <p:cNvSpPr txBox="1">
            <a:spLocks noGrp="1"/>
          </p:cNvSpPr>
          <p:nvPr>
            <p:ph type="dt" idx="10"/>
          </p:nvPr>
        </p:nvSpPr>
        <p:spPr>
          <a:xfrm>
            <a:off x="457205" y="6356352"/>
            <a:ext cx="2133599" cy="365125"/>
          </a:xfrm>
          <a:prstGeom prst="rect">
            <a:avLst/>
          </a:prstGeom>
          <a:noFill/>
          <a:ln>
            <a:noFill/>
          </a:ln>
        </p:spPr>
        <p:txBody>
          <a:bodyPr wrap="square" lIns="91416" tIns="91416" rIns="91416" bIns="91416" anchor="ctr" anchorCtr="0"/>
          <a:lstStyle>
            <a:lvl1pPr marL="0" marR="0" lvl="0" indent="0" algn="l"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ftr" idx="11"/>
          </p:nvPr>
        </p:nvSpPr>
        <p:spPr>
          <a:xfrm>
            <a:off x="3124200" y="6356352"/>
            <a:ext cx="2895600" cy="365125"/>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57209" y="273051"/>
            <a:ext cx="3008313" cy="1162048"/>
          </a:xfrm>
          <a:prstGeom prst="rect">
            <a:avLst/>
          </a:prstGeom>
          <a:noFill/>
          <a:ln>
            <a:noFill/>
          </a:ln>
        </p:spPr>
        <p:txBody>
          <a:bodyPr wrap="square" lIns="91416" tIns="91416" rIns="91416" bIns="91416" anchor="b" anchorCtr="0"/>
          <a:lstStyle>
            <a:lvl1pPr marL="0" marR="0" lvl="0" indent="0" algn="l" rtl="0">
              <a:lnSpc>
                <a:spcPct val="100000"/>
              </a:lnSpc>
              <a:spcBef>
                <a:spcPts val="0"/>
              </a:spcBef>
              <a:spcAft>
                <a:spcPts val="0"/>
              </a:spcAft>
              <a:buClr>
                <a:schemeClr val="dk1"/>
              </a:buClr>
              <a:buSzPct val="100000"/>
              <a:buFont typeface="Calibri"/>
              <a:buNone/>
              <a:defRPr sz="2000" b="1"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33" name="Shape 33"/>
          <p:cNvSpPr txBox="1">
            <a:spLocks noGrp="1"/>
          </p:cNvSpPr>
          <p:nvPr>
            <p:ph type="body" idx="1"/>
          </p:nvPr>
        </p:nvSpPr>
        <p:spPr>
          <a:xfrm>
            <a:off x="3575054" y="273055"/>
            <a:ext cx="5111751" cy="5853111"/>
          </a:xfrm>
          <a:prstGeom prst="rect">
            <a:avLst/>
          </a:prstGeom>
          <a:noFill/>
          <a:ln>
            <a:noFill/>
          </a:ln>
        </p:spPr>
        <p:txBody>
          <a:bodyPr wrap="square" lIns="91416" tIns="91416" rIns="91416" bIns="91416" anchor="t" anchorCtr="0"/>
          <a:lstStyle>
            <a:lvl1pPr marL="533347" marR="0" lvl="0" indent="63494"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914308" marR="0" lvl="1" indent="63494"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282571" marR="0" lvl="2" indent="76193"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714329" marR="0" lvl="3"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171482" marR="0" lvl="4"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628637" marR="0" lvl="5"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3085794" marR="0" lvl="6"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542946" marR="0" lvl="7"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4000100" marR="0" lvl="8"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body" idx="2"/>
          </p:nvPr>
        </p:nvSpPr>
        <p:spPr>
          <a:xfrm>
            <a:off x="457209" y="1435104"/>
            <a:ext cx="3008313" cy="4691063"/>
          </a:xfrm>
          <a:prstGeom prst="rect">
            <a:avLst/>
          </a:prstGeom>
          <a:noFill/>
          <a:ln>
            <a:noFill/>
          </a:ln>
        </p:spPr>
        <p:txBody>
          <a:bodyPr wrap="square" lIns="91416" tIns="91416" rIns="91416" bIns="91416" anchor="t" anchorCtr="0"/>
          <a:lstStyle>
            <a:lvl1pPr marL="0" marR="0" lvl="0" indent="0" algn="l" rtl="0">
              <a:lnSpc>
                <a:spcPct val="100000"/>
              </a:lnSpc>
              <a:spcBef>
                <a:spcPts val="280"/>
              </a:spcBef>
              <a:spcAft>
                <a:spcPts val="0"/>
              </a:spcAft>
              <a:buClr>
                <a:schemeClr val="dk1"/>
              </a:buClr>
              <a:buSzPct val="100000"/>
              <a:buFont typeface="Arial"/>
              <a:buNone/>
              <a:defRPr sz="1500" b="0" i="0" u="none" strike="noStrike" cap="none">
                <a:solidFill>
                  <a:schemeClr val="dk1"/>
                </a:solidFill>
                <a:latin typeface="Calibri"/>
                <a:ea typeface="Calibri"/>
                <a:cs typeface="Calibri"/>
                <a:sym typeface="Calibri"/>
              </a:defRPr>
            </a:lvl1pPr>
            <a:lvl2pPr marL="456515" marR="0" lvl="1" indent="-12060" algn="l" rtl="0">
              <a:lnSpc>
                <a:spcPct val="100000"/>
              </a:lnSpc>
              <a:spcBef>
                <a:spcPts val="24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200"/>
              </a:spcBef>
              <a:spcAft>
                <a:spcPts val="0"/>
              </a:spcAft>
              <a:buClr>
                <a:schemeClr val="dk1"/>
              </a:buClr>
              <a:buSzPct val="100000"/>
              <a:buFont typeface="Arial"/>
              <a:buNone/>
              <a:defRPr sz="11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dt" idx="10"/>
          </p:nvPr>
        </p:nvSpPr>
        <p:spPr>
          <a:xfrm>
            <a:off x="457205" y="6356352"/>
            <a:ext cx="2133599" cy="365125"/>
          </a:xfrm>
          <a:prstGeom prst="rect">
            <a:avLst/>
          </a:prstGeom>
          <a:noFill/>
          <a:ln>
            <a:noFill/>
          </a:ln>
        </p:spPr>
        <p:txBody>
          <a:bodyPr wrap="square" lIns="91416" tIns="91416" rIns="91416" bIns="91416" anchor="ctr" anchorCtr="0"/>
          <a:lstStyle>
            <a:lvl1pPr marL="0" marR="0" lvl="0" indent="0" algn="l"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ftr" idx="11"/>
          </p:nvPr>
        </p:nvSpPr>
        <p:spPr>
          <a:xfrm>
            <a:off x="3124200" y="6356352"/>
            <a:ext cx="2895600" cy="365125"/>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1792306" y="4800601"/>
            <a:ext cx="5486399" cy="566736"/>
          </a:xfrm>
          <a:prstGeom prst="rect">
            <a:avLst/>
          </a:prstGeom>
          <a:noFill/>
          <a:ln>
            <a:noFill/>
          </a:ln>
        </p:spPr>
        <p:txBody>
          <a:bodyPr wrap="square" lIns="91416" tIns="91416" rIns="91416" bIns="91416" anchor="b" anchorCtr="0"/>
          <a:lstStyle>
            <a:lvl1pPr marL="0" marR="0" lvl="0" indent="0" algn="l" rtl="0">
              <a:lnSpc>
                <a:spcPct val="100000"/>
              </a:lnSpc>
              <a:spcBef>
                <a:spcPts val="0"/>
              </a:spcBef>
              <a:spcAft>
                <a:spcPts val="0"/>
              </a:spcAft>
              <a:buClr>
                <a:schemeClr val="dk1"/>
              </a:buClr>
              <a:buSzPct val="100000"/>
              <a:buFont typeface="Calibri"/>
              <a:buNone/>
              <a:defRPr sz="2000" b="1"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39" name="Shape 39"/>
          <p:cNvSpPr>
            <a:spLocks noGrp="1"/>
          </p:cNvSpPr>
          <p:nvPr>
            <p:ph type="pic" idx="2"/>
          </p:nvPr>
        </p:nvSpPr>
        <p:spPr>
          <a:xfrm>
            <a:off x="1792306" y="612775"/>
            <a:ext cx="5486399" cy="4114800"/>
          </a:xfrm>
          <a:prstGeom prst="rect">
            <a:avLst/>
          </a:prstGeom>
          <a:noFill/>
          <a:ln>
            <a:noFill/>
          </a:ln>
        </p:spPr>
        <p:txBody>
          <a:bodyPr wrap="square" lIns="91416" tIns="91416" rIns="91416" bIns="91416" anchor="t" anchorCtr="0"/>
          <a:lstStyle>
            <a:lvl1pPr marL="0" marR="0" lvl="0" indent="0" algn="l" rtl="0">
              <a:lnSpc>
                <a:spcPct val="100000"/>
              </a:lnSpc>
              <a:spcBef>
                <a:spcPts val="640"/>
              </a:spcBef>
              <a:spcAft>
                <a:spcPts val="0"/>
              </a:spcAft>
              <a:buClr>
                <a:schemeClr val="dk1"/>
              </a:buClr>
              <a:buSzPct val="100000"/>
              <a:buFont typeface="Arial"/>
              <a:buNone/>
              <a:defRPr sz="3200" b="0" i="0" u="none" strike="noStrike" cap="none">
                <a:solidFill>
                  <a:schemeClr val="dk1"/>
                </a:solidFill>
                <a:latin typeface="Calibri"/>
                <a:ea typeface="Calibri"/>
                <a:cs typeface="Calibri"/>
                <a:sym typeface="Calibri"/>
              </a:defRPr>
            </a:lvl1pPr>
            <a:lvl2pPr marL="456515" marR="0" lvl="1" indent="-12060" algn="l" rtl="0">
              <a:lnSpc>
                <a:spcPct val="100000"/>
              </a:lnSpc>
              <a:spcBef>
                <a:spcPts val="560"/>
              </a:spcBef>
              <a:spcAft>
                <a:spcPts val="0"/>
              </a:spcAft>
              <a:buClr>
                <a:schemeClr val="dk1"/>
              </a:buClr>
              <a:buSzPct val="100000"/>
              <a:buFont typeface="Arial"/>
              <a:buNone/>
              <a:defRPr sz="28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480"/>
              </a:spcBef>
              <a:spcAft>
                <a:spcPts val="0"/>
              </a:spcAft>
              <a:buClr>
                <a:schemeClr val="dk1"/>
              </a:buClr>
              <a:buSzPct val="100000"/>
              <a:buFont typeface="Arial"/>
              <a:buNone/>
              <a:defRPr sz="24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1"/>
          </p:nvPr>
        </p:nvSpPr>
        <p:spPr>
          <a:xfrm>
            <a:off x="1792306" y="5367340"/>
            <a:ext cx="5486399" cy="804861"/>
          </a:xfrm>
          <a:prstGeom prst="rect">
            <a:avLst/>
          </a:prstGeom>
          <a:noFill/>
          <a:ln>
            <a:noFill/>
          </a:ln>
        </p:spPr>
        <p:txBody>
          <a:bodyPr wrap="square" lIns="91416" tIns="91416" rIns="91416" bIns="91416" anchor="t" anchorCtr="0"/>
          <a:lstStyle>
            <a:lvl1pPr marL="0" marR="0" lvl="0" indent="0" algn="l" rtl="0">
              <a:lnSpc>
                <a:spcPct val="100000"/>
              </a:lnSpc>
              <a:spcBef>
                <a:spcPts val="280"/>
              </a:spcBef>
              <a:spcAft>
                <a:spcPts val="0"/>
              </a:spcAft>
              <a:buClr>
                <a:schemeClr val="dk1"/>
              </a:buClr>
              <a:buSzPct val="100000"/>
              <a:buFont typeface="Arial"/>
              <a:buNone/>
              <a:defRPr sz="1500" b="0" i="0" u="none" strike="noStrike" cap="none">
                <a:solidFill>
                  <a:schemeClr val="dk1"/>
                </a:solidFill>
                <a:latin typeface="Calibri"/>
                <a:ea typeface="Calibri"/>
                <a:cs typeface="Calibri"/>
                <a:sym typeface="Calibri"/>
              </a:defRPr>
            </a:lvl1pPr>
            <a:lvl2pPr marL="456515" marR="0" lvl="1" indent="-12060" algn="l" rtl="0">
              <a:lnSpc>
                <a:spcPct val="100000"/>
              </a:lnSpc>
              <a:spcBef>
                <a:spcPts val="24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200"/>
              </a:spcBef>
              <a:spcAft>
                <a:spcPts val="0"/>
              </a:spcAft>
              <a:buClr>
                <a:schemeClr val="dk1"/>
              </a:buClr>
              <a:buSzPct val="100000"/>
              <a:buFont typeface="Arial"/>
              <a:buNone/>
              <a:defRPr sz="11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457205" y="6356352"/>
            <a:ext cx="2133599" cy="365125"/>
          </a:xfrm>
          <a:prstGeom prst="rect">
            <a:avLst/>
          </a:prstGeom>
          <a:noFill/>
          <a:ln>
            <a:noFill/>
          </a:ln>
        </p:spPr>
        <p:txBody>
          <a:bodyPr wrap="square" lIns="91416" tIns="91416" rIns="91416" bIns="91416" anchor="ctr" anchorCtr="0"/>
          <a:lstStyle>
            <a:lvl1pPr marL="0" marR="0" lvl="0" indent="0" algn="l"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3124200" y="6356352"/>
            <a:ext cx="2895600" cy="365125"/>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8229600" cy="1143000"/>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45" name="Shape 45"/>
          <p:cNvSpPr txBox="1">
            <a:spLocks noGrp="1"/>
          </p:cNvSpPr>
          <p:nvPr>
            <p:ph type="body" idx="1"/>
          </p:nvPr>
        </p:nvSpPr>
        <p:spPr>
          <a:xfrm rot="5400000">
            <a:off x="2309029" y="-251619"/>
            <a:ext cx="4525963" cy="8229600"/>
          </a:xfrm>
          <a:prstGeom prst="rect">
            <a:avLst/>
          </a:prstGeom>
          <a:noFill/>
          <a:ln>
            <a:noFill/>
          </a:ln>
        </p:spPr>
        <p:txBody>
          <a:bodyPr wrap="square" lIns="91416" tIns="91416" rIns="91416" bIns="91416" anchor="t" anchorCtr="0"/>
          <a:lstStyle>
            <a:lvl1pPr marL="533347" marR="0" lvl="0" indent="63494"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914308" marR="0" lvl="1" indent="63494"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282571" marR="0" lvl="2" indent="76193"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714329" marR="0" lvl="3"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171482" marR="0" lvl="4"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628637" marR="0" lvl="5"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3085794" marR="0" lvl="6"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542946" marR="0" lvl="7"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4000100" marR="0" lvl="8"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5" y="6356352"/>
            <a:ext cx="2133599" cy="365125"/>
          </a:xfrm>
          <a:prstGeom prst="rect">
            <a:avLst/>
          </a:prstGeom>
          <a:noFill/>
          <a:ln>
            <a:noFill/>
          </a:ln>
        </p:spPr>
        <p:txBody>
          <a:bodyPr wrap="square" lIns="91416" tIns="91416" rIns="91416" bIns="91416" anchor="ctr" anchorCtr="0"/>
          <a:lstStyle>
            <a:lvl1pPr marL="0" marR="0" lvl="0" indent="0" algn="l"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2"/>
            <a:ext cx="2895600" cy="365125"/>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48"/>
        <p:cNvGrpSpPr/>
        <p:nvPr/>
      </p:nvGrpSpPr>
      <p:grpSpPr>
        <a:xfrm>
          <a:off x="0" y="0"/>
          <a:ext cx="0" cy="0"/>
          <a:chOff x="0" y="0"/>
          <a:chExt cx="0" cy="0"/>
        </a:xfrm>
      </p:grpSpPr>
      <p:sp>
        <p:nvSpPr>
          <p:cNvPr id="49" name="Shape 49"/>
          <p:cNvSpPr txBox="1">
            <a:spLocks noGrp="1"/>
          </p:cNvSpPr>
          <p:nvPr>
            <p:ph type="title"/>
          </p:nvPr>
        </p:nvSpPr>
        <p:spPr>
          <a:xfrm rot="5400000">
            <a:off x="4732340" y="2171700"/>
            <a:ext cx="5851525" cy="2057400"/>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50" name="Shape 50"/>
          <p:cNvSpPr txBox="1">
            <a:spLocks noGrp="1"/>
          </p:cNvSpPr>
          <p:nvPr>
            <p:ph type="body" idx="1"/>
          </p:nvPr>
        </p:nvSpPr>
        <p:spPr>
          <a:xfrm rot="5400000">
            <a:off x="541340" y="190505"/>
            <a:ext cx="5851525" cy="6019799"/>
          </a:xfrm>
          <a:prstGeom prst="rect">
            <a:avLst/>
          </a:prstGeom>
          <a:noFill/>
          <a:ln>
            <a:noFill/>
          </a:ln>
        </p:spPr>
        <p:txBody>
          <a:bodyPr wrap="square" lIns="91416" tIns="91416" rIns="91416" bIns="91416" anchor="t" anchorCtr="0"/>
          <a:lstStyle>
            <a:lvl1pPr marL="533347" marR="0" lvl="0" indent="63494"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914308" marR="0" lvl="1" indent="63494"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282571" marR="0" lvl="2" indent="76193"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714329" marR="0" lvl="3"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171482" marR="0" lvl="4"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628637" marR="0" lvl="5"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3085794" marR="0" lvl="6"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542946" marR="0" lvl="7"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4000100" marR="0" lvl="8"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dt" idx="10"/>
          </p:nvPr>
        </p:nvSpPr>
        <p:spPr>
          <a:xfrm>
            <a:off x="457205" y="6356352"/>
            <a:ext cx="2133599" cy="365125"/>
          </a:xfrm>
          <a:prstGeom prst="rect">
            <a:avLst/>
          </a:prstGeom>
          <a:noFill/>
          <a:ln>
            <a:noFill/>
          </a:ln>
        </p:spPr>
        <p:txBody>
          <a:bodyPr wrap="square" lIns="91416" tIns="91416" rIns="91416" bIns="91416" anchor="ctr" anchorCtr="0"/>
          <a:lstStyle>
            <a:lvl1pPr marL="0" marR="0" lvl="0" indent="0" algn="l"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6356352"/>
            <a:ext cx="2895600" cy="365125"/>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0792F-B91A-4F4E-930A-C43992FB10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BECAAB-8685-49E3-B994-67209984566E}"/>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7B5CB9-3555-4672-BC6B-69791C6A828E}"/>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39AF8A-470B-47C0-BA2B-4DE5F54E6584}"/>
              </a:ext>
            </a:extLst>
          </p:cNvPr>
          <p:cNvSpPr>
            <a:spLocks noGrp="1"/>
          </p:cNvSpPr>
          <p:nvPr>
            <p:ph type="dt" sz="half" idx="10"/>
          </p:nvPr>
        </p:nvSpPr>
        <p:spPr/>
        <p:txBody>
          <a:bodyPr/>
          <a:lstStyle/>
          <a:p>
            <a:fld id="{CBA1A2EF-F6E0-4237-8885-F410AC987682}" type="datetimeFigureOut">
              <a:rPr lang="en-US" smtClean="0"/>
              <a:t>3/28/2018</a:t>
            </a:fld>
            <a:endParaRPr lang="en-US"/>
          </a:p>
        </p:txBody>
      </p:sp>
      <p:sp>
        <p:nvSpPr>
          <p:cNvPr id="6" name="Footer Placeholder 5">
            <a:extLst>
              <a:ext uri="{FF2B5EF4-FFF2-40B4-BE49-F238E27FC236}">
                <a16:creationId xmlns:a16="http://schemas.microsoft.com/office/drawing/2014/main" id="{CE181F1F-EAC2-4B38-8268-BE7FE7422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561146-A9ED-4C8D-8D14-1AA7BACB8111}"/>
              </a:ext>
            </a:extLst>
          </p:cNvPr>
          <p:cNvSpPr>
            <a:spLocks noGrp="1"/>
          </p:cNvSpPr>
          <p:nvPr>
            <p:ph type="sldNum" sz="quarter" idx="12"/>
          </p:nvPr>
        </p:nvSpPr>
        <p:spPr/>
        <p:txBody>
          <a:bodyPr/>
          <a:lstStyle/>
          <a:p>
            <a:fld id="{98BE5224-0B78-4487-9268-6E3731A2D781}" type="slidenum">
              <a:rPr lang="en-US" smtClean="0"/>
              <a:t>‹#›</a:t>
            </a:fld>
            <a:endParaRPr lang="en-US"/>
          </a:p>
        </p:txBody>
      </p:sp>
    </p:spTree>
    <p:extLst>
      <p:ext uri="{BB962C8B-B14F-4D97-AF65-F5344CB8AC3E}">
        <p14:creationId xmlns:p14="http://schemas.microsoft.com/office/powerpoint/2010/main" val="1258512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21" y="274339"/>
            <a:ext cx="8229599"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64" name="Shape 64"/>
          <p:cNvSpPr txBox="1">
            <a:spLocks noGrp="1"/>
          </p:cNvSpPr>
          <p:nvPr>
            <p:ph type="body" idx="1"/>
          </p:nvPr>
        </p:nvSpPr>
        <p:spPr>
          <a:xfrm>
            <a:off x="457221" y="1577359"/>
            <a:ext cx="8229599"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1pPr>
            <a:lvl2pPr marL="409578" marR="0" lvl="1" indent="-321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2pPr>
            <a:lvl3pPr marL="819158" marR="0" lvl="2" indent="-643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3pPr>
            <a:lvl4pPr marL="1228737" marR="0" lvl="3" indent="-9658"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4pPr>
            <a:lvl5pPr marL="1638318" marR="0" lvl="4" indent="-1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5pPr>
            <a:lvl6pPr marL="2047895" marR="0" lvl="5" indent="-340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7476" marR="0" lvl="6" indent="-662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055" marR="0" lvl="7" indent="-9841"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6633" marR="0" lvl="8" indent="-36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108981" y="6377949"/>
            <a:ext cx="2926079"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dt" idx="10"/>
          </p:nvPr>
        </p:nvSpPr>
        <p:spPr>
          <a:xfrm>
            <a:off x="457200" y="6377949"/>
            <a:ext cx="2103120"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6583680" y="6377949"/>
            <a:ext cx="2103120" cy="276999"/>
          </a:xfrm>
          <a:prstGeom prst="rect">
            <a:avLst/>
          </a:prstGeom>
          <a:noFill/>
          <a:ln>
            <a:noFill/>
          </a:ln>
        </p:spPr>
        <p:txBody>
          <a:bodyPr wrap="square" lIns="0" tIns="0" rIns="0" bIns="0" anchor="t" anchorCtr="0">
            <a:noAutofit/>
          </a:bodyPr>
          <a:lstStyle/>
          <a:p>
            <a:pPr indent="-28574" algn="r">
              <a:buClr>
                <a:srgbClr val="888888"/>
              </a:buClr>
              <a:buSzPct val="25000"/>
            </a:pPr>
            <a:fld id="{00000000-1234-1234-1234-123412341234}" type="slidenum">
              <a:rPr lang="en-US" sz="1900" smtClean="0">
                <a:solidFill>
                  <a:srgbClr val="888888"/>
                </a:solidFill>
                <a:latin typeface="Calibri"/>
                <a:ea typeface="Calibri"/>
                <a:cs typeface="Calibri"/>
                <a:sym typeface="Calibri"/>
              </a:rPr>
              <a:pPr indent="-28574" algn="r">
                <a:buClr>
                  <a:srgbClr val="888888"/>
                </a:buClr>
                <a:buSzPct val="25000"/>
              </a:pPr>
              <a:t>‹#›</a:t>
            </a:fld>
            <a:endParaRPr lang="en-US" sz="19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25.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sp>
        <p:nvSpPr>
          <p:cNvPr id="11" name="Shape 11"/>
          <p:cNvSpPr txBox="1">
            <a:spLocks noGrp="1"/>
          </p:cNvSpPr>
          <p:nvPr>
            <p:ph type="body" idx="1"/>
          </p:nvPr>
        </p:nvSpPr>
        <p:spPr>
          <a:xfrm>
            <a:off x="457200" y="1600213"/>
            <a:ext cx="8229600" cy="4525963"/>
          </a:xfrm>
          <a:prstGeom prst="rect">
            <a:avLst/>
          </a:prstGeom>
          <a:noFill/>
          <a:ln>
            <a:noFill/>
          </a:ln>
        </p:spPr>
        <p:txBody>
          <a:bodyPr wrap="square" lIns="91416" tIns="91416" rIns="91416" bIns="91416" anchor="t" anchorCtr="0"/>
          <a:lstStyle>
            <a:lvl1pPr marL="5461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914400" marR="0" lvl="1" indent="762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2954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727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184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641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3098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556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4013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sldNum" idx="12"/>
          </p:nvPr>
        </p:nvSpPr>
        <p:spPr>
          <a:xfrm>
            <a:off x="6553218" y="6173788"/>
            <a:ext cx="2133599" cy="365125"/>
          </a:xfrm>
          <a:prstGeom prst="rect">
            <a:avLst/>
          </a:prstGeom>
          <a:noFill/>
          <a:ln>
            <a:noFill/>
          </a:ln>
        </p:spPr>
        <p:txBody>
          <a:bodyPr wrap="square" lIns="91266" tIns="45622" rIns="91266" bIns="45622" anchor="ctr" anchorCtr="0">
            <a:noAutofit/>
          </a:bodyPr>
          <a:lstStyle/>
          <a:p>
            <a:pPr indent="-19050" algn="r">
              <a:buClr>
                <a:srgbClr val="888888"/>
              </a:buClr>
              <a:buSzPct val="25000"/>
            </a:pPr>
            <a:fld id="{00000000-1234-1234-1234-123412341234}" type="slidenum">
              <a:rPr lang="en-US" sz="1200" smtClean="0">
                <a:solidFill>
                  <a:srgbClr val="888888"/>
                </a:solidFill>
              </a:rPr>
              <a:pPr indent="-19050" algn="r">
                <a:buClr>
                  <a:srgbClr val="888888"/>
                </a:buClr>
                <a:buSzPct val="25000"/>
              </a:pPr>
              <a:t>‹#›</a:t>
            </a:fld>
            <a:endParaRPr lang="en-US" sz="1200">
              <a:solidFill>
                <a:srgbClr val="888888"/>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Shape 54"/>
          <p:cNvSpPr/>
          <p:nvPr/>
        </p:nvSpPr>
        <p:spPr>
          <a:xfrm>
            <a:off x="0" y="1"/>
            <a:ext cx="9144000" cy="1210235"/>
          </a:xfrm>
          <a:custGeom>
            <a:avLst/>
            <a:gdLst/>
            <a:ahLst/>
            <a:cxnLst/>
            <a:rect l="0" t="0" r="0" b="0"/>
            <a:pathLst>
              <a:path w="120000" h="120000" extrusionOk="0">
                <a:moveTo>
                  <a:pt x="0" y="119999"/>
                </a:moveTo>
                <a:lnTo>
                  <a:pt x="119999" y="119999"/>
                </a:lnTo>
                <a:lnTo>
                  <a:pt x="119999" y="0"/>
                </a:lnTo>
                <a:lnTo>
                  <a:pt x="0" y="0"/>
                </a:lnTo>
                <a:lnTo>
                  <a:pt x="0" y="119999"/>
                </a:lnTo>
                <a:close/>
              </a:path>
            </a:pathLst>
          </a:custGeom>
          <a:solidFill>
            <a:srgbClr val="5F5F5F"/>
          </a:solidFill>
          <a:ln>
            <a:noFill/>
          </a:ln>
        </p:spPr>
        <p:txBody>
          <a:bodyPr wrap="square" lIns="0" tIns="0" rIns="0" bIns="0" anchor="t" anchorCtr="0">
            <a:noAutofit/>
          </a:bodyPr>
          <a:lstStyle/>
          <a:p>
            <a:pPr marL="0" marR="0" lvl="0" indent="-101589" algn="l" rtl="0">
              <a:lnSpc>
                <a:spcPct val="100000"/>
              </a:lnSpc>
              <a:spcBef>
                <a:spcPts val="0"/>
              </a:spcBef>
              <a:spcAft>
                <a:spcPts val="0"/>
              </a:spcAft>
              <a:buClr>
                <a:srgbClr val="000000"/>
              </a:buClr>
              <a:buFont typeface="Arial"/>
              <a:buNone/>
            </a:pPr>
            <a:endParaRPr sz="1600" b="0" i="0" u="none" strike="noStrike" cap="none">
              <a:solidFill>
                <a:srgbClr val="000000"/>
              </a:solidFill>
              <a:latin typeface="Calibri"/>
              <a:ea typeface="Calibri"/>
              <a:cs typeface="Calibri"/>
              <a:sym typeface="Calibri"/>
            </a:endParaRPr>
          </a:p>
        </p:txBody>
      </p:sp>
      <p:sp>
        <p:nvSpPr>
          <p:cNvPr id="55" name="Shape 55"/>
          <p:cNvSpPr/>
          <p:nvPr/>
        </p:nvSpPr>
        <p:spPr>
          <a:xfrm>
            <a:off x="207838" y="201725"/>
            <a:ext cx="1870375" cy="791537"/>
          </a:xfrm>
          <a:prstGeom prst="rect">
            <a:avLst/>
          </a:prstGeom>
          <a:blipFill rotWithShape="1">
            <a:blip r:embed="rId8">
              <a:alphaModFix/>
            </a:blip>
            <a:stretch>
              <a:fillRect/>
            </a:stretch>
          </a:blipFill>
          <a:ln>
            <a:noFill/>
          </a:ln>
        </p:spPr>
        <p:txBody>
          <a:bodyPr wrap="square" lIns="0" tIns="0" rIns="0" bIns="0" anchor="t" anchorCtr="0">
            <a:noAutofit/>
          </a:bodyPr>
          <a:lstStyle/>
          <a:p>
            <a:pPr marL="0" marR="0" lvl="0" indent="-101589" algn="l" rtl="0">
              <a:lnSpc>
                <a:spcPct val="100000"/>
              </a:lnSpc>
              <a:spcBef>
                <a:spcPts val="0"/>
              </a:spcBef>
              <a:spcAft>
                <a:spcPts val="0"/>
              </a:spcAft>
              <a:buClr>
                <a:srgbClr val="000000"/>
              </a:buClr>
              <a:buFont typeface="Arial"/>
              <a:buNone/>
            </a:pPr>
            <a:endParaRPr sz="1600" b="0" i="0" u="none" strike="noStrike" cap="none">
              <a:solidFill>
                <a:srgbClr val="000000"/>
              </a:solidFill>
              <a:latin typeface="Calibri"/>
              <a:ea typeface="Calibri"/>
              <a:cs typeface="Calibri"/>
              <a:sym typeface="Calibri"/>
            </a:endParaRPr>
          </a:p>
        </p:txBody>
      </p:sp>
      <p:sp>
        <p:nvSpPr>
          <p:cNvPr id="56" name="Shape 56"/>
          <p:cNvSpPr/>
          <p:nvPr/>
        </p:nvSpPr>
        <p:spPr>
          <a:xfrm>
            <a:off x="1458836" y="401712"/>
            <a:ext cx="56573" cy="58271"/>
          </a:xfrm>
          <a:custGeom>
            <a:avLst/>
            <a:gdLst/>
            <a:ahLst/>
            <a:cxnLst/>
            <a:rect l="0" t="0" r="0" b="0"/>
            <a:pathLst>
              <a:path w="120000" h="120000" extrusionOk="0">
                <a:moveTo>
                  <a:pt x="66920" y="0"/>
                </a:moveTo>
                <a:lnTo>
                  <a:pt x="37829" y="4633"/>
                </a:lnTo>
                <a:lnTo>
                  <a:pt x="14882" y="17858"/>
                </a:lnTo>
                <a:lnTo>
                  <a:pt x="0" y="37428"/>
                </a:lnTo>
                <a:lnTo>
                  <a:pt x="1249" y="70729"/>
                </a:lnTo>
                <a:lnTo>
                  <a:pt x="10470" y="95006"/>
                </a:lnTo>
                <a:lnTo>
                  <a:pt x="26094" y="110763"/>
                </a:lnTo>
                <a:lnTo>
                  <a:pt x="46549" y="118508"/>
                </a:lnTo>
                <a:lnTo>
                  <a:pt x="58808" y="119534"/>
                </a:lnTo>
                <a:lnTo>
                  <a:pt x="86553" y="114330"/>
                </a:lnTo>
                <a:lnTo>
                  <a:pt x="107541" y="99866"/>
                </a:lnTo>
                <a:lnTo>
                  <a:pt x="119936" y="77867"/>
                </a:lnTo>
                <a:lnTo>
                  <a:pt x="117005" y="46993"/>
                </a:lnTo>
                <a:lnTo>
                  <a:pt x="105917" y="23342"/>
                </a:lnTo>
                <a:lnTo>
                  <a:pt x="88583" y="7486"/>
                </a:lnTo>
                <a:lnTo>
                  <a:pt x="66920" y="0"/>
                </a:lnTo>
                <a:close/>
              </a:path>
            </a:pathLst>
          </a:custGeom>
          <a:solidFill>
            <a:srgbClr val="ECB329"/>
          </a:solidFill>
          <a:ln>
            <a:noFill/>
          </a:ln>
        </p:spPr>
        <p:txBody>
          <a:bodyPr wrap="square" lIns="0" tIns="0" rIns="0" bIns="0" anchor="t" anchorCtr="0">
            <a:noAutofit/>
          </a:bodyPr>
          <a:lstStyle/>
          <a:p>
            <a:pPr marL="0" marR="0" lvl="0" indent="-101589" algn="l" rtl="0">
              <a:lnSpc>
                <a:spcPct val="100000"/>
              </a:lnSpc>
              <a:spcBef>
                <a:spcPts val="0"/>
              </a:spcBef>
              <a:spcAft>
                <a:spcPts val="0"/>
              </a:spcAft>
              <a:buClr>
                <a:srgbClr val="000000"/>
              </a:buClr>
              <a:buFont typeface="Arial"/>
              <a:buNone/>
            </a:pPr>
            <a:endParaRPr sz="1600" b="0" i="0" u="none" strike="noStrike" cap="none">
              <a:solidFill>
                <a:srgbClr val="000000"/>
              </a:solidFill>
              <a:latin typeface="Calibri"/>
              <a:ea typeface="Calibri"/>
              <a:cs typeface="Calibri"/>
              <a:sym typeface="Calibri"/>
            </a:endParaRPr>
          </a:p>
        </p:txBody>
      </p:sp>
      <p:sp>
        <p:nvSpPr>
          <p:cNvPr id="57" name="Shape 57"/>
          <p:cNvSpPr txBox="1">
            <a:spLocks noGrp="1"/>
          </p:cNvSpPr>
          <p:nvPr>
            <p:ph type="title"/>
          </p:nvPr>
        </p:nvSpPr>
        <p:spPr>
          <a:xfrm>
            <a:off x="457221" y="274339"/>
            <a:ext cx="8229599"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000000"/>
              </a:buClr>
              <a:buSzPct val="100000"/>
              <a:buFont typeface="Calibri"/>
              <a:buNone/>
              <a:defRPr sz="1800" b="0" i="0" u="none" strike="noStrike" cap="none">
                <a:solidFill>
                  <a:srgbClr val="000000"/>
                </a:solidFill>
                <a:latin typeface="Calibri"/>
                <a:ea typeface="Calibri"/>
                <a:cs typeface="Calibri"/>
                <a:sym typeface="Calibri"/>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sp>
        <p:nvSpPr>
          <p:cNvPr id="58" name="Shape 58"/>
          <p:cNvSpPr txBox="1">
            <a:spLocks noGrp="1"/>
          </p:cNvSpPr>
          <p:nvPr>
            <p:ph type="body" idx="1"/>
          </p:nvPr>
        </p:nvSpPr>
        <p:spPr>
          <a:xfrm>
            <a:off x="457221" y="1577359"/>
            <a:ext cx="8229599" cy="276999"/>
          </a:xfrm>
          <a:prstGeom prst="rect">
            <a:avLst/>
          </a:prstGeom>
          <a:noFill/>
          <a:ln>
            <a:noFill/>
          </a:ln>
        </p:spPr>
        <p:txBody>
          <a:bodyPr wrap="square" lIns="91416" tIns="91416" rIns="91416" bIns="91416" anchor="t" anchorCtr="0"/>
          <a:lstStyle>
            <a:lvl1pPr marL="0" marR="0" lvl="0" indent="11430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1pPr>
            <a:lvl2pPr marL="409619" marR="0" lvl="1" indent="111081"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2pPr>
            <a:lvl3pPr marL="819239" marR="0" lvl="2" indent="10786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3pPr>
            <a:lvl4pPr marL="1228860" marR="0" lvl="3" indent="10464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4pPr>
            <a:lvl5pPr marL="1638479" marR="0" lvl="4" indent="11412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5pPr>
            <a:lvl6pPr marL="2048101" marR="0" lvl="5" indent="110899"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6pPr>
            <a:lvl7pPr marL="2457721" marR="0" lvl="6" indent="107679"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7pPr>
            <a:lvl8pPr marL="2867341" marR="0" lvl="7" indent="104458"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8pPr>
            <a:lvl9pPr marL="3276960" marR="0" lvl="8" indent="113939"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3108981" y="6377944"/>
            <a:ext cx="2926079" cy="246221"/>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dt" idx="10"/>
          </p:nvPr>
        </p:nvSpPr>
        <p:spPr>
          <a:xfrm>
            <a:off x="457200" y="6377944"/>
            <a:ext cx="2103120" cy="246221"/>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6583680" y="6377944"/>
            <a:ext cx="2103120" cy="246221"/>
          </a:xfrm>
          <a:prstGeom prst="rect">
            <a:avLst/>
          </a:prstGeom>
          <a:noFill/>
          <a:ln>
            <a:noFill/>
          </a:ln>
        </p:spPr>
        <p:txBody>
          <a:bodyPr wrap="square" lIns="0" tIns="0" rIns="0" bIns="0" anchor="t" anchorCtr="0">
            <a:noAutofit/>
          </a:bodyPr>
          <a:lstStyle/>
          <a:p>
            <a:pPr indent="-25398" algn="r">
              <a:buClr>
                <a:srgbClr val="888888"/>
              </a:buClr>
              <a:buSzPct val="25000"/>
            </a:pPr>
            <a:fld id="{00000000-1234-1234-1234-123412341234}" type="slidenum">
              <a:rPr lang="en-US" sz="1600" smtClean="0">
                <a:solidFill>
                  <a:srgbClr val="888888"/>
                </a:solidFill>
                <a:latin typeface="Calibri"/>
                <a:ea typeface="Calibri"/>
                <a:cs typeface="Calibri"/>
                <a:sym typeface="Calibri"/>
              </a:rPr>
              <a:pPr indent="-25398" algn="r">
                <a:buClr>
                  <a:srgbClr val="888888"/>
                </a:buClr>
                <a:buSzPct val="25000"/>
              </a:pPr>
              <a:t>‹#›</a:t>
            </a:fld>
            <a:endParaRPr lang="en-US" sz="16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6" r:id="rId1"/>
    <p:sldLayoutId id="2147483658" r:id="rId2"/>
    <p:sldLayoutId id="2147483659" r:id="rId3"/>
    <p:sldLayoutId id="2147483681" r:id="rId4"/>
    <p:sldLayoutId id="2147483684" r:id="rId5"/>
    <p:sldLayoutId id="214748368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Shape 91"/>
          <p:cNvSpPr/>
          <p:nvPr/>
        </p:nvSpPr>
        <p:spPr>
          <a:xfrm>
            <a:off x="0" y="1"/>
            <a:ext cx="9144000" cy="1210235"/>
          </a:xfrm>
          <a:custGeom>
            <a:avLst/>
            <a:gdLst/>
            <a:ahLst/>
            <a:cxnLst/>
            <a:rect l="0" t="0" r="0" b="0"/>
            <a:pathLst>
              <a:path w="120000" h="120000" extrusionOk="0">
                <a:moveTo>
                  <a:pt x="0" y="119999"/>
                </a:moveTo>
                <a:lnTo>
                  <a:pt x="119999" y="119999"/>
                </a:lnTo>
                <a:lnTo>
                  <a:pt x="119999" y="0"/>
                </a:lnTo>
                <a:lnTo>
                  <a:pt x="0" y="0"/>
                </a:lnTo>
                <a:lnTo>
                  <a:pt x="0" y="119999"/>
                </a:lnTo>
                <a:close/>
              </a:path>
            </a:pathLst>
          </a:custGeom>
          <a:solidFill>
            <a:srgbClr val="5F5F5F"/>
          </a:solidFill>
          <a:ln>
            <a:noFill/>
          </a:ln>
        </p:spPr>
        <p:txBody>
          <a:bodyPr wrap="square" lIns="0" tIns="0" rIns="0" bIns="0" anchor="t" anchorCtr="0">
            <a:noAutofit/>
          </a:bodyPr>
          <a:lstStyle/>
          <a:p>
            <a:pPr marL="0" marR="0" lvl="0" indent="-114289" algn="l" rtl="0">
              <a:lnSpc>
                <a:spcPct val="100000"/>
              </a:lnSpc>
              <a:spcBef>
                <a:spcPts val="0"/>
              </a:spcBef>
              <a:spcAft>
                <a:spcPts val="0"/>
              </a:spcAft>
              <a:buClr>
                <a:srgbClr val="000000"/>
              </a:buClr>
              <a:buFont typeface="Arial"/>
              <a:buNone/>
            </a:pPr>
            <a:endParaRPr sz="1900" b="0" i="0" u="none" strike="noStrike" cap="none">
              <a:solidFill>
                <a:srgbClr val="000000"/>
              </a:solidFill>
              <a:latin typeface="Arial"/>
              <a:ea typeface="Arial"/>
              <a:cs typeface="Arial"/>
              <a:sym typeface="Arial"/>
            </a:endParaRPr>
          </a:p>
        </p:txBody>
      </p:sp>
      <p:sp>
        <p:nvSpPr>
          <p:cNvPr id="92" name="Shape 92"/>
          <p:cNvSpPr/>
          <p:nvPr/>
        </p:nvSpPr>
        <p:spPr>
          <a:xfrm>
            <a:off x="207819" y="201707"/>
            <a:ext cx="1870364" cy="791416"/>
          </a:xfrm>
          <a:prstGeom prst="rect">
            <a:avLst/>
          </a:prstGeom>
          <a:blipFill rotWithShape="1">
            <a:blip r:embed="rId8">
              <a:alphaModFix/>
            </a:blip>
            <a:stretch>
              <a:fillRect/>
            </a:stretch>
          </a:blipFill>
          <a:ln>
            <a:noFill/>
          </a:ln>
        </p:spPr>
        <p:txBody>
          <a:bodyPr wrap="square" lIns="0" tIns="0" rIns="0" bIns="0" anchor="t" anchorCtr="0">
            <a:noAutofit/>
          </a:bodyPr>
          <a:lstStyle/>
          <a:p>
            <a:pPr marL="0" marR="0" lvl="0" indent="-114289" algn="l" rtl="0">
              <a:lnSpc>
                <a:spcPct val="100000"/>
              </a:lnSpc>
              <a:spcBef>
                <a:spcPts val="0"/>
              </a:spcBef>
              <a:spcAft>
                <a:spcPts val="0"/>
              </a:spcAft>
              <a:buClr>
                <a:srgbClr val="000000"/>
              </a:buClr>
              <a:buFont typeface="Arial"/>
              <a:buNone/>
            </a:pPr>
            <a:endParaRPr sz="1900" b="0" i="0" u="none" strike="noStrike" cap="none">
              <a:solidFill>
                <a:srgbClr val="000000"/>
              </a:solidFill>
              <a:latin typeface="Calibri"/>
              <a:ea typeface="Calibri"/>
              <a:cs typeface="Calibri"/>
              <a:sym typeface="Calibri"/>
            </a:endParaRPr>
          </a:p>
        </p:txBody>
      </p:sp>
      <p:sp>
        <p:nvSpPr>
          <p:cNvPr id="93" name="Shape 93"/>
          <p:cNvSpPr/>
          <p:nvPr/>
        </p:nvSpPr>
        <p:spPr>
          <a:xfrm>
            <a:off x="1459059" y="402018"/>
            <a:ext cx="56284" cy="57431"/>
          </a:xfrm>
          <a:custGeom>
            <a:avLst/>
            <a:gdLst/>
            <a:ahLst/>
            <a:cxnLst/>
            <a:rect l="0" t="0" r="0" b="0"/>
            <a:pathLst>
              <a:path w="120000" h="120000" extrusionOk="0">
                <a:moveTo>
                  <a:pt x="66920" y="0"/>
                </a:moveTo>
                <a:lnTo>
                  <a:pt x="37829" y="4633"/>
                </a:lnTo>
                <a:lnTo>
                  <a:pt x="14882" y="17858"/>
                </a:lnTo>
                <a:lnTo>
                  <a:pt x="0" y="37428"/>
                </a:lnTo>
                <a:lnTo>
                  <a:pt x="1249" y="70729"/>
                </a:lnTo>
                <a:lnTo>
                  <a:pt x="10470" y="95006"/>
                </a:lnTo>
                <a:lnTo>
                  <a:pt x="26094" y="110763"/>
                </a:lnTo>
                <a:lnTo>
                  <a:pt x="46549" y="118508"/>
                </a:lnTo>
                <a:lnTo>
                  <a:pt x="58808" y="119534"/>
                </a:lnTo>
                <a:lnTo>
                  <a:pt x="86553" y="114330"/>
                </a:lnTo>
                <a:lnTo>
                  <a:pt x="107541" y="99866"/>
                </a:lnTo>
                <a:lnTo>
                  <a:pt x="119936" y="77867"/>
                </a:lnTo>
                <a:lnTo>
                  <a:pt x="117005" y="46993"/>
                </a:lnTo>
                <a:lnTo>
                  <a:pt x="105917" y="23342"/>
                </a:lnTo>
                <a:lnTo>
                  <a:pt x="88583" y="7486"/>
                </a:lnTo>
                <a:lnTo>
                  <a:pt x="66920" y="0"/>
                </a:lnTo>
                <a:close/>
              </a:path>
            </a:pathLst>
          </a:custGeom>
          <a:solidFill>
            <a:srgbClr val="ECB329"/>
          </a:solidFill>
          <a:ln>
            <a:noFill/>
          </a:ln>
        </p:spPr>
        <p:txBody>
          <a:bodyPr wrap="square" lIns="0" tIns="0" rIns="0" bIns="0" anchor="t" anchorCtr="0">
            <a:noAutofit/>
          </a:bodyPr>
          <a:lstStyle/>
          <a:p>
            <a:pPr marL="0" marR="0" lvl="0" indent="-114289" algn="l" rtl="0">
              <a:lnSpc>
                <a:spcPct val="100000"/>
              </a:lnSpc>
              <a:spcBef>
                <a:spcPts val="0"/>
              </a:spcBef>
              <a:spcAft>
                <a:spcPts val="0"/>
              </a:spcAft>
              <a:buClr>
                <a:srgbClr val="000000"/>
              </a:buClr>
              <a:buFont typeface="Arial"/>
              <a:buNone/>
            </a:pPr>
            <a:endParaRPr sz="1900" b="0" i="0" u="none" strike="noStrike" cap="none">
              <a:solidFill>
                <a:srgbClr val="000000"/>
              </a:solidFill>
              <a:latin typeface="Arial"/>
              <a:ea typeface="Arial"/>
              <a:cs typeface="Arial"/>
              <a:sym typeface="Arial"/>
            </a:endParaRPr>
          </a:p>
        </p:txBody>
      </p:sp>
      <p:sp>
        <p:nvSpPr>
          <p:cNvPr id="94" name="Shape 94"/>
          <p:cNvSpPr txBox="1">
            <a:spLocks noGrp="1"/>
          </p:cNvSpPr>
          <p:nvPr>
            <p:ph type="title"/>
          </p:nvPr>
        </p:nvSpPr>
        <p:spPr>
          <a:xfrm>
            <a:off x="457502" y="274558"/>
            <a:ext cx="822902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chemeClr val="dk2"/>
              </a:buClr>
              <a:buSzPct val="100000"/>
              <a:buFont typeface="Calibri"/>
              <a:buNone/>
              <a:defRPr sz="18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ct val="100000"/>
              <a:buFont typeface="Calibri"/>
              <a:buNone/>
              <a:defRPr sz="18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ct val="100000"/>
              <a:buFont typeface="Calibri"/>
              <a:buNone/>
              <a:defRPr sz="18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ct val="100000"/>
              <a:buFont typeface="Calibri"/>
              <a:buNone/>
              <a:defRPr sz="18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ct val="100000"/>
              <a:buFont typeface="Calibri"/>
              <a:buNone/>
              <a:defRPr sz="1800" b="0" i="0" u="none" strike="noStrike" cap="none">
                <a:solidFill>
                  <a:schemeClr val="dk2"/>
                </a:solidFill>
                <a:latin typeface="Calibri"/>
                <a:ea typeface="Calibri"/>
                <a:cs typeface="Calibri"/>
                <a:sym typeface="Calibri"/>
              </a:defRPr>
            </a:lvl5pPr>
            <a:lvl6pPr marL="409907" marR="0" lvl="5" indent="-3507" algn="ctr" rtl="0">
              <a:spcBef>
                <a:spcPts val="0"/>
              </a:spcBef>
              <a:spcAft>
                <a:spcPts val="0"/>
              </a:spcAft>
              <a:buClr>
                <a:schemeClr val="dk2"/>
              </a:buClr>
              <a:buSzPct val="100000"/>
              <a:buFont typeface="Calibri"/>
              <a:buNone/>
              <a:defRPr sz="1800" b="0" i="0" u="none" strike="noStrike" cap="none">
                <a:solidFill>
                  <a:schemeClr val="dk2"/>
                </a:solidFill>
                <a:latin typeface="Calibri"/>
                <a:ea typeface="Calibri"/>
                <a:cs typeface="Calibri"/>
                <a:sym typeface="Calibri"/>
              </a:defRPr>
            </a:lvl6pPr>
            <a:lvl7pPr marL="819815" marR="0" lvl="6" indent="-7014" algn="ctr" rtl="0">
              <a:spcBef>
                <a:spcPts val="0"/>
              </a:spcBef>
              <a:spcAft>
                <a:spcPts val="0"/>
              </a:spcAft>
              <a:buClr>
                <a:schemeClr val="dk2"/>
              </a:buClr>
              <a:buSzPct val="100000"/>
              <a:buFont typeface="Calibri"/>
              <a:buNone/>
              <a:defRPr sz="1800" b="0" i="0" u="none" strike="noStrike" cap="none">
                <a:solidFill>
                  <a:schemeClr val="dk2"/>
                </a:solidFill>
                <a:latin typeface="Calibri"/>
                <a:ea typeface="Calibri"/>
                <a:cs typeface="Calibri"/>
                <a:sym typeface="Calibri"/>
              </a:defRPr>
            </a:lvl7pPr>
            <a:lvl8pPr marL="1229723" marR="0" lvl="7" indent="-10523" algn="ctr" rtl="0">
              <a:spcBef>
                <a:spcPts val="0"/>
              </a:spcBef>
              <a:spcAft>
                <a:spcPts val="0"/>
              </a:spcAft>
              <a:buClr>
                <a:schemeClr val="dk2"/>
              </a:buClr>
              <a:buSzPct val="100000"/>
              <a:buFont typeface="Calibri"/>
              <a:buNone/>
              <a:defRPr sz="1800" b="0" i="0" u="none" strike="noStrike" cap="none">
                <a:solidFill>
                  <a:schemeClr val="dk2"/>
                </a:solidFill>
                <a:latin typeface="Calibri"/>
                <a:ea typeface="Calibri"/>
                <a:cs typeface="Calibri"/>
                <a:sym typeface="Calibri"/>
              </a:defRPr>
            </a:lvl8pPr>
            <a:lvl9pPr marL="1639630" marR="0" lvl="8" indent="-1329" algn="ctr" rtl="0">
              <a:spcBef>
                <a:spcPts val="0"/>
              </a:spcBef>
              <a:spcAft>
                <a:spcPts val="0"/>
              </a:spcAft>
              <a:buClr>
                <a:schemeClr val="dk2"/>
              </a:buClr>
              <a:buSzPct val="100000"/>
              <a:buFont typeface="Calibri"/>
              <a:buNone/>
              <a:defRPr sz="1800" b="0" i="0" u="none" strike="noStrike" cap="none">
                <a:solidFill>
                  <a:schemeClr val="dk2"/>
                </a:solidFill>
                <a:latin typeface="Calibri"/>
                <a:ea typeface="Calibri"/>
                <a:cs typeface="Calibri"/>
                <a:sym typeface="Calibri"/>
              </a:defRPr>
            </a:lvl9pPr>
          </a:lstStyle>
          <a:p>
            <a:endParaRPr/>
          </a:p>
        </p:txBody>
      </p:sp>
      <p:sp>
        <p:nvSpPr>
          <p:cNvPr id="95" name="Shape 95"/>
          <p:cNvSpPr txBox="1">
            <a:spLocks noGrp="1"/>
          </p:cNvSpPr>
          <p:nvPr>
            <p:ph type="body" idx="1"/>
          </p:nvPr>
        </p:nvSpPr>
        <p:spPr>
          <a:xfrm>
            <a:off x="457502" y="1577242"/>
            <a:ext cx="8229023" cy="276999"/>
          </a:xfrm>
          <a:prstGeom prst="rect">
            <a:avLst/>
          </a:prstGeom>
          <a:noFill/>
          <a:ln>
            <a:noFill/>
          </a:ln>
        </p:spPr>
        <p:txBody>
          <a:bodyPr wrap="square" lIns="91416" tIns="91416" rIns="91416" bIns="91416" anchor="t" anchorCtr="0"/>
          <a:lstStyle>
            <a:lvl1pPr marL="0" marR="0" lvl="0" indent="114300" algn="l" rtl="0">
              <a:lnSpc>
                <a:spcPct val="100000"/>
              </a:lnSpc>
              <a:spcBef>
                <a:spcPts val="360"/>
              </a:spcBef>
              <a:spcAft>
                <a:spcPts val="0"/>
              </a:spcAft>
              <a:buClr>
                <a:schemeClr val="dk1"/>
              </a:buClr>
              <a:buSzPct val="100000"/>
              <a:buFont typeface="Calibri"/>
              <a:buChar char="●"/>
              <a:defRPr sz="1800" b="0" i="0" u="none" strike="noStrike" cap="none">
                <a:solidFill>
                  <a:schemeClr val="dk1"/>
                </a:solidFill>
                <a:latin typeface="Calibri"/>
                <a:ea typeface="Calibri"/>
                <a:cs typeface="Calibri"/>
                <a:sym typeface="Calibri"/>
              </a:defRPr>
            </a:lvl1pPr>
            <a:lvl2pPr marL="408483" marR="0" lvl="1" indent="112216" algn="l" rtl="0">
              <a:lnSpc>
                <a:spcPct val="100000"/>
              </a:lnSpc>
              <a:spcBef>
                <a:spcPts val="360"/>
              </a:spcBef>
              <a:spcAft>
                <a:spcPts val="0"/>
              </a:spcAft>
              <a:buClr>
                <a:schemeClr val="dk1"/>
              </a:buClr>
              <a:buSzPct val="100000"/>
              <a:buFont typeface="Calibri"/>
              <a:buChar char="○"/>
              <a:defRPr sz="1800" b="0" i="0" u="none" strike="noStrike" cap="none">
                <a:solidFill>
                  <a:schemeClr val="dk1"/>
                </a:solidFill>
                <a:latin typeface="Calibri"/>
                <a:ea typeface="Calibri"/>
                <a:cs typeface="Calibri"/>
                <a:sym typeface="Calibri"/>
              </a:defRPr>
            </a:lvl2pPr>
            <a:lvl3pPr marL="818390" marR="0" lvl="2" indent="108710" algn="l" rtl="0">
              <a:lnSpc>
                <a:spcPct val="100000"/>
              </a:lnSpc>
              <a:spcBef>
                <a:spcPts val="360"/>
              </a:spcBef>
              <a:spcAft>
                <a:spcPts val="0"/>
              </a:spcAft>
              <a:buClr>
                <a:schemeClr val="dk1"/>
              </a:buClr>
              <a:buSzPct val="100000"/>
              <a:buFont typeface="Calibri"/>
              <a:buChar char="■"/>
              <a:defRPr sz="1800" b="0" i="0" u="none" strike="noStrike" cap="none">
                <a:solidFill>
                  <a:schemeClr val="dk1"/>
                </a:solidFill>
                <a:latin typeface="Calibri"/>
                <a:ea typeface="Calibri"/>
                <a:cs typeface="Calibri"/>
                <a:sym typeface="Calibri"/>
              </a:defRPr>
            </a:lvl3pPr>
            <a:lvl4pPr marL="1228299" marR="0" lvl="3" indent="105201" algn="l" rtl="0">
              <a:lnSpc>
                <a:spcPct val="100000"/>
              </a:lnSpc>
              <a:spcBef>
                <a:spcPts val="360"/>
              </a:spcBef>
              <a:spcAft>
                <a:spcPts val="0"/>
              </a:spcAft>
              <a:buClr>
                <a:schemeClr val="dk1"/>
              </a:buClr>
              <a:buSzPct val="100000"/>
              <a:buFont typeface="Calibri"/>
              <a:buChar char="●"/>
              <a:defRPr sz="1800" b="0" i="0" u="none" strike="noStrike" cap="none">
                <a:solidFill>
                  <a:schemeClr val="dk1"/>
                </a:solidFill>
                <a:latin typeface="Calibri"/>
                <a:ea typeface="Calibri"/>
                <a:cs typeface="Calibri"/>
                <a:sym typeface="Calibri"/>
              </a:defRPr>
            </a:lvl4pPr>
            <a:lvl5pPr marL="1638207" marR="0" lvl="4" indent="101693" algn="l" rtl="0">
              <a:lnSpc>
                <a:spcPct val="100000"/>
              </a:lnSpc>
              <a:spcBef>
                <a:spcPts val="360"/>
              </a:spcBef>
              <a:spcAft>
                <a:spcPts val="0"/>
              </a:spcAft>
              <a:buClr>
                <a:schemeClr val="dk1"/>
              </a:buClr>
              <a:buSzPct val="100000"/>
              <a:buFont typeface="Calibri"/>
              <a:buChar char="○"/>
              <a:defRPr sz="1800" b="0" i="0" u="none" strike="noStrike" cap="none">
                <a:solidFill>
                  <a:schemeClr val="dk1"/>
                </a:solidFill>
                <a:latin typeface="Calibri"/>
                <a:ea typeface="Calibri"/>
                <a:cs typeface="Calibri"/>
                <a:sym typeface="Calibri"/>
              </a:defRPr>
            </a:lvl5pPr>
            <a:lvl6pPr marL="2048580" marR="0" lvl="5" indent="11042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6pPr>
            <a:lvl7pPr marL="2458296" marR="0" lvl="6" indent="107103"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7pPr>
            <a:lvl8pPr marL="2868011" marR="0" lvl="7" indent="103789"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8pPr>
            <a:lvl9pPr marL="3277727" marR="0" lvl="8" indent="113172"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3108616" y="6377554"/>
            <a:ext cx="292677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dt" idx="10"/>
          </p:nvPr>
        </p:nvSpPr>
        <p:spPr>
          <a:xfrm>
            <a:off x="457493" y="6377554"/>
            <a:ext cx="2102715"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sldNum" idx="12"/>
          </p:nvPr>
        </p:nvSpPr>
        <p:spPr>
          <a:xfrm>
            <a:off x="6583799" y="6377554"/>
            <a:ext cx="2102716" cy="276999"/>
          </a:xfrm>
          <a:prstGeom prst="rect">
            <a:avLst/>
          </a:prstGeom>
          <a:noFill/>
          <a:ln>
            <a:noFill/>
          </a:ln>
        </p:spPr>
        <p:txBody>
          <a:bodyPr wrap="square" lIns="0" tIns="0" rIns="0" bIns="0" anchor="t" anchorCtr="0">
            <a:noAutofit/>
          </a:bodyPr>
          <a:lstStyle/>
          <a:p>
            <a:pPr indent="-28574" algn="r">
              <a:buClr>
                <a:srgbClr val="898989"/>
              </a:buClr>
              <a:buSzPct val="25000"/>
            </a:pPr>
            <a:fld id="{00000000-1234-1234-1234-123412341234}" type="slidenum">
              <a:rPr lang="en-US" sz="1900" smtClean="0">
                <a:solidFill>
                  <a:srgbClr val="898989"/>
                </a:solidFill>
                <a:latin typeface="Calibri"/>
                <a:ea typeface="Calibri"/>
                <a:cs typeface="Calibri"/>
                <a:sym typeface="Calibri"/>
              </a:rPr>
              <a:pPr indent="-28574" algn="r">
                <a:buClr>
                  <a:srgbClr val="898989"/>
                </a:buClr>
                <a:buSzPct val="25000"/>
              </a:pPr>
              <a:t>‹#›</a:t>
            </a:fld>
            <a:endParaRPr lang="en-US" sz="1900">
              <a:solidFill>
                <a:srgbClr val="898989"/>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8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8BC34A"/>
        </a:solidFill>
        <a:effectLst/>
      </p:bgPr>
    </p:bg>
    <p:spTree>
      <p:nvGrpSpPr>
        <p:cNvPr id="1" name=""/>
        <p:cNvGrpSpPr/>
        <p:nvPr/>
      </p:nvGrpSpPr>
      <p:grpSpPr>
        <a:xfrm>
          <a:off x="0" y="0"/>
          <a:ext cx="0" cy="0"/>
          <a:chOff x="0" y="0"/>
          <a:chExt cx="0" cy="0"/>
        </a:xfrm>
      </p:grpSpPr>
      <p:sp>
        <p:nvSpPr>
          <p:cNvPr id="3074" name="Shape 6">
            <a:extLst>
              <a:ext uri="{FF2B5EF4-FFF2-40B4-BE49-F238E27FC236}">
                <a16:creationId xmlns:a16="http://schemas.microsoft.com/office/drawing/2014/main" id="{4572FBA3-0B59-4384-BE75-9C5988F269E8}"/>
              </a:ext>
            </a:extLst>
          </p:cNvPr>
          <p:cNvSpPr txBox="1">
            <a:spLocks noGrp="1"/>
          </p:cNvSpPr>
          <p:nvPr>
            <p:ph type="title"/>
          </p:nvPr>
        </p:nvSpPr>
        <p:spPr bwMode="auto">
          <a:xfrm>
            <a:off x="457200" y="2511425"/>
            <a:ext cx="5184775"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
        <p:nvSpPr>
          <p:cNvPr id="3075" name="Shape 7">
            <a:extLst>
              <a:ext uri="{FF2B5EF4-FFF2-40B4-BE49-F238E27FC236}">
                <a16:creationId xmlns:a16="http://schemas.microsoft.com/office/drawing/2014/main" id="{6DCE077E-DC79-4A4F-B7D7-04CA90778643}"/>
              </a:ext>
            </a:extLst>
          </p:cNvPr>
          <p:cNvSpPr txBox="1">
            <a:spLocks noGrp="1"/>
          </p:cNvSpPr>
          <p:nvPr>
            <p:ph type="body" idx="1"/>
          </p:nvPr>
        </p:nvSpPr>
        <p:spPr bwMode="auto">
          <a:xfrm>
            <a:off x="457200" y="3327400"/>
            <a:ext cx="5184775" cy="300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Tree>
    <p:extLst>
      <p:ext uri="{BB962C8B-B14F-4D97-AF65-F5344CB8AC3E}">
        <p14:creationId xmlns:p14="http://schemas.microsoft.com/office/powerpoint/2010/main" val="3206997867"/>
      </p:ext>
    </p:extLst>
  </p:cSld>
  <p:clrMap bg1="lt1" tx1="dk1" bg2="dk2" tx2="lt2" accent1="accent1" accent2="accent2" accent3="accent3" accent4="accent4" accent5="accent5" accent6="accent6" hlink="hlink" folHlink="folHlink"/>
  <p:sldLayoutIdLst>
    <p:sldLayoutId id="2147483676" r:id="rId1"/>
    <p:sldLayoutId id="2147483677" r:id="rId2"/>
  </p:sldLayoutIdLst>
  <p:transition>
    <p:fade/>
  </p:transition>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marL="742950" lvl="1"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CF9B87-1C56-4B89-A6F0-F5E4D5EE8FF5}"/>
              </a:ext>
            </a:extLst>
          </p:cNvPr>
          <p:cNvSpPr>
            <a:spLocks noGrp="1"/>
          </p:cNvSpPr>
          <p:nvPr>
            <p:ph type="title"/>
          </p:nvPr>
        </p:nvSpPr>
        <p:spPr>
          <a:xfrm>
            <a:off x="938213" y="382588"/>
            <a:ext cx="7634287" cy="149225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2051" name="Text Placeholder 2">
            <a:extLst>
              <a:ext uri="{FF2B5EF4-FFF2-40B4-BE49-F238E27FC236}">
                <a16:creationId xmlns:a16="http://schemas.microsoft.com/office/drawing/2014/main" id="{D78DA790-1C09-4BBF-8CDF-9EEBF741FEF4}"/>
              </a:ext>
            </a:extLst>
          </p:cNvPr>
          <p:cNvSpPr>
            <a:spLocks noGrp="1"/>
          </p:cNvSpPr>
          <p:nvPr>
            <p:ph type="body" idx="1"/>
          </p:nvPr>
        </p:nvSpPr>
        <p:spPr bwMode="auto">
          <a:xfrm>
            <a:off x="938213" y="2286000"/>
            <a:ext cx="7634287"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9BC3652-EB9A-4C72-AB87-D51BBB15E2DD}"/>
              </a:ext>
            </a:extLst>
          </p:cNvPr>
          <p:cNvSpPr>
            <a:spLocks noGrp="1"/>
          </p:cNvSpPr>
          <p:nvPr>
            <p:ph type="dt" sz="half" idx="2"/>
          </p:nvPr>
        </p:nvSpPr>
        <p:spPr>
          <a:xfrm>
            <a:off x="938213" y="6375400"/>
            <a:ext cx="1747837" cy="349250"/>
          </a:xfrm>
          <a:prstGeom prst="rect">
            <a:avLst/>
          </a:prstGeom>
        </p:spPr>
        <p:txBody>
          <a:bodyPr vert="horz" wrap="square" lIns="91440" tIns="45720" rIns="91440" bIns="45720" numCol="1" anchor="ctr" anchorCtr="0" compatLnSpc="1">
            <a:prstTxWarp prst="textNoShape">
              <a:avLst/>
            </a:prstTxWarp>
          </a:bodyPr>
          <a:lstStyle>
            <a:lvl1pPr eaLnBrk="1" hangingPunct="1">
              <a:defRPr sz="900" smtClean="0">
                <a:solidFill>
                  <a:srgbClr val="595959"/>
                </a:solidFill>
                <a:latin typeface="Gill Sans MT" pitchFamily="34" charset="0"/>
              </a:defRPr>
            </a:lvl1pPr>
          </a:lstStyle>
          <a:p>
            <a:pPr>
              <a:defRPr/>
            </a:pPr>
            <a:fld id="{8DEAA184-3D3B-4344-AF07-5511380F74B3}" type="datetimeFigureOut">
              <a:rPr lang="en-US"/>
              <a:pPr>
                <a:defRPr/>
              </a:pPr>
              <a:t>3/28/2018</a:t>
            </a:fld>
            <a:endParaRPr lang="en-US"/>
          </a:p>
        </p:txBody>
      </p:sp>
      <p:sp>
        <p:nvSpPr>
          <p:cNvPr id="5" name="Footer Placeholder 4">
            <a:extLst>
              <a:ext uri="{FF2B5EF4-FFF2-40B4-BE49-F238E27FC236}">
                <a16:creationId xmlns:a16="http://schemas.microsoft.com/office/drawing/2014/main" id="{B711F306-B329-40A7-AC59-EE33B64B3E8D}"/>
              </a:ext>
            </a:extLst>
          </p:cNvPr>
          <p:cNvSpPr>
            <a:spLocks noGrp="1"/>
          </p:cNvSpPr>
          <p:nvPr>
            <p:ph type="ftr" sz="quarter" idx="3"/>
          </p:nvPr>
        </p:nvSpPr>
        <p:spPr>
          <a:xfrm>
            <a:off x="3028950" y="6375400"/>
            <a:ext cx="3086100" cy="34607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smtClean="0">
                <a:solidFill>
                  <a:srgbClr val="595959"/>
                </a:solidFill>
                <a:latin typeface="Gill Sans MT"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976549F-1015-4193-8D5A-04D496864323}"/>
              </a:ext>
            </a:extLst>
          </p:cNvPr>
          <p:cNvSpPr>
            <a:spLocks noGrp="1"/>
          </p:cNvSpPr>
          <p:nvPr>
            <p:ph type="sldNum" sz="quarter" idx="4"/>
          </p:nvPr>
        </p:nvSpPr>
        <p:spPr>
          <a:xfrm>
            <a:off x="6457950" y="6375400"/>
            <a:ext cx="2114550" cy="3460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595959"/>
                </a:solidFill>
                <a:latin typeface="Gill Sans MT" panose="020B0502020104020203" pitchFamily="34" charset="0"/>
              </a:defRPr>
            </a:lvl1pPr>
          </a:lstStyle>
          <a:p>
            <a:fld id="{2FEFA83E-3E15-4203-BA65-F375E22A072D}" type="slidenum">
              <a:rPr lang="en-US" altLang="en-US"/>
              <a:pPr/>
              <a:t>‹#›</a:t>
            </a:fld>
            <a:endParaRPr lang="en-US" altLang="en-US"/>
          </a:p>
        </p:txBody>
      </p:sp>
      <p:sp>
        <p:nvSpPr>
          <p:cNvPr id="2055" name="Freeform 6">
            <a:extLst>
              <a:ext uri="{FF2B5EF4-FFF2-40B4-BE49-F238E27FC236}">
                <a16:creationId xmlns:a16="http://schemas.microsoft.com/office/drawing/2014/main" id="{E7307674-4E4A-46E1-BA3F-E2E247DB7992}"/>
              </a:ext>
            </a:extLst>
          </p:cNvPr>
          <p:cNvSpPr>
            <a:spLocks/>
          </p:cNvSpPr>
          <p:nvPr/>
        </p:nvSpPr>
        <p:spPr bwMode="auto">
          <a:xfrm>
            <a:off x="0" y="0"/>
            <a:ext cx="665163" cy="6858000"/>
          </a:xfrm>
          <a:custGeom>
            <a:avLst/>
            <a:gdLst>
              <a:gd name="T0" fmla="*/ 2147483647 w 558"/>
              <a:gd name="T1" fmla="*/ 2147483647 h 4320"/>
              <a:gd name="T2" fmla="*/ 2147483647 w 558"/>
              <a:gd name="T3" fmla="*/ 2147483647 h 4320"/>
              <a:gd name="T4" fmla="*/ 2147483647 w 558"/>
              <a:gd name="T5" fmla="*/ 2147483647 h 4320"/>
              <a:gd name="T6" fmla="*/ 2147483647 w 558"/>
              <a:gd name="T7" fmla="*/ 2147483647 h 4320"/>
              <a:gd name="T8" fmla="*/ 2147483647 w 558"/>
              <a:gd name="T9" fmla="*/ 2147483647 h 4320"/>
              <a:gd name="T10" fmla="*/ 2147483647 w 558"/>
              <a:gd name="T11" fmla="*/ 2147483647 h 4320"/>
              <a:gd name="T12" fmla="*/ 2147483647 w 558"/>
              <a:gd name="T13" fmla="*/ 2147483647 h 4320"/>
              <a:gd name="T14" fmla="*/ 2147483647 w 558"/>
              <a:gd name="T15" fmla="*/ 2147483647 h 4320"/>
              <a:gd name="T16" fmla="*/ 2147483647 w 558"/>
              <a:gd name="T17" fmla="*/ 2147483647 h 4320"/>
              <a:gd name="T18" fmla="*/ 2147483647 w 558"/>
              <a:gd name="T19" fmla="*/ 2147483647 h 4320"/>
              <a:gd name="T20" fmla="*/ 2147483647 w 558"/>
              <a:gd name="T21" fmla="*/ 2147483647 h 4320"/>
              <a:gd name="T22" fmla="*/ 2147483647 w 558"/>
              <a:gd name="T23" fmla="*/ 2147483647 h 4320"/>
              <a:gd name="T24" fmla="*/ 2147483647 w 558"/>
              <a:gd name="T25" fmla="*/ 2147483647 h 4320"/>
              <a:gd name="T26" fmla="*/ 2147483647 w 558"/>
              <a:gd name="T27" fmla="*/ 2147483647 h 4320"/>
              <a:gd name="T28" fmla="*/ 2147483647 w 558"/>
              <a:gd name="T29" fmla="*/ 2147483647 h 4320"/>
              <a:gd name="T30" fmla="*/ 2147483647 w 558"/>
              <a:gd name="T31" fmla="*/ 2147483647 h 4320"/>
              <a:gd name="T32" fmla="*/ 2147483647 w 558"/>
              <a:gd name="T33" fmla="*/ 2147483647 h 4320"/>
              <a:gd name="T34" fmla="*/ 2147483647 w 558"/>
              <a:gd name="T35" fmla="*/ 2147483647 h 4320"/>
              <a:gd name="T36" fmla="*/ 2147483647 w 558"/>
              <a:gd name="T37" fmla="*/ 2147483647 h 4320"/>
              <a:gd name="T38" fmla="*/ 2147483647 w 558"/>
              <a:gd name="T39" fmla="*/ 2147483647 h 4320"/>
              <a:gd name="T40" fmla="*/ 2147483647 w 558"/>
              <a:gd name="T41" fmla="*/ 2147483647 h 4320"/>
              <a:gd name="T42" fmla="*/ 2147483647 w 558"/>
              <a:gd name="T43" fmla="*/ 2147483647 h 4320"/>
              <a:gd name="T44" fmla="*/ 2147483647 w 558"/>
              <a:gd name="T45" fmla="*/ 2147483647 h 4320"/>
              <a:gd name="T46" fmla="*/ 2147483647 w 558"/>
              <a:gd name="T47" fmla="*/ 2147483647 h 4320"/>
              <a:gd name="T48" fmla="*/ 2147483647 w 558"/>
              <a:gd name="T49" fmla="*/ 2147483647 h 4320"/>
              <a:gd name="T50" fmla="*/ 2147483647 w 558"/>
              <a:gd name="T51" fmla="*/ 2147483647 h 4320"/>
              <a:gd name="T52" fmla="*/ 2147483647 w 558"/>
              <a:gd name="T53" fmla="*/ 2147483647 h 4320"/>
              <a:gd name="T54" fmla="*/ 2147483647 w 558"/>
              <a:gd name="T55" fmla="*/ 2147483647 h 4320"/>
              <a:gd name="T56" fmla="*/ 2147483647 w 558"/>
              <a:gd name="T57" fmla="*/ 2147483647 h 4320"/>
              <a:gd name="T58" fmla="*/ 2147483647 w 558"/>
              <a:gd name="T59" fmla="*/ 2147483647 h 4320"/>
              <a:gd name="T60" fmla="*/ 2147483647 w 558"/>
              <a:gd name="T61" fmla="*/ 2147483647 h 4320"/>
              <a:gd name="T62" fmla="*/ 2147483647 w 558"/>
              <a:gd name="T63" fmla="*/ 2147483647 h 4320"/>
              <a:gd name="T64" fmla="*/ 2147483647 w 558"/>
              <a:gd name="T65" fmla="*/ 2147483647 h 4320"/>
              <a:gd name="T66" fmla="*/ 2147483647 w 558"/>
              <a:gd name="T67" fmla="*/ 2147483647 h 4320"/>
              <a:gd name="T68" fmla="*/ 2147483647 w 558"/>
              <a:gd name="T69" fmla="*/ 2147483647 h 4320"/>
              <a:gd name="T70" fmla="*/ 2147483647 w 558"/>
              <a:gd name="T71" fmla="*/ 2147483647 h 4320"/>
              <a:gd name="T72" fmla="*/ 2147483647 w 558"/>
              <a:gd name="T73" fmla="*/ 2147483647 h 4320"/>
              <a:gd name="T74" fmla="*/ 2147483647 w 558"/>
              <a:gd name="T75" fmla="*/ 2147483647 h 4320"/>
              <a:gd name="T76" fmla="*/ 2147483647 w 558"/>
              <a:gd name="T77" fmla="*/ 2147483647 h 4320"/>
              <a:gd name="T78" fmla="*/ 2147483647 w 558"/>
              <a:gd name="T79" fmla="*/ 2147483647 h 4320"/>
              <a:gd name="T80" fmla="*/ 2147483647 w 558"/>
              <a:gd name="T81" fmla="*/ 2147483647 h 4320"/>
              <a:gd name="T82" fmla="*/ 2147483647 w 558"/>
              <a:gd name="T83" fmla="*/ 2147483647 h 4320"/>
              <a:gd name="T84" fmla="*/ 2147483647 w 558"/>
              <a:gd name="T85" fmla="*/ 2147483647 h 4320"/>
              <a:gd name="T86" fmla="*/ 2147483647 w 558"/>
              <a:gd name="T87" fmla="*/ 2147483647 h 4320"/>
              <a:gd name="T88" fmla="*/ 2147483647 w 558"/>
              <a:gd name="T89" fmla="*/ 2147483647 h 4320"/>
              <a:gd name="T90" fmla="*/ 2147483647 w 558"/>
              <a:gd name="T91" fmla="*/ 2147483647 h 4320"/>
              <a:gd name="T92" fmla="*/ 2147483647 w 558"/>
              <a:gd name="T93" fmla="*/ 2147483647 h 43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58"/>
              <a:gd name="T142" fmla="*/ 0 h 4320"/>
              <a:gd name="T143" fmla="*/ 558 w 558"/>
              <a:gd name="T144" fmla="*/ 4320 h 432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2" name="Rectangle 11">
            <a:extLst>
              <a:ext uri="{FF2B5EF4-FFF2-40B4-BE49-F238E27FC236}">
                <a16:creationId xmlns:a16="http://schemas.microsoft.com/office/drawing/2014/main" id="{18EFDD3E-4E95-4634-92E2-A5C981344E10}"/>
              </a:ext>
            </a:extLst>
          </p:cNvPr>
          <p:cNvSpPr/>
          <p:nvPr/>
        </p:nvSpPr>
        <p:spPr>
          <a:xfrm>
            <a:off x="8931275" y="0"/>
            <a:ext cx="2127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70993687"/>
      </p:ext>
    </p:extLst>
  </p:cSld>
  <p:clrMap bg1="lt1" tx1="dk1" bg2="lt2" tx2="dk2" accent1="accent1" accent2="accent2" accent3="accent3" accent4="accent4" accent5="accent5" accent6="accent6" hlink="hlink" folHlink="folHlink"/>
  <p:sldLayoutIdLst>
    <p:sldLayoutId id="2147483679" r:id="rId1"/>
    <p:sldLayoutId id="2147483680" r:id="rId2"/>
  </p:sldLayoutIdLst>
  <p:txStyles>
    <p:titleStyle>
      <a:lvl1pPr algn="l" rtl="0" eaLnBrk="0" fontAlgn="base" hangingPunct="0">
        <a:lnSpc>
          <a:spcPct val="90000"/>
        </a:lnSpc>
        <a:spcBef>
          <a:spcPct val="0"/>
        </a:spcBef>
        <a:spcAft>
          <a:spcPct val="0"/>
        </a:spcAft>
        <a:defRPr sz="3800" kern="1200" cap="all" spc="150">
          <a:solidFill>
            <a:schemeClr val="tx2"/>
          </a:solidFill>
          <a:latin typeface="+mj-lt"/>
          <a:ea typeface="+mj-ea"/>
          <a:cs typeface="+mj-cs"/>
        </a:defRPr>
      </a:lvl1pPr>
      <a:lvl2pPr algn="l" rtl="0" eaLnBrk="0" fontAlgn="base" hangingPunct="0">
        <a:lnSpc>
          <a:spcPct val="90000"/>
        </a:lnSpc>
        <a:spcBef>
          <a:spcPct val="0"/>
        </a:spcBef>
        <a:spcAft>
          <a:spcPct val="0"/>
        </a:spcAft>
        <a:defRPr sz="3800">
          <a:solidFill>
            <a:schemeClr val="tx2"/>
          </a:solidFill>
          <a:latin typeface="Impact" panose="020B0806030902050204" pitchFamily="34" charset="0"/>
        </a:defRPr>
      </a:lvl2pPr>
      <a:lvl3pPr algn="l" rtl="0" eaLnBrk="0" fontAlgn="base" hangingPunct="0">
        <a:lnSpc>
          <a:spcPct val="90000"/>
        </a:lnSpc>
        <a:spcBef>
          <a:spcPct val="0"/>
        </a:spcBef>
        <a:spcAft>
          <a:spcPct val="0"/>
        </a:spcAft>
        <a:defRPr sz="3800">
          <a:solidFill>
            <a:schemeClr val="tx2"/>
          </a:solidFill>
          <a:latin typeface="Impact" panose="020B0806030902050204" pitchFamily="34" charset="0"/>
        </a:defRPr>
      </a:lvl3pPr>
      <a:lvl4pPr algn="l" rtl="0" eaLnBrk="0" fontAlgn="base" hangingPunct="0">
        <a:lnSpc>
          <a:spcPct val="90000"/>
        </a:lnSpc>
        <a:spcBef>
          <a:spcPct val="0"/>
        </a:spcBef>
        <a:spcAft>
          <a:spcPct val="0"/>
        </a:spcAft>
        <a:defRPr sz="3800">
          <a:solidFill>
            <a:schemeClr val="tx2"/>
          </a:solidFill>
          <a:latin typeface="Impact" panose="020B0806030902050204" pitchFamily="34" charset="0"/>
        </a:defRPr>
      </a:lvl4pPr>
      <a:lvl5pPr algn="l" rtl="0" eaLnBrk="0" fontAlgn="base" hangingPunct="0">
        <a:lnSpc>
          <a:spcPct val="90000"/>
        </a:lnSpc>
        <a:spcBef>
          <a:spcPct val="0"/>
        </a:spcBef>
        <a:spcAft>
          <a:spcPct val="0"/>
        </a:spcAft>
        <a:defRPr sz="3800">
          <a:solidFill>
            <a:schemeClr val="tx2"/>
          </a:solidFill>
          <a:latin typeface="Impact" panose="020B0806030902050204" pitchFamily="34" charset="0"/>
        </a:defRPr>
      </a:lvl5pPr>
      <a:lvl6pPr marL="342900" algn="l" rtl="0" fontAlgn="base">
        <a:lnSpc>
          <a:spcPct val="90000"/>
        </a:lnSpc>
        <a:spcBef>
          <a:spcPct val="0"/>
        </a:spcBef>
        <a:spcAft>
          <a:spcPct val="0"/>
        </a:spcAft>
        <a:defRPr sz="3825">
          <a:solidFill>
            <a:schemeClr val="tx2"/>
          </a:solidFill>
          <a:latin typeface="Impact" panose="020B0806030902050204" pitchFamily="34" charset="0"/>
        </a:defRPr>
      </a:lvl6pPr>
      <a:lvl7pPr marL="685800" algn="l" rtl="0" fontAlgn="base">
        <a:lnSpc>
          <a:spcPct val="90000"/>
        </a:lnSpc>
        <a:spcBef>
          <a:spcPct val="0"/>
        </a:spcBef>
        <a:spcAft>
          <a:spcPct val="0"/>
        </a:spcAft>
        <a:defRPr sz="3825">
          <a:solidFill>
            <a:schemeClr val="tx2"/>
          </a:solidFill>
          <a:latin typeface="Impact" panose="020B0806030902050204" pitchFamily="34" charset="0"/>
        </a:defRPr>
      </a:lvl7pPr>
      <a:lvl8pPr marL="1028700" algn="l" rtl="0" fontAlgn="base">
        <a:lnSpc>
          <a:spcPct val="90000"/>
        </a:lnSpc>
        <a:spcBef>
          <a:spcPct val="0"/>
        </a:spcBef>
        <a:spcAft>
          <a:spcPct val="0"/>
        </a:spcAft>
        <a:defRPr sz="3825">
          <a:solidFill>
            <a:schemeClr val="tx2"/>
          </a:solidFill>
          <a:latin typeface="Impact" panose="020B0806030902050204" pitchFamily="34" charset="0"/>
        </a:defRPr>
      </a:lvl8pPr>
      <a:lvl9pPr marL="1371600" algn="l" rtl="0" fontAlgn="base">
        <a:lnSpc>
          <a:spcPct val="90000"/>
        </a:lnSpc>
        <a:spcBef>
          <a:spcPct val="0"/>
        </a:spcBef>
        <a:spcAft>
          <a:spcPct val="0"/>
        </a:spcAft>
        <a:defRPr sz="3825">
          <a:solidFill>
            <a:schemeClr val="tx2"/>
          </a:solidFill>
          <a:latin typeface="Impact" panose="020B0806030902050204" pitchFamily="34" charset="0"/>
        </a:defRPr>
      </a:lvl9pPr>
    </p:titleStyle>
    <p:bodyStyle>
      <a:lvl1pPr marL="171450" indent="-171450" algn="l" rtl="0" eaLnBrk="0" fontAlgn="base" hangingPunct="0">
        <a:lnSpc>
          <a:spcPct val="110000"/>
        </a:lnSpc>
        <a:spcBef>
          <a:spcPts val="525"/>
        </a:spcBef>
        <a:spcAft>
          <a:spcPct val="0"/>
        </a:spcAft>
        <a:buClr>
          <a:schemeClr val="tx2"/>
        </a:buClr>
        <a:buFont typeface="Arial" panose="020B0604020202020204" pitchFamily="34" charset="0"/>
        <a:buChar char="•"/>
        <a:defRPr sz="1500" kern="1200">
          <a:solidFill>
            <a:srgbClr val="595959"/>
          </a:solidFill>
          <a:latin typeface="+mn-lt"/>
          <a:ea typeface="+mn-ea"/>
          <a:cs typeface="+mn-cs"/>
        </a:defRPr>
      </a:lvl1pPr>
      <a:lvl2pPr marL="514350" indent="-171450" algn="l" rtl="0" eaLnBrk="0" fontAlgn="base" hangingPunct="0">
        <a:lnSpc>
          <a:spcPct val="110000"/>
        </a:lnSpc>
        <a:spcBef>
          <a:spcPts val="525"/>
        </a:spcBef>
        <a:spcAft>
          <a:spcPct val="0"/>
        </a:spcAft>
        <a:buClr>
          <a:schemeClr val="tx2"/>
        </a:buClr>
        <a:buFont typeface="Gill Sans MT" panose="020B0502020104020203" pitchFamily="34" charset="0"/>
        <a:buChar char="–"/>
        <a:defRPr kern="1200">
          <a:solidFill>
            <a:srgbClr val="595959"/>
          </a:solidFill>
          <a:latin typeface="+mn-lt"/>
          <a:ea typeface="+mn-ea"/>
          <a:cs typeface="+mn-cs"/>
        </a:defRPr>
      </a:lvl2pPr>
      <a:lvl3pPr marL="857250" indent="-171450" algn="l" rtl="0" eaLnBrk="0" fontAlgn="base" hangingPunct="0">
        <a:lnSpc>
          <a:spcPct val="110000"/>
        </a:lnSpc>
        <a:spcBef>
          <a:spcPts val="525"/>
        </a:spcBef>
        <a:spcAft>
          <a:spcPct val="0"/>
        </a:spcAft>
        <a:buClr>
          <a:schemeClr val="tx2"/>
        </a:buClr>
        <a:buFont typeface="Arial" panose="020B0604020202020204" pitchFamily="34" charset="0"/>
        <a:buChar char="•"/>
        <a:defRPr sz="1200" kern="1200">
          <a:solidFill>
            <a:srgbClr val="595959"/>
          </a:solidFill>
          <a:latin typeface="+mn-lt"/>
          <a:ea typeface="+mn-ea"/>
          <a:cs typeface="+mn-cs"/>
        </a:defRPr>
      </a:lvl3pPr>
      <a:lvl4pPr marL="1200150" indent="-171450" algn="l" rtl="0" eaLnBrk="0" fontAlgn="base" hangingPunct="0">
        <a:lnSpc>
          <a:spcPct val="110000"/>
        </a:lnSpc>
        <a:spcBef>
          <a:spcPts val="525"/>
        </a:spcBef>
        <a:spcAft>
          <a:spcPct val="0"/>
        </a:spcAft>
        <a:buClr>
          <a:schemeClr val="tx2"/>
        </a:buClr>
        <a:buFont typeface="Gill Sans MT" panose="020B0502020104020203" pitchFamily="34" charset="0"/>
        <a:buChar char="–"/>
        <a:defRPr sz="1000" kern="1200">
          <a:solidFill>
            <a:srgbClr val="595959"/>
          </a:solidFill>
          <a:latin typeface="+mn-lt"/>
          <a:ea typeface="+mn-ea"/>
          <a:cs typeface="+mn-cs"/>
        </a:defRPr>
      </a:lvl4pPr>
      <a:lvl5pPr marL="1543050" indent="-171450" algn="l" rtl="0" eaLnBrk="0" fontAlgn="base" hangingPunct="0">
        <a:lnSpc>
          <a:spcPct val="110000"/>
        </a:lnSpc>
        <a:spcBef>
          <a:spcPts val="525"/>
        </a:spcBef>
        <a:spcAft>
          <a:spcPct val="0"/>
        </a:spcAft>
        <a:buClr>
          <a:schemeClr val="tx2"/>
        </a:buClr>
        <a:buFont typeface="Arial" panose="020B0604020202020204" pitchFamily="34" charset="0"/>
        <a:buChar char="•"/>
        <a:defRPr sz="1000" kern="1200">
          <a:solidFill>
            <a:srgbClr val="595959"/>
          </a:solidFill>
          <a:latin typeface="+mn-lt"/>
          <a:ea typeface="+mn-ea"/>
          <a:cs typeface="+mn-cs"/>
        </a:defRPr>
      </a:lvl5pPr>
      <a:lvl6pPr marL="1885950" indent="-171450" algn="l" defTabSz="685800" rtl="0" eaLnBrk="1" latinLnBrk="0" hangingPunct="1">
        <a:lnSpc>
          <a:spcPct val="110000"/>
        </a:lnSpc>
        <a:spcBef>
          <a:spcPts val="525"/>
        </a:spcBef>
        <a:buClr>
          <a:schemeClr val="tx2"/>
        </a:buClr>
        <a:buFont typeface="Gill Sans MT" panose="020B0502020104020203" pitchFamily="34" charset="0"/>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110000"/>
        </a:lnSpc>
        <a:spcBef>
          <a:spcPts val="525"/>
        </a:spcBef>
        <a:buClr>
          <a:schemeClr val="tx2"/>
        </a:buClr>
        <a:buFont typeface="Arial" panose="020B0604020202020204" pitchFamily="34" charset="0"/>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110000"/>
        </a:lnSpc>
        <a:spcBef>
          <a:spcPts val="525"/>
        </a:spcBef>
        <a:buClr>
          <a:schemeClr val="tx2"/>
        </a:buClr>
        <a:buFont typeface="Gill Sans MT" panose="020B0502020104020203" pitchFamily="34" charset="0"/>
        <a:buChar char="–"/>
        <a:defRPr sz="1050" kern="1200" baseline="0">
          <a:solidFill>
            <a:schemeClr val="tx1">
              <a:lumMod val="65000"/>
              <a:lumOff val="35000"/>
            </a:schemeClr>
          </a:solidFill>
          <a:latin typeface="+mn-lt"/>
          <a:ea typeface="+mn-ea"/>
          <a:cs typeface="+mn-cs"/>
        </a:defRPr>
      </a:lvl8pPr>
      <a:lvl9pPr marL="2914650" indent="-171450" algn="l" defTabSz="685800" rtl="0" eaLnBrk="1" latinLnBrk="0" hangingPunct="1">
        <a:lnSpc>
          <a:spcPct val="110000"/>
        </a:lnSpc>
        <a:spcBef>
          <a:spcPts val="525"/>
        </a:spcBef>
        <a:buClr>
          <a:schemeClr val="tx2"/>
        </a:buClr>
        <a:buFont typeface="Arial" panose="020B0604020202020204" pitchFamily="34" charset="0"/>
        <a:buChar char="•"/>
        <a:defRPr sz="105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11" title="gray triangle corner decoration"/>
          <p:cNvGrpSpPr>
            <a:grpSpLocks noChangeAspect="1"/>
          </p:cNvGrpSpPr>
          <p:nvPr userDrawn="1"/>
        </p:nvGrpSpPr>
        <p:grpSpPr>
          <a:xfrm>
            <a:off x="8023226" y="2924758"/>
            <a:ext cx="1120774" cy="3933242"/>
            <a:chOff x="8023226" y="2924758"/>
            <a:chExt cx="1120774" cy="3933242"/>
          </a:xfrm>
        </p:grpSpPr>
        <p:sp>
          <p:nvSpPr>
            <p:cNvPr id="13" name="Isosceles Triangle 12"/>
            <p:cNvSpPr/>
            <p:nvPr userDrawn="1"/>
          </p:nvSpPr>
          <p:spPr>
            <a:xfrm>
              <a:off x="8023226" y="2924758"/>
              <a:ext cx="1120774" cy="3933242"/>
            </a:xfrm>
            <a:prstGeom prst="triangle">
              <a:avLst>
                <a:gd name="adj" fmla="val 1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p:cNvSpPr/>
            <p:nvPr userDrawn="1"/>
          </p:nvSpPr>
          <p:spPr>
            <a:xfrm>
              <a:off x="8239885" y="3685101"/>
              <a:ext cx="904115" cy="3172899"/>
            </a:xfrm>
            <a:prstGeom prst="triangle">
              <a:avLst>
                <a:gd name="adj" fmla="val 10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title="gray triange corner decoration"/>
          <p:cNvGrpSpPr>
            <a:grpSpLocks noChangeAspect="1"/>
          </p:cNvGrpSpPr>
          <p:nvPr userDrawn="1"/>
        </p:nvGrpSpPr>
        <p:grpSpPr>
          <a:xfrm rot="16200000" flipV="1">
            <a:off x="837624" y="-837625"/>
            <a:ext cx="667903" cy="2343153"/>
            <a:chOff x="8023226" y="2924758"/>
            <a:chExt cx="1120774" cy="3933243"/>
          </a:xfrm>
        </p:grpSpPr>
        <p:sp>
          <p:nvSpPr>
            <p:cNvPr id="16" name="Isosceles Triangle 15"/>
            <p:cNvSpPr/>
            <p:nvPr userDrawn="1"/>
          </p:nvSpPr>
          <p:spPr>
            <a:xfrm>
              <a:off x="8023226" y="2924758"/>
              <a:ext cx="1120774" cy="3933242"/>
            </a:xfrm>
            <a:prstGeom prst="triangle">
              <a:avLst>
                <a:gd name="adj" fmla="val 1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p:cNvSpPr/>
            <p:nvPr userDrawn="1"/>
          </p:nvSpPr>
          <p:spPr>
            <a:xfrm>
              <a:off x="8314926" y="3948449"/>
              <a:ext cx="829074" cy="2909552"/>
            </a:xfrm>
            <a:prstGeom prst="triangle">
              <a:avLst>
                <a:gd name="adj" fmla="val 10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title="WorkforceGPS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83296" y="6332817"/>
            <a:ext cx="1190641" cy="402184"/>
          </a:xfrm>
          <a:prstGeom prst="rect">
            <a:avLst/>
          </a:prstGeom>
        </p:spPr>
      </p:pic>
      <p:sp>
        <p:nvSpPr>
          <p:cNvPr id="2" name="Title Placeholder 1"/>
          <p:cNvSpPr>
            <a:spLocks noGrp="1"/>
          </p:cNvSpPr>
          <p:nvPr>
            <p:ph type="title"/>
          </p:nvPr>
        </p:nvSpPr>
        <p:spPr>
          <a:xfrm>
            <a:off x="628650" y="365126"/>
            <a:ext cx="7955280" cy="105156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28650" y="1770615"/>
            <a:ext cx="7955280" cy="440634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 name="Picture 20" title="Employment and Training Admin/US Department of Labor text imag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0324" y="6424484"/>
            <a:ext cx="1890650" cy="228857"/>
          </a:xfrm>
          <a:prstGeom prst="rect">
            <a:avLst/>
          </a:prstGeom>
        </p:spPr>
      </p:pic>
      <p:sp>
        <p:nvSpPr>
          <p:cNvPr id="4" name="Slide Number Placeholder 3"/>
          <p:cNvSpPr>
            <a:spLocks noGrp="1"/>
          </p:cNvSpPr>
          <p:nvPr>
            <p:ph type="sldNum" sz="quarter" idx="4"/>
          </p:nvPr>
        </p:nvSpPr>
        <p:spPr>
          <a:xfrm>
            <a:off x="7686108" y="6356350"/>
            <a:ext cx="1277484" cy="365125"/>
          </a:xfrm>
          <a:prstGeom prst="rect">
            <a:avLst/>
          </a:prstGeom>
        </p:spPr>
        <p:txBody>
          <a:bodyPr vert="horz" lIns="91440" tIns="45720" rIns="91440" bIns="45720" rtlCol="0" anchor="ctr"/>
          <a:lstStyle>
            <a:lvl1pPr algn="r">
              <a:defRPr sz="1400">
                <a:solidFill>
                  <a:schemeClr val="accent3">
                    <a:lumMod val="75000"/>
                    <a:lumOff val="25000"/>
                  </a:schemeClr>
                </a:solidFill>
              </a:defRPr>
            </a:lvl1pPr>
          </a:lstStyle>
          <a:p>
            <a:fld id="{706D636C-90A3-4979-BA37-BAB384B22101}" type="slidenum">
              <a:rPr lang="en-US" smtClean="0"/>
              <a:pPr/>
              <a:t>‹#›</a:t>
            </a:fld>
            <a:endParaRPr lang="en-US" dirty="0"/>
          </a:p>
        </p:txBody>
      </p:sp>
    </p:spTree>
    <p:extLst>
      <p:ext uri="{BB962C8B-B14F-4D97-AF65-F5344CB8AC3E}">
        <p14:creationId xmlns:p14="http://schemas.microsoft.com/office/powerpoint/2010/main" val="3703511467"/>
      </p:ext>
    </p:extLst>
  </p:cSld>
  <p:clrMap bg1="lt1" tx1="dk1" bg2="lt2" tx2="dk2" accent1="accent1" accent2="accent2" accent3="accent3" accent4="accent4" accent5="accent5" accent6="accent6" hlink="hlink" folHlink="folHlink"/>
  <p:sldLayoutIdLst>
    <p:sldLayoutId id="2147483683" r:id="rId1"/>
  </p:sldLayoutIdLst>
  <p:hf hdr="0" ftr="0" dt="0"/>
  <p:txStyles>
    <p:titleStyle>
      <a:lvl1pPr algn="l" defTabSz="914400" rtl="0" eaLnBrk="1" latinLnBrk="0" hangingPunct="1">
        <a:lnSpc>
          <a:spcPct val="90000"/>
        </a:lnSpc>
        <a:spcBef>
          <a:spcPct val="0"/>
        </a:spcBef>
        <a:buNone/>
        <a:defRPr lang="en-US" sz="3400" b="1" kern="120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p:titleStyle>
    <p:bodyStyle>
      <a:lvl1pPr marL="274320" indent="-274320" algn="l" defTabSz="914400" rtl="0" eaLnBrk="1" latinLnBrk="0" hangingPunct="1">
        <a:lnSpc>
          <a:spcPct val="90000"/>
        </a:lnSpc>
        <a:spcBef>
          <a:spcPts val="1800"/>
        </a:spcBef>
        <a:buClr>
          <a:schemeClr val="accent2"/>
        </a:buClr>
        <a:buFont typeface="Wingdings 2" panose="05020102010507070707"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bg1">
            <a:lumMod val="65000"/>
          </a:schemeClr>
        </a:buClr>
        <a:buFont typeface="Wingdings 3" panose="05040102010807070707" pitchFamily="18" charset="2"/>
        <a:buChar char="}"/>
        <a:defRPr sz="2400" kern="1200">
          <a:solidFill>
            <a:schemeClr val="accent3">
              <a:lumMod val="90000"/>
              <a:lumOff val="10000"/>
            </a:schemeClr>
          </a:solidFill>
          <a:latin typeface="+mn-lt"/>
          <a:ea typeface="+mn-ea"/>
          <a:cs typeface="+mn-cs"/>
        </a:defRPr>
      </a:lvl2pPr>
      <a:lvl3pPr marL="1097280" indent="-182880" algn="l" defTabSz="914400" rtl="0" eaLnBrk="1" latinLnBrk="0" hangingPunct="1">
        <a:lnSpc>
          <a:spcPct val="90000"/>
        </a:lnSpc>
        <a:spcBef>
          <a:spcPts val="600"/>
        </a:spcBef>
        <a:buClr>
          <a:schemeClr val="accent1"/>
        </a:buClr>
        <a:buFont typeface="Wingdings 3" panose="05040102010807070707" pitchFamily="18" charset="2"/>
        <a:buChar char="ê"/>
        <a:defRPr sz="2000" kern="1200">
          <a:solidFill>
            <a:schemeClr val="accent3">
              <a:lumMod val="90000"/>
              <a:lumOff val="10000"/>
            </a:schemeClr>
          </a:solidFill>
          <a:latin typeface="+mn-lt"/>
          <a:ea typeface="+mn-ea"/>
          <a:cs typeface="+mn-cs"/>
        </a:defRPr>
      </a:lvl3pPr>
      <a:lvl4pPr marL="1554480" indent="-182880" algn="l" defTabSz="914400" rtl="0" eaLnBrk="1" latinLnBrk="0" hangingPunct="1">
        <a:lnSpc>
          <a:spcPct val="90000"/>
        </a:lnSpc>
        <a:spcBef>
          <a:spcPts val="500"/>
        </a:spcBef>
        <a:buClr>
          <a:schemeClr val="accent5"/>
        </a:buClr>
        <a:buFont typeface="Wingdings 3" panose="05040102010807070707" pitchFamily="18" charset="2"/>
        <a:buChar char="ê"/>
        <a:defRPr sz="1800" kern="1200">
          <a:solidFill>
            <a:schemeClr val="accent3">
              <a:lumMod val="90000"/>
              <a:lumOff val="10000"/>
            </a:schemeClr>
          </a:solidFill>
          <a:latin typeface="+mn-lt"/>
          <a:ea typeface="+mn-ea"/>
          <a:cs typeface="+mn-cs"/>
        </a:defRPr>
      </a:lvl4pPr>
      <a:lvl5pPr marL="2011680" indent="-182880" algn="l" defTabSz="914400" rtl="0" eaLnBrk="1" latinLnBrk="0" hangingPunct="1">
        <a:lnSpc>
          <a:spcPct val="90000"/>
        </a:lnSpc>
        <a:spcBef>
          <a:spcPts val="500"/>
        </a:spcBef>
        <a:buFont typeface="Wingdings 3" panose="05040102010807070707" pitchFamily="18" charset="2"/>
        <a:buChar char="ê"/>
        <a:defRPr sz="1800" kern="1200">
          <a:solidFill>
            <a:schemeClr val="accent3">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5.jpeg"/><Relationship Id="rId4" Type="http://schemas.openxmlformats.org/officeDocument/2006/relationships/hyperlink" Target="http://www.respectability.or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hyperlink" Target="http://bit.ly/2kewVop" TargetMode="External"/><Relationship Id="rId2" Type="http://schemas.openxmlformats.org/officeDocument/2006/relationships/hyperlink" Target="http://bit.ly/2FGSzIu" TargetMode="Externa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27.png"/><Relationship Id="rId7" Type="http://schemas.openxmlformats.org/officeDocument/2006/relationships/image" Target="../media/image29.tiff"/><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hyperlink" Target="https://www.respectability.org/2017/09/20/khmer-parent-association/" TargetMode="External"/><Relationship Id="rId5" Type="http://schemas.openxmlformats.org/officeDocument/2006/relationships/image" Target="../media/image28.tiff"/><Relationship Id="rId10" Type="http://schemas.openxmlformats.org/officeDocument/2006/relationships/hyperlink" Target="https://www.respectability.org/2017/10/03/disabled-vet-leads-restaurant-hires-other-vets-with-disabilities/" TargetMode="External"/><Relationship Id="rId4" Type="http://schemas.openxmlformats.org/officeDocument/2006/relationships/hyperlink" Target="1%20-%20https:/www.respectability.org/2017/08/07/better-future-children-young-adults-disabilities-long-beach" TargetMode="External"/><Relationship Id="rId9" Type="http://schemas.openxmlformats.org/officeDocument/2006/relationships/hyperlink" Target="https://www.respectability.org/2017/11/20/regional-hispanic-chamber-commerce/"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respectability.org/2017/12/12/southern-california-resource-services-independent-living-paves-pathway-youth-disabilities-long-beach/" TargetMode="External"/><Relationship Id="rId3" Type="http://schemas.openxmlformats.org/officeDocument/2006/relationships/image" Target="../media/image31.tiff"/><Relationship Id="rId7" Type="http://schemas.openxmlformats.org/officeDocument/2006/relationships/image" Target="../media/image33.tiff"/><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hyperlink" Target="https://www.respectability.org/2017/11/07/stramski-childrens-development-center/" TargetMode="External"/><Relationship Id="rId5" Type="http://schemas.openxmlformats.org/officeDocument/2006/relationships/image" Target="../media/image32.tiff"/><Relationship Id="rId10" Type="http://schemas.openxmlformats.org/officeDocument/2006/relationships/hyperlink" Target="https://www.respectability.org/2017/12/19/harbor-regional-center/" TargetMode="External"/><Relationship Id="rId4" Type="http://schemas.openxmlformats.org/officeDocument/2006/relationships/hyperlink" Target="https://www.respectability.org/2017/10/19/tichenor-clinic-pillar-long-beach-community-focusing-children-disabilities-birth/" TargetMode="External"/><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dol.gov/odep/" TargetMode="Externa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www.dol.gov/odep/resources/lead.htm" TargetMode="External"/><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s://www.dol.gov/odep/resources/NCWD.htm" TargetMode="External"/><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hyperlink" Target="https://www.dol.gov/odep/resources/PEAT.htm" TargetMode="External"/><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askearn.org/" TargetMode="Externa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askjan.org/"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hyperlink" Target="https://disability.workforcegps.org/resources/2017/02/15/22/14/The_Playlists_Disability_Resources_for_WIOA_Practitioners" TargetMode="External"/><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hyperlink" Target="https://businessengagement.workforcegps.org/" TargetMode="External"/><Relationship Id="rId5" Type="http://schemas.openxmlformats.org/officeDocument/2006/relationships/hyperlink" Target="https://www.cisco.com/c/dam/en_us/about/inclusion-collaboration/life-changer.pdf" TargetMode="External"/><Relationship Id="rId4" Type="http://schemas.openxmlformats.org/officeDocument/2006/relationships/hyperlink" Target="https://www.doleta.gov/business/incentives/opptax/"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hyperlink" Target="https://www.peatworks.org/buy-IT/priorities" TargetMode="External"/><Relationship Id="rId7" Type="http://schemas.openxmlformats.org/officeDocument/2006/relationships/hyperlink" Target="https://www.peatworks.org/content/wioa-and-accessible-technology-presentation-deck-ajcs" TargetMode="External"/><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hyperlink" Target="https://www.peatworks.org/content/digital-accessibility-checklist-american-job-centers" TargetMode="External"/><Relationship Id="rId5" Type="http://schemas.openxmlformats.org/officeDocument/2006/relationships/hyperlink" Target="https://www.peatworks.org/content/wioa-and-accessible-technology-five-things-american-job-centers-need-know" TargetMode="External"/><Relationship Id="rId4" Type="http://schemas.openxmlformats.org/officeDocument/2006/relationships/hyperlink" Target="http://www.peatworks.org/content/american-job-centers-and-digital-access-guide-accessible-ict"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workplaceinitiative.org/case-studies/upss-transitional-learning-center/" TargetMode="External"/><Relationship Id="rId3" Type="http://schemas.openxmlformats.org/officeDocument/2006/relationships/hyperlink" Target="http://workplaceinitiative.org/case-studies/pepsi-act/" TargetMode="External"/><Relationship Id="rId7" Type="http://schemas.openxmlformats.org/officeDocument/2006/relationships/image" Target="../media/image45.png"/><Relationship Id="rId12" Type="http://schemas.openxmlformats.org/officeDocument/2006/relationships/hyperlink" Target="http://workplaceinitiative.org/case-studies/project-win/" TargetMode="External"/><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44.png"/><Relationship Id="rId11" Type="http://schemas.openxmlformats.org/officeDocument/2006/relationships/hyperlink" Target="http://workplaceinitiative.org/case-studies/walgreens/" TargetMode="External"/><Relationship Id="rId5" Type="http://schemas.openxmlformats.org/officeDocument/2006/relationships/image" Target="../media/image43.png"/><Relationship Id="rId10" Type="http://schemas.openxmlformats.org/officeDocument/2006/relationships/hyperlink" Target="http://workplaceinitiative.org/case-studies/td-bank/" TargetMode="External"/><Relationship Id="rId4" Type="http://schemas.openxmlformats.org/officeDocument/2006/relationships/image" Target="../media/image42.png"/><Relationship Id="rId9" Type="http://schemas.openxmlformats.org/officeDocument/2006/relationships/image" Target="../media/image46.png"/></Relationships>
</file>

<file path=ppt/slides/_rels/slide34.xml.rels><?xml version="1.0" encoding="UTF-8" standalone="yes"?>
<Relationships xmlns="http://schemas.openxmlformats.org/package/2006/relationships"><Relationship Id="rId8" Type="http://schemas.openxmlformats.org/officeDocument/2006/relationships/hyperlink" Target="http://workplaceinitiative.org/case-studies/general-motors/" TargetMode="External"/><Relationship Id="rId3" Type="http://schemas.openxmlformats.org/officeDocument/2006/relationships/image" Target="../media/image48.png"/><Relationship Id="rId7" Type="http://schemas.openxmlformats.org/officeDocument/2006/relationships/hyperlink" Target="http://workplaceinitiative.org/case-studies/grainger/" TargetMode="External"/><Relationship Id="rId2" Type="http://schemas.openxmlformats.org/officeDocument/2006/relationships/image" Target="../media/image47.png"/><Relationship Id="rId1" Type="http://schemas.openxmlformats.org/officeDocument/2006/relationships/slideLayout" Target="../slideLayouts/slideLayout17.xml"/><Relationship Id="rId6" Type="http://schemas.openxmlformats.org/officeDocument/2006/relationships/hyperlink" Target="http://workplaceinitiative.org/case-studies/boston-scientific-corporation/" TargetMode="External"/><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hyperlink" Target="http://workplaceinitiative.org/case-studies/mckesso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hyperlink" Target="http://usbln.org/" TargetMode="External"/><Relationship Id="rId5" Type="http://schemas.openxmlformats.org/officeDocument/2006/relationships/image" Target="../media/image52.png"/><Relationship Id="rId4" Type="http://schemas.openxmlformats.org/officeDocument/2006/relationships/hyperlink" Target="https://www.nod.org/" TargetMode="External"/></Relationships>
</file>

<file path=ppt/slides/_rels/slide36.xml.rels><?xml version="1.0" encoding="UTF-8" standalone="yes"?>
<Relationships xmlns="http://schemas.openxmlformats.org/package/2006/relationships"><Relationship Id="rId13" Type="http://schemas.openxmlformats.org/officeDocument/2006/relationships/hyperlink" Target="http://about.bankofamerica.com/en-us/global-impact/diversity-and-inclusion.html#fbid=_Ikdlphyh7Q" TargetMode="External"/><Relationship Id="rId18" Type="http://schemas.openxmlformats.org/officeDocument/2006/relationships/hyperlink" Target="https://www.brown-forman.com/diversity/" TargetMode="External"/><Relationship Id="rId26" Type="http://schemas.openxmlformats.org/officeDocument/2006/relationships/hyperlink" Target="https://www.dteenergy.com/" TargetMode="External"/><Relationship Id="rId39" Type="http://schemas.openxmlformats.org/officeDocument/2006/relationships/hyperlink" Target="http://www.hp.com/" TargetMode="External"/><Relationship Id="rId21" Type="http://schemas.openxmlformats.org/officeDocument/2006/relationships/hyperlink" Target="http://www.cigna.com/" TargetMode="External"/><Relationship Id="rId34" Type="http://schemas.openxmlformats.org/officeDocument/2006/relationships/hyperlink" Target="http://www.gm.com/" TargetMode="External"/><Relationship Id="rId42" Type="http://schemas.openxmlformats.org/officeDocument/2006/relationships/hyperlink" Target="https://www.jpmorganchase.com/corporate/Corporate-Responsibility/corporate-responsibility.htm" TargetMode="External"/><Relationship Id="rId47" Type="http://schemas.openxmlformats.org/officeDocument/2006/relationships/hyperlink" Target="http://www.manpowergroup.com/" TargetMode="External"/><Relationship Id="rId50" Type="http://schemas.openxmlformats.org/officeDocument/2006/relationships/hyperlink" Target="http://www.northropgrumman.com/" TargetMode="External"/><Relationship Id="rId55" Type="http://schemas.openxmlformats.org/officeDocument/2006/relationships/hyperlink" Target="http://www.pwc.com/us/en/index.jhtml" TargetMode="External"/><Relationship Id="rId63" Type="http://schemas.openxmlformats.org/officeDocument/2006/relationships/hyperlink" Target="http://www.thehartford.com/supplierdiversity" TargetMode="External"/><Relationship Id="rId68" Type="http://schemas.openxmlformats.org/officeDocument/2006/relationships/hyperlink" Target="https://www.wellsfargo.com/about/diversity/supplier-diversity/" TargetMode="External"/><Relationship Id="rId7" Type="http://schemas.openxmlformats.org/officeDocument/2006/relationships/hyperlink" Target="https://www.ameren.com/" TargetMode="External"/><Relationship Id="rId2" Type="http://schemas.openxmlformats.org/officeDocument/2006/relationships/notesSlide" Target="../notesSlides/notesSlide15.xml"/><Relationship Id="rId16" Type="http://schemas.openxmlformats.org/officeDocument/2006/relationships/hyperlink" Target="http://www.boozallen.com/" TargetMode="External"/><Relationship Id="rId29" Type="http://schemas.openxmlformats.org/officeDocument/2006/relationships/hyperlink" Target="https://www.express-scripts.com/aboutus/citizenship/diversity.shtml" TargetMode="External"/><Relationship Id="rId1" Type="http://schemas.openxmlformats.org/officeDocument/2006/relationships/slideLayout" Target="../slideLayouts/slideLayout20.xml"/><Relationship Id="rId6" Type="http://schemas.openxmlformats.org/officeDocument/2006/relationships/hyperlink" Target="http://www.usbln.org/what-we-do/disability-equality-index/2017-dei-top-companies/" TargetMode="External"/><Relationship Id="rId11" Type="http://schemas.openxmlformats.org/officeDocument/2006/relationships/hyperlink" Target="http://www.att.com/" TargetMode="External"/><Relationship Id="rId24" Type="http://schemas.openxmlformats.org/officeDocument/2006/relationships/hyperlink" Target="http://www.delta.com/" TargetMode="External"/><Relationship Id="rId32" Type="http://schemas.openxmlformats.org/officeDocument/2006/relationships/hyperlink" Target="http://www3.bcbsfl.com/wps/portal/bcbsfl" TargetMode="External"/><Relationship Id="rId37" Type="http://schemas.openxmlformats.org/officeDocument/2006/relationships/hyperlink" Target="http://hcsc.com/supplier_diversity.html" TargetMode="External"/><Relationship Id="rId40" Type="http://schemas.openxmlformats.org/officeDocument/2006/relationships/hyperlink" Target="https://www.huntington.com/About-Us/diversity-inclusion" TargetMode="External"/><Relationship Id="rId45" Type="http://schemas.openxmlformats.org/officeDocument/2006/relationships/hyperlink" Target="https://www.lfg.com/public/individual" TargetMode="External"/><Relationship Id="rId53" Type="http://schemas.openxmlformats.org/officeDocument/2006/relationships/hyperlink" Target="http://www.pnc.jobs/" TargetMode="External"/><Relationship Id="rId58" Type="http://schemas.openxmlformats.org/officeDocument/2006/relationships/hyperlink" Target="http://www.sprint.com/accessibility/" TargetMode="External"/><Relationship Id="rId66" Type="http://schemas.openxmlformats.org/officeDocument/2006/relationships/hyperlink" Target="http://www.walgreens.com/" TargetMode="External"/><Relationship Id="rId5" Type="http://schemas.openxmlformats.org/officeDocument/2006/relationships/hyperlink" Target="https://www.aetna.com/" TargetMode="External"/><Relationship Id="rId15" Type="http://schemas.openxmlformats.org/officeDocument/2006/relationships/hyperlink" Target="https://www.bmoharris.com/main/personal" TargetMode="External"/><Relationship Id="rId23" Type="http://schemas.openxmlformats.org/officeDocument/2006/relationships/hyperlink" Target="http://cvshealth.com/" TargetMode="External"/><Relationship Id="rId28" Type="http://schemas.openxmlformats.org/officeDocument/2006/relationships/hyperlink" Target="http://www.dxc.technology/" TargetMode="External"/><Relationship Id="rId36" Type="http://schemas.openxmlformats.org/officeDocument/2006/relationships/hyperlink" Target="https://www.gsk.com/" TargetMode="External"/><Relationship Id="rId49" Type="http://schemas.openxmlformats.org/officeDocument/2006/relationships/hyperlink" Target="http://www.microsoft.com/accessibility" TargetMode="External"/><Relationship Id="rId57" Type="http://schemas.openxmlformats.org/officeDocument/2006/relationships/hyperlink" Target="http://www.southerncompany.com/" TargetMode="External"/><Relationship Id="rId61" Type="http://schemas.openxmlformats.org/officeDocument/2006/relationships/hyperlink" Target="https://tmobile.careers/" TargetMode="External"/><Relationship Id="rId10" Type="http://schemas.openxmlformats.org/officeDocument/2006/relationships/hyperlink" Target="http://www.aramark.com/" TargetMode="External"/><Relationship Id="rId19" Type="http://schemas.openxmlformats.org/officeDocument/2006/relationships/hyperlink" Target="https://www.capitalonecareers.com/" TargetMode="External"/><Relationship Id="rId31" Type="http://schemas.openxmlformats.org/officeDocument/2006/relationships/hyperlink" Target="https://www.finra.org/" TargetMode="External"/><Relationship Id="rId44" Type="http://schemas.openxmlformats.org/officeDocument/2006/relationships/hyperlink" Target="https://home.kpmg.com/xx/en/home.html" TargetMode="External"/><Relationship Id="rId52" Type="http://schemas.openxmlformats.org/officeDocument/2006/relationships/hyperlink" Target="http://www.pge.com/" TargetMode="External"/><Relationship Id="rId60" Type="http://schemas.openxmlformats.org/officeDocument/2006/relationships/hyperlink" Target="https://www.synchronyfinancial.com/" TargetMode="External"/><Relationship Id="rId65" Type="http://schemas.openxmlformats.org/officeDocument/2006/relationships/hyperlink" Target="http://www.verizon.com/about/careers/" TargetMode="External"/><Relationship Id="rId4" Type="http://schemas.openxmlformats.org/officeDocument/2006/relationships/hyperlink" Target="https://www.accenture.com/us-en/careers/team-culture-diversity" TargetMode="External"/><Relationship Id="rId9" Type="http://schemas.openxmlformats.org/officeDocument/2006/relationships/hyperlink" Target="https://www.anthem.com/health-insurance/home/overview" TargetMode="External"/><Relationship Id="rId14" Type="http://schemas.openxmlformats.org/officeDocument/2006/relationships/hyperlink" Target="http://www.bcbsm.com/" TargetMode="External"/><Relationship Id="rId22" Type="http://schemas.openxmlformats.org/officeDocument/2006/relationships/hyperlink" Target="http://corporate.comcast.com/" TargetMode="External"/><Relationship Id="rId27" Type="http://schemas.openxmlformats.org/officeDocument/2006/relationships/hyperlink" Target="http://www.dupont.com/" TargetMode="External"/><Relationship Id="rId30" Type="http://schemas.openxmlformats.org/officeDocument/2006/relationships/hyperlink" Target="http://www.ey.com/" TargetMode="External"/><Relationship Id="rId35" Type="http://schemas.openxmlformats.org/officeDocument/2006/relationships/hyperlink" Target="http://www.goldmansachs.com/" TargetMode="External"/><Relationship Id="rId43" Type="http://schemas.openxmlformats.org/officeDocument/2006/relationships/hyperlink" Target="http://share.kaiserpermanente.org/" TargetMode="External"/><Relationship Id="rId48" Type="http://schemas.openxmlformats.org/officeDocument/2006/relationships/hyperlink" Target="http://www.mayoclinic.org/" TargetMode="External"/><Relationship Id="rId56" Type="http://schemas.openxmlformats.org/officeDocument/2006/relationships/hyperlink" Target="http://www.qualcomm.com/" TargetMode="External"/><Relationship Id="rId64" Type="http://schemas.openxmlformats.org/officeDocument/2006/relationships/hyperlink" Target="https://www.united.com/web/en-US/content/company/globalcitizenship/diversity.aspx" TargetMode="External"/><Relationship Id="rId69" Type="http://schemas.openxmlformats.org/officeDocument/2006/relationships/hyperlink" Target="http://www.whirlpoolcorp.com/" TargetMode="External"/><Relationship Id="rId8" Type="http://schemas.openxmlformats.org/officeDocument/2006/relationships/hyperlink" Target="http://www.aa.com/homePage.do" TargetMode="External"/><Relationship Id="rId51" Type="http://schemas.openxmlformats.org/officeDocument/2006/relationships/hyperlink" Target="http://www.pg.com/" TargetMode="External"/><Relationship Id="rId3" Type="http://schemas.openxmlformats.org/officeDocument/2006/relationships/hyperlink" Target="http://www.3m.com/3M/en_US/company-us/" TargetMode="External"/><Relationship Id="rId12" Type="http://schemas.openxmlformats.org/officeDocument/2006/relationships/hyperlink" Target="http://www.baesystems.com/en-us/careers/life-at-bae-systems/diversity" TargetMode="External"/><Relationship Id="rId17" Type="http://schemas.openxmlformats.org/officeDocument/2006/relationships/hyperlink" Target="http://www.bostonscientific.com/en-US/home.html" TargetMode="External"/><Relationship Id="rId25" Type="http://schemas.openxmlformats.org/officeDocument/2006/relationships/hyperlink" Target="http://www.dow.com/careers/" TargetMode="External"/><Relationship Id="rId33" Type="http://schemas.openxmlformats.org/officeDocument/2006/relationships/hyperlink" Target="http://www.freddiemac.com/" TargetMode="External"/><Relationship Id="rId38" Type="http://schemas.openxmlformats.org/officeDocument/2006/relationships/hyperlink" Target="https://www.hpe.com/us/en/home.html" TargetMode="External"/><Relationship Id="rId46" Type="http://schemas.openxmlformats.org/officeDocument/2006/relationships/hyperlink" Target="http://www.lockheedmartin.com/" TargetMode="External"/><Relationship Id="rId59" Type="http://schemas.openxmlformats.org/officeDocument/2006/relationships/hyperlink" Target="http://www.starbucks.com/inclusion" TargetMode="External"/><Relationship Id="rId67" Type="http://schemas.openxmlformats.org/officeDocument/2006/relationships/hyperlink" Target="http://corporate.walmart.com/global-responsibility/opportunity" TargetMode="External"/><Relationship Id="rId20" Type="http://schemas.openxmlformats.org/officeDocument/2006/relationships/hyperlink" Target="http://www.cargill.com/" TargetMode="External"/><Relationship Id="rId41" Type="http://schemas.openxmlformats.org/officeDocument/2006/relationships/hyperlink" Target="https://www.intel.com/diversity" TargetMode="External"/><Relationship Id="rId54" Type="http://schemas.openxmlformats.org/officeDocument/2006/relationships/hyperlink" Target="http://www.prudential.com/" TargetMode="External"/><Relationship Id="rId62" Type="http://schemas.openxmlformats.org/officeDocument/2006/relationships/hyperlink" Target="http://www.tdbank.com/"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www.fedspending.org/" TargetMode="External"/><Relationship Id="rId1" Type="http://schemas.openxmlformats.org/officeDocument/2006/relationships/slideLayout" Target="../slideLayouts/slideLayout18.xml"/><Relationship Id="rId4" Type="http://schemas.openxmlformats.org/officeDocument/2006/relationships/hyperlink" Target="https://www.dol.gov/ofccp/regs/compliance/section503.htm"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harborrc.org/files/uploads/C2C_FAQ.pdf" TargetMode="Externa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hyperlink" Target="mailto:Melissa.Burdi@csulb.edu" TargetMode="External"/><Relationship Id="rId2" Type="http://schemas.openxmlformats.org/officeDocument/2006/relationships/hyperlink" Target="mailto:Monica.Marquez-Savala@csulb.edu" TargetMode="External"/><Relationship Id="rId1" Type="http://schemas.openxmlformats.org/officeDocument/2006/relationships/slideLayout" Target="../slideLayouts/slideLayout23.xml"/><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emf"/><Relationship Id="rId4" Type="http://schemas.openxmlformats.org/officeDocument/2006/relationships/image" Target="../media/image10.png"/><Relationship Id="rId9" Type="http://schemas.openxmlformats.org/officeDocument/2006/relationships/image" Target="../media/image15.emf"/></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g"/><Relationship Id="rId7" Type="http://schemas.openxmlformats.org/officeDocument/2006/relationships/image" Target="../media/image78.jpg"/><Relationship Id="rId2" Type="http://schemas.openxmlformats.org/officeDocument/2006/relationships/hyperlink" Target="http://www.google.com/imgres?imgurl=http://i0.bookcdn.com/data/Photos/OriginalPhoto/181/18150/18150932/Embassy-Suites-Omaha-La-Vista-Hotel--Conference-Center-photos-Interior.JPEG&amp;imgrefurl=http://www.booked.net/hotel/embassy-suites-omaha-la-vista-hotel-conference-center-ne-78640&amp;h=480&amp;w=640&amp;tbnid=Il3StcoJumqBiM:&amp;zoom=1&amp;docid=JQa4OObFffUHDM&amp;ei=iCifU8LeLI60yASo6oAQ&amp;tbm=isch&amp;ved=0CFgQMyg2MDY&amp;iact=rc&amp;uact=3&amp;dur=270&amp;page=2&amp;start=43&amp;ndsp=53" TargetMode="External"/><Relationship Id="rId1" Type="http://schemas.openxmlformats.org/officeDocument/2006/relationships/slideLayout" Target="../slideLayouts/slideLayout10.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http://www.disabilitycompendium.org/docs/default-source/2014-compendium/2014_compendium.pdf" TargetMode="External"/><Relationship Id="rId2" Type="http://schemas.openxmlformats.org/officeDocument/2006/relationships/hyperlink" Target="https://factfinder.census.gov/bkmk/table/1.0/en/ACS/15_1YR/S2301/312M200US310800643000" TargetMode="External"/><Relationship Id="rId1" Type="http://schemas.openxmlformats.org/officeDocument/2006/relationships/slideLayout" Target="../slideLayouts/slideLayout10.xml"/><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hyperlink" Target="http://projectsearch.us/" TargetMode="External"/><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bit.ly/DesignDeliver" TargetMode="Externa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rubistar.4teachers.org/index.php" TargetMode="Externa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10.xml"/><Relationship Id="rId5" Type="http://schemas.openxmlformats.org/officeDocument/2006/relationships/image" Target="../media/image86.jpg"/><Relationship Id="rId4" Type="http://schemas.openxmlformats.org/officeDocument/2006/relationships/image" Target="../media/image85.jpg"/></Relationships>
</file>

<file path=ppt/slides/_rels/slide6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91.png"/></Relationships>
</file>

<file path=ppt/slides/_rels/slide6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hyperlink" Target="https://www.understood.org/en" TargetMode="External"/><Relationship Id="rId2" Type="http://schemas.openxmlformats.org/officeDocument/2006/relationships/image" Target="../media/image95.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hyperlink" Target="http://www.respectability.org/" TargetMode="External"/><Relationship Id="rId7" Type="http://schemas.openxmlformats.org/officeDocument/2006/relationships/hyperlink" Target="http://www.respectabilityusa.org/" TargetMode="External"/><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hyperlink" Target="https://www.facebook.com/RespectAbilityUSA" TargetMode="External"/><Relationship Id="rId5" Type="http://schemas.openxmlformats.org/officeDocument/2006/relationships/hyperlink" Target="https://twitter.com/respect_ability" TargetMode="External"/><Relationship Id="rId4" Type="http://schemas.openxmlformats.org/officeDocument/2006/relationships/hyperlink" Target="mailto:JenniferM@RespectAbilityUSA.or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dq.cde.ca.gov/dataquest/SearchName.asp?rbTimeFrame=oneyear&amp;rYear=2015-16&amp;cName=Long+Beach&amp;Topic=Graduates&amp;Level=District&amp;submit1=Submit" TargetMode="External"/><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hyperlink" Target="http://bit.ly/2vmCK6i" TargetMode="Externa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2" name="Title 1">
            <a:extLst>
              <a:ext uri="{FF2B5EF4-FFF2-40B4-BE49-F238E27FC236}">
                <a16:creationId xmlns:a16="http://schemas.microsoft.com/office/drawing/2014/main" id="{B3BAB956-BE6F-4551-AEAD-C50E125A78DC}"/>
              </a:ext>
            </a:extLst>
          </p:cNvPr>
          <p:cNvSpPr>
            <a:spLocks noGrp="1"/>
          </p:cNvSpPr>
          <p:nvPr>
            <p:ph type="title"/>
          </p:nvPr>
        </p:nvSpPr>
        <p:spPr>
          <a:xfrm>
            <a:off x="833344" y="1300759"/>
            <a:ext cx="7886700" cy="994172"/>
          </a:xfrm>
        </p:spPr>
        <p:txBody>
          <a:bodyPr/>
          <a:lstStyle/>
          <a:p>
            <a:r>
              <a:rPr lang="en-US" dirty="0" err="1"/>
              <a:t>RespectAbility</a:t>
            </a:r>
            <a:endParaRPr lang="en-US" dirty="0"/>
          </a:p>
        </p:txBody>
      </p:sp>
      <p:sp>
        <p:nvSpPr>
          <p:cNvPr id="4" name="Content Placeholder 3">
            <a:extLst>
              <a:ext uri="{FF2B5EF4-FFF2-40B4-BE49-F238E27FC236}">
                <a16:creationId xmlns:a16="http://schemas.microsoft.com/office/drawing/2014/main" id="{AFFF38B5-2C1F-417E-ADAE-828BED303EF8}"/>
              </a:ext>
            </a:extLst>
          </p:cNvPr>
          <p:cNvSpPr>
            <a:spLocks noGrp="1"/>
          </p:cNvSpPr>
          <p:nvPr>
            <p:ph sz="half" idx="1"/>
          </p:nvPr>
        </p:nvSpPr>
        <p:spPr>
          <a:xfrm>
            <a:off x="-480286" y="2506662"/>
            <a:ext cx="4871311" cy="4351338"/>
          </a:xfrm>
        </p:spPr>
        <p:txBody>
          <a:bodyPr/>
          <a:lstStyle/>
          <a:p>
            <a:pPr indent="-38096" algn="ctr">
              <a:buClr>
                <a:srgbClr val="000000"/>
              </a:buClr>
              <a:buSzPct val="25000"/>
            </a:pPr>
            <a:r>
              <a:rPr lang="es-ES" sz="2400" i="1" dirty="0">
                <a:latin typeface="Libre Baskerville" panose="020B0604020202020204" charset="0"/>
                <a:ea typeface="Libre Baskerville"/>
                <a:cs typeface="Libre Baskerville"/>
                <a:sym typeface="Libre Baskerville"/>
              </a:rPr>
              <a:t>Long Beach - Herramientas para Impulsar el Empleo</a:t>
            </a:r>
          </a:p>
          <a:p>
            <a:pPr indent="-38096" algn="ctr">
              <a:buClr>
                <a:srgbClr val="000000"/>
              </a:buClr>
              <a:buSzPct val="25000"/>
            </a:pPr>
            <a:endParaRPr lang="es-ES" sz="2400" i="1" dirty="0">
              <a:latin typeface="Libre Baskerville" panose="020B0604020202020204" charset="0"/>
              <a:ea typeface="Libre Baskerville"/>
              <a:cs typeface="Libre Baskerville"/>
              <a:sym typeface="Libre Baskerville"/>
            </a:endParaRPr>
          </a:p>
          <a:p>
            <a:pPr marL="508004" indent="0" algn="ctr">
              <a:buClr>
                <a:srgbClr val="000000"/>
              </a:buClr>
              <a:buSzPct val="25000"/>
              <a:buNone/>
            </a:pPr>
            <a:r>
              <a:rPr lang="es-ES" sz="2400" i="1" dirty="0">
                <a:latin typeface="Libre Baskerville" panose="020B0604020202020204" charset="0"/>
                <a:ea typeface="Libre Baskerville"/>
                <a:cs typeface="Libre Baskerville"/>
                <a:sym typeface="Libre Baskerville"/>
              </a:rPr>
              <a:t>22 de Marzo de 2018</a:t>
            </a:r>
            <a:endParaRPr lang="en-US" sz="2400" b="1" i="1" dirty="0">
              <a:latin typeface="Libre Baskerville" panose="020B0604020202020204" charset="0"/>
              <a:ea typeface="Libre Baskerville"/>
              <a:cs typeface="Libre Baskerville"/>
              <a:sym typeface="Libre Baskerville"/>
            </a:endParaRPr>
          </a:p>
          <a:p>
            <a:pPr>
              <a:lnSpc>
                <a:spcPct val="100000"/>
              </a:lnSpc>
            </a:pPr>
            <a:endParaRPr lang="en-US" dirty="0"/>
          </a:p>
        </p:txBody>
      </p:sp>
      <p:pic>
        <p:nvPicPr>
          <p:cNvPr id="172" name="Shape 172" descr="Black and gold logo of RespectAbility&#10;"/>
          <p:cNvPicPr preferRelativeResize="0"/>
          <p:nvPr/>
        </p:nvPicPr>
        <p:blipFill rotWithShape="1">
          <a:blip r:embed="rId3">
            <a:alphaModFix/>
          </a:blip>
          <a:srcRect/>
          <a:stretch/>
        </p:blipFill>
        <p:spPr>
          <a:xfrm>
            <a:off x="2571750" y="310811"/>
            <a:ext cx="3800043" cy="1893713"/>
          </a:xfrm>
          <a:prstGeom prst="rect">
            <a:avLst/>
          </a:prstGeom>
          <a:noFill/>
          <a:ln>
            <a:noFill/>
          </a:ln>
        </p:spPr>
      </p:pic>
      <p:sp>
        <p:nvSpPr>
          <p:cNvPr id="14" name="Shape 169">
            <a:extLst>
              <a:ext uri="{FF2B5EF4-FFF2-40B4-BE49-F238E27FC236}">
                <a16:creationId xmlns:a16="http://schemas.microsoft.com/office/drawing/2014/main" id="{198C204F-A8D6-4B23-825E-B3DB91950AAC}"/>
              </a:ext>
            </a:extLst>
          </p:cNvPr>
          <p:cNvSpPr txBox="1">
            <a:spLocks/>
          </p:cNvSpPr>
          <p:nvPr/>
        </p:nvSpPr>
        <p:spPr>
          <a:xfrm>
            <a:off x="850832" y="4901809"/>
            <a:ext cx="7672861" cy="1645380"/>
          </a:xfrm>
          <a:prstGeom prst="rect">
            <a:avLst/>
          </a:prstGeom>
          <a:noFill/>
          <a:ln>
            <a:noFill/>
          </a:ln>
        </p:spPr>
        <p:txBody>
          <a:bodyPr vert="horz" wrap="square" lIns="68450" tIns="34217" rIns="68450" bIns="34217"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0"/>
              </a:spcBef>
              <a:spcAft>
                <a:spcPts val="225"/>
              </a:spcAft>
              <a:buClr>
                <a:schemeClr val="dk1"/>
              </a:buClr>
              <a:buSzPct val="61111"/>
              <a:buNone/>
            </a:pPr>
            <a:r>
              <a:rPr lang="en-US" sz="1800" b="1" dirty="0">
                <a:solidFill>
                  <a:schemeClr val="dk1"/>
                </a:solidFill>
                <a:latin typeface="Libre Baskerville" panose="020B0604020202020204" charset="0"/>
                <a:ea typeface="Libre Baskerville"/>
                <a:cs typeface="Libre Baskerville"/>
                <a:sym typeface="Libre Baskerville"/>
              </a:rPr>
              <a:t>Calvin Harris, Chairman, </a:t>
            </a:r>
            <a:r>
              <a:rPr lang="en-US" sz="1800" b="1" dirty="0" err="1">
                <a:solidFill>
                  <a:schemeClr val="dk1"/>
                </a:solidFill>
                <a:latin typeface="Libre Baskerville" panose="020B0604020202020204" charset="0"/>
                <a:ea typeface="Libre Baskerville"/>
                <a:cs typeface="Libre Baskerville"/>
                <a:sym typeface="Libre Baskerville"/>
              </a:rPr>
              <a:t>RespectAbility</a:t>
            </a:r>
            <a:endParaRPr lang="en-US" sz="1800" b="1" dirty="0">
              <a:solidFill>
                <a:schemeClr val="dk1"/>
              </a:solidFill>
              <a:latin typeface="Libre Baskerville" panose="020B0604020202020204" charset="0"/>
              <a:ea typeface="Libre Baskerville"/>
              <a:cs typeface="Libre Baskerville"/>
              <a:sym typeface="Libre Baskerville"/>
            </a:endParaRPr>
          </a:p>
          <a:p>
            <a:pPr marL="0" indent="0" algn="ctr">
              <a:lnSpc>
                <a:spcPct val="115000"/>
              </a:lnSpc>
              <a:spcBef>
                <a:spcPts val="0"/>
              </a:spcBef>
              <a:spcAft>
                <a:spcPts val="225"/>
              </a:spcAft>
              <a:buClr>
                <a:schemeClr val="dk1"/>
              </a:buClr>
              <a:buSzPct val="61111"/>
              <a:buNone/>
            </a:pPr>
            <a:r>
              <a:rPr lang="en-US" sz="1800" b="1" dirty="0">
                <a:solidFill>
                  <a:schemeClr val="dk1"/>
                </a:solidFill>
                <a:latin typeface="Libre Baskerville" panose="020B0604020202020204" charset="0"/>
                <a:ea typeface="Libre Baskerville"/>
                <a:cs typeface="Libre Baskerville"/>
                <a:sym typeface="Libre Baskerville"/>
              </a:rPr>
              <a:t>Jennifer Laszlo Mizrahi, President, </a:t>
            </a:r>
            <a:r>
              <a:rPr lang="en-US" sz="1800" b="1" dirty="0" err="1">
                <a:solidFill>
                  <a:schemeClr val="dk1"/>
                </a:solidFill>
                <a:latin typeface="Libre Baskerville" panose="020B0604020202020204" charset="0"/>
                <a:ea typeface="Libre Baskerville"/>
                <a:cs typeface="Libre Baskerville"/>
                <a:sym typeface="Libre Baskerville"/>
              </a:rPr>
              <a:t>RespectAbility</a:t>
            </a:r>
            <a:endParaRPr lang="en-US" sz="1800" b="1" dirty="0">
              <a:solidFill>
                <a:schemeClr val="dk1"/>
              </a:solidFill>
              <a:latin typeface="Libre Baskerville" panose="020B0604020202020204" charset="0"/>
              <a:ea typeface="Libre Baskerville"/>
              <a:cs typeface="Libre Baskerville"/>
              <a:sym typeface="Libre Baskerville"/>
            </a:endParaRPr>
          </a:p>
          <a:p>
            <a:pPr marL="0" indent="0" algn="ctr">
              <a:lnSpc>
                <a:spcPct val="115000"/>
              </a:lnSpc>
              <a:spcBef>
                <a:spcPts val="0"/>
              </a:spcBef>
              <a:spcAft>
                <a:spcPts val="225"/>
              </a:spcAft>
              <a:buClr>
                <a:schemeClr val="dk1"/>
              </a:buClr>
              <a:buSzPct val="61111"/>
              <a:buNone/>
            </a:pPr>
            <a:r>
              <a:rPr lang="en-US" sz="1800" b="1" dirty="0">
                <a:solidFill>
                  <a:schemeClr val="dk1"/>
                </a:solidFill>
                <a:latin typeface="Libre Baskerville" panose="020B0604020202020204" charset="0"/>
                <a:ea typeface="Libre Baskerville"/>
                <a:cs typeface="Libre Baskerville"/>
                <a:sym typeface="Libre Baskerville"/>
              </a:rPr>
              <a:t>Philip Kahn-Pauli, Policy Director, </a:t>
            </a:r>
            <a:r>
              <a:rPr lang="en-US" sz="1800" b="1" dirty="0" err="1">
                <a:solidFill>
                  <a:schemeClr val="dk1"/>
                </a:solidFill>
                <a:latin typeface="Libre Baskerville" panose="020B0604020202020204" charset="0"/>
                <a:ea typeface="Libre Baskerville"/>
                <a:cs typeface="Libre Baskerville"/>
                <a:sym typeface="Libre Baskerville"/>
              </a:rPr>
              <a:t>RespectAbility</a:t>
            </a:r>
            <a:endParaRPr lang="en-US" sz="1800" b="1" dirty="0">
              <a:solidFill>
                <a:schemeClr val="dk1"/>
              </a:solidFill>
              <a:latin typeface="Libre Baskerville" panose="020B0604020202020204" charset="0"/>
              <a:ea typeface="Libre Baskerville"/>
              <a:cs typeface="Libre Baskerville"/>
              <a:sym typeface="Libre Baskerville"/>
            </a:endParaRPr>
          </a:p>
          <a:p>
            <a:pPr marL="0" indent="0" algn="ctr">
              <a:lnSpc>
                <a:spcPct val="115000"/>
              </a:lnSpc>
              <a:spcBef>
                <a:spcPts val="0"/>
              </a:spcBef>
              <a:spcAft>
                <a:spcPts val="225"/>
              </a:spcAft>
              <a:buClr>
                <a:schemeClr val="dk1"/>
              </a:buClr>
              <a:buSzPct val="61111"/>
              <a:buNone/>
            </a:pPr>
            <a:r>
              <a:rPr lang="en-US" sz="1800" b="1" dirty="0">
                <a:solidFill>
                  <a:schemeClr val="dk1"/>
                </a:solidFill>
                <a:latin typeface="Libre Baskerville" panose="020B0604020202020204" charset="0"/>
                <a:ea typeface="Libre Baskerville"/>
                <a:cs typeface="Libre Baskerville"/>
                <a:sym typeface="Libre Baskerville"/>
              </a:rPr>
              <a:t>Debbie Fink, Community Outreach Director, </a:t>
            </a:r>
            <a:r>
              <a:rPr lang="en-US" sz="1800" b="1" dirty="0" err="1">
                <a:solidFill>
                  <a:schemeClr val="dk1"/>
                </a:solidFill>
                <a:latin typeface="Libre Baskerville" panose="020B0604020202020204" charset="0"/>
                <a:ea typeface="Libre Baskerville"/>
                <a:cs typeface="Libre Baskerville"/>
                <a:sym typeface="Libre Baskerville"/>
              </a:rPr>
              <a:t>RespectAbility</a:t>
            </a:r>
            <a:endParaRPr lang="en-US" sz="1800" b="1" dirty="0">
              <a:solidFill>
                <a:schemeClr val="dk1"/>
              </a:solidFill>
              <a:latin typeface="Libre Baskerville" panose="020B0604020202020204" charset="0"/>
              <a:ea typeface="Libre Baskerville"/>
              <a:cs typeface="Libre Baskerville"/>
              <a:sym typeface="Libre Baskerville"/>
            </a:endParaRPr>
          </a:p>
          <a:p>
            <a:pPr marL="0" indent="0" algn="ctr">
              <a:lnSpc>
                <a:spcPct val="115000"/>
              </a:lnSpc>
              <a:spcBef>
                <a:spcPts val="0"/>
              </a:spcBef>
              <a:buClr>
                <a:schemeClr val="dk1"/>
              </a:buClr>
              <a:buSzPct val="61111"/>
              <a:buNone/>
            </a:pPr>
            <a:r>
              <a:rPr lang="en-US" sz="1800" b="1" dirty="0">
                <a:solidFill>
                  <a:schemeClr val="dk1"/>
                </a:solidFill>
                <a:latin typeface="Libre Baskerville" panose="020B0604020202020204" charset="0"/>
                <a:ea typeface="Libre Baskerville"/>
                <a:cs typeface="Libre Baskerville"/>
                <a:sym typeface="Libre Baskerville"/>
                <a:hlinkClick r:id="rId4"/>
              </a:rPr>
              <a:t>www.RespectAbility.org</a:t>
            </a:r>
            <a:r>
              <a:rPr lang="en-US" sz="1800" b="1" dirty="0">
                <a:solidFill>
                  <a:schemeClr val="dk1"/>
                </a:solidFill>
                <a:latin typeface="Libre Baskerville" panose="020B0604020202020204" charset="0"/>
                <a:ea typeface="Libre Baskerville"/>
                <a:cs typeface="Libre Baskerville"/>
                <a:sym typeface="Libre Baskerville"/>
              </a:rPr>
              <a:t> </a:t>
            </a:r>
          </a:p>
        </p:txBody>
      </p:sp>
      <p:pic>
        <p:nvPicPr>
          <p:cNvPr id="16" name="Picture 2" descr="Sunset image of Long Beach skyline.">
            <a:extLst>
              <a:ext uri="{FF2B5EF4-FFF2-40B4-BE49-F238E27FC236}">
                <a16:creationId xmlns:a16="http://schemas.microsoft.com/office/drawing/2014/main" id="{C88FE344-E2DD-4107-90FA-E5FBDF22C5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147850"/>
            <a:ext cx="4358163" cy="2562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69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F49598A-3168-45FD-A15B-982923EAC884}"/>
              </a:ext>
            </a:extLst>
          </p:cNvPr>
          <p:cNvGraphicFramePr>
            <a:graphicFrameLocks noGrp="1"/>
          </p:cNvGraphicFramePr>
          <p:nvPr>
            <p:extLst>
              <p:ext uri="{D42A27DB-BD31-4B8C-83A1-F6EECF244321}">
                <p14:modId xmlns:p14="http://schemas.microsoft.com/office/powerpoint/2010/main" val="581347005"/>
              </p:ext>
            </p:extLst>
          </p:nvPr>
        </p:nvGraphicFramePr>
        <p:xfrm>
          <a:off x="0" y="2286000"/>
          <a:ext cx="9144000" cy="4572001"/>
        </p:xfrm>
        <a:graphic>
          <a:graphicData uri="http://schemas.openxmlformats.org/drawingml/2006/table">
            <a:tbl>
              <a:tblPr firstRow="1" bandRow="1">
                <a:tableStyleId>{5C22544A-7EE6-4342-B048-85BDC9FD1C3A}</a:tableStyleId>
              </a:tblPr>
              <a:tblGrid>
                <a:gridCol w="4453119">
                  <a:extLst>
                    <a:ext uri="{9D8B030D-6E8A-4147-A177-3AD203B41FA5}">
                      <a16:colId xmlns:a16="http://schemas.microsoft.com/office/drawing/2014/main" val="731695372"/>
                    </a:ext>
                  </a:extLst>
                </a:gridCol>
                <a:gridCol w="2610449">
                  <a:extLst>
                    <a:ext uri="{9D8B030D-6E8A-4147-A177-3AD203B41FA5}">
                      <a16:colId xmlns:a16="http://schemas.microsoft.com/office/drawing/2014/main" val="522825596"/>
                    </a:ext>
                  </a:extLst>
                </a:gridCol>
                <a:gridCol w="2080432">
                  <a:extLst>
                    <a:ext uri="{9D8B030D-6E8A-4147-A177-3AD203B41FA5}">
                      <a16:colId xmlns:a16="http://schemas.microsoft.com/office/drawing/2014/main" val="3051371524"/>
                    </a:ext>
                  </a:extLst>
                </a:gridCol>
              </a:tblGrid>
              <a:tr h="756953">
                <a:tc>
                  <a:txBody>
                    <a:bodyPr/>
                    <a:lstStyle/>
                    <a:p>
                      <a:pPr algn="ctr"/>
                      <a:r>
                        <a:rPr lang="en-US" dirty="0"/>
                        <a:t>Grupo</a:t>
                      </a:r>
                    </a:p>
                  </a:txBody>
                  <a:tcPr anchor="ctr"/>
                </a:tc>
                <a:tc>
                  <a:txBody>
                    <a:bodyPr/>
                    <a:lstStyle/>
                    <a:p>
                      <a:pPr algn="ctr"/>
                      <a:r>
                        <a:rPr lang="en-US" dirty="0"/>
                        <a:t># de Estudiantes</a:t>
                      </a:r>
                    </a:p>
                  </a:txBody>
                  <a:tcPr anchor="ctr"/>
                </a:tc>
                <a:tc>
                  <a:txBody>
                    <a:bodyPr/>
                    <a:lstStyle/>
                    <a:p>
                      <a:pPr algn="ctr"/>
                      <a:r>
                        <a:rPr lang="en-US" dirty="0"/>
                        <a:t>Porcentaje</a:t>
                      </a:r>
                    </a:p>
                  </a:txBody>
                  <a:tcPr anchor="ctr"/>
                </a:tc>
                <a:extLst>
                  <a:ext uri="{0D108BD9-81ED-4DB2-BD59-A6C34878D82A}">
                    <a16:rowId xmlns:a16="http://schemas.microsoft.com/office/drawing/2014/main" val="3179495966"/>
                  </a:ext>
                </a:extLst>
              </a:tr>
              <a:tr h="953762">
                <a:tc>
                  <a:txBody>
                    <a:bodyPr/>
                    <a:lstStyle/>
                    <a:p>
                      <a:pPr algn="ctr"/>
                      <a:r>
                        <a:rPr lang="en-US" dirty="0"/>
                        <a:t>Estudiantes con Discapacidad</a:t>
                      </a:r>
                    </a:p>
                    <a:p>
                      <a:pPr algn="ctr"/>
                      <a:r>
                        <a:rPr lang="en-US" dirty="0"/>
                        <a:t>(grados 9-12)</a:t>
                      </a:r>
                    </a:p>
                  </a:txBody>
                  <a:tcPr/>
                </a:tc>
                <a:tc>
                  <a:txBody>
                    <a:bodyPr/>
                    <a:lstStyle/>
                    <a:p>
                      <a:pPr algn="ctr"/>
                      <a:r>
                        <a:rPr lang="en-US" dirty="0"/>
                        <a:t>674</a:t>
                      </a:r>
                    </a:p>
                  </a:txBody>
                  <a:tcPr anchor="ctr"/>
                </a:tc>
                <a:tc>
                  <a:txBody>
                    <a:bodyPr/>
                    <a:lstStyle/>
                    <a:p>
                      <a:pPr algn="ctr"/>
                      <a:r>
                        <a:rPr lang="en-US" dirty="0"/>
                        <a:t>24.1%</a:t>
                      </a:r>
                    </a:p>
                  </a:txBody>
                  <a:tcPr anchor="ctr"/>
                </a:tc>
                <a:extLst>
                  <a:ext uri="{0D108BD9-81ED-4DB2-BD59-A6C34878D82A}">
                    <a16:rowId xmlns:a16="http://schemas.microsoft.com/office/drawing/2014/main" val="2560373828"/>
                  </a:ext>
                </a:extLst>
              </a:tr>
              <a:tr h="953762">
                <a:tc>
                  <a:txBody>
                    <a:bodyPr/>
                    <a:lstStyle/>
                    <a:p>
                      <a:pPr algn="ctr"/>
                      <a:r>
                        <a:rPr lang="en-US" dirty="0"/>
                        <a:t>Total </a:t>
                      </a:r>
                    </a:p>
                    <a:p>
                      <a:pPr algn="ctr"/>
                      <a:r>
                        <a:rPr lang="en-US" dirty="0"/>
                        <a:t>(grados 9-12)</a:t>
                      </a:r>
                    </a:p>
                  </a:txBody>
                  <a:tcPr/>
                </a:tc>
                <a:tc>
                  <a:txBody>
                    <a:bodyPr/>
                    <a:lstStyle/>
                    <a:p>
                      <a:pPr algn="ctr"/>
                      <a:r>
                        <a:rPr lang="en-US" dirty="0"/>
                        <a:t>3,494</a:t>
                      </a:r>
                    </a:p>
                  </a:txBody>
                  <a:tcPr anchor="ctr"/>
                </a:tc>
                <a:tc>
                  <a:txBody>
                    <a:bodyPr/>
                    <a:lstStyle/>
                    <a:p>
                      <a:pPr algn="ctr"/>
                      <a:r>
                        <a:rPr lang="en-US" dirty="0"/>
                        <a:t>13.9%</a:t>
                      </a:r>
                    </a:p>
                  </a:txBody>
                  <a:tcPr anchor="ctr"/>
                </a:tc>
                <a:extLst>
                  <a:ext uri="{0D108BD9-81ED-4DB2-BD59-A6C34878D82A}">
                    <a16:rowId xmlns:a16="http://schemas.microsoft.com/office/drawing/2014/main" val="1515796875"/>
                  </a:ext>
                </a:extLst>
              </a:tr>
              <a:tr h="953762">
                <a:tc>
                  <a:txBody>
                    <a:bodyPr/>
                    <a:lstStyle/>
                    <a:p>
                      <a:pPr algn="ctr"/>
                      <a:r>
                        <a:rPr lang="en-US" dirty="0"/>
                        <a:t>Estudiantes con Discapacidad</a:t>
                      </a:r>
                    </a:p>
                    <a:p>
                      <a:pPr algn="ctr"/>
                      <a:r>
                        <a:rPr lang="en-US" dirty="0"/>
                        <a:t>(grados K-8)</a:t>
                      </a:r>
                    </a:p>
                  </a:txBody>
                  <a:tcPr/>
                </a:tc>
                <a:tc>
                  <a:txBody>
                    <a:bodyPr/>
                    <a:lstStyle/>
                    <a:p>
                      <a:pPr algn="ctr"/>
                      <a:r>
                        <a:rPr lang="en-US" dirty="0"/>
                        <a:t>1,172</a:t>
                      </a:r>
                    </a:p>
                  </a:txBody>
                  <a:tcPr anchor="ctr"/>
                </a:tc>
                <a:tc>
                  <a:txBody>
                    <a:bodyPr/>
                    <a:lstStyle/>
                    <a:p>
                      <a:pPr algn="ctr"/>
                      <a:r>
                        <a:rPr lang="en-US" dirty="0"/>
                        <a:t>15.6%</a:t>
                      </a:r>
                    </a:p>
                  </a:txBody>
                  <a:tcPr anchor="ctr"/>
                </a:tc>
                <a:extLst>
                  <a:ext uri="{0D108BD9-81ED-4DB2-BD59-A6C34878D82A}">
                    <a16:rowId xmlns:a16="http://schemas.microsoft.com/office/drawing/2014/main" val="812617551"/>
                  </a:ext>
                </a:extLst>
              </a:tr>
              <a:tr h="953762">
                <a:tc>
                  <a:txBody>
                    <a:bodyPr/>
                    <a:lstStyle/>
                    <a:p>
                      <a:pPr algn="ctr"/>
                      <a:r>
                        <a:rPr lang="en-US" dirty="0"/>
                        <a:t>Total</a:t>
                      </a:r>
                    </a:p>
                    <a:p>
                      <a:pPr algn="ctr"/>
                      <a:r>
                        <a:rPr lang="en-US" dirty="0"/>
                        <a:t>(grados K-8)</a:t>
                      </a:r>
                    </a:p>
                  </a:txBody>
                  <a:tcPr/>
                </a:tc>
                <a:tc>
                  <a:txBody>
                    <a:bodyPr/>
                    <a:lstStyle/>
                    <a:p>
                      <a:pPr algn="ctr"/>
                      <a:r>
                        <a:rPr lang="en-US" dirty="0"/>
                        <a:t>5,449</a:t>
                      </a:r>
                    </a:p>
                  </a:txBody>
                  <a:tcPr anchor="ctr"/>
                </a:tc>
                <a:tc>
                  <a:txBody>
                    <a:bodyPr/>
                    <a:lstStyle/>
                    <a:p>
                      <a:pPr algn="ctr"/>
                      <a:r>
                        <a:rPr lang="en-US" dirty="0"/>
                        <a:t>9.9%</a:t>
                      </a:r>
                    </a:p>
                  </a:txBody>
                  <a:tcPr anchor="ctr"/>
                </a:tc>
                <a:extLst>
                  <a:ext uri="{0D108BD9-81ED-4DB2-BD59-A6C34878D82A}">
                    <a16:rowId xmlns:a16="http://schemas.microsoft.com/office/drawing/2014/main" val="1296281992"/>
                  </a:ext>
                </a:extLst>
              </a:tr>
            </a:tbl>
          </a:graphicData>
        </a:graphic>
      </p:graphicFrame>
      <p:sp>
        <p:nvSpPr>
          <p:cNvPr id="6" name="TextBox 5">
            <a:extLst>
              <a:ext uri="{FF2B5EF4-FFF2-40B4-BE49-F238E27FC236}">
                <a16:creationId xmlns:a16="http://schemas.microsoft.com/office/drawing/2014/main" id="{CAA1056B-8847-4E95-ABE2-C5766E4DF1B7}"/>
              </a:ext>
            </a:extLst>
          </p:cNvPr>
          <p:cNvSpPr txBox="1"/>
          <p:nvPr/>
        </p:nvSpPr>
        <p:spPr>
          <a:xfrm>
            <a:off x="533400" y="1524000"/>
            <a:ext cx="8077200" cy="584775"/>
          </a:xfrm>
          <a:prstGeom prst="rect">
            <a:avLst/>
          </a:prstGeom>
          <a:noFill/>
        </p:spPr>
        <p:txBody>
          <a:bodyPr wrap="square" rtlCol="0">
            <a:spAutoFit/>
          </a:bodyPr>
          <a:lstStyle/>
          <a:p>
            <a:pPr algn="ctr"/>
            <a:r>
              <a:rPr lang="en-US" sz="3200" dirty="0"/>
              <a:t>Distrito </a:t>
            </a:r>
            <a:r>
              <a:rPr lang="en-US" sz="3200" dirty="0" err="1"/>
              <a:t>Unificado</a:t>
            </a:r>
            <a:r>
              <a:rPr lang="en-US" sz="3200" dirty="0"/>
              <a:t> de Long Beach</a:t>
            </a:r>
          </a:p>
        </p:txBody>
      </p:sp>
      <p:sp>
        <p:nvSpPr>
          <p:cNvPr id="7" name="TextBox 6">
            <a:extLst>
              <a:ext uri="{FF2B5EF4-FFF2-40B4-BE49-F238E27FC236}">
                <a16:creationId xmlns:a16="http://schemas.microsoft.com/office/drawing/2014/main" id="{407287D2-571A-4D0D-8726-A22268C75227}"/>
              </a:ext>
            </a:extLst>
          </p:cNvPr>
          <p:cNvSpPr txBox="1"/>
          <p:nvPr/>
        </p:nvSpPr>
        <p:spPr>
          <a:xfrm>
            <a:off x="-31955" y="6641672"/>
            <a:ext cx="5486400" cy="230832"/>
          </a:xfrm>
          <a:prstGeom prst="rect">
            <a:avLst/>
          </a:prstGeom>
          <a:noFill/>
        </p:spPr>
        <p:txBody>
          <a:bodyPr wrap="square" rtlCol="0">
            <a:spAutoFit/>
          </a:bodyPr>
          <a:lstStyle/>
          <a:p>
            <a:r>
              <a:rPr lang="en-US" sz="900" dirty="0"/>
              <a:t>Source: https://dq.cde.ca.gov/dataquest/</a:t>
            </a:r>
          </a:p>
        </p:txBody>
      </p:sp>
      <p:sp>
        <p:nvSpPr>
          <p:cNvPr id="2" name="Title 1">
            <a:extLst>
              <a:ext uri="{FF2B5EF4-FFF2-40B4-BE49-F238E27FC236}">
                <a16:creationId xmlns:a16="http://schemas.microsoft.com/office/drawing/2014/main" id="{C2718138-E87B-48DD-86EE-A6B0A79EF7F7}"/>
              </a:ext>
            </a:extLst>
          </p:cNvPr>
          <p:cNvSpPr>
            <a:spLocks noGrp="1"/>
          </p:cNvSpPr>
          <p:nvPr>
            <p:ph type="title" idx="4294967295"/>
          </p:nvPr>
        </p:nvSpPr>
        <p:spPr/>
        <p:txBody>
          <a:bodyPr/>
          <a:lstStyle/>
          <a:p>
            <a:pPr algn="r"/>
            <a:r>
              <a:rPr lang="en-US" sz="2400" b="1" dirty="0">
                <a:solidFill>
                  <a:schemeClr val="bg1"/>
                </a:solidFill>
                <a:latin typeface="Libre Baskerville" panose="020B0604020202020204" charset="0"/>
              </a:rPr>
              <a:t>Ausentismo en LB</a:t>
            </a:r>
          </a:p>
        </p:txBody>
      </p:sp>
    </p:spTree>
    <p:extLst>
      <p:ext uri="{BB962C8B-B14F-4D97-AF65-F5344CB8AC3E}">
        <p14:creationId xmlns:p14="http://schemas.microsoft.com/office/powerpoint/2010/main" val="1167217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E866260-DD45-4BDF-8D77-06284AD84E35}"/>
              </a:ext>
            </a:extLst>
          </p:cNvPr>
          <p:cNvGraphicFramePr>
            <a:graphicFrameLocks noGrp="1"/>
          </p:cNvGraphicFramePr>
          <p:nvPr>
            <p:extLst>
              <p:ext uri="{D42A27DB-BD31-4B8C-83A1-F6EECF244321}">
                <p14:modId xmlns:p14="http://schemas.microsoft.com/office/powerpoint/2010/main" val="4191058526"/>
              </p:ext>
            </p:extLst>
          </p:nvPr>
        </p:nvGraphicFramePr>
        <p:xfrm>
          <a:off x="1" y="2286000"/>
          <a:ext cx="9143999" cy="4572001"/>
        </p:xfrm>
        <a:graphic>
          <a:graphicData uri="http://schemas.openxmlformats.org/drawingml/2006/table">
            <a:tbl>
              <a:tblPr firstRow="1" bandRow="1">
                <a:tableStyleId>{5C22544A-7EE6-4342-B048-85BDC9FD1C3A}</a:tableStyleId>
              </a:tblPr>
              <a:tblGrid>
                <a:gridCol w="4383770">
                  <a:extLst>
                    <a:ext uri="{9D8B030D-6E8A-4147-A177-3AD203B41FA5}">
                      <a16:colId xmlns:a16="http://schemas.microsoft.com/office/drawing/2014/main" val="731695372"/>
                    </a:ext>
                  </a:extLst>
                </a:gridCol>
                <a:gridCol w="2764004">
                  <a:extLst>
                    <a:ext uri="{9D8B030D-6E8A-4147-A177-3AD203B41FA5}">
                      <a16:colId xmlns:a16="http://schemas.microsoft.com/office/drawing/2014/main" val="522825596"/>
                    </a:ext>
                  </a:extLst>
                </a:gridCol>
                <a:gridCol w="1996225">
                  <a:extLst>
                    <a:ext uri="{9D8B030D-6E8A-4147-A177-3AD203B41FA5}">
                      <a16:colId xmlns:a16="http://schemas.microsoft.com/office/drawing/2014/main" val="3051371524"/>
                    </a:ext>
                  </a:extLst>
                </a:gridCol>
              </a:tblGrid>
              <a:tr h="756953">
                <a:tc>
                  <a:txBody>
                    <a:bodyPr/>
                    <a:lstStyle/>
                    <a:p>
                      <a:pPr algn="ctr"/>
                      <a:r>
                        <a:rPr lang="en-US" dirty="0"/>
                        <a:t>Grupo</a:t>
                      </a:r>
                    </a:p>
                  </a:txBody>
                  <a:tcPr anchor="ctr"/>
                </a:tc>
                <a:tc>
                  <a:txBody>
                    <a:bodyPr/>
                    <a:lstStyle/>
                    <a:p>
                      <a:pPr algn="ctr"/>
                      <a:r>
                        <a:rPr lang="en-US" dirty="0"/>
                        <a:t># de Estudiantes</a:t>
                      </a:r>
                    </a:p>
                  </a:txBody>
                  <a:tcPr anchor="ctr"/>
                </a:tc>
                <a:tc>
                  <a:txBody>
                    <a:bodyPr/>
                    <a:lstStyle/>
                    <a:p>
                      <a:pPr algn="ctr"/>
                      <a:r>
                        <a:rPr lang="en-US" dirty="0"/>
                        <a:t>Porcentaje</a:t>
                      </a:r>
                    </a:p>
                  </a:txBody>
                  <a:tcPr anchor="ctr"/>
                </a:tc>
                <a:extLst>
                  <a:ext uri="{0D108BD9-81ED-4DB2-BD59-A6C34878D82A}">
                    <a16:rowId xmlns:a16="http://schemas.microsoft.com/office/drawing/2014/main" val="3179495966"/>
                  </a:ext>
                </a:extLst>
              </a:tr>
              <a:tr h="953762">
                <a:tc>
                  <a:txBody>
                    <a:bodyPr/>
                    <a:lstStyle/>
                    <a:p>
                      <a:pPr algn="ctr"/>
                      <a:r>
                        <a:rPr lang="en-US" dirty="0"/>
                        <a:t>Estudiantes</a:t>
                      </a:r>
                      <a:r>
                        <a:rPr lang="en-US" baseline="0" dirty="0"/>
                        <a:t> con Discapacidad</a:t>
                      </a:r>
                      <a:endParaRPr lang="en-US" dirty="0"/>
                    </a:p>
                    <a:p>
                      <a:pPr algn="ctr"/>
                      <a:r>
                        <a:rPr lang="en-US" dirty="0"/>
                        <a:t>(grados 9-12)</a:t>
                      </a:r>
                    </a:p>
                  </a:txBody>
                  <a:tcPr/>
                </a:tc>
                <a:tc>
                  <a:txBody>
                    <a:bodyPr/>
                    <a:lstStyle/>
                    <a:p>
                      <a:pPr algn="ctr"/>
                      <a:r>
                        <a:rPr lang="en-US" dirty="0"/>
                        <a:t>14,177</a:t>
                      </a:r>
                    </a:p>
                  </a:txBody>
                  <a:tcPr anchor="ctr"/>
                </a:tc>
                <a:tc>
                  <a:txBody>
                    <a:bodyPr/>
                    <a:lstStyle/>
                    <a:p>
                      <a:pPr algn="ctr"/>
                      <a:r>
                        <a:rPr lang="en-US" dirty="0"/>
                        <a:t>23.1%</a:t>
                      </a:r>
                    </a:p>
                  </a:txBody>
                  <a:tcPr anchor="ctr"/>
                </a:tc>
                <a:extLst>
                  <a:ext uri="{0D108BD9-81ED-4DB2-BD59-A6C34878D82A}">
                    <a16:rowId xmlns:a16="http://schemas.microsoft.com/office/drawing/2014/main" val="2560373828"/>
                  </a:ext>
                </a:extLst>
              </a:tr>
              <a:tr h="953762">
                <a:tc>
                  <a:txBody>
                    <a:bodyPr/>
                    <a:lstStyle/>
                    <a:p>
                      <a:pPr algn="ctr"/>
                      <a:r>
                        <a:rPr lang="en-US" dirty="0"/>
                        <a:t>Total </a:t>
                      </a:r>
                    </a:p>
                    <a:p>
                      <a:pPr algn="ctr"/>
                      <a:r>
                        <a:rPr lang="en-US" dirty="0"/>
                        <a:t>(grades 9-12)</a:t>
                      </a:r>
                    </a:p>
                  </a:txBody>
                  <a:tcPr/>
                </a:tc>
                <a:tc>
                  <a:txBody>
                    <a:bodyPr/>
                    <a:lstStyle/>
                    <a:p>
                      <a:pPr algn="ctr"/>
                      <a:r>
                        <a:rPr lang="en-US" dirty="0"/>
                        <a:t>75,506</a:t>
                      </a:r>
                    </a:p>
                  </a:txBody>
                  <a:tcPr anchor="ctr"/>
                </a:tc>
                <a:tc>
                  <a:txBody>
                    <a:bodyPr/>
                    <a:lstStyle/>
                    <a:p>
                      <a:pPr algn="ctr"/>
                      <a:r>
                        <a:rPr lang="en-US" dirty="0"/>
                        <a:t>14.9%</a:t>
                      </a:r>
                    </a:p>
                  </a:txBody>
                  <a:tcPr anchor="ctr"/>
                </a:tc>
                <a:extLst>
                  <a:ext uri="{0D108BD9-81ED-4DB2-BD59-A6C34878D82A}">
                    <a16:rowId xmlns:a16="http://schemas.microsoft.com/office/drawing/2014/main" val="1515796875"/>
                  </a:ext>
                </a:extLst>
              </a:tr>
              <a:tr h="953762">
                <a:tc>
                  <a:txBody>
                    <a:bodyPr/>
                    <a:lstStyle/>
                    <a:p>
                      <a:pPr algn="ctr"/>
                      <a:r>
                        <a:rPr lang="en-US" dirty="0"/>
                        <a:t>Estudiantes</a:t>
                      </a:r>
                      <a:r>
                        <a:rPr lang="en-US" baseline="0" dirty="0"/>
                        <a:t> con Discapacidad</a:t>
                      </a:r>
                      <a:r>
                        <a:rPr lang="en-US" dirty="0"/>
                        <a:t> </a:t>
                      </a:r>
                    </a:p>
                    <a:p>
                      <a:pPr algn="ctr"/>
                      <a:r>
                        <a:rPr lang="en-US" dirty="0"/>
                        <a:t>(grados K-8)</a:t>
                      </a:r>
                    </a:p>
                  </a:txBody>
                  <a:tcPr/>
                </a:tc>
                <a:tc>
                  <a:txBody>
                    <a:bodyPr/>
                    <a:lstStyle/>
                    <a:p>
                      <a:pPr algn="ctr"/>
                      <a:r>
                        <a:rPr lang="en-US" dirty="0"/>
                        <a:t>18,487</a:t>
                      </a:r>
                    </a:p>
                  </a:txBody>
                  <a:tcPr anchor="ctr"/>
                </a:tc>
                <a:tc>
                  <a:txBody>
                    <a:bodyPr/>
                    <a:lstStyle/>
                    <a:p>
                      <a:pPr algn="ctr"/>
                      <a:r>
                        <a:rPr lang="en-US" dirty="0"/>
                        <a:t>14.1%</a:t>
                      </a:r>
                    </a:p>
                  </a:txBody>
                  <a:tcPr anchor="ctr"/>
                </a:tc>
                <a:extLst>
                  <a:ext uri="{0D108BD9-81ED-4DB2-BD59-A6C34878D82A}">
                    <a16:rowId xmlns:a16="http://schemas.microsoft.com/office/drawing/2014/main" val="812617551"/>
                  </a:ext>
                </a:extLst>
              </a:tr>
              <a:tr h="953762">
                <a:tc>
                  <a:txBody>
                    <a:bodyPr/>
                    <a:lstStyle/>
                    <a:p>
                      <a:pPr algn="ctr"/>
                      <a:r>
                        <a:rPr lang="en-US" dirty="0"/>
                        <a:t>Total</a:t>
                      </a:r>
                    </a:p>
                    <a:p>
                      <a:pPr algn="ctr"/>
                      <a:r>
                        <a:rPr lang="en-US" dirty="0"/>
                        <a:t>(grados K-8)</a:t>
                      </a:r>
                    </a:p>
                  </a:txBody>
                  <a:tcPr/>
                </a:tc>
                <a:tc>
                  <a:txBody>
                    <a:bodyPr/>
                    <a:lstStyle/>
                    <a:p>
                      <a:pPr algn="ctr"/>
                      <a:r>
                        <a:rPr lang="en-US" dirty="0"/>
                        <a:t>91,460</a:t>
                      </a:r>
                    </a:p>
                  </a:txBody>
                  <a:tcPr anchor="ctr"/>
                </a:tc>
                <a:tc>
                  <a:txBody>
                    <a:bodyPr/>
                    <a:lstStyle/>
                    <a:p>
                      <a:pPr algn="ctr"/>
                      <a:r>
                        <a:rPr lang="en-US" dirty="0"/>
                        <a:t>8.6%</a:t>
                      </a:r>
                    </a:p>
                  </a:txBody>
                  <a:tcPr anchor="ctr"/>
                </a:tc>
                <a:extLst>
                  <a:ext uri="{0D108BD9-81ED-4DB2-BD59-A6C34878D82A}">
                    <a16:rowId xmlns:a16="http://schemas.microsoft.com/office/drawing/2014/main" val="1296281992"/>
                  </a:ext>
                </a:extLst>
              </a:tr>
            </a:tbl>
          </a:graphicData>
        </a:graphic>
      </p:graphicFrame>
      <p:sp>
        <p:nvSpPr>
          <p:cNvPr id="5" name="TextBox 4">
            <a:extLst>
              <a:ext uri="{FF2B5EF4-FFF2-40B4-BE49-F238E27FC236}">
                <a16:creationId xmlns:a16="http://schemas.microsoft.com/office/drawing/2014/main" id="{C3647159-D4AC-431E-9EA1-E2E4FD4C6A35}"/>
              </a:ext>
            </a:extLst>
          </p:cNvPr>
          <p:cNvSpPr txBox="1"/>
          <p:nvPr/>
        </p:nvSpPr>
        <p:spPr>
          <a:xfrm>
            <a:off x="533400" y="1524000"/>
            <a:ext cx="8077200" cy="584775"/>
          </a:xfrm>
          <a:prstGeom prst="rect">
            <a:avLst/>
          </a:prstGeom>
          <a:noFill/>
        </p:spPr>
        <p:txBody>
          <a:bodyPr wrap="square" rtlCol="0">
            <a:spAutoFit/>
          </a:bodyPr>
          <a:lstStyle/>
          <a:p>
            <a:pPr algn="ctr"/>
            <a:r>
              <a:rPr lang="en-US" sz="3200" dirty="0"/>
              <a:t>Condado de Los Angeles</a:t>
            </a:r>
          </a:p>
        </p:txBody>
      </p:sp>
      <p:sp>
        <p:nvSpPr>
          <p:cNvPr id="6" name="TextBox 5">
            <a:extLst>
              <a:ext uri="{FF2B5EF4-FFF2-40B4-BE49-F238E27FC236}">
                <a16:creationId xmlns:a16="http://schemas.microsoft.com/office/drawing/2014/main" id="{7C4403BD-48D2-4363-8B65-3215CB1CFF8A}"/>
              </a:ext>
            </a:extLst>
          </p:cNvPr>
          <p:cNvSpPr txBox="1"/>
          <p:nvPr/>
        </p:nvSpPr>
        <p:spPr>
          <a:xfrm>
            <a:off x="-31955" y="6641672"/>
            <a:ext cx="5486400" cy="230832"/>
          </a:xfrm>
          <a:prstGeom prst="rect">
            <a:avLst/>
          </a:prstGeom>
          <a:noFill/>
        </p:spPr>
        <p:txBody>
          <a:bodyPr wrap="square" rtlCol="0">
            <a:spAutoFit/>
          </a:bodyPr>
          <a:lstStyle/>
          <a:p>
            <a:r>
              <a:rPr lang="en-US" sz="900" dirty="0"/>
              <a:t>Source: https://dq.cde.ca.gov/dataquest/</a:t>
            </a:r>
          </a:p>
        </p:txBody>
      </p:sp>
      <p:sp>
        <p:nvSpPr>
          <p:cNvPr id="2" name="Title 1">
            <a:extLst>
              <a:ext uri="{FF2B5EF4-FFF2-40B4-BE49-F238E27FC236}">
                <a16:creationId xmlns:a16="http://schemas.microsoft.com/office/drawing/2014/main" id="{C05A5739-D896-49C5-AC30-05CDBC0C7B34}"/>
              </a:ext>
            </a:extLst>
          </p:cNvPr>
          <p:cNvSpPr>
            <a:spLocks noGrp="1"/>
          </p:cNvSpPr>
          <p:nvPr>
            <p:ph type="title" idx="4294967295"/>
          </p:nvPr>
        </p:nvSpPr>
        <p:spPr/>
        <p:txBody>
          <a:bodyPr/>
          <a:lstStyle/>
          <a:p>
            <a:pPr algn="r"/>
            <a:r>
              <a:rPr lang="en-US" sz="2400" b="1" dirty="0">
                <a:solidFill>
                  <a:schemeClr val="bg1"/>
                </a:solidFill>
                <a:latin typeface="Libre Baskerville" panose="020B0604020202020204" charset="0"/>
              </a:rPr>
              <a:t>Ausentismo en el Condado de LB</a:t>
            </a:r>
          </a:p>
        </p:txBody>
      </p:sp>
    </p:spTree>
    <p:extLst>
      <p:ext uri="{BB962C8B-B14F-4D97-AF65-F5344CB8AC3E}">
        <p14:creationId xmlns:p14="http://schemas.microsoft.com/office/powerpoint/2010/main" val="614893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95BE4-8B52-4A55-B40B-F68C5ECF54B3}"/>
              </a:ext>
            </a:extLst>
          </p:cNvPr>
          <p:cNvSpPr>
            <a:spLocks noGrp="1"/>
          </p:cNvSpPr>
          <p:nvPr>
            <p:ph type="title"/>
          </p:nvPr>
        </p:nvSpPr>
        <p:spPr>
          <a:xfrm>
            <a:off x="457200" y="155448"/>
            <a:ext cx="8229600" cy="1252728"/>
          </a:xfrm>
        </p:spPr>
        <p:txBody>
          <a:bodyPr/>
          <a:lstStyle/>
          <a:p>
            <a:pPr algn="r"/>
            <a:r>
              <a:rPr lang="en-US" sz="2400" b="1" dirty="0">
                <a:solidFill>
                  <a:srgbClr val="FFFFFF"/>
                </a:solidFill>
                <a:latin typeface="Libre Baskerville" panose="020B0604020202020204" charset="0"/>
                <a:cs typeface="Calibri" panose="020F0502020204030204" pitchFamily="34" charset="0"/>
              </a:rPr>
              <a:t>Suspensiones en Escuelas de LB</a:t>
            </a:r>
            <a:endParaRPr lang="en-US" sz="2400" dirty="0">
              <a:solidFill>
                <a:schemeClr val="accent1"/>
              </a:solidFill>
            </a:endParaRPr>
          </a:p>
        </p:txBody>
      </p:sp>
      <p:graphicFrame>
        <p:nvGraphicFramePr>
          <p:cNvPr id="4" name="Table 3">
            <a:extLst>
              <a:ext uri="{FF2B5EF4-FFF2-40B4-BE49-F238E27FC236}">
                <a16:creationId xmlns:a16="http://schemas.microsoft.com/office/drawing/2014/main" id="{C3C4A0C3-2AC5-4CC7-9164-6FA7F29420EB}"/>
              </a:ext>
            </a:extLst>
          </p:cNvPr>
          <p:cNvGraphicFramePr>
            <a:graphicFrameLocks noGrp="1"/>
          </p:cNvGraphicFramePr>
          <p:nvPr>
            <p:extLst>
              <p:ext uri="{D42A27DB-BD31-4B8C-83A1-F6EECF244321}">
                <p14:modId xmlns:p14="http://schemas.microsoft.com/office/powerpoint/2010/main" val="569717951"/>
              </p:ext>
            </p:extLst>
          </p:nvPr>
        </p:nvGraphicFramePr>
        <p:xfrm>
          <a:off x="1" y="2286000"/>
          <a:ext cx="9143999" cy="4572001"/>
        </p:xfrm>
        <a:graphic>
          <a:graphicData uri="http://schemas.openxmlformats.org/drawingml/2006/table">
            <a:tbl>
              <a:tblPr firstRow="1" bandRow="1">
                <a:tableStyleId>{5C22544A-7EE6-4342-B048-85BDC9FD1C3A}</a:tableStyleId>
              </a:tblPr>
              <a:tblGrid>
                <a:gridCol w="4383770">
                  <a:extLst>
                    <a:ext uri="{9D8B030D-6E8A-4147-A177-3AD203B41FA5}">
                      <a16:colId xmlns:a16="http://schemas.microsoft.com/office/drawing/2014/main" val="731695372"/>
                    </a:ext>
                  </a:extLst>
                </a:gridCol>
                <a:gridCol w="2764004">
                  <a:extLst>
                    <a:ext uri="{9D8B030D-6E8A-4147-A177-3AD203B41FA5}">
                      <a16:colId xmlns:a16="http://schemas.microsoft.com/office/drawing/2014/main" val="522825596"/>
                    </a:ext>
                  </a:extLst>
                </a:gridCol>
                <a:gridCol w="1996225">
                  <a:extLst>
                    <a:ext uri="{9D8B030D-6E8A-4147-A177-3AD203B41FA5}">
                      <a16:colId xmlns:a16="http://schemas.microsoft.com/office/drawing/2014/main" val="3051371524"/>
                    </a:ext>
                  </a:extLst>
                </a:gridCol>
              </a:tblGrid>
              <a:tr h="756953">
                <a:tc>
                  <a:txBody>
                    <a:bodyPr/>
                    <a:lstStyle/>
                    <a:p>
                      <a:pPr algn="ctr"/>
                      <a:r>
                        <a:rPr lang="en-US" dirty="0"/>
                        <a:t>Grupo</a:t>
                      </a:r>
                    </a:p>
                  </a:txBody>
                  <a:tcPr anchor="ctr"/>
                </a:tc>
                <a:tc>
                  <a:txBody>
                    <a:bodyPr/>
                    <a:lstStyle/>
                    <a:p>
                      <a:pPr algn="ctr"/>
                      <a:r>
                        <a:rPr lang="en-US" dirty="0"/>
                        <a:t># de Estudiantes</a:t>
                      </a:r>
                    </a:p>
                  </a:txBody>
                  <a:tcPr anchor="ctr"/>
                </a:tc>
                <a:tc>
                  <a:txBody>
                    <a:bodyPr/>
                    <a:lstStyle/>
                    <a:p>
                      <a:pPr algn="ctr"/>
                      <a:r>
                        <a:rPr lang="en-US" dirty="0"/>
                        <a:t>Porcentaje</a:t>
                      </a:r>
                    </a:p>
                  </a:txBody>
                  <a:tcPr anchor="ctr"/>
                </a:tc>
                <a:extLst>
                  <a:ext uri="{0D108BD9-81ED-4DB2-BD59-A6C34878D82A}">
                    <a16:rowId xmlns:a16="http://schemas.microsoft.com/office/drawing/2014/main" val="3179495966"/>
                  </a:ext>
                </a:extLst>
              </a:tr>
              <a:tr h="953762">
                <a:tc>
                  <a:txBody>
                    <a:bodyPr/>
                    <a:lstStyle/>
                    <a:p>
                      <a:pPr algn="ctr"/>
                      <a:r>
                        <a:rPr lang="en-US" dirty="0"/>
                        <a:t>Estudiantes con Discapacidad</a:t>
                      </a:r>
                    </a:p>
                    <a:p>
                      <a:pPr algn="ctr"/>
                      <a:r>
                        <a:rPr lang="en-US" dirty="0"/>
                        <a:t>(grados 9-12)</a:t>
                      </a:r>
                    </a:p>
                  </a:txBody>
                  <a:tcPr/>
                </a:tc>
                <a:tc>
                  <a:txBody>
                    <a:bodyPr/>
                    <a:lstStyle/>
                    <a:p>
                      <a:pPr algn="ctr"/>
                      <a:r>
                        <a:rPr lang="en-US" dirty="0"/>
                        <a:t>243</a:t>
                      </a:r>
                    </a:p>
                  </a:txBody>
                  <a:tcPr anchor="ctr"/>
                </a:tc>
                <a:tc>
                  <a:txBody>
                    <a:bodyPr/>
                    <a:lstStyle/>
                    <a:p>
                      <a:pPr algn="ctr"/>
                      <a:r>
                        <a:rPr lang="en-US" dirty="0"/>
                        <a:t>8.7%</a:t>
                      </a:r>
                    </a:p>
                  </a:txBody>
                  <a:tcPr anchor="ctr"/>
                </a:tc>
                <a:extLst>
                  <a:ext uri="{0D108BD9-81ED-4DB2-BD59-A6C34878D82A}">
                    <a16:rowId xmlns:a16="http://schemas.microsoft.com/office/drawing/2014/main" val="2560373828"/>
                  </a:ext>
                </a:extLst>
              </a:tr>
              <a:tr h="953762">
                <a:tc>
                  <a:txBody>
                    <a:bodyPr/>
                    <a:lstStyle/>
                    <a:p>
                      <a:pPr algn="ctr"/>
                      <a:r>
                        <a:rPr lang="en-US" dirty="0"/>
                        <a:t>Total </a:t>
                      </a:r>
                    </a:p>
                    <a:p>
                      <a:pPr algn="ctr"/>
                      <a:r>
                        <a:rPr lang="en-US" dirty="0"/>
                        <a:t>(grados 9-12)</a:t>
                      </a:r>
                    </a:p>
                  </a:txBody>
                  <a:tcPr/>
                </a:tc>
                <a:tc>
                  <a:txBody>
                    <a:bodyPr/>
                    <a:lstStyle/>
                    <a:p>
                      <a:pPr algn="ctr"/>
                      <a:r>
                        <a:rPr lang="en-US" dirty="0"/>
                        <a:t>1,152</a:t>
                      </a:r>
                    </a:p>
                  </a:txBody>
                  <a:tcPr anchor="ctr"/>
                </a:tc>
                <a:tc>
                  <a:txBody>
                    <a:bodyPr/>
                    <a:lstStyle/>
                    <a:p>
                      <a:pPr algn="ctr"/>
                      <a:r>
                        <a:rPr lang="en-US" dirty="0"/>
                        <a:t>4.6%</a:t>
                      </a:r>
                    </a:p>
                  </a:txBody>
                  <a:tcPr anchor="ctr"/>
                </a:tc>
                <a:extLst>
                  <a:ext uri="{0D108BD9-81ED-4DB2-BD59-A6C34878D82A}">
                    <a16:rowId xmlns:a16="http://schemas.microsoft.com/office/drawing/2014/main" val="1515796875"/>
                  </a:ext>
                </a:extLst>
              </a:tr>
              <a:tr h="953762">
                <a:tc>
                  <a:txBody>
                    <a:bodyPr/>
                    <a:lstStyle/>
                    <a:p>
                      <a:pPr algn="ctr"/>
                      <a:r>
                        <a:rPr lang="en-US" dirty="0"/>
                        <a:t>Estudiantes con</a:t>
                      </a:r>
                      <a:r>
                        <a:rPr lang="en-US" baseline="0" dirty="0"/>
                        <a:t> Discapacidad</a:t>
                      </a:r>
                      <a:endParaRPr lang="en-US" dirty="0"/>
                    </a:p>
                    <a:p>
                      <a:pPr algn="ctr"/>
                      <a:r>
                        <a:rPr lang="en-US" dirty="0"/>
                        <a:t>(grados K-8)</a:t>
                      </a:r>
                    </a:p>
                  </a:txBody>
                  <a:tcPr/>
                </a:tc>
                <a:tc>
                  <a:txBody>
                    <a:bodyPr/>
                    <a:lstStyle/>
                    <a:p>
                      <a:pPr algn="ctr"/>
                      <a:r>
                        <a:rPr lang="en-US" dirty="0"/>
                        <a:t>154</a:t>
                      </a:r>
                    </a:p>
                  </a:txBody>
                  <a:tcPr anchor="ctr"/>
                </a:tc>
                <a:tc>
                  <a:txBody>
                    <a:bodyPr/>
                    <a:lstStyle/>
                    <a:p>
                      <a:pPr algn="ctr"/>
                      <a:r>
                        <a:rPr lang="en-US" dirty="0"/>
                        <a:t>10.2%</a:t>
                      </a:r>
                    </a:p>
                  </a:txBody>
                  <a:tcPr anchor="ctr"/>
                </a:tc>
                <a:extLst>
                  <a:ext uri="{0D108BD9-81ED-4DB2-BD59-A6C34878D82A}">
                    <a16:rowId xmlns:a16="http://schemas.microsoft.com/office/drawing/2014/main" val="812617551"/>
                  </a:ext>
                </a:extLst>
              </a:tr>
              <a:tr h="953762">
                <a:tc>
                  <a:txBody>
                    <a:bodyPr/>
                    <a:lstStyle/>
                    <a:p>
                      <a:pPr algn="ctr"/>
                      <a:r>
                        <a:rPr lang="en-US" dirty="0"/>
                        <a:t>Total</a:t>
                      </a:r>
                    </a:p>
                    <a:p>
                      <a:pPr algn="ctr"/>
                      <a:r>
                        <a:rPr lang="en-US" dirty="0"/>
                        <a:t>(grados K-8)</a:t>
                      </a:r>
                    </a:p>
                  </a:txBody>
                  <a:tcPr/>
                </a:tc>
                <a:tc>
                  <a:txBody>
                    <a:bodyPr/>
                    <a:lstStyle/>
                    <a:p>
                      <a:pPr algn="ctr"/>
                      <a:r>
                        <a:rPr lang="en-US" dirty="0"/>
                        <a:t>806</a:t>
                      </a:r>
                    </a:p>
                  </a:txBody>
                  <a:tcPr anchor="ctr"/>
                </a:tc>
                <a:tc>
                  <a:txBody>
                    <a:bodyPr/>
                    <a:lstStyle/>
                    <a:p>
                      <a:pPr algn="ctr"/>
                      <a:r>
                        <a:rPr lang="en-US" dirty="0"/>
                        <a:t>6.8%</a:t>
                      </a:r>
                    </a:p>
                  </a:txBody>
                  <a:tcPr anchor="ctr"/>
                </a:tc>
                <a:extLst>
                  <a:ext uri="{0D108BD9-81ED-4DB2-BD59-A6C34878D82A}">
                    <a16:rowId xmlns:a16="http://schemas.microsoft.com/office/drawing/2014/main" val="1296281992"/>
                  </a:ext>
                </a:extLst>
              </a:tr>
            </a:tbl>
          </a:graphicData>
        </a:graphic>
      </p:graphicFrame>
      <p:sp>
        <p:nvSpPr>
          <p:cNvPr id="5" name="TextBox 4">
            <a:extLst>
              <a:ext uri="{FF2B5EF4-FFF2-40B4-BE49-F238E27FC236}">
                <a16:creationId xmlns:a16="http://schemas.microsoft.com/office/drawing/2014/main" id="{C7973F3B-789E-4C7D-A0F7-F361C094059B}"/>
              </a:ext>
            </a:extLst>
          </p:cNvPr>
          <p:cNvSpPr txBox="1"/>
          <p:nvPr/>
        </p:nvSpPr>
        <p:spPr>
          <a:xfrm>
            <a:off x="533400" y="1524000"/>
            <a:ext cx="8077200" cy="584775"/>
          </a:xfrm>
          <a:prstGeom prst="rect">
            <a:avLst/>
          </a:prstGeom>
          <a:noFill/>
        </p:spPr>
        <p:txBody>
          <a:bodyPr wrap="square" rtlCol="0">
            <a:spAutoFit/>
          </a:bodyPr>
          <a:lstStyle/>
          <a:p>
            <a:pPr algn="ctr"/>
            <a:r>
              <a:rPr lang="en-US" sz="3200" dirty="0"/>
              <a:t>Distrito </a:t>
            </a:r>
            <a:r>
              <a:rPr lang="es-419" sz="3200" dirty="0"/>
              <a:t>Unificado</a:t>
            </a:r>
            <a:r>
              <a:rPr lang="en-US" sz="3200" dirty="0"/>
              <a:t> de Long Beach</a:t>
            </a:r>
          </a:p>
        </p:txBody>
      </p:sp>
      <p:sp>
        <p:nvSpPr>
          <p:cNvPr id="6" name="TextBox 5">
            <a:extLst>
              <a:ext uri="{FF2B5EF4-FFF2-40B4-BE49-F238E27FC236}">
                <a16:creationId xmlns:a16="http://schemas.microsoft.com/office/drawing/2014/main" id="{52969310-76C9-4F9F-BBFA-ADEF3CBBD5F6}"/>
              </a:ext>
            </a:extLst>
          </p:cNvPr>
          <p:cNvSpPr txBox="1"/>
          <p:nvPr/>
        </p:nvSpPr>
        <p:spPr>
          <a:xfrm>
            <a:off x="-31955" y="6641672"/>
            <a:ext cx="5486400" cy="230832"/>
          </a:xfrm>
          <a:prstGeom prst="rect">
            <a:avLst/>
          </a:prstGeom>
          <a:noFill/>
        </p:spPr>
        <p:txBody>
          <a:bodyPr wrap="square" rtlCol="0">
            <a:spAutoFit/>
          </a:bodyPr>
          <a:lstStyle/>
          <a:p>
            <a:r>
              <a:rPr lang="en-US" sz="900" dirty="0"/>
              <a:t>Source: https://dq.cde.ca.gov/dataquest/</a:t>
            </a:r>
          </a:p>
        </p:txBody>
      </p:sp>
    </p:spTree>
    <p:extLst>
      <p:ext uri="{BB962C8B-B14F-4D97-AF65-F5344CB8AC3E}">
        <p14:creationId xmlns:p14="http://schemas.microsoft.com/office/powerpoint/2010/main" val="3826856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95BE4-8B52-4A55-B40B-F68C5ECF54B3}"/>
              </a:ext>
            </a:extLst>
          </p:cNvPr>
          <p:cNvSpPr>
            <a:spLocks noGrp="1"/>
          </p:cNvSpPr>
          <p:nvPr>
            <p:ph type="title"/>
          </p:nvPr>
        </p:nvSpPr>
        <p:spPr>
          <a:xfrm>
            <a:off x="457200" y="155448"/>
            <a:ext cx="8229600" cy="1252728"/>
          </a:xfrm>
        </p:spPr>
        <p:txBody>
          <a:bodyPr/>
          <a:lstStyle/>
          <a:p>
            <a:pPr algn="r"/>
            <a:r>
              <a:rPr lang="en-US" sz="2400" b="1" dirty="0">
                <a:solidFill>
                  <a:srgbClr val="FFFFFF"/>
                </a:solidFill>
                <a:latin typeface="Libre Baskerville" panose="020B0604020202020204" charset="0"/>
              </a:rPr>
              <a:t>Suspensiones en Escuelas de LB</a:t>
            </a:r>
            <a:endParaRPr lang="en-US" sz="2400" dirty="0">
              <a:solidFill>
                <a:schemeClr val="accent1"/>
              </a:solidFill>
            </a:endParaRPr>
          </a:p>
        </p:txBody>
      </p:sp>
      <p:graphicFrame>
        <p:nvGraphicFramePr>
          <p:cNvPr id="4" name="Table 3">
            <a:extLst>
              <a:ext uri="{FF2B5EF4-FFF2-40B4-BE49-F238E27FC236}">
                <a16:creationId xmlns:a16="http://schemas.microsoft.com/office/drawing/2014/main" id="{C3C4A0C3-2AC5-4CC7-9164-6FA7F29420EB}"/>
              </a:ext>
            </a:extLst>
          </p:cNvPr>
          <p:cNvGraphicFramePr>
            <a:graphicFrameLocks noGrp="1"/>
          </p:cNvGraphicFramePr>
          <p:nvPr>
            <p:extLst>
              <p:ext uri="{D42A27DB-BD31-4B8C-83A1-F6EECF244321}">
                <p14:modId xmlns:p14="http://schemas.microsoft.com/office/powerpoint/2010/main" val="3405520430"/>
              </p:ext>
            </p:extLst>
          </p:nvPr>
        </p:nvGraphicFramePr>
        <p:xfrm>
          <a:off x="1" y="2286000"/>
          <a:ext cx="9143999" cy="4572001"/>
        </p:xfrm>
        <a:graphic>
          <a:graphicData uri="http://schemas.openxmlformats.org/drawingml/2006/table">
            <a:tbl>
              <a:tblPr firstRow="1" bandRow="1">
                <a:tableStyleId>{5C22544A-7EE6-4342-B048-85BDC9FD1C3A}</a:tableStyleId>
              </a:tblPr>
              <a:tblGrid>
                <a:gridCol w="4383770">
                  <a:extLst>
                    <a:ext uri="{9D8B030D-6E8A-4147-A177-3AD203B41FA5}">
                      <a16:colId xmlns:a16="http://schemas.microsoft.com/office/drawing/2014/main" val="731695372"/>
                    </a:ext>
                  </a:extLst>
                </a:gridCol>
                <a:gridCol w="2764004">
                  <a:extLst>
                    <a:ext uri="{9D8B030D-6E8A-4147-A177-3AD203B41FA5}">
                      <a16:colId xmlns:a16="http://schemas.microsoft.com/office/drawing/2014/main" val="522825596"/>
                    </a:ext>
                  </a:extLst>
                </a:gridCol>
                <a:gridCol w="1996225">
                  <a:extLst>
                    <a:ext uri="{9D8B030D-6E8A-4147-A177-3AD203B41FA5}">
                      <a16:colId xmlns:a16="http://schemas.microsoft.com/office/drawing/2014/main" val="3051371524"/>
                    </a:ext>
                  </a:extLst>
                </a:gridCol>
              </a:tblGrid>
              <a:tr h="756953">
                <a:tc>
                  <a:txBody>
                    <a:bodyPr/>
                    <a:lstStyle/>
                    <a:p>
                      <a:pPr algn="ctr"/>
                      <a:r>
                        <a:rPr lang="en-US" dirty="0"/>
                        <a:t>Grupo</a:t>
                      </a:r>
                    </a:p>
                  </a:txBody>
                  <a:tcPr anchor="ctr"/>
                </a:tc>
                <a:tc>
                  <a:txBody>
                    <a:bodyPr/>
                    <a:lstStyle/>
                    <a:p>
                      <a:pPr algn="ctr"/>
                      <a:r>
                        <a:rPr lang="en-US" dirty="0"/>
                        <a:t># de Estudiantes</a:t>
                      </a:r>
                    </a:p>
                  </a:txBody>
                  <a:tcPr anchor="ctr"/>
                </a:tc>
                <a:tc>
                  <a:txBody>
                    <a:bodyPr/>
                    <a:lstStyle/>
                    <a:p>
                      <a:pPr algn="ctr"/>
                      <a:r>
                        <a:rPr lang="en-US" dirty="0"/>
                        <a:t>Porcentaje</a:t>
                      </a:r>
                    </a:p>
                  </a:txBody>
                  <a:tcPr anchor="ctr"/>
                </a:tc>
                <a:extLst>
                  <a:ext uri="{0D108BD9-81ED-4DB2-BD59-A6C34878D82A}">
                    <a16:rowId xmlns:a16="http://schemas.microsoft.com/office/drawing/2014/main" val="3179495966"/>
                  </a:ext>
                </a:extLst>
              </a:tr>
              <a:tr h="953762">
                <a:tc>
                  <a:txBody>
                    <a:bodyPr/>
                    <a:lstStyle/>
                    <a:p>
                      <a:pPr algn="ctr"/>
                      <a:r>
                        <a:rPr lang="en-US" dirty="0"/>
                        <a:t>Estudiantes con Discapacidad</a:t>
                      </a:r>
                    </a:p>
                    <a:p>
                      <a:pPr algn="ctr"/>
                      <a:r>
                        <a:rPr lang="en-US" dirty="0"/>
                        <a:t>(grados 9-12)</a:t>
                      </a:r>
                    </a:p>
                  </a:txBody>
                  <a:tcPr/>
                </a:tc>
                <a:tc>
                  <a:txBody>
                    <a:bodyPr/>
                    <a:lstStyle/>
                    <a:p>
                      <a:pPr algn="ctr"/>
                      <a:r>
                        <a:rPr lang="en-US" dirty="0"/>
                        <a:t>3,776</a:t>
                      </a:r>
                    </a:p>
                  </a:txBody>
                  <a:tcPr anchor="ctr"/>
                </a:tc>
                <a:tc>
                  <a:txBody>
                    <a:bodyPr/>
                    <a:lstStyle/>
                    <a:p>
                      <a:pPr algn="ctr"/>
                      <a:r>
                        <a:rPr lang="en-US" dirty="0"/>
                        <a:t>6.2%</a:t>
                      </a:r>
                    </a:p>
                  </a:txBody>
                  <a:tcPr anchor="ctr"/>
                </a:tc>
                <a:extLst>
                  <a:ext uri="{0D108BD9-81ED-4DB2-BD59-A6C34878D82A}">
                    <a16:rowId xmlns:a16="http://schemas.microsoft.com/office/drawing/2014/main" val="2560373828"/>
                  </a:ext>
                </a:extLst>
              </a:tr>
              <a:tr h="953762">
                <a:tc>
                  <a:txBody>
                    <a:bodyPr/>
                    <a:lstStyle/>
                    <a:p>
                      <a:pPr algn="ctr"/>
                      <a:r>
                        <a:rPr lang="en-US" dirty="0"/>
                        <a:t>Total </a:t>
                      </a:r>
                    </a:p>
                    <a:p>
                      <a:pPr algn="ctr"/>
                      <a:r>
                        <a:rPr lang="en-US" dirty="0"/>
                        <a:t>(grados 9-12)</a:t>
                      </a:r>
                    </a:p>
                  </a:txBody>
                  <a:tcPr/>
                </a:tc>
                <a:tc>
                  <a:txBody>
                    <a:bodyPr/>
                    <a:lstStyle/>
                    <a:p>
                      <a:pPr algn="ctr"/>
                      <a:r>
                        <a:rPr lang="en-US" dirty="0"/>
                        <a:t>15,022</a:t>
                      </a:r>
                    </a:p>
                  </a:txBody>
                  <a:tcPr anchor="ctr"/>
                </a:tc>
                <a:tc>
                  <a:txBody>
                    <a:bodyPr/>
                    <a:lstStyle/>
                    <a:p>
                      <a:pPr algn="ctr"/>
                      <a:r>
                        <a:rPr lang="en-US" dirty="0"/>
                        <a:t>3%</a:t>
                      </a:r>
                    </a:p>
                  </a:txBody>
                  <a:tcPr anchor="ctr"/>
                </a:tc>
                <a:extLst>
                  <a:ext uri="{0D108BD9-81ED-4DB2-BD59-A6C34878D82A}">
                    <a16:rowId xmlns:a16="http://schemas.microsoft.com/office/drawing/2014/main" val="1515796875"/>
                  </a:ext>
                </a:extLst>
              </a:tr>
              <a:tr h="953762">
                <a:tc>
                  <a:txBody>
                    <a:bodyPr/>
                    <a:lstStyle/>
                    <a:p>
                      <a:pPr algn="ctr"/>
                      <a:r>
                        <a:rPr lang="en-US" dirty="0"/>
                        <a:t>Estudiantes con Discapacidad </a:t>
                      </a:r>
                    </a:p>
                    <a:p>
                      <a:pPr algn="ctr"/>
                      <a:r>
                        <a:rPr lang="en-US" dirty="0"/>
                        <a:t>(grados K-8)</a:t>
                      </a:r>
                    </a:p>
                  </a:txBody>
                  <a:tcPr/>
                </a:tc>
                <a:tc>
                  <a:txBody>
                    <a:bodyPr/>
                    <a:lstStyle/>
                    <a:p>
                      <a:pPr algn="ctr"/>
                      <a:r>
                        <a:rPr lang="en-US" dirty="0"/>
                        <a:t>2,220</a:t>
                      </a:r>
                    </a:p>
                  </a:txBody>
                  <a:tcPr anchor="ctr"/>
                </a:tc>
                <a:tc>
                  <a:txBody>
                    <a:bodyPr/>
                    <a:lstStyle/>
                    <a:p>
                      <a:pPr algn="ctr"/>
                      <a:r>
                        <a:rPr lang="en-US" dirty="0"/>
                        <a:t>7.2%</a:t>
                      </a:r>
                    </a:p>
                  </a:txBody>
                  <a:tcPr anchor="ctr"/>
                </a:tc>
                <a:extLst>
                  <a:ext uri="{0D108BD9-81ED-4DB2-BD59-A6C34878D82A}">
                    <a16:rowId xmlns:a16="http://schemas.microsoft.com/office/drawing/2014/main" val="812617551"/>
                  </a:ext>
                </a:extLst>
              </a:tr>
              <a:tr h="953762">
                <a:tc>
                  <a:txBody>
                    <a:bodyPr/>
                    <a:lstStyle/>
                    <a:p>
                      <a:pPr algn="ctr"/>
                      <a:r>
                        <a:rPr lang="en-US" dirty="0"/>
                        <a:t>Total</a:t>
                      </a:r>
                    </a:p>
                    <a:p>
                      <a:pPr algn="ctr"/>
                      <a:r>
                        <a:rPr lang="en-US" dirty="0"/>
                        <a:t>(grados K-8)</a:t>
                      </a:r>
                    </a:p>
                  </a:txBody>
                  <a:tcPr/>
                </a:tc>
                <a:tc>
                  <a:txBody>
                    <a:bodyPr/>
                    <a:lstStyle/>
                    <a:p>
                      <a:pPr algn="ctr"/>
                      <a:r>
                        <a:rPr lang="en-US" dirty="0"/>
                        <a:t>9,401</a:t>
                      </a:r>
                    </a:p>
                  </a:txBody>
                  <a:tcPr anchor="ctr"/>
                </a:tc>
                <a:tc>
                  <a:txBody>
                    <a:bodyPr/>
                    <a:lstStyle/>
                    <a:p>
                      <a:pPr algn="ctr"/>
                      <a:r>
                        <a:rPr lang="en-US" dirty="0"/>
                        <a:t>4%</a:t>
                      </a:r>
                    </a:p>
                  </a:txBody>
                  <a:tcPr anchor="ctr"/>
                </a:tc>
                <a:extLst>
                  <a:ext uri="{0D108BD9-81ED-4DB2-BD59-A6C34878D82A}">
                    <a16:rowId xmlns:a16="http://schemas.microsoft.com/office/drawing/2014/main" val="1296281992"/>
                  </a:ext>
                </a:extLst>
              </a:tr>
            </a:tbl>
          </a:graphicData>
        </a:graphic>
      </p:graphicFrame>
      <p:sp>
        <p:nvSpPr>
          <p:cNvPr id="5" name="TextBox 4">
            <a:extLst>
              <a:ext uri="{FF2B5EF4-FFF2-40B4-BE49-F238E27FC236}">
                <a16:creationId xmlns:a16="http://schemas.microsoft.com/office/drawing/2014/main" id="{C7973F3B-789E-4C7D-A0F7-F361C094059B}"/>
              </a:ext>
            </a:extLst>
          </p:cNvPr>
          <p:cNvSpPr txBox="1"/>
          <p:nvPr/>
        </p:nvSpPr>
        <p:spPr>
          <a:xfrm>
            <a:off x="533400" y="1524000"/>
            <a:ext cx="80772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1200" dirty="0">
                <a:solidFill>
                  <a:prstClr val="black"/>
                </a:solidFill>
                <a:latin typeface="Corbel"/>
                <a:ea typeface="+mn-ea"/>
                <a:cs typeface="+mn-cs"/>
              </a:rPr>
              <a:t>Condado de Los Angeles</a:t>
            </a:r>
            <a:endParaRPr kumimoji="0" lang="en-US" sz="3200" b="0" i="0" u="none" strike="noStrike" kern="1200" cap="none" spc="0" normalizeH="0" baseline="0" noProof="0" dirty="0">
              <a:ln>
                <a:noFill/>
              </a:ln>
              <a:solidFill>
                <a:prstClr val="black"/>
              </a:solidFill>
              <a:effectLst/>
              <a:uLnTx/>
              <a:uFillTx/>
              <a:latin typeface="Corbel"/>
              <a:ea typeface="+mn-ea"/>
              <a:cs typeface="+mn-cs"/>
            </a:endParaRPr>
          </a:p>
        </p:txBody>
      </p:sp>
      <p:sp>
        <p:nvSpPr>
          <p:cNvPr id="3" name="TextBox 2">
            <a:extLst>
              <a:ext uri="{FF2B5EF4-FFF2-40B4-BE49-F238E27FC236}">
                <a16:creationId xmlns:a16="http://schemas.microsoft.com/office/drawing/2014/main" id="{CCFD7FB2-6E1D-4A76-830F-1F449F91A9D4}"/>
              </a:ext>
            </a:extLst>
          </p:cNvPr>
          <p:cNvSpPr txBox="1"/>
          <p:nvPr/>
        </p:nvSpPr>
        <p:spPr>
          <a:xfrm>
            <a:off x="-31955" y="6641672"/>
            <a:ext cx="5486400" cy="230832"/>
          </a:xfrm>
          <a:prstGeom prst="rect">
            <a:avLst/>
          </a:prstGeom>
          <a:noFill/>
        </p:spPr>
        <p:txBody>
          <a:bodyPr wrap="square" rtlCol="0">
            <a:spAutoFit/>
          </a:bodyPr>
          <a:lstStyle/>
          <a:p>
            <a:r>
              <a:rPr lang="en-US" sz="900" dirty="0"/>
              <a:t>Source: https://dq.cde.ca.gov/dataquest/</a:t>
            </a:r>
          </a:p>
        </p:txBody>
      </p:sp>
    </p:spTree>
    <p:extLst>
      <p:ext uri="{BB962C8B-B14F-4D97-AF65-F5344CB8AC3E}">
        <p14:creationId xmlns:p14="http://schemas.microsoft.com/office/powerpoint/2010/main" val="1659363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pepsi"/>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125" dirty="0"/>
          </a:p>
        </p:txBody>
      </p:sp>
      <p:sp>
        <p:nvSpPr>
          <p:cNvPr id="12" name="AutoShape 8" descr="Image result for ups"/>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125" dirty="0"/>
          </a:p>
        </p:txBody>
      </p:sp>
      <p:graphicFrame>
        <p:nvGraphicFramePr>
          <p:cNvPr id="2" name="Table 1">
            <a:extLst>
              <a:ext uri="{FF2B5EF4-FFF2-40B4-BE49-F238E27FC236}">
                <a16:creationId xmlns:a16="http://schemas.microsoft.com/office/drawing/2014/main" id="{B66BFBF2-FF4E-404E-BECC-962CBC31ADE6}"/>
              </a:ext>
            </a:extLst>
          </p:cNvPr>
          <p:cNvGraphicFramePr>
            <a:graphicFrameLocks noGrp="1"/>
          </p:cNvGraphicFramePr>
          <p:nvPr>
            <p:extLst>
              <p:ext uri="{D42A27DB-BD31-4B8C-83A1-F6EECF244321}">
                <p14:modId xmlns:p14="http://schemas.microsoft.com/office/powerpoint/2010/main" val="1796679270"/>
              </p:ext>
            </p:extLst>
          </p:nvPr>
        </p:nvGraphicFramePr>
        <p:xfrm>
          <a:off x="168048" y="1399175"/>
          <a:ext cx="8782390" cy="5363978"/>
        </p:xfrm>
        <a:graphic>
          <a:graphicData uri="http://schemas.openxmlformats.org/drawingml/2006/table">
            <a:tbl>
              <a:tblPr firstRow="1" bandRow="1">
                <a:tableStyleId>{5C22544A-7EE6-4342-B048-85BDC9FD1C3A}</a:tableStyleId>
              </a:tblPr>
              <a:tblGrid>
                <a:gridCol w="1756478">
                  <a:extLst>
                    <a:ext uri="{9D8B030D-6E8A-4147-A177-3AD203B41FA5}">
                      <a16:colId xmlns:a16="http://schemas.microsoft.com/office/drawing/2014/main" val="85214854"/>
                    </a:ext>
                  </a:extLst>
                </a:gridCol>
                <a:gridCol w="1756478">
                  <a:extLst>
                    <a:ext uri="{9D8B030D-6E8A-4147-A177-3AD203B41FA5}">
                      <a16:colId xmlns:a16="http://schemas.microsoft.com/office/drawing/2014/main" val="951489873"/>
                    </a:ext>
                  </a:extLst>
                </a:gridCol>
                <a:gridCol w="1756478">
                  <a:extLst>
                    <a:ext uri="{9D8B030D-6E8A-4147-A177-3AD203B41FA5}">
                      <a16:colId xmlns:a16="http://schemas.microsoft.com/office/drawing/2014/main" val="111115943"/>
                    </a:ext>
                  </a:extLst>
                </a:gridCol>
                <a:gridCol w="1756478">
                  <a:extLst>
                    <a:ext uri="{9D8B030D-6E8A-4147-A177-3AD203B41FA5}">
                      <a16:colId xmlns:a16="http://schemas.microsoft.com/office/drawing/2014/main" val="1830649538"/>
                    </a:ext>
                  </a:extLst>
                </a:gridCol>
                <a:gridCol w="1756478">
                  <a:extLst>
                    <a:ext uri="{9D8B030D-6E8A-4147-A177-3AD203B41FA5}">
                      <a16:colId xmlns:a16="http://schemas.microsoft.com/office/drawing/2014/main" val="2406775680"/>
                    </a:ext>
                  </a:extLst>
                </a:gridCol>
              </a:tblGrid>
              <a:tr h="1015026">
                <a:tc>
                  <a:txBody>
                    <a:bodyPr/>
                    <a:lstStyle/>
                    <a:p>
                      <a:pPr algn="ctr"/>
                      <a:r>
                        <a:rPr lang="es-419" noProof="0" dirty="0"/>
                        <a:t>INICIO</a:t>
                      </a:r>
                    </a:p>
                    <a:p>
                      <a:pPr algn="ctr"/>
                      <a:r>
                        <a:rPr lang="es-419" noProof="0" dirty="0"/>
                        <a:t>5to Grado</a:t>
                      </a:r>
                    </a:p>
                  </a:txBody>
                  <a:tcPr/>
                </a:tc>
                <a:tc>
                  <a:txBody>
                    <a:bodyPr/>
                    <a:lstStyle/>
                    <a:p>
                      <a:pPr algn="ctr"/>
                      <a:endParaRPr lang="es-419" noProof="0" dirty="0"/>
                    </a:p>
                    <a:p>
                      <a:pPr algn="ctr"/>
                      <a:r>
                        <a:rPr lang="es-419" noProof="0" dirty="0"/>
                        <a:t>6to-8vo</a:t>
                      </a:r>
                      <a:r>
                        <a:rPr lang="es-419" baseline="0" noProof="0" dirty="0"/>
                        <a:t> Grado</a:t>
                      </a:r>
                      <a:endParaRPr lang="es-419" noProof="0" dirty="0"/>
                    </a:p>
                  </a:txBody>
                  <a:tcPr/>
                </a:tc>
                <a:tc>
                  <a:txBody>
                    <a:bodyPr/>
                    <a:lstStyle/>
                    <a:p>
                      <a:pPr algn="ctr"/>
                      <a:r>
                        <a:rPr lang="es-419" noProof="0" dirty="0"/>
                        <a:t>9no-12vo</a:t>
                      </a:r>
                    </a:p>
                    <a:p>
                      <a:pPr algn="ctr"/>
                      <a:r>
                        <a:rPr lang="es-419" noProof="0" dirty="0"/>
                        <a:t>GRADUACION</a:t>
                      </a:r>
                    </a:p>
                  </a:txBody>
                  <a:tcPr/>
                </a:tc>
                <a:tc>
                  <a:txBody>
                    <a:bodyPr/>
                    <a:lstStyle/>
                    <a:p>
                      <a:pPr algn="ctr"/>
                      <a:r>
                        <a:rPr lang="es-419" noProof="0" dirty="0"/>
                        <a:t>POST-ESCUELA</a:t>
                      </a:r>
                    </a:p>
                    <a:p>
                      <a:pPr algn="ctr"/>
                      <a:r>
                        <a:rPr lang="es-419" noProof="0" dirty="0"/>
                        <a:t>Entrenamiento</a:t>
                      </a:r>
                      <a:r>
                        <a:rPr lang="es-419" baseline="0" noProof="0" dirty="0"/>
                        <a:t> al Trabajo</a:t>
                      </a:r>
                      <a:endParaRPr lang="es-419" noProof="0" dirty="0"/>
                    </a:p>
                    <a:p>
                      <a:pPr algn="ctr"/>
                      <a:endParaRPr lang="es-419" noProof="0" dirty="0"/>
                    </a:p>
                  </a:txBody>
                  <a:tcPr/>
                </a:tc>
                <a:tc>
                  <a:txBody>
                    <a:bodyPr/>
                    <a:lstStyle/>
                    <a:p>
                      <a:pPr algn="ctr"/>
                      <a:r>
                        <a:rPr lang="es-419" noProof="0" dirty="0"/>
                        <a:t>POST-</a:t>
                      </a:r>
                      <a:r>
                        <a:rPr lang="es-419" baseline="0" noProof="0" dirty="0"/>
                        <a:t>ESCUELA</a:t>
                      </a:r>
                    </a:p>
                    <a:p>
                      <a:pPr algn="ctr"/>
                      <a:r>
                        <a:rPr lang="es-419" baseline="0" noProof="0" dirty="0"/>
                        <a:t>MAYOR</a:t>
                      </a:r>
                      <a:endParaRPr lang="es-419" noProof="0" dirty="0"/>
                    </a:p>
                  </a:txBody>
                  <a:tcPr/>
                </a:tc>
                <a:extLst>
                  <a:ext uri="{0D108BD9-81ED-4DB2-BD59-A6C34878D82A}">
                    <a16:rowId xmlns:a16="http://schemas.microsoft.com/office/drawing/2014/main" val="2585506945"/>
                  </a:ext>
                </a:extLst>
              </a:tr>
              <a:tr h="4348952">
                <a:tc>
                  <a:txBody>
                    <a:bodyPr/>
                    <a:lstStyle/>
                    <a:p>
                      <a:pPr marL="285750" indent="-285750" algn="l">
                        <a:buFont typeface="Arial" panose="020B0604020202020204" pitchFamily="34" charset="0"/>
                        <a:buChar char="•"/>
                      </a:pPr>
                      <a:endParaRPr lang="es-ES" sz="1200" dirty="0"/>
                    </a:p>
                    <a:p>
                      <a:pPr marL="285750" indent="-285750" algn="l">
                        <a:buFont typeface="Arial" panose="020B0604020202020204" pitchFamily="34" charset="0"/>
                        <a:buChar char="•"/>
                      </a:pPr>
                      <a:r>
                        <a:rPr lang="es-ES" sz="1200" b="1" dirty="0"/>
                        <a:t>Evaluaciones tempranas</a:t>
                      </a:r>
                    </a:p>
                    <a:p>
                      <a:pPr marL="285750" indent="-285750" algn="l">
                        <a:buFont typeface="Arial" panose="020B0604020202020204" pitchFamily="34" charset="0"/>
                        <a:buChar char="•"/>
                      </a:pPr>
                      <a:endParaRPr lang="es-ES" sz="1200" b="1" dirty="0"/>
                    </a:p>
                    <a:p>
                      <a:pPr marL="285750" indent="-285750" algn="l">
                        <a:buFont typeface="Arial" panose="020B0604020202020204" pitchFamily="34" charset="0"/>
                        <a:buChar char="•"/>
                      </a:pPr>
                      <a:r>
                        <a:rPr lang="es-ES" sz="1200" b="1" dirty="0"/>
                        <a:t>Identificación de las discapacidades</a:t>
                      </a:r>
                    </a:p>
                    <a:p>
                      <a:pPr marL="285750" indent="-285750" algn="l">
                        <a:buFont typeface="Arial" panose="020B0604020202020204" pitchFamily="34" charset="0"/>
                        <a:buChar char="•"/>
                      </a:pPr>
                      <a:endParaRPr lang="es-ES" sz="1200" b="1" dirty="0"/>
                    </a:p>
                    <a:p>
                      <a:pPr marL="285750" indent="-285750" algn="l">
                        <a:buFont typeface="Arial" panose="020B0604020202020204" pitchFamily="34" charset="0"/>
                        <a:buChar char="•"/>
                      </a:pPr>
                      <a:r>
                        <a:rPr lang="es-ES" sz="1200" b="1" dirty="0"/>
                        <a:t>Intervenciones / IEP / terapias implementadas</a:t>
                      </a:r>
                      <a:endParaRPr lang="en-US" sz="1200" b="1" dirty="0"/>
                    </a:p>
                  </a:txBody>
                  <a:tcPr/>
                </a:tc>
                <a:tc>
                  <a:txBody>
                    <a:bodyPr/>
                    <a:lstStyle/>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s-ES" sz="1400" b="1" dirty="0"/>
                        <a:t>Revaloración</a:t>
                      </a:r>
                    </a:p>
                    <a:p>
                      <a:pPr marL="285750" indent="-285750" algn="l">
                        <a:buFont typeface="Arial" panose="020B0604020202020204" pitchFamily="34" charset="0"/>
                        <a:buChar char="•"/>
                      </a:pPr>
                      <a:endParaRPr lang="es-ES" sz="1400" b="1" dirty="0"/>
                    </a:p>
                    <a:p>
                      <a:pPr marL="285750" indent="-285750" algn="l">
                        <a:buFont typeface="Arial" panose="020B0604020202020204" pitchFamily="34" charset="0"/>
                        <a:buChar char="•"/>
                      </a:pPr>
                      <a:r>
                        <a:rPr lang="es-ES" sz="1400" b="1" dirty="0"/>
                        <a:t>Oportunidades de sombreado</a:t>
                      </a:r>
                    </a:p>
                    <a:p>
                      <a:pPr marL="285750" indent="-285750" algn="l">
                        <a:buFont typeface="Arial" panose="020B0604020202020204" pitchFamily="34" charset="0"/>
                        <a:buChar char="•"/>
                      </a:pPr>
                      <a:endParaRPr lang="es-ES" sz="1400" b="1" dirty="0"/>
                    </a:p>
                    <a:p>
                      <a:pPr marL="285750" indent="-285750" algn="l">
                        <a:buFont typeface="Arial" panose="020B0604020202020204" pitchFamily="34" charset="0"/>
                        <a:buChar char="•"/>
                      </a:pPr>
                      <a:r>
                        <a:rPr lang="es-ES" sz="1400" b="1" dirty="0"/>
                        <a:t>Modelos a seguir</a:t>
                      </a:r>
                    </a:p>
                    <a:p>
                      <a:pPr algn="ctr"/>
                      <a:endParaRPr lang="en-US" dirty="0"/>
                    </a:p>
                  </a:txBody>
                  <a:tcPr/>
                </a:tc>
                <a:tc>
                  <a:txBody>
                    <a:bodyPr/>
                    <a:lstStyle/>
                    <a:p>
                      <a:pPr marL="285750" indent="-285750" algn="l">
                        <a:buFont typeface="Arial" panose="020B0604020202020204" pitchFamily="34" charset="0"/>
                        <a:buChar char="•"/>
                      </a:pPr>
                      <a:endParaRPr lang="es-ES" dirty="0"/>
                    </a:p>
                    <a:p>
                      <a:pPr marL="285750" indent="-285750" algn="l">
                        <a:buFont typeface="Arial" panose="020B0604020202020204" pitchFamily="34" charset="0"/>
                        <a:buChar char="•"/>
                      </a:pPr>
                      <a:r>
                        <a:rPr lang="es-ES" sz="1400" b="1" dirty="0"/>
                        <a:t>Oportunidades de pasantías</a:t>
                      </a:r>
                    </a:p>
                    <a:p>
                      <a:pPr marL="285750" indent="-285750" algn="l">
                        <a:buFont typeface="Arial" panose="020B0604020202020204" pitchFamily="34" charset="0"/>
                        <a:buChar char="•"/>
                      </a:pPr>
                      <a:endParaRPr lang="es-ES" sz="1400" b="1" dirty="0"/>
                    </a:p>
                    <a:p>
                      <a:pPr marL="285750" indent="-285750" algn="l">
                        <a:buFont typeface="Arial" panose="020B0604020202020204" pitchFamily="34" charset="0"/>
                        <a:buChar char="•"/>
                      </a:pPr>
                      <a:r>
                        <a:rPr lang="es-ES" sz="1400" b="1" dirty="0"/>
                        <a:t>Probando límites</a:t>
                      </a:r>
                      <a:endParaRPr lang="en-US" sz="1400" b="1" dirty="0"/>
                    </a:p>
                  </a:txBody>
                  <a:tcPr/>
                </a:tc>
                <a:tc>
                  <a:txBody>
                    <a:bodyPr/>
                    <a:lstStyle/>
                    <a:p>
                      <a:pPr marL="285750" indent="-285750" algn="l">
                        <a:buFont typeface="Arial" panose="020B0604020202020204" pitchFamily="34" charset="0"/>
                        <a:buChar char="•"/>
                      </a:pPr>
                      <a:endParaRPr lang="es-ES" sz="1400" b="1"/>
                    </a:p>
                    <a:p>
                      <a:pPr marL="285750" indent="-285750" algn="l">
                        <a:buFont typeface="Arial" panose="020B0604020202020204" pitchFamily="34" charset="0"/>
                        <a:buChar char="•"/>
                      </a:pPr>
                      <a:r>
                        <a:rPr lang="es-ES" sz="1400" b="1"/>
                        <a:t>Empleo </a:t>
                      </a:r>
                      <a:r>
                        <a:rPr lang="es-ES" sz="1400" b="1" dirty="0"/>
                        <a:t>y oportunidades de voluntariado, por ejemplo:</a:t>
                      </a:r>
                    </a:p>
                    <a:p>
                      <a:pPr marL="0" indent="0" algn="l">
                        <a:buFont typeface="Arial" panose="020B0604020202020204" pitchFamily="34" charset="0"/>
                        <a:buNone/>
                      </a:pPr>
                      <a:r>
                        <a:rPr lang="es-ES" sz="1400" b="1" dirty="0"/>
                        <a:t>Proyecto SEARCH</a:t>
                      </a:r>
                    </a:p>
                    <a:p>
                      <a:pPr marL="285750" indent="-285750" algn="l">
                        <a:buFont typeface="Arial" panose="020B0604020202020204" pitchFamily="34" charset="0"/>
                        <a:buChar char="•"/>
                      </a:pPr>
                      <a:endParaRPr lang="es-ES" sz="1400" b="1" dirty="0"/>
                    </a:p>
                    <a:p>
                      <a:pPr marL="285750" indent="-285750" algn="l">
                        <a:buFont typeface="Arial" panose="020B0604020202020204" pitchFamily="34" charset="0"/>
                        <a:buChar char="•"/>
                      </a:pPr>
                      <a:r>
                        <a:rPr lang="es-ES" sz="1400" b="1" dirty="0"/>
                        <a:t>Puentes de la escuela al trabajo (</a:t>
                      </a:r>
                      <a:r>
                        <a:rPr lang="es-ES" sz="1400" b="1"/>
                        <a:t>Marriott</a:t>
                      </a:r>
                      <a:r>
                        <a:rPr lang="es-ES" sz="1400" b="1" dirty="0"/>
                        <a:t>)</a:t>
                      </a:r>
                      <a:endParaRPr lang="en-US" sz="1400" b="1" dirty="0"/>
                    </a:p>
                  </a:txBody>
                  <a:tcPr/>
                </a:tc>
                <a:tc>
                  <a:txBody>
                    <a:bodyPr/>
                    <a:lstStyle/>
                    <a:p>
                      <a:pPr marL="285750" indent="-285750" algn="l">
                        <a:buFont typeface="Arial" panose="020B0604020202020204" pitchFamily="34" charset="0"/>
                        <a:buChar char="•"/>
                      </a:pPr>
                      <a:endParaRPr lang="en-US" sz="1400" b="1" dirty="0"/>
                    </a:p>
                    <a:p>
                      <a:pPr marL="285750" indent="-285750" algn="l">
                        <a:buFont typeface="Arial" panose="020B0604020202020204" pitchFamily="34" charset="0"/>
                        <a:buChar char="•"/>
                      </a:pPr>
                      <a:r>
                        <a:rPr lang="es-419" sz="1400" b="1" noProof="0" dirty="0"/>
                        <a:t>Colegios Comunitarios</a:t>
                      </a:r>
                    </a:p>
                    <a:p>
                      <a:pPr marL="285750" indent="-285750" algn="l">
                        <a:buFont typeface="Arial" panose="020B0604020202020204" pitchFamily="34" charset="0"/>
                        <a:buChar char="•"/>
                      </a:pPr>
                      <a:r>
                        <a:rPr lang="es-419" sz="1400" b="1" noProof="0" dirty="0"/>
                        <a:t>Colegios / Universidades</a:t>
                      </a:r>
                    </a:p>
                    <a:p>
                      <a:pPr marL="285750" indent="-285750" algn="l">
                        <a:buFont typeface="Arial" panose="020B0604020202020204" pitchFamily="34" charset="0"/>
                        <a:buChar char="•"/>
                      </a:pPr>
                      <a:r>
                        <a:rPr lang="es-419" sz="1400" b="1" noProof="0" dirty="0"/>
                        <a:t>Escuelas de posgrado</a:t>
                      </a:r>
                    </a:p>
                    <a:p>
                      <a:pPr marL="285750" indent="-285750" algn="l">
                        <a:buFont typeface="Arial" panose="020B0604020202020204" pitchFamily="34" charset="0"/>
                        <a:buChar char="•"/>
                      </a:pPr>
                      <a:r>
                        <a:rPr lang="es-419" sz="1400" b="1" noProof="0" dirty="0"/>
                        <a:t>Servicios de soporte / Accesibilidad</a:t>
                      </a:r>
                    </a:p>
                  </a:txBody>
                  <a:tcPr/>
                </a:tc>
                <a:extLst>
                  <a:ext uri="{0D108BD9-81ED-4DB2-BD59-A6C34878D82A}">
                    <a16:rowId xmlns:a16="http://schemas.microsoft.com/office/drawing/2014/main" val="312966613"/>
                  </a:ext>
                </a:extLst>
              </a:tr>
            </a:tbl>
          </a:graphicData>
        </a:graphic>
      </p:graphicFrame>
      <p:sp>
        <p:nvSpPr>
          <p:cNvPr id="17" name="TextBox 16">
            <a:extLst>
              <a:ext uri="{FF2B5EF4-FFF2-40B4-BE49-F238E27FC236}">
                <a16:creationId xmlns:a16="http://schemas.microsoft.com/office/drawing/2014/main" id="{E557E6E4-CC7D-9248-8A9C-873FA7E2D2F8}"/>
              </a:ext>
            </a:extLst>
          </p:cNvPr>
          <p:cNvSpPr txBox="1"/>
          <p:nvPr/>
        </p:nvSpPr>
        <p:spPr>
          <a:xfrm>
            <a:off x="3187337" y="6439988"/>
            <a:ext cx="3851661" cy="323165"/>
          </a:xfrm>
          <a:prstGeom prst="rect">
            <a:avLst/>
          </a:prstGeom>
          <a:noFill/>
        </p:spPr>
        <p:txBody>
          <a:bodyPr wrap="square" rtlCol="0">
            <a:spAutoFit/>
          </a:bodyPr>
          <a:lstStyle/>
          <a:p>
            <a:r>
              <a:rPr lang="en-US" i="1" dirty="0"/>
              <a:t>A collective work in progress … </a:t>
            </a:r>
          </a:p>
        </p:txBody>
      </p:sp>
      <p:sp>
        <p:nvSpPr>
          <p:cNvPr id="3" name="Title 2">
            <a:extLst>
              <a:ext uri="{FF2B5EF4-FFF2-40B4-BE49-F238E27FC236}">
                <a16:creationId xmlns:a16="http://schemas.microsoft.com/office/drawing/2014/main" id="{8BB58D8D-6A88-4858-9839-1D30582D310F}"/>
              </a:ext>
            </a:extLst>
          </p:cNvPr>
          <p:cNvSpPr>
            <a:spLocks noGrp="1"/>
          </p:cNvSpPr>
          <p:nvPr>
            <p:ph type="title"/>
          </p:nvPr>
        </p:nvSpPr>
        <p:spPr/>
        <p:txBody>
          <a:bodyPr/>
          <a:lstStyle/>
          <a:p>
            <a:pPr algn="r" rtl="0"/>
            <a:r>
              <a:rPr lang="es-419" sz="2400" b="1" i="0" dirty="0">
                <a:solidFill>
                  <a:srgbClr val="FFFFFF"/>
                </a:solidFill>
                <a:effectLst/>
                <a:latin typeface="Libre Baskerville" panose="020B0604020202020204" charset="0"/>
                <a:ea typeface="Arial" panose="020B0604020202020204" pitchFamily="34" charset="0"/>
                <a:cs typeface="Arial" panose="020B0604020202020204" pitchFamily="34" charset="0"/>
              </a:rPr>
              <a:t>Metas Progresivas desde el Inicio hasta</a:t>
            </a:r>
            <a:br>
              <a:rPr lang="es-419" sz="2400" b="1" i="0" dirty="0">
                <a:solidFill>
                  <a:srgbClr val="FFFFFF"/>
                </a:solidFill>
                <a:effectLst/>
                <a:latin typeface="Libre Baskerville" panose="020B0604020202020204" charset="0"/>
                <a:ea typeface="Arial" panose="020B0604020202020204" pitchFamily="34" charset="0"/>
                <a:cs typeface="Arial" panose="020B0604020202020204" pitchFamily="34" charset="0"/>
              </a:rPr>
            </a:br>
            <a:r>
              <a:rPr lang="es-419" sz="2400" b="1" dirty="0">
                <a:solidFill>
                  <a:srgbClr val="FFFFFF"/>
                </a:solidFill>
                <a:latin typeface="Libre Baskerville" panose="020B0604020202020204" charset="0"/>
                <a:ea typeface="Arial" panose="020B0604020202020204" pitchFamily="34" charset="0"/>
                <a:cs typeface="Arial" panose="020B0604020202020204" pitchFamily="34" charset="0"/>
              </a:rPr>
              <a:t>la Independencia</a:t>
            </a:r>
            <a:endParaRPr lang="es-419" dirty="0">
              <a:effectLst/>
            </a:endParaRPr>
          </a:p>
          <a:p>
            <a:pPr algn="r"/>
            <a:endParaRPr lang="en-US" dirty="0"/>
          </a:p>
        </p:txBody>
      </p:sp>
    </p:spTree>
    <p:extLst>
      <p:ext uri="{BB962C8B-B14F-4D97-AF65-F5344CB8AC3E}">
        <p14:creationId xmlns:p14="http://schemas.microsoft.com/office/powerpoint/2010/main" val="4051019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2CE9-C53B-465E-B9A9-DC20102CE441}"/>
              </a:ext>
            </a:extLst>
          </p:cNvPr>
          <p:cNvSpPr>
            <a:spLocks noGrp="1"/>
          </p:cNvSpPr>
          <p:nvPr>
            <p:ph type="title"/>
          </p:nvPr>
        </p:nvSpPr>
        <p:spPr>
          <a:xfrm>
            <a:off x="457200" y="3290500"/>
            <a:ext cx="8229599" cy="276999"/>
          </a:xfrm>
        </p:spPr>
        <p:txBody>
          <a:bodyPr/>
          <a:lstStyle/>
          <a:p>
            <a:pPr algn="ctr"/>
            <a:r>
              <a:rPr lang="en-US" sz="4000" b="1" dirty="0">
                <a:solidFill>
                  <a:schemeClr val="tx1"/>
                </a:solidFill>
                <a:latin typeface="Libre Baskerville" panose="020B0604020202020204" charset="0"/>
                <a:cs typeface="Libre Baskerville" panose="020B0604020202020204" charset="0"/>
              </a:rPr>
              <a:t>¡TIEMPO DE COMIDA!</a:t>
            </a:r>
          </a:p>
        </p:txBody>
      </p:sp>
    </p:spTree>
    <p:extLst>
      <p:ext uri="{BB962C8B-B14F-4D97-AF65-F5344CB8AC3E}">
        <p14:creationId xmlns:p14="http://schemas.microsoft.com/office/powerpoint/2010/main" val="405619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9F1BE-5C26-4B30-B478-AEFF57F33748}"/>
              </a:ext>
            </a:extLst>
          </p:cNvPr>
          <p:cNvSpPr>
            <a:spLocks noGrp="1"/>
          </p:cNvSpPr>
          <p:nvPr>
            <p:ph type="title"/>
          </p:nvPr>
        </p:nvSpPr>
        <p:spPr/>
        <p:txBody>
          <a:bodyPr/>
          <a:lstStyle/>
          <a:p>
            <a:pPr algn="r"/>
            <a:r>
              <a:rPr lang="en-US" sz="2400" b="1" dirty="0" err="1">
                <a:solidFill>
                  <a:srgbClr val="FFFFFF"/>
                </a:solidFill>
                <a:latin typeface="Libre Baskerville" panose="020B0604020202020204" charset="0"/>
                <a:ea typeface="Calibri" panose="020F0502020204030204" pitchFamily="34" charset="0"/>
                <a:cs typeface="Calibri" panose="020F0502020204030204" pitchFamily="34" charset="0"/>
              </a:rPr>
              <a:t>Lecciones</a:t>
            </a:r>
            <a:r>
              <a:rPr lang="en-US" sz="2400" b="1" dirty="0">
                <a:solidFill>
                  <a:srgbClr val="FFFFFF"/>
                </a:solidFill>
                <a:latin typeface="Libre Baskerville" panose="020B0604020202020204" charset="0"/>
                <a:ea typeface="Calibri" panose="020F0502020204030204" pitchFamily="34" charset="0"/>
                <a:cs typeface="Calibri" panose="020F0502020204030204" pitchFamily="34" charset="0"/>
              </a:rPr>
              <a:t> </a:t>
            </a:r>
            <a:r>
              <a:rPr lang="en-US" sz="2400" b="1" dirty="0" err="1">
                <a:solidFill>
                  <a:srgbClr val="FFFFFF"/>
                </a:solidFill>
                <a:latin typeface="Libre Baskerville" panose="020B0604020202020204" charset="0"/>
                <a:ea typeface="Calibri" panose="020F0502020204030204" pitchFamily="34" charset="0"/>
                <a:cs typeface="Calibri" panose="020F0502020204030204" pitchFamily="34" charset="0"/>
              </a:rPr>
              <a:t>Nacionales</a:t>
            </a:r>
            <a:r>
              <a:rPr lang="en-US" sz="2400" b="1" dirty="0">
                <a:solidFill>
                  <a:srgbClr val="FFFFFF"/>
                </a:solidFill>
                <a:latin typeface="Libre Baskerville" panose="020B0604020202020204" charset="0"/>
                <a:ea typeface="Calibri" panose="020F0502020204030204" pitchFamily="34" charset="0"/>
                <a:cs typeface="Calibri" panose="020F0502020204030204" pitchFamily="34" charset="0"/>
              </a:rPr>
              <a:t>, </a:t>
            </a:r>
            <a:br>
              <a:rPr lang="en-US" sz="2400" b="1" dirty="0">
                <a:solidFill>
                  <a:srgbClr val="FFFFFF"/>
                </a:solidFill>
                <a:latin typeface="Libre Baskerville" panose="020B0604020202020204" charset="0"/>
                <a:ea typeface="Calibri" panose="020F0502020204030204" pitchFamily="34" charset="0"/>
                <a:cs typeface="Calibri" panose="020F0502020204030204" pitchFamily="34" charset="0"/>
              </a:rPr>
            </a:br>
            <a:r>
              <a:rPr lang="en-US" sz="2400" b="1" dirty="0" err="1">
                <a:solidFill>
                  <a:srgbClr val="FFFFFF"/>
                </a:solidFill>
                <a:latin typeface="Libre Baskerville" panose="020B0604020202020204" charset="0"/>
                <a:ea typeface="Calibri" panose="020F0502020204030204" pitchFamily="34" charset="0"/>
                <a:cs typeface="Calibri" panose="020F0502020204030204" pitchFamily="34" charset="0"/>
              </a:rPr>
              <a:t>Oportunidades</a:t>
            </a:r>
            <a:r>
              <a:rPr lang="en-US" sz="2400" b="1" dirty="0">
                <a:solidFill>
                  <a:srgbClr val="FFFFFF"/>
                </a:solidFill>
                <a:latin typeface="Libre Baskerville" panose="020B0604020202020204" charset="0"/>
                <a:ea typeface="Calibri" panose="020F0502020204030204" pitchFamily="34" charset="0"/>
                <a:cs typeface="Calibri" panose="020F0502020204030204" pitchFamily="34" charset="0"/>
              </a:rPr>
              <a:t> Locales</a:t>
            </a:r>
            <a:endParaRPr lang="en-US" dirty="0"/>
          </a:p>
        </p:txBody>
      </p:sp>
      <p:sp>
        <p:nvSpPr>
          <p:cNvPr id="3" name="Text Placeholder 2">
            <a:extLst>
              <a:ext uri="{FF2B5EF4-FFF2-40B4-BE49-F238E27FC236}">
                <a16:creationId xmlns:a16="http://schemas.microsoft.com/office/drawing/2014/main" id="{77936B14-0B51-42DA-8AB8-E75CE7C3719E}"/>
              </a:ext>
            </a:extLst>
          </p:cNvPr>
          <p:cNvSpPr>
            <a:spLocks noGrp="1"/>
          </p:cNvSpPr>
          <p:nvPr>
            <p:ph type="body" idx="1"/>
          </p:nvPr>
        </p:nvSpPr>
        <p:spPr>
          <a:xfrm>
            <a:off x="457502" y="1282774"/>
            <a:ext cx="8229023" cy="277000"/>
          </a:xfrm>
        </p:spPr>
        <p:txBody>
          <a:bodyPr/>
          <a:lstStyle/>
          <a:p>
            <a:pPr marL="285750" indent="-285750">
              <a:buFont typeface="Wingdings" panose="05000000000000000000" pitchFamily="2" charset="2"/>
              <a:buChar char="v"/>
            </a:pPr>
            <a:r>
              <a:rPr lang="es-ES" sz="1800" dirty="0">
                <a:latin typeface="Libre Baskerville" panose="020B0604020202020204" charset="0"/>
              </a:rPr>
              <a:t>A medida que construimos nuestra Comunidad de Práctica de Long Beach (COP) nos guiamos por las lecciones nacionales de la Iniciativa </a:t>
            </a:r>
            <a:r>
              <a:rPr lang="es-ES" sz="1800" dirty="0" err="1">
                <a:latin typeface="Libre Baskerville" panose="020B0604020202020204" charset="0"/>
              </a:rPr>
              <a:t>Better</a:t>
            </a:r>
            <a:r>
              <a:rPr lang="es-ES" sz="1800" dirty="0">
                <a:latin typeface="Libre Baskerville" panose="020B0604020202020204" charset="0"/>
              </a:rPr>
              <a:t> </a:t>
            </a:r>
            <a:r>
              <a:rPr lang="es-ES" sz="1800" dirty="0" err="1">
                <a:latin typeface="Libre Baskerville" panose="020B0604020202020204" charset="0"/>
              </a:rPr>
              <a:t>Bottom</a:t>
            </a:r>
            <a:r>
              <a:rPr lang="es-ES" sz="1800" dirty="0">
                <a:latin typeface="Libre Baskerville" panose="020B0604020202020204" charset="0"/>
              </a:rPr>
              <a:t> Line de la NGA.</a:t>
            </a:r>
          </a:p>
          <a:p>
            <a:pPr marL="285750" indent="-285750">
              <a:buFont typeface="Wingdings" panose="05000000000000000000" pitchFamily="2" charset="2"/>
              <a:buChar char="v"/>
            </a:pPr>
            <a:r>
              <a:rPr lang="es-ES" sz="1800" dirty="0">
                <a:latin typeface="Libre Baskerville" panose="020B0604020202020204" charset="0"/>
              </a:rPr>
              <a:t>Para que Long Beach continúe progresando en empleos para personas con discapacidades, nuestra COP tiene las siguientes oportunidades locales:</a:t>
            </a:r>
          </a:p>
          <a:p>
            <a:pPr marL="285750" indent="-285750">
              <a:buFont typeface="Wingdings" panose="05000000000000000000" pitchFamily="2" charset="2"/>
              <a:buChar char="v"/>
            </a:pPr>
            <a:r>
              <a:rPr lang="es-ES" sz="1800" dirty="0">
                <a:latin typeface="Libre Baskerville" panose="020B0604020202020204" charset="0"/>
              </a:rPr>
              <a:t>Aproveche al máximo los recursos limitados, concientice al público y proporcione recursos gratuitos a diversas audiencias</a:t>
            </a:r>
          </a:p>
          <a:p>
            <a:pPr marL="285750" indent="-285750">
              <a:buFont typeface="Wingdings" panose="05000000000000000000" pitchFamily="2" charset="2"/>
              <a:buChar char="v"/>
            </a:pPr>
            <a:r>
              <a:rPr lang="es-ES" sz="1800" dirty="0">
                <a:latin typeface="Libre Baskerville" panose="020B0604020202020204" charset="0"/>
              </a:rPr>
              <a:t>Encuentre y apoye empresas que emplean a personas con discapacidades</a:t>
            </a:r>
          </a:p>
          <a:p>
            <a:pPr marL="285750" indent="-285750">
              <a:buFont typeface="Wingdings" panose="05000000000000000000" pitchFamily="2" charset="2"/>
              <a:buChar char="v"/>
            </a:pPr>
            <a:r>
              <a:rPr lang="es-ES" sz="1800" dirty="0">
                <a:latin typeface="Libre Baskerville" panose="020B0604020202020204" charset="0"/>
              </a:rPr>
              <a:t>Preparar a los jóvenes con discapacidades para las carreras que utilizan todo su potencial y garantizar que la discapacidad sea parte de las estrategias de la fuerza de trabajo local</a:t>
            </a:r>
          </a:p>
          <a:p>
            <a:pPr marL="285750" indent="-285750">
              <a:buFont typeface="Wingdings" panose="05000000000000000000" pitchFamily="2" charset="2"/>
              <a:buChar char="v"/>
            </a:pPr>
            <a:r>
              <a:rPr lang="es-ES" sz="1800" dirty="0">
                <a:latin typeface="Libre Baskerville" panose="020B0604020202020204" charset="0"/>
              </a:rPr>
              <a:t>Además, nuestra COP también ha demostrado la necesidad crítica de:</a:t>
            </a:r>
          </a:p>
          <a:p>
            <a:pPr marL="285750" indent="-285750">
              <a:buFont typeface="Wingdings" panose="05000000000000000000" pitchFamily="2" charset="2"/>
              <a:buChar char="v"/>
            </a:pPr>
            <a:r>
              <a:rPr lang="es-ES" sz="1800" dirty="0">
                <a:latin typeface="Libre Baskerville" panose="020B0604020202020204" charset="0"/>
              </a:rPr>
              <a:t>Más apoyos para padres y niños con discapacidades, especialmente en las minorías lingüísticas y culturales de Long Beach.</a:t>
            </a:r>
            <a:endParaRPr lang="en-US" sz="1800" b="1" dirty="0">
              <a:latin typeface="Libre Baskerville" panose="020B0604020202020204" charset="0"/>
            </a:endParaRPr>
          </a:p>
          <a:p>
            <a:pPr marL="694192" lvl="1" indent="-285750">
              <a:buFont typeface="Wingdings" panose="05000000000000000000" pitchFamily="2" charset="2"/>
              <a:buChar char="v"/>
            </a:pPr>
            <a:endParaRPr lang="en-US" sz="1800" b="1" dirty="0">
              <a:latin typeface="Libre Baskerville" panose="020B0604020202020204" charset="0"/>
            </a:endParaRPr>
          </a:p>
          <a:p>
            <a:pPr marL="285750" indent="-285750">
              <a:buFont typeface="Wingdings" panose="05000000000000000000" pitchFamily="2" charset="2"/>
              <a:buChar char="v"/>
            </a:pPr>
            <a:endParaRPr lang="en-US" sz="1800" dirty="0">
              <a:latin typeface="Libre Baskerville" panose="020B0604020202020204" charset="0"/>
            </a:endParaRPr>
          </a:p>
          <a:p>
            <a:pPr marL="285750" indent="-285750">
              <a:buFont typeface="Wingdings" panose="05000000000000000000" pitchFamily="2" charset="2"/>
              <a:buChar char="v"/>
            </a:pPr>
            <a:endParaRPr lang="en-US" sz="1800" dirty="0">
              <a:latin typeface="Libre Baskerville" panose="020B0604020202020204" charset="0"/>
            </a:endParaRPr>
          </a:p>
          <a:p>
            <a:pPr marL="285750" indent="-285750">
              <a:buFont typeface="Wingdings" panose="05000000000000000000" pitchFamily="2" charset="2"/>
              <a:buChar char="v"/>
            </a:pPr>
            <a:endParaRPr lang="en-US" sz="1800" dirty="0">
              <a:latin typeface="Libre Baskerville" panose="020B0604020202020204" charset="0"/>
            </a:endParaRPr>
          </a:p>
        </p:txBody>
      </p:sp>
    </p:spTree>
    <p:extLst>
      <p:ext uri="{BB962C8B-B14F-4D97-AF65-F5344CB8AC3E}">
        <p14:creationId xmlns:p14="http://schemas.microsoft.com/office/powerpoint/2010/main" val="728502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0052C-AB23-40F1-94E1-2221C368AACC}"/>
              </a:ext>
            </a:extLst>
          </p:cNvPr>
          <p:cNvSpPr>
            <a:spLocks noGrp="1"/>
          </p:cNvSpPr>
          <p:nvPr>
            <p:ph type="title"/>
          </p:nvPr>
        </p:nvSpPr>
        <p:spPr>
          <a:xfrm>
            <a:off x="457488" y="367548"/>
            <a:ext cx="8229023" cy="276999"/>
          </a:xfrm>
        </p:spPr>
        <p:txBody>
          <a:bodyPr/>
          <a:lstStyle/>
          <a:p>
            <a:pPr algn="r"/>
            <a:r>
              <a:rPr lang="es-ES" sz="2000" b="1" dirty="0">
                <a:solidFill>
                  <a:srgbClr val="FFFFFF"/>
                </a:solidFill>
                <a:latin typeface="Libre Baskerville" panose="020B0604020202020204" charset="0"/>
                <a:ea typeface="Calibri" panose="020F0502020204030204" pitchFamily="34" charset="0"/>
                <a:cs typeface="Calibri" panose="020F0502020204030204" pitchFamily="34" charset="0"/>
              </a:rPr>
              <a:t>Haciendo lo mejor de Recursos Limitados –</a:t>
            </a:r>
            <a:br>
              <a:rPr lang="es-ES" sz="2000" b="1" dirty="0">
                <a:solidFill>
                  <a:srgbClr val="FFFFFF"/>
                </a:solidFill>
                <a:latin typeface="Libre Baskerville" panose="020B0604020202020204" charset="0"/>
                <a:ea typeface="Calibri" panose="020F0502020204030204" pitchFamily="34" charset="0"/>
                <a:cs typeface="Calibri" panose="020F0502020204030204" pitchFamily="34" charset="0"/>
              </a:rPr>
            </a:br>
            <a:r>
              <a:rPr lang="es-ES" sz="2000" b="1" dirty="0">
                <a:solidFill>
                  <a:srgbClr val="FFFFFF"/>
                </a:solidFill>
                <a:latin typeface="Libre Baskerville" panose="020B0604020202020204" charset="0"/>
                <a:ea typeface="Calibri" panose="020F0502020204030204" pitchFamily="34" charset="0"/>
                <a:cs typeface="Calibri" panose="020F0502020204030204" pitchFamily="34" charset="0"/>
              </a:rPr>
              <a:t> Solución de la Brecha de Conocimiento</a:t>
            </a:r>
            <a:endParaRPr lang="en-US" dirty="0"/>
          </a:p>
        </p:txBody>
      </p:sp>
      <p:sp>
        <p:nvSpPr>
          <p:cNvPr id="6" name="Text Placeholder 5">
            <a:extLst>
              <a:ext uri="{FF2B5EF4-FFF2-40B4-BE49-F238E27FC236}">
                <a16:creationId xmlns:a16="http://schemas.microsoft.com/office/drawing/2014/main" id="{40E53B32-0E52-4C73-ABD3-39D8F9C22822}"/>
              </a:ext>
            </a:extLst>
          </p:cNvPr>
          <p:cNvSpPr>
            <a:spLocks noGrp="1"/>
          </p:cNvSpPr>
          <p:nvPr>
            <p:ph type="body" idx="2"/>
          </p:nvPr>
        </p:nvSpPr>
        <p:spPr>
          <a:xfrm>
            <a:off x="4757980" y="1577358"/>
            <a:ext cx="3928819" cy="276999"/>
          </a:xfrm>
        </p:spPr>
        <p:txBody>
          <a:bodyPr/>
          <a:lstStyle/>
          <a:p>
            <a:pPr marL="342900" indent="-342900">
              <a:buFont typeface="Wingdings" panose="05000000000000000000" pitchFamily="2" charset="2"/>
              <a:buChar char="v"/>
            </a:pPr>
            <a:r>
              <a:rPr lang="es-ES" sz="2000" dirty="0">
                <a:latin typeface="Libre Baskerville" panose="020B0604020202020204" charset="0"/>
              </a:rPr>
              <a:t>A veces, el mayor desafío para las buenas personas que trabajan en una comunidad es simple: no saben lo que no saben.</a:t>
            </a:r>
          </a:p>
          <a:p>
            <a:pPr marL="342900" indent="-342900">
              <a:buFont typeface="Wingdings" panose="05000000000000000000" pitchFamily="2" charset="2"/>
              <a:buChar char="v"/>
            </a:pPr>
            <a:endParaRPr lang="es-ES" sz="2000" dirty="0">
              <a:latin typeface="Libre Baskerville" panose="020B0604020202020204" charset="0"/>
            </a:endParaRPr>
          </a:p>
          <a:p>
            <a:pPr marL="342900" indent="-342900">
              <a:buFont typeface="Wingdings" panose="05000000000000000000" pitchFamily="2" charset="2"/>
              <a:buChar char="v"/>
            </a:pPr>
            <a:r>
              <a:rPr lang="es-ES" sz="2000" dirty="0">
                <a:latin typeface="Libre Baskerville" panose="020B0604020202020204" charset="0"/>
              </a:rPr>
              <a:t>A veces, las personas necesitan una forma rápida y fácil de averiguar qué recursos están disponibles, cuánto cuestan y cómo pueden acceder a ellos.</a:t>
            </a:r>
            <a:endParaRPr lang="en-US" sz="2000" dirty="0">
              <a:latin typeface="Libre Baskerville" panose="020B0604020202020204" charset="0"/>
            </a:endParaRPr>
          </a:p>
          <a:p>
            <a:pPr marL="342900" indent="-342900">
              <a:buFont typeface="Wingdings" panose="05000000000000000000" pitchFamily="2" charset="2"/>
              <a:buChar char="v"/>
            </a:pPr>
            <a:endParaRPr lang="en-US" sz="2000" dirty="0">
              <a:latin typeface="Libre Baskerville" panose="020B0604020202020204" charset="0"/>
            </a:endParaRPr>
          </a:p>
          <a:p>
            <a:pPr marL="342900" indent="-342900">
              <a:buFont typeface="Wingdings" panose="05000000000000000000" pitchFamily="2" charset="2"/>
              <a:buChar char="v"/>
            </a:pPr>
            <a:endParaRPr lang="en-US" sz="2000" dirty="0">
              <a:latin typeface="Libre Baskerville" panose="020B0604020202020204" charset="0"/>
            </a:endParaRPr>
          </a:p>
          <a:p>
            <a:pPr marL="342900" indent="-342900">
              <a:buFont typeface="Wingdings" panose="05000000000000000000" pitchFamily="2" charset="2"/>
              <a:buChar char="v"/>
            </a:pPr>
            <a:endParaRPr lang="en-US" sz="2000" dirty="0">
              <a:latin typeface="Libre Baskerville" panose="020B0604020202020204" charset="0"/>
            </a:endParaRPr>
          </a:p>
        </p:txBody>
      </p:sp>
      <p:pic>
        <p:nvPicPr>
          <p:cNvPr id="2050" name="Picture 2" descr="Stick figure surround by question marks. ">
            <a:extLst>
              <a:ext uri="{FF2B5EF4-FFF2-40B4-BE49-F238E27FC236}">
                <a16:creationId xmlns:a16="http://schemas.microsoft.com/office/drawing/2014/main" id="{25653F19-0A68-4094-8F14-2E45DA697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71" y="2402237"/>
            <a:ext cx="4731769" cy="3513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36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42AEF-D443-46A6-BE06-07377C55DC9C}"/>
              </a:ext>
            </a:extLst>
          </p:cNvPr>
          <p:cNvSpPr>
            <a:spLocks noGrp="1"/>
          </p:cNvSpPr>
          <p:nvPr>
            <p:ph type="title"/>
          </p:nvPr>
        </p:nvSpPr>
        <p:spPr>
          <a:xfrm>
            <a:off x="457488" y="259060"/>
            <a:ext cx="8229023" cy="276999"/>
          </a:xfrm>
        </p:spPr>
        <p:txBody>
          <a:bodyPr/>
          <a:lstStyle/>
          <a:p>
            <a:pPr algn="r"/>
            <a:r>
              <a:rPr lang="es-ES" sz="2400" b="1" dirty="0">
                <a:solidFill>
                  <a:schemeClr val="bg1"/>
                </a:solidFill>
                <a:latin typeface="Libre Baskerville" panose="020B0604020202020204" charset="0"/>
              </a:rPr>
              <a:t>Guía de recursos de la</a:t>
            </a:r>
            <a:br>
              <a:rPr lang="es-ES" sz="2400" b="1" dirty="0">
                <a:solidFill>
                  <a:schemeClr val="bg1"/>
                </a:solidFill>
                <a:latin typeface="Libre Baskerville" panose="020B0604020202020204" charset="0"/>
              </a:rPr>
            </a:br>
            <a:r>
              <a:rPr lang="es-ES" sz="2400" b="1" dirty="0">
                <a:solidFill>
                  <a:schemeClr val="bg1"/>
                </a:solidFill>
                <a:latin typeface="Libre Baskerville" panose="020B0604020202020204" charset="0"/>
              </a:rPr>
              <a:t> comunidad GRATUITA</a:t>
            </a:r>
            <a:endParaRPr lang="en-US" sz="2400" dirty="0">
              <a:solidFill>
                <a:schemeClr val="bg1"/>
              </a:solidFill>
              <a:latin typeface="Libre Baskerville" panose="020B0604020202020204" charset="0"/>
            </a:endParaRPr>
          </a:p>
        </p:txBody>
      </p:sp>
      <p:sp>
        <p:nvSpPr>
          <p:cNvPr id="3" name="Text Placeholder 2">
            <a:extLst>
              <a:ext uri="{FF2B5EF4-FFF2-40B4-BE49-F238E27FC236}">
                <a16:creationId xmlns:a16="http://schemas.microsoft.com/office/drawing/2014/main" id="{03499926-5F62-4975-8855-581E74043DB1}"/>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33FC9F70-8513-4471-9DF5-51480A8ABF4F}"/>
              </a:ext>
            </a:extLst>
          </p:cNvPr>
          <p:cNvSpPr>
            <a:spLocks noGrp="1"/>
          </p:cNvSpPr>
          <p:nvPr>
            <p:ph type="body" idx="2"/>
          </p:nvPr>
        </p:nvSpPr>
        <p:spPr/>
        <p:txBody>
          <a:bodyPr/>
          <a:lstStyle/>
          <a:p>
            <a:pPr marL="285750" indent="-285750">
              <a:buFont typeface="Wingdings" panose="05000000000000000000" pitchFamily="2" charset="2"/>
              <a:buChar char="v"/>
            </a:pPr>
            <a:r>
              <a:rPr lang="es-ES" sz="1800" dirty="0">
                <a:latin typeface="Libre Baskerville" panose="020B0604020202020204" charset="0"/>
              </a:rPr>
              <a:t>Entre agosto y noviembre de 2017, el personal y los compañeros de </a:t>
            </a:r>
            <a:r>
              <a:rPr lang="es-ES" sz="1800" dirty="0" err="1">
                <a:latin typeface="Libre Baskerville" panose="020B0604020202020204" charset="0"/>
              </a:rPr>
              <a:t>RespectAbility</a:t>
            </a:r>
            <a:r>
              <a:rPr lang="es-ES" sz="1800" dirty="0">
                <a:latin typeface="Libre Baskerville" panose="020B0604020202020204" charset="0"/>
              </a:rPr>
              <a:t> contactaron a casi organizaciones comunitarias en toda la comunidad de Long Beach.</a:t>
            </a:r>
          </a:p>
          <a:p>
            <a:pPr marL="285750" indent="-285750">
              <a:buFont typeface="Wingdings" panose="05000000000000000000" pitchFamily="2" charset="2"/>
              <a:buChar char="v"/>
            </a:pPr>
            <a:r>
              <a:rPr lang="es-ES" sz="1800" dirty="0">
                <a:latin typeface="Libre Baskerville" panose="020B0604020202020204" charset="0"/>
              </a:rPr>
              <a:t>Al solicitar sus comentarios, ideas y aprobación, compilamos sus organizaciones, información de contacto y declaraciones de misión en una guía de recursos GRATUITA.</a:t>
            </a:r>
          </a:p>
          <a:p>
            <a:pPr marL="285750" indent="-285750">
              <a:buFont typeface="Wingdings" panose="05000000000000000000" pitchFamily="2" charset="2"/>
              <a:buChar char="v"/>
            </a:pPr>
            <a:r>
              <a:rPr lang="es-ES" sz="1800" dirty="0">
                <a:latin typeface="Libre Baskerville" panose="020B0604020202020204" charset="0"/>
              </a:rPr>
              <a:t>Desarrollamos simultáneamente la guía en inglés y en español.</a:t>
            </a:r>
            <a:endParaRPr lang="en-US" sz="1800" b="1" dirty="0">
              <a:latin typeface="Libre Baskerville" panose="020B0604020202020204" charset="0"/>
            </a:endParaRPr>
          </a:p>
        </p:txBody>
      </p:sp>
      <p:pic>
        <p:nvPicPr>
          <p:cNvPr id="5" name="Picture 4">
            <a:extLst>
              <a:ext uri="{FF2B5EF4-FFF2-40B4-BE49-F238E27FC236}">
                <a16:creationId xmlns:a16="http://schemas.microsoft.com/office/drawing/2014/main" id="{CD8093F0-41AD-4365-B383-E1978B38E4E2}"/>
              </a:ext>
            </a:extLst>
          </p:cNvPr>
          <p:cNvPicPr>
            <a:picLocks noChangeAspect="1"/>
          </p:cNvPicPr>
          <p:nvPr/>
        </p:nvPicPr>
        <p:blipFill>
          <a:blip r:embed="rId2"/>
          <a:stretch>
            <a:fillRect/>
          </a:stretch>
        </p:blipFill>
        <p:spPr>
          <a:xfrm>
            <a:off x="326707" y="1353114"/>
            <a:ext cx="4238625" cy="5019675"/>
          </a:xfrm>
          <a:prstGeom prst="rect">
            <a:avLst/>
          </a:prstGeom>
        </p:spPr>
      </p:pic>
    </p:spTree>
    <p:extLst>
      <p:ext uri="{BB962C8B-B14F-4D97-AF65-F5344CB8AC3E}">
        <p14:creationId xmlns:p14="http://schemas.microsoft.com/office/powerpoint/2010/main" val="424867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52853-CA2A-47F3-9C80-419AB5F0D1D3}"/>
              </a:ext>
            </a:extLst>
          </p:cNvPr>
          <p:cNvSpPr>
            <a:spLocks noGrp="1"/>
          </p:cNvSpPr>
          <p:nvPr>
            <p:ph type="title"/>
          </p:nvPr>
        </p:nvSpPr>
        <p:spPr>
          <a:xfrm>
            <a:off x="751970" y="212565"/>
            <a:ext cx="8229023" cy="276999"/>
          </a:xfrm>
        </p:spPr>
        <p:txBody>
          <a:bodyPr/>
          <a:lstStyle/>
          <a:p>
            <a:pPr algn="r"/>
            <a:r>
              <a:rPr lang="es-419" sz="2000" b="1" dirty="0">
                <a:solidFill>
                  <a:schemeClr val="bg1"/>
                </a:solidFill>
                <a:latin typeface="Libre Baskerville" panose="020B0604020202020204" charset="0"/>
              </a:rPr>
              <a:t>Aprovechando los Recursos Limitados: </a:t>
            </a:r>
            <a:br>
              <a:rPr lang="es-419" sz="2000" b="1" dirty="0">
                <a:solidFill>
                  <a:schemeClr val="bg1"/>
                </a:solidFill>
                <a:latin typeface="Libre Baskerville" panose="020B0604020202020204" charset="0"/>
              </a:rPr>
            </a:br>
            <a:r>
              <a:rPr lang="es-419" sz="2000" b="1" dirty="0">
                <a:solidFill>
                  <a:schemeClr val="bg1"/>
                </a:solidFill>
                <a:latin typeface="Libre Baskerville" panose="020B0604020202020204" charset="0"/>
              </a:rPr>
              <a:t>Genere Conciencia y Disminuya el Estigma</a:t>
            </a:r>
            <a:endParaRPr lang="es-419" sz="2000" dirty="0"/>
          </a:p>
        </p:txBody>
      </p:sp>
      <p:sp>
        <p:nvSpPr>
          <p:cNvPr id="3" name="Text Placeholder 2">
            <a:extLst>
              <a:ext uri="{FF2B5EF4-FFF2-40B4-BE49-F238E27FC236}">
                <a16:creationId xmlns:a16="http://schemas.microsoft.com/office/drawing/2014/main" id="{90D16C05-7705-487E-965A-24713750034E}"/>
              </a:ext>
            </a:extLst>
          </p:cNvPr>
          <p:cNvSpPr>
            <a:spLocks noGrp="1"/>
          </p:cNvSpPr>
          <p:nvPr>
            <p:ph type="body" idx="1"/>
          </p:nvPr>
        </p:nvSpPr>
        <p:spPr>
          <a:xfrm>
            <a:off x="333516" y="2623078"/>
            <a:ext cx="6696075" cy="403161"/>
          </a:xfrm>
        </p:spPr>
        <p:txBody>
          <a:bodyPr/>
          <a:lstStyle/>
          <a:p>
            <a:r>
              <a:rPr lang="en-US" sz="2400" dirty="0"/>
              <a:t>National Organization Spearheads Campaign to Increase Employment Among City’s Disabled – </a:t>
            </a:r>
            <a:r>
              <a:rPr lang="en-US" sz="2400" dirty="0">
                <a:hlinkClick r:id="rId2"/>
              </a:rPr>
              <a:t>http://bit.ly/2FGSzIu</a:t>
            </a:r>
            <a:r>
              <a:rPr lang="en-US" sz="2400" dirty="0"/>
              <a:t> </a:t>
            </a:r>
          </a:p>
        </p:txBody>
      </p:sp>
      <p:sp>
        <p:nvSpPr>
          <p:cNvPr id="8" name="Text Placeholder 2">
            <a:extLst>
              <a:ext uri="{FF2B5EF4-FFF2-40B4-BE49-F238E27FC236}">
                <a16:creationId xmlns:a16="http://schemas.microsoft.com/office/drawing/2014/main" id="{F16C1732-0519-4D3A-91FD-41A395E313CB}"/>
              </a:ext>
            </a:extLst>
          </p:cNvPr>
          <p:cNvSpPr txBox="1">
            <a:spLocks/>
          </p:cNvSpPr>
          <p:nvPr/>
        </p:nvSpPr>
        <p:spPr>
          <a:xfrm>
            <a:off x="4941373" y="4361259"/>
            <a:ext cx="3977640" cy="276999"/>
          </a:xfrm>
          <a:prstGeom prst="rect">
            <a:avLst/>
          </a:prstGeom>
          <a:noFill/>
          <a:ln>
            <a:noFill/>
          </a:ln>
        </p:spPr>
        <p:txBody>
          <a:bodyPr wrap="square" lIns="91416" tIns="91416" rIns="91416" bIns="91416" anchor="t" anchorCtr="0"/>
          <a:lstStyle>
            <a:defPPr marR="0" lvl="0" algn="l" rtl="0">
              <a:lnSpc>
                <a:spcPct val="100000"/>
              </a:lnSpc>
              <a:spcBef>
                <a:spcPts val="0"/>
              </a:spcBef>
              <a:spcAft>
                <a:spcPts val="0"/>
              </a:spcAft>
            </a:defPPr>
            <a:lvl1pPr marL="0" marR="0" lvl="0" indent="0"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1pPr>
            <a:lvl2pPr marL="408442" marR="0" lvl="1" indent="-2083"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818310" marR="0" lvl="2" indent="-5589"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228176" marR="0" lvl="3" indent="-9098"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638046" marR="0" lvl="4" indent="-12606"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048375" marR="0" lvl="5" indent="-38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8051" marR="0" lvl="6" indent="-7196"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723" marR="0" lvl="7" indent="-1051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7399" marR="0" lvl="8" indent="-1127"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r>
              <a:rPr lang="en-US" sz="2400" dirty="0"/>
              <a:t>Long Beach Disability Community Resource Guide Available for Free</a:t>
            </a:r>
          </a:p>
          <a:p>
            <a:r>
              <a:rPr lang="en-US" sz="2400" dirty="0">
                <a:hlinkClick r:id="rId3"/>
              </a:rPr>
              <a:t>http://bit.ly/2kewVop</a:t>
            </a:r>
            <a:r>
              <a:rPr lang="en-US" sz="2400" dirty="0"/>
              <a:t> </a:t>
            </a:r>
          </a:p>
        </p:txBody>
      </p:sp>
      <p:pic>
        <p:nvPicPr>
          <p:cNvPr id="4" name="Picture 3">
            <a:extLst>
              <a:ext uri="{FF2B5EF4-FFF2-40B4-BE49-F238E27FC236}">
                <a16:creationId xmlns:a16="http://schemas.microsoft.com/office/drawing/2014/main" id="{2DD02627-8A0E-41D5-8211-D77F6FD55E28}"/>
              </a:ext>
            </a:extLst>
          </p:cNvPr>
          <p:cNvPicPr>
            <a:picLocks noChangeAspect="1"/>
          </p:cNvPicPr>
          <p:nvPr/>
        </p:nvPicPr>
        <p:blipFill>
          <a:blip r:embed="rId4"/>
          <a:stretch>
            <a:fillRect/>
          </a:stretch>
        </p:blipFill>
        <p:spPr>
          <a:xfrm>
            <a:off x="123582" y="1499128"/>
            <a:ext cx="6696075" cy="1123950"/>
          </a:xfrm>
          <a:prstGeom prst="rect">
            <a:avLst/>
          </a:prstGeom>
        </p:spPr>
      </p:pic>
      <p:pic>
        <p:nvPicPr>
          <p:cNvPr id="5" name="Picture 4">
            <a:extLst>
              <a:ext uri="{FF2B5EF4-FFF2-40B4-BE49-F238E27FC236}">
                <a16:creationId xmlns:a16="http://schemas.microsoft.com/office/drawing/2014/main" id="{DF6E76C9-DFC2-4685-BFB7-0B010CB74F3E}"/>
              </a:ext>
            </a:extLst>
          </p:cNvPr>
          <p:cNvPicPr>
            <a:picLocks noChangeAspect="1"/>
          </p:cNvPicPr>
          <p:nvPr/>
        </p:nvPicPr>
        <p:blipFill>
          <a:blip r:embed="rId5"/>
          <a:stretch>
            <a:fillRect/>
          </a:stretch>
        </p:blipFill>
        <p:spPr>
          <a:xfrm>
            <a:off x="2571890" y="4345365"/>
            <a:ext cx="2219325" cy="1628775"/>
          </a:xfrm>
          <a:prstGeom prst="rect">
            <a:avLst/>
          </a:prstGeom>
        </p:spPr>
      </p:pic>
    </p:spTree>
    <p:extLst>
      <p:ext uri="{BB962C8B-B14F-4D97-AF65-F5344CB8AC3E}">
        <p14:creationId xmlns:p14="http://schemas.microsoft.com/office/powerpoint/2010/main" val="402975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 name="Title 1">
            <a:extLst>
              <a:ext uri="{FF2B5EF4-FFF2-40B4-BE49-F238E27FC236}">
                <a16:creationId xmlns:a16="http://schemas.microsoft.com/office/drawing/2014/main" id="{342E8EA6-532D-4824-9829-5BF49859F94F}"/>
              </a:ext>
            </a:extLst>
          </p:cNvPr>
          <p:cNvSpPr>
            <a:spLocks noGrp="1"/>
          </p:cNvSpPr>
          <p:nvPr>
            <p:ph type="title" idx="4294967295"/>
          </p:nvPr>
        </p:nvSpPr>
        <p:spPr/>
        <p:txBody>
          <a:bodyPr/>
          <a:lstStyle/>
          <a:p>
            <a:pPr algn="r"/>
            <a:r>
              <a:rPr lang="en-US" sz="2400" b="1" dirty="0">
                <a:solidFill>
                  <a:schemeClr val="bg1"/>
                </a:solidFill>
                <a:latin typeface="Libre Baskerville" panose="020B0604020202020204" charset="0"/>
              </a:rPr>
              <a:t>1 de </a:t>
            </a:r>
            <a:r>
              <a:rPr lang="en-US" sz="2400" b="1" dirty="0" err="1">
                <a:solidFill>
                  <a:schemeClr val="bg1"/>
                </a:solidFill>
                <a:latin typeface="Libre Baskerville" panose="020B0604020202020204" charset="0"/>
              </a:rPr>
              <a:t>cada</a:t>
            </a:r>
            <a:r>
              <a:rPr lang="en-US" sz="2400" b="1" dirty="0">
                <a:solidFill>
                  <a:schemeClr val="bg1"/>
                </a:solidFill>
                <a:latin typeface="Libre Baskerville" panose="020B0604020202020204" charset="0"/>
              </a:rPr>
              <a:t> 5 Americanos</a:t>
            </a:r>
          </a:p>
        </p:txBody>
      </p:sp>
      <p:pic>
        <p:nvPicPr>
          <p:cNvPr id="4" name="Picture 3">
            <a:extLst>
              <a:ext uri="{FF2B5EF4-FFF2-40B4-BE49-F238E27FC236}">
                <a16:creationId xmlns:a16="http://schemas.microsoft.com/office/drawing/2014/main" id="{7370CE8F-7B29-4AEE-921B-38865AC60731}"/>
              </a:ext>
            </a:extLst>
          </p:cNvPr>
          <p:cNvPicPr>
            <a:picLocks noChangeAspect="1"/>
          </p:cNvPicPr>
          <p:nvPr/>
        </p:nvPicPr>
        <p:blipFill>
          <a:blip r:embed="rId3"/>
          <a:stretch>
            <a:fillRect/>
          </a:stretch>
        </p:blipFill>
        <p:spPr>
          <a:xfrm>
            <a:off x="1" y="1223284"/>
            <a:ext cx="5525146" cy="3659513"/>
          </a:xfrm>
          <a:prstGeom prst="rect">
            <a:avLst/>
          </a:prstGeom>
        </p:spPr>
      </p:pic>
      <p:sp>
        <p:nvSpPr>
          <p:cNvPr id="5" name="Rectangle 4">
            <a:extLst>
              <a:ext uri="{FF2B5EF4-FFF2-40B4-BE49-F238E27FC236}">
                <a16:creationId xmlns:a16="http://schemas.microsoft.com/office/drawing/2014/main" id="{EAEE37B0-A00C-487C-BFAE-1C5474C9EB67}"/>
              </a:ext>
            </a:extLst>
          </p:cNvPr>
          <p:cNvSpPr/>
          <p:nvPr/>
        </p:nvSpPr>
        <p:spPr>
          <a:xfrm>
            <a:off x="5525146" y="1223284"/>
            <a:ext cx="3324386" cy="5262979"/>
          </a:xfrm>
          <a:prstGeom prst="rect">
            <a:avLst/>
          </a:prstGeom>
        </p:spPr>
        <p:txBody>
          <a:bodyPr wrap="square">
            <a:spAutoFit/>
          </a:bodyPr>
          <a:lstStyle/>
          <a:p>
            <a:pPr marL="342900" indent="-342900">
              <a:buFont typeface="Wingdings" panose="05000000000000000000" pitchFamily="2" charset="2"/>
              <a:buChar char="v"/>
            </a:pPr>
            <a:r>
              <a:rPr lang="es-ES" sz="2400" b="1" dirty="0">
                <a:solidFill>
                  <a:srgbClr val="212121"/>
                </a:solidFill>
                <a:latin typeface="Calibri" panose="020F0502020204030204" pitchFamily="34" charset="0"/>
                <a:cs typeface="Calibri" panose="020F0502020204030204" pitchFamily="34" charset="0"/>
              </a:rPr>
              <a:t>1 de cada 5 Americanos tiene una discapacidad </a:t>
            </a:r>
          </a:p>
          <a:p>
            <a:pPr marL="342900" indent="-342900">
              <a:buFont typeface="Wingdings" panose="05000000000000000000" pitchFamily="2" charset="2"/>
              <a:buChar char="v"/>
            </a:pPr>
            <a:endParaRPr lang="es-ES" sz="2400" b="1" dirty="0">
              <a:solidFill>
                <a:srgbClr val="21212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s-ES" sz="2400" b="1" dirty="0">
                <a:solidFill>
                  <a:srgbClr val="212121"/>
                </a:solidFill>
                <a:latin typeface="Calibri" panose="020F0502020204030204" pitchFamily="34" charset="0"/>
                <a:cs typeface="Calibri" panose="020F0502020204030204" pitchFamily="34" charset="0"/>
              </a:rPr>
              <a:t>56.7 millones de americanos tienen una discapacidad </a:t>
            </a:r>
          </a:p>
          <a:p>
            <a:pPr marL="342900" indent="-342900">
              <a:buFont typeface="Wingdings" panose="05000000000000000000" pitchFamily="2" charset="2"/>
              <a:buChar char="v"/>
            </a:pPr>
            <a:endParaRPr lang="es-ES" sz="2400" b="1" dirty="0">
              <a:solidFill>
                <a:srgbClr val="21212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s-ES" sz="2400" b="1" dirty="0">
                <a:solidFill>
                  <a:srgbClr val="212121"/>
                </a:solidFill>
                <a:latin typeface="Calibri" panose="020F0502020204030204" pitchFamily="34" charset="0"/>
                <a:cs typeface="Calibri" panose="020F0502020204030204" pitchFamily="34" charset="0"/>
              </a:rPr>
              <a:t>8.1 millones tienen dificultad para ver </a:t>
            </a:r>
          </a:p>
          <a:p>
            <a:pPr marL="342900" indent="-342900">
              <a:buFont typeface="Wingdings" panose="05000000000000000000" pitchFamily="2" charset="2"/>
              <a:buChar char="v"/>
            </a:pPr>
            <a:endParaRPr lang="es-ES" sz="2400" b="1" dirty="0">
              <a:solidFill>
                <a:srgbClr val="21212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s-ES" sz="2400" b="1" dirty="0">
                <a:solidFill>
                  <a:srgbClr val="212121"/>
                </a:solidFill>
                <a:latin typeface="Calibri" panose="020F0502020204030204" pitchFamily="34" charset="0"/>
                <a:cs typeface="Calibri" panose="020F0502020204030204" pitchFamily="34" charset="0"/>
              </a:rPr>
              <a:t>7.6 millones tienen dificultades para escuchar </a:t>
            </a:r>
            <a:endParaRPr lang="en-US" sz="2400" b="1" dirty="0">
              <a:latin typeface="Calibri" panose="020F0502020204030204" pitchFamily="34" charset="0"/>
              <a:cs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3EE18B-EC37-4FC5-8E6F-34E0EFAFB943}"/>
              </a:ext>
            </a:extLst>
          </p:cNvPr>
          <p:cNvSpPr>
            <a:spLocks noGrp="1"/>
          </p:cNvSpPr>
          <p:nvPr>
            <p:ph type="body" idx="1"/>
          </p:nvPr>
        </p:nvSpPr>
        <p:spPr>
          <a:xfrm>
            <a:off x="263471" y="5498429"/>
            <a:ext cx="6563531" cy="638900"/>
          </a:xfrm>
        </p:spPr>
        <p:txBody>
          <a:bodyPr/>
          <a:lstStyle/>
          <a:p>
            <a:r>
              <a:rPr lang="es-ES" sz="1600" i="1" dirty="0"/>
              <a:t>Trabajar con figuras públicas / celebridades (es decir, de Hollywood, deportes o estaciones de noticias locales) para realizar anuncios de servicio público o eventos para alentar a las empresas a ver la ventaja de contratar personas con discapacidad sexual: la primera herramienta de planificación de empleo para personas con discapacidad.</a:t>
            </a:r>
            <a:endParaRPr lang="en-US" sz="1600" b="1" i="1" dirty="0"/>
          </a:p>
        </p:txBody>
      </p:sp>
      <p:sp>
        <p:nvSpPr>
          <p:cNvPr id="4" name="Text Placeholder 3">
            <a:extLst>
              <a:ext uri="{FF2B5EF4-FFF2-40B4-BE49-F238E27FC236}">
                <a16:creationId xmlns:a16="http://schemas.microsoft.com/office/drawing/2014/main" id="{21320281-E655-43E1-A925-16EA5EDE0EDD}"/>
              </a:ext>
            </a:extLst>
          </p:cNvPr>
          <p:cNvSpPr>
            <a:spLocks noGrp="1"/>
          </p:cNvSpPr>
          <p:nvPr>
            <p:ph type="body" idx="2"/>
          </p:nvPr>
        </p:nvSpPr>
        <p:spPr>
          <a:xfrm>
            <a:off x="6524786" y="1201693"/>
            <a:ext cx="2456207" cy="1305327"/>
          </a:xfrm>
        </p:spPr>
        <p:txBody>
          <a:bodyPr/>
          <a:lstStyle/>
          <a:p>
            <a:pPr marL="342900" indent="-342900">
              <a:buFont typeface="Wingdings" panose="05000000000000000000" pitchFamily="2" charset="2"/>
              <a:buChar char="v"/>
            </a:pPr>
            <a:r>
              <a:rPr lang="es-ES" sz="1600" i="1" dirty="0"/>
              <a:t>Los miembros de la comunidad se presentan junto con el miembro del elenco de "</a:t>
            </a:r>
            <a:r>
              <a:rPr lang="es-ES" sz="1600" i="1" dirty="0" err="1"/>
              <a:t>Born</a:t>
            </a:r>
            <a:r>
              <a:rPr lang="es-ES" sz="1600" i="1" dirty="0"/>
              <a:t> </a:t>
            </a:r>
            <a:r>
              <a:rPr lang="es-ES" sz="1600" i="1" dirty="0" err="1"/>
              <a:t>This</a:t>
            </a:r>
            <a:r>
              <a:rPr lang="es-ES" sz="1600" i="1" dirty="0"/>
              <a:t> </a:t>
            </a:r>
            <a:r>
              <a:rPr lang="es-ES" sz="1600" i="1" dirty="0" err="1"/>
              <a:t>Way</a:t>
            </a:r>
            <a:r>
              <a:rPr lang="es-ES" sz="1600" i="1" dirty="0"/>
              <a:t>" con copias de la Guía de recursos comunitarios de discapacidad de Long Beach.</a:t>
            </a:r>
          </a:p>
          <a:p>
            <a:pPr marL="342900" indent="-342900">
              <a:buFont typeface="Wingdings" panose="05000000000000000000" pitchFamily="2" charset="2"/>
              <a:buChar char="v"/>
            </a:pPr>
            <a:endParaRPr lang="es-ES" sz="1600" i="1" dirty="0"/>
          </a:p>
          <a:p>
            <a:pPr marL="342900" indent="-342900">
              <a:buFont typeface="Wingdings" panose="05000000000000000000" pitchFamily="2" charset="2"/>
              <a:buChar char="v"/>
            </a:pPr>
            <a:r>
              <a:rPr lang="es-ES" sz="1600" i="1" dirty="0"/>
              <a:t>SE NECESITAN MÁS EVENTOS, MÁS CELEBRIDADES Y MÁS CONCIENCIA PÚBLICA</a:t>
            </a:r>
          </a:p>
        </p:txBody>
      </p:sp>
      <p:pic>
        <p:nvPicPr>
          <p:cNvPr id="6" name="Picture 5" descr="Image from the launch of the Long Beach Disability Community Resource Guide. The stars of Born This Way stand surrounded by local leaders. Each person is smiling and holding a copy of the guide.">
            <a:extLst>
              <a:ext uri="{FF2B5EF4-FFF2-40B4-BE49-F238E27FC236}">
                <a16:creationId xmlns:a16="http://schemas.microsoft.com/office/drawing/2014/main" id="{5246C183-AFCE-443A-A8ED-8A47F11395FE}"/>
              </a:ext>
            </a:extLst>
          </p:cNvPr>
          <p:cNvPicPr>
            <a:picLocks noChangeAspect="1"/>
          </p:cNvPicPr>
          <p:nvPr/>
        </p:nvPicPr>
        <p:blipFill>
          <a:blip r:embed="rId2"/>
          <a:stretch>
            <a:fillRect/>
          </a:stretch>
        </p:blipFill>
        <p:spPr>
          <a:xfrm>
            <a:off x="263471" y="1187798"/>
            <a:ext cx="6261315" cy="4174210"/>
          </a:xfrm>
          <a:prstGeom prst="rect">
            <a:avLst/>
          </a:prstGeom>
        </p:spPr>
      </p:pic>
      <p:sp>
        <p:nvSpPr>
          <p:cNvPr id="2" name="Title 1">
            <a:extLst>
              <a:ext uri="{FF2B5EF4-FFF2-40B4-BE49-F238E27FC236}">
                <a16:creationId xmlns:a16="http://schemas.microsoft.com/office/drawing/2014/main" id="{3E8EC3E6-223B-4D14-84D8-1C41087B52D3}"/>
              </a:ext>
            </a:extLst>
          </p:cNvPr>
          <p:cNvSpPr>
            <a:spLocks noGrp="1"/>
          </p:cNvSpPr>
          <p:nvPr>
            <p:ph type="title"/>
          </p:nvPr>
        </p:nvSpPr>
        <p:spPr>
          <a:xfrm>
            <a:off x="751970" y="41957"/>
            <a:ext cx="8229023" cy="276999"/>
          </a:xfrm>
        </p:spPr>
        <p:txBody>
          <a:bodyPr/>
          <a:lstStyle/>
          <a:p>
            <a:pPr algn="r"/>
            <a:r>
              <a:rPr lang="es-ES" sz="2400" b="1" dirty="0">
                <a:solidFill>
                  <a:schemeClr val="bg1"/>
                </a:solidFill>
                <a:latin typeface="Libre Baskerville" panose="020B0604020202020204" charset="0"/>
              </a:rPr>
              <a:t>Disminuyendo el Estigma con</a:t>
            </a:r>
            <a:br>
              <a:rPr lang="es-ES" sz="2400" b="1" dirty="0">
                <a:solidFill>
                  <a:schemeClr val="bg1"/>
                </a:solidFill>
                <a:latin typeface="Libre Baskerville" panose="020B0604020202020204" charset="0"/>
              </a:rPr>
            </a:br>
            <a:r>
              <a:rPr lang="es-ES" sz="2400" b="1" dirty="0">
                <a:solidFill>
                  <a:schemeClr val="bg1"/>
                </a:solidFill>
                <a:latin typeface="Libre Baskerville" panose="020B0604020202020204" charset="0"/>
              </a:rPr>
              <a:t> las Celebridades Locales</a:t>
            </a:r>
            <a:endParaRPr lang="en-US" sz="2400" b="1" dirty="0">
              <a:solidFill>
                <a:schemeClr val="bg1"/>
              </a:solidFill>
              <a:latin typeface="Libre Baskerville" panose="020B0604020202020204" charset="0"/>
            </a:endParaRPr>
          </a:p>
        </p:txBody>
      </p:sp>
    </p:spTree>
    <p:extLst>
      <p:ext uri="{BB962C8B-B14F-4D97-AF65-F5344CB8AC3E}">
        <p14:creationId xmlns:p14="http://schemas.microsoft.com/office/powerpoint/2010/main" val="3231461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Image result for mckesson"/>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125"/>
          </a:p>
        </p:txBody>
      </p:sp>
      <p:sp>
        <p:nvSpPr>
          <p:cNvPr id="9" name="AutoShape 6" descr="Image result for mckesson"/>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125"/>
          </a:p>
        </p:txBody>
      </p:sp>
      <p:pic>
        <p:nvPicPr>
          <p:cNvPr id="5" name="Picture 4" descr="Logo of the Long Beach Community Foundation.">
            <a:extLst>
              <a:ext uri="{FF2B5EF4-FFF2-40B4-BE49-F238E27FC236}">
                <a16:creationId xmlns:a16="http://schemas.microsoft.com/office/drawing/2014/main" id="{F4B06484-ED3B-4C4C-8041-CD24F7EFAB35}"/>
              </a:ext>
            </a:extLst>
          </p:cNvPr>
          <p:cNvPicPr>
            <a:picLocks noChangeAspect="1"/>
          </p:cNvPicPr>
          <p:nvPr/>
        </p:nvPicPr>
        <p:blipFill>
          <a:blip r:embed="rId3"/>
          <a:stretch>
            <a:fillRect/>
          </a:stretch>
        </p:blipFill>
        <p:spPr>
          <a:xfrm>
            <a:off x="230981" y="1575858"/>
            <a:ext cx="3581400" cy="1066800"/>
          </a:xfrm>
          <a:prstGeom prst="rect">
            <a:avLst/>
          </a:prstGeom>
        </p:spPr>
      </p:pic>
      <p:sp>
        <p:nvSpPr>
          <p:cNvPr id="13" name="TextBox 12">
            <a:extLst>
              <a:ext uri="{FF2B5EF4-FFF2-40B4-BE49-F238E27FC236}">
                <a16:creationId xmlns:a16="http://schemas.microsoft.com/office/drawing/2014/main" id="{0CED53FA-BAE2-B344-8847-817BF0C6BD0F}"/>
              </a:ext>
            </a:extLst>
          </p:cNvPr>
          <p:cNvSpPr txBox="1"/>
          <p:nvPr/>
        </p:nvSpPr>
        <p:spPr>
          <a:xfrm>
            <a:off x="230981" y="2652478"/>
            <a:ext cx="4485243" cy="707886"/>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hlinkClick r:id="rId4"/>
              </a:rPr>
              <a:t>A Better Future for </a:t>
            </a:r>
          </a:p>
          <a:p>
            <a:r>
              <a:rPr lang="en-US" sz="2000" dirty="0">
                <a:latin typeface="Calibri" panose="020F0502020204030204" pitchFamily="34" charset="0"/>
                <a:cs typeface="Calibri" panose="020F0502020204030204" pitchFamily="34" charset="0"/>
                <a:hlinkClick r:id="rId4"/>
              </a:rPr>
              <a:t>Children &amp; Young Adults with Disabilities </a:t>
            </a:r>
          </a:p>
        </p:txBody>
      </p:sp>
      <p:pic>
        <p:nvPicPr>
          <p:cNvPr id="14" name="Picture 13" descr="Logo of the Khmer Parent Association.">
            <a:extLst>
              <a:ext uri="{FF2B5EF4-FFF2-40B4-BE49-F238E27FC236}">
                <a16:creationId xmlns:a16="http://schemas.microsoft.com/office/drawing/2014/main" id="{64E2DE05-F69B-2641-B12C-F9BCFB7EEAB1}"/>
              </a:ext>
            </a:extLst>
          </p:cNvPr>
          <p:cNvPicPr>
            <a:picLocks noChangeAspect="1"/>
          </p:cNvPicPr>
          <p:nvPr/>
        </p:nvPicPr>
        <p:blipFill>
          <a:blip r:embed="rId5"/>
          <a:stretch>
            <a:fillRect/>
          </a:stretch>
        </p:blipFill>
        <p:spPr>
          <a:xfrm>
            <a:off x="6325886" y="1403886"/>
            <a:ext cx="1594417" cy="1575570"/>
          </a:xfrm>
          <a:prstGeom prst="rect">
            <a:avLst/>
          </a:prstGeom>
        </p:spPr>
      </p:pic>
      <p:sp>
        <p:nvSpPr>
          <p:cNvPr id="15" name="TextBox 14">
            <a:extLst>
              <a:ext uri="{FF2B5EF4-FFF2-40B4-BE49-F238E27FC236}">
                <a16:creationId xmlns:a16="http://schemas.microsoft.com/office/drawing/2014/main" id="{F3DDCB27-CD4B-0C4F-A9C4-1B1CB979D5C8}"/>
              </a:ext>
            </a:extLst>
          </p:cNvPr>
          <p:cNvSpPr txBox="1"/>
          <p:nvPr/>
        </p:nvSpPr>
        <p:spPr>
          <a:xfrm>
            <a:off x="5403314" y="3006411"/>
            <a:ext cx="3661580"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hlinkClick r:id="rId6"/>
              </a:rPr>
              <a:t>The Khmer Parent Association</a:t>
            </a:r>
            <a:endParaRPr lang="en-US" sz="2000" dirty="0">
              <a:latin typeface="Calibri" panose="020F0502020204030204" pitchFamily="34" charset="0"/>
              <a:cs typeface="Calibri" panose="020F0502020204030204" pitchFamily="34" charset="0"/>
            </a:endParaRPr>
          </a:p>
        </p:txBody>
      </p:sp>
      <p:pic>
        <p:nvPicPr>
          <p:cNvPr id="16" name="Picture 15" descr="Logo of the restaurant 4th and Olive. ">
            <a:extLst>
              <a:ext uri="{FF2B5EF4-FFF2-40B4-BE49-F238E27FC236}">
                <a16:creationId xmlns:a16="http://schemas.microsoft.com/office/drawing/2014/main" id="{8C5EA0F5-1638-5A44-8A25-1A20073FF507}"/>
              </a:ext>
            </a:extLst>
          </p:cNvPr>
          <p:cNvPicPr>
            <a:picLocks noChangeAspect="1"/>
          </p:cNvPicPr>
          <p:nvPr/>
        </p:nvPicPr>
        <p:blipFill>
          <a:blip r:embed="rId7"/>
          <a:stretch>
            <a:fillRect/>
          </a:stretch>
        </p:blipFill>
        <p:spPr>
          <a:xfrm>
            <a:off x="967019" y="3645049"/>
            <a:ext cx="1506583" cy="1506583"/>
          </a:xfrm>
          <a:prstGeom prst="rect">
            <a:avLst/>
          </a:prstGeom>
        </p:spPr>
      </p:pic>
      <p:pic>
        <p:nvPicPr>
          <p:cNvPr id="18" name="Picture 17" descr="Logo of the Regional Hispanic Chamber of Commerce&#10;">
            <a:extLst>
              <a:ext uri="{FF2B5EF4-FFF2-40B4-BE49-F238E27FC236}">
                <a16:creationId xmlns:a16="http://schemas.microsoft.com/office/drawing/2014/main" id="{5B432458-78CE-6540-B23A-85FE204727C2}"/>
              </a:ext>
            </a:extLst>
          </p:cNvPr>
          <p:cNvPicPr>
            <a:picLocks noChangeAspect="1"/>
          </p:cNvPicPr>
          <p:nvPr/>
        </p:nvPicPr>
        <p:blipFill>
          <a:blip r:embed="rId8"/>
          <a:stretch>
            <a:fillRect/>
          </a:stretch>
        </p:blipFill>
        <p:spPr>
          <a:xfrm>
            <a:off x="5702065" y="4006740"/>
            <a:ext cx="2842060" cy="812017"/>
          </a:xfrm>
          <a:prstGeom prst="rect">
            <a:avLst/>
          </a:prstGeom>
        </p:spPr>
      </p:pic>
      <p:sp>
        <p:nvSpPr>
          <p:cNvPr id="19" name="TextBox 18">
            <a:extLst>
              <a:ext uri="{FF2B5EF4-FFF2-40B4-BE49-F238E27FC236}">
                <a16:creationId xmlns:a16="http://schemas.microsoft.com/office/drawing/2014/main" id="{6F5E0170-00F2-D540-8EB9-DF6FCDD254C2}"/>
              </a:ext>
            </a:extLst>
          </p:cNvPr>
          <p:cNvSpPr txBox="1"/>
          <p:nvPr/>
        </p:nvSpPr>
        <p:spPr>
          <a:xfrm>
            <a:off x="5719238" y="4845712"/>
            <a:ext cx="2847254" cy="1015663"/>
          </a:xfrm>
          <a:prstGeom prst="rect">
            <a:avLst/>
          </a:prstGeom>
          <a:noFill/>
        </p:spPr>
        <p:txBody>
          <a:bodyPr wrap="none" rtlCol="0">
            <a:spAutoFit/>
          </a:bodyPr>
          <a:lstStyle/>
          <a:p>
            <a:r>
              <a:rPr lang="en-US" sz="2000" dirty="0">
                <a:hlinkClick r:id="rId9"/>
              </a:rPr>
              <a:t>The Regional Hispanic </a:t>
            </a:r>
          </a:p>
          <a:p>
            <a:r>
              <a:rPr lang="en-US" sz="2000" dirty="0">
                <a:hlinkClick r:id="rId9"/>
              </a:rPr>
              <a:t>Chamber of Commerce</a:t>
            </a:r>
            <a:endParaRPr lang="en-US" sz="2000" dirty="0"/>
          </a:p>
          <a:p>
            <a:endParaRPr lang="en-US" sz="2000" dirty="0"/>
          </a:p>
        </p:txBody>
      </p:sp>
      <p:sp>
        <p:nvSpPr>
          <p:cNvPr id="20" name="Rectangle 19">
            <a:extLst>
              <a:ext uri="{FF2B5EF4-FFF2-40B4-BE49-F238E27FC236}">
                <a16:creationId xmlns:a16="http://schemas.microsoft.com/office/drawing/2014/main" id="{24151162-AFB4-844A-8B7D-B325B4EA1387}"/>
              </a:ext>
            </a:extLst>
          </p:cNvPr>
          <p:cNvSpPr/>
          <p:nvPr/>
        </p:nvSpPr>
        <p:spPr>
          <a:xfrm>
            <a:off x="508037" y="5297189"/>
            <a:ext cx="2925876" cy="707886"/>
          </a:xfrm>
          <a:prstGeom prst="rect">
            <a:avLst/>
          </a:prstGeom>
        </p:spPr>
        <p:txBody>
          <a:bodyPr wrap="square">
            <a:spAutoFit/>
          </a:bodyPr>
          <a:lstStyle/>
          <a:p>
            <a:r>
              <a:rPr lang="en-US" sz="2000" dirty="0">
                <a:hlinkClick r:id="rId10"/>
              </a:rPr>
              <a:t>4th &amp; Olive Restaurant</a:t>
            </a:r>
            <a:endParaRPr lang="en-US" sz="2000" dirty="0"/>
          </a:p>
          <a:p>
            <a:endParaRPr lang="en-US" sz="2000" dirty="0"/>
          </a:p>
        </p:txBody>
      </p:sp>
      <p:sp>
        <p:nvSpPr>
          <p:cNvPr id="2" name="Title 1">
            <a:extLst>
              <a:ext uri="{FF2B5EF4-FFF2-40B4-BE49-F238E27FC236}">
                <a16:creationId xmlns:a16="http://schemas.microsoft.com/office/drawing/2014/main" id="{365FAEF9-C5E2-42FA-BE0F-FC9154954331}"/>
              </a:ext>
            </a:extLst>
          </p:cNvPr>
          <p:cNvSpPr>
            <a:spLocks noGrp="1"/>
          </p:cNvSpPr>
          <p:nvPr>
            <p:ph type="title"/>
          </p:nvPr>
        </p:nvSpPr>
        <p:spPr/>
        <p:txBody>
          <a:bodyPr/>
          <a:lstStyle/>
          <a:p>
            <a:pPr algn="r"/>
            <a:r>
              <a:rPr lang="en-US" sz="2400" b="1" dirty="0" err="1">
                <a:solidFill>
                  <a:schemeClr val="bg1"/>
                </a:solidFill>
                <a:latin typeface="Libre Baskerville" panose="020B0604020202020204" charset="0"/>
              </a:rPr>
              <a:t>Perfiles</a:t>
            </a:r>
            <a:r>
              <a:rPr lang="en-US" sz="2400" b="1" dirty="0">
                <a:solidFill>
                  <a:schemeClr val="bg1"/>
                </a:solidFill>
                <a:latin typeface="Libre Baskerville" panose="020B0604020202020204" charset="0"/>
              </a:rPr>
              <a:t> </a:t>
            </a:r>
            <a:r>
              <a:rPr lang="en-US" sz="2400" b="1" dirty="0" err="1">
                <a:solidFill>
                  <a:schemeClr val="bg1"/>
                </a:solidFill>
                <a:latin typeface="Libre Baskerville" panose="020B0604020202020204" charset="0"/>
              </a:rPr>
              <a:t>Organizacionales</a:t>
            </a:r>
            <a:endParaRPr lang="en-US" sz="2400" b="1" dirty="0">
              <a:solidFill>
                <a:schemeClr val="bg1"/>
              </a:solidFill>
              <a:latin typeface="Libre Baskerville" panose="020B0604020202020204" charset="0"/>
            </a:endParaRPr>
          </a:p>
        </p:txBody>
      </p:sp>
    </p:spTree>
    <p:extLst>
      <p:ext uri="{BB962C8B-B14F-4D97-AF65-F5344CB8AC3E}">
        <p14:creationId xmlns:p14="http://schemas.microsoft.com/office/powerpoint/2010/main" val="2691485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of the Tichenor Clinic for Children">
            <a:extLst>
              <a:ext uri="{FF2B5EF4-FFF2-40B4-BE49-F238E27FC236}">
                <a16:creationId xmlns:a16="http://schemas.microsoft.com/office/drawing/2014/main" id="{0DFA1E8B-0A8B-7E4D-B513-863CB282A25B}"/>
              </a:ext>
            </a:extLst>
          </p:cNvPr>
          <p:cNvPicPr>
            <a:picLocks noChangeAspect="1"/>
          </p:cNvPicPr>
          <p:nvPr/>
        </p:nvPicPr>
        <p:blipFill>
          <a:blip r:embed="rId3"/>
          <a:stretch>
            <a:fillRect/>
          </a:stretch>
        </p:blipFill>
        <p:spPr>
          <a:xfrm>
            <a:off x="42912" y="1481342"/>
            <a:ext cx="2717800" cy="1270000"/>
          </a:xfrm>
          <a:prstGeom prst="rect">
            <a:avLst/>
          </a:prstGeom>
        </p:spPr>
      </p:pic>
      <p:sp>
        <p:nvSpPr>
          <p:cNvPr id="5" name="TextBox 4">
            <a:extLst>
              <a:ext uri="{FF2B5EF4-FFF2-40B4-BE49-F238E27FC236}">
                <a16:creationId xmlns:a16="http://schemas.microsoft.com/office/drawing/2014/main" id="{32592493-5C64-DA49-9F97-BF7C302DEF42}"/>
              </a:ext>
            </a:extLst>
          </p:cNvPr>
          <p:cNvSpPr txBox="1"/>
          <p:nvPr/>
        </p:nvSpPr>
        <p:spPr>
          <a:xfrm>
            <a:off x="520813" y="2814218"/>
            <a:ext cx="2161169"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hlinkClick r:id="rId4"/>
              </a:rPr>
              <a:t>The Tichenor Clinic</a:t>
            </a:r>
            <a:endParaRPr lang="en-US" sz="2000" dirty="0">
              <a:latin typeface="Calibri" panose="020F0502020204030204" pitchFamily="34" charset="0"/>
              <a:cs typeface="Calibri" panose="020F0502020204030204" pitchFamily="34" charset="0"/>
            </a:endParaRPr>
          </a:p>
        </p:txBody>
      </p:sp>
      <p:pic>
        <p:nvPicPr>
          <p:cNvPr id="7" name="Picture 6" descr="Logo fo the Stramski Children's Development Center.">
            <a:extLst>
              <a:ext uri="{FF2B5EF4-FFF2-40B4-BE49-F238E27FC236}">
                <a16:creationId xmlns:a16="http://schemas.microsoft.com/office/drawing/2014/main" id="{028E1116-7B84-B84A-A03B-4C84BA12F8A7}"/>
              </a:ext>
            </a:extLst>
          </p:cNvPr>
          <p:cNvPicPr>
            <a:picLocks noChangeAspect="1"/>
          </p:cNvPicPr>
          <p:nvPr/>
        </p:nvPicPr>
        <p:blipFill>
          <a:blip r:embed="rId5"/>
          <a:stretch>
            <a:fillRect/>
          </a:stretch>
        </p:blipFill>
        <p:spPr>
          <a:xfrm>
            <a:off x="4593961" y="1525772"/>
            <a:ext cx="3230639" cy="1402112"/>
          </a:xfrm>
          <a:prstGeom prst="rect">
            <a:avLst/>
          </a:prstGeom>
        </p:spPr>
      </p:pic>
      <p:sp>
        <p:nvSpPr>
          <p:cNvPr id="9" name="Rectangle 8">
            <a:extLst>
              <a:ext uri="{FF2B5EF4-FFF2-40B4-BE49-F238E27FC236}">
                <a16:creationId xmlns:a16="http://schemas.microsoft.com/office/drawing/2014/main" id="{8C3EA292-A957-7245-9811-ACC6C6D3DA45}"/>
              </a:ext>
            </a:extLst>
          </p:cNvPr>
          <p:cNvSpPr/>
          <p:nvPr/>
        </p:nvSpPr>
        <p:spPr>
          <a:xfrm>
            <a:off x="4859020" y="3056233"/>
            <a:ext cx="4284980" cy="400110"/>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hlinkClick r:id="rId6"/>
              </a:rPr>
              <a:t>The</a:t>
            </a:r>
            <a:r>
              <a:rPr lang="en-US" sz="2000" dirty="0">
                <a:latin typeface="Lato"/>
                <a:hlinkClick r:id="rId6"/>
              </a:rPr>
              <a:t> Stramski Children’s Development</a:t>
            </a:r>
            <a:endParaRPr lang="en-US" sz="2000" dirty="0">
              <a:latin typeface="Lato"/>
            </a:endParaRPr>
          </a:p>
        </p:txBody>
      </p:sp>
      <p:pic>
        <p:nvPicPr>
          <p:cNvPr id="10" name="Picture 9" descr="Logo of SCRS-IL">
            <a:extLst>
              <a:ext uri="{FF2B5EF4-FFF2-40B4-BE49-F238E27FC236}">
                <a16:creationId xmlns:a16="http://schemas.microsoft.com/office/drawing/2014/main" id="{4BA5E1A7-7E29-1649-8BD7-DED9235DD27B}"/>
              </a:ext>
            </a:extLst>
          </p:cNvPr>
          <p:cNvPicPr>
            <a:picLocks noChangeAspect="1"/>
          </p:cNvPicPr>
          <p:nvPr/>
        </p:nvPicPr>
        <p:blipFill>
          <a:blip r:embed="rId7"/>
          <a:stretch>
            <a:fillRect/>
          </a:stretch>
        </p:blipFill>
        <p:spPr>
          <a:xfrm>
            <a:off x="4593961" y="4173189"/>
            <a:ext cx="2586809" cy="855533"/>
          </a:xfrm>
          <a:prstGeom prst="rect">
            <a:avLst/>
          </a:prstGeom>
        </p:spPr>
      </p:pic>
      <p:sp>
        <p:nvSpPr>
          <p:cNvPr id="11" name="TextBox 10">
            <a:extLst>
              <a:ext uri="{FF2B5EF4-FFF2-40B4-BE49-F238E27FC236}">
                <a16:creationId xmlns:a16="http://schemas.microsoft.com/office/drawing/2014/main" id="{D8A01BE5-955F-5548-9069-A62D3FA1D7F5}"/>
              </a:ext>
            </a:extLst>
          </p:cNvPr>
          <p:cNvSpPr txBox="1"/>
          <p:nvPr/>
        </p:nvSpPr>
        <p:spPr>
          <a:xfrm>
            <a:off x="4550040" y="5237736"/>
            <a:ext cx="3134191" cy="1015663"/>
          </a:xfrm>
          <a:prstGeom prst="rect">
            <a:avLst/>
          </a:prstGeom>
          <a:noFill/>
        </p:spPr>
        <p:txBody>
          <a:bodyPr wrap="none" rtlCol="0">
            <a:spAutoFit/>
          </a:bodyPr>
          <a:lstStyle/>
          <a:p>
            <a:r>
              <a:rPr lang="en-US" sz="2000" dirty="0">
                <a:hlinkClick r:id="rId8"/>
              </a:rPr>
              <a:t>SC Resource Services for</a:t>
            </a:r>
          </a:p>
          <a:p>
            <a:pPr algn="r"/>
            <a:r>
              <a:rPr lang="en-US" sz="2000" dirty="0">
                <a:hlinkClick r:id="rId8"/>
              </a:rPr>
              <a:t> Independent Living</a:t>
            </a:r>
            <a:endParaRPr lang="en-US" sz="2000" dirty="0"/>
          </a:p>
          <a:p>
            <a:endParaRPr lang="en-US" sz="2000" dirty="0"/>
          </a:p>
        </p:txBody>
      </p:sp>
      <p:pic>
        <p:nvPicPr>
          <p:cNvPr id="15" name="Picture 14" descr="Logo for the Harbor Regional Center ">
            <a:extLst>
              <a:ext uri="{FF2B5EF4-FFF2-40B4-BE49-F238E27FC236}">
                <a16:creationId xmlns:a16="http://schemas.microsoft.com/office/drawing/2014/main" id="{3A664196-64E8-AF41-8F89-E92696CE3140}"/>
              </a:ext>
            </a:extLst>
          </p:cNvPr>
          <p:cNvPicPr>
            <a:picLocks noChangeAspect="1"/>
          </p:cNvPicPr>
          <p:nvPr/>
        </p:nvPicPr>
        <p:blipFill>
          <a:blip r:embed="rId9"/>
          <a:stretch>
            <a:fillRect/>
          </a:stretch>
        </p:blipFill>
        <p:spPr>
          <a:xfrm>
            <a:off x="216631" y="3600135"/>
            <a:ext cx="2153385" cy="867477"/>
          </a:xfrm>
          <a:prstGeom prst="rect">
            <a:avLst/>
          </a:prstGeom>
        </p:spPr>
      </p:pic>
      <p:sp>
        <p:nvSpPr>
          <p:cNvPr id="16" name="TextBox 15">
            <a:extLst>
              <a:ext uri="{FF2B5EF4-FFF2-40B4-BE49-F238E27FC236}">
                <a16:creationId xmlns:a16="http://schemas.microsoft.com/office/drawing/2014/main" id="{08443D2E-A075-0740-91D0-BF984AA7B306}"/>
              </a:ext>
            </a:extLst>
          </p:cNvPr>
          <p:cNvSpPr txBox="1"/>
          <p:nvPr/>
        </p:nvSpPr>
        <p:spPr>
          <a:xfrm>
            <a:off x="171637" y="4453458"/>
            <a:ext cx="2893741" cy="400110"/>
          </a:xfrm>
          <a:prstGeom prst="rect">
            <a:avLst/>
          </a:prstGeom>
          <a:noFill/>
        </p:spPr>
        <p:txBody>
          <a:bodyPr wrap="square" rtlCol="0">
            <a:spAutoFit/>
          </a:bodyPr>
          <a:lstStyle/>
          <a:p>
            <a:r>
              <a:rPr lang="en-US" sz="2000" dirty="0">
                <a:hlinkClick r:id="rId10"/>
              </a:rPr>
              <a:t>Harbor Regional Center</a:t>
            </a:r>
            <a:endParaRPr lang="en-US" sz="2000" dirty="0"/>
          </a:p>
        </p:txBody>
      </p:sp>
      <p:sp>
        <p:nvSpPr>
          <p:cNvPr id="2" name="Title 1">
            <a:extLst>
              <a:ext uri="{FF2B5EF4-FFF2-40B4-BE49-F238E27FC236}">
                <a16:creationId xmlns:a16="http://schemas.microsoft.com/office/drawing/2014/main" id="{8EA0AC6D-3C3B-4091-9A06-6C36472A2EEE}"/>
              </a:ext>
            </a:extLst>
          </p:cNvPr>
          <p:cNvSpPr>
            <a:spLocks noGrp="1"/>
          </p:cNvSpPr>
          <p:nvPr>
            <p:ph type="title"/>
          </p:nvPr>
        </p:nvSpPr>
        <p:spPr/>
        <p:txBody>
          <a:bodyPr/>
          <a:lstStyle/>
          <a:p>
            <a:pPr algn="r"/>
            <a:r>
              <a:rPr lang="en-US" sz="2400" b="1" dirty="0" err="1">
                <a:solidFill>
                  <a:srgbClr val="FFFFFF"/>
                </a:solidFill>
                <a:latin typeface="Libre Baskerville" panose="020B0604020202020204" charset="0"/>
                <a:ea typeface="Calibri" panose="020F0502020204030204" pitchFamily="34" charset="0"/>
                <a:cs typeface="Calibri" panose="020F0502020204030204" pitchFamily="34" charset="0"/>
              </a:rPr>
              <a:t>Perfiles</a:t>
            </a:r>
            <a:r>
              <a:rPr lang="en-US" sz="2400" b="1" dirty="0">
                <a:solidFill>
                  <a:srgbClr val="FFFFFF"/>
                </a:solidFill>
                <a:latin typeface="Libre Baskerville" panose="020B0604020202020204" charset="0"/>
                <a:ea typeface="Calibri" panose="020F0502020204030204" pitchFamily="34" charset="0"/>
                <a:cs typeface="Calibri" panose="020F0502020204030204" pitchFamily="34" charset="0"/>
              </a:rPr>
              <a:t> </a:t>
            </a:r>
            <a:r>
              <a:rPr lang="en-US" sz="2400" b="1" dirty="0" err="1">
                <a:solidFill>
                  <a:srgbClr val="FFFFFF"/>
                </a:solidFill>
                <a:latin typeface="Libre Baskerville" panose="020B0604020202020204" charset="0"/>
                <a:ea typeface="Calibri" panose="020F0502020204030204" pitchFamily="34" charset="0"/>
                <a:cs typeface="Calibri" panose="020F0502020204030204" pitchFamily="34" charset="0"/>
              </a:rPr>
              <a:t>Organizacionales</a:t>
            </a:r>
            <a:br>
              <a:rPr lang="en-US" sz="2400" b="1" dirty="0">
                <a:solidFill>
                  <a:srgbClr val="FFFFFF"/>
                </a:solidFill>
                <a:latin typeface="Libre Baskerville" panose="020B0604020202020204" charset="0"/>
                <a:ea typeface="Calibri" panose="020F0502020204030204" pitchFamily="34" charset="0"/>
                <a:cs typeface="Calibri" panose="020F0502020204030204" pitchFamily="34" charset="0"/>
              </a:rPr>
            </a:br>
            <a:r>
              <a:rPr lang="en-US" sz="2400" b="1" dirty="0">
                <a:solidFill>
                  <a:srgbClr val="FFFFFF"/>
                </a:solidFill>
                <a:latin typeface="Libre Baskerville" panose="020B0604020202020204" charset="0"/>
                <a:ea typeface="Calibri" panose="020F0502020204030204" pitchFamily="34" charset="0"/>
                <a:cs typeface="Calibri" panose="020F0502020204030204" pitchFamily="34" charset="0"/>
              </a:rPr>
              <a:t>Parte 2</a:t>
            </a:r>
            <a:endParaRPr lang="en-US" sz="2400" dirty="0">
              <a:latin typeface="Libre Baskerville" panose="020B0604020202020204" charset="0"/>
            </a:endParaRPr>
          </a:p>
        </p:txBody>
      </p:sp>
    </p:spTree>
    <p:extLst>
      <p:ext uri="{BB962C8B-B14F-4D97-AF65-F5344CB8AC3E}">
        <p14:creationId xmlns:p14="http://schemas.microsoft.com/office/powerpoint/2010/main" val="2792525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8FA0E3-714E-450A-84EF-737B0799E7EA}"/>
              </a:ext>
            </a:extLst>
          </p:cNvPr>
          <p:cNvSpPr>
            <a:spLocks noGrp="1"/>
          </p:cNvSpPr>
          <p:nvPr>
            <p:ph type="ctrTitle"/>
          </p:nvPr>
        </p:nvSpPr>
        <p:spPr>
          <a:xfrm>
            <a:off x="1181745" y="390187"/>
            <a:ext cx="7772400" cy="276999"/>
          </a:xfrm>
        </p:spPr>
        <p:txBody>
          <a:bodyPr/>
          <a:lstStyle/>
          <a:p>
            <a:pPr algn="r"/>
            <a:r>
              <a:rPr lang="en-US" sz="1800" b="1" dirty="0">
                <a:solidFill>
                  <a:schemeClr val="bg1"/>
                </a:solidFill>
                <a:latin typeface="Libre Baskerville" panose="020B0604020202020204" charset="0"/>
              </a:rPr>
              <a:t>Aproveche al Máximo los Recursos Limitados –</a:t>
            </a:r>
            <a:br>
              <a:rPr lang="en-US" sz="1800" b="1" dirty="0">
                <a:solidFill>
                  <a:schemeClr val="bg1"/>
                </a:solidFill>
                <a:latin typeface="Libre Baskerville" panose="020B0604020202020204" charset="0"/>
              </a:rPr>
            </a:br>
            <a:r>
              <a:rPr lang="en-US" sz="1800" b="1" dirty="0">
                <a:solidFill>
                  <a:schemeClr val="bg1"/>
                </a:solidFill>
                <a:latin typeface="Libre Baskerville" panose="020B0604020202020204" charset="0"/>
              </a:rPr>
              <a:t> Recursos Gratuitos para Diversas Audiencias</a:t>
            </a:r>
            <a:br>
              <a:rPr lang="en-US" sz="2400" dirty="0"/>
            </a:br>
            <a:endParaRPr lang="en-US" sz="2400" dirty="0"/>
          </a:p>
        </p:txBody>
      </p:sp>
      <p:sp>
        <p:nvSpPr>
          <p:cNvPr id="6" name="Subtitle 5">
            <a:extLst>
              <a:ext uri="{FF2B5EF4-FFF2-40B4-BE49-F238E27FC236}">
                <a16:creationId xmlns:a16="http://schemas.microsoft.com/office/drawing/2014/main" id="{4D51999D-D825-41C5-A2D8-7736783AE71C}"/>
              </a:ext>
            </a:extLst>
          </p:cNvPr>
          <p:cNvSpPr>
            <a:spLocks noGrp="1"/>
          </p:cNvSpPr>
          <p:nvPr>
            <p:ph type="subTitle" idx="1"/>
          </p:nvPr>
        </p:nvSpPr>
        <p:spPr>
          <a:xfrm>
            <a:off x="1181745" y="2329751"/>
            <a:ext cx="6923869" cy="2653292"/>
          </a:xfrm>
        </p:spPr>
        <p:txBody>
          <a:bodyPr/>
          <a:lstStyle/>
          <a:p>
            <a:endParaRPr lang="en-US" sz="2400" dirty="0">
              <a:latin typeface="Libre Baskerville" panose="020B0604020202020204" charset="0"/>
            </a:endParaRPr>
          </a:p>
        </p:txBody>
      </p:sp>
      <p:sp>
        <p:nvSpPr>
          <p:cNvPr id="7" name="Rectangle 6">
            <a:extLst>
              <a:ext uri="{FF2B5EF4-FFF2-40B4-BE49-F238E27FC236}">
                <a16:creationId xmlns:a16="http://schemas.microsoft.com/office/drawing/2014/main" id="{BA088AD3-186C-4E4B-A88F-65C4E4D40B1C}"/>
              </a:ext>
            </a:extLst>
          </p:cNvPr>
          <p:cNvSpPr/>
          <p:nvPr/>
        </p:nvSpPr>
        <p:spPr>
          <a:xfrm>
            <a:off x="2286000" y="3136613"/>
            <a:ext cx="4572000" cy="584775"/>
          </a:xfrm>
          <a:prstGeom prst="rect">
            <a:avLst/>
          </a:prstGeom>
        </p:spPr>
        <p:txBody>
          <a:bodyPr>
            <a:spAutoFit/>
          </a:bodyPr>
          <a:lstStyle/>
          <a:p>
            <a:pPr algn="r"/>
            <a:r>
              <a:rPr lang="en-US" sz="1600" b="1" dirty="0">
                <a:solidFill>
                  <a:schemeClr val="bg1"/>
                </a:solidFill>
                <a:latin typeface="Libre Baskerville" panose="020B0604020202020204" charset="0"/>
              </a:rPr>
              <a:t>Make the Best of Limited Resources  - </a:t>
            </a:r>
            <a:br>
              <a:rPr lang="en-US" sz="1600" b="1" dirty="0">
                <a:solidFill>
                  <a:schemeClr val="bg1"/>
                </a:solidFill>
                <a:latin typeface="Libre Baskerville" panose="020B0604020202020204" charset="0"/>
              </a:rPr>
            </a:br>
            <a:r>
              <a:rPr lang="en-US" sz="1600" b="1" dirty="0">
                <a:solidFill>
                  <a:schemeClr val="bg1"/>
                </a:solidFill>
                <a:latin typeface="Libre Baskerville" panose="020B0604020202020204" charset="0"/>
              </a:rPr>
              <a:t>Decreasing Stigma with Local Celebrities</a:t>
            </a:r>
            <a:endParaRPr lang="en-US" dirty="0"/>
          </a:p>
        </p:txBody>
      </p:sp>
      <p:pic>
        <p:nvPicPr>
          <p:cNvPr id="7170" name="Picture 2" descr="Image of a work desk covered with art supplies with the text FREE RESOURCE superimposed. ">
            <a:extLst>
              <a:ext uri="{FF2B5EF4-FFF2-40B4-BE49-F238E27FC236}">
                <a16:creationId xmlns:a16="http://schemas.microsoft.com/office/drawing/2014/main" id="{E701D247-ABE1-4621-8781-0CEE15AFE1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5263"/>
            <a:ext cx="9144000" cy="516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790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7339C2-D751-4FEF-A2D1-C8A980A39939}"/>
              </a:ext>
            </a:extLst>
          </p:cNvPr>
          <p:cNvSpPr>
            <a:spLocks noGrp="1"/>
          </p:cNvSpPr>
          <p:nvPr>
            <p:ph type="title"/>
          </p:nvPr>
        </p:nvSpPr>
        <p:spPr/>
        <p:txBody>
          <a:bodyPr/>
          <a:lstStyle/>
          <a:p>
            <a:pPr algn="r"/>
            <a:r>
              <a:rPr lang="en-US" sz="2400" b="1" dirty="0" err="1">
                <a:solidFill>
                  <a:schemeClr val="bg1"/>
                </a:solidFill>
                <a:latin typeface="Libre Baskerville" panose="020B0604020202020204" charset="0"/>
              </a:rPr>
              <a:t>Oficina</a:t>
            </a:r>
            <a:r>
              <a:rPr lang="en-US" sz="2400" b="1" dirty="0">
                <a:solidFill>
                  <a:schemeClr val="bg1"/>
                </a:solidFill>
                <a:latin typeface="Libre Baskerville" panose="020B0604020202020204" charset="0"/>
              </a:rPr>
              <a:t> de Discapacidad – </a:t>
            </a:r>
            <a:br>
              <a:rPr lang="en-US" sz="2400" b="1" dirty="0">
                <a:solidFill>
                  <a:schemeClr val="bg1"/>
                </a:solidFill>
                <a:latin typeface="Libre Baskerville" panose="020B0604020202020204" charset="0"/>
              </a:rPr>
            </a:br>
            <a:r>
              <a:rPr lang="en-US" sz="2400" b="1" dirty="0" err="1">
                <a:solidFill>
                  <a:schemeClr val="bg1"/>
                </a:solidFill>
                <a:latin typeface="Libre Baskerville" panose="020B0604020202020204" charset="0"/>
              </a:rPr>
              <a:t>Política</a:t>
            </a:r>
            <a:r>
              <a:rPr lang="en-US" sz="2400" b="1" dirty="0">
                <a:solidFill>
                  <a:schemeClr val="bg1"/>
                </a:solidFill>
                <a:latin typeface="Libre Baskerville" panose="020B0604020202020204" charset="0"/>
              </a:rPr>
              <a:t> de </a:t>
            </a:r>
            <a:r>
              <a:rPr lang="en-US" sz="2400" b="1" dirty="0" err="1">
                <a:solidFill>
                  <a:schemeClr val="bg1"/>
                </a:solidFill>
                <a:latin typeface="Libre Baskerville" panose="020B0604020202020204" charset="0"/>
              </a:rPr>
              <a:t>Empleo</a:t>
            </a:r>
            <a:r>
              <a:rPr lang="en-US" sz="2400" b="1" dirty="0">
                <a:solidFill>
                  <a:schemeClr val="bg1"/>
                </a:solidFill>
                <a:latin typeface="Libre Baskerville" panose="020B0604020202020204" charset="0"/>
              </a:rPr>
              <a:t> (ODEP)</a:t>
            </a:r>
          </a:p>
        </p:txBody>
      </p:sp>
      <p:sp>
        <p:nvSpPr>
          <p:cNvPr id="5" name="Text Placeholder 4">
            <a:extLst>
              <a:ext uri="{FF2B5EF4-FFF2-40B4-BE49-F238E27FC236}">
                <a16:creationId xmlns:a16="http://schemas.microsoft.com/office/drawing/2014/main" id="{5E5201CB-B23B-401E-8BBE-08C19FC34087}"/>
              </a:ext>
            </a:extLst>
          </p:cNvPr>
          <p:cNvSpPr>
            <a:spLocks noGrp="1"/>
          </p:cNvSpPr>
          <p:nvPr>
            <p:ph type="body" idx="1"/>
          </p:nvPr>
        </p:nvSpPr>
        <p:spPr>
          <a:xfrm>
            <a:off x="612485" y="3757693"/>
            <a:ext cx="8229023" cy="276999"/>
          </a:xfrm>
        </p:spPr>
        <p:txBody>
          <a:bodyPr/>
          <a:lstStyle/>
          <a:p>
            <a:pPr marL="285750" indent="-285750">
              <a:buFont typeface="Wingdings" panose="05000000000000000000" pitchFamily="2" charset="2"/>
              <a:buChar char="v"/>
            </a:pPr>
            <a:r>
              <a:rPr lang="es-ES" sz="1800" dirty="0">
                <a:latin typeface="Libre Baskerville" panose="020B0604020202020204" charset="0"/>
              </a:rPr>
              <a:t>La Oficina de Política de Empleo para Discapacitados (ODEP) es la única agencia federal no regulatoria que promueve políticas y coordina con los empleadores y todos los niveles del gobierno para aumentar el éxito en el lugar de trabajo de las personas con discapacidades.</a:t>
            </a:r>
            <a:endParaRPr lang="en-US" sz="1800" b="1" dirty="0">
              <a:latin typeface="Libre Baskerville" panose="020B0604020202020204" charset="0"/>
              <a:hlinkClick r:id="rId2"/>
            </a:endParaRPr>
          </a:p>
          <a:p>
            <a:pPr algn="ctr"/>
            <a:r>
              <a:rPr lang="en-US" sz="1800" b="1" dirty="0">
                <a:latin typeface="Libre Baskerville" panose="020B0604020202020204" charset="0"/>
                <a:hlinkClick r:id="rId2"/>
              </a:rPr>
              <a:t>https://www.dol.gov/odep/</a:t>
            </a:r>
            <a:endParaRPr lang="en-US" sz="1800" b="1" dirty="0">
              <a:latin typeface="Libre Baskerville" panose="020B0604020202020204" charset="0"/>
            </a:endParaRPr>
          </a:p>
        </p:txBody>
      </p:sp>
      <p:pic>
        <p:nvPicPr>
          <p:cNvPr id="7" name="Picture 6" descr="Logo of the Office of Disability Employment Policy. ">
            <a:extLst>
              <a:ext uri="{FF2B5EF4-FFF2-40B4-BE49-F238E27FC236}">
                <a16:creationId xmlns:a16="http://schemas.microsoft.com/office/drawing/2014/main" id="{7D587676-8710-4440-9D8D-A0959B5225AD}"/>
              </a:ext>
            </a:extLst>
          </p:cNvPr>
          <p:cNvPicPr>
            <a:picLocks noChangeAspect="1"/>
          </p:cNvPicPr>
          <p:nvPr/>
        </p:nvPicPr>
        <p:blipFill>
          <a:blip r:embed="rId3"/>
          <a:stretch>
            <a:fillRect/>
          </a:stretch>
        </p:blipFill>
        <p:spPr>
          <a:xfrm>
            <a:off x="1909775" y="1395493"/>
            <a:ext cx="5324475" cy="2362200"/>
          </a:xfrm>
          <a:prstGeom prst="rect">
            <a:avLst/>
          </a:prstGeom>
        </p:spPr>
      </p:pic>
    </p:spTree>
    <p:extLst>
      <p:ext uri="{BB962C8B-B14F-4D97-AF65-F5344CB8AC3E}">
        <p14:creationId xmlns:p14="http://schemas.microsoft.com/office/powerpoint/2010/main" val="130624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3407-0954-4EB8-B040-3C04B830A752}"/>
              </a:ext>
            </a:extLst>
          </p:cNvPr>
          <p:cNvSpPr>
            <a:spLocks noGrp="1"/>
          </p:cNvSpPr>
          <p:nvPr>
            <p:ph type="title"/>
          </p:nvPr>
        </p:nvSpPr>
        <p:spPr/>
        <p:txBody>
          <a:bodyPr/>
          <a:lstStyle/>
          <a:p>
            <a:pPr algn="r"/>
            <a:r>
              <a:rPr lang="es-ES" sz="2400" b="1" dirty="0">
                <a:solidFill>
                  <a:schemeClr val="bg1"/>
                </a:solidFill>
                <a:latin typeface="Libre Baskerville" panose="020B0604020202020204" charset="0"/>
              </a:rPr>
              <a:t>Recursos de la Fuerza de Trabajo</a:t>
            </a:r>
            <a:br>
              <a:rPr lang="es-ES" sz="2400" b="1" dirty="0">
                <a:solidFill>
                  <a:schemeClr val="bg1"/>
                </a:solidFill>
                <a:latin typeface="Libre Baskerville" panose="020B0604020202020204" charset="0"/>
              </a:rPr>
            </a:br>
            <a:r>
              <a:rPr lang="es-ES" sz="2400" b="1" dirty="0">
                <a:solidFill>
                  <a:schemeClr val="bg1"/>
                </a:solidFill>
                <a:latin typeface="Libre Baskerville" panose="020B0604020202020204" charset="0"/>
              </a:rPr>
              <a:t> de ODEP: Centro LEAD</a:t>
            </a:r>
            <a:endParaRPr lang="en-US" sz="2400" b="1" dirty="0">
              <a:solidFill>
                <a:schemeClr val="bg1"/>
              </a:solidFill>
              <a:latin typeface="Libre Baskerville" panose="020B0604020202020204" charset="0"/>
            </a:endParaRPr>
          </a:p>
        </p:txBody>
      </p:sp>
      <p:sp>
        <p:nvSpPr>
          <p:cNvPr id="3" name="Text Placeholder 2">
            <a:extLst>
              <a:ext uri="{FF2B5EF4-FFF2-40B4-BE49-F238E27FC236}">
                <a16:creationId xmlns:a16="http://schemas.microsoft.com/office/drawing/2014/main" id="{CDDD327C-969D-4256-93D3-6F966EE1FED8}"/>
              </a:ext>
            </a:extLst>
          </p:cNvPr>
          <p:cNvSpPr>
            <a:spLocks noGrp="1"/>
          </p:cNvSpPr>
          <p:nvPr>
            <p:ph type="body" idx="1"/>
          </p:nvPr>
        </p:nvSpPr>
        <p:spPr>
          <a:xfrm>
            <a:off x="457502" y="4005920"/>
            <a:ext cx="8229023" cy="276999"/>
          </a:xfrm>
        </p:spPr>
        <p:txBody>
          <a:bodyPr/>
          <a:lstStyle/>
          <a:p>
            <a:pPr marL="285750" indent="-285750">
              <a:buFont typeface="Wingdings" panose="05000000000000000000" pitchFamily="2" charset="2"/>
              <a:buChar char="v"/>
            </a:pPr>
            <a:r>
              <a:rPr lang="es-ES" sz="1400" dirty="0">
                <a:latin typeface="Libre Baskerville" panose="020B0604020202020204" charset="0"/>
              </a:rPr>
              <a:t>El Centro LEAD es una colaboración de organizaciones de discapacidad, fuerza de trabajo y empoderamiento económico dirigido por </a:t>
            </a:r>
            <a:r>
              <a:rPr lang="es-ES" sz="1400" dirty="0" err="1">
                <a:latin typeface="Libre Baskerville" panose="020B0604020202020204" charset="0"/>
              </a:rPr>
              <a:t>National</a:t>
            </a:r>
            <a:r>
              <a:rPr lang="es-ES" sz="1400" dirty="0">
                <a:latin typeface="Libre Baskerville" panose="020B0604020202020204" charset="0"/>
              </a:rPr>
              <a:t> </a:t>
            </a:r>
            <a:r>
              <a:rPr lang="es-ES" sz="1400" dirty="0" err="1">
                <a:latin typeface="Libre Baskerville" panose="020B0604020202020204" charset="0"/>
              </a:rPr>
              <a:t>Disability</a:t>
            </a:r>
            <a:r>
              <a:rPr lang="es-ES" sz="1400" dirty="0">
                <a:latin typeface="Libre Baskerville" panose="020B0604020202020204" charset="0"/>
              </a:rPr>
              <a:t> </a:t>
            </a:r>
            <a:r>
              <a:rPr lang="es-ES" sz="1400" dirty="0" err="1">
                <a:latin typeface="Libre Baskerville" panose="020B0604020202020204" charset="0"/>
              </a:rPr>
              <a:t>Institute</a:t>
            </a:r>
            <a:r>
              <a:rPr lang="es-ES" sz="1400" dirty="0">
                <a:latin typeface="Libre Baskerville" panose="020B0604020202020204" charset="0"/>
              </a:rPr>
              <a:t>.</a:t>
            </a:r>
          </a:p>
          <a:p>
            <a:pPr marL="285750" indent="-285750">
              <a:buFont typeface="Wingdings" panose="05000000000000000000" pitchFamily="2" charset="2"/>
              <a:buChar char="v"/>
            </a:pPr>
            <a:r>
              <a:rPr lang="es-ES" sz="1400" dirty="0">
                <a:latin typeface="Libre Baskerville" panose="020B0604020202020204" charset="0"/>
              </a:rPr>
              <a:t>El Centro LEAD está dedicado a promover el cambio sostenible a nivel individual y de sistemas para mejorar la autosuficiencia económica, competitiva e integrada para los adultos en todo el espectro de discapacidades.</a:t>
            </a:r>
          </a:p>
          <a:p>
            <a:pPr marL="285750" indent="-285750">
              <a:buFont typeface="Wingdings" panose="05000000000000000000" pitchFamily="2" charset="2"/>
              <a:buChar char="v"/>
            </a:pPr>
            <a:r>
              <a:rPr lang="es-ES" sz="1400" dirty="0">
                <a:latin typeface="Libre Baskerville" panose="020B0604020202020204" charset="0"/>
              </a:rPr>
              <a:t>El trabajo del Centro LEAD se centra en tres áreas centrales de liderazgo: política, empleo y progreso económico.</a:t>
            </a:r>
          </a:p>
          <a:p>
            <a:pPr marL="285750" indent="-285750">
              <a:buFont typeface="Wingdings" panose="05000000000000000000" pitchFamily="2" charset="2"/>
              <a:buChar char="v"/>
            </a:pPr>
            <a:r>
              <a:rPr lang="es-ES" sz="1400" dirty="0">
                <a:latin typeface="Libre Baskerville" panose="020B0604020202020204" charset="0"/>
              </a:rPr>
              <a:t>Otros recursos:</a:t>
            </a:r>
          </a:p>
          <a:p>
            <a:pPr marL="285750" indent="-285750">
              <a:buFont typeface="Wingdings" panose="05000000000000000000" pitchFamily="2" charset="2"/>
              <a:buChar char="v"/>
            </a:pPr>
            <a:r>
              <a:rPr lang="es-ES" sz="1400" dirty="0">
                <a:latin typeface="Libre Baskerville" panose="020B0604020202020204" charset="0"/>
              </a:rPr>
              <a:t>Primer sitio web de empleo</a:t>
            </a:r>
          </a:p>
          <a:p>
            <a:pPr marL="285750" indent="-285750">
              <a:buFont typeface="Wingdings" panose="05000000000000000000" pitchFamily="2" charset="2"/>
              <a:buChar char="v"/>
            </a:pPr>
            <a:r>
              <a:rPr lang="es-ES" sz="1400" dirty="0">
                <a:latin typeface="Libre Baskerville" panose="020B0604020202020204" charset="0"/>
              </a:rPr>
              <a:t>¡Dirigir! boletín trimestral.</a:t>
            </a:r>
            <a:endParaRPr lang="en-US" sz="1400" dirty="0">
              <a:latin typeface="Libre Baskerville" panose="020B0604020202020204" charset="0"/>
            </a:endParaRPr>
          </a:p>
        </p:txBody>
      </p:sp>
      <p:pic>
        <p:nvPicPr>
          <p:cNvPr id="4" name="Picture 2" descr="Logo for the LEAD Center">
            <a:extLst>
              <a:ext uri="{FF2B5EF4-FFF2-40B4-BE49-F238E27FC236}">
                <a16:creationId xmlns:a16="http://schemas.microsoft.com/office/drawing/2014/main" id="{11F2953B-A319-4CC1-A595-3C1F154EB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58" y="1503062"/>
            <a:ext cx="5231435" cy="11141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5E8FB7F-9F4D-49D2-B124-71602187FDBB}"/>
              </a:ext>
            </a:extLst>
          </p:cNvPr>
          <p:cNvSpPr/>
          <p:nvPr/>
        </p:nvSpPr>
        <p:spPr>
          <a:xfrm>
            <a:off x="552127" y="2942210"/>
            <a:ext cx="8134398" cy="1015663"/>
          </a:xfrm>
          <a:prstGeom prst="rect">
            <a:avLst/>
          </a:prstGeom>
        </p:spPr>
        <p:txBody>
          <a:bodyPr wrap="square">
            <a:spAutoFit/>
          </a:bodyPr>
          <a:lstStyle/>
          <a:p>
            <a:pPr algn="ctr"/>
            <a:r>
              <a:rPr lang="en-US" sz="2000" dirty="0">
                <a:latin typeface="Libre Baskerville" panose="020B0604020202020204" charset="0"/>
                <a:hlinkClick r:id="rId3"/>
              </a:rPr>
              <a:t>National Center on Leadership for the Employment and Economic Advancement of People with Disabilities </a:t>
            </a:r>
          </a:p>
          <a:p>
            <a:pPr algn="ctr"/>
            <a:r>
              <a:rPr lang="en-US" sz="2000" dirty="0">
                <a:latin typeface="Libre Baskerville" panose="020B0604020202020204" charset="0"/>
                <a:hlinkClick r:id="rId3"/>
              </a:rPr>
              <a:t>(LEAD Center).</a:t>
            </a:r>
            <a:endParaRPr lang="en-US" sz="2000" dirty="0">
              <a:latin typeface="Libre Baskerville" panose="020B0604020202020204" charset="0"/>
            </a:endParaRPr>
          </a:p>
        </p:txBody>
      </p:sp>
    </p:spTree>
    <p:extLst>
      <p:ext uri="{BB962C8B-B14F-4D97-AF65-F5344CB8AC3E}">
        <p14:creationId xmlns:p14="http://schemas.microsoft.com/office/powerpoint/2010/main" val="2880507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5764B-01DD-4A34-9098-2FF81CBB92B9}"/>
              </a:ext>
            </a:extLst>
          </p:cNvPr>
          <p:cNvSpPr>
            <a:spLocks noGrp="1"/>
          </p:cNvSpPr>
          <p:nvPr>
            <p:ph type="title"/>
          </p:nvPr>
        </p:nvSpPr>
        <p:spPr/>
        <p:txBody>
          <a:bodyPr/>
          <a:lstStyle/>
          <a:p>
            <a:pPr algn="r"/>
            <a:r>
              <a:rPr lang="es-ES" sz="2000" b="1" dirty="0">
                <a:solidFill>
                  <a:schemeClr val="bg1"/>
                </a:solidFill>
                <a:latin typeface="Libre Baskerville" panose="020B0604020202020204" charset="0"/>
              </a:rPr>
              <a:t>Recursos para jóvenes de ODEP: NCWD</a:t>
            </a:r>
            <a:endParaRPr lang="en-US" sz="2000" b="1" dirty="0">
              <a:solidFill>
                <a:schemeClr val="bg1"/>
              </a:solidFill>
              <a:latin typeface="Libre Baskerville" panose="020B0604020202020204" charset="0"/>
            </a:endParaRPr>
          </a:p>
        </p:txBody>
      </p:sp>
      <p:sp>
        <p:nvSpPr>
          <p:cNvPr id="3" name="Text Placeholder 2">
            <a:extLst>
              <a:ext uri="{FF2B5EF4-FFF2-40B4-BE49-F238E27FC236}">
                <a16:creationId xmlns:a16="http://schemas.microsoft.com/office/drawing/2014/main" id="{A3023D07-56DE-4413-84AB-E2B3B099C0E3}"/>
              </a:ext>
            </a:extLst>
          </p:cNvPr>
          <p:cNvSpPr>
            <a:spLocks noGrp="1"/>
          </p:cNvSpPr>
          <p:nvPr>
            <p:ph type="body" idx="1"/>
          </p:nvPr>
        </p:nvSpPr>
        <p:spPr>
          <a:xfrm>
            <a:off x="457502" y="1577242"/>
            <a:ext cx="4006010" cy="4467097"/>
          </a:xfrm>
        </p:spPr>
        <p:txBody>
          <a:bodyPr/>
          <a:lstStyle/>
          <a:p>
            <a:pPr marL="342900" indent="-342900">
              <a:buFont typeface="Wingdings" panose="05000000000000000000" pitchFamily="2" charset="2"/>
              <a:buChar char="v"/>
            </a:pPr>
            <a:r>
              <a:rPr lang="es-ES" sz="1800" dirty="0" err="1">
                <a:latin typeface="Libre Baskerville" panose="020B0604020202020204" charset="0"/>
              </a:rPr>
              <a:t>National</a:t>
            </a:r>
            <a:r>
              <a:rPr lang="es-ES" sz="1800" dirty="0">
                <a:latin typeface="Libre Baskerville" panose="020B0604020202020204" charset="0"/>
              </a:rPr>
              <a:t> </a:t>
            </a:r>
            <a:r>
              <a:rPr lang="es-ES" sz="1800" dirty="0" err="1">
                <a:latin typeface="Libre Baskerville" panose="020B0604020202020204" charset="0"/>
              </a:rPr>
              <a:t>Collaborative</a:t>
            </a:r>
            <a:r>
              <a:rPr lang="es-ES" sz="1800" dirty="0">
                <a:latin typeface="Libre Baskerville" panose="020B0604020202020204" charset="0"/>
              </a:rPr>
              <a:t> </a:t>
            </a:r>
            <a:r>
              <a:rPr lang="es-ES" sz="1800" dirty="0" err="1">
                <a:latin typeface="Libre Baskerville" panose="020B0604020202020204" charset="0"/>
              </a:rPr>
              <a:t>on</a:t>
            </a:r>
            <a:r>
              <a:rPr lang="es-ES" sz="1800" dirty="0">
                <a:latin typeface="Libre Baskerville" panose="020B0604020202020204" charset="0"/>
              </a:rPr>
              <a:t> </a:t>
            </a:r>
            <a:r>
              <a:rPr lang="es-ES" sz="1800" dirty="0" err="1">
                <a:latin typeface="Libre Baskerville" panose="020B0604020202020204" charset="0"/>
              </a:rPr>
              <a:t>Workforce</a:t>
            </a:r>
            <a:r>
              <a:rPr lang="es-ES" sz="1800" dirty="0">
                <a:latin typeface="Libre Baskerville" panose="020B0604020202020204" charset="0"/>
              </a:rPr>
              <a:t> and </a:t>
            </a:r>
            <a:r>
              <a:rPr lang="es-ES" sz="1800" dirty="0" err="1">
                <a:latin typeface="Libre Baskerville" panose="020B0604020202020204" charset="0"/>
              </a:rPr>
              <a:t>Disability</a:t>
            </a:r>
            <a:r>
              <a:rPr lang="es-ES" sz="1800" dirty="0">
                <a:latin typeface="Libre Baskerville" panose="020B0604020202020204" charset="0"/>
              </a:rPr>
              <a:t> </a:t>
            </a:r>
            <a:r>
              <a:rPr lang="es-ES" sz="1800" dirty="0" err="1">
                <a:latin typeface="Libre Baskerville" panose="020B0604020202020204" charset="0"/>
              </a:rPr>
              <a:t>for</a:t>
            </a:r>
            <a:r>
              <a:rPr lang="es-ES" sz="1800" dirty="0">
                <a:latin typeface="Libre Baskerville" panose="020B0604020202020204" charset="0"/>
              </a:rPr>
              <a:t> </a:t>
            </a:r>
            <a:r>
              <a:rPr lang="es-ES" sz="1800" dirty="0" err="1">
                <a:latin typeface="Libre Baskerville" panose="020B0604020202020204" charset="0"/>
              </a:rPr>
              <a:t>Youth</a:t>
            </a:r>
            <a:r>
              <a:rPr lang="es-ES" sz="1800" dirty="0">
                <a:latin typeface="Libre Baskerville" panose="020B0604020202020204" charset="0"/>
              </a:rPr>
              <a:t> (NCWD / </a:t>
            </a:r>
            <a:r>
              <a:rPr lang="es-ES" sz="1800" dirty="0" err="1">
                <a:latin typeface="Libre Baskerville" panose="020B0604020202020204" charset="0"/>
              </a:rPr>
              <a:t>Youth</a:t>
            </a:r>
            <a:r>
              <a:rPr lang="es-ES" sz="1800" dirty="0">
                <a:latin typeface="Libre Baskerville" panose="020B0604020202020204" charset="0"/>
              </a:rPr>
              <a:t>) es una asociación para promover el éxito de los jóvenes con discapacidades que ingresan al mundo del trabajo.</a:t>
            </a:r>
          </a:p>
          <a:p>
            <a:pPr marL="342900" indent="-342900">
              <a:buFont typeface="Wingdings" panose="05000000000000000000" pitchFamily="2" charset="2"/>
              <a:buChar char="v"/>
            </a:pPr>
            <a:r>
              <a:rPr lang="es-ES" sz="1800" dirty="0">
                <a:latin typeface="Libre Baskerville" panose="020B0604020202020204" charset="0"/>
              </a:rPr>
              <a:t>El sitio web de NCWD / </a:t>
            </a:r>
            <a:r>
              <a:rPr lang="es-ES" sz="1800" dirty="0" err="1">
                <a:latin typeface="Libre Baskerville" panose="020B0604020202020204" charset="0"/>
              </a:rPr>
              <a:t>Youth</a:t>
            </a:r>
            <a:r>
              <a:rPr lang="es-ES" sz="1800" dirty="0">
                <a:latin typeface="Libre Baskerville" panose="020B0604020202020204" charset="0"/>
              </a:rPr>
              <a:t> alberga numerosos recursos centrados en los jóvenes, que incluyen:</a:t>
            </a:r>
          </a:p>
          <a:p>
            <a:pPr marL="342900" indent="-342900">
              <a:buFont typeface="Wingdings" panose="05000000000000000000" pitchFamily="2" charset="2"/>
              <a:buChar char="v"/>
            </a:pPr>
            <a:r>
              <a:rPr lang="es-ES" sz="1800" dirty="0">
                <a:latin typeface="Libre Baskerville" panose="020B0604020202020204" charset="0"/>
              </a:rPr>
              <a:t>Pautas para el éxito</a:t>
            </a:r>
          </a:p>
          <a:p>
            <a:pPr marL="342900" indent="-342900">
              <a:buFont typeface="Wingdings" panose="05000000000000000000" pitchFamily="2" charset="2"/>
              <a:buChar char="v"/>
            </a:pPr>
            <a:r>
              <a:rPr lang="es-ES" sz="1800" dirty="0">
                <a:latin typeface="Libre Baskerville" panose="020B0604020202020204" charset="0"/>
              </a:rPr>
              <a:t>Desarrollo de carrera</a:t>
            </a:r>
          </a:p>
          <a:p>
            <a:pPr marL="342900" indent="-342900">
              <a:buFont typeface="Wingdings" panose="05000000000000000000" pitchFamily="2" charset="2"/>
              <a:buChar char="v"/>
            </a:pPr>
            <a:r>
              <a:rPr lang="es-ES" sz="1800" dirty="0">
                <a:latin typeface="Libre Baskerville" panose="020B0604020202020204" charset="0"/>
              </a:rPr>
              <a:t>Desarrollo profesional</a:t>
            </a:r>
          </a:p>
          <a:p>
            <a:pPr marL="342900" indent="-342900">
              <a:buFont typeface="Wingdings" panose="05000000000000000000" pitchFamily="2" charset="2"/>
              <a:buChar char="v"/>
            </a:pPr>
            <a:r>
              <a:rPr lang="es-ES" sz="1800" dirty="0">
                <a:latin typeface="Libre Baskerville" panose="020B0604020202020204" charset="0"/>
              </a:rPr>
              <a:t>Desarrollo Juvenil y Liderazgo</a:t>
            </a:r>
          </a:p>
        </p:txBody>
      </p:sp>
      <p:pic>
        <p:nvPicPr>
          <p:cNvPr id="4" name="Picture 4" descr="Logo for NCWD/Youth">
            <a:extLst>
              <a:ext uri="{FF2B5EF4-FFF2-40B4-BE49-F238E27FC236}">
                <a16:creationId xmlns:a16="http://schemas.microsoft.com/office/drawing/2014/main" id="{8006A5EE-19BA-4A6C-8C7A-92CC32D1D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105262"/>
            <a:ext cx="3802897" cy="15493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E017905-8615-4D39-A3C1-730A7C483B39}"/>
              </a:ext>
            </a:extLst>
          </p:cNvPr>
          <p:cNvSpPr/>
          <p:nvPr/>
        </p:nvSpPr>
        <p:spPr>
          <a:xfrm>
            <a:off x="4572000" y="3654590"/>
            <a:ext cx="4572000" cy="1015663"/>
          </a:xfrm>
          <a:prstGeom prst="rect">
            <a:avLst/>
          </a:prstGeom>
        </p:spPr>
        <p:txBody>
          <a:bodyPr>
            <a:spAutoFit/>
          </a:bodyPr>
          <a:lstStyle/>
          <a:p>
            <a:r>
              <a:rPr lang="en-US" sz="2000" dirty="0">
                <a:latin typeface="Libre Baskerville" panose="020B0604020202020204" charset="0"/>
                <a:hlinkClick r:id="rId3"/>
              </a:rPr>
              <a:t>National Collaborative on Workforce and Disability for Youth (NCWD/Youth)</a:t>
            </a:r>
            <a:endParaRPr lang="en-US" sz="2000" dirty="0">
              <a:latin typeface="Libre Baskerville" panose="020B0604020202020204" charset="0"/>
            </a:endParaRPr>
          </a:p>
        </p:txBody>
      </p:sp>
    </p:spTree>
    <p:extLst>
      <p:ext uri="{BB962C8B-B14F-4D97-AF65-F5344CB8AC3E}">
        <p14:creationId xmlns:p14="http://schemas.microsoft.com/office/powerpoint/2010/main" val="3628136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45A3A-7079-4254-9415-4AAA73E3A79E}"/>
              </a:ext>
            </a:extLst>
          </p:cNvPr>
          <p:cNvSpPr>
            <a:spLocks noGrp="1"/>
          </p:cNvSpPr>
          <p:nvPr>
            <p:ph type="title"/>
          </p:nvPr>
        </p:nvSpPr>
        <p:spPr/>
        <p:txBody>
          <a:bodyPr/>
          <a:lstStyle/>
          <a:p>
            <a:pPr algn="r"/>
            <a:r>
              <a:rPr lang="en-US" sz="2400" b="1" dirty="0">
                <a:solidFill>
                  <a:schemeClr val="bg1"/>
                </a:solidFill>
                <a:latin typeface="Libre Baskerville" panose="020B0604020202020204" charset="0"/>
              </a:rPr>
              <a:t>Recursos </a:t>
            </a:r>
            <a:r>
              <a:rPr lang="en-US" sz="2400" b="1" dirty="0" err="1">
                <a:solidFill>
                  <a:schemeClr val="bg1"/>
                </a:solidFill>
                <a:latin typeface="Libre Baskerville" panose="020B0604020202020204" charset="0"/>
              </a:rPr>
              <a:t>Tecnológicos</a:t>
            </a:r>
            <a:r>
              <a:rPr lang="en-US" sz="2400" b="1" dirty="0">
                <a:solidFill>
                  <a:schemeClr val="bg1"/>
                </a:solidFill>
                <a:latin typeface="Libre Baskerville" panose="020B0604020202020204" charset="0"/>
              </a:rPr>
              <a:t>: PEAT</a:t>
            </a:r>
          </a:p>
        </p:txBody>
      </p:sp>
      <p:sp>
        <p:nvSpPr>
          <p:cNvPr id="3" name="Text Placeholder 2">
            <a:extLst>
              <a:ext uri="{FF2B5EF4-FFF2-40B4-BE49-F238E27FC236}">
                <a16:creationId xmlns:a16="http://schemas.microsoft.com/office/drawing/2014/main" id="{C2388136-7E34-422E-AC66-5DB660F2EFD5}"/>
              </a:ext>
            </a:extLst>
          </p:cNvPr>
          <p:cNvSpPr>
            <a:spLocks noGrp="1"/>
          </p:cNvSpPr>
          <p:nvPr>
            <p:ph type="body" idx="1"/>
          </p:nvPr>
        </p:nvSpPr>
        <p:spPr>
          <a:xfrm>
            <a:off x="4602997" y="1577242"/>
            <a:ext cx="4083528" cy="1057470"/>
          </a:xfrm>
        </p:spPr>
        <p:txBody>
          <a:bodyPr/>
          <a:lstStyle/>
          <a:p>
            <a:pPr marL="342900" indent="-342900">
              <a:buFont typeface="Wingdings" panose="05000000000000000000" pitchFamily="2" charset="2"/>
              <a:buChar char="v"/>
            </a:pPr>
            <a:r>
              <a:rPr lang="es-ES" sz="1800" dirty="0">
                <a:latin typeface="Libre Baskerville" panose="020B0604020202020204" charset="0"/>
              </a:rPr>
              <a:t>PEAT promueve el empleo, la retención y el avance profesional de las personas con discapacidades mediante el desarrollo, la adopción y la promoción de tecnología accesible.</a:t>
            </a:r>
          </a:p>
          <a:p>
            <a:pPr marL="342900" indent="-342900">
              <a:buFont typeface="Wingdings" panose="05000000000000000000" pitchFamily="2" charset="2"/>
              <a:buChar char="v"/>
            </a:pPr>
            <a:r>
              <a:rPr lang="es-ES" sz="1800" dirty="0">
                <a:latin typeface="Libre Baskerville" panose="020B0604020202020204" charset="0"/>
              </a:rPr>
              <a:t>Recursos seleccionados:</a:t>
            </a:r>
          </a:p>
          <a:p>
            <a:pPr marL="342900" indent="-342900">
              <a:buFont typeface="Wingdings" panose="05000000000000000000" pitchFamily="2" charset="2"/>
              <a:buChar char="v"/>
            </a:pPr>
            <a:r>
              <a:rPr lang="es-ES" sz="1800" dirty="0">
                <a:latin typeface="Libre Baskerville" panose="020B0604020202020204" charset="0"/>
              </a:rPr>
              <a:t>PEATWorks.org, un centro central de herramientas y recursos accesibles relacionados con la tecnología</a:t>
            </a:r>
          </a:p>
          <a:p>
            <a:pPr marL="342900" indent="-342900">
              <a:buFont typeface="Wingdings" panose="05000000000000000000" pitchFamily="2" charset="2"/>
              <a:buChar char="v"/>
            </a:pPr>
            <a:r>
              <a:rPr lang="es-ES" sz="1800" dirty="0" err="1">
                <a:latin typeface="Libre Baskerville" panose="020B0604020202020204" charset="0"/>
              </a:rPr>
              <a:t>TechCheck</a:t>
            </a:r>
            <a:r>
              <a:rPr lang="es-ES" sz="1800" dirty="0">
                <a:latin typeface="Libre Baskerville" panose="020B0604020202020204" charset="0"/>
              </a:rPr>
              <a:t>, una herramienta poderosa pero simple para ayudar a los empleadores a evaluar sus prácticas de accesibilidad tecnológica y encontrar herramientas</a:t>
            </a:r>
            <a:endParaRPr lang="en-US" sz="1800" dirty="0">
              <a:latin typeface="Libre Baskerville" panose="020B0604020202020204" charset="0"/>
            </a:endParaRPr>
          </a:p>
        </p:txBody>
      </p:sp>
      <p:pic>
        <p:nvPicPr>
          <p:cNvPr id="4" name="Picture 6" descr="Logo of PEAT Works. ">
            <a:extLst>
              <a:ext uri="{FF2B5EF4-FFF2-40B4-BE49-F238E27FC236}">
                <a16:creationId xmlns:a16="http://schemas.microsoft.com/office/drawing/2014/main" id="{E34407C5-2C36-44C0-9386-7F91ED9725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502" y="1854241"/>
            <a:ext cx="3589798" cy="16130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3C4BF49-97FE-4A1A-BD5C-A7D2B323AB51}"/>
              </a:ext>
            </a:extLst>
          </p:cNvPr>
          <p:cNvSpPr/>
          <p:nvPr/>
        </p:nvSpPr>
        <p:spPr>
          <a:xfrm>
            <a:off x="457502" y="3631471"/>
            <a:ext cx="4572000" cy="707886"/>
          </a:xfrm>
          <a:prstGeom prst="rect">
            <a:avLst/>
          </a:prstGeom>
        </p:spPr>
        <p:txBody>
          <a:bodyPr>
            <a:spAutoFit/>
          </a:bodyPr>
          <a:lstStyle/>
          <a:p>
            <a:r>
              <a:rPr lang="en-US" sz="2000" dirty="0">
                <a:latin typeface="Libre Baskerville" panose="020B0604020202020204" charset="0"/>
                <a:hlinkClick r:id="rId3"/>
              </a:rPr>
              <a:t>Partnership on Employment &amp; Accessible Technology (PEAT)</a:t>
            </a:r>
            <a:endParaRPr lang="en-US" sz="2000" dirty="0">
              <a:latin typeface="Libre Baskerville" panose="020B0604020202020204" charset="0"/>
            </a:endParaRPr>
          </a:p>
        </p:txBody>
      </p:sp>
    </p:spTree>
    <p:extLst>
      <p:ext uri="{BB962C8B-B14F-4D97-AF65-F5344CB8AC3E}">
        <p14:creationId xmlns:p14="http://schemas.microsoft.com/office/powerpoint/2010/main" val="3979042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9F880C-72E7-4456-87FE-4A69E41CFA96}"/>
              </a:ext>
            </a:extLst>
          </p:cNvPr>
          <p:cNvSpPr/>
          <p:nvPr/>
        </p:nvSpPr>
        <p:spPr>
          <a:xfrm>
            <a:off x="488379" y="2730850"/>
            <a:ext cx="3045417" cy="1631216"/>
          </a:xfrm>
          <a:prstGeom prst="rect">
            <a:avLst/>
          </a:prstGeom>
        </p:spPr>
        <p:txBody>
          <a:bodyPr wrap="square">
            <a:spAutoFit/>
          </a:bodyPr>
          <a:lstStyle/>
          <a:p>
            <a:pPr algn="ctr"/>
            <a:r>
              <a:rPr lang="en-US" sz="2000" b="1" dirty="0">
                <a:latin typeface="Libre Baskerville" panose="020B0604020202020204" charset="0"/>
                <a:hlinkClick r:id="rId2"/>
              </a:rPr>
              <a:t>Employer Assistance and Resource Network on Disability Inclusion (EARN)</a:t>
            </a:r>
            <a:endParaRPr lang="en-US" sz="2000" b="1" dirty="0">
              <a:latin typeface="Libre Baskerville" panose="020B0604020202020204" charset="0"/>
            </a:endParaRPr>
          </a:p>
        </p:txBody>
      </p:sp>
      <p:pic>
        <p:nvPicPr>
          <p:cNvPr id="3" name="Picture 2" descr="Logo of EARN. ">
            <a:extLst>
              <a:ext uri="{FF2B5EF4-FFF2-40B4-BE49-F238E27FC236}">
                <a16:creationId xmlns:a16="http://schemas.microsoft.com/office/drawing/2014/main" id="{B5B6AF86-168A-4234-88FC-96C3E05E0FF1}"/>
              </a:ext>
            </a:extLst>
          </p:cNvPr>
          <p:cNvPicPr>
            <a:picLocks noChangeAspect="1"/>
          </p:cNvPicPr>
          <p:nvPr/>
        </p:nvPicPr>
        <p:blipFill>
          <a:blip r:embed="rId3"/>
          <a:stretch>
            <a:fillRect/>
          </a:stretch>
        </p:blipFill>
        <p:spPr>
          <a:xfrm>
            <a:off x="457221" y="1616425"/>
            <a:ext cx="3076575" cy="1114425"/>
          </a:xfrm>
          <a:prstGeom prst="rect">
            <a:avLst/>
          </a:prstGeom>
        </p:spPr>
      </p:pic>
      <p:sp>
        <p:nvSpPr>
          <p:cNvPr id="4" name="Title 3">
            <a:extLst>
              <a:ext uri="{FF2B5EF4-FFF2-40B4-BE49-F238E27FC236}">
                <a16:creationId xmlns:a16="http://schemas.microsoft.com/office/drawing/2014/main" id="{2E382076-48D7-4A91-B11A-F84DCBC66254}"/>
              </a:ext>
            </a:extLst>
          </p:cNvPr>
          <p:cNvSpPr>
            <a:spLocks noGrp="1"/>
          </p:cNvSpPr>
          <p:nvPr>
            <p:ph type="title"/>
          </p:nvPr>
        </p:nvSpPr>
        <p:spPr/>
        <p:txBody>
          <a:bodyPr/>
          <a:lstStyle/>
          <a:p>
            <a:pPr algn="r"/>
            <a:r>
              <a:rPr lang="en-US" sz="2400" b="1" dirty="0">
                <a:solidFill>
                  <a:schemeClr val="bg1"/>
                </a:solidFill>
                <a:latin typeface="Libre Baskerville" panose="020B0604020202020204" charset="0"/>
              </a:rPr>
              <a:t>Recursos del </a:t>
            </a:r>
            <a:r>
              <a:rPr lang="en-US" sz="2400" b="1" dirty="0" err="1">
                <a:solidFill>
                  <a:schemeClr val="bg1"/>
                </a:solidFill>
                <a:latin typeface="Libre Baskerville" panose="020B0604020202020204" charset="0"/>
              </a:rPr>
              <a:t>Empleadore</a:t>
            </a:r>
            <a:endParaRPr lang="en-US" sz="2400" b="1" dirty="0">
              <a:solidFill>
                <a:schemeClr val="bg1"/>
              </a:solidFill>
              <a:latin typeface="Libre Baskerville" panose="020B0604020202020204" charset="0"/>
            </a:endParaRPr>
          </a:p>
        </p:txBody>
      </p:sp>
      <p:sp>
        <p:nvSpPr>
          <p:cNvPr id="5" name="Text Placeholder 4">
            <a:extLst>
              <a:ext uri="{FF2B5EF4-FFF2-40B4-BE49-F238E27FC236}">
                <a16:creationId xmlns:a16="http://schemas.microsoft.com/office/drawing/2014/main" id="{6CB4CDE3-51CC-46C8-99E0-3BFF1A9D45BD}"/>
              </a:ext>
            </a:extLst>
          </p:cNvPr>
          <p:cNvSpPr>
            <a:spLocks noGrp="1"/>
          </p:cNvSpPr>
          <p:nvPr>
            <p:ph type="body" idx="1"/>
          </p:nvPr>
        </p:nvSpPr>
        <p:spPr>
          <a:xfrm>
            <a:off x="3533796" y="1577359"/>
            <a:ext cx="5153024" cy="793882"/>
          </a:xfrm>
        </p:spPr>
        <p:txBody>
          <a:bodyPr/>
          <a:lstStyle/>
          <a:p>
            <a:pPr marL="285750" indent="-285750">
              <a:buFont typeface="Wingdings" panose="05000000000000000000" pitchFamily="2" charset="2"/>
              <a:buChar char="v"/>
            </a:pPr>
            <a:r>
              <a:rPr lang="en-US" sz="1600" dirty="0">
                <a:latin typeface="Libre Baskerville" panose="020B0604020202020204" charset="0"/>
              </a:rPr>
              <a:t>(</a:t>
            </a:r>
            <a:r>
              <a:rPr lang="es-ES" sz="1600" dirty="0">
                <a:latin typeface="Libre Baskerville" panose="020B0604020202020204" charset="0"/>
              </a:rPr>
              <a:t>EARN) ayuda a los empleadores a reclutar, contratar, retener y avanzar a personas con discapacidades.</a:t>
            </a:r>
          </a:p>
          <a:p>
            <a:pPr marL="285750" indent="-285750">
              <a:buFont typeface="Wingdings" panose="05000000000000000000" pitchFamily="2" charset="2"/>
              <a:buChar char="v"/>
            </a:pPr>
            <a:r>
              <a:rPr lang="es-ES" sz="1600" dirty="0">
                <a:latin typeface="Libre Baskerville" panose="020B0604020202020204" charset="0"/>
              </a:rPr>
              <a:t>EARN también mantiene un sitio web, AskEARN.org, que brinda información sobre: reclutamiento y contratación; retención y avance; leyes y regulaciones; creando un lugar de trabajo accesible y acogedor; y los requisitos del contratista federal.</a:t>
            </a:r>
          </a:p>
          <a:p>
            <a:pPr marL="285750" indent="-285750">
              <a:buFont typeface="Wingdings" panose="05000000000000000000" pitchFamily="2" charset="2"/>
              <a:buChar char="v"/>
            </a:pPr>
            <a:r>
              <a:rPr lang="es-ES" sz="1600" dirty="0">
                <a:latin typeface="Libre Baskerville" panose="020B0604020202020204" charset="0"/>
              </a:rPr>
              <a:t>Otros recursos:</a:t>
            </a:r>
          </a:p>
          <a:p>
            <a:pPr marL="285750" indent="-285750">
              <a:buFont typeface="Wingdings" panose="05000000000000000000" pitchFamily="2" charset="2"/>
              <a:buChar char="v"/>
            </a:pPr>
            <a:r>
              <a:rPr lang="es-ES" sz="1600" dirty="0">
                <a:latin typeface="Libre Baskerville" panose="020B0604020202020204" charset="0"/>
              </a:rPr>
              <a:t>Introducción a la inclusión de la discapacidad</a:t>
            </a:r>
          </a:p>
          <a:p>
            <a:pPr marL="285750" indent="-285750">
              <a:buFont typeface="Wingdings" panose="05000000000000000000" pitchFamily="2" charset="2"/>
              <a:buChar char="v"/>
            </a:pPr>
            <a:r>
              <a:rPr lang="es-ES" sz="1600" dirty="0">
                <a:latin typeface="Libre Baskerville" panose="020B0604020202020204" charset="0"/>
              </a:rPr>
              <a:t>Estrategias comerciales que funcionan: un marco para la inclusión de la discapacidad</a:t>
            </a:r>
          </a:p>
          <a:p>
            <a:pPr marL="285750" indent="-285750">
              <a:buFont typeface="Wingdings" panose="05000000000000000000" pitchFamily="2" charset="2"/>
              <a:buChar char="v"/>
            </a:pPr>
            <a:r>
              <a:rPr lang="es-ES" sz="1600" dirty="0">
                <a:latin typeface="Libre Baskerville" panose="020B0604020202020204" charset="0"/>
              </a:rPr>
              <a:t>Pequeñas empresas y discapacidad: pasos hacia el éxito</a:t>
            </a:r>
          </a:p>
          <a:p>
            <a:pPr marL="285750" indent="-285750">
              <a:buFont typeface="Wingdings" panose="05000000000000000000" pitchFamily="2" charset="2"/>
              <a:buChar char="v"/>
            </a:pPr>
            <a:r>
              <a:rPr lang="es-ES" sz="1600" dirty="0">
                <a:latin typeface="Libre Baskerville" panose="020B0604020202020204" charset="0"/>
              </a:rPr>
              <a:t>Hoja informativa sobre la </a:t>
            </a:r>
            <a:r>
              <a:rPr lang="es-ES" sz="1600" dirty="0" err="1">
                <a:latin typeface="Libre Baskerville" panose="020B0604020202020204" charset="0"/>
              </a:rPr>
              <a:t>autoidentificación</a:t>
            </a:r>
            <a:r>
              <a:rPr lang="es-ES" sz="1600" dirty="0">
                <a:latin typeface="Libre Baskerville" panose="020B0604020202020204" charset="0"/>
              </a:rPr>
              <a:t> de la discapacidad</a:t>
            </a:r>
            <a:endParaRPr lang="en-US" sz="1600" dirty="0">
              <a:latin typeface="Libre Baskerville" panose="020B0604020202020204" charset="0"/>
            </a:endParaRPr>
          </a:p>
        </p:txBody>
      </p:sp>
    </p:spTree>
    <p:extLst>
      <p:ext uri="{BB962C8B-B14F-4D97-AF65-F5344CB8AC3E}">
        <p14:creationId xmlns:p14="http://schemas.microsoft.com/office/powerpoint/2010/main" val="3968912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DA51CA41-9965-4B44-872D-565A102301E7}"/>
              </a:ext>
            </a:extLst>
          </p:cNvPr>
          <p:cNvSpPr/>
          <p:nvPr/>
        </p:nvSpPr>
        <p:spPr>
          <a:xfrm>
            <a:off x="2858268" y="2787299"/>
            <a:ext cx="3151825" cy="707886"/>
          </a:xfrm>
          <a:prstGeom prst="rect">
            <a:avLst/>
          </a:prstGeom>
        </p:spPr>
        <p:txBody>
          <a:bodyPr wrap="none">
            <a:spAutoFit/>
          </a:bodyPr>
          <a:lstStyle/>
          <a:p>
            <a:pPr lvl="1" algn="just"/>
            <a:r>
              <a:rPr lang="en-US" sz="2000" b="1" dirty="0">
                <a:latin typeface="Libre Baskerville" panose="020B0604020202020204" charset="0"/>
                <a:hlinkClick r:id="rId2"/>
              </a:rPr>
              <a:t>Job Accommodation </a:t>
            </a:r>
          </a:p>
          <a:p>
            <a:pPr lvl="1" algn="just"/>
            <a:r>
              <a:rPr lang="en-US" sz="2000" b="1" dirty="0">
                <a:latin typeface="Libre Baskerville" panose="020B0604020202020204" charset="0"/>
                <a:hlinkClick r:id="rId2"/>
              </a:rPr>
              <a:t>Network: AskJAN.org </a:t>
            </a:r>
            <a:endParaRPr lang="en-US" sz="2000" b="1" dirty="0">
              <a:latin typeface="Libre Baskerville" panose="020B0604020202020204" charset="0"/>
            </a:endParaRPr>
          </a:p>
        </p:txBody>
      </p:sp>
      <p:pic>
        <p:nvPicPr>
          <p:cNvPr id="3" name="Picture 2" descr="Logo of the Job Accommodation Network">
            <a:extLst>
              <a:ext uri="{FF2B5EF4-FFF2-40B4-BE49-F238E27FC236}">
                <a16:creationId xmlns:a16="http://schemas.microsoft.com/office/drawing/2014/main" id="{B4A69CCA-A651-463D-80C6-AA1DFD9FE60A}"/>
              </a:ext>
            </a:extLst>
          </p:cNvPr>
          <p:cNvPicPr>
            <a:picLocks noChangeAspect="1"/>
          </p:cNvPicPr>
          <p:nvPr/>
        </p:nvPicPr>
        <p:blipFill>
          <a:blip r:embed="rId3"/>
          <a:stretch>
            <a:fillRect/>
          </a:stretch>
        </p:blipFill>
        <p:spPr>
          <a:xfrm>
            <a:off x="2948794" y="1476941"/>
            <a:ext cx="2978789" cy="1174433"/>
          </a:xfrm>
          <a:prstGeom prst="rect">
            <a:avLst/>
          </a:prstGeom>
        </p:spPr>
      </p:pic>
      <p:sp>
        <p:nvSpPr>
          <p:cNvPr id="6" name="Title 5">
            <a:extLst>
              <a:ext uri="{FF2B5EF4-FFF2-40B4-BE49-F238E27FC236}">
                <a16:creationId xmlns:a16="http://schemas.microsoft.com/office/drawing/2014/main" id="{3A84D0B2-2FA2-40EB-B0DA-8AADA07D60EE}"/>
              </a:ext>
            </a:extLst>
          </p:cNvPr>
          <p:cNvSpPr>
            <a:spLocks noGrp="1"/>
          </p:cNvSpPr>
          <p:nvPr>
            <p:ph type="title"/>
          </p:nvPr>
        </p:nvSpPr>
        <p:spPr/>
        <p:txBody>
          <a:bodyPr/>
          <a:lstStyle/>
          <a:p>
            <a:pPr algn="r"/>
            <a:r>
              <a:rPr lang="en-US" sz="2400" b="1" dirty="0">
                <a:solidFill>
                  <a:schemeClr val="bg1"/>
                </a:solidFill>
                <a:latin typeface="Libre Baskerville" panose="020B0604020202020204" charset="0"/>
              </a:rPr>
              <a:t>Recursos de </a:t>
            </a:r>
            <a:r>
              <a:rPr lang="en-US" sz="2400" b="1" dirty="0" err="1">
                <a:solidFill>
                  <a:schemeClr val="bg1"/>
                </a:solidFill>
                <a:latin typeface="Libre Baskerville" panose="020B0604020202020204" charset="0"/>
              </a:rPr>
              <a:t>Acomodamiento</a:t>
            </a:r>
            <a:endParaRPr lang="en-US" sz="2400" b="1" dirty="0">
              <a:solidFill>
                <a:schemeClr val="bg1"/>
              </a:solidFill>
              <a:latin typeface="Libre Baskerville" panose="020B0604020202020204" charset="0"/>
            </a:endParaRPr>
          </a:p>
        </p:txBody>
      </p:sp>
      <p:sp>
        <p:nvSpPr>
          <p:cNvPr id="7" name="Text Placeholder 6">
            <a:extLst>
              <a:ext uri="{FF2B5EF4-FFF2-40B4-BE49-F238E27FC236}">
                <a16:creationId xmlns:a16="http://schemas.microsoft.com/office/drawing/2014/main" id="{5BDF28F4-5B85-4AB7-9760-7DEE72DECD55}"/>
              </a:ext>
            </a:extLst>
          </p:cNvPr>
          <p:cNvSpPr>
            <a:spLocks noGrp="1"/>
          </p:cNvSpPr>
          <p:nvPr>
            <p:ph type="body" idx="1"/>
          </p:nvPr>
        </p:nvSpPr>
        <p:spPr>
          <a:xfrm>
            <a:off x="319380" y="3631110"/>
            <a:ext cx="8229599" cy="276999"/>
          </a:xfrm>
        </p:spPr>
        <p:txBody>
          <a:bodyPr/>
          <a:lstStyle/>
          <a:p>
            <a:pPr marL="342900" indent="-342900">
              <a:buFont typeface="Wingdings" panose="05000000000000000000" pitchFamily="2" charset="2"/>
              <a:buChar char="v"/>
            </a:pPr>
            <a:r>
              <a:rPr lang="es-ES" sz="1600" dirty="0">
                <a:latin typeface="Libre Baskerville" panose="020B0604020202020204" charset="0"/>
              </a:rPr>
              <a:t>JAN es la principal fuente de orientación gratuita, experta y confidencial sobre adaptaciones en el lugar de trabajo y asuntos relacionados con el empleo para discapacitados.</a:t>
            </a:r>
          </a:p>
          <a:p>
            <a:pPr marL="342900" indent="-342900">
              <a:buFont typeface="Wingdings" panose="05000000000000000000" pitchFamily="2" charset="2"/>
              <a:buChar char="v"/>
            </a:pPr>
            <a:r>
              <a:rPr lang="es-ES" sz="1600" dirty="0">
                <a:latin typeface="Libre Baskerville" panose="020B0604020202020204" charset="0"/>
              </a:rPr>
              <a:t>Trabajando para lograr soluciones prácticas que beneficien tanto al empleador como a los empleados, JAN ayuda a las personas con discapacidades a mejorar su empleabilidad, y les muestra a los empleadores cómo capitalizar el valor y el talento que las personas con discapacidades agregan al lugar de trabajo.</a:t>
            </a:r>
          </a:p>
          <a:p>
            <a:pPr marL="342900" indent="-342900">
              <a:buFont typeface="Wingdings" panose="05000000000000000000" pitchFamily="2" charset="2"/>
              <a:buChar char="v"/>
            </a:pPr>
            <a:r>
              <a:rPr lang="es-ES" sz="1600" dirty="0">
                <a:latin typeface="Libre Baskerville" panose="020B0604020202020204" charset="0"/>
              </a:rPr>
              <a:t>Las actividades recientes de JAN y las áreas de enfoque incluyen:</a:t>
            </a:r>
          </a:p>
          <a:p>
            <a:pPr marL="342900" indent="-342900">
              <a:buFont typeface="Wingdings" panose="05000000000000000000" pitchFamily="2" charset="2"/>
              <a:buChar char="v"/>
            </a:pPr>
            <a:r>
              <a:rPr lang="es-ES" sz="1600" dirty="0">
                <a:latin typeface="Libre Baskerville" panose="020B0604020202020204" charset="0"/>
              </a:rPr>
              <a:t>JAN </a:t>
            </a:r>
            <a:r>
              <a:rPr lang="es-ES" sz="1600" dirty="0" err="1">
                <a:latin typeface="Libre Baskerville" panose="020B0604020202020204" charset="0"/>
              </a:rPr>
              <a:t>Workplace</a:t>
            </a:r>
            <a:r>
              <a:rPr lang="es-ES" sz="1600" dirty="0">
                <a:latin typeface="Libre Baskerville" panose="020B0604020202020204" charset="0"/>
              </a:rPr>
              <a:t> </a:t>
            </a:r>
            <a:r>
              <a:rPr lang="es-ES" sz="1600" dirty="0" err="1">
                <a:latin typeface="Libre Baskerville" panose="020B0604020202020204" charset="0"/>
              </a:rPr>
              <a:t>Accommodation</a:t>
            </a:r>
            <a:r>
              <a:rPr lang="es-ES" sz="1600" dirty="0">
                <a:latin typeface="Libre Baskerville" panose="020B0604020202020204" charset="0"/>
              </a:rPr>
              <a:t> </a:t>
            </a:r>
            <a:r>
              <a:rPr lang="es-ES" sz="1600" dirty="0" err="1">
                <a:latin typeface="Libre Baskerville" panose="020B0604020202020204" charset="0"/>
              </a:rPr>
              <a:t>Toolkit</a:t>
            </a:r>
            <a:endParaRPr lang="es-ES" sz="1600" dirty="0">
              <a:latin typeface="Libre Baskerville" panose="020B0604020202020204" charset="0"/>
            </a:endParaRPr>
          </a:p>
          <a:p>
            <a:pPr marL="342900" indent="-342900">
              <a:buFont typeface="Wingdings" panose="05000000000000000000" pitchFamily="2" charset="2"/>
              <a:buChar char="v"/>
            </a:pPr>
            <a:r>
              <a:rPr lang="es-ES" sz="1600" dirty="0">
                <a:latin typeface="Libre Baskerville" panose="020B0604020202020204" charset="0"/>
              </a:rPr>
              <a:t>JAN </a:t>
            </a:r>
            <a:r>
              <a:rPr lang="es-ES" sz="1600" dirty="0" err="1">
                <a:latin typeface="Libre Baskerville" panose="020B0604020202020204" charset="0"/>
              </a:rPr>
              <a:t>Just</a:t>
            </a:r>
            <a:r>
              <a:rPr lang="es-ES" sz="1600" dirty="0">
                <a:latin typeface="Libre Baskerville" panose="020B0604020202020204" charset="0"/>
              </a:rPr>
              <a:t>-In-Time Training Modules</a:t>
            </a:r>
          </a:p>
          <a:p>
            <a:pPr marL="342900" indent="-342900">
              <a:buFont typeface="Wingdings" panose="05000000000000000000" pitchFamily="2" charset="2"/>
              <a:buChar char="v"/>
            </a:pPr>
            <a:r>
              <a:rPr lang="es-ES" sz="1600" dirty="0">
                <a:latin typeface="Libre Baskerville" panose="020B0604020202020204" charset="0"/>
              </a:rPr>
              <a:t>Adaptaciones en el lugar de trabajo: bajo costo, alto impacto</a:t>
            </a:r>
            <a:endParaRPr lang="en-US" sz="1600" dirty="0">
              <a:latin typeface="Libre Baskerville" panose="020B0604020202020204" charset="0"/>
            </a:endParaRPr>
          </a:p>
        </p:txBody>
      </p:sp>
    </p:spTree>
    <p:extLst>
      <p:ext uri="{BB962C8B-B14F-4D97-AF65-F5344CB8AC3E}">
        <p14:creationId xmlns:p14="http://schemas.microsoft.com/office/powerpoint/2010/main" val="527024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 name="Title 1">
            <a:extLst>
              <a:ext uri="{FF2B5EF4-FFF2-40B4-BE49-F238E27FC236}">
                <a16:creationId xmlns:a16="http://schemas.microsoft.com/office/drawing/2014/main" id="{359EAB2A-FF56-4DE8-8E48-86A93D138A18}"/>
              </a:ext>
            </a:extLst>
          </p:cNvPr>
          <p:cNvSpPr>
            <a:spLocks noGrp="1"/>
          </p:cNvSpPr>
          <p:nvPr>
            <p:ph type="title" idx="4294967295"/>
          </p:nvPr>
        </p:nvSpPr>
        <p:spPr/>
        <p:txBody>
          <a:bodyPr/>
          <a:lstStyle/>
          <a:p>
            <a:pPr algn="r"/>
            <a:r>
              <a:rPr lang="en-US" sz="2400" b="1" dirty="0">
                <a:solidFill>
                  <a:schemeClr val="bg1"/>
                </a:solidFill>
                <a:latin typeface="Libre Baskerville" panose="020B0604020202020204" charset="0"/>
              </a:rPr>
              <a:t>51% de Americanos</a:t>
            </a:r>
          </a:p>
        </p:txBody>
      </p:sp>
      <p:pic>
        <p:nvPicPr>
          <p:cNvPr id="3" name="Picture 2">
            <a:extLst>
              <a:ext uri="{FF2B5EF4-FFF2-40B4-BE49-F238E27FC236}">
                <a16:creationId xmlns:a16="http://schemas.microsoft.com/office/drawing/2014/main" id="{9E0BCAC2-4C62-41B3-8925-7D843F24FCAF}"/>
              </a:ext>
            </a:extLst>
          </p:cNvPr>
          <p:cNvPicPr>
            <a:picLocks noChangeAspect="1"/>
          </p:cNvPicPr>
          <p:nvPr/>
        </p:nvPicPr>
        <p:blipFill>
          <a:blip r:embed="rId3"/>
          <a:stretch>
            <a:fillRect/>
          </a:stretch>
        </p:blipFill>
        <p:spPr>
          <a:xfrm>
            <a:off x="0" y="1330433"/>
            <a:ext cx="5257800" cy="4972050"/>
          </a:xfrm>
          <a:prstGeom prst="rect">
            <a:avLst/>
          </a:prstGeom>
        </p:spPr>
      </p:pic>
      <p:sp>
        <p:nvSpPr>
          <p:cNvPr id="4" name="Rectangle 3">
            <a:extLst>
              <a:ext uri="{FF2B5EF4-FFF2-40B4-BE49-F238E27FC236}">
                <a16:creationId xmlns:a16="http://schemas.microsoft.com/office/drawing/2014/main" id="{37167FF0-C25B-40F9-BC43-EB569A77DC6B}"/>
              </a:ext>
            </a:extLst>
          </p:cNvPr>
          <p:cNvSpPr/>
          <p:nvPr/>
        </p:nvSpPr>
        <p:spPr>
          <a:xfrm>
            <a:off x="5257800" y="1215996"/>
            <a:ext cx="3886200" cy="5632311"/>
          </a:xfrm>
          <a:prstGeom prst="rect">
            <a:avLst/>
          </a:prstGeom>
        </p:spPr>
        <p:txBody>
          <a:bodyPr wrap="square">
            <a:spAutoFit/>
          </a:bodyPr>
          <a:lstStyle/>
          <a:p>
            <a:pPr marL="342900" indent="-342900">
              <a:buFont typeface="Wingdings" panose="05000000000000000000" pitchFamily="2" charset="2"/>
              <a:buChar char="v"/>
            </a:pPr>
            <a:r>
              <a:rPr lang="es-ES" sz="2000" b="1" dirty="0">
                <a:solidFill>
                  <a:srgbClr val="212121"/>
                </a:solidFill>
                <a:latin typeface="Calibri" panose="020F0502020204030204" pitchFamily="34" charset="0"/>
                <a:cs typeface="Calibri" panose="020F0502020204030204" pitchFamily="34" charset="0"/>
              </a:rPr>
              <a:t>El 51% de los Americanos es reportado con un miembro de la familia o un amigo cercano que tiene una discapacidad.</a:t>
            </a:r>
          </a:p>
          <a:p>
            <a:pPr marL="342900" indent="-342900">
              <a:buFont typeface="Wingdings" panose="05000000000000000000" pitchFamily="2" charset="2"/>
              <a:buChar char="v"/>
            </a:pPr>
            <a:endParaRPr lang="es-ES" sz="2000" b="1" dirty="0">
              <a:solidFill>
                <a:srgbClr val="21212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s-ES" sz="2000" b="1" dirty="0">
                <a:solidFill>
                  <a:srgbClr val="212121"/>
                </a:solidFill>
                <a:latin typeface="Calibri" panose="020F0502020204030204" pitchFamily="34" charset="0"/>
                <a:cs typeface="Calibri" panose="020F0502020204030204" pitchFamily="34" charset="0"/>
              </a:rPr>
              <a:t>52% de los </a:t>
            </a:r>
            <a:r>
              <a:rPr lang="es-ES" sz="2000" b="1" dirty="0" err="1">
                <a:solidFill>
                  <a:srgbClr val="212121"/>
                </a:solidFill>
                <a:latin typeface="Calibri" panose="020F0502020204030204" pitchFamily="34" charset="0"/>
                <a:cs typeface="Calibri" panose="020F0502020204030204" pitchFamily="34" charset="0"/>
              </a:rPr>
              <a:t>Democratas</a:t>
            </a:r>
            <a:r>
              <a:rPr lang="es-ES" sz="2000" b="1" dirty="0">
                <a:solidFill>
                  <a:srgbClr val="212121"/>
                </a:solidFill>
                <a:latin typeface="Calibri" panose="020F0502020204030204" pitchFamily="34" charset="0"/>
                <a:cs typeface="Calibri" panose="020F0502020204030204" pitchFamily="34" charset="0"/>
              </a:rPr>
              <a:t> reporta que tiene un ser querido con discapacidad </a:t>
            </a:r>
          </a:p>
          <a:p>
            <a:pPr marL="342900" indent="-342900">
              <a:buFont typeface="Wingdings" panose="05000000000000000000" pitchFamily="2" charset="2"/>
              <a:buChar char="v"/>
            </a:pPr>
            <a:endParaRPr lang="es-ES" sz="2000" b="1" dirty="0">
              <a:solidFill>
                <a:srgbClr val="21212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s-ES" sz="2000" b="1" dirty="0">
                <a:solidFill>
                  <a:srgbClr val="212121"/>
                </a:solidFill>
                <a:latin typeface="Calibri" panose="020F0502020204030204" pitchFamily="34" charset="0"/>
                <a:cs typeface="Calibri" panose="020F0502020204030204" pitchFamily="34" charset="0"/>
              </a:rPr>
              <a:t>44% de los Republicanos tiene una discapacidad o un ser querido con discapacidad </a:t>
            </a:r>
          </a:p>
          <a:p>
            <a:pPr marL="342900" indent="-342900">
              <a:buFont typeface="Wingdings" panose="05000000000000000000" pitchFamily="2" charset="2"/>
              <a:buChar char="v"/>
            </a:pPr>
            <a:endParaRPr lang="es-ES" sz="2000" b="1" dirty="0">
              <a:solidFill>
                <a:srgbClr val="21212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s-ES" sz="2000" b="1" dirty="0">
                <a:solidFill>
                  <a:srgbClr val="212121"/>
                </a:solidFill>
                <a:latin typeface="Calibri" panose="020F0502020204030204" pitchFamily="34" charset="0"/>
                <a:cs typeface="Calibri" panose="020F0502020204030204" pitchFamily="34" charset="0"/>
              </a:rPr>
              <a:t>Los independientes tiene el número más largo de votantes que se reportan con una discapacidad o un ser querido con una discapacidad: 58% </a:t>
            </a:r>
            <a:endParaRPr lang="en-US" sz="2000" b="1" dirty="0">
              <a:latin typeface="Calibri" panose="020F0502020204030204" pitchFamily="34" charset="0"/>
              <a:cs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E27F9A-2BD7-484C-B944-049AE269C80E}"/>
              </a:ext>
            </a:extLst>
          </p:cNvPr>
          <p:cNvSpPr>
            <a:spLocks noGrp="1"/>
          </p:cNvSpPr>
          <p:nvPr>
            <p:ph type="title" idx="4294967295"/>
          </p:nvPr>
        </p:nvSpPr>
        <p:spPr>
          <a:xfrm>
            <a:off x="5057941" y="-255445"/>
            <a:ext cx="7137176" cy="804863"/>
          </a:xfrm>
        </p:spPr>
        <p:txBody>
          <a:bodyPr/>
          <a:lstStyle/>
          <a:p>
            <a:r>
              <a:rPr lang="en-US" dirty="0">
                <a:solidFill>
                  <a:schemeClr val="bg1"/>
                </a:solidFill>
                <a:effectLst/>
              </a:rPr>
              <a:t>WIOA</a:t>
            </a:r>
            <a:r>
              <a:rPr lang="en-US" baseline="0" dirty="0">
                <a:solidFill>
                  <a:schemeClr val="bg1"/>
                </a:solidFill>
                <a:effectLst/>
              </a:rPr>
              <a:t> Resources</a:t>
            </a:r>
            <a:endParaRPr lang="en-US" dirty="0">
              <a:solidFill>
                <a:schemeClr val="bg1"/>
              </a:solidFill>
              <a:effectLst/>
            </a:endParaRPr>
          </a:p>
        </p:txBody>
      </p:sp>
      <p:sp>
        <p:nvSpPr>
          <p:cNvPr id="2" name="Slide Number Placeholder 1">
            <a:extLst>
              <a:ext uri="{FF2B5EF4-FFF2-40B4-BE49-F238E27FC236}">
                <a16:creationId xmlns:a16="http://schemas.microsoft.com/office/drawing/2014/main" id="{065D8615-B6E2-4A7E-818D-E96159DE7304}"/>
              </a:ext>
            </a:extLst>
          </p:cNvPr>
          <p:cNvSpPr>
            <a:spLocks noGrp="1"/>
          </p:cNvSpPr>
          <p:nvPr>
            <p:ph type="sldNum" sz="quarter" idx="10"/>
          </p:nvPr>
        </p:nvSpPr>
        <p:spPr>
          <a:xfrm>
            <a:off x="8190595" y="6356351"/>
            <a:ext cx="75300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6D636C-90A3-4979-BA37-BAB384B22101}" type="slidenum">
              <a:rPr kumimoji="0" lang="en-US" sz="1400" b="0" i="0" u="none" strike="noStrike" kern="1200" cap="none" spc="0" normalizeH="0" baseline="0" noProof="0" smtClean="0">
                <a:ln>
                  <a:noFill/>
                </a:ln>
                <a:solidFill>
                  <a:srgbClr val="303030">
                    <a:lumMod val="75000"/>
                    <a:lumOff val="2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400" b="0" i="0" u="none" strike="noStrike" kern="1200" cap="none" spc="0" normalizeH="0" baseline="0" noProof="0" dirty="0">
              <a:ln>
                <a:noFill/>
              </a:ln>
              <a:solidFill>
                <a:srgbClr val="303030">
                  <a:lumMod val="75000"/>
                  <a:lumOff val="25000"/>
                </a:srgbClr>
              </a:solidFill>
              <a:effectLst/>
              <a:uLnTx/>
              <a:uFillTx/>
              <a:latin typeface="Arial" panose="020B0604020202020204"/>
              <a:ea typeface="+mn-ea"/>
              <a:cs typeface="+mn-cs"/>
            </a:endParaRPr>
          </a:p>
        </p:txBody>
      </p:sp>
      <p:sp>
        <p:nvSpPr>
          <p:cNvPr id="8" name="Content Placeholder 3">
            <a:extLst>
              <a:ext uri="{FF2B5EF4-FFF2-40B4-BE49-F238E27FC236}">
                <a16:creationId xmlns:a16="http://schemas.microsoft.com/office/drawing/2014/main" id="{0B7772EF-269F-4291-BE88-2FED5287E897}"/>
              </a:ext>
            </a:extLst>
          </p:cNvPr>
          <p:cNvSpPr>
            <a:spLocks noGrp="1"/>
          </p:cNvSpPr>
          <p:nvPr>
            <p:ph sz="half" idx="1"/>
          </p:nvPr>
        </p:nvSpPr>
        <p:spPr>
          <a:xfrm>
            <a:off x="298939" y="1482296"/>
            <a:ext cx="4032473" cy="5056617"/>
          </a:xfrm>
        </p:spPr>
        <p:txBody>
          <a:bodyPr/>
          <a:lstStyle/>
          <a:p>
            <a:r>
              <a:rPr lang="es-ES" sz="1400" dirty="0"/>
              <a:t>Las listas de reproducción: recursos de discapacidad para profesionales de WIOA</a:t>
            </a:r>
          </a:p>
          <a:p>
            <a:r>
              <a:rPr lang="es-ES" sz="1050" i="1" dirty="0"/>
              <a:t>La lista de reproducción 6 se centra en "Estrategias de participación del empleador para reclutar y retener a personas con discapacidades". </a:t>
            </a:r>
            <a:r>
              <a:rPr lang="en-US" sz="1000" dirty="0">
                <a:hlinkClick r:id="rId3"/>
              </a:rPr>
              <a:t>https://disability.workforcegps.org/resources/2017/02/15/22/14/The_Playlists_Disability_Resources_for_WIOA_Practitioners</a:t>
            </a:r>
            <a:endParaRPr lang="en-US" sz="1000" dirty="0"/>
          </a:p>
          <a:p>
            <a:r>
              <a:rPr lang="es-ES" sz="1400" dirty="0"/>
              <a:t>Crédito fiscal por Oportunidad de Trabajo</a:t>
            </a:r>
          </a:p>
          <a:p>
            <a:r>
              <a:rPr lang="es-ES" sz="1050" i="1" dirty="0"/>
              <a:t>El Crédito Tributario por Oportunidad de Trabajo (WOTC) es un crédito impositivo federal disponible para los empleadores para la contratación de personas de diferentes grupos meta, incluidas las personas con </a:t>
            </a:r>
            <a:r>
              <a:rPr lang="es-ES" sz="1050" dirty="0"/>
              <a:t>discapacidades.</a:t>
            </a:r>
            <a:r>
              <a:rPr lang="en-US" sz="1000" dirty="0">
                <a:hlinkClick r:id="rId4"/>
              </a:rPr>
              <a:t>https://www.doleta.gov/business/incentives/opptax/</a:t>
            </a:r>
            <a:endParaRPr lang="en-US" sz="1600" dirty="0"/>
          </a:p>
          <a:p>
            <a:r>
              <a:rPr lang="en-US" sz="1400" dirty="0"/>
              <a:t>Consultar planes Estatales de WIOA</a:t>
            </a:r>
          </a:p>
        </p:txBody>
      </p:sp>
      <p:sp>
        <p:nvSpPr>
          <p:cNvPr id="9" name="Content Placeholder 3">
            <a:extLst>
              <a:ext uri="{FF2B5EF4-FFF2-40B4-BE49-F238E27FC236}">
                <a16:creationId xmlns:a16="http://schemas.microsoft.com/office/drawing/2014/main" id="{0B7772EF-269F-4291-BE88-2FED5287E897}"/>
              </a:ext>
            </a:extLst>
          </p:cNvPr>
          <p:cNvSpPr>
            <a:spLocks noGrp="1"/>
          </p:cNvSpPr>
          <p:nvPr>
            <p:ph sz="half" idx="1"/>
          </p:nvPr>
        </p:nvSpPr>
        <p:spPr>
          <a:xfrm>
            <a:off x="4594056" y="1371600"/>
            <a:ext cx="4032473" cy="4936982"/>
          </a:xfrm>
        </p:spPr>
        <p:txBody>
          <a:bodyPr/>
          <a:lstStyle/>
          <a:p>
            <a:pPr algn="just"/>
            <a:r>
              <a:rPr lang="es-ES" sz="1200" dirty="0" err="1"/>
              <a:t>Storyboards</a:t>
            </a:r>
            <a:r>
              <a:rPr lang="es-ES" sz="1200" dirty="0"/>
              <a:t> de discapacidad: Escenarios de flujo de clientes </a:t>
            </a:r>
            <a:r>
              <a:rPr lang="es-ES" sz="1200" dirty="0" err="1"/>
              <a:t>AJCEl</a:t>
            </a:r>
            <a:r>
              <a:rPr lang="es-ES" sz="1200" dirty="0"/>
              <a:t> segundo </a:t>
            </a:r>
            <a:r>
              <a:rPr lang="es-ES" sz="1200" dirty="0" err="1"/>
              <a:t>guión</a:t>
            </a:r>
            <a:r>
              <a:rPr lang="es-ES" sz="1200" dirty="0"/>
              <a:t> gráfico se centra en un empleador que busca orientación para contratar y acomodar a trabajadores con discapacidades</a:t>
            </a:r>
          </a:p>
          <a:p>
            <a:pPr algn="just"/>
            <a:r>
              <a:rPr lang="en-US" sz="1050" u="sng" dirty="0">
                <a:solidFill>
                  <a:schemeClr val="accent6">
                    <a:lumMod val="60000"/>
                    <a:lumOff val="40000"/>
                  </a:schemeClr>
                </a:solidFill>
              </a:rPr>
              <a:t>https://ion.workforcegps.org/resources/2017/07/19/10/02/AJC_Customer_Flow_Scenarios</a:t>
            </a:r>
          </a:p>
          <a:p>
            <a:r>
              <a:rPr lang="en-US" sz="1600" dirty="0"/>
              <a:t>Un </a:t>
            </a:r>
            <a:r>
              <a:rPr lang="en-US" sz="1600" dirty="0" err="1"/>
              <a:t>programa</a:t>
            </a:r>
            <a:r>
              <a:rPr lang="en-US" sz="1600" dirty="0"/>
              <a:t> </a:t>
            </a:r>
            <a:r>
              <a:rPr lang="en-US" sz="1600" dirty="0" err="1"/>
              <a:t>Emergente</a:t>
            </a:r>
            <a:r>
              <a:rPr lang="en-US" sz="1600" dirty="0"/>
              <a:t> </a:t>
            </a:r>
            <a:r>
              <a:rPr lang="en-US" sz="1600" dirty="0" err="1"/>
              <a:t>LifeCharger</a:t>
            </a:r>
            <a:endParaRPr lang="en-US" sz="1600" dirty="0"/>
          </a:p>
          <a:p>
            <a:pPr lvl="1"/>
            <a:r>
              <a:rPr lang="es-ES" sz="1100" dirty="0"/>
              <a:t>Piloto lanzado recientemente por Cisco que se expandió en todo el mundo para contratar a casi 100 personas talentosas con discapacidades.</a:t>
            </a:r>
            <a:r>
              <a:rPr lang="en-US" sz="1050" u="none" dirty="0">
                <a:solidFill>
                  <a:schemeClr val="tx1"/>
                </a:solidFill>
                <a:hlinkClick r:id="rId5"/>
              </a:rPr>
              <a:t>https://www.cisco.com/c/dam/en_us/about/inclusion-collaboration/life-changer.pdf</a:t>
            </a:r>
            <a:endParaRPr lang="en-US" sz="1200" dirty="0"/>
          </a:p>
          <a:p>
            <a:pPr>
              <a:buFont typeface="Wingdings" panose="05000000000000000000" pitchFamily="2" charset="2"/>
              <a:buChar char="§"/>
            </a:pPr>
            <a:r>
              <a:rPr lang="en-US" sz="1600" dirty="0"/>
              <a:t>ETA WorkforceGPS Tools</a:t>
            </a:r>
          </a:p>
          <a:p>
            <a:pPr lvl="1"/>
            <a:r>
              <a:rPr lang="es-ES" sz="1100" dirty="0"/>
              <a:t>Recursos en línea de ETA para apoyar el fortalecimiento de las actividades de participación de los empleadores.</a:t>
            </a:r>
            <a:r>
              <a:rPr lang="en-US" sz="1050" dirty="0">
                <a:hlinkClick r:id="rId6"/>
              </a:rPr>
              <a:t>https://businessengagement.workforcegps.org/</a:t>
            </a:r>
            <a:endParaRPr lang="en-US" sz="1050" dirty="0"/>
          </a:p>
          <a:p>
            <a:pPr lvl="2">
              <a:buFont typeface="Wingdings" panose="05000000000000000000" pitchFamily="2" charset="2"/>
              <a:buChar char="Ø"/>
            </a:pPr>
            <a:r>
              <a:rPr lang="en-US" sz="1050" dirty="0"/>
              <a:t>https://apprenticeshipusa.workforcegps.org/resources/2017/03/10/16/09/Expanding-Apprenticeship-for-Individuals-with-Disabilities</a:t>
            </a:r>
          </a:p>
          <a:p>
            <a:pPr lvl="2">
              <a:buFont typeface="Wingdings" panose="05000000000000000000" pitchFamily="2" charset="2"/>
              <a:buChar char="Ø"/>
            </a:pPr>
            <a:r>
              <a:rPr lang="en-US" sz="1050" dirty="0"/>
              <a:t>https://disability.workforcegps.org/</a:t>
            </a:r>
            <a:endParaRPr lang="en-US" sz="1200" dirty="0"/>
          </a:p>
        </p:txBody>
      </p:sp>
      <p:sp>
        <p:nvSpPr>
          <p:cNvPr id="5" name="Text Placeholder 3">
            <a:extLst>
              <a:ext uri="{FF2B5EF4-FFF2-40B4-BE49-F238E27FC236}">
                <a16:creationId xmlns:a16="http://schemas.microsoft.com/office/drawing/2014/main" id="{5B6A5A76-CC25-4B4C-874D-59A72B420343}"/>
              </a:ext>
            </a:extLst>
          </p:cNvPr>
          <p:cNvSpPr>
            <a:spLocks noGrp="1"/>
          </p:cNvSpPr>
          <p:nvPr>
            <p:ph type="body" sz="half" idx="11"/>
          </p:nvPr>
        </p:nvSpPr>
        <p:spPr>
          <a:xfrm>
            <a:off x="361241" y="471206"/>
            <a:ext cx="921646" cy="804862"/>
          </a:xfrm>
        </p:spPr>
        <p:txBody>
          <a:bodyPr tIns="73152">
            <a:normAutofit/>
          </a:bodyPr>
          <a:lstStyle>
            <a:lvl1pPr marL="0" indent="0" algn="ctr">
              <a:buNone/>
              <a:defRPr lang="en-US" sz="4000" b="1" i="0" kern="1200" cap="small" spc="40" baseline="0" dirty="0" smtClean="0">
                <a:ln w="15875">
                  <a:gradFill flip="none" rotWithShape="1">
                    <a:gsLst>
                      <a:gs pos="0">
                        <a:schemeClr val="accent2"/>
                      </a:gs>
                      <a:gs pos="100000">
                        <a:schemeClr val="accent5"/>
                      </a:gs>
                    </a:gsLst>
                    <a:lin ang="16200000" scaled="1"/>
                    <a:tileRect/>
                  </a:gradFill>
                </a:ln>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a:innerShdw blurRad="101600" dist="76200" dir="18900000">
                    <a:prstClr val="black">
                      <a:alpha val="30000"/>
                    </a:prstClr>
                  </a:innerShdw>
                </a:effectLst>
                <a:latin typeface="+mj-lt"/>
                <a:ea typeface="+mj-ea"/>
                <a:cs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1</a:t>
            </a:r>
          </a:p>
        </p:txBody>
      </p:sp>
    </p:spTree>
    <p:extLst>
      <p:ext uri="{BB962C8B-B14F-4D97-AF65-F5344CB8AC3E}">
        <p14:creationId xmlns:p14="http://schemas.microsoft.com/office/powerpoint/2010/main" val="3944179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B7772EF-269F-4291-BE88-2FED5287E897}"/>
              </a:ext>
            </a:extLst>
          </p:cNvPr>
          <p:cNvSpPr>
            <a:spLocks noGrp="1"/>
          </p:cNvSpPr>
          <p:nvPr>
            <p:ph sz="half" idx="1"/>
          </p:nvPr>
        </p:nvSpPr>
        <p:spPr>
          <a:xfrm>
            <a:off x="411892" y="1577788"/>
            <a:ext cx="4032473" cy="4666908"/>
          </a:xfrm>
        </p:spPr>
        <p:txBody>
          <a:bodyPr/>
          <a:lstStyle/>
          <a:p>
            <a:r>
              <a:rPr lang="es-419" sz="1800" dirty="0"/>
              <a:t>Reporte de Mesa Redonda de Negocios de Rehabilitación Vocacional</a:t>
            </a:r>
          </a:p>
          <a:p>
            <a:pPr lvl="1"/>
            <a:r>
              <a:rPr lang="es-419" dirty="0"/>
              <a:t>Compromiso del Empleador en el Informe de Rehabilitación Vocacional. Recursos que resumen las recomendaciones para (1) mejorar la participación del empleador y (2) satisfacer las necesidades de las empresas.</a:t>
            </a:r>
          </a:p>
          <a:p>
            <a:pPr lvl="1"/>
            <a:r>
              <a:rPr lang="es-419" u="sng" dirty="0">
                <a:solidFill>
                  <a:schemeClr val="accent6">
                    <a:lumMod val="60000"/>
                    <a:lumOff val="40000"/>
                  </a:schemeClr>
                </a:solidFill>
              </a:rPr>
              <a:t>http://neweditions.net/products/business-roundtable-report-employer-engagement-vocational-rehabilitation-vr</a:t>
            </a:r>
          </a:p>
          <a:p>
            <a:pPr marL="301752" lvl="2" indent="0">
              <a:buNone/>
            </a:pPr>
            <a:endParaRPr lang="es-419" dirty="0"/>
          </a:p>
          <a:p>
            <a:r>
              <a:rPr lang="es-419" sz="1800" dirty="0"/>
              <a:t>CSAVR Recurso en línea</a:t>
            </a:r>
          </a:p>
          <a:p>
            <a:pPr lvl="1"/>
            <a:r>
              <a:rPr lang="es-419" dirty="0"/>
              <a:t>El recurso incluye presentaciones históricas de conferencias, documentos de posición, enlaces de recursos adicionales y una lista de los actuales directores de VR del estado.</a:t>
            </a:r>
          </a:p>
          <a:p>
            <a:pPr lvl="1"/>
            <a:r>
              <a:rPr lang="es-419" u="sng" dirty="0">
                <a:solidFill>
                  <a:schemeClr val="accent6">
                    <a:lumMod val="60000"/>
                    <a:lumOff val="40000"/>
                  </a:schemeClr>
                </a:solidFill>
              </a:rPr>
              <a:t>https://www.csavr.org/resources</a:t>
            </a:r>
          </a:p>
          <a:p>
            <a:pPr lvl="2"/>
            <a:endParaRPr lang="en-US" dirty="0"/>
          </a:p>
        </p:txBody>
      </p:sp>
      <p:sp>
        <p:nvSpPr>
          <p:cNvPr id="2" name="Slide Number Placeholder 1">
            <a:extLst>
              <a:ext uri="{FF2B5EF4-FFF2-40B4-BE49-F238E27FC236}">
                <a16:creationId xmlns:a16="http://schemas.microsoft.com/office/drawing/2014/main" id="{065D8615-B6E2-4A7E-818D-E96159DE7304}"/>
              </a:ext>
            </a:extLst>
          </p:cNvPr>
          <p:cNvSpPr>
            <a:spLocks noGrp="1"/>
          </p:cNvSpPr>
          <p:nvPr>
            <p:ph type="sldNum" sz="quarter" idx="10"/>
          </p:nvPr>
        </p:nvSpPr>
        <p:spPr>
          <a:xfrm>
            <a:off x="8190595" y="6356351"/>
            <a:ext cx="75300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6D636C-90A3-4979-BA37-BAB384B22101}" type="slidenum">
              <a:rPr kumimoji="0" lang="en-US" sz="1400" b="0" i="0" u="none" strike="noStrike" kern="1200" cap="none" spc="0" normalizeH="0" baseline="0" noProof="0" smtClean="0">
                <a:ln>
                  <a:noFill/>
                </a:ln>
                <a:solidFill>
                  <a:srgbClr val="303030">
                    <a:lumMod val="75000"/>
                    <a:lumOff val="2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dirty="0">
              <a:ln>
                <a:noFill/>
              </a:ln>
              <a:solidFill>
                <a:srgbClr val="303030">
                  <a:lumMod val="75000"/>
                  <a:lumOff val="25000"/>
                </a:srgbClr>
              </a:solidFill>
              <a:effectLst/>
              <a:uLnTx/>
              <a:uFillTx/>
              <a:latin typeface="Arial" panose="020B0604020202020204"/>
              <a:ea typeface="+mn-ea"/>
              <a:cs typeface="+mn-cs"/>
            </a:endParaRPr>
          </a:p>
        </p:txBody>
      </p:sp>
      <p:sp>
        <p:nvSpPr>
          <p:cNvPr id="6" name="Content Placeholder 3">
            <a:extLst>
              <a:ext uri="{FF2B5EF4-FFF2-40B4-BE49-F238E27FC236}">
                <a16:creationId xmlns:a16="http://schemas.microsoft.com/office/drawing/2014/main" id="{0B7772EF-269F-4291-BE88-2FED5287E897}"/>
              </a:ext>
            </a:extLst>
          </p:cNvPr>
          <p:cNvSpPr>
            <a:spLocks noGrp="1"/>
          </p:cNvSpPr>
          <p:nvPr>
            <p:ph sz="half" idx="1"/>
          </p:nvPr>
        </p:nvSpPr>
        <p:spPr>
          <a:xfrm>
            <a:off x="4630264" y="1216192"/>
            <a:ext cx="4032473" cy="5056617"/>
          </a:xfrm>
        </p:spPr>
        <p:txBody>
          <a:bodyPr/>
          <a:lstStyle/>
          <a:p>
            <a:r>
              <a:rPr lang="es-419" sz="1800" dirty="0"/>
              <a:t>Publicación de CSAVR Investigación in América- Primavera de 2017</a:t>
            </a:r>
          </a:p>
          <a:p>
            <a:pPr lvl="1"/>
            <a:r>
              <a:rPr lang="es-419" dirty="0"/>
              <a:t>Aspectos destacados de las historias de éxito, las alianzas comerciales y las iniciativas emergentes que se producen en primera línea en todo Estados Unidos.   </a:t>
            </a:r>
          </a:p>
          <a:p>
            <a:pPr lvl="2">
              <a:buFont typeface="Wingdings" panose="05000000000000000000" pitchFamily="2" charset="2"/>
              <a:buChar char="Ø"/>
            </a:pPr>
            <a:r>
              <a:rPr lang="es-419" dirty="0"/>
              <a:t>http://neweditions.net/products/business-roundtable-report-employer-engagement-vocational-rehabilitation-vr</a:t>
            </a:r>
          </a:p>
          <a:p>
            <a:pPr marL="301752" lvl="2" indent="0">
              <a:buNone/>
            </a:pPr>
            <a:endParaRPr lang="es-419" dirty="0"/>
          </a:p>
          <a:p>
            <a:pPr marL="301752" lvl="2" indent="0">
              <a:buNone/>
            </a:pPr>
            <a:endParaRPr lang="es-419" dirty="0"/>
          </a:p>
          <a:p>
            <a:r>
              <a:rPr lang="es-419" sz="1800" dirty="0"/>
              <a:t>Un Programa Emergente de Contratación de Autismo</a:t>
            </a:r>
          </a:p>
          <a:p>
            <a:pPr lvl="1"/>
            <a:r>
              <a:rPr lang="es-419" dirty="0"/>
              <a:t>Estrategia de reclutamiento, retención y desarrollo de carrera de Microsoft para aumentar el número de empleados con discapacidades en su plantilla.  </a:t>
            </a:r>
          </a:p>
          <a:p>
            <a:pPr lvl="2">
              <a:buFont typeface="Wingdings" panose="05000000000000000000" pitchFamily="2" charset="2"/>
              <a:buChar char="Ø"/>
            </a:pPr>
            <a:r>
              <a:rPr lang="es-419" dirty="0"/>
              <a:t>https://www.microsoft.com/en-us/diversity/inside-microsoft/cross-disability/hiring.aspx</a:t>
            </a:r>
          </a:p>
          <a:p>
            <a:pPr lvl="2"/>
            <a:endParaRPr lang="en-US" dirty="0"/>
          </a:p>
        </p:txBody>
      </p:sp>
      <p:sp>
        <p:nvSpPr>
          <p:cNvPr id="5" name="Text Placeholder 3">
            <a:extLst>
              <a:ext uri="{FF2B5EF4-FFF2-40B4-BE49-F238E27FC236}">
                <a16:creationId xmlns:a16="http://schemas.microsoft.com/office/drawing/2014/main" id="{5563DF86-C296-4023-B440-D54C9D8D906D}"/>
              </a:ext>
            </a:extLst>
          </p:cNvPr>
          <p:cNvSpPr>
            <a:spLocks noGrp="1"/>
          </p:cNvSpPr>
          <p:nvPr>
            <p:ph type="body" sz="half" idx="11"/>
          </p:nvPr>
        </p:nvSpPr>
        <p:spPr>
          <a:xfrm>
            <a:off x="361241" y="471206"/>
            <a:ext cx="921646" cy="804862"/>
          </a:xfrm>
        </p:spPr>
        <p:txBody>
          <a:bodyPr tIns="73152">
            <a:normAutofit/>
          </a:bodyPr>
          <a:lstStyle>
            <a:lvl1pPr marL="0" indent="0" algn="ctr">
              <a:buNone/>
              <a:defRPr lang="en-US" sz="4000" b="1" i="0" kern="1200" cap="small" spc="40" baseline="0" dirty="0" smtClean="0">
                <a:ln w="15875">
                  <a:gradFill flip="none" rotWithShape="1">
                    <a:gsLst>
                      <a:gs pos="0">
                        <a:schemeClr val="accent2"/>
                      </a:gs>
                      <a:gs pos="100000">
                        <a:schemeClr val="accent5"/>
                      </a:gs>
                    </a:gsLst>
                    <a:lin ang="16200000" scaled="1"/>
                    <a:tileRect/>
                  </a:gradFill>
                </a:ln>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a:innerShdw blurRad="101600" dist="76200" dir="18900000">
                    <a:prstClr val="black">
                      <a:alpha val="30000"/>
                    </a:prstClr>
                  </a:innerShdw>
                </a:effectLst>
                <a:latin typeface="+mj-lt"/>
                <a:ea typeface="+mj-ea"/>
                <a:cs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2</a:t>
            </a:r>
          </a:p>
        </p:txBody>
      </p:sp>
      <p:sp>
        <p:nvSpPr>
          <p:cNvPr id="3" name="Title 2">
            <a:extLst>
              <a:ext uri="{FF2B5EF4-FFF2-40B4-BE49-F238E27FC236}">
                <a16:creationId xmlns:a16="http://schemas.microsoft.com/office/drawing/2014/main" id="{CC40E5B7-008E-49F0-B4AE-E8B116B8952E}"/>
              </a:ext>
            </a:extLst>
          </p:cNvPr>
          <p:cNvSpPr>
            <a:spLocks noGrp="1"/>
          </p:cNvSpPr>
          <p:nvPr>
            <p:ph type="title" idx="4294967295"/>
          </p:nvPr>
        </p:nvSpPr>
        <p:spPr>
          <a:xfrm>
            <a:off x="5515425" y="96286"/>
            <a:ext cx="5350340" cy="596348"/>
          </a:xfrm>
        </p:spPr>
        <p:txBody>
          <a:bodyPr/>
          <a:lstStyle/>
          <a:p>
            <a:r>
              <a:rPr lang="en-US" dirty="0">
                <a:solidFill>
                  <a:schemeClr val="bg1"/>
                </a:solidFill>
                <a:effectLst/>
              </a:rPr>
              <a:t>WIOA</a:t>
            </a:r>
            <a:r>
              <a:rPr lang="en-US" baseline="0" dirty="0">
                <a:solidFill>
                  <a:schemeClr val="bg1"/>
                </a:solidFill>
                <a:effectLst/>
              </a:rPr>
              <a:t> Resources 2 </a:t>
            </a:r>
            <a:endParaRPr lang="en-US" dirty="0">
              <a:solidFill>
                <a:schemeClr val="bg1"/>
              </a:solidFill>
              <a:effectLst/>
            </a:endParaRPr>
          </a:p>
        </p:txBody>
      </p:sp>
    </p:spTree>
    <p:extLst>
      <p:ext uri="{BB962C8B-B14F-4D97-AF65-F5344CB8AC3E}">
        <p14:creationId xmlns:p14="http://schemas.microsoft.com/office/powerpoint/2010/main" val="2612831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4D2EF-F879-4153-BAEC-B778858391E9}"/>
              </a:ext>
            </a:extLst>
          </p:cNvPr>
          <p:cNvSpPr>
            <a:spLocks noGrp="1"/>
          </p:cNvSpPr>
          <p:nvPr>
            <p:ph type="title" idx="4294967295"/>
          </p:nvPr>
        </p:nvSpPr>
        <p:spPr>
          <a:xfrm>
            <a:off x="4030882" y="55347"/>
            <a:ext cx="5295026" cy="365126"/>
          </a:xfrm>
        </p:spPr>
        <p:txBody>
          <a:bodyPr>
            <a:normAutofit fontScale="90000"/>
          </a:bodyPr>
          <a:lstStyle/>
          <a:p>
            <a:r>
              <a:rPr lang="en-US" dirty="0">
                <a:solidFill>
                  <a:schemeClr val="bg1"/>
                </a:solidFill>
                <a:effectLst/>
              </a:rPr>
              <a:t>WIOA RESOURCES 3</a:t>
            </a:r>
          </a:p>
        </p:txBody>
      </p:sp>
      <p:sp>
        <p:nvSpPr>
          <p:cNvPr id="4" name="Content Placeholder 3">
            <a:extLst>
              <a:ext uri="{FF2B5EF4-FFF2-40B4-BE49-F238E27FC236}">
                <a16:creationId xmlns:a16="http://schemas.microsoft.com/office/drawing/2014/main" id="{0B7772EF-269F-4291-BE88-2FED5287E897}"/>
              </a:ext>
            </a:extLst>
          </p:cNvPr>
          <p:cNvSpPr>
            <a:spLocks noGrp="1"/>
          </p:cNvSpPr>
          <p:nvPr>
            <p:ph sz="half" idx="1"/>
          </p:nvPr>
        </p:nvSpPr>
        <p:spPr>
          <a:xfrm>
            <a:off x="411892" y="1506071"/>
            <a:ext cx="4032473" cy="4738625"/>
          </a:xfrm>
        </p:spPr>
        <p:txBody>
          <a:bodyPr/>
          <a:lstStyle/>
          <a:p>
            <a:r>
              <a:rPr lang="es-419" sz="1800" dirty="0"/>
              <a:t>La Política importa</a:t>
            </a:r>
          </a:p>
          <a:p>
            <a:pPr lvl="1"/>
            <a:r>
              <a:rPr lang="es-419" dirty="0"/>
              <a:t>Recurso que contiene información relacionada con políticas como la Sección 508, ADA, WIOA y otros temas relevantes. </a:t>
            </a:r>
          </a:p>
          <a:p>
            <a:pPr lvl="2">
              <a:buFont typeface="Wingdings" panose="05000000000000000000" pitchFamily="2" charset="2"/>
              <a:buChar char="Ø"/>
            </a:pPr>
            <a:r>
              <a:rPr lang="es-419" dirty="0"/>
              <a:t>https://www.peatworks.org/policy-matters</a:t>
            </a:r>
          </a:p>
          <a:p>
            <a:r>
              <a:rPr lang="es-419" sz="1800" dirty="0"/>
              <a:t>Cómpralo</a:t>
            </a:r>
          </a:p>
          <a:p>
            <a:pPr lvl="1"/>
            <a:r>
              <a:rPr lang="es-419" dirty="0"/>
              <a:t>Recurso que ayuda a los empleadores y a su personal de compras a crear accesibilidad y facilidad de uso en su proceso de adquisición de TIC.</a:t>
            </a:r>
          </a:p>
          <a:p>
            <a:pPr lvl="2">
              <a:buFont typeface="Wingdings" panose="05000000000000000000" pitchFamily="2" charset="2"/>
              <a:buChar char="Ø"/>
            </a:pPr>
            <a:r>
              <a:rPr lang="es-419" dirty="0">
                <a:hlinkClick r:id="rId3"/>
              </a:rPr>
              <a:t>https://www.peatworks.org/buy-IT/</a:t>
            </a:r>
            <a:endParaRPr lang="es-419" dirty="0"/>
          </a:p>
          <a:p>
            <a:r>
              <a:rPr lang="es-419" sz="1800" dirty="0"/>
              <a:t>TalentWorks</a:t>
            </a:r>
          </a:p>
          <a:p>
            <a:pPr lvl="1"/>
            <a:r>
              <a:rPr lang="es-419" dirty="0"/>
              <a:t>Recurso que ayuda a los empleadores y profesionales de recursos humanos a hacer accesibles sus tecnologías de </a:t>
            </a:r>
            <a:r>
              <a:rPr lang="es-419" dirty="0" err="1"/>
              <a:t>eRecruiting</a:t>
            </a:r>
            <a:r>
              <a:rPr lang="es-419" dirty="0"/>
              <a:t> a todos los solicitantes de empleo, incluidos aquellos con discapacidades.</a:t>
            </a:r>
          </a:p>
          <a:p>
            <a:pPr lvl="2">
              <a:buFont typeface="Wingdings" panose="05000000000000000000" pitchFamily="2" charset="2"/>
              <a:buChar char="Ø"/>
            </a:pPr>
            <a:r>
              <a:rPr lang="es-419" dirty="0"/>
              <a:t>https://www.peatworks.org/talentworks</a:t>
            </a:r>
          </a:p>
        </p:txBody>
      </p:sp>
      <p:sp>
        <p:nvSpPr>
          <p:cNvPr id="2" name="Slide Number Placeholder 1">
            <a:extLst>
              <a:ext uri="{FF2B5EF4-FFF2-40B4-BE49-F238E27FC236}">
                <a16:creationId xmlns:a16="http://schemas.microsoft.com/office/drawing/2014/main" id="{065D8615-B6E2-4A7E-818D-E96159DE7304}"/>
              </a:ext>
            </a:extLst>
          </p:cNvPr>
          <p:cNvSpPr>
            <a:spLocks noGrp="1"/>
          </p:cNvSpPr>
          <p:nvPr>
            <p:ph type="sldNum" sz="quarter" idx="10"/>
          </p:nvPr>
        </p:nvSpPr>
        <p:spPr>
          <a:xfrm>
            <a:off x="8190595" y="6356351"/>
            <a:ext cx="75300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6D636C-90A3-4979-BA37-BAB384B22101}" type="slidenum">
              <a:rPr kumimoji="0" lang="en-US" sz="1400" b="0" i="0" u="none" strike="noStrike" kern="1200" cap="none" spc="0" normalizeH="0" baseline="0" noProof="0" smtClean="0">
                <a:ln>
                  <a:noFill/>
                </a:ln>
                <a:solidFill>
                  <a:srgbClr val="303030">
                    <a:lumMod val="75000"/>
                    <a:lumOff val="2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400" b="0" i="0" u="none" strike="noStrike" kern="1200" cap="none" spc="0" normalizeH="0" baseline="0" noProof="0" dirty="0">
              <a:ln>
                <a:noFill/>
              </a:ln>
              <a:solidFill>
                <a:srgbClr val="303030">
                  <a:lumMod val="75000"/>
                  <a:lumOff val="25000"/>
                </a:srgbClr>
              </a:solidFill>
              <a:effectLst/>
              <a:uLnTx/>
              <a:uFillTx/>
              <a:latin typeface="Arial" panose="020B0604020202020204"/>
              <a:ea typeface="+mn-ea"/>
              <a:cs typeface="+mn-cs"/>
            </a:endParaRPr>
          </a:p>
        </p:txBody>
      </p:sp>
      <p:sp>
        <p:nvSpPr>
          <p:cNvPr id="6" name="Content Placeholder 3">
            <a:extLst>
              <a:ext uri="{FF2B5EF4-FFF2-40B4-BE49-F238E27FC236}">
                <a16:creationId xmlns:a16="http://schemas.microsoft.com/office/drawing/2014/main" id="{0B7772EF-269F-4291-BE88-2FED5287E897}"/>
              </a:ext>
            </a:extLst>
          </p:cNvPr>
          <p:cNvSpPr>
            <a:spLocks noGrp="1"/>
          </p:cNvSpPr>
          <p:nvPr>
            <p:ph sz="half" idx="1"/>
          </p:nvPr>
        </p:nvSpPr>
        <p:spPr>
          <a:xfrm>
            <a:off x="4662159" y="1506071"/>
            <a:ext cx="4032473" cy="4747093"/>
          </a:xfrm>
        </p:spPr>
        <p:txBody>
          <a:bodyPr/>
          <a:lstStyle/>
          <a:p>
            <a:r>
              <a:rPr lang="es-419" sz="1800" dirty="0"/>
              <a:t>Estrategias Creativas Para la Era Digital</a:t>
            </a:r>
          </a:p>
          <a:p>
            <a:pPr lvl="1"/>
            <a:r>
              <a:rPr lang="es-419" dirty="0"/>
              <a:t>Un recurso de PowerPoint que describe las cinco mejores estrategias creativas de contratación para la era digita.  </a:t>
            </a:r>
          </a:p>
          <a:p>
            <a:pPr lvl="2">
              <a:buFont typeface="Wingdings" panose="05000000000000000000" pitchFamily="2" charset="2"/>
              <a:buChar char="Ø"/>
            </a:pPr>
            <a:r>
              <a:rPr lang="es-419" dirty="0"/>
              <a:t>http://www.peatworks.org/content/webinars/2017/11/XceptionalHR</a:t>
            </a:r>
          </a:p>
          <a:p>
            <a:r>
              <a:rPr lang="es-419" sz="1800" dirty="0"/>
              <a:t>American Job Center (AJC) Recursos para Soportar la Accesibilidad para personas con Discapacidad</a:t>
            </a:r>
            <a:r>
              <a:rPr lang="es-419" dirty="0"/>
              <a:t> </a:t>
            </a:r>
          </a:p>
          <a:p>
            <a:pPr lvl="2">
              <a:buFont typeface="Wingdings" panose="05000000000000000000" pitchFamily="2" charset="2"/>
              <a:buChar char="Ø"/>
            </a:pPr>
            <a:r>
              <a:rPr lang="en-US" dirty="0">
                <a:hlinkClick r:id="rId4"/>
              </a:rPr>
              <a:t>American Job Centers and Digital Access: A Guide to Accessible ICT</a:t>
            </a:r>
            <a:endParaRPr lang="en-US" dirty="0"/>
          </a:p>
          <a:p>
            <a:pPr lvl="2">
              <a:buFont typeface="Wingdings" panose="05000000000000000000" pitchFamily="2" charset="2"/>
              <a:buChar char="Ø"/>
            </a:pPr>
            <a:r>
              <a:rPr lang="en-US" dirty="0">
                <a:hlinkClick r:id="rId5"/>
              </a:rPr>
              <a:t>WIOA and Accessible Technology: Five Things AJCs Need to Know</a:t>
            </a:r>
            <a:endParaRPr lang="en-US" dirty="0"/>
          </a:p>
          <a:p>
            <a:pPr lvl="2">
              <a:buFont typeface="Wingdings" panose="05000000000000000000" pitchFamily="2" charset="2"/>
              <a:buChar char="Ø"/>
            </a:pPr>
            <a:r>
              <a:rPr lang="en-US" dirty="0">
                <a:hlinkClick r:id="rId6"/>
              </a:rPr>
              <a:t>Digital Accessibility Checklist for American Job Centers</a:t>
            </a:r>
            <a:endParaRPr lang="en-US" dirty="0"/>
          </a:p>
          <a:p>
            <a:pPr lvl="2">
              <a:buFont typeface="Wingdings" panose="05000000000000000000" pitchFamily="2" charset="2"/>
              <a:buChar char="Ø"/>
            </a:pPr>
            <a:r>
              <a:rPr lang="en-US" dirty="0">
                <a:hlinkClick r:id="rId7"/>
              </a:rPr>
              <a:t>WIOA and Accessible Technology: A Presentation Deck for AJCs</a:t>
            </a:r>
            <a:endParaRPr lang="en-US" dirty="0"/>
          </a:p>
        </p:txBody>
      </p:sp>
      <p:sp>
        <p:nvSpPr>
          <p:cNvPr id="5" name="Text Placeholder 3">
            <a:extLst>
              <a:ext uri="{FF2B5EF4-FFF2-40B4-BE49-F238E27FC236}">
                <a16:creationId xmlns:a16="http://schemas.microsoft.com/office/drawing/2014/main" id="{60F4D6CA-5578-450F-AF49-B3EADA1CB0B7}"/>
              </a:ext>
            </a:extLst>
          </p:cNvPr>
          <p:cNvSpPr>
            <a:spLocks noGrp="1"/>
          </p:cNvSpPr>
          <p:nvPr>
            <p:ph type="body" sz="half" idx="11"/>
          </p:nvPr>
        </p:nvSpPr>
        <p:spPr>
          <a:xfrm>
            <a:off x="361241" y="471206"/>
            <a:ext cx="921646" cy="804862"/>
          </a:xfrm>
        </p:spPr>
        <p:txBody>
          <a:bodyPr tIns="73152">
            <a:normAutofit/>
          </a:bodyPr>
          <a:lstStyle>
            <a:lvl1pPr marL="0" indent="0" algn="ctr">
              <a:buNone/>
              <a:defRPr lang="en-US" sz="4000" b="1" i="0" kern="1200" cap="small" spc="40" baseline="0" dirty="0" smtClean="0">
                <a:ln w="15875">
                  <a:gradFill flip="none" rotWithShape="1">
                    <a:gsLst>
                      <a:gs pos="0">
                        <a:schemeClr val="accent2"/>
                      </a:gs>
                      <a:gs pos="100000">
                        <a:schemeClr val="accent5"/>
                      </a:gs>
                    </a:gsLst>
                    <a:lin ang="16200000" scaled="1"/>
                    <a:tileRect/>
                  </a:gradFill>
                </a:ln>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a:innerShdw blurRad="101600" dist="76200" dir="18900000">
                    <a:prstClr val="black">
                      <a:alpha val="30000"/>
                    </a:prstClr>
                  </a:innerShdw>
                </a:effectLst>
                <a:latin typeface="+mj-lt"/>
                <a:ea typeface="+mj-ea"/>
                <a:cs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3</a:t>
            </a:r>
          </a:p>
        </p:txBody>
      </p:sp>
    </p:spTree>
    <p:extLst>
      <p:ext uri="{BB962C8B-B14F-4D97-AF65-F5344CB8AC3E}">
        <p14:creationId xmlns:p14="http://schemas.microsoft.com/office/powerpoint/2010/main" val="3822948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of Pepsi&#10;">
            <a:hlinkClick r:id="rId3"/>
          </p:cNvPr>
          <p:cNvPicPr>
            <a:picLocks noChangeAspect="1"/>
          </p:cNvPicPr>
          <p:nvPr/>
        </p:nvPicPr>
        <p:blipFill>
          <a:blip r:embed="rId4"/>
          <a:stretch>
            <a:fillRect/>
          </a:stretch>
        </p:blipFill>
        <p:spPr>
          <a:xfrm>
            <a:off x="116681" y="1189248"/>
            <a:ext cx="3547781" cy="1478242"/>
          </a:xfrm>
          <a:prstGeom prst="rect">
            <a:avLst/>
          </a:prstGeom>
        </p:spPr>
      </p:pic>
      <p:sp>
        <p:nvSpPr>
          <p:cNvPr id="4" name="AutoShape 2" descr="Image result for pepsi"/>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125"/>
          </a:p>
        </p:txBody>
      </p:sp>
      <p:pic>
        <p:nvPicPr>
          <p:cNvPr id="6" name="Picture 5" descr="Logo for P&amp;G"/>
          <p:cNvPicPr>
            <a:picLocks noChangeAspect="1"/>
          </p:cNvPicPr>
          <p:nvPr/>
        </p:nvPicPr>
        <p:blipFill>
          <a:blip r:embed="rId5"/>
          <a:stretch>
            <a:fillRect/>
          </a:stretch>
        </p:blipFill>
        <p:spPr>
          <a:xfrm>
            <a:off x="6408511" y="1457597"/>
            <a:ext cx="2068783" cy="1115520"/>
          </a:xfrm>
          <a:prstGeom prst="rect">
            <a:avLst/>
          </a:prstGeom>
        </p:spPr>
      </p:pic>
      <p:pic>
        <p:nvPicPr>
          <p:cNvPr id="11" name="Picture 10" descr="Logo of TD Bank&#10;"/>
          <p:cNvPicPr>
            <a:picLocks noChangeAspect="1"/>
          </p:cNvPicPr>
          <p:nvPr/>
        </p:nvPicPr>
        <p:blipFill>
          <a:blip r:embed="rId6"/>
          <a:stretch>
            <a:fillRect/>
          </a:stretch>
        </p:blipFill>
        <p:spPr>
          <a:xfrm>
            <a:off x="578787" y="4948177"/>
            <a:ext cx="2921461" cy="1076744"/>
          </a:xfrm>
          <a:prstGeom prst="rect">
            <a:avLst/>
          </a:prstGeom>
        </p:spPr>
      </p:pic>
      <p:sp>
        <p:nvSpPr>
          <p:cNvPr id="12" name="AutoShape 8" descr="Image result for ups"/>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125"/>
          </a:p>
        </p:txBody>
      </p:sp>
      <p:pic>
        <p:nvPicPr>
          <p:cNvPr id="8" name="Picture 7" descr="Logo of Walgreens">
            <a:extLst>
              <a:ext uri="{FF2B5EF4-FFF2-40B4-BE49-F238E27FC236}">
                <a16:creationId xmlns:a16="http://schemas.microsoft.com/office/drawing/2014/main" id="{15C32D1B-474E-4B02-98F7-FC1CDABD4BD6}"/>
              </a:ext>
            </a:extLst>
          </p:cNvPr>
          <p:cNvPicPr>
            <a:picLocks noChangeAspect="1"/>
          </p:cNvPicPr>
          <p:nvPr/>
        </p:nvPicPr>
        <p:blipFill>
          <a:blip r:embed="rId7"/>
          <a:stretch>
            <a:fillRect/>
          </a:stretch>
        </p:blipFill>
        <p:spPr>
          <a:xfrm>
            <a:off x="5810616" y="4979342"/>
            <a:ext cx="2536031" cy="1014413"/>
          </a:xfrm>
          <a:prstGeom prst="rect">
            <a:avLst/>
          </a:prstGeom>
        </p:spPr>
      </p:pic>
      <p:pic>
        <p:nvPicPr>
          <p:cNvPr id="9" name="Picture 8" descr="Logo of UPS">
            <a:hlinkClick r:id="rId8"/>
            <a:extLst>
              <a:ext uri="{FF2B5EF4-FFF2-40B4-BE49-F238E27FC236}">
                <a16:creationId xmlns:a16="http://schemas.microsoft.com/office/drawing/2014/main" id="{2ADB7843-4427-4D07-B4AE-AFB50D143575}"/>
              </a:ext>
            </a:extLst>
          </p:cNvPr>
          <p:cNvPicPr>
            <a:picLocks noChangeAspect="1"/>
          </p:cNvPicPr>
          <p:nvPr/>
        </p:nvPicPr>
        <p:blipFill>
          <a:blip r:embed="rId9"/>
          <a:stretch>
            <a:fillRect/>
          </a:stretch>
        </p:blipFill>
        <p:spPr>
          <a:xfrm>
            <a:off x="3799576" y="2203033"/>
            <a:ext cx="1649417" cy="1961684"/>
          </a:xfrm>
          <a:prstGeom prst="rect">
            <a:avLst/>
          </a:prstGeom>
        </p:spPr>
      </p:pic>
      <p:sp>
        <p:nvSpPr>
          <p:cNvPr id="2" name="TextBox 1">
            <a:extLst>
              <a:ext uri="{FF2B5EF4-FFF2-40B4-BE49-F238E27FC236}">
                <a16:creationId xmlns:a16="http://schemas.microsoft.com/office/drawing/2014/main" id="{C740B705-A5C6-C743-A2E7-DBC25EC84D0A}"/>
              </a:ext>
            </a:extLst>
          </p:cNvPr>
          <p:cNvSpPr txBox="1"/>
          <p:nvPr/>
        </p:nvSpPr>
        <p:spPr>
          <a:xfrm>
            <a:off x="2514463" y="4190510"/>
            <a:ext cx="5795307" cy="400110"/>
          </a:xfrm>
          <a:prstGeom prst="rect">
            <a:avLst/>
          </a:prstGeom>
          <a:noFill/>
        </p:spPr>
        <p:txBody>
          <a:bodyPr wrap="square" rtlCol="0">
            <a:spAutoFit/>
          </a:bodyPr>
          <a:lstStyle/>
          <a:p>
            <a:r>
              <a:rPr lang="en-US" sz="2000" dirty="0">
                <a:hlinkClick r:id="rId8"/>
              </a:rPr>
              <a:t>UPS’ Transitional Learning Center</a:t>
            </a:r>
            <a:endParaRPr lang="en-US" sz="2000" dirty="0"/>
          </a:p>
        </p:txBody>
      </p:sp>
      <p:sp>
        <p:nvSpPr>
          <p:cNvPr id="3" name="TextBox 2">
            <a:extLst>
              <a:ext uri="{FF2B5EF4-FFF2-40B4-BE49-F238E27FC236}">
                <a16:creationId xmlns:a16="http://schemas.microsoft.com/office/drawing/2014/main" id="{FB145D3A-5330-114B-90EA-833F6E587773}"/>
              </a:ext>
            </a:extLst>
          </p:cNvPr>
          <p:cNvSpPr txBox="1"/>
          <p:nvPr/>
        </p:nvSpPr>
        <p:spPr>
          <a:xfrm>
            <a:off x="963123" y="2649075"/>
            <a:ext cx="2340705"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hlinkClick r:id="rId3"/>
              </a:rPr>
              <a:t>Pepsi’s Act Initiative</a:t>
            </a:r>
            <a:r>
              <a:rPr lang="en-US" sz="2000" dirty="0">
                <a:latin typeface="Calibri" panose="020F0502020204030204" pitchFamily="34" charset="0"/>
                <a:cs typeface="Calibri" panose="020F0502020204030204" pitchFamily="34" charset="0"/>
              </a:rPr>
              <a:t> </a:t>
            </a:r>
          </a:p>
        </p:txBody>
      </p:sp>
      <p:sp>
        <p:nvSpPr>
          <p:cNvPr id="7" name="TextBox 6">
            <a:extLst>
              <a:ext uri="{FF2B5EF4-FFF2-40B4-BE49-F238E27FC236}">
                <a16:creationId xmlns:a16="http://schemas.microsoft.com/office/drawing/2014/main" id="{D65868E2-86B5-564E-977E-D7D79BCE2783}"/>
              </a:ext>
            </a:extLst>
          </p:cNvPr>
          <p:cNvSpPr txBox="1"/>
          <p:nvPr/>
        </p:nvSpPr>
        <p:spPr>
          <a:xfrm>
            <a:off x="547791" y="5898301"/>
            <a:ext cx="3739313" cy="400110"/>
          </a:xfrm>
          <a:prstGeom prst="rect">
            <a:avLst/>
          </a:prstGeom>
          <a:noFill/>
        </p:spPr>
        <p:txBody>
          <a:bodyPr wrap="square" rtlCol="0">
            <a:spAutoFit/>
          </a:bodyPr>
          <a:lstStyle/>
          <a:p>
            <a:r>
              <a:rPr lang="en-US" sz="2000" dirty="0">
                <a:hlinkClick r:id="rId10"/>
              </a:rPr>
              <a:t>TD Bank’s Workplace Initative</a:t>
            </a:r>
            <a:endParaRPr lang="en-US" sz="2000" dirty="0"/>
          </a:p>
        </p:txBody>
      </p:sp>
      <p:sp>
        <p:nvSpPr>
          <p:cNvPr id="10" name="TextBox 9">
            <a:extLst>
              <a:ext uri="{FF2B5EF4-FFF2-40B4-BE49-F238E27FC236}">
                <a16:creationId xmlns:a16="http://schemas.microsoft.com/office/drawing/2014/main" id="{5BC6D0AB-51DD-9747-92B5-2035E6E1A879}"/>
              </a:ext>
            </a:extLst>
          </p:cNvPr>
          <p:cNvSpPr txBox="1"/>
          <p:nvPr/>
        </p:nvSpPr>
        <p:spPr>
          <a:xfrm>
            <a:off x="5227150" y="5898301"/>
            <a:ext cx="4028547" cy="400110"/>
          </a:xfrm>
          <a:prstGeom prst="rect">
            <a:avLst/>
          </a:prstGeom>
          <a:noFill/>
        </p:spPr>
        <p:txBody>
          <a:bodyPr wrap="square" rtlCol="0">
            <a:spAutoFit/>
          </a:bodyPr>
          <a:lstStyle/>
          <a:p>
            <a:r>
              <a:rPr lang="en-US" sz="2000" dirty="0">
                <a:hlinkClick r:id="rId11"/>
              </a:rPr>
              <a:t>Walgreens’ Workplace Initiative</a:t>
            </a:r>
            <a:endParaRPr lang="en-US" sz="2000" dirty="0"/>
          </a:p>
        </p:txBody>
      </p:sp>
      <p:sp>
        <p:nvSpPr>
          <p:cNvPr id="13" name="TextBox 12">
            <a:extLst>
              <a:ext uri="{FF2B5EF4-FFF2-40B4-BE49-F238E27FC236}">
                <a16:creationId xmlns:a16="http://schemas.microsoft.com/office/drawing/2014/main" id="{DA5D6FFD-7C46-4749-B644-4C787B60D1A6}"/>
              </a:ext>
            </a:extLst>
          </p:cNvPr>
          <p:cNvSpPr txBox="1"/>
          <p:nvPr/>
        </p:nvSpPr>
        <p:spPr>
          <a:xfrm>
            <a:off x="6351756" y="2649075"/>
            <a:ext cx="2125538"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hlinkClick r:id="rId12"/>
              </a:rPr>
              <a:t>P&amp;G’s Project WIN</a:t>
            </a:r>
            <a:endParaRPr lang="en-US" sz="2000" dirty="0">
              <a:latin typeface="Calibri" panose="020F0502020204030204" pitchFamily="34" charset="0"/>
              <a:cs typeface="Calibri" panose="020F0502020204030204" pitchFamily="34" charset="0"/>
            </a:endParaRPr>
          </a:p>
        </p:txBody>
      </p:sp>
      <p:sp>
        <p:nvSpPr>
          <p:cNvPr id="15" name="Title 14">
            <a:extLst>
              <a:ext uri="{FF2B5EF4-FFF2-40B4-BE49-F238E27FC236}">
                <a16:creationId xmlns:a16="http://schemas.microsoft.com/office/drawing/2014/main" id="{9D0F2596-63DA-45E7-AFD9-B690E02E5D71}"/>
              </a:ext>
            </a:extLst>
          </p:cNvPr>
          <p:cNvSpPr>
            <a:spLocks noGrp="1"/>
          </p:cNvSpPr>
          <p:nvPr>
            <p:ph type="title"/>
          </p:nvPr>
        </p:nvSpPr>
        <p:spPr>
          <a:xfrm>
            <a:off x="798184" y="341586"/>
            <a:ext cx="8229599" cy="276999"/>
          </a:xfrm>
        </p:spPr>
        <p:txBody>
          <a:bodyPr/>
          <a:lstStyle/>
          <a:p>
            <a:pPr algn="r"/>
            <a:r>
              <a:rPr lang="es-419" sz="2400" b="1" dirty="0">
                <a:solidFill>
                  <a:schemeClr val="bg1"/>
                </a:solidFill>
                <a:latin typeface="Libre Baskerville" panose="020B0604020202020204" charset="0"/>
              </a:rPr>
              <a:t>Casos de Estudios sobre </a:t>
            </a:r>
            <a:br>
              <a:rPr lang="es-419" sz="2400" b="1" dirty="0">
                <a:solidFill>
                  <a:schemeClr val="bg1"/>
                </a:solidFill>
                <a:latin typeface="Libre Baskerville" panose="020B0604020202020204" charset="0"/>
              </a:rPr>
            </a:br>
            <a:r>
              <a:rPr lang="es-419" sz="2400" b="1" dirty="0">
                <a:solidFill>
                  <a:schemeClr val="bg1"/>
                </a:solidFill>
                <a:latin typeface="Libre Baskerville" panose="020B0604020202020204" charset="0"/>
              </a:rPr>
              <a:t>Iniciativa de Trabajo</a:t>
            </a:r>
          </a:p>
        </p:txBody>
      </p:sp>
    </p:spTree>
    <p:extLst>
      <p:ext uri="{BB962C8B-B14F-4D97-AF65-F5344CB8AC3E}">
        <p14:creationId xmlns:p14="http://schemas.microsoft.com/office/powerpoint/2010/main" val="1813227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of GM"/>
          <p:cNvPicPr>
            <a:picLocks noChangeAspect="1"/>
          </p:cNvPicPr>
          <p:nvPr/>
        </p:nvPicPr>
        <p:blipFill>
          <a:blip r:embed="rId2"/>
          <a:stretch>
            <a:fillRect/>
          </a:stretch>
        </p:blipFill>
        <p:spPr>
          <a:xfrm>
            <a:off x="5882525" y="1739513"/>
            <a:ext cx="2054359" cy="2054359"/>
          </a:xfrm>
          <a:prstGeom prst="rect">
            <a:avLst/>
          </a:prstGeom>
        </p:spPr>
      </p:pic>
      <p:sp>
        <p:nvSpPr>
          <p:cNvPr id="7" name="AutoShape 4" descr="Image result for mckesson"/>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125"/>
          </a:p>
        </p:txBody>
      </p:sp>
      <p:sp>
        <p:nvSpPr>
          <p:cNvPr id="9" name="AutoShape 6" descr="Image result for mckesson"/>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125"/>
          </a:p>
        </p:txBody>
      </p:sp>
      <p:pic>
        <p:nvPicPr>
          <p:cNvPr id="10" name="Picture 9" descr="Logo of Boston Scientific"/>
          <p:cNvPicPr>
            <a:picLocks noChangeAspect="1"/>
          </p:cNvPicPr>
          <p:nvPr/>
        </p:nvPicPr>
        <p:blipFill>
          <a:blip r:embed="rId3"/>
          <a:stretch>
            <a:fillRect/>
          </a:stretch>
        </p:blipFill>
        <p:spPr>
          <a:xfrm>
            <a:off x="457221" y="1898742"/>
            <a:ext cx="2736056" cy="942975"/>
          </a:xfrm>
          <a:prstGeom prst="rect">
            <a:avLst/>
          </a:prstGeom>
        </p:spPr>
      </p:pic>
      <p:pic>
        <p:nvPicPr>
          <p:cNvPr id="8" name="Picture 7" descr="Logo of Grainger">
            <a:extLst>
              <a:ext uri="{FF2B5EF4-FFF2-40B4-BE49-F238E27FC236}">
                <a16:creationId xmlns:a16="http://schemas.microsoft.com/office/drawing/2014/main" id="{3AD95417-520F-4952-8B3C-ABDF68860824}"/>
              </a:ext>
            </a:extLst>
          </p:cNvPr>
          <p:cNvPicPr>
            <a:picLocks noChangeAspect="1"/>
          </p:cNvPicPr>
          <p:nvPr/>
        </p:nvPicPr>
        <p:blipFill>
          <a:blip r:embed="rId4"/>
          <a:stretch>
            <a:fillRect/>
          </a:stretch>
        </p:blipFill>
        <p:spPr>
          <a:xfrm>
            <a:off x="345281" y="4059321"/>
            <a:ext cx="3835401" cy="867628"/>
          </a:xfrm>
          <a:prstGeom prst="rect">
            <a:avLst/>
          </a:prstGeom>
        </p:spPr>
      </p:pic>
      <p:pic>
        <p:nvPicPr>
          <p:cNvPr id="11" name="Picture 10" descr="Logo of McKesson">
            <a:extLst>
              <a:ext uri="{FF2B5EF4-FFF2-40B4-BE49-F238E27FC236}">
                <a16:creationId xmlns:a16="http://schemas.microsoft.com/office/drawing/2014/main" id="{719C64A6-30C0-4439-B5E6-E8D4C4DF4D8A}"/>
              </a:ext>
            </a:extLst>
          </p:cNvPr>
          <p:cNvPicPr>
            <a:picLocks noChangeAspect="1"/>
          </p:cNvPicPr>
          <p:nvPr/>
        </p:nvPicPr>
        <p:blipFill>
          <a:blip r:embed="rId5"/>
          <a:stretch>
            <a:fillRect/>
          </a:stretch>
        </p:blipFill>
        <p:spPr>
          <a:xfrm>
            <a:off x="4400570" y="5278871"/>
            <a:ext cx="4286250" cy="578644"/>
          </a:xfrm>
          <a:prstGeom prst="rect">
            <a:avLst/>
          </a:prstGeom>
        </p:spPr>
      </p:pic>
      <p:sp>
        <p:nvSpPr>
          <p:cNvPr id="3" name="TextBox 2">
            <a:extLst>
              <a:ext uri="{FF2B5EF4-FFF2-40B4-BE49-F238E27FC236}">
                <a16:creationId xmlns:a16="http://schemas.microsoft.com/office/drawing/2014/main" id="{4D9BA035-3AE5-2246-85E3-08BBBC3705FB}"/>
              </a:ext>
            </a:extLst>
          </p:cNvPr>
          <p:cNvSpPr txBox="1"/>
          <p:nvPr/>
        </p:nvSpPr>
        <p:spPr>
          <a:xfrm>
            <a:off x="345281" y="3032141"/>
            <a:ext cx="4855318" cy="400110"/>
          </a:xfrm>
          <a:prstGeom prst="rect">
            <a:avLst/>
          </a:prstGeom>
          <a:noFill/>
        </p:spPr>
        <p:txBody>
          <a:bodyPr wrap="square" rtlCol="0">
            <a:spAutoFit/>
          </a:bodyPr>
          <a:lstStyle/>
          <a:p>
            <a:r>
              <a:rPr lang="en-US" sz="2000" dirty="0">
                <a:hlinkClick r:id="rId6"/>
              </a:rPr>
              <a:t>Boston Scientific’s Workplace Initiative</a:t>
            </a:r>
            <a:endParaRPr lang="en-US" sz="2000" dirty="0"/>
          </a:p>
        </p:txBody>
      </p:sp>
      <p:sp>
        <p:nvSpPr>
          <p:cNvPr id="5" name="TextBox 4">
            <a:extLst>
              <a:ext uri="{FF2B5EF4-FFF2-40B4-BE49-F238E27FC236}">
                <a16:creationId xmlns:a16="http://schemas.microsoft.com/office/drawing/2014/main" id="{E6D2AA33-FCA0-5D4D-B1E7-3C695598657B}"/>
              </a:ext>
            </a:extLst>
          </p:cNvPr>
          <p:cNvSpPr txBox="1"/>
          <p:nvPr/>
        </p:nvSpPr>
        <p:spPr>
          <a:xfrm>
            <a:off x="496199" y="5117288"/>
            <a:ext cx="3661580" cy="400110"/>
          </a:xfrm>
          <a:prstGeom prst="rect">
            <a:avLst/>
          </a:prstGeom>
          <a:noFill/>
        </p:spPr>
        <p:txBody>
          <a:bodyPr wrap="none" rtlCol="0">
            <a:spAutoFit/>
          </a:bodyPr>
          <a:lstStyle/>
          <a:p>
            <a:r>
              <a:rPr lang="en-US" sz="2000" dirty="0">
                <a:hlinkClick r:id="rId7"/>
              </a:rPr>
              <a:t>Grainger’s Workplace Initiative</a:t>
            </a:r>
            <a:endParaRPr lang="en-US" sz="2000" dirty="0"/>
          </a:p>
        </p:txBody>
      </p:sp>
      <p:sp>
        <p:nvSpPr>
          <p:cNvPr id="12" name="TextBox 11">
            <a:extLst>
              <a:ext uri="{FF2B5EF4-FFF2-40B4-BE49-F238E27FC236}">
                <a16:creationId xmlns:a16="http://schemas.microsoft.com/office/drawing/2014/main" id="{E9E4B1BD-BEA0-C040-9610-0C9CF47985E9}"/>
              </a:ext>
            </a:extLst>
          </p:cNvPr>
          <p:cNvSpPr txBox="1"/>
          <p:nvPr/>
        </p:nvSpPr>
        <p:spPr>
          <a:xfrm>
            <a:off x="5796367" y="3859077"/>
            <a:ext cx="3448442" cy="400110"/>
          </a:xfrm>
          <a:prstGeom prst="rect">
            <a:avLst/>
          </a:prstGeom>
          <a:noFill/>
        </p:spPr>
        <p:txBody>
          <a:bodyPr wrap="square" rtlCol="0">
            <a:spAutoFit/>
          </a:bodyPr>
          <a:lstStyle/>
          <a:p>
            <a:r>
              <a:rPr lang="en-US" sz="2000" dirty="0">
                <a:hlinkClick r:id="rId8"/>
              </a:rPr>
              <a:t>GM’s Workplace Initiative</a:t>
            </a:r>
            <a:endParaRPr lang="en-US" sz="2000" dirty="0"/>
          </a:p>
        </p:txBody>
      </p:sp>
      <p:sp>
        <p:nvSpPr>
          <p:cNvPr id="13" name="TextBox 12">
            <a:extLst>
              <a:ext uri="{FF2B5EF4-FFF2-40B4-BE49-F238E27FC236}">
                <a16:creationId xmlns:a16="http://schemas.microsoft.com/office/drawing/2014/main" id="{2016F7AD-C0CB-A44C-9587-6C1EA2D8074C}"/>
              </a:ext>
            </a:extLst>
          </p:cNvPr>
          <p:cNvSpPr txBox="1"/>
          <p:nvPr/>
        </p:nvSpPr>
        <p:spPr>
          <a:xfrm>
            <a:off x="4680487" y="5982349"/>
            <a:ext cx="4745358" cy="400110"/>
          </a:xfrm>
          <a:prstGeom prst="rect">
            <a:avLst/>
          </a:prstGeom>
          <a:noFill/>
        </p:spPr>
        <p:txBody>
          <a:bodyPr wrap="square" rtlCol="0">
            <a:spAutoFit/>
          </a:bodyPr>
          <a:lstStyle/>
          <a:p>
            <a:r>
              <a:rPr lang="en-US" sz="2000" dirty="0">
                <a:hlinkClick r:id="rId9"/>
              </a:rPr>
              <a:t>McKesson’s Workplace Initiative</a:t>
            </a:r>
            <a:endParaRPr lang="en-US" sz="2000" dirty="0"/>
          </a:p>
        </p:txBody>
      </p:sp>
      <p:sp>
        <p:nvSpPr>
          <p:cNvPr id="2" name="Title 1">
            <a:extLst>
              <a:ext uri="{FF2B5EF4-FFF2-40B4-BE49-F238E27FC236}">
                <a16:creationId xmlns:a16="http://schemas.microsoft.com/office/drawing/2014/main" id="{D0E312E0-4B93-4C50-8ADC-BFCD4FA32680}"/>
              </a:ext>
            </a:extLst>
          </p:cNvPr>
          <p:cNvSpPr>
            <a:spLocks noGrp="1"/>
          </p:cNvSpPr>
          <p:nvPr>
            <p:ph type="title"/>
          </p:nvPr>
        </p:nvSpPr>
        <p:spPr/>
        <p:txBody>
          <a:bodyPr/>
          <a:lstStyle/>
          <a:p>
            <a:pPr algn="r"/>
            <a:r>
              <a:rPr lang="es-419" sz="2400" b="1" dirty="0">
                <a:solidFill>
                  <a:schemeClr val="bg1"/>
                </a:solidFill>
                <a:latin typeface="Libre Baskerville" panose="020B0604020202020204" charset="0"/>
              </a:rPr>
              <a:t>Casos de Estudios sobre </a:t>
            </a:r>
            <a:br>
              <a:rPr lang="es-419" sz="2400" b="1" dirty="0">
                <a:solidFill>
                  <a:schemeClr val="bg1"/>
                </a:solidFill>
                <a:latin typeface="Libre Baskerville" panose="020B0604020202020204" charset="0"/>
              </a:rPr>
            </a:br>
            <a:r>
              <a:rPr lang="es-419" sz="2400" b="1" dirty="0">
                <a:solidFill>
                  <a:schemeClr val="bg1"/>
                </a:solidFill>
                <a:latin typeface="Libre Baskerville" panose="020B0604020202020204" charset="0"/>
              </a:rPr>
              <a:t>Iniciativa de Trabajo Parte 2</a:t>
            </a:r>
            <a:endParaRPr lang="en-US" sz="2400" b="1" dirty="0">
              <a:solidFill>
                <a:schemeClr val="bg1"/>
              </a:solidFill>
              <a:latin typeface="Libre Baskerville" panose="020B0604020202020204" charset="0"/>
            </a:endParaRPr>
          </a:p>
        </p:txBody>
      </p:sp>
    </p:spTree>
    <p:extLst>
      <p:ext uri="{BB962C8B-B14F-4D97-AF65-F5344CB8AC3E}">
        <p14:creationId xmlns:p14="http://schemas.microsoft.com/office/powerpoint/2010/main" val="2284694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2" name="Title 1">
            <a:extLst>
              <a:ext uri="{FF2B5EF4-FFF2-40B4-BE49-F238E27FC236}">
                <a16:creationId xmlns:a16="http://schemas.microsoft.com/office/drawing/2014/main" id="{741EF4A0-E79D-4C82-A071-0C8E9EBDE588}"/>
              </a:ext>
            </a:extLst>
          </p:cNvPr>
          <p:cNvSpPr>
            <a:spLocks noGrp="1"/>
          </p:cNvSpPr>
          <p:nvPr>
            <p:ph type="title" idx="4294967295"/>
          </p:nvPr>
        </p:nvSpPr>
        <p:spPr>
          <a:xfrm>
            <a:off x="457221" y="274339"/>
            <a:ext cx="8229599" cy="276999"/>
          </a:xfrm>
        </p:spPr>
        <p:txBody>
          <a:bodyPr/>
          <a:lstStyle/>
          <a:p>
            <a:pPr algn="r"/>
            <a:r>
              <a:rPr lang="en-US" sz="2400" b="1" dirty="0" err="1">
                <a:solidFill>
                  <a:schemeClr val="bg1"/>
                </a:solidFill>
                <a:latin typeface="Libre Baskerville" panose="020B0604020202020204" charset="0"/>
              </a:rPr>
              <a:t>Buscando</a:t>
            </a:r>
            <a:r>
              <a:rPr lang="en-US" sz="2400" b="1" dirty="0">
                <a:solidFill>
                  <a:schemeClr val="bg1"/>
                </a:solidFill>
                <a:latin typeface="Libre Baskerville" panose="020B0604020202020204" charset="0"/>
              </a:rPr>
              <a:t> </a:t>
            </a:r>
            <a:r>
              <a:rPr lang="en-US" sz="2400" b="1" dirty="0" err="1">
                <a:solidFill>
                  <a:schemeClr val="bg1"/>
                </a:solidFill>
                <a:latin typeface="Libre Baskerville" panose="020B0604020202020204" charset="0"/>
              </a:rPr>
              <a:t>Empleadores</a:t>
            </a:r>
            <a:r>
              <a:rPr lang="en-US" sz="2400" b="1" dirty="0">
                <a:solidFill>
                  <a:schemeClr val="bg1"/>
                </a:solidFill>
                <a:latin typeface="Libre Baskerville" panose="020B0604020202020204" charset="0"/>
              </a:rPr>
              <a:t> </a:t>
            </a:r>
            <a:r>
              <a:rPr lang="en-US" sz="2400" b="1" dirty="0" err="1">
                <a:solidFill>
                  <a:schemeClr val="bg1"/>
                </a:solidFill>
                <a:latin typeface="Libre Baskerville" panose="020B0604020202020204" charset="0"/>
              </a:rPr>
              <a:t>Inclusivos</a:t>
            </a:r>
            <a:endParaRPr lang="en-US" sz="2400" b="1" dirty="0">
              <a:solidFill>
                <a:schemeClr val="bg1"/>
              </a:solidFill>
              <a:latin typeface="Libre Baskerville" panose="020B0604020202020204" charset="0"/>
            </a:endParaRPr>
          </a:p>
        </p:txBody>
      </p:sp>
      <p:pic>
        <p:nvPicPr>
          <p:cNvPr id="1026" name="Picture 2" descr="Logo of the National Organization on Disability ">
            <a:extLst>
              <a:ext uri="{FF2B5EF4-FFF2-40B4-BE49-F238E27FC236}">
                <a16:creationId xmlns:a16="http://schemas.microsoft.com/office/drawing/2014/main" id="{C87101BC-47D9-472C-A32D-24DC5DDA47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0670" y="1425844"/>
            <a:ext cx="3486150" cy="1371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FAAA0D6-D5AC-41C9-9BCE-9B9F900A374A}"/>
              </a:ext>
            </a:extLst>
          </p:cNvPr>
          <p:cNvSpPr/>
          <p:nvPr/>
        </p:nvSpPr>
        <p:spPr>
          <a:xfrm>
            <a:off x="5397137" y="2864171"/>
            <a:ext cx="3289683" cy="707886"/>
          </a:xfrm>
          <a:prstGeom prst="rect">
            <a:avLst/>
          </a:prstGeom>
        </p:spPr>
        <p:txBody>
          <a:bodyPr wrap="none">
            <a:spAutoFit/>
          </a:bodyPr>
          <a:lstStyle/>
          <a:p>
            <a:pPr algn="just"/>
            <a:r>
              <a:rPr lang="en-US" sz="2000" b="1" dirty="0">
                <a:latin typeface="Libre Baskerville" panose="020B0604020202020204" charset="0"/>
                <a:hlinkClick r:id="rId4"/>
              </a:rPr>
              <a:t>National Organization </a:t>
            </a:r>
          </a:p>
          <a:p>
            <a:pPr algn="just"/>
            <a:r>
              <a:rPr lang="en-US" sz="2000" b="1" dirty="0">
                <a:latin typeface="Libre Baskerville" panose="020B0604020202020204" charset="0"/>
                <a:hlinkClick r:id="rId4"/>
              </a:rPr>
              <a:t>on Disability (NOD)</a:t>
            </a:r>
            <a:endParaRPr lang="en-US" sz="2000" b="1" dirty="0">
              <a:latin typeface="Libre Baskerville" panose="020B0604020202020204" charset="0"/>
            </a:endParaRPr>
          </a:p>
        </p:txBody>
      </p:sp>
      <p:pic>
        <p:nvPicPr>
          <p:cNvPr id="1028" name="Picture 4" descr="US Business Leadership Network">
            <a:extLst>
              <a:ext uri="{FF2B5EF4-FFF2-40B4-BE49-F238E27FC236}">
                <a16:creationId xmlns:a16="http://schemas.microsoft.com/office/drawing/2014/main" id="{E3D75401-091B-477E-A89E-CF40C73083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842" y="1801234"/>
            <a:ext cx="4543425" cy="876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EEFA9F8-5C81-4D89-A19B-02A4FE5599D3}"/>
              </a:ext>
            </a:extLst>
          </p:cNvPr>
          <p:cNvSpPr/>
          <p:nvPr/>
        </p:nvSpPr>
        <p:spPr>
          <a:xfrm>
            <a:off x="330842" y="2871580"/>
            <a:ext cx="3557384" cy="707886"/>
          </a:xfrm>
          <a:prstGeom prst="rect">
            <a:avLst/>
          </a:prstGeom>
        </p:spPr>
        <p:txBody>
          <a:bodyPr wrap="none">
            <a:spAutoFit/>
          </a:bodyPr>
          <a:lstStyle/>
          <a:p>
            <a:r>
              <a:rPr lang="en-US" sz="2000" b="1" dirty="0">
                <a:latin typeface="Libre Baskerville" panose="020B0604020202020204" charset="0"/>
                <a:hlinkClick r:id="rId6"/>
              </a:rPr>
              <a:t>US Business Leadership </a:t>
            </a:r>
          </a:p>
          <a:p>
            <a:r>
              <a:rPr lang="en-US" sz="2000" b="1" dirty="0">
                <a:latin typeface="Libre Baskerville" panose="020B0604020202020204" charset="0"/>
                <a:hlinkClick r:id="rId6"/>
              </a:rPr>
              <a:t>Network® (USBLN®)</a:t>
            </a:r>
            <a:endParaRPr lang="en-US" sz="2000" b="1" dirty="0">
              <a:latin typeface="Libre Baskerville" panose="020B0604020202020204" charset="0"/>
            </a:endParaRPr>
          </a:p>
        </p:txBody>
      </p:sp>
      <p:sp>
        <p:nvSpPr>
          <p:cNvPr id="3" name="Rectangle 2">
            <a:extLst>
              <a:ext uri="{FF2B5EF4-FFF2-40B4-BE49-F238E27FC236}">
                <a16:creationId xmlns:a16="http://schemas.microsoft.com/office/drawing/2014/main" id="{99E36832-9275-43DD-9AB0-C88A25DDFE6C}"/>
              </a:ext>
            </a:extLst>
          </p:cNvPr>
          <p:cNvSpPr/>
          <p:nvPr/>
        </p:nvSpPr>
        <p:spPr>
          <a:xfrm>
            <a:off x="116287" y="3728763"/>
            <a:ext cx="4572000" cy="3046988"/>
          </a:xfrm>
          <a:prstGeom prst="rect">
            <a:avLst/>
          </a:prstGeom>
        </p:spPr>
        <p:txBody>
          <a:bodyPr>
            <a:spAutoFit/>
          </a:bodyPr>
          <a:lstStyle/>
          <a:p>
            <a:pPr marL="285750" indent="-285750">
              <a:buFont typeface="Wingdings" panose="05000000000000000000" pitchFamily="2" charset="2"/>
              <a:buChar char="v"/>
            </a:pPr>
            <a:r>
              <a:rPr lang="es-ES" sz="1600" dirty="0">
                <a:latin typeface="Calibri" panose="020F0502020204030204" pitchFamily="34" charset="0"/>
                <a:cs typeface="Calibri" panose="020F0502020204030204" pitchFamily="34" charset="0"/>
              </a:rPr>
              <a:t>El Índice de Igualdad de Discapacidad (DEI) es una herramienta de evaluación comparativa gratuita para los socios de USBLN que brinda una oportunidad confidencial para recibir un puntaje objetivo en las políticas y prácticas de inclusión de discapacidad.</a:t>
            </a:r>
          </a:p>
          <a:p>
            <a:pPr marL="285750" indent="-285750">
              <a:buFont typeface="Wingdings" panose="05000000000000000000" pitchFamily="2" charset="2"/>
              <a:buChar char="v"/>
            </a:pPr>
            <a:endParaRPr lang="es-ES" sz="16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r>
              <a:rPr lang="es-ES" sz="1600" dirty="0">
                <a:latin typeface="Calibri" panose="020F0502020204030204" pitchFamily="34" charset="0"/>
                <a:cs typeface="Calibri" panose="020F0502020204030204" pitchFamily="34" charset="0"/>
              </a:rPr>
              <a:t>Es una herramienta de reconocimiento </a:t>
            </a:r>
            <a:r>
              <a:rPr lang="es-ES" sz="1600" dirty="0" err="1">
                <a:latin typeface="Calibri" panose="020F0502020204030204" pitchFamily="34" charset="0"/>
                <a:cs typeface="Calibri" panose="020F0502020204030204" pitchFamily="34" charset="0"/>
              </a:rPr>
              <a:t>aspiracional</a:t>
            </a:r>
            <a:r>
              <a:rPr lang="es-ES" sz="1600" dirty="0">
                <a:latin typeface="Calibri" panose="020F0502020204030204" pitchFamily="34" charset="0"/>
                <a:cs typeface="Calibri" panose="020F0502020204030204" pitchFamily="34" charset="0"/>
              </a:rPr>
              <a:t> y educativa que ayuda a identificar oportunidades para la mejora continua y ayuda a establecer una reputación como empleador de elección.</a:t>
            </a:r>
          </a:p>
        </p:txBody>
      </p:sp>
      <p:sp>
        <p:nvSpPr>
          <p:cNvPr id="9" name="Rectangle 8">
            <a:extLst>
              <a:ext uri="{FF2B5EF4-FFF2-40B4-BE49-F238E27FC236}">
                <a16:creationId xmlns:a16="http://schemas.microsoft.com/office/drawing/2014/main" id="{8DA0383A-27AE-44FF-B112-7E2F5B45AB5A}"/>
              </a:ext>
            </a:extLst>
          </p:cNvPr>
          <p:cNvSpPr/>
          <p:nvPr/>
        </p:nvSpPr>
        <p:spPr>
          <a:xfrm>
            <a:off x="4572000" y="3671950"/>
            <a:ext cx="4572000" cy="2554545"/>
          </a:xfrm>
          <a:prstGeom prst="rect">
            <a:avLst/>
          </a:prstGeom>
        </p:spPr>
        <p:txBody>
          <a:bodyPr>
            <a:spAutoFit/>
          </a:bodyPr>
          <a:lstStyle/>
          <a:p>
            <a:pPr marL="285750" indent="-285750">
              <a:buFont typeface="Wingdings" panose="05000000000000000000" pitchFamily="2" charset="2"/>
              <a:buChar char="v"/>
            </a:pPr>
            <a:r>
              <a:rPr lang="es-ES" sz="1600" dirty="0">
                <a:latin typeface="Calibri" panose="020F0502020204030204" pitchFamily="34" charset="0"/>
                <a:cs typeface="Calibri" panose="020F0502020204030204" pitchFamily="34" charset="0"/>
              </a:rPr>
              <a:t>NOD </a:t>
            </a:r>
            <a:r>
              <a:rPr lang="es-ES" sz="1600" dirty="0" err="1">
                <a:latin typeface="Calibri" panose="020F0502020204030204" pitchFamily="34" charset="0"/>
                <a:cs typeface="Calibri" panose="020F0502020204030204" pitchFamily="34" charset="0"/>
              </a:rPr>
              <a:t>Leading</a:t>
            </a:r>
            <a:r>
              <a:rPr lang="es-ES" sz="1600" dirty="0">
                <a:latin typeface="Calibri" panose="020F0502020204030204" pitchFamily="34" charset="0"/>
                <a:cs typeface="Calibri" panose="020F0502020204030204" pitchFamily="34" charset="0"/>
              </a:rPr>
              <a:t> </a:t>
            </a:r>
            <a:r>
              <a:rPr lang="es-ES" sz="1600" dirty="0" err="1">
                <a:latin typeface="Calibri" panose="020F0502020204030204" pitchFamily="34" charset="0"/>
                <a:cs typeface="Calibri" panose="020F0502020204030204" pitchFamily="34" charset="0"/>
              </a:rPr>
              <a:t>Disability</a:t>
            </a:r>
            <a:r>
              <a:rPr lang="es-ES" sz="1600" dirty="0">
                <a:latin typeface="Calibri" panose="020F0502020204030204" pitchFamily="34" charset="0"/>
                <a:cs typeface="Calibri" panose="020F0502020204030204" pitchFamily="34" charset="0"/>
              </a:rPr>
              <a:t> </a:t>
            </a:r>
            <a:r>
              <a:rPr lang="es-ES" sz="1600" dirty="0" err="1">
                <a:latin typeface="Calibri" panose="020F0502020204030204" pitchFamily="34" charset="0"/>
                <a:cs typeface="Calibri" panose="020F0502020204030204" pitchFamily="34" charset="0"/>
              </a:rPr>
              <a:t>Employer</a:t>
            </a:r>
            <a:r>
              <a:rPr lang="es-ES" sz="1600" dirty="0">
                <a:latin typeface="Calibri" panose="020F0502020204030204" pitchFamily="34" charset="0"/>
                <a:cs typeface="Calibri" panose="020F0502020204030204" pitchFamily="34" charset="0"/>
              </a:rPr>
              <a:t> </a:t>
            </a:r>
            <a:r>
              <a:rPr lang="es-ES" sz="1600" dirty="0" err="1">
                <a:latin typeface="Calibri" panose="020F0502020204030204" pitchFamily="34" charset="0"/>
                <a:cs typeface="Calibri" panose="020F0502020204030204" pitchFamily="34" charset="0"/>
              </a:rPr>
              <a:t>Seal</a:t>
            </a:r>
            <a:r>
              <a:rPr lang="es-ES" sz="1600" dirty="0">
                <a:latin typeface="Calibri" panose="020F0502020204030204" pitchFamily="34" charset="0"/>
                <a:cs typeface="Calibri" panose="020F0502020204030204" pitchFamily="34" charset="0"/>
              </a:rPr>
              <a:t> ™ es un reconocimiento público que aplaude a las organizaciones que lideran el camino de la contratación de discapacitados y alienta a otras empresas a aprovechar los numerosos beneficios de contratar talentos con discapacidades.</a:t>
            </a:r>
          </a:p>
          <a:p>
            <a:pPr marL="285750" indent="-285750">
              <a:buFont typeface="Wingdings" panose="05000000000000000000" pitchFamily="2" charset="2"/>
              <a:buChar char="v"/>
            </a:pPr>
            <a:endParaRPr lang="es-ES" sz="16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r>
              <a:rPr lang="es-ES" sz="1600" dirty="0">
                <a:latin typeface="Calibri" panose="020F0502020204030204" pitchFamily="34" charset="0"/>
                <a:cs typeface="Calibri" panose="020F0502020204030204" pitchFamily="34" charset="0"/>
              </a:rPr>
              <a:t>El </a:t>
            </a:r>
            <a:r>
              <a:rPr lang="es-ES" sz="1600" dirty="0" err="1">
                <a:latin typeface="Calibri" panose="020F0502020204030204" pitchFamily="34" charset="0"/>
                <a:cs typeface="Calibri" panose="020F0502020204030204" pitchFamily="34" charset="0"/>
              </a:rPr>
              <a:t>Leading</a:t>
            </a:r>
            <a:r>
              <a:rPr lang="es-ES" sz="1600" dirty="0">
                <a:latin typeface="Calibri" panose="020F0502020204030204" pitchFamily="34" charset="0"/>
                <a:cs typeface="Calibri" panose="020F0502020204030204" pitchFamily="34" charset="0"/>
              </a:rPr>
              <a:t> </a:t>
            </a:r>
            <a:r>
              <a:rPr lang="es-ES" sz="1600" dirty="0" err="1">
                <a:latin typeface="Calibri" panose="020F0502020204030204" pitchFamily="34" charset="0"/>
                <a:cs typeface="Calibri" panose="020F0502020204030204" pitchFamily="34" charset="0"/>
              </a:rPr>
              <a:t>Employer</a:t>
            </a:r>
            <a:r>
              <a:rPr lang="es-ES" sz="1600" dirty="0">
                <a:latin typeface="Calibri" panose="020F0502020204030204" pitchFamily="34" charset="0"/>
                <a:cs typeface="Calibri" panose="020F0502020204030204" pitchFamily="34" charset="0"/>
              </a:rPr>
              <a:t> </a:t>
            </a:r>
            <a:r>
              <a:rPr lang="es-ES" sz="1600" dirty="0" err="1">
                <a:latin typeface="Calibri" panose="020F0502020204030204" pitchFamily="34" charset="0"/>
                <a:cs typeface="Calibri" panose="020F0502020204030204" pitchFamily="34" charset="0"/>
              </a:rPr>
              <a:t>Seal</a:t>
            </a:r>
            <a:r>
              <a:rPr lang="es-ES" sz="1600" dirty="0">
                <a:latin typeface="Calibri" panose="020F0502020204030204" pitchFamily="34" charset="0"/>
                <a:cs typeface="Calibri" panose="020F0502020204030204" pitchFamily="34" charset="0"/>
              </a:rPr>
              <a:t> ™ de discapacidad se otorga anualmente en función del rendimiento del </a:t>
            </a:r>
            <a:r>
              <a:rPr lang="es-ES" sz="1600" dirty="0" err="1">
                <a:latin typeface="Calibri" panose="020F0502020204030204" pitchFamily="34" charset="0"/>
                <a:cs typeface="Calibri" panose="020F0502020204030204" pitchFamily="34" charset="0"/>
              </a:rPr>
              <a:t>Disability</a:t>
            </a:r>
            <a:r>
              <a:rPr lang="es-ES" sz="1600" dirty="0">
                <a:latin typeface="Calibri" panose="020F0502020204030204" pitchFamily="34" charset="0"/>
                <a:cs typeface="Calibri" panose="020F0502020204030204" pitchFamily="34" charset="0"/>
              </a:rPr>
              <a:t> </a:t>
            </a:r>
            <a:r>
              <a:rPr lang="es-ES" sz="1600" dirty="0" err="1">
                <a:latin typeface="Calibri" panose="020F0502020204030204" pitchFamily="34" charset="0"/>
                <a:cs typeface="Calibri" panose="020F0502020204030204" pitchFamily="34" charset="0"/>
              </a:rPr>
              <a:t>Employment</a:t>
            </a:r>
            <a:r>
              <a:rPr lang="es-ES" sz="1600" dirty="0">
                <a:latin typeface="Calibri" panose="020F0502020204030204" pitchFamily="34" charset="0"/>
                <a:cs typeface="Calibri" panose="020F0502020204030204" pitchFamily="34" charset="0"/>
              </a:rPr>
              <a:t> </a:t>
            </a:r>
            <a:r>
              <a:rPr lang="es-ES" sz="1600" dirty="0" err="1">
                <a:latin typeface="Calibri" panose="020F0502020204030204" pitchFamily="34" charset="0"/>
                <a:cs typeface="Calibri" panose="020F0502020204030204" pitchFamily="34" charset="0"/>
              </a:rPr>
              <a:t>Tracker</a:t>
            </a:r>
            <a:r>
              <a:rPr lang="es-ES" sz="1600" dirty="0">
                <a:latin typeface="Calibri" panose="020F0502020204030204" pitchFamily="34" charset="0"/>
                <a:cs typeface="Calibri" panose="020F0502020204030204" pitchFamily="34" charset="0"/>
              </a:rPr>
              <a:t> ™.</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4354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6" name="Shape 176"/>
          <p:cNvSpPr txBox="1">
            <a:spLocks noGrp="1"/>
          </p:cNvSpPr>
          <p:nvPr>
            <p:ph type="title"/>
          </p:nvPr>
        </p:nvSpPr>
        <p:spPr>
          <a:xfrm>
            <a:off x="465931" y="-32657"/>
            <a:ext cx="8229600" cy="1143000"/>
          </a:xfrm>
          <a:prstGeom prst="rect">
            <a:avLst/>
          </a:prstGeom>
          <a:noFill/>
          <a:ln>
            <a:noFill/>
          </a:ln>
        </p:spPr>
        <p:txBody>
          <a:bodyPr wrap="square" lIns="91425" tIns="45700" rIns="91425" bIns="45700" anchor="ctr" anchorCtr="0">
            <a:noAutofit/>
          </a:bodyPr>
          <a:lstStyle/>
          <a:p>
            <a:pPr lvl="0" indent="-69850" algn="r">
              <a:buClr>
                <a:schemeClr val="lt1"/>
              </a:buClr>
              <a:buSzPts val="1100"/>
            </a:pPr>
            <a:r>
              <a:rPr lang="en-US" sz="2400" b="1" dirty="0" err="1">
                <a:solidFill>
                  <a:schemeClr val="lt1"/>
                </a:solidFill>
                <a:latin typeface="Libre Baskerville" panose="020B0604020202020204" charset="0"/>
              </a:rPr>
              <a:t>Resultados</a:t>
            </a:r>
            <a:r>
              <a:rPr lang="en-US" sz="2400" b="1" dirty="0">
                <a:solidFill>
                  <a:schemeClr val="lt1"/>
                </a:solidFill>
                <a:latin typeface="Libre Baskerville" panose="020B0604020202020204" charset="0"/>
              </a:rPr>
              <a:t> de </a:t>
            </a:r>
            <a:r>
              <a:rPr lang="en-US" sz="2400" b="1" dirty="0" err="1">
                <a:solidFill>
                  <a:schemeClr val="lt1"/>
                </a:solidFill>
                <a:latin typeface="Libre Baskerville" panose="020B0604020202020204" charset="0"/>
              </a:rPr>
              <a:t>Índice</a:t>
            </a:r>
            <a:r>
              <a:rPr lang="en-US" sz="2400" b="1" dirty="0">
                <a:solidFill>
                  <a:schemeClr val="lt1"/>
                </a:solidFill>
                <a:latin typeface="Libre Baskerville" panose="020B0604020202020204" charset="0"/>
              </a:rPr>
              <a:t> de</a:t>
            </a:r>
            <a:br>
              <a:rPr lang="en-US" sz="2400" b="1" dirty="0">
                <a:solidFill>
                  <a:schemeClr val="lt1"/>
                </a:solidFill>
                <a:latin typeface="Libre Baskerville" panose="020B0604020202020204" charset="0"/>
              </a:rPr>
            </a:br>
            <a:r>
              <a:rPr lang="en-US" sz="2400" b="1" dirty="0">
                <a:solidFill>
                  <a:schemeClr val="lt1"/>
                </a:solidFill>
                <a:latin typeface="Libre Baskerville" panose="020B0604020202020204" charset="0"/>
              </a:rPr>
              <a:t> </a:t>
            </a:r>
            <a:r>
              <a:rPr lang="en-US" sz="2400" b="1" dirty="0" err="1">
                <a:solidFill>
                  <a:schemeClr val="lt1"/>
                </a:solidFill>
                <a:latin typeface="Libre Baskerville" panose="020B0604020202020204" charset="0"/>
              </a:rPr>
              <a:t>Igualdad</a:t>
            </a:r>
            <a:r>
              <a:rPr lang="en-US" sz="2400" b="1" dirty="0">
                <a:solidFill>
                  <a:schemeClr val="lt1"/>
                </a:solidFill>
                <a:latin typeface="Libre Baskerville" panose="020B0604020202020204" charset="0"/>
              </a:rPr>
              <a:t> de Discapacidad 2017</a:t>
            </a:r>
            <a:endParaRPr lang="en-US" sz="2400" b="1" i="0" u="none" strike="noStrike" cap="none" dirty="0">
              <a:solidFill>
                <a:schemeClr val="lt1"/>
              </a:solidFill>
              <a:latin typeface="Libre Baskerville" panose="020B0604020202020204" charset="0"/>
              <a:sym typeface="Calibri"/>
            </a:endParaRPr>
          </a:p>
        </p:txBody>
      </p:sp>
      <p:sp>
        <p:nvSpPr>
          <p:cNvPr id="177" name="Shape 177"/>
          <p:cNvSpPr txBox="1"/>
          <p:nvPr/>
        </p:nvSpPr>
        <p:spPr>
          <a:xfrm>
            <a:off x="8678171" y="6485678"/>
            <a:ext cx="431320" cy="307777"/>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10</a:t>
            </a:r>
          </a:p>
        </p:txBody>
      </p:sp>
      <p:graphicFrame>
        <p:nvGraphicFramePr>
          <p:cNvPr id="2" name="Table 1">
            <a:extLst>
              <a:ext uri="{FF2B5EF4-FFF2-40B4-BE49-F238E27FC236}">
                <a16:creationId xmlns:a16="http://schemas.microsoft.com/office/drawing/2014/main" id="{B2F6F9D5-8E6B-4992-B84B-9E2A5777D618}"/>
              </a:ext>
            </a:extLst>
          </p:cNvPr>
          <p:cNvGraphicFramePr>
            <a:graphicFrameLocks noGrp="1"/>
          </p:cNvGraphicFramePr>
          <p:nvPr>
            <p:extLst>
              <p:ext uri="{D42A27DB-BD31-4B8C-83A1-F6EECF244321}">
                <p14:modId xmlns:p14="http://schemas.microsoft.com/office/powerpoint/2010/main" val="448036706"/>
              </p:ext>
            </p:extLst>
          </p:nvPr>
        </p:nvGraphicFramePr>
        <p:xfrm>
          <a:off x="448571" y="1361433"/>
          <a:ext cx="8229600" cy="5443398"/>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2445492103"/>
                    </a:ext>
                  </a:extLst>
                </a:gridCol>
                <a:gridCol w="1371600">
                  <a:extLst>
                    <a:ext uri="{9D8B030D-6E8A-4147-A177-3AD203B41FA5}">
                      <a16:colId xmlns:a16="http://schemas.microsoft.com/office/drawing/2014/main" val="2995735760"/>
                    </a:ext>
                  </a:extLst>
                </a:gridCol>
                <a:gridCol w="1371600">
                  <a:extLst>
                    <a:ext uri="{9D8B030D-6E8A-4147-A177-3AD203B41FA5}">
                      <a16:colId xmlns:a16="http://schemas.microsoft.com/office/drawing/2014/main" val="2802603046"/>
                    </a:ext>
                  </a:extLst>
                </a:gridCol>
                <a:gridCol w="1371600">
                  <a:extLst>
                    <a:ext uri="{9D8B030D-6E8A-4147-A177-3AD203B41FA5}">
                      <a16:colId xmlns:a16="http://schemas.microsoft.com/office/drawing/2014/main" val="9957311"/>
                    </a:ext>
                  </a:extLst>
                </a:gridCol>
                <a:gridCol w="1371600">
                  <a:extLst>
                    <a:ext uri="{9D8B030D-6E8A-4147-A177-3AD203B41FA5}">
                      <a16:colId xmlns:a16="http://schemas.microsoft.com/office/drawing/2014/main" val="4101599926"/>
                    </a:ext>
                  </a:extLst>
                </a:gridCol>
                <a:gridCol w="1371600">
                  <a:extLst>
                    <a:ext uri="{9D8B030D-6E8A-4147-A177-3AD203B41FA5}">
                      <a16:colId xmlns:a16="http://schemas.microsoft.com/office/drawing/2014/main" val="3374327018"/>
                    </a:ext>
                  </a:extLst>
                </a:gridCol>
              </a:tblGrid>
              <a:tr h="364308">
                <a:tc gridSpan="6">
                  <a:txBody>
                    <a:bodyPr/>
                    <a:lstStyle/>
                    <a:p>
                      <a:pPr algn="ctr"/>
                      <a:r>
                        <a:rPr lang="es-ES" sz="1400" b="1" dirty="0">
                          <a:latin typeface="Calibri" panose="020F0502020204030204" pitchFamily="34" charset="0"/>
                          <a:cs typeface="Calibri" panose="020F0502020204030204" pitchFamily="34" charset="0"/>
                        </a:rPr>
                        <a:t>Resultados del Índice de Igualdad de Discapacidad 2017 - Empresas que obtuvieron un puntaje del 100%</a:t>
                      </a:r>
                      <a:endParaRPr lang="en-US" sz="1400" b="1" dirty="0">
                        <a:latin typeface="Calibri" panose="020F0502020204030204" pitchFamily="34" charset="0"/>
                        <a:cs typeface="Calibri" panose="020F0502020204030204" pitchFamily="34"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407542534"/>
                  </a:ext>
                </a:extLst>
              </a:tr>
              <a:tr h="431428">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3"/>
                        </a:rPr>
                        <a:t>3M</a:t>
                      </a:r>
                      <a:r>
                        <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4"/>
                        </a:rPr>
                        <a:t>Accenture</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5"/>
                        </a:rPr>
                        <a:t>Aetna</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6"/>
                        </a:rPr>
                        <a:t>AMC</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7"/>
                        </a:rPr>
                        <a:t>Ameren</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8"/>
                        </a:rPr>
                        <a:t>American Airlines</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259053012"/>
                  </a:ext>
                </a:extLst>
              </a:tr>
              <a:tr h="431428">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9"/>
                        </a:rPr>
                        <a:t>Anthem</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10"/>
                        </a:rPr>
                        <a:t>Aramark</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11"/>
                        </a:rPr>
                        <a:t>AT&amp;T</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12"/>
                        </a:rPr>
                        <a:t>BAE Systems</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13"/>
                        </a:rPr>
                        <a:t>Bank of America</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14"/>
                        </a:rPr>
                        <a:t>Blue Cross Blue Shield</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33253800"/>
                  </a:ext>
                </a:extLst>
              </a:tr>
              <a:tr h="431428">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15"/>
                        </a:rPr>
                        <a:t>BMO Harris Bank</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16"/>
                        </a:rPr>
                        <a:t>Booz|Allen|Hamilton</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17"/>
                        </a:rPr>
                        <a:t>Boston Scientific</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18"/>
                        </a:rPr>
                        <a:t>Brown-Forman</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19"/>
                        </a:rPr>
                        <a:t>Capital One</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20"/>
                        </a:rPr>
                        <a:t>Cargill</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55945852"/>
                  </a:ext>
                </a:extLst>
              </a:tr>
              <a:tr h="431428">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21"/>
                        </a:rPr>
                        <a:t>Cigna</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22"/>
                        </a:rPr>
                        <a:t>Comcast NBCUniversal</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23"/>
                        </a:rPr>
                        <a:t>CVS Health</a:t>
                      </a:r>
                      <a:r>
                        <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24"/>
                        </a:rPr>
                        <a:t>Delta</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25"/>
                        </a:rPr>
                        <a:t>Dow</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r>
                        <a:rPr lang="en-US" sz="1400" b="1" i="0" u="sng" strike="noStrike" cap="none" dirty="0">
                          <a:solidFill>
                            <a:schemeClr val="dk1"/>
                          </a:solidFill>
                          <a:effectLst/>
                          <a:latin typeface="Calibri" panose="020F0502020204030204" pitchFamily="34" charset="0"/>
                          <a:ea typeface="+mn-ea"/>
                          <a:cs typeface="Calibri" panose="020F0502020204030204" pitchFamily="34" charset="0"/>
                          <a:sym typeface="Arial"/>
                          <a:hlinkClick r:id="rId26"/>
                        </a:rPr>
                        <a:t>DTE Energy</a:t>
                      </a:r>
                      <a:endParaRPr lang="en-US" sz="14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96296411"/>
                  </a:ext>
                </a:extLst>
              </a:tr>
              <a:tr h="364308">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27"/>
                        </a:rPr>
                        <a:t>DuPont</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28"/>
                        </a:rPr>
                        <a:t>DXC Technology</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29"/>
                        </a:rPr>
                        <a:t>Express Scripts</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30"/>
                        </a:rPr>
                        <a:t>EY</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err="1">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31"/>
                        </a:rPr>
                        <a:t>Finra</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32"/>
                        </a:rPr>
                        <a:t>Florida Blue</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46881191"/>
                  </a:ext>
                </a:extLst>
              </a:tr>
              <a:tr h="364308">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33"/>
                        </a:rPr>
                        <a:t>Freddie Mac</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34"/>
                        </a:rPr>
                        <a:t>GM</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35"/>
                        </a:rPr>
                        <a:t>Goldman Sachs</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36"/>
                        </a:rPr>
                        <a:t>GSK</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37"/>
                        </a:rPr>
                        <a:t>HCSC</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38"/>
                        </a:rPr>
                        <a:t>Hewlett Packard</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636907142"/>
                  </a:ext>
                </a:extLst>
              </a:tr>
              <a:tr h="431428">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39"/>
                        </a:rPr>
                        <a:t>HP</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40"/>
                        </a:rPr>
                        <a:t>Huntington</a:t>
                      </a:r>
                      <a:r>
                        <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41"/>
                        </a:rPr>
                        <a:t>Intel</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42"/>
                        </a:rPr>
                        <a:t>JP Morgan Chase</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43"/>
                        </a:rPr>
                        <a:t>Kaiser Permanente</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44"/>
                        </a:rPr>
                        <a:t>KPMG</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16860235"/>
                  </a:ext>
                </a:extLst>
              </a:tr>
              <a:tr h="500704">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45"/>
                        </a:rPr>
                        <a:t>Lincoln Financial</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46"/>
                        </a:rPr>
                        <a:t>Lockheed Martin</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47"/>
                        </a:rPr>
                        <a:t>Manpower Group</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48"/>
                        </a:rPr>
                        <a:t>Mayo Clinic</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49"/>
                        </a:rPr>
                        <a:t>Microsoft</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r>
                        <a:rPr lang="en-US" sz="1400" b="1" i="0" u="sng" strike="noStrike" cap="none" dirty="0">
                          <a:solidFill>
                            <a:schemeClr val="dk1"/>
                          </a:solidFill>
                          <a:effectLst/>
                          <a:latin typeface="Calibri" panose="020F0502020204030204" pitchFamily="34" charset="0"/>
                          <a:ea typeface="+mn-ea"/>
                          <a:cs typeface="Calibri" panose="020F0502020204030204" pitchFamily="34" charset="0"/>
                          <a:sym typeface="Arial"/>
                          <a:hlinkClick r:id="rId50"/>
                        </a:rPr>
                        <a:t>Northrop Grumman</a:t>
                      </a:r>
                      <a:endParaRPr lang="en-US" sz="14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392259722"/>
                  </a:ext>
                </a:extLst>
              </a:tr>
              <a:tr h="364308">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51"/>
                        </a:rPr>
                        <a:t>P&amp;G</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52"/>
                        </a:rPr>
                        <a:t>PG&amp;E</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53"/>
                        </a:rPr>
                        <a:t>PNC</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54"/>
                        </a:rPr>
                        <a:t>Prudential</a:t>
                      </a:r>
                      <a:r>
                        <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55"/>
                        </a:rPr>
                        <a:t>PWC</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56"/>
                        </a:rPr>
                        <a:t>Qualcomm</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616379475"/>
                  </a:ext>
                </a:extLst>
              </a:tr>
              <a:tr h="431428">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57"/>
                        </a:rPr>
                        <a:t>Southern Company</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58"/>
                        </a:rPr>
                        <a:t>Sprint</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59"/>
                        </a:rPr>
                        <a:t>Starbucks</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60"/>
                        </a:rPr>
                        <a:t>Synchrony Financial</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61"/>
                        </a:rPr>
                        <a:t>T Mobile</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62"/>
                        </a:rPr>
                        <a:t>TD Bank</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500307429"/>
                  </a:ext>
                </a:extLst>
              </a:tr>
              <a:tr h="364308">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63"/>
                        </a:rPr>
                        <a:t>The Hartford</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64"/>
                        </a:rPr>
                        <a:t>United Airlines</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65"/>
                        </a:rPr>
                        <a:t>Verizon</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66"/>
                        </a:rPr>
                        <a:t>Walgreens</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67"/>
                        </a:rPr>
                        <a:t>Walmart</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68"/>
                        </a:rPr>
                        <a:t>Wells Fargo</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120794796"/>
                  </a:ext>
                </a:extLst>
              </a:tr>
              <a:tr h="364308">
                <a:tc>
                  <a:txBody>
                    <a:bodyPr/>
                    <a:lstStyle/>
                    <a:p>
                      <a:r>
                        <a:rPr lang="en-US" sz="1400" b="1" i="0" u="sng" strike="noStrike" cap="none" dirty="0">
                          <a:solidFill>
                            <a:schemeClr val="dk1"/>
                          </a:solidFill>
                          <a:effectLst/>
                          <a:latin typeface="Calibri" panose="020F0502020204030204" pitchFamily="34" charset="0"/>
                          <a:ea typeface="+mn-ea"/>
                          <a:cs typeface="Calibri" panose="020F0502020204030204" pitchFamily="34" charset="0"/>
                          <a:sym typeface="Arial"/>
                          <a:hlinkClick r:id="rId69"/>
                        </a:rPr>
                        <a:t>Whirlpool</a:t>
                      </a:r>
                      <a:r>
                        <a:rPr lang="en-US" sz="1400" b="1" i="0" u="none" strike="noStrike" cap="none" dirty="0">
                          <a:solidFill>
                            <a:schemeClr val="dk1"/>
                          </a:solidFill>
                          <a:effectLst/>
                          <a:latin typeface="Calibri" panose="020F0502020204030204" pitchFamily="34" charset="0"/>
                          <a:ea typeface="+mn-ea"/>
                          <a:cs typeface="Calibri" panose="020F0502020204030204" pitchFamily="34" charset="0"/>
                          <a:sym typeface="Arial"/>
                        </a:rPr>
                        <a:t> </a:t>
                      </a:r>
                      <a:endParaRPr lang="en-US" sz="1400" b="1" dirty="0">
                        <a:latin typeface="Calibri" panose="020F0502020204030204" pitchFamily="34" charset="0"/>
                        <a:cs typeface="Calibri" panose="020F0502020204030204" pitchFamily="34" charset="0"/>
                      </a:endParaRPr>
                    </a:p>
                  </a:txBody>
                  <a:tcPr/>
                </a:tc>
                <a:tc>
                  <a:txBody>
                    <a:bodyPr/>
                    <a:lstStyle/>
                    <a:p>
                      <a:endParaRPr lang="en-US" sz="1400" b="1" dirty="0">
                        <a:latin typeface="Calibri" panose="020F0502020204030204" pitchFamily="34" charset="0"/>
                        <a:cs typeface="Calibri" panose="020F0502020204030204" pitchFamily="34" charset="0"/>
                      </a:endParaRPr>
                    </a:p>
                  </a:txBody>
                  <a:tcPr/>
                </a:tc>
                <a:tc>
                  <a:txBody>
                    <a:bodyPr/>
                    <a:lstStyle/>
                    <a:p>
                      <a:endParaRPr lang="en-US" sz="1400" b="1" dirty="0">
                        <a:latin typeface="Calibri" panose="020F0502020204030204" pitchFamily="34" charset="0"/>
                        <a:cs typeface="Calibri" panose="020F0502020204030204" pitchFamily="34" charset="0"/>
                      </a:endParaRPr>
                    </a:p>
                  </a:txBody>
                  <a:tcPr/>
                </a:tc>
                <a:tc>
                  <a:txBody>
                    <a:bodyPr/>
                    <a:lstStyle/>
                    <a:p>
                      <a:endParaRPr lang="en-US" sz="1400" b="1" dirty="0">
                        <a:latin typeface="Calibri" panose="020F0502020204030204" pitchFamily="34" charset="0"/>
                        <a:cs typeface="Calibri" panose="020F0502020204030204" pitchFamily="34" charset="0"/>
                      </a:endParaRPr>
                    </a:p>
                  </a:txBody>
                  <a:tcPr/>
                </a:tc>
                <a:tc>
                  <a:txBody>
                    <a:bodyPr/>
                    <a:lstStyle/>
                    <a:p>
                      <a:endParaRPr lang="en-US" sz="1400" b="1" dirty="0">
                        <a:latin typeface="Calibri" panose="020F0502020204030204" pitchFamily="34" charset="0"/>
                        <a:cs typeface="Calibri" panose="020F0502020204030204" pitchFamily="34" charset="0"/>
                      </a:endParaRPr>
                    </a:p>
                  </a:txBody>
                  <a:tcPr/>
                </a:tc>
                <a:tc>
                  <a:txBody>
                    <a:bodyPr/>
                    <a:lstStyle/>
                    <a:p>
                      <a:endParaRPr lang="en-US" sz="14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70269733"/>
                  </a:ext>
                </a:extLst>
              </a:tr>
            </a:tbl>
          </a:graphicData>
        </a:graphic>
      </p:graphicFrame>
    </p:spTree>
    <p:extLst>
      <p:ext uri="{BB962C8B-B14F-4D97-AF65-F5344CB8AC3E}">
        <p14:creationId xmlns:p14="http://schemas.microsoft.com/office/powerpoint/2010/main" val="21496339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45A3A-7079-4254-9415-4AAA73E3A79E}"/>
              </a:ext>
            </a:extLst>
          </p:cNvPr>
          <p:cNvSpPr>
            <a:spLocks noGrp="1"/>
          </p:cNvSpPr>
          <p:nvPr>
            <p:ph type="title"/>
          </p:nvPr>
        </p:nvSpPr>
        <p:spPr/>
        <p:txBody>
          <a:bodyPr/>
          <a:lstStyle/>
          <a:p>
            <a:pPr algn="r"/>
            <a:r>
              <a:rPr lang="es-ES" sz="2400" b="1" dirty="0">
                <a:solidFill>
                  <a:schemeClr val="bg1"/>
                </a:solidFill>
                <a:latin typeface="Libre Baskerville" panose="020B0604020202020204" charset="0"/>
              </a:rPr>
              <a:t>2017 NOD Empleador Líder en Discapacidad</a:t>
            </a:r>
            <a:endParaRPr lang="en-US" sz="2400" b="1" dirty="0">
              <a:solidFill>
                <a:schemeClr val="bg1"/>
              </a:solidFill>
              <a:latin typeface="Libre Baskerville" panose="020B0604020202020204" charset="0"/>
            </a:endParaRPr>
          </a:p>
        </p:txBody>
      </p:sp>
      <p:graphicFrame>
        <p:nvGraphicFramePr>
          <p:cNvPr id="3" name="Table 2">
            <a:extLst>
              <a:ext uri="{FF2B5EF4-FFF2-40B4-BE49-F238E27FC236}">
                <a16:creationId xmlns:a16="http://schemas.microsoft.com/office/drawing/2014/main" id="{EE0C02F3-1C8B-40F1-9709-FB23C86217A0}"/>
              </a:ext>
            </a:extLst>
          </p:cNvPr>
          <p:cNvGraphicFramePr>
            <a:graphicFrameLocks noGrp="1"/>
          </p:cNvGraphicFramePr>
          <p:nvPr>
            <p:extLst>
              <p:ext uri="{D42A27DB-BD31-4B8C-83A1-F6EECF244321}">
                <p14:modId xmlns:p14="http://schemas.microsoft.com/office/powerpoint/2010/main" val="2038347434"/>
              </p:ext>
            </p:extLst>
          </p:nvPr>
        </p:nvGraphicFramePr>
        <p:xfrm>
          <a:off x="681925" y="1397000"/>
          <a:ext cx="7842145" cy="5130800"/>
        </p:xfrm>
        <a:graphic>
          <a:graphicData uri="http://schemas.openxmlformats.org/drawingml/2006/table">
            <a:tbl>
              <a:tblPr firstRow="1" bandRow="1">
                <a:tableStyleId>{5C22544A-7EE6-4342-B048-85BDC9FD1C3A}</a:tableStyleId>
              </a:tblPr>
              <a:tblGrid>
                <a:gridCol w="1568429">
                  <a:extLst>
                    <a:ext uri="{9D8B030D-6E8A-4147-A177-3AD203B41FA5}">
                      <a16:colId xmlns:a16="http://schemas.microsoft.com/office/drawing/2014/main" val="1211501818"/>
                    </a:ext>
                  </a:extLst>
                </a:gridCol>
                <a:gridCol w="1568429">
                  <a:extLst>
                    <a:ext uri="{9D8B030D-6E8A-4147-A177-3AD203B41FA5}">
                      <a16:colId xmlns:a16="http://schemas.microsoft.com/office/drawing/2014/main" val="891115782"/>
                    </a:ext>
                  </a:extLst>
                </a:gridCol>
                <a:gridCol w="1568429">
                  <a:extLst>
                    <a:ext uri="{9D8B030D-6E8A-4147-A177-3AD203B41FA5}">
                      <a16:colId xmlns:a16="http://schemas.microsoft.com/office/drawing/2014/main" val="1984391196"/>
                    </a:ext>
                  </a:extLst>
                </a:gridCol>
                <a:gridCol w="1568429">
                  <a:extLst>
                    <a:ext uri="{9D8B030D-6E8A-4147-A177-3AD203B41FA5}">
                      <a16:colId xmlns:a16="http://schemas.microsoft.com/office/drawing/2014/main" val="263712646"/>
                    </a:ext>
                  </a:extLst>
                </a:gridCol>
                <a:gridCol w="1568429">
                  <a:extLst>
                    <a:ext uri="{9D8B030D-6E8A-4147-A177-3AD203B41FA5}">
                      <a16:colId xmlns:a16="http://schemas.microsoft.com/office/drawing/2014/main" val="2478541217"/>
                    </a:ext>
                  </a:extLst>
                </a:gridCol>
              </a:tblGrid>
              <a:tr h="370840">
                <a:tc gridSpan="5">
                  <a:txBody>
                    <a:bodyPr/>
                    <a:lstStyle/>
                    <a:p>
                      <a:pPr algn="ctr"/>
                      <a:r>
                        <a:rPr lang="es-ES" dirty="0"/>
                        <a:t>GANADORES DEL SELLO DEL EMPLEADOR CON DISCAPACIDAD 2017</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5767365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Abbott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Accenture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Aetna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Anthem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AT&amp;T</a:t>
                      </a:r>
                    </a:p>
                  </a:txBody>
                  <a:tcPr/>
                </a:tc>
                <a:extLst>
                  <a:ext uri="{0D108BD9-81ED-4DB2-BD59-A6C34878D82A}">
                    <a16:rowId xmlns:a16="http://schemas.microsoft.com/office/drawing/2014/main" val="2413685841"/>
                  </a:ext>
                </a:extLst>
              </a:tr>
              <a:tr h="457717">
                <a:tc>
                  <a:txBody>
                    <a:bodyPr/>
                    <a:lstStyle/>
                    <a:p>
                      <a:r>
                        <a:rPr lang="en-US" sz="1500" b="0" i="0" u="none" strike="noStrike" cap="none" dirty="0">
                          <a:solidFill>
                            <a:schemeClr val="dk1"/>
                          </a:solidFill>
                          <a:effectLst/>
                          <a:latin typeface="+mn-lt"/>
                          <a:ea typeface="+mn-ea"/>
                          <a:cs typeface="+mn-cs"/>
                          <a:sym typeface="Arial"/>
                        </a:rPr>
                        <a:t>Barclays</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Bath VAMC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The Boeing Company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Booz Allen Hamilton</a:t>
                      </a:r>
                    </a:p>
                  </a:txBody>
                  <a:tcPr/>
                </a:tc>
                <a:tc>
                  <a:txBody>
                    <a:bodyPr/>
                    <a:lstStyle/>
                    <a:p>
                      <a:r>
                        <a:rPr lang="en-US" sz="1500" b="0" i="0" u="none" strike="noStrike" cap="none" dirty="0">
                          <a:solidFill>
                            <a:schemeClr val="dk1"/>
                          </a:solidFill>
                          <a:effectLst/>
                          <a:latin typeface="+mn-lt"/>
                          <a:ea typeface="+mn-ea"/>
                          <a:cs typeface="+mn-cs"/>
                          <a:sym typeface="Arial"/>
                        </a:rPr>
                        <a:t>Capital One</a:t>
                      </a:r>
                      <a:endParaRPr lang="en-US" dirty="0"/>
                    </a:p>
                  </a:txBody>
                  <a:tcPr/>
                </a:tc>
                <a:extLst>
                  <a:ext uri="{0D108BD9-81ED-4DB2-BD59-A6C34878D82A}">
                    <a16:rowId xmlns:a16="http://schemas.microsoft.com/office/drawing/2014/main" val="39611226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Colorado Springs Utilities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Comcast Corporation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Consumers Energy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Dow Chemical Co.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DTE Energy</a:t>
                      </a:r>
                    </a:p>
                  </a:txBody>
                  <a:tcPr/>
                </a:tc>
                <a:extLst>
                  <a:ext uri="{0D108BD9-81ED-4DB2-BD59-A6C34878D82A}">
                    <a16:rowId xmlns:a16="http://schemas.microsoft.com/office/drawing/2014/main" val="25134376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DXC Technology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Eli Lilly and Company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EY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The Hershey Company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Hilton</a:t>
                      </a:r>
                    </a:p>
                  </a:txBody>
                  <a:tcPr/>
                </a:tc>
                <a:extLst>
                  <a:ext uri="{0D108BD9-81ED-4DB2-BD59-A6C34878D82A}">
                    <a16:rowId xmlns:a16="http://schemas.microsoft.com/office/drawing/2014/main" val="2380236548"/>
                  </a:ext>
                </a:extLst>
              </a:tr>
              <a:tr h="370840">
                <a:tc>
                  <a:txBody>
                    <a:bodyPr/>
                    <a:lstStyle/>
                    <a:p>
                      <a:r>
                        <a:rPr lang="en-US" sz="1500" b="0" i="0" u="none" strike="noStrike" cap="none" dirty="0">
                          <a:solidFill>
                            <a:schemeClr val="dk1"/>
                          </a:solidFill>
                          <a:effectLst/>
                          <a:latin typeface="+mn-lt"/>
                          <a:ea typeface="+mn-ea"/>
                          <a:cs typeface="+mn-cs"/>
                          <a:sym typeface="Arial"/>
                        </a:rPr>
                        <a:t>Horizon BCBS of New Jersey</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Huntington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JetBlue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Kaiser Permanente</a:t>
                      </a:r>
                    </a:p>
                  </a:txBody>
                  <a:tcPr/>
                </a:tc>
                <a:tc>
                  <a:txBody>
                    <a:bodyPr/>
                    <a:lstStyle/>
                    <a:p>
                      <a:r>
                        <a:rPr lang="en-US" sz="1500" b="0" i="0" u="none" strike="noStrike" cap="none" dirty="0">
                          <a:solidFill>
                            <a:schemeClr val="dk1"/>
                          </a:solidFill>
                          <a:effectLst/>
                          <a:latin typeface="+mn-lt"/>
                          <a:ea typeface="+mn-ea"/>
                          <a:cs typeface="+mn-cs"/>
                          <a:sym typeface="Arial"/>
                        </a:rPr>
                        <a:t>KeyBank</a:t>
                      </a:r>
                      <a:endParaRPr lang="en-US" dirty="0"/>
                    </a:p>
                  </a:txBody>
                  <a:tcPr/>
                </a:tc>
                <a:extLst>
                  <a:ext uri="{0D108BD9-81ED-4DB2-BD59-A6C34878D82A}">
                    <a16:rowId xmlns:a16="http://schemas.microsoft.com/office/drawing/2014/main" val="416917355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KPMG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Lexmark International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Lockheed Martin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Marriott International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MassMutual</a:t>
                      </a:r>
                    </a:p>
                  </a:txBody>
                  <a:tcPr/>
                </a:tc>
                <a:extLst>
                  <a:ext uri="{0D108BD9-81ED-4DB2-BD59-A6C34878D82A}">
                    <a16:rowId xmlns:a16="http://schemas.microsoft.com/office/drawing/2014/main" val="14731709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Merck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Moffitt Cancer Center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National Security Agency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New Editions Consulting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Northrop Grumman</a:t>
                      </a:r>
                    </a:p>
                  </a:txBody>
                  <a:tcPr/>
                </a:tc>
                <a:extLst>
                  <a:ext uri="{0D108BD9-81ED-4DB2-BD59-A6C34878D82A}">
                    <a16:rowId xmlns:a16="http://schemas.microsoft.com/office/drawing/2014/main" val="22788725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Old National Bank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Pacific Gas and Electric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Project HIRED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Prudential Financial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PwC</a:t>
                      </a:r>
                    </a:p>
                  </a:txBody>
                  <a:tcPr/>
                </a:tc>
                <a:extLst>
                  <a:ext uri="{0D108BD9-81ED-4DB2-BD59-A6C34878D82A}">
                    <a16:rowId xmlns:a16="http://schemas.microsoft.com/office/drawing/2014/main" val="30876166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S&amp;P Global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500" b="0" i="0" u="none" strike="noStrike" cap="none" dirty="0" err="1">
                          <a:solidFill>
                            <a:schemeClr val="dk1"/>
                          </a:solidFill>
                          <a:effectLst/>
                          <a:latin typeface="+mn-lt"/>
                          <a:ea typeface="+mn-ea"/>
                          <a:cs typeface="+mn-cs"/>
                          <a:sym typeface="Arial"/>
                        </a:rPr>
                        <a:t>Sempra</a:t>
                      </a:r>
                      <a:r>
                        <a:rPr lang="es-MX" sz="1500" b="0" i="0" u="none" strike="noStrike" cap="none" dirty="0">
                          <a:solidFill>
                            <a:schemeClr val="dk1"/>
                          </a:solidFill>
                          <a:effectLst/>
                          <a:latin typeface="+mn-lt"/>
                          <a:ea typeface="+mn-ea"/>
                          <a:cs typeface="+mn-cs"/>
                          <a:sym typeface="Arial"/>
                        </a:rPr>
                        <a:t> Energy</a:t>
                      </a:r>
                      <a:endParaRPr lang="en-US" sz="1500" b="0" i="0" u="none" strike="noStrike" cap="none" dirty="0">
                        <a:solidFill>
                          <a:schemeClr val="dk1"/>
                        </a:solidFill>
                        <a:effectLst/>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500" b="0" i="0" u="none" strike="noStrike" cap="none" dirty="0">
                          <a:solidFill>
                            <a:schemeClr val="dk1"/>
                          </a:solidFill>
                          <a:effectLst/>
                          <a:latin typeface="+mn-lt"/>
                          <a:ea typeface="+mn-ea"/>
                          <a:cs typeface="+mn-cs"/>
                          <a:sym typeface="Arial"/>
                        </a:rPr>
                        <a:t>Syracuse VA Medical Center</a:t>
                      </a:r>
                      <a:endParaRPr lang="en-US" sz="1500" b="0" i="0" u="none" strike="noStrike" cap="none" dirty="0">
                        <a:solidFill>
                          <a:schemeClr val="dk1"/>
                        </a:solidFill>
                        <a:effectLst/>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TD Bank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i="0" u="none" strike="noStrike" cap="none" dirty="0">
                        <a:solidFill>
                          <a:schemeClr val="dk1"/>
                        </a:solidFill>
                        <a:effectLst/>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i="0" u="none" strike="noStrike" cap="none" dirty="0">
                        <a:solidFill>
                          <a:schemeClr val="dk1"/>
                        </a:solidFill>
                        <a:effectLst/>
                        <a:latin typeface="+mn-lt"/>
                        <a:ea typeface="+mn-ea"/>
                        <a:cs typeface="+mn-cs"/>
                        <a:sym typeface="Arial"/>
                      </a:endParaRPr>
                    </a:p>
                  </a:txBody>
                  <a:tcPr/>
                </a:tc>
                <a:extLst>
                  <a:ext uri="{0D108BD9-81ED-4DB2-BD59-A6C34878D82A}">
                    <a16:rowId xmlns:a16="http://schemas.microsoft.com/office/drawing/2014/main" val="3184993061"/>
                  </a:ext>
                </a:extLst>
              </a:tr>
            </a:tbl>
          </a:graphicData>
        </a:graphic>
      </p:graphicFrame>
    </p:spTree>
    <p:extLst>
      <p:ext uri="{BB962C8B-B14F-4D97-AF65-F5344CB8AC3E}">
        <p14:creationId xmlns:p14="http://schemas.microsoft.com/office/powerpoint/2010/main" val="42784553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4D97-4F03-405E-82E3-C7B05AE9B6D1}"/>
              </a:ext>
            </a:extLst>
          </p:cNvPr>
          <p:cNvSpPr>
            <a:spLocks noGrp="1"/>
          </p:cNvSpPr>
          <p:nvPr>
            <p:ph type="title"/>
          </p:nvPr>
        </p:nvSpPr>
        <p:spPr>
          <a:xfrm>
            <a:off x="744496" y="212564"/>
            <a:ext cx="8229023" cy="276999"/>
          </a:xfrm>
        </p:spPr>
        <p:txBody>
          <a:bodyPr/>
          <a:lstStyle/>
          <a:p>
            <a:pPr algn="r"/>
            <a:r>
              <a:rPr lang="es-ES" sz="2400" b="1" dirty="0">
                <a:solidFill>
                  <a:schemeClr val="bg1"/>
                </a:solidFill>
                <a:latin typeface="Libre Baskerville" panose="020B0604020202020204" charset="0"/>
              </a:rPr>
              <a:t>Sección 503 y Contratistas Federales</a:t>
            </a:r>
            <a:endParaRPr lang="en-US" sz="2400" b="1" dirty="0">
              <a:solidFill>
                <a:schemeClr val="bg1"/>
              </a:solidFill>
            </a:endParaRPr>
          </a:p>
        </p:txBody>
      </p:sp>
      <p:sp>
        <p:nvSpPr>
          <p:cNvPr id="4" name="Shape 428">
            <a:extLst>
              <a:ext uri="{FF2B5EF4-FFF2-40B4-BE49-F238E27FC236}">
                <a16:creationId xmlns:a16="http://schemas.microsoft.com/office/drawing/2014/main" id="{8533EB44-3853-49A4-B8AD-792BF1E2668E}"/>
              </a:ext>
            </a:extLst>
          </p:cNvPr>
          <p:cNvSpPr txBox="1">
            <a:spLocks/>
          </p:cNvSpPr>
          <p:nvPr/>
        </p:nvSpPr>
        <p:spPr>
          <a:xfrm>
            <a:off x="3276600" y="1295400"/>
            <a:ext cx="5638800" cy="4525961"/>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1pPr>
            <a:lvl2pPr marL="408442" marR="0" lvl="1" indent="-2083"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818310" marR="0" lvl="2" indent="-5589"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228176" marR="0" lvl="3" indent="-9098"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638046" marR="0" lvl="4" indent="-12606"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048375" marR="0" lvl="5" indent="-38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8051" marR="0" lvl="6" indent="-7196"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723" marR="0" lvl="7" indent="-1051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7399" marR="0" lvl="8" indent="-1127"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pPr marL="342900" indent="-342900">
              <a:spcBef>
                <a:spcPts val="0"/>
              </a:spcBef>
              <a:buFont typeface="Noto Sans Symbols"/>
              <a:buChar char="❖"/>
            </a:pPr>
            <a:r>
              <a:rPr lang="es-ES" dirty="0"/>
              <a:t>El Departamento de Trabajo publicó nuevas reglas, vigentes a partir del 1 de enero de 2015, que crean oportunidades para que las personas con discapacidades trabajen con contratistas federales.</a:t>
            </a:r>
          </a:p>
          <a:p>
            <a:pPr marL="342900" indent="-342900">
              <a:spcBef>
                <a:spcPts val="0"/>
              </a:spcBef>
              <a:buFont typeface="Noto Sans Symbols"/>
              <a:buChar char="❖"/>
            </a:pPr>
            <a:r>
              <a:rPr lang="es-ES" dirty="0"/>
              <a:t>La Sección 503 prohíbe a los contratistas y subcontratistas federales discriminar en el empleo contra personas con discapacidades (IWD), Y exige que estos empleadores tomen medidas afirmativas para reclutar, contratar, promover y retener a estas personas.</a:t>
            </a:r>
          </a:p>
          <a:p>
            <a:pPr marL="342900" indent="-342900">
              <a:spcBef>
                <a:spcPts val="0"/>
              </a:spcBef>
              <a:buFont typeface="Noto Sans Symbols"/>
              <a:buChar char="❖"/>
            </a:pPr>
            <a:r>
              <a:rPr lang="es-ES" dirty="0"/>
              <a:t>Esta nueva regla establece, por primera vez, un objetivo de utilización del 7% para personas con discapacidades. En todas las categorías de trabajo!</a:t>
            </a:r>
          </a:p>
          <a:p>
            <a:pPr marL="342900" indent="-342900">
              <a:spcBef>
                <a:spcPts val="0"/>
              </a:spcBef>
              <a:buFont typeface="Noto Sans Symbols"/>
              <a:buChar char="❖"/>
            </a:pPr>
            <a:r>
              <a:rPr lang="es-ES" dirty="0"/>
              <a:t>¿Cómo averiguamos quiénes son contratistas federales en nuestra área local? </a:t>
            </a:r>
            <a:r>
              <a:rPr lang="en-US" b="1" dirty="0">
                <a:hlinkClick r:id="rId2"/>
              </a:rPr>
              <a:t>https://www.fedspending.org</a:t>
            </a:r>
            <a:r>
              <a:rPr lang="en-US" b="1" dirty="0"/>
              <a:t> </a:t>
            </a:r>
          </a:p>
        </p:txBody>
      </p:sp>
      <p:pic>
        <p:nvPicPr>
          <p:cNvPr id="5" name="Picture 2" descr="The words Office of Federal Contract Compliance Programs (OFOCP) appears&#10;">
            <a:extLst>
              <a:ext uri="{FF2B5EF4-FFF2-40B4-BE49-F238E27FC236}">
                <a16:creationId xmlns:a16="http://schemas.microsoft.com/office/drawing/2014/main" id="{BADBA7E9-D35C-47D2-BF16-E6EA7D629EFA}"/>
              </a:ext>
            </a:extLst>
          </p:cNvPr>
          <p:cNvPicPr>
            <a:picLocks noChangeAspect="1" noChangeArrowheads="1"/>
          </p:cNvPicPr>
          <p:nvPr/>
        </p:nvPicPr>
        <p:blipFill>
          <a:blip r:embed="rId3"/>
          <a:srcRect/>
          <a:stretch>
            <a:fillRect/>
          </a:stretch>
        </p:blipFill>
        <p:spPr bwMode="auto">
          <a:xfrm>
            <a:off x="304800" y="2133600"/>
            <a:ext cx="2857500" cy="2857500"/>
          </a:xfrm>
          <a:prstGeom prst="rect">
            <a:avLst/>
          </a:prstGeom>
          <a:noFill/>
        </p:spPr>
      </p:pic>
      <p:sp>
        <p:nvSpPr>
          <p:cNvPr id="6" name="TextBox 5">
            <a:extLst>
              <a:ext uri="{FF2B5EF4-FFF2-40B4-BE49-F238E27FC236}">
                <a16:creationId xmlns:a16="http://schemas.microsoft.com/office/drawing/2014/main" id="{3FE029D2-8AF1-48FE-944B-7935837AC5EC}"/>
              </a:ext>
            </a:extLst>
          </p:cNvPr>
          <p:cNvSpPr txBox="1"/>
          <p:nvPr/>
        </p:nvSpPr>
        <p:spPr>
          <a:xfrm>
            <a:off x="304800" y="6122216"/>
            <a:ext cx="6934200" cy="523220"/>
          </a:xfrm>
          <a:prstGeom prst="rect">
            <a:avLst/>
          </a:prstGeom>
          <a:noFill/>
        </p:spPr>
        <p:txBody>
          <a:bodyPr wrap="square" rtlCol="0">
            <a:spAutoFit/>
          </a:bodyPr>
          <a:lstStyle/>
          <a:p>
            <a:r>
              <a:rPr lang="en-US" dirty="0"/>
              <a:t>Regulations Section 503 </a:t>
            </a:r>
            <a:r>
              <a:rPr lang="en-US" dirty="0">
                <a:hlinkClick r:id="rId4"/>
              </a:rPr>
              <a:t>https://www.dol.gov/ofccp/regs/compliance/section503.htm</a:t>
            </a:r>
            <a:endParaRPr lang="en-US" dirty="0"/>
          </a:p>
          <a:p>
            <a:endParaRPr lang="en-US" dirty="0"/>
          </a:p>
        </p:txBody>
      </p:sp>
    </p:spTree>
    <p:extLst>
      <p:ext uri="{BB962C8B-B14F-4D97-AF65-F5344CB8AC3E}">
        <p14:creationId xmlns:p14="http://schemas.microsoft.com/office/powerpoint/2010/main" val="4674712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FC0617-4CEF-4A63-9E97-E77B880F0E5A}"/>
              </a:ext>
            </a:extLst>
          </p:cNvPr>
          <p:cNvSpPr>
            <a:spLocks noGrp="1"/>
          </p:cNvSpPr>
          <p:nvPr>
            <p:ph type="title"/>
          </p:nvPr>
        </p:nvSpPr>
        <p:spPr>
          <a:xfrm>
            <a:off x="574013" y="378196"/>
            <a:ext cx="8229023" cy="276999"/>
          </a:xfrm>
        </p:spPr>
        <p:txBody>
          <a:bodyPr/>
          <a:lstStyle/>
          <a:p>
            <a:pPr algn="r"/>
            <a:r>
              <a:rPr lang="en-US" sz="2400" b="1" dirty="0" err="1">
                <a:solidFill>
                  <a:schemeClr val="bg1"/>
                </a:solidFill>
                <a:latin typeface="Libre Baskerville" panose="020B0604020202020204" charset="0"/>
              </a:rPr>
              <a:t>Contratistas</a:t>
            </a:r>
            <a:r>
              <a:rPr lang="en-US" sz="2400" b="1" dirty="0">
                <a:solidFill>
                  <a:schemeClr val="bg1"/>
                </a:solidFill>
                <a:latin typeface="Libre Baskerville" panose="020B0604020202020204" charset="0"/>
              </a:rPr>
              <a:t> </a:t>
            </a:r>
            <a:r>
              <a:rPr lang="en-US" sz="2400" b="1" dirty="0" err="1">
                <a:solidFill>
                  <a:schemeClr val="bg1"/>
                </a:solidFill>
                <a:latin typeface="Libre Baskerville" panose="020B0604020202020204" charset="0"/>
              </a:rPr>
              <a:t>Federales</a:t>
            </a:r>
            <a:r>
              <a:rPr lang="en-US" sz="2400" b="1" dirty="0">
                <a:solidFill>
                  <a:schemeClr val="bg1"/>
                </a:solidFill>
                <a:latin typeface="Libre Baskerville" panose="020B0604020202020204" charset="0"/>
              </a:rPr>
              <a:t> en Long Beach</a:t>
            </a:r>
          </a:p>
        </p:txBody>
      </p:sp>
      <p:graphicFrame>
        <p:nvGraphicFramePr>
          <p:cNvPr id="8" name="Table 7">
            <a:extLst>
              <a:ext uri="{FF2B5EF4-FFF2-40B4-BE49-F238E27FC236}">
                <a16:creationId xmlns:a16="http://schemas.microsoft.com/office/drawing/2014/main" id="{3FEEAAF4-6EB6-4568-BE81-ED72F83EA259}"/>
              </a:ext>
            </a:extLst>
          </p:cNvPr>
          <p:cNvGraphicFramePr>
            <a:graphicFrameLocks noGrp="1"/>
          </p:cNvGraphicFramePr>
          <p:nvPr>
            <p:extLst>
              <p:ext uri="{D42A27DB-BD31-4B8C-83A1-F6EECF244321}">
                <p14:modId xmlns:p14="http://schemas.microsoft.com/office/powerpoint/2010/main" val="1467215116"/>
              </p:ext>
            </p:extLst>
          </p:nvPr>
        </p:nvGraphicFramePr>
        <p:xfrm>
          <a:off x="433953" y="1348045"/>
          <a:ext cx="8369083" cy="5324292"/>
        </p:xfrm>
        <a:graphic>
          <a:graphicData uri="http://schemas.openxmlformats.org/drawingml/2006/table">
            <a:tbl>
              <a:tblPr firstRow="1" bandRow="1">
                <a:tableStyleId>{5C22544A-7EE6-4342-B048-85BDC9FD1C3A}</a:tableStyleId>
              </a:tblPr>
              <a:tblGrid>
                <a:gridCol w="8369083">
                  <a:extLst>
                    <a:ext uri="{9D8B030D-6E8A-4147-A177-3AD203B41FA5}">
                      <a16:colId xmlns:a16="http://schemas.microsoft.com/office/drawing/2014/main" val="2555098349"/>
                    </a:ext>
                  </a:extLst>
                </a:gridCol>
              </a:tblGrid>
              <a:tr h="397971">
                <a:tc>
                  <a:txBody>
                    <a:bodyPr/>
                    <a:lstStyle/>
                    <a:p>
                      <a:pPr algn="ctr"/>
                      <a:r>
                        <a:rPr lang="es-ES" b="1" dirty="0"/>
                        <a:t>LOS 12 PRINCIPALES CONTRATISTAS FEDERALES EN EL 47 ° DISTRITO CONGRESIONAL DE CALIFORNIA</a:t>
                      </a:r>
                      <a:endParaRPr lang="en-US" b="1" dirty="0"/>
                    </a:p>
                  </a:txBody>
                  <a:tcPr/>
                </a:tc>
                <a:extLst>
                  <a:ext uri="{0D108BD9-81ED-4DB2-BD59-A6C34878D82A}">
                    <a16:rowId xmlns:a16="http://schemas.microsoft.com/office/drawing/2014/main" val="610635004"/>
                  </a:ext>
                </a:extLst>
              </a:tr>
              <a:tr h="397971">
                <a:tc>
                  <a:txBody>
                    <a:bodyPr/>
                    <a:lstStyle/>
                    <a:p>
                      <a:r>
                        <a:rPr lang="en-US" b="1" dirty="0">
                          <a:effectLst/>
                          <a:latin typeface="verdana" panose="020B0604030504040204" pitchFamily="34" charset="0"/>
                        </a:rPr>
                        <a:t>THE BOEING COMPANY</a:t>
                      </a:r>
                    </a:p>
                  </a:txBody>
                  <a:tcPr marL="9525" marR="9525" marT="9525" marB="9525" anchor="ctr"/>
                </a:tc>
                <a:extLst>
                  <a:ext uri="{0D108BD9-81ED-4DB2-BD59-A6C34878D82A}">
                    <a16:rowId xmlns:a16="http://schemas.microsoft.com/office/drawing/2014/main" val="375785639"/>
                  </a:ext>
                </a:extLst>
              </a:tr>
              <a:tr h="397971">
                <a:tc>
                  <a:txBody>
                    <a:bodyPr/>
                    <a:lstStyle/>
                    <a:p>
                      <a:r>
                        <a:rPr lang="en-US" b="1" dirty="0">
                          <a:effectLst/>
                          <a:latin typeface="verdana" panose="020B0604030504040204" pitchFamily="34" charset="0"/>
                        </a:rPr>
                        <a:t>MCKESSON CORPORATION</a:t>
                      </a:r>
                    </a:p>
                  </a:txBody>
                  <a:tcPr marL="9525" marR="9525" marT="9525" marB="9525" anchor="ctr"/>
                </a:tc>
                <a:extLst>
                  <a:ext uri="{0D108BD9-81ED-4DB2-BD59-A6C34878D82A}">
                    <a16:rowId xmlns:a16="http://schemas.microsoft.com/office/drawing/2014/main" val="587618729"/>
                  </a:ext>
                </a:extLst>
              </a:tr>
              <a:tr h="397971">
                <a:tc>
                  <a:txBody>
                    <a:bodyPr/>
                    <a:lstStyle/>
                    <a:p>
                      <a:r>
                        <a:rPr lang="en-US" b="1" dirty="0">
                          <a:effectLst/>
                          <a:latin typeface="verdana" panose="020B0604030504040204" pitchFamily="34" charset="0"/>
                        </a:rPr>
                        <a:t>CARDINAL HEALTH, INC.</a:t>
                      </a:r>
                    </a:p>
                  </a:txBody>
                  <a:tcPr marL="9525" marR="9525" marT="9525" marB="9525" anchor="ctr"/>
                </a:tc>
                <a:extLst>
                  <a:ext uri="{0D108BD9-81ED-4DB2-BD59-A6C34878D82A}">
                    <a16:rowId xmlns:a16="http://schemas.microsoft.com/office/drawing/2014/main" val="3735834600"/>
                  </a:ext>
                </a:extLst>
              </a:tr>
              <a:tr h="397971">
                <a:tc>
                  <a:txBody>
                    <a:bodyPr/>
                    <a:lstStyle/>
                    <a:p>
                      <a:r>
                        <a:rPr lang="en-US" b="1" dirty="0">
                          <a:effectLst/>
                          <a:latin typeface="verdana" panose="020B0604030504040204" pitchFamily="34" charset="0"/>
                        </a:rPr>
                        <a:t>SCIENTIFIC APPLICATION &amp; RESEARCH ASSOCIATES</a:t>
                      </a:r>
                    </a:p>
                  </a:txBody>
                  <a:tcPr marL="9525" marR="9525" marT="9525" marB="9525" anchor="ctr"/>
                </a:tc>
                <a:extLst>
                  <a:ext uri="{0D108BD9-81ED-4DB2-BD59-A6C34878D82A}">
                    <a16:rowId xmlns:a16="http://schemas.microsoft.com/office/drawing/2014/main" val="2695925083"/>
                  </a:ext>
                </a:extLst>
              </a:tr>
              <a:tr h="397971">
                <a:tc>
                  <a:txBody>
                    <a:bodyPr/>
                    <a:lstStyle/>
                    <a:p>
                      <a:r>
                        <a:rPr lang="en-US" b="1" dirty="0">
                          <a:effectLst/>
                          <a:latin typeface="verdana" panose="020B0604030504040204" pitchFamily="34" charset="0"/>
                        </a:rPr>
                        <a:t>MERCURY SYSTEMS, INC.</a:t>
                      </a:r>
                    </a:p>
                  </a:txBody>
                  <a:tcPr marL="9525" marR="9525" marT="9525" marB="9525" anchor="ctr"/>
                </a:tc>
                <a:extLst>
                  <a:ext uri="{0D108BD9-81ED-4DB2-BD59-A6C34878D82A}">
                    <a16:rowId xmlns:a16="http://schemas.microsoft.com/office/drawing/2014/main" val="1292917322"/>
                  </a:ext>
                </a:extLst>
              </a:tr>
              <a:tr h="397971">
                <a:tc>
                  <a:txBody>
                    <a:bodyPr/>
                    <a:lstStyle/>
                    <a:p>
                      <a:r>
                        <a:rPr lang="en-US" b="1" dirty="0">
                          <a:effectLst/>
                          <a:latin typeface="verdana" panose="020B0604030504040204" pitchFamily="34" charset="0"/>
                        </a:rPr>
                        <a:t>MDU RESOURCES GROUP INC.</a:t>
                      </a:r>
                    </a:p>
                  </a:txBody>
                  <a:tcPr marL="9525" marR="9525" marT="9525" marB="9525" anchor="ctr"/>
                </a:tc>
                <a:extLst>
                  <a:ext uri="{0D108BD9-81ED-4DB2-BD59-A6C34878D82A}">
                    <a16:rowId xmlns:a16="http://schemas.microsoft.com/office/drawing/2014/main" val="2772976353"/>
                  </a:ext>
                </a:extLst>
              </a:tr>
              <a:tr h="397971">
                <a:tc>
                  <a:txBody>
                    <a:bodyPr/>
                    <a:lstStyle/>
                    <a:p>
                      <a:r>
                        <a:rPr lang="en-US" b="1" dirty="0">
                          <a:effectLst/>
                          <a:latin typeface="verdana" panose="020B0604030504040204" pitchFamily="34" charset="0"/>
                        </a:rPr>
                        <a:t>CITIGROUP INC.</a:t>
                      </a:r>
                    </a:p>
                  </a:txBody>
                  <a:tcPr marL="9525" marR="9525" marT="9525" marB="9525" anchor="ctr"/>
                </a:tc>
                <a:extLst>
                  <a:ext uri="{0D108BD9-81ED-4DB2-BD59-A6C34878D82A}">
                    <a16:rowId xmlns:a16="http://schemas.microsoft.com/office/drawing/2014/main" val="1010469182"/>
                  </a:ext>
                </a:extLst>
              </a:tr>
              <a:tr h="397971">
                <a:tc>
                  <a:txBody>
                    <a:bodyPr/>
                    <a:lstStyle/>
                    <a:p>
                      <a:r>
                        <a:rPr lang="en-US" b="1" dirty="0">
                          <a:effectLst/>
                          <a:latin typeface="verdana" panose="020B0604030504040204" pitchFamily="34" charset="0"/>
                        </a:rPr>
                        <a:t>FINMECCANICA SPA</a:t>
                      </a:r>
                    </a:p>
                  </a:txBody>
                  <a:tcPr marL="9525" marR="9525" marT="9525" marB="9525" anchor="ctr"/>
                </a:tc>
                <a:extLst>
                  <a:ext uri="{0D108BD9-81ED-4DB2-BD59-A6C34878D82A}">
                    <a16:rowId xmlns:a16="http://schemas.microsoft.com/office/drawing/2014/main" val="1883891770"/>
                  </a:ext>
                </a:extLst>
              </a:tr>
              <a:tr h="397971">
                <a:tc>
                  <a:txBody>
                    <a:bodyPr/>
                    <a:lstStyle/>
                    <a:p>
                      <a:r>
                        <a:rPr lang="en-US" b="1" dirty="0">
                          <a:effectLst/>
                          <a:latin typeface="verdana" panose="020B0604030504040204" pitchFamily="34" charset="0"/>
                        </a:rPr>
                        <a:t>CROWLEY HOLDINGS INC</a:t>
                      </a:r>
                    </a:p>
                  </a:txBody>
                  <a:tcPr marL="9525" marR="9525" marT="9525" marB="9525" anchor="ctr"/>
                </a:tc>
                <a:extLst>
                  <a:ext uri="{0D108BD9-81ED-4DB2-BD59-A6C34878D82A}">
                    <a16:rowId xmlns:a16="http://schemas.microsoft.com/office/drawing/2014/main" val="2680608945"/>
                  </a:ext>
                </a:extLst>
              </a:tr>
              <a:tr h="397971">
                <a:tc>
                  <a:txBody>
                    <a:bodyPr/>
                    <a:lstStyle/>
                    <a:p>
                      <a:r>
                        <a:rPr lang="en-US" b="1" dirty="0">
                          <a:effectLst/>
                          <a:latin typeface="verdana" panose="020B0604030504040204" pitchFamily="34" charset="0"/>
                        </a:rPr>
                        <a:t>USF HOLDING CORP.</a:t>
                      </a:r>
                    </a:p>
                  </a:txBody>
                  <a:tcPr marL="9525" marR="9525" marT="9525" marB="9525" anchor="ctr"/>
                </a:tc>
                <a:extLst>
                  <a:ext uri="{0D108BD9-81ED-4DB2-BD59-A6C34878D82A}">
                    <a16:rowId xmlns:a16="http://schemas.microsoft.com/office/drawing/2014/main" val="2287395744"/>
                  </a:ext>
                </a:extLst>
              </a:tr>
              <a:tr h="397971">
                <a:tc>
                  <a:txBody>
                    <a:bodyPr/>
                    <a:lstStyle/>
                    <a:p>
                      <a:r>
                        <a:rPr lang="en-US" b="1" dirty="0">
                          <a:effectLst/>
                          <a:latin typeface="verdana" panose="020B0604030504040204" pitchFamily="34" charset="0"/>
                        </a:rPr>
                        <a:t>RAYTHEON COMPANY</a:t>
                      </a:r>
                    </a:p>
                  </a:txBody>
                  <a:tcPr marL="9525" marR="9525" marT="9525" marB="9525" anchor="ctr"/>
                </a:tc>
                <a:extLst>
                  <a:ext uri="{0D108BD9-81ED-4DB2-BD59-A6C34878D82A}">
                    <a16:rowId xmlns:a16="http://schemas.microsoft.com/office/drawing/2014/main" val="2911831827"/>
                  </a:ext>
                </a:extLst>
              </a:tr>
              <a:tr h="397971">
                <a:tc>
                  <a:txBody>
                    <a:bodyPr/>
                    <a:lstStyle/>
                    <a:p>
                      <a:r>
                        <a:rPr lang="en-US" b="1" dirty="0">
                          <a:effectLst/>
                          <a:latin typeface="verdana" panose="020B0604030504040204" pitchFamily="34" charset="0"/>
                        </a:rPr>
                        <a:t>ODLE MANAGEMENT GROUP, L.L.C.</a:t>
                      </a:r>
                    </a:p>
                  </a:txBody>
                  <a:tcPr marL="9525" marR="9525" marT="9525" marB="9525" anchor="ctr"/>
                </a:tc>
                <a:extLst>
                  <a:ext uri="{0D108BD9-81ED-4DB2-BD59-A6C34878D82A}">
                    <a16:rowId xmlns:a16="http://schemas.microsoft.com/office/drawing/2014/main" val="4177818872"/>
                  </a:ext>
                </a:extLst>
              </a:tr>
            </a:tbl>
          </a:graphicData>
        </a:graphic>
      </p:graphicFrame>
    </p:spTree>
    <p:extLst>
      <p:ext uri="{BB962C8B-B14F-4D97-AF65-F5344CB8AC3E}">
        <p14:creationId xmlns:p14="http://schemas.microsoft.com/office/powerpoint/2010/main" val="2682426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 name="Title 1">
            <a:extLst>
              <a:ext uri="{FF2B5EF4-FFF2-40B4-BE49-F238E27FC236}">
                <a16:creationId xmlns:a16="http://schemas.microsoft.com/office/drawing/2014/main" id="{C0FD9819-149A-47D3-9A7B-123298F3CBDD}"/>
              </a:ext>
            </a:extLst>
          </p:cNvPr>
          <p:cNvSpPr>
            <a:spLocks noGrp="1"/>
          </p:cNvSpPr>
          <p:nvPr>
            <p:ph type="title" idx="4294967295"/>
          </p:nvPr>
        </p:nvSpPr>
        <p:spPr/>
        <p:txBody>
          <a:bodyPr/>
          <a:lstStyle/>
          <a:p>
            <a:pPr algn="r" rtl="0"/>
            <a:r>
              <a:rPr lang="en-US" sz="2400" b="1" i="0" dirty="0">
                <a:solidFill>
                  <a:srgbClr val="FFFFFF"/>
                </a:solidFill>
                <a:effectLst/>
                <a:latin typeface="Libre Baskerville" panose="020B0604020202020204" charset="0"/>
                <a:ea typeface="Libre Baskerville" panose="020B0604020202020204" charset="0"/>
                <a:cs typeface="Libre Baskerville" panose="020B0604020202020204" charset="0"/>
              </a:rPr>
              <a:t>No </a:t>
            </a:r>
            <a:r>
              <a:rPr lang="en-US" sz="2400" b="1" i="0" dirty="0" err="1">
                <a:solidFill>
                  <a:srgbClr val="FFFFFF"/>
                </a:solidFill>
                <a:effectLst/>
                <a:latin typeface="Libre Baskerville" panose="020B0604020202020204" charset="0"/>
                <a:ea typeface="Libre Baskerville" panose="020B0604020202020204" charset="0"/>
                <a:cs typeface="Libre Baskerville" panose="020B0604020202020204" charset="0"/>
              </a:rPr>
              <a:t>todas</a:t>
            </a:r>
            <a:r>
              <a:rPr lang="en-US" sz="2400" b="1" i="0" dirty="0">
                <a:solidFill>
                  <a:srgbClr val="FFFFFF"/>
                </a:solidFill>
                <a:effectLst/>
                <a:latin typeface="Libre Baskerville" panose="020B0604020202020204" charset="0"/>
                <a:ea typeface="Libre Baskerville" panose="020B0604020202020204" charset="0"/>
                <a:cs typeface="Libre Baskerville" panose="020B0604020202020204" charset="0"/>
              </a:rPr>
              <a:t> las </a:t>
            </a:r>
            <a:r>
              <a:rPr lang="en-US" sz="2400" b="1" i="0" dirty="0" err="1">
                <a:solidFill>
                  <a:srgbClr val="FFFFFF"/>
                </a:solidFill>
                <a:effectLst/>
                <a:latin typeface="Libre Baskerville" panose="020B0604020202020204" charset="0"/>
                <a:ea typeface="Libre Baskerville" panose="020B0604020202020204" charset="0"/>
                <a:cs typeface="Libre Baskerville" panose="020B0604020202020204" charset="0"/>
              </a:rPr>
              <a:t>Discapacidades</a:t>
            </a:r>
            <a:r>
              <a:rPr lang="en-US" sz="2400" b="1" i="0" dirty="0">
                <a:solidFill>
                  <a:srgbClr val="FFFFFF"/>
                </a:solidFill>
                <a:effectLst/>
                <a:latin typeface="Libre Baskerville" panose="020B0604020202020204" charset="0"/>
                <a:ea typeface="Libre Baskerville" panose="020B0604020202020204" charset="0"/>
                <a:cs typeface="Libre Baskerville" panose="020B0604020202020204" charset="0"/>
              </a:rPr>
              <a:t> </a:t>
            </a:r>
            <a:br>
              <a:rPr lang="en-US" sz="2400" b="1" i="0" dirty="0">
                <a:solidFill>
                  <a:srgbClr val="FFFFFF"/>
                </a:solidFill>
                <a:effectLst/>
                <a:latin typeface="Libre Baskerville" panose="020B0604020202020204" charset="0"/>
                <a:ea typeface="Libre Baskerville" panose="020B0604020202020204" charset="0"/>
                <a:cs typeface="Libre Baskerville" panose="020B0604020202020204" charset="0"/>
              </a:rPr>
            </a:br>
            <a:r>
              <a:rPr lang="en-US" sz="2400" b="1" i="0" dirty="0" err="1">
                <a:solidFill>
                  <a:srgbClr val="FFFFFF"/>
                </a:solidFill>
                <a:effectLst/>
                <a:latin typeface="Libre Baskerville" panose="020B0604020202020204" charset="0"/>
                <a:ea typeface="Libre Baskerville" panose="020B0604020202020204" charset="0"/>
                <a:cs typeface="Libre Baskerville" panose="020B0604020202020204" charset="0"/>
              </a:rPr>
              <a:t>pueden</a:t>
            </a:r>
            <a:r>
              <a:rPr lang="en-US" sz="2400" b="1" i="0" dirty="0">
                <a:solidFill>
                  <a:srgbClr val="FFFFFF"/>
                </a:solidFill>
                <a:effectLst/>
                <a:latin typeface="Libre Baskerville" panose="020B0604020202020204" charset="0"/>
                <a:ea typeface="Libre Baskerville" panose="020B0604020202020204" charset="0"/>
                <a:cs typeface="Libre Baskerville" panose="020B0604020202020204" charset="0"/>
              </a:rPr>
              <a:t> </a:t>
            </a:r>
            <a:r>
              <a:rPr lang="en-US" sz="2400" b="1" i="0" dirty="0" err="1">
                <a:solidFill>
                  <a:srgbClr val="FFFFFF"/>
                </a:solidFill>
                <a:effectLst/>
                <a:latin typeface="Libre Baskerville" panose="020B0604020202020204" charset="0"/>
                <a:ea typeface="Libre Baskerville" panose="020B0604020202020204" charset="0"/>
                <a:cs typeface="Libre Baskerville" panose="020B0604020202020204" charset="0"/>
              </a:rPr>
              <a:t>ser</a:t>
            </a:r>
            <a:r>
              <a:rPr lang="en-US" sz="2400" b="1" i="0" dirty="0">
                <a:solidFill>
                  <a:srgbClr val="FFFFFF"/>
                </a:solidFill>
                <a:effectLst/>
                <a:latin typeface="Libre Baskerville" panose="020B0604020202020204" charset="0"/>
                <a:ea typeface="Libre Baskerville" panose="020B0604020202020204" charset="0"/>
                <a:cs typeface="Libre Baskerville" panose="020B0604020202020204" charset="0"/>
              </a:rPr>
              <a:t> vistas</a:t>
            </a:r>
            <a:endParaRPr lang="en-US" dirty="0">
              <a:effectLst/>
            </a:endParaRPr>
          </a:p>
          <a:p>
            <a:pPr algn="r"/>
            <a:endParaRPr lang="en-US" dirty="0"/>
          </a:p>
        </p:txBody>
      </p:sp>
      <p:pic>
        <p:nvPicPr>
          <p:cNvPr id="8" name="Picture 7">
            <a:extLst>
              <a:ext uri="{FF2B5EF4-FFF2-40B4-BE49-F238E27FC236}">
                <a16:creationId xmlns:a16="http://schemas.microsoft.com/office/drawing/2014/main" id="{1C656A93-ECD6-4E2C-88E3-46000A4E1503}"/>
              </a:ext>
            </a:extLst>
          </p:cNvPr>
          <p:cNvPicPr>
            <a:picLocks noChangeAspect="1"/>
          </p:cNvPicPr>
          <p:nvPr/>
        </p:nvPicPr>
        <p:blipFill>
          <a:blip r:embed="rId3"/>
          <a:stretch>
            <a:fillRect/>
          </a:stretch>
        </p:blipFill>
        <p:spPr>
          <a:xfrm>
            <a:off x="285750" y="1447800"/>
            <a:ext cx="8572500" cy="54102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i1.wp.com/www.respectability.org/wp-content/uploads/2017/10/Dan-Tapia.jpg?ssl=1">
            <a:extLst>
              <a:ext uri="{FF2B5EF4-FFF2-40B4-BE49-F238E27FC236}">
                <a16:creationId xmlns:a16="http://schemas.microsoft.com/office/drawing/2014/main" id="{DAD885F0-25B0-41F9-A2AF-2856539FDB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759" y="3936569"/>
            <a:ext cx="3710856" cy="24577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of 4th and Olive's front window. ">
            <a:extLst>
              <a:ext uri="{FF2B5EF4-FFF2-40B4-BE49-F238E27FC236}">
                <a16:creationId xmlns:a16="http://schemas.microsoft.com/office/drawing/2014/main" id="{499AD6F6-6F3C-443C-B357-302E5B6BDCAB}"/>
              </a:ext>
            </a:extLst>
          </p:cNvPr>
          <p:cNvPicPr>
            <a:picLocks noChangeAspect="1"/>
          </p:cNvPicPr>
          <p:nvPr/>
        </p:nvPicPr>
        <p:blipFill>
          <a:blip r:embed="rId3"/>
          <a:stretch>
            <a:fillRect/>
          </a:stretch>
        </p:blipFill>
        <p:spPr>
          <a:xfrm>
            <a:off x="477541" y="1320423"/>
            <a:ext cx="3521022" cy="2335611"/>
          </a:xfrm>
          <a:prstGeom prst="rect">
            <a:avLst/>
          </a:prstGeom>
        </p:spPr>
      </p:pic>
      <p:sp>
        <p:nvSpPr>
          <p:cNvPr id="4" name="Title 3">
            <a:extLst>
              <a:ext uri="{FF2B5EF4-FFF2-40B4-BE49-F238E27FC236}">
                <a16:creationId xmlns:a16="http://schemas.microsoft.com/office/drawing/2014/main" id="{96FC0617-4CEF-4A63-9E97-E77B880F0E5A}"/>
              </a:ext>
            </a:extLst>
          </p:cNvPr>
          <p:cNvSpPr>
            <a:spLocks noGrp="1"/>
          </p:cNvSpPr>
          <p:nvPr>
            <p:ph type="title"/>
          </p:nvPr>
        </p:nvSpPr>
        <p:spPr>
          <a:xfrm>
            <a:off x="914401" y="336332"/>
            <a:ext cx="8229023" cy="276999"/>
          </a:xfrm>
        </p:spPr>
        <p:txBody>
          <a:bodyPr/>
          <a:lstStyle/>
          <a:p>
            <a:pPr algn="r"/>
            <a:r>
              <a:rPr lang="es-ES" sz="2400" b="1" dirty="0">
                <a:solidFill>
                  <a:schemeClr val="bg1"/>
                </a:solidFill>
                <a:latin typeface="Libre Baskerville" panose="020B0604020202020204" charset="0"/>
              </a:rPr>
              <a:t>Encontrar y Apoyar Negocios Locales</a:t>
            </a:r>
            <a:endParaRPr lang="en-US" sz="2400" b="1" dirty="0">
              <a:solidFill>
                <a:schemeClr val="bg1"/>
              </a:solidFill>
              <a:latin typeface="Libre Baskerville" panose="020B0604020202020204" charset="0"/>
            </a:endParaRPr>
          </a:p>
        </p:txBody>
      </p:sp>
      <p:sp>
        <p:nvSpPr>
          <p:cNvPr id="6" name="Text Placeholder 5">
            <a:extLst>
              <a:ext uri="{FF2B5EF4-FFF2-40B4-BE49-F238E27FC236}">
                <a16:creationId xmlns:a16="http://schemas.microsoft.com/office/drawing/2014/main" id="{E04E3743-AFF7-4452-AFCB-762B6A92F46E}"/>
              </a:ext>
            </a:extLst>
          </p:cNvPr>
          <p:cNvSpPr>
            <a:spLocks noGrp="1"/>
          </p:cNvSpPr>
          <p:nvPr>
            <p:ph type="body" idx="2"/>
          </p:nvPr>
        </p:nvSpPr>
        <p:spPr>
          <a:xfrm>
            <a:off x="4275205" y="1181923"/>
            <a:ext cx="4698313" cy="276999"/>
          </a:xfrm>
        </p:spPr>
        <p:txBody>
          <a:bodyPr/>
          <a:lstStyle/>
          <a:p>
            <a:pPr marL="342900" indent="-342900">
              <a:buFont typeface="Wingdings" panose="05000000000000000000" pitchFamily="2" charset="2"/>
              <a:buChar char="v"/>
            </a:pPr>
            <a:r>
              <a:rPr lang="es-ES" sz="2000" b="1" dirty="0">
                <a:latin typeface="Libre Baskerville" panose="020B0604020202020204" charset="0"/>
              </a:rPr>
              <a:t>Veterano discapacitado en medio maratón, abre </a:t>
            </a:r>
            <a:r>
              <a:rPr lang="es-ES" sz="2000" b="1" dirty="0" err="1">
                <a:latin typeface="Libre Baskerville" panose="020B0604020202020204" charset="0"/>
              </a:rPr>
              <a:t>Eatery</a:t>
            </a:r>
            <a:r>
              <a:rPr lang="es-ES" sz="2000" b="1" dirty="0">
                <a:latin typeface="Libre Baskerville" panose="020B0604020202020204" charset="0"/>
              </a:rPr>
              <a:t> - </a:t>
            </a:r>
            <a:r>
              <a:rPr lang="es-ES" sz="2000" b="1" dirty="0" err="1">
                <a:latin typeface="Libre Baskerville" panose="020B0604020202020204" charset="0"/>
              </a:rPr>
              <a:t>The</a:t>
            </a:r>
            <a:r>
              <a:rPr lang="es-ES" sz="2000" b="1" dirty="0">
                <a:latin typeface="Libre Baskerville" panose="020B0604020202020204" charset="0"/>
              </a:rPr>
              <a:t> </a:t>
            </a:r>
            <a:r>
              <a:rPr lang="es-ES" sz="2000" b="1" dirty="0" err="1">
                <a:latin typeface="Libre Baskerville" panose="020B0604020202020204" charset="0"/>
              </a:rPr>
              <a:t>Grunion</a:t>
            </a:r>
            <a:endParaRPr lang="es-ES" sz="2000" b="1" dirty="0">
              <a:latin typeface="Libre Baskerville" panose="020B0604020202020204" charset="0"/>
            </a:endParaRPr>
          </a:p>
          <a:p>
            <a:pPr marL="342900" indent="-342900">
              <a:buFont typeface="Wingdings" panose="05000000000000000000" pitchFamily="2" charset="2"/>
              <a:buChar char="v"/>
            </a:pPr>
            <a:endParaRPr lang="es-ES" sz="2000" b="1" dirty="0">
              <a:latin typeface="Libre Baskerville" panose="020B0604020202020204" charset="0"/>
            </a:endParaRPr>
          </a:p>
          <a:p>
            <a:pPr marL="342900" indent="-342900">
              <a:buFont typeface="Wingdings" panose="05000000000000000000" pitchFamily="2" charset="2"/>
              <a:buChar char="v"/>
            </a:pPr>
            <a:r>
              <a:rPr lang="es-ES" sz="2000" b="1" dirty="0">
                <a:latin typeface="Libre Baskerville" panose="020B0604020202020204" charset="0"/>
              </a:rPr>
              <a:t>Este veterinario discapacitado emplea guerreros heridos en su increíble restaurante - </a:t>
            </a:r>
            <a:r>
              <a:rPr lang="es-ES" sz="2000" b="1" dirty="0" err="1">
                <a:latin typeface="Libre Baskerville" panose="020B0604020202020204" charset="0"/>
              </a:rPr>
              <a:t>We</a:t>
            </a:r>
            <a:r>
              <a:rPr lang="es-ES" sz="2000" b="1" dirty="0">
                <a:latin typeface="Libre Baskerville" panose="020B0604020202020204" charset="0"/>
              </a:rPr>
              <a:t> Are </a:t>
            </a:r>
            <a:r>
              <a:rPr lang="es-ES" sz="2000" b="1" dirty="0" err="1">
                <a:latin typeface="Libre Baskerville" panose="020B0604020202020204" charset="0"/>
              </a:rPr>
              <a:t>The</a:t>
            </a:r>
            <a:r>
              <a:rPr lang="es-ES" sz="2000" b="1" dirty="0">
                <a:latin typeface="Libre Baskerville" panose="020B0604020202020204" charset="0"/>
              </a:rPr>
              <a:t> </a:t>
            </a:r>
            <a:r>
              <a:rPr lang="es-ES" sz="2000" b="1" dirty="0" err="1">
                <a:latin typeface="Libre Baskerville" panose="020B0604020202020204" charset="0"/>
              </a:rPr>
              <a:t>Mighty</a:t>
            </a:r>
            <a:endParaRPr lang="es-ES" sz="2000" b="1" dirty="0">
              <a:latin typeface="Libre Baskerville" panose="020B0604020202020204" charset="0"/>
            </a:endParaRPr>
          </a:p>
          <a:p>
            <a:pPr marL="342900" indent="-342900">
              <a:buFont typeface="Wingdings" panose="05000000000000000000" pitchFamily="2" charset="2"/>
              <a:buChar char="v"/>
            </a:pPr>
            <a:endParaRPr lang="es-ES" sz="2000" b="1" dirty="0">
              <a:latin typeface="Libre Baskerville" panose="020B0604020202020204" charset="0"/>
            </a:endParaRPr>
          </a:p>
          <a:p>
            <a:pPr marL="342900" indent="-342900">
              <a:buFont typeface="Wingdings" panose="05000000000000000000" pitchFamily="2" charset="2"/>
              <a:buChar char="v"/>
            </a:pPr>
            <a:r>
              <a:rPr lang="es-ES" sz="2000" b="1" dirty="0">
                <a:latin typeface="Libre Baskerville" panose="020B0604020202020204" charset="0"/>
              </a:rPr>
              <a:t>Inhabilitado veterinario lleva restaurante, contrata a otros veterinarios con discapacidades - </a:t>
            </a:r>
            <a:r>
              <a:rPr lang="es-ES" sz="2000" b="1" dirty="0" err="1">
                <a:latin typeface="Libre Baskerville" panose="020B0604020202020204" charset="0"/>
              </a:rPr>
              <a:t>RespectAbility</a:t>
            </a:r>
            <a:endParaRPr lang="en-US" sz="2000" b="1" dirty="0">
              <a:latin typeface="Libre Baskerville" panose="020B0604020202020204" charset="0"/>
            </a:endParaRPr>
          </a:p>
        </p:txBody>
      </p:sp>
    </p:spTree>
    <p:extLst>
      <p:ext uri="{BB962C8B-B14F-4D97-AF65-F5344CB8AC3E}">
        <p14:creationId xmlns:p14="http://schemas.microsoft.com/office/powerpoint/2010/main" val="7739376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4D97-4F03-405E-82E3-C7B05AE9B6D1}"/>
              </a:ext>
            </a:extLst>
          </p:cNvPr>
          <p:cNvSpPr>
            <a:spLocks noGrp="1"/>
          </p:cNvSpPr>
          <p:nvPr>
            <p:ph type="title"/>
          </p:nvPr>
        </p:nvSpPr>
        <p:spPr>
          <a:xfrm>
            <a:off x="744496" y="212564"/>
            <a:ext cx="8229023" cy="276999"/>
          </a:xfrm>
        </p:spPr>
        <p:txBody>
          <a:bodyPr/>
          <a:lstStyle/>
          <a:p>
            <a:pPr algn="r"/>
            <a:r>
              <a:rPr lang="es-ES" sz="2400" b="1" dirty="0" err="1">
                <a:solidFill>
                  <a:schemeClr val="bg1"/>
                </a:solidFill>
                <a:latin typeface="Libre Baskerville" panose="020B0604020202020204" charset="0"/>
              </a:rPr>
              <a:t>Prepararando</a:t>
            </a:r>
            <a:r>
              <a:rPr lang="es-ES" sz="2400" b="1" dirty="0">
                <a:solidFill>
                  <a:schemeClr val="bg1"/>
                </a:solidFill>
                <a:latin typeface="Libre Baskerville" panose="020B0604020202020204" charset="0"/>
              </a:rPr>
              <a:t> a los Jóvenes con </a:t>
            </a:r>
            <a:br>
              <a:rPr lang="es-ES" sz="2400" b="1" dirty="0">
                <a:solidFill>
                  <a:schemeClr val="bg1"/>
                </a:solidFill>
                <a:latin typeface="Libre Baskerville" panose="020B0604020202020204" charset="0"/>
              </a:rPr>
            </a:br>
            <a:r>
              <a:rPr lang="es-ES" sz="2400" b="1" dirty="0">
                <a:solidFill>
                  <a:schemeClr val="bg1"/>
                </a:solidFill>
                <a:latin typeface="Libre Baskerville" panose="020B0604020202020204" charset="0"/>
              </a:rPr>
              <a:t>Discapacidades para el éxito</a:t>
            </a:r>
            <a:endParaRPr lang="en-US" sz="2400" b="1" dirty="0">
              <a:solidFill>
                <a:schemeClr val="bg1"/>
              </a:solidFill>
            </a:endParaRPr>
          </a:p>
        </p:txBody>
      </p:sp>
      <p:sp>
        <p:nvSpPr>
          <p:cNvPr id="3" name="Text Placeholder 2">
            <a:extLst>
              <a:ext uri="{FF2B5EF4-FFF2-40B4-BE49-F238E27FC236}">
                <a16:creationId xmlns:a16="http://schemas.microsoft.com/office/drawing/2014/main" id="{123BA884-009D-469D-A5E8-2302E822A35A}"/>
              </a:ext>
            </a:extLst>
          </p:cNvPr>
          <p:cNvSpPr>
            <a:spLocks noGrp="1"/>
          </p:cNvSpPr>
          <p:nvPr>
            <p:ph type="body" idx="1"/>
          </p:nvPr>
        </p:nvSpPr>
        <p:spPr>
          <a:xfrm>
            <a:off x="457199" y="1577358"/>
            <a:ext cx="8345837" cy="2684676"/>
          </a:xfrm>
        </p:spPr>
        <p:txBody>
          <a:bodyPr/>
          <a:lstStyle/>
          <a:p>
            <a:pPr marL="342900" indent="-342900">
              <a:buFont typeface="Wingdings" panose="05000000000000000000" pitchFamily="2" charset="2"/>
              <a:buChar char="v"/>
            </a:pPr>
            <a:r>
              <a:rPr lang="es-ES" sz="2400" dirty="0">
                <a:latin typeface="Libre Baskerville" panose="020B0604020202020204" charset="0"/>
              </a:rPr>
              <a:t>En el futuro, Long Beach tiene dos oportunidades clave:</a:t>
            </a:r>
          </a:p>
          <a:p>
            <a:pPr marL="342900" indent="-342900">
              <a:buFont typeface="Wingdings" panose="05000000000000000000" pitchFamily="2" charset="2"/>
              <a:buChar char="v"/>
            </a:pPr>
            <a:endParaRPr lang="es-ES" sz="2400" dirty="0">
              <a:latin typeface="Libre Baskerville" panose="020B0604020202020204" charset="0"/>
            </a:endParaRPr>
          </a:p>
          <a:p>
            <a:pPr marL="342900" indent="-342900">
              <a:buFont typeface="Wingdings" panose="05000000000000000000" pitchFamily="2" charset="2"/>
              <a:buChar char="v"/>
            </a:pPr>
            <a:r>
              <a:rPr lang="es-ES" sz="2400" dirty="0">
                <a:latin typeface="Libre Baskerville" panose="020B0604020202020204" charset="0"/>
              </a:rPr>
              <a:t>Maximice el impacto de los programas locales existentes a través de asociaciones más fuertes.</a:t>
            </a:r>
          </a:p>
          <a:p>
            <a:pPr marL="342900" indent="-342900">
              <a:buFont typeface="Wingdings" panose="05000000000000000000" pitchFamily="2" charset="2"/>
              <a:buChar char="v"/>
            </a:pPr>
            <a:endParaRPr lang="es-ES" sz="2400" dirty="0">
              <a:latin typeface="Libre Baskerville" panose="020B0604020202020204" charset="0"/>
            </a:endParaRPr>
          </a:p>
          <a:p>
            <a:pPr marL="342900" indent="-342900">
              <a:buFont typeface="Wingdings" panose="05000000000000000000" pitchFamily="2" charset="2"/>
              <a:buChar char="v"/>
            </a:pPr>
            <a:r>
              <a:rPr lang="es-ES" sz="2400" dirty="0">
                <a:latin typeface="Libre Baskerville" panose="020B0604020202020204" charset="0"/>
              </a:rPr>
              <a:t>Asegúrese de que las estrategias locales de la fuerza de trabajo estén funcionando para las personas con discapacidades que buscan trabajo.</a:t>
            </a:r>
            <a:endParaRPr lang="en-US" sz="2400" b="1" dirty="0">
              <a:latin typeface="Libre Baskerville" panose="020B0604020202020204" charset="0"/>
            </a:endParaRPr>
          </a:p>
        </p:txBody>
      </p:sp>
    </p:spTree>
    <p:extLst>
      <p:ext uri="{BB962C8B-B14F-4D97-AF65-F5344CB8AC3E}">
        <p14:creationId xmlns:p14="http://schemas.microsoft.com/office/powerpoint/2010/main" val="1354750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6EE90-D2E0-4664-8100-4A4CFD3140C0}"/>
              </a:ext>
            </a:extLst>
          </p:cNvPr>
          <p:cNvSpPr>
            <a:spLocks noGrp="1"/>
          </p:cNvSpPr>
          <p:nvPr>
            <p:ph type="title"/>
          </p:nvPr>
        </p:nvSpPr>
        <p:spPr/>
        <p:txBody>
          <a:bodyPr/>
          <a:lstStyle/>
          <a:p>
            <a:pPr algn="r">
              <a:defRPr/>
            </a:pPr>
            <a:r>
              <a:rPr lang="es-ES" sz="2400" b="1" dirty="0">
                <a:solidFill>
                  <a:schemeClr val="bg1"/>
                </a:solidFill>
                <a:latin typeface="Libre Baskerville" panose="020B0604020202020204" charset="0"/>
              </a:rPr>
              <a:t>Mejores prácticas locales </a:t>
            </a:r>
            <a:br>
              <a:rPr lang="es-ES" sz="2400" b="1" dirty="0">
                <a:solidFill>
                  <a:schemeClr val="bg1"/>
                </a:solidFill>
                <a:latin typeface="Libre Baskerville" panose="020B0604020202020204" charset="0"/>
              </a:rPr>
            </a:br>
            <a:r>
              <a:rPr lang="es-ES" sz="2400" b="1" dirty="0">
                <a:solidFill>
                  <a:schemeClr val="bg1"/>
                </a:solidFill>
                <a:latin typeface="Libre Baskerville" panose="020B0604020202020204" charset="0"/>
              </a:rPr>
              <a:t>- Programa C2C</a:t>
            </a:r>
            <a:endParaRPr lang="en-US" sz="2400" b="1" dirty="0">
              <a:solidFill>
                <a:schemeClr val="bg1"/>
              </a:solidFill>
              <a:latin typeface="Libre Baskerville" panose="020B0604020202020204" charset="0"/>
            </a:endParaRPr>
          </a:p>
        </p:txBody>
      </p:sp>
      <p:sp>
        <p:nvSpPr>
          <p:cNvPr id="30723" name="Content Placeholder 2">
            <a:extLst>
              <a:ext uri="{FF2B5EF4-FFF2-40B4-BE49-F238E27FC236}">
                <a16:creationId xmlns:a16="http://schemas.microsoft.com/office/drawing/2014/main" id="{D4B1E56E-D1D3-4705-90A0-50E7533D2871}"/>
              </a:ext>
            </a:extLst>
          </p:cNvPr>
          <p:cNvSpPr>
            <a:spLocks noGrp="1"/>
          </p:cNvSpPr>
          <p:nvPr>
            <p:ph idx="1"/>
          </p:nvPr>
        </p:nvSpPr>
        <p:spPr>
          <a:xfrm>
            <a:off x="209550" y="3810000"/>
            <a:ext cx="8477250" cy="2590800"/>
          </a:xfrm>
        </p:spPr>
        <p:txBody>
          <a:bodyPr/>
          <a:lstStyle/>
          <a:p>
            <a:r>
              <a:rPr lang="es-ES" altLang="en-US" sz="1600" b="1" dirty="0" err="1"/>
              <a:t>CollegeToCareer</a:t>
            </a:r>
            <a:r>
              <a:rPr lang="es-ES" altLang="en-US" sz="1600" b="1" dirty="0"/>
              <a:t> en Long Beach City </a:t>
            </a:r>
            <a:r>
              <a:rPr lang="es-ES" altLang="en-US" sz="1600" b="1" dirty="0" err="1"/>
              <a:t>College</a:t>
            </a:r>
            <a:r>
              <a:rPr lang="es-ES" altLang="en-US" sz="1600" b="1" dirty="0"/>
              <a:t> es un innovador programa postsecundario para adultos con discapacidades del desarrollo atendidas por Harbor Regional Center.</a:t>
            </a:r>
          </a:p>
          <a:p>
            <a:endParaRPr lang="es-ES" altLang="en-US" sz="1600" b="1" dirty="0"/>
          </a:p>
          <a:p>
            <a:r>
              <a:rPr lang="es-ES" altLang="en-US" sz="1600" b="1" dirty="0"/>
              <a:t>El programa C2C ofrece una excelente oportunidad para experimentar la universidad comunitaria, la vivienda estudiantil y la vida universitaria.</a:t>
            </a:r>
          </a:p>
          <a:p>
            <a:endParaRPr lang="es-ES" altLang="en-US" sz="1600" b="1" dirty="0"/>
          </a:p>
          <a:p>
            <a:r>
              <a:rPr lang="es-ES" altLang="en-US" sz="1600" b="1" dirty="0"/>
              <a:t>El Programa es una asociación entre estudiantes, familias, Harbor Regional Center, Long Beach City </a:t>
            </a:r>
            <a:r>
              <a:rPr lang="es-ES" altLang="en-US" sz="1600" b="1" dirty="0" err="1"/>
              <a:t>College</a:t>
            </a:r>
            <a:r>
              <a:rPr lang="es-ES" altLang="en-US" sz="1600" b="1" dirty="0"/>
              <a:t>, HOPE, California MENTOR y el Departamento de Rehabilitación.</a:t>
            </a:r>
          </a:p>
          <a:p>
            <a:endParaRPr lang="es-ES" altLang="en-US" sz="1600" b="1" dirty="0"/>
          </a:p>
          <a:p>
            <a:r>
              <a:rPr lang="es-ES" altLang="en-US" sz="1600" b="1" dirty="0"/>
              <a:t>C2C Preguntas frecuentes: </a:t>
            </a:r>
            <a:r>
              <a:rPr lang="en-US" altLang="en-US" sz="1600" b="1" dirty="0">
                <a:hlinkClick r:id="rId2"/>
              </a:rPr>
              <a:t>http://www.harborrc.org/files/uploads/C2C_FAQ.pdf</a:t>
            </a:r>
            <a:r>
              <a:rPr lang="en-US" altLang="en-US" sz="1600" b="1" dirty="0"/>
              <a:t> </a:t>
            </a:r>
          </a:p>
          <a:p>
            <a:endParaRPr lang="en-US" altLang="en-US" sz="1600" b="1" dirty="0"/>
          </a:p>
        </p:txBody>
      </p:sp>
      <p:pic>
        <p:nvPicPr>
          <p:cNvPr id="32775" name="Picture 7" descr="An image of the logo of the Harbor Regional Center logo. The middle is the image of the College to Career Harbor Regional Center logo. The rightmost is Long Beach City College logo. " title="HRC C2C LBCC Logos">
            <a:extLst>
              <a:ext uri="{FF2B5EF4-FFF2-40B4-BE49-F238E27FC236}">
                <a16:creationId xmlns:a16="http://schemas.microsoft.com/office/drawing/2014/main" id="{5A92A148-FBC0-44E4-9842-39F1E9184B18}"/>
              </a:ext>
            </a:extLst>
          </p:cNvPr>
          <p:cNvPicPr>
            <a:picLocks noChangeAspect="1" noChangeArrowheads="1"/>
          </p:cNvPicPr>
          <p:nvPr/>
        </p:nvPicPr>
        <p:blipFill>
          <a:blip r:embed="rId3"/>
          <a:srcRect/>
          <a:stretch>
            <a:fillRect/>
          </a:stretch>
        </p:blipFill>
        <p:spPr bwMode="auto">
          <a:xfrm>
            <a:off x="306388" y="1495425"/>
            <a:ext cx="8515350"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74519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1" name="Shape 71" descr="CIP Logo - for COLOR materials.jpg" title="CIP logo">
            <a:extLst>
              <a:ext uri="{FF2B5EF4-FFF2-40B4-BE49-F238E27FC236}">
                <a16:creationId xmlns:a16="http://schemas.microsoft.com/office/drawing/2014/main" id="{49490BFF-3869-41F5-8776-FC6B8A9B2568}"/>
              </a:ext>
            </a:extLst>
          </p:cNvPr>
          <p:cNvPicPr preferRelativeResize="0"/>
          <p:nvPr/>
        </p:nvPicPr>
        <p:blipFill rotWithShape="1">
          <a:blip r:embed="rId3"/>
          <a:srcRect l="1989"/>
          <a:stretch/>
        </p:blipFill>
        <p:spPr>
          <a:xfrm>
            <a:off x="301625" y="812800"/>
            <a:ext cx="1908175" cy="2198688"/>
          </a:xfrm>
          <a:prstGeom prst="rect">
            <a:avLst/>
          </a:prstGeom>
          <a:noFill/>
          <a:ln>
            <a:noFill/>
          </a:ln>
        </p:spPr>
      </p:pic>
      <p:sp>
        <p:nvSpPr>
          <p:cNvPr id="72" name="Shape 72">
            <a:extLst>
              <a:ext uri="{FF2B5EF4-FFF2-40B4-BE49-F238E27FC236}">
                <a16:creationId xmlns:a16="http://schemas.microsoft.com/office/drawing/2014/main" id="{7769D9CB-7922-4017-8E7E-55C2618F6509}"/>
              </a:ext>
            </a:extLst>
          </p:cNvPr>
          <p:cNvSpPr txBox="1"/>
          <p:nvPr/>
        </p:nvSpPr>
        <p:spPr>
          <a:xfrm>
            <a:off x="2333625" y="1521088"/>
            <a:ext cx="4800600" cy="2980800"/>
          </a:xfrm>
          <a:prstGeom prst="rect">
            <a:avLst/>
          </a:prstGeom>
          <a:noFill/>
          <a:ln>
            <a:noFill/>
          </a:ln>
        </p:spPr>
        <p:txBody>
          <a:bodyPr lIns="91425" tIns="91425" rIns="91425" bIns="91425"/>
          <a:lstStyle/>
          <a:p>
            <a:pPr lvl="0">
              <a:defRPr/>
            </a:pPr>
            <a:r>
              <a:rPr lang="es-ES" sz="1600" dirty="0">
                <a:solidFill>
                  <a:srgbClr val="3A81BA"/>
                </a:solidFill>
                <a:latin typeface="Roboto Slab"/>
                <a:ea typeface="Roboto Slab"/>
                <a:cs typeface="Roboto Slab"/>
                <a:sym typeface="Roboto Slab"/>
              </a:rPr>
              <a:t>Programas postsecundarios que ofrecen apoyo académico individualizado, académico, social, profesional y de vida para jóvenes adultos con autismo, TDAH y otras diferencias de aprendizaje.</a:t>
            </a:r>
          </a:p>
          <a:p>
            <a:pPr lvl="0">
              <a:defRPr/>
            </a:pPr>
            <a:endParaRPr lang="es-ES" sz="1600" dirty="0">
              <a:solidFill>
                <a:srgbClr val="3A81BA"/>
              </a:solidFill>
              <a:latin typeface="Roboto Slab"/>
              <a:ea typeface="Roboto Slab"/>
              <a:cs typeface="Roboto Slab"/>
              <a:sym typeface="Roboto Slab"/>
            </a:endParaRPr>
          </a:p>
          <a:p>
            <a:pPr lvl="0">
              <a:defRPr/>
            </a:pPr>
            <a:r>
              <a:rPr lang="es-ES" sz="1600" dirty="0">
                <a:solidFill>
                  <a:srgbClr val="3A81BA"/>
                </a:solidFill>
                <a:latin typeface="Roboto Slab"/>
                <a:ea typeface="Roboto Slab"/>
                <a:cs typeface="Roboto Slab"/>
                <a:sym typeface="Roboto Slab"/>
              </a:rPr>
              <a:t>Los centros de excelencia del CIP están ubicados en áreas que promueven una vida sana, cultura y una amplia variedad de oportunidades sociales, educativas y profesionales.</a:t>
            </a:r>
          </a:p>
          <a:p>
            <a:pPr lvl="0">
              <a:defRPr/>
            </a:pPr>
            <a:endParaRPr kumimoji="0" sz="1600" b="0" i="0" u="none" strike="noStrike" kern="0" cap="none" spc="0" normalizeH="0" baseline="0" noProof="0" dirty="0">
              <a:ln>
                <a:noFill/>
              </a:ln>
              <a:solidFill>
                <a:srgbClr val="3A81BA"/>
              </a:solidFill>
              <a:effectLst/>
              <a:highlight>
                <a:srgbClr val="FFFFFF"/>
              </a:highlight>
              <a:uLnTx/>
              <a:uFillTx/>
              <a:latin typeface="Roboto Slab"/>
              <a:ea typeface="Roboto Slab"/>
              <a:cs typeface="Roboto Slab"/>
              <a:sym typeface="Roboto Slab"/>
            </a:endParaRPr>
          </a:p>
          <a:p>
            <a:pPr lvl="0">
              <a:defRPr/>
            </a:pPr>
            <a:r>
              <a:rPr lang="es-ES" sz="1200" dirty="0">
                <a:solidFill>
                  <a:srgbClr val="333333"/>
                </a:solidFill>
                <a:highlight>
                  <a:srgbClr val="FFFFFF"/>
                </a:highlight>
                <a:latin typeface="Helvetica Neue"/>
                <a:ea typeface="Helvetica Neue"/>
                <a:cs typeface="Helvetica Neue"/>
                <a:sym typeface="Helvetica Neue"/>
              </a:rPr>
              <a:t>Cada ubicación CIP tiene una configuración única, diversas opciones universitarias y personal que se especializa en contribuir al éxito personal de un alumno.</a:t>
            </a:r>
          </a:p>
          <a:p>
            <a:pPr lvl="0">
              <a:defRPr/>
            </a:pPr>
            <a:endParaRPr lang="es-ES" sz="1200" dirty="0">
              <a:solidFill>
                <a:srgbClr val="333333"/>
              </a:solidFill>
              <a:highlight>
                <a:srgbClr val="FFFFFF"/>
              </a:highlight>
              <a:latin typeface="Helvetica Neue"/>
              <a:ea typeface="Helvetica Neue"/>
              <a:cs typeface="Helvetica Neue"/>
              <a:sym typeface="Helvetica Neue"/>
            </a:endParaRPr>
          </a:p>
          <a:p>
            <a:pPr lvl="0">
              <a:defRPr/>
            </a:pPr>
            <a:r>
              <a:rPr lang="es-ES" sz="1200" dirty="0">
                <a:solidFill>
                  <a:srgbClr val="333333"/>
                </a:solidFill>
                <a:highlight>
                  <a:srgbClr val="FFFFFF"/>
                </a:highlight>
                <a:latin typeface="Helvetica Neue"/>
                <a:ea typeface="Helvetica Neue"/>
                <a:cs typeface="Helvetica Neue"/>
                <a:sym typeface="Helvetica Neue"/>
              </a:rPr>
              <a:t>CIP Berkeley · CIP </a:t>
            </a:r>
            <a:r>
              <a:rPr lang="es-ES" sz="1200" dirty="0" err="1">
                <a:solidFill>
                  <a:srgbClr val="333333"/>
                </a:solidFill>
                <a:highlight>
                  <a:srgbClr val="FFFFFF"/>
                </a:highlight>
                <a:latin typeface="Helvetica Neue"/>
                <a:ea typeface="Helvetica Neue"/>
                <a:cs typeface="Helvetica Neue"/>
                <a:sym typeface="Helvetica Neue"/>
              </a:rPr>
              <a:t>Berkshire</a:t>
            </a:r>
            <a:r>
              <a:rPr lang="es-ES" sz="1200" dirty="0">
                <a:solidFill>
                  <a:srgbClr val="333333"/>
                </a:solidFill>
                <a:highlight>
                  <a:srgbClr val="FFFFFF"/>
                </a:highlight>
                <a:latin typeface="Helvetica Neue"/>
                <a:ea typeface="Helvetica Neue"/>
                <a:cs typeface="Helvetica Neue"/>
                <a:sym typeface="Helvetica Neue"/>
              </a:rPr>
              <a:t> · CIP Bloomington · CIP </a:t>
            </a:r>
            <a:r>
              <a:rPr lang="es-ES" sz="1200" dirty="0" err="1">
                <a:solidFill>
                  <a:srgbClr val="333333"/>
                </a:solidFill>
                <a:highlight>
                  <a:srgbClr val="FFFFFF"/>
                </a:highlight>
                <a:latin typeface="Helvetica Neue"/>
                <a:ea typeface="Helvetica Neue"/>
                <a:cs typeface="Helvetica Neue"/>
                <a:sym typeface="Helvetica Neue"/>
              </a:rPr>
              <a:t>Brevard</a:t>
            </a:r>
            <a:r>
              <a:rPr lang="es-ES" sz="1200" dirty="0">
                <a:solidFill>
                  <a:srgbClr val="333333"/>
                </a:solidFill>
                <a:highlight>
                  <a:srgbClr val="FFFFFF"/>
                </a:highlight>
                <a:latin typeface="Helvetica Neue"/>
                <a:ea typeface="Helvetica Neue"/>
                <a:cs typeface="Helvetica Neue"/>
                <a:sym typeface="Helvetica Neue"/>
              </a:rPr>
              <a:t> · CIP Long Beach</a:t>
            </a:r>
            <a:endParaRPr kumimoji="0" lang="en" sz="1400" b="0" i="0" u="none" strike="noStrike" kern="0" cap="none" spc="0" normalizeH="0" baseline="0" noProof="0" dirty="0">
              <a:ln>
                <a:noFill/>
              </a:ln>
              <a:solidFill>
                <a:srgbClr val="3A81BA"/>
              </a:solidFill>
              <a:effectLst/>
              <a:highlight>
                <a:srgbClr val="FFFFFF"/>
              </a:highlight>
              <a:uLnTx/>
              <a:uFillTx/>
              <a:latin typeface="Roboto Slab"/>
              <a:ea typeface="Roboto Slab"/>
              <a:cs typeface="Roboto Slab"/>
              <a:sym typeface="Roboto Slab"/>
            </a:endParaRPr>
          </a:p>
        </p:txBody>
      </p:sp>
      <p:sp>
        <p:nvSpPr>
          <p:cNvPr id="2" name="Title 1">
            <a:extLst>
              <a:ext uri="{FF2B5EF4-FFF2-40B4-BE49-F238E27FC236}">
                <a16:creationId xmlns:a16="http://schemas.microsoft.com/office/drawing/2014/main" id="{34EC0B48-3D46-4D4B-8ED2-383C38E53233}"/>
              </a:ext>
            </a:extLst>
          </p:cNvPr>
          <p:cNvSpPr>
            <a:spLocks noGrp="1"/>
          </p:cNvSpPr>
          <p:nvPr>
            <p:ph type="title"/>
          </p:nvPr>
        </p:nvSpPr>
        <p:spPr>
          <a:xfrm>
            <a:off x="828825" y="2553408"/>
            <a:ext cx="5324100" cy="647600"/>
          </a:xfrm>
        </p:spPr>
        <p:txBody>
          <a:bodyPr/>
          <a:lstStyle/>
          <a:p>
            <a:r>
              <a:rPr lang="en-US" dirty="0"/>
              <a:t>CIP Long</a:t>
            </a:r>
            <a:r>
              <a:rPr lang="en-US" baseline="0" dirty="0"/>
              <a:t> Beach 1 </a:t>
            </a:r>
            <a:endParaRPr lang="en-US" dirty="0"/>
          </a:p>
        </p:txBody>
      </p:sp>
    </p:spTree>
    <p:extLst>
      <p:ext uri="{BB962C8B-B14F-4D97-AF65-F5344CB8AC3E}">
        <p14:creationId xmlns:p14="http://schemas.microsoft.com/office/powerpoint/2010/main" val="302666259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4" name="Shape 94">
            <a:extLst>
              <a:ext uri="{FF2B5EF4-FFF2-40B4-BE49-F238E27FC236}">
                <a16:creationId xmlns:a16="http://schemas.microsoft.com/office/drawing/2014/main" id="{D0D22C0C-6607-4356-9C8D-992E3D1705AE}"/>
              </a:ext>
            </a:extLst>
          </p:cNvPr>
          <p:cNvSpPr txBox="1"/>
          <p:nvPr/>
        </p:nvSpPr>
        <p:spPr>
          <a:xfrm>
            <a:off x="838350" y="3672433"/>
            <a:ext cx="6732000" cy="2980800"/>
          </a:xfrm>
          <a:prstGeom prst="rect">
            <a:avLst/>
          </a:prstGeom>
          <a:noFill/>
          <a:ln>
            <a:noFill/>
          </a:ln>
        </p:spPr>
        <p:txBody>
          <a:bodyPr lIns="91425" tIns="91425" rIns="91425" bIns="91425"/>
          <a:lstStyle/>
          <a:p>
            <a:pPr lvl="0">
              <a:defRPr/>
            </a:pPr>
            <a:r>
              <a:rPr lang="es-ES" sz="1400" b="1" dirty="0">
                <a:solidFill>
                  <a:srgbClr val="333333"/>
                </a:solidFill>
                <a:highlight>
                  <a:srgbClr val="FFFFFF"/>
                </a:highlight>
                <a:latin typeface="Helvetica Neue"/>
                <a:ea typeface="Helvetica Neue"/>
                <a:cs typeface="Helvetica Neue"/>
                <a:sym typeface="Helvetica Neue"/>
              </a:rPr>
              <a:t>CIP Long Beach ayuda a los estudiantes en la preparación profesional y en la construcción de valiosas habilidades de empleo. Los intereses de cada estudiante se exploran y desarrollan a través del voluntariado, pasantías y colocaciones laborales.</a:t>
            </a:r>
          </a:p>
          <a:p>
            <a:pPr lvl="0">
              <a:defRPr/>
            </a:pPr>
            <a:endParaRPr lang="es-ES" sz="1400" b="1" dirty="0">
              <a:solidFill>
                <a:srgbClr val="333333"/>
              </a:solidFill>
              <a:highlight>
                <a:srgbClr val="FFFFFF"/>
              </a:highlight>
              <a:latin typeface="Helvetica Neue"/>
              <a:ea typeface="Helvetica Neue"/>
              <a:cs typeface="Helvetica Neue"/>
              <a:sym typeface="Helvetica Neue"/>
            </a:endParaRPr>
          </a:p>
          <a:p>
            <a:pPr lvl="0">
              <a:defRPr/>
            </a:pPr>
            <a:r>
              <a:rPr lang="es-ES" sz="1400" b="1" dirty="0">
                <a:solidFill>
                  <a:srgbClr val="333333"/>
                </a:solidFill>
                <a:highlight>
                  <a:srgbClr val="FFFFFF"/>
                </a:highlight>
                <a:latin typeface="Helvetica Neue"/>
                <a:ea typeface="Helvetica Neue"/>
                <a:cs typeface="Helvetica Neue"/>
                <a:sym typeface="Helvetica Neue"/>
              </a:rPr>
              <a:t>Los ejemplos de empleo y pasantías incluyen:</a:t>
            </a:r>
          </a:p>
          <a:p>
            <a:pPr marL="285750" lvl="0" indent="-285750">
              <a:buFont typeface="Arial" panose="020B0604020202020204" pitchFamily="34" charset="0"/>
              <a:buChar char="•"/>
              <a:defRPr/>
            </a:pPr>
            <a:r>
              <a:rPr lang="es-ES" sz="1400" b="1" dirty="0" err="1">
                <a:solidFill>
                  <a:srgbClr val="333333"/>
                </a:solidFill>
                <a:highlight>
                  <a:srgbClr val="FFFFFF"/>
                </a:highlight>
                <a:latin typeface="Helvetica Neue"/>
                <a:ea typeface="Helvetica Neue"/>
                <a:cs typeface="Helvetica Neue"/>
                <a:sym typeface="Helvetica Neue"/>
              </a:rPr>
              <a:t>Disneyland</a:t>
            </a:r>
            <a:r>
              <a:rPr lang="es-ES" sz="1400" b="1" dirty="0">
                <a:solidFill>
                  <a:srgbClr val="333333"/>
                </a:solidFill>
                <a:highlight>
                  <a:srgbClr val="FFFFFF"/>
                </a:highlight>
                <a:latin typeface="Helvetica Neue"/>
                <a:ea typeface="Helvetica Neue"/>
                <a:cs typeface="Helvetica Neue"/>
                <a:sym typeface="Helvetica Neue"/>
              </a:rPr>
              <a:t> Resorts</a:t>
            </a:r>
          </a:p>
          <a:p>
            <a:pPr marL="285750" lvl="0" indent="-285750">
              <a:buFont typeface="Arial" panose="020B0604020202020204" pitchFamily="34" charset="0"/>
              <a:buChar char="•"/>
              <a:defRPr/>
            </a:pPr>
            <a:r>
              <a:rPr lang="es-ES" sz="1400" b="1" dirty="0">
                <a:solidFill>
                  <a:srgbClr val="333333"/>
                </a:solidFill>
                <a:highlight>
                  <a:srgbClr val="FFFFFF"/>
                </a:highlight>
                <a:latin typeface="Helvetica Neue"/>
                <a:ea typeface="Helvetica Neue"/>
                <a:cs typeface="Helvetica Neue"/>
                <a:sym typeface="Helvetica Neue"/>
              </a:rPr>
              <a:t>Centro de Desarrollo Infantil Long Beach City </a:t>
            </a:r>
            <a:r>
              <a:rPr lang="es-ES" sz="1400" b="1" dirty="0" err="1">
                <a:solidFill>
                  <a:srgbClr val="333333"/>
                </a:solidFill>
                <a:highlight>
                  <a:srgbClr val="FFFFFF"/>
                </a:highlight>
                <a:latin typeface="Helvetica Neue"/>
                <a:ea typeface="Helvetica Neue"/>
                <a:cs typeface="Helvetica Neue"/>
                <a:sym typeface="Helvetica Neue"/>
              </a:rPr>
              <a:t>College</a:t>
            </a:r>
            <a:endParaRPr lang="es-ES" sz="1400" b="1" dirty="0">
              <a:solidFill>
                <a:srgbClr val="333333"/>
              </a:solidFill>
              <a:highlight>
                <a:srgbClr val="FFFFFF"/>
              </a:highlight>
              <a:latin typeface="Helvetica Neue"/>
              <a:ea typeface="Helvetica Neue"/>
              <a:cs typeface="Helvetica Neue"/>
              <a:sym typeface="Helvetica Neue"/>
            </a:endParaRPr>
          </a:p>
          <a:p>
            <a:pPr marL="285750" lvl="0" indent="-285750">
              <a:buFont typeface="Arial" panose="020B0604020202020204" pitchFamily="34" charset="0"/>
              <a:buChar char="•"/>
              <a:defRPr/>
            </a:pPr>
            <a:r>
              <a:rPr lang="es-ES" sz="1400" b="1" dirty="0">
                <a:solidFill>
                  <a:srgbClr val="333333"/>
                </a:solidFill>
                <a:highlight>
                  <a:srgbClr val="FFFFFF"/>
                </a:highlight>
                <a:latin typeface="Helvetica Neue"/>
                <a:ea typeface="Helvetica Neue"/>
                <a:cs typeface="Helvetica Neue"/>
                <a:sym typeface="Helvetica Neue"/>
              </a:rPr>
              <a:t>Cruz Roja Americana</a:t>
            </a:r>
          </a:p>
        </p:txBody>
      </p:sp>
      <p:sp>
        <p:nvSpPr>
          <p:cNvPr id="95" name="Shape 95">
            <a:extLst>
              <a:ext uri="{FF2B5EF4-FFF2-40B4-BE49-F238E27FC236}">
                <a16:creationId xmlns:a16="http://schemas.microsoft.com/office/drawing/2014/main" id="{BB383A75-E016-41AF-A973-76158262FC13}"/>
              </a:ext>
            </a:extLst>
          </p:cNvPr>
          <p:cNvSpPr txBox="1"/>
          <p:nvPr/>
        </p:nvSpPr>
        <p:spPr>
          <a:xfrm>
            <a:off x="3457575" y="831850"/>
            <a:ext cx="3306763" cy="2198688"/>
          </a:xfrm>
          <a:prstGeom prst="rect">
            <a:avLst/>
          </a:prstGeom>
          <a:noFill/>
          <a:ln>
            <a:noFill/>
          </a:ln>
        </p:spPr>
        <p:txBody>
          <a:bodyPr lIns="91425" tIns="91425" rIns="91425" bIns="91425"/>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4800" b="0" i="0" u="none" strike="noStrike" kern="0" cap="none" spc="0" normalizeH="0" baseline="0" noProof="0">
                <a:ln>
                  <a:noFill/>
                </a:ln>
                <a:solidFill>
                  <a:srgbClr val="3A81BA"/>
                </a:solidFill>
                <a:effectLst/>
                <a:uLnTx/>
                <a:uFillTx/>
                <a:latin typeface="Roboto Slab"/>
                <a:ea typeface="Roboto Slab"/>
                <a:cs typeface="Roboto Slab"/>
                <a:sym typeface="Roboto Slab"/>
              </a:rPr>
              <a:t>CIP Long Beach</a:t>
            </a:r>
          </a:p>
        </p:txBody>
      </p:sp>
      <p:sp>
        <p:nvSpPr>
          <p:cNvPr id="2" name="Title 1">
            <a:extLst>
              <a:ext uri="{FF2B5EF4-FFF2-40B4-BE49-F238E27FC236}">
                <a16:creationId xmlns:a16="http://schemas.microsoft.com/office/drawing/2014/main" id="{7C947FA8-168E-4096-905D-25B7CAC9A868}"/>
              </a:ext>
            </a:extLst>
          </p:cNvPr>
          <p:cNvSpPr>
            <a:spLocks noGrp="1"/>
          </p:cNvSpPr>
          <p:nvPr>
            <p:ph type="title"/>
          </p:nvPr>
        </p:nvSpPr>
        <p:spPr/>
        <p:txBody>
          <a:bodyPr/>
          <a:lstStyle/>
          <a:p>
            <a:r>
              <a:rPr lang="en-US" dirty="0"/>
              <a:t>CIP</a:t>
            </a:r>
            <a:r>
              <a:rPr lang="en-US" baseline="0" dirty="0"/>
              <a:t> Long Beach 2 </a:t>
            </a:r>
            <a:endParaRPr lang="en-US" dirty="0"/>
          </a:p>
        </p:txBody>
      </p:sp>
    </p:spTree>
    <p:extLst>
      <p:ext uri="{BB962C8B-B14F-4D97-AF65-F5344CB8AC3E}">
        <p14:creationId xmlns:p14="http://schemas.microsoft.com/office/powerpoint/2010/main" val="62321913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hape 71" descr="CIP Logo - for COLOR materials.jpg" title="CIP logo">
            <a:extLst>
              <a:ext uri="{FF2B5EF4-FFF2-40B4-BE49-F238E27FC236}">
                <a16:creationId xmlns:a16="http://schemas.microsoft.com/office/drawing/2014/main" id="{49490BFF-3869-41F5-8776-FC6B8A9B2568}"/>
              </a:ext>
            </a:extLst>
          </p:cNvPr>
          <p:cNvPicPr preferRelativeResize="0"/>
          <p:nvPr/>
        </p:nvPicPr>
        <p:blipFill rotWithShape="1">
          <a:blip r:embed="rId3"/>
          <a:srcRect l="1989"/>
          <a:stretch/>
        </p:blipFill>
        <p:spPr>
          <a:xfrm>
            <a:off x="301625" y="812800"/>
            <a:ext cx="1908175" cy="2198688"/>
          </a:xfrm>
          <a:prstGeom prst="rect">
            <a:avLst/>
          </a:prstGeom>
          <a:noFill/>
          <a:ln>
            <a:noFill/>
          </a:ln>
        </p:spPr>
      </p:pic>
      <p:sp>
        <p:nvSpPr>
          <p:cNvPr id="72" name="Shape 72">
            <a:extLst>
              <a:ext uri="{FF2B5EF4-FFF2-40B4-BE49-F238E27FC236}">
                <a16:creationId xmlns:a16="http://schemas.microsoft.com/office/drawing/2014/main" id="{7769D9CB-7922-4017-8E7E-55C2618F6509}"/>
              </a:ext>
            </a:extLst>
          </p:cNvPr>
          <p:cNvSpPr txBox="1"/>
          <p:nvPr/>
        </p:nvSpPr>
        <p:spPr>
          <a:xfrm>
            <a:off x="2209800" y="767099"/>
            <a:ext cx="4800600" cy="2980800"/>
          </a:xfrm>
          <a:prstGeom prst="rect">
            <a:avLst/>
          </a:prstGeom>
          <a:noFill/>
          <a:ln>
            <a:noFill/>
          </a:ln>
        </p:spPr>
        <p:txBody>
          <a:bodyPr lIns="91425" tIns="91425" rIns="91425" bIns="91425"/>
          <a:lstStyle/>
          <a:p>
            <a:pPr lvl="0">
              <a:defRPr/>
            </a:pPr>
            <a:r>
              <a:rPr lang="es-ES" sz="1600" dirty="0">
                <a:solidFill>
                  <a:srgbClr val="3A81BA"/>
                </a:solidFill>
                <a:latin typeface="Roboto Slab"/>
                <a:ea typeface="Roboto Slab"/>
                <a:cs typeface="Roboto Slab"/>
                <a:sym typeface="Roboto Slab"/>
              </a:rPr>
              <a:t>Programas postsecundarios que ofrecen apoyo académico individualizado, académico, social, profesional y de vida para jóvenes adultos con autismo, TDAH y otras diferencias de aprendizaje.</a:t>
            </a:r>
          </a:p>
          <a:p>
            <a:pPr lvl="0">
              <a:defRPr/>
            </a:pPr>
            <a:endParaRPr lang="es-ES" sz="1600" dirty="0">
              <a:solidFill>
                <a:srgbClr val="3A81BA"/>
              </a:solidFill>
              <a:latin typeface="Roboto Slab"/>
              <a:ea typeface="Roboto Slab"/>
              <a:cs typeface="Roboto Slab"/>
              <a:sym typeface="Roboto Slab"/>
            </a:endParaRPr>
          </a:p>
          <a:p>
            <a:pPr lvl="0">
              <a:defRPr/>
            </a:pPr>
            <a:r>
              <a:rPr lang="es-ES" sz="1600" dirty="0">
                <a:solidFill>
                  <a:srgbClr val="3A81BA"/>
                </a:solidFill>
                <a:latin typeface="Roboto Slab"/>
                <a:ea typeface="Roboto Slab"/>
                <a:cs typeface="Roboto Slab"/>
                <a:sym typeface="Roboto Slab"/>
              </a:rPr>
              <a:t>Los centros de excelencia del CIP están ubicados en áreas que promueven una vida sana, cultura y una amplia variedad de oportunidades sociales, educativas y profesionales.</a:t>
            </a:r>
          </a:p>
          <a:p>
            <a:pPr lvl="0">
              <a:defRPr/>
            </a:pPr>
            <a:endParaRPr lang="es-ES" sz="1600" dirty="0">
              <a:solidFill>
                <a:srgbClr val="3A81BA"/>
              </a:solidFill>
              <a:latin typeface="Roboto Slab"/>
              <a:ea typeface="Roboto Slab"/>
              <a:cs typeface="Roboto Slab"/>
              <a:sym typeface="Roboto Slab"/>
            </a:endParaRPr>
          </a:p>
          <a:p>
            <a:pPr lvl="0">
              <a:defRPr/>
            </a:pPr>
            <a:r>
              <a:rPr lang="es-ES" sz="1600" dirty="0">
                <a:solidFill>
                  <a:schemeClr val="tx1"/>
                </a:solidFill>
                <a:latin typeface="Roboto Slab"/>
                <a:ea typeface="Roboto Slab"/>
                <a:cs typeface="Roboto Slab"/>
                <a:sym typeface="Roboto Slab"/>
              </a:rPr>
              <a:t>Cada ubicación CIP tiene una configuración única, diversas opciones universitarias y personal que se especializa en contribuir al éxito personal de un alumno.</a:t>
            </a:r>
          </a:p>
          <a:p>
            <a:pPr lvl="0">
              <a:defRPr/>
            </a:pPr>
            <a:endParaRPr lang="es-ES" sz="1600" dirty="0">
              <a:solidFill>
                <a:srgbClr val="3A81BA"/>
              </a:solidFill>
              <a:latin typeface="Roboto Slab"/>
              <a:ea typeface="Roboto Slab"/>
              <a:cs typeface="Roboto Slab"/>
              <a:sym typeface="Roboto Slab"/>
            </a:endParaRPr>
          </a:p>
          <a:p>
            <a:pPr lvl="0">
              <a:defRPr/>
            </a:pPr>
            <a:r>
              <a:rPr lang="es-ES" sz="1600" dirty="0">
                <a:solidFill>
                  <a:srgbClr val="3A81BA"/>
                </a:solidFill>
                <a:latin typeface="Roboto Slab"/>
                <a:ea typeface="Roboto Slab"/>
                <a:cs typeface="Roboto Slab"/>
                <a:sym typeface="Roboto Slab"/>
              </a:rPr>
              <a:t>CIP Berkeley · CIP </a:t>
            </a:r>
            <a:r>
              <a:rPr lang="es-ES" sz="1600" dirty="0" err="1">
                <a:solidFill>
                  <a:srgbClr val="3A81BA"/>
                </a:solidFill>
                <a:latin typeface="Roboto Slab"/>
                <a:ea typeface="Roboto Slab"/>
                <a:cs typeface="Roboto Slab"/>
                <a:sym typeface="Roboto Slab"/>
              </a:rPr>
              <a:t>Berkshire</a:t>
            </a:r>
            <a:r>
              <a:rPr lang="es-ES" sz="1600" dirty="0">
                <a:solidFill>
                  <a:srgbClr val="3A81BA"/>
                </a:solidFill>
                <a:latin typeface="Roboto Slab"/>
                <a:ea typeface="Roboto Slab"/>
                <a:cs typeface="Roboto Slab"/>
                <a:sym typeface="Roboto Slab"/>
              </a:rPr>
              <a:t> · CIP Bloomington · CIP </a:t>
            </a:r>
            <a:r>
              <a:rPr lang="es-ES" sz="1600" dirty="0" err="1">
                <a:solidFill>
                  <a:srgbClr val="3A81BA"/>
                </a:solidFill>
                <a:latin typeface="Roboto Slab"/>
                <a:ea typeface="Roboto Slab"/>
                <a:cs typeface="Roboto Slab"/>
                <a:sym typeface="Roboto Slab"/>
              </a:rPr>
              <a:t>Brevard</a:t>
            </a:r>
            <a:r>
              <a:rPr lang="es-ES" sz="1600" dirty="0">
                <a:solidFill>
                  <a:srgbClr val="3A81BA"/>
                </a:solidFill>
                <a:latin typeface="Roboto Slab"/>
                <a:ea typeface="Roboto Slab"/>
                <a:cs typeface="Roboto Slab"/>
                <a:sym typeface="Roboto Slab"/>
              </a:rPr>
              <a:t> · CIP Long Beach</a:t>
            </a:r>
            <a:endParaRPr kumimoji="0" lang="en" sz="1200" b="0" i="0" u="none" strike="noStrike" kern="0" cap="none" spc="0" normalizeH="0" baseline="0" noProof="0" dirty="0">
              <a:ln>
                <a:noFill/>
              </a:ln>
              <a:solidFill>
                <a:srgbClr val="3A81BA"/>
              </a:solidFill>
              <a:effectLst/>
              <a:highlight>
                <a:srgbClr val="FFFFFF"/>
              </a:highlight>
              <a:uLnTx/>
              <a:uFillTx/>
              <a:latin typeface="Roboto Slab"/>
              <a:ea typeface="Roboto Slab"/>
              <a:cs typeface="Roboto Slab"/>
              <a:sym typeface="Roboto Slab"/>
            </a:endParaRPr>
          </a:p>
        </p:txBody>
      </p:sp>
      <p:sp>
        <p:nvSpPr>
          <p:cNvPr id="2" name="Title 1">
            <a:extLst>
              <a:ext uri="{FF2B5EF4-FFF2-40B4-BE49-F238E27FC236}">
                <a16:creationId xmlns:a16="http://schemas.microsoft.com/office/drawing/2014/main" id="{34EC0B48-3D46-4D4B-8ED2-383C38E53233}"/>
              </a:ext>
            </a:extLst>
          </p:cNvPr>
          <p:cNvSpPr>
            <a:spLocks noGrp="1"/>
          </p:cNvSpPr>
          <p:nvPr>
            <p:ph type="title"/>
          </p:nvPr>
        </p:nvSpPr>
        <p:spPr/>
        <p:txBody>
          <a:bodyPr/>
          <a:lstStyle/>
          <a:p>
            <a:r>
              <a:rPr lang="en-US" dirty="0"/>
              <a:t>CIP Long</a:t>
            </a:r>
            <a:r>
              <a:rPr lang="en-US" baseline="0" dirty="0"/>
              <a:t> Beach 3</a:t>
            </a:r>
            <a:endParaRPr lang="en-US" dirty="0"/>
          </a:p>
        </p:txBody>
      </p:sp>
    </p:spTree>
    <p:extLst>
      <p:ext uri="{BB962C8B-B14F-4D97-AF65-F5344CB8AC3E}">
        <p14:creationId xmlns:p14="http://schemas.microsoft.com/office/powerpoint/2010/main" val="75843765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4" name="Shape 124">
            <a:extLst>
              <a:ext uri="{FF2B5EF4-FFF2-40B4-BE49-F238E27FC236}">
                <a16:creationId xmlns:a16="http://schemas.microsoft.com/office/drawing/2014/main" id="{1A67AA6E-DEF6-4813-BD67-EC9D86156DE3}"/>
              </a:ext>
            </a:extLst>
          </p:cNvPr>
          <p:cNvSpPr txBox="1"/>
          <p:nvPr/>
        </p:nvSpPr>
        <p:spPr>
          <a:xfrm>
            <a:off x="669375" y="3494267"/>
            <a:ext cx="6732000" cy="3235200"/>
          </a:xfrm>
          <a:prstGeom prst="rect">
            <a:avLst/>
          </a:prstGeom>
          <a:noFill/>
          <a:ln>
            <a:noFill/>
          </a:ln>
        </p:spPr>
        <p:txBody>
          <a:bodyPr lIns="91425" tIns="91425" rIns="91425" bIns="91425"/>
          <a:lstStyle/>
          <a:p>
            <a:pPr lvl="0">
              <a:defRPr/>
            </a:pPr>
            <a:r>
              <a:rPr lang="es-ES" sz="1800" dirty="0">
                <a:solidFill>
                  <a:srgbClr val="3A81BA"/>
                </a:solidFill>
                <a:latin typeface="Roboto Slab"/>
                <a:ea typeface="Roboto Slab"/>
                <a:cs typeface="Roboto Slab"/>
                <a:sym typeface="Roboto Slab"/>
              </a:rPr>
              <a:t>Desarrollo de habilidades profesionales para adultos jóvenes en el espectro del autismo y con diferencias de aprendizaje</a:t>
            </a:r>
          </a:p>
          <a:p>
            <a:pPr lvl="0">
              <a:defRPr/>
            </a:pPr>
            <a:endParaRPr lang="es-ES" sz="1800" dirty="0">
              <a:solidFill>
                <a:srgbClr val="3A81BA"/>
              </a:solidFill>
              <a:latin typeface="Roboto Slab"/>
              <a:ea typeface="Roboto Slab"/>
              <a:cs typeface="Roboto Slab"/>
              <a:sym typeface="Roboto Slab"/>
            </a:endParaRPr>
          </a:p>
          <a:p>
            <a:pPr marL="285750" lvl="0" indent="-285750">
              <a:buFont typeface="Arial" panose="020B0604020202020204" pitchFamily="34" charset="0"/>
              <a:buChar char="•"/>
              <a:defRPr/>
            </a:pPr>
            <a:r>
              <a:rPr lang="es-ES" sz="1800" dirty="0">
                <a:solidFill>
                  <a:srgbClr val="3A81BA"/>
                </a:solidFill>
                <a:latin typeface="Roboto Slab"/>
                <a:ea typeface="Roboto Slab"/>
                <a:cs typeface="Roboto Slab"/>
                <a:sym typeface="Roboto Slab"/>
              </a:rPr>
              <a:t>2018 Long Beach </a:t>
            </a:r>
            <a:r>
              <a:rPr lang="es-ES" sz="1800" dirty="0" err="1">
                <a:solidFill>
                  <a:srgbClr val="3A81BA"/>
                </a:solidFill>
                <a:latin typeface="Roboto Slab"/>
                <a:ea typeface="Roboto Slab"/>
                <a:cs typeface="Roboto Slab"/>
                <a:sym typeface="Roboto Slab"/>
              </a:rPr>
              <a:t>January</a:t>
            </a:r>
            <a:r>
              <a:rPr lang="es-ES" sz="1800" dirty="0">
                <a:solidFill>
                  <a:srgbClr val="3A81BA"/>
                </a:solidFill>
                <a:latin typeface="Roboto Slab"/>
                <a:ea typeface="Roboto Slab"/>
                <a:cs typeface="Roboto Slab"/>
                <a:sym typeface="Roboto Slab"/>
              </a:rPr>
              <a:t> </a:t>
            </a:r>
            <a:r>
              <a:rPr lang="es-ES" sz="1800" dirty="0" err="1">
                <a:solidFill>
                  <a:srgbClr val="3A81BA"/>
                </a:solidFill>
                <a:latin typeface="Roboto Slab"/>
                <a:ea typeface="Roboto Slab"/>
                <a:cs typeface="Roboto Slab"/>
                <a:sym typeface="Roboto Slab"/>
              </a:rPr>
              <a:t>Program</a:t>
            </a:r>
            <a:r>
              <a:rPr lang="es-ES" sz="1800" dirty="0">
                <a:solidFill>
                  <a:srgbClr val="3A81BA"/>
                </a:solidFill>
                <a:latin typeface="Roboto Slab"/>
                <a:ea typeface="Roboto Slab"/>
                <a:cs typeface="Roboto Slab"/>
                <a:sym typeface="Roboto Slab"/>
              </a:rPr>
              <a:t>: </a:t>
            </a:r>
            <a:r>
              <a:rPr lang="es-ES" sz="1800" dirty="0" err="1">
                <a:solidFill>
                  <a:srgbClr val="3A81BA"/>
                </a:solidFill>
                <a:latin typeface="Roboto Slab"/>
                <a:ea typeface="Roboto Slab"/>
                <a:cs typeface="Roboto Slab"/>
                <a:sym typeface="Roboto Slab"/>
              </a:rPr>
              <a:t>Mploy</a:t>
            </a:r>
            <a:r>
              <a:rPr lang="es-ES" sz="1800" dirty="0">
                <a:solidFill>
                  <a:srgbClr val="3A81BA"/>
                </a:solidFill>
                <a:latin typeface="Roboto Slab"/>
                <a:ea typeface="Roboto Slab"/>
                <a:cs typeface="Roboto Slab"/>
                <a:sym typeface="Roboto Slab"/>
              </a:rPr>
              <a:t> en la playa</a:t>
            </a:r>
          </a:p>
          <a:p>
            <a:pPr marL="285750" lvl="0" indent="-285750">
              <a:buFont typeface="Courier New" panose="02070309020205020404" pitchFamily="49" charset="0"/>
              <a:buChar char="o"/>
              <a:defRPr/>
            </a:pPr>
            <a:r>
              <a:rPr lang="es-ES" sz="1800" dirty="0">
                <a:solidFill>
                  <a:srgbClr val="3A81BA"/>
                </a:solidFill>
                <a:latin typeface="Roboto Slab"/>
                <a:ea typeface="Roboto Slab"/>
                <a:cs typeface="Roboto Slab"/>
                <a:sym typeface="Roboto Slab"/>
              </a:rPr>
              <a:t>Programa de 10 días para jóvenes adultos de 18 a 26 años interesados en ingresar a la fuerza laboral y en la transición a la vida independiente</a:t>
            </a:r>
          </a:p>
          <a:p>
            <a:pPr marL="285750" lvl="0" indent="-285750">
              <a:buFont typeface="Arial" panose="020B0604020202020204" pitchFamily="34" charset="0"/>
              <a:buChar char="•"/>
              <a:defRPr/>
            </a:pPr>
            <a:r>
              <a:rPr lang="es-ES" sz="1800" dirty="0">
                <a:solidFill>
                  <a:srgbClr val="3A81BA"/>
                </a:solidFill>
                <a:latin typeface="Roboto Slab"/>
                <a:ea typeface="Roboto Slab"/>
                <a:cs typeface="Roboto Slab"/>
                <a:sym typeface="Roboto Slab"/>
              </a:rPr>
              <a:t>Obtenga información sobre una amplia gama de industrias y entornos laborales</a:t>
            </a:r>
          </a:p>
          <a:p>
            <a:pPr marL="285750" lvl="0" indent="-285750">
              <a:buFont typeface="Arial" panose="020B0604020202020204" pitchFamily="34" charset="0"/>
              <a:buChar char="•"/>
              <a:defRPr/>
            </a:pPr>
            <a:r>
              <a:rPr lang="es-ES" sz="1800" dirty="0">
                <a:solidFill>
                  <a:srgbClr val="3A81BA"/>
                </a:solidFill>
                <a:latin typeface="Roboto Slab"/>
                <a:ea typeface="Roboto Slab"/>
                <a:cs typeface="Roboto Slab"/>
                <a:sym typeface="Roboto Slab"/>
              </a:rPr>
              <a:t>Desarrolle más confianza en sí mismo y construya conexiones sociales</a:t>
            </a:r>
            <a:endParaRPr kumimoji="0" sz="1400" b="0" i="0" u="none" strike="noStrike" kern="0" cap="none" spc="0" normalizeH="0" baseline="0" noProof="0" dirty="0">
              <a:ln>
                <a:noFill/>
              </a:ln>
              <a:solidFill>
                <a:srgbClr val="333333"/>
              </a:solidFill>
              <a:effectLst/>
              <a:uLnTx/>
              <a:uFillTx/>
              <a:latin typeface="Helvetica Neue"/>
              <a:ea typeface="Helvetica Neue"/>
              <a:cs typeface="Helvetica Neue"/>
              <a:sym typeface="Helvetica Neue"/>
            </a:endParaRPr>
          </a:p>
        </p:txBody>
      </p:sp>
      <p:pic>
        <p:nvPicPr>
          <p:cNvPr id="125" name="Shape 125" descr="Mploy Web Header.jpg" title="MPLOY logo">
            <a:extLst>
              <a:ext uri="{FF2B5EF4-FFF2-40B4-BE49-F238E27FC236}">
                <a16:creationId xmlns:a16="http://schemas.microsoft.com/office/drawing/2014/main" id="{4F0C8E05-E9FC-4650-9EEE-35FBFCEE1782}"/>
              </a:ext>
            </a:extLst>
          </p:cNvPr>
          <p:cNvPicPr preferRelativeResize="0"/>
          <p:nvPr/>
        </p:nvPicPr>
        <p:blipFill rotWithShape="1">
          <a:blip r:embed="rId3"/>
          <a:srcRect t="5823" b="49650"/>
          <a:stretch/>
        </p:blipFill>
        <p:spPr>
          <a:xfrm>
            <a:off x="3494088" y="1422400"/>
            <a:ext cx="3408362" cy="1016000"/>
          </a:xfrm>
          <a:prstGeom prst="rect">
            <a:avLst/>
          </a:prstGeom>
          <a:noFill/>
          <a:ln>
            <a:noFill/>
          </a:ln>
        </p:spPr>
      </p:pic>
      <p:sp>
        <p:nvSpPr>
          <p:cNvPr id="2" name="Title 1">
            <a:extLst>
              <a:ext uri="{FF2B5EF4-FFF2-40B4-BE49-F238E27FC236}">
                <a16:creationId xmlns:a16="http://schemas.microsoft.com/office/drawing/2014/main" id="{BF571B88-35A3-4834-9101-3B86F4FFC2E0}"/>
              </a:ext>
            </a:extLst>
          </p:cNvPr>
          <p:cNvSpPr>
            <a:spLocks noGrp="1"/>
          </p:cNvSpPr>
          <p:nvPr>
            <p:ph type="title"/>
          </p:nvPr>
        </p:nvSpPr>
        <p:spPr/>
        <p:txBody>
          <a:bodyPr/>
          <a:lstStyle/>
          <a:p>
            <a:r>
              <a:rPr lang="en-US" dirty="0"/>
              <a:t>CIP Long Beach 4</a:t>
            </a:r>
          </a:p>
        </p:txBody>
      </p:sp>
    </p:spTree>
    <p:extLst>
      <p:ext uri="{BB962C8B-B14F-4D97-AF65-F5344CB8AC3E}">
        <p14:creationId xmlns:p14="http://schemas.microsoft.com/office/powerpoint/2010/main" val="270623277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0" name="Shape 100" descr="Group photo of CIP Long Beach students. They are gather underneath a big gold balloon that says CHEERS!" title="CIP Long Beach students">
            <a:extLst>
              <a:ext uri="{FF2B5EF4-FFF2-40B4-BE49-F238E27FC236}">
                <a16:creationId xmlns:a16="http://schemas.microsoft.com/office/drawing/2014/main" id="{1846DE87-534B-419A-B748-B71CADB50C23}"/>
              </a:ext>
            </a:extLst>
          </p:cNvPr>
          <p:cNvPicPr preferRelativeResize="0"/>
          <p:nvPr/>
        </p:nvPicPr>
        <p:blipFill rotWithShape="1">
          <a:blip r:embed="rId3">
            <a:alphaModFix/>
          </a:blip>
          <a:srcRect l="49" r="49"/>
          <a:stretch/>
        </p:blipFill>
        <p:spPr>
          <a:xfrm>
            <a:off x="2308123" y="313300"/>
            <a:ext cx="6619800" cy="5890000"/>
          </a:xfrm>
          <a:prstGeom prst="snip2DiagRect">
            <a:avLst>
              <a:gd name="adj1" fmla="val 0"/>
              <a:gd name="adj2" fmla="val 16667"/>
            </a:avLst>
          </a:prstGeom>
          <a:noFill/>
          <a:ln>
            <a:noFill/>
          </a:ln>
        </p:spPr>
      </p:pic>
      <p:sp>
        <p:nvSpPr>
          <p:cNvPr id="35844" name="Shape 103">
            <a:extLst>
              <a:ext uri="{FF2B5EF4-FFF2-40B4-BE49-F238E27FC236}">
                <a16:creationId xmlns:a16="http://schemas.microsoft.com/office/drawing/2014/main" id="{FB93C272-EBC9-4610-A1C9-3E7F53DEC47F}"/>
              </a:ext>
            </a:extLst>
          </p:cNvPr>
          <p:cNvSpPr txBox="1">
            <a:spLocks noGrp="1"/>
          </p:cNvSpPr>
          <p:nvPr>
            <p:ph type="title" idx="4294967295"/>
          </p:nvPr>
        </p:nvSpPr>
        <p:spPr>
          <a:xfrm>
            <a:off x="22123" y="787400"/>
            <a:ext cx="2286000" cy="1487488"/>
          </a:xfrm>
        </p:spPr>
        <p:txBody>
          <a:bodyPr anchor="t"/>
          <a:lstStyle/>
          <a:p>
            <a:pPr marL="285750" indent="-285750" eaLnBrk="1" hangingPunct="1">
              <a:buClr>
                <a:srgbClr val="B7B7B7"/>
              </a:buClr>
              <a:buFont typeface="Arial" panose="020B0604020202020204" pitchFamily="34" charset="0"/>
              <a:buChar char="•"/>
            </a:pPr>
            <a:r>
              <a:rPr lang="es-419" altLang="en-US" sz="1600" b="1" dirty="0">
                <a:solidFill>
                  <a:srgbClr val="FFFFFF"/>
                </a:solidFill>
                <a:latin typeface="Roboto Slab Light" charset="0"/>
                <a:cs typeface="Roboto Slab Light" charset="0"/>
                <a:sym typeface="Roboto Slab Light" charset="0"/>
              </a:rPr>
              <a:t>La edad promedio de estudiantes en CIP Long Beach es 21 </a:t>
            </a:r>
            <a:br>
              <a:rPr lang="es-419" altLang="en-US" sz="1600" b="1" dirty="0">
                <a:solidFill>
                  <a:srgbClr val="FFFFFF"/>
                </a:solidFill>
                <a:latin typeface="Roboto Slab Light" charset="0"/>
                <a:cs typeface="Roboto Slab Light" charset="0"/>
                <a:sym typeface="Roboto Slab Light" charset="0"/>
              </a:rPr>
            </a:br>
            <a:br>
              <a:rPr lang="es-419" altLang="en-US" sz="1600" b="1" dirty="0">
                <a:solidFill>
                  <a:srgbClr val="FFFFFF"/>
                </a:solidFill>
                <a:latin typeface="Roboto Slab Light" charset="0"/>
                <a:cs typeface="Roboto Slab Light" charset="0"/>
                <a:sym typeface="Roboto Slab Light" charset="0"/>
              </a:rPr>
            </a:br>
            <a:r>
              <a:rPr lang="es-419" altLang="en-US" sz="1600" b="1" dirty="0">
                <a:solidFill>
                  <a:srgbClr val="FFFFFF"/>
                </a:solidFill>
                <a:latin typeface="Roboto Slab Light" charset="0"/>
                <a:cs typeface="Roboto Slab Light" charset="0"/>
                <a:sym typeface="Roboto Slab Light" charset="0"/>
              </a:rPr>
              <a:t>100% de los estudiantes completan un servicio comunitario de un total de 502 horas. </a:t>
            </a:r>
            <a:br>
              <a:rPr lang="es-419" altLang="en-US" sz="1600" b="1" dirty="0">
                <a:solidFill>
                  <a:srgbClr val="FFFFFF"/>
                </a:solidFill>
                <a:latin typeface="Roboto Slab Light" charset="0"/>
                <a:cs typeface="Roboto Slab Light" charset="0"/>
                <a:sym typeface="Roboto Slab Light" charset="0"/>
              </a:rPr>
            </a:br>
            <a:br>
              <a:rPr lang="es-419" altLang="en-US" sz="1600" b="1" dirty="0">
                <a:solidFill>
                  <a:srgbClr val="FFFFFF"/>
                </a:solidFill>
                <a:latin typeface="Roboto Slab Light" charset="0"/>
                <a:cs typeface="Roboto Slab Light" charset="0"/>
                <a:sym typeface="Roboto Slab Light" charset="0"/>
              </a:rPr>
            </a:br>
            <a:r>
              <a:rPr lang="es-419" altLang="en-US" sz="1600" b="1" dirty="0">
                <a:solidFill>
                  <a:srgbClr val="FFFFFF"/>
                </a:solidFill>
                <a:latin typeface="Roboto Slab Light" charset="0"/>
                <a:cs typeface="Roboto Slab Light" charset="0"/>
                <a:sym typeface="Roboto Slab Light" charset="0"/>
              </a:rPr>
              <a:t>91% de estudiantes CIP Long Beach son acomodados en una pasantía</a:t>
            </a:r>
          </a:p>
        </p:txBody>
      </p:sp>
    </p:spTree>
    <p:extLst>
      <p:ext uri="{BB962C8B-B14F-4D97-AF65-F5344CB8AC3E}">
        <p14:creationId xmlns:p14="http://schemas.microsoft.com/office/powerpoint/2010/main" val="86059477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A7183-B9CF-4C3D-9DFD-185076CDF093}"/>
              </a:ext>
            </a:extLst>
          </p:cNvPr>
          <p:cNvSpPr>
            <a:spLocks noGrp="1"/>
          </p:cNvSpPr>
          <p:nvPr>
            <p:ph type="title"/>
          </p:nvPr>
        </p:nvSpPr>
        <p:spPr/>
        <p:txBody>
          <a:bodyPr wrap="square" numCol="1" anchorCtr="0" compatLnSpc="1">
            <a:prstTxWarp prst="textNoShape">
              <a:avLst/>
            </a:prstTxWarp>
          </a:bodyPr>
          <a:lstStyle/>
          <a:p>
            <a:pPr eaLnBrk="1" hangingPunct="1">
              <a:defRPr/>
            </a:pPr>
            <a:r>
              <a:rPr lang="en-US" cap="none" dirty="0"/>
              <a:t>UNA COLABORACION ENTRE…</a:t>
            </a:r>
          </a:p>
        </p:txBody>
      </p:sp>
      <p:sp>
        <p:nvSpPr>
          <p:cNvPr id="36867" name="TextBox 8">
            <a:extLst>
              <a:ext uri="{FF2B5EF4-FFF2-40B4-BE49-F238E27FC236}">
                <a16:creationId xmlns:a16="http://schemas.microsoft.com/office/drawing/2014/main" id="{04194AC2-2584-4D2D-A2B9-99E5BC3B9EEB}"/>
              </a:ext>
            </a:extLst>
          </p:cNvPr>
          <p:cNvSpPr txBox="1">
            <a:spLocks noChangeArrowheads="1"/>
          </p:cNvSpPr>
          <p:nvPr/>
        </p:nvSpPr>
        <p:spPr bwMode="auto">
          <a:xfrm>
            <a:off x="869950" y="3744913"/>
            <a:ext cx="2417763"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defTabSz="342900">
              <a:defRPr>
                <a:solidFill>
                  <a:schemeClr val="tx1"/>
                </a:solidFill>
                <a:latin typeface="Arial" panose="020B0604020202020204" pitchFamily="34" charset="0"/>
                <a:cs typeface="Arial" panose="020B0604020202020204" pitchFamily="34" charset="0"/>
              </a:defRPr>
            </a:lvl1pPr>
            <a:lvl2pPr marL="742950" indent="-285750" defTabSz="342900">
              <a:defRPr>
                <a:solidFill>
                  <a:schemeClr val="tx1"/>
                </a:solidFill>
                <a:latin typeface="Arial" panose="020B0604020202020204" pitchFamily="34" charset="0"/>
                <a:cs typeface="Arial" panose="020B0604020202020204" pitchFamily="34" charset="0"/>
              </a:defRPr>
            </a:lvl2pPr>
            <a:lvl3pPr marL="1143000" indent="-228600" defTabSz="342900">
              <a:defRPr>
                <a:solidFill>
                  <a:schemeClr val="tx1"/>
                </a:solidFill>
                <a:latin typeface="Arial" panose="020B0604020202020204" pitchFamily="34" charset="0"/>
                <a:cs typeface="Arial" panose="020B0604020202020204" pitchFamily="34" charset="0"/>
              </a:defRPr>
            </a:lvl3pPr>
            <a:lvl4pPr marL="1600200" indent="-228600" defTabSz="342900">
              <a:defRPr>
                <a:solidFill>
                  <a:schemeClr val="tx1"/>
                </a:solidFill>
                <a:latin typeface="Arial" panose="020B0604020202020204" pitchFamily="34" charset="0"/>
                <a:cs typeface="Arial" panose="020B0604020202020204" pitchFamily="34" charset="0"/>
              </a:defRPr>
            </a:lvl4pPr>
            <a:lvl5pPr marL="2057400" indent="-228600" defTabSz="342900">
              <a:defRPr>
                <a:solidFill>
                  <a:schemeClr val="tx1"/>
                </a:solidFill>
                <a:latin typeface="Arial" panose="020B0604020202020204" pitchFamily="34" charset="0"/>
                <a:cs typeface="Arial" panose="020B0604020202020204" pitchFamily="34" charset="0"/>
              </a:defRPr>
            </a:lvl5pPr>
            <a:lvl6pPr marL="25146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fontAlgn="base">
              <a:spcBef>
                <a:spcPct val="0"/>
              </a:spcBef>
              <a:spcAft>
                <a:spcPct val="0"/>
              </a:spcAft>
              <a:buFont typeface="Arial" panose="020B0604020202020204" pitchFamily="34" charset="0"/>
              <a:buChar char="•"/>
              <a:defRPr/>
            </a:pPr>
            <a:r>
              <a:rPr lang="es-ES" altLang="en-US" b="1" kern="1200" dirty="0">
                <a:solidFill>
                  <a:srgbClr val="0E1B37"/>
                </a:solidFill>
                <a:latin typeface="Gill Sans MT" panose="020B0502020104020203" pitchFamily="34" charset="0"/>
                <a:ea typeface="+mn-ea"/>
              </a:rPr>
              <a:t>DOR es una agencia estatal que sirve como recurso de empleo y vida independiente para personas con discapacidades</a:t>
            </a:r>
          </a:p>
          <a:p>
            <a:pPr lvl="0" fontAlgn="base">
              <a:spcBef>
                <a:spcPct val="0"/>
              </a:spcBef>
              <a:spcAft>
                <a:spcPct val="0"/>
              </a:spcAft>
              <a:buFont typeface="Arial" panose="020B0604020202020204" pitchFamily="34" charset="0"/>
              <a:buChar char="•"/>
              <a:defRPr/>
            </a:pPr>
            <a:r>
              <a:rPr lang="es-ES" altLang="en-US" b="1" kern="1200" dirty="0">
                <a:solidFill>
                  <a:srgbClr val="0E1B37"/>
                </a:solidFill>
                <a:latin typeface="Gill Sans MT" panose="020B0502020104020203" pitchFamily="34" charset="0"/>
                <a:ea typeface="+mn-ea"/>
              </a:rPr>
              <a:t>Varias ubicaciones de oficinas en todo California</a:t>
            </a:r>
            <a:endParaRPr kumimoji="0" lang="en-US" altLang="en-US" sz="1500" b="1" i="0" u="none" strike="noStrike" kern="1200" cap="none" spc="0" normalizeH="0" baseline="0" noProof="0" dirty="0">
              <a:ln>
                <a:noFill/>
              </a:ln>
              <a:solidFill>
                <a:srgbClr val="0E1B37"/>
              </a:solidFill>
              <a:effectLst/>
              <a:uLnTx/>
              <a:uFillTx/>
              <a:latin typeface="Gill Sans MT" panose="020B0502020104020203" pitchFamily="34" charset="0"/>
              <a:ea typeface="+mn-ea"/>
              <a:cs typeface="Arial" panose="020B0604020202020204" pitchFamily="34" charset="0"/>
            </a:endParaRPr>
          </a:p>
        </p:txBody>
      </p:sp>
      <p:sp>
        <p:nvSpPr>
          <p:cNvPr id="36868" name="TextBox 9">
            <a:extLst>
              <a:ext uri="{FF2B5EF4-FFF2-40B4-BE49-F238E27FC236}">
                <a16:creationId xmlns:a16="http://schemas.microsoft.com/office/drawing/2014/main" id="{8C6DA14C-81B6-4235-BEF0-4A1CFFD0ABC6}"/>
              </a:ext>
            </a:extLst>
          </p:cNvPr>
          <p:cNvSpPr txBox="1">
            <a:spLocks noChangeArrowheads="1"/>
          </p:cNvSpPr>
          <p:nvPr/>
        </p:nvSpPr>
        <p:spPr bwMode="auto">
          <a:xfrm>
            <a:off x="3287713" y="3744913"/>
            <a:ext cx="308768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defTabSz="342900">
              <a:defRPr>
                <a:solidFill>
                  <a:schemeClr val="tx1"/>
                </a:solidFill>
                <a:latin typeface="Arial" panose="020B0604020202020204" pitchFamily="34" charset="0"/>
                <a:cs typeface="Arial" panose="020B0604020202020204" pitchFamily="34" charset="0"/>
              </a:defRPr>
            </a:lvl1pPr>
            <a:lvl2pPr marL="742950" indent="-285750" defTabSz="342900">
              <a:defRPr>
                <a:solidFill>
                  <a:schemeClr val="tx1"/>
                </a:solidFill>
                <a:latin typeface="Arial" panose="020B0604020202020204" pitchFamily="34" charset="0"/>
                <a:cs typeface="Arial" panose="020B0604020202020204" pitchFamily="34" charset="0"/>
              </a:defRPr>
            </a:lvl2pPr>
            <a:lvl3pPr marL="1143000" indent="-228600" defTabSz="342900">
              <a:defRPr>
                <a:solidFill>
                  <a:schemeClr val="tx1"/>
                </a:solidFill>
                <a:latin typeface="Arial" panose="020B0604020202020204" pitchFamily="34" charset="0"/>
                <a:cs typeface="Arial" panose="020B0604020202020204" pitchFamily="34" charset="0"/>
              </a:defRPr>
            </a:lvl3pPr>
            <a:lvl4pPr marL="1600200" indent="-228600" defTabSz="342900">
              <a:defRPr>
                <a:solidFill>
                  <a:schemeClr val="tx1"/>
                </a:solidFill>
                <a:latin typeface="Arial" panose="020B0604020202020204" pitchFamily="34" charset="0"/>
                <a:cs typeface="Arial" panose="020B0604020202020204" pitchFamily="34" charset="0"/>
              </a:defRPr>
            </a:lvl4pPr>
            <a:lvl5pPr marL="2057400" indent="-228600" defTabSz="342900">
              <a:defRPr>
                <a:solidFill>
                  <a:schemeClr val="tx1"/>
                </a:solidFill>
                <a:latin typeface="Arial" panose="020B0604020202020204" pitchFamily="34" charset="0"/>
                <a:cs typeface="Arial" panose="020B0604020202020204" pitchFamily="34" charset="0"/>
              </a:defRPr>
            </a:lvl5pPr>
            <a:lvl6pPr marL="25146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fontAlgn="base">
              <a:spcBef>
                <a:spcPct val="0"/>
              </a:spcBef>
              <a:spcAft>
                <a:spcPct val="0"/>
              </a:spcAft>
              <a:buFont typeface="Arial" panose="020B0604020202020204" pitchFamily="34" charset="0"/>
              <a:buChar char="•"/>
              <a:defRPr/>
            </a:pPr>
            <a:r>
              <a:rPr lang="es-ES" altLang="en-US" b="1" kern="1200" dirty="0" err="1">
                <a:solidFill>
                  <a:srgbClr val="0E1B37"/>
                </a:solidFill>
                <a:latin typeface="Gill Sans MT" panose="020B0502020104020203" pitchFamily="34" charset="0"/>
                <a:ea typeface="+mn-ea"/>
              </a:rPr>
              <a:t>WorkAbility</a:t>
            </a:r>
            <a:r>
              <a:rPr lang="es-ES" altLang="en-US" b="1" kern="1200" dirty="0">
                <a:solidFill>
                  <a:srgbClr val="0E1B37"/>
                </a:solidFill>
                <a:latin typeface="Gill Sans MT" panose="020B0502020104020203" pitchFamily="34" charset="0"/>
                <a:ea typeface="+mn-ea"/>
              </a:rPr>
              <a:t> es un sub-departamento de Servicios para Estudiantes Discapacitados (DSS), pero está ubicado en el Centro de Desarrollo Profesional (CDC)</a:t>
            </a:r>
            <a:endParaRPr kumimoji="0" lang="en-US" altLang="en-US" sz="1500" b="1" i="0" u="none" strike="noStrike" kern="1200" cap="none" spc="0" normalizeH="0" baseline="0" noProof="0" dirty="0">
              <a:ln>
                <a:noFill/>
              </a:ln>
              <a:solidFill>
                <a:srgbClr val="0E1B37"/>
              </a:solidFill>
              <a:effectLst/>
              <a:uLnTx/>
              <a:uFillTx/>
              <a:latin typeface="Gill Sans MT" panose="020B0502020104020203" pitchFamily="34" charset="0"/>
              <a:ea typeface="+mn-ea"/>
              <a:cs typeface="Arial" panose="020B0604020202020204" pitchFamily="34" charset="0"/>
            </a:endParaRPr>
          </a:p>
        </p:txBody>
      </p:sp>
      <p:pic>
        <p:nvPicPr>
          <p:cNvPr id="34826" name="Picture 10" descr="A picture of California Department of Rehabilitation plus the California State University Long Beach equals the WorkAbility IV at California State University, Long Beach. " title="DOR + CSULB = WAIV">
            <a:extLst>
              <a:ext uri="{FF2B5EF4-FFF2-40B4-BE49-F238E27FC236}">
                <a16:creationId xmlns:a16="http://schemas.microsoft.com/office/drawing/2014/main" id="{A722FA8F-FC89-41FF-BF0C-F463EC7A1704}"/>
              </a:ext>
            </a:extLst>
          </p:cNvPr>
          <p:cNvPicPr>
            <a:picLocks noChangeAspect="1" noChangeArrowheads="1"/>
          </p:cNvPicPr>
          <p:nvPr/>
        </p:nvPicPr>
        <p:blipFill>
          <a:blip r:embed="rId2"/>
          <a:srcRect/>
          <a:stretch>
            <a:fillRect/>
          </a:stretch>
        </p:blipFill>
        <p:spPr bwMode="auto">
          <a:xfrm>
            <a:off x="776288" y="1447800"/>
            <a:ext cx="77343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11467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CD65-656A-4644-B9E3-0814E0365C3E}"/>
              </a:ext>
            </a:extLst>
          </p:cNvPr>
          <p:cNvSpPr>
            <a:spLocks noGrp="1"/>
          </p:cNvSpPr>
          <p:nvPr>
            <p:ph type="title"/>
          </p:nvPr>
        </p:nvSpPr>
        <p:spPr/>
        <p:txBody>
          <a:bodyPr wrap="square" numCol="1" anchorCtr="0" compatLnSpc="1">
            <a:prstTxWarp prst="textNoShape">
              <a:avLst/>
            </a:prstTxWarp>
          </a:bodyPr>
          <a:lstStyle/>
          <a:p>
            <a:pPr eaLnBrk="1" hangingPunct="1">
              <a:defRPr/>
            </a:pPr>
            <a:r>
              <a:rPr lang="en-US" cap="none" dirty="0"/>
              <a:t>STAFF…</a:t>
            </a:r>
          </a:p>
        </p:txBody>
      </p:sp>
      <p:sp>
        <p:nvSpPr>
          <p:cNvPr id="37891" name="Content Placeholder 2">
            <a:extLst>
              <a:ext uri="{FF2B5EF4-FFF2-40B4-BE49-F238E27FC236}">
                <a16:creationId xmlns:a16="http://schemas.microsoft.com/office/drawing/2014/main" id="{30BAD65B-74E3-4C49-8573-6791B1C2C1F3}"/>
              </a:ext>
            </a:extLst>
          </p:cNvPr>
          <p:cNvSpPr>
            <a:spLocks noGrp="1"/>
          </p:cNvSpPr>
          <p:nvPr>
            <p:ph idx="1"/>
          </p:nvPr>
        </p:nvSpPr>
        <p:spPr>
          <a:xfrm>
            <a:off x="2795588" y="1997075"/>
            <a:ext cx="4648200" cy="1270000"/>
          </a:xfrm>
        </p:spPr>
        <p:txBody>
          <a:bodyPr/>
          <a:lstStyle/>
          <a:p>
            <a:pPr eaLnBrk="1" hangingPunct="1">
              <a:lnSpc>
                <a:spcPct val="90000"/>
              </a:lnSpc>
            </a:pPr>
            <a:r>
              <a:rPr lang="en-US" altLang="en-US" sz="1900" b="1" dirty="0">
                <a:solidFill>
                  <a:srgbClr val="0E1B37"/>
                </a:solidFill>
              </a:rPr>
              <a:t>Monica Marquez-</a:t>
            </a:r>
            <a:r>
              <a:rPr lang="en-US" altLang="en-US" sz="1900" b="1" dirty="0" err="1">
                <a:solidFill>
                  <a:srgbClr val="0E1B37"/>
                </a:solidFill>
              </a:rPr>
              <a:t>Savala</a:t>
            </a:r>
            <a:endParaRPr lang="en-US" altLang="en-US" sz="1900" b="1" dirty="0">
              <a:solidFill>
                <a:srgbClr val="0E1B37"/>
              </a:solidFill>
            </a:endParaRPr>
          </a:p>
          <a:p>
            <a:pPr eaLnBrk="1" hangingPunct="1">
              <a:lnSpc>
                <a:spcPct val="90000"/>
              </a:lnSpc>
              <a:buFont typeface="Arial" panose="020B0604020202020204" pitchFamily="34" charset="0"/>
              <a:buNone/>
            </a:pPr>
            <a:r>
              <a:rPr lang="en-US" altLang="en-US" sz="1900" b="1" dirty="0">
                <a:solidFill>
                  <a:srgbClr val="0E1B37"/>
                </a:solidFill>
                <a:sym typeface="Wingdings" panose="05000000000000000000" pitchFamily="2" charset="2"/>
              </a:rPr>
              <a:t> </a:t>
            </a:r>
            <a:r>
              <a:rPr lang="en-US" altLang="en-US" sz="1900" b="1" i="1" dirty="0">
                <a:solidFill>
                  <a:srgbClr val="0E1B37"/>
                </a:solidFill>
                <a:sym typeface="Wingdings" panose="05000000000000000000" pitchFamily="2" charset="2"/>
              </a:rPr>
              <a:t>Program Coordinator</a:t>
            </a:r>
          </a:p>
          <a:p>
            <a:pPr eaLnBrk="1" hangingPunct="1">
              <a:lnSpc>
                <a:spcPct val="90000"/>
              </a:lnSpc>
              <a:buFont typeface="Arial" panose="020B0604020202020204" pitchFamily="34" charset="0"/>
              <a:buNone/>
            </a:pPr>
            <a:r>
              <a:rPr lang="en-US" altLang="en-US" sz="1400" b="1" dirty="0">
                <a:solidFill>
                  <a:schemeClr val="tx1"/>
                </a:solidFill>
                <a:sym typeface="Wingdings" panose="05000000000000000000" pitchFamily="2" charset="2"/>
                <a:hlinkClick r:id="rId2"/>
              </a:rPr>
              <a:t>Monica.Marquez-Savala@csulb.edu</a:t>
            </a:r>
            <a:endParaRPr lang="en-US" altLang="en-US" sz="1400" b="1" dirty="0">
              <a:solidFill>
                <a:schemeClr val="tx1"/>
              </a:solidFill>
              <a:sym typeface="Wingdings" panose="05000000000000000000" pitchFamily="2" charset="2"/>
            </a:endParaRPr>
          </a:p>
          <a:p>
            <a:pPr eaLnBrk="1" hangingPunct="1">
              <a:lnSpc>
                <a:spcPct val="90000"/>
              </a:lnSpc>
              <a:buFont typeface="Arial" panose="020B0604020202020204" pitchFamily="34" charset="0"/>
              <a:buNone/>
            </a:pPr>
            <a:r>
              <a:rPr lang="en-US" altLang="en-US" sz="1400" b="1" dirty="0">
                <a:solidFill>
                  <a:srgbClr val="0E1B37"/>
                </a:solidFill>
                <a:sym typeface="Wingdings" panose="05000000000000000000" pitchFamily="2" charset="2"/>
              </a:rPr>
              <a:t>(562) 985-8038</a:t>
            </a:r>
          </a:p>
          <a:p>
            <a:pPr marL="342900" lvl="1" indent="0" eaLnBrk="1" hangingPunct="1">
              <a:lnSpc>
                <a:spcPct val="90000"/>
              </a:lnSpc>
              <a:buFont typeface="Gill Sans MT" panose="020B0502020104020203" pitchFamily="34" charset="0"/>
              <a:buNone/>
            </a:pPr>
            <a:endParaRPr lang="en-US" altLang="en-US" sz="1700" b="1" dirty="0">
              <a:solidFill>
                <a:schemeClr val="tx1"/>
              </a:solidFill>
              <a:sym typeface="Wingdings" panose="05000000000000000000" pitchFamily="2" charset="2"/>
            </a:endParaRPr>
          </a:p>
        </p:txBody>
      </p:sp>
      <p:sp>
        <p:nvSpPr>
          <p:cNvPr id="37892" name="TextBox 4">
            <a:extLst>
              <a:ext uri="{FF2B5EF4-FFF2-40B4-BE49-F238E27FC236}">
                <a16:creationId xmlns:a16="http://schemas.microsoft.com/office/drawing/2014/main" id="{D2B1F020-116F-4E4E-A200-92CECA62E159}"/>
              </a:ext>
            </a:extLst>
          </p:cNvPr>
          <p:cNvSpPr txBox="1">
            <a:spLocks noChangeArrowheads="1"/>
          </p:cNvSpPr>
          <p:nvPr/>
        </p:nvSpPr>
        <p:spPr bwMode="auto">
          <a:xfrm>
            <a:off x="739775" y="4535488"/>
            <a:ext cx="371792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342900">
              <a:defRPr>
                <a:solidFill>
                  <a:schemeClr val="tx1"/>
                </a:solidFill>
                <a:latin typeface="Arial" panose="020B0604020202020204" pitchFamily="34" charset="0"/>
                <a:cs typeface="Arial" panose="020B0604020202020204" pitchFamily="34" charset="0"/>
              </a:defRPr>
            </a:lvl1pPr>
            <a:lvl2pPr marL="742950" indent="-285750" defTabSz="342900">
              <a:defRPr>
                <a:solidFill>
                  <a:schemeClr val="tx1"/>
                </a:solidFill>
                <a:latin typeface="Arial" panose="020B0604020202020204" pitchFamily="34" charset="0"/>
                <a:cs typeface="Arial" panose="020B0604020202020204" pitchFamily="34" charset="0"/>
              </a:defRPr>
            </a:lvl2pPr>
            <a:lvl3pPr marL="1143000" indent="-228600" defTabSz="342900">
              <a:defRPr>
                <a:solidFill>
                  <a:schemeClr val="tx1"/>
                </a:solidFill>
                <a:latin typeface="Arial" panose="020B0604020202020204" pitchFamily="34" charset="0"/>
                <a:cs typeface="Arial" panose="020B0604020202020204" pitchFamily="34" charset="0"/>
              </a:defRPr>
            </a:lvl3pPr>
            <a:lvl4pPr marL="1600200" indent="-228600" defTabSz="342900">
              <a:defRPr>
                <a:solidFill>
                  <a:schemeClr val="tx1"/>
                </a:solidFill>
                <a:latin typeface="Arial" panose="020B0604020202020204" pitchFamily="34" charset="0"/>
                <a:cs typeface="Arial" panose="020B0604020202020204" pitchFamily="34" charset="0"/>
              </a:defRPr>
            </a:lvl4pPr>
            <a:lvl5pPr marL="2057400" indent="-228600" defTabSz="342900">
              <a:defRPr>
                <a:solidFill>
                  <a:schemeClr val="tx1"/>
                </a:solidFill>
                <a:latin typeface="Arial" panose="020B0604020202020204" pitchFamily="34" charset="0"/>
                <a:cs typeface="Arial" panose="020B0604020202020204" pitchFamily="34" charset="0"/>
              </a:defRPr>
            </a:lvl5pPr>
            <a:lvl6pPr marL="25146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3429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100" b="1" i="0" u="none" strike="noStrike" kern="1200" cap="none" spc="0" normalizeH="0" baseline="0" noProof="0">
                <a:ln>
                  <a:noFill/>
                </a:ln>
                <a:solidFill>
                  <a:srgbClr val="0E1B37"/>
                </a:solidFill>
                <a:effectLst/>
                <a:uLnTx/>
                <a:uFillTx/>
                <a:latin typeface="Gill Sans MT" panose="020B0502020104020203" pitchFamily="34" charset="0"/>
                <a:ea typeface="+mn-ea"/>
                <a:cs typeface="Arial" panose="020B0604020202020204" pitchFamily="34" charset="0"/>
                <a:sym typeface="Wingdings" panose="05000000000000000000" pitchFamily="2" charset="2"/>
              </a:rPr>
              <a:t>Melissa Burdi </a:t>
            </a:r>
          </a:p>
          <a:p>
            <a:pPr marL="342900" marR="0" lvl="0" indent="-342900" algn="l" defTabSz="342900" rtl="0" eaLnBrk="1" fontAlgn="base" latinLnBrk="0" hangingPunct="1">
              <a:lnSpc>
                <a:spcPct val="100000"/>
              </a:lnSpc>
              <a:spcBef>
                <a:spcPct val="0"/>
              </a:spcBef>
              <a:spcAft>
                <a:spcPct val="0"/>
              </a:spcAft>
              <a:buClrTx/>
              <a:buSzTx/>
              <a:buFont typeface="Wingdings" panose="05000000000000000000" pitchFamily="2" charset="2"/>
              <a:buChar char="à"/>
              <a:tabLst/>
              <a:defRPr/>
            </a:pPr>
            <a:r>
              <a:rPr kumimoji="0" lang="en-US" altLang="en-US" sz="2100" b="1" i="1" u="none" strike="noStrike" kern="1200" cap="none" spc="0" normalizeH="0" baseline="0" noProof="0">
                <a:ln>
                  <a:noFill/>
                </a:ln>
                <a:solidFill>
                  <a:srgbClr val="0E1B37"/>
                </a:solidFill>
                <a:effectLst/>
                <a:uLnTx/>
                <a:uFillTx/>
                <a:latin typeface="Gill Sans MT" panose="020B0502020104020203" pitchFamily="34" charset="0"/>
                <a:ea typeface="+mn-ea"/>
                <a:cs typeface="Arial" panose="020B0604020202020204" pitchFamily="34" charset="0"/>
                <a:sym typeface="Wingdings" panose="05000000000000000000" pitchFamily="2" charset="2"/>
              </a:rPr>
              <a:t>Program Assistant</a:t>
            </a:r>
          </a:p>
          <a:p>
            <a:pPr marL="342900" marR="0" lvl="0" indent="-342900" algn="l" defTabSz="3429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a:ln>
                  <a:noFill/>
                </a:ln>
                <a:solidFill>
                  <a:srgbClr val="000000"/>
                </a:solidFill>
                <a:effectLst/>
                <a:uLnTx/>
                <a:uFillTx/>
                <a:latin typeface="Gill Sans MT" panose="020B0502020104020203" pitchFamily="34" charset="0"/>
                <a:ea typeface="+mn-ea"/>
                <a:cs typeface="Arial" panose="020B0604020202020204" pitchFamily="34" charset="0"/>
                <a:sym typeface="Wingdings" panose="05000000000000000000" pitchFamily="2" charset="2"/>
                <a:hlinkClick r:id="rId3"/>
              </a:rPr>
              <a:t>Melissa.Burdi@csulb.edu</a:t>
            </a:r>
            <a:endParaRPr kumimoji="0" lang="en-US" altLang="en-US" sz="1500" b="1" i="0" u="none" strike="noStrike" kern="1200" cap="none" spc="0" normalizeH="0" baseline="0" noProof="0">
              <a:ln>
                <a:noFill/>
              </a:ln>
              <a:solidFill>
                <a:srgbClr val="000000"/>
              </a:solidFill>
              <a:effectLst/>
              <a:uLnTx/>
              <a:uFillTx/>
              <a:latin typeface="Gill Sans MT" panose="020B0502020104020203" pitchFamily="34" charset="0"/>
              <a:ea typeface="+mn-ea"/>
              <a:cs typeface="Arial" panose="020B0604020202020204" pitchFamily="34" charset="0"/>
              <a:sym typeface="Wingdings" panose="05000000000000000000" pitchFamily="2" charset="2"/>
            </a:endParaRPr>
          </a:p>
          <a:p>
            <a:pPr marL="342900" marR="0" lvl="0" indent="-342900" algn="l" defTabSz="3429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a:ln>
                  <a:noFill/>
                </a:ln>
                <a:solidFill>
                  <a:srgbClr val="0E1B37"/>
                </a:solidFill>
                <a:effectLst/>
                <a:uLnTx/>
                <a:uFillTx/>
                <a:latin typeface="Gill Sans MT" panose="020B0502020104020203" pitchFamily="34" charset="0"/>
                <a:ea typeface="+mn-ea"/>
                <a:cs typeface="Arial" panose="020B0604020202020204" pitchFamily="34" charset="0"/>
                <a:sym typeface="Wingdings" panose="05000000000000000000" pitchFamily="2" charset="2"/>
              </a:rPr>
              <a:t>(562) 985-2343</a:t>
            </a:r>
            <a:endParaRPr kumimoji="0" lang="en-US" altLang="en-US" sz="1500" b="1" i="0" u="none" strike="noStrike" kern="1200" cap="none" spc="0" normalizeH="0" baseline="0" noProof="0">
              <a:ln>
                <a:noFill/>
              </a:ln>
              <a:solidFill>
                <a:srgbClr val="0E1B37"/>
              </a:solidFill>
              <a:effectLst/>
              <a:uLnTx/>
              <a:uFillTx/>
              <a:latin typeface="Gill Sans MT" panose="020B0502020104020203" pitchFamily="34" charset="0"/>
              <a:ea typeface="+mn-ea"/>
              <a:cs typeface="Arial" panose="020B0604020202020204" pitchFamily="34" charset="0"/>
            </a:endParaRPr>
          </a:p>
          <a:p>
            <a:pPr marL="342900" marR="0" lvl="0" indent="-342900" algn="l" defTabSz="3429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Gill Sans MT" panose="020B0502020104020203" pitchFamily="34" charset="0"/>
              <a:ea typeface="+mn-ea"/>
              <a:cs typeface="Arial" panose="020B0604020202020204" pitchFamily="34" charset="0"/>
            </a:endParaRPr>
          </a:p>
        </p:txBody>
      </p:sp>
      <p:pic>
        <p:nvPicPr>
          <p:cNvPr id="35845" name="Picture 5" descr="A picture of Melissa Burdi the Program Assistant. " title="Melissa Burdi ">
            <a:extLst>
              <a:ext uri="{FF2B5EF4-FFF2-40B4-BE49-F238E27FC236}">
                <a16:creationId xmlns:a16="http://schemas.microsoft.com/office/drawing/2014/main" id="{E3F358AF-CBCC-423C-A1B6-39540C968F92}"/>
              </a:ext>
            </a:extLst>
          </p:cNvPr>
          <p:cNvPicPr>
            <a:picLocks noChangeAspect="1"/>
          </p:cNvPicPr>
          <p:nvPr/>
        </p:nvPicPr>
        <p:blipFill>
          <a:blip r:embed="rId4"/>
          <a:srcRect/>
          <a:stretch>
            <a:fillRect/>
          </a:stretch>
        </p:blipFill>
        <p:spPr bwMode="auto">
          <a:xfrm>
            <a:off x="3586163" y="3676650"/>
            <a:ext cx="1995487"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7" descr="A picture of Monica Marquez-Savala, the Program Coordinator. " title="Monica Marquez-Savala">
            <a:extLst>
              <a:ext uri="{FF2B5EF4-FFF2-40B4-BE49-F238E27FC236}">
                <a16:creationId xmlns:a16="http://schemas.microsoft.com/office/drawing/2014/main" id="{FE13C595-44A9-404E-B690-32C9D36B1424}"/>
              </a:ext>
            </a:extLst>
          </p:cNvPr>
          <p:cNvPicPr>
            <a:picLocks noChangeAspect="1"/>
          </p:cNvPicPr>
          <p:nvPr/>
        </p:nvPicPr>
        <p:blipFill>
          <a:blip r:embed="rId5"/>
          <a:srcRect/>
          <a:stretch>
            <a:fillRect/>
          </a:stretch>
        </p:blipFill>
        <p:spPr bwMode="auto">
          <a:xfrm>
            <a:off x="739775" y="1858963"/>
            <a:ext cx="1993900"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2772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16"/>
          <p:cNvSpPr txBox="1">
            <a:spLocks noChangeArrowheads="1"/>
          </p:cNvSpPr>
          <p:nvPr/>
        </p:nvSpPr>
        <p:spPr bwMode="auto">
          <a:xfrm>
            <a:off x="2052424" y="3257085"/>
            <a:ext cx="1560419" cy="74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defTabSz="1017588">
              <a:defRPr>
                <a:solidFill>
                  <a:schemeClr val="tx1"/>
                </a:solidFill>
                <a:latin typeface="Arial" pitchFamily="34" charset="0"/>
                <a:cs typeface="Arial" pitchFamily="34" charset="0"/>
              </a:defRPr>
            </a:lvl1pPr>
            <a:lvl2pPr marL="742950" indent="-285750" defTabSz="1017588">
              <a:defRPr>
                <a:solidFill>
                  <a:schemeClr val="tx1"/>
                </a:solidFill>
                <a:latin typeface="Arial" pitchFamily="34" charset="0"/>
                <a:cs typeface="Arial" pitchFamily="34" charset="0"/>
              </a:defRPr>
            </a:lvl2pPr>
            <a:lvl3pPr marL="1143000" indent="-228600" defTabSz="1017588">
              <a:defRPr>
                <a:solidFill>
                  <a:schemeClr val="tx1"/>
                </a:solidFill>
                <a:latin typeface="Arial" pitchFamily="34" charset="0"/>
                <a:cs typeface="Arial" pitchFamily="34" charset="0"/>
              </a:defRPr>
            </a:lvl3pPr>
            <a:lvl4pPr marL="1600200" indent="-228600" defTabSz="1017588">
              <a:defRPr>
                <a:solidFill>
                  <a:schemeClr val="tx1"/>
                </a:solidFill>
                <a:latin typeface="Arial" pitchFamily="34" charset="0"/>
                <a:cs typeface="Arial" pitchFamily="34" charset="0"/>
              </a:defRPr>
            </a:lvl4pPr>
            <a:lvl5pPr marL="2057400" indent="-228600" defTabSz="1017588">
              <a:defRPr>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a:solidFill>
                  <a:schemeClr val="tx1"/>
                </a:solidFill>
                <a:latin typeface="Arial" pitchFamily="34" charset="0"/>
                <a:cs typeface="Arial" pitchFamily="34" charset="0"/>
              </a:defRPr>
            </a:lvl9pPr>
          </a:lstStyle>
          <a:p>
            <a:pPr algn="ctr" defTabSz="897920" fontAlgn="base">
              <a:spcBef>
                <a:spcPct val="0"/>
              </a:spcBef>
              <a:spcAft>
                <a:spcPct val="0"/>
              </a:spcAft>
            </a:pPr>
            <a:r>
              <a:rPr lang="en-US" altLang="en-US" sz="1412" b="1" dirty="0">
                <a:solidFill>
                  <a:srgbClr val="000000"/>
                </a:solidFill>
                <a:latin typeface="Georgia" pitchFamily="18" charset="0"/>
                <a:sym typeface="Arial" pitchFamily="34" charset="0"/>
              </a:rPr>
              <a:t>Harriet Tubman: Seizures</a:t>
            </a:r>
          </a:p>
        </p:txBody>
      </p:sp>
      <p:sp>
        <p:nvSpPr>
          <p:cNvPr id="8203" name="TextBox 28"/>
          <p:cNvSpPr txBox="1">
            <a:spLocks noChangeArrowheads="1"/>
          </p:cNvSpPr>
          <p:nvPr/>
        </p:nvSpPr>
        <p:spPr bwMode="auto">
          <a:xfrm>
            <a:off x="7088155" y="3278541"/>
            <a:ext cx="1585251" cy="74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96" tIns="44948" rIns="89896" bIns="44948">
            <a:spAutoFit/>
          </a:bodyPr>
          <a:lstStyle>
            <a:lvl1pPr defTabSz="1017588">
              <a:defRPr>
                <a:solidFill>
                  <a:schemeClr val="tx1"/>
                </a:solidFill>
                <a:latin typeface="Arial" pitchFamily="34" charset="0"/>
                <a:cs typeface="Arial" pitchFamily="34" charset="0"/>
              </a:defRPr>
            </a:lvl1pPr>
            <a:lvl2pPr marL="742950" indent="-285750" defTabSz="1017588">
              <a:defRPr>
                <a:solidFill>
                  <a:schemeClr val="tx1"/>
                </a:solidFill>
                <a:latin typeface="Arial" pitchFamily="34" charset="0"/>
                <a:cs typeface="Arial" pitchFamily="34" charset="0"/>
              </a:defRPr>
            </a:lvl2pPr>
            <a:lvl3pPr marL="1143000" indent="-228600" defTabSz="1017588">
              <a:defRPr>
                <a:solidFill>
                  <a:schemeClr val="tx1"/>
                </a:solidFill>
                <a:latin typeface="Arial" pitchFamily="34" charset="0"/>
                <a:cs typeface="Arial" pitchFamily="34" charset="0"/>
              </a:defRPr>
            </a:lvl3pPr>
            <a:lvl4pPr marL="1600200" indent="-228600" defTabSz="1017588">
              <a:defRPr>
                <a:solidFill>
                  <a:schemeClr val="tx1"/>
                </a:solidFill>
                <a:latin typeface="Arial" pitchFamily="34" charset="0"/>
                <a:cs typeface="Arial" pitchFamily="34" charset="0"/>
              </a:defRPr>
            </a:lvl4pPr>
            <a:lvl5pPr marL="2057400" indent="-228600" defTabSz="1017588">
              <a:defRPr>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a:solidFill>
                  <a:schemeClr val="tx1"/>
                </a:solidFill>
                <a:latin typeface="Arial" pitchFamily="34" charset="0"/>
                <a:cs typeface="Arial" pitchFamily="34" charset="0"/>
              </a:defRPr>
            </a:lvl9pPr>
          </a:lstStyle>
          <a:p>
            <a:pPr algn="ctr" defTabSz="897920" fontAlgn="base">
              <a:spcBef>
                <a:spcPct val="0"/>
              </a:spcBef>
              <a:spcAft>
                <a:spcPct val="0"/>
              </a:spcAft>
            </a:pPr>
            <a:r>
              <a:rPr lang="en-US" altLang="en-US" sz="1412" b="1" dirty="0">
                <a:solidFill>
                  <a:srgbClr val="000000"/>
                </a:solidFill>
                <a:latin typeface="Georgia" pitchFamily="18" charset="0"/>
                <a:sym typeface="Arial" pitchFamily="34" charset="0"/>
              </a:rPr>
              <a:t>Maya Angelou: Selective Mutism</a:t>
            </a:r>
          </a:p>
        </p:txBody>
      </p:sp>
      <p:pic>
        <p:nvPicPr>
          <p:cNvPr id="8205" name="Picture 3" descr="Harriet Tubman wearing a scarf on her head. She is wearing a blue shirt. There are trees in the background."/>
          <p:cNvPicPr>
            <a:picLocks noChangeAspect="1"/>
          </p:cNvPicPr>
          <p:nvPr/>
        </p:nvPicPr>
        <p:blipFill>
          <a:blip r:embed="rId3">
            <a:extLst>
              <a:ext uri="{28A0092B-C50C-407E-A947-70E740481C1C}">
                <a14:useLocalDpi xmlns:a14="http://schemas.microsoft.com/office/drawing/2010/main" val="0"/>
              </a:ext>
            </a:extLst>
          </a:blip>
          <a:srcRect l="25008" t="12454" r="28081" b="40344"/>
          <a:stretch>
            <a:fillRect/>
          </a:stretch>
        </p:blipFill>
        <p:spPr bwMode="auto">
          <a:xfrm>
            <a:off x="2159715" y="1745692"/>
            <a:ext cx="1418944" cy="1472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5" descr="Whoopi Goldberg smiling. Her hair is in dreads."/>
          <p:cNvPicPr>
            <a:picLocks noChangeAspect="1" noChangeArrowheads="1"/>
          </p:cNvPicPr>
          <p:nvPr/>
        </p:nvPicPr>
        <p:blipFill>
          <a:blip r:embed="rId4">
            <a:extLst>
              <a:ext uri="{28A0092B-C50C-407E-A947-70E740481C1C}">
                <a14:useLocalDpi xmlns:a14="http://schemas.microsoft.com/office/drawing/2010/main" val="0"/>
              </a:ext>
            </a:extLst>
          </a:blip>
          <a:srcRect t="5293" b="14706"/>
          <a:stretch>
            <a:fillRect/>
          </a:stretch>
        </p:blipFill>
        <p:spPr bwMode="auto">
          <a:xfrm>
            <a:off x="602368" y="4193304"/>
            <a:ext cx="1418945" cy="1464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a:spLocks noChangeArrowheads="1"/>
          </p:cNvSpPr>
          <p:nvPr/>
        </p:nvSpPr>
        <p:spPr bwMode="auto">
          <a:xfrm>
            <a:off x="343933" y="5786015"/>
            <a:ext cx="1935816" cy="525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defTabSz="1017588">
              <a:defRPr>
                <a:solidFill>
                  <a:schemeClr val="tx1"/>
                </a:solidFill>
                <a:latin typeface="Arial" pitchFamily="34" charset="0"/>
                <a:cs typeface="Arial" pitchFamily="34" charset="0"/>
              </a:defRPr>
            </a:lvl1pPr>
            <a:lvl2pPr marL="742950" indent="-285750" defTabSz="1017588">
              <a:defRPr>
                <a:solidFill>
                  <a:schemeClr val="tx1"/>
                </a:solidFill>
                <a:latin typeface="Arial" pitchFamily="34" charset="0"/>
                <a:cs typeface="Arial" pitchFamily="34" charset="0"/>
              </a:defRPr>
            </a:lvl2pPr>
            <a:lvl3pPr marL="1143000" indent="-228600" defTabSz="1017588">
              <a:defRPr>
                <a:solidFill>
                  <a:schemeClr val="tx1"/>
                </a:solidFill>
                <a:latin typeface="Arial" pitchFamily="34" charset="0"/>
                <a:cs typeface="Arial" pitchFamily="34" charset="0"/>
              </a:defRPr>
            </a:lvl3pPr>
            <a:lvl4pPr marL="1600200" indent="-228600" defTabSz="1017588">
              <a:defRPr>
                <a:solidFill>
                  <a:schemeClr val="tx1"/>
                </a:solidFill>
                <a:latin typeface="Arial" pitchFamily="34" charset="0"/>
                <a:cs typeface="Arial" pitchFamily="34" charset="0"/>
              </a:defRPr>
            </a:lvl4pPr>
            <a:lvl5pPr marL="2057400" indent="-228600" defTabSz="1017588">
              <a:defRPr>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a:solidFill>
                  <a:schemeClr val="tx1"/>
                </a:solidFill>
                <a:latin typeface="Arial" pitchFamily="34" charset="0"/>
                <a:cs typeface="Arial" pitchFamily="34" charset="0"/>
              </a:defRPr>
            </a:lvl9pPr>
          </a:lstStyle>
          <a:p>
            <a:pPr algn="ctr" defTabSz="897920" fontAlgn="base">
              <a:spcBef>
                <a:spcPct val="0"/>
              </a:spcBef>
              <a:spcAft>
                <a:spcPct val="0"/>
              </a:spcAft>
            </a:pPr>
            <a:r>
              <a:rPr lang="en-US" altLang="en-US" sz="1412" b="1" dirty="0">
                <a:solidFill>
                  <a:srgbClr val="000000"/>
                </a:solidFill>
                <a:latin typeface="Georgia" pitchFamily="18" charset="0"/>
                <a:sym typeface="Arial" pitchFamily="34" charset="0"/>
              </a:rPr>
              <a:t>Whoopi </a:t>
            </a:r>
          </a:p>
          <a:p>
            <a:pPr algn="ctr" defTabSz="897920" fontAlgn="base">
              <a:spcBef>
                <a:spcPct val="0"/>
              </a:spcBef>
              <a:spcAft>
                <a:spcPct val="0"/>
              </a:spcAft>
            </a:pPr>
            <a:r>
              <a:rPr lang="en-US" altLang="en-US" sz="1412" b="1" dirty="0">
                <a:solidFill>
                  <a:srgbClr val="000000"/>
                </a:solidFill>
                <a:latin typeface="Georgia" pitchFamily="18" charset="0"/>
                <a:sym typeface="Arial" pitchFamily="34" charset="0"/>
              </a:rPr>
              <a:t>Goldberg: Dyslexia</a:t>
            </a:r>
          </a:p>
        </p:txBody>
      </p:sp>
      <p:sp>
        <p:nvSpPr>
          <p:cNvPr id="23" name="TextBox 2"/>
          <p:cNvSpPr txBox="1">
            <a:spLocks noChangeArrowheads="1"/>
          </p:cNvSpPr>
          <p:nvPr/>
        </p:nvSpPr>
        <p:spPr bwMode="auto">
          <a:xfrm>
            <a:off x="5180168" y="5801411"/>
            <a:ext cx="20786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805466" eaLnBrk="0" fontAlgn="base" hangingPunct="0">
              <a:spcBef>
                <a:spcPct val="0"/>
              </a:spcBef>
              <a:spcAft>
                <a:spcPct val="0"/>
              </a:spcAft>
            </a:pPr>
            <a:r>
              <a:rPr lang="en-US" altLang="en-US" sz="1400" b="1" dirty="0">
                <a:solidFill>
                  <a:prstClr val="black"/>
                </a:solidFill>
                <a:latin typeface="Georgia" pitchFamily="18" charset="0"/>
                <a:cs typeface="Arial" panose="020B0604020202020204" pitchFamily="34" charset="0"/>
              </a:rPr>
              <a:t>Harry Belafonte: Dyslexia</a:t>
            </a:r>
          </a:p>
        </p:txBody>
      </p:sp>
      <p:pic>
        <p:nvPicPr>
          <p:cNvPr id="24" name="Picture 19" descr="Picture of Haben Girma, Deaf and Blind lawyer. She is a smiling and standing against a bright blue background.&#10;&#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093" y="1720399"/>
            <a:ext cx="1113653" cy="146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0"/>
          <p:cNvSpPr txBox="1">
            <a:spLocks noChangeArrowheads="1"/>
          </p:cNvSpPr>
          <p:nvPr/>
        </p:nvSpPr>
        <p:spPr bwMode="auto">
          <a:xfrm>
            <a:off x="511474" y="3301114"/>
            <a:ext cx="1509839" cy="744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805466" eaLnBrk="0" fontAlgn="base" hangingPunct="0">
              <a:spcBef>
                <a:spcPct val="0"/>
              </a:spcBef>
              <a:spcAft>
                <a:spcPct val="0"/>
              </a:spcAft>
            </a:pPr>
            <a:r>
              <a:rPr lang="en-US" sz="1412" b="1" dirty="0" err="1">
                <a:solidFill>
                  <a:prstClr val="black"/>
                </a:solidFill>
                <a:latin typeface="Georgia" pitchFamily="18" charset="0"/>
                <a:cs typeface="Arial" panose="020B0604020202020204" pitchFamily="34" charset="0"/>
              </a:rPr>
              <a:t>Haben</a:t>
            </a:r>
            <a:r>
              <a:rPr lang="en-US" sz="1412" b="1" dirty="0">
                <a:solidFill>
                  <a:prstClr val="black"/>
                </a:solidFill>
                <a:latin typeface="Georgia" pitchFamily="18" charset="0"/>
                <a:cs typeface="Arial" panose="020B0604020202020204" pitchFamily="34" charset="0"/>
              </a:rPr>
              <a:t> </a:t>
            </a:r>
            <a:r>
              <a:rPr lang="en-US" sz="1412" b="1" dirty="0" err="1">
                <a:solidFill>
                  <a:prstClr val="black"/>
                </a:solidFill>
                <a:latin typeface="Georgia" pitchFamily="18" charset="0"/>
                <a:cs typeface="Arial" panose="020B0604020202020204" pitchFamily="34" charset="0"/>
              </a:rPr>
              <a:t>Girma</a:t>
            </a:r>
            <a:r>
              <a:rPr lang="en-US" sz="1412" b="1" dirty="0">
                <a:solidFill>
                  <a:prstClr val="black"/>
                </a:solidFill>
                <a:latin typeface="Georgia" pitchFamily="18" charset="0"/>
                <a:cs typeface="Arial" panose="020B0604020202020204" pitchFamily="34" charset="0"/>
              </a:rPr>
              <a:t>:</a:t>
            </a:r>
          </a:p>
          <a:p>
            <a:pPr algn="ctr" defTabSz="805466" eaLnBrk="0" fontAlgn="base" hangingPunct="0">
              <a:spcBef>
                <a:spcPct val="0"/>
              </a:spcBef>
              <a:spcAft>
                <a:spcPct val="0"/>
              </a:spcAft>
            </a:pPr>
            <a:r>
              <a:rPr lang="en-US" sz="1412" b="1" dirty="0">
                <a:solidFill>
                  <a:prstClr val="black"/>
                </a:solidFill>
                <a:latin typeface="Georgia" pitchFamily="18" charset="0"/>
                <a:cs typeface="Arial" panose="020B0604020202020204" pitchFamily="34" charset="0"/>
              </a:rPr>
              <a:t>Deaf and Blind</a:t>
            </a:r>
          </a:p>
        </p:txBody>
      </p:sp>
      <p:sp>
        <p:nvSpPr>
          <p:cNvPr id="27" name="TextBox 26"/>
          <p:cNvSpPr txBox="1"/>
          <p:nvPr/>
        </p:nvSpPr>
        <p:spPr>
          <a:xfrm>
            <a:off x="5196361" y="3292812"/>
            <a:ext cx="1816155" cy="516076"/>
          </a:xfrm>
          <a:prstGeom prst="rect">
            <a:avLst/>
          </a:prstGeom>
        </p:spPr>
        <p:txBody>
          <a:bodyPr rot="0" spcFirstLastPara="0" vertOverflow="overflow" horzOverflow="overflow" vert="horz" wrap="square" lIns="80682" tIns="40341" rIns="80682" bIns="40341" numCol="1" spcCol="0" rtlCol="0" fromWordArt="0" anchor="t" anchorCtr="0" forceAA="0" compatLnSpc="1">
            <a:prstTxWarp prst="textNoShape">
              <a:avLst/>
            </a:prstTxWarp>
            <a:spAutoFit/>
          </a:bodyPr>
          <a:lstStyle/>
          <a:p>
            <a:pPr algn="ctr" defTabSz="805466" eaLnBrk="0" fontAlgn="base" hangingPunct="0">
              <a:spcBef>
                <a:spcPct val="0"/>
              </a:spcBef>
              <a:spcAft>
                <a:spcPct val="0"/>
              </a:spcAft>
            </a:pPr>
            <a:r>
              <a:rPr lang="en-US" sz="1412" b="1" dirty="0">
                <a:solidFill>
                  <a:prstClr val="black"/>
                </a:solidFill>
                <a:latin typeface="Georgia" pitchFamily="18" charset="0"/>
                <a:cs typeface="Arial" panose="020B0604020202020204" pitchFamily="34" charset="0"/>
              </a:rPr>
              <a:t>S</a:t>
            </a:r>
            <a:r>
              <a:rPr lang="en-US" sz="1412" b="1" dirty="0">
                <a:solidFill>
                  <a:prstClr val="black"/>
                </a:solidFill>
                <a:latin typeface="Georgia" pitchFamily="18" charset="0"/>
                <a:cs typeface="Arial"/>
              </a:rPr>
              <a:t>imone </a:t>
            </a:r>
            <a:r>
              <a:rPr lang="en-US" sz="1412" b="1" dirty="0" err="1">
                <a:solidFill>
                  <a:prstClr val="black"/>
                </a:solidFill>
                <a:latin typeface="Georgia" pitchFamily="18" charset="0"/>
                <a:cs typeface="Arial"/>
              </a:rPr>
              <a:t>Biles</a:t>
            </a:r>
            <a:r>
              <a:rPr lang="en-US" sz="1412" b="1" dirty="0">
                <a:solidFill>
                  <a:prstClr val="black"/>
                </a:solidFill>
                <a:latin typeface="Georgia" pitchFamily="18" charset="0"/>
                <a:cs typeface="Arial"/>
              </a:rPr>
              <a:t>:</a:t>
            </a:r>
          </a:p>
          <a:p>
            <a:pPr algn="ctr" defTabSz="805466" eaLnBrk="0" fontAlgn="base" hangingPunct="0">
              <a:spcBef>
                <a:spcPct val="0"/>
              </a:spcBef>
              <a:spcAft>
                <a:spcPct val="0"/>
              </a:spcAft>
            </a:pPr>
            <a:r>
              <a:rPr lang="en-US" sz="1412" b="1" dirty="0">
                <a:solidFill>
                  <a:prstClr val="black"/>
                </a:solidFill>
                <a:latin typeface="Georgia" pitchFamily="18" charset="0"/>
                <a:cs typeface="Arial"/>
              </a:rPr>
              <a:t>ADHD</a:t>
            </a:r>
          </a:p>
        </p:txBody>
      </p:sp>
      <p:pic>
        <p:nvPicPr>
          <p:cNvPr id="29" name="Picture 7" descr="Picture of activisit Videor Paneda. He is a handsome Hispanic man where a plastic breathing mask over his nose.&#10;"/>
          <p:cNvPicPr>
            <a:picLocks noChangeAspect="1"/>
          </p:cNvPicPr>
          <p:nvPr/>
        </p:nvPicPr>
        <p:blipFill>
          <a:blip r:embed="rId6"/>
          <a:stretch>
            <a:fillRect/>
          </a:stretch>
        </p:blipFill>
        <p:spPr>
          <a:xfrm>
            <a:off x="3974526" y="4241687"/>
            <a:ext cx="1381721" cy="1447086"/>
          </a:xfrm>
          <a:prstGeom prst="rect">
            <a:avLst/>
          </a:prstGeom>
        </p:spPr>
      </p:pic>
      <p:sp>
        <p:nvSpPr>
          <p:cNvPr id="30" name="TextBox 29"/>
          <p:cNvSpPr txBox="1"/>
          <p:nvPr/>
        </p:nvSpPr>
        <p:spPr>
          <a:xfrm>
            <a:off x="3850338" y="5793123"/>
            <a:ext cx="1630096" cy="950682"/>
          </a:xfrm>
          <a:prstGeom prst="rect">
            <a:avLst/>
          </a:prstGeom>
        </p:spPr>
        <p:txBody>
          <a:bodyPr rot="0" spcFirstLastPara="0" vertOverflow="overflow" horzOverflow="overflow" vert="horz" wrap="square" lIns="80682" tIns="40341" rIns="80682" bIns="40341" numCol="1" spcCol="0" rtlCol="0" fromWordArt="0" anchor="t" anchorCtr="0" forceAA="0" compatLnSpc="1">
            <a:prstTxWarp prst="textNoShape">
              <a:avLst/>
            </a:prstTxWarp>
            <a:spAutoFit/>
          </a:bodyPr>
          <a:lstStyle/>
          <a:p>
            <a:pPr algn="ctr" defTabSz="805466" eaLnBrk="0" fontAlgn="base" hangingPunct="0">
              <a:spcBef>
                <a:spcPct val="0"/>
              </a:spcBef>
              <a:spcAft>
                <a:spcPct val="0"/>
              </a:spcAft>
            </a:pPr>
            <a:r>
              <a:rPr lang="en-US" sz="1412" b="1" dirty="0">
                <a:solidFill>
                  <a:prstClr val="black"/>
                </a:solidFill>
                <a:latin typeface="Georgia" pitchFamily="18" charset="0"/>
                <a:cs typeface="Arial" panose="020B0604020202020204" pitchFamily="34" charset="0"/>
              </a:rPr>
              <a:t>Victor </a:t>
            </a:r>
            <a:r>
              <a:rPr lang="en-US" sz="1412" b="1" dirty="0" err="1">
                <a:solidFill>
                  <a:prstClr val="black"/>
                </a:solidFill>
                <a:latin typeface="Georgia" pitchFamily="18" charset="0"/>
                <a:cs typeface="Arial" panose="020B0604020202020204" pitchFamily="34" charset="0"/>
              </a:rPr>
              <a:t>Pañeda</a:t>
            </a:r>
            <a:r>
              <a:rPr lang="en-US" sz="1412" b="1" dirty="0">
                <a:solidFill>
                  <a:prstClr val="black"/>
                </a:solidFill>
                <a:latin typeface="Georgia" pitchFamily="18" charset="0"/>
                <a:cs typeface="Arial" panose="020B0604020202020204" pitchFamily="34" charset="0"/>
              </a:rPr>
              <a:t>, Activist:  Spinal muscular atrophy</a:t>
            </a:r>
            <a:endParaRPr lang="en-US" sz="1412" b="1" dirty="0">
              <a:solidFill>
                <a:prstClr val="black"/>
              </a:solidFill>
              <a:latin typeface="Georgia" pitchFamily="18" charset="0"/>
              <a:cs typeface="Arial"/>
            </a:endParaRPr>
          </a:p>
        </p:txBody>
      </p:sp>
      <p:sp>
        <p:nvSpPr>
          <p:cNvPr id="31" name="TextBox 14"/>
          <p:cNvSpPr txBox="1">
            <a:spLocks noChangeArrowheads="1"/>
          </p:cNvSpPr>
          <p:nvPr/>
        </p:nvSpPr>
        <p:spPr bwMode="auto">
          <a:xfrm>
            <a:off x="2183582" y="5773721"/>
            <a:ext cx="1649677" cy="959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96" tIns="44948" rIns="89896" bIns="44948">
            <a:spAutoFit/>
          </a:bodyPr>
          <a:lstStyle>
            <a:lvl1pPr defTabSz="1017588">
              <a:defRPr>
                <a:solidFill>
                  <a:schemeClr val="tx1"/>
                </a:solidFill>
                <a:latin typeface="Arial" pitchFamily="34" charset="0"/>
                <a:cs typeface="Arial" pitchFamily="34" charset="0"/>
              </a:defRPr>
            </a:lvl1pPr>
            <a:lvl2pPr marL="742950" indent="-285750" defTabSz="1017588">
              <a:defRPr>
                <a:solidFill>
                  <a:schemeClr val="tx1"/>
                </a:solidFill>
                <a:latin typeface="Arial" pitchFamily="34" charset="0"/>
                <a:cs typeface="Arial" pitchFamily="34" charset="0"/>
              </a:defRPr>
            </a:lvl2pPr>
            <a:lvl3pPr marL="1143000" indent="-228600" defTabSz="1017588">
              <a:defRPr>
                <a:solidFill>
                  <a:schemeClr val="tx1"/>
                </a:solidFill>
                <a:latin typeface="Arial" pitchFamily="34" charset="0"/>
                <a:cs typeface="Arial" pitchFamily="34" charset="0"/>
              </a:defRPr>
            </a:lvl3pPr>
            <a:lvl4pPr marL="1600200" indent="-228600" defTabSz="1017588">
              <a:defRPr>
                <a:solidFill>
                  <a:schemeClr val="tx1"/>
                </a:solidFill>
                <a:latin typeface="Arial" pitchFamily="34" charset="0"/>
                <a:cs typeface="Arial" pitchFamily="34" charset="0"/>
              </a:defRPr>
            </a:lvl4pPr>
            <a:lvl5pPr marL="2057400" indent="-228600" defTabSz="1017588">
              <a:defRPr>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a:solidFill>
                  <a:schemeClr val="tx1"/>
                </a:solidFill>
                <a:latin typeface="Arial" pitchFamily="34" charset="0"/>
                <a:cs typeface="Arial" pitchFamily="34" charset="0"/>
              </a:defRPr>
            </a:lvl9pPr>
          </a:lstStyle>
          <a:p>
            <a:pPr algn="ctr" defTabSz="897920" fontAlgn="base">
              <a:spcBef>
                <a:spcPct val="0"/>
              </a:spcBef>
              <a:spcAft>
                <a:spcPct val="0"/>
              </a:spcAft>
            </a:pPr>
            <a:r>
              <a:rPr lang="en-US" altLang="en-US" sz="1412" b="1" dirty="0" err="1">
                <a:solidFill>
                  <a:srgbClr val="000000"/>
                </a:solidFill>
                <a:latin typeface="Georgia" pitchFamily="18" charset="0"/>
                <a:sym typeface="Arial" pitchFamily="34" charset="0"/>
              </a:rPr>
              <a:t>Daymond</a:t>
            </a:r>
            <a:r>
              <a:rPr lang="en-US" altLang="en-US" sz="1412" b="1" dirty="0">
                <a:solidFill>
                  <a:srgbClr val="000000"/>
                </a:solidFill>
                <a:latin typeface="Georgia" pitchFamily="18" charset="0"/>
                <a:sym typeface="Arial" pitchFamily="34" charset="0"/>
              </a:rPr>
              <a:t> John: Dyslexia &amp; Hearing Impaired</a:t>
            </a:r>
          </a:p>
        </p:txBody>
      </p:sp>
      <p:pic>
        <p:nvPicPr>
          <p:cNvPr id="8210" name="Picture 18" descr="Profile image of Daymond John dressed in a bespoke suit.&#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2966" y="4225791"/>
            <a:ext cx="1464789" cy="146478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ctrTitle"/>
          </p:nvPr>
        </p:nvSpPr>
        <p:spPr>
          <a:xfrm>
            <a:off x="511474" y="71704"/>
            <a:ext cx="8414544" cy="923330"/>
          </a:xfrm>
        </p:spPr>
        <p:txBody>
          <a:bodyPr/>
          <a:lstStyle/>
          <a:p>
            <a:pPr algn="r" rtl="0" eaLnBrk="1" fontAlgn="auto" hangingPunct="1"/>
            <a:r>
              <a:rPr lang="es-419" sz="2400" b="1" kern="1200" dirty="0">
                <a:solidFill>
                  <a:srgbClr val="FFFFFF"/>
                </a:solidFill>
                <a:latin typeface="Libre Baskerville" panose="020B0604020202020204" charset="0"/>
                <a:ea typeface="+mn-ea"/>
                <a:cs typeface="Calibri" panose="020F0502020204030204" pitchFamily="34" charset="0"/>
              </a:rPr>
              <a:t>Las Personas con Discapacidad </a:t>
            </a:r>
            <a:br>
              <a:rPr lang="es-419" sz="2400" b="1" kern="1200" dirty="0">
                <a:solidFill>
                  <a:srgbClr val="FFFFFF"/>
                </a:solidFill>
                <a:latin typeface="Libre Baskerville" panose="020B0604020202020204" charset="0"/>
                <a:ea typeface="+mn-ea"/>
                <a:cs typeface="Calibri" panose="020F0502020204030204" pitchFamily="34" charset="0"/>
              </a:rPr>
            </a:br>
            <a:r>
              <a:rPr lang="es-419" sz="2400" b="1" kern="1200" dirty="0">
                <a:solidFill>
                  <a:srgbClr val="FFFFFF"/>
                </a:solidFill>
                <a:latin typeface="Libre Baskerville" panose="020B0604020202020204" charset="0"/>
                <a:ea typeface="+mn-ea"/>
                <a:cs typeface="Calibri" panose="020F0502020204030204" pitchFamily="34" charset="0"/>
              </a:rPr>
              <a:t>pueden ser las mas talentosas</a:t>
            </a:r>
            <a:endParaRPr lang="es-419" sz="2400" b="1" dirty="0">
              <a:latin typeface="Libre Baskerville" panose="020B0604020202020204" charset="0"/>
              <a:cs typeface="Calibri" panose="020F0502020204030204" pitchFamily="34" charset="0"/>
            </a:endParaRPr>
          </a:p>
        </p:txBody>
      </p:sp>
      <p:pic>
        <p:nvPicPr>
          <p:cNvPr id="1026" name="Picture 2" descr="Picture of Gymnast Simone Biles holding an impressive string of sporting medals, including Olympic Gold, in front of the America flag.&#10;"/>
          <p:cNvPicPr>
            <a:picLocks noChangeAspect="1" noChangeArrowheads="1"/>
          </p:cNvPicPr>
          <p:nvPr/>
        </p:nvPicPr>
        <p:blipFill rotWithShape="1">
          <a:blip r:embed="rId8">
            <a:extLst>
              <a:ext uri="{28A0092B-C50C-407E-A947-70E740481C1C}">
                <a14:useLocalDpi xmlns:a14="http://schemas.microsoft.com/office/drawing/2010/main" val="0"/>
              </a:ext>
            </a:extLst>
          </a:blip>
          <a:srcRect l="10471" r="17113"/>
          <a:stretch/>
        </p:blipFill>
        <p:spPr bwMode="auto">
          <a:xfrm>
            <a:off x="5254858" y="1804117"/>
            <a:ext cx="1699164" cy="1411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Picture of poet Maya Angelou laughing.&#10;">
            <a:extLst>
              <a:ext uri="{FF2B5EF4-FFF2-40B4-BE49-F238E27FC236}">
                <a16:creationId xmlns:a16="http://schemas.microsoft.com/office/drawing/2014/main" id="{48D4DDEB-424F-4E79-BA7B-73681E604775}"/>
              </a:ext>
            </a:extLst>
          </p:cNvPr>
          <p:cNvPicPr>
            <a:picLocks noChangeAspect="1"/>
          </p:cNvPicPr>
          <p:nvPr/>
        </p:nvPicPr>
        <p:blipFill>
          <a:blip r:embed="rId9"/>
          <a:stretch>
            <a:fillRect/>
          </a:stretch>
        </p:blipFill>
        <p:spPr>
          <a:xfrm>
            <a:off x="7135696" y="1770338"/>
            <a:ext cx="1466082" cy="1423321"/>
          </a:xfrm>
          <a:prstGeom prst="rect">
            <a:avLst/>
          </a:prstGeom>
        </p:spPr>
      </p:pic>
      <p:pic>
        <p:nvPicPr>
          <p:cNvPr id="5" name="Picture 4" descr="Picture of a smiling Harry Belafonte.&#10;">
            <a:extLst>
              <a:ext uri="{FF2B5EF4-FFF2-40B4-BE49-F238E27FC236}">
                <a16:creationId xmlns:a16="http://schemas.microsoft.com/office/drawing/2014/main" id="{3CE76231-1FB2-4CCD-BB89-0FB33973A39E}"/>
              </a:ext>
            </a:extLst>
          </p:cNvPr>
          <p:cNvPicPr>
            <a:picLocks noChangeAspect="1"/>
          </p:cNvPicPr>
          <p:nvPr/>
        </p:nvPicPr>
        <p:blipFill>
          <a:blip r:embed="rId10"/>
          <a:stretch>
            <a:fillRect/>
          </a:stretch>
        </p:blipFill>
        <p:spPr>
          <a:xfrm>
            <a:off x="5558039" y="4254712"/>
            <a:ext cx="1466610" cy="1447967"/>
          </a:xfrm>
          <a:prstGeom prst="rect">
            <a:avLst/>
          </a:prstGeom>
        </p:spPr>
      </p:pic>
      <p:pic>
        <p:nvPicPr>
          <p:cNvPr id="6" name="Picture 5" descr="A serious looking self-portrait of artist Frida Kahlo.&#10;">
            <a:extLst>
              <a:ext uri="{FF2B5EF4-FFF2-40B4-BE49-F238E27FC236}">
                <a16:creationId xmlns:a16="http://schemas.microsoft.com/office/drawing/2014/main" id="{FF205F99-E3F7-468A-8734-BF85082EEC86}"/>
              </a:ext>
            </a:extLst>
          </p:cNvPr>
          <p:cNvPicPr>
            <a:picLocks noChangeAspect="1"/>
          </p:cNvPicPr>
          <p:nvPr/>
        </p:nvPicPr>
        <p:blipFill>
          <a:blip r:embed="rId11"/>
          <a:stretch>
            <a:fillRect/>
          </a:stretch>
        </p:blipFill>
        <p:spPr>
          <a:xfrm>
            <a:off x="7206796" y="4235598"/>
            <a:ext cx="1466610" cy="1516447"/>
          </a:xfrm>
          <a:prstGeom prst="rect">
            <a:avLst/>
          </a:prstGeom>
        </p:spPr>
      </p:pic>
      <p:sp>
        <p:nvSpPr>
          <p:cNvPr id="22" name="TextBox 2">
            <a:extLst>
              <a:ext uri="{FF2B5EF4-FFF2-40B4-BE49-F238E27FC236}">
                <a16:creationId xmlns:a16="http://schemas.microsoft.com/office/drawing/2014/main" id="{DF19CA00-4DC7-4BFE-AEDB-87AA08499AD7}"/>
              </a:ext>
            </a:extLst>
          </p:cNvPr>
          <p:cNvSpPr txBox="1">
            <a:spLocks noChangeArrowheads="1"/>
          </p:cNvSpPr>
          <p:nvPr/>
        </p:nvSpPr>
        <p:spPr bwMode="auto">
          <a:xfrm>
            <a:off x="6829397" y="5767114"/>
            <a:ext cx="20786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805466" eaLnBrk="0" fontAlgn="base" hangingPunct="0">
              <a:spcBef>
                <a:spcPct val="0"/>
              </a:spcBef>
              <a:spcAft>
                <a:spcPct val="0"/>
              </a:spcAft>
            </a:pPr>
            <a:r>
              <a:rPr lang="en-US" altLang="en-US" sz="1400" b="1" dirty="0">
                <a:solidFill>
                  <a:prstClr val="black"/>
                </a:solidFill>
                <a:latin typeface="Georgia" pitchFamily="18" charset="0"/>
                <a:cs typeface="Arial" panose="020B0604020202020204" pitchFamily="34" charset="0"/>
              </a:rPr>
              <a:t>Frida Kahlo: </a:t>
            </a:r>
          </a:p>
          <a:p>
            <a:pPr algn="ctr" defTabSz="805466" eaLnBrk="0" fontAlgn="base" hangingPunct="0">
              <a:spcBef>
                <a:spcPct val="0"/>
              </a:spcBef>
              <a:spcAft>
                <a:spcPct val="0"/>
              </a:spcAft>
            </a:pPr>
            <a:r>
              <a:rPr lang="en-US" altLang="en-US" sz="1400" b="1" dirty="0">
                <a:solidFill>
                  <a:prstClr val="black"/>
                </a:solidFill>
                <a:latin typeface="Georgia" pitchFamily="18" charset="0"/>
                <a:cs typeface="Arial" panose="020B0604020202020204" pitchFamily="34" charset="0"/>
              </a:rPr>
              <a:t>Polio</a:t>
            </a:r>
          </a:p>
        </p:txBody>
      </p:sp>
      <p:pic>
        <p:nvPicPr>
          <p:cNvPr id="7" name="Picture 6" descr="Picture of Selena Gomez looking serious on the red carpe.t&#10;">
            <a:extLst>
              <a:ext uri="{FF2B5EF4-FFF2-40B4-BE49-F238E27FC236}">
                <a16:creationId xmlns:a16="http://schemas.microsoft.com/office/drawing/2014/main" id="{24C56088-FFE8-4116-AC32-DDA283354523}"/>
              </a:ext>
            </a:extLst>
          </p:cNvPr>
          <p:cNvPicPr>
            <a:picLocks noChangeAspect="1"/>
          </p:cNvPicPr>
          <p:nvPr/>
        </p:nvPicPr>
        <p:blipFill>
          <a:blip r:embed="rId12"/>
          <a:stretch>
            <a:fillRect/>
          </a:stretch>
        </p:blipFill>
        <p:spPr>
          <a:xfrm>
            <a:off x="3720354" y="1720399"/>
            <a:ext cx="1443667" cy="1443667"/>
          </a:xfrm>
          <a:prstGeom prst="rect">
            <a:avLst/>
          </a:prstGeom>
        </p:spPr>
      </p:pic>
      <p:sp>
        <p:nvSpPr>
          <p:cNvPr id="26" name="TextBox 25">
            <a:extLst>
              <a:ext uri="{FF2B5EF4-FFF2-40B4-BE49-F238E27FC236}">
                <a16:creationId xmlns:a16="http://schemas.microsoft.com/office/drawing/2014/main" id="{49086AB8-8ADD-4C2F-87A7-FE5920C92903}"/>
              </a:ext>
            </a:extLst>
          </p:cNvPr>
          <p:cNvSpPr txBox="1"/>
          <p:nvPr/>
        </p:nvSpPr>
        <p:spPr>
          <a:xfrm>
            <a:off x="3534109" y="3290541"/>
            <a:ext cx="1816155" cy="516076"/>
          </a:xfrm>
          <a:prstGeom prst="rect">
            <a:avLst/>
          </a:prstGeom>
        </p:spPr>
        <p:txBody>
          <a:bodyPr rot="0" spcFirstLastPara="0" vertOverflow="overflow" horzOverflow="overflow" vert="horz" wrap="square" lIns="80682" tIns="40341" rIns="80682" bIns="40341" numCol="1" spcCol="0" rtlCol="0" fromWordArt="0" anchor="t" anchorCtr="0" forceAA="0" compatLnSpc="1">
            <a:prstTxWarp prst="textNoShape">
              <a:avLst/>
            </a:prstTxWarp>
            <a:spAutoFit/>
          </a:bodyPr>
          <a:lstStyle/>
          <a:p>
            <a:pPr algn="ctr" defTabSz="805466" eaLnBrk="0" fontAlgn="base" hangingPunct="0">
              <a:spcBef>
                <a:spcPct val="0"/>
              </a:spcBef>
              <a:spcAft>
                <a:spcPct val="0"/>
              </a:spcAft>
            </a:pPr>
            <a:r>
              <a:rPr lang="en-US" sz="1412" b="1" dirty="0">
                <a:solidFill>
                  <a:prstClr val="black"/>
                </a:solidFill>
                <a:latin typeface="Georgia" pitchFamily="18" charset="0"/>
                <a:cs typeface="Arial" panose="020B0604020202020204" pitchFamily="34" charset="0"/>
              </a:rPr>
              <a:t>Selena Gomez: Lupus</a:t>
            </a:r>
            <a:endParaRPr lang="en-US" sz="1412" b="1" dirty="0">
              <a:solidFill>
                <a:prstClr val="black"/>
              </a:solidFill>
              <a:latin typeface="Georgia" pitchFamily="18" charset="0"/>
              <a:cs typeface="Arial"/>
            </a:endParaRPr>
          </a:p>
        </p:txBody>
      </p:sp>
    </p:spTree>
    <p:extLst>
      <p:ext uri="{BB962C8B-B14F-4D97-AF65-F5344CB8AC3E}">
        <p14:creationId xmlns:p14="http://schemas.microsoft.com/office/powerpoint/2010/main" val="39532102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4">
            <a:extLst>
              <a:ext uri="{FF2B5EF4-FFF2-40B4-BE49-F238E27FC236}">
                <a16:creationId xmlns:a16="http://schemas.microsoft.com/office/drawing/2014/main" id="{48CD7A2E-E263-4E4C-863F-115B21650046}"/>
              </a:ext>
            </a:extLst>
          </p:cNvPr>
          <p:cNvSpPr>
            <a:spLocks noGrp="1"/>
          </p:cNvSpPr>
          <p:nvPr>
            <p:ph sz="half" idx="1"/>
          </p:nvPr>
        </p:nvSpPr>
        <p:spPr>
          <a:xfrm>
            <a:off x="868363" y="1220788"/>
            <a:ext cx="3835400" cy="4530725"/>
          </a:xfrm>
        </p:spPr>
        <p:txBody>
          <a:bodyPr/>
          <a:lstStyle/>
          <a:p>
            <a:pPr eaLnBrk="1" hangingPunct="1"/>
            <a:r>
              <a:rPr lang="es-ES" altLang="en-US" b="1" dirty="0">
                <a:solidFill>
                  <a:srgbClr val="0E1B37"/>
                </a:solidFill>
              </a:rPr>
              <a:t>Colabore con cada estudiante y su consejero de DOR para encontrar pasantías y asegurar un empleo remunerado alineado con su Plan Individualizado de Empleo (IPE)</a:t>
            </a:r>
          </a:p>
          <a:p>
            <a:pPr eaLnBrk="1" hangingPunct="1"/>
            <a:endParaRPr lang="es-ES" altLang="en-US" b="1" dirty="0">
              <a:solidFill>
                <a:srgbClr val="0E1B37"/>
              </a:solidFill>
            </a:endParaRPr>
          </a:p>
          <a:p>
            <a:pPr eaLnBrk="1" hangingPunct="1"/>
            <a:r>
              <a:rPr lang="es-ES" altLang="en-US" b="1" dirty="0">
                <a:solidFill>
                  <a:srgbClr val="0E1B37"/>
                </a:solidFill>
              </a:rPr>
              <a:t>Trabajar con el personal del Centro de Desarrollo Profesional para coordinar servicios de orientación profesional, talleres y pasantías / oportunidades de trabajo para estudiantes</a:t>
            </a:r>
          </a:p>
          <a:p>
            <a:pPr eaLnBrk="1" hangingPunct="1"/>
            <a:endParaRPr lang="es-ES" altLang="en-US" b="1" dirty="0">
              <a:solidFill>
                <a:srgbClr val="0E1B37"/>
              </a:solidFill>
            </a:endParaRPr>
          </a:p>
          <a:p>
            <a:pPr eaLnBrk="1" hangingPunct="1"/>
            <a:r>
              <a:rPr lang="es-ES" altLang="en-US" b="1" dirty="0">
                <a:solidFill>
                  <a:srgbClr val="0E1B37"/>
                </a:solidFill>
              </a:rPr>
              <a:t>Proporcionar conocimiento y recursos a los estudiantes sobre el manejo de la discapacidad y el alojamiento en el lugar de trabajo</a:t>
            </a:r>
            <a:endParaRPr lang="en-US" altLang="en-US" b="1" dirty="0">
              <a:solidFill>
                <a:srgbClr val="0E1B37"/>
              </a:solidFill>
            </a:endParaRPr>
          </a:p>
        </p:txBody>
      </p:sp>
      <p:pic>
        <p:nvPicPr>
          <p:cNvPr id="36867" name="Picture 6" descr="A picture of a calendar that states “Interview”, next to two people shaking hands, next to an interview in progress. The below pictures are a person on a computer with another person sitting next. Then there is a “Hire Me” sign held by a person. The final picture is a New Job letter on a calendar. " title="Concept Image of WAIV">
            <a:extLst>
              <a:ext uri="{FF2B5EF4-FFF2-40B4-BE49-F238E27FC236}">
                <a16:creationId xmlns:a16="http://schemas.microsoft.com/office/drawing/2014/main" id="{1FA8B2AA-56C3-462D-AEFC-80453480FBE9}"/>
              </a:ext>
            </a:extLst>
          </p:cNvPr>
          <p:cNvPicPr>
            <a:picLocks noChangeAspect="1"/>
          </p:cNvPicPr>
          <p:nvPr/>
        </p:nvPicPr>
        <p:blipFill>
          <a:blip r:embed="rId2"/>
          <a:srcRect/>
          <a:stretch>
            <a:fillRect/>
          </a:stretch>
        </p:blipFill>
        <p:spPr bwMode="auto">
          <a:xfrm>
            <a:off x="4770438" y="1857375"/>
            <a:ext cx="3857625" cy="316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382D8BC-6CEC-41C0-BE68-F1D77C06CE43}"/>
              </a:ext>
            </a:extLst>
          </p:cNvPr>
          <p:cNvSpPr>
            <a:spLocks noGrp="1"/>
          </p:cNvSpPr>
          <p:nvPr>
            <p:ph type="title"/>
          </p:nvPr>
        </p:nvSpPr>
        <p:spPr/>
        <p:txBody>
          <a:bodyPr/>
          <a:lstStyle/>
          <a:p>
            <a:r>
              <a:rPr lang="en-US" dirty="0"/>
              <a:t>CSULB</a:t>
            </a:r>
          </a:p>
        </p:txBody>
      </p:sp>
    </p:spTree>
    <p:extLst>
      <p:ext uri="{BB962C8B-B14F-4D97-AF65-F5344CB8AC3E}">
        <p14:creationId xmlns:p14="http://schemas.microsoft.com/office/powerpoint/2010/main" val="28050399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B32A3-AA85-4A9D-9BCE-D9647970A896}"/>
              </a:ext>
            </a:extLst>
          </p:cNvPr>
          <p:cNvSpPr>
            <a:spLocks noGrp="1"/>
          </p:cNvSpPr>
          <p:nvPr>
            <p:ph type="title"/>
          </p:nvPr>
        </p:nvSpPr>
        <p:spPr>
          <a:xfrm>
            <a:off x="914401" y="243343"/>
            <a:ext cx="8229599" cy="276999"/>
          </a:xfrm>
        </p:spPr>
        <p:txBody>
          <a:bodyPr>
            <a:noAutofit/>
          </a:bodyPr>
          <a:lstStyle/>
          <a:p>
            <a:pPr algn="r">
              <a:defRPr/>
            </a:pPr>
            <a:r>
              <a:rPr lang="es-ES" sz="2400" b="1" dirty="0">
                <a:solidFill>
                  <a:schemeClr val="bg1"/>
                </a:solidFill>
                <a:latin typeface="Libre Baskerville" panose="020B0604020202020204" charset="0"/>
              </a:rPr>
              <a:t>Volviendo a la clase de 2016 </a:t>
            </a:r>
            <a:br>
              <a:rPr lang="es-ES" sz="2400" b="1" dirty="0">
                <a:solidFill>
                  <a:schemeClr val="bg1"/>
                </a:solidFill>
                <a:latin typeface="Libre Baskerville" panose="020B0604020202020204" charset="0"/>
              </a:rPr>
            </a:br>
            <a:r>
              <a:rPr lang="es-ES" sz="2400" b="1" dirty="0">
                <a:solidFill>
                  <a:schemeClr val="bg1"/>
                </a:solidFill>
                <a:latin typeface="Libre Baskerville" panose="020B0604020202020204" charset="0"/>
              </a:rPr>
              <a:t>por un momento ...</a:t>
            </a:r>
            <a:endParaRPr lang="en-US" sz="2400" b="1" dirty="0">
              <a:solidFill>
                <a:schemeClr val="bg1"/>
              </a:solidFill>
              <a:latin typeface="Libre Baskerville" panose="020B0604020202020204" charset="0"/>
            </a:endParaRPr>
          </a:p>
        </p:txBody>
      </p:sp>
      <p:sp>
        <p:nvSpPr>
          <p:cNvPr id="40963" name="Content Placeholder 2">
            <a:extLst>
              <a:ext uri="{FF2B5EF4-FFF2-40B4-BE49-F238E27FC236}">
                <a16:creationId xmlns:a16="http://schemas.microsoft.com/office/drawing/2014/main" id="{71E4546F-14A5-45C0-A774-E69D5C3B4DBE}"/>
              </a:ext>
            </a:extLst>
          </p:cNvPr>
          <p:cNvSpPr>
            <a:spLocks noGrp="1"/>
          </p:cNvSpPr>
          <p:nvPr>
            <p:ph idx="1"/>
          </p:nvPr>
        </p:nvSpPr>
        <p:spPr/>
        <p:txBody>
          <a:bodyPr/>
          <a:lstStyle/>
          <a:p>
            <a:pPr marL="342900" indent="-342900">
              <a:buFont typeface="Wingdings" panose="05000000000000000000" pitchFamily="2" charset="2"/>
              <a:buChar char="v"/>
            </a:pPr>
            <a:r>
              <a:rPr lang="es-ES" altLang="en-US" sz="2400" b="1" dirty="0">
                <a:latin typeface="Libre Baskerville" panose="020B0604020202020204" charset="0"/>
              </a:rPr>
              <a:t>De los 6,251 estudiantes en la Clase de 2016 en Long Beach, 662 eran estudiantes con discapacidades.</a:t>
            </a:r>
          </a:p>
          <a:p>
            <a:pPr marL="342900" indent="-342900">
              <a:buFont typeface="Wingdings" panose="05000000000000000000" pitchFamily="2" charset="2"/>
              <a:buChar char="v"/>
            </a:pPr>
            <a:r>
              <a:rPr lang="es-ES" altLang="en-US" sz="2400" b="1" dirty="0">
                <a:latin typeface="Libre Baskerville" panose="020B0604020202020204" charset="0"/>
              </a:rPr>
              <a:t>De los 5260 estudiantes de Long Beach que se graduaron, solo 413 estudiantes con discapacidades se graduaron.</a:t>
            </a:r>
          </a:p>
          <a:p>
            <a:pPr marL="342900" indent="-342900">
              <a:buFont typeface="Wingdings" panose="05000000000000000000" pitchFamily="2" charset="2"/>
              <a:buChar char="v"/>
            </a:pPr>
            <a:r>
              <a:rPr lang="es-ES" altLang="en-US" sz="2400" b="1" dirty="0">
                <a:latin typeface="Libre Baskerville" panose="020B0604020202020204" charset="0"/>
              </a:rPr>
              <a:t>110 abandonaron, sin completar su grado de HS.</a:t>
            </a:r>
          </a:p>
          <a:p>
            <a:pPr marL="342900" indent="-342900">
              <a:buFont typeface="Wingdings" panose="05000000000000000000" pitchFamily="2" charset="2"/>
              <a:buChar char="v"/>
            </a:pPr>
            <a:r>
              <a:rPr lang="es-ES" altLang="en-US" sz="2400" b="1" dirty="0">
                <a:latin typeface="Libre Baskerville" panose="020B0604020202020204" charset="0"/>
              </a:rPr>
              <a:t>76 estudiantes con discapacidades de Long Beach abandonaron la escuela secundaria con solo un certificado de finalización.</a:t>
            </a:r>
            <a:endParaRPr lang="en-US" altLang="en-US" sz="2400" dirty="0">
              <a:latin typeface="Libre Baskerville" panose="020B0604020202020204" charset="0"/>
            </a:endParaRPr>
          </a:p>
          <a:p>
            <a:pPr algn="ctr"/>
            <a:r>
              <a:rPr lang="es-ES" altLang="en-US" sz="2400" b="1" i="1" dirty="0">
                <a:solidFill>
                  <a:srgbClr val="FF0000"/>
                </a:solidFill>
                <a:latin typeface="Libre Baskerville" panose="020B0604020202020204" charset="0"/>
              </a:rPr>
              <a:t>Necesidad crítica de expandir las oportunidades de transición de la escuela al trabajo para estudiantes con discapacidades.</a:t>
            </a:r>
            <a:endParaRPr lang="en-US" altLang="en-US" sz="2400" b="1" i="1" dirty="0">
              <a:solidFill>
                <a:srgbClr val="FF0000"/>
              </a:solidFill>
              <a:latin typeface="Libre Baskerville" panose="020B0604020202020204" charset="0"/>
            </a:endParaRPr>
          </a:p>
        </p:txBody>
      </p:sp>
    </p:spTree>
    <p:extLst>
      <p:ext uri="{BB962C8B-B14F-4D97-AF65-F5344CB8AC3E}">
        <p14:creationId xmlns:p14="http://schemas.microsoft.com/office/powerpoint/2010/main" val="40617224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st Buddies International">
            <a:extLst>
              <a:ext uri="{FF2B5EF4-FFF2-40B4-BE49-F238E27FC236}">
                <a16:creationId xmlns:a16="http://schemas.microsoft.com/office/drawing/2014/main" id="{B82411A6-0753-4B67-9B79-CF9A86310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625" y="1290698"/>
            <a:ext cx="1095375" cy="1076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1D97C6-2301-43CD-B871-FB7EE48F251F}"/>
              </a:ext>
            </a:extLst>
          </p:cNvPr>
          <p:cNvSpPr txBox="1"/>
          <p:nvPr/>
        </p:nvSpPr>
        <p:spPr>
          <a:xfrm>
            <a:off x="501931" y="1353464"/>
            <a:ext cx="7546694" cy="3216265"/>
          </a:xfrm>
          <a:prstGeom prst="rect">
            <a:avLst/>
          </a:prstGeom>
          <a:noFill/>
        </p:spPr>
        <p:txBody>
          <a:bodyPr wrap="square" rtlCol="0">
            <a:spAutoFit/>
          </a:bodyPr>
          <a:lstStyle/>
          <a:p>
            <a:r>
              <a:rPr lang="es-ES" sz="1450" dirty="0" err="1">
                <a:latin typeface="Libre Baskerville" panose="020B0604020202020204" charset="0"/>
              </a:rPr>
              <a:t>Best</a:t>
            </a:r>
            <a:r>
              <a:rPr lang="es-ES" sz="1450" dirty="0">
                <a:latin typeface="Libre Baskerville" panose="020B0604020202020204" charset="0"/>
              </a:rPr>
              <a:t> </a:t>
            </a:r>
            <a:r>
              <a:rPr lang="es-ES" sz="1450" dirty="0" err="1">
                <a:latin typeface="Libre Baskerville" panose="020B0604020202020204" charset="0"/>
              </a:rPr>
              <a:t>Buddies</a:t>
            </a:r>
            <a:r>
              <a:rPr lang="es-ES" sz="1450" dirty="0">
                <a:latin typeface="Libre Baskerville" panose="020B0604020202020204" charset="0"/>
              </a:rPr>
              <a:t> ha documentado claramente los siguientes beneficios comerciales:</a:t>
            </a:r>
          </a:p>
          <a:p>
            <a:r>
              <a:rPr lang="es-ES" sz="1450" dirty="0">
                <a:latin typeface="Libre Baskerville" panose="020B0604020202020204" charset="0"/>
              </a:rPr>
              <a:t>Los empleadores que contratan personas con IDD informan que están muy motivados, aportan un aspecto de la diversidad que es necesario para grupos de talento críticos y aumentan la satisfacción del cliente.</a:t>
            </a:r>
          </a:p>
          <a:p>
            <a:r>
              <a:rPr lang="es-ES" sz="1450" dirty="0">
                <a:latin typeface="Libre Baskerville" panose="020B0604020202020204" charset="0"/>
              </a:rPr>
              <a:t>Muchos de estos empleadores observan una mayor retención de clientes como resultado del compromiso del cliente con los empleados con IDD.</a:t>
            </a:r>
          </a:p>
          <a:p>
            <a:r>
              <a:rPr lang="es-ES" sz="1450" dirty="0">
                <a:latin typeface="Libre Baskerville" panose="020B0604020202020204" charset="0"/>
              </a:rPr>
              <a:t>La mayoría de los empleadores encuestados consideran que sus empleados con IDD son confiables, comprometidos, motivados, tienen una gran adherencia al calendario, son atentos y productivos.</a:t>
            </a:r>
          </a:p>
          <a:p>
            <a:r>
              <a:rPr lang="es-ES" sz="1450" dirty="0">
                <a:latin typeface="Libre Baskerville" panose="020B0604020202020204" charset="0"/>
              </a:rPr>
              <a:t>Los empleadores encuestados informan poca o ninguna dificultad con las adaptaciones. Mucho más bajo de lo que esperaban.</a:t>
            </a:r>
          </a:p>
          <a:p>
            <a:r>
              <a:rPr lang="es-ES" sz="1450" dirty="0">
                <a:latin typeface="Libre Baskerville" panose="020B0604020202020204" charset="0"/>
              </a:rPr>
              <a:t>Esto es cuando los servicios de soporte, como la coincidencia de perfiles y la contratación / capacitación guiada, están disponibles.</a:t>
            </a:r>
            <a:endParaRPr lang="en-US" sz="1450" dirty="0">
              <a:latin typeface="Libre Baskerville" panose="020B0604020202020204" charset="0"/>
            </a:endParaRPr>
          </a:p>
        </p:txBody>
      </p:sp>
      <p:sp>
        <p:nvSpPr>
          <p:cNvPr id="8" name="Rectangle 7">
            <a:extLst>
              <a:ext uri="{FF2B5EF4-FFF2-40B4-BE49-F238E27FC236}">
                <a16:creationId xmlns:a16="http://schemas.microsoft.com/office/drawing/2014/main" id="{32668456-8F10-49F2-A1C9-F1CDA5B660FB}"/>
              </a:ext>
            </a:extLst>
          </p:cNvPr>
          <p:cNvSpPr/>
          <p:nvPr/>
        </p:nvSpPr>
        <p:spPr>
          <a:xfrm>
            <a:off x="5781" y="4981355"/>
            <a:ext cx="4665060" cy="400110"/>
          </a:xfrm>
          <a:prstGeom prst="rect">
            <a:avLst/>
          </a:prstGeom>
          <a:noFill/>
        </p:spPr>
        <p:txBody>
          <a:bodyPr wrap="none" lIns="91440" tIns="45720" rIns="91440" bIns="45720">
            <a:spAutoFit/>
          </a:bodyPr>
          <a:lstStyle/>
          <a:p>
            <a:pPr algn="ctr"/>
            <a:r>
              <a:rPr lang="en-US" sz="2000" b="0" cap="none" spc="0" dirty="0" err="1">
                <a:ln w="0"/>
                <a:solidFill>
                  <a:schemeClr val="tx1"/>
                </a:solidFill>
                <a:effectLst>
                  <a:outerShdw blurRad="38100" dist="19050" dir="2700000" algn="tl" rotWithShape="0">
                    <a:schemeClr val="dk1">
                      <a:alpha val="40000"/>
                    </a:schemeClr>
                  </a:outerShdw>
                </a:effectLst>
                <a:latin typeface="Libre Baskerville" panose="020B0604020202020204" charset="0"/>
              </a:rPr>
              <a:t>Empresas</a:t>
            </a:r>
            <a:r>
              <a:rPr lang="en-US" sz="2000" b="0" cap="none" spc="0" dirty="0">
                <a:ln w="0"/>
                <a:solidFill>
                  <a:schemeClr val="tx1"/>
                </a:solidFill>
                <a:effectLst>
                  <a:outerShdw blurRad="38100" dist="19050" dir="2700000" algn="tl" rotWithShape="0">
                    <a:schemeClr val="dk1">
                      <a:alpha val="40000"/>
                    </a:schemeClr>
                  </a:outerShdw>
                </a:effectLst>
                <a:latin typeface="Libre Baskerville" panose="020B0604020202020204"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Libre Baskerville" panose="020B0604020202020204" charset="0"/>
              </a:rPr>
              <a:t>Encuestadas</a:t>
            </a:r>
            <a:r>
              <a:rPr lang="en-US" sz="2000" b="0" cap="none" spc="0" dirty="0">
                <a:ln w="0"/>
                <a:solidFill>
                  <a:schemeClr val="tx1"/>
                </a:solidFill>
                <a:effectLst>
                  <a:outerShdw blurRad="38100" dist="19050" dir="2700000" algn="tl" rotWithShape="0">
                    <a:schemeClr val="dk1">
                      <a:alpha val="40000"/>
                    </a:schemeClr>
                  </a:outerShdw>
                </a:effectLst>
                <a:latin typeface="Libre Baskerville" panose="020B0604020202020204"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Libre Baskerville" panose="020B0604020202020204" charset="0"/>
              </a:rPr>
              <a:t>Destacadas</a:t>
            </a:r>
            <a:endParaRPr lang="en-US" sz="2000" b="0" cap="none" spc="0" dirty="0">
              <a:ln w="0"/>
              <a:solidFill>
                <a:schemeClr val="tx1"/>
              </a:solidFill>
              <a:effectLst>
                <a:outerShdw blurRad="38100" dist="19050" dir="2700000" algn="tl" rotWithShape="0">
                  <a:schemeClr val="dk1">
                    <a:alpha val="40000"/>
                  </a:schemeClr>
                </a:outerShdw>
              </a:effectLst>
              <a:latin typeface="Libre Baskerville" panose="020B0604020202020204" charset="0"/>
            </a:endParaRPr>
          </a:p>
        </p:txBody>
      </p:sp>
      <p:pic>
        <p:nvPicPr>
          <p:cNvPr id="1032" name="Picture 8" descr="Image result for 5/3 bank logo transparent background">
            <a:extLst>
              <a:ext uri="{FF2B5EF4-FFF2-40B4-BE49-F238E27FC236}">
                <a16:creationId xmlns:a16="http://schemas.microsoft.com/office/drawing/2014/main" id="{FE732751-6B20-4811-92C5-F73031E44C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811" y="5677162"/>
            <a:ext cx="2381250"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walgreens logo transparent background">
            <a:extLst>
              <a:ext uri="{FF2B5EF4-FFF2-40B4-BE49-F238E27FC236}">
                <a16:creationId xmlns:a16="http://schemas.microsoft.com/office/drawing/2014/main" id="{AC3BE04B-9B7D-4492-BE3E-BA4ADF97C6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793" y="5398190"/>
            <a:ext cx="1842608"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holland and knight llp logo transparent background">
            <a:extLst>
              <a:ext uri="{FF2B5EF4-FFF2-40B4-BE49-F238E27FC236}">
                <a16:creationId xmlns:a16="http://schemas.microsoft.com/office/drawing/2014/main" id="{DD33724B-2C90-440E-A843-4650EC1B44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8815" y="4721915"/>
            <a:ext cx="3810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natixis logo transparent background">
            <a:extLst>
              <a:ext uri="{FF2B5EF4-FFF2-40B4-BE49-F238E27FC236}">
                <a16:creationId xmlns:a16="http://schemas.microsoft.com/office/drawing/2014/main" id="{27786B50-8BE8-4C82-8995-1800CE7C4B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5575" y="5001008"/>
            <a:ext cx="2581031" cy="258103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silicon valley bank logo transparent background">
            <a:extLst>
              <a:ext uri="{FF2B5EF4-FFF2-40B4-BE49-F238E27FC236}">
                <a16:creationId xmlns:a16="http://schemas.microsoft.com/office/drawing/2014/main" id="{5FC56EF8-9EAB-4465-AB47-73C22B6021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11623" y="5012172"/>
            <a:ext cx="1371556" cy="8105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D0473C0-D4EC-4525-9BEC-CA401378B289}"/>
              </a:ext>
            </a:extLst>
          </p:cNvPr>
          <p:cNvSpPr>
            <a:spLocks noGrp="1"/>
          </p:cNvSpPr>
          <p:nvPr>
            <p:ph type="title"/>
          </p:nvPr>
        </p:nvSpPr>
        <p:spPr>
          <a:xfrm>
            <a:off x="547511" y="209976"/>
            <a:ext cx="8229023" cy="276999"/>
          </a:xfrm>
        </p:spPr>
        <p:txBody>
          <a:bodyPr/>
          <a:lstStyle/>
          <a:p>
            <a:pPr algn="r"/>
            <a:r>
              <a:rPr lang="en-US" sz="2400" b="1" dirty="0" err="1">
                <a:solidFill>
                  <a:schemeClr val="bg1"/>
                </a:solidFill>
                <a:latin typeface="Libre Baskerville" panose="020B0604020202020204" charset="0"/>
              </a:rPr>
              <a:t>Ventajas</a:t>
            </a:r>
            <a:r>
              <a:rPr lang="en-US" sz="2400" b="1" dirty="0">
                <a:solidFill>
                  <a:schemeClr val="bg1"/>
                </a:solidFill>
                <a:latin typeface="Libre Baskerville" panose="020B0604020202020204" charset="0"/>
              </a:rPr>
              <a:t> del </a:t>
            </a:r>
            <a:r>
              <a:rPr lang="en-US" sz="2400" b="1" dirty="0" err="1">
                <a:solidFill>
                  <a:schemeClr val="bg1"/>
                </a:solidFill>
                <a:latin typeface="Libre Baskerville" panose="020B0604020202020204" charset="0"/>
              </a:rPr>
              <a:t>Empleador</a:t>
            </a:r>
            <a:endParaRPr lang="en-US" sz="2400" b="1" dirty="0">
              <a:solidFill>
                <a:schemeClr val="bg1"/>
              </a:solidFill>
              <a:latin typeface="Libre Baskerville" panose="020B0604020202020204" charset="0"/>
            </a:endParaRPr>
          </a:p>
        </p:txBody>
      </p:sp>
    </p:spTree>
    <p:extLst>
      <p:ext uri="{BB962C8B-B14F-4D97-AF65-F5344CB8AC3E}">
        <p14:creationId xmlns:p14="http://schemas.microsoft.com/office/powerpoint/2010/main" val="32861672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4" name="Shape 314"/>
          <p:cNvSpPr txBox="1"/>
          <p:nvPr/>
        </p:nvSpPr>
        <p:spPr>
          <a:xfrm>
            <a:off x="457220" y="1375525"/>
            <a:ext cx="4979379" cy="2827800"/>
          </a:xfrm>
          <a:prstGeom prst="rect">
            <a:avLst/>
          </a:prstGeom>
          <a:noFill/>
          <a:ln>
            <a:noFill/>
          </a:ln>
        </p:spPr>
        <p:txBody>
          <a:bodyPr wrap="square" lIns="91266" tIns="91266" rIns="91266" bIns="91266" anchor="t" anchorCtr="0">
            <a:noAutofit/>
          </a:bodyPr>
          <a:lstStyle/>
          <a:p>
            <a:pPr marL="342900" lvl="1" indent="-342900">
              <a:buFont typeface="Wingdings" panose="05000000000000000000" pitchFamily="2" charset="2"/>
              <a:buChar char="v"/>
            </a:pPr>
            <a:r>
              <a:rPr lang="es-ES" sz="1800" dirty="0">
                <a:latin typeface="Libre Baskerville" panose="020B0604020202020204" charset="0"/>
              </a:rPr>
              <a:t>Entre 2015 y 2016, el condado de Los Ángeles agregó más de 21,000 nuevos puestos de trabajo de atención médica / asistencia social.</a:t>
            </a:r>
          </a:p>
          <a:p>
            <a:pPr marL="342900" lvl="1" indent="-342900">
              <a:buFont typeface="Wingdings" panose="05000000000000000000" pitchFamily="2" charset="2"/>
              <a:buChar char="v"/>
            </a:pPr>
            <a:r>
              <a:rPr lang="es-ES" sz="1800" dirty="0">
                <a:latin typeface="Libre Baskerville" panose="020B0604020202020204" charset="0"/>
              </a:rPr>
              <a:t>Molina </a:t>
            </a:r>
            <a:r>
              <a:rPr lang="es-ES" sz="1800" dirty="0" err="1">
                <a:latin typeface="Libre Baskerville" panose="020B0604020202020204" charset="0"/>
              </a:rPr>
              <a:t>Healthcare</a:t>
            </a:r>
            <a:r>
              <a:rPr lang="es-ES" sz="1800" dirty="0">
                <a:latin typeface="Libre Baskerville" panose="020B0604020202020204" charset="0"/>
              </a:rPr>
              <a:t>, Long Beach Memorial y St. </a:t>
            </a:r>
            <a:r>
              <a:rPr lang="es-ES" sz="1800" dirty="0" err="1">
                <a:latin typeface="Libre Baskerville" panose="020B0604020202020204" charset="0"/>
              </a:rPr>
              <a:t>Mary's</a:t>
            </a:r>
            <a:r>
              <a:rPr lang="es-ES" sz="1800" dirty="0">
                <a:latin typeface="Libre Baskerville" panose="020B0604020202020204" charset="0"/>
              </a:rPr>
              <a:t> podrían beneficiarse de la contratación de jóvenes con discapacidades.</a:t>
            </a:r>
          </a:p>
          <a:p>
            <a:pPr marL="342900" lvl="1" indent="-342900">
              <a:buFont typeface="Wingdings" panose="05000000000000000000" pitchFamily="2" charset="2"/>
              <a:buChar char="v"/>
            </a:pPr>
            <a:endParaRPr lang="es-ES" sz="1800" dirty="0">
              <a:latin typeface="Libre Baskerville" panose="020B0604020202020204" charset="0"/>
            </a:endParaRPr>
          </a:p>
          <a:p>
            <a:pPr marL="342900" lvl="1" indent="-342900">
              <a:buFont typeface="Wingdings" panose="05000000000000000000" pitchFamily="2" charset="2"/>
              <a:buChar char="v"/>
            </a:pPr>
            <a:r>
              <a:rPr lang="es-ES" sz="1800" dirty="0">
                <a:latin typeface="Libre Baskerville" panose="020B0604020202020204" charset="0"/>
              </a:rPr>
              <a:t>Los trabajadores con discapacidades ayudan a los hospitales a ayudar</a:t>
            </a:r>
          </a:p>
          <a:p>
            <a:pPr marL="342900" lvl="1" indent="-342900">
              <a:buFont typeface="Wingdings" panose="05000000000000000000" pitchFamily="2" charset="2"/>
              <a:buChar char="v"/>
            </a:pPr>
            <a:endParaRPr lang="es-ES" sz="1800" dirty="0">
              <a:latin typeface="Libre Baskerville" panose="020B0604020202020204" charset="0"/>
            </a:endParaRPr>
          </a:p>
          <a:p>
            <a:pPr marL="342900" lvl="1" indent="-342900">
              <a:buFont typeface="Wingdings" panose="05000000000000000000" pitchFamily="2" charset="2"/>
              <a:buChar char="v"/>
            </a:pPr>
            <a:r>
              <a:rPr lang="es-ES" sz="1800" dirty="0">
                <a:latin typeface="Libre Baskerville" panose="020B0604020202020204" charset="0"/>
              </a:rPr>
              <a:t>Seminario web de mejores prácticas sobre el proyecto SEARCH y trabajos de atención médica para personas con discapacidad</a:t>
            </a:r>
            <a:endParaRPr sz="2300" dirty="0">
              <a:latin typeface="Libre Baskerville"/>
              <a:ea typeface="Libre Baskerville"/>
              <a:cs typeface="Libre Baskerville"/>
              <a:sym typeface="Libre Baskerville"/>
            </a:endParaRPr>
          </a:p>
        </p:txBody>
      </p:sp>
      <p:pic>
        <p:nvPicPr>
          <p:cNvPr id="315" name="Shape 315" descr="Project SEARCH intern Anthony Telesford is all smiles while working in the kitchen at Montefiore New Rochelle." title="Image of a Project SEARCH working hard at his job."/>
          <p:cNvPicPr preferRelativeResize="0"/>
          <p:nvPr/>
        </p:nvPicPr>
        <p:blipFill rotWithShape="1">
          <a:blip r:embed="rId3">
            <a:alphaModFix/>
          </a:blip>
          <a:srcRect/>
          <a:stretch/>
        </p:blipFill>
        <p:spPr>
          <a:xfrm>
            <a:off x="5835681" y="1371601"/>
            <a:ext cx="3120175" cy="2087851"/>
          </a:xfrm>
          <a:prstGeom prst="rect">
            <a:avLst/>
          </a:prstGeom>
          <a:noFill/>
          <a:ln>
            <a:noFill/>
          </a:ln>
        </p:spPr>
      </p:pic>
      <p:pic>
        <p:nvPicPr>
          <p:cNvPr id="317" name="Shape 317" descr="IMAGE: The picture shows a young woman with Down Syndrome working hard at her job sterilizing medical equipment in the ICU at Cincinatti Children's Hospital. "/>
          <p:cNvPicPr preferRelativeResize="0"/>
          <p:nvPr/>
        </p:nvPicPr>
        <p:blipFill rotWithShape="1">
          <a:blip r:embed="rId4">
            <a:alphaModFix/>
          </a:blip>
          <a:srcRect/>
          <a:stretch/>
        </p:blipFill>
        <p:spPr>
          <a:xfrm>
            <a:off x="6069005" y="4074801"/>
            <a:ext cx="2983819" cy="2562051"/>
          </a:xfrm>
          <a:prstGeom prst="rect">
            <a:avLst/>
          </a:prstGeom>
          <a:noFill/>
          <a:ln>
            <a:noFill/>
          </a:ln>
        </p:spPr>
      </p:pic>
      <p:sp>
        <p:nvSpPr>
          <p:cNvPr id="2" name="Title 1">
            <a:extLst>
              <a:ext uri="{FF2B5EF4-FFF2-40B4-BE49-F238E27FC236}">
                <a16:creationId xmlns:a16="http://schemas.microsoft.com/office/drawing/2014/main" id="{7DA718D3-D32B-4F3B-9B4B-BF5D4D5D3917}"/>
              </a:ext>
            </a:extLst>
          </p:cNvPr>
          <p:cNvSpPr>
            <a:spLocks noGrp="1"/>
          </p:cNvSpPr>
          <p:nvPr>
            <p:ph type="title" idx="4294967295"/>
          </p:nvPr>
        </p:nvSpPr>
        <p:spPr/>
        <p:txBody>
          <a:bodyPr/>
          <a:lstStyle/>
          <a:p>
            <a:pPr algn="r" rtl="0"/>
            <a:r>
              <a:rPr lang="en-US" sz="2400" b="1" i="0" dirty="0">
                <a:solidFill>
                  <a:srgbClr val="FFFFFF"/>
                </a:solidFill>
                <a:effectLst/>
                <a:latin typeface="Libre Baskerville" panose="020B0604020202020204" charset="0"/>
                <a:ea typeface="Libre Baskerville" panose="020B0604020202020204" charset="0"/>
                <a:cs typeface="Libre Baskerville" panose="020B0604020202020204" charset="0"/>
              </a:rPr>
              <a:t>People with Disabilities can Succeed in Healthcare Jobs</a:t>
            </a:r>
            <a:endParaRPr lang="en-US" b="1" dirty="0">
              <a:effectLst/>
            </a:endParaRPr>
          </a:p>
          <a:p>
            <a:pPr algn="r"/>
            <a:endParaRPr lang="en-US" b="1"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C5526-18F2-4EE4-BA23-C83513AF8568}"/>
              </a:ext>
            </a:extLst>
          </p:cNvPr>
          <p:cNvSpPr>
            <a:spLocks noGrp="1"/>
          </p:cNvSpPr>
          <p:nvPr>
            <p:ph type="title"/>
          </p:nvPr>
        </p:nvSpPr>
        <p:spPr>
          <a:xfrm>
            <a:off x="533400" y="160200"/>
            <a:ext cx="8229600" cy="1143000"/>
          </a:xfrm>
        </p:spPr>
        <p:txBody>
          <a:bodyPr/>
          <a:lstStyle/>
          <a:p>
            <a:pPr algn="r"/>
            <a:r>
              <a:rPr lang="es-419" sz="2400" b="1" dirty="0">
                <a:solidFill>
                  <a:schemeClr val="bg1"/>
                </a:solidFill>
                <a:latin typeface="Libre Baskerville" panose="020B0604020202020204" charset="0"/>
              </a:rPr>
              <a:t>Conectando con Otros Modelos</a:t>
            </a:r>
            <a:br>
              <a:rPr lang="es-419" sz="2400" b="1" dirty="0">
                <a:solidFill>
                  <a:schemeClr val="bg1"/>
                </a:solidFill>
                <a:latin typeface="Libre Baskerville" panose="020B0604020202020204" charset="0"/>
              </a:rPr>
            </a:br>
            <a:r>
              <a:rPr lang="es-419" sz="2400" b="1" dirty="0">
                <a:solidFill>
                  <a:schemeClr val="bg1"/>
                </a:solidFill>
                <a:latin typeface="Libre Baskerville" panose="020B0604020202020204" charset="0"/>
              </a:rPr>
              <a:t>Conectando entre Escuela y Trabajo</a:t>
            </a:r>
          </a:p>
        </p:txBody>
      </p:sp>
      <p:sp>
        <p:nvSpPr>
          <p:cNvPr id="3" name="Text Placeholder 2">
            <a:extLst>
              <a:ext uri="{FF2B5EF4-FFF2-40B4-BE49-F238E27FC236}">
                <a16:creationId xmlns:a16="http://schemas.microsoft.com/office/drawing/2014/main" id="{C40696F5-8E91-452E-AF7F-AF9391FB0D5E}"/>
              </a:ext>
            </a:extLst>
          </p:cNvPr>
          <p:cNvSpPr>
            <a:spLocks noGrp="1"/>
          </p:cNvSpPr>
          <p:nvPr>
            <p:ph type="body" idx="1"/>
          </p:nvPr>
        </p:nvSpPr>
        <p:spPr>
          <a:xfrm>
            <a:off x="37454" y="2297399"/>
            <a:ext cx="4240077" cy="3822975"/>
          </a:xfrm>
        </p:spPr>
        <p:txBody>
          <a:bodyPr/>
          <a:lstStyle/>
          <a:p>
            <a:pPr marL="285750" indent="-285750">
              <a:spcBef>
                <a:spcPts val="1200"/>
              </a:spcBef>
              <a:buFont typeface="Wingdings" panose="05000000000000000000" pitchFamily="2" charset="2"/>
              <a:buChar char="v"/>
              <a:defRPr/>
            </a:pPr>
            <a:r>
              <a:rPr lang="es-ES" sz="1400" dirty="0">
                <a:solidFill>
                  <a:schemeClr val="tx1"/>
                </a:solidFill>
                <a:latin typeface="Libre Baskerville" panose="020B0604020202020204" charset="0"/>
              </a:rPr>
              <a:t>Facilitar la transición de la escuela secundaria al mundo del trabajo</a:t>
            </a:r>
          </a:p>
          <a:p>
            <a:pPr marL="285750" indent="-285750">
              <a:spcBef>
                <a:spcPts val="1200"/>
              </a:spcBef>
              <a:buFont typeface="Wingdings" panose="05000000000000000000" pitchFamily="2" charset="2"/>
              <a:buChar char="v"/>
              <a:defRPr/>
            </a:pPr>
            <a:r>
              <a:rPr lang="es-ES" sz="1400" dirty="0">
                <a:solidFill>
                  <a:schemeClr val="tx1"/>
                </a:solidFill>
                <a:latin typeface="Libre Baskerville" panose="020B0604020202020204" charset="0"/>
              </a:rPr>
              <a:t>Los jóvenes con discapacidades tienen múltiples barreras de empleo.</a:t>
            </a:r>
          </a:p>
          <a:p>
            <a:pPr marL="285750" indent="-285750">
              <a:spcBef>
                <a:spcPts val="1200"/>
              </a:spcBef>
              <a:buFont typeface="Wingdings" panose="05000000000000000000" pitchFamily="2" charset="2"/>
              <a:buChar char="v"/>
              <a:defRPr/>
            </a:pPr>
            <a:r>
              <a:rPr lang="es-ES" sz="1400" dirty="0">
                <a:solidFill>
                  <a:schemeClr val="tx1"/>
                </a:solidFill>
                <a:latin typeface="Libre Baskerville" panose="020B0604020202020204" charset="0"/>
              </a:rPr>
              <a:t>Enfoque en jóvenes desconectados</a:t>
            </a:r>
          </a:p>
          <a:p>
            <a:pPr marL="285750" indent="-285750">
              <a:spcBef>
                <a:spcPts val="1200"/>
              </a:spcBef>
              <a:buFont typeface="Wingdings" panose="05000000000000000000" pitchFamily="2" charset="2"/>
              <a:buChar char="v"/>
              <a:defRPr/>
            </a:pPr>
            <a:r>
              <a:rPr lang="es-ES" sz="1400" dirty="0">
                <a:solidFill>
                  <a:schemeClr val="tx1"/>
                </a:solidFill>
                <a:latin typeface="Libre Baskerville" panose="020B0604020202020204" charset="0"/>
              </a:rPr>
              <a:t>Los empleadores que buscan empleados motivados de nivel inicial pueden beneficiarse de la contratación de adultos jóvenes con discapacidades.</a:t>
            </a:r>
          </a:p>
          <a:p>
            <a:pPr marL="285750" indent="-285750">
              <a:spcBef>
                <a:spcPts val="1200"/>
              </a:spcBef>
              <a:buFont typeface="Wingdings" panose="05000000000000000000" pitchFamily="2" charset="2"/>
              <a:buChar char="v"/>
              <a:defRPr/>
            </a:pPr>
            <a:r>
              <a:rPr lang="es-ES" sz="1400" dirty="0">
                <a:solidFill>
                  <a:schemeClr val="tx1"/>
                </a:solidFill>
                <a:latin typeface="Libre Baskerville" panose="020B0604020202020204" charset="0"/>
              </a:rPr>
              <a:t>Dirigido por la demanda y centrado en la juventud</a:t>
            </a:r>
          </a:p>
          <a:p>
            <a:pPr marL="285750" indent="-285750">
              <a:spcBef>
                <a:spcPts val="1200"/>
              </a:spcBef>
              <a:buFont typeface="Wingdings" panose="05000000000000000000" pitchFamily="2" charset="2"/>
              <a:buChar char="v"/>
              <a:defRPr/>
            </a:pPr>
            <a:r>
              <a:rPr lang="es-ES" sz="1400" dirty="0">
                <a:solidFill>
                  <a:schemeClr val="tx1"/>
                </a:solidFill>
                <a:latin typeface="Libre Baskerville" panose="020B0604020202020204" charset="0"/>
              </a:rPr>
              <a:t>  Enfatiza habilidades</a:t>
            </a:r>
          </a:p>
          <a:p>
            <a:pPr marL="285750" indent="-285750">
              <a:spcBef>
                <a:spcPts val="1200"/>
              </a:spcBef>
              <a:buFont typeface="Wingdings" panose="05000000000000000000" pitchFamily="2" charset="2"/>
              <a:buChar char="v"/>
              <a:defRPr/>
            </a:pPr>
            <a:r>
              <a:rPr lang="es-ES" sz="1400" dirty="0">
                <a:solidFill>
                  <a:schemeClr val="tx1"/>
                </a:solidFill>
                <a:latin typeface="Libre Baskerville" panose="020B0604020202020204" charset="0"/>
              </a:rPr>
              <a:t>Coincide con jóvenes </a:t>
            </a:r>
            <a:r>
              <a:rPr lang="es-ES" sz="1400" dirty="0" err="1">
                <a:solidFill>
                  <a:schemeClr val="tx1"/>
                </a:solidFill>
                <a:latin typeface="Libre Baskerville" panose="020B0604020202020204" charset="0"/>
              </a:rPr>
              <a:t>preevaluados</a:t>
            </a:r>
            <a:r>
              <a:rPr lang="es-ES" sz="1400" dirty="0">
                <a:solidFill>
                  <a:schemeClr val="tx1"/>
                </a:solidFill>
                <a:latin typeface="Libre Baskerville" panose="020B0604020202020204" charset="0"/>
              </a:rPr>
              <a:t> con trabajos apropiados para su edad</a:t>
            </a:r>
            <a:endParaRPr lang="en-US" sz="1400" dirty="0">
              <a:solidFill>
                <a:schemeClr val="tx1"/>
              </a:solidFill>
              <a:latin typeface="Libre Baskerville" panose="020B0604020202020204" charset="0"/>
            </a:endParaRPr>
          </a:p>
        </p:txBody>
      </p:sp>
      <p:sp>
        <p:nvSpPr>
          <p:cNvPr id="4" name="Text Placeholder 3">
            <a:extLst>
              <a:ext uri="{FF2B5EF4-FFF2-40B4-BE49-F238E27FC236}">
                <a16:creationId xmlns:a16="http://schemas.microsoft.com/office/drawing/2014/main" id="{B7368653-959F-4A65-8211-F24F260A129C}"/>
              </a:ext>
            </a:extLst>
          </p:cNvPr>
          <p:cNvSpPr>
            <a:spLocks noGrp="1"/>
          </p:cNvSpPr>
          <p:nvPr>
            <p:ph type="body" idx="2"/>
          </p:nvPr>
        </p:nvSpPr>
        <p:spPr>
          <a:xfrm>
            <a:off x="4076055" y="2303324"/>
            <a:ext cx="5222928" cy="3822976"/>
          </a:xfrm>
        </p:spPr>
        <p:txBody>
          <a:bodyPr/>
          <a:lstStyle/>
          <a:p>
            <a:pPr marL="571500" lvl="1" indent="-342900">
              <a:buClr>
                <a:srgbClr val="007E7B"/>
              </a:buClr>
              <a:buFont typeface="Wingdings" panose="05000000000000000000" pitchFamily="2" charset="2"/>
              <a:buChar char="v"/>
              <a:defRPr/>
            </a:pPr>
            <a:r>
              <a:rPr lang="es-ES" sz="1400" b="1" dirty="0">
                <a:solidFill>
                  <a:schemeClr val="tx1">
                    <a:lumMod val="95000"/>
                    <a:lumOff val="5000"/>
                  </a:schemeClr>
                </a:solidFill>
                <a:latin typeface="Libre Baskerville" panose="020B0604020202020204" charset="0"/>
                <a:ea typeface="Verdana" panose="020B0604030504040204" pitchFamily="34" charset="0"/>
                <a:cs typeface="Verdana" panose="020B0604030504040204" pitchFamily="34" charset="0"/>
              </a:rPr>
              <a:t>Invertir en personas: Proporcione oportunidades de capacitación que ayuden a los asociados a crecer profesionalmente.</a:t>
            </a:r>
          </a:p>
          <a:p>
            <a:pPr marL="571500" lvl="1" indent="-342900">
              <a:buClr>
                <a:srgbClr val="007E7B"/>
              </a:buClr>
              <a:buFont typeface="Wingdings" panose="05000000000000000000" pitchFamily="2" charset="2"/>
              <a:buChar char="v"/>
              <a:defRPr/>
            </a:pPr>
            <a:r>
              <a:rPr lang="es-ES" sz="1400" b="1" dirty="0">
                <a:solidFill>
                  <a:schemeClr val="tx1">
                    <a:lumMod val="95000"/>
                    <a:lumOff val="5000"/>
                  </a:schemeClr>
                </a:solidFill>
                <a:latin typeface="Libre Baskerville" panose="020B0604020202020204" charset="0"/>
                <a:ea typeface="Verdana" panose="020B0604030504040204" pitchFamily="34" charset="0"/>
                <a:cs typeface="Verdana" panose="020B0604030504040204" pitchFamily="34" charset="0"/>
              </a:rPr>
              <a:t>Crecimiento del financiamiento: crear capacidad financiera y diversificar los flujos de ingresos para respaldar nuestra expansión.</a:t>
            </a:r>
          </a:p>
          <a:p>
            <a:pPr marL="571500" lvl="1" indent="-342900">
              <a:buClr>
                <a:srgbClr val="007E7B"/>
              </a:buClr>
              <a:buFont typeface="Wingdings" panose="05000000000000000000" pitchFamily="2" charset="2"/>
              <a:buChar char="v"/>
              <a:defRPr/>
            </a:pPr>
            <a:r>
              <a:rPr lang="es-ES" sz="1400" b="1" dirty="0">
                <a:solidFill>
                  <a:schemeClr val="tx1">
                    <a:lumMod val="95000"/>
                    <a:lumOff val="5000"/>
                  </a:schemeClr>
                </a:solidFill>
                <a:latin typeface="Libre Baskerville" panose="020B0604020202020204" charset="0"/>
                <a:ea typeface="Verdana" panose="020B0604030504040204" pitchFamily="34" charset="0"/>
                <a:cs typeface="Verdana" panose="020B0604030504040204" pitchFamily="34" charset="0"/>
              </a:rPr>
              <a:t>Cuenta la historia: crea mensajes poderosos que inspiren a otros a apoyar la misión.</a:t>
            </a:r>
          </a:p>
          <a:p>
            <a:pPr marL="571500" lvl="1" indent="-342900">
              <a:buClr>
                <a:srgbClr val="007E7B"/>
              </a:buClr>
              <a:buFont typeface="Wingdings" panose="05000000000000000000" pitchFamily="2" charset="2"/>
              <a:buChar char="v"/>
              <a:defRPr/>
            </a:pPr>
            <a:r>
              <a:rPr lang="es-ES" sz="1400" b="1" dirty="0">
                <a:solidFill>
                  <a:schemeClr val="tx1">
                    <a:lumMod val="95000"/>
                    <a:lumOff val="5000"/>
                  </a:schemeClr>
                </a:solidFill>
                <a:latin typeface="Libre Baskerville" panose="020B0604020202020204" charset="0"/>
                <a:ea typeface="Verdana" panose="020B0604030504040204" pitchFamily="34" charset="0"/>
                <a:cs typeface="Verdana" panose="020B0604030504040204" pitchFamily="34" charset="0"/>
              </a:rPr>
              <a:t>Expansión de la base de estudiantes: encuentre maneras innovadoras de llevar la experiencia de Bridges a más adultos jóvenes.</a:t>
            </a:r>
          </a:p>
          <a:p>
            <a:pPr marL="571500" lvl="1" indent="-342900">
              <a:buClr>
                <a:srgbClr val="007E7B"/>
              </a:buClr>
              <a:buFont typeface="Wingdings" panose="05000000000000000000" pitchFamily="2" charset="2"/>
              <a:buChar char="v"/>
              <a:defRPr/>
            </a:pPr>
            <a:r>
              <a:rPr lang="es-ES" sz="1400" b="1" dirty="0">
                <a:solidFill>
                  <a:schemeClr val="tx1">
                    <a:lumMod val="95000"/>
                    <a:lumOff val="5000"/>
                  </a:schemeClr>
                </a:solidFill>
                <a:latin typeface="Libre Baskerville" panose="020B0604020202020204" charset="0"/>
                <a:ea typeface="Verdana" panose="020B0604030504040204" pitchFamily="34" charset="0"/>
                <a:cs typeface="Verdana" panose="020B0604030504040204" pitchFamily="34" charset="0"/>
              </a:rPr>
              <a:t>Desarrollar nuevos modelos de empleadores: trabajar con empresas para crear asociaciones mejoradas.</a:t>
            </a:r>
            <a:endParaRPr lang="en-US" sz="1400" dirty="0">
              <a:solidFill>
                <a:schemeClr val="tx1">
                  <a:lumMod val="95000"/>
                  <a:lumOff val="5000"/>
                </a:schemeClr>
              </a:solidFill>
              <a:latin typeface="Libre Baskerville" panose="020B0604020202020204" charset="0"/>
            </a:endParaRPr>
          </a:p>
        </p:txBody>
      </p:sp>
      <p:pic>
        <p:nvPicPr>
          <p:cNvPr id="5" name="Picture 4" descr="Logo of Bridges from School to Work. ">
            <a:extLst>
              <a:ext uri="{FF2B5EF4-FFF2-40B4-BE49-F238E27FC236}">
                <a16:creationId xmlns:a16="http://schemas.microsoft.com/office/drawing/2014/main" id="{88681128-77CE-44BD-A413-AE71AEDC6A34}"/>
              </a:ext>
            </a:extLst>
          </p:cNvPr>
          <p:cNvPicPr>
            <a:picLocks noChangeAspect="1"/>
          </p:cNvPicPr>
          <p:nvPr/>
        </p:nvPicPr>
        <p:blipFill>
          <a:blip r:embed="rId2"/>
          <a:stretch>
            <a:fillRect/>
          </a:stretch>
        </p:blipFill>
        <p:spPr>
          <a:xfrm>
            <a:off x="2643187" y="1303200"/>
            <a:ext cx="3705225" cy="1000125"/>
          </a:xfrm>
          <a:prstGeom prst="rect">
            <a:avLst/>
          </a:prstGeom>
        </p:spPr>
      </p:pic>
    </p:spTree>
    <p:extLst>
      <p:ext uri="{BB962C8B-B14F-4D97-AF65-F5344CB8AC3E}">
        <p14:creationId xmlns:p14="http://schemas.microsoft.com/office/powerpoint/2010/main" val="23015524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Shape 324"/>
          <p:cNvSpPr txBox="1"/>
          <p:nvPr/>
        </p:nvSpPr>
        <p:spPr>
          <a:xfrm>
            <a:off x="0" y="1219203"/>
            <a:ext cx="4506000" cy="5694900"/>
          </a:xfrm>
          <a:prstGeom prst="rect">
            <a:avLst/>
          </a:prstGeom>
          <a:noFill/>
          <a:ln>
            <a:noFill/>
          </a:ln>
        </p:spPr>
        <p:txBody>
          <a:bodyPr wrap="square" lIns="91416" tIns="91416" rIns="91416" bIns="91416" anchor="ctr" anchorCtr="0">
            <a:noAutofit/>
          </a:bodyPr>
          <a:lstStyle/>
          <a:p>
            <a:pPr>
              <a:lnSpc>
                <a:spcPct val="115000"/>
              </a:lnSpc>
              <a:spcAft>
                <a:spcPts val="400"/>
              </a:spcAft>
            </a:pPr>
            <a:r>
              <a:rPr lang="en-US" sz="1600" dirty="0">
                <a:solidFill>
                  <a:schemeClr val="dk1"/>
                </a:solidFill>
                <a:latin typeface="Trebuchet MS"/>
                <a:ea typeface="Trebuchet MS"/>
                <a:cs typeface="Trebuchet MS"/>
                <a:sym typeface="Trebuchet MS"/>
              </a:rPr>
              <a:t>❖ </a:t>
            </a:r>
            <a:r>
              <a:rPr lang="es-ES" sz="1600" dirty="0">
                <a:solidFill>
                  <a:schemeClr val="dk1"/>
                </a:solidFill>
                <a:latin typeface="Libre Baskerville"/>
                <a:ea typeface="Libre Baskerville"/>
                <a:cs typeface="Libre Baskerville"/>
                <a:sym typeface="Libre Baskerville"/>
              </a:rPr>
              <a:t>El 3 de enero de 2017, la EEOC emitió una regla final sobre oportunidades de empleo para personas con discapacidad en el gobierno federal.</a:t>
            </a:r>
          </a:p>
          <a:p>
            <a:pPr>
              <a:lnSpc>
                <a:spcPct val="115000"/>
              </a:lnSpc>
              <a:spcAft>
                <a:spcPts val="400"/>
              </a:spcAft>
            </a:pPr>
            <a:r>
              <a:rPr lang="es-ES" sz="1600" dirty="0">
                <a:solidFill>
                  <a:schemeClr val="dk1"/>
                </a:solidFill>
                <a:latin typeface="Libre Baskerville"/>
                <a:ea typeface="Libre Baskerville"/>
                <a:cs typeface="Libre Baskerville"/>
                <a:sym typeface="Libre Baskerville"/>
              </a:rPr>
              <a:t>❖ Cada agencia federal ha sido dirigida a establecer el objetivo de que el 12% de su fuerza laboral sea personas con discapacidades, y el 2% de su fuerza de trabajo sean personas con discapacidades específicas.</a:t>
            </a:r>
          </a:p>
          <a:p>
            <a:pPr>
              <a:lnSpc>
                <a:spcPct val="115000"/>
              </a:lnSpc>
              <a:spcAft>
                <a:spcPts val="400"/>
              </a:spcAft>
            </a:pPr>
            <a:r>
              <a:rPr lang="es-ES" sz="1600" dirty="0">
                <a:solidFill>
                  <a:schemeClr val="dk1"/>
                </a:solidFill>
                <a:latin typeface="Libre Baskerville"/>
                <a:ea typeface="Libre Baskerville"/>
                <a:cs typeface="Libre Baskerville"/>
                <a:sym typeface="Libre Baskerville"/>
              </a:rPr>
              <a:t>❖ Para obtener más información, visite el sitio web de la EEOC.</a:t>
            </a:r>
          </a:p>
          <a:p>
            <a:pPr>
              <a:lnSpc>
                <a:spcPct val="115000"/>
              </a:lnSpc>
              <a:spcAft>
                <a:spcPts val="400"/>
              </a:spcAft>
            </a:pPr>
            <a:r>
              <a:rPr lang="es-ES" sz="1600" dirty="0">
                <a:solidFill>
                  <a:schemeClr val="dk1"/>
                </a:solidFill>
                <a:latin typeface="Libre Baskerville"/>
                <a:ea typeface="Libre Baskerville"/>
                <a:cs typeface="Libre Baskerville"/>
                <a:sym typeface="Libre Baskerville"/>
              </a:rPr>
              <a:t>❖ El gobierno del estado también puede servir como un empleador modelo de personas con discapacidad.</a:t>
            </a:r>
          </a:p>
          <a:p>
            <a:pPr>
              <a:lnSpc>
                <a:spcPct val="115000"/>
              </a:lnSpc>
              <a:spcAft>
                <a:spcPts val="400"/>
              </a:spcAft>
            </a:pPr>
            <a:r>
              <a:rPr lang="es-ES" sz="1600" dirty="0">
                <a:solidFill>
                  <a:schemeClr val="dk1"/>
                </a:solidFill>
                <a:latin typeface="Libre Baskerville"/>
                <a:ea typeface="Libre Baskerville"/>
                <a:cs typeface="Libre Baskerville"/>
                <a:sym typeface="Libre Baskerville"/>
              </a:rPr>
              <a:t>❖ Aprender de los esfuerzos de Delaware para contratar empleados talentosos con discapacidades.</a:t>
            </a:r>
            <a:endParaRPr lang="en-US" sz="1600" dirty="0">
              <a:solidFill>
                <a:schemeClr val="dk1"/>
              </a:solidFill>
              <a:latin typeface="Libre Baskerville"/>
              <a:ea typeface="Libre Baskerville"/>
              <a:cs typeface="Libre Baskerville"/>
              <a:sym typeface="Libre Baskerville"/>
            </a:endParaRPr>
          </a:p>
        </p:txBody>
      </p:sp>
      <p:pic>
        <p:nvPicPr>
          <p:cNvPr id="325" name="Shape 325" descr="Image of Project Search intern working in a state governemnt office. "/>
          <p:cNvPicPr preferRelativeResize="0"/>
          <p:nvPr/>
        </p:nvPicPr>
        <p:blipFill>
          <a:blip r:embed="rId3">
            <a:alphaModFix/>
          </a:blip>
          <a:stretch>
            <a:fillRect/>
          </a:stretch>
        </p:blipFill>
        <p:spPr>
          <a:xfrm>
            <a:off x="4496306" y="2235562"/>
            <a:ext cx="3885575" cy="3222743"/>
          </a:xfrm>
          <a:prstGeom prst="rect">
            <a:avLst/>
          </a:prstGeom>
          <a:noFill/>
          <a:ln>
            <a:noFill/>
          </a:ln>
        </p:spPr>
      </p:pic>
      <p:sp>
        <p:nvSpPr>
          <p:cNvPr id="3" name="Title 2">
            <a:extLst>
              <a:ext uri="{FF2B5EF4-FFF2-40B4-BE49-F238E27FC236}">
                <a16:creationId xmlns:a16="http://schemas.microsoft.com/office/drawing/2014/main" id="{BC6D621D-F822-489C-A1A1-764F0DD75582}"/>
              </a:ext>
            </a:extLst>
          </p:cNvPr>
          <p:cNvSpPr>
            <a:spLocks noGrp="1"/>
          </p:cNvSpPr>
          <p:nvPr>
            <p:ph type="title" idx="4294967295"/>
          </p:nvPr>
        </p:nvSpPr>
        <p:spPr/>
        <p:txBody>
          <a:bodyPr/>
          <a:lstStyle/>
          <a:p>
            <a:pPr algn="r" rtl="0"/>
            <a:r>
              <a:rPr lang="en-US" sz="2400" b="1" i="0" dirty="0" err="1">
                <a:solidFill>
                  <a:srgbClr val="FFFFFF"/>
                </a:solidFill>
                <a:effectLst/>
                <a:latin typeface="Libre Baskerville" panose="020B0604020202020204" charset="0"/>
                <a:ea typeface="Libre Baskerville" panose="020B0604020202020204" charset="0"/>
                <a:cs typeface="Libre Baskerville" panose="020B0604020202020204" charset="0"/>
              </a:rPr>
              <a:t>Trabajos</a:t>
            </a:r>
            <a:r>
              <a:rPr lang="en-US" sz="2400" b="1" i="0" dirty="0">
                <a:solidFill>
                  <a:srgbClr val="FFFFFF"/>
                </a:solidFill>
                <a:effectLst/>
                <a:latin typeface="Libre Baskerville" panose="020B0604020202020204" charset="0"/>
                <a:ea typeface="Libre Baskerville" panose="020B0604020202020204" charset="0"/>
                <a:cs typeface="Libre Baskerville" panose="020B0604020202020204" charset="0"/>
              </a:rPr>
              <a:t> en </a:t>
            </a:r>
            <a:r>
              <a:rPr lang="en-US" sz="2400" b="1" i="0" dirty="0" err="1">
                <a:solidFill>
                  <a:srgbClr val="FFFFFF"/>
                </a:solidFill>
                <a:effectLst/>
                <a:latin typeface="Libre Baskerville" panose="020B0604020202020204" charset="0"/>
                <a:ea typeface="Libre Baskerville" panose="020B0604020202020204" charset="0"/>
                <a:cs typeface="Libre Baskerville" panose="020B0604020202020204" charset="0"/>
              </a:rPr>
              <a:t>Gobierno</a:t>
            </a:r>
            <a:endParaRPr lang="en-US" sz="2400" b="1"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53">
            <a:extLst>
              <a:ext uri="{FF2B5EF4-FFF2-40B4-BE49-F238E27FC236}">
                <a16:creationId xmlns:a16="http://schemas.microsoft.com/office/drawing/2014/main" id="{8FEA20FB-B0ED-4B36-9F75-E996B25CCEAD}"/>
              </a:ext>
            </a:extLst>
          </p:cNvPr>
          <p:cNvSpPr txBox="1">
            <a:spLocks/>
          </p:cNvSpPr>
          <p:nvPr/>
        </p:nvSpPr>
        <p:spPr>
          <a:xfrm>
            <a:off x="5730076" y="1426029"/>
            <a:ext cx="3413924" cy="4700132"/>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a:lstStyle>
          <a:p>
            <a:pPr marL="342900" lvl="1" indent="-342900" eaLnBrk="1" hangingPunct="1">
              <a:lnSpc>
                <a:spcPct val="90000"/>
              </a:lnSpc>
              <a:spcBef>
                <a:spcPct val="0"/>
              </a:spcBef>
              <a:buClr>
                <a:srgbClr val="000000"/>
              </a:buClr>
              <a:buSzTx/>
              <a:buFont typeface="Wingdings" panose="05000000000000000000" pitchFamily="2" charset="2"/>
              <a:buChar char="v"/>
            </a:pPr>
            <a:r>
              <a:rPr lang="es-ES" altLang="en-US" sz="1400" dirty="0">
                <a:latin typeface="Libre Baskerville" panose="020B0604020202020204" charset="0"/>
                <a:cs typeface="Arial" panose="020B0604020202020204" pitchFamily="34" charset="0"/>
                <a:sym typeface="Calibri" panose="020F0502020204030204" pitchFamily="34" charset="0"/>
              </a:rPr>
              <a:t>Entre 2015 y 2016, el Condado de Los Ángeles agregó más de 17,000 empleos de </a:t>
            </a:r>
            <a:r>
              <a:rPr lang="es-ES" altLang="en-US" sz="1400" dirty="0" err="1">
                <a:latin typeface="Libre Baskerville" panose="020B0604020202020204" charset="0"/>
                <a:cs typeface="Arial" panose="020B0604020202020204" pitchFamily="34" charset="0"/>
                <a:sym typeface="Calibri" panose="020F0502020204030204" pitchFamily="34" charset="0"/>
              </a:rPr>
              <a:t>Lesiure</a:t>
            </a:r>
            <a:r>
              <a:rPr lang="es-ES" altLang="en-US" sz="1400" dirty="0">
                <a:latin typeface="Libre Baskerville" panose="020B0604020202020204" charset="0"/>
                <a:cs typeface="Arial" panose="020B0604020202020204" pitchFamily="34" charset="0"/>
                <a:sym typeface="Calibri" panose="020F0502020204030204" pitchFamily="34" charset="0"/>
              </a:rPr>
              <a:t> / </a:t>
            </a:r>
            <a:r>
              <a:rPr lang="es-ES" altLang="en-US" sz="1400" dirty="0" err="1">
                <a:latin typeface="Libre Baskerville" panose="020B0604020202020204" charset="0"/>
                <a:cs typeface="Arial" panose="020B0604020202020204" pitchFamily="34" charset="0"/>
                <a:sym typeface="Calibri" panose="020F0502020204030204" pitchFamily="34" charset="0"/>
              </a:rPr>
              <a:t>Hospitality</a:t>
            </a:r>
            <a:r>
              <a:rPr lang="es-ES" altLang="en-US" sz="1400" dirty="0">
                <a:latin typeface="Libre Baskerville" panose="020B0604020202020204" charset="0"/>
                <a:cs typeface="Arial" panose="020B0604020202020204" pitchFamily="34" charset="0"/>
                <a:sym typeface="Calibri" panose="020F0502020204030204" pitchFamily="34" charset="0"/>
              </a:rPr>
              <a:t>.</a:t>
            </a:r>
          </a:p>
          <a:p>
            <a:pPr marL="342900" lvl="1" indent="-342900" eaLnBrk="1" hangingPunct="1">
              <a:lnSpc>
                <a:spcPct val="90000"/>
              </a:lnSpc>
              <a:spcBef>
                <a:spcPct val="0"/>
              </a:spcBef>
              <a:buClr>
                <a:srgbClr val="000000"/>
              </a:buClr>
              <a:buSzTx/>
              <a:buFont typeface="Wingdings" panose="05000000000000000000" pitchFamily="2" charset="2"/>
              <a:buChar char="v"/>
            </a:pPr>
            <a:endParaRPr lang="es-ES" altLang="en-US" sz="1400" dirty="0">
              <a:latin typeface="Libre Baskerville" panose="020B0604020202020204" charset="0"/>
              <a:cs typeface="Arial" panose="020B0604020202020204" pitchFamily="34" charset="0"/>
              <a:sym typeface="Calibri" panose="020F0502020204030204" pitchFamily="34" charset="0"/>
            </a:endParaRPr>
          </a:p>
          <a:p>
            <a:pPr marL="342900" lvl="1" indent="-342900" eaLnBrk="1" hangingPunct="1">
              <a:lnSpc>
                <a:spcPct val="90000"/>
              </a:lnSpc>
              <a:spcBef>
                <a:spcPct val="0"/>
              </a:spcBef>
              <a:buClr>
                <a:srgbClr val="000000"/>
              </a:buClr>
              <a:buSzTx/>
              <a:buFont typeface="Wingdings" panose="05000000000000000000" pitchFamily="2" charset="2"/>
              <a:buChar char="v"/>
            </a:pPr>
            <a:r>
              <a:rPr lang="es-ES" altLang="en-US" sz="1400" dirty="0">
                <a:latin typeface="Libre Baskerville" panose="020B0604020202020204" charset="0"/>
                <a:cs typeface="Arial" panose="020B0604020202020204" pitchFamily="34" charset="0"/>
                <a:sym typeface="Calibri" panose="020F0502020204030204" pitchFamily="34" charset="0"/>
              </a:rPr>
              <a:t>El turismo es una parte fundamental de la economía local de LB. Esto incluye hoteles, atracciones principales y el Centro de Convenciones.</a:t>
            </a:r>
          </a:p>
          <a:p>
            <a:pPr marL="342900" lvl="1" indent="-342900" eaLnBrk="1" hangingPunct="1">
              <a:lnSpc>
                <a:spcPct val="90000"/>
              </a:lnSpc>
              <a:spcBef>
                <a:spcPct val="0"/>
              </a:spcBef>
              <a:buClr>
                <a:srgbClr val="000000"/>
              </a:buClr>
              <a:buSzTx/>
              <a:buFont typeface="Wingdings" panose="05000000000000000000" pitchFamily="2" charset="2"/>
              <a:buChar char="v"/>
            </a:pPr>
            <a:endParaRPr lang="es-ES" altLang="en-US" sz="1400" dirty="0">
              <a:latin typeface="Libre Baskerville" panose="020B0604020202020204" charset="0"/>
              <a:cs typeface="Arial" panose="020B0604020202020204" pitchFamily="34" charset="0"/>
              <a:sym typeface="Calibri" panose="020F0502020204030204" pitchFamily="34" charset="0"/>
            </a:endParaRPr>
          </a:p>
          <a:p>
            <a:pPr marL="342900" lvl="1" indent="-342900" eaLnBrk="1" hangingPunct="1">
              <a:lnSpc>
                <a:spcPct val="90000"/>
              </a:lnSpc>
              <a:spcBef>
                <a:spcPct val="0"/>
              </a:spcBef>
              <a:buClr>
                <a:srgbClr val="000000"/>
              </a:buClr>
              <a:buSzTx/>
              <a:buFont typeface="Wingdings" panose="05000000000000000000" pitchFamily="2" charset="2"/>
              <a:buChar char="v"/>
            </a:pPr>
            <a:r>
              <a:rPr lang="es-ES" altLang="en-US" sz="1400" dirty="0" err="1">
                <a:latin typeface="Libre Baskerville" panose="020B0604020202020204" charset="0"/>
                <a:cs typeface="Arial" panose="020B0604020202020204" pitchFamily="34" charset="0"/>
                <a:sym typeface="Calibri" panose="020F0502020204030204" pitchFamily="34" charset="0"/>
              </a:rPr>
              <a:t>Best</a:t>
            </a:r>
            <a:r>
              <a:rPr lang="es-ES" altLang="en-US" sz="1400" dirty="0">
                <a:latin typeface="Libre Baskerville" panose="020B0604020202020204" charset="0"/>
                <a:cs typeface="Arial" panose="020B0604020202020204" pitchFamily="34" charset="0"/>
                <a:sym typeface="Calibri" panose="020F0502020204030204" pitchFamily="34" charset="0"/>
              </a:rPr>
              <a:t> </a:t>
            </a:r>
            <a:r>
              <a:rPr lang="es-ES" altLang="en-US" sz="1400" dirty="0" err="1">
                <a:latin typeface="Libre Baskerville" panose="020B0604020202020204" charset="0"/>
                <a:cs typeface="Arial" panose="020B0604020202020204" pitchFamily="34" charset="0"/>
                <a:sym typeface="Calibri" panose="020F0502020204030204" pitchFamily="34" charset="0"/>
              </a:rPr>
              <a:t>Practices</a:t>
            </a:r>
            <a:r>
              <a:rPr lang="es-ES" altLang="en-US" sz="1400" dirty="0">
                <a:latin typeface="Libre Baskerville" panose="020B0604020202020204" charset="0"/>
                <a:cs typeface="Arial" panose="020B0604020202020204" pitchFamily="34" charset="0"/>
                <a:sym typeface="Calibri" panose="020F0502020204030204" pitchFamily="34" charset="0"/>
              </a:rPr>
              <a:t> </a:t>
            </a:r>
            <a:r>
              <a:rPr lang="es-ES" altLang="en-US" sz="1400" dirty="0" err="1">
                <a:latin typeface="Libre Baskerville" panose="020B0604020202020204" charset="0"/>
                <a:cs typeface="Arial" panose="020B0604020202020204" pitchFamily="34" charset="0"/>
                <a:sym typeface="Calibri" panose="020F0502020204030204" pitchFamily="34" charset="0"/>
              </a:rPr>
              <a:t>Webinar</a:t>
            </a:r>
            <a:r>
              <a:rPr lang="es-ES" altLang="en-US" sz="1400" dirty="0">
                <a:latin typeface="Libre Baskerville" panose="020B0604020202020204" charset="0"/>
                <a:cs typeface="Arial" panose="020B0604020202020204" pitchFamily="34" charset="0"/>
                <a:sym typeface="Calibri" panose="020F0502020204030204" pitchFamily="34" charset="0"/>
              </a:rPr>
              <a:t>- Sector de hospitalidad para personas con discapacidad.</a:t>
            </a:r>
          </a:p>
          <a:p>
            <a:pPr marL="342900" lvl="1" indent="-342900" eaLnBrk="1" hangingPunct="1">
              <a:lnSpc>
                <a:spcPct val="90000"/>
              </a:lnSpc>
              <a:spcBef>
                <a:spcPct val="0"/>
              </a:spcBef>
              <a:buClr>
                <a:srgbClr val="000000"/>
              </a:buClr>
              <a:buSzTx/>
              <a:buFont typeface="Wingdings" panose="05000000000000000000" pitchFamily="2" charset="2"/>
              <a:buChar char="v"/>
            </a:pPr>
            <a:endParaRPr lang="es-ES" altLang="en-US" sz="1400" dirty="0">
              <a:latin typeface="Libre Baskerville" panose="020B0604020202020204" charset="0"/>
              <a:cs typeface="Arial" panose="020B0604020202020204" pitchFamily="34" charset="0"/>
              <a:sym typeface="Calibri" panose="020F0502020204030204" pitchFamily="34" charset="0"/>
            </a:endParaRPr>
          </a:p>
          <a:p>
            <a:pPr marL="342900" lvl="1" indent="-342900" eaLnBrk="1" hangingPunct="1">
              <a:lnSpc>
                <a:spcPct val="90000"/>
              </a:lnSpc>
              <a:spcBef>
                <a:spcPct val="0"/>
              </a:spcBef>
              <a:buClr>
                <a:srgbClr val="000000"/>
              </a:buClr>
              <a:buSzTx/>
              <a:buFont typeface="Wingdings" panose="05000000000000000000" pitchFamily="2" charset="2"/>
              <a:buChar char="v"/>
            </a:pPr>
            <a:r>
              <a:rPr lang="es-ES" altLang="en-US" sz="1400" dirty="0">
                <a:latin typeface="Libre Baskerville" panose="020B0604020202020204" charset="0"/>
                <a:cs typeface="Arial" panose="020B0604020202020204" pitchFamily="34" charset="0"/>
                <a:sym typeface="Calibri" panose="020F0502020204030204" pitchFamily="34" charset="0"/>
              </a:rPr>
              <a:t>Se sabe que las personas con discapacidad son empleados leales. En una industria con un volumen de negocios tan elevado, la contratación de personas con discapacidades puede ser beneficiosa.</a:t>
            </a:r>
            <a:endParaRPr lang="en-US" sz="1400" dirty="0">
              <a:latin typeface="Libre Baskerville" panose="020B0604020202020204" charset="0"/>
            </a:endParaRPr>
          </a:p>
          <a:p>
            <a:pPr marL="342900" lvl="1" indent="-342900">
              <a:buFont typeface="Wingdings" panose="05000000000000000000" pitchFamily="2" charset="2"/>
              <a:buChar char="v"/>
            </a:pPr>
            <a:endParaRPr lang="en-US" sz="1600" dirty="0">
              <a:solidFill>
                <a:schemeClr val="dk1"/>
              </a:solidFill>
              <a:latin typeface="Libre Baskerville" panose="020B0604020202020204" charset="0"/>
              <a:ea typeface="Calibri"/>
              <a:cs typeface="Calibri"/>
              <a:sym typeface="Calibri"/>
            </a:endParaRPr>
          </a:p>
        </p:txBody>
      </p:sp>
      <p:pic>
        <p:nvPicPr>
          <p:cNvPr id="3" name="Shape 154" descr="Picture of young woman with a suit doing guest relations. She is handing a key.   Source: https://encrypted-tbn2.gstatic.com/images?q=tbn:ANd9GcR87hXjLATnRIPlj5lOpgfDPNi7-ppEAb_QtWy1pL0ZiE5hrTc0KQ" title="Picture of young woman doing guest services ">
            <a:hlinkClick r:id="rId2"/>
            <a:extLst>
              <a:ext uri="{FF2B5EF4-FFF2-40B4-BE49-F238E27FC236}">
                <a16:creationId xmlns:a16="http://schemas.microsoft.com/office/drawing/2014/main" id="{5C34699C-7A36-4D04-A2AE-8669A41380FF}"/>
              </a:ext>
            </a:extLst>
          </p:cNvPr>
          <p:cNvPicPr preferRelativeResize="0"/>
          <p:nvPr/>
        </p:nvPicPr>
        <p:blipFill rotWithShape="1">
          <a:blip r:embed="rId3">
            <a:alphaModFix/>
          </a:blip>
          <a:srcRect/>
          <a:stretch/>
        </p:blipFill>
        <p:spPr>
          <a:xfrm>
            <a:off x="19050" y="1298574"/>
            <a:ext cx="2085975" cy="1752600"/>
          </a:xfrm>
          <a:prstGeom prst="rect">
            <a:avLst/>
          </a:prstGeom>
          <a:noFill/>
          <a:ln>
            <a:noFill/>
          </a:ln>
        </p:spPr>
      </p:pic>
      <p:pic>
        <p:nvPicPr>
          <p:cNvPr id="4" name="Shape 155" descr="Picture of a young woman changing ber sheets as part of her housekeeping job" title="Picture of a young woman changing ber sheets as part of her housekeeping job">
            <a:extLst>
              <a:ext uri="{FF2B5EF4-FFF2-40B4-BE49-F238E27FC236}">
                <a16:creationId xmlns:a16="http://schemas.microsoft.com/office/drawing/2014/main" id="{0CD35036-453A-4DFC-BC50-610C4B5DE328}"/>
              </a:ext>
            </a:extLst>
          </p:cNvPr>
          <p:cNvPicPr preferRelativeResize="0"/>
          <p:nvPr/>
        </p:nvPicPr>
        <p:blipFill rotWithShape="1">
          <a:blip r:embed="rId4">
            <a:alphaModFix/>
          </a:blip>
          <a:srcRect l="10001" t="4443" r="14999" b="17778"/>
          <a:stretch/>
        </p:blipFill>
        <p:spPr>
          <a:xfrm>
            <a:off x="2794000" y="1306512"/>
            <a:ext cx="2666998" cy="1752600"/>
          </a:xfrm>
          <a:prstGeom prst="rect">
            <a:avLst/>
          </a:prstGeom>
          <a:noFill/>
          <a:ln>
            <a:noFill/>
          </a:ln>
        </p:spPr>
      </p:pic>
      <p:pic>
        <p:nvPicPr>
          <p:cNvPr id="5" name="Shape 156" descr="Picture of a man doing mantainance work at the hotel's garden, par of his engineering job " title="Man doing yard work">
            <a:extLst>
              <a:ext uri="{FF2B5EF4-FFF2-40B4-BE49-F238E27FC236}">
                <a16:creationId xmlns:a16="http://schemas.microsoft.com/office/drawing/2014/main" id="{15DF5664-F325-47A8-8FBA-B34988A25B6A}"/>
              </a:ext>
            </a:extLst>
          </p:cNvPr>
          <p:cNvPicPr preferRelativeResize="0"/>
          <p:nvPr/>
        </p:nvPicPr>
        <p:blipFill rotWithShape="1">
          <a:blip r:embed="rId5">
            <a:alphaModFix/>
          </a:blip>
          <a:srcRect/>
          <a:stretch/>
        </p:blipFill>
        <p:spPr>
          <a:xfrm>
            <a:off x="19050" y="3516312"/>
            <a:ext cx="1784349" cy="2368550"/>
          </a:xfrm>
          <a:prstGeom prst="rect">
            <a:avLst/>
          </a:prstGeom>
          <a:noFill/>
          <a:ln>
            <a:noFill/>
          </a:ln>
        </p:spPr>
      </p:pic>
      <p:pic>
        <p:nvPicPr>
          <p:cNvPr id="6" name="Shape 157" descr="Picture of a man in a restaurant kitchen, part of his job in culinary   Source : G:\Project Search\Maria\Internship Example Pictures\DSC02001.JPG " title="Picture of a man in a restaurant kitchen, part of his job in culinary ">
            <a:extLst>
              <a:ext uri="{FF2B5EF4-FFF2-40B4-BE49-F238E27FC236}">
                <a16:creationId xmlns:a16="http://schemas.microsoft.com/office/drawing/2014/main" id="{9A882369-050B-4788-8BFF-77AAD535B886}"/>
              </a:ext>
            </a:extLst>
          </p:cNvPr>
          <p:cNvPicPr preferRelativeResize="0"/>
          <p:nvPr/>
        </p:nvPicPr>
        <p:blipFill rotWithShape="1">
          <a:blip r:embed="rId6">
            <a:alphaModFix/>
          </a:blip>
          <a:srcRect/>
          <a:stretch/>
        </p:blipFill>
        <p:spPr>
          <a:xfrm>
            <a:off x="1878010" y="3516312"/>
            <a:ext cx="1828800" cy="2368550"/>
          </a:xfrm>
          <a:prstGeom prst="rect">
            <a:avLst/>
          </a:prstGeom>
          <a:noFill/>
          <a:ln>
            <a:noFill/>
          </a:ln>
        </p:spPr>
      </p:pic>
      <p:pic>
        <p:nvPicPr>
          <p:cNvPr id="7" name="Shape 158" descr="Picture of a woman setting a table, part of her job preparing banquets  souce: G:\Project Search\Maria\Internship Example Pictures\DSC01992.JPG" title="Picture of a woman setting a table, part of her job preparing banquets">
            <a:extLst>
              <a:ext uri="{FF2B5EF4-FFF2-40B4-BE49-F238E27FC236}">
                <a16:creationId xmlns:a16="http://schemas.microsoft.com/office/drawing/2014/main" id="{A7805CC2-7A25-4E92-984B-5118E667BA26}"/>
              </a:ext>
            </a:extLst>
          </p:cNvPr>
          <p:cNvPicPr preferRelativeResize="0"/>
          <p:nvPr/>
        </p:nvPicPr>
        <p:blipFill rotWithShape="1">
          <a:blip r:embed="rId7">
            <a:alphaModFix/>
          </a:blip>
          <a:srcRect/>
          <a:stretch/>
        </p:blipFill>
        <p:spPr>
          <a:xfrm>
            <a:off x="3838575" y="3522662"/>
            <a:ext cx="1828800" cy="2362200"/>
          </a:xfrm>
          <a:prstGeom prst="rect">
            <a:avLst/>
          </a:prstGeom>
          <a:noFill/>
          <a:ln>
            <a:noFill/>
          </a:ln>
        </p:spPr>
      </p:pic>
      <p:sp>
        <p:nvSpPr>
          <p:cNvPr id="8" name="Shape 159">
            <a:extLst>
              <a:ext uri="{FF2B5EF4-FFF2-40B4-BE49-F238E27FC236}">
                <a16:creationId xmlns:a16="http://schemas.microsoft.com/office/drawing/2014/main" id="{BE25204C-8A02-41C5-9846-12509BDF7596}"/>
              </a:ext>
            </a:extLst>
          </p:cNvPr>
          <p:cNvSpPr/>
          <p:nvPr/>
        </p:nvSpPr>
        <p:spPr>
          <a:xfrm>
            <a:off x="3259138" y="3070225"/>
            <a:ext cx="1493836"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Noto Sans Symbols"/>
              <a:buNone/>
            </a:pPr>
            <a:r>
              <a:rPr lang="en-US" sz="1800" b="0" i="1" u="none" strike="noStrike" cap="none" dirty="0" err="1">
                <a:solidFill>
                  <a:schemeClr val="dk1"/>
                </a:solidFill>
                <a:latin typeface="Calibri"/>
                <a:ea typeface="Calibri"/>
                <a:cs typeface="Calibri"/>
                <a:sym typeface="Calibri"/>
              </a:rPr>
              <a:t>Limpieza</a:t>
            </a:r>
            <a:endParaRPr lang="en-US" sz="1800" b="0" i="1" u="none" strike="noStrike" cap="none" dirty="0">
              <a:solidFill>
                <a:schemeClr val="dk1"/>
              </a:solidFill>
              <a:latin typeface="Calibri"/>
              <a:ea typeface="Calibri"/>
              <a:cs typeface="Calibri"/>
              <a:sym typeface="Calibri"/>
            </a:endParaRPr>
          </a:p>
        </p:txBody>
      </p:sp>
      <p:sp>
        <p:nvSpPr>
          <p:cNvPr id="9" name="Shape 160">
            <a:extLst>
              <a:ext uri="{FF2B5EF4-FFF2-40B4-BE49-F238E27FC236}">
                <a16:creationId xmlns:a16="http://schemas.microsoft.com/office/drawing/2014/main" id="{4469D5FC-E47E-421C-8D24-B60F9A3F36B8}"/>
              </a:ext>
            </a:extLst>
          </p:cNvPr>
          <p:cNvSpPr/>
          <p:nvPr/>
        </p:nvSpPr>
        <p:spPr>
          <a:xfrm>
            <a:off x="204788" y="3059113"/>
            <a:ext cx="1673222" cy="3809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Noto Sans Symbols"/>
              <a:buNone/>
            </a:pPr>
            <a:r>
              <a:rPr lang="en-US" sz="1600" i="1" dirty="0" err="1">
                <a:solidFill>
                  <a:schemeClr val="dk1"/>
                </a:solidFill>
                <a:latin typeface="Calibri"/>
                <a:ea typeface="Calibri"/>
                <a:cs typeface="Calibri"/>
                <a:sym typeface="Calibri"/>
              </a:rPr>
              <a:t>Servicio</a:t>
            </a:r>
            <a:r>
              <a:rPr lang="en-US" sz="1600" i="1" dirty="0">
                <a:solidFill>
                  <a:schemeClr val="dk1"/>
                </a:solidFill>
                <a:latin typeface="Calibri"/>
                <a:ea typeface="Calibri"/>
                <a:cs typeface="Calibri"/>
                <a:sym typeface="Calibri"/>
              </a:rPr>
              <a:t> al </a:t>
            </a:r>
            <a:r>
              <a:rPr lang="en-US" sz="1600" i="1" dirty="0" err="1">
                <a:solidFill>
                  <a:schemeClr val="dk1"/>
                </a:solidFill>
                <a:latin typeface="Calibri"/>
                <a:ea typeface="Calibri"/>
                <a:cs typeface="Calibri"/>
                <a:sym typeface="Calibri"/>
              </a:rPr>
              <a:t>Cliente</a:t>
            </a:r>
            <a:endParaRPr lang="en-US" sz="1600" b="0" i="1" u="none" strike="noStrike" cap="none" dirty="0">
              <a:solidFill>
                <a:schemeClr val="dk1"/>
              </a:solidFill>
              <a:latin typeface="Calibri"/>
              <a:ea typeface="Calibri"/>
              <a:cs typeface="Calibri"/>
              <a:sym typeface="Calibri"/>
            </a:endParaRPr>
          </a:p>
        </p:txBody>
      </p:sp>
      <p:sp>
        <p:nvSpPr>
          <p:cNvPr id="10" name="Shape 161">
            <a:extLst>
              <a:ext uri="{FF2B5EF4-FFF2-40B4-BE49-F238E27FC236}">
                <a16:creationId xmlns:a16="http://schemas.microsoft.com/office/drawing/2014/main" id="{1D3A51A4-0539-4632-A926-0FCF83FE20F3}"/>
              </a:ext>
            </a:extLst>
          </p:cNvPr>
          <p:cNvSpPr/>
          <p:nvPr/>
        </p:nvSpPr>
        <p:spPr>
          <a:xfrm>
            <a:off x="234950" y="5878512"/>
            <a:ext cx="1293811" cy="3682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Noto Sans Symbols"/>
              <a:buNone/>
            </a:pPr>
            <a:r>
              <a:rPr lang="es-419" sz="1800" b="0" i="1" u="none" strike="noStrike" cap="none" dirty="0">
                <a:solidFill>
                  <a:schemeClr val="dk1"/>
                </a:solidFill>
                <a:latin typeface="Calibri"/>
                <a:ea typeface="Calibri"/>
                <a:cs typeface="Calibri"/>
                <a:sym typeface="Calibri"/>
              </a:rPr>
              <a:t>Ingeniería</a:t>
            </a:r>
          </a:p>
        </p:txBody>
      </p:sp>
      <p:sp>
        <p:nvSpPr>
          <p:cNvPr id="11" name="Shape 162">
            <a:extLst>
              <a:ext uri="{FF2B5EF4-FFF2-40B4-BE49-F238E27FC236}">
                <a16:creationId xmlns:a16="http://schemas.microsoft.com/office/drawing/2014/main" id="{B214D325-D544-4D59-9067-ADABC54B4352}"/>
              </a:ext>
            </a:extLst>
          </p:cNvPr>
          <p:cNvSpPr/>
          <p:nvPr/>
        </p:nvSpPr>
        <p:spPr>
          <a:xfrm>
            <a:off x="2317750" y="5878512"/>
            <a:ext cx="949323" cy="3682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Noto Sans Symbols"/>
              <a:buNone/>
            </a:pPr>
            <a:r>
              <a:rPr lang="en-US" sz="1800" b="0" i="1" u="none" strike="noStrike" cap="none" dirty="0" err="1">
                <a:solidFill>
                  <a:schemeClr val="dk1"/>
                </a:solidFill>
                <a:latin typeface="Calibri"/>
                <a:ea typeface="Calibri"/>
                <a:cs typeface="Calibri"/>
                <a:sym typeface="Calibri"/>
              </a:rPr>
              <a:t>Cocina</a:t>
            </a:r>
            <a:endParaRPr lang="en-US" sz="1800" b="0" i="1" u="none" strike="noStrike" cap="none" dirty="0">
              <a:solidFill>
                <a:schemeClr val="dk1"/>
              </a:solidFill>
              <a:latin typeface="Calibri"/>
              <a:ea typeface="Calibri"/>
              <a:cs typeface="Calibri"/>
              <a:sym typeface="Calibri"/>
            </a:endParaRPr>
          </a:p>
        </p:txBody>
      </p:sp>
      <p:sp>
        <p:nvSpPr>
          <p:cNvPr id="12" name="Shape 163">
            <a:extLst>
              <a:ext uri="{FF2B5EF4-FFF2-40B4-BE49-F238E27FC236}">
                <a16:creationId xmlns:a16="http://schemas.microsoft.com/office/drawing/2014/main" id="{940D3E26-E0AC-4DCE-80E8-03B2FDF80529}"/>
              </a:ext>
            </a:extLst>
          </p:cNvPr>
          <p:cNvSpPr/>
          <p:nvPr/>
        </p:nvSpPr>
        <p:spPr>
          <a:xfrm>
            <a:off x="4222750" y="5878512"/>
            <a:ext cx="1060448" cy="3682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Noto Sans Symbols"/>
              <a:buNone/>
            </a:pPr>
            <a:r>
              <a:rPr lang="en-US" sz="1600" b="0" i="1" u="none" strike="noStrike" cap="none" dirty="0" err="1">
                <a:solidFill>
                  <a:schemeClr val="dk1"/>
                </a:solidFill>
                <a:latin typeface="Calibri"/>
                <a:ea typeface="Calibri"/>
                <a:cs typeface="Calibri"/>
                <a:sym typeface="Calibri"/>
              </a:rPr>
              <a:t>Banquetes</a:t>
            </a:r>
            <a:endParaRPr lang="en-US" sz="1600" b="0" i="1" u="none" strike="noStrike" cap="none" dirty="0">
              <a:solidFill>
                <a:schemeClr val="dk1"/>
              </a:solidFill>
              <a:latin typeface="Calibri"/>
              <a:ea typeface="Calibri"/>
              <a:cs typeface="Calibri"/>
              <a:sym typeface="Calibri"/>
            </a:endParaRPr>
          </a:p>
        </p:txBody>
      </p:sp>
      <p:sp>
        <p:nvSpPr>
          <p:cNvPr id="13" name="Title 12">
            <a:extLst>
              <a:ext uri="{FF2B5EF4-FFF2-40B4-BE49-F238E27FC236}">
                <a16:creationId xmlns:a16="http://schemas.microsoft.com/office/drawing/2014/main" id="{F8C4D098-98AB-4B86-9A35-1A1E07DC46D8}"/>
              </a:ext>
            </a:extLst>
          </p:cNvPr>
          <p:cNvSpPr>
            <a:spLocks noGrp="1"/>
          </p:cNvSpPr>
          <p:nvPr>
            <p:ph type="title" idx="4294967295"/>
          </p:nvPr>
        </p:nvSpPr>
        <p:spPr/>
        <p:txBody>
          <a:bodyPr/>
          <a:lstStyle/>
          <a:p>
            <a:pPr algn="r"/>
            <a:r>
              <a:rPr lang="es-419" sz="2400" b="1" dirty="0">
                <a:solidFill>
                  <a:schemeClr val="bg1"/>
                </a:solidFill>
                <a:latin typeface="Libre Baskerville" panose="020B0604020202020204" charset="0"/>
              </a:rPr>
              <a:t>Personas con Discapacidades </a:t>
            </a:r>
            <a:br>
              <a:rPr lang="es-419" sz="2400" b="1" dirty="0">
                <a:solidFill>
                  <a:schemeClr val="bg1"/>
                </a:solidFill>
                <a:latin typeface="Libre Baskerville" panose="020B0604020202020204" charset="0"/>
              </a:rPr>
            </a:br>
            <a:r>
              <a:rPr lang="es-419" sz="2400" b="1" dirty="0">
                <a:solidFill>
                  <a:schemeClr val="bg1"/>
                </a:solidFill>
                <a:latin typeface="Libre Baskerville" panose="020B0604020202020204" charset="0"/>
              </a:rPr>
              <a:t>y la Industria de la Hospitalidad</a:t>
            </a:r>
          </a:p>
        </p:txBody>
      </p:sp>
    </p:spTree>
    <p:extLst>
      <p:ext uri="{BB962C8B-B14F-4D97-AF65-F5344CB8AC3E}">
        <p14:creationId xmlns:p14="http://schemas.microsoft.com/office/powerpoint/2010/main" val="757466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1A739-42DD-48A4-9C2F-340EBBB2B24D}"/>
              </a:ext>
            </a:extLst>
          </p:cNvPr>
          <p:cNvSpPr>
            <a:spLocks noGrp="1"/>
          </p:cNvSpPr>
          <p:nvPr>
            <p:ph type="title"/>
          </p:nvPr>
        </p:nvSpPr>
        <p:spPr/>
        <p:txBody>
          <a:bodyPr/>
          <a:lstStyle/>
          <a:p>
            <a:pPr algn="r"/>
            <a:r>
              <a:rPr lang="es-ES" sz="2000" b="1" dirty="0">
                <a:solidFill>
                  <a:schemeClr val="bg1"/>
                </a:solidFill>
                <a:latin typeface="Libre Baskerville" panose="020B0604020202020204" charset="0"/>
              </a:rPr>
              <a:t>Estrategias del sector - Hospitalidad – </a:t>
            </a:r>
            <a:br>
              <a:rPr lang="es-ES" sz="2000" b="1" dirty="0">
                <a:solidFill>
                  <a:schemeClr val="bg1"/>
                </a:solidFill>
                <a:latin typeface="Libre Baskerville" panose="020B0604020202020204" charset="0"/>
              </a:rPr>
            </a:br>
            <a:r>
              <a:rPr lang="es-ES" sz="2000" b="1" dirty="0">
                <a:solidFill>
                  <a:schemeClr val="bg1"/>
                </a:solidFill>
                <a:latin typeface="Libre Baskerville" panose="020B0604020202020204" charset="0"/>
              </a:rPr>
              <a:t>Empleos para Personas con Discapacidades</a:t>
            </a:r>
            <a:endParaRPr lang="en-US" sz="2000" b="1" dirty="0">
              <a:solidFill>
                <a:schemeClr val="bg1"/>
              </a:solidFill>
              <a:latin typeface="Libre Baskerville" panose="020B0604020202020204" charset="0"/>
            </a:endParaRPr>
          </a:p>
        </p:txBody>
      </p:sp>
      <p:sp>
        <p:nvSpPr>
          <p:cNvPr id="3" name="Text Placeholder 2">
            <a:extLst>
              <a:ext uri="{FF2B5EF4-FFF2-40B4-BE49-F238E27FC236}">
                <a16:creationId xmlns:a16="http://schemas.microsoft.com/office/drawing/2014/main" id="{0DA05709-897B-45AD-8EAC-270BA583B15D}"/>
              </a:ext>
            </a:extLst>
          </p:cNvPr>
          <p:cNvSpPr>
            <a:spLocks noGrp="1"/>
          </p:cNvSpPr>
          <p:nvPr>
            <p:ph type="body" idx="1"/>
          </p:nvPr>
        </p:nvSpPr>
        <p:spPr/>
        <p:txBody>
          <a:bodyPr/>
          <a:lstStyle/>
          <a:p>
            <a:pPr marL="342900" indent="-342900">
              <a:buFont typeface="Wingdings" panose="05000000000000000000" pitchFamily="2" charset="2"/>
              <a:buChar char="v"/>
            </a:pPr>
            <a:r>
              <a:rPr lang="es-ES" sz="2000" dirty="0">
                <a:latin typeface="Libre Baskerville" panose="020B0604020202020204" charset="0"/>
              </a:rPr>
              <a:t>Una encuesta de 2013 de 320 empresas estadounidenses de hospitalidad y ocio descubrió que:</a:t>
            </a:r>
          </a:p>
          <a:p>
            <a:pPr marL="342900" indent="-342900">
              <a:buFont typeface="Wingdings" panose="05000000000000000000" pitchFamily="2" charset="2"/>
              <a:buChar char="v"/>
            </a:pPr>
            <a:r>
              <a:rPr lang="es-ES" sz="2000" dirty="0">
                <a:latin typeface="Libre Baskerville" panose="020B0604020202020204" charset="0"/>
              </a:rPr>
              <a:t>El 23% de las empresas emplea y el 16% recluta activamente a personas con discapacidad</a:t>
            </a:r>
          </a:p>
          <a:p>
            <a:pPr marL="342900" indent="-342900">
              <a:buFont typeface="Wingdings" panose="05000000000000000000" pitchFamily="2" charset="2"/>
              <a:buChar char="v"/>
            </a:pPr>
            <a:endParaRPr lang="es-ES" sz="2000" dirty="0">
              <a:latin typeface="Libre Baskerville" panose="020B0604020202020204" charset="0"/>
            </a:endParaRPr>
          </a:p>
          <a:p>
            <a:pPr marL="342900" indent="-342900">
              <a:buFont typeface="Wingdings" panose="05000000000000000000" pitchFamily="2" charset="2"/>
              <a:buChar char="v"/>
            </a:pPr>
            <a:r>
              <a:rPr lang="es-ES" sz="2000" dirty="0">
                <a:latin typeface="Libre Baskerville" panose="020B0604020202020204" charset="0"/>
              </a:rPr>
              <a:t>Las principales preocupaciones del empleador incluyen el costo, la falta de habilidades y experiencia, los supervisores no están seguros de cómo disciplinar / evaluar / administrar, la baja productividad y la seguridad en comparación con los discapacitados</a:t>
            </a:r>
          </a:p>
          <a:p>
            <a:pPr marL="342900" indent="-342900">
              <a:buFont typeface="Wingdings" panose="05000000000000000000" pitchFamily="2" charset="2"/>
              <a:buChar char="v"/>
            </a:pPr>
            <a:endParaRPr lang="es-ES" sz="2000" dirty="0">
              <a:latin typeface="Libre Baskerville" panose="020B0604020202020204" charset="0"/>
            </a:endParaRPr>
          </a:p>
          <a:p>
            <a:pPr marL="342900" indent="-342900">
              <a:buFont typeface="Wingdings" panose="05000000000000000000" pitchFamily="2" charset="2"/>
              <a:buChar char="v"/>
            </a:pPr>
            <a:r>
              <a:rPr lang="es-ES" sz="2000" dirty="0">
                <a:latin typeface="Libre Baskerville" panose="020B0604020202020204" charset="0"/>
              </a:rPr>
              <a:t>Las actitudes del cliente son la mayor preocupación en la hospitalidad en comparación con otras industrias</a:t>
            </a:r>
            <a:endParaRPr lang="en-US" sz="2000" dirty="0">
              <a:latin typeface="Libre Baskerville" panose="020B0604020202020204" charset="0"/>
            </a:endParaRPr>
          </a:p>
        </p:txBody>
      </p:sp>
    </p:spTree>
    <p:extLst>
      <p:ext uri="{BB962C8B-B14F-4D97-AF65-F5344CB8AC3E}">
        <p14:creationId xmlns:p14="http://schemas.microsoft.com/office/powerpoint/2010/main" val="30691424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1A739-42DD-48A4-9C2F-340EBBB2B24D}"/>
              </a:ext>
            </a:extLst>
          </p:cNvPr>
          <p:cNvSpPr>
            <a:spLocks noGrp="1"/>
          </p:cNvSpPr>
          <p:nvPr>
            <p:ph type="title"/>
          </p:nvPr>
        </p:nvSpPr>
        <p:spPr/>
        <p:txBody>
          <a:bodyPr/>
          <a:lstStyle/>
          <a:p>
            <a:pPr algn="r"/>
            <a:r>
              <a:rPr lang="en-US" sz="2400" b="1" dirty="0" err="1">
                <a:solidFill>
                  <a:schemeClr val="bg1"/>
                </a:solidFill>
                <a:latin typeface="Libre Baskerville" panose="020B0604020202020204" charset="0"/>
              </a:rPr>
              <a:t>Estrategias</a:t>
            </a:r>
            <a:r>
              <a:rPr lang="en-US" sz="2400" b="1" dirty="0">
                <a:solidFill>
                  <a:schemeClr val="bg1"/>
                </a:solidFill>
                <a:latin typeface="Libre Baskerville" panose="020B0604020202020204" charset="0"/>
              </a:rPr>
              <a:t> </a:t>
            </a:r>
            <a:r>
              <a:rPr lang="en-US" sz="2400" b="1" dirty="0" err="1">
                <a:solidFill>
                  <a:schemeClr val="bg1"/>
                </a:solidFill>
                <a:latin typeface="Libre Baskerville" panose="020B0604020202020204" charset="0"/>
              </a:rPr>
              <a:t>Sectoriales</a:t>
            </a:r>
            <a:r>
              <a:rPr lang="en-US" sz="2400" b="1" dirty="0">
                <a:solidFill>
                  <a:schemeClr val="bg1"/>
                </a:solidFill>
                <a:latin typeface="Libre Baskerville" panose="020B0604020202020204" charset="0"/>
              </a:rPr>
              <a:t> – </a:t>
            </a:r>
            <a:br>
              <a:rPr lang="en-US" sz="2400" b="1" dirty="0">
                <a:solidFill>
                  <a:schemeClr val="bg1"/>
                </a:solidFill>
                <a:latin typeface="Libre Baskerville" panose="020B0604020202020204" charset="0"/>
              </a:rPr>
            </a:br>
            <a:r>
              <a:rPr lang="en-US" sz="2400" b="1" dirty="0" err="1">
                <a:solidFill>
                  <a:schemeClr val="bg1"/>
                </a:solidFill>
                <a:latin typeface="Libre Baskerville" panose="020B0604020202020204" charset="0"/>
              </a:rPr>
              <a:t>Ventajas</a:t>
            </a:r>
            <a:r>
              <a:rPr lang="en-US" sz="2400" b="1" dirty="0">
                <a:solidFill>
                  <a:schemeClr val="bg1"/>
                </a:solidFill>
                <a:latin typeface="Libre Baskerville" panose="020B0604020202020204" charset="0"/>
              </a:rPr>
              <a:t> </a:t>
            </a:r>
            <a:r>
              <a:rPr lang="en-US" sz="2400" b="1" dirty="0" err="1">
                <a:solidFill>
                  <a:schemeClr val="bg1"/>
                </a:solidFill>
                <a:latin typeface="Libre Baskerville" panose="020B0604020202020204" charset="0"/>
              </a:rPr>
              <a:t>Competitivas</a:t>
            </a:r>
            <a:endParaRPr lang="en-US" sz="2400" b="1" dirty="0">
              <a:solidFill>
                <a:schemeClr val="bg1"/>
              </a:solidFill>
              <a:latin typeface="Libre Baskerville" panose="020B0604020202020204" charset="0"/>
            </a:endParaRPr>
          </a:p>
        </p:txBody>
      </p:sp>
      <p:sp>
        <p:nvSpPr>
          <p:cNvPr id="3" name="Text Placeholder 2">
            <a:extLst>
              <a:ext uri="{FF2B5EF4-FFF2-40B4-BE49-F238E27FC236}">
                <a16:creationId xmlns:a16="http://schemas.microsoft.com/office/drawing/2014/main" id="{0DA05709-897B-45AD-8EAC-270BA583B15D}"/>
              </a:ext>
            </a:extLst>
          </p:cNvPr>
          <p:cNvSpPr>
            <a:spLocks noGrp="1"/>
          </p:cNvSpPr>
          <p:nvPr>
            <p:ph type="body" idx="1"/>
          </p:nvPr>
        </p:nvSpPr>
        <p:spPr>
          <a:xfrm>
            <a:off x="457200" y="1267393"/>
            <a:ext cx="8229599" cy="276999"/>
          </a:xfrm>
        </p:spPr>
        <p:txBody>
          <a:bodyPr/>
          <a:lstStyle/>
          <a:p>
            <a:pPr marL="342900" indent="-342900" algn="just" eaLnBrk="1" hangingPunct="1">
              <a:lnSpc>
                <a:spcPct val="90000"/>
              </a:lnSpc>
              <a:buFont typeface="Wingdings" panose="05000000000000000000" pitchFamily="2" charset="2"/>
              <a:buChar char="v"/>
            </a:pPr>
            <a:r>
              <a:rPr lang="es-ES" altLang="en-US" sz="1800" b="1" u="sng" dirty="0">
                <a:latin typeface="Libre Baskerville" panose="020B0604020202020204" charset="0"/>
              </a:rPr>
              <a:t>Beneficios (ventaja competitiva):</a:t>
            </a:r>
          </a:p>
          <a:p>
            <a:pPr marL="342900" indent="-342900" algn="just" eaLnBrk="1" hangingPunct="1">
              <a:lnSpc>
                <a:spcPct val="90000"/>
              </a:lnSpc>
              <a:buFont typeface="Wingdings" panose="05000000000000000000" pitchFamily="2" charset="2"/>
              <a:buChar char="v"/>
            </a:pPr>
            <a:r>
              <a:rPr lang="es-ES" altLang="en-US" sz="1800" b="1" dirty="0">
                <a:latin typeface="Libre Baskerville" panose="020B0604020202020204" charset="0"/>
              </a:rPr>
              <a:t>Menor rotación, mayor seguridad psicológica y productividad</a:t>
            </a:r>
          </a:p>
          <a:p>
            <a:pPr marL="342900" indent="-342900" algn="just" eaLnBrk="1" hangingPunct="1">
              <a:lnSpc>
                <a:spcPct val="90000"/>
              </a:lnSpc>
              <a:buFont typeface="Wingdings" panose="05000000000000000000" pitchFamily="2" charset="2"/>
              <a:buChar char="v"/>
            </a:pPr>
            <a:r>
              <a:rPr lang="es-ES" altLang="en-US" sz="1800" b="1" dirty="0">
                <a:latin typeface="Libre Baskerville" panose="020B0604020202020204" charset="0"/>
              </a:rPr>
              <a:t>Mejora de la innovación, capacidad de resolución de problemas, capacidad de competir en todos los mercados, reacción a las expectativas de diversos consumidores.</a:t>
            </a:r>
          </a:p>
          <a:p>
            <a:pPr marL="342900" indent="-342900" algn="just" eaLnBrk="1" hangingPunct="1">
              <a:lnSpc>
                <a:spcPct val="90000"/>
              </a:lnSpc>
              <a:buFont typeface="Wingdings" panose="05000000000000000000" pitchFamily="2" charset="2"/>
              <a:buChar char="v"/>
            </a:pPr>
            <a:r>
              <a:rPr lang="es-ES" altLang="en-US" sz="1800" b="1" dirty="0">
                <a:latin typeface="Libre Baskerville" panose="020B0604020202020204" charset="0"/>
              </a:rPr>
              <a:t>Establecer una imagen positiva de la compañía y aumentar la satisfacción del cliente</a:t>
            </a:r>
          </a:p>
          <a:p>
            <a:pPr marL="342900" indent="-342900" algn="just" eaLnBrk="1" hangingPunct="1">
              <a:lnSpc>
                <a:spcPct val="90000"/>
              </a:lnSpc>
              <a:buFont typeface="Wingdings" panose="05000000000000000000" pitchFamily="2" charset="2"/>
              <a:buChar char="v"/>
            </a:pPr>
            <a:r>
              <a:rPr lang="es-ES" altLang="en-US" sz="1800" b="1" dirty="0">
                <a:latin typeface="Libre Baskerville" panose="020B0604020202020204" charset="0"/>
              </a:rPr>
              <a:t>Efectos positivos en la fuerza de trabajo</a:t>
            </a:r>
          </a:p>
          <a:p>
            <a:pPr marL="342900" indent="-342900" algn="just" eaLnBrk="1" hangingPunct="1">
              <a:lnSpc>
                <a:spcPct val="90000"/>
              </a:lnSpc>
              <a:buFont typeface="Wingdings" panose="05000000000000000000" pitchFamily="2" charset="2"/>
              <a:buChar char="v"/>
            </a:pPr>
            <a:r>
              <a:rPr lang="es-ES" altLang="en-US" sz="1800" b="1" u="sng" dirty="0">
                <a:latin typeface="Libre Baskerville" panose="020B0604020202020204" charset="0"/>
              </a:rPr>
              <a:t>Desafíos:</a:t>
            </a:r>
          </a:p>
          <a:p>
            <a:pPr marL="342900" indent="-342900" algn="just" eaLnBrk="1" hangingPunct="1">
              <a:lnSpc>
                <a:spcPct val="90000"/>
              </a:lnSpc>
              <a:buFont typeface="Wingdings" panose="05000000000000000000" pitchFamily="2" charset="2"/>
              <a:buChar char="v"/>
            </a:pPr>
            <a:r>
              <a:rPr lang="es-ES" altLang="en-US" sz="1800" b="1" dirty="0">
                <a:latin typeface="Libre Baskerville" panose="020B0604020202020204" charset="0"/>
              </a:rPr>
              <a:t>Estereotipos / escepticismo / Problemas de productividad cuando hay un desajuste entre posición y habilidades</a:t>
            </a:r>
          </a:p>
          <a:p>
            <a:pPr marL="342900" indent="-342900" algn="just" eaLnBrk="1" hangingPunct="1">
              <a:lnSpc>
                <a:spcPct val="90000"/>
              </a:lnSpc>
              <a:buFont typeface="Wingdings" panose="05000000000000000000" pitchFamily="2" charset="2"/>
              <a:buChar char="v"/>
            </a:pPr>
            <a:r>
              <a:rPr lang="es-ES" altLang="en-US" sz="1800" b="1" u="sng" dirty="0">
                <a:latin typeface="Libre Baskerville" panose="020B0604020202020204" charset="0"/>
              </a:rPr>
              <a:t>Mejores prácticas:</a:t>
            </a:r>
          </a:p>
          <a:p>
            <a:pPr marL="342900" indent="-342900" algn="just" eaLnBrk="1" hangingPunct="1">
              <a:lnSpc>
                <a:spcPct val="90000"/>
              </a:lnSpc>
              <a:buFont typeface="Wingdings" panose="05000000000000000000" pitchFamily="2" charset="2"/>
              <a:buChar char="v"/>
            </a:pPr>
            <a:r>
              <a:rPr lang="es-ES" altLang="en-US" sz="1800" b="1" dirty="0">
                <a:latin typeface="Libre Baskerville" panose="020B0604020202020204" charset="0"/>
              </a:rPr>
              <a:t>Compromiso de liderazgo</a:t>
            </a:r>
          </a:p>
          <a:p>
            <a:pPr marL="342900" indent="-342900" algn="just" eaLnBrk="1" hangingPunct="1">
              <a:lnSpc>
                <a:spcPct val="90000"/>
              </a:lnSpc>
              <a:buFont typeface="Wingdings" panose="05000000000000000000" pitchFamily="2" charset="2"/>
              <a:buChar char="v"/>
            </a:pPr>
            <a:r>
              <a:rPr lang="es-ES" altLang="en-US" sz="1800" b="1" dirty="0">
                <a:latin typeface="Libre Baskerville" panose="020B0604020202020204" charset="0"/>
              </a:rPr>
              <a:t>Habilidades conjuntas con el puesto a través del entrenamiento</a:t>
            </a:r>
          </a:p>
          <a:p>
            <a:pPr marL="342900" indent="-342900" algn="just" eaLnBrk="1" hangingPunct="1">
              <a:lnSpc>
                <a:spcPct val="90000"/>
              </a:lnSpc>
              <a:buFont typeface="Wingdings" panose="05000000000000000000" pitchFamily="2" charset="2"/>
              <a:buChar char="v"/>
            </a:pPr>
            <a:r>
              <a:rPr lang="es-ES" altLang="en-US" sz="1800" b="1" dirty="0">
                <a:latin typeface="Libre Baskerville" panose="020B0604020202020204" charset="0"/>
              </a:rPr>
              <a:t>Mantener a todos los empleados con los mismos estándares</a:t>
            </a:r>
          </a:p>
          <a:p>
            <a:pPr marL="342900" indent="-342900" algn="just" eaLnBrk="1" hangingPunct="1">
              <a:lnSpc>
                <a:spcPct val="90000"/>
              </a:lnSpc>
              <a:buFont typeface="Wingdings" panose="05000000000000000000" pitchFamily="2" charset="2"/>
              <a:buChar char="v"/>
            </a:pPr>
            <a:r>
              <a:rPr lang="es-ES" altLang="en-US" sz="1800" b="1" dirty="0">
                <a:latin typeface="Libre Baskerville" panose="020B0604020202020204" charset="0"/>
              </a:rPr>
              <a:t>Departamento / persona dedicado</a:t>
            </a:r>
          </a:p>
          <a:p>
            <a:pPr marL="342900" indent="-342900" algn="just" eaLnBrk="1" hangingPunct="1">
              <a:lnSpc>
                <a:spcPct val="90000"/>
              </a:lnSpc>
              <a:buFont typeface="Wingdings" panose="05000000000000000000" pitchFamily="2" charset="2"/>
              <a:buChar char="v"/>
            </a:pPr>
            <a:r>
              <a:rPr lang="es-ES" altLang="en-US" sz="1800" b="1" dirty="0">
                <a:latin typeface="Libre Baskerville" panose="020B0604020202020204" charset="0"/>
              </a:rPr>
              <a:t>Asociarse con sistemas escolares, agencias locales y grupos de discapacitados</a:t>
            </a:r>
          </a:p>
          <a:p>
            <a:pPr marL="342900" indent="-342900" algn="just" eaLnBrk="1" hangingPunct="1">
              <a:lnSpc>
                <a:spcPct val="90000"/>
              </a:lnSpc>
              <a:buFont typeface="Wingdings" panose="05000000000000000000" pitchFamily="2" charset="2"/>
              <a:buChar char="v"/>
            </a:pPr>
            <a:r>
              <a:rPr lang="es-ES" altLang="en-US" sz="1800" b="1" dirty="0">
                <a:latin typeface="Libre Baskerville" panose="020B0604020202020204" charset="0"/>
              </a:rPr>
              <a:t>Establecimiento de campeones y embajadores de la discapacidad</a:t>
            </a:r>
            <a:endParaRPr lang="en-US" altLang="en-US" sz="1800" dirty="0">
              <a:latin typeface="Libre Baskerville" panose="020B0604020202020204" charset="0"/>
            </a:endParaRPr>
          </a:p>
        </p:txBody>
      </p:sp>
    </p:spTree>
    <p:extLst>
      <p:ext uri="{BB962C8B-B14F-4D97-AF65-F5344CB8AC3E}">
        <p14:creationId xmlns:p14="http://schemas.microsoft.com/office/powerpoint/2010/main" val="28709885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hape 181">
            <a:extLst>
              <a:ext uri="{FF2B5EF4-FFF2-40B4-BE49-F238E27FC236}">
                <a16:creationId xmlns:a16="http://schemas.microsoft.com/office/drawing/2014/main" id="{DA9B1CAA-A004-4FD8-BE25-B9026B77E9C7}"/>
              </a:ext>
            </a:extLst>
          </p:cNvPr>
          <p:cNvSpPr txBox="1">
            <a:spLocks noGrp="1"/>
          </p:cNvSpPr>
          <p:nvPr>
            <p:ph type="title"/>
          </p:nvPr>
        </p:nvSpPr>
        <p:spPr/>
        <p:txBody>
          <a:bodyPr/>
          <a:lstStyle/>
          <a:p>
            <a:pPr algn="r" eaLnBrk="1" fontAlgn="auto" hangingPunct="1">
              <a:buClr>
                <a:srgbClr val="FFFFFF"/>
              </a:buClr>
              <a:buSzPct val="25000"/>
              <a:buFont typeface="Calibri" panose="020F0502020204030204" pitchFamily="34" charset="0"/>
              <a:buNone/>
              <a:defRPr/>
            </a:pPr>
            <a:r>
              <a:rPr lang="en-US" altLang="en-US" sz="2400" b="1" dirty="0" err="1">
                <a:solidFill>
                  <a:schemeClr val="bg1"/>
                </a:solidFill>
                <a:latin typeface="Libre Baskerville" panose="020B0604020202020204" charset="0"/>
                <a:cs typeface="Arial" panose="020B0604020202020204" pitchFamily="34" charset="0"/>
                <a:sym typeface="Calibri" panose="020F0502020204030204" pitchFamily="34" charset="0"/>
              </a:rPr>
              <a:t>Empleos</a:t>
            </a:r>
            <a:r>
              <a:rPr lang="en-US" altLang="en-US" sz="2400" b="1" dirty="0">
                <a:solidFill>
                  <a:schemeClr val="bg1"/>
                </a:solidFill>
                <a:latin typeface="Libre Baskerville" panose="020B0604020202020204" charset="0"/>
                <a:cs typeface="Arial" panose="020B0604020202020204" pitchFamily="34" charset="0"/>
                <a:sym typeface="Calibri" panose="020F0502020204030204" pitchFamily="34" charset="0"/>
              </a:rPr>
              <a:t> en </a:t>
            </a:r>
            <a:r>
              <a:rPr lang="en-US" altLang="en-US" sz="2400" b="1" dirty="0" err="1">
                <a:solidFill>
                  <a:schemeClr val="bg1"/>
                </a:solidFill>
                <a:latin typeface="Libre Baskerville" panose="020B0604020202020204" charset="0"/>
                <a:cs typeface="Arial" panose="020B0604020202020204" pitchFamily="34" charset="0"/>
                <a:sym typeface="Calibri" panose="020F0502020204030204" pitchFamily="34" charset="0"/>
              </a:rPr>
              <a:t>Entretenimiento</a:t>
            </a:r>
            <a:r>
              <a:rPr lang="en-US" altLang="en-US" sz="2400" b="1" dirty="0">
                <a:solidFill>
                  <a:schemeClr val="bg1"/>
                </a:solidFill>
                <a:latin typeface="Libre Baskerville" panose="020B0604020202020204" charset="0"/>
                <a:cs typeface="Arial" panose="020B0604020202020204" pitchFamily="34" charset="0"/>
                <a:sym typeface="Calibri" panose="020F0502020204030204" pitchFamily="34" charset="0"/>
              </a:rPr>
              <a:t> y </a:t>
            </a:r>
            <a:r>
              <a:rPr lang="en-US" altLang="en-US" sz="2400" b="1" dirty="0" err="1">
                <a:solidFill>
                  <a:schemeClr val="bg1"/>
                </a:solidFill>
                <a:latin typeface="Libre Baskerville" panose="020B0604020202020204" charset="0"/>
                <a:cs typeface="Arial" panose="020B0604020202020204" pitchFamily="34" charset="0"/>
                <a:sym typeface="Calibri" panose="020F0502020204030204" pitchFamily="34" charset="0"/>
              </a:rPr>
              <a:t>Cultura</a:t>
            </a:r>
            <a:endParaRPr lang="en-US" altLang="en-US" sz="2400" b="1" dirty="0">
              <a:solidFill>
                <a:schemeClr val="bg1"/>
              </a:solidFill>
              <a:latin typeface="Libre Baskerville" panose="020B0604020202020204" charset="0"/>
              <a:cs typeface="Arial" panose="020B0604020202020204" pitchFamily="34" charset="0"/>
              <a:sym typeface="Calibri" panose="020F0502020204030204" pitchFamily="34" charset="0"/>
            </a:endParaRPr>
          </a:p>
        </p:txBody>
      </p:sp>
      <p:sp>
        <p:nvSpPr>
          <p:cNvPr id="59395" name="Shape 182">
            <a:extLst>
              <a:ext uri="{FF2B5EF4-FFF2-40B4-BE49-F238E27FC236}">
                <a16:creationId xmlns:a16="http://schemas.microsoft.com/office/drawing/2014/main" id="{A1D09366-5476-4648-B4FE-921BE8947E2A}"/>
              </a:ext>
            </a:extLst>
          </p:cNvPr>
          <p:cNvSpPr>
            <a:spLocks noGrp="1"/>
          </p:cNvSpPr>
          <p:nvPr>
            <p:ph type="body" idx="1"/>
          </p:nvPr>
        </p:nvSpPr>
        <p:spPr>
          <a:xfrm>
            <a:off x="434975" y="1524000"/>
            <a:ext cx="8229600" cy="4525963"/>
          </a:xfrm>
        </p:spPr>
        <p:txBody>
          <a:bodyPr/>
          <a:lstStyle/>
          <a:p>
            <a:pPr marL="660400" lvl="1" indent="-457200">
              <a:spcBef>
                <a:spcPts val="638"/>
              </a:spcBef>
              <a:buSzTx/>
              <a:buFont typeface="Wingdings" panose="05000000000000000000" pitchFamily="2" charset="2"/>
              <a:buChar char="v"/>
            </a:pPr>
            <a:r>
              <a:rPr lang="es-ES" altLang="en-US" sz="1800" dirty="0">
                <a:latin typeface="Libre Baskerville" panose="020B0604020202020204" charset="0"/>
                <a:cs typeface="Arial" panose="020B0604020202020204" pitchFamily="34" charset="0"/>
                <a:sym typeface="Calibri" panose="020F0502020204030204" pitchFamily="34" charset="0"/>
              </a:rPr>
              <a:t>En una cultura donde la diversidad se ha vuelto más reconocida, incluir a las personas con discapacidades en programas de entretenimiento / cultura solo hará que el espectáculo sea más un iniciador de tendencias, más progresivo y definitivamente más atractivo.</a:t>
            </a:r>
          </a:p>
          <a:p>
            <a:pPr marL="660400" lvl="1" indent="-457200">
              <a:spcBef>
                <a:spcPts val="638"/>
              </a:spcBef>
              <a:buSzTx/>
              <a:buFont typeface="Wingdings" panose="05000000000000000000" pitchFamily="2" charset="2"/>
              <a:buChar char="v"/>
            </a:pPr>
            <a:r>
              <a:rPr lang="es-ES" altLang="en-US" sz="1800" dirty="0">
                <a:latin typeface="Libre Baskerville" panose="020B0604020202020204" charset="0"/>
                <a:cs typeface="Arial" panose="020B0604020202020204" pitchFamily="34" charset="0"/>
                <a:sym typeface="Calibri" panose="020F0502020204030204" pitchFamily="34" charset="0"/>
              </a:rPr>
              <a:t>La lucha contra el estigma contra las personas con discapacidad debe incluir el compromiso con los productores / productores / actores.</a:t>
            </a:r>
            <a:endParaRPr lang="en-US" altLang="en-US" sz="1800" dirty="0">
              <a:solidFill>
                <a:srgbClr val="000000"/>
              </a:solidFill>
              <a:latin typeface="Libre Baskerville" panose="020B0604020202020204" charset="0"/>
              <a:cs typeface="Arial" panose="020B0604020202020204" pitchFamily="34" charset="0"/>
              <a:sym typeface="Calibri" panose="020F0502020204030204" pitchFamily="34" charset="0"/>
            </a:endParaRPr>
          </a:p>
        </p:txBody>
      </p:sp>
      <p:pic>
        <p:nvPicPr>
          <p:cNvPr id="62470" name="Picture 6" descr="The picture on the bottom left corner of the slide shows the cast of Born This Way posing for the camera; there are 7 cast members. The picture on the bottom right corner of the slide shows the cast of Push Girls - four women in wheelchairs - holding up a sign that says push girls." title="Born this Way and Push Girls">
            <a:extLst>
              <a:ext uri="{FF2B5EF4-FFF2-40B4-BE49-F238E27FC236}">
                <a16:creationId xmlns:a16="http://schemas.microsoft.com/office/drawing/2014/main" id="{0344A524-1F73-4701-9C1C-5C94CF9A2540}"/>
              </a:ext>
            </a:extLst>
          </p:cNvPr>
          <p:cNvPicPr>
            <a:picLocks noChangeAspect="1" noChangeArrowheads="1"/>
          </p:cNvPicPr>
          <p:nvPr/>
        </p:nvPicPr>
        <p:blipFill>
          <a:blip r:embed="rId3"/>
          <a:srcRect/>
          <a:stretch>
            <a:fillRect/>
          </a:stretch>
        </p:blipFill>
        <p:spPr bwMode="auto">
          <a:xfrm>
            <a:off x="190500" y="4114800"/>
            <a:ext cx="8763000"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4820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0">
            <a:extLst>
              <a:ext uri="{FF2B5EF4-FFF2-40B4-BE49-F238E27FC236}">
                <a16:creationId xmlns:a16="http://schemas.microsoft.com/office/drawing/2014/main" id="{61AF4838-84E6-426B-8096-95C9ED0FEF4C}"/>
              </a:ext>
            </a:extLst>
          </p:cNvPr>
          <p:cNvSpPr txBox="1">
            <a:spLocks/>
          </p:cNvSpPr>
          <p:nvPr/>
        </p:nvSpPr>
        <p:spPr>
          <a:xfrm>
            <a:off x="2125663" y="1628614"/>
            <a:ext cx="6854717" cy="5105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a:lstStyle>
          <a:p>
            <a:pPr marL="546100" lvl="1" indent="-342900">
              <a:spcBef>
                <a:spcPct val="0"/>
              </a:spcBef>
              <a:buClr>
                <a:srgbClr val="000000"/>
              </a:buClr>
              <a:buFont typeface="Wingdings" panose="05000000000000000000" pitchFamily="2" charset="2"/>
              <a:buChar char="v"/>
            </a:pPr>
            <a:r>
              <a:rPr lang="es-ES" altLang="en-US" sz="1600" dirty="0">
                <a:latin typeface="Libre Baskerville" panose="020B0604020202020204" charset="0"/>
                <a:cs typeface="Arial" panose="020B0604020202020204" pitchFamily="34" charset="0"/>
                <a:sym typeface="Calibri" panose="020F0502020204030204" pitchFamily="34" charset="0"/>
              </a:rPr>
              <a:t>La tasa de participación en la fuerza de trabajo de Long Beach (LFPR) es del 64.3%. 1</a:t>
            </a:r>
          </a:p>
          <a:p>
            <a:pPr marL="546100" lvl="1" indent="-342900">
              <a:spcBef>
                <a:spcPct val="0"/>
              </a:spcBef>
              <a:buClr>
                <a:srgbClr val="000000"/>
              </a:buClr>
              <a:buFont typeface="Wingdings" panose="05000000000000000000" pitchFamily="2" charset="2"/>
              <a:buChar char="v"/>
            </a:pPr>
            <a:r>
              <a:rPr lang="es-ES" altLang="en-US" sz="1600" dirty="0">
                <a:latin typeface="Libre Baskerville" panose="020B0604020202020204" charset="0"/>
                <a:cs typeface="Arial" panose="020B0604020202020204" pitchFamily="34" charset="0"/>
                <a:sym typeface="Calibri" panose="020F0502020204030204" pitchFamily="34" charset="0"/>
              </a:rPr>
              <a:t>En total, hay 46,573 residentes de LB con discapacidades. 1</a:t>
            </a:r>
          </a:p>
          <a:p>
            <a:pPr marL="546100" lvl="1" indent="-342900">
              <a:spcBef>
                <a:spcPct val="0"/>
              </a:spcBef>
              <a:buClr>
                <a:srgbClr val="000000"/>
              </a:buClr>
              <a:buFont typeface="Wingdings" panose="05000000000000000000" pitchFamily="2" charset="2"/>
              <a:buChar char="v"/>
            </a:pPr>
            <a:r>
              <a:rPr lang="es-ES" altLang="en-US" sz="1600" dirty="0">
                <a:latin typeface="Libre Baskerville" panose="020B0604020202020204" charset="0"/>
                <a:cs typeface="Arial" panose="020B0604020202020204" pitchFamily="34" charset="0"/>
                <a:sym typeface="Calibri" panose="020F0502020204030204" pitchFamily="34" charset="0"/>
              </a:rPr>
              <a:t>Solo 9,417 LB residentes con discapacidades (entre 16 y 64 años) tienen trabajo. 1</a:t>
            </a:r>
          </a:p>
          <a:p>
            <a:pPr marL="546100" lvl="1" indent="-342900">
              <a:spcBef>
                <a:spcPct val="0"/>
              </a:spcBef>
              <a:buClr>
                <a:srgbClr val="000000"/>
              </a:buClr>
              <a:buFont typeface="Wingdings" panose="05000000000000000000" pitchFamily="2" charset="2"/>
              <a:buChar char="v"/>
            </a:pPr>
            <a:r>
              <a:rPr lang="es-ES" altLang="en-US" sz="1600" dirty="0">
                <a:latin typeface="Libre Baskerville" panose="020B0604020202020204" charset="0"/>
                <a:cs typeface="Arial" panose="020B0604020202020204" pitchFamily="34" charset="0"/>
                <a:sym typeface="Calibri" panose="020F0502020204030204" pitchFamily="34" charset="0"/>
              </a:rPr>
              <a:t>Eso significa que menos de una de cada cuatro personas con discapacidades en LB tienen un trabajo, están ganando un ingreso y se están independizando.</a:t>
            </a:r>
          </a:p>
          <a:p>
            <a:pPr marL="546100" lvl="1" indent="-342900">
              <a:spcBef>
                <a:spcPct val="0"/>
              </a:spcBef>
              <a:buClr>
                <a:srgbClr val="000000"/>
              </a:buClr>
              <a:buFont typeface="Wingdings" panose="05000000000000000000" pitchFamily="2" charset="2"/>
              <a:buChar char="v"/>
            </a:pPr>
            <a:r>
              <a:rPr lang="es-ES" altLang="en-US" sz="1600" dirty="0">
                <a:latin typeface="Libre Baskerville" panose="020B0604020202020204" charset="0"/>
                <a:cs typeface="Arial" panose="020B0604020202020204" pitchFamily="34" charset="0"/>
                <a:sym typeface="Calibri" panose="020F0502020204030204" pitchFamily="34" charset="0"/>
              </a:rPr>
              <a:t>A pesar de que 1 de cada 10 residentes de LB tiene una discapacidad, las personas con discapacidades constituyen solo el 4% de la fuerza laboral de su ciudad. 2</a:t>
            </a:r>
          </a:p>
          <a:p>
            <a:pPr marL="546100" lvl="1" indent="-342900">
              <a:spcBef>
                <a:spcPct val="0"/>
              </a:spcBef>
              <a:buClr>
                <a:srgbClr val="000000"/>
              </a:buClr>
              <a:buFont typeface="Wingdings" panose="05000000000000000000" pitchFamily="2" charset="2"/>
              <a:buChar char="v"/>
            </a:pPr>
            <a:r>
              <a:rPr lang="es-ES" altLang="en-US" sz="1600" dirty="0">
                <a:latin typeface="Libre Baskerville" panose="020B0604020202020204" charset="0"/>
                <a:cs typeface="Arial" panose="020B0604020202020204" pitchFamily="34" charset="0"/>
                <a:sym typeface="Calibri" panose="020F0502020204030204" pitchFamily="34" charset="0"/>
              </a:rPr>
              <a:t>El 25.1% de los residentes con discapacidades de LB viven debajo de la línea de pobreza en comparación con el 17.4% de los residentes de LB sin discapacidades.</a:t>
            </a:r>
          </a:p>
          <a:p>
            <a:pPr marL="546100" lvl="1" indent="-342900">
              <a:spcBef>
                <a:spcPct val="0"/>
              </a:spcBef>
              <a:buClr>
                <a:srgbClr val="000000"/>
              </a:buClr>
              <a:buFont typeface="Wingdings" panose="05000000000000000000" pitchFamily="2" charset="2"/>
              <a:buChar char="v"/>
            </a:pPr>
            <a:r>
              <a:rPr lang="es-ES" altLang="en-US" sz="1600" dirty="0">
                <a:latin typeface="Libre Baskerville" panose="020B0604020202020204" charset="0"/>
                <a:cs typeface="Arial" panose="020B0604020202020204" pitchFamily="34" charset="0"/>
                <a:sym typeface="Calibri" panose="020F0502020204030204" pitchFamily="34" charset="0"/>
              </a:rPr>
              <a:t>Además, solo el 61.7 por ciento de los estudiantes con discapacidades en el Distrito Escolar Unificado de Long Beach completó la escuela secundaria.</a:t>
            </a:r>
          </a:p>
          <a:p>
            <a:pPr marL="546100" lvl="1" indent="-342900">
              <a:spcBef>
                <a:spcPct val="0"/>
              </a:spcBef>
              <a:buClr>
                <a:srgbClr val="000000"/>
              </a:buClr>
              <a:buFont typeface="Wingdings" panose="05000000000000000000" pitchFamily="2" charset="2"/>
              <a:buChar char="v"/>
            </a:pPr>
            <a:r>
              <a:rPr lang="es-ES" altLang="en-US" sz="1600" dirty="0">
                <a:latin typeface="Libre Baskerville" panose="020B0604020202020204" charset="0"/>
                <a:cs typeface="Arial" panose="020B0604020202020204" pitchFamily="34" charset="0"/>
                <a:sym typeface="Calibri" panose="020F0502020204030204" pitchFamily="34" charset="0"/>
              </a:rPr>
              <a:t>California ocupa el lugar 34 en el país en términos de empleos para personas con discapacidades. 4</a:t>
            </a:r>
            <a:endParaRPr lang="en-US" altLang="en-US" sz="1600" baseline="30000" dirty="0">
              <a:latin typeface="Libre Baskerville" panose="020B0604020202020204" charset="0"/>
              <a:cs typeface="Arial" panose="020B0604020202020204" pitchFamily="34" charset="0"/>
              <a:sym typeface="Calibri" panose="020F0502020204030204" pitchFamily="34" charset="0"/>
            </a:endParaRPr>
          </a:p>
          <a:p>
            <a:pPr indent="-139700">
              <a:spcBef>
                <a:spcPts val="638"/>
              </a:spcBef>
              <a:buClr>
                <a:srgbClr val="000000"/>
              </a:buClr>
              <a:buSzPct val="25000"/>
            </a:pPr>
            <a:endParaRPr lang="en-US" altLang="en-US" sz="1600" dirty="0">
              <a:latin typeface="Libre Baskerville" panose="020B0604020202020204" charset="0"/>
              <a:cs typeface="Arial" panose="020B0604020202020204" pitchFamily="34" charset="0"/>
              <a:sym typeface="Calibri" panose="020F0502020204030204" pitchFamily="34" charset="0"/>
            </a:endParaRPr>
          </a:p>
        </p:txBody>
      </p:sp>
      <p:sp>
        <p:nvSpPr>
          <p:cNvPr id="3" name="Shape 72">
            <a:extLst>
              <a:ext uri="{FF2B5EF4-FFF2-40B4-BE49-F238E27FC236}">
                <a16:creationId xmlns:a16="http://schemas.microsoft.com/office/drawing/2014/main" id="{8FA84467-2D4E-4B90-AD81-13B13E5DD2C1}"/>
              </a:ext>
            </a:extLst>
          </p:cNvPr>
          <p:cNvSpPr txBox="1">
            <a:spLocks noChangeArrowheads="1"/>
          </p:cNvSpPr>
          <p:nvPr/>
        </p:nvSpPr>
        <p:spPr bwMode="auto">
          <a:xfrm>
            <a:off x="106363" y="4016375"/>
            <a:ext cx="20193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000000"/>
              </a:buClr>
              <a:buSzPct val="100000"/>
              <a:buFont typeface="Calibri" panose="020F0502020204030204" pitchFamily="34" charset="0"/>
              <a:buAutoNum type="arabicPeriod"/>
            </a:pPr>
            <a:r>
              <a:rPr lang="en-US" altLang="en-US" sz="1300" b="1" u="sng" dirty="0">
                <a:solidFill>
                  <a:schemeClr val="hlink"/>
                </a:solidFill>
                <a:latin typeface="Calibri" panose="020F0502020204030204" pitchFamily="34" charset="0"/>
                <a:sym typeface="Calibri" panose="020F0502020204030204" pitchFamily="34" charset="0"/>
                <a:hlinkClick r:id="rId2"/>
              </a:rPr>
              <a:t>2015 American Community Survey 1-Year Estimates</a:t>
            </a:r>
            <a:endParaRPr lang="en-US" altLang="en-US" sz="1300" b="1" u="sng" dirty="0">
              <a:solidFill>
                <a:schemeClr val="hlink"/>
              </a:solidFill>
              <a:latin typeface="Calibri" panose="020F0502020204030204" pitchFamily="34" charset="0"/>
              <a:sym typeface="Calibri" panose="020F0502020204030204" pitchFamily="34" charset="0"/>
              <a:hlinkClick r:id="" action="ppaction://noaction"/>
            </a:endParaRPr>
          </a:p>
          <a:p>
            <a:pPr eaLnBrk="1" hangingPunct="1">
              <a:buClr>
                <a:srgbClr val="000000"/>
              </a:buClr>
              <a:buSzPct val="100000"/>
              <a:buFont typeface="Calibri" panose="020F0502020204030204" pitchFamily="34" charset="0"/>
              <a:buAutoNum type="arabicPeriod"/>
            </a:pPr>
            <a:r>
              <a:rPr lang="en-US" altLang="en-US" sz="1300" b="1" u="sng" dirty="0">
                <a:solidFill>
                  <a:schemeClr val="hlink"/>
                </a:solidFill>
                <a:latin typeface="Calibri" panose="020F0502020204030204" pitchFamily="34" charset="0"/>
                <a:sym typeface="Calibri" panose="020F0502020204030204" pitchFamily="34" charset="0"/>
                <a:hlinkClick r:id="" action="ppaction://noaction"/>
              </a:rPr>
              <a:t>Census Bureau - 2015 American Community Survey</a:t>
            </a:r>
          </a:p>
          <a:p>
            <a:pPr eaLnBrk="1" hangingPunct="1">
              <a:buClr>
                <a:srgbClr val="000000"/>
              </a:buClr>
              <a:buSzPct val="100000"/>
              <a:buFont typeface="Calibri" panose="020F0502020204030204" pitchFamily="34" charset="0"/>
              <a:buAutoNum type="arabicPeriod"/>
            </a:pPr>
            <a:r>
              <a:rPr lang="en-US" altLang="en-US" sz="1300" b="1" u="sng" dirty="0">
                <a:solidFill>
                  <a:schemeClr val="hlink"/>
                </a:solidFill>
                <a:latin typeface="Calibri" panose="020F0502020204030204" pitchFamily="34" charset="0"/>
                <a:sym typeface="Calibri" panose="020F0502020204030204" pitchFamily="34" charset="0"/>
                <a:hlinkClick r:id="" action="ppaction://noaction"/>
              </a:rPr>
              <a:t>Long Beach Unified School District-Cohort Outcome Data 2015</a:t>
            </a:r>
          </a:p>
          <a:p>
            <a:pPr eaLnBrk="1" hangingPunct="1">
              <a:buClr>
                <a:srgbClr val="000000"/>
              </a:buClr>
              <a:buSzPct val="100000"/>
              <a:buFont typeface="Calibri" panose="020F0502020204030204" pitchFamily="34" charset="0"/>
              <a:buAutoNum type="arabicPeriod"/>
            </a:pPr>
            <a:r>
              <a:rPr lang="en-US" altLang="en-US" sz="1300" b="1" u="sng" dirty="0">
                <a:solidFill>
                  <a:schemeClr val="hlink"/>
                </a:solidFill>
                <a:latin typeface="Calibri" panose="020F0502020204030204" pitchFamily="34" charset="0"/>
                <a:sym typeface="Calibri" panose="020F0502020204030204" pitchFamily="34" charset="0"/>
                <a:hlinkClick r:id="rId3"/>
              </a:rPr>
              <a:t>Best and Worst States for Workers with Disabilities</a:t>
            </a:r>
          </a:p>
          <a:p>
            <a:pPr eaLnBrk="1" hangingPunct="1">
              <a:buClr>
                <a:srgbClr val="000000"/>
              </a:buClr>
              <a:buFont typeface="Arial" panose="020B0604020202020204" pitchFamily="34" charset="0"/>
              <a:buNone/>
            </a:pPr>
            <a:endParaRPr lang="en-US" altLang="en-US" sz="1300" b="1" u="sng" dirty="0">
              <a:solidFill>
                <a:schemeClr val="hlink"/>
              </a:solidFill>
              <a:latin typeface="Calibri" panose="020F0502020204030204" pitchFamily="34" charset="0"/>
              <a:sym typeface="Calibri" panose="020F0502020204030204" pitchFamily="34" charset="0"/>
            </a:endParaRPr>
          </a:p>
          <a:p>
            <a:pPr eaLnBrk="1" hangingPunct="1">
              <a:buClr>
                <a:srgbClr val="000000"/>
              </a:buClr>
              <a:buFont typeface="Arial" panose="020B0604020202020204" pitchFamily="34" charset="0"/>
              <a:buNone/>
            </a:pPr>
            <a:endParaRPr lang="en-US" altLang="en-US" sz="1200" b="1" u="sng" dirty="0">
              <a:solidFill>
                <a:schemeClr val="hlink"/>
              </a:solidFill>
              <a:latin typeface="Calibri" panose="020F0502020204030204" pitchFamily="34" charset="0"/>
              <a:sym typeface="Calibri" panose="020F0502020204030204" pitchFamily="34" charset="0"/>
            </a:endParaRPr>
          </a:p>
          <a:p>
            <a:pPr eaLnBrk="1" hangingPunct="1">
              <a:buClr>
                <a:srgbClr val="000000"/>
              </a:buClr>
              <a:buFont typeface="Arial" panose="020B0604020202020204" pitchFamily="34" charset="0"/>
              <a:buNone/>
            </a:pPr>
            <a:endParaRPr lang="en-US" altLang="en-US" sz="1200" b="1" u="sng" dirty="0">
              <a:solidFill>
                <a:schemeClr val="hlink"/>
              </a:solidFill>
              <a:latin typeface="Calibri" panose="020F0502020204030204" pitchFamily="34" charset="0"/>
              <a:sym typeface="Calibri" panose="020F0502020204030204" pitchFamily="34" charset="0"/>
              <a:hlinkClick r:id="rId3"/>
            </a:endParaRPr>
          </a:p>
        </p:txBody>
      </p:sp>
      <p:pic>
        <p:nvPicPr>
          <p:cNvPr id="4" name="Picture 4" descr="Headshot of Mayor Robert Garcia (Democrat)" title="Mayor Robert Garcia (D)">
            <a:extLst>
              <a:ext uri="{FF2B5EF4-FFF2-40B4-BE49-F238E27FC236}">
                <a16:creationId xmlns:a16="http://schemas.microsoft.com/office/drawing/2014/main" id="{FF139110-448E-4937-9E58-C5E0F054C732}"/>
              </a:ext>
            </a:extLst>
          </p:cNvPr>
          <p:cNvPicPr>
            <a:picLocks noChangeAspect="1" noChangeArrowheads="1"/>
          </p:cNvPicPr>
          <p:nvPr/>
        </p:nvPicPr>
        <p:blipFill>
          <a:blip r:embed="rId4"/>
          <a:srcRect/>
          <a:stretch>
            <a:fillRect/>
          </a:stretch>
        </p:blipFill>
        <p:spPr bwMode="auto">
          <a:xfrm>
            <a:off x="139700" y="1509713"/>
            <a:ext cx="17621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39C585AD-2694-49A2-946D-11DCFFCA3BF9}"/>
              </a:ext>
            </a:extLst>
          </p:cNvPr>
          <p:cNvSpPr>
            <a:spLocks noGrp="1"/>
          </p:cNvSpPr>
          <p:nvPr>
            <p:ph type="title" idx="4294967295"/>
          </p:nvPr>
        </p:nvSpPr>
        <p:spPr>
          <a:xfrm>
            <a:off x="457221" y="288313"/>
            <a:ext cx="8229599" cy="276999"/>
          </a:xfrm>
        </p:spPr>
        <p:txBody>
          <a:bodyPr/>
          <a:lstStyle/>
          <a:p>
            <a:pPr algn="r"/>
            <a:r>
              <a:rPr lang="es-419" sz="2400" b="1" dirty="0">
                <a:solidFill>
                  <a:schemeClr val="bg1"/>
                </a:solidFill>
                <a:latin typeface="Libre Baskerville" panose="020B0604020202020204" charset="0"/>
              </a:rPr>
              <a:t>Estadísticas</a:t>
            </a:r>
            <a:r>
              <a:rPr lang="en-US" sz="2400" b="1" dirty="0">
                <a:solidFill>
                  <a:schemeClr val="bg1"/>
                </a:solidFill>
                <a:latin typeface="Libre Baskerville" panose="020B0604020202020204" charset="0"/>
              </a:rPr>
              <a:t> de Long Beach</a:t>
            </a:r>
          </a:p>
        </p:txBody>
      </p:sp>
    </p:spTree>
    <p:extLst>
      <p:ext uri="{BB962C8B-B14F-4D97-AF65-F5344CB8AC3E}">
        <p14:creationId xmlns:p14="http://schemas.microsoft.com/office/powerpoint/2010/main" val="23677559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2" name="Title 1">
            <a:extLst>
              <a:ext uri="{FF2B5EF4-FFF2-40B4-BE49-F238E27FC236}">
                <a16:creationId xmlns:a16="http://schemas.microsoft.com/office/drawing/2014/main" id="{741EF4A0-E79D-4C82-A071-0C8E9EBDE588}"/>
              </a:ext>
            </a:extLst>
          </p:cNvPr>
          <p:cNvSpPr>
            <a:spLocks noGrp="1"/>
          </p:cNvSpPr>
          <p:nvPr>
            <p:ph type="title" idx="4294967295"/>
          </p:nvPr>
        </p:nvSpPr>
        <p:spPr/>
        <p:txBody>
          <a:bodyPr/>
          <a:lstStyle/>
          <a:p>
            <a:pPr algn="r"/>
            <a:r>
              <a:rPr lang="en-US" sz="2400" b="1" dirty="0">
                <a:solidFill>
                  <a:schemeClr val="bg1"/>
                </a:solidFill>
                <a:latin typeface="Libre Baskerville" panose="020B0604020202020204" charset="0"/>
              </a:rPr>
              <a:t>Personas con </a:t>
            </a:r>
            <a:r>
              <a:rPr lang="en-US" sz="2400" b="1" dirty="0" err="1">
                <a:solidFill>
                  <a:schemeClr val="bg1"/>
                </a:solidFill>
                <a:latin typeface="Libre Baskerville" panose="020B0604020202020204" charset="0"/>
              </a:rPr>
              <a:t>Discapacidad</a:t>
            </a:r>
            <a:r>
              <a:rPr lang="en-US" sz="2400" b="1" dirty="0">
                <a:solidFill>
                  <a:schemeClr val="bg1"/>
                </a:solidFill>
                <a:latin typeface="Libre Baskerville" panose="020B0604020202020204" charset="0"/>
              </a:rPr>
              <a:t> </a:t>
            </a:r>
            <a:br>
              <a:rPr lang="en-US" sz="2400" b="1" dirty="0">
                <a:solidFill>
                  <a:schemeClr val="bg1"/>
                </a:solidFill>
                <a:latin typeface="Libre Baskerville" panose="020B0604020202020204" charset="0"/>
              </a:rPr>
            </a:br>
            <a:r>
              <a:rPr lang="en-US" sz="2400" b="1" dirty="0" err="1">
                <a:solidFill>
                  <a:schemeClr val="bg1"/>
                </a:solidFill>
                <a:latin typeface="Libre Baskerville" panose="020B0604020202020204" charset="0"/>
              </a:rPr>
              <a:t>pueden</a:t>
            </a:r>
            <a:r>
              <a:rPr lang="en-US" sz="2400" b="1" dirty="0">
                <a:solidFill>
                  <a:schemeClr val="bg1"/>
                </a:solidFill>
                <a:latin typeface="Libre Baskerville" panose="020B0604020202020204" charset="0"/>
              </a:rPr>
              <a:t> </a:t>
            </a:r>
            <a:r>
              <a:rPr lang="en-US" sz="2400" b="1" dirty="0" err="1">
                <a:solidFill>
                  <a:schemeClr val="bg1"/>
                </a:solidFill>
                <a:latin typeface="Libre Baskerville" panose="020B0604020202020204" charset="0"/>
              </a:rPr>
              <a:t>Trascender</a:t>
            </a:r>
            <a:endParaRPr lang="en-US" sz="2400" b="1" dirty="0">
              <a:solidFill>
                <a:schemeClr val="bg1"/>
              </a:solidFill>
              <a:latin typeface="Libre Baskerville" panose="020B0604020202020204" charset="0"/>
            </a:endParaRPr>
          </a:p>
        </p:txBody>
      </p:sp>
      <p:sp>
        <p:nvSpPr>
          <p:cNvPr id="3" name="Rectangle 2">
            <a:extLst>
              <a:ext uri="{FF2B5EF4-FFF2-40B4-BE49-F238E27FC236}">
                <a16:creationId xmlns:a16="http://schemas.microsoft.com/office/drawing/2014/main" id="{36121D56-79C2-4CFE-8192-D5FD624BA73E}"/>
              </a:ext>
            </a:extLst>
          </p:cNvPr>
          <p:cNvSpPr/>
          <p:nvPr/>
        </p:nvSpPr>
        <p:spPr>
          <a:xfrm>
            <a:off x="4572000" y="1242066"/>
            <a:ext cx="4572000" cy="4154984"/>
          </a:xfrm>
          <a:prstGeom prst="rect">
            <a:avLst/>
          </a:prstGeom>
        </p:spPr>
        <p:txBody>
          <a:bodyPr>
            <a:spAutoFit/>
          </a:bodyPr>
          <a:lstStyle/>
          <a:p>
            <a:r>
              <a:rPr lang="es-ES" sz="2400" b="1" dirty="0">
                <a:solidFill>
                  <a:srgbClr val="212121"/>
                </a:solidFill>
                <a:latin typeface="Calibri" panose="020F0502020204030204" pitchFamily="34" charset="0"/>
                <a:cs typeface="Calibri" panose="020F0502020204030204" pitchFamily="34" charset="0"/>
              </a:rPr>
              <a:t>Estudios demuestran que el 70% de personas jóvenes tienen alguna discapacidad y pueden encontrar empleo y terminar sus estudios cuando se les da el acomodamiento y soporte correcto. Existe programa como </a:t>
            </a:r>
            <a:r>
              <a:rPr lang="es-ES" sz="2400" b="1" dirty="0" err="1">
                <a:solidFill>
                  <a:srgbClr val="212121"/>
                </a:solidFill>
                <a:latin typeface="Calibri" panose="020F0502020204030204" pitchFamily="34" charset="0"/>
                <a:cs typeface="Calibri" panose="020F0502020204030204" pitchFamily="34" charset="0"/>
              </a:rPr>
              <a:t>school-to-work</a:t>
            </a:r>
            <a:r>
              <a:rPr lang="es-ES" sz="2400" b="1" dirty="0">
                <a:solidFill>
                  <a:srgbClr val="212121"/>
                </a:solidFill>
                <a:latin typeface="Calibri" panose="020F0502020204030204" pitchFamily="34" charset="0"/>
                <a:cs typeface="Calibri" panose="020F0502020204030204" pitchFamily="34" charset="0"/>
              </a:rPr>
              <a:t> que se encarga de ese periodo de transición. También existe Proyecto SEARCH y Bridges </a:t>
            </a:r>
            <a:r>
              <a:rPr lang="es-ES" sz="2400" b="1" dirty="0" err="1">
                <a:solidFill>
                  <a:srgbClr val="212121"/>
                </a:solidFill>
                <a:latin typeface="Calibri" panose="020F0502020204030204" pitchFamily="34" charset="0"/>
                <a:cs typeface="Calibri" panose="020F0502020204030204" pitchFamily="34" charset="0"/>
              </a:rPr>
              <a:t>To</a:t>
            </a:r>
            <a:r>
              <a:rPr lang="es-ES" sz="2400" b="1" dirty="0">
                <a:solidFill>
                  <a:srgbClr val="212121"/>
                </a:solidFill>
                <a:latin typeface="Calibri" panose="020F0502020204030204" pitchFamily="34" charset="0"/>
                <a:cs typeface="Calibri" panose="020F0502020204030204" pitchFamily="34" charset="0"/>
              </a:rPr>
              <a:t> </a:t>
            </a:r>
            <a:r>
              <a:rPr lang="es-ES" sz="2400" b="1" dirty="0" err="1">
                <a:solidFill>
                  <a:srgbClr val="212121"/>
                </a:solidFill>
                <a:latin typeface="Calibri" panose="020F0502020204030204" pitchFamily="34" charset="0"/>
                <a:cs typeface="Calibri" panose="020F0502020204030204" pitchFamily="34" charset="0"/>
              </a:rPr>
              <a:t>Work</a:t>
            </a:r>
            <a:r>
              <a:rPr lang="es-ES" sz="2400" b="1" dirty="0">
                <a:solidFill>
                  <a:srgbClr val="212121"/>
                </a:solidFill>
                <a:latin typeface="Calibri" panose="020F0502020204030204" pitchFamily="34" charset="0"/>
                <a:cs typeface="Calibri" panose="020F0502020204030204" pitchFamily="34" charset="0"/>
              </a:rPr>
              <a:t>.</a:t>
            </a:r>
            <a:endParaRPr lang="en-US" sz="2400" b="1" dirty="0">
              <a:latin typeface="Calibri" panose="020F0502020204030204" pitchFamily="34" charset="0"/>
              <a:cs typeface="Calibri" panose="020F050202020403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3" name="Title 2">
            <a:extLst>
              <a:ext uri="{FF2B5EF4-FFF2-40B4-BE49-F238E27FC236}">
                <a16:creationId xmlns:a16="http://schemas.microsoft.com/office/drawing/2014/main" id="{C94D37E3-850C-4D92-8B77-3FF7A944F367}"/>
              </a:ext>
            </a:extLst>
          </p:cNvPr>
          <p:cNvSpPr>
            <a:spLocks noGrp="1"/>
          </p:cNvSpPr>
          <p:nvPr>
            <p:ph type="title"/>
          </p:nvPr>
        </p:nvSpPr>
        <p:spPr/>
        <p:txBody>
          <a:bodyPr/>
          <a:lstStyle/>
          <a:p>
            <a:pPr algn="r"/>
            <a:r>
              <a:rPr lang="es-419" sz="2000" b="1" dirty="0">
                <a:solidFill>
                  <a:schemeClr val="lt1"/>
                </a:solidFill>
                <a:latin typeface="Libre Baskerville" panose="020B0604020202020204" charset="0"/>
              </a:rPr>
              <a:t>Una meta en </a:t>
            </a:r>
            <a:r>
              <a:rPr lang="es-419" sz="2000" b="1" dirty="0" err="1">
                <a:solidFill>
                  <a:schemeClr val="lt1"/>
                </a:solidFill>
                <a:latin typeface="Libre Baskerville" panose="020B0604020202020204" charset="0"/>
              </a:rPr>
              <a:t>comun</a:t>
            </a:r>
            <a:r>
              <a:rPr lang="es-419" sz="2000" b="1" dirty="0">
                <a:solidFill>
                  <a:schemeClr val="lt1"/>
                </a:solidFill>
                <a:latin typeface="Libre Baskerville" panose="020B0604020202020204" charset="0"/>
              </a:rPr>
              <a:t>: Empleo </a:t>
            </a:r>
            <a:endParaRPr lang="es-419" sz="2000" b="1" dirty="0">
              <a:latin typeface="Libre Baskerville" panose="020B0604020202020204" charset="0"/>
            </a:endParaRPr>
          </a:p>
        </p:txBody>
      </p:sp>
      <p:sp>
        <p:nvSpPr>
          <p:cNvPr id="129" name="Shape 129"/>
          <p:cNvSpPr txBox="1">
            <a:spLocks noGrp="1"/>
          </p:cNvSpPr>
          <p:nvPr>
            <p:ph type="body" idx="1"/>
          </p:nvPr>
        </p:nvSpPr>
        <p:spPr>
          <a:xfrm>
            <a:off x="4184542" y="1577359"/>
            <a:ext cx="4502278" cy="297936"/>
          </a:xfrm>
          <a:prstGeom prst="rect">
            <a:avLst/>
          </a:prstGeom>
          <a:noFill/>
          <a:ln>
            <a:noFill/>
          </a:ln>
        </p:spPr>
        <p:txBody>
          <a:bodyPr lIns="91425" tIns="91425" rIns="91425" bIns="91425" anchor="t" anchorCtr="0">
            <a:noAutofit/>
          </a:bodyPr>
          <a:lstStyle/>
          <a:p>
            <a:pPr marL="114300" marR="0" lvl="0" indent="0" algn="l" rtl="0">
              <a:lnSpc>
                <a:spcPct val="100000"/>
              </a:lnSpc>
              <a:spcBef>
                <a:spcPts val="0"/>
              </a:spcBef>
              <a:spcAft>
                <a:spcPts val="0"/>
              </a:spcAft>
              <a:buClr>
                <a:schemeClr val="dk1"/>
              </a:buClr>
              <a:buSzPct val="25000"/>
              <a:buFont typeface="Noto Sans Symbols"/>
              <a:buNone/>
            </a:pPr>
            <a:r>
              <a:rPr lang="en-US" sz="2000" b="1" i="0" u="none" strike="noStrike" cap="none" dirty="0">
                <a:solidFill>
                  <a:schemeClr val="dk1"/>
                </a:solidFill>
                <a:latin typeface="Libre Baskerville" panose="020B0604020202020204" charset="0"/>
                <a:sym typeface="Calibri"/>
              </a:rPr>
              <a:t>High School Transition that Works: Lessons Learned from Project SEARCH </a:t>
            </a:r>
            <a:r>
              <a:rPr lang="en-US" sz="2000" dirty="0">
                <a:solidFill>
                  <a:schemeClr val="dk1"/>
                </a:solidFill>
                <a:latin typeface="Libre Baskerville" panose="020B0604020202020204" charset="0"/>
              </a:rPr>
              <a:t>de </a:t>
            </a:r>
            <a:r>
              <a:rPr lang="en-US" sz="2000" b="0" i="0" u="none" strike="noStrike" cap="none" dirty="0">
                <a:solidFill>
                  <a:schemeClr val="dk1"/>
                </a:solidFill>
                <a:latin typeface="Libre Baskerville" panose="020B0604020202020204" charset="0"/>
                <a:sym typeface="Calibri"/>
              </a:rPr>
              <a:t>Maryellen </a:t>
            </a:r>
            <a:r>
              <a:rPr lang="en-US" sz="2000" b="0" i="0" u="none" strike="noStrike" cap="none" dirty="0" err="1">
                <a:solidFill>
                  <a:schemeClr val="dk1"/>
                </a:solidFill>
                <a:latin typeface="Libre Baskerville" panose="020B0604020202020204" charset="0"/>
                <a:sym typeface="Calibri"/>
              </a:rPr>
              <a:t>Daston</a:t>
            </a:r>
            <a:r>
              <a:rPr lang="en-US" sz="2000" b="0" i="0" u="none" strike="noStrike" cap="none" dirty="0">
                <a:solidFill>
                  <a:schemeClr val="dk1"/>
                </a:solidFill>
                <a:latin typeface="Libre Baskerville" panose="020B0604020202020204" charset="0"/>
                <a:sym typeface="Calibri"/>
              </a:rPr>
              <a:t>, Erin Riehle, and Susie Rutkowski</a:t>
            </a:r>
          </a:p>
          <a:p>
            <a:pPr marL="114300" marR="0" lvl="0" indent="0" algn="l" rtl="0">
              <a:lnSpc>
                <a:spcPct val="100000"/>
              </a:lnSpc>
              <a:spcBef>
                <a:spcPts val="640"/>
              </a:spcBef>
              <a:spcAft>
                <a:spcPts val="0"/>
              </a:spcAft>
              <a:buClr>
                <a:schemeClr val="dk1"/>
              </a:buClr>
              <a:buSzPct val="25000"/>
              <a:buFont typeface="Noto Sans Symbols"/>
              <a:buNone/>
            </a:pPr>
            <a:endParaRPr sz="2000" b="0" i="0" u="none" strike="noStrike" cap="none" dirty="0">
              <a:solidFill>
                <a:schemeClr val="dk1"/>
              </a:solidFill>
              <a:latin typeface="Libre Baskerville" panose="020B0604020202020204" charset="0"/>
              <a:sym typeface="Calibri"/>
            </a:endParaRPr>
          </a:p>
          <a:p>
            <a:pPr marL="114300" marR="0" lvl="0" indent="0" algn="l" rtl="0">
              <a:lnSpc>
                <a:spcPct val="100000"/>
              </a:lnSpc>
              <a:spcBef>
                <a:spcPts val="640"/>
              </a:spcBef>
              <a:spcAft>
                <a:spcPts val="0"/>
              </a:spcAft>
              <a:buClr>
                <a:schemeClr val="dk1"/>
              </a:buClr>
              <a:buSzPct val="25000"/>
              <a:buFont typeface="Noto Sans Symbols"/>
              <a:buNone/>
            </a:pPr>
            <a:r>
              <a:rPr lang="en-US" sz="2000" b="0" i="0" u="none" strike="noStrike" cap="none" dirty="0">
                <a:solidFill>
                  <a:schemeClr val="dk1"/>
                </a:solidFill>
                <a:latin typeface="Libre Baskerville" panose="020B0604020202020204" charset="0"/>
                <a:sym typeface="Calibri"/>
              </a:rPr>
              <a:t>Paul H. Brookes Publishing Co., </a:t>
            </a:r>
          </a:p>
          <a:p>
            <a:pPr marL="114300" marR="0" lvl="0" indent="0" algn="l" rtl="0">
              <a:lnSpc>
                <a:spcPct val="100000"/>
              </a:lnSpc>
              <a:spcBef>
                <a:spcPts val="640"/>
              </a:spcBef>
              <a:spcAft>
                <a:spcPts val="0"/>
              </a:spcAft>
              <a:buClr>
                <a:schemeClr val="dk1"/>
              </a:buClr>
              <a:buSzPct val="25000"/>
              <a:buFont typeface="Noto Sans Symbols"/>
              <a:buNone/>
            </a:pPr>
            <a:endParaRPr lang="en-US" sz="2000" b="0" i="0" u="none" strike="noStrike" cap="none" dirty="0">
              <a:solidFill>
                <a:schemeClr val="dk1"/>
              </a:solidFill>
              <a:latin typeface="Libre Baskerville" panose="020B0604020202020204" charset="0"/>
              <a:sym typeface="Calibri"/>
            </a:endParaRPr>
          </a:p>
          <a:p>
            <a:pPr marL="114300" marR="0" lvl="0" algn="l" rtl="0">
              <a:lnSpc>
                <a:spcPct val="100000"/>
              </a:lnSpc>
              <a:spcBef>
                <a:spcPts val="640"/>
              </a:spcBef>
              <a:spcAft>
                <a:spcPts val="0"/>
              </a:spcAft>
              <a:buClr>
                <a:schemeClr val="dk1"/>
              </a:buClr>
              <a:buSzPct val="100000"/>
            </a:pPr>
            <a:r>
              <a:rPr lang="es-419" sz="2000" b="0" i="0" u="none" strike="noStrike" cap="none" dirty="0">
                <a:solidFill>
                  <a:schemeClr val="dk1"/>
                </a:solidFill>
                <a:latin typeface="Libre Baskerville" panose="020B0604020202020204" charset="0"/>
                <a:sym typeface="Calibri"/>
              </a:rPr>
              <a:t>Para mas información ir: </a:t>
            </a:r>
            <a:r>
              <a:rPr lang="es-419" sz="2000" b="0" i="0" u="sng" strike="noStrike" cap="none" dirty="0">
                <a:solidFill>
                  <a:schemeClr val="hlink"/>
                </a:solidFill>
                <a:latin typeface="Libre Baskerville" panose="020B0604020202020204" charset="0"/>
                <a:sym typeface="Calibri"/>
                <a:hlinkClick r:id="rId3"/>
              </a:rPr>
              <a:t>http</a:t>
            </a:r>
            <a:r>
              <a:rPr lang="en-US" sz="2000" b="0" i="0" u="sng" strike="noStrike" cap="none" dirty="0">
                <a:solidFill>
                  <a:schemeClr val="hlink"/>
                </a:solidFill>
                <a:latin typeface="Libre Baskerville" panose="020B0604020202020204" charset="0"/>
                <a:sym typeface="Calibri"/>
                <a:hlinkClick r:id="rId3"/>
              </a:rPr>
              <a:t>://projectsearch.us/</a:t>
            </a:r>
          </a:p>
          <a:p>
            <a:pPr marL="114300" marR="0" lvl="0" indent="0" algn="l" rtl="0">
              <a:lnSpc>
                <a:spcPct val="100000"/>
              </a:lnSpc>
              <a:spcBef>
                <a:spcPts val="640"/>
              </a:spcBef>
              <a:spcAft>
                <a:spcPts val="0"/>
              </a:spcAft>
              <a:buClr>
                <a:schemeClr val="dk1"/>
              </a:buClr>
              <a:buSzPct val="25000"/>
              <a:buFont typeface="Noto Sans Symbols"/>
              <a:buNone/>
            </a:pPr>
            <a:endParaRPr sz="2000" b="0" i="0" u="none" strike="noStrike" cap="none" dirty="0">
              <a:solidFill>
                <a:schemeClr val="dk1"/>
              </a:solidFill>
              <a:latin typeface="Libre Baskerville" panose="020B0604020202020204" charset="0"/>
              <a:sym typeface="Calibri"/>
            </a:endParaRPr>
          </a:p>
        </p:txBody>
      </p:sp>
      <p:pic>
        <p:nvPicPr>
          <p:cNvPr id="130" name="Shape 130" descr="Image of the the book High School Transition that works: Lessons Learned from Project SEARCH " title="High School Transition That Works"/>
          <p:cNvPicPr preferRelativeResize="0"/>
          <p:nvPr/>
        </p:nvPicPr>
        <p:blipFill rotWithShape="1">
          <a:blip r:embed="rId4">
            <a:alphaModFix/>
          </a:blip>
          <a:srcRect/>
          <a:stretch/>
        </p:blipFill>
        <p:spPr>
          <a:xfrm>
            <a:off x="381000" y="1676400"/>
            <a:ext cx="3276600" cy="4237038"/>
          </a:xfrm>
          <a:prstGeom prst="rect">
            <a:avLst/>
          </a:prstGeom>
          <a:noFill/>
          <a:ln>
            <a:noFill/>
          </a:ln>
        </p:spPr>
      </p:pic>
    </p:spTree>
    <p:extLst>
      <p:ext uri="{BB962C8B-B14F-4D97-AF65-F5344CB8AC3E}">
        <p14:creationId xmlns:p14="http://schemas.microsoft.com/office/powerpoint/2010/main" val="617095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s-ES" sz="2000" b="1" dirty="0">
                <a:solidFill>
                  <a:schemeClr val="bg1"/>
                </a:solidFill>
                <a:latin typeface="Libre Baskerville" panose="020B0604020202020204" charset="0"/>
              </a:rPr>
              <a:t>Poniendo Recursos Gratis para Trabajar</a:t>
            </a:r>
            <a:endParaRPr lang="en-US" sz="2000" b="1" dirty="0">
              <a:solidFill>
                <a:schemeClr val="bg1"/>
              </a:solidFill>
              <a:latin typeface="Libre Baskerville" panose="020B0604020202020204" charset="0"/>
            </a:endParaRPr>
          </a:p>
        </p:txBody>
      </p:sp>
      <p:sp>
        <p:nvSpPr>
          <p:cNvPr id="5" name="Text Placeholder 4">
            <a:extLst>
              <a:ext uri="{FF2B5EF4-FFF2-40B4-BE49-F238E27FC236}">
                <a16:creationId xmlns:a16="http://schemas.microsoft.com/office/drawing/2014/main" id="{BD471A3A-1F4D-4188-B819-D7D7053ADB73}"/>
              </a:ext>
            </a:extLst>
          </p:cNvPr>
          <p:cNvSpPr>
            <a:spLocks noGrp="1"/>
          </p:cNvSpPr>
          <p:nvPr>
            <p:ph type="body" idx="1"/>
          </p:nvPr>
        </p:nvSpPr>
        <p:spPr>
          <a:xfrm>
            <a:off x="699456" y="5622299"/>
            <a:ext cx="8229023" cy="276999"/>
          </a:xfrm>
        </p:spPr>
        <p:txBody>
          <a:bodyPr/>
          <a:lstStyle/>
          <a:p>
            <a:r>
              <a:rPr lang="en-US" dirty="0" err="1"/>
              <a:t>Livebinder</a:t>
            </a:r>
            <a:r>
              <a:rPr lang="en-US" dirty="0"/>
              <a:t> resource:</a:t>
            </a:r>
            <a:br>
              <a:rPr lang="en-US" dirty="0"/>
            </a:br>
            <a:r>
              <a:rPr lang="en-US" dirty="0">
                <a:hlinkClick r:id="rId2"/>
              </a:rPr>
              <a:t>http://bit.ly/DesignDeliver</a:t>
            </a:r>
            <a:r>
              <a:rPr lang="en-US" dirty="0"/>
              <a:t> </a:t>
            </a:r>
          </a:p>
        </p:txBody>
      </p:sp>
      <p:pic>
        <p:nvPicPr>
          <p:cNvPr id="4" name="Picture 3" descr="Screen shot that says Technology in the Classroom and on the job. "/>
          <p:cNvPicPr>
            <a:picLocks noChangeAspect="1"/>
          </p:cNvPicPr>
          <p:nvPr/>
        </p:nvPicPr>
        <p:blipFill>
          <a:blip r:embed="rId3"/>
          <a:stretch>
            <a:fillRect/>
          </a:stretch>
        </p:blipFill>
        <p:spPr>
          <a:xfrm>
            <a:off x="699456" y="1472604"/>
            <a:ext cx="6952791" cy="3781135"/>
          </a:xfrm>
          <a:prstGeom prst="rect">
            <a:avLst/>
          </a:prstGeom>
        </p:spPr>
      </p:pic>
    </p:spTree>
    <p:extLst>
      <p:ext uri="{BB962C8B-B14F-4D97-AF65-F5344CB8AC3E}">
        <p14:creationId xmlns:p14="http://schemas.microsoft.com/office/powerpoint/2010/main" val="15577161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324" y="5362099"/>
            <a:ext cx="6400800" cy="1130300"/>
          </a:xfrm>
        </p:spPr>
        <p:txBody>
          <a:bodyPr>
            <a:normAutofit/>
          </a:bodyPr>
          <a:lstStyle/>
          <a:p>
            <a:r>
              <a:rPr lang="en-US" dirty="0" err="1"/>
              <a:t>Rubistar</a:t>
            </a:r>
            <a:r>
              <a:rPr lang="en-US" dirty="0"/>
              <a:t>: </a:t>
            </a:r>
            <a:r>
              <a:rPr lang="en-US" sz="1650" dirty="0">
                <a:hlinkClick r:id="rId2"/>
              </a:rPr>
              <a:t>http://rubistar.4teachers.org/index.php</a:t>
            </a:r>
            <a:r>
              <a:rPr lang="en-US" sz="1650" dirty="0"/>
              <a:t> </a:t>
            </a:r>
          </a:p>
        </p:txBody>
      </p:sp>
      <p:pic>
        <p:nvPicPr>
          <p:cNvPr id="4" name="Picture 3" descr="Screenshot of the Rubistar app. "/>
          <p:cNvPicPr>
            <a:picLocks noChangeAspect="1"/>
          </p:cNvPicPr>
          <p:nvPr/>
        </p:nvPicPr>
        <p:blipFill>
          <a:blip r:embed="rId3"/>
          <a:stretch>
            <a:fillRect/>
          </a:stretch>
        </p:blipFill>
        <p:spPr>
          <a:xfrm>
            <a:off x="1091574" y="1405327"/>
            <a:ext cx="6702137" cy="4039899"/>
          </a:xfrm>
          <a:prstGeom prst="rect">
            <a:avLst/>
          </a:prstGeom>
        </p:spPr>
      </p:pic>
    </p:spTree>
    <p:extLst>
      <p:ext uri="{BB962C8B-B14F-4D97-AF65-F5344CB8AC3E}">
        <p14:creationId xmlns:p14="http://schemas.microsoft.com/office/powerpoint/2010/main" val="3429152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3160" y="1356014"/>
            <a:ext cx="7778786" cy="3158837"/>
          </a:xfrm>
        </p:spPr>
        <p:txBody>
          <a:bodyPr>
            <a:noAutofit/>
          </a:bodyPr>
          <a:lstStyle/>
          <a:p>
            <a:pPr algn="just"/>
            <a:r>
              <a:rPr lang="es-ES" sz="1600" dirty="0" err="1">
                <a:latin typeface="Libre Baskerville" panose="020B0604020202020204" charset="0"/>
              </a:rPr>
              <a:t>LiveBinders</a:t>
            </a:r>
            <a:r>
              <a:rPr lang="es-ES" sz="1600" dirty="0">
                <a:latin typeface="Libre Baskerville" panose="020B0604020202020204" charset="0"/>
              </a:rPr>
              <a:t>: organice contenido en línea o cargue el suyo para hacer que la carpeta de información estática tradicional cobre vida.</a:t>
            </a:r>
          </a:p>
          <a:p>
            <a:pPr algn="just"/>
            <a:r>
              <a:rPr lang="es-ES" sz="1600" dirty="0">
                <a:solidFill>
                  <a:srgbClr val="0070C0"/>
                </a:solidFill>
                <a:latin typeface="Libre Baskerville" panose="020B0604020202020204" charset="0"/>
              </a:rPr>
              <a:t>Crea una cuenta y comienza: http://www.livebinders.com/</a:t>
            </a:r>
          </a:p>
          <a:p>
            <a:pPr algn="just"/>
            <a:r>
              <a:rPr lang="es-ES" sz="1600" dirty="0">
                <a:latin typeface="Libre Baskerville" panose="020B0604020202020204" charset="0"/>
              </a:rPr>
              <a:t>YouTube: ¡encuentre videos que brinden información útil o cargue los suyos!</a:t>
            </a:r>
          </a:p>
          <a:p>
            <a:pPr algn="just"/>
            <a:r>
              <a:rPr lang="es-ES" sz="1600" dirty="0">
                <a:solidFill>
                  <a:srgbClr val="0070C0"/>
                </a:solidFill>
                <a:latin typeface="Libre Baskerville" panose="020B0604020202020204" charset="0"/>
              </a:rPr>
              <a:t>Use su cuenta de Google para obtener los mejores resultados: https://www.youtube.com/</a:t>
            </a:r>
          </a:p>
          <a:p>
            <a:pPr algn="just"/>
            <a:r>
              <a:rPr lang="es-ES" sz="1600" dirty="0" err="1">
                <a:latin typeface="Libre Baskerville" panose="020B0604020202020204" charset="0"/>
              </a:rPr>
              <a:t>RubiStar</a:t>
            </a:r>
            <a:r>
              <a:rPr lang="es-ES" sz="1600" dirty="0">
                <a:latin typeface="Libre Baskerville" panose="020B0604020202020204" charset="0"/>
              </a:rPr>
              <a:t>: ¡crea rúbricas de manera rápida y fácil! También puede evaluar datos individuales o de clase en el sitio.</a:t>
            </a:r>
          </a:p>
          <a:p>
            <a:pPr algn="just"/>
            <a:r>
              <a:rPr lang="es-ES" sz="1600" dirty="0">
                <a:solidFill>
                  <a:srgbClr val="0070C0"/>
                </a:solidFill>
                <a:latin typeface="Libre Baskerville" panose="020B0604020202020204" charset="0"/>
              </a:rPr>
              <a:t>Crea una cuenta y comienza: http://rubistar.4teachers.org/index.php</a:t>
            </a:r>
          </a:p>
          <a:p>
            <a:pPr algn="just"/>
            <a:r>
              <a:rPr lang="es-ES" sz="1600" dirty="0">
                <a:latin typeface="Libre Baskerville" panose="020B0604020202020204" charset="0"/>
              </a:rPr>
              <a:t>Google </a:t>
            </a:r>
            <a:r>
              <a:rPr lang="es-ES" sz="1600" dirty="0" err="1">
                <a:latin typeface="Libre Baskerville" panose="020B0604020202020204" charset="0"/>
              </a:rPr>
              <a:t>Docs</a:t>
            </a:r>
            <a:r>
              <a:rPr lang="es-ES" sz="1600" dirty="0">
                <a:latin typeface="Libre Baskerville" panose="020B0604020202020204" charset="0"/>
              </a:rPr>
              <a:t>: crea, edita, colabora y comparte documentos con facilidad.</a:t>
            </a:r>
          </a:p>
          <a:p>
            <a:pPr algn="just"/>
            <a:r>
              <a:rPr lang="es-ES" sz="1600" dirty="0">
                <a:solidFill>
                  <a:srgbClr val="0070C0"/>
                </a:solidFill>
                <a:latin typeface="Libre Baskerville" panose="020B0604020202020204" charset="0"/>
              </a:rPr>
              <a:t>Cree o use su cuenta de Google: http://www.google.com</a:t>
            </a:r>
          </a:p>
          <a:p>
            <a:pPr algn="just"/>
            <a:r>
              <a:rPr lang="es-ES" sz="1600" dirty="0">
                <a:latin typeface="Libre Baskerville" panose="020B0604020202020204" charset="0"/>
              </a:rPr>
              <a:t>Google Drive: almacene archivos, videos, imágenes y documentos para acceder y compartir fácilmente con su equipo. (Piense en compartir portafolios de carrera de clientes con realidad virtual, desarrolladores de trabajo y entrenadores de trabajo).</a:t>
            </a:r>
          </a:p>
          <a:p>
            <a:pPr algn="just"/>
            <a:r>
              <a:rPr lang="es-ES" sz="1600" dirty="0">
                <a:solidFill>
                  <a:srgbClr val="0070C0"/>
                </a:solidFill>
                <a:latin typeface="Libre Baskerville" panose="020B0604020202020204" charset="0"/>
              </a:rPr>
              <a:t>Cree o use su cuenta de Google: http://www.google.com</a:t>
            </a:r>
          </a:p>
          <a:p>
            <a:pPr algn="just"/>
            <a:r>
              <a:rPr lang="es-ES" sz="1600" dirty="0" err="1">
                <a:latin typeface="Libre Baskerville" panose="020B0604020202020204" charset="0"/>
              </a:rPr>
              <a:t>Bitly</a:t>
            </a:r>
            <a:r>
              <a:rPr lang="es-ES" sz="1600" dirty="0">
                <a:latin typeface="Libre Baskerville" panose="020B0604020202020204" charset="0"/>
              </a:rPr>
              <a:t>: acortar y personalizar las URL de sitios web largos.</a:t>
            </a:r>
          </a:p>
          <a:p>
            <a:pPr algn="just"/>
            <a:r>
              <a:rPr lang="es-ES" sz="1600" dirty="0">
                <a:solidFill>
                  <a:srgbClr val="0070C0"/>
                </a:solidFill>
                <a:latin typeface="Libre Baskerville" panose="020B0604020202020204" charset="0"/>
              </a:rPr>
              <a:t>Use su cuenta de Twitter o Facebook o cree una cuenta con su correo electrónico: https://app.bitly.com/bitlinks</a:t>
            </a:r>
            <a:endParaRPr lang="en-US" sz="1600" dirty="0">
              <a:solidFill>
                <a:srgbClr val="0070C0"/>
              </a:solidFill>
              <a:latin typeface="Libre Baskerville" panose="020B0604020202020204" charset="0"/>
            </a:endParaRPr>
          </a:p>
        </p:txBody>
      </p:sp>
      <p:sp>
        <p:nvSpPr>
          <p:cNvPr id="2" name="Title 1">
            <a:extLst>
              <a:ext uri="{FF2B5EF4-FFF2-40B4-BE49-F238E27FC236}">
                <a16:creationId xmlns:a16="http://schemas.microsoft.com/office/drawing/2014/main" id="{5DDCE02D-FB59-416F-9A0E-264430299619}"/>
              </a:ext>
            </a:extLst>
          </p:cNvPr>
          <p:cNvSpPr>
            <a:spLocks noGrp="1"/>
          </p:cNvSpPr>
          <p:nvPr>
            <p:ph type="title"/>
          </p:nvPr>
        </p:nvSpPr>
        <p:spPr/>
        <p:txBody>
          <a:bodyPr/>
          <a:lstStyle/>
          <a:p>
            <a:pPr algn="r"/>
            <a:r>
              <a:rPr lang="en-US" sz="2000" b="1" dirty="0">
                <a:solidFill>
                  <a:schemeClr val="bg1"/>
                </a:solidFill>
                <a:latin typeface="Libre Baskerville" panose="020B0604020202020204" charset="0"/>
              </a:rPr>
              <a:t>Recursos Gratis</a:t>
            </a:r>
          </a:p>
        </p:txBody>
      </p:sp>
    </p:spTree>
    <p:extLst>
      <p:ext uri="{BB962C8B-B14F-4D97-AF65-F5344CB8AC3E}">
        <p14:creationId xmlns:p14="http://schemas.microsoft.com/office/powerpoint/2010/main" val="7198886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descr="Ashley uses an iPad to  calculate money in  preparation for banking at  Del-One. She uses the  Checkbook App to record  deposits and withdraws.  She uses the Del-One  online banking app to  reconcile her account on a  monthly basis.&#10;">
            <a:extLst>
              <a:ext uri="{FF2B5EF4-FFF2-40B4-BE49-F238E27FC236}">
                <a16:creationId xmlns:a16="http://schemas.microsoft.com/office/drawing/2014/main" id="{2BDBF064-D92F-40E2-96B7-952C5DCD1247}"/>
              </a:ext>
            </a:extLst>
          </p:cNvPr>
          <p:cNvSpPr/>
          <p:nvPr/>
        </p:nvSpPr>
        <p:spPr>
          <a:xfrm>
            <a:off x="6826624" y="1275381"/>
            <a:ext cx="1751479" cy="2335305"/>
          </a:xfrm>
          <a:prstGeom prst="rect">
            <a:avLst/>
          </a:prstGeom>
          <a:blipFill>
            <a:blip r:embed="rId2" cstate="print"/>
            <a:stretch>
              <a:fillRect/>
            </a:stretch>
          </a:blipFill>
        </p:spPr>
        <p:txBody>
          <a:bodyPr wrap="square" lIns="0" tIns="0" rIns="0" bIns="0" rtlCol="0"/>
          <a:lstStyle/>
          <a:p>
            <a:endParaRPr sz="1324"/>
          </a:p>
        </p:txBody>
      </p:sp>
      <p:sp>
        <p:nvSpPr>
          <p:cNvPr id="3" name="object 6" descr="Dejah utilizes a laptop to complete a task. She alternated  between two programs, copying text from Microsoft  Word and pasting the data into a spreadsheet in  Microsoft Excel.&#10;">
            <a:extLst>
              <a:ext uri="{FF2B5EF4-FFF2-40B4-BE49-F238E27FC236}">
                <a16:creationId xmlns:a16="http://schemas.microsoft.com/office/drawing/2014/main" id="{E7E913F4-4115-48B6-AA1C-0F8C20AE40E8}"/>
              </a:ext>
            </a:extLst>
          </p:cNvPr>
          <p:cNvSpPr/>
          <p:nvPr/>
        </p:nvSpPr>
        <p:spPr>
          <a:xfrm>
            <a:off x="812986" y="1020855"/>
            <a:ext cx="3134285" cy="2350434"/>
          </a:xfrm>
          <a:prstGeom prst="rect">
            <a:avLst/>
          </a:prstGeom>
          <a:blipFill>
            <a:blip r:embed="rId3" cstate="print"/>
            <a:stretch>
              <a:fillRect/>
            </a:stretch>
          </a:blipFill>
        </p:spPr>
        <p:txBody>
          <a:bodyPr wrap="square" lIns="0" tIns="0" rIns="0" bIns="0" rtlCol="0"/>
          <a:lstStyle/>
          <a:p>
            <a:endParaRPr sz="1324"/>
          </a:p>
        </p:txBody>
      </p:sp>
      <p:sp>
        <p:nvSpPr>
          <p:cNvPr id="4" name="object 7" descr="Maliek utilizes a desktop computer and Microsoft Word to create, edit, and  print his resume. Next he will upload the completed document to Google  Drive, place it in his Career Portfolio, and share that folder with instructors,  job coaches, job developers, and VR.&#10;">
            <a:extLst>
              <a:ext uri="{FF2B5EF4-FFF2-40B4-BE49-F238E27FC236}">
                <a16:creationId xmlns:a16="http://schemas.microsoft.com/office/drawing/2014/main" id="{3DE94F2D-F4DF-44F5-96CD-15A3A9B29074}"/>
              </a:ext>
            </a:extLst>
          </p:cNvPr>
          <p:cNvSpPr/>
          <p:nvPr/>
        </p:nvSpPr>
        <p:spPr>
          <a:xfrm>
            <a:off x="4667810" y="3846420"/>
            <a:ext cx="3910293" cy="2199154"/>
          </a:xfrm>
          <a:prstGeom prst="rect">
            <a:avLst/>
          </a:prstGeom>
          <a:blipFill>
            <a:blip r:embed="rId4" cstate="print"/>
            <a:stretch>
              <a:fillRect/>
            </a:stretch>
          </a:blipFill>
        </p:spPr>
        <p:txBody>
          <a:bodyPr wrap="square" lIns="0" tIns="0" rIns="0" bIns="0" rtlCol="0"/>
          <a:lstStyle/>
          <a:p>
            <a:endParaRPr sz="1324"/>
          </a:p>
        </p:txBody>
      </p:sp>
      <p:sp>
        <p:nvSpPr>
          <p:cNvPr id="5" name="object 8" descr="Wayne and Daniel created a Prezi presentation on the iPad.  They connected the iPad to the SMART Board and  presented their presentation to Senator Carper.&#10;">
            <a:extLst>
              <a:ext uri="{FF2B5EF4-FFF2-40B4-BE49-F238E27FC236}">
                <a16:creationId xmlns:a16="http://schemas.microsoft.com/office/drawing/2014/main" id="{8C69EA58-C3BC-4D9B-8B01-2E97F63B9921}"/>
              </a:ext>
            </a:extLst>
          </p:cNvPr>
          <p:cNvSpPr/>
          <p:nvPr/>
        </p:nvSpPr>
        <p:spPr>
          <a:xfrm>
            <a:off x="941294" y="4117982"/>
            <a:ext cx="2848535" cy="1898837"/>
          </a:xfrm>
          <a:prstGeom prst="rect">
            <a:avLst/>
          </a:prstGeom>
          <a:blipFill>
            <a:blip r:embed="rId5" cstate="print"/>
            <a:stretch>
              <a:fillRect/>
            </a:stretch>
          </a:blipFill>
        </p:spPr>
        <p:txBody>
          <a:bodyPr wrap="square" lIns="0" tIns="0" rIns="0" bIns="0" rtlCol="0"/>
          <a:lstStyle/>
          <a:p>
            <a:endParaRPr sz="1324"/>
          </a:p>
        </p:txBody>
      </p:sp>
      <p:sp>
        <p:nvSpPr>
          <p:cNvPr id="6" name="object 9">
            <a:extLst>
              <a:ext uri="{FF2B5EF4-FFF2-40B4-BE49-F238E27FC236}">
                <a16:creationId xmlns:a16="http://schemas.microsoft.com/office/drawing/2014/main" id="{BD7C98C1-09DE-4C88-AE94-C0542FE9815D}"/>
              </a:ext>
            </a:extLst>
          </p:cNvPr>
          <p:cNvSpPr txBox="1"/>
          <p:nvPr/>
        </p:nvSpPr>
        <p:spPr>
          <a:xfrm>
            <a:off x="812986" y="3369720"/>
            <a:ext cx="3091143" cy="679424"/>
          </a:xfrm>
          <a:prstGeom prst="rect">
            <a:avLst/>
          </a:prstGeom>
          <a:ln w="6350">
            <a:solidFill>
              <a:srgbClr val="000000"/>
            </a:solidFill>
          </a:ln>
        </p:spPr>
        <p:txBody>
          <a:bodyPr vert="horz" wrap="square" lIns="0" tIns="21851" rIns="0" bIns="0" rtlCol="0">
            <a:spAutoFit/>
          </a:bodyPr>
          <a:lstStyle/>
          <a:p>
            <a:pPr marL="83488" marR="146805">
              <a:lnSpc>
                <a:spcPct val="109700"/>
              </a:lnSpc>
              <a:spcBef>
                <a:spcPts val="172"/>
              </a:spcBef>
            </a:pPr>
            <a:r>
              <a:rPr lang="es-ES" sz="971" dirty="0" err="1">
                <a:latin typeface="Calibri"/>
                <a:cs typeface="Calibri"/>
              </a:rPr>
              <a:t>Dejah</a:t>
            </a:r>
            <a:r>
              <a:rPr lang="es-ES" sz="971" dirty="0">
                <a:latin typeface="Calibri"/>
                <a:cs typeface="Calibri"/>
              </a:rPr>
              <a:t> utiliza una computadora portátil para completar una tarea. Alternó entre dos programas, copiar texto de Microsoft Word y pegar los datos en una hoja de cálculo en Microsoft Excel.</a:t>
            </a:r>
            <a:endParaRPr sz="971" dirty="0">
              <a:latin typeface="Calibri"/>
              <a:cs typeface="Calibri"/>
            </a:endParaRPr>
          </a:p>
        </p:txBody>
      </p:sp>
      <p:sp>
        <p:nvSpPr>
          <p:cNvPr id="7" name="object 10">
            <a:extLst>
              <a:ext uri="{FF2B5EF4-FFF2-40B4-BE49-F238E27FC236}">
                <a16:creationId xmlns:a16="http://schemas.microsoft.com/office/drawing/2014/main" id="{B79B020C-FFA9-4B21-9E2F-C496C504E5FF}"/>
              </a:ext>
            </a:extLst>
          </p:cNvPr>
          <p:cNvSpPr txBox="1"/>
          <p:nvPr/>
        </p:nvSpPr>
        <p:spPr>
          <a:xfrm>
            <a:off x="5266766" y="1905263"/>
            <a:ext cx="1541929" cy="1820529"/>
          </a:xfrm>
          <a:prstGeom prst="rect">
            <a:avLst/>
          </a:prstGeom>
          <a:ln w="6350">
            <a:solidFill>
              <a:srgbClr val="000000"/>
            </a:solidFill>
          </a:ln>
        </p:spPr>
        <p:txBody>
          <a:bodyPr vert="horz" wrap="square" lIns="0" tIns="20731" rIns="0" bIns="0" rtlCol="0">
            <a:spAutoFit/>
          </a:bodyPr>
          <a:lstStyle/>
          <a:p>
            <a:pPr marL="83488" marR="125513">
              <a:lnSpc>
                <a:spcPct val="109800"/>
              </a:lnSpc>
              <a:spcBef>
                <a:spcPts val="163"/>
              </a:spcBef>
            </a:pPr>
            <a:r>
              <a:rPr lang="es-ES" sz="971" spc="-4" dirty="0">
                <a:latin typeface="Calibri"/>
                <a:cs typeface="Calibri"/>
              </a:rPr>
              <a:t>Ashley usa un iPad para calcular el dinero en preparación para la banca en Del-</a:t>
            </a:r>
            <a:r>
              <a:rPr lang="es-ES" sz="971" spc="-4" dirty="0" err="1">
                <a:latin typeface="Calibri"/>
                <a:cs typeface="Calibri"/>
              </a:rPr>
              <a:t>One</a:t>
            </a:r>
            <a:r>
              <a:rPr lang="es-ES" sz="971" spc="-4" dirty="0">
                <a:latin typeface="Calibri"/>
                <a:cs typeface="Calibri"/>
              </a:rPr>
              <a:t>. Ella usa la aplicación </a:t>
            </a:r>
            <a:r>
              <a:rPr lang="es-ES" sz="971" spc="-4" dirty="0" err="1">
                <a:latin typeface="Calibri"/>
                <a:cs typeface="Calibri"/>
              </a:rPr>
              <a:t>Checkbook</a:t>
            </a:r>
            <a:r>
              <a:rPr lang="es-ES" sz="971" spc="-4" dirty="0">
                <a:latin typeface="Calibri"/>
                <a:cs typeface="Calibri"/>
              </a:rPr>
              <a:t> para registrar depósitos y retira. Ella usa la aplicación de banca en línea Del-</a:t>
            </a:r>
            <a:r>
              <a:rPr lang="es-ES" sz="971" spc="-4" dirty="0" err="1">
                <a:latin typeface="Calibri"/>
                <a:cs typeface="Calibri"/>
              </a:rPr>
              <a:t>One</a:t>
            </a:r>
            <a:r>
              <a:rPr lang="es-ES" sz="971" spc="-4" dirty="0">
                <a:latin typeface="Calibri"/>
                <a:cs typeface="Calibri"/>
              </a:rPr>
              <a:t> para conciliar su cuenta mensualmente.</a:t>
            </a:r>
            <a:endParaRPr sz="971" dirty="0">
              <a:latin typeface="Calibri"/>
              <a:cs typeface="Calibri"/>
            </a:endParaRPr>
          </a:p>
        </p:txBody>
      </p:sp>
      <p:sp>
        <p:nvSpPr>
          <p:cNvPr id="8" name="object 11">
            <a:extLst>
              <a:ext uri="{FF2B5EF4-FFF2-40B4-BE49-F238E27FC236}">
                <a16:creationId xmlns:a16="http://schemas.microsoft.com/office/drawing/2014/main" id="{0ECDAB01-423D-44AD-B97B-A9D82AAEDF81}"/>
              </a:ext>
            </a:extLst>
          </p:cNvPr>
          <p:cNvSpPr txBox="1"/>
          <p:nvPr/>
        </p:nvSpPr>
        <p:spPr>
          <a:xfrm>
            <a:off x="812986" y="6047355"/>
            <a:ext cx="3176868" cy="515084"/>
          </a:xfrm>
          <a:prstGeom prst="rect">
            <a:avLst/>
          </a:prstGeom>
          <a:ln w="6350">
            <a:solidFill>
              <a:srgbClr val="000000"/>
            </a:solidFill>
          </a:ln>
        </p:spPr>
        <p:txBody>
          <a:bodyPr vert="horz" wrap="square" lIns="0" tIns="21851" rIns="0" bIns="0" rtlCol="0">
            <a:spAutoFit/>
          </a:bodyPr>
          <a:lstStyle/>
          <a:p>
            <a:pPr marL="83488" marR="104220">
              <a:lnSpc>
                <a:spcPct val="110000"/>
              </a:lnSpc>
              <a:spcBef>
                <a:spcPts val="172"/>
              </a:spcBef>
            </a:pPr>
            <a:r>
              <a:rPr lang="es-ES" sz="971" dirty="0">
                <a:latin typeface="Calibri"/>
                <a:cs typeface="Calibri"/>
              </a:rPr>
              <a:t>Wayne y Daniel crearon una presentación de </a:t>
            </a:r>
            <a:r>
              <a:rPr lang="es-ES" sz="971" dirty="0" err="1">
                <a:latin typeface="Calibri"/>
                <a:cs typeface="Calibri"/>
              </a:rPr>
              <a:t>Prezi</a:t>
            </a:r>
            <a:r>
              <a:rPr lang="es-ES" sz="971" dirty="0">
                <a:latin typeface="Calibri"/>
                <a:cs typeface="Calibri"/>
              </a:rPr>
              <a:t> en el iPad. Conectan el iPad a la SMART </a:t>
            </a:r>
            <a:r>
              <a:rPr lang="es-ES" sz="971" dirty="0" err="1">
                <a:latin typeface="Calibri"/>
                <a:cs typeface="Calibri"/>
              </a:rPr>
              <a:t>Board</a:t>
            </a:r>
            <a:r>
              <a:rPr lang="es-ES" sz="971" dirty="0">
                <a:latin typeface="Calibri"/>
                <a:cs typeface="Calibri"/>
              </a:rPr>
              <a:t> y presentan su presentación al senador </a:t>
            </a:r>
            <a:r>
              <a:rPr lang="es-ES" sz="971" dirty="0" err="1">
                <a:latin typeface="Calibri"/>
                <a:cs typeface="Calibri"/>
              </a:rPr>
              <a:t>Carper</a:t>
            </a:r>
            <a:r>
              <a:rPr lang="es-ES" sz="971" dirty="0">
                <a:latin typeface="Calibri"/>
                <a:cs typeface="Calibri"/>
              </a:rPr>
              <a:t>.</a:t>
            </a:r>
            <a:endParaRPr sz="971" dirty="0">
              <a:latin typeface="Calibri"/>
              <a:cs typeface="Calibri"/>
            </a:endParaRPr>
          </a:p>
        </p:txBody>
      </p:sp>
      <p:sp>
        <p:nvSpPr>
          <p:cNvPr id="9" name="object 12">
            <a:extLst>
              <a:ext uri="{FF2B5EF4-FFF2-40B4-BE49-F238E27FC236}">
                <a16:creationId xmlns:a16="http://schemas.microsoft.com/office/drawing/2014/main" id="{7FB7865A-42A5-498A-A2EC-C8E979CEF57E}"/>
              </a:ext>
            </a:extLst>
          </p:cNvPr>
          <p:cNvSpPr txBox="1"/>
          <p:nvPr/>
        </p:nvSpPr>
        <p:spPr>
          <a:xfrm>
            <a:off x="4611221" y="6047359"/>
            <a:ext cx="3966882" cy="835620"/>
          </a:xfrm>
          <a:prstGeom prst="rect">
            <a:avLst/>
          </a:prstGeom>
          <a:ln w="6350">
            <a:solidFill>
              <a:srgbClr val="000000"/>
            </a:solidFill>
          </a:ln>
        </p:spPr>
        <p:txBody>
          <a:bodyPr vert="horz" wrap="square" lIns="0" tIns="21851" rIns="0" bIns="0" rtlCol="0">
            <a:spAutoFit/>
          </a:bodyPr>
          <a:lstStyle/>
          <a:p>
            <a:pPr marL="83488" marR="103660">
              <a:lnSpc>
                <a:spcPct val="109700"/>
              </a:lnSpc>
              <a:spcBef>
                <a:spcPts val="172"/>
              </a:spcBef>
            </a:pPr>
            <a:r>
              <a:rPr lang="es-ES" sz="971" dirty="0" err="1">
                <a:latin typeface="Calibri"/>
                <a:cs typeface="Calibri"/>
              </a:rPr>
              <a:t>Maliek</a:t>
            </a:r>
            <a:r>
              <a:rPr lang="es-ES" sz="971" dirty="0">
                <a:latin typeface="Calibri"/>
                <a:cs typeface="Calibri"/>
              </a:rPr>
              <a:t> utiliza una computadora de escritorio y Microsoft Word para crear, editar e imprimir su currículum. A continuación, cargará el documento completo en Google Drive, lo colocará en su Portafolio de Carreras y compartirá esa carpeta con instructores, entrenadores de trabajo, desarrolladores de trabajos y RV.</a:t>
            </a:r>
            <a:endParaRPr sz="971" dirty="0">
              <a:latin typeface="Calibri"/>
              <a:cs typeface="Calibri"/>
            </a:endParaRPr>
          </a:p>
        </p:txBody>
      </p:sp>
      <p:sp>
        <p:nvSpPr>
          <p:cNvPr id="10" name="Title 9">
            <a:extLst>
              <a:ext uri="{FF2B5EF4-FFF2-40B4-BE49-F238E27FC236}">
                <a16:creationId xmlns:a16="http://schemas.microsoft.com/office/drawing/2014/main" id="{8BF5BCF8-9EF2-426A-822F-FDF446E2396D}"/>
              </a:ext>
            </a:extLst>
          </p:cNvPr>
          <p:cNvSpPr>
            <a:spLocks noGrp="1"/>
          </p:cNvSpPr>
          <p:nvPr>
            <p:ph type="title" idx="4294967295"/>
          </p:nvPr>
        </p:nvSpPr>
        <p:spPr/>
        <p:txBody>
          <a:bodyPr/>
          <a:lstStyle/>
          <a:p>
            <a:pPr algn="r" rtl="0"/>
            <a:r>
              <a:rPr lang="es-419" sz="2400" b="1" i="0" spc="-57" dirty="0">
                <a:solidFill>
                  <a:srgbClr val="FFFFFF"/>
                </a:solidFill>
                <a:effectLst/>
                <a:latin typeface="Libre Baskerville" panose="020B0604020202020204" charset="0"/>
                <a:ea typeface="Arial" panose="020B0604020202020204" pitchFamily="34" charset="0"/>
                <a:cs typeface="Arial" panose="020B0604020202020204" pitchFamily="34" charset="0"/>
              </a:rPr>
              <a:t>Utilizando Tecnología en las Aulas</a:t>
            </a:r>
            <a:endParaRPr lang="es-419" dirty="0">
              <a:effectLst/>
            </a:endParaRPr>
          </a:p>
          <a:p>
            <a:endParaRPr lang="en-US" dirty="0"/>
          </a:p>
        </p:txBody>
      </p:sp>
    </p:spTree>
    <p:extLst>
      <p:ext uri="{BB962C8B-B14F-4D97-AF65-F5344CB8AC3E}">
        <p14:creationId xmlns:p14="http://schemas.microsoft.com/office/powerpoint/2010/main" val="4012965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077200" cy="1143000"/>
          </a:xfrm>
        </p:spPr>
        <p:txBody>
          <a:bodyPr>
            <a:normAutofit/>
          </a:bodyPr>
          <a:lstStyle/>
          <a:p>
            <a:pPr algn="r"/>
            <a:r>
              <a:rPr lang="es-419" sz="2400" dirty="0">
                <a:solidFill>
                  <a:schemeClr val="bg1"/>
                </a:solidFill>
                <a:latin typeface="Libre Baskerville" panose="020B0604020202020204" charset="0"/>
              </a:rPr>
              <a:t>Acomodamientos y Soportes</a:t>
            </a:r>
          </a:p>
        </p:txBody>
      </p:sp>
      <p:pic>
        <p:nvPicPr>
          <p:cNvPr id="1026" name="Picture 2" descr="Image of a project search intern holding up a pictorial training book.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241" t="-2055" r="11863" b="2055"/>
          <a:stretch/>
        </p:blipFill>
        <p:spPr bwMode="auto">
          <a:xfrm>
            <a:off x="1981200" y="1248906"/>
            <a:ext cx="5201432" cy="4661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6262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VC-021S">
            <a:extLst>
              <a:ext uri="{FF2B5EF4-FFF2-40B4-BE49-F238E27FC236}">
                <a16:creationId xmlns:a16="http://schemas.microsoft.com/office/drawing/2014/main" id="{4F57E997-70DF-45FD-8BAE-AEE9001936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a:xfrm>
            <a:off x="457200" y="2231231"/>
            <a:ext cx="4035425" cy="3026569"/>
          </a:xfrm>
          <a:prstGeom prst="rect">
            <a:avLst/>
          </a:prstGeom>
        </p:spPr>
      </p:pic>
      <p:pic>
        <p:nvPicPr>
          <p:cNvPr id="3" name="Picture 4" descr="MVC-014F">
            <a:extLst>
              <a:ext uri="{FF2B5EF4-FFF2-40B4-BE49-F238E27FC236}">
                <a16:creationId xmlns:a16="http://schemas.microsoft.com/office/drawing/2014/main" id="{62846091-E189-4993-B115-EEDAB5EF18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a:xfrm>
            <a:off x="4876801" y="1676400"/>
            <a:ext cx="3200400" cy="4267200"/>
          </a:xfrm>
          <a:prstGeom prst="rect">
            <a:avLst/>
          </a:prstGeom>
        </p:spPr>
      </p:pic>
      <p:sp>
        <p:nvSpPr>
          <p:cNvPr id="5" name="Title 4">
            <a:extLst>
              <a:ext uri="{FF2B5EF4-FFF2-40B4-BE49-F238E27FC236}">
                <a16:creationId xmlns:a16="http://schemas.microsoft.com/office/drawing/2014/main" id="{ED7F6533-76E2-4187-BEA4-42F3A574804D}"/>
              </a:ext>
            </a:extLst>
          </p:cNvPr>
          <p:cNvSpPr>
            <a:spLocks noGrp="1"/>
          </p:cNvSpPr>
          <p:nvPr>
            <p:ph type="title"/>
          </p:nvPr>
        </p:nvSpPr>
        <p:spPr/>
        <p:txBody>
          <a:bodyPr/>
          <a:lstStyle/>
          <a:p>
            <a:pPr algn="r"/>
            <a:r>
              <a:rPr lang="es-419" sz="2000" b="1" dirty="0">
                <a:solidFill>
                  <a:schemeClr val="bg1"/>
                </a:solidFill>
                <a:latin typeface="Libre Baskerville" panose="020B0604020202020204" charset="0"/>
              </a:rPr>
              <a:t>Use fotos en lugar de palabras</a:t>
            </a:r>
          </a:p>
        </p:txBody>
      </p:sp>
    </p:spTree>
    <p:extLst>
      <p:ext uri="{BB962C8B-B14F-4D97-AF65-F5344CB8AC3E}">
        <p14:creationId xmlns:p14="http://schemas.microsoft.com/office/powerpoint/2010/main" val="27321514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3" algn="r">
              <a:defRPr/>
            </a:pPr>
            <a:r>
              <a:rPr lang="es-ES" sz="2400" b="1" dirty="0">
                <a:solidFill>
                  <a:schemeClr val="bg1"/>
                </a:solidFill>
                <a:latin typeface="Libre Baskerville" panose="020B0604020202020204" charset="0"/>
              </a:rPr>
              <a:t>Contando el carrito para establecer </a:t>
            </a:r>
            <a:br>
              <a:rPr lang="es-ES" sz="2400" b="1" dirty="0">
                <a:solidFill>
                  <a:schemeClr val="bg1"/>
                </a:solidFill>
                <a:latin typeface="Libre Baskerville" panose="020B0604020202020204" charset="0"/>
              </a:rPr>
            </a:br>
            <a:r>
              <a:rPr lang="es-ES" sz="2400" b="1" dirty="0">
                <a:solidFill>
                  <a:schemeClr val="bg1"/>
                </a:solidFill>
                <a:latin typeface="Libre Baskerville" panose="020B0604020202020204" charset="0"/>
              </a:rPr>
              <a:t>la precisión y la eficiencia</a:t>
            </a:r>
            <a:r>
              <a:rPr lang="en-US" sz="2400" b="1" dirty="0">
                <a:solidFill>
                  <a:schemeClr val="bg1"/>
                </a:solidFill>
                <a:latin typeface="Libre Baskerville" panose="020B0604020202020204" charset="0"/>
              </a:rPr>
              <a:t>!</a:t>
            </a:r>
          </a:p>
        </p:txBody>
      </p:sp>
      <p:pic>
        <p:nvPicPr>
          <p:cNvPr id="15363" name="Picture 2" descr="Gretchen"/>
          <p:cNvPicPr>
            <a:picLocks noGrp="1" noChangeAspect="1" noChangeArrowheads="1"/>
          </p:cNvPicPr>
          <p:nvPr>
            <p:ph idx="1"/>
          </p:nvPr>
        </p:nvPicPr>
        <p:blipFill rotWithShape="1">
          <a:blip r:embed="rId3"/>
          <a:srcRect l="15429" t="2064" r="-2000" b="-2064"/>
          <a:stretch/>
        </p:blipFill>
        <p:spPr>
          <a:xfrm>
            <a:off x="609600" y="1338263"/>
            <a:ext cx="3562350" cy="4791075"/>
          </a:xfrm>
          <a:ln w="12700"/>
          <a:effectLst>
            <a:outerShdw blurRad="292100" dist="139700" dir="2700000" algn="tl" rotWithShape="0">
              <a:srgbClr val="333333">
                <a:alpha val="65000"/>
              </a:srgbClr>
            </a:outerShdw>
          </a:effectLst>
          <a:extLst/>
        </p:spPr>
      </p:pic>
      <p:pic>
        <p:nvPicPr>
          <p:cNvPr id="6" name="Content Placeholder 9" descr="Image of a search intern stocking supplies. "/>
          <p:cNvPicPr>
            <a:picLocks/>
          </p:cNvPicPr>
          <p:nvPr/>
        </p:nvPicPr>
        <p:blipFill>
          <a:blip r:embed="rId4">
            <a:extLst>
              <a:ext uri="{28A0092B-C50C-407E-A947-70E740481C1C}">
                <a14:useLocalDpi xmlns:a14="http://schemas.microsoft.com/office/drawing/2010/main" val="0"/>
              </a:ext>
            </a:extLst>
          </a:blip>
          <a:stretch>
            <a:fillRect/>
          </a:stretch>
        </p:blipFill>
        <p:spPr bwMode="auto">
          <a:xfrm>
            <a:off x="4267200" y="1524000"/>
            <a:ext cx="4008104" cy="441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158004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2A668A3-6E43-4080-B20A-EE98C75D7ABD}"/>
              </a:ext>
            </a:extLst>
          </p:cNvPr>
          <p:cNvSpPr txBox="1">
            <a:spLocks/>
          </p:cNvSpPr>
          <p:nvPr/>
        </p:nvSpPr>
        <p:spPr>
          <a:xfrm>
            <a:off x="214131" y="1345247"/>
            <a:ext cx="3657600" cy="639762"/>
          </a:xfrm>
          <a:prstGeom prst="rect">
            <a:avLst/>
          </a:prstGeom>
          <a:solidFill>
            <a:schemeClr val="accent1">
              <a:lumMod val="75000"/>
            </a:schemeClr>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9pPr>
          </a:lstStyle>
          <a:p>
            <a:r>
              <a:rPr lang="es-419" sz="2400" dirty="0">
                <a:solidFill>
                  <a:schemeClr val="bg1"/>
                </a:solidFill>
              </a:rPr>
              <a:t>Antes: Lista de Selección</a:t>
            </a:r>
          </a:p>
        </p:txBody>
      </p:sp>
      <p:sp>
        <p:nvSpPr>
          <p:cNvPr id="3" name="Text Placeholder 4">
            <a:extLst>
              <a:ext uri="{FF2B5EF4-FFF2-40B4-BE49-F238E27FC236}">
                <a16:creationId xmlns:a16="http://schemas.microsoft.com/office/drawing/2014/main" id="{11E232DE-00F4-46AB-BA02-9132BFDBA0EB}"/>
              </a:ext>
            </a:extLst>
          </p:cNvPr>
          <p:cNvSpPr txBox="1">
            <a:spLocks/>
          </p:cNvSpPr>
          <p:nvPr/>
        </p:nvSpPr>
        <p:spPr>
          <a:xfrm>
            <a:off x="4755264" y="1345247"/>
            <a:ext cx="3657600" cy="639762"/>
          </a:xfrm>
          <a:prstGeom prst="rect">
            <a:avLst/>
          </a:prstGeom>
          <a:solidFill>
            <a:schemeClr val="tx2"/>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9pPr>
          </a:lstStyle>
          <a:p>
            <a:r>
              <a:rPr lang="es-419" sz="2400" dirty="0">
                <a:solidFill>
                  <a:srgbClr val="0070C0"/>
                </a:solidFill>
              </a:rPr>
              <a:t>Después</a:t>
            </a:r>
          </a:p>
        </p:txBody>
      </p:sp>
      <p:pic>
        <p:nvPicPr>
          <p:cNvPr id="4" name="Picture 2" descr="MVC-027F">
            <a:extLst>
              <a:ext uri="{FF2B5EF4-FFF2-40B4-BE49-F238E27FC236}">
                <a16:creationId xmlns:a16="http://schemas.microsoft.com/office/drawing/2014/main" id="{DF20A029-7345-4F8F-A05A-100CEF4A8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14131" y="2257565"/>
            <a:ext cx="3657600" cy="27432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2" descr="MVC-011F">
            <a:extLst>
              <a:ext uri="{FF2B5EF4-FFF2-40B4-BE49-F238E27FC236}">
                <a16:creationId xmlns:a16="http://schemas.microsoft.com/office/drawing/2014/main" id="{4BE0296A-D714-4FCA-8640-F5723EC1B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501" t="3334" r="21249" b="5000"/>
          <a:stretch>
            <a:fillRect/>
          </a:stretch>
        </p:blipFill>
        <p:spPr>
          <a:xfrm>
            <a:off x="4967617" y="2257564"/>
            <a:ext cx="3232895" cy="343717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Title 7">
            <a:extLst>
              <a:ext uri="{FF2B5EF4-FFF2-40B4-BE49-F238E27FC236}">
                <a16:creationId xmlns:a16="http://schemas.microsoft.com/office/drawing/2014/main" id="{D033C501-748D-48C9-92DE-3E51DC5164A8}"/>
              </a:ext>
            </a:extLst>
          </p:cNvPr>
          <p:cNvSpPr>
            <a:spLocks noGrp="1"/>
          </p:cNvSpPr>
          <p:nvPr>
            <p:ph type="title"/>
          </p:nvPr>
        </p:nvSpPr>
        <p:spPr/>
        <p:txBody>
          <a:bodyPr/>
          <a:lstStyle/>
          <a:p>
            <a:pPr algn="r"/>
            <a:r>
              <a:rPr lang="en-US" sz="2000" b="1" dirty="0">
                <a:solidFill>
                  <a:schemeClr val="bg1"/>
                </a:solidFill>
                <a:latin typeface="Libre Baskerville" panose="020B0604020202020204" charset="0"/>
              </a:rPr>
              <a:t>Recursos de </a:t>
            </a:r>
            <a:r>
              <a:rPr lang="en-US" sz="2000" b="1" dirty="0" err="1">
                <a:solidFill>
                  <a:schemeClr val="bg1"/>
                </a:solidFill>
                <a:latin typeface="Libre Baskerville" panose="020B0604020202020204" charset="0"/>
              </a:rPr>
              <a:t>Capacitación</a:t>
            </a:r>
            <a:r>
              <a:rPr lang="en-US" sz="2000" b="1" dirty="0">
                <a:solidFill>
                  <a:schemeClr val="bg1"/>
                </a:solidFill>
                <a:latin typeface="Libre Baskerville" panose="020B0604020202020204" charset="0"/>
              </a:rPr>
              <a:t> </a:t>
            </a:r>
            <a:r>
              <a:rPr lang="en-US" sz="2000" b="1" dirty="0" err="1">
                <a:solidFill>
                  <a:schemeClr val="bg1"/>
                </a:solidFill>
                <a:latin typeface="Libre Baskerville" panose="020B0604020202020204" charset="0"/>
              </a:rPr>
              <a:t>Inclusivos</a:t>
            </a:r>
            <a:r>
              <a:rPr lang="en-US" sz="2000" b="1" dirty="0">
                <a:solidFill>
                  <a:schemeClr val="bg1"/>
                </a:solidFill>
                <a:latin typeface="Libre Baskerville" panose="020B0604020202020204" charset="0"/>
              </a:rPr>
              <a:t> </a:t>
            </a:r>
            <a:br>
              <a:rPr lang="en-US" sz="2000" b="1" dirty="0">
                <a:solidFill>
                  <a:schemeClr val="bg1"/>
                </a:solidFill>
                <a:latin typeface="Libre Baskerville" panose="020B0604020202020204" charset="0"/>
              </a:rPr>
            </a:br>
            <a:r>
              <a:rPr lang="en-US" sz="2000" b="1" dirty="0">
                <a:solidFill>
                  <a:schemeClr val="bg1"/>
                </a:solidFill>
                <a:latin typeface="Libre Baskerville" panose="020B0604020202020204" charset="0"/>
              </a:rPr>
              <a:t>para </a:t>
            </a:r>
            <a:r>
              <a:rPr lang="en-US" sz="2000" b="1" dirty="0" err="1">
                <a:solidFill>
                  <a:schemeClr val="bg1"/>
                </a:solidFill>
                <a:latin typeface="Libre Baskerville" panose="020B0604020202020204" charset="0"/>
              </a:rPr>
              <a:t>Promover</a:t>
            </a:r>
            <a:r>
              <a:rPr lang="en-US" sz="2000" b="1" dirty="0">
                <a:solidFill>
                  <a:schemeClr val="bg1"/>
                </a:solidFill>
                <a:latin typeface="Libre Baskerville" panose="020B0604020202020204" charset="0"/>
              </a:rPr>
              <a:t> </a:t>
            </a:r>
            <a:r>
              <a:rPr lang="en-US" sz="2000" b="1" dirty="0" err="1">
                <a:solidFill>
                  <a:schemeClr val="bg1"/>
                </a:solidFill>
                <a:latin typeface="Libre Baskerville" panose="020B0604020202020204" charset="0"/>
              </a:rPr>
              <a:t>Habilidades</a:t>
            </a:r>
            <a:endParaRPr lang="en-US" sz="2000" b="1" dirty="0">
              <a:solidFill>
                <a:schemeClr val="bg1"/>
              </a:solidFill>
              <a:latin typeface="Libre Baskerville" panose="020B0604020202020204" charset="0"/>
            </a:endParaRPr>
          </a:p>
        </p:txBody>
      </p:sp>
    </p:spTree>
    <p:extLst>
      <p:ext uri="{BB962C8B-B14F-4D97-AF65-F5344CB8AC3E}">
        <p14:creationId xmlns:p14="http://schemas.microsoft.com/office/powerpoint/2010/main" val="351922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1C1DCFA-6D83-465C-A41A-68E5F359E9FF}"/>
              </a:ext>
            </a:extLst>
          </p:cNvPr>
          <p:cNvSpPr txBox="1"/>
          <p:nvPr/>
        </p:nvSpPr>
        <p:spPr>
          <a:xfrm>
            <a:off x="27931" y="1455965"/>
            <a:ext cx="3129883" cy="4247317"/>
          </a:xfrm>
          <a:prstGeom prst="rect">
            <a:avLst/>
          </a:prstGeom>
          <a:noFill/>
        </p:spPr>
        <p:txBody>
          <a:bodyPr wrap="square" rtlCol="0">
            <a:spAutoFit/>
          </a:bodyPr>
          <a:lstStyle/>
          <a:p>
            <a:r>
              <a:rPr lang="es-ES" dirty="0">
                <a:latin typeface="Libre Baskerville" panose="020B0604020202020204" charset="0"/>
              </a:rPr>
              <a:t>En 2016, la tasa de pobreza de las personas con discapacidades en edad laboral (26.7%) es más del doble que la de las personas sin discapacidades (11.6%).</a:t>
            </a:r>
          </a:p>
          <a:p>
            <a:endParaRPr lang="es-ES" dirty="0">
              <a:latin typeface="Libre Baskerville" panose="020B0604020202020204" charset="0"/>
            </a:endParaRPr>
          </a:p>
          <a:p>
            <a:r>
              <a:rPr lang="es-ES" dirty="0">
                <a:latin typeface="Libre Baskerville" panose="020B0604020202020204" charset="0"/>
              </a:rPr>
              <a:t>Más personas con discapacidades viven en la pobreza (27%) que cualquier otra minoría. El 22% de los afroamericanos vive en la pobreza mientras que el 19% de los hispanos / latinos lo hacen. El 13% de las mujeres viven en la pobreza y solo el 9% de las personas blancas viven en la pobreza.</a:t>
            </a:r>
          </a:p>
        </p:txBody>
      </p:sp>
      <p:sp>
        <p:nvSpPr>
          <p:cNvPr id="16" name="TextBox 15">
            <a:extLst>
              <a:ext uri="{FF2B5EF4-FFF2-40B4-BE49-F238E27FC236}">
                <a16:creationId xmlns:a16="http://schemas.microsoft.com/office/drawing/2014/main" id="{0BEA6A7D-80B1-49AF-BAC1-D4C34CEEBF76}"/>
              </a:ext>
            </a:extLst>
          </p:cNvPr>
          <p:cNvSpPr txBox="1"/>
          <p:nvPr/>
        </p:nvSpPr>
        <p:spPr>
          <a:xfrm>
            <a:off x="87879" y="5623251"/>
            <a:ext cx="5486401" cy="784830"/>
          </a:xfrm>
          <a:prstGeom prst="rect">
            <a:avLst/>
          </a:prstGeom>
          <a:noFill/>
        </p:spPr>
        <p:txBody>
          <a:bodyPr wrap="square" rtlCol="0">
            <a:spAutoFit/>
          </a:bodyPr>
          <a:lstStyle/>
          <a:p>
            <a:r>
              <a:rPr lang="es-ES" dirty="0">
                <a:latin typeface="Libre Baskerville" panose="020B0604020202020204" charset="0"/>
              </a:rPr>
              <a:t>Obviamente, hay una tasa de pobreza aún mayor para las personas que caen en categorías múltiples, como una mujer afroamericana con una discapacidad.</a:t>
            </a:r>
            <a:endParaRPr lang="en-US" dirty="0">
              <a:latin typeface="Libre Baskerville" panose="020B0604020202020204" charset="0"/>
            </a:endParaRPr>
          </a:p>
        </p:txBody>
      </p:sp>
      <p:sp>
        <p:nvSpPr>
          <p:cNvPr id="2" name="Title 1">
            <a:extLst>
              <a:ext uri="{FF2B5EF4-FFF2-40B4-BE49-F238E27FC236}">
                <a16:creationId xmlns:a16="http://schemas.microsoft.com/office/drawing/2014/main" id="{B5187B7D-D3C1-4B81-82C6-EE8277730B99}"/>
              </a:ext>
            </a:extLst>
          </p:cNvPr>
          <p:cNvSpPr>
            <a:spLocks noGrp="1"/>
          </p:cNvSpPr>
          <p:nvPr>
            <p:ph type="title" idx="4294967295"/>
          </p:nvPr>
        </p:nvSpPr>
        <p:spPr/>
        <p:txBody>
          <a:bodyPr/>
          <a:lstStyle/>
          <a:p>
            <a:pPr algn="r" rtl="0"/>
            <a:r>
              <a:rPr lang="en-US" sz="2400" b="1" i="0" dirty="0">
                <a:solidFill>
                  <a:srgbClr val="FFFFFF"/>
                </a:solidFill>
                <a:effectLst/>
                <a:latin typeface="Libre Baskerville" panose="020B0604020202020204" charset="0"/>
                <a:ea typeface="Libre Baskerville" panose="020B0604020202020204" charset="0"/>
                <a:cs typeface="Libre Baskerville" panose="020B0604020202020204" charset="0"/>
              </a:rPr>
              <a:t>Las personas con discapacidad son los </a:t>
            </a:r>
            <a:br>
              <a:rPr lang="en-US" sz="2400" b="1" i="0" dirty="0">
                <a:solidFill>
                  <a:srgbClr val="FFFFFF"/>
                </a:solidFill>
                <a:effectLst/>
                <a:latin typeface="Libre Baskerville" panose="020B0604020202020204" charset="0"/>
                <a:ea typeface="Libre Baskerville" panose="020B0604020202020204" charset="0"/>
                <a:cs typeface="Libre Baskerville" panose="020B0604020202020204" charset="0"/>
              </a:rPr>
            </a:br>
            <a:r>
              <a:rPr lang="es-419" sz="2400" b="1" dirty="0">
                <a:solidFill>
                  <a:srgbClr val="FFFFFF"/>
                </a:solidFill>
                <a:latin typeface="Libre Baskerville" panose="020B0604020202020204" charset="0"/>
                <a:ea typeface="Libre Baskerville" panose="020B0604020202020204" charset="0"/>
                <a:cs typeface="Libre Baskerville" panose="020B0604020202020204" charset="0"/>
              </a:rPr>
              <a:t>mas</a:t>
            </a:r>
            <a:r>
              <a:rPr lang="en-US" sz="2400" b="1" dirty="0">
                <a:solidFill>
                  <a:srgbClr val="FFFFFF"/>
                </a:solidFill>
                <a:latin typeface="Libre Baskerville" panose="020B0604020202020204" charset="0"/>
                <a:ea typeface="Libre Baskerville" panose="020B0604020202020204" charset="0"/>
                <a:cs typeface="Libre Baskerville" panose="020B0604020202020204" charset="0"/>
              </a:rPr>
              <a:t> pobres de los pobres</a:t>
            </a:r>
            <a:endParaRPr lang="en-US" dirty="0">
              <a:effectLst/>
            </a:endParaRPr>
          </a:p>
          <a:p>
            <a:pPr algn="r"/>
            <a:endParaRPr lang="en-US" dirty="0"/>
          </a:p>
        </p:txBody>
      </p:sp>
      <p:pic>
        <p:nvPicPr>
          <p:cNvPr id="5" name="Picture 4">
            <a:extLst>
              <a:ext uri="{FF2B5EF4-FFF2-40B4-BE49-F238E27FC236}">
                <a16:creationId xmlns:a16="http://schemas.microsoft.com/office/drawing/2014/main" id="{AD99ABE5-6C9B-4290-B46A-47985354AAE7}"/>
              </a:ext>
            </a:extLst>
          </p:cNvPr>
          <p:cNvPicPr>
            <a:picLocks noChangeAspect="1"/>
          </p:cNvPicPr>
          <p:nvPr/>
        </p:nvPicPr>
        <p:blipFill>
          <a:blip r:embed="rId3"/>
          <a:stretch>
            <a:fillRect/>
          </a:stretch>
        </p:blipFill>
        <p:spPr>
          <a:xfrm>
            <a:off x="3067694" y="1617473"/>
            <a:ext cx="6048375" cy="3924300"/>
          </a:xfrm>
          <a:prstGeom prst="rect">
            <a:avLst/>
          </a:prstGeom>
        </p:spPr>
      </p:pic>
      <p:sp>
        <p:nvSpPr>
          <p:cNvPr id="7" name="Rectangle 6">
            <a:extLst>
              <a:ext uri="{FF2B5EF4-FFF2-40B4-BE49-F238E27FC236}">
                <a16:creationId xmlns:a16="http://schemas.microsoft.com/office/drawing/2014/main" id="{091526B7-971C-4A6A-961B-805A6AB29E99}"/>
              </a:ext>
            </a:extLst>
          </p:cNvPr>
          <p:cNvSpPr/>
          <p:nvPr/>
        </p:nvSpPr>
        <p:spPr>
          <a:xfrm>
            <a:off x="3417375" y="1655957"/>
            <a:ext cx="6222569" cy="784830"/>
          </a:xfrm>
          <a:prstGeom prst="rect">
            <a:avLst/>
          </a:prstGeom>
        </p:spPr>
        <p:txBody>
          <a:bodyPr wrap="square">
            <a:spAutoFit/>
          </a:bodyPr>
          <a:lstStyle/>
          <a:p>
            <a:r>
              <a:rPr lang="en-US" b="1" dirty="0" err="1"/>
              <a:t>Índices</a:t>
            </a:r>
            <a:r>
              <a:rPr lang="en-US" b="1" dirty="0"/>
              <a:t> de </a:t>
            </a:r>
            <a:r>
              <a:rPr lang="en-US" b="1" dirty="0" err="1"/>
              <a:t>Pobreza</a:t>
            </a:r>
            <a:r>
              <a:rPr lang="en-US" b="1" dirty="0"/>
              <a:t> </a:t>
            </a:r>
            <a:r>
              <a:rPr lang="en-US" b="1" dirty="0" err="1"/>
              <a:t>en</a:t>
            </a:r>
            <a:r>
              <a:rPr lang="en-US" b="1" dirty="0"/>
              <a:t> el 2017 </a:t>
            </a:r>
            <a:r>
              <a:rPr lang="en-US" b="1" dirty="0" err="1"/>
              <a:t>por</a:t>
            </a:r>
            <a:r>
              <a:rPr lang="en-US" b="1" dirty="0"/>
              <a:t>: Raza, </a:t>
            </a:r>
            <a:r>
              <a:rPr lang="en-US" b="1" dirty="0" err="1"/>
              <a:t>Etnia</a:t>
            </a:r>
            <a:r>
              <a:rPr lang="en-US" b="1" dirty="0"/>
              <a:t>, </a:t>
            </a:r>
            <a:r>
              <a:rPr lang="en-US" b="1" dirty="0" err="1"/>
              <a:t>Género</a:t>
            </a:r>
            <a:r>
              <a:rPr lang="en-US" b="1" dirty="0"/>
              <a:t> y </a:t>
            </a:r>
            <a:r>
              <a:rPr lang="en-US" b="1" dirty="0" err="1"/>
              <a:t>Discapacidad</a:t>
            </a:r>
            <a:r>
              <a:rPr lang="en-US" b="1" dirty="0"/>
              <a:t> </a:t>
            </a:r>
            <a:r>
              <a:rPr lang="en-US" b="1" dirty="0" err="1"/>
              <a:t>Blancos</a:t>
            </a:r>
            <a:r>
              <a:rPr lang="en-US" b="1" dirty="0"/>
              <a:t>/</a:t>
            </a:r>
            <a:r>
              <a:rPr lang="en-US" b="1" dirty="0" err="1"/>
              <a:t>mujeres</a:t>
            </a:r>
            <a:r>
              <a:rPr lang="en-US" b="1" dirty="0"/>
              <a:t>/ </a:t>
            </a:r>
            <a:r>
              <a:rPr lang="en-US" b="1" dirty="0" err="1"/>
              <a:t>afroamericanos</a:t>
            </a:r>
            <a:r>
              <a:rPr lang="en-US" b="1" dirty="0"/>
              <a:t>/ </a:t>
            </a:r>
            <a:r>
              <a:rPr lang="en-US" b="1" dirty="0" err="1"/>
              <a:t>latinoamericanos</a:t>
            </a:r>
            <a:r>
              <a:rPr lang="en-US" b="1" dirty="0"/>
              <a:t>/ personas con </a:t>
            </a:r>
            <a:r>
              <a:rPr lang="en-US" b="1" dirty="0" err="1"/>
              <a:t>discapacidad</a:t>
            </a:r>
            <a:endParaRPr lang="en-US" b="1" dirty="0"/>
          </a:p>
        </p:txBody>
      </p:sp>
    </p:spTree>
    <p:extLst>
      <p:ext uri="{BB962C8B-B14F-4D97-AF65-F5344CB8AC3E}">
        <p14:creationId xmlns:p14="http://schemas.microsoft.com/office/powerpoint/2010/main" val="5508835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6203A7-E626-48C5-85EB-447D5A86E36A}"/>
              </a:ext>
            </a:extLst>
          </p:cNvPr>
          <p:cNvSpPr>
            <a:spLocks noGrp="1"/>
          </p:cNvSpPr>
          <p:nvPr>
            <p:ph type="title"/>
          </p:nvPr>
        </p:nvSpPr>
        <p:spPr>
          <a:xfrm>
            <a:off x="457502" y="274558"/>
            <a:ext cx="8229023" cy="276999"/>
          </a:xfrm>
        </p:spPr>
        <p:txBody>
          <a:bodyPr/>
          <a:lstStyle/>
          <a:p>
            <a:pPr algn="r"/>
            <a:r>
              <a:rPr lang="es-ES" sz="2400" b="1" dirty="0">
                <a:solidFill>
                  <a:schemeClr val="bg1"/>
                </a:solidFill>
                <a:latin typeface="Libre Baskerville" panose="020B0604020202020204" charset="0"/>
              </a:rPr>
              <a:t>Una Encuesta revela la Necesidad </a:t>
            </a:r>
            <a:br>
              <a:rPr lang="es-ES" sz="2400" b="1" dirty="0">
                <a:solidFill>
                  <a:schemeClr val="bg1"/>
                </a:solidFill>
                <a:latin typeface="Libre Baskerville" panose="020B0604020202020204" charset="0"/>
              </a:rPr>
            </a:br>
            <a:r>
              <a:rPr lang="es-ES" sz="2400" b="1" dirty="0">
                <a:solidFill>
                  <a:schemeClr val="bg1"/>
                </a:solidFill>
                <a:latin typeface="Libre Baskerville" panose="020B0604020202020204" charset="0"/>
              </a:rPr>
              <a:t>Clave de más Apoyos para los Padres</a:t>
            </a:r>
            <a:endParaRPr lang="en-US" sz="2400" b="1" dirty="0">
              <a:solidFill>
                <a:schemeClr val="bg1"/>
              </a:solidFill>
              <a:latin typeface="Libre Baskerville" panose="020B0604020202020204" charset="0"/>
            </a:endParaRPr>
          </a:p>
        </p:txBody>
      </p:sp>
      <p:sp>
        <p:nvSpPr>
          <p:cNvPr id="6" name="Text Placeholder 5">
            <a:extLst>
              <a:ext uri="{FF2B5EF4-FFF2-40B4-BE49-F238E27FC236}">
                <a16:creationId xmlns:a16="http://schemas.microsoft.com/office/drawing/2014/main" id="{35BE7C2F-9C66-4BD0-8910-FFA770F610D2}"/>
              </a:ext>
            </a:extLst>
          </p:cNvPr>
          <p:cNvSpPr>
            <a:spLocks noGrp="1"/>
          </p:cNvSpPr>
          <p:nvPr>
            <p:ph type="body" idx="1"/>
          </p:nvPr>
        </p:nvSpPr>
        <p:spPr/>
        <p:txBody>
          <a:bodyPr/>
          <a:lstStyle/>
          <a:p>
            <a:endParaRPr lang="en-US"/>
          </a:p>
        </p:txBody>
      </p:sp>
      <p:sp>
        <p:nvSpPr>
          <p:cNvPr id="7" name="Text Placeholder 6">
            <a:extLst>
              <a:ext uri="{FF2B5EF4-FFF2-40B4-BE49-F238E27FC236}">
                <a16:creationId xmlns:a16="http://schemas.microsoft.com/office/drawing/2014/main" id="{A9268F31-F579-4F8B-B4B4-2917CDDC46D7}"/>
              </a:ext>
            </a:extLst>
          </p:cNvPr>
          <p:cNvSpPr>
            <a:spLocks noGrp="1"/>
          </p:cNvSpPr>
          <p:nvPr>
            <p:ph type="body" idx="2"/>
          </p:nvPr>
        </p:nvSpPr>
        <p:spPr>
          <a:xfrm>
            <a:off x="4709158" y="1577358"/>
            <a:ext cx="4434841" cy="276999"/>
          </a:xfrm>
        </p:spPr>
        <p:txBody>
          <a:bodyPr/>
          <a:lstStyle/>
          <a:p>
            <a:pPr marL="285750" indent="-285750">
              <a:buFont typeface="Wingdings" panose="05000000000000000000" pitchFamily="2" charset="2"/>
              <a:buChar char="v"/>
            </a:pPr>
            <a:r>
              <a:rPr lang="es-ES" sz="1600" dirty="0">
                <a:latin typeface="Libre Baskerville" panose="020B0604020202020204" charset="0"/>
              </a:rPr>
              <a:t>Entre octubre y diciembre de 2017, </a:t>
            </a:r>
            <a:r>
              <a:rPr lang="es-ES" sz="1600" dirty="0" err="1">
                <a:latin typeface="Libre Baskerville" panose="020B0604020202020204" charset="0"/>
              </a:rPr>
              <a:t>RespectAbility</a:t>
            </a:r>
            <a:r>
              <a:rPr lang="es-ES" sz="1600" dirty="0">
                <a:latin typeface="Libre Baskerville" panose="020B0604020202020204" charset="0"/>
              </a:rPr>
              <a:t> distribuyó una encuesta a la comunidad a más de 325 partes interesadas en la comunidad de Long Beach.</a:t>
            </a:r>
          </a:p>
          <a:p>
            <a:pPr marL="285750" indent="-285750">
              <a:buFont typeface="Wingdings" panose="05000000000000000000" pitchFamily="2" charset="2"/>
              <a:buChar char="v"/>
            </a:pPr>
            <a:endParaRPr lang="es-ES" sz="1600" dirty="0">
              <a:latin typeface="Libre Baskerville" panose="020B0604020202020204" charset="0"/>
            </a:endParaRPr>
          </a:p>
          <a:p>
            <a:pPr marL="285750" indent="-285750">
              <a:buFont typeface="Wingdings" panose="05000000000000000000" pitchFamily="2" charset="2"/>
              <a:buChar char="v"/>
            </a:pPr>
            <a:r>
              <a:rPr lang="es-ES" sz="1600" dirty="0">
                <a:latin typeface="Libre Baskerville" panose="020B0604020202020204" charset="0"/>
              </a:rPr>
              <a:t>Los encuestados mostraron la necesidad de:</a:t>
            </a:r>
          </a:p>
          <a:p>
            <a:pPr marL="285750" indent="-285750">
              <a:buFont typeface="Wingdings" panose="05000000000000000000" pitchFamily="2" charset="2"/>
              <a:buChar char="v"/>
            </a:pPr>
            <a:r>
              <a:rPr lang="es-ES" sz="1600" dirty="0">
                <a:latin typeface="Libre Baskerville" panose="020B0604020202020204" charset="0"/>
              </a:rPr>
              <a:t>Una feria de recursos gratuitos para que los padres conozcan sus derechos, servicios / recursos disponibles para sus hijos</a:t>
            </a:r>
          </a:p>
          <a:p>
            <a:pPr marL="285750" indent="-285750">
              <a:buFont typeface="Wingdings" panose="05000000000000000000" pitchFamily="2" charset="2"/>
              <a:buChar char="v"/>
            </a:pPr>
            <a:endParaRPr lang="es-ES" sz="1600" dirty="0">
              <a:latin typeface="Libre Baskerville" panose="020B0604020202020204" charset="0"/>
            </a:endParaRPr>
          </a:p>
          <a:p>
            <a:pPr marL="285750" indent="-285750">
              <a:buFont typeface="Wingdings" panose="05000000000000000000" pitchFamily="2" charset="2"/>
              <a:buChar char="v"/>
            </a:pPr>
            <a:r>
              <a:rPr lang="es-ES" sz="1600" dirty="0">
                <a:latin typeface="Libre Baskerville" panose="020B0604020202020204" charset="0"/>
              </a:rPr>
              <a:t>Oportunidades en línea o en persona para que los padres y tutores de los estudiantes con discapacidades se reúnan, compartan ideas y obtengan apoyo</a:t>
            </a:r>
            <a:endParaRPr lang="en-US" sz="1600" dirty="0">
              <a:latin typeface="Libre Baskerville" panose="020B0604020202020204" charset="0"/>
            </a:endParaRPr>
          </a:p>
        </p:txBody>
      </p:sp>
      <p:pic>
        <p:nvPicPr>
          <p:cNvPr id="9222" name="Picture 6" descr="2017 Community Survey">
            <a:extLst>
              <a:ext uri="{FF2B5EF4-FFF2-40B4-BE49-F238E27FC236}">
                <a16:creationId xmlns:a16="http://schemas.microsoft.com/office/drawing/2014/main" id="{61564313-20A0-4D2A-B625-66F446E81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77358"/>
            <a:ext cx="4138047" cy="1406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2076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4EEBCF-014D-4612-82F3-D82C4E1B966B}"/>
              </a:ext>
            </a:extLst>
          </p:cNvPr>
          <p:cNvSpPr>
            <a:spLocks noGrp="1"/>
          </p:cNvSpPr>
          <p:nvPr>
            <p:ph type="title"/>
          </p:nvPr>
        </p:nvSpPr>
        <p:spPr/>
        <p:txBody>
          <a:bodyPr/>
          <a:lstStyle/>
          <a:p>
            <a:pPr algn="r"/>
            <a:r>
              <a:rPr lang="en-US" sz="2400" b="1" dirty="0">
                <a:solidFill>
                  <a:schemeClr val="bg1"/>
                </a:solidFill>
                <a:latin typeface="Libre Baskerville" panose="020B0604020202020204" charset="0"/>
              </a:rPr>
              <a:t>Recursos </a:t>
            </a:r>
            <a:r>
              <a:rPr lang="en-US" sz="2400" b="1" dirty="0" err="1">
                <a:solidFill>
                  <a:schemeClr val="bg1"/>
                </a:solidFill>
                <a:latin typeface="Libre Baskerville" panose="020B0604020202020204" charset="0"/>
              </a:rPr>
              <a:t>sobre</a:t>
            </a:r>
            <a:r>
              <a:rPr lang="en-US" sz="2400" b="1" dirty="0">
                <a:solidFill>
                  <a:schemeClr val="bg1"/>
                </a:solidFill>
                <a:latin typeface="Libre Baskerville" panose="020B0604020202020204" charset="0"/>
              </a:rPr>
              <a:t> las </a:t>
            </a:r>
            <a:r>
              <a:rPr lang="en-US" sz="2400" b="1" dirty="0" err="1">
                <a:solidFill>
                  <a:schemeClr val="bg1"/>
                </a:solidFill>
                <a:latin typeface="Libre Baskerville" panose="020B0604020202020204" charset="0"/>
              </a:rPr>
              <a:t>Discapacidades</a:t>
            </a:r>
            <a:r>
              <a:rPr lang="en-US" sz="2400" b="1" dirty="0">
                <a:solidFill>
                  <a:schemeClr val="bg1"/>
                </a:solidFill>
                <a:latin typeface="Libre Baskerville" panose="020B0604020202020204" charset="0"/>
              </a:rPr>
              <a:t> </a:t>
            </a:r>
            <a:br>
              <a:rPr lang="en-US" sz="2400" b="1" dirty="0">
                <a:solidFill>
                  <a:schemeClr val="bg1"/>
                </a:solidFill>
                <a:latin typeface="Libre Baskerville" panose="020B0604020202020204" charset="0"/>
              </a:rPr>
            </a:br>
            <a:r>
              <a:rPr lang="en-US" sz="2400" b="1" dirty="0">
                <a:solidFill>
                  <a:schemeClr val="bg1"/>
                </a:solidFill>
                <a:latin typeface="Libre Baskerville" panose="020B0604020202020204" charset="0"/>
              </a:rPr>
              <a:t>de </a:t>
            </a:r>
            <a:r>
              <a:rPr lang="en-US" sz="2400" b="1" dirty="0" err="1">
                <a:solidFill>
                  <a:schemeClr val="bg1"/>
                </a:solidFill>
                <a:latin typeface="Libre Baskerville" panose="020B0604020202020204" charset="0"/>
              </a:rPr>
              <a:t>Aprendizaje</a:t>
            </a:r>
            <a:endParaRPr lang="en-US" sz="2400" b="1" dirty="0">
              <a:solidFill>
                <a:schemeClr val="bg1"/>
              </a:solidFill>
              <a:latin typeface="Libre Baskerville" panose="020B0604020202020204" charset="0"/>
            </a:endParaRPr>
          </a:p>
        </p:txBody>
      </p:sp>
      <p:sp>
        <p:nvSpPr>
          <p:cNvPr id="5" name="Text Placeholder 4">
            <a:extLst>
              <a:ext uri="{FF2B5EF4-FFF2-40B4-BE49-F238E27FC236}">
                <a16:creationId xmlns:a16="http://schemas.microsoft.com/office/drawing/2014/main" id="{F858ABD1-0B23-4A31-8037-F4CF670ABF55}"/>
              </a:ext>
            </a:extLst>
          </p:cNvPr>
          <p:cNvSpPr>
            <a:spLocks noGrp="1"/>
          </p:cNvSpPr>
          <p:nvPr>
            <p:ph type="body" idx="1"/>
          </p:nvPr>
        </p:nvSpPr>
        <p:spPr>
          <a:xfrm>
            <a:off x="209542" y="1577242"/>
            <a:ext cx="4362471" cy="1506921"/>
          </a:xfrm>
        </p:spPr>
        <p:txBody>
          <a:bodyPr/>
          <a:lstStyle/>
          <a:p>
            <a:pPr marL="342900" indent="-342900">
              <a:buFont typeface="Wingdings" panose="05000000000000000000" pitchFamily="2" charset="2"/>
              <a:buChar char="v"/>
            </a:pPr>
            <a:r>
              <a:rPr lang="es-ES" sz="1600" dirty="0">
                <a:latin typeface="Libre Baskerville" panose="020B0604020202020204" charset="0"/>
              </a:rPr>
              <a:t>Los padres quieren lo mejor para sus hijos. Nosotros también. Por primera vez, 15 organizaciones sin fines de lucro han unido fuerzas para apoyar a los padres de uno de cada cinco niños con problemas de aprendizaje y atención durante su viaje.</a:t>
            </a:r>
          </a:p>
          <a:p>
            <a:pPr marL="342900" indent="-342900">
              <a:buFont typeface="Wingdings" panose="05000000000000000000" pitchFamily="2" charset="2"/>
              <a:buChar char="v"/>
            </a:pPr>
            <a:r>
              <a:rPr lang="es-ES" sz="1600" dirty="0">
                <a:latin typeface="Libre Baskerville" panose="020B0604020202020204" charset="0"/>
              </a:rPr>
              <a:t>Con el apoyo adecuado, los padres pueden ayudar a los niños a desbloquear sus fortalezas y alcanzar su máximo potencial. Con tecnología de última generación, recursos personalizados, acceso diario gratuito a expertos, una comunidad en línea segura, consejos prácticos y más, </a:t>
            </a:r>
            <a:r>
              <a:rPr lang="es-ES" sz="1600" dirty="0" err="1">
                <a:latin typeface="Libre Baskerville" panose="020B0604020202020204" charset="0"/>
              </a:rPr>
              <a:t>Understood</a:t>
            </a:r>
            <a:r>
              <a:rPr lang="es-ES" sz="1600" dirty="0">
                <a:latin typeface="Libre Baskerville" panose="020B0604020202020204" charset="0"/>
              </a:rPr>
              <a:t> pretende ser ese soporte.</a:t>
            </a:r>
            <a:endParaRPr lang="en-US" sz="1600" dirty="0">
              <a:latin typeface="Libre Baskerville" panose="020B0604020202020204" charset="0"/>
            </a:endParaRPr>
          </a:p>
        </p:txBody>
      </p:sp>
      <p:pic>
        <p:nvPicPr>
          <p:cNvPr id="4100" name="Picture 4" descr="Blue and purple logo of understood.org">
            <a:extLst>
              <a:ext uri="{FF2B5EF4-FFF2-40B4-BE49-F238E27FC236}">
                <a16:creationId xmlns:a16="http://schemas.microsoft.com/office/drawing/2014/main" id="{822786AE-8B08-45A3-AC2B-95C33AAB4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5612" y="2388838"/>
            <a:ext cx="4381500" cy="13906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70BA9EF-99B4-4A74-A43C-0166E58D7955}"/>
              </a:ext>
            </a:extLst>
          </p:cNvPr>
          <p:cNvSpPr/>
          <p:nvPr/>
        </p:nvSpPr>
        <p:spPr>
          <a:xfrm>
            <a:off x="4479211" y="4109848"/>
            <a:ext cx="4474302" cy="400110"/>
          </a:xfrm>
          <a:prstGeom prst="rect">
            <a:avLst/>
          </a:prstGeom>
        </p:spPr>
        <p:txBody>
          <a:bodyPr wrap="none">
            <a:spAutoFit/>
          </a:bodyPr>
          <a:lstStyle/>
          <a:p>
            <a:r>
              <a:rPr lang="en-US" sz="2000" b="1" dirty="0">
                <a:latin typeface="Libre Baskerville" panose="020B0604020202020204" charset="0"/>
                <a:hlinkClick r:id="rId3"/>
              </a:rPr>
              <a:t>https://www.understood.org/en</a:t>
            </a:r>
            <a:endParaRPr lang="en-US" sz="2000" b="1" dirty="0">
              <a:latin typeface="Libre Baskerville" panose="020B0604020202020204" charset="0"/>
            </a:endParaRPr>
          </a:p>
        </p:txBody>
      </p:sp>
    </p:spTree>
    <p:extLst>
      <p:ext uri="{BB962C8B-B14F-4D97-AF65-F5344CB8AC3E}">
        <p14:creationId xmlns:p14="http://schemas.microsoft.com/office/powerpoint/2010/main" val="16019564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61" name="Shape 361"/>
          <p:cNvSpPr txBox="1"/>
          <p:nvPr/>
        </p:nvSpPr>
        <p:spPr>
          <a:xfrm>
            <a:off x="7290" y="1295400"/>
            <a:ext cx="9042705" cy="5455778"/>
          </a:xfrm>
          <a:prstGeom prst="rect">
            <a:avLst/>
          </a:prstGeom>
          <a:noFill/>
          <a:ln>
            <a:noFill/>
          </a:ln>
        </p:spPr>
        <p:txBody>
          <a:bodyPr wrap="square" lIns="91266" tIns="45622" rIns="91266" bIns="45622" anchor="t" anchorCtr="0">
            <a:noAutofit/>
          </a:bodyPr>
          <a:lstStyle/>
          <a:p>
            <a:pPr marL="12700" indent="-12700">
              <a:lnSpc>
                <a:spcPct val="90000"/>
              </a:lnSpc>
              <a:spcBef>
                <a:spcPts val="480"/>
              </a:spcBef>
              <a:buClr>
                <a:srgbClr val="000000"/>
              </a:buClr>
              <a:buSzPct val="100000"/>
              <a:buFont typeface="Libre Baskerville"/>
              <a:buChar char="❖"/>
            </a:pPr>
            <a:r>
              <a:rPr lang="es-ES">
                <a:latin typeface="Libre Baskerville"/>
                <a:ea typeface="Libre Baskerville"/>
                <a:cs typeface="Libre Baskerville"/>
                <a:sym typeface="Libre Baskerville"/>
              </a:rPr>
              <a:t>Informe </a:t>
            </a:r>
            <a:r>
              <a:rPr lang="es-ES" dirty="0">
                <a:latin typeface="Libre Baskerville"/>
                <a:ea typeface="Libre Baskerville"/>
                <a:cs typeface="Libre Baskerville"/>
                <a:sym typeface="Libre Baskerville"/>
              </a:rPr>
              <a:t>del Estado de Discapacidad 2015 Estados Unidos, Universidad de </a:t>
            </a:r>
            <a:r>
              <a:rPr lang="es-ES" dirty="0" err="1">
                <a:latin typeface="Libre Baskerville"/>
                <a:ea typeface="Libre Baskerville"/>
                <a:cs typeface="Libre Baskerville"/>
                <a:sym typeface="Libre Baskerville"/>
              </a:rPr>
              <a:t>Cornell</a:t>
            </a:r>
            <a:r>
              <a:rPr lang="es-ES" dirty="0">
                <a:latin typeface="Libre Baskerville"/>
                <a:ea typeface="Libre Baskerville"/>
                <a:cs typeface="Libre Baskerville"/>
                <a:sym typeface="Libre Baskerville"/>
              </a:rPr>
              <a:t>, 2015: www.disabilitystatistics.org</a:t>
            </a:r>
          </a:p>
          <a:p>
            <a:pPr marL="12700" indent="-12700">
              <a:lnSpc>
                <a:spcPct val="90000"/>
              </a:lnSpc>
              <a:spcBef>
                <a:spcPts val="480"/>
              </a:spcBef>
              <a:buClr>
                <a:srgbClr val="000000"/>
              </a:buClr>
              <a:buSzPct val="100000"/>
              <a:buFont typeface="Libre Baskerville"/>
              <a:buChar char="❖"/>
            </a:pPr>
            <a:r>
              <a:rPr lang="es-ES" dirty="0" err="1">
                <a:latin typeface="Libre Baskerville"/>
                <a:ea typeface="Libre Baskerville"/>
                <a:cs typeface="Libre Baskerville"/>
                <a:sym typeface="Libre Baskerville"/>
              </a:rPr>
              <a:t>Fedspending</a:t>
            </a:r>
            <a:r>
              <a:rPr lang="es-ES" dirty="0">
                <a:latin typeface="Libre Baskerville"/>
                <a:ea typeface="Libre Baskerville"/>
                <a:cs typeface="Libre Baskerville"/>
                <a:sym typeface="Libre Baskerville"/>
              </a:rPr>
              <a:t>: </a:t>
            </a:r>
            <a:r>
              <a:rPr lang="es-ES" dirty="0">
                <a:solidFill>
                  <a:srgbClr val="0070C0"/>
                </a:solidFill>
                <a:latin typeface="Libre Baskerville"/>
                <a:ea typeface="Libre Baskerville"/>
                <a:cs typeface="Libre Baskerville"/>
                <a:sym typeface="Libre Baskerville"/>
              </a:rPr>
              <a:t>www.fedspending.org</a:t>
            </a:r>
          </a:p>
          <a:p>
            <a:pPr marL="12700" indent="-12700">
              <a:lnSpc>
                <a:spcPct val="90000"/>
              </a:lnSpc>
              <a:spcBef>
                <a:spcPts val="480"/>
              </a:spcBef>
              <a:buClr>
                <a:srgbClr val="000000"/>
              </a:buClr>
              <a:buSzPct val="100000"/>
              <a:buFont typeface="Libre Baskerville"/>
              <a:buChar char="❖"/>
            </a:pPr>
            <a:r>
              <a:rPr lang="es-ES" dirty="0">
                <a:latin typeface="Libre Baskerville"/>
                <a:ea typeface="Libre Baskerville"/>
                <a:cs typeface="Libre Baskerville"/>
                <a:sym typeface="Libre Baskerville"/>
              </a:rPr>
              <a:t>Proyecto SEARCH</a:t>
            </a:r>
            <a:r>
              <a:rPr lang="es-ES" dirty="0">
                <a:solidFill>
                  <a:srgbClr val="0070C0"/>
                </a:solidFill>
                <a:latin typeface="Libre Baskerville"/>
                <a:ea typeface="Libre Baskerville"/>
                <a:cs typeface="Libre Baskerville"/>
                <a:sym typeface="Libre Baskerville"/>
              </a:rPr>
              <a:t>: www.projectsearch.us</a:t>
            </a:r>
          </a:p>
          <a:p>
            <a:pPr marL="12700" indent="-12700">
              <a:lnSpc>
                <a:spcPct val="90000"/>
              </a:lnSpc>
              <a:spcBef>
                <a:spcPts val="480"/>
              </a:spcBef>
              <a:buClr>
                <a:srgbClr val="000000"/>
              </a:buClr>
              <a:buSzPct val="100000"/>
              <a:buFont typeface="Libre Baskerville"/>
              <a:buChar char="❖"/>
            </a:pPr>
            <a:r>
              <a:rPr lang="es-ES" dirty="0">
                <a:latin typeface="Libre Baskerville"/>
                <a:ea typeface="Libre Baskerville"/>
                <a:cs typeface="Libre Baskerville"/>
                <a:sym typeface="Libre Baskerville"/>
              </a:rPr>
              <a:t>Red de alojamiento de trabajo: </a:t>
            </a:r>
            <a:r>
              <a:rPr lang="es-ES" dirty="0">
                <a:solidFill>
                  <a:srgbClr val="0070C0"/>
                </a:solidFill>
                <a:latin typeface="Libre Baskerville"/>
                <a:ea typeface="Libre Baskerville"/>
                <a:cs typeface="Libre Baskerville"/>
                <a:sym typeface="Libre Baskerville"/>
              </a:rPr>
              <a:t>https://askjan.org</a:t>
            </a:r>
            <a:r>
              <a:rPr lang="es-ES" dirty="0">
                <a:latin typeface="Libre Baskerville"/>
                <a:ea typeface="Libre Baskerville"/>
                <a:cs typeface="Libre Baskerville"/>
                <a:sym typeface="Libre Baskerville"/>
              </a:rPr>
              <a:t>/</a:t>
            </a:r>
          </a:p>
          <a:p>
            <a:pPr marL="12700" indent="-12700">
              <a:lnSpc>
                <a:spcPct val="90000"/>
              </a:lnSpc>
              <a:spcBef>
                <a:spcPts val="480"/>
              </a:spcBef>
              <a:buClr>
                <a:srgbClr val="000000"/>
              </a:buClr>
              <a:buSzPct val="100000"/>
              <a:buFont typeface="Libre Baskerville"/>
              <a:buChar char="❖"/>
            </a:pPr>
            <a:r>
              <a:rPr lang="es-ES" dirty="0">
                <a:latin typeface="Libre Baskerville"/>
                <a:ea typeface="Libre Baskerville"/>
                <a:cs typeface="Libre Baskerville"/>
                <a:sym typeface="Libre Baskerville"/>
              </a:rPr>
              <a:t>Agencia Estatal de Rehabilitación Vocacional: </a:t>
            </a:r>
            <a:r>
              <a:rPr lang="es-ES" dirty="0">
                <a:solidFill>
                  <a:srgbClr val="0070C0"/>
                </a:solidFill>
                <a:latin typeface="Libre Baskerville"/>
                <a:ea typeface="Libre Baskerville"/>
                <a:cs typeface="Libre Baskerville"/>
                <a:sym typeface="Libre Baskerville"/>
              </a:rPr>
              <a:t>http://wdcrobcolp01.ed.gov/Programs/EROD/org_list.cfm?category_cd=SVR</a:t>
            </a:r>
          </a:p>
          <a:p>
            <a:pPr marL="12700" indent="-12700">
              <a:lnSpc>
                <a:spcPct val="90000"/>
              </a:lnSpc>
              <a:spcBef>
                <a:spcPts val="480"/>
              </a:spcBef>
              <a:buClr>
                <a:srgbClr val="000000"/>
              </a:buClr>
              <a:buSzPct val="100000"/>
              <a:buFont typeface="Libre Baskerville"/>
              <a:buChar char="❖"/>
            </a:pPr>
            <a:r>
              <a:rPr lang="es-ES" dirty="0">
                <a:latin typeface="Libre Baskerville"/>
                <a:ea typeface="Libre Baskerville"/>
                <a:cs typeface="Libre Baskerville"/>
                <a:sym typeface="Libre Baskerville"/>
              </a:rPr>
              <a:t>Características económicas seleccionadas para la población civil no institucionalizada según el estado de discapacidad, 2011-2015 ACS (centrado en Long Beach) </a:t>
            </a:r>
            <a:r>
              <a:rPr lang="es-ES" dirty="0">
                <a:solidFill>
                  <a:srgbClr val="0070C0"/>
                </a:solidFill>
                <a:latin typeface="Libre Baskerville"/>
                <a:ea typeface="Libre Baskerville"/>
                <a:cs typeface="Libre Baskerville"/>
                <a:sym typeface="Libre Baskerville"/>
              </a:rPr>
              <a:t>http://bit.ly/LBDisabilityjobs</a:t>
            </a:r>
          </a:p>
          <a:p>
            <a:pPr marL="12700" indent="-12700">
              <a:lnSpc>
                <a:spcPct val="90000"/>
              </a:lnSpc>
              <a:spcBef>
                <a:spcPts val="480"/>
              </a:spcBef>
              <a:buClr>
                <a:srgbClr val="000000"/>
              </a:buClr>
              <a:buSzPct val="100000"/>
              <a:buFont typeface="Libre Baskerville"/>
              <a:buChar char="❖"/>
            </a:pPr>
            <a:r>
              <a:rPr lang="es-ES" dirty="0">
                <a:latin typeface="Libre Baskerville"/>
                <a:ea typeface="Libre Baskerville"/>
                <a:cs typeface="Libre Baskerville"/>
                <a:sym typeface="Libre Baskerville"/>
              </a:rPr>
              <a:t>Datos de discapacidad local para planificadores (centrados en el condado de Montgomery) </a:t>
            </a:r>
            <a:r>
              <a:rPr lang="es-ES" dirty="0">
                <a:solidFill>
                  <a:srgbClr val="0070C0"/>
                </a:solidFill>
                <a:latin typeface="Libre Baskerville"/>
                <a:ea typeface="Libre Baskerville"/>
                <a:cs typeface="Libre Baskerville"/>
                <a:sym typeface="Libre Baskerville"/>
              </a:rPr>
              <a:t>http://bit.ly/MontgomeryCountydisabilityjobs</a:t>
            </a:r>
            <a:endParaRPr b="1" dirty="0">
              <a:solidFill>
                <a:srgbClr val="0070C0"/>
              </a:solidFill>
              <a:latin typeface="Libre Baskerville"/>
              <a:ea typeface="Libre Baskerville"/>
              <a:cs typeface="Libre Baskerville"/>
              <a:sym typeface="Libre Baskerville"/>
            </a:endParaRPr>
          </a:p>
          <a:p>
            <a:pPr indent="-17462" algn="ctr">
              <a:lnSpc>
                <a:spcPct val="90000"/>
              </a:lnSpc>
              <a:spcBef>
                <a:spcPts val="480"/>
              </a:spcBef>
              <a:buClr>
                <a:srgbClr val="000090"/>
              </a:buClr>
              <a:buSzPct val="25000"/>
            </a:pPr>
            <a:r>
              <a:rPr lang="en-US" sz="1100" b="1" dirty="0">
                <a:solidFill>
                  <a:srgbClr val="000090"/>
                </a:solidFill>
                <a:latin typeface="Libre Baskerville"/>
                <a:ea typeface="Libre Baskerville"/>
                <a:cs typeface="Libre Baskerville"/>
                <a:sym typeface="Libre Baskerville"/>
              </a:rPr>
              <a:t>Jennifer Laszlo Mizrahi</a:t>
            </a:r>
          </a:p>
          <a:p>
            <a:pPr indent="-17462" algn="ctr">
              <a:lnSpc>
                <a:spcPct val="90000"/>
              </a:lnSpc>
              <a:spcBef>
                <a:spcPts val="480"/>
              </a:spcBef>
              <a:buClr>
                <a:schemeClr val="hlink"/>
              </a:buClr>
              <a:buSzPct val="25000"/>
            </a:pPr>
            <a:r>
              <a:rPr lang="en-US" sz="1100" b="1" u="sng" dirty="0">
                <a:solidFill>
                  <a:srgbClr val="0070C0"/>
                </a:solidFill>
                <a:latin typeface="Libre Baskerville"/>
                <a:ea typeface="Libre Baskerville"/>
                <a:cs typeface="Libre Baskerville"/>
                <a:sym typeface="Libre Baskerville"/>
                <a:hlinkClick r:id="rId3"/>
              </a:rPr>
              <a:t>www.RespectAbility.org</a:t>
            </a:r>
          </a:p>
          <a:p>
            <a:pPr indent="-17462" algn="ctr">
              <a:lnSpc>
                <a:spcPct val="90000"/>
              </a:lnSpc>
              <a:spcBef>
                <a:spcPts val="480"/>
              </a:spcBef>
              <a:buClr>
                <a:srgbClr val="000090"/>
              </a:buClr>
              <a:buSzPct val="25000"/>
            </a:pPr>
            <a:r>
              <a:rPr lang="en-US" sz="1100" b="1" dirty="0">
                <a:solidFill>
                  <a:srgbClr val="000090"/>
                </a:solidFill>
                <a:latin typeface="Libre Baskerville"/>
                <a:ea typeface="Libre Baskerville"/>
                <a:cs typeface="Libre Baskerville"/>
                <a:sym typeface="Libre Baskerville"/>
              </a:rPr>
              <a:t>Cell: (202) 365-0787</a:t>
            </a:r>
          </a:p>
          <a:p>
            <a:pPr indent="-17462" algn="ctr">
              <a:lnSpc>
                <a:spcPct val="90000"/>
              </a:lnSpc>
              <a:spcBef>
                <a:spcPts val="480"/>
              </a:spcBef>
              <a:buClr>
                <a:schemeClr val="hlink"/>
              </a:buClr>
              <a:buSzPct val="25000"/>
            </a:pPr>
            <a:r>
              <a:rPr lang="en-US" sz="1100" b="1" u="sng" dirty="0">
                <a:solidFill>
                  <a:schemeClr val="hlink"/>
                </a:solidFill>
                <a:latin typeface="Libre Baskerville"/>
                <a:ea typeface="Libre Baskerville"/>
                <a:cs typeface="Libre Baskerville"/>
                <a:sym typeface="Libre Baskerville"/>
                <a:hlinkClick r:id="rId4"/>
              </a:rPr>
              <a:t>JenniferM@RespectAbility.org</a:t>
            </a:r>
          </a:p>
          <a:p>
            <a:pPr indent="-17462" algn="ctr">
              <a:lnSpc>
                <a:spcPct val="90000"/>
              </a:lnSpc>
              <a:spcBef>
                <a:spcPts val="480"/>
              </a:spcBef>
              <a:buClr>
                <a:srgbClr val="000090"/>
              </a:buClr>
              <a:buSzPct val="25000"/>
            </a:pPr>
            <a:r>
              <a:rPr lang="en-US" sz="1100" b="1" dirty="0">
                <a:solidFill>
                  <a:srgbClr val="000090"/>
                </a:solidFill>
                <a:latin typeface="Libre Baskerville"/>
                <a:ea typeface="Libre Baskerville"/>
                <a:cs typeface="Libre Baskerville"/>
                <a:sym typeface="Libre Baskerville"/>
              </a:rPr>
              <a:t>Twitter: </a:t>
            </a:r>
            <a:r>
              <a:rPr lang="en-US" sz="1100" b="1" u="sng" dirty="0">
                <a:solidFill>
                  <a:schemeClr val="hlink"/>
                </a:solidFill>
                <a:latin typeface="Libre Baskerville"/>
                <a:ea typeface="Libre Baskerville"/>
                <a:cs typeface="Libre Baskerville"/>
                <a:sym typeface="Libre Baskerville"/>
                <a:hlinkClick r:id="rId5"/>
              </a:rPr>
              <a:t>@</a:t>
            </a:r>
            <a:r>
              <a:rPr lang="en-US" sz="1100" b="1" u="sng" dirty="0" err="1">
                <a:solidFill>
                  <a:schemeClr val="hlink"/>
                </a:solidFill>
                <a:latin typeface="Libre Baskerville"/>
                <a:ea typeface="Libre Baskerville"/>
                <a:cs typeface="Libre Baskerville"/>
                <a:sym typeface="Libre Baskerville"/>
                <a:hlinkClick r:id="rId5"/>
              </a:rPr>
              <a:t>respect_ability</a:t>
            </a:r>
            <a:r>
              <a:rPr lang="en-US" sz="1100" b="1" u="sng" dirty="0">
                <a:solidFill>
                  <a:schemeClr val="hlink"/>
                </a:solidFill>
                <a:latin typeface="Libre Baskerville"/>
                <a:ea typeface="Libre Baskerville"/>
                <a:cs typeface="Libre Baskerville"/>
                <a:sym typeface="Libre Baskerville"/>
                <a:hlinkClick r:id="rId5"/>
              </a:rPr>
              <a:t> / </a:t>
            </a:r>
            <a:r>
              <a:rPr lang="en-US" sz="1100" b="1" u="sng" dirty="0">
                <a:solidFill>
                  <a:srgbClr val="0000FF"/>
                </a:solidFill>
                <a:latin typeface="Libre Baskerville"/>
                <a:ea typeface="Libre Baskerville"/>
                <a:cs typeface="Libre Baskerville"/>
                <a:sym typeface="Libre Baskerville"/>
              </a:rPr>
              <a:t>@</a:t>
            </a:r>
            <a:r>
              <a:rPr lang="en-US" sz="1100" b="1" u="sng" dirty="0" err="1">
                <a:solidFill>
                  <a:srgbClr val="0000FF"/>
                </a:solidFill>
                <a:latin typeface="Libre Baskerville"/>
                <a:ea typeface="Libre Baskerville"/>
                <a:cs typeface="Libre Baskerville"/>
                <a:sym typeface="Libre Baskerville"/>
              </a:rPr>
              <a:t>jewishinclusion</a:t>
            </a:r>
            <a:endParaRPr lang="en-US" sz="1100" b="1" u="sng" dirty="0">
              <a:solidFill>
                <a:srgbClr val="0000FF"/>
              </a:solidFill>
              <a:latin typeface="Libre Baskerville"/>
              <a:ea typeface="Libre Baskerville"/>
              <a:cs typeface="Libre Baskerville"/>
              <a:sym typeface="Libre Baskerville"/>
            </a:endParaRPr>
          </a:p>
          <a:p>
            <a:pPr indent="-17462" algn="ctr">
              <a:lnSpc>
                <a:spcPct val="90000"/>
              </a:lnSpc>
              <a:spcBef>
                <a:spcPts val="480"/>
              </a:spcBef>
              <a:buClr>
                <a:srgbClr val="000090"/>
              </a:buClr>
              <a:buSzPct val="25000"/>
            </a:pPr>
            <a:r>
              <a:rPr lang="en-US" sz="1100" b="1" dirty="0">
                <a:solidFill>
                  <a:srgbClr val="000090"/>
                </a:solidFill>
                <a:latin typeface="Libre Baskerville"/>
                <a:ea typeface="Libre Baskerville"/>
                <a:cs typeface="Libre Baskerville"/>
                <a:sym typeface="Libre Baskerville"/>
              </a:rPr>
              <a:t>Facebook: </a:t>
            </a:r>
            <a:r>
              <a:rPr lang="en-US" sz="1100" b="1" u="sng" dirty="0">
                <a:solidFill>
                  <a:schemeClr val="hlink"/>
                </a:solidFill>
                <a:latin typeface="Libre Baskerville"/>
                <a:ea typeface="Libre Baskerville"/>
                <a:cs typeface="Libre Baskerville"/>
                <a:sym typeface="Libre Baskerville"/>
                <a:hlinkClick r:id="rId6"/>
              </a:rPr>
              <a:t>https://www.facebook.com/RespectAbilityUSA</a:t>
            </a:r>
            <a:r>
              <a:rPr lang="en-US" sz="1100" b="1" dirty="0">
                <a:solidFill>
                  <a:schemeClr val="dk1"/>
                </a:solidFill>
                <a:latin typeface="Libre Baskerville"/>
                <a:ea typeface="Libre Baskerville"/>
                <a:cs typeface="Libre Baskerville"/>
                <a:sym typeface="Libre Baskerville"/>
              </a:rPr>
              <a:t> </a:t>
            </a:r>
            <a:r>
              <a:rPr lang="en-US" sz="1100" b="1" dirty="0">
                <a:solidFill>
                  <a:srgbClr val="000090"/>
                </a:solidFill>
                <a:latin typeface="Libre Baskerville"/>
                <a:ea typeface="Libre Baskerville"/>
                <a:cs typeface="Libre Baskerville"/>
                <a:sym typeface="Libre Baskerville"/>
              </a:rPr>
              <a:t>and</a:t>
            </a:r>
            <a:r>
              <a:rPr lang="en-US" sz="1100" b="1" dirty="0">
                <a:solidFill>
                  <a:schemeClr val="dk1"/>
                </a:solidFill>
                <a:latin typeface="Libre Baskerville"/>
                <a:ea typeface="Libre Baskerville"/>
                <a:cs typeface="Libre Baskerville"/>
                <a:sym typeface="Libre Baskerville"/>
              </a:rPr>
              <a:t> </a:t>
            </a:r>
            <a:r>
              <a:rPr lang="en-US" sz="1100" b="1" u="sng" dirty="0">
                <a:solidFill>
                  <a:srgbClr val="0000FF"/>
                </a:solidFill>
                <a:latin typeface="Libre Baskerville"/>
                <a:ea typeface="Libre Baskerville"/>
                <a:cs typeface="Libre Baskerville"/>
                <a:sym typeface="Libre Baskerville"/>
              </a:rPr>
              <a:t>https://www.facebook.com/RespectAbility4All/</a:t>
            </a:r>
          </a:p>
          <a:p>
            <a:pPr indent="-88892" algn="ctr">
              <a:buClr>
                <a:srgbClr val="000000"/>
              </a:buClr>
            </a:pPr>
            <a:endParaRPr b="1" dirty="0">
              <a:solidFill>
                <a:srgbClr val="002060"/>
              </a:solidFill>
              <a:latin typeface="Libre Baskerville"/>
              <a:ea typeface="Libre Baskerville"/>
              <a:cs typeface="Libre Baskerville"/>
              <a:sym typeface="Libre Baskerville"/>
            </a:endParaRPr>
          </a:p>
          <a:p>
            <a:pPr indent="-88892" algn="ctr">
              <a:buClr>
                <a:srgbClr val="000000"/>
              </a:buClr>
            </a:pPr>
            <a:endParaRPr b="1" dirty="0">
              <a:solidFill>
                <a:srgbClr val="002060"/>
              </a:solidFill>
              <a:latin typeface="Libre Baskerville"/>
              <a:ea typeface="Libre Baskerville"/>
              <a:cs typeface="Libre Baskerville"/>
              <a:sym typeface="Libre Baskerville"/>
            </a:endParaRPr>
          </a:p>
          <a:p>
            <a:pPr indent="-88892" algn="ctr">
              <a:buClr>
                <a:srgbClr val="000000"/>
              </a:buClr>
            </a:pPr>
            <a:endParaRPr b="1" dirty="0">
              <a:solidFill>
                <a:srgbClr val="000090"/>
              </a:solidFill>
              <a:latin typeface="Libre Baskerville"/>
              <a:ea typeface="Libre Baskerville"/>
              <a:cs typeface="Libre Baskerville"/>
              <a:sym typeface="Libre Baskerville"/>
            </a:endParaRPr>
          </a:p>
          <a:p>
            <a:pPr indent="-88892" algn="ctr">
              <a:buClr>
                <a:srgbClr val="000000"/>
              </a:buClr>
            </a:pPr>
            <a:endParaRPr b="1" dirty="0">
              <a:solidFill>
                <a:srgbClr val="000090"/>
              </a:solidFill>
              <a:latin typeface="Libre Baskerville"/>
              <a:ea typeface="Libre Baskerville"/>
              <a:cs typeface="Libre Baskerville"/>
              <a:sym typeface="Libre Baskerville"/>
            </a:endParaRPr>
          </a:p>
          <a:p>
            <a:pPr indent="-88892" algn="ctr">
              <a:buClr>
                <a:srgbClr val="000000"/>
              </a:buClr>
            </a:pPr>
            <a:endParaRPr b="1" dirty="0">
              <a:solidFill>
                <a:srgbClr val="000090"/>
              </a:solidFill>
              <a:latin typeface="Libre Baskerville"/>
              <a:ea typeface="Libre Baskerville"/>
              <a:cs typeface="Libre Baskerville"/>
              <a:sym typeface="Libre Baskerville"/>
            </a:endParaRPr>
          </a:p>
          <a:p>
            <a:pPr indent="-88892" algn="ctr">
              <a:buClr>
                <a:srgbClr val="000000"/>
              </a:buClr>
            </a:pPr>
            <a:endParaRPr b="1" dirty="0">
              <a:solidFill>
                <a:srgbClr val="000090"/>
              </a:solidFill>
              <a:latin typeface="Libre Baskerville"/>
              <a:ea typeface="Libre Baskerville"/>
              <a:cs typeface="Libre Baskerville"/>
              <a:sym typeface="Libre Baskerville"/>
            </a:endParaRPr>
          </a:p>
          <a:p>
            <a:pPr indent="-88892" algn="ctr">
              <a:buClr>
                <a:srgbClr val="000000"/>
              </a:buClr>
            </a:pPr>
            <a:endParaRPr b="1" dirty="0">
              <a:solidFill>
                <a:srgbClr val="000090"/>
              </a:solidFill>
              <a:latin typeface="Libre Baskerville"/>
              <a:ea typeface="Libre Baskerville"/>
              <a:cs typeface="Libre Baskerville"/>
              <a:sym typeface="Libre Baskerville"/>
            </a:endParaRPr>
          </a:p>
          <a:p>
            <a:pPr indent="-88892" algn="ctr">
              <a:buClr>
                <a:srgbClr val="000000"/>
              </a:buClr>
            </a:pPr>
            <a:endParaRPr b="1" dirty="0">
              <a:solidFill>
                <a:srgbClr val="000090"/>
              </a:solidFill>
              <a:latin typeface="Libre Baskerville"/>
              <a:ea typeface="Libre Baskerville"/>
              <a:cs typeface="Libre Baskerville"/>
              <a:sym typeface="Libre Baskerville"/>
            </a:endParaRPr>
          </a:p>
          <a:p>
            <a:pPr indent="-88892" algn="ctr">
              <a:buClr>
                <a:srgbClr val="000000"/>
              </a:buClr>
            </a:pPr>
            <a:endParaRPr b="1" dirty="0">
              <a:solidFill>
                <a:srgbClr val="000090"/>
              </a:solidFill>
              <a:latin typeface="Libre Baskerville"/>
              <a:ea typeface="Libre Baskerville"/>
              <a:cs typeface="Libre Baskerville"/>
              <a:sym typeface="Libre Baskerville"/>
            </a:endParaRPr>
          </a:p>
          <a:p>
            <a:pPr indent="-88892" algn="ctr">
              <a:buClr>
                <a:srgbClr val="000000"/>
              </a:buClr>
            </a:pPr>
            <a:endParaRPr b="1" dirty="0">
              <a:solidFill>
                <a:srgbClr val="000090"/>
              </a:solidFill>
              <a:latin typeface="Libre Baskerville"/>
              <a:ea typeface="Libre Baskerville"/>
              <a:cs typeface="Libre Baskerville"/>
              <a:sym typeface="Libre Baskerville"/>
            </a:endParaRPr>
          </a:p>
          <a:p>
            <a:pPr indent="-88892" algn="ctr">
              <a:buClr>
                <a:srgbClr val="000000"/>
              </a:buClr>
            </a:pPr>
            <a:endParaRPr b="1" dirty="0">
              <a:solidFill>
                <a:srgbClr val="000090"/>
              </a:solidFill>
              <a:latin typeface="Libre Baskerville"/>
              <a:ea typeface="Libre Baskerville"/>
              <a:cs typeface="Libre Baskerville"/>
              <a:sym typeface="Libre Baskerville"/>
            </a:endParaRPr>
          </a:p>
          <a:p>
            <a:pPr indent="-88892">
              <a:lnSpc>
                <a:spcPct val="90000"/>
              </a:lnSpc>
              <a:spcBef>
                <a:spcPts val="480"/>
              </a:spcBef>
              <a:buClr>
                <a:schemeClr val="dk1"/>
              </a:buClr>
            </a:pPr>
            <a:endParaRPr dirty="0">
              <a:latin typeface="Libre Baskerville"/>
              <a:ea typeface="Libre Baskerville"/>
              <a:cs typeface="Libre Baskerville"/>
              <a:sym typeface="Libre Baskerville"/>
            </a:endParaRPr>
          </a:p>
          <a:p>
            <a:pPr indent="-88892">
              <a:lnSpc>
                <a:spcPct val="90000"/>
              </a:lnSpc>
              <a:spcBef>
                <a:spcPts val="480"/>
              </a:spcBef>
              <a:buClr>
                <a:schemeClr val="dk1"/>
              </a:buClr>
            </a:pPr>
            <a:endParaRPr u="sng" dirty="0">
              <a:solidFill>
                <a:schemeClr val="hlink"/>
              </a:solidFill>
              <a:latin typeface="Libre Baskerville"/>
              <a:ea typeface="Libre Baskerville"/>
              <a:cs typeface="Libre Baskerville"/>
              <a:sym typeface="Libre Baskerville"/>
              <a:hlinkClick r:id="rId7"/>
            </a:endParaRPr>
          </a:p>
          <a:p>
            <a:pPr indent="-88892">
              <a:spcBef>
                <a:spcPts val="480"/>
              </a:spcBef>
              <a:buClr>
                <a:srgbClr val="000000"/>
              </a:buClr>
            </a:pPr>
            <a:endParaRPr u="sng" dirty="0">
              <a:solidFill>
                <a:schemeClr val="hlink"/>
              </a:solidFill>
              <a:latin typeface="Libre Baskerville"/>
              <a:ea typeface="Libre Baskerville"/>
              <a:cs typeface="Libre Baskerville"/>
              <a:sym typeface="Libre Baskerville"/>
              <a:hlinkClick r:id="rId7"/>
            </a:endParaRPr>
          </a:p>
        </p:txBody>
      </p:sp>
      <p:sp>
        <p:nvSpPr>
          <p:cNvPr id="2" name="Title 1">
            <a:extLst>
              <a:ext uri="{FF2B5EF4-FFF2-40B4-BE49-F238E27FC236}">
                <a16:creationId xmlns:a16="http://schemas.microsoft.com/office/drawing/2014/main" id="{E337D52D-CBA8-4408-8912-643561398E85}"/>
              </a:ext>
            </a:extLst>
          </p:cNvPr>
          <p:cNvSpPr>
            <a:spLocks noGrp="1"/>
          </p:cNvSpPr>
          <p:nvPr>
            <p:ph type="title" idx="4294967295"/>
          </p:nvPr>
        </p:nvSpPr>
        <p:spPr/>
        <p:txBody>
          <a:bodyPr/>
          <a:lstStyle/>
          <a:p>
            <a:pPr algn="r"/>
            <a:r>
              <a:rPr lang="en-US" sz="2400" b="1" dirty="0">
                <a:solidFill>
                  <a:srgbClr val="FFFFFF"/>
                </a:solidFill>
                <a:latin typeface="Libre Baskerville" panose="020B0604020202020204" charset="0"/>
                <a:ea typeface="Libre Baskerville" panose="020B0604020202020204" charset="0"/>
                <a:cs typeface="Libre Baskerville" panose="020B0604020202020204" charset="0"/>
              </a:rPr>
              <a:t>Recursos / </a:t>
            </a:r>
            <a:r>
              <a:rPr lang="en-US" sz="2400" b="1" dirty="0" err="1">
                <a:solidFill>
                  <a:srgbClr val="FFFFFF"/>
                </a:solidFill>
                <a:latin typeface="Libre Baskerville" panose="020B0604020202020204" charset="0"/>
                <a:ea typeface="Libre Baskerville" panose="020B0604020202020204" charset="0"/>
                <a:cs typeface="Libre Baskerville" panose="020B0604020202020204" charset="0"/>
              </a:rPr>
              <a:t>Información</a:t>
            </a:r>
            <a:r>
              <a:rPr lang="en-US" sz="2400" b="1" dirty="0">
                <a:solidFill>
                  <a:srgbClr val="FFFFFF"/>
                </a:solidFill>
                <a:latin typeface="Libre Baskerville" panose="020B0604020202020204" charset="0"/>
                <a:ea typeface="Libre Baskerville" panose="020B0604020202020204" charset="0"/>
                <a:cs typeface="Libre Baskerville" panose="020B0604020202020204" charset="0"/>
              </a:rPr>
              <a:t> de </a:t>
            </a:r>
            <a:r>
              <a:rPr lang="en-US" sz="2400" b="1" dirty="0" err="1">
                <a:solidFill>
                  <a:srgbClr val="FFFFFF"/>
                </a:solidFill>
                <a:latin typeface="Libre Baskerville" panose="020B0604020202020204" charset="0"/>
                <a:ea typeface="Libre Baskerville" panose="020B0604020202020204" charset="0"/>
                <a:cs typeface="Libre Baskerville" panose="020B0604020202020204" charset="0"/>
              </a:rPr>
              <a:t>contacto</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2E8048-6288-4D27-A156-70146352E4C3}"/>
              </a:ext>
            </a:extLst>
          </p:cNvPr>
          <p:cNvSpPr>
            <a:spLocks noGrp="1"/>
          </p:cNvSpPr>
          <p:nvPr>
            <p:ph type="title"/>
          </p:nvPr>
        </p:nvSpPr>
        <p:spPr/>
        <p:txBody>
          <a:bodyPr/>
          <a:lstStyle/>
          <a:p>
            <a:pPr algn="r"/>
            <a:r>
              <a:rPr lang="es-ES" sz="2400" b="1" dirty="0">
                <a:solidFill>
                  <a:schemeClr val="bg1"/>
                </a:solidFill>
                <a:latin typeface="Libre Baskerville" panose="020B0604020202020204" charset="0"/>
              </a:rPr>
              <a:t>Tasas de graduación de </a:t>
            </a:r>
            <a:br>
              <a:rPr lang="es-ES" sz="2400" b="1" dirty="0">
                <a:solidFill>
                  <a:schemeClr val="bg1"/>
                </a:solidFill>
                <a:latin typeface="Libre Baskerville" panose="020B0604020202020204" charset="0"/>
              </a:rPr>
            </a:br>
            <a:r>
              <a:rPr lang="es-ES" sz="2400" b="1" dirty="0">
                <a:solidFill>
                  <a:schemeClr val="bg1"/>
                </a:solidFill>
                <a:latin typeface="Libre Baskerville" panose="020B0604020202020204" charset="0"/>
              </a:rPr>
              <a:t>secundaria en Long Beach</a:t>
            </a:r>
            <a:endParaRPr lang="en-US" sz="2400" b="1" dirty="0">
              <a:solidFill>
                <a:schemeClr val="bg1"/>
              </a:solidFill>
              <a:latin typeface="Libre Baskerville" panose="020B0604020202020204" charset="0"/>
            </a:endParaRPr>
          </a:p>
        </p:txBody>
      </p:sp>
      <p:sp>
        <p:nvSpPr>
          <p:cNvPr id="5" name="Text Placeholder 4">
            <a:extLst>
              <a:ext uri="{FF2B5EF4-FFF2-40B4-BE49-F238E27FC236}">
                <a16:creationId xmlns:a16="http://schemas.microsoft.com/office/drawing/2014/main" id="{2BB923F1-0CA0-479C-922E-79999C1A96D5}"/>
              </a:ext>
            </a:extLst>
          </p:cNvPr>
          <p:cNvSpPr>
            <a:spLocks noGrp="1"/>
          </p:cNvSpPr>
          <p:nvPr>
            <p:ph type="body" idx="1"/>
          </p:nvPr>
        </p:nvSpPr>
        <p:spPr>
          <a:xfrm>
            <a:off x="-1" y="1139704"/>
            <a:ext cx="6168325" cy="276999"/>
          </a:xfrm>
        </p:spPr>
        <p:txBody>
          <a:bodyPr/>
          <a:lstStyle/>
          <a:p>
            <a:pPr marL="285750" indent="-285750" eaLnBrk="1" hangingPunct="1">
              <a:buFont typeface="Wingdings" panose="05000000000000000000" pitchFamily="2" charset="2"/>
              <a:buChar char="v"/>
            </a:pPr>
            <a:r>
              <a:rPr lang="es-ES" altLang="en-US" sz="1250" b="1" dirty="0">
                <a:latin typeface="Libre Baskerville" panose="020B0604020202020204" charset="0"/>
              </a:rPr>
              <a:t>Inscripción especial por educación étnica en Long Beach:</a:t>
            </a:r>
          </a:p>
          <a:p>
            <a:pPr marL="285750" indent="-285750" eaLnBrk="1" hangingPunct="1">
              <a:buFont typeface="Wingdings" panose="05000000000000000000" pitchFamily="2" charset="2"/>
              <a:buChar char="v"/>
            </a:pPr>
            <a:r>
              <a:rPr lang="es-ES" altLang="en-US" sz="1250" b="1" dirty="0">
                <a:latin typeface="Libre Baskerville" panose="020B0604020202020204" charset="0"/>
              </a:rPr>
              <a:t>26 estudiantes nativos americanos con discapacidades</a:t>
            </a:r>
          </a:p>
          <a:p>
            <a:pPr marL="285750" indent="-285750" eaLnBrk="1" hangingPunct="1">
              <a:buFont typeface="Wingdings" panose="05000000000000000000" pitchFamily="2" charset="2"/>
              <a:buChar char="v"/>
            </a:pPr>
            <a:r>
              <a:rPr lang="es-ES" altLang="en-US" sz="1250" b="1" dirty="0">
                <a:latin typeface="Libre Baskerville" panose="020B0604020202020204" charset="0"/>
              </a:rPr>
              <a:t>612 estudiantes asiáticos americanos con discapacidades</a:t>
            </a:r>
          </a:p>
          <a:p>
            <a:pPr marL="285750" indent="-285750" eaLnBrk="1" hangingPunct="1">
              <a:buFont typeface="Wingdings" panose="05000000000000000000" pitchFamily="2" charset="2"/>
              <a:buChar char="v"/>
            </a:pPr>
            <a:r>
              <a:rPr lang="es-ES" altLang="en-US" sz="1250" b="1" dirty="0">
                <a:latin typeface="Libre Baskerville" panose="020B0604020202020204" charset="0"/>
              </a:rPr>
              <a:t>5,360 estudiantes latinos / latinas con discapacidades</a:t>
            </a:r>
          </a:p>
          <a:p>
            <a:pPr marL="285750" indent="-285750" eaLnBrk="1" hangingPunct="1">
              <a:buFont typeface="Wingdings" panose="05000000000000000000" pitchFamily="2" charset="2"/>
              <a:buChar char="v"/>
            </a:pPr>
            <a:r>
              <a:rPr lang="es-ES" altLang="en-US" sz="1250" b="1" dirty="0">
                <a:latin typeface="Libre Baskerville" panose="020B0604020202020204" charset="0"/>
              </a:rPr>
              <a:t>1,689 estudiantes afroamericanos con discapacidades</a:t>
            </a:r>
          </a:p>
          <a:p>
            <a:pPr marL="285750" indent="-285750" eaLnBrk="1" hangingPunct="1">
              <a:buFont typeface="Wingdings" panose="05000000000000000000" pitchFamily="2" charset="2"/>
              <a:buChar char="v"/>
            </a:pPr>
            <a:r>
              <a:rPr lang="es-ES" altLang="en-US" sz="1250" b="1" dirty="0">
                <a:latin typeface="Libre Baskerville" panose="020B0604020202020204" charset="0"/>
              </a:rPr>
              <a:t>1,338 estudiantes blancos con discapacidades</a:t>
            </a:r>
          </a:p>
          <a:p>
            <a:pPr marL="285750" indent="-285750" eaLnBrk="1" hangingPunct="1">
              <a:buFont typeface="Wingdings" panose="05000000000000000000" pitchFamily="2" charset="2"/>
              <a:buChar char="v"/>
            </a:pPr>
            <a:r>
              <a:rPr lang="es-ES" altLang="en-US" sz="1250" b="1" dirty="0">
                <a:latin typeface="Libre Baskerville" panose="020B0604020202020204" charset="0"/>
              </a:rPr>
              <a:t>416 estudiantes con discapacidades de estado multirracial</a:t>
            </a:r>
          </a:p>
          <a:p>
            <a:pPr marL="285750" indent="-285750" eaLnBrk="1" hangingPunct="1">
              <a:buFont typeface="Wingdings" panose="05000000000000000000" pitchFamily="2" charset="2"/>
              <a:buChar char="v"/>
            </a:pPr>
            <a:r>
              <a:rPr lang="es-ES" altLang="en-US" sz="1250" b="1" dirty="0">
                <a:latin typeface="Libre Baskerville" panose="020B0604020202020204" charset="0"/>
              </a:rPr>
              <a:t>Los estudiantes con discapacidades de Long Beach tienen una tasa de graduación de secundaria de 62.4%</a:t>
            </a:r>
          </a:p>
          <a:p>
            <a:pPr marL="285750" indent="-285750" eaLnBrk="1" hangingPunct="1">
              <a:buFont typeface="Wingdings" panose="05000000000000000000" pitchFamily="2" charset="2"/>
              <a:buChar char="v"/>
            </a:pPr>
            <a:r>
              <a:rPr lang="es-ES" altLang="en-US" sz="1250" b="1" dirty="0">
                <a:latin typeface="Libre Baskerville" panose="020B0604020202020204" charset="0"/>
              </a:rPr>
              <a:t>En total, 413 estudiantes con discapacidades se graduaron de las escuelas secundarias de Long Beach en la clase de 2016. (De los 5,260 graduados en general)</a:t>
            </a:r>
          </a:p>
          <a:p>
            <a:pPr marL="285750" indent="-285750" eaLnBrk="1" hangingPunct="1">
              <a:buFont typeface="Wingdings" panose="05000000000000000000" pitchFamily="2" charset="2"/>
              <a:buChar char="v"/>
            </a:pPr>
            <a:r>
              <a:rPr lang="es-ES" altLang="en-US" sz="1250" b="1" dirty="0">
                <a:latin typeface="Libre Baskerville" panose="020B0604020202020204" charset="0"/>
              </a:rPr>
              <a:t>En general, LBUSD tiene una tasa de graduación de la escuela secundaria de 84.2%.</a:t>
            </a:r>
          </a:p>
          <a:p>
            <a:pPr marL="285750" indent="-285750" eaLnBrk="1" hangingPunct="1">
              <a:buFont typeface="Wingdings" panose="05000000000000000000" pitchFamily="2" charset="2"/>
              <a:buChar char="v"/>
            </a:pPr>
            <a:r>
              <a:rPr lang="es-ES" altLang="en-US" sz="1250" b="1" dirty="0">
                <a:latin typeface="Libre Baskerville" panose="020B0604020202020204" charset="0"/>
              </a:rPr>
              <a:t>81.8% de los estudiantes latinos / latinos gradúan la escuela secundaria</a:t>
            </a:r>
          </a:p>
          <a:p>
            <a:pPr marL="285750" indent="-285750" eaLnBrk="1" hangingPunct="1">
              <a:buFont typeface="Wingdings" panose="05000000000000000000" pitchFamily="2" charset="2"/>
              <a:buChar char="v"/>
            </a:pPr>
            <a:r>
              <a:rPr lang="es-ES" altLang="en-US" sz="1250" b="1" dirty="0">
                <a:latin typeface="Libre Baskerville" panose="020B0604020202020204" charset="0"/>
              </a:rPr>
              <a:t>68.8% de los estudiantes nativos americanos se gradúan de la escuela secundaria</a:t>
            </a:r>
          </a:p>
          <a:p>
            <a:pPr marL="285750" indent="-285750" eaLnBrk="1" hangingPunct="1">
              <a:buFont typeface="Wingdings" panose="05000000000000000000" pitchFamily="2" charset="2"/>
              <a:buChar char="v"/>
            </a:pPr>
            <a:r>
              <a:rPr lang="es-ES" altLang="en-US" sz="1250" b="1" dirty="0">
                <a:latin typeface="Libre Baskerville" panose="020B0604020202020204" charset="0"/>
              </a:rPr>
              <a:t>90.4% de los estudiantes asiáticos americanos se gradúan de la escuela secundaria</a:t>
            </a:r>
          </a:p>
          <a:p>
            <a:pPr marL="285750" indent="-285750" eaLnBrk="1" hangingPunct="1">
              <a:buFont typeface="Wingdings" panose="05000000000000000000" pitchFamily="2" charset="2"/>
              <a:buChar char="v"/>
            </a:pPr>
            <a:r>
              <a:rPr lang="es-ES" altLang="en-US" sz="1250" b="1" dirty="0">
                <a:latin typeface="Libre Baskerville" panose="020B0604020202020204" charset="0"/>
              </a:rPr>
              <a:t>81.8% de los estudiantes afroamericanos se gradúan de la escuela secundaria</a:t>
            </a:r>
          </a:p>
          <a:p>
            <a:pPr marL="285750" indent="-285750" eaLnBrk="1" hangingPunct="1">
              <a:buFont typeface="Wingdings" panose="05000000000000000000" pitchFamily="2" charset="2"/>
              <a:buChar char="v"/>
            </a:pPr>
            <a:r>
              <a:rPr lang="es-ES" altLang="en-US" sz="1250" b="1" dirty="0">
                <a:latin typeface="Libre Baskerville" panose="020B0604020202020204" charset="0"/>
              </a:rPr>
              <a:t>88.7% de los estudiantes blancos se gradúan de la escuela secundaria</a:t>
            </a:r>
            <a:endParaRPr lang="en-US" altLang="en-US" sz="1250" dirty="0">
              <a:latin typeface="Libre Baskerville" panose="020B0604020202020204" charset="0"/>
            </a:endParaRPr>
          </a:p>
          <a:p>
            <a:pPr eaLnBrk="1" hangingPunct="1"/>
            <a:endParaRPr lang="en-US" altLang="en-US" sz="1500" dirty="0">
              <a:latin typeface="Libre Baskerville" panose="020B0604020202020204" charset="0"/>
            </a:endParaRPr>
          </a:p>
        </p:txBody>
      </p:sp>
      <p:pic>
        <p:nvPicPr>
          <p:cNvPr id="8" name="Picture 2" descr="A picture of Long Beach Unified School District logo" title="LBUSD Logo">
            <a:extLst>
              <a:ext uri="{FF2B5EF4-FFF2-40B4-BE49-F238E27FC236}">
                <a16:creationId xmlns:a16="http://schemas.microsoft.com/office/drawing/2014/main" id="{9AC66627-C89D-4DC3-B229-AE61607BEB5A}"/>
              </a:ext>
            </a:extLst>
          </p:cNvPr>
          <p:cNvPicPr>
            <a:picLocks noChangeAspect="1" noChangeArrowheads="1"/>
          </p:cNvPicPr>
          <p:nvPr/>
        </p:nvPicPr>
        <p:blipFill>
          <a:blip r:embed="rId2"/>
          <a:srcRect/>
          <a:stretch>
            <a:fillRect/>
          </a:stretch>
        </p:blipFill>
        <p:spPr bwMode="auto">
          <a:xfrm>
            <a:off x="5918200" y="1681606"/>
            <a:ext cx="32258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
            <a:extLst>
              <a:ext uri="{FF2B5EF4-FFF2-40B4-BE49-F238E27FC236}">
                <a16:creationId xmlns:a16="http://schemas.microsoft.com/office/drawing/2014/main" id="{4B7CCD6D-BFF2-4592-9E5B-236BBB2BE919}"/>
              </a:ext>
            </a:extLst>
          </p:cNvPr>
          <p:cNvSpPr txBox="1">
            <a:spLocks noChangeArrowheads="1"/>
          </p:cNvSpPr>
          <p:nvPr/>
        </p:nvSpPr>
        <p:spPr bwMode="auto">
          <a:xfrm>
            <a:off x="6019800" y="5169092"/>
            <a:ext cx="31242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n-US" sz="1100" b="1" dirty="0"/>
              <a:t>Fuente: Datos del resultado de la corte para la Clase de USD 2015-16 de Long Beach -</a:t>
            </a:r>
            <a:r>
              <a:rPr lang="en-US" altLang="en-US" sz="1100" b="1" dirty="0">
                <a:hlinkClick r:id="rId3"/>
              </a:rPr>
              <a:t>http://dq.cde.ca.gov/dataquest/SearchName.asp?rbTimeFrame=oneyear&amp;rYear=2015-16&amp;cName=Long+Beach&amp;Topic=Graduates&amp;Level=District&amp;submit1=Submit</a:t>
            </a:r>
            <a:r>
              <a:rPr lang="en-US" altLang="en-US" sz="1100" b="1" dirty="0"/>
              <a:t> </a:t>
            </a:r>
          </a:p>
        </p:txBody>
      </p:sp>
    </p:spTree>
    <p:extLst>
      <p:ext uri="{BB962C8B-B14F-4D97-AF65-F5344CB8AC3E}">
        <p14:creationId xmlns:p14="http://schemas.microsoft.com/office/powerpoint/2010/main" val="1645455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79CCCDF-3D93-47B1-94FE-B724D191B965}"/>
              </a:ext>
            </a:extLst>
          </p:cNvPr>
          <p:cNvSpPr txBox="1">
            <a:spLocks/>
          </p:cNvSpPr>
          <p:nvPr/>
        </p:nvSpPr>
        <p:spPr>
          <a:xfrm>
            <a:off x="457200" y="6321425"/>
            <a:ext cx="8229600" cy="457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a:lstStyle>
          <a:p>
            <a:pPr marL="117475">
              <a:buFont typeface="Wingdings 2" panose="05020102010507070707" pitchFamily="18" charset="2"/>
              <a:buNone/>
            </a:pPr>
            <a:r>
              <a:rPr lang="en-US" altLang="en-US" sz="1200" b="1" dirty="0"/>
              <a:t>Source: Special Education Enrollment by Age and Disability 1964725 - -Long Beach Unified – </a:t>
            </a:r>
            <a:r>
              <a:rPr lang="en-US" altLang="en-US" sz="1200" b="1" dirty="0">
                <a:hlinkClick r:id="rId2"/>
              </a:rPr>
              <a:t>http://bit.ly/2vmCK6i</a:t>
            </a:r>
            <a:r>
              <a:rPr lang="en-US" altLang="en-US" sz="1200" b="1" dirty="0"/>
              <a:t> </a:t>
            </a:r>
          </a:p>
          <a:p>
            <a:pPr marL="117475">
              <a:buFont typeface="Wingdings 2" panose="05020102010507070707" pitchFamily="18" charset="2"/>
              <a:buNone/>
            </a:pPr>
            <a:endParaRPr lang="en-US" altLang="en-US" sz="1200" dirty="0"/>
          </a:p>
        </p:txBody>
      </p:sp>
      <p:graphicFrame>
        <p:nvGraphicFramePr>
          <p:cNvPr id="3" name="Content Placeholder 3">
            <a:extLst>
              <a:ext uri="{FF2B5EF4-FFF2-40B4-BE49-F238E27FC236}">
                <a16:creationId xmlns:a16="http://schemas.microsoft.com/office/drawing/2014/main" id="{7A7AE8F8-F5A6-4F39-9617-21DA6AF33012}"/>
              </a:ext>
            </a:extLst>
          </p:cNvPr>
          <p:cNvGraphicFramePr>
            <a:graphicFrameLocks noGrp="1"/>
          </p:cNvGraphicFramePr>
          <p:nvPr>
            <p:extLst>
              <p:ext uri="{D42A27DB-BD31-4B8C-83A1-F6EECF244321}">
                <p14:modId xmlns:p14="http://schemas.microsoft.com/office/powerpoint/2010/main" val="2859980882"/>
              </p:ext>
            </p:extLst>
          </p:nvPr>
        </p:nvGraphicFramePr>
        <p:xfrm>
          <a:off x="196850" y="1647825"/>
          <a:ext cx="8534400" cy="4345240"/>
        </p:xfrm>
        <a:graphic>
          <a:graphicData uri="http://schemas.openxmlformats.org/drawingml/2006/table">
            <a:tbl>
              <a:tblPr/>
              <a:tblGrid>
                <a:gridCol w="42672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309789">
                <a:tc>
                  <a:txBody>
                    <a:body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en-US" altLang="en-US" sz="1900" b="1" i="0" u="none" strike="noStrike" cap="none" normalizeH="0" baseline="0" dirty="0">
                        <a:ln>
                          <a:noFill/>
                        </a:ln>
                        <a:solidFill>
                          <a:srgbClr val="FFFFFF"/>
                        </a:solidFill>
                        <a:effectLst/>
                        <a:latin typeface="Calibri" pitchFamily="34" charset="0"/>
                        <a:ea typeface="MS PGothic" pitchFamily="34" charset="-128"/>
                        <a:cs typeface="Arial"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1" i="0" u="none" strike="noStrike" cap="none" normalizeH="0" baseline="0" dirty="0">
                          <a:ln>
                            <a:noFill/>
                          </a:ln>
                          <a:solidFill>
                            <a:srgbClr val="FFFFFF"/>
                          </a:solidFill>
                          <a:effectLst/>
                          <a:latin typeface="Calibri" pitchFamily="34" charset="0"/>
                          <a:ea typeface="MS PGothic" pitchFamily="34" charset="-128"/>
                          <a:cs typeface="Arial" pitchFamily="34" charset="0"/>
                        </a:rPr>
                        <a:t>2015-2016</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1" i="0" u="none" strike="noStrike" cap="none" normalizeH="0" baseline="0" dirty="0">
                          <a:ln>
                            <a:noFill/>
                          </a:ln>
                          <a:solidFill>
                            <a:srgbClr val="FFFFFF"/>
                          </a:solidFill>
                          <a:effectLst/>
                          <a:latin typeface="Calibri" pitchFamily="34" charset="0"/>
                          <a:ea typeface="MS PGothic" pitchFamily="34" charset="-128"/>
                          <a:cs typeface="Arial" pitchFamily="34" charset="0"/>
                        </a:rPr>
                        <a:t>2016-2017</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09789">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s-419" altLang="en-US" sz="1900" b="1" i="0" u="none" strike="noStrike" cap="none" normalizeH="0" baseline="0" noProof="0" dirty="0">
                          <a:ln>
                            <a:noFill/>
                          </a:ln>
                          <a:solidFill>
                            <a:srgbClr val="FFFFFF"/>
                          </a:solidFill>
                          <a:effectLst/>
                          <a:latin typeface="Calibri" pitchFamily="34" charset="0"/>
                          <a:ea typeface="MS PGothic" pitchFamily="34" charset="-128"/>
                          <a:cs typeface="Arial" pitchFamily="34" charset="0"/>
                        </a:rPr>
                        <a:t>Todas las Discapacidades</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1" i="0" u="none" strike="noStrike" cap="none" normalizeH="0" baseline="0" dirty="0">
                          <a:ln>
                            <a:noFill/>
                          </a:ln>
                          <a:solidFill>
                            <a:srgbClr val="FFFFFF"/>
                          </a:solidFill>
                          <a:effectLst/>
                          <a:latin typeface="Calibri" pitchFamily="34" charset="0"/>
                          <a:ea typeface="MS PGothic" pitchFamily="34" charset="-128"/>
                          <a:cs typeface="Arial" pitchFamily="34" charset="0"/>
                        </a:rPr>
                        <a:t>9,151</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1" i="0" u="none" strike="noStrike" cap="none" normalizeH="0" baseline="0" dirty="0">
                          <a:ln>
                            <a:noFill/>
                          </a:ln>
                          <a:solidFill>
                            <a:srgbClr val="FFFFFF"/>
                          </a:solidFill>
                          <a:effectLst/>
                          <a:latin typeface="Calibri" pitchFamily="34" charset="0"/>
                          <a:ea typeface="MS PGothic" pitchFamily="34" charset="-128"/>
                          <a:cs typeface="Arial" pitchFamily="34" charset="0"/>
                        </a:rPr>
                        <a:t>9,499</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309789">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s-419" altLang="en-US" sz="1900" b="1" i="0" u="none" strike="noStrike" cap="none" normalizeH="0" baseline="0" noProof="0" dirty="0">
                          <a:ln>
                            <a:noFill/>
                          </a:ln>
                          <a:solidFill>
                            <a:srgbClr val="FFFFFF"/>
                          </a:solidFill>
                          <a:effectLst/>
                          <a:latin typeface="Calibri" pitchFamily="34" charset="0"/>
                          <a:ea typeface="MS PGothic" pitchFamily="34" charset="-128"/>
                          <a:cs typeface="Arial" pitchFamily="34" charset="0"/>
                        </a:rPr>
                        <a:t>Discapacidad Específica de Aprendizaje</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Calibri" pitchFamily="34" charset="0"/>
                          <a:ea typeface="MS PGothic" pitchFamily="34" charset="-128"/>
                          <a:cs typeface="Arial" pitchFamily="34" charset="0"/>
                        </a:rPr>
                        <a:t>3694</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Calibri" pitchFamily="34" charset="0"/>
                          <a:ea typeface="MS PGothic" pitchFamily="34" charset="-128"/>
                          <a:cs typeface="Arial" pitchFamily="34" charset="0"/>
                        </a:rPr>
                        <a:t>3743</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2"/>
                  </a:ext>
                </a:extLst>
              </a:tr>
              <a:tr h="309789">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s-419" altLang="en-US" sz="1900" b="1" i="0" u="none" strike="noStrike" cap="none" normalizeH="0" baseline="0" noProof="0" dirty="0">
                          <a:ln>
                            <a:noFill/>
                          </a:ln>
                          <a:solidFill>
                            <a:srgbClr val="FFFFFF"/>
                          </a:solidFill>
                          <a:effectLst/>
                          <a:latin typeface="Calibri" pitchFamily="34" charset="0"/>
                          <a:ea typeface="MS PGothic" pitchFamily="34" charset="-128"/>
                          <a:cs typeface="Arial" pitchFamily="34" charset="0"/>
                        </a:rPr>
                        <a:t>Discapacidad del Habla o del Lenguaje</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Calibri" pitchFamily="34" charset="0"/>
                          <a:ea typeface="MS PGothic" pitchFamily="34" charset="-128"/>
                          <a:cs typeface="Arial" pitchFamily="34" charset="0"/>
                        </a:rPr>
                        <a:t>2071</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Calibri" pitchFamily="34" charset="0"/>
                          <a:ea typeface="MS PGothic" pitchFamily="34" charset="-128"/>
                          <a:cs typeface="Arial" pitchFamily="34" charset="0"/>
                        </a:rPr>
                        <a:t>1936</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09789">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s-419" altLang="en-US" sz="1900" b="1" i="0" u="none" strike="noStrike" cap="none" normalizeH="0" baseline="0" noProof="0" dirty="0">
                          <a:ln>
                            <a:noFill/>
                          </a:ln>
                          <a:solidFill>
                            <a:srgbClr val="FFFFFF"/>
                          </a:solidFill>
                          <a:effectLst/>
                          <a:latin typeface="Calibri" pitchFamily="34" charset="0"/>
                          <a:ea typeface="MS PGothic" pitchFamily="34" charset="-128"/>
                          <a:cs typeface="Arial" pitchFamily="34" charset="0"/>
                        </a:rPr>
                        <a:t>Discapacidad Intelectual</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Calibri" pitchFamily="34" charset="0"/>
                          <a:ea typeface="MS PGothic" pitchFamily="34" charset="-128"/>
                          <a:cs typeface="Arial" pitchFamily="34" charset="0"/>
                        </a:rPr>
                        <a:t>579</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Calibri" pitchFamily="34" charset="0"/>
                          <a:ea typeface="MS PGothic" pitchFamily="34" charset="-128"/>
                          <a:cs typeface="Arial" pitchFamily="34" charset="0"/>
                        </a:rPr>
                        <a:t>564</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4"/>
                  </a:ext>
                </a:extLst>
              </a:tr>
              <a:tr h="317927">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s-419" altLang="en-US" sz="1900" b="1" i="0" u="none" strike="noStrike" cap="none" normalizeH="0" baseline="0" noProof="0" dirty="0">
                          <a:ln>
                            <a:noFill/>
                          </a:ln>
                          <a:solidFill>
                            <a:srgbClr val="FFFFFF"/>
                          </a:solidFill>
                          <a:effectLst/>
                          <a:latin typeface="Calibri" pitchFamily="34" charset="0"/>
                          <a:ea typeface="MS PGothic" pitchFamily="34" charset="-128"/>
                          <a:cs typeface="Arial" pitchFamily="34" charset="0"/>
                        </a:rPr>
                        <a:t>Disturbio Emocional</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Calibri" pitchFamily="34" charset="0"/>
                          <a:ea typeface="MS PGothic" pitchFamily="34" charset="-128"/>
                          <a:cs typeface="Arial" pitchFamily="34" charset="0"/>
                        </a:rPr>
                        <a:t>308</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Calibri" pitchFamily="34" charset="0"/>
                          <a:ea typeface="MS PGothic" pitchFamily="34" charset="-128"/>
                          <a:cs typeface="Arial" pitchFamily="34" charset="0"/>
                        </a:rPr>
                        <a:t>288</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09789">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s-419" altLang="en-US" sz="1900" b="1" i="0" u="none" strike="noStrike" cap="none" normalizeH="0" baseline="0" noProof="0" dirty="0">
                          <a:ln>
                            <a:noFill/>
                          </a:ln>
                          <a:solidFill>
                            <a:srgbClr val="FFFFFF"/>
                          </a:solidFill>
                          <a:effectLst/>
                          <a:latin typeface="Calibri" pitchFamily="34" charset="0"/>
                          <a:ea typeface="MS PGothic" pitchFamily="34" charset="-128"/>
                          <a:cs typeface="Arial" pitchFamily="34" charset="0"/>
                        </a:rPr>
                        <a:t>Discapacidad Múltiple</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Calibri" pitchFamily="34" charset="0"/>
                          <a:ea typeface="MS PGothic" pitchFamily="34" charset="-128"/>
                          <a:cs typeface="Arial" pitchFamily="34" charset="0"/>
                        </a:rPr>
                        <a:t>23</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Calibri" pitchFamily="34" charset="0"/>
                          <a:ea typeface="MS PGothic" pitchFamily="34" charset="-128"/>
                          <a:cs typeface="Arial" pitchFamily="34" charset="0"/>
                        </a:rPr>
                        <a:t>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6"/>
                  </a:ext>
                </a:extLst>
              </a:tr>
              <a:tr h="309789">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s-419" altLang="en-US" sz="1900" b="1" i="0" u="none" strike="noStrike" cap="none" normalizeH="0" baseline="0" noProof="0" dirty="0">
                          <a:ln>
                            <a:noFill/>
                          </a:ln>
                          <a:solidFill>
                            <a:srgbClr val="FFFFFF"/>
                          </a:solidFill>
                          <a:effectLst/>
                          <a:latin typeface="Calibri" pitchFamily="34" charset="0"/>
                          <a:ea typeface="MS PGothic" pitchFamily="34" charset="-128"/>
                          <a:cs typeface="Arial" pitchFamily="34" charset="0"/>
                        </a:rPr>
                        <a:t>Discapacidad Auditiva</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Calibri" pitchFamily="34" charset="0"/>
                          <a:ea typeface="MS PGothic" pitchFamily="34" charset="-128"/>
                          <a:cs typeface="Arial" pitchFamily="34" charset="0"/>
                        </a:rPr>
                        <a:t>13</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Calibri" pitchFamily="34" charset="0"/>
                          <a:ea typeface="MS PGothic" pitchFamily="34" charset="-128"/>
                          <a:cs typeface="Arial" pitchFamily="34" charset="0"/>
                        </a:rPr>
                        <a:t>25</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09789">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s-419" altLang="en-US" sz="1900" b="1" i="0" u="none" strike="noStrike" cap="none" normalizeH="0" baseline="0" noProof="0" dirty="0">
                          <a:ln>
                            <a:noFill/>
                          </a:ln>
                          <a:solidFill>
                            <a:srgbClr val="FFFFFF"/>
                          </a:solidFill>
                          <a:effectLst/>
                          <a:latin typeface="Calibri" pitchFamily="34" charset="0"/>
                          <a:ea typeface="MS PGothic" pitchFamily="34" charset="-128"/>
                          <a:cs typeface="Arial" pitchFamily="34" charset="0"/>
                        </a:rPr>
                        <a:t>Deterioro Ortopédico</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Calibri" pitchFamily="34" charset="0"/>
                          <a:ea typeface="MS PGothic" pitchFamily="34" charset="-128"/>
                          <a:cs typeface="Arial" pitchFamily="34" charset="0"/>
                        </a:rPr>
                        <a:t>100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Calibri" pitchFamily="34" charset="0"/>
                          <a:ea typeface="MS PGothic" pitchFamily="34" charset="-128"/>
                          <a:cs typeface="Arial" pitchFamily="34" charset="0"/>
                        </a:rPr>
                        <a:t>102</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8"/>
                  </a:ext>
                </a:extLst>
              </a:tr>
              <a:tr h="309789">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s-419" altLang="en-US" sz="1900" b="1" i="0" u="none" strike="noStrike" cap="none" normalizeH="0" baseline="0" noProof="0" dirty="0">
                          <a:ln>
                            <a:noFill/>
                          </a:ln>
                          <a:solidFill>
                            <a:srgbClr val="FFFFFF"/>
                          </a:solidFill>
                          <a:effectLst/>
                          <a:latin typeface="Calibri" pitchFamily="34" charset="0"/>
                          <a:ea typeface="MS PGothic" pitchFamily="34" charset="-128"/>
                          <a:cs typeface="Arial" pitchFamily="34" charset="0"/>
                        </a:rPr>
                        <a:t>Otro Impedimento de Salud</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Calibri" pitchFamily="34" charset="0"/>
                          <a:ea typeface="MS PGothic" pitchFamily="34" charset="-128"/>
                          <a:cs typeface="Arial" pitchFamily="34" charset="0"/>
                        </a:rPr>
                        <a:t>928</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Calibri" pitchFamily="34" charset="0"/>
                          <a:ea typeface="MS PGothic" pitchFamily="34" charset="-128"/>
                          <a:cs typeface="Arial" pitchFamily="34" charset="0"/>
                        </a:rPr>
                        <a:t>987</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09789">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s-419" altLang="en-US" sz="1900" b="1" i="0" u="none" strike="noStrike" cap="none" normalizeH="0" baseline="0" noProof="0" dirty="0">
                          <a:ln>
                            <a:noFill/>
                          </a:ln>
                          <a:solidFill>
                            <a:srgbClr val="FFFFFF"/>
                          </a:solidFill>
                          <a:effectLst/>
                          <a:latin typeface="Calibri" pitchFamily="34" charset="0"/>
                          <a:ea typeface="MS PGothic" pitchFamily="34" charset="-128"/>
                          <a:cs typeface="Arial" pitchFamily="34" charset="0"/>
                        </a:rPr>
                        <a:t>Discapacidad Visual</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Calibri" pitchFamily="34" charset="0"/>
                          <a:ea typeface="MS PGothic" pitchFamily="34" charset="-128"/>
                          <a:cs typeface="Arial" pitchFamily="34" charset="0"/>
                        </a:rPr>
                        <a:t>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Calibri" pitchFamily="34" charset="0"/>
                          <a:ea typeface="MS PGothic" pitchFamily="34" charset="-128"/>
                          <a:cs typeface="Arial" pitchFamily="34" charset="0"/>
                        </a:rPr>
                        <a:t>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0"/>
                  </a:ext>
                </a:extLst>
              </a:tr>
              <a:tr h="309789">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s-419" altLang="en-US" sz="1900" b="1" i="0" u="none" strike="noStrike" cap="none" normalizeH="0" baseline="0" noProof="0" dirty="0">
                          <a:ln>
                            <a:noFill/>
                          </a:ln>
                          <a:solidFill>
                            <a:srgbClr val="FFFFFF"/>
                          </a:solidFill>
                          <a:effectLst/>
                          <a:latin typeface="Calibri" pitchFamily="34" charset="0"/>
                          <a:ea typeface="MS PGothic" pitchFamily="34" charset="-128"/>
                          <a:cs typeface="Arial" pitchFamily="34" charset="0"/>
                        </a:rPr>
                        <a:t>Autismo</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Calibri" pitchFamily="34" charset="0"/>
                          <a:ea typeface="MS PGothic" pitchFamily="34" charset="-128"/>
                          <a:cs typeface="Arial" pitchFamily="34" charset="0"/>
                        </a:rPr>
                        <a:t>1435</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Calibri" pitchFamily="34" charset="0"/>
                          <a:ea typeface="MS PGothic" pitchFamily="34" charset="-128"/>
                          <a:cs typeface="Arial" pitchFamily="34" charset="0"/>
                        </a:rPr>
                        <a:t>1526</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09789">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s-419" altLang="en-US" sz="1900" b="1" i="0" u="none" strike="noStrike" cap="none" normalizeH="0" baseline="0" noProof="0" dirty="0">
                          <a:ln>
                            <a:noFill/>
                          </a:ln>
                          <a:solidFill>
                            <a:srgbClr val="FFFFFF"/>
                          </a:solidFill>
                          <a:effectLst/>
                          <a:latin typeface="Calibri" pitchFamily="34" charset="0"/>
                          <a:ea typeface="MS PGothic" pitchFamily="34" charset="-128"/>
                          <a:cs typeface="Arial" pitchFamily="34" charset="0"/>
                        </a:rPr>
                        <a:t>Ceguera</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Calibri" pitchFamily="34" charset="0"/>
                          <a:ea typeface="MS PGothic" pitchFamily="34" charset="-128"/>
                          <a:cs typeface="Arial" pitchFamily="34" charset="0"/>
                        </a:rPr>
                        <a:t>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Calibri" pitchFamily="34" charset="0"/>
                          <a:ea typeface="MS PGothic" pitchFamily="34" charset="-128"/>
                          <a:cs typeface="Arial" pitchFamily="34" charset="0"/>
                        </a:rPr>
                        <a:t>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2"/>
                  </a:ext>
                </a:extLst>
              </a:tr>
              <a:tr h="309789">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s-419" altLang="en-US" sz="1900" b="1" i="0" u="none" strike="noStrike" cap="none" normalizeH="0" baseline="0" noProof="0" dirty="0">
                          <a:ln>
                            <a:noFill/>
                          </a:ln>
                          <a:solidFill>
                            <a:srgbClr val="FFFFFF"/>
                          </a:solidFill>
                          <a:effectLst/>
                          <a:latin typeface="Calibri" pitchFamily="34" charset="0"/>
                          <a:ea typeface="MS PGothic" pitchFamily="34" charset="-128"/>
                          <a:cs typeface="Arial" pitchFamily="34" charset="0"/>
                        </a:rPr>
                        <a:t>Lesión Cerebral Traumática</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Calibri" pitchFamily="34" charset="0"/>
                          <a:ea typeface="MS PGothic" pitchFamily="34" charset="-128"/>
                          <a:cs typeface="Arial" pitchFamily="34" charset="0"/>
                        </a:rPr>
                        <a:t>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Calibri" pitchFamily="34" charset="0"/>
                          <a:ea typeface="MS PGothic" pitchFamily="34" charset="-128"/>
                          <a:cs typeface="Arial" pitchFamily="34" charset="0"/>
                        </a:rPr>
                        <a:t>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3"/>
                  </a:ext>
                </a:extLst>
              </a:tr>
            </a:tbl>
          </a:graphicData>
        </a:graphic>
      </p:graphicFrame>
      <p:sp>
        <p:nvSpPr>
          <p:cNvPr id="4" name="Title 3">
            <a:extLst>
              <a:ext uri="{FF2B5EF4-FFF2-40B4-BE49-F238E27FC236}">
                <a16:creationId xmlns:a16="http://schemas.microsoft.com/office/drawing/2014/main" id="{5B028077-841E-4926-AC28-5E3B715120F2}"/>
              </a:ext>
            </a:extLst>
          </p:cNvPr>
          <p:cNvSpPr>
            <a:spLocks noGrp="1"/>
          </p:cNvSpPr>
          <p:nvPr>
            <p:ph type="title" idx="4294967295"/>
          </p:nvPr>
        </p:nvSpPr>
        <p:spPr/>
        <p:txBody>
          <a:bodyPr/>
          <a:lstStyle/>
          <a:p>
            <a:pPr algn="r"/>
            <a:r>
              <a:rPr lang="en-US" sz="2400" b="1" dirty="0">
                <a:solidFill>
                  <a:srgbClr val="FFFFFF"/>
                </a:solidFill>
                <a:latin typeface="Libre Baskerville" panose="020B0604020202020204" charset="0"/>
                <a:cs typeface="Calibri" panose="020F0502020204030204" pitchFamily="34" charset="0"/>
              </a:rPr>
              <a:t>Estudiantes de Long Beach </a:t>
            </a:r>
            <a:br>
              <a:rPr lang="en-US" sz="2400" b="1" dirty="0">
                <a:solidFill>
                  <a:srgbClr val="FFFFFF"/>
                </a:solidFill>
                <a:latin typeface="Libre Baskerville" panose="020B0604020202020204" charset="0"/>
                <a:cs typeface="Calibri" panose="020F0502020204030204" pitchFamily="34" charset="0"/>
              </a:rPr>
            </a:br>
            <a:r>
              <a:rPr lang="en-US" sz="2400" b="1" dirty="0" err="1">
                <a:solidFill>
                  <a:srgbClr val="FFFFFF"/>
                </a:solidFill>
                <a:latin typeface="Libre Baskerville" panose="020B0604020202020204" charset="0"/>
                <a:cs typeface="Calibri" panose="020F0502020204030204" pitchFamily="34" charset="0"/>
              </a:rPr>
              <a:t>servidos</a:t>
            </a:r>
            <a:r>
              <a:rPr lang="en-US" sz="2400" b="1" dirty="0">
                <a:solidFill>
                  <a:srgbClr val="FFFFFF"/>
                </a:solidFill>
                <a:latin typeface="Libre Baskerville" panose="020B0604020202020204" charset="0"/>
                <a:cs typeface="Calibri" panose="020F0502020204030204" pitchFamily="34" charset="0"/>
              </a:rPr>
              <a:t> </a:t>
            </a:r>
            <a:r>
              <a:rPr lang="en-US" sz="2400" b="1" dirty="0" err="1">
                <a:solidFill>
                  <a:srgbClr val="FFFFFF"/>
                </a:solidFill>
                <a:latin typeface="Libre Baskerville" panose="020B0604020202020204" charset="0"/>
                <a:cs typeface="Calibri" panose="020F0502020204030204" pitchFamily="34" charset="0"/>
              </a:rPr>
              <a:t>por</a:t>
            </a:r>
            <a:r>
              <a:rPr lang="en-US" sz="2400" b="1" dirty="0">
                <a:solidFill>
                  <a:srgbClr val="FFFFFF"/>
                </a:solidFill>
                <a:latin typeface="Libre Baskerville" panose="020B0604020202020204" charset="0"/>
                <a:cs typeface="Calibri" panose="020F0502020204030204" pitchFamily="34" charset="0"/>
              </a:rPr>
              <a:t> IDEA</a:t>
            </a:r>
            <a:endParaRPr lang="en-US" dirty="0"/>
          </a:p>
        </p:txBody>
      </p:sp>
    </p:spTree>
    <p:extLst>
      <p:ext uri="{BB962C8B-B14F-4D97-AF65-F5344CB8AC3E}">
        <p14:creationId xmlns:p14="http://schemas.microsoft.com/office/powerpoint/2010/main" val="3436552836"/>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adwal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6.xml><?xml version="1.0" encoding="utf-8"?>
<a:theme xmlns:a="http://schemas.openxmlformats.org/drawingml/2006/main" name="Standard Slides">
  <a:themeElements>
    <a:clrScheme name="Custom 1">
      <a:dk1>
        <a:srgbClr val="242021"/>
      </a:dk1>
      <a:lt1>
        <a:sysClr val="window" lastClr="FFFFFF"/>
      </a:lt1>
      <a:dk2>
        <a:srgbClr val="002C47"/>
      </a:dk2>
      <a:lt2>
        <a:srgbClr val="EEECE1"/>
      </a:lt2>
      <a:accent1>
        <a:srgbClr val="124D95"/>
      </a:accent1>
      <a:accent2>
        <a:srgbClr val="9E1C30"/>
      </a:accent2>
      <a:accent3>
        <a:srgbClr val="303030"/>
      </a:accent3>
      <a:accent4>
        <a:srgbClr val="D9D9D9"/>
      </a:accent4>
      <a:accent5>
        <a:srgbClr val="7A232E"/>
      </a:accent5>
      <a:accent6>
        <a:srgbClr val="124D95"/>
      </a:accent6>
      <a:hlink>
        <a:srgbClr val="124D95"/>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1504</TotalTime>
  <Words>6431</Words>
  <Application>Microsoft Office PowerPoint</Application>
  <PresentationFormat>On-screen Show (4:3)</PresentationFormat>
  <Paragraphs>803</Paragraphs>
  <Slides>72</Slides>
  <Notes>29</Notes>
  <HiddenSlides>0</HiddenSlides>
  <MMClips>0</MMClips>
  <ScaleCrop>false</ScaleCrop>
  <HeadingPairs>
    <vt:vector size="6" baseType="variant">
      <vt:variant>
        <vt:lpstr>Fonts Used</vt:lpstr>
      </vt:variant>
      <vt:variant>
        <vt:i4>24</vt:i4>
      </vt:variant>
      <vt:variant>
        <vt:lpstr>Theme</vt:lpstr>
      </vt:variant>
      <vt:variant>
        <vt:i4>6</vt:i4>
      </vt:variant>
      <vt:variant>
        <vt:lpstr>Slide Titles</vt:lpstr>
      </vt:variant>
      <vt:variant>
        <vt:i4>72</vt:i4>
      </vt:variant>
    </vt:vector>
  </HeadingPairs>
  <TitlesOfParts>
    <vt:vector size="102" baseType="lpstr">
      <vt:lpstr>Courier New</vt:lpstr>
      <vt:lpstr>Roboto Slab Light</vt:lpstr>
      <vt:lpstr>Verdana</vt:lpstr>
      <vt:lpstr>Wingdings 2</vt:lpstr>
      <vt:lpstr>Helvetica Neue</vt:lpstr>
      <vt:lpstr>Webdings</vt:lpstr>
      <vt:lpstr>Calibri</vt:lpstr>
      <vt:lpstr>Verdana</vt:lpstr>
      <vt:lpstr>Karla</vt:lpstr>
      <vt:lpstr>Lato</vt:lpstr>
      <vt:lpstr>Libre Baskerville</vt:lpstr>
      <vt:lpstr>Arial</vt:lpstr>
      <vt:lpstr>Gill Sans MT</vt:lpstr>
      <vt:lpstr>Wingdings</vt:lpstr>
      <vt:lpstr>Roboto Slab</vt:lpstr>
      <vt:lpstr>MS PGothic</vt:lpstr>
      <vt:lpstr>Montserrat</vt:lpstr>
      <vt:lpstr>Noto Sans Symbols</vt:lpstr>
      <vt:lpstr>Wingdings 3</vt:lpstr>
      <vt:lpstr>Georgia</vt:lpstr>
      <vt:lpstr>Impact</vt:lpstr>
      <vt:lpstr>Trebuchet MS</vt:lpstr>
      <vt:lpstr>Corbel</vt:lpstr>
      <vt:lpstr>Fujiyama</vt:lpstr>
      <vt:lpstr>1_Office Theme</vt:lpstr>
      <vt:lpstr>2_Office Theme</vt:lpstr>
      <vt:lpstr>Office Theme</vt:lpstr>
      <vt:lpstr>Cadwal template</vt:lpstr>
      <vt:lpstr>Badge</vt:lpstr>
      <vt:lpstr>Standard Slides</vt:lpstr>
      <vt:lpstr>RespectAbility</vt:lpstr>
      <vt:lpstr>1 de cada 5 Americanos</vt:lpstr>
      <vt:lpstr>51% de Americanos</vt:lpstr>
      <vt:lpstr>No todas las Discapacidades  pueden ser vistas </vt:lpstr>
      <vt:lpstr>Las Personas con Discapacidad  pueden ser las mas talentosas</vt:lpstr>
      <vt:lpstr>Estadísticas de Long Beach</vt:lpstr>
      <vt:lpstr>Las personas con discapacidad son los  mas pobres de los pobres </vt:lpstr>
      <vt:lpstr>Tasas de graduación de  secundaria en Long Beach</vt:lpstr>
      <vt:lpstr>Estudiantes de Long Beach  servidos por IDEA</vt:lpstr>
      <vt:lpstr>Ausentismo en LB</vt:lpstr>
      <vt:lpstr>Ausentismo en el Condado de LB</vt:lpstr>
      <vt:lpstr>Suspensiones en Escuelas de LB</vt:lpstr>
      <vt:lpstr>Suspensiones en Escuelas de LB</vt:lpstr>
      <vt:lpstr>Metas Progresivas desde el Inicio hasta la Independencia </vt:lpstr>
      <vt:lpstr>¡TIEMPO DE COMIDA!</vt:lpstr>
      <vt:lpstr>Lecciones Nacionales,  Oportunidades Locales</vt:lpstr>
      <vt:lpstr>Haciendo lo mejor de Recursos Limitados –  Solución de la Brecha de Conocimiento</vt:lpstr>
      <vt:lpstr>Guía de recursos de la  comunidad GRATUITA</vt:lpstr>
      <vt:lpstr>Aprovechando los Recursos Limitados:  Genere Conciencia y Disminuya el Estigma</vt:lpstr>
      <vt:lpstr>Disminuyendo el Estigma con  las Celebridades Locales</vt:lpstr>
      <vt:lpstr>Perfiles Organizacionales</vt:lpstr>
      <vt:lpstr>Perfiles Organizacionales Parte 2</vt:lpstr>
      <vt:lpstr>Aproveche al Máximo los Recursos Limitados –  Recursos Gratuitos para Diversas Audiencias </vt:lpstr>
      <vt:lpstr>Oficina de Discapacidad –  Política de Empleo (ODEP)</vt:lpstr>
      <vt:lpstr>Recursos de la Fuerza de Trabajo  de ODEP: Centro LEAD</vt:lpstr>
      <vt:lpstr>Recursos para jóvenes de ODEP: NCWD</vt:lpstr>
      <vt:lpstr>Recursos Tecnológicos: PEAT</vt:lpstr>
      <vt:lpstr>Recursos del Empleadore</vt:lpstr>
      <vt:lpstr>Recursos de Acomodamiento</vt:lpstr>
      <vt:lpstr>WIOA Resources</vt:lpstr>
      <vt:lpstr>WIOA Resources 2 </vt:lpstr>
      <vt:lpstr>WIOA RESOURCES 3</vt:lpstr>
      <vt:lpstr>Casos de Estudios sobre  Iniciativa de Trabajo</vt:lpstr>
      <vt:lpstr>Casos de Estudios sobre  Iniciativa de Trabajo Parte 2</vt:lpstr>
      <vt:lpstr>Buscando Empleadores Inclusivos</vt:lpstr>
      <vt:lpstr>Resultados de Índice de  Igualdad de Discapacidad 2017</vt:lpstr>
      <vt:lpstr>2017 NOD Empleador Líder en Discapacidad</vt:lpstr>
      <vt:lpstr>Sección 503 y Contratistas Federales</vt:lpstr>
      <vt:lpstr>Contratistas Federales en Long Beach</vt:lpstr>
      <vt:lpstr>Encontrar y Apoyar Negocios Locales</vt:lpstr>
      <vt:lpstr>Prepararando a los Jóvenes con  Discapacidades para el éxito</vt:lpstr>
      <vt:lpstr>Mejores prácticas locales  - Programa C2C</vt:lpstr>
      <vt:lpstr>CIP Long Beach 1 </vt:lpstr>
      <vt:lpstr>CIP Long Beach 2 </vt:lpstr>
      <vt:lpstr>CIP Long Beach 3</vt:lpstr>
      <vt:lpstr>CIP Long Beach 4</vt:lpstr>
      <vt:lpstr>La edad promedio de estudiantes en CIP Long Beach es 21   100% de los estudiantes completan un servicio comunitario de un total de 502 horas.   91% de estudiantes CIP Long Beach son acomodados en una pasantía</vt:lpstr>
      <vt:lpstr>UNA COLABORACION ENTRE…</vt:lpstr>
      <vt:lpstr>STAFF…</vt:lpstr>
      <vt:lpstr>CSULB</vt:lpstr>
      <vt:lpstr>Volviendo a la clase de 2016  por un momento ...</vt:lpstr>
      <vt:lpstr>Ventajas del Empleador</vt:lpstr>
      <vt:lpstr>People with Disabilities can Succeed in Healthcare Jobs </vt:lpstr>
      <vt:lpstr>Conectando con Otros Modelos Conectando entre Escuela y Trabajo</vt:lpstr>
      <vt:lpstr>Trabajos en Gobierno</vt:lpstr>
      <vt:lpstr>Personas con Discapacidades  y la Industria de la Hospitalidad</vt:lpstr>
      <vt:lpstr>Estrategias del sector - Hospitalidad –  Empleos para Personas con Discapacidades</vt:lpstr>
      <vt:lpstr>Estrategias Sectoriales –  Ventajas Competitivas</vt:lpstr>
      <vt:lpstr>Empleos en Entretenimiento y Cultura</vt:lpstr>
      <vt:lpstr>Personas con Discapacidad  pueden Trascender</vt:lpstr>
      <vt:lpstr>Una meta en comun: Empleo </vt:lpstr>
      <vt:lpstr>Poniendo Recursos Gratis para Trabajar</vt:lpstr>
      <vt:lpstr>Rubistar: http://rubistar.4teachers.org/index.php </vt:lpstr>
      <vt:lpstr>Recursos Gratis</vt:lpstr>
      <vt:lpstr>Utilizando Tecnología en las Aulas </vt:lpstr>
      <vt:lpstr>Acomodamientos y Soportes</vt:lpstr>
      <vt:lpstr>Use fotos en lugar de palabras</vt:lpstr>
      <vt:lpstr>Contando el carrito para establecer  la precisión y la eficiencia!</vt:lpstr>
      <vt:lpstr>Recursos de Capacitación Inclusivos  para Promover Habilidades</vt:lpstr>
      <vt:lpstr>Una Encuesta revela la Necesidad  Clave de más Apoyos para los Padres</vt:lpstr>
      <vt:lpstr>Recursos sobre las Discapacidades  de Aprendizaje</vt:lpstr>
      <vt:lpstr>Recursos / Información de contacto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Local Admin</dc:creator>
  <cp:lastModifiedBy>Philip Pauli</cp:lastModifiedBy>
  <cp:revision>152</cp:revision>
  <dcterms:modified xsi:type="dcterms:W3CDTF">2018-03-28T14:48:24Z</dcterms:modified>
</cp:coreProperties>
</file>