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84.jpg" ContentType="image/jpg"/>
  <Override PartName="/ppt/media/image85.jpg" ContentType="image/jpg"/>
  <Override PartName="/ppt/media/image86.jpg" ContentType="image/jpg"/>
  <Override PartName="/ppt/media/image87.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 id="2147483672" r:id="rId2"/>
    <p:sldMasterId id="2147483673" r:id="rId3"/>
    <p:sldMasterId id="2147483675" r:id="rId4"/>
    <p:sldMasterId id="2147483678" r:id="rId5"/>
    <p:sldMasterId id="2147483682" r:id="rId6"/>
  </p:sldMasterIdLst>
  <p:notesMasterIdLst>
    <p:notesMasterId r:id="rId79"/>
  </p:notesMasterIdLst>
  <p:sldIdLst>
    <p:sldId id="335" r:id="rId7"/>
    <p:sldId id="259" r:id="rId8"/>
    <p:sldId id="260" r:id="rId9"/>
    <p:sldId id="261" r:id="rId10"/>
    <p:sldId id="388" r:id="rId11"/>
    <p:sldId id="336" r:id="rId12"/>
    <p:sldId id="374" r:id="rId13"/>
    <p:sldId id="309" r:id="rId14"/>
    <p:sldId id="345" r:id="rId15"/>
    <p:sldId id="370" r:id="rId16"/>
    <p:sldId id="371" r:id="rId17"/>
    <p:sldId id="372" r:id="rId18"/>
    <p:sldId id="373" r:id="rId19"/>
    <p:sldId id="408" r:id="rId20"/>
    <p:sldId id="407" r:id="rId21"/>
    <p:sldId id="337" r:id="rId22"/>
    <p:sldId id="348" r:id="rId23"/>
    <p:sldId id="349" r:id="rId24"/>
    <p:sldId id="350" r:id="rId25"/>
    <p:sldId id="351" r:id="rId26"/>
    <p:sldId id="386" r:id="rId27"/>
    <p:sldId id="387" r:id="rId28"/>
    <p:sldId id="352" r:id="rId29"/>
    <p:sldId id="338" r:id="rId30"/>
    <p:sldId id="339" r:id="rId31"/>
    <p:sldId id="340" r:id="rId32"/>
    <p:sldId id="341" r:id="rId33"/>
    <p:sldId id="342" r:id="rId34"/>
    <p:sldId id="343" r:id="rId35"/>
    <p:sldId id="377" r:id="rId36"/>
    <p:sldId id="378" r:id="rId37"/>
    <p:sldId id="379" r:id="rId38"/>
    <p:sldId id="400" r:id="rId39"/>
    <p:sldId id="401" r:id="rId40"/>
    <p:sldId id="402" r:id="rId41"/>
    <p:sldId id="403" r:id="rId42"/>
    <p:sldId id="404" r:id="rId43"/>
    <p:sldId id="391" r:id="rId44"/>
    <p:sldId id="347" r:id="rId45"/>
    <p:sldId id="405" r:id="rId46"/>
    <p:sldId id="353" r:id="rId47"/>
    <p:sldId id="356" r:id="rId48"/>
    <p:sldId id="357" r:id="rId49"/>
    <p:sldId id="358" r:id="rId50"/>
    <p:sldId id="409" r:id="rId51"/>
    <p:sldId id="359" r:id="rId52"/>
    <p:sldId id="360" r:id="rId53"/>
    <p:sldId id="361" r:id="rId54"/>
    <p:sldId id="362" r:id="rId55"/>
    <p:sldId id="363" r:id="rId56"/>
    <p:sldId id="364" r:id="rId57"/>
    <p:sldId id="406" r:id="rId58"/>
    <p:sldId id="273" r:id="rId59"/>
    <p:sldId id="394" r:id="rId60"/>
    <p:sldId id="274" r:id="rId61"/>
    <p:sldId id="285" r:id="rId62"/>
    <p:sldId id="392" r:id="rId63"/>
    <p:sldId id="393" r:id="rId64"/>
    <p:sldId id="366" r:id="rId65"/>
    <p:sldId id="275" r:id="rId66"/>
    <p:sldId id="328" r:id="rId67"/>
    <p:sldId id="313" r:id="rId68"/>
    <p:sldId id="314" r:id="rId69"/>
    <p:sldId id="315" r:id="rId70"/>
    <p:sldId id="323" r:id="rId71"/>
    <p:sldId id="317" r:id="rId72"/>
    <p:sldId id="320" r:id="rId73"/>
    <p:sldId id="319" r:id="rId74"/>
    <p:sldId id="322" r:id="rId75"/>
    <p:sldId id="346" r:id="rId76"/>
    <p:sldId id="354" r:id="rId77"/>
    <p:sldId id="277" r:id="rId78"/>
  </p:sldIdLst>
  <p:sldSz cx="9144000" cy="6858000" type="screen4x3"/>
  <p:notesSz cx="6858000" cy="9144000"/>
  <p:embeddedFontLst>
    <p:embeddedFont>
      <p:font typeface="Verdana" panose="020B0604030504040204" pitchFamily="34" charset="0"/>
      <p:regular r:id="rId80"/>
      <p:bold r:id="rId81"/>
      <p:italic r:id="rId82"/>
      <p:boldItalic r:id="rId83"/>
    </p:embeddedFont>
    <p:embeddedFont>
      <p:font typeface="Gill Sans MT" panose="020B0502020104020203" pitchFamily="34" charset="0"/>
      <p:regular r:id="rId84"/>
      <p:bold r:id="rId85"/>
      <p:italic r:id="rId86"/>
      <p:boldItalic r:id="rId87"/>
    </p:embeddedFont>
    <p:embeddedFont>
      <p:font typeface="Corbel" panose="020B0503020204020204" pitchFamily="34" charset="0"/>
      <p:regular r:id="rId88"/>
      <p:bold r:id="rId89"/>
      <p:italic r:id="rId90"/>
      <p:boldItalic r:id="rId91"/>
    </p:embeddedFont>
    <p:embeddedFont>
      <p:font typeface="Trebuchet MS" panose="020B0603020202020204" pitchFamily="34" charset="0"/>
      <p:regular r:id="rId92"/>
      <p:bold r:id="rId93"/>
      <p:italic r:id="rId94"/>
      <p:boldItalic r:id="rId95"/>
    </p:embeddedFont>
    <p:embeddedFont>
      <p:font typeface="Lato" panose="020B0604020202020204" charset="0"/>
      <p:regular r:id="rId96"/>
      <p:bold r:id="rId97"/>
      <p:italic r:id="rId98"/>
      <p:boldItalic r:id="rId99"/>
    </p:embeddedFont>
    <p:embeddedFont>
      <p:font typeface="Wingdings 3" panose="05040102010807070707" pitchFamily="18" charset="2"/>
      <p:regular r:id="rId100"/>
    </p:embeddedFont>
    <p:embeddedFont>
      <p:font typeface="Calibri" panose="020F0502020204030204" pitchFamily="34" charset="0"/>
      <p:regular r:id="rId101"/>
      <p:bold r:id="rId102"/>
      <p:italic r:id="rId103"/>
      <p:boldItalic r:id="rId104"/>
    </p:embeddedFont>
    <p:embeddedFont>
      <p:font typeface="Wingdings 2" panose="05020102010507070707" pitchFamily="18" charset="2"/>
      <p:regular r:id="rId105"/>
    </p:embeddedFont>
    <p:embeddedFont>
      <p:font typeface="Impact" panose="020B0806030902050204" pitchFamily="34" charset="0"/>
      <p:regular r:id="rId106"/>
    </p:embeddedFont>
    <p:embeddedFont>
      <p:font typeface="Libre Baskerville" panose="020B0604020202020204" charset="0"/>
      <p:regular r:id="rId107"/>
      <p:bold r:id="rId108"/>
      <p:italic r:id="rId109"/>
    </p:embeddedFont>
    <p:embeddedFont>
      <p:font typeface="Georgia" panose="02040502050405020303" pitchFamily="18" charset="0"/>
      <p:regular r:id="rId110"/>
      <p:bold r:id="rId111"/>
      <p:italic r:id="rId112"/>
      <p:boldItalic r:id="rId113"/>
    </p:embeddedFont>
    <p:embeddedFont>
      <p:font typeface="MS PGothic" panose="020B0600070205080204" pitchFamily="34" charset="-128"/>
      <p:regular r:id="rId114"/>
    </p:embeddedFont>
    <p:embeddedFont>
      <p:font typeface="Webdings" panose="05030102010509060703" pitchFamily="18" charset="2"/>
      <p:regular r:id="rId115"/>
    </p:embeddedFont>
    <p:embeddedFont>
      <p:font typeface="Verdana" panose="020B060403050404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86271" autoAdjust="0"/>
  </p:normalViewPr>
  <p:slideViewPr>
    <p:cSldViewPr snapToGrid="0">
      <p:cViewPr varScale="1">
        <p:scale>
          <a:sx n="62" d="100"/>
          <a:sy n="62" d="100"/>
        </p:scale>
        <p:origin x="85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0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font" Target="fonts/font33.fntdata"/><Relationship Id="rId16" Type="http://schemas.openxmlformats.org/officeDocument/2006/relationships/slide" Target="slides/slide10.xml"/><Relationship Id="rId107" Type="http://schemas.openxmlformats.org/officeDocument/2006/relationships/font" Target="fonts/font28.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102" Type="http://schemas.openxmlformats.org/officeDocument/2006/relationships/font" Target="fonts/font23.fntdata"/><Relationship Id="rId5" Type="http://schemas.openxmlformats.org/officeDocument/2006/relationships/slideMaster" Target="slideMasters/slideMaster5.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34.fntdata"/><Relationship Id="rId118" Type="http://schemas.openxmlformats.org/officeDocument/2006/relationships/theme" Target="theme/theme1.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24.fntdata"/><Relationship Id="rId108" Type="http://schemas.openxmlformats.org/officeDocument/2006/relationships/font" Target="fonts/font29.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35.fntdata"/><Relationship Id="rId119"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30.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8.fntdata"/><Relationship Id="rId110" Type="http://schemas.openxmlformats.org/officeDocument/2006/relationships/font" Target="fonts/font31.fntdata"/><Relationship Id="rId115" Type="http://schemas.openxmlformats.org/officeDocument/2006/relationships/font" Target="fonts/font36.fntdata"/><Relationship Id="rId61" Type="http://schemas.openxmlformats.org/officeDocument/2006/relationships/slide" Target="slides/slide55.xml"/><Relationship Id="rId82"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21.fntdata"/><Relationship Id="rId105" Type="http://schemas.openxmlformats.org/officeDocument/2006/relationships/font" Target="fonts/font2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font" Target="fonts/font4.fntdata"/><Relationship Id="rId88" Type="http://schemas.openxmlformats.org/officeDocument/2006/relationships/font" Target="fonts/font9.fntdata"/><Relationship Id="rId111" Type="http://schemas.openxmlformats.org/officeDocument/2006/relationships/font" Target="fonts/font32.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6560" marR="0" lvl="1" indent="64139"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3117" marR="0" lvl="2" indent="64782"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69677" marR="0" lvl="3" indent="65423"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6235" marR="0" lvl="4" indent="66064"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2796" marR="0" lvl="5" indent="66704"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39352" marR="0" lvl="6" indent="67348"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195913" marR="0" lvl="7" indent="67986"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2470" marR="0" lvl="8" indent="68629"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2796" marR="0" lvl="5" indent="-9495"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722629"/>
      </p:ext>
    </p:extLst>
  </p:cSld>
  <p:clrMap bg1="lt1" tx1="dk1" bg2="dk2" tx2="lt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estbuddies.org/imintohire/wp-content/uploads/sites/9/2017/01/Employing-People-with-Intellectual-and-Developmental-Disabilities-i4cp-20141.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ff.org/state-category/demographics-and-the-economy/people-in-poverty/"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disabilitycompendium.org/compendium/2017-annual-disability-statistics-compendium?page=8" TargetMode="External"/><Relationship Id="rId4" Type="http://schemas.openxmlformats.org/officeDocument/2006/relationships/hyperlink" Target="http://federalsafetynet.com/us-poverty-statistics.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66" name="Shape 166"/>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7" name="Shape 167"/>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1905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2134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endParaRPr lang="en-US" dirty="0">
              <a:latin typeface="Arial" pitchFamily="34" charset="0"/>
            </a:endParaRPr>
          </a:p>
          <a:p>
            <a:pPr marL="0" lvl="2"/>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0D2C8-4E9D-4ABA-936B-5E500A1B42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2"/>
          <p:cNvSpPr txBox="1">
            <a:spLocks/>
          </p:cNvSpPr>
          <p:nvPr/>
        </p:nvSpPr>
        <p:spPr>
          <a:xfrm>
            <a:off x="854658" y="4626086"/>
            <a:ext cx="5608320" cy="4182032"/>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this page, we have listed 6 resources and would like to highlight some of them further: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first is what we simply call “The Playlists”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This is a Disability Resource Guide for WIOA Practitioners that was jointly developed by Dept. of Education and Labor staff.  There are 10 playlists that contains resources and Playlist 6 focuses on Employer Engagement strategies.  The Playlist has been our most popular resource on our Disability Employment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second resource to highlight are Storyboards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This TA resource came out this summer.  There are five storyboards in total and two of them have a disability theme focus.  One storyboard is from the perspective of the employer named “Charles” in seeking to recruit PWD and the story goes through how that dialogue may occur. This is great resource for front line staff.  Because of great continued interest, these have recently been made available in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Finally,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WorkforceGPS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ETA, we are working hard to make sure you have the latest information.  Three sites to highlight: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Business Engagement Page – A lot of good resources surrounding Sector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Apprenticeship Page – This link is focused on making the connection with disability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Disability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EmploymentWorkforceGPS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 online Resource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6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0D2C8-4E9D-4ABA-936B-5E500A1B42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64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0D2C8-4E9D-4ABA-936B-5E500A1B42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9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290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30" name="Shape 330"/>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35</a:t>
            </a:fld>
            <a:endParaRPr lang="en-US"/>
          </a:p>
        </p:txBody>
      </p:sp>
    </p:spTree>
    <p:extLst>
      <p:ext uri="{BB962C8B-B14F-4D97-AF65-F5344CB8AC3E}">
        <p14:creationId xmlns:p14="http://schemas.microsoft.com/office/powerpoint/2010/main" val="1689994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3797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68">
            <a:extLst>
              <a:ext uri="{FF2B5EF4-FFF2-40B4-BE49-F238E27FC236}">
                <a16:creationId xmlns:a16="http://schemas.microsoft.com/office/drawing/2014/main" id="{B6C563D1-4F8B-4835-B44A-1B8F122A41F6}"/>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1" name="Shape 69">
            <a:extLst>
              <a:ext uri="{FF2B5EF4-FFF2-40B4-BE49-F238E27FC236}">
                <a16:creationId xmlns:a16="http://schemas.microsoft.com/office/drawing/2014/main" id="{3326DABE-9401-4A18-9916-7A7478256B10}"/>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4221737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Shape 90">
            <a:extLst>
              <a:ext uri="{FF2B5EF4-FFF2-40B4-BE49-F238E27FC236}">
                <a16:creationId xmlns:a16="http://schemas.microsoft.com/office/drawing/2014/main" id="{D06484F5-A02F-4C1D-A0B0-D98D4E1F50E9}"/>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4755" name="Shape 91">
            <a:extLst>
              <a:ext uri="{FF2B5EF4-FFF2-40B4-BE49-F238E27FC236}">
                <a16:creationId xmlns:a16="http://schemas.microsoft.com/office/drawing/2014/main" id="{82A5AC00-E281-4815-8D85-14AA9CE2EFC7}"/>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65242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68">
            <a:extLst>
              <a:ext uri="{FF2B5EF4-FFF2-40B4-BE49-F238E27FC236}">
                <a16:creationId xmlns:a16="http://schemas.microsoft.com/office/drawing/2014/main" id="{B6C563D1-4F8B-4835-B44A-1B8F122A41F6}"/>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1" name="Shape 69">
            <a:extLst>
              <a:ext uri="{FF2B5EF4-FFF2-40B4-BE49-F238E27FC236}">
                <a16:creationId xmlns:a16="http://schemas.microsoft.com/office/drawing/2014/main" id="{3326DABE-9401-4A18-9916-7A7478256B10}"/>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303703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120">
            <a:extLst>
              <a:ext uri="{FF2B5EF4-FFF2-40B4-BE49-F238E27FC236}">
                <a16:creationId xmlns:a16="http://schemas.microsoft.com/office/drawing/2014/main" id="{6076F79E-D66A-40AD-BB5E-14D6B7540F81}"/>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6803" name="Shape 121">
            <a:extLst>
              <a:ext uri="{FF2B5EF4-FFF2-40B4-BE49-F238E27FC236}">
                <a16:creationId xmlns:a16="http://schemas.microsoft.com/office/drawing/2014/main" id="{5B46DFDF-7985-4DAC-8B66-5C6B13339F89}"/>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20347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Shape 97">
            <a:extLst>
              <a:ext uri="{FF2B5EF4-FFF2-40B4-BE49-F238E27FC236}">
                <a16:creationId xmlns:a16="http://schemas.microsoft.com/office/drawing/2014/main" id="{333A27D4-1DCA-4587-9EF8-4592EEF30A45}"/>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7827" name="Shape 98">
            <a:extLst>
              <a:ext uri="{FF2B5EF4-FFF2-40B4-BE49-F238E27FC236}">
                <a16:creationId xmlns:a16="http://schemas.microsoft.com/office/drawing/2014/main" id="{9C045C5F-DFD8-404A-82F5-9516E66F396F}"/>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720377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defTabSz="914309" rtl="0" eaLnBrk="1" fontAlgn="auto" latinLnBrk="0" hangingPunct="1">
              <a:lnSpc>
                <a:spcPct val="100000"/>
              </a:lnSpc>
              <a:spcBef>
                <a:spcPts val="0"/>
              </a:spcBef>
              <a:spcAft>
                <a:spcPts val="0"/>
              </a:spcAft>
              <a:buClr>
                <a:schemeClr val="dk1"/>
              </a:buClr>
              <a:buSzPct val="100000"/>
              <a:buFont typeface="Calibri"/>
              <a:buChar char="●"/>
              <a:tabLst/>
              <a:defRPr/>
            </a:pPr>
            <a:r>
              <a:rPr lang="en-US" dirty="0"/>
              <a:t>Sources: </a:t>
            </a:r>
            <a:r>
              <a:rPr lang="en-US" dirty="0">
                <a:hlinkClick r:id="rId3"/>
              </a:rPr>
              <a:t>i4CP report</a:t>
            </a:r>
            <a:endParaRPr lang="en-US" dirty="0"/>
          </a:p>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262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21" name="Shape 321"/>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55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Shape 178">
            <a:extLst>
              <a:ext uri="{FF2B5EF4-FFF2-40B4-BE49-F238E27FC236}">
                <a16:creationId xmlns:a16="http://schemas.microsoft.com/office/drawing/2014/main" id="{0BADBDAF-6372-4374-88A3-261E257536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000000"/>
              </a:buClr>
              <a:buSzPct val="25000"/>
            </a:pP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3971" name="Shape 179">
            <a:extLst>
              <a:ext uri="{FF2B5EF4-FFF2-40B4-BE49-F238E27FC236}">
                <a16:creationId xmlns:a16="http://schemas.microsoft.com/office/drawing/2014/main" id="{E4064A7E-5083-4F7C-AD67-F3DCFADD4E9B}"/>
              </a:ext>
            </a:extLst>
          </p:cNvPr>
          <p:cNvSpPr>
            <a:spLocks noGrp="1" noRot="1" noChangeAspect="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788026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30" name="Shape 330"/>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60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5" name="Shape 1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800" b="0" i="0" u="none" strike="noStrike" cap="none">
                <a:solidFill>
                  <a:schemeClr val="dk1"/>
                </a:solidFill>
                <a:latin typeface="Arial"/>
                <a:ea typeface="Arial"/>
                <a:cs typeface="Arial"/>
                <a:sym typeface="Arial"/>
              </a:rPr>
              <a:t>Need Erin’s Headshot </a:t>
            </a:r>
          </a:p>
        </p:txBody>
      </p:sp>
      <p:sp>
        <p:nvSpPr>
          <p:cNvPr id="126" name="Shape 126"/>
          <p:cNvSpPr txBox="1">
            <a:spLocks noGrp="1"/>
          </p:cNvSpPr>
          <p:nvPr>
            <p:ph type="sldNum" idx="12"/>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9285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36DB3-9387-45E1-B7A5-56C9BA49CEAB}" type="slidenum">
              <a:rPr lang="en-US" smtClean="0"/>
              <a:t>66</a:t>
            </a:fld>
            <a:endParaRPr lang="en-US" dirty="0"/>
          </a:p>
        </p:txBody>
      </p:sp>
    </p:spTree>
    <p:extLst>
      <p:ext uri="{BB962C8B-B14F-4D97-AF65-F5344CB8AC3E}">
        <p14:creationId xmlns:p14="http://schemas.microsoft.com/office/powerpoint/2010/main" val="425094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006" eaLnBrk="0" hangingPunct="0">
              <a:defRPr sz="4200" u="sng">
                <a:solidFill>
                  <a:schemeClr val="tx1"/>
                </a:solidFill>
                <a:latin typeface="Arial" pitchFamily="34" charset="0"/>
              </a:defRPr>
            </a:lvl1pPr>
            <a:lvl2pPr marL="735091" indent="-282727" defTabSz="922006" eaLnBrk="0" hangingPunct="0">
              <a:defRPr sz="4200" u="sng">
                <a:solidFill>
                  <a:schemeClr val="tx1"/>
                </a:solidFill>
                <a:latin typeface="Arial" pitchFamily="34" charset="0"/>
              </a:defRPr>
            </a:lvl2pPr>
            <a:lvl3pPr marL="1130909" indent="-226182" defTabSz="922006" eaLnBrk="0" hangingPunct="0">
              <a:defRPr sz="4200" u="sng">
                <a:solidFill>
                  <a:schemeClr val="tx1"/>
                </a:solidFill>
                <a:latin typeface="Arial" pitchFamily="34" charset="0"/>
              </a:defRPr>
            </a:lvl3pPr>
            <a:lvl4pPr marL="1583273" indent="-226182" defTabSz="922006" eaLnBrk="0" hangingPunct="0">
              <a:defRPr sz="4200" u="sng">
                <a:solidFill>
                  <a:schemeClr val="tx1"/>
                </a:solidFill>
                <a:latin typeface="Arial" pitchFamily="34" charset="0"/>
              </a:defRPr>
            </a:lvl4pPr>
            <a:lvl5pPr marL="2035637" indent="-226182" defTabSz="922006" eaLnBrk="0" hangingPunct="0">
              <a:defRPr sz="4200" u="sng">
                <a:solidFill>
                  <a:schemeClr val="tx1"/>
                </a:solidFill>
                <a:latin typeface="Arial" pitchFamily="34" charset="0"/>
              </a:defRPr>
            </a:lvl5pPr>
            <a:lvl6pPr marL="2488001" indent="-226182" algn="ctr" defTabSz="922006" eaLnBrk="0" fontAlgn="base" hangingPunct="0">
              <a:spcBef>
                <a:spcPct val="0"/>
              </a:spcBef>
              <a:spcAft>
                <a:spcPct val="0"/>
              </a:spcAft>
              <a:defRPr sz="4200" u="sng">
                <a:solidFill>
                  <a:schemeClr val="tx1"/>
                </a:solidFill>
                <a:latin typeface="Arial" pitchFamily="34" charset="0"/>
              </a:defRPr>
            </a:lvl6pPr>
            <a:lvl7pPr marL="2940364" indent="-226182" algn="ctr" defTabSz="922006" eaLnBrk="0" fontAlgn="base" hangingPunct="0">
              <a:spcBef>
                <a:spcPct val="0"/>
              </a:spcBef>
              <a:spcAft>
                <a:spcPct val="0"/>
              </a:spcAft>
              <a:defRPr sz="4200" u="sng">
                <a:solidFill>
                  <a:schemeClr val="tx1"/>
                </a:solidFill>
                <a:latin typeface="Arial" pitchFamily="34" charset="0"/>
              </a:defRPr>
            </a:lvl7pPr>
            <a:lvl8pPr marL="3392729" indent="-226182" algn="ctr" defTabSz="922006" eaLnBrk="0" fontAlgn="base" hangingPunct="0">
              <a:spcBef>
                <a:spcPct val="0"/>
              </a:spcBef>
              <a:spcAft>
                <a:spcPct val="0"/>
              </a:spcAft>
              <a:defRPr sz="4200" u="sng">
                <a:solidFill>
                  <a:schemeClr val="tx1"/>
                </a:solidFill>
                <a:latin typeface="Arial" pitchFamily="34" charset="0"/>
              </a:defRPr>
            </a:lvl8pPr>
            <a:lvl9pPr marL="3845092" indent="-226182" algn="ctr" defTabSz="922006" eaLnBrk="0" fontAlgn="base" hangingPunct="0">
              <a:spcBef>
                <a:spcPct val="0"/>
              </a:spcBef>
              <a:spcAft>
                <a:spcPct val="0"/>
              </a:spcAft>
              <a:defRPr sz="4200" u="sng">
                <a:solidFill>
                  <a:schemeClr val="tx1"/>
                </a:solidFill>
                <a:latin typeface="Arial" pitchFamily="34" charset="0"/>
              </a:defRPr>
            </a:lvl9pPr>
          </a:lstStyle>
          <a:p>
            <a:fld id="{1A715EA1-125F-421A-A3F0-7B97E11BA961}" type="slidenum">
              <a:rPr lang="en-US" sz="1000" u="none">
                <a:latin typeface="Fujiyama" charset="0"/>
              </a:rPr>
              <a:pPr/>
              <a:t>68</a:t>
            </a:fld>
            <a:endParaRPr lang="en-US" sz="1000" u="none">
              <a:latin typeface="Fujiyama" charset="0"/>
            </a:endParaRPr>
          </a:p>
        </p:txBody>
      </p:sp>
    </p:spTree>
    <p:extLst>
      <p:ext uri="{BB962C8B-B14F-4D97-AF65-F5344CB8AC3E}">
        <p14:creationId xmlns:p14="http://schemas.microsoft.com/office/powerpoint/2010/main" val="3882790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09" name="Shape 209"/>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xfrm>
            <a:off x="3086100" y="582613"/>
            <a:ext cx="3886200" cy="29146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218" name="Notes Placeholder 2"/>
          <p:cNvSpPr>
            <a:spLocks noGrp="1"/>
          </p:cNvSpPr>
          <p:nvPr>
            <p:ph type="body" idx="1"/>
          </p:nvPr>
        </p:nvSpPr>
        <p:spPr bwMode="auto">
          <a:xfrm>
            <a:off x="1006475" y="3692525"/>
            <a:ext cx="8045450" cy="3497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219" name="Slide Number Placeholder 3"/>
          <p:cNvSpPr>
            <a:spLocks noGrp="1"/>
          </p:cNvSpPr>
          <p:nvPr>
            <p:ph type="sldNum" sz="quarter" idx="4294967295"/>
          </p:nvPr>
        </p:nvSpPr>
        <p:spPr bwMode="auto">
          <a:xfrm>
            <a:off x="5697538" y="7381875"/>
            <a:ext cx="4359275" cy="388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ct val="25000"/>
              <a:buFont typeface="Calibri" pitchFamily="34" charset="0"/>
              <a:buNone/>
              <a:tabLst/>
              <a:defRPr/>
            </a:pPr>
            <a:fld id="{2A302111-7F73-40BC-A1DF-0DA246F17AC9}"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rPr>
              <a:pPr marL="0" marR="0" lvl="0" indent="0" algn="r" defTabSz="914400" rtl="0" eaLnBrk="1" fontAlgn="base" latinLnBrk="0" hangingPunct="1">
                <a:lnSpc>
                  <a:spcPct val="100000"/>
                </a:lnSpc>
                <a:spcBef>
                  <a:spcPct val="0"/>
                </a:spcBef>
                <a:spcAft>
                  <a:spcPct val="0"/>
                </a:spcAft>
                <a:buClr>
                  <a:srgbClr val="000000"/>
                </a:buClr>
                <a:buSzPct val="25000"/>
                <a:buFont typeface="Calibri" pitchFamily="34" charset="0"/>
                <a:buNone/>
                <a:tabLst/>
                <a:defRPr/>
              </a:pPr>
              <a:t>5</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endParaRPr>
          </a:p>
        </p:txBody>
      </p:sp>
    </p:spTree>
    <p:extLst>
      <p:ext uri="{BB962C8B-B14F-4D97-AF65-F5344CB8AC3E}">
        <p14:creationId xmlns:p14="http://schemas.microsoft.com/office/powerpoint/2010/main" val="153893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
                <a:schemeClr val="dk1"/>
              </a:buClr>
              <a:buSzPct val="100000"/>
              <a:buFont typeface="Calibri"/>
              <a:buNone/>
              <a:tabLst/>
              <a:defRPr/>
            </a:pPr>
            <a:r>
              <a:rPr lang="en-US" dirty="0"/>
              <a:t>Sources: </a:t>
            </a:r>
            <a:r>
              <a:rPr lang="en-US" dirty="0">
                <a:hlinkClick r:id="rId3"/>
              </a:rPr>
              <a:t>KFF</a:t>
            </a:r>
            <a:r>
              <a:rPr lang="en-US" dirty="0"/>
              <a:t>, </a:t>
            </a:r>
            <a:r>
              <a:rPr lang="en-US" dirty="0">
                <a:hlinkClick r:id="rId4"/>
              </a:rPr>
              <a:t>Federal Safety Net</a:t>
            </a:r>
            <a:r>
              <a:rPr lang="en-US" dirty="0"/>
              <a:t>, </a:t>
            </a:r>
            <a:r>
              <a:rPr lang="en-US" dirty="0">
                <a:hlinkClick r:id="rId5"/>
              </a:rPr>
              <a:t>2017 Disability Stat. Compendium</a:t>
            </a:r>
            <a:endParaRPr lang="en-US" dirty="0"/>
          </a:p>
          <a:p>
            <a:pPr marL="0" marR="0" lvl="0" indent="0" algn="l" defTabSz="914309" rtl="0" eaLnBrk="1" fontAlgn="auto" latinLnBrk="0" hangingPunct="1">
              <a:lnSpc>
                <a:spcPct val="100000"/>
              </a:lnSpc>
              <a:spcBef>
                <a:spcPts val="0"/>
              </a:spcBef>
              <a:spcAft>
                <a:spcPts val="0"/>
              </a:spcAft>
              <a:buClr>
                <a:schemeClr val="dk1"/>
              </a:buClr>
              <a:buSzPct val="100000"/>
              <a:buFont typeface="Calibri"/>
              <a:buNone/>
              <a:tabLst/>
              <a:defRPr/>
            </a:pPr>
            <a:endParaRPr lang="en-US" dirty="0"/>
          </a:p>
          <a:p>
            <a:pPr marL="0" indent="0">
              <a:buNone/>
            </a:pPr>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062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321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00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367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30"/>
            <a:ext cx="7772400" cy="1470023"/>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21" name="Shape 21"/>
          <p:cNvSpPr txBox="1">
            <a:spLocks noGrp="1"/>
          </p:cNvSpPr>
          <p:nvPr>
            <p:ph type="subTitle" idx="1"/>
          </p:nvPr>
        </p:nvSpPr>
        <p:spPr>
          <a:xfrm>
            <a:off x="1371618" y="3886200"/>
            <a:ext cx="6400799" cy="1752600"/>
          </a:xfrm>
          <a:prstGeom prst="rect">
            <a:avLst/>
          </a:prstGeom>
          <a:noFill/>
          <a:ln>
            <a:noFill/>
          </a:ln>
        </p:spPr>
        <p:txBody>
          <a:bodyPr wrap="square" lIns="91416" tIns="91416" rIns="91416" bIns="91416" anchor="t" anchorCtr="0"/>
          <a:lstStyle>
            <a:lvl1pPr marL="0" marR="0" lvl="0"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Calibri"/>
                <a:ea typeface="Calibri"/>
                <a:cs typeface="Calibri"/>
                <a:sym typeface="Calibri"/>
              </a:defRPr>
            </a:lvl1pPr>
            <a:lvl2pPr marL="456515" marR="0" lvl="1" indent="-1206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Calibri"/>
                <a:ea typeface="Calibri"/>
                <a:cs typeface="Calibri"/>
                <a:sym typeface="Calibri"/>
              </a:defRPr>
            </a:lvl2pPr>
            <a:lvl3pPr marL="913027" marR="0" lvl="2" indent="-11417"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Calibri"/>
                <a:ea typeface="Calibri"/>
                <a:cs typeface="Calibri"/>
                <a:sym typeface="Calibri"/>
              </a:defRPr>
            </a:lvl3pPr>
            <a:lvl4pPr marL="1369540" marR="0" lvl="3" indent="-10776"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4pPr>
            <a:lvl5pPr marL="1826053" marR="0" lvl="4" indent="-1013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5pPr>
            <a:lvl6pPr marL="2282570" marR="0" lvl="5" indent="-9494"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6pPr>
            <a:lvl7pPr marL="2739080" marR="0" lvl="6" indent="-885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7pPr>
            <a:lvl8pPr marL="3195593" marR="0" lvl="7" indent="-8213"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8pPr>
            <a:lvl9pPr marL="3652103" marR="0" lvl="8" indent="-757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685800" y="2126001"/>
            <a:ext cx="777240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79" name="Shape 79"/>
          <p:cNvSpPr txBox="1">
            <a:spLocks noGrp="1"/>
          </p:cNvSpPr>
          <p:nvPr>
            <p:ph type="subTitle" idx="1"/>
          </p:nvPr>
        </p:nvSpPr>
        <p:spPr>
          <a:xfrm>
            <a:off x="1371621" y="3840499"/>
            <a:ext cx="64007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espectAbility Title Slide">
    <p:spTree>
      <p:nvGrpSpPr>
        <p:cNvPr id="1" name="Shape 17"/>
        <p:cNvGrpSpPr/>
        <p:nvPr/>
      </p:nvGrpSpPr>
      <p:grpSpPr>
        <a:xfrm>
          <a:off x="0" y="0"/>
          <a:ext cx="0" cy="0"/>
          <a:chOff x="0" y="0"/>
          <a:chExt cx="0" cy="0"/>
        </a:xfrm>
      </p:grpSpPr>
      <p:sp>
        <p:nvSpPr>
          <p:cNvPr id="18" name="Shape 18"/>
          <p:cNvSpPr txBox="1">
            <a:spLocks noGrp="1"/>
          </p:cNvSpPr>
          <p:nvPr>
            <p:ph type="subTitle" idx="1"/>
          </p:nvPr>
        </p:nvSpPr>
        <p:spPr>
          <a:xfrm>
            <a:off x="1371600" y="4343401"/>
            <a:ext cx="6400799" cy="1066799"/>
          </a:xfrm>
          <a:prstGeom prst="rect">
            <a:avLst/>
          </a:prstGeom>
          <a:noFill/>
          <a:ln>
            <a:noFill/>
          </a:ln>
        </p:spPr>
        <p:txBody>
          <a:bodyPr/>
          <a:lstStyle>
            <a:lvl1pPr marL="0" marR="0" lvl="0" indent="0" algn="ctr" rtl="0">
              <a:lnSpc>
                <a:spcPct val="100000"/>
              </a:lnSpc>
              <a:spcBef>
                <a:spcPts val="360"/>
              </a:spcBef>
              <a:spcAft>
                <a:spcPts val="0"/>
              </a:spcAft>
              <a:buClr>
                <a:srgbClr val="888888"/>
              </a:buClr>
              <a:buFont typeface="Noto Sans Symbols"/>
              <a:buNone/>
              <a:defRPr sz="18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Noto Sans Symbols"/>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Noto Sans Symbols"/>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Courier New"/>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332252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1">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a:p>
        </p:txBody>
      </p:sp>
      <p:sp>
        <p:nvSpPr>
          <p:cNvPr id="64" name="Shape 64"/>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0"/>
            <a:ext cx="2895600" cy="365100"/>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31738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457200"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709159"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51568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Shape 99"/>
        <p:cNvGrpSpPr/>
        <p:nvPr/>
      </p:nvGrpSpPr>
      <p:grpSpPr>
        <a:xfrm>
          <a:off x="0" y="0"/>
          <a:ext cx="0" cy="0"/>
          <a:chOff x="0" y="0"/>
          <a:chExt cx="0" cy="0"/>
        </a:xfrm>
      </p:grpSpPr>
      <p:sp>
        <p:nvSpPr>
          <p:cNvPr id="100" name="Shape 100"/>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3"/>
        <p:cNvGrpSpPr/>
        <p:nvPr/>
      </p:nvGrpSpPr>
      <p:grpSpPr>
        <a:xfrm>
          <a:off x="0" y="0"/>
          <a:ext cx="0" cy="0"/>
          <a:chOff x="0" y="0"/>
          <a:chExt cx="0" cy="0"/>
        </a:xfrm>
      </p:grpSpPr>
      <p:sp>
        <p:nvSpPr>
          <p:cNvPr id="104" name="Shape 104"/>
          <p:cNvSpPr txBox="1">
            <a:spLocks noGrp="1"/>
          </p:cNvSpPr>
          <p:nvPr>
            <p:ph type="ctrTitle"/>
          </p:nvPr>
        </p:nvSpPr>
        <p:spPr>
          <a:xfrm>
            <a:off x="685800" y="2125998"/>
            <a:ext cx="7772400"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05" name="Shape 105"/>
          <p:cNvSpPr txBox="1">
            <a:spLocks noGrp="1"/>
          </p:cNvSpPr>
          <p:nvPr>
            <p:ph type="subTitle" idx="1"/>
          </p:nvPr>
        </p:nvSpPr>
        <p:spPr>
          <a:xfrm>
            <a:off x="1371618" y="3840498"/>
            <a:ext cx="6400799"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1" name="Shape 111"/>
          <p:cNvSpPr txBox="1">
            <a:spLocks noGrp="1"/>
          </p:cNvSpPr>
          <p:nvPr>
            <p:ph type="body" idx="1"/>
          </p:nvPr>
        </p:nvSpPr>
        <p:spPr>
          <a:xfrm>
            <a:off x="457502" y="1577242"/>
            <a:ext cx="8229023"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457200"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709159" y="1577358"/>
            <a:ext cx="3977640" cy="276999"/>
          </a:xfrm>
          <a:prstGeom prst="rect">
            <a:avLst/>
          </a:prstGeom>
          <a:noFill/>
          <a:ln>
            <a:noFill/>
          </a:ln>
        </p:spPr>
        <p:txBody>
          <a:bodyPr wrap="square" lIns="91416" tIns="91416" rIns="91416" bIns="91416" anchor="t" anchorCtr="0"/>
          <a:lstStyle>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Only">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5pPr>
            <a:lvl6pPr marL="409866" marR="0" lvl="5" indent="-3507"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6pPr>
            <a:lvl7pPr marL="819734" marR="0" lvl="6" indent="-7014"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7pPr>
            <a:lvl8pPr marL="1229600" marR="0" lvl="7" indent="-10522"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8pPr>
            <a:lvl9pPr marL="1639470" marR="0" lvl="8" indent="-1329" algn="ctr" rtl="0">
              <a:spcBef>
                <a:spcPts val="0"/>
              </a:spcBef>
              <a:spcAft>
                <a:spcPts val="0"/>
              </a:spcAft>
              <a:buClr>
                <a:schemeClr val="dk2"/>
              </a:buClr>
              <a:buSzPct val="100000"/>
              <a:buFont typeface="Calibri"/>
              <a:buNone/>
              <a:defRPr sz="1900" b="0" i="0" u="none" strike="noStrike" cap="none">
                <a:solidFill>
                  <a:schemeClr val="dk2"/>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26" name="Shape 26"/>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1">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a:p>
        </p:txBody>
      </p:sp>
      <p:sp>
        <p:nvSpPr>
          <p:cNvPr id="64" name="Shape 64"/>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0"/>
            <a:ext cx="2895600" cy="365100"/>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68829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4" name="Shape 32">
            <a:extLst>
              <a:ext uri="{FF2B5EF4-FFF2-40B4-BE49-F238E27FC236}">
                <a16:creationId xmlns:a16="http://schemas.microsoft.com/office/drawing/2014/main" id="{80969D0A-B773-4F6A-A5D7-11712AF6C255}"/>
              </a:ext>
            </a:extLst>
          </p:cNvPr>
          <p:cNvSpPr>
            <a:spLocks/>
          </p:cNvSpPr>
          <p:nvPr/>
        </p:nvSpPr>
        <p:spPr bwMode="auto">
          <a:xfrm>
            <a:off x="228600" y="-14288"/>
            <a:ext cx="8229600" cy="6886576"/>
          </a:xfrm>
          <a:custGeom>
            <a:avLst/>
            <a:gdLst>
              <a:gd name="T0" fmla="*/ 0 w 120000"/>
              <a:gd name="T1" fmla="*/ 0 h 120000"/>
              <a:gd name="T2" fmla="*/ 0 w 120000"/>
              <a:gd name="T3" fmla="*/ 120000 h 120000"/>
              <a:gd name="T4" fmla="*/ 120000 w 120000"/>
              <a:gd name="T5" fmla="*/ 120000 h 120000"/>
              <a:gd name="T6" fmla="*/ 99854 w 120000"/>
              <a:gd name="T7" fmla="*/ 192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0" y="120000"/>
                </a:lnTo>
                <a:lnTo>
                  <a:pt x="120000" y="120000"/>
                </a:lnTo>
                <a:lnTo>
                  <a:pt x="99854" y="192"/>
                </a:lnTo>
                <a:lnTo>
                  <a:pt x="0" y="0"/>
                </a:lnTo>
                <a:close/>
              </a:path>
            </a:pathLst>
          </a:custGeom>
          <a:solidFill>
            <a:srgbClr val="000000">
              <a:alpha val="705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hape 33">
            <a:extLst>
              <a:ext uri="{FF2B5EF4-FFF2-40B4-BE49-F238E27FC236}">
                <a16:creationId xmlns:a16="http://schemas.microsoft.com/office/drawing/2014/main" id="{E3A30D96-0749-4CE2-94AE-2C0E68CF419D}"/>
              </a:ext>
            </a:extLst>
          </p:cNvPr>
          <p:cNvSpPr>
            <a:spLocks/>
          </p:cNvSpPr>
          <p:nvPr/>
        </p:nvSpPr>
        <p:spPr bwMode="auto">
          <a:xfrm>
            <a:off x="0" y="-14288"/>
            <a:ext cx="8229600" cy="6886576"/>
          </a:xfrm>
          <a:custGeom>
            <a:avLst/>
            <a:gdLst>
              <a:gd name="T0" fmla="*/ 0 w 120000"/>
              <a:gd name="T1" fmla="*/ 0 h 120000"/>
              <a:gd name="T2" fmla="*/ 0 w 120000"/>
              <a:gd name="T3" fmla="*/ 120000 h 120000"/>
              <a:gd name="T4" fmla="*/ 120000 w 120000"/>
              <a:gd name="T5" fmla="*/ 120000 h 120000"/>
              <a:gd name="T6" fmla="*/ 99854 w 120000"/>
              <a:gd name="T7" fmla="*/ 192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0" y="120000"/>
                </a:lnTo>
                <a:lnTo>
                  <a:pt x="120000" y="120000"/>
                </a:lnTo>
                <a:lnTo>
                  <a:pt x="99854" y="19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Shape 34"/>
          <p:cNvSpPr txBox="1">
            <a:spLocks noGrp="1"/>
          </p:cNvSpPr>
          <p:nvPr>
            <p:ph type="title"/>
          </p:nvPr>
        </p:nvSpPr>
        <p:spPr>
          <a:xfrm>
            <a:off x="838350" y="2410533"/>
            <a:ext cx="5324100" cy="647600"/>
          </a:xfrm>
          <a:prstGeom prst="rect">
            <a:avLst/>
          </a:prstGeom>
          <a:noFill/>
          <a:ln>
            <a:noFill/>
          </a:ln>
        </p:spPr>
        <p:txBody>
          <a:bodyPr/>
          <a:lstStyle>
            <a:lvl1pPr marL="0" marR="0" lvl="0" indent="0" algn="l" rtl="0">
              <a:lnSpc>
                <a:spcPct val="100000"/>
              </a:lnSpc>
              <a:spcBef>
                <a:spcPts val="0"/>
              </a:spcBef>
              <a:spcAft>
                <a:spcPts val="0"/>
              </a:spcAft>
              <a:buClr>
                <a:srgbClr val="B7B7B7"/>
              </a:buClr>
              <a:buFont typeface="Montserrat"/>
              <a:buNone/>
              <a:defRPr sz="1200" b="1" i="0" u="none" strike="noStrike" cap="none">
                <a:solidFill>
                  <a:srgbClr val="B7B7B7"/>
                </a:solidFill>
                <a:latin typeface="Montserrat"/>
                <a:ea typeface="Montserrat"/>
                <a:cs typeface="Montserrat"/>
                <a:sym typeface="Montserrat"/>
              </a:defRPr>
            </a:lvl1pPr>
            <a:lvl2pPr lvl="1" indent="0">
              <a:spcBef>
                <a:spcPts val="0"/>
              </a:spcBef>
              <a:buClr>
                <a:srgbClr val="B7B7B7"/>
              </a:buClr>
              <a:buFont typeface="Montserrat"/>
              <a:buNone/>
              <a:defRPr sz="1200" b="1">
                <a:solidFill>
                  <a:srgbClr val="B7B7B7"/>
                </a:solidFill>
                <a:latin typeface="Montserrat"/>
                <a:ea typeface="Montserrat"/>
                <a:cs typeface="Montserrat"/>
                <a:sym typeface="Montserrat"/>
              </a:defRPr>
            </a:lvl2pPr>
            <a:lvl3pPr lvl="2" indent="0">
              <a:spcBef>
                <a:spcPts val="0"/>
              </a:spcBef>
              <a:buClr>
                <a:srgbClr val="B7B7B7"/>
              </a:buClr>
              <a:buFont typeface="Montserrat"/>
              <a:buNone/>
              <a:defRPr sz="1200" b="1">
                <a:solidFill>
                  <a:srgbClr val="B7B7B7"/>
                </a:solidFill>
                <a:latin typeface="Montserrat"/>
                <a:ea typeface="Montserrat"/>
                <a:cs typeface="Montserrat"/>
                <a:sym typeface="Montserrat"/>
              </a:defRPr>
            </a:lvl3pPr>
            <a:lvl4pPr lvl="3" indent="0">
              <a:spcBef>
                <a:spcPts val="0"/>
              </a:spcBef>
              <a:buClr>
                <a:srgbClr val="B7B7B7"/>
              </a:buClr>
              <a:buFont typeface="Montserrat"/>
              <a:buNone/>
              <a:defRPr sz="1200" b="1">
                <a:solidFill>
                  <a:srgbClr val="B7B7B7"/>
                </a:solidFill>
                <a:latin typeface="Montserrat"/>
                <a:ea typeface="Montserrat"/>
                <a:cs typeface="Montserrat"/>
                <a:sym typeface="Montserrat"/>
              </a:defRPr>
            </a:lvl4pPr>
            <a:lvl5pPr lvl="4" indent="0">
              <a:spcBef>
                <a:spcPts val="0"/>
              </a:spcBef>
              <a:buClr>
                <a:srgbClr val="B7B7B7"/>
              </a:buClr>
              <a:buFont typeface="Montserrat"/>
              <a:buNone/>
              <a:defRPr sz="1200" b="1">
                <a:solidFill>
                  <a:srgbClr val="B7B7B7"/>
                </a:solidFill>
                <a:latin typeface="Montserrat"/>
                <a:ea typeface="Montserrat"/>
                <a:cs typeface="Montserrat"/>
                <a:sym typeface="Montserrat"/>
              </a:defRPr>
            </a:lvl5pPr>
            <a:lvl6pPr lvl="5" indent="0">
              <a:spcBef>
                <a:spcPts val="0"/>
              </a:spcBef>
              <a:buClr>
                <a:srgbClr val="B7B7B7"/>
              </a:buClr>
              <a:buFont typeface="Montserrat"/>
              <a:buNone/>
              <a:defRPr sz="1200" b="1">
                <a:solidFill>
                  <a:srgbClr val="B7B7B7"/>
                </a:solidFill>
                <a:latin typeface="Montserrat"/>
                <a:ea typeface="Montserrat"/>
                <a:cs typeface="Montserrat"/>
                <a:sym typeface="Montserrat"/>
              </a:defRPr>
            </a:lvl6pPr>
            <a:lvl7pPr lvl="6" indent="0">
              <a:spcBef>
                <a:spcPts val="0"/>
              </a:spcBef>
              <a:buClr>
                <a:srgbClr val="B7B7B7"/>
              </a:buClr>
              <a:buFont typeface="Montserrat"/>
              <a:buNone/>
              <a:defRPr sz="1200" b="1">
                <a:solidFill>
                  <a:srgbClr val="B7B7B7"/>
                </a:solidFill>
                <a:latin typeface="Montserrat"/>
                <a:ea typeface="Montserrat"/>
                <a:cs typeface="Montserrat"/>
                <a:sym typeface="Montserrat"/>
              </a:defRPr>
            </a:lvl7pPr>
            <a:lvl8pPr lvl="7" indent="0">
              <a:spcBef>
                <a:spcPts val="0"/>
              </a:spcBef>
              <a:buClr>
                <a:srgbClr val="B7B7B7"/>
              </a:buClr>
              <a:buFont typeface="Montserrat"/>
              <a:buNone/>
              <a:defRPr sz="1200" b="1">
                <a:solidFill>
                  <a:srgbClr val="B7B7B7"/>
                </a:solidFill>
                <a:latin typeface="Montserrat"/>
                <a:ea typeface="Montserrat"/>
                <a:cs typeface="Montserrat"/>
                <a:sym typeface="Montserrat"/>
              </a:defRPr>
            </a:lvl8pPr>
            <a:lvl9pPr lvl="8" indent="0">
              <a:spcBef>
                <a:spcPts val="0"/>
              </a:spcBef>
              <a:buClr>
                <a:srgbClr val="B7B7B7"/>
              </a:buClr>
              <a:buFont typeface="Montserrat"/>
              <a:buNone/>
              <a:defRPr sz="1200" b="1">
                <a:solidFill>
                  <a:srgbClr val="B7B7B7"/>
                </a:solidFill>
                <a:latin typeface="Montserrat"/>
                <a:ea typeface="Montserrat"/>
                <a:cs typeface="Montserrat"/>
                <a:sym typeface="Montserrat"/>
              </a:defRPr>
            </a:lvl9pPr>
          </a:lstStyle>
          <a:p>
            <a:endParaRPr/>
          </a:p>
        </p:txBody>
      </p:sp>
      <p:sp>
        <p:nvSpPr>
          <p:cNvPr id="35" name="Shape 35"/>
          <p:cNvSpPr txBox="1">
            <a:spLocks noGrp="1"/>
          </p:cNvSpPr>
          <p:nvPr>
            <p:ph type="body" idx="1"/>
          </p:nvPr>
        </p:nvSpPr>
        <p:spPr>
          <a:xfrm>
            <a:off x="838250" y="3225800"/>
            <a:ext cx="5324100" cy="3007600"/>
          </a:xfrm>
          <a:prstGeom prst="rect">
            <a:avLst/>
          </a:prstGeom>
          <a:noFill/>
          <a:ln>
            <a:noFill/>
          </a:ln>
        </p:spPr>
        <p:txBody>
          <a:bodyPr/>
          <a:lstStyle>
            <a:lvl1pPr marL="0" marR="0" lvl="0"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1pPr>
            <a:lvl2pPr marL="457200" marR="0" lvl="1"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2pPr>
            <a:lvl3pPr marL="914400" marR="0" lvl="2"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3pPr>
            <a:lvl4pPr marL="1371600" marR="0" lvl="3"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4pPr>
            <a:lvl5pPr marL="1828800" marR="0" lvl="4"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5pPr>
            <a:lvl6pPr marL="2286000" marR="0" lvl="5"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6pPr>
            <a:lvl7pPr marL="2743200" marR="0" lvl="6"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7pPr>
            <a:lvl8pPr marL="3200400" marR="0" lvl="7"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8pPr>
            <a:lvl9pPr marL="3657600" marR="0" lvl="8" indent="101600" algn="l" rtl="0">
              <a:lnSpc>
                <a:spcPct val="100000"/>
              </a:lnSpc>
              <a:spcBef>
                <a:spcPts val="0"/>
              </a:spcBef>
              <a:spcAft>
                <a:spcPts val="0"/>
              </a:spcAft>
              <a:buClr>
                <a:srgbClr val="999999"/>
              </a:buClr>
              <a:buSzPct val="100000"/>
              <a:buFont typeface="Karla"/>
              <a:buChar char="■"/>
              <a:defRPr sz="1600" b="0" i="0" u="none" strike="noStrike" cap="none">
                <a:solidFill>
                  <a:srgbClr val="999999"/>
                </a:solidFill>
                <a:latin typeface="Karla"/>
                <a:ea typeface="Karla"/>
                <a:cs typeface="Karla"/>
                <a:sym typeface="Karla"/>
              </a:defRPr>
            </a:lvl9pPr>
          </a:lstStyle>
          <a:p>
            <a:endParaRPr/>
          </a:p>
        </p:txBody>
      </p:sp>
    </p:spTree>
    <p:extLst>
      <p:ext uri="{BB962C8B-B14F-4D97-AF65-F5344CB8AC3E}">
        <p14:creationId xmlns:p14="http://schemas.microsoft.com/office/powerpoint/2010/main" val="3431795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Empty">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147970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95C9F0B-72B4-4B3D-AFDF-9BC4048C937D}"/>
              </a:ext>
            </a:extLst>
          </p:cNvPr>
          <p:cNvSpPr>
            <a:spLocks noGrp="1"/>
          </p:cNvSpPr>
          <p:nvPr>
            <p:ph type="dt" sz="half" idx="10"/>
          </p:nvPr>
        </p:nvSpPr>
        <p:spPr/>
        <p:txBody>
          <a:bodyPr/>
          <a:lstStyle>
            <a:lvl1pPr defTabSz="342900">
              <a:defRPr smtClean="0"/>
            </a:lvl1pPr>
          </a:lstStyle>
          <a:p>
            <a:pPr marL="0" marR="0" lvl="0" indent="0" algn="l" defTabSz="342900" rtl="0" eaLnBrk="1" fontAlgn="base" latinLnBrk="0" hangingPunct="1">
              <a:lnSpc>
                <a:spcPct val="100000"/>
              </a:lnSpc>
              <a:spcBef>
                <a:spcPct val="0"/>
              </a:spcBef>
              <a:spcAft>
                <a:spcPct val="0"/>
              </a:spcAft>
              <a:buClrTx/>
              <a:buSzTx/>
              <a:buFontTx/>
              <a:buNone/>
              <a:tabLst/>
              <a:defRPr/>
            </a:pPr>
            <a:fld id="{46DB0B27-6291-4B4F-85E6-E03FE5619C07}" type="datetimeFigureOut">
              <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rPr>
              <a:pPr marL="0" marR="0" lvl="0" indent="0" algn="l" defTabSz="342900" rtl="0" eaLnBrk="1" fontAlgn="base" latinLnBrk="0" hangingPunct="1">
                <a:lnSpc>
                  <a:spcPct val="100000"/>
                </a:lnSpc>
                <a:spcBef>
                  <a:spcPct val="0"/>
                </a:spcBef>
                <a:spcAft>
                  <a:spcPct val="0"/>
                </a:spcAft>
                <a:buClrTx/>
                <a:buSzTx/>
                <a:buFontTx/>
                <a:buNone/>
                <a:tabLst/>
                <a:defRPr/>
              </a:pPr>
              <a:t>3/28/2018</a:t>
            </a:fld>
            <a:endPar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6EC4E9DC-E281-4613-BE70-A3E4FA8BB67C}"/>
              </a:ext>
            </a:extLst>
          </p:cNvPr>
          <p:cNvSpPr>
            <a:spLocks noGrp="1"/>
          </p:cNvSpPr>
          <p:nvPr>
            <p:ph type="ftr" sz="quarter" idx="11"/>
          </p:nvPr>
        </p:nvSpPr>
        <p:spPr/>
        <p:txBody>
          <a:bodyPr/>
          <a:lstStyle>
            <a:lvl1pPr defTabSz="342900">
              <a:defRPr smtClean="0"/>
            </a:lvl1p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3F4C9D6F-49DC-4EC2-9E2F-EB64BF62612C}"/>
              </a:ext>
            </a:extLst>
          </p:cNvPr>
          <p:cNvSpPr>
            <a:spLocks noGrp="1"/>
          </p:cNvSpPr>
          <p:nvPr>
            <p:ph type="sldNum" sz="quarter" idx="12"/>
          </p:nvPr>
        </p:nvSpPr>
        <p:spPr/>
        <p:txBody>
          <a:bodyPr/>
          <a:lstStyle>
            <a:lvl1pPr defTabSz="342900">
              <a:defRPr/>
            </a:lvl1pPr>
          </a:lstStyle>
          <a:p>
            <a:pPr marL="0" marR="0" lvl="0" indent="0" algn="r" defTabSz="342900" rtl="0" eaLnBrk="1" fontAlgn="base" latinLnBrk="0" hangingPunct="1">
              <a:lnSpc>
                <a:spcPct val="100000"/>
              </a:lnSpc>
              <a:spcBef>
                <a:spcPct val="0"/>
              </a:spcBef>
              <a:spcAft>
                <a:spcPct val="0"/>
              </a:spcAft>
              <a:buClrTx/>
              <a:buSzTx/>
              <a:buFontTx/>
              <a:buNone/>
              <a:tabLst/>
              <a:defRPr/>
            </a:pPr>
            <a:fld id="{75ACB958-2025-474D-8EFE-DDBAF353DF32}" type="slidenum">
              <a:rPr kumimoji="0" lang="en-US" altLang="en-US" sz="900" b="0" i="0" u="none" strike="noStrike" kern="1200" cap="none" spc="0" normalizeH="0" baseline="0" noProof="0" smtClean="0">
                <a:ln>
                  <a:noFill/>
                </a:ln>
                <a:solidFill>
                  <a:srgbClr val="595959"/>
                </a:solidFill>
                <a:effectLst/>
                <a:uLnTx/>
                <a:uFillTx/>
                <a:latin typeface="Gill Sans MT" panose="020B0502020104020203" pitchFamily="34" charset="0"/>
                <a:ea typeface="+mn-ea"/>
                <a:cs typeface="Arial" panose="020B0604020202020204" pitchFamily="34" charset="0"/>
              </a:rPr>
              <a:pPr marL="0" marR="0" lvl="0" indent="0" algn="r" defTabSz="3429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595959"/>
              </a:solidFill>
              <a:effectLst/>
              <a:uLnTx/>
              <a:uFillTx/>
              <a:latin typeface="Gill Sans MT" panose="020B0502020104020203" pitchFamily="34" charset="0"/>
              <a:ea typeface="+mn-ea"/>
              <a:cs typeface="Arial" panose="020B0604020202020204" pitchFamily="34" charset="0"/>
            </a:endParaRPr>
          </a:p>
        </p:txBody>
      </p:sp>
    </p:spTree>
    <p:extLst>
      <p:ext uri="{BB962C8B-B14F-4D97-AF65-F5344CB8AC3E}">
        <p14:creationId xmlns:p14="http://schemas.microsoft.com/office/powerpoint/2010/main" val="2262019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3"/>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7" y="2286003"/>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5EE7A5D-0C7B-4392-971F-A13903081770}"/>
              </a:ext>
            </a:extLst>
          </p:cNvPr>
          <p:cNvSpPr>
            <a:spLocks noGrp="1"/>
          </p:cNvSpPr>
          <p:nvPr>
            <p:ph type="dt" sz="half" idx="10"/>
          </p:nvPr>
        </p:nvSpPr>
        <p:spPr/>
        <p:txBody>
          <a:bodyPr/>
          <a:lstStyle>
            <a:lvl1pPr defTabSz="342900">
              <a:defRPr smtClean="0"/>
            </a:lvl1pPr>
          </a:lstStyle>
          <a:p>
            <a:pPr marL="0" marR="0" lvl="0" indent="0" algn="l" defTabSz="342900" rtl="0" eaLnBrk="1" fontAlgn="base" latinLnBrk="0" hangingPunct="1">
              <a:lnSpc>
                <a:spcPct val="100000"/>
              </a:lnSpc>
              <a:spcBef>
                <a:spcPct val="0"/>
              </a:spcBef>
              <a:spcAft>
                <a:spcPct val="0"/>
              </a:spcAft>
              <a:buClrTx/>
              <a:buSzTx/>
              <a:buFontTx/>
              <a:buNone/>
              <a:tabLst/>
              <a:defRPr/>
            </a:pPr>
            <a:fld id="{0D5A8714-EF44-47B8-84E3-C85669985521}" type="datetimeFigureOut">
              <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rPr>
              <a:pPr marL="0" marR="0" lvl="0" indent="0" algn="l" defTabSz="342900" rtl="0" eaLnBrk="1" fontAlgn="base" latinLnBrk="0" hangingPunct="1">
                <a:lnSpc>
                  <a:spcPct val="100000"/>
                </a:lnSpc>
                <a:spcBef>
                  <a:spcPct val="0"/>
                </a:spcBef>
                <a:spcAft>
                  <a:spcPct val="0"/>
                </a:spcAft>
                <a:buClrTx/>
                <a:buSzTx/>
                <a:buFontTx/>
                <a:buNone/>
                <a:tabLst/>
                <a:defRPr/>
              </a:pPr>
              <a:t>3/28/2018</a:t>
            </a:fld>
            <a:endPar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endParaRPr>
          </a:p>
        </p:txBody>
      </p:sp>
      <p:sp>
        <p:nvSpPr>
          <p:cNvPr id="6" name="Footer Placeholder 4">
            <a:extLst>
              <a:ext uri="{FF2B5EF4-FFF2-40B4-BE49-F238E27FC236}">
                <a16:creationId xmlns:a16="http://schemas.microsoft.com/office/drawing/2014/main" id="{BCF2787D-7D09-4C5E-8A74-D3B699E55DD4}"/>
              </a:ext>
            </a:extLst>
          </p:cNvPr>
          <p:cNvSpPr>
            <a:spLocks noGrp="1"/>
          </p:cNvSpPr>
          <p:nvPr>
            <p:ph type="ftr" sz="quarter" idx="11"/>
          </p:nvPr>
        </p:nvSpPr>
        <p:spPr/>
        <p:txBody>
          <a:bodyPr/>
          <a:lstStyle>
            <a:lvl1pPr defTabSz="342900">
              <a:defRPr smtClean="0"/>
            </a:lvl1pP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595959"/>
              </a:solidFill>
              <a:effectLst/>
              <a:uLnTx/>
              <a:uFillTx/>
              <a:latin typeface="Gill Sans MT"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6581AA58-F908-4FF1-81DF-F3F98DDBA066}"/>
              </a:ext>
            </a:extLst>
          </p:cNvPr>
          <p:cNvSpPr>
            <a:spLocks noGrp="1"/>
          </p:cNvSpPr>
          <p:nvPr>
            <p:ph type="sldNum" sz="quarter" idx="12"/>
          </p:nvPr>
        </p:nvSpPr>
        <p:spPr/>
        <p:txBody>
          <a:bodyPr/>
          <a:lstStyle>
            <a:lvl1pPr defTabSz="342900">
              <a:defRPr/>
            </a:lvl1pPr>
          </a:lstStyle>
          <a:p>
            <a:pPr marL="0" marR="0" lvl="0" indent="0" algn="r" defTabSz="342900" rtl="0" eaLnBrk="1" fontAlgn="base" latinLnBrk="0" hangingPunct="1">
              <a:lnSpc>
                <a:spcPct val="100000"/>
              </a:lnSpc>
              <a:spcBef>
                <a:spcPct val="0"/>
              </a:spcBef>
              <a:spcAft>
                <a:spcPct val="0"/>
              </a:spcAft>
              <a:buClrTx/>
              <a:buSzTx/>
              <a:buFontTx/>
              <a:buNone/>
              <a:tabLst/>
              <a:defRPr/>
            </a:pPr>
            <a:fld id="{C29FAC2F-A64D-4D83-9162-BCBEA2F23D52}" type="slidenum">
              <a:rPr kumimoji="0" lang="en-US" altLang="en-US" sz="900" b="0" i="0" u="none" strike="noStrike" kern="1200" cap="none" spc="0" normalizeH="0" baseline="0" noProof="0" smtClean="0">
                <a:ln>
                  <a:noFill/>
                </a:ln>
                <a:solidFill>
                  <a:srgbClr val="595959"/>
                </a:solidFill>
                <a:effectLst/>
                <a:uLnTx/>
                <a:uFillTx/>
                <a:latin typeface="Gill Sans MT" panose="020B0502020104020203" pitchFamily="34" charset="0"/>
                <a:ea typeface="+mn-ea"/>
                <a:cs typeface="Arial" panose="020B0604020202020204" pitchFamily="34" charset="0"/>
              </a:rPr>
              <a:pPr marL="0" marR="0" lvl="0" indent="0" algn="r" defTabSz="3429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595959"/>
              </a:solidFill>
              <a:effectLst/>
              <a:uLnTx/>
              <a:uFillTx/>
              <a:latin typeface="Gill Sans MT" panose="020B0502020104020203" pitchFamily="34" charset="0"/>
              <a:ea typeface="+mn-ea"/>
              <a:cs typeface="Arial" panose="020B0604020202020204" pitchFamily="34" charset="0"/>
            </a:endParaRPr>
          </a:p>
        </p:txBody>
      </p:sp>
    </p:spTree>
    <p:extLst>
      <p:ext uri="{BB962C8B-B14F-4D97-AF65-F5344CB8AC3E}">
        <p14:creationId xmlns:p14="http://schemas.microsoft.com/office/powerpoint/2010/main" val="3145351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esourc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1892" y="1519181"/>
            <a:ext cx="4032473" cy="4657781"/>
          </a:xfrm>
        </p:spPr>
        <p:txBody>
          <a:bodyPr>
            <a:noAutofit/>
          </a:bodyPr>
          <a:lstStyle>
            <a:lvl1pPr>
              <a:spcBef>
                <a:spcPts val="3000"/>
              </a:spcBef>
              <a:defRPr sz="2000"/>
            </a:lvl1pPr>
            <a:lvl2pPr marL="292608" indent="0">
              <a:spcBef>
                <a:spcPts val="600"/>
              </a:spcBef>
              <a:spcAft>
                <a:spcPts val="200"/>
              </a:spcAft>
              <a:buNone/>
              <a:defRPr sz="1400" i="1">
                <a:solidFill>
                  <a:schemeClr val="accent3">
                    <a:lumMod val="75000"/>
                    <a:lumOff val="25000"/>
                  </a:schemeClr>
                </a:solidFill>
              </a:defRPr>
            </a:lvl2pPr>
            <a:lvl3pPr marL="576072" indent="-274320">
              <a:spcBef>
                <a:spcPts val="400"/>
              </a:spcBef>
              <a:buClr>
                <a:schemeClr val="accent3">
                  <a:lumMod val="75000"/>
                  <a:lumOff val="25000"/>
                </a:schemeClr>
              </a:buClr>
              <a:buFont typeface="Wingdings" panose="05000000000000000000" pitchFamily="2" charset="2"/>
              <a:buChar char=""/>
              <a:defRPr sz="1300" u="sng">
                <a:solidFill>
                  <a:schemeClr val="accent6"/>
                </a:solidFill>
              </a:defRPr>
            </a:lvl3pPr>
          </a:lstStyle>
          <a:p>
            <a:pPr lvl="0"/>
            <a:r>
              <a:rPr lang="en-US" dirty="0"/>
              <a:t>Name of Resource</a:t>
            </a:r>
          </a:p>
          <a:p>
            <a:pPr lvl="1"/>
            <a:r>
              <a:rPr lang="en-US" dirty="0"/>
              <a:t>Details about resource listed here.</a:t>
            </a:r>
          </a:p>
          <a:p>
            <a:pPr lvl="2"/>
            <a:r>
              <a:rPr lang="en-US" dirty="0"/>
              <a:t>web address</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95824" y="1491750"/>
            <a:ext cx="4032504" cy="4685213"/>
          </a:xfrm>
        </p:spPr>
        <p:txBody>
          <a:bodyPr>
            <a:noAutofit/>
          </a:bodyPr>
          <a:lstStyle>
            <a:lvl1pPr>
              <a:spcBef>
                <a:spcPts val="3000"/>
              </a:spcBef>
              <a:defRPr sz="2000"/>
            </a:lvl1pPr>
            <a:lvl2pPr marL="274320" indent="0" algn="l" defTabSz="914400" rtl="0" eaLnBrk="1" latinLnBrk="0" hangingPunct="1">
              <a:lnSpc>
                <a:spcPct val="90000"/>
              </a:lnSpc>
              <a:spcBef>
                <a:spcPts val="800"/>
              </a:spcBef>
              <a:spcAft>
                <a:spcPts val="200"/>
              </a:spcAft>
              <a:buClr>
                <a:schemeClr val="bg1">
                  <a:lumMod val="65000"/>
                </a:schemeClr>
              </a:buClr>
              <a:buFont typeface="Arial" panose="020B0604020202020204" pitchFamily="34" charset="0"/>
              <a:buNone/>
              <a:defRPr lang="en-US" sz="1400" i="1" kern="1200" dirty="0">
                <a:solidFill>
                  <a:schemeClr val="accent3">
                    <a:lumMod val="75000"/>
                    <a:lumOff val="25000"/>
                  </a:schemeClr>
                </a:solidFill>
                <a:latin typeface="+mn-lt"/>
                <a:ea typeface="+mn-ea"/>
                <a:cs typeface="+mn-cs"/>
              </a:defRPr>
            </a:lvl2pPr>
            <a:lvl3pPr marL="587502" indent="-285750">
              <a:spcBef>
                <a:spcPts val="400"/>
              </a:spcBef>
              <a:buClr>
                <a:schemeClr val="accent3">
                  <a:lumMod val="75000"/>
                  <a:lumOff val="25000"/>
                </a:schemeClr>
              </a:buClr>
              <a:buFont typeface="Wingdings" panose="05000000000000000000" pitchFamily="2" charset="2"/>
              <a:buChar char=""/>
              <a:defRPr lang="en-US" sz="1300" u="sng" kern="1200" baseline="0" dirty="0">
                <a:solidFill>
                  <a:schemeClr val="accent6"/>
                </a:solidFill>
                <a:latin typeface="+mn-lt"/>
                <a:ea typeface="+mn-ea"/>
                <a:cs typeface="+mn-cs"/>
              </a:defRPr>
            </a:lvl3pPr>
          </a:lstStyle>
          <a:p>
            <a:pPr lvl="0"/>
            <a:r>
              <a:rPr lang="en-US" dirty="0"/>
              <a:t>Name of Resource</a:t>
            </a:r>
          </a:p>
          <a:p>
            <a:pPr marL="560070" lvl="1" indent="-285750" algn="l" defTabSz="914400" rtl="0" eaLnBrk="1" latinLnBrk="0" hangingPunct="1">
              <a:lnSpc>
                <a:spcPct val="90000"/>
              </a:lnSpc>
              <a:spcBef>
                <a:spcPts val="800"/>
              </a:spcBef>
              <a:buClr>
                <a:schemeClr val="bg1">
                  <a:lumMod val="65000"/>
                </a:schemeClr>
              </a:buClr>
            </a:pPr>
            <a:r>
              <a:rPr lang="en-US" dirty="0"/>
              <a:t>Details about resource listed here.</a:t>
            </a:r>
          </a:p>
          <a:p>
            <a:pPr marL="587502" lvl="2" indent="-285750" algn="l" defTabSz="914400" rtl="0" eaLnBrk="1" latinLnBrk="0" hangingPunct="1">
              <a:lnSpc>
                <a:spcPct val="90000"/>
              </a:lnSpc>
              <a:spcBef>
                <a:spcPts val="800"/>
              </a:spcBef>
              <a:buClr>
                <a:schemeClr val="bg1">
                  <a:lumMod val="65000"/>
                </a:schemeClr>
              </a:buClr>
            </a:pPr>
            <a:r>
              <a:rPr lang="en-US" dirty="0"/>
              <a:t>Web address</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8" y="1003986"/>
            <a:ext cx="45720" cy="58521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4" y="-357680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89D9F95-E05B-461F-9AB6-FCC469E64AE0}"/>
              </a:ext>
            </a:extLst>
          </p:cNvPr>
          <p:cNvSpPr txBox="1"/>
          <p:nvPr userDrawn="1"/>
        </p:nvSpPr>
        <p:spPr>
          <a:xfrm>
            <a:off x="1309816" y="365126"/>
            <a:ext cx="6880779" cy="616352"/>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gradFill>
                  <a:gsLst>
                    <a:gs pos="58000">
                      <a:srgbClr val="124D95">
                        <a:lumMod val="75000"/>
                      </a:srgbClr>
                    </a:gs>
                    <a:gs pos="100000">
                      <a:srgbClr val="124D95"/>
                    </a:gs>
                    <a:gs pos="19000">
                      <a:srgbClr val="124D95">
                        <a:lumMod val="75000"/>
                      </a:srgbClr>
                    </a:gs>
                    <a:gs pos="46885">
                      <a:srgbClr val="124D95"/>
                    </a:gs>
                    <a:gs pos="59000">
                      <a:srgbClr val="124D95">
                        <a:lumMod val="70000"/>
                      </a:srgbClr>
                    </a:gs>
                  </a:gsLst>
                  <a:lin ang="5400000" scaled="1"/>
                </a:gradFill>
                <a:effectLst>
                  <a:innerShdw blurRad="101600" dist="50800" dir="18900000">
                    <a:srgbClr val="124D95">
                      <a:lumMod val="50000"/>
                      <a:alpha val="70000"/>
                    </a:srgbClr>
                  </a:innerShdw>
                </a:effectLst>
                <a:uLnTx/>
                <a:uFillTx/>
                <a:latin typeface="Arial" panose="020B0604020202020204"/>
                <a:ea typeface="+mj-ea"/>
                <a:cs typeface="+mj-cs"/>
              </a:rPr>
              <a:t>Resources:</a:t>
            </a:r>
          </a:p>
        </p:txBody>
      </p:sp>
      <p:sp>
        <p:nvSpPr>
          <p:cNvPr id="11" name="TextBox 10" title="gray book icon">
            <a:extLst>
              <a:ext uri="{FF2B5EF4-FFF2-40B4-BE49-F238E27FC236}">
                <a16:creationId xmlns:a16="http://schemas.microsoft.com/office/drawing/2014/main" id="{3C7C2AD0-E385-4C6D-9FC1-7C6479504B69}"/>
              </a:ext>
            </a:extLst>
          </p:cNvPr>
          <p:cNvSpPr txBox="1"/>
          <p:nvPr userDrawn="1"/>
        </p:nvSpPr>
        <p:spPr>
          <a:xfrm>
            <a:off x="2509079" y="205945"/>
            <a:ext cx="1318054" cy="947351"/>
          </a:xfrm>
          <a:prstGeom prst="rect">
            <a:avLst/>
          </a:prstGeom>
          <a:noFill/>
        </p:spPr>
        <p:txBody>
          <a:bodyPr wrap="none" rtlCol="0">
            <a:no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sym typeface="Webdings" panose="05030102010509060703" pitchFamily="18" charset="2"/>
              </a:rPr>
              <a:t></a:t>
            </a:r>
            <a:endParaRPr kumimoji="0" lang="en-US" sz="66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5A246DD3-D6C3-4914-8E87-5DA06C7256D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D636C-90A3-4979-BA37-BAB384B22101}" type="slidenum">
              <a:rPr kumimoji="0" lang="en-US" sz="1400" b="0" i="0" u="none" strike="noStrike" kern="1200" cap="none" spc="0" normalizeH="0" baseline="0" noProof="0" smtClean="0">
                <a:ln>
                  <a:noFill/>
                </a:ln>
                <a:solidFill>
                  <a:srgbClr val="303030">
                    <a:lumMod val="75000"/>
                    <a:lumOff val="2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303030">
                  <a:lumMod val="75000"/>
                  <a:lumOff val="25000"/>
                </a:srgbClr>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1A859CF6-D68B-4B65-99C5-B8A76BEA8612}"/>
              </a:ext>
            </a:extLst>
          </p:cNvPr>
          <p:cNvGrpSpPr/>
          <p:nvPr userDrawn="1"/>
        </p:nvGrpSpPr>
        <p:grpSpPr>
          <a:xfrm>
            <a:off x="408972" y="0"/>
            <a:ext cx="796952" cy="1591228"/>
            <a:chOff x="628648" y="-1"/>
            <a:chExt cx="1019624" cy="1591228"/>
          </a:xfrm>
          <a:effectLst>
            <a:outerShdw blurRad="50800" dist="25400" dir="8100000" algn="tr" rotWithShape="0">
              <a:prstClr val="black">
                <a:alpha val="30000"/>
              </a:prstClr>
            </a:outerShdw>
          </a:effectLst>
        </p:grpSpPr>
        <p:sp>
          <p:nvSpPr>
            <p:cNvPr id="12" name="Pentagon 3">
              <a:extLst>
                <a:ext uri="{FF2B5EF4-FFF2-40B4-BE49-F238E27FC236}">
                  <a16:creationId xmlns:a16="http://schemas.microsoft.com/office/drawing/2014/main" id="{203A91C2-0B19-480D-BCEB-AF4AA807D9BE}"/>
                </a:ext>
              </a:extLst>
            </p:cNvPr>
            <p:cNvSpPr/>
            <p:nvPr userDrawn="1"/>
          </p:nvSpPr>
          <p:spPr>
            <a:xfrm rot="5400000">
              <a:off x="342847" y="285802"/>
              <a:ext cx="1591227" cy="1019623"/>
            </a:xfrm>
            <a:prstGeom prst="homePlate">
              <a:avLst>
                <a:gd name="adj" fmla="val 444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100000" t="100000"/>
              </a:path>
              <a:tileRect r="-100000" b="-100000"/>
            </a:gradFill>
            <a:ln w="254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42021"/>
                </a:solidFill>
                <a:effectLst/>
                <a:uLnTx/>
                <a:uFillTx/>
                <a:latin typeface="Arial" panose="020B0604020202020204"/>
                <a:ea typeface="+mn-ea"/>
                <a:cs typeface="+mn-cs"/>
              </a:endParaRPr>
            </a:p>
          </p:txBody>
        </p:sp>
        <p:sp>
          <p:nvSpPr>
            <p:cNvPr id="13" name="Pentagon 3">
              <a:extLst>
                <a:ext uri="{FF2B5EF4-FFF2-40B4-BE49-F238E27FC236}">
                  <a16:creationId xmlns:a16="http://schemas.microsoft.com/office/drawing/2014/main" id="{8F4C2FBD-F0CF-41F2-B021-742E7203A513}"/>
                </a:ext>
              </a:extLst>
            </p:cNvPr>
            <p:cNvSpPr/>
            <p:nvPr userDrawn="1"/>
          </p:nvSpPr>
          <p:spPr>
            <a:xfrm rot="5400000">
              <a:off x="430116" y="198531"/>
              <a:ext cx="1416687" cy="1019623"/>
            </a:xfrm>
            <a:prstGeom prst="homePlate">
              <a:avLst>
                <a:gd name="adj" fmla="val 41756"/>
              </a:avLst>
            </a:prstGeom>
            <a:gradFill flip="none" rotWithShape="1">
              <a:gsLst>
                <a:gs pos="0">
                  <a:schemeClr val="bg1">
                    <a:lumMod val="75000"/>
                  </a:schemeClr>
                </a:gs>
                <a:gs pos="53000">
                  <a:srgbClr val="F1F1F1"/>
                </a:gs>
                <a:gs pos="25000">
                  <a:schemeClr val="bg1">
                    <a:lumMod val="95000"/>
                  </a:schemeClr>
                </a:gs>
                <a:gs pos="6000">
                  <a:schemeClr val="bg1">
                    <a:lumMod val="85000"/>
                  </a:schemeClr>
                </a:gs>
                <a:gs pos="77000">
                  <a:srgbClr val="E3E3E3"/>
                </a:gs>
                <a:gs pos="97345">
                  <a:schemeClr val="bg1">
                    <a:lumMod val="75000"/>
                  </a:schemeClr>
                </a:gs>
              </a:gsLst>
              <a:lin ang="0" scaled="1"/>
              <a:tileRect/>
            </a:gradFill>
            <a:ln w="25400">
              <a:gradFill flip="none" rotWithShape="1">
                <a:gsLst>
                  <a:gs pos="100000">
                    <a:schemeClr val="bg1">
                      <a:lumMod val="75000"/>
                    </a:schemeClr>
                  </a:gs>
                  <a:gs pos="0">
                    <a:schemeClr val="accent4">
                      <a:lumMod val="67000"/>
                    </a:schemeClr>
                  </a:gs>
                  <a:gs pos="48000">
                    <a:schemeClr val="accent4">
                      <a:lumMod val="97000"/>
                      <a:lumOff val="3000"/>
                    </a:schemeClr>
                  </a:gs>
                  <a:gs pos="85000">
                    <a:schemeClr val="accent4">
                      <a:lumMod val="60000"/>
                      <a:lumOff val="40000"/>
                    </a:schemeClr>
                  </a:gs>
                </a:gsLst>
                <a:lin ang="10800000" scaled="1"/>
                <a:tileRect/>
              </a:gra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42021"/>
                </a:solidFill>
                <a:effectLst/>
                <a:uLnTx/>
                <a:uFillTx/>
                <a:latin typeface="Arial" panose="020B0604020202020204"/>
                <a:ea typeface="+mn-ea"/>
                <a:cs typeface="+mn-cs"/>
              </a:endParaRPr>
            </a:p>
          </p:txBody>
        </p:sp>
      </p:grpSp>
      <p:sp>
        <p:nvSpPr>
          <p:cNvPr id="15" name="Text Placeholder 3">
            <a:extLst>
              <a:ext uri="{FF2B5EF4-FFF2-40B4-BE49-F238E27FC236}">
                <a16:creationId xmlns:a16="http://schemas.microsoft.com/office/drawing/2014/main" id="{C5FE89E5-E89D-4D83-8989-5DAC4B6DCD47}"/>
              </a:ext>
            </a:extLst>
          </p:cNvPr>
          <p:cNvSpPr>
            <a:spLocks noGrp="1"/>
          </p:cNvSpPr>
          <p:nvPr>
            <p:ph type="body" sz="half" idx="11" hasCustomPrompt="1"/>
          </p:nvPr>
        </p:nvSpPr>
        <p:spPr>
          <a:xfrm>
            <a:off x="343311" y="471206"/>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t>
            </a:r>
            <a:endParaRPr lang="en-US" dirty="0"/>
          </a:p>
        </p:txBody>
      </p:sp>
    </p:spTree>
    <p:extLst>
      <p:ext uri="{BB962C8B-B14F-4D97-AF65-F5344CB8AC3E}">
        <p14:creationId xmlns:p14="http://schemas.microsoft.com/office/powerpoint/2010/main" val="40598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9" y="273051"/>
            <a:ext cx="3008313" cy="1162048"/>
          </a:xfrm>
          <a:prstGeom prst="rect">
            <a:avLst/>
          </a:prstGeom>
          <a:noFill/>
          <a:ln>
            <a:noFill/>
          </a:ln>
        </p:spPr>
        <p:txBody>
          <a:bodyPr wrap="square" lIns="91416" tIns="91416" rIns="91416" bIns="91416" anchor="b" anchorCtr="0"/>
          <a:lstStyle>
            <a:lvl1pPr marL="0" marR="0" lvl="0" indent="0" algn="l" rtl="0">
              <a:lnSpc>
                <a:spcPct val="100000"/>
              </a:lnSpc>
              <a:spcBef>
                <a:spcPts val="0"/>
              </a:spcBef>
              <a:spcAft>
                <a:spcPts val="0"/>
              </a:spcAft>
              <a:buClr>
                <a:schemeClr val="dk1"/>
              </a:buClr>
              <a:buSzPct val="100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33" name="Shape 33"/>
          <p:cNvSpPr txBox="1">
            <a:spLocks noGrp="1"/>
          </p:cNvSpPr>
          <p:nvPr>
            <p:ph type="body" idx="1"/>
          </p:nvPr>
        </p:nvSpPr>
        <p:spPr>
          <a:xfrm>
            <a:off x="3575054" y="273055"/>
            <a:ext cx="5111751" cy="5853111"/>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57209" y="1435104"/>
            <a:ext cx="3008313" cy="4691063"/>
          </a:xfrm>
          <a:prstGeom prst="rect">
            <a:avLst/>
          </a:prstGeom>
          <a:noFill/>
          <a:ln>
            <a:noFill/>
          </a:ln>
        </p:spPr>
        <p:txBody>
          <a:bodyPr wrap="square" lIns="91416" tIns="91416" rIns="91416" bIns="91416" anchor="t" anchorCtr="0"/>
          <a:lstStyle>
            <a:lvl1pPr marL="0" marR="0" lvl="0" indent="0" algn="l" rtl="0">
              <a:lnSpc>
                <a:spcPct val="100000"/>
              </a:lnSpc>
              <a:spcBef>
                <a:spcPts val="28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24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200"/>
              </a:spcBef>
              <a:spcAft>
                <a:spcPts val="0"/>
              </a:spcAft>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1792306" y="4800601"/>
            <a:ext cx="5486399" cy="566736"/>
          </a:xfrm>
          <a:prstGeom prst="rect">
            <a:avLst/>
          </a:prstGeom>
          <a:noFill/>
          <a:ln>
            <a:noFill/>
          </a:ln>
        </p:spPr>
        <p:txBody>
          <a:bodyPr wrap="square" lIns="91416" tIns="91416" rIns="91416" bIns="91416" anchor="b" anchorCtr="0"/>
          <a:lstStyle>
            <a:lvl1pPr marL="0" marR="0" lvl="0" indent="0" algn="l" rtl="0">
              <a:lnSpc>
                <a:spcPct val="100000"/>
              </a:lnSpc>
              <a:spcBef>
                <a:spcPts val="0"/>
              </a:spcBef>
              <a:spcAft>
                <a:spcPts val="0"/>
              </a:spcAft>
              <a:buClr>
                <a:schemeClr val="dk1"/>
              </a:buClr>
              <a:buSzPct val="1000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39" name="Shape 39"/>
          <p:cNvSpPr>
            <a:spLocks noGrp="1"/>
          </p:cNvSpPr>
          <p:nvPr>
            <p:ph type="pic" idx="2"/>
          </p:nvPr>
        </p:nvSpPr>
        <p:spPr>
          <a:xfrm>
            <a:off x="1792306" y="612775"/>
            <a:ext cx="5486399" cy="4114800"/>
          </a:xfrm>
          <a:prstGeom prst="rect">
            <a:avLst/>
          </a:prstGeom>
          <a:noFill/>
          <a:ln>
            <a:noFill/>
          </a:ln>
        </p:spPr>
        <p:txBody>
          <a:bodyPr wrap="square" lIns="91416" tIns="91416" rIns="91416" bIns="91416" anchor="t" anchorCtr="0"/>
          <a:lstStyle>
            <a:lvl1pPr marL="0" marR="0" lvl="0" indent="0" algn="l" rtl="0">
              <a:lnSpc>
                <a:spcPct val="100000"/>
              </a:lnSpc>
              <a:spcBef>
                <a:spcPts val="640"/>
              </a:spcBef>
              <a:spcAft>
                <a:spcPts val="0"/>
              </a:spcAft>
              <a:buClr>
                <a:schemeClr val="dk1"/>
              </a:buClr>
              <a:buSzPct val="100000"/>
              <a:buFont typeface="Arial"/>
              <a:buNone/>
              <a:defRPr sz="32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560"/>
              </a:spcBef>
              <a:spcAft>
                <a:spcPts val="0"/>
              </a:spcAft>
              <a:buClr>
                <a:schemeClr val="dk1"/>
              </a:buClr>
              <a:buSzPct val="100000"/>
              <a:buFont typeface="Arial"/>
              <a:buNone/>
              <a:defRPr sz="28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480"/>
              </a:spcBef>
              <a:spcAft>
                <a:spcPts val="0"/>
              </a:spcAft>
              <a:buClr>
                <a:schemeClr val="dk1"/>
              </a:buClr>
              <a:buSzPct val="100000"/>
              <a:buFont typeface="Arial"/>
              <a:buNone/>
              <a:defRPr sz="24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1"/>
          </p:nvPr>
        </p:nvSpPr>
        <p:spPr>
          <a:xfrm>
            <a:off x="1792306" y="5367340"/>
            <a:ext cx="5486399" cy="804861"/>
          </a:xfrm>
          <a:prstGeom prst="rect">
            <a:avLst/>
          </a:prstGeom>
          <a:noFill/>
          <a:ln>
            <a:noFill/>
          </a:ln>
        </p:spPr>
        <p:txBody>
          <a:bodyPr wrap="square" lIns="91416" tIns="91416" rIns="91416" bIns="91416" anchor="t" anchorCtr="0"/>
          <a:lstStyle>
            <a:lvl1pPr marL="0" marR="0" lvl="0" indent="0" algn="l" rtl="0">
              <a:lnSpc>
                <a:spcPct val="100000"/>
              </a:lnSpc>
              <a:spcBef>
                <a:spcPts val="280"/>
              </a:spcBef>
              <a:spcAft>
                <a:spcPts val="0"/>
              </a:spcAft>
              <a:buClr>
                <a:schemeClr val="dk1"/>
              </a:buClr>
              <a:buSzPct val="100000"/>
              <a:buFont typeface="Arial"/>
              <a:buNone/>
              <a:defRPr sz="1500" b="0" i="0" u="none" strike="noStrike" cap="none">
                <a:solidFill>
                  <a:schemeClr val="dk1"/>
                </a:solidFill>
                <a:latin typeface="Calibri"/>
                <a:ea typeface="Calibri"/>
                <a:cs typeface="Calibri"/>
                <a:sym typeface="Calibri"/>
              </a:defRPr>
            </a:lvl1pPr>
            <a:lvl2pPr marL="456515" marR="0" lvl="1" indent="-12060" algn="l" rtl="0">
              <a:lnSpc>
                <a:spcPct val="100000"/>
              </a:lnSpc>
              <a:spcBef>
                <a:spcPts val="240"/>
              </a:spcBef>
              <a:spcAft>
                <a:spcPts val="0"/>
              </a:spcAft>
              <a:buClr>
                <a:schemeClr val="dk1"/>
              </a:buClr>
              <a:buSzPct val="100000"/>
              <a:buFont typeface="Arial"/>
              <a:buNone/>
              <a:defRPr sz="12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200"/>
              </a:spcBef>
              <a:spcAft>
                <a:spcPts val="0"/>
              </a:spcAft>
              <a:buClr>
                <a:schemeClr val="dk1"/>
              </a:buClr>
              <a:buSzPct val="100000"/>
              <a:buFont typeface="Arial"/>
              <a:buNone/>
              <a:defRPr sz="11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45" name="Shape 45"/>
          <p:cNvSpPr txBox="1">
            <a:spLocks noGrp="1"/>
          </p:cNvSpPr>
          <p:nvPr>
            <p:ph type="body" idx="1"/>
          </p:nvPr>
        </p:nvSpPr>
        <p:spPr>
          <a:xfrm rot="5400000">
            <a:off x="2309029" y="-251619"/>
            <a:ext cx="4525963" cy="8229600"/>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rot="5400000">
            <a:off x="4732340" y="2171700"/>
            <a:ext cx="5851525" cy="20574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50" name="Shape 50"/>
          <p:cNvSpPr txBox="1">
            <a:spLocks noGrp="1"/>
          </p:cNvSpPr>
          <p:nvPr>
            <p:ph type="body" idx="1"/>
          </p:nvPr>
        </p:nvSpPr>
        <p:spPr>
          <a:xfrm rot="5400000">
            <a:off x="541340" y="190505"/>
            <a:ext cx="5851525" cy="6019799"/>
          </a:xfrm>
          <a:prstGeom prst="rect">
            <a:avLst/>
          </a:prstGeom>
          <a:noFill/>
          <a:ln>
            <a:noFill/>
          </a:ln>
        </p:spPr>
        <p:txBody>
          <a:bodyPr wrap="square" lIns="91416" tIns="91416" rIns="91416" bIns="91416" anchor="t" anchorCtr="0"/>
          <a:lstStyle>
            <a:lvl1pPr marL="533347" marR="0" lvl="0" indent="63494"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308" marR="0" lvl="1" indent="63494"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82571" marR="0" lvl="2" indent="76193"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14329" marR="0" lvl="3"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71482" marR="0" lvl="4"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28637" marR="0" lvl="5"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85794" marR="0" lvl="6"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42946" marR="0" lvl="7"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00100" marR="0" lvl="8" indent="25398"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457205" y="6356352"/>
            <a:ext cx="2133599" cy="365125"/>
          </a:xfrm>
          <a:prstGeom prst="rect">
            <a:avLst/>
          </a:prstGeom>
          <a:noFill/>
          <a:ln>
            <a:noFill/>
          </a:ln>
        </p:spPr>
        <p:txBody>
          <a:bodyPr wrap="square" lIns="91416" tIns="91416" rIns="91416" bIns="91416" anchor="ctr" anchorCtr="0"/>
          <a:lstStyle>
            <a:lvl1pPr marL="0" marR="0" lvl="0" indent="0" algn="l"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2"/>
            <a:ext cx="2895600" cy="365125"/>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rgbClr val="888888"/>
              </a:buClr>
              <a:buSzPct val="100000"/>
              <a:buFont typeface="Calibri"/>
              <a:buNone/>
              <a:defRPr sz="12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792F-B91A-4F4E-930A-C43992FB1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ECAAB-8685-49E3-B994-67209984566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B5CB9-3555-4672-BC6B-69791C6A828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39AF8A-470B-47C0-BA2B-4DE5F54E6584}"/>
              </a:ext>
            </a:extLst>
          </p:cNvPr>
          <p:cNvSpPr>
            <a:spLocks noGrp="1"/>
          </p:cNvSpPr>
          <p:nvPr>
            <p:ph type="dt" sz="half" idx="10"/>
          </p:nvPr>
        </p:nvSpPr>
        <p:spPr/>
        <p:txBody>
          <a:bodyPr/>
          <a:lstStyle/>
          <a:p>
            <a:fld id="{CBA1A2EF-F6E0-4237-8885-F410AC987682}" type="datetimeFigureOut">
              <a:rPr lang="en-US" smtClean="0"/>
              <a:t>3/28/2018</a:t>
            </a:fld>
            <a:endParaRPr lang="en-US"/>
          </a:p>
        </p:txBody>
      </p:sp>
      <p:sp>
        <p:nvSpPr>
          <p:cNvPr id="6" name="Footer Placeholder 5">
            <a:extLst>
              <a:ext uri="{FF2B5EF4-FFF2-40B4-BE49-F238E27FC236}">
                <a16:creationId xmlns:a16="http://schemas.microsoft.com/office/drawing/2014/main" id="{CE181F1F-EAC2-4B38-8268-BE7FE7422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61146-A9ED-4C8D-8D14-1AA7BACB8111}"/>
              </a:ext>
            </a:extLst>
          </p:cNvPr>
          <p:cNvSpPr>
            <a:spLocks noGrp="1"/>
          </p:cNvSpPr>
          <p:nvPr>
            <p:ph type="sldNum" sz="quarter" idx="12"/>
          </p:nvPr>
        </p:nvSpPr>
        <p:spPr/>
        <p:txBody>
          <a:bodyPr/>
          <a:lstStyle/>
          <a:p>
            <a:fld id="{98BE5224-0B78-4487-9268-6E3731A2D781}" type="slidenum">
              <a:rPr lang="en-US" smtClean="0"/>
              <a:t>‹#›</a:t>
            </a:fld>
            <a:endParaRPr lang="en-US"/>
          </a:p>
        </p:txBody>
      </p:sp>
    </p:spTree>
    <p:extLst>
      <p:ext uri="{BB962C8B-B14F-4D97-AF65-F5344CB8AC3E}">
        <p14:creationId xmlns:p14="http://schemas.microsoft.com/office/powerpoint/2010/main" val="125851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21" y="27433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900"/>
            </a:lvl2pPr>
            <a:lvl3pPr lvl="2" indent="0">
              <a:spcBef>
                <a:spcPts val="0"/>
              </a:spcBef>
              <a:buSzPct val="100000"/>
              <a:buFont typeface="Arial"/>
              <a:buNone/>
              <a:defRPr sz="1900"/>
            </a:lvl3pPr>
            <a:lvl4pPr lvl="3" indent="0">
              <a:spcBef>
                <a:spcPts val="0"/>
              </a:spcBef>
              <a:buSzPct val="100000"/>
              <a:buFont typeface="Arial"/>
              <a:buNone/>
              <a:defRPr sz="1900"/>
            </a:lvl4pPr>
            <a:lvl5pPr lvl="4" indent="0">
              <a:spcBef>
                <a:spcPts val="0"/>
              </a:spcBef>
              <a:buSzPct val="100000"/>
              <a:buFont typeface="Arial"/>
              <a:buNone/>
              <a:defRPr sz="1900"/>
            </a:lvl5pPr>
            <a:lvl6pPr lvl="5" indent="0">
              <a:spcBef>
                <a:spcPts val="0"/>
              </a:spcBef>
              <a:buSzPct val="100000"/>
              <a:buFont typeface="Arial"/>
              <a:buNone/>
              <a:defRPr sz="1900"/>
            </a:lvl6pPr>
            <a:lvl7pPr lvl="6" indent="0">
              <a:spcBef>
                <a:spcPts val="0"/>
              </a:spcBef>
              <a:buSzPct val="100000"/>
              <a:buFont typeface="Arial"/>
              <a:buNone/>
              <a:defRPr sz="1900"/>
            </a:lvl7pPr>
            <a:lvl8pPr lvl="7" indent="0">
              <a:spcBef>
                <a:spcPts val="0"/>
              </a:spcBef>
              <a:buSzPct val="100000"/>
              <a:buFont typeface="Arial"/>
              <a:buNone/>
              <a:defRPr sz="1900"/>
            </a:lvl8pPr>
            <a:lvl9pPr lvl="8" indent="0">
              <a:spcBef>
                <a:spcPts val="0"/>
              </a:spcBef>
              <a:buSzPct val="100000"/>
              <a:buFont typeface="Arial"/>
              <a:buNone/>
              <a:defRPr sz="1900"/>
            </a:lvl9pPr>
          </a:lstStyle>
          <a:p>
            <a:endParaRPr/>
          </a:p>
        </p:txBody>
      </p:sp>
      <p:sp>
        <p:nvSpPr>
          <p:cNvPr id="64" name="Shape 64"/>
          <p:cNvSpPr txBox="1">
            <a:spLocks noGrp="1"/>
          </p:cNvSpPr>
          <p:nvPr>
            <p:ph type="body" idx="1"/>
          </p:nvPr>
        </p:nvSpPr>
        <p:spPr>
          <a:xfrm>
            <a:off x="457221" y="157735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1pPr>
            <a:lvl2pPr marL="409578" marR="0" lvl="1" indent="-321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2pPr>
            <a:lvl3pPr marL="819158" marR="0" lvl="2" indent="-643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3pPr>
            <a:lvl4pPr marL="1228737" marR="0" lvl="3" indent="-9658"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4pPr>
            <a:lvl5pPr marL="1638318" marR="0" lvl="4" indent="-1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5pPr>
            <a:lvl6pPr marL="2047895" marR="0" lvl="5" indent="-340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7476" marR="0" lvl="6" indent="-662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055" marR="0" lvl="7" indent="-9841"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6633" marR="0" lvl="8" indent="-36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08981" y="6377949"/>
            <a:ext cx="2926079"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77949"/>
            <a:ext cx="2103120"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83680" y="6377949"/>
            <a:ext cx="2103120" cy="276999"/>
          </a:xfrm>
          <a:prstGeom prst="rect">
            <a:avLst/>
          </a:prstGeom>
          <a:noFill/>
          <a:ln>
            <a:noFill/>
          </a:ln>
        </p:spPr>
        <p:txBody>
          <a:bodyPr wrap="square" lIns="0" tIns="0" rIns="0" bIns="0" anchor="t" anchorCtr="0">
            <a:noAutofit/>
          </a:bodyPr>
          <a:lstStyle/>
          <a:p>
            <a:pPr indent="-28574" algn="r">
              <a:buClr>
                <a:srgbClr val="888888"/>
              </a:buClr>
              <a:buSzPct val="25000"/>
            </a:pPr>
            <a:fld id="{00000000-1234-1234-1234-123412341234}" type="slidenum">
              <a:rPr lang="en-US" sz="1900" smtClean="0">
                <a:solidFill>
                  <a:srgbClr val="888888"/>
                </a:solidFill>
                <a:latin typeface="Calibri"/>
                <a:ea typeface="Calibri"/>
                <a:cs typeface="Calibri"/>
                <a:sym typeface="Calibri"/>
              </a:rPr>
              <a:pPr indent="-28574" algn="r">
                <a:buClr>
                  <a:srgbClr val="888888"/>
                </a:buClr>
                <a:buSzPct val="25000"/>
              </a:pPr>
              <a:t>‹#›</a:t>
            </a:fld>
            <a:endParaRPr lang="en-US" sz="1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2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16" tIns="91416" rIns="91416" bIns="91416" anchor="ctr" anchorCtr="0"/>
          <a:lstStyle>
            <a:lvl1pPr marL="0" marR="0" lvl="0" indent="0" algn="ctr" rtl="0">
              <a:lnSpc>
                <a:spcPct val="10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1" name="Shape 11"/>
          <p:cNvSpPr txBox="1">
            <a:spLocks noGrp="1"/>
          </p:cNvSpPr>
          <p:nvPr>
            <p:ph type="body" idx="1"/>
          </p:nvPr>
        </p:nvSpPr>
        <p:spPr>
          <a:xfrm>
            <a:off x="457200" y="1600213"/>
            <a:ext cx="8229600" cy="4525963"/>
          </a:xfrm>
          <a:prstGeom prst="rect">
            <a:avLst/>
          </a:prstGeom>
          <a:noFill/>
          <a:ln>
            <a:noFill/>
          </a:ln>
        </p:spPr>
        <p:txBody>
          <a:bodyPr wrap="square" lIns="91416" tIns="91416" rIns="91416" bIns="91416" anchor="t" anchorCtr="0"/>
          <a:lstStyle>
            <a:lvl1pPr marL="5461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14400" marR="0" lvl="1" indent="762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954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727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184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641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3098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556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4013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18" y="6173788"/>
            <a:ext cx="2133599" cy="365125"/>
          </a:xfrm>
          <a:prstGeom prst="rect">
            <a:avLst/>
          </a:prstGeom>
          <a:noFill/>
          <a:ln>
            <a:noFill/>
          </a:ln>
        </p:spPr>
        <p:txBody>
          <a:bodyPr wrap="square" lIns="91266" tIns="45622" rIns="91266" bIns="45622" anchor="ctr" anchorCtr="0">
            <a:noAutofit/>
          </a:bodyPr>
          <a:lstStyle/>
          <a:p>
            <a:pPr indent="-19050" algn="r">
              <a:buClr>
                <a:srgbClr val="888888"/>
              </a:buClr>
              <a:buSzPct val="25000"/>
            </a:pPr>
            <a:fld id="{00000000-1234-1234-1234-123412341234}" type="slidenum">
              <a:rPr lang="en-US" sz="1200" smtClean="0">
                <a:solidFill>
                  <a:srgbClr val="888888"/>
                </a:solidFill>
              </a:rPr>
              <a:pPr indent="-19050" algn="r">
                <a:buClr>
                  <a:srgbClr val="888888"/>
                </a:buClr>
                <a:buSzPct val="25000"/>
              </a:pPr>
              <a:t>‹#›</a:t>
            </a:fld>
            <a:endParaRPr lang="en-US" sz="1200">
              <a:solidFill>
                <a:srgbClr val="888888"/>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1"/>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5" name="Shape 55"/>
          <p:cNvSpPr/>
          <p:nvPr/>
        </p:nvSpPr>
        <p:spPr>
          <a:xfrm>
            <a:off x="207838" y="201725"/>
            <a:ext cx="1870375" cy="791537"/>
          </a:xfrm>
          <a:prstGeom prst="rect">
            <a:avLst/>
          </a:prstGeom>
          <a:blipFill rotWithShape="1">
            <a:blip r:embed="rId8">
              <a:alphaModFix/>
            </a:blip>
            <a:stretch>
              <a:fillRect/>
            </a:stretch>
          </a:blip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6" name="Shape 56"/>
          <p:cNvSpPr/>
          <p:nvPr/>
        </p:nvSpPr>
        <p:spPr>
          <a:xfrm>
            <a:off x="1458836" y="401712"/>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01589" algn="l" rtl="0">
              <a:lnSpc>
                <a:spcPct val="100000"/>
              </a:lnSpc>
              <a:spcBef>
                <a:spcPts val="0"/>
              </a:spcBef>
              <a:spcAft>
                <a:spcPts val="0"/>
              </a:spcAft>
              <a:buClr>
                <a:srgbClr val="000000"/>
              </a:buClr>
              <a:buFont typeface="Arial"/>
              <a:buNone/>
            </a:pPr>
            <a:endParaRPr sz="16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21" y="274339"/>
            <a:ext cx="8229599"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000000"/>
              </a:buClr>
              <a:buSzPct val="100000"/>
              <a:buFont typeface="Calibri"/>
              <a:buNone/>
              <a:defRPr sz="1800" b="0" i="0" u="none" strike="noStrike" cap="none">
                <a:solidFill>
                  <a:srgbClr val="000000"/>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58" name="Shape 58"/>
          <p:cNvSpPr txBox="1">
            <a:spLocks noGrp="1"/>
          </p:cNvSpPr>
          <p:nvPr>
            <p:ph type="body" idx="1"/>
          </p:nvPr>
        </p:nvSpPr>
        <p:spPr>
          <a:xfrm>
            <a:off x="457221" y="1577359"/>
            <a:ext cx="8229599" cy="276999"/>
          </a:xfrm>
          <a:prstGeom prst="rect">
            <a:avLst/>
          </a:prstGeom>
          <a:noFill/>
          <a:ln>
            <a:noFill/>
          </a:ln>
        </p:spPr>
        <p:txBody>
          <a:bodyPr wrap="square" lIns="91416" tIns="91416" rIns="91416" bIns="91416" anchor="t" anchorCtr="0"/>
          <a:lstStyle>
            <a:lvl1pPr marL="0" marR="0" lvl="0" indent="11430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1pPr>
            <a:lvl2pPr marL="409619" marR="0" lvl="1" indent="111081"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2pPr>
            <a:lvl3pPr marL="819239" marR="0" lvl="2" indent="10786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3pPr>
            <a:lvl4pPr marL="1228860" marR="0" lvl="3" indent="10464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4pPr>
            <a:lvl5pPr marL="1638479" marR="0" lvl="4" indent="11412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5pPr>
            <a:lvl6pPr marL="2048101" marR="0" lvl="5" indent="11089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457721" marR="0" lvl="6" indent="10767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2867341" marR="0" lvl="7" indent="104458"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276960" marR="0" lvl="8" indent="11393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81" y="6377944"/>
            <a:ext cx="2926079" cy="246221"/>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377944"/>
            <a:ext cx="2103120" cy="246221"/>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83680" y="6377944"/>
            <a:ext cx="2103120" cy="246221"/>
          </a:xfrm>
          <a:prstGeom prst="rect">
            <a:avLst/>
          </a:prstGeom>
          <a:noFill/>
          <a:ln>
            <a:noFill/>
          </a:ln>
        </p:spPr>
        <p:txBody>
          <a:bodyPr wrap="square" lIns="0" tIns="0" rIns="0" bIns="0" anchor="t" anchorCtr="0">
            <a:noAutofit/>
          </a:bodyPr>
          <a:lstStyle/>
          <a:p>
            <a:pPr indent="-25398" algn="r">
              <a:buClr>
                <a:srgbClr val="888888"/>
              </a:buClr>
              <a:buSzPct val="25000"/>
            </a:pPr>
            <a:fld id="{00000000-1234-1234-1234-123412341234}" type="slidenum">
              <a:rPr lang="en-US" sz="1600" smtClean="0">
                <a:solidFill>
                  <a:srgbClr val="888888"/>
                </a:solidFill>
                <a:latin typeface="Calibri"/>
                <a:ea typeface="Calibri"/>
                <a:cs typeface="Calibri"/>
                <a:sym typeface="Calibri"/>
              </a:rPr>
              <a:pPr indent="-25398" algn="r">
                <a:buClr>
                  <a:srgbClr val="888888"/>
                </a:buClr>
                <a:buSzPct val="25000"/>
              </a:pPr>
              <a:t>‹#›</a:t>
            </a:fld>
            <a:endParaRPr lang="en-US" sz="16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 id="2147483659" r:id="rId3"/>
    <p:sldLayoutId id="2147483681" r:id="rId4"/>
    <p:sldLayoutId id="2147483684" r:id="rId5"/>
    <p:sldLayoutId id="214748368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Shape 91"/>
          <p:cNvSpPr/>
          <p:nvPr/>
        </p:nvSpPr>
        <p:spPr>
          <a:xfrm>
            <a:off x="0" y="1"/>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92" name="Shape 92"/>
          <p:cNvSpPr/>
          <p:nvPr/>
        </p:nvSpPr>
        <p:spPr>
          <a:xfrm>
            <a:off x="207819" y="201707"/>
            <a:ext cx="1870364" cy="791416"/>
          </a:xfrm>
          <a:prstGeom prst="rect">
            <a:avLst/>
          </a:prstGeom>
          <a:blipFill rotWithShape="1">
            <a:blip r:embed="rId8">
              <a:alphaModFix/>
            </a:blip>
            <a:stretch>
              <a:fillRect/>
            </a:stretch>
          </a:blip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Calibri"/>
              <a:ea typeface="Calibri"/>
              <a:cs typeface="Calibri"/>
              <a:sym typeface="Calibri"/>
            </a:endParaRPr>
          </a:p>
        </p:txBody>
      </p:sp>
      <p:sp>
        <p:nvSpPr>
          <p:cNvPr id="93" name="Shape 93"/>
          <p:cNvSpPr/>
          <p:nvPr/>
        </p:nvSpPr>
        <p:spPr>
          <a:xfrm>
            <a:off x="1459059" y="402018"/>
            <a:ext cx="56284" cy="5743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14289" algn="l" rtl="0">
              <a:lnSpc>
                <a:spcPct val="100000"/>
              </a:lnSpc>
              <a:spcBef>
                <a:spcPts val="0"/>
              </a:spcBef>
              <a:spcAft>
                <a:spcPts val="0"/>
              </a:spcAft>
              <a:buClr>
                <a:srgbClr val="000000"/>
              </a:buClr>
              <a:buFont typeface="Arial"/>
              <a:buNone/>
            </a:pPr>
            <a:endParaRPr sz="1900" b="0" i="0" u="none" strike="noStrike" cap="none">
              <a:solidFill>
                <a:srgbClr val="000000"/>
              </a:solidFill>
              <a:latin typeface="Arial"/>
              <a:ea typeface="Arial"/>
              <a:cs typeface="Arial"/>
              <a:sym typeface="Arial"/>
            </a:endParaRPr>
          </a:p>
        </p:txBody>
      </p:sp>
      <p:sp>
        <p:nvSpPr>
          <p:cNvPr id="94" name="Shape 94"/>
          <p:cNvSpPr txBox="1">
            <a:spLocks noGrp="1"/>
          </p:cNvSpPr>
          <p:nvPr>
            <p:ph type="title"/>
          </p:nvPr>
        </p:nvSpPr>
        <p:spPr>
          <a:xfrm>
            <a:off x="457502" y="274558"/>
            <a:ext cx="822902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8pPr>
            <a:lvl9pPr marL="1639630" marR="0" lvl="8" indent="-1329" algn="ctr" rtl="0">
              <a:spcBef>
                <a:spcPts val="0"/>
              </a:spcBef>
              <a:spcAft>
                <a:spcPts val="0"/>
              </a:spcAft>
              <a:buClr>
                <a:schemeClr val="dk2"/>
              </a:buClr>
              <a:buSzPct val="1000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95" name="Shape 95"/>
          <p:cNvSpPr txBox="1">
            <a:spLocks noGrp="1"/>
          </p:cNvSpPr>
          <p:nvPr>
            <p:ph type="body" idx="1"/>
          </p:nvPr>
        </p:nvSpPr>
        <p:spPr>
          <a:xfrm>
            <a:off x="457502" y="1577242"/>
            <a:ext cx="8229023" cy="276999"/>
          </a:xfrm>
          <a:prstGeom prst="rect">
            <a:avLst/>
          </a:prstGeom>
          <a:noFill/>
          <a:ln>
            <a:noFill/>
          </a:ln>
        </p:spPr>
        <p:txBody>
          <a:bodyPr wrap="square" lIns="91416" tIns="91416" rIns="91416" bIns="91416" anchor="t" anchorCtr="0"/>
          <a:lstStyle>
            <a:lvl1pPr marL="0" marR="0" lvl="0" indent="114300"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1pPr>
            <a:lvl2pPr marL="408483" marR="0" lvl="1" indent="112216"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2pPr>
            <a:lvl3pPr marL="818390" marR="0" lvl="2" indent="108710"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3pPr>
            <a:lvl4pPr marL="1228299" marR="0" lvl="3" indent="105201"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4pPr>
            <a:lvl5pPr marL="1638207" marR="0" lvl="4" indent="101693" algn="l" rtl="0">
              <a:lnSpc>
                <a:spcPct val="100000"/>
              </a:lnSpc>
              <a:spcBef>
                <a:spcPts val="360"/>
              </a:spcBef>
              <a:spcAft>
                <a:spcPts val="0"/>
              </a:spcAft>
              <a:buClr>
                <a:schemeClr val="dk1"/>
              </a:buClr>
              <a:buSzPct val="100000"/>
              <a:buFont typeface="Calibri"/>
              <a:buChar char="○"/>
              <a:defRPr sz="1800" b="0" i="0" u="none" strike="noStrike" cap="none">
                <a:solidFill>
                  <a:schemeClr val="dk1"/>
                </a:solidFill>
                <a:latin typeface="Calibri"/>
                <a:ea typeface="Calibri"/>
                <a:cs typeface="Calibri"/>
                <a:sym typeface="Calibri"/>
              </a:defRPr>
            </a:lvl5pPr>
            <a:lvl6pPr marL="2048580" marR="0" lvl="5" indent="11042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458296" marR="0" lvl="6" indent="107103"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2868011" marR="0" lvl="7" indent="103789"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277727" marR="0" lvl="8" indent="113172"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08616" y="6377554"/>
            <a:ext cx="2926773" cy="276999"/>
          </a:xfrm>
          <a:prstGeom prst="rect">
            <a:avLst/>
          </a:prstGeom>
          <a:noFill/>
          <a:ln>
            <a:noFill/>
          </a:ln>
        </p:spPr>
        <p:txBody>
          <a:bodyPr wrap="square" lIns="91416" tIns="91416" rIns="91416" bIns="91416" anchor="t" anchorCtr="0"/>
          <a:lstStyle>
            <a:lvl1pPr marL="0" marR="0" lvl="0" indent="0" algn="ctr"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dt" idx="10"/>
          </p:nvPr>
        </p:nvSpPr>
        <p:spPr>
          <a:xfrm>
            <a:off x="457493" y="6377554"/>
            <a:ext cx="2102715" cy="276999"/>
          </a:xfrm>
          <a:prstGeom prst="rect">
            <a:avLst/>
          </a:prstGeom>
          <a:noFill/>
          <a:ln>
            <a:noFill/>
          </a:ln>
        </p:spPr>
        <p:txBody>
          <a:bodyPr wrap="square" lIns="91416" tIns="91416" rIns="91416" bIns="91416" anchor="t" anchorCtr="0"/>
          <a:lstStyle>
            <a:lvl1pPr marL="0" marR="0" lvl="0" indent="0" algn="l" rtl="0">
              <a:lnSpc>
                <a:spcPct val="100000"/>
              </a:lnSpc>
              <a:spcBef>
                <a:spcPts val="0"/>
              </a:spcBef>
              <a:spcAft>
                <a:spcPts val="0"/>
              </a:spcAft>
              <a:buClr>
                <a:srgbClr val="888888"/>
              </a:buClr>
              <a:buSzPct val="100000"/>
              <a:buFont typeface="Calibri"/>
              <a:buNone/>
              <a:defRPr sz="1900" b="0" i="0" u="none" strike="noStrike" cap="none">
                <a:solidFill>
                  <a:srgbClr val="888888"/>
                </a:solidFill>
                <a:latin typeface="Calibri"/>
                <a:ea typeface="Calibri"/>
                <a:cs typeface="Calibri"/>
                <a:sym typeface="Calibri"/>
              </a:defRPr>
            </a:lvl1pPr>
            <a:lvl2pPr marL="456515" marR="0" lvl="1" indent="-1206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913027" marR="0" lvl="2" indent="-11417"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369540" marR="0" lvl="3" indent="-10776"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826053" marR="0" lvl="4" indent="-1013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282570" marR="0" lvl="5" indent="-9494"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6pPr>
            <a:lvl7pPr marL="2739080" marR="0" lvl="6" indent="-885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7pPr>
            <a:lvl8pPr marL="3195593" marR="0" lvl="7" indent="-8213"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8pPr>
            <a:lvl9pPr marL="3652103" marR="0" lvl="8" indent="-7570" algn="l" rtl="0">
              <a:lnSpc>
                <a:spcPct val="100000"/>
              </a:lnSpc>
              <a:spcBef>
                <a:spcPts val="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583799" y="6377554"/>
            <a:ext cx="2102716" cy="276999"/>
          </a:xfrm>
          <a:prstGeom prst="rect">
            <a:avLst/>
          </a:prstGeom>
          <a:noFill/>
          <a:ln>
            <a:noFill/>
          </a:ln>
        </p:spPr>
        <p:txBody>
          <a:bodyPr wrap="square" lIns="0" tIns="0" rIns="0" bIns="0" anchor="t" anchorCtr="0">
            <a:noAutofit/>
          </a:bodyPr>
          <a:lstStyle/>
          <a:p>
            <a:pPr indent="-28574" algn="r">
              <a:buClr>
                <a:srgbClr val="898989"/>
              </a:buClr>
              <a:buSzPct val="25000"/>
            </a:pPr>
            <a:fld id="{00000000-1234-1234-1234-123412341234}" type="slidenum">
              <a:rPr lang="en-US" sz="1900" smtClean="0">
                <a:solidFill>
                  <a:srgbClr val="898989"/>
                </a:solidFill>
                <a:latin typeface="Calibri"/>
                <a:ea typeface="Calibri"/>
                <a:cs typeface="Calibri"/>
                <a:sym typeface="Calibri"/>
              </a:rPr>
              <a:pPr indent="-28574" algn="r">
                <a:buClr>
                  <a:srgbClr val="898989"/>
                </a:buClr>
                <a:buSzPct val="25000"/>
              </a:pPr>
              <a:t>‹#›</a:t>
            </a:fld>
            <a:endParaRPr lang="en-US" sz="190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BC34A"/>
        </a:solidFill>
        <a:effectLst/>
      </p:bgPr>
    </p:bg>
    <p:spTree>
      <p:nvGrpSpPr>
        <p:cNvPr id="1" name=""/>
        <p:cNvGrpSpPr/>
        <p:nvPr/>
      </p:nvGrpSpPr>
      <p:grpSpPr>
        <a:xfrm>
          <a:off x="0" y="0"/>
          <a:ext cx="0" cy="0"/>
          <a:chOff x="0" y="0"/>
          <a:chExt cx="0" cy="0"/>
        </a:xfrm>
      </p:grpSpPr>
      <p:sp>
        <p:nvSpPr>
          <p:cNvPr id="3074" name="Shape 6">
            <a:extLst>
              <a:ext uri="{FF2B5EF4-FFF2-40B4-BE49-F238E27FC236}">
                <a16:creationId xmlns:a16="http://schemas.microsoft.com/office/drawing/2014/main" id="{4572FBA3-0B59-4384-BE75-9C5988F269E8}"/>
              </a:ext>
            </a:extLst>
          </p:cNvPr>
          <p:cNvSpPr txBox="1">
            <a:spLocks noGrp="1"/>
          </p:cNvSpPr>
          <p:nvPr>
            <p:ph type="title"/>
          </p:nvPr>
        </p:nvSpPr>
        <p:spPr bwMode="auto">
          <a:xfrm>
            <a:off x="457200" y="2511425"/>
            <a:ext cx="51847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3075" name="Shape 7">
            <a:extLst>
              <a:ext uri="{FF2B5EF4-FFF2-40B4-BE49-F238E27FC236}">
                <a16:creationId xmlns:a16="http://schemas.microsoft.com/office/drawing/2014/main" id="{6DCE077E-DC79-4A4F-B7D7-04CA90778643}"/>
              </a:ext>
            </a:extLst>
          </p:cNvPr>
          <p:cNvSpPr txBox="1">
            <a:spLocks noGrp="1"/>
          </p:cNvSpPr>
          <p:nvPr>
            <p:ph type="body" idx="1"/>
          </p:nvPr>
        </p:nvSpPr>
        <p:spPr bwMode="auto">
          <a:xfrm>
            <a:off x="457200" y="3327400"/>
            <a:ext cx="5184775"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3206997867"/>
      </p:ext>
    </p:extLst>
  </p:cSld>
  <p:clrMap bg1="lt1" tx1="dk1" bg2="dk2" tx2="lt2" accent1="accent1" accent2="accent2" accent3="accent3" accent4="accent4" accent5="accent5" accent6="accent6" hlink="hlink" folHlink="folHlink"/>
  <p:sldLayoutIdLst>
    <p:sldLayoutId id="2147483676" r:id="rId1"/>
    <p:sldLayoutId id="2147483677" r:id="rId2"/>
  </p:sldLayoutIdLst>
  <p:transition>
    <p:fade/>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F9B87-1C56-4B89-A6F0-F5E4D5EE8FF5}"/>
              </a:ext>
            </a:extLst>
          </p:cNvPr>
          <p:cNvSpPr>
            <a:spLocks noGrp="1"/>
          </p:cNvSpPr>
          <p:nvPr>
            <p:ph type="title"/>
          </p:nvPr>
        </p:nvSpPr>
        <p:spPr>
          <a:xfrm>
            <a:off x="938213" y="382588"/>
            <a:ext cx="7634287" cy="149225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2051" name="Text Placeholder 2">
            <a:extLst>
              <a:ext uri="{FF2B5EF4-FFF2-40B4-BE49-F238E27FC236}">
                <a16:creationId xmlns:a16="http://schemas.microsoft.com/office/drawing/2014/main" id="{D78DA790-1C09-4BBF-8CDF-9EEBF741FEF4}"/>
              </a:ext>
            </a:extLst>
          </p:cNvPr>
          <p:cNvSpPr>
            <a:spLocks noGrp="1"/>
          </p:cNvSpPr>
          <p:nvPr>
            <p:ph type="body" idx="1"/>
          </p:nvPr>
        </p:nvSpPr>
        <p:spPr bwMode="auto">
          <a:xfrm>
            <a:off x="938213" y="2286000"/>
            <a:ext cx="76342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9BC3652-EB9A-4C72-AB87-D51BBB15E2DD}"/>
              </a:ext>
            </a:extLst>
          </p:cNvPr>
          <p:cNvSpPr>
            <a:spLocks noGrp="1"/>
          </p:cNvSpPr>
          <p:nvPr>
            <p:ph type="dt" sz="half" idx="2"/>
          </p:nvPr>
        </p:nvSpPr>
        <p:spPr>
          <a:xfrm>
            <a:off x="938213" y="6375400"/>
            <a:ext cx="1747837" cy="349250"/>
          </a:xfrm>
          <a:prstGeom prst="rect">
            <a:avLst/>
          </a:prstGeom>
        </p:spPr>
        <p:txBody>
          <a:bodyPr vert="horz" wrap="square" lIns="91440" tIns="45720" rIns="91440" bIns="45720" numCol="1" anchor="ctr" anchorCtr="0" compatLnSpc="1">
            <a:prstTxWarp prst="textNoShape">
              <a:avLst/>
            </a:prstTxWarp>
          </a:bodyPr>
          <a:lstStyle>
            <a:lvl1pPr eaLnBrk="1" hangingPunct="1">
              <a:defRPr sz="900" smtClean="0">
                <a:solidFill>
                  <a:srgbClr val="595959"/>
                </a:solidFill>
                <a:latin typeface="Gill Sans MT" pitchFamily="34" charset="0"/>
              </a:defRPr>
            </a:lvl1pPr>
          </a:lstStyle>
          <a:p>
            <a:pPr>
              <a:defRPr/>
            </a:pPr>
            <a:fld id="{8DEAA184-3D3B-4344-AF07-5511380F74B3}" type="datetimeFigureOut">
              <a:rPr lang="en-US"/>
              <a:pPr>
                <a:defRPr/>
              </a:pPr>
              <a:t>3/28/2018</a:t>
            </a:fld>
            <a:endParaRPr lang="en-US"/>
          </a:p>
        </p:txBody>
      </p:sp>
      <p:sp>
        <p:nvSpPr>
          <p:cNvPr id="5" name="Footer Placeholder 4">
            <a:extLst>
              <a:ext uri="{FF2B5EF4-FFF2-40B4-BE49-F238E27FC236}">
                <a16:creationId xmlns:a16="http://schemas.microsoft.com/office/drawing/2014/main" id="{B711F306-B329-40A7-AC59-EE33B64B3E8D}"/>
              </a:ext>
            </a:extLst>
          </p:cNvPr>
          <p:cNvSpPr>
            <a:spLocks noGrp="1"/>
          </p:cNvSpPr>
          <p:nvPr>
            <p:ph type="ftr" sz="quarter" idx="3"/>
          </p:nvPr>
        </p:nvSpPr>
        <p:spPr>
          <a:xfrm>
            <a:off x="3028950" y="6375400"/>
            <a:ext cx="3086100" cy="34607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smtClean="0">
                <a:solidFill>
                  <a:srgbClr val="595959"/>
                </a:solidFill>
                <a:latin typeface="Gill Sans MT"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976549F-1015-4193-8D5A-04D496864323}"/>
              </a:ext>
            </a:extLst>
          </p:cNvPr>
          <p:cNvSpPr>
            <a:spLocks noGrp="1"/>
          </p:cNvSpPr>
          <p:nvPr>
            <p:ph type="sldNum" sz="quarter" idx="4"/>
          </p:nvPr>
        </p:nvSpPr>
        <p:spPr>
          <a:xfrm>
            <a:off x="6457950" y="6375400"/>
            <a:ext cx="2114550" cy="3460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595959"/>
                </a:solidFill>
                <a:latin typeface="Gill Sans MT" panose="020B0502020104020203" pitchFamily="34" charset="0"/>
              </a:defRPr>
            </a:lvl1pPr>
          </a:lstStyle>
          <a:p>
            <a:fld id="{2FEFA83E-3E15-4203-BA65-F375E22A072D}" type="slidenum">
              <a:rPr lang="en-US" altLang="en-US"/>
              <a:pPr/>
              <a:t>‹#›</a:t>
            </a:fld>
            <a:endParaRPr lang="en-US" altLang="en-US"/>
          </a:p>
        </p:txBody>
      </p:sp>
      <p:sp>
        <p:nvSpPr>
          <p:cNvPr id="2055" name="Freeform 6">
            <a:extLst>
              <a:ext uri="{FF2B5EF4-FFF2-40B4-BE49-F238E27FC236}">
                <a16:creationId xmlns:a16="http://schemas.microsoft.com/office/drawing/2014/main" id="{E7307674-4E4A-46E1-BA3F-E2E247DB7992}"/>
              </a:ext>
            </a:extLst>
          </p:cNvPr>
          <p:cNvSpPr>
            <a:spLocks/>
          </p:cNvSpPr>
          <p:nvPr/>
        </p:nvSpPr>
        <p:spPr bwMode="auto">
          <a:xfrm>
            <a:off x="0" y="0"/>
            <a:ext cx="665163" cy="6858000"/>
          </a:xfrm>
          <a:custGeom>
            <a:avLst/>
            <a:gdLst>
              <a:gd name="T0" fmla="*/ 2147483647 w 558"/>
              <a:gd name="T1" fmla="*/ 2147483647 h 4320"/>
              <a:gd name="T2" fmla="*/ 2147483647 w 558"/>
              <a:gd name="T3" fmla="*/ 2147483647 h 4320"/>
              <a:gd name="T4" fmla="*/ 2147483647 w 558"/>
              <a:gd name="T5" fmla="*/ 2147483647 h 4320"/>
              <a:gd name="T6" fmla="*/ 2147483647 w 558"/>
              <a:gd name="T7" fmla="*/ 2147483647 h 4320"/>
              <a:gd name="T8" fmla="*/ 2147483647 w 558"/>
              <a:gd name="T9" fmla="*/ 2147483647 h 4320"/>
              <a:gd name="T10" fmla="*/ 2147483647 w 558"/>
              <a:gd name="T11" fmla="*/ 2147483647 h 4320"/>
              <a:gd name="T12" fmla="*/ 2147483647 w 558"/>
              <a:gd name="T13" fmla="*/ 2147483647 h 4320"/>
              <a:gd name="T14" fmla="*/ 2147483647 w 558"/>
              <a:gd name="T15" fmla="*/ 2147483647 h 4320"/>
              <a:gd name="T16" fmla="*/ 2147483647 w 558"/>
              <a:gd name="T17" fmla="*/ 2147483647 h 4320"/>
              <a:gd name="T18" fmla="*/ 2147483647 w 558"/>
              <a:gd name="T19" fmla="*/ 2147483647 h 4320"/>
              <a:gd name="T20" fmla="*/ 2147483647 w 558"/>
              <a:gd name="T21" fmla="*/ 2147483647 h 4320"/>
              <a:gd name="T22" fmla="*/ 2147483647 w 558"/>
              <a:gd name="T23" fmla="*/ 2147483647 h 4320"/>
              <a:gd name="T24" fmla="*/ 2147483647 w 558"/>
              <a:gd name="T25" fmla="*/ 2147483647 h 4320"/>
              <a:gd name="T26" fmla="*/ 2147483647 w 558"/>
              <a:gd name="T27" fmla="*/ 2147483647 h 4320"/>
              <a:gd name="T28" fmla="*/ 2147483647 w 558"/>
              <a:gd name="T29" fmla="*/ 2147483647 h 4320"/>
              <a:gd name="T30" fmla="*/ 2147483647 w 558"/>
              <a:gd name="T31" fmla="*/ 2147483647 h 4320"/>
              <a:gd name="T32" fmla="*/ 2147483647 w 558"/>
              <a:gd name="T33" fmla="*/ 2147483647 h 4320"/>
              <a:gd name="T34" fmla="*/ 2147483647 w 558"/>
              <a:gd name="T35" fmla="*/ 2147483647 h 4320"/>
              <a:gd name="T36" fmla="*/ 2147483647 w 558"/>
              <a:gd name="T37" fmla="*/ 2147483647 h 4320"/>
              <a:gd name="T38" fmla="*/ 2147483647 w 558"/>
              <a:gd name="T39" fmla="*/ 2147483647 h 4320"/>
              <a:gd name="T40" fmla="*/ 2147483647 w 558"/>
              <a:gd name="T41" fmla="*/ 2147483647 h 4320"/>
              <a:gd name="T42" fmla="*/ 2147483647 w 558"/>
              <a:gd name="T43" fmla="*/ 2147483647 h 4320"/>
              <a:gd name="T44" fmla="*/ 2147483647 w 558"/>
              <a:gd name="T45" fmla="*/ 2147483647 h 4320"/>
              <a:gd name="T46" fmla="*/ 2147483647 w 558"/>
              <a:gd name="T47" fmla="*/ 2147483647 h 4320"/>
              <a:gd name="T48" fmla="*/ 2147483647 w 558"/>
              <a:gd name="T49" fmla="*/ 2147483647 h 4320"/>
              <a:gd name="T50" fmla="*/ 2147483647 w 558"/>
              <a:gd name="T51" fmla="*/ 2147483647 h 4320"/>
              <a:gd name="T52" fmla="*/ 2147483647 w 558"/>
              <a:gd name="T53" fmla="*/ 2147483647 h 4320"/>
              <a:gd name="T54" fmla="*/ 2147483647 w 558"/>
              <a:gd name="T55" fmla="*/ 2147483647 h 4320"/>
              <a:gd name="T56" fmla="*/ 2147483647 w 558"/>
              <a:gd name="T57" fmla="*/ 2147483647 h 4320"/>
              <a:gd name="T58" fmla="*/ 2147483647 w 558"/>
              <a:gd name="T59" fmla="*/ 2147483647 h 4320"/>
              <a:gd name="T60" fmla="*/ 2147483647 w 558"/>
              <a:gd name="T61" fmla="*/ 2147483647 h 4320"/>
              <a:gd name="T62" fmla="*/ 2147483647 w 558"/>
              <a:gd name="T63" fmla="*/ 2147483647 h 4320"/>
              <a:gd name="T64" fmla="*/ 2147483647 w 558"/>
              <a:gd name="T65" fmla="*/ 2147483647 h 4320"/>
              <a:gd name="T66" fmla="*/ 2147483647 w 558"/>
              <a:gd name="T67" fmla="*/ 2147483647 h 4320"/>
              <a:gd name="T68" fmla="*/ 2147483647 w 558"/>
              <a:gd name="T69" fmla="*/ 2147483647 h 4320"/>
              <a:gd name="T70" fmla="*/ 2147483647 w 558"/>
              <a:gd name="T71" fmla="*/ 2147483647 h 4320"/>
              <a:gd name="T72" fmla="*/ 2147483647 w 558"/>
              <a:gd name="T73" fmla="*/ 2147483647 h 4320"/>
              <a:gd name="T74" fmla="*/ 2147483647 w 558"/>
              <a:gd name="T75" fmla="*/ 2147483647 h 4320"/>
              <a:gd name="T76" fmla="*/ 2147483647 w 558"/>
              <a:gd name="T77" fmla="*/ 2147483647 h 4320"/>
              <a:gd name="T78" fmla="*/ 2147483647 w 558"/>
              <a:gd name="T79" fmla="*/ 2147483647 h 4320"/>
              <a:gd name="T80" fmla="*/ 2147483647 w 558"/>
              <a:gd name="T81" fmla="*/ 2147483647 h 4320"/>
              <a:gd name="T82" fmla="*/ 2147483647 w 558"/>
              <a:gd name="T83" fmla="*/ 2147483647 h 4320"/>
              <a:gd name="T84" fmla="*/ 2147483647 w 558"/>
              <a:gd name="T85" fmla="*/ 2147483647 h 4320"/>
              <a:gd name="T86" fmla="*/ 2147483647 w 558"/>
              <a:gd name="T87" fmla="*/ 2147483647 h 4320"/>
              <a:gd name="T88" fmla="*/ 2147483647 w 558"/>
              <a:gd name="T89" fmla="*/ 2147483647 h 4320"/>
              <a:gd name="T90" fmla="*/ 2147483647 w 558"/>
              <a:gd name="T91" fmla="*/ 2147483647 h 4320"/>
              <a:gd name="T92" fmla="*/ 2147483647 w 558"/>
              <a:gd name="T93" fmla="*/ 2147483647 h 43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8"/>
              <a:gd name="T142" fmla="*/ 0 h 4320"/>
              <a:gd name="T143" fmla="*/ 558 w 558"/>
              <a:gd name="T144" fmla="*/ 4320 h 43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2" name="Rectangle 11">
            <a:extLst>
              <a:ext uri="{FF2B5EF4-FFF2-40B4-BE49-F238E27FC236}">
                <a16:creationId xmlns:a16="http://schemas.microsoft.com/office/drawing/2014/main" id="{18EFDD3E-4E95-4634-92E2-A5C981344E10}"/>
              </a:ext>
            </a:extLst>
          </p:cNvPr>
          <p:cNvSpPr/>
          <p:nvPr/>
        </p:nvSpPr>
        <p:spPr>
          <a:xfrm>
            <a:off x="8931275" y="0"/>
            <a:ext cx="2127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0993687"/>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rtl="0" eaLnBrk="0" fontAlgn="base" hangingPunct="0">
        <a:lnSpc>
          <a:spcPct val="90000"/>
        </a:lnSpc>
        <a:spcBef>
          <a:spcPct val="0"/>
        </a:spcBef>
        <a:spcAft>
          <a:spcPct val="0"/>
        </a:spcAft>
        <a:defRPr sz="3800" kern="1200" cap="all" spc="150">
          <a:solidFill>
            <a:schemeClr val="tx2"/>
          </a:solidFill>
          <a:latin typeface="+mj-lt"/>
          <a:ea typeface="+mj-ea"/>
          <a:cs typeface="+mj-cs"/>
        </a:defRPr>
      </a:lvl1pPr>
      <a:lvl2pPr algn="l" rtl="0" eaLnBrk="0" fontAlgn="base" hangingPunct="0">
        <a:lnSpc>
          <a:spcPct val="90000"/>
        </a:lnSpc>
        <a:spcBef>
          <a:spcPct val="0"/>
        </a:spcBef>
        <a:spcAft>
          <a:spcPct val="0"/>
        </a:spcAft>
        <a:defRPr sz="3800">
          <a:solidFill>
            <a:schemeClr val="tx2"/>
          </a:solidFill>
          <a:latin typeface="Impact" panose="020B0806030902050204" pitchFamily="34" charset="0"/>
        </a:defRPr>
      </a:lvl2pPr>
      <a:lvl3pPr algn="l" rtl="0" eaLnBrk="0" fontAlgn="base" hangingPunct="0">
        <a:lnSpc>
          <a:spcPct val="90000"/>
        </a:lnSpc>
        <a:spcBef>
          <a:spcPct val="0"/>
        </a:spcBef>
        <a:spcAft>
          <a:spcPct val="0"/>
        </a:spcAft>
        <a:defRPr sz="3800">
          <a:solidFill>
            <a:schemeClr val="tx2"/>
          </a:solidFill>
          <a:latin typeface="Impact" panose="020B0806030902050204" pitchFamily="34" charset="0"/>
        </a:defRPr>
      </a:lvl3pPr>
      <a:lvl4pPr algn="l" rtl="0" eaLnBrk="0" fontAlgn="base" hangingPunct="0">
        <a:lnSpc>
          <a:spcPct val="90000"/>
        </a:lnSpc>
        <a:spcBef>
          <a:spcPct val="0"/>
        </a:spcBef>
        <a:spcAft>
          <a:spcPct val="0"/>
        </a:spcAft>
        <a:defRPr sz="3800">
          <a:solidFill>
            <a:schemeClr val="tx2"/>
          </a:solidFill>
          <a:latin typeface="Impact" panose="020B0806030902050204" pitchFamily="34" charset="0"/>
        </a:defRPr>
      </a:lvl4pPr>
      <a:lvl5pPr algn="l" rtl="0" eaLnBrk="0" fontAlgn="base" hangingPunct="0">
        <a:lnSpc>
          <a:spcPct val="90000"/>
        </a:lnSpc>
        <a:spcBef>
          <a:spcPct val="0"/>
        </a:spcBef>
        <a:spcAft>
          <a:spcPct val="0"/>
        </a:spcAft>
        <a:defRPr sz="3800">
          <a:solidFill>
            <a:schemeClr val="tx2"/>
          </a:solidFill>
          <a:latin typeface="Impact" panose="020B0806030902050204" pitchFamily="34" charset="0"/>
        </a:defRPr>
      </a:lvl5pPr>
      <a:lvl6pPr marL="342900" algn="l" rtl="0" fontAlgn="base">
        <a:lnSpc>
          <a:spcPct val="90000"/>
        </a:lnSpc>
        <a:spcBef>
          <a:spcPct val="0"/>
        </a:spcBef>
        <a:spcAft>
          <a:spcPct val="0"/>
        </a:spcAft>
        <a:defRPr sz="3825">
          <a:solidFill>
            <a:schemeClr val="tx2"/>
          </a:solidFill>
          <a:latin typeface="Impact" panose="020B0806030902050204" pitchFamily="34" charset="0"/>
        </a:defRPr>
      </a:lvl6pPr>
      <a:lvl7pPr marL="685800" algn="l" rtl="0" fontAlgn="base">
        <a:lnSpc>
          <a:spcPct val="90000"/>
        </a:lnSpc>
        <a:spcBef>
          <a:spcPct val="0"/>
        </a:spcBef>
        <a:spcAft>
          <a:spcPct val="0"/>
        </a:spcAft>
        <a:defRPr sz="3825">
          <a:solidFill>
            <a:schemeClr val="tx2"/>
          </a:solidFill>
          <a:latin typeface="Impact" panose="020B0806030902050204" pitchFamily="34" charset="0"/>
        </a:defRPr>
      </a:lvl7pPr>
      <a:lvl8pPr marL="1028700" algn="l" rtl="0" fontAlgn="base">
        <a:lnSpc>
          <a:spcPct val="90000"/>
        </a:lnSpc>
        <a:spcBef>
          <a:spcPct val="0"/>
        </a:spcBef>
        <a:spcAft>
          <a:spcPct val="0"/>
        </a:spcAft>
        <a:defRPr sz="3825">
          <a:solidFill>
            <a:schemeClr val="tx2"/>
          </a:solidFill>
          <a:latin typeface="Impact" panose="020B0806030902050204" pitchFamily="34" charset="0"/>
        </a:defRPr>
      </a:lvl8pPr>
      <a:lvl9pPr marL="1371600" algn="l" rtl="0" fontAlgn="base">
        <a:lnSpc>
          <a:spcPct val="90000"/>
        </a:lnSpc>
        <a:spcBef>
          <a:spcPct val="0"/>
        </a:spcBef>
        <a:spcAft>
          <a:spcPct val="0"/>
        </a:spcAft>
        <a:defRPr sz="3825">
          <a:solidFill>
            <a:schemeClr val="tx2"/>
          </a:solidFill>
          <a:latin typeface="Impact" panose="020B0806030902050204" pitchFamily="34" charset="0"/>
        </a:defRPr>
      </a:lvl9pPr>
    </p:titleStyle>
    <p:bodyStyle>
      <a:lvl1pPr marL="171450" indent="-171450" algn="l" rtl="0" eaLnBrk="0" fontAlgn="base" hangingPunct="0">
        <a:lnSpc>
          <a:spcPct val="110000"/>
        </a:lnSpc>
        <a:spcBef>
          <a:spcPts val="525"/>
        </a:spcBef>
        <a:spcAft>
          <a:spcPct val="0"/>
        </a:spcAft>
        <a:buClr>
          <a:schemeClr val="tx2"/>
        </a:buClr>
        <a:buFont typeface="Arial" panose="020B0604020202020204" pitchFamily="34" charset="0"/>
        <a:buChar char="•"/>
        <a:defRPr sz="1500" kern="1200">
          <a:solidFill>
            <a:srgbClr val="595959"/>
          </a:solidFill>
          <a:latin typeface="+mn-lt"/>
          <a:ea typeface="+mn-ea"/>
          <a:cs typeface="+mn-cs"/>
        </a:defRPr>
      </a:lvl1pPr>
      <a:lvl2pPr marL="514350" indent="-171450" algn="l" rtl="0" eaLnBrk="0" fontAlgn="base" hangingPunct="0">
        <a:lnSpc>
          <a:spcPct val="110000"/>
        </a:lnSpc>
        <a:spcBef>
          <a:spcPts val="525"/>
        </a:spcBef>
        <a:spcAft>
          <a:spcPct val="0"/>
        </a:spcAft>
        <a:buClr>
          <a:schemeClr val="tx2"/>
        </a:buClr>
        <a:buFont typeface="Gill Sans MT" panose="020B0502020104020203" pitchFamily="34" charset="0"/>
        <a:buChar char="–"/>
        <a:defRPr kern="1200">
          <a:solidFill>
            <a:srgbClr val="595959"/>
          </a:solidFill>
          <a:latin typeface="+mn-lt"/>
          <a:ea typeface="+mn-ea"/>
          <a:cs typeface="+mn-cs"/>
        </a:defRPr>
      </a:lvl2pPr>
      <a:lvl3pPr marL="857250" indent="-171450" algn="l" rtl="0" eaLnBrk="0" fontAlgn="base" hangingPunct="0">
        <a:lnSpc>
          <a:spcPct val="110000"/>
        </a:lnSpc>
        <a:spcBef>
          <a:spcPts val="525"/>
        </a:spcBef>
        <a:spcAft>
          <a:spcPct val="0"/>
        </a:spcAft>
        <a:buClr>
          <a:schemeClr val="tx2"/>
        </a:buClr>
        <a:buFont typeface="Arial" panose="020B0604020202020204" pitchFamily="34" charset="0"/>
        <a:buChar char="•"/>
        <a:defRPr sz="1200" kern="1200">
          <a:solidFill>
            <a:srgbClr val="595959"/>
          </a:solidFill>
          <a:latin typeface="+mn-lt"/>
          <a:ea typeface="+mn-ea"/>
          <a:cs typeface="+mn-cs"/>
        </a:defRPr>
      </a:lvl3pPr>
      <a:lvl4pPr marL="1200150" indent="-171450" algn="l" rtl="0" eaLnBrk="0" fontAlgn="base" hangingPunct="0">
        <a:lnSpc>
          <a:spcPct val="110000"/>
        </a:lnSpc>
        <a:spcBef>
          <a:spcPts val="525"/>
        </a:spcBef>
        <a:spcAft>
          <a:spcPct val="0"/>
        </a:spcAft>
        <a:buClr>
          <a:schemeClr val="tx2"/>
        </a:buClr>
        <a:buFont typeface="Gill Sans MT" panose="020B0502020104020203" pitchFamily="34" charset="0"/>
        <a:buChar char="–"/>
        <a:defRPr sz="1000" kern="1200">
          <a:solidFill>
            <a:srgbClr val="595959"/>
          </a:solidFill>
          <a:latin typeface="+mn-lt"/>
          <a:ea typeface="+mn-ea"/>
          <a:cs typeface="+mn-cs"/>
        </a:defRPr>
      </a:lvl4pPr>
      <a:lvl5pPr marL="1543050" indent="-171450" algn="l" rtl="0" eaLnBrk="0" fontAlgn="base" hangingPunct="0">
        <a:lnSpc>
          <a:spcPct val="110000"/>
        </a:lnSpc>
        <a:spcBef>
          <a:spcPts val="525"/>
        </a:spcBef>
        <a:spcAft>
          <a:spcPct val="0"/>
        </a:spcAft>
        <a:buClr>
          <a:schemeClr val="tx2"/>
        </a:buClr>
        <a:buFont typeface="Arial" panose="020B0604020202020204" pitchFamily="34" charset="0"/>
        <a:buChar char="•"/>
        <a:defRPr sz="1000" kern="1200">
          <a:solidFill>
            <a:srgbClr val="595959"/>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title="gray triangle corner decoration"/>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title="gray triange corner decoration"/>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title="WorkforceGP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title="Employment and Training Admin/US Department of Labor text imag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3703511467"/>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hyperlink" Target="http://www.respectability.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bit.ly/2FGSzIu" TargetMode="External"/><Relationship Id="rId1" Type="http://schemas.openxmlformats.org/officeDocument/2006/relationships/slideLayout" Target="../slideLayouts/slideLayout18.xml"/><Relationship Id="rId5" Type="http://schemas.openxmlformats.org/officeDocument/2006/relationships/hyperlink" Target="http://bit.ly/2kewVop"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7.png"/><Relationship Id="rId7"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hyperlink" Target="https://www.respectability.org/2017/09/20/khmer-parent-association/" TargetMode="External"/><Relationship Id="rId5" Type="http://schemas.openxmlformats.org/officeDocument/2006/relationships/image" Target="../media/image28.tiff"/><Relationship Id="rId10" Type="http://schemas.openxmlformats.org/officeDocument/2006/relationships/hyperlink" Target="https://www.respectability.org/2017/10/03/disabled-vet-leads-restaurant-hires-other-vets-with-disabilities/" TargetMode="External"/><Relationship Id="rId4" Type="http://schemas.openxmlformats.org/officeDocument/2006/relationships/hyperlink" Target="1%20-%20https:/www.respectability.org/2017/08/07/better-future-children-young-adults-disabilities-long-beach" TargetMode="External"/><Relationship Id="rId9" Type="http://schemas.openxmlformats.org/officeDocument/2006/relationships/hyperlink" Target="https://www.respectability.org/2017/11/20/regional-hispanic-chamber-commerc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respectability.org/2017/12/12/southern-california-resource-services-independent-living-paves-pathway-youth-disabilities-long-beach/" TargetMode="External"/><Relationship Id="rId3" Type="http://schemas.openxmlformats.org/officeDocument/2006/relationships/image" Target="../media/image31.tiff"/><Relationship Id="rId7"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hyperlink" Target="https://www.respectability.org/2017/11/07/stramski-childrens-development-center/" TargetMode="External"/><Relationship Id="rId5" Type="http://schemas.openxmlformats.org/officeDocument/2006/relationships/image" Target="../media/image32.tiff"/><Relationship Id="rId10" Type="http://schemas.openxmlformats.org/officeDocument/2006/relationships/hyperlink" Target="https://www.respectability.org/2017/12/19/harbor-regional-center/" TargetMode="External"/><Relationship Id="rId4" Type="http://schemas.openxmlformats.org/officeDocument/2006/relationships/hyperlink" Target="https://www.respectability.org/2017/10/19/tichenor-clinic-pillar-long-beach-community-focusing-children-disabilities-birth/" TargetMode="External"/><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dol.gov/odep/"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employmentfirst.leadcenter.org/" TargetMode="External"/><Relationship Id="rId2" Type="http://schemas.openxmlformats.org/officeDocument/2006/relationships/hyperlink" Target="https://www.dol.gov/cgi-bin/leave-dol.asp?exiturl=http://www.leadcenter.org/&amp;exitTitle=www.leadcenter.org" TargetMode="External"/><Relationship Id="rId1" Type="http://schemas.openxmlformats.org/officeDocument/2006/relationships/slideLayout" Target="../slideLayouts/slideLayout9.xml"/><Relationship Id="rId6" Type="http://schemas.openxmlformats.org/officeDocument/2006/relationships/hyperlink" Target="https://www.dol.gov/odep/resources/lead.htm" TargetMode="External"/><Relationship Id="rId5" Type="http://schemas.openxmlformats.org/officeDocument/2006/relationships/image" Target="../media/image37.jpeg"/><Relationship Id="rId4" Type="http://schemas.openxmlformats.org/officeDocument/2006/relationships/hyperlink" Target="https://www.dol.gov/cgi-bin/leave-dol.asp?exiturl=http://www.leadcenter.org/news/newsletters/lead-september-2015/&amp;exitTitle=www.leadcenter.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dol.gov/odep/resources/NCWD.htm" TargetMode="External"/><Relationship Id="rId3" Type="http://schemas.openxmlformats.org/officeDocument/2006/relationships/hyperlink" Target="http://www.ncwd-youth.info/guideposts/" TargetMode="External"/><Relationship Id="rId7" Type="http://schemas.openxmlformats.org/officeDocument/2006/relationships/image" Target="../media/image38.jpeg"/><Relationship Id="rId2" Type="http://schemas.openxmlformats.org/officeDocument/2006/relationships/hyperlink" Target="https://www.dol.gov/cgi-bin/leave-dol.asp?exiturl=http://www.ncwd-youth.info/&amp;exitTitle=www.ncwd-youth.info" TargetMode="External"/><Relationship Id="rId1" Type="http://schemas.openxmlformats.org/officeDocument/2006/relationships/slideLayout" Target="../slideLayouts/slideLayout9.xml"/><Relationship Id="rId6" Type="http://schemas.openxmlformats.org/officeDocument/2006/relationships/hyperlink" Target="http://www.ncwd-youth.info/youth-development/" TargetMode="External"/><Relationship Id="rId5" Type="http://schemas.openxmlformats.org/officeDocument/2006/relationships/hyperlink" Target="http://www.ncwd-youth.info/professional-development/" TargetMode="External"/><Relationship Id="rId4" Type="http://schemas.openxmlformats.org/officeDocument/2006/relationships/hyperlink" Target="http://www.ncwd-youth.info/ilp/"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peatworks.org/techcheck" TargetMode="External"/><Relationship Id="rId2" Type="http://schemas.openxmlformats.org/officeDocument/2006/relationships/hyperlink" Target="http://www.peatworks.org/" TargetMode="External"/><Relationship Id="rId1" Type="http://schemas.openxmlformats.org/officeDocument/2006/relationships/slideLayout" Target="../slideLayouts/slideLayout9.xml"/><Relationship Id="rId5" Type="http://schemas.openxmlformats.org/officeDocument/2006/relationships/hyperlink" Target="https://www.dol.gov/odep/resources/PEAT.htm" TargetMode="Externa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www.askearn.org/wp-content/uploads/2016/07/EARN-Self-ID-Fact-Sheet.pdf" TargetMode="External"/><Relationship Id="rId2" Type="http://schemas.openxmlformats.org/officeDocument/2006/relationships/hyperlink" Target="http://www.askearn.org/" TargetMode="External"/><Relationship Id="rId1" Type="http://schemas.openxmlformats.org/officeDocument/2006/relationships/slideLayout" Target="../slideLayouts/slideLayout9.xml"/><Relationship Id="rId6" Type="http://schemas.openxmlformats.org/officeDocument/2006/relationships/hyperlink" Target="http://www.askearn.org/stepstosuccess/" TargetMode="External"/><Relationship Id="rId5" Type="http://schemas.openxmlformats.org/officeDocument/2006/relationships/hyperlink" Target="http://www.askearn.org/wp-content/uploads/docs/businessstrategiesthatwork.pdf" TargetMode="External"/><Relationship Id="rId4" Type="http://schemas.openxmlformats.org/officeDocument/2006/relationships/hyperlink" Target="http://www.askearn.org/earns-primer-on-disability-inclus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skjan.org/" TargetMode="External"/><Relationship Id="rId1" Type="http://schemas.openxmlformats.org/officeDocument/2006/relationships/slideLayout" Target="../slideLayouts/slideLayout9.xml"/><Relationship Id="rId6" Type="http://schemas.openxmlformats.org/officeDocument/2006/relationships/hyperlink" Target="https://askjan.org/media/lowcosthighimpact.html" TargetMode="External"/><Relationship Id="rId5" Type="http://schemas.openxmlformats.org/officeDocument/2006/relationships/hyperlink" Target="https://askjan.org/training/library.htm" TargetMode="External"/><Relationship Id="rId4" Type="http://schemas.openxmlformats.org/officeDocument/2006/relationships/hyperlink" Target="http://prod.askjan.org/toolk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disability.workforcegps.org/resources/2017/02/15/22/14/The_Playlists_Disability_Resources_for_WIOA_Practitioners"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hyperlink" Target="https://businessengagement.workforcegps.org/" TargetMode="External"/><Relationship Id="rId5" Type="http://schemas.openxmlformats.org/officeDocument/2006/relationships/hyperlink" Target="https://www.cisco.com/c/dam/en_us/about/inclusion-collaboration/life-changer.pdf" TargetMode="External"/><Relationship Id="rId4" Type="http://schemas.openxmlformats.org/officeDocument/2006/relationships/hyperlink" Target="https://www.doleta.gov/business/incentives/oppta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hyperlink" Target="https://www.peatworks.org/buy-IT/priorities" TargetMode="External"/><Relationship Id="rId7" Type="http://schemas.openxmlformats.org/officeDocument/2006/relationships/hyperlink" Target="https://www.peatworks.org/content/wioa-and-accessible-technology-presentation-deck-ajcs"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hyperlink" Target="https://www.peatworks.org/content/digital-accessibility-checklist-american-job-centers" TargetMode="External"/><Relationship Id="rId5" Type="http://schemas.openxmlformats.org/officeDocument/2006/relationships/hyperlink" Target="https://www.peatworks.org/content/wioa-and-accessible-technology-five-things-american-job-centers-need-know" TargetMode="External"/><Relationship Id="rId4" Type="http://schemas.openxmlformats.org/officeDocument/2006/relationships/hyperlink" Target="http://www.peatworks.org/content/american-job-centers-and-digital-access-guide-accessible-ict"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orkplaceinitiative.org/case-studies/upss-transitional-learning-center/" TargetMode="External"/><Relationship Id="rId3" Type="http://schemas.openxmlformats.org/officeDocument/2006/relationships/hyperlink" Target="http://workplaceinitiative.org/case-studies/pepsi-act/" TargetMode="External"/><Relationship Id="rId7" Type="http://schemas.openxmlformats.org/officeDocument/2006/relationships/image" Target="../media/image45.png"/><Relationship Id="rId12" Type="http://schemas.openxmlformats.org/officeDocument/2006/relationships/hyperlink" Target="http://workplaceinitiative.org/case-studies/project-win/"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4.png"/><Relationship Id="rId11" Type="http://schemas.openxmlformats.org/officeDocument/2006/relationships/hyperlink" Target="http://workplaceinitiative.org/case-studies/walgreens/" TargetMode="External"/><Relationship Id="rId5" Type="http://schemas.openxmlformats.org/officeDocument/2006/relationships/image" Target="../media/image43.png"/><Relationship Id="rId10" Type="http://schemas.openxmlformats.org/officeDocument/2006/relationships/hyperlink" Target="http://workplaceinitiative.org/case-studies/td-bank/" TargetMode="External"/><Relationship Id="rId4" Type="http://schemas.openxmlformats.org/officeDocument/2006/relationships/image" Target="../media/image42.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hyperlink" Target="http://workplaceinitiative.org/case-studies/general-motors/" TargetMode="External"/><Relationship Id="rId3" Type="http://schemas.openxmlformats.org/officeDocument/2006/relationships/image" Target="../media/image48.png"/><Relationship Id="rId7" Type="http://schemas.openxmlformats.org/officeDocument/2006/relationships/hyperlink" Target="http://workplaceinitiative.org/case-studies/grainger/" TargetMode="External"/><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hyperlink" Target="http://workplaceinitiative.org/case-studies/boston-scientific-corporation/" TargetMode="External"/><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hyperlink" Target="http://workplaceinitiative.org/case-studies/mckess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usbln.org/" TargetMode="External"/><Relationship Id="rId5" Type="http://schemas.openxmlformats.org/officeDocument/2006/relationships/image" Target="../media/image52.png"/><Relationship Id="rId4" Type="http://schemas.openxmlformats.org/officeDocument/2006/relationships/hyperlink" Target="https://www.nod.org/" TargetMode="External"/></Relationships>
</file>

<file path=ppt/slides/_rels/slide36.xml.rels><?xml version="1.0" encoding="UTF-8" standalone="yes"?>
<Relationships xmlns="http://schemas.openxmlformats.org/package/2006/relationships"><Relationship Id="rId26" Type="http://schemas.openxmlformats.org/officeDocument/2006/relationships/hyperlink" Target="https://www.dteenergy.com/" TargetMode="External"/><Relationship Id="rId21" Type="http://schemas.openxmlformats.org/officeDocument/2006/relationships/hyperlink" Target="http://www.cigna.com/" TargetMode="External"/><Relationship Id="rId42" Type="http://schemas.openxmlformats.org/officeDocument/2006/relationships/hyperlink" Target="https://www.jpmorganchase.com/corporate/Corporate-Responsibility/corporate-responsibility.htm" TargetMode="External"/><Relationship Id="rId47" Type="http://schemas.openxmlformats.org/officeDocument/2006/relationships/hyperlink" Target="http://www.manpowergroup.com/" TargetMode="External"/><Relationship Id="rId63" Type="http://schemas.openxmlformats.org/officeDocument/2006/relationships/hyperlink" Target="http://www.thehartford.com/supplierdiversity" TargetMode="External"/><Relationship Id="rId68" Type="http://schemas.openxmlformats.org/officeDocument/2006/relationships/hyperlink" Target="https://www.wellsfargo.com/about/diversity/supplier-diversity/" TargetMode="External"/><Relationship Id="rId7" Type="http://schemas.openxmlformats.org/officeDocument/2006/relationships/hyperlink" Target="https://www.ameren.com/" TargetMode="External"/><Relationship Id="rId2" Type="http://schemas.openxmlformats.org/officeDocument/2006/relationships/notesSlide" Target="../notesSlides/notesSlide15.xml"/><Relationship Id="rId16" Type="http://schemas.openxmlformats.org/officeDocument/2006/relationships/hyperlink" Target="http://www.boozallen.com/" TargetMode="External"/><Relationship Id="rId29" Type="http://schemas.openxmlformats.org/officeDocument/2006/relationships/hyperlink" Target="https://www.express-scripts.com/aboutus/citizenship/diversity.shtml" TargetMode="External"/><Relationship Id="rId11" Type="http://schemas.openxmlformats.org/officeDocument/2006/relationships/hyperlink" Target="http://www.att.com/" TargetMode="External"/><Relationship Id="rId24" Type="http://schemas.openxmlformats.org/officeDocument/2006/relationships/hyperlink" Target="http://www.delta.com/" TargetMode="External"/><Relationship Id="rId32" Type="http://schemas.openxmlformats.org/officeDocument/2006/relationships/hyperlink" Target="http://www3.bcbsfl.com/wps/portal/bcbsfl" TargetMode="External"/><Relationship Id="rId37" Type="http://schemas.openxmlformats.org/officeDocument/2006/relationships/hyperlink" Target="http://hcsc.com/supplier_diversity.html" TargetMode="External"/><Relationship Id="rId40" Type="http://schemas.openxmlformats.org/officeDocument/2006/relationships/hyperlink" Target="https://www.huntington.com/About-Us/diversity-inclusion" TargetMode="External"/><Relationship Id="rId45" Type="http://schemas.openxmlformats.org/officeDocument/2006/relationships/hyperlink" Target="https://www.lfg.com/public/individual" TargetMode="External"/><Relationship Id="rId53" Type="http://schemas.openxmlformats.org/officeDocument/2006/relationships/hyperlink" Target="http://www.pnc.jobs/" TargetMode="External"/><Relationship Id="rId58" Type="http://schemas.openxmlformats.org/officeDocument/2006/relationships/hyperlink" Target="http://www.sprint.com/accessibility/" TargetMode="External"/><Relationship Id="rId66" Type="http://schemas.openxmlformats.org/officeDocument/2006/relationships/hyperlink" Target="http://www.walgreens.com/" TargetMode="External"/><Relationship Id="rId5" Type="http://schemas.openxmlformats.org/officeDocument/2006/relationships/hyperlink" Target="https://www.aetna.com/" TargetMode="External"/><Relationship Id="rId61" Type="http://schemas.openxmlformats.org/officeDocument/2006/relationships/hyperlink" Target="https://tmobile.careers/" TargetMode="External"/><Relationship Id="rId19" Type="http://schemas.openxmlformats.org/officeDocument/2006/relationships/hyperlink" Target="https://www.capitalonecareers.com/" TargetMode="External"/><Relationship Id="rId14" Type="http://schemas.openxmlformats.org/officeDocument/2006/relationships/hyperlink" Target="http://www.bcbsm.com/" TargetMode="External"/><Relationship Id="rId22" Type="http://schemas.openxmlformats.org/officeDocument/2006/relationships/hyperlink" Target="http://corporate.comcast.com/" TargetMode="External"/><Relationship Id="rId27" Type="http://schemas.openxmlformats.org/officeDocument/2006/relationships/hyperlink" Target="http://www.dupont.com/" TargetMode="External"/><Relationship Id="rId30" Type="http://schemas.openxmlformats.org/officeDocument/2006/relationships/hyperlink" Target="http://www.ey.com/" TargetMode="External"/><Relationship Id="rId35" Type="http://schemas.openxmlformats.org/officeDocument/2006/relationships/hyperlink" Target="http://www.goldmansachs.com/" TargetMode="External"/><Relationship Id="rId43" Type="http://schemas.openxmlformats.org/officeDocument/2006/relationships/hyperlink" Target="http://share.kaiserpermanente.org/" TargetMode="External"/><Relationship Id="rId48" Type="http://schemas.openxmlformats.org/officeDocument/2006/relationships/hyperlink" Target="http://www.mayoclinic.org/" TargetMode="External"/><Relationship Id="rId56" Type="http://schemas.openxmlformats.org/officeDocument/2006/relationships/hyperlink" Target="http://www.qualcomm.com/" TargetMode="External"/><Relationship Id="rId64" Type="http://schemas.openxmlformats.org/officeDocument/2006/relationships/hyperlink" Target="https://www.united.com/web/en-US/content/company/globalcitizenship/diversity.aspx" TargetMode="External"/><Relationship Id="rId69" Type="http://schemas.openxmlformats.org/officeDocument/2006/relationships/hyperlink" Target="http://www.whirlpoolcorp.com/" TargetMode="External"/><Relationship Id="rId8" Type="http://schemas.openxmlformats.org/officeDocument/2006/relationships/hyperlink" Target="http://www.aa.com/homePage.do" TargetMode="External"/><Relationship Id="rId51" Type="http://schemas.openxmlformats.org/officeDocument/2006/relationships/hyperlink" Target="http://www.pg.com/" TargetMode="External"/><Relationship Id="rId3" Type="http://schemas.openxmlformats.org/officeDocument/2006/relationships/hyperlink" Target="http://www.3m.com/3M/en_US/company-us/" TargetMode="External"/><Relationship Id="rId12" Type="http://schemas.openxmlformats.org/officeDocument/2006/relationships/hyperlink" Target="http://www.baesystems.com/en-us/careers/life-at-bae-systems/diversity" TargetMode="External"/><Relationship Id="rId17" Type="http://schemas.openxmlformats.org/officeDocument/2006/relationships/hyperlink" Target="http://www.bostonscientific.com/en-US/home.html" TargetMode="External"/><Relationship Id="rId25" Type="http://schemas.openxmlformats.org/officeDocument/2006/relationships/hyperlink" Target="http://www.dow.com/careers/" TargetMode="External"/><Relationship Id="rId33" Type="http://schemas.openxmlformats.org/officeDocument/2006/relationships/hyperlink" Target="http://www.freddiemac.com/" TargetMode="External"/><Relationship Id="rId38" Type="http://schemas.openxmlformats.org/officeDocument/2006/relationships/hyperlink" Target="https://www.hpe.com/us/en/home.html" TargetMode="External"/><Relationship Id="rId46" Type="http://schemas.openxmlformats.org/officeDocument/2006/relationships/hyperlink" Target="http://www.lockheedmartin.com/" TargetMode="External"/><Relationship Id="rId59" Type="http://schemas.openxmlformats.org/officeDocument/2006/relationships/hyperlink" Target="http://www.starbucks.com/inclusion" TargetMode="External"/><Relationship Id="rId67" Type="http://schemas.openxmlformats.org/officeDocument/2006/relationships/hyperlink" Target="http://corporate.walmart.com/global-responsibility/opportunity" TargetMode="External"/><Relationship Id="rId20" Type="http://schemas.openxmlformats.org/officeDocument/2006/relationships/hyperlink" Target="http://www.cargill.com/" TargetMode="External"/><Relationship Id="rId41" Type="http://schemas.openxmlformats.org/officeDocument/2006/relationships/hyperlink" Target="https://www.intel.com/diversity" TargetMode="External"/><Relationship Id="rId54" Type="http://schemas.openxmlformats.org/officeDocument/2006/relationships/hyperlink" Target="http://www.prudential.com/" TargetMode="External"/><Relationship Id="rId62" Type="http://schemas.openxmlformats.org/officeDocument/2006/relationships/hyperlink" Target="http://www.tdbank.com/" TargetMode="External"/><Relationship Id="rId1" Type="http://schemas.openxmlformats.org/officeDocument/2006/relationships/slideLayout" Target="../slideLayouts/slideLayout20.xml"/><Relationship Id="rId6" Type="http://schemas.openxmlformats.org/officeDocument/2006/relationships/hyperlink" Target="http://www.usbln.org/what-we-do/disability-equality-index/2017-dei-top-companies/" TargetMode="External"/><Relationship Id="rId15" Type="http://schemas.openxmlformats.org/officeDocument/2006/relationships/hyperlink" Target="https://www.bmoharris.com/main/personal" TargetMode="External"/><Relationship Id="rId23" Type="http://schemas.openxmlformats.org/officeDocument/2006/relationships/hyperlink" Target="http://cvshealth.com/" TargetMode="External"/><Relationship Id="rId28" Type="http://schemas.openxmlformats.org/officeDocument/2006/relationships/hyperlink" Target="http://www.dxc.technology/" TargetMode="External"/><Relationship Id="rId36" Type="http://schemas.openxmlformats.org/officeDocument/2006/relationships/hyperlink" Target="https://www.gsk.com/" TargetMode="External"/><Relationship Id="rId49" Type="http://schemas.openxmlformats.org/officeDocument/2006/relationships/hyperlink" Target="http://www.microsoft.com/accessibility" TargetMode="External"/><Relationship Id="rId57" Type="http://schemas.openxmlformats.org/officeDocument/2006/relationships/hyperlink" Target="http://www.southerncompany.com/" TargetMode="External"/><Relationship Id="rId10" Type="http://schemas.openxmlformats.org/officeDocument/2006/relationships/hyperlink" Target="http://www.aramark.com/" TargetMode="External"/><Relationship Id="rId31" Type="http://schemas.openxmlformats.org/officeDocument/2006/relationships/hyperlink" Target="https://www.finra.org/" TargetMode="External"/><Relationship Id="rId44" Type="http://schemas.openxmlformats.org/officeDocument/2006/relationships/hyperlink" Target="https://home.kpmg.com/xx/en/home.html" TargetMode="External"/><Relationship Id="rId52" Type="http://schemas.openxmlformats.org/officeDocument/2006/relationships/hyperlink" Target="http://www.pge.com/" TargetMode="External"/><Relationship Id="rId60" Type="http://schemas.openxmlformats.org/officeDocument/2006/relationships/hyperlink" Target="https://www.synchronyfinancial.com/" TargetMode="External"/><Relationship Id="rId65" Type="http://schemas.openxmlformats.org/officeDocument/2006/relationships/hyperlink" Target="http://www.verizon.com/about/careers/" TargetMode="External"/><Relationship Id="rId4" Type="http://schemas.openxmlformats.org/officeDocument/2006/relationships/hyperlink" Target="https://www.accenture.com/us-en/careers/team-culture-diversity" TargetMode="External"/><Relationship Id="rId9" Type="http://schemas.openxmlformats.org/officeDocument/2006/relationships/hyperlink" Target="https://www.anthem.com/health-insurance/home/overview" TargetMode="External"/><Relationship Id="rId13" Type="http://schemas.openxmlformats.org/officeDocument/2006/relationships/hyperlink" Target="http://about.bankofamerica.com/en-us/global-impact/diversity-and-inclusion.html#fbid=_Ikdlphyh7Q" TargetMode="External"/><Relationship Id="rId18" Type="http://schemas.openxmlformats.org/officeDocument/2006/relationships/hyperlink" Target="https://www.brown-forman.com/diversity/" TargetMode="External"/><Relationship Id="rId39" Type="http://schemas.openxmlformats.org/officeDocument/2006/relationships/hyperlink" Target="http://www.hp.com/" TargetMode="External"/><Relationship Id="rId34" Type="http://schemas.openxmlformats.org/officeDocument/2006/relationships/hyperlink" Target="http://www.gm.com/" TargetMode="External"/><Relationship Id="rId50" Type="http://schemas.openxmlformats.org/officeDocument/2006/relationships/hyperlink" Target="http://www.northropgrumman.com/" TargetMode="External"/><Relationship Id="rId55" Type="http://schemas.openxmlformats.org/officeDocument/2006/relationships/hyperlink" Target="http://www.pwc.com/us/en/index.j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fedspending.org/" TargetMode="External"/><Relationship Id="rId1" Type="http://schemas.openxmlformats.org/officeDocument/2006/relationships/slideLayout" Target="../slideLayouts/slideLayout18.xml"/><Relationship Id="rId4" Type="http://schemas.openxmlformats.org/officeDocument/2006/relationships/hyperlink" Target="https://www.dol.gov/ofccp/regs/compliance/section503.ht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8.xml"/><Relationship Id="rId6" Type="http://schemas.openxmlformats.org/officeDocument/2006/relationships/hyperlink" Target="https://www.respectability.org/2017/10/03/disabled-vet-leads-restaurant-hires-other-vets-with-disabilities/" TargetMode="External"/><Relationship Id="rId5" Type="http://schemas.openxmlformats.org/officeDocument/2006/relationships/hyperlink" Target="http://www.wearethemighty.com/articles/this-disabled-vet-employs-wounded-warriors-at-his-awesome-restaurant" TargetMode="External"/><Relationship Id="rId4" Type="http://schemas.openxmlformats.org/officeDocument/2006/relationships/hyperlink" Target="http://www.gazettes.com/entertainment/disabled-veteran-in-half-marathon-opens-eatery/article_9fd294ca-50fb-11e5-bf81-b789f7f91062.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harborrc.org/files/uploads/C2C_FAQ.pdf" TargetMode="Externa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hyperlink" Target="mailto:Melissa.Burdi@csulb.edu" TargetMode="External"/><Relationship Id="rId2" Type="http://schemas.openxmlformats.org/officeDocument/2006/relationships/hyperlink" Target="mailto:Monica.Marquez-Savala@csulb.edu" TargetMode="External"/><Relationship Id="rId1" Type="http://schemas.openxmlformats.org/officeDocument/2006/relationships/slideLayout" Target="../slideLayouts/slideLayout23.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emf"/><Relationship Id="rId4" Type="http://schemas.openxmlformats.org/officeDocument/2006/relationships/image" Target="../media/image10.png"/><Relationship Id="rId9" Type="http://schemas.openxmlformats.org/officeDocument/2006/relationships/image" Target="../media/image15.emf"/></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hyperlink" Target="http://respectabilityusa.com/2015/06/best-practices-in-youth-employment-for-people-with-disabilities/"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70.jpg"/></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www1.eeoc.gov/laws/regulations/qanda-ada-disabilities-final-rule.cfm?renderforprint=1"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hyperlink" Target="http://respectabilityusa.com/2015/01/implementing-the-workforce-investment-and-opportunity-act-wioa-and-the-national-governors-associations-better-bottom-line-employing-people-with-disabilities-lessons-from-the-front-line/" TargetMode="External"/><Relationship Id="rId4" Type="http://schemas.openxmlformats.org/officeDocument/2006/relationships/hyperlink" Target="http://respectabilityusa.com/2014/08/youth-with-disabilities-help-make-government-work-better/"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hyperlink" Target="http://www.google.com/imgres?imgurl=http://i0.bookcdn.com/data/Photos/OriginalPhoto/181/18150/18150932/Embassy-Suites-Omaha-La-Vista-Hotel--Conference-Center-photos-Interior.JPEG&amp;imgrefurl=http://www.booked.net/hotel/embassy-suites-omaha-la-vista-hotel-conference-center-ne-78640&amp;h=480&amp;w=640&amp;tbnid=Il3StcoJumqBiM:&amp;zoom=1&amp;docid=JQa4OObFffUHDM&amp;ei=iCifU8LeLI60yASo6oAQ&amp;tbm=isch&amp;ved=0CFgQMyg2MDY&amp;iact=rc&amp;uact=3&amp;dur=270&amp;page=2&amp;start=43&amp;ndsp=53" TargetMode="External"/><Relationship Id="rId7" Type="http://schemas.openxmlformats.org/officeDocument/2006/relationships/image" Target="../media/image77.jpg"/><Relationship Id="rId2" Type="http://schemas.openxmlformats.org/officeDocument/2006/relationships/hyperlink" Target="http://respectabilityusa.com/2015/02/best-practices-and-success-in-inclusive-employment-in-the-hospitality-sector/" TargetMode="External"/><Relationship Id="rId1" Type="http://schemas.openxmlformats.org/officeDocument/2006/relationships/slideLayout" Target="../slideLayouts/slideLayout10.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www.disabilitycompendium.org/docs/default-source/2014-compendium/2014_compendium.pdf" TargetMode="External"/><Relationship Id="rId2" Type="http://schemas.openxmlformats.org/officeDocument/2006/relationships/hyperlink" Target="https://factfinder.census.gov/bkmk/table/1.0/en/ACS/15_1YR/S2301/312M200US310800643000" TargetMode="Externa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hyperlink" Target="http://projectsearch.us/"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bit.ly/DesignDeliver" TargetMode="Externa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rubistar.4teachers.org/index.php" TargetMode="Externa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 TargetMode="External"/><Relationship Id="rId2" Type="http://schemas.openxmlformats.org/officeDocument/2006/relationships/hyperlink" Target="http://www.livebinders.com/" TargetMode="External"/><Relationship Id="rId1" Type="http://schemas.openxmlformats.org/officeDocument/2006/relationships/slideLayout" Target="../slideLayouts/slideLayout9.xml"/><Relationship Id="rId6" Type="http://schemas.openxmlformats.org/officeDocument/2006/relationships/hyperlink" Target="https://app.bitly.com/bitlinks" TargetMode="External"/><Relationship Id="rId5" Type="http://schemas.openxmlformats.org/officeDocument/2006/relationships/hyperlink" Target="http://www.google.com/" TargetMode="External"/><Relationship Id="rId4" Type="http://schemas.openxmlformats.org/officeDocument/2006/relationships/hyperlink" Target="http://rubistar.4teachers.org/index.php"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0.xml"/><Relationship Id="rId5" Type="http://schemas.openxmlformats.org/officeDocument/2006/relationships/image" Target="../media/image87.jpg"/><Relationship Id="rId4" Type="http://schemas.openxmlformats.org/officeDocument/2006/relationships/image" Target="../media/image86.jp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hyperlink" Target="https://www.understood.org/en" TargetMode="External"/><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8" Type="http://schemas.openxmlformats.org/officeDocument/2006/relationships/hyperlink" Target="http://bit.ly/LBDisabilityjobs" TargetMode="External"/><Relationship Id="rId13" Type="http://schemas.openxmlformats.org/officeDocument/2006/relationships/hyperlink" Target="https://www.facebook.com/RespectAbilityUSA" TargetMode="External"/><Relationship Id="rId3" Type="http://schemas.openxmlformats.org/officeDocument/2006/relationships/hyperlink" Target="http://www.disabilitystatistics.org/" TargetMode="External"/><Relationship Id="rId7" Type="http://schemas.openxmlformats.org/officeDocument/2006/relationships/hyperlink" Target="http://wdcrobcolp01.ed.gov/Programs/EROD/org_list.cfm?category_cd=SVR" TargetMode="External"/><Relationship Id="rId12" Type="http://schemas.openxmlformats.org/officeDocument/2006/relationships/hyperlink" Target="https://twitter.com/respect_ability"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hyperlink" Target="https://askjan.org/" TargetMode="External"/><Relationship Id="rId11" Type="http://schemas.openxmlformats.org/officeDocument/2006/relationships/hyperlink" Target="mailto:JenniferM@RespectAbilityUSA.org" TargetMode="External"/><Relationship Id="rId5" Type="http://schemas.openxmlformats.org/officeDocument/2006/relationships/hyperlink" Target="http://www.projectsearch.us/" TargetMode="External"/><Relationship Id="rId10" Type="http://schemas.openxmlformats.org/officeDocument/2006/relationships/hyperlink" Target="http://www.respectability.org/" TargetMode="External"/><Relationship Id="rId4" Type="http://schemas.openxmlformats.org/officeDocument/2006/relationships/hyperlink" Target="http://www.fedspending.org/" TargetMode="External"/><Relationship Id="rId9" Type="http://schemas.openxmlformats.org/officeDocument/2006/relationships/hyperlink" Target="http://bit.ly/MontgomeryCountydisabilityjobs" TargetMode="External"/><Relationship Id="rId14" Type="http://schemas.openxmlformats.org/officeDocument/2006/relationships/hyperlink" Target="http://www.respectabilityusa.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q.cde.ca.gov/dataquest/SearchName.asp?rbTimeFrame=oneyear&amp;rYear=2015-16&amp;cName=Long+Beach&amp;Topic=Graduates&amp;Level=District&amp;submit1=Submit" TargetMode="External"/><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hyperlink" Target="http://bit.ly/2vmCK6i"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Title 1">
            <a:extLst>
              <a:ext uri="{FF2B5EF4-FFF2-40B4-BE49-F238E27FC236}">
                <a16:creationId xmlns:a16="http://schemas.microsoft.com/office/drawing/2014/main" id="{B3BAB956-BE6F-4551-AEAD-C50E125A78DC}"/>
              </a:ext>
            </a:extLst>
          </p:cNvPr>
          <p:cNvSpPr>
            <a:spLocks noGrp="1"/>
          </p:cNvSpPr>
          <p:nvPr>
            <p:ph type="title"/>
          </p:nvPr>
        </p:nvSpPr>
        <p:spPr>
          <a:xfrm>
            <a:off x="833344" y="1300759"/>
            <a:ext cx="7886700" cy="994172"/>
          </a:xfrm>
        </p:spPr>
        <p:txBody>
          <a:bodyPr/>
          <a:lstStyle/>
          <a:p>
            <a:r>
              <a:rPr lang="en-US" dirty="0" err="1"/>
              <a:t>RespectAbility</a:t>
            </a:r>
            <a:endParaRPr lang="en-US" dirty="0"/>
          </a:p>
        </p:txBody>
      </p:sp>
      <p:sp>
        <p:nvSpPr>
          <p:cNvPr id="4" name="Content Placeholder 3">
            <a:extLst>
              <a:ext uri="{FF2B5EF4-FFF2-40B4-BE49-F238E27FC236}">
                <a16:creationId xmlns:a16="http://schemas.microsoft.com/office/drawing/2014/main" id="{AFFF38B5-2C1F-417E-ADAE-828BED303EF8}"/>
              </a:ext>
            </a:extLst>
          </p:cNvPr>
          <p:cNvSpPr>
            <a:spLocks noGrp="1"/>
          </p:cNvSpPr>
          <p:nvPr>
            <p:ph sz="half" idx="1"/>
          </p:nvPr>
        </p:nvSpPr>
        <p:spPr>
          <a:xfrm>
            <a:off x="-299311" y="1678544"/>
            <a:ext cx="4871311" cy="4351338"/>
          </a:xfrm>
        </p:spPr>
        <p:txBody>
          <a:bodyPr/>
          <a:lstStyle/>
          <a:p>
            <a:pPr indent="-38096" algn="ctr">
              <a:buClr>
                <a:srgbClr val="000000"/>
              </a:buClr>
              <a:buSzPct val="25000"/>
            </a:pPr>
            <a:endParaRPr lang="en-US" b="1" i="1" dirty="0">
              <a:latin typeface="Libre Baskerville" panose="020B0604020202020204" charset="0"/>
              <a:ea typeface="Libre Baskerville"/>
              <a:cs typeface="Libre Baskerville"/>
              <a:sym typeface="Libre Baskerville"/>
            </a:endParaRPr>
          </a:p>
          <a:p>
            <a:pPr indent="-38096" algn="ctr">
              <a:buClr>
                <a:srgbClr val="000000"/>
              </a:buClr>
              <a:buSzPct val="25000"/>
            </a:pPr>
            <a:r>
              <a:rPr lang="en-US" b="1" i="1" dirty="0">
                <a:latin typeface="Libre Baskerville" panose="020B0604020202020204" charset="0"/>
                <a:ea typeface="Libre Baskerville"/>
                <a:cs typeface="Libre Baskerville"/>
                <a:sym typeface="Libre Baskerville"/>
              </a:rPr>
              <a:t>Long Beach – Tools to Drive Employment</a:t>
            </a:r>
          </a:p>
          <a:p>
            <a:pPr indent="-38096" algn="ctr">
              <a:buClr>
                <a:srgbClr val="000000"/>
              </a:buClr>
              <a:buSzPct val="25000"/>
            </a:pPr>
            <a:endParaRPr lang="en-US" b="1" i="1" dirty="0">
              <a:latin typeface="Libre Baskerville" panose="020B0604020202020204" charset="0"/>
              <a:ea typeface="Libre Baskerville"/>
              <a:cs typeface="Libre Baskerville"/>
              <a:sym typeface="Libre Baskerville"/>
            </a:endParaRPr>
          </a:p>
          <a:p>
            <a:pPr indent="-38096" algn="ctr">
              <a:buClr>
                <a:srgbClr val="000000"/>
              </a:buClr>
              <a:buSzPct val="25000"/>
            </a:pPr>
            <a:r>
              <a:rPr lang="en-US" b="1" i="1" dirty="0">
                <a:latin typeface="Libre Baskerville" panose="020B0604020202020204" charset="0"/>
                <a:ea typeface="Libre Baskerville"/>
                <a:cs typeface="Libre Baskerville"/>
                <a:sym typeface="Libre Baskerville"/>
              </a:rPr>
              <a:t>March 22</a:t>
            </a:r>
            <a:r>
              <a:rPr lang="en-US" b="1" i="1" baseline="30000" dirty="0">
                <a:latin typeface="Libre Baskerville" panose="020B0604020202020204" charset="0"/>
                <a:ea typeface="Libre Baskerville"/>
                <a:cs typeface="Libre Baskerville"/>
                <a:sym typeface="Libre Baskerville"/>
              </a:rPr>
              <a:t>nd</a:t>
            </a:r>
            <a:r>
              <a:rPr lang="en-US" b="1" i="1" dirty="0">
                <a:latin typeface="Libre Baskerville" panose="020B0604020202020204" charset="0"/>
                <a:ea typeface="Libre Baskerville"/>
                <a:cs typeface="Libre Baskerville"/>
                <a:sym typeface="Libre Baskerville"/>
              </a:rPr>
              <a:t>, 2018 </a:t>
            </a:r>
          </a:p>
          <a:p>
            <a:pPr indent="-171434" algn="ctr">
              <a:buClr>
                <a:srgbClr val="000000"/>
              </a:buClr>
            </a:pPr>
            <a:endParaRPr lang="en-US" b="1" i="1" dirty="0">
              <a:latin typeface="Libre Baskerville" panose="020B0604020202020204" charset="0"/>
              <a:ea typeface="Libre Baskerville"/>
              <a:cs typeface="Libre Baskerville"/>
              <a:sym typeface="Libre Baskerville"/>
            </a:endParaRPr>
          </a:p>
          <a:p>
            <a:pPr>
              <a:lnSpc>
                <a:spcPct val="100000"/>
              </a:lnSpc>
            </a:pPr>
            <a:endParaRPr lang="en-US" dirty="0"/>
          </a:p>
        </p:txBody>
      </p:sp>
      <p:pic>
        <p:nvPicPr>
          <p:cNvPr id="172" name="Shape 172" descr="Black and gold logo of RespectAbility&#10;"/>
          <p:cNvPicPr preferRelativeResize="0"/>
          <p:nvPr/>
        </p:nvPicPr>
        <p:blipFill rotWithShape="1">
          <a:blip r:embed="rId3">
            <a:alphaModFix/>
          </a:blip>
          <a:srcRect/>
          <a:stretch/>
        </p:blipFill>
        <p:spPr>
          <a:xfrm>
            <a:off x="2571750" y="310811"/>
            <a:ext cx="3800043" cy="1893713"/>
          </a:xfrm>
          <a:prstGeom prst="rect">
            <a:avLst/>
          </a:prstGeom>
          <a:noFill/>
          <a:ln>
            <a:noFill/>
          </a:ln>
        </p:spPr>
      </p:pic>
      <p:sp>
        <p:nvSpPr>
          <p:cNvPr id="14" name="Shape 169">
            <a:extLst>
              <a:ext uri="{FF2B5EF4-FFF2-40B4-BE49-F238E27FC236}">
                <a16:creationId xmlns:a16="http://schemas.microsoft.com/office/drawing/2014/main" id="{198C204F-A8D6-4B23-825E-B3DB91950AAC}"/>
              </a:ext>
            </a:extLst>
          </p:cNvPr>
          <p:cNvSpPr txBox="1">
            <a:spLocks/>
          </p:cNvSpPr>
          <p:nvPr/>
        </p:nvSpPr>
        <p:spPr>
          <a:xfrm>
            <a:off x="850832" y="4901809"/>
            <a:ext cx="7672861" cy="1645380"/>
          </a:xfrm>
          <a:prstGeom prst="rect">
            <a:avLst/>
          </a:prstGeom>
          <a:noFill/>
          <a:ln>
            <a:noFill/>
          </a:ln>
        </p:spPr>
        <p:txBody>
          <a:bodyPr vert="horz" wrap="square" lIns="68450" tIns="34217" rIns="68450" bIns="34217"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spcAft>
                <a:spcPts val="225"/>
              </a:spcAft>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rPr>
              <a:t>Calvin Harris, Chairman, </a:t>
            </a:r>
            <a:r>
              <a:rPr lang="en-US" sz="1800" b="1" dirty="0" err="1">
                <a:solidFill>
                  <a:schemeClr val="dk1"/>
                </a:solidFill>
                <a:latin typeface="Libre Baskerville" panose="020B0604020202020204" charset="0"/>
                <a:ea typeface="Libre Baskerville"/>
                <a:cs typeface="Libre Baskerville"/>
                <a:sym typeface="Libre Baskerville"/>
              </a:rPr>
              <a:t>RespectAbility</a:t>
            </a:r>
            <a:endParaRPr lang="en-US" sz="1800" b="1" dirty="0">
              <a:solidFill>
                <a:schemeClr val="dk1"/>
              </a:solidFill>
              <a:latin typeface="Libre Baskerville" panose="020B0604020202020204" charset="0"/>
              <a:ea typeface="Libre Baskerville"/>
              <a:cs typeface="Libre Baskerville"/>
              <a:sym typeface="Libre Baskerville"/>
            </a:endParaRPr>
          </a:p>
          <a:p>
            <a:pPr marL="0" indent="0" algn="ctr">
              <a:lnSpc>
                <a:spcPct val="115000"/>
              </a:lnSpc>
              <a:spcBef>
                <a:spcPts val="0"/>
              </a:spcBef>
              <a:spcAft>
                <a:spcPts val="225"/>
              </a:spcAft>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rPr>
              <a:t>Jennifer Laszlo Mizrahi, President, </a:t>
            </a:r>
            <a:r>
              <a:rPr lang="en-US" sz="1800" b="1" dirty="0" err="1">
                <a:solidFill>
                  <a:schemeClr val="dk1"/>
                </a:solidFill>
                <a:latin typeface="Libre Baskerville" panose="020B0604020202020204" charset="0"/>
                <a:ea typeface="Libre Baskerville"/>
                <a:cs typeface="Libre Baskerville"/>
                <a:sym typeface="Libre Baskerville"/>
              </a:rPr>
              <a:t>RespectAbility</a:t>
            </a:r>
            <a:endParaRPr lang="en-US" sz="1800" b="1" dirty="0">
              <a:solidFill>
                <a:schemeClr val="dk1"/>
              </a:solidFill>
              <a:latin typeface="Libre Baskerville" panose="020B0604020202020204" charset="0"/>
              <a:ea typeface="Libre Baskerville"/>
              <a:cs typeface="Libre Baskerville"/>
              <a:sym typeface="Libre Baskerville"/>
            </a:endParaRPr>
          </a:p>
          <a:p>
            <a:pPr marL="0" indent="0" algn="ctr">
              <a:lnSpc>
                <a:spcPct val="115000"/>
              </a:lnSpc>
              <a:spcBef>
                <a:spcPts val="0"/>
              </a:spcBef>
              <a:spcAft>
                <a:spcPts val="225"/>
              </a:spcAft>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rPr>
              <a:t>Philip Kahn-Pauli, Policy Director, </a:t>
            </a:r>
            <a:r>
              <a:rPr lang="en-US" sz="1800" b="1" dirty="0" err="1">
                <a:solidFill>
                  <a:schemeClr val="dk1"/>
                </a:solidFill>
                <a:latin typeface="Libre Baskerville" panose="020B0604020202020204" charset="0"/>
                <a:ea typeface="Libre Baskerville"/>
                <a:cs typeface="Libre Baskerville"/>
                <a:sym typeface="Libre Baskerville"/>
              </a:rPr>
              <a:t>RespectAbility</a:t>
            </a:r>
            <a:endParaRPr lang="en-US" sz="1800" b="1" dirty="0">
              <a:solidFill>
                <a:schemeClr val="dk1"/>
              </a:solidFill>
              <a:latin typeface="Libre Baskerville" panose="020B0604020202020204" charset="0"/>
              <a:ea typeface="Libre Baskerville"/>
              <a:cs typeface="Libre Baskerville"/>
              <a:sym typeface="Libre Baskerville"/>
            </a:endParaRPr>
          </a:p>
          <a:p>
            <a:pPr marL="0" indent="0" algn="ctr">
              <a:lnSpc>
                <a:spcPct val="115000"/>
              </a:lnSpc>
              <a:spcBef>
                <a:spcPts val="0"/>
              </a:spcBef>
              <a:spcAft>
                <a:spcPts val="225"/>
              </a:spcAft>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rPr>
              <a:t>Debbie Fink, Community Outreach Director, </a:t>
            </a:r>
            <a:r>
              <a:rPr lang="en-US" sz="1800" b="1" dirty="0" err="1">
                <a:solidFill>
                  <a:schemeClr val="dk1"/>
                </a:solidFill>
                <a:latin typeface="Libre Baskerville" panose="020B0604020202020204" charset="0"/>
                <a:ea typeface="Libre Baskerville"/>
                <a:cs typeface="Libre Baskerville"/>
                <a:sym typeface="Libre Baskerville"/>
              </a:rPr>
              <a:t>RespectAbility</a:t>
            </a:r>
            <a:endParaRPr lang="en-US" sz="1800" b="1" dirty="0">
              <a:solidFill>
                <a:schemeClr val="dk1"/>
              </a:solidFill>
              <a:latin typeface="Libre Baskerville" panose="020B0604020202020204" charset="0"/>
              <a:ea typeface="Libre Baskerville"/>
              <a:cs typeface="Libre Baskerville"/>
              <a:sym typeface="Libre Baskerville"/>
            </a:endParaRPr>
          </a:p>
          <a:p>
            <a:pPr marL="0" indent="0" algn="ctr">
              <a:lnSpc>
                <a:spcPct val="115000"/>
              </a:lnSpc>
              <a:spcBef>
                <a:spcPts val="0"/>
              </a:spcBef>
              <a:buClr>
                <a:schemeClr val="dk1"/>
              </a:buClr>
              <a:buSzPct val="61111"/>
              <a:buNone/>
            </a:pPr>
            <a:r>
              <a:rPr lang="en-US" sz="1800" b="1" dirty="0">
                <a:solidFill>
                  <a:schemeClr val="dk1"/>
                </a:solidFill>
                <a:latin typeface="Libre Baskerville" panose="020B0604020202020204" charset="0"/>
                <a:ea typeface="Libre Baskerville"/>
                <a:cs typeface="Libre Baskerville"/>
                <a:sym typeface="Libre Baskerville"/>
                <a:hlinkClick r:id="rId4"/>
              </a:rPr>
              <a:t>www.RespectAbility.org</a:t>
            </a:r>
            <a:r>
              <a:rPr lang="en-US" sz="1800" b="1" dirty="0">
                <a:solidFill>
                  <a:schemeClr val="dk1"/>
                </a:solidFill>
                <a:latin typeface="Libre Baskerville" panose="020B0604020202020204" charset="0"/>
                <a:ea typeface="Libre Baskerville"/>
                <a:cs typeface="Libre Baskerville"/>
                <a:sym typeface="Libre Baskerville"/>
              </a:rPr>
              <a:t> </a:t>
            </a:r>
          </a:p>
        </p:txBody>
      </p:sp>
      <p:pic>
        <p:nvPicPr>
          <p:cNvPr id="16" name="Picture 2" descr="Sunset image of Long Beach skyline.">
            <a:extLst>
              <a:ext uri="{FF2B5EF4-FFF2-40B4-BE49-F238E27FC236}">
                <a16:creationId xmlns:a16="http://schemas.microsoft.com/office/drawing/2014/main" id="{C88FE344-E2DD-4107-90FA-E5FBDF22C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147850"/>
            <a:ext cx="4358163" cy="256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69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F49598A-3168-45FD-A15B-982923EAC884}"/>
              </a:ext>
            </a:extLst>
          </p:cNvPr>
          <p:cNvGraphicFramePr>
            <a:graphicFrameLocks noGrp="1"/>
          </p:cNvGraphicFramePr>
          <p:nvPr>
            <p:extLst/>
          </p:nvPr>
        </p:nvGraphicFramePr>
        <p:xfrm>
          <a:off x="0" y="2286000"/>
          <a:ext cx="9144000" cy="4572001"/>
        </p:xfrm>
        <a:graphic>
          <a:graphicData uri="http://schemas.openxmlformats.org/drawingml/2006/table">
            <a:tbl>
              <a:tblPr firstRow="1" bandRow="1">
                <a:tableStyleId>{5C22544A-7EE6-4342-B048-85BDC9FD1C3A}</a:tableStyleId>
              </a:tblPr>
              <a:tblGrid>
                <a:gridCol w="4453119">
                  <a:extLst>
                    <a:ext uri="{9D8B030D-6E8A-4147-A177-3AD203B41FA5}">
                      <a16:colId xmlns:a16="http://schemas.microsoft.com/office/drawing/2014/main" val="731695372"/>
                    </a:ext>
                  </a:extLst>
                </a:gridCol>
                <a:gridCol w="2610449">
                  <a:extLst>
                    <a:ext uri="{9D8B030D-6E8A-4147-A177-3AD203B41FA5}">
                      <a16:colId xmlns:a16="http://schemas.microsoft.com/office/drawing/2014/main" val="522825596"/>
                    </a:ext>
                  </a:extLst>
                </a:gridCol>
                <a:gridCol w="2080432">
                  <a:extLst>
                    <a:ext uri="{9D8B030D-6E8A-4147-A177-3AD203B41FA5}">
                      <a16:colId xmlns:a16="http://schemas.microsoft.com/office/drawing/2014/main" val="3051371524"/>
                    </a:ext>
                  </a:extLst>
                </a:gridCol>
              </a:tblGrid>
              <a:tr h="756953">
                <a:tc>
                  <a:txBody>
                    <a:bodyPr/>
                    <a:lstStyle/>
                    <a:p>
                      <a:pPr algn="ctr"/>
                      <a:r>
                        <a:rPr lang="en-US" dirty="0"/>
                        <a:t>Group</a:t>
                      </a:r>
                    </a:p>
                  </a:txBody>
                  <a:tcPr anchor="ctr"/>
                </a:tc>
                <a:tc>
                  <a:txBody>
                    <a:bodyPr/>
                    <a:lstStyle/>
                    <a:p>
                      <a:pPr algn="ctr"/>
                      <a:r>
                        <a:rPr lang="en-US" dirty="0"/>
                        <a:t># of Students </a:t>
                      </a:r>
                    </a:p>
                  </a:txBody>
                  <a:tcPr anchor="ctr"/>
                </a:tc>
                <a:tc>
                  <a:txBody>
                    <a:bodyPr/>
                    <a:lstStyle/>
                    <a:p>
                      <a:pPr algn="ctr"/>
                      <a:r>
                        <a:rPr lang="en-US" dirty="0"/>
                        <a:t>Percent</a:t>
                      </a:r>
                    </a:p>
                  </a:txBody>
                  <a:tcPr anchor="ctr"/>
                </a:tc>
                <a:extLst>
                  <a:ext uri="{0D108BD9-81ED-4DB2-BD59-A6C34878D82A}">
                    <a16:rowId xmlns:a16="http://schemas.microsoft.com/office/drawing/2014/main" val="3179495966"/>
                  </a:ext>
                </a:extLst>
              </a:tr>
              <a:tr h="953762">
                <a:tc>
                  <a:txBody>
                    <a:bodyPr/>
                    <a:lstStyle/>
                    <a:p>
                      <a:pPr algn="ctr"/>
                      <a:r>
                        <a:rPr lang="en-US" dirty="0"/>
                        <a:t>Students with Disabilities </a:t>
                      </a:r>
                    </a:p>
                    <a:p>
                      <a:pPr algn="ctr"/>
                      <a:r>
                        <a:rPr lang="en-US" dirty="0"/>
                        <a:t>(grades 9-12)</a:t>
                      </a:r>
                    </a:p>
                  </a:txBody>
                  <a:tcPr/>
                </a:tc>
                <a:tc>
                  <a:txBody>
                    <a:bodyPr/>
                    <a:lstStyle/>
                    <a:p>
                      <a:pPr algn="ctr"/>
                      <a:r>
                        <a:rPr lang="en-US" dirty="0"/>
                        <a:t>674</a:t>
                      </a:r>
                    </a:p>
                  </a:txBody>
                  <a:tcPr anchor="ctr"/>
                </a:tc>
                <a:tc>
                  <a:txBody>
                    <a:bodyPr/>
                    <a:lstStyle/>
                    <a:p>
                      <a:pPr algn="ctr"/>
                      <a:r>
                        <a:rPr lang="en-US" dirty="0"/>
                        <a:t>24.1%</a:t>
                      </a:r>
                    </a:p>
                  </a:txBody>
                  <a:tcPr anchor="ctr"/>
                </a:tc>
                <a:extLst>
                  <a:ext uri="{0D108BD9-81ED-4DB2-BD59-A6C34878D82A}">
                    <a16:rowId xmlns:a16="http://schemas.microsoft.com/office/drawing/2014/main" val="2560373828"/>
                  </a:ext>
                </a:extLst>
              </a:tr>
              <a:tr h="953762">
                <a:tc>
                  <a:txBody>
                    <a:bodyPr/>
                    <a:lstStyle/>
                    <a:p>
                      <a:pPr algn="ctr"/>
                      <a:r>
                        <a:rPr lang="en-US" dirty="0"/>
                        <a:t>Total </a:t>
                      </a:r>
                    </a:p>
                    <a:p>
                      <a:pPr algn="ctr"/>
                      <a:r>
                        <a:rPr lang="en-US" dirty="0"/>
                        <a:t>(grades 9-12)</a:t>
                      </a:r>
                    </a:p>
                  </a:txBody>
                  <a:tcPr/>
                </a:tc>
                <a:tc>
                  <a:txBody>
                    <a:bodyPr/>
                    <a:lstStyle/>
                    <a:p>
                      <a:pPr algn="ctr"/>
                      <a:r>
                        <a:rPr lang="en-US" dirty="0"/>
                        <a:t>3,494</a:t>
                      </a:r>
                    </a:p>
                  </a:txBody>
                  <a:tcPr anchor="ctr"/>
                </a:tc>
                <a:tc>
                  <a:txBody>
                    <a:bodyPr/>
                    <a:lstStyle/>
                    <a:p>
                      <a:pPr algn="ctr"/>
                      <a:r>
                        <a:rPr lang="en-US" dirty="0"/>
                        <a:t>13.9%</a:t>
                      </a:r>
                    </a:p>
                  </a:txBody>
                  <a:tcPr anchor="ctr"/>
                </a:tc>
                <a:extLst>
                  <a:ext uri="{0D108BD9-81ED-4DB2-BD59-A6C34878D82A}">
                    <a16:rowId xmlns:a16="http://schemas.microsoft.com/office/drawing/2014/main" val="1515796875"/>
                  </a:ext>
                </a:extLst>
              </a:tr>
              <a:tr h="953762">
                <a:tc>
                  <a:txBody>
                    <a:bodyPr/>
                    <a:lstStyle/>
                    <a:p>
                      <a:pPr algn="ctr"/>
                      <a:r>
                        <a:rPr lang="en-US" dirty="0"/>
                        <a:t>Students with Disabilities </a:t>
                      </a:r>
                    </a:p>
                    <a:p>
                      <a:pPr algn="ctr"/>
                      <a:r>
                        <a:rPr lang="en-US" dirty="0"/>
                        <a:t>(grades K-8)</a:t>
                      </a:r>
                    </a:p>
                  </a:txBody>
                  <a:tcPr/>
                </a:tc>
                <a:tc>
                  <a:txBody>
                    <a:bodyPr/>
                    <a:lstStyle/>
                    <a:p>
                      <a:pPr algn="ctr"/>
                      <a:r>
                        <a:rPr lang="en-US" dirty="0"/>
                        <a:t>1,172</a:t>
                      </a:r>
                    </a:p>
                  </a:txBody>
                  <a:tcPr anchor="ctr"/>
                </a:tc>
                <a:tc>
                  <a:txBody>
                    <a:bodyPr/>
                    <a:lstStyle/>
                    <a:p>
                      <a:pPr algn="ctr"/>
                      <a:r>
                        <a:rPr lang="en-US" dirty="0"/>
                        <a:t>15.6%</a:t>
                      </a:r>
                    </a:p>
                  </a:txBody>
                  <a:tcPr anchor="ctr"/>
                </a:tc>
                <a:extLst>
                  <a:ext uri="{0D108BD9-81ED-4DB2-BD59-A6C34878D82A}">
                    <a16:rowId xmlns:a16="http://schemas.microsoft.com/office/drawing/2014/main" val="812617551"/>
                  </a:ext>
                </a:extLst>
              </a:tr>
              <a:tr h="953762">
                <a:tc>
                  <a:txBody>
                    <a:bodyPr/>
                    <a:lstStyle/>
                    <a:p>
                      <a:pPr algn="ctr"/>
                      <a:r>
                        <a:rPr lang="en-US" dirty="0"/>
                        <a:t>Total</a:t>
                      </a:r>
                    </a:p>
                    <a:p>
                      <a:pPr algn="ctr"/>
                      <a:r>
                        <a:rPr lang="en-US" dirty="0"/>
                        <a:t>(grades K-8)</a:t>
                      </a:r>
                    </a:p>
                  </a:txBody>
                  <a:tcPr/>
                </a:tc>
                <a:tc>
                  <a:txBody>
                    <a:bodyPr/>
                    <a:lstStyle/>
                    <a:p>
                      <a:pPr algn="ctr"/>
                      <a:r>
                        <a:rPr lang="en-US" dirty="0"/>
                        <a:t>5,449</a:t>
                      </a:r>
                    </a:p>
                  </a:txBody>
                  <a:tcPr anchor="ctr"/>
                </a:tc>
                <a:tc>
                  <a:txBody>
                    <a:bodyPr/>
                    <a:lstStyle/>
                    <a:p>
                      <a:pPr algn="ctr"/>
                      <a:r>
                        <a:rPr lang="en-US" dirty="0"/>
                        <a:t>9.9%</a:t>
                      </a:r>
                    </a:p>
                  </a:txBody>
                  <a:tcPr anchor="ctr"/>
                </a:tc>
                <a:extLst>
                  <a:ext uri="{0D108BD9-81ED-4DB2-BD59-A6C34878D82A}">
                    <a16:rowId xmlns:a16="http://schemas.microsoft.com/office/drawing/2014/main" val="1296281992"/>
                  </a:ext>
                </a:extLst>
              </a:tr>
            </a:tbl>
          </a:graphicData>
        </a:graphic>
      </p:graphicFrame>
      <p:sp>
        <p:nvSpPr>
          <p:cNvPr id="6" name="TextBox 5">
            <a:extLst>
              <a:ext uri="{FF2B5EF4-FFF2-40B4-BE49-F238E27FC236}">
                <a16:creationId xmlns:a16="http://schemas.microsoft.com/office/drawing/2014/main" id="{CAA1056B-8847-4E95-ABE2-C5766E4DF1B7}"/>
              </a:ext>
            </a:extLst>
          </p:cNvPr>
          <p:cNvSpPr txBox="1"/>
          <p:nvPr/>
        </p:nvSpPr>
        <p:spPr>
          <a:xfrm>
            <a:off x="533400" y="1524000"/>
            <a:ext cx="8077200" cy="584775"/>
          </a:xfrm>
          <a:prstGeom prst="rect">
            <a:avLst/>
          </a:prstGeom>
          <a:noFill/>
        </p:spPr>
        <p:txBody>
          <a:bodyPr wrap="square" rtlCol="0">
            <a:spAutoFit/>
          </a:bodyPr>
          <a:lstStyle/>
          <a:p>
            <a:pPr algn="ctr"/>
            <a:r>
              <a:rPr lang="en-US" sz="3200" dirty="0"/>
              <a:t>Long Beach Unified District</a:t>
            </a:r>
          </a:p>
        </p:txBody>
      </p:sp>
      <p:sp>
        <p:nvSpPr>
          <p:cNvPr id="7" name="TextBox 6">
            <a:extLst>
              <a:ext uri="{FF2B5EF4-FFF2-40B4-BE49-F238E27FC236}">
                <a16:creationId xmlns:a16="http://schemas.microsoft.com/office/drawing/2014/main" id="{407287D2-571A-4D0D-8726-A22268C75227}"/>
              </a:ext>
            </a:extLst>
          </p:cNvPr>
          <p:cNvSpPr txBox="1"/>
          <p:nvPr/>
        </p:nvSpPr>
        <p:spPr>
          <a:xfrm>
            <a:off x="-31955" y="6641672"/>
            <a:ext cx="5486400" cy="230832"/>
          </a:xfrm>
          <a:prstGeom prst="rect">
            <a:avLst/>
          </a:prstGeom>
          <a:noFill/>
        </p:spPr>
        <p:txBody>
          <a:bodyPr wrap="square" rtlCol="0">
            <a:spAutoFit/>
          </a:bodyPr>
          <a:lstStyle/>
          <a:p>
            <a:r>
              <a:rPr lang="en-US" sz="900" dirty="0"/>
              <a:t>Source: https://dq.cde.ca.gov/dataquest/</a:t>
            </a:r>
          </a:p>
        </p:txBody>
      </p:sp>
      <p:sp>
        <p:nvSpPr>
          <p:cNvPr id="2" name="Title 1">
            <a:extLst>
              <a:ext uri="{FF2B5EF4-FFF2-40B4-BE49-F238E27FC236}">
                <a16:creationId xmlns:a16="http://schemas.microsoft.com/office/drawing/2014/main" id="{C2718138-E87B-48DD-86EE-A6B0A79EF7F7}"/>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Absenteeism in LB</a:t>
            </a:r>
          </a:p>
        </p:txBody>
      </p:sp>
    </p:spTree>
    <p:extLst>
      <p:ext uri="{BB962C8B-B14F-4D97-AF65-F5344CB8AC3E}">
        <p14:creationId xmlns:p14="http://schemas.microsoft.com/office/powerpoint/2010/main" val="1167217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E866260-DD45-4BDF-8D77-06284AD84E35}"/>
              </a:ext>
            </a:extLst>
          </p:cNvPr>
          <p:cNvGraphicFramePr>
            <a:graphicFrameLocks noGrp="1"/>
          </p:cNvGraphicFramePr>
          <p:nvPr>
            <p:extLst/>
          </p:nvPr>
        </p:nvGraphicFramePr>
        <p:xfrm>
          <a:off x="1" y="2286000"/>
          <a:ext cx="9143999" cy="4572001"/>
        </p:xfrm>
        <a:graphic>
          <a:graphicData uri="http://schemas.openxmlformats.org/drawingml/2006/table">
            <a:tbl>
              <a:tblPr firstRow="1" bandRow="1">
                <a:tableStyleId>{5C22544A-7EE6-4342-B048-85BDC9FD1C3A}</a:tableStyleId>
              </a:tblPr>
              <a:tblGrid>
                <a:gridCol w="4383770">
                  <a:extLst>
                    <a:ext uri="{9D8B030D-6E8A-4147-A177-3AD203B41FA5}">
                      <a16:colId xmlns:a16="http://schemas.microsoft.com/office/drawing/2014/main" val="731695372"/>
                    </a:ext>
                  </a:extLst>
                </a:gridCol>
                <a:gridCol w="2764004">
                  <a:extLst>
                    <a:ext uri="{9D8B030D-6E8A-4147-A177-3AD203B41FA5}">
                      <a16:colId xmlns:a16="http://schemas.microsoft.com/office/drawing/2014/main" val="522825596"/>
                    </a:ext>
                  </a:extLst>
                </a:gridCol>
                <a:gridCol w="1996225">
                  <a:extLst>
                    <a:ext uri="{9D8B030D-6E8A-4147-A177-3AD203B41FA5}">
                      <a16:colId xmlns:a16="http://schemas.microsoft.com/office/drawing/2014/main" val="3051371524"/>
                    </a:ext>
                  </a:extLst>
                </a:gridCol>
              </a:tblGrid>
              <a:tr h="756953">
                <a:tc>
                  <a:txBody>
                    <a:bodyPr/>
                    <a:lstStyle/>
                    <a:p>
                      <a:pPr algn="ctr"/>
                      <a:r>
                        <a:rPr lang="en-US" dirty="0"/>
                        <a:t>Group</a:t>
                      </a:r>
                    </a:p>
                  </a:txBody>
                  <a:tcPr anchor="ctr"/>
                </a:tc>
                <a:tc>
                  <a:txBody>
                    <a:bodyPr/>
                    <a:lstStyle/>
                    <a:p>
                      <a:pPr algn="ctr"/>
                      <a:r>
                        <a:rPr lang="en-US" dirty="0"/>
                        <a:t># of Students </a:t>
                      </a:r>
                    </a:p>
                  </a:txBody>
                  <a:tcPr anchor="ctr"/>
                </a:tc>
                <a:tc>
                  <a:txBody>
                    <a:bodyPr/>
                    <a:lstStyle/>
                    <a:p>
                      <a:pPr algn="ctr"/>
                      <a:r>
                        <a:rPr lang="en-US" dirty="0"/>
                        <a:t>Percent</a:t>
                      </a:r>
                    </a:p>
                  </a:txBody>
                  <a:tcPr anchor="ctr"/>
                </a:tc>
                <a:extLst>
                  <a:ext uri="{0D108BD9-81ED-4DB2-BD59-A6C34878D82A}">
                    <a16:rowId xmlns:a16="http://schemas.microsoft.com/office/drawing/2014/main" val="3179495966"/>
                  </a:ext>
                </a:extLst>
              </a:tr>
              <a:tr h="953762">
                <a:tc>
                  <a:txBody>
                    <a:bodyPr/>
                    <a:lstStyle/>
                    <a:p>
                      <a:pPr algn="ctr"/>
                      <a:r>
                        <a:rPr lang="en-US" dirty="0"/>
                        <a:t>Students with Disabilities </a:t>
                      </a:r>
                    </a:p>
                    <a:p>
                      <a:pPr algn="ctr"/>
                      <a:r>
                        <a:rPr lang="en-US" dirty="0"/>
                        <a:t>(grades 9-12)</a:t>
                      </a:r>
                    </a:p>
                  </a:txBody>
                  <a:tcPr/>
                </a:tc>
                <a:tc>
                  <a:txBody>
                    <a:bodyPr/>
                    <a:lstStyle/>
                    <a:p>
                      <a:pPr algn="ctr"/>
                      <a:r>
                        <a:rPr lang="en-US" dirty="0"/>
                        <a:t>14,177</a:t>
                      </a:r>
                    </a:p>
                  </a:txBody>
                  <a:tcPr anchor="ctr"/>
                </a:tc>
                <a:tc>
                  <a:txBody>
                    <a:bodyPr/>
                    <a:lstStyle/>
                    <a:p>
                      <a:pPr algn="ctr"/>
                      <a:r>
                        <a:rPr lang="en-US" dirty="0"/>
                        <a:t>23.1%</a:t>
                      </a:r>
                    </a:p>
                  </a:txBody>
                  <a:tcPr anchor="ctr"/>
                </a:tc>
                <a:extLst>
                  <a:ext uri="{0D108BD9-81ED-4DB2-BD59-A6C34878D82A}">
                    <a16:rowId xmlns:a16="http://schemas.microsoft.com/office/drawing/2014/main" val="2560373828"/>
                  </a:ext>
                </a:extLst>
              </a:tr>
              <a:tr h="953762">
                <a:tc>
                  <a:txBody>
                    <a:bodyPr/>
                    <a:lstStyle/>
                    <a:p>
                      <a:pPr algn="ctr"/>
                      <a:r>
                        <a:rPr lang="en-US" dirty="0"/>
                        <a:t>Total </a:t>
                      </a:r>
                    </a:p>
                    <a:p>
                      <a:pPr algn="ctr"/>
                      <a:r>
                        <a:rPr lang="en-US" dirty="0"/>
                        <a:t>(grades 9-12)</a:t>
                      </a:r>
                    </a:p>
                  </a:txBody>
                  <a:tcPr/>
                </a:tc>
                <a:tc>
                  <a:txBody>
                    <a:bodyPr/>
                    <a:lstStyle/>
                    <a:p>
                      <a:pPr algn="ctr"/>
                      <a:r>
                        <a:rPr lang="en-US" dirty="0"/>
                        <a:t>75,506</a:t>
                      </a:r>
                    </a:p>
                  </a:txBody>
                  <a:tcPr anchor="ctr"/>
                </a:tc>
                <a:tc>
                  <a:txBody>
                    <a:bodyPr/>
                    <a:lstStyle/>
                    <a:p>
                      <a:pPr algn="ctr"/>
                      <a:r>
                        <a:rPr lang="en-US" dirty="0"/>
                        <a:t>14.9%</a:t>
                      </a:r>
                    </a:p>
                  </a:txBody>
                  <a:tcPr anchor="ctr"/>
                </a:tc>
                <a:extLst>
                  <a:ext uri="{0D108BD9-81ED-4DB2-BD59-A6C34878D82A}">
                    <a16:rowId xmlns:a16="http://schemas.microsoft.com/office/drawing/2014/main" val="1515796875"/>
                  </a:ext>
                </a:extLst>
              </a:tr>
              <a:tr h="953762">
                <a:tc>
                  <a:txBody>
                    <a:bodyPr/>
                    <a:lstStyle/>
                    <a:p>
                      <a:pPr algn="ctr"/>
                      <a:r>
                        <a:rPr lang="en-US" dirty="0"/>
                        <a:t>Students with Disabilities </a:t>
                      </a:r>
                    </a:p>
                    <a:p>
                      <a:pPr algn="ctr"/>
                      <a:r>
                        <a:rPr lang="en-US" dirty="0"/>
                        <a:t>(grades K-8)</a:t>
                      </a:r>
                    </a:p>
                  </a:txBody>
                  <a:tcPr/>
                </a:tc>
                <a:tc>
                  <a:txBody>
                    <a:bodyPr/>
                    <a:lstStyle/>
                    <a:p>
                      <a:pPr algn="ctr"/>
                      <a:r>
                        <a:rPr lang="en-US" dirty="0"/>
                        <a:t>18,487</a:t>
                      </a:r>
                    </a:p>
                  </a:txBody>
                  <a:tcPr anchor="ctr"/>
                </a:tc>
                <a:tc>
                  <a:txBody>
                    <a:bodyPr/>
                    <a:lstStyle/>
                    <a:p>
                      <a:pPr algn="ctr"/>
                      <a:r>
                        <a:rPr lang="en-US" dirty="0"/>
                        <a:t>14.1%</a:t>
                      </a:r>
                    </a:p>
                  </a:txBody>
                  <a:tcPr anchor="ctr"/>
                </a:tc>
                <a:extLst>
                  <a:ext uri="{0D108BD9-81ED-4DB2-BD59-A6C34878D82A}">
                    <a16:rowId xmlns:a16="http://schemas.microsoft.com/office/drawing/2014/main" val="812617551"/>
                  </a:ext>
                </a:extLst>
              </a:tr>
              <a:tr h="953762">
                <a:tc>
                  <a:txBody>
                    <a:bodyPr/>
                    <a:lstStyle/>
                    <a:p>
                      <a:pPr algn="ctr"/>
                      <a:r>
                        <a:rPr lang="en-US" dirty="0"/>
                        <a:t>Total</a:t>
                      </a:r>
                    </a:p>
                    <a:p>
                      <a:pPr algn="ctr"/>
                      <a:r>
                        <a:rPr lang="en-US" dirty="0"/>
                        <a:t>(grades K-8)</a:t>
                      </a:r>
                    </a:p>
                  </a:txBody>
                  <a:tcPr/>
                </a:tc>
                <a:tc>
                  <a:txBody>
                    <a:bodyPr/>
                    <a:lstStyle/>
                    <a:p>
                      <a:pPr algn="ctr"/>
                      <a:r>
                        <a:rPr lang="en-US" dirty="0"/>
                        <a:t>91,460</a:t>
                      </a:r>
                    </a:p>
                  </a:txBody>
                  <a:tcPr anchor="ctr"/>
                </a:tc>
                <a:tc>
                  <a:txBody>
                    <a:bodyPr/>
                    <a:lstStyle/>
                    <a:p>
                      <a:pPr algn="ctr"/>
                      <a:r>
                        <a:rPr lang="en-US" dirty="0"/>
                        <a:t>8.6%</a:t>
                      </a:r>
                    </a:p>
                  </a:txBody>
                  <a:tcPr anchor="ctr"/>
                </a:tc>
                <a:extLst>
                  <a:ext uri="{0D108BD9-81ED-4DB2-BD59-A6C34878D82A}">
                    <a16:rowId xmlns:a16="http://schemas.microsoft.com/office/drawing/2014/main" val="1296281992"/>
                  </a:ext>
                </a:extLst>
              </a:tr>
            </a:tbl>
          </a:graphicData>
        </a:graphic>
      </p:graphicFrame>
      <p:sp>
        <p:nvSpPr>
          <p:cNvPr id="5" name="TextBox 4">
            <a:extLst>
              <a:ext uri="{FF2B5EF4-FFF2-40B4-BE49-F238E27FC236}">
                <a16:creationId xmlns:a16="http://schemas.microsoft.com/office/drawing/2014/main" id="{C3647159-D4AC-431E-9EA1-E2E4FD4C6A35}"/>
              </a:ext>
            </a:extLst>
          </p:cNvPr>
          <p:cNvSpPr txBox="1"/>
          <p:nvPr/>
        </p:nvSpPr>
        <p:spPr>
          <a:xfrm>
            <a:off x="533400" y="1524000"/>
            <a:ext cx="8077200" cy="584775"/>
          </a:xfrm>
          <a:prstGeom prst="rect">
            <a:avLst/>
          </a:prstGeom>
          <a:noFill/>
        </p:spPr>
        <p:txBody>
          <a:bodyPr wrap="square" rtlCol="0">
            <a:spAutoFit/>
          </a:bodyPr>
          <a:lstStyle/>
          <a:p>
            <a:pPr algn="ctr"/>
            <a:r>
              <a:rPr lang="en-US" sz="3200" dirty="0"/>
              <a:t>Los Angeles County </a:t>
            </a:r>
          </a:p>
        </p:txBody>
      </p:sp>
      <p:sp>
        <p:nvSpPr>
          <p:cNvPr id="6" name="TextBox 5">
            <a:extLst>
              <a:ext uri="{FF2B5EF4-FFF2-40B4-BE49-F238E27FC236}">
                <a16:creationId xmlns:a16="http://schemas.microsoft.com/office/drawing/2014/main" id="{7C4403BD-48D2-4363-8B65-3215CB1CFF8A}"/>
              </a:ext>
            </a:extLst>
          </p:cNvPr>
          <p:cNvSpPr txBox="1"/>
          <p:nvPr/>
        </p:nvSpPr>
        <p:spPr>
          <a:xfrm>
            <a:off x="-31955" y="6641672"/>
            <a:ext cx="5486400" cy="230832"/>
          </a:xfrm>
          <a:prstGeom prst="rect">
            <a:avLst/>
          </a:prstGeom>
          <a:noFill/>
        </p:spPr>
        <p:txBody>
          <a:bodyPr wrap="square" rtlCol="0">
            <a:spAutoFit/>
          </a:bodyPr>
          <a:lstStyle/>
          <a:p>
            <a:r>
              <a:rPr lang="en-US" sz="900" dirty="0"/>
              <a:t>Source: https://dq.cde.ca.gov/dataquest/</a:t>
            </a:r>
          </a:p>
        </p:txBody>
      </p:sp>
      <p:sp>
        <p:nvSpPr>
          <p:cNvPr id="2" name="Title 1">
            <a:extLst>
              <a:ext uri="{FF2B5EF4-FFF2-40B4-BE49-F238E27FC236}">
                <a16:creationId xmlns:a16="http://schemas.microsoft.com/office/drawing/2014/main" id="{C05A5739-D896-49C5-AC30-05CDBC0C7B34}"/>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Absenteeism in LA Co.</a:t>
            </a:r>
          </a:p>
        </p:txBody>
      </p:sp>
    </p:spTree>
    <p:extLst>
      <p:ext uri="{BB962C8B-B14F-4D97-AF65-F5344CB8AC3E}">
        <p14:creationId xmlns:p14="http://schemas.microsoft.com/office/powerpoint/2010/main" val="614893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5BE4-8B52-4A55-B40B-F68C5ECF54B3}"/>
              </a:ext>
            </a:extLst>
          </p:cNvPr>
          <p:cNvSpPr>
            <a:spLocks noGrp="1"/>
          </p:cNvSpPr>
          <p:nvPr>
            <p:ph type="title"/>
          </p:nvPr>
        </p:nvSpPr>
        <p:spPr>
          <a:xfrm>
            <a:off x="457200" y="155448"/>
            <a:ext cx="8229600" cy="1252728"/>
          </a:xfrm>
        </p:spPr>
        <p:txBody>
          <a:bodyPr/>
          <a:lstStyle/>
          <a:p>
            <a:pPr algn="r"/>
            <a:r>
              <a:rPr lang="en-US" sz="2400" b="1" dirty="0">
                <a:solidFill>
                  <a:srgbClr val="FFFFFF"/>
                </a:solidFill>
                <a:latin typeface="Libre Baskerville" panose="020B0604020202020204" charset="0"/>
                <a:cs typeface="Calibri" panose="020F0502020204030204" pitchFamily="34" charset="0"/>
              </a:rPr>
              <a:t>Suspensions in LB Schools</a:t>
            </a:r>
            <a:endParaRPr lang="en-US" sz="2400" dirty="0">
              <a:solidFill>
                <a:schemeClr val="accent1"/>
              </a:solidFill>
            </a:endParaRPr>
          </a:p>
        </p:txBody>
      </p:sp>
      <p:graphicFrame>
        <p:nvGraphicFramePr>
          <p:cNvPr id="4" name="Table 3">
            <a:extLst>
              <a:ext uri="{FF2B5EF4-FFF2-40B4-BE49-F238E27FC236}">
                <a16:creationId xmlns:a16="http://schemas.microsoft.com/office/drawing/2014/main" id="{C3C4A0C3-2AC5-4CC7-9164-6FA7F29420EB}"/>
              </a:ext>
            </a:extLst>
          </p:cNvPr>
          <p:cNvGraphicFramePr>
            <a:graphicFrameLocks noGrp="1"/>
          </p:cNvGraphicFramePr>
          <p:nvPr>
            <p:extLst/>
          </p:nvPr>
        </p:nvGraphicFramePr>
        <p:xfrm>
          <a:off x="1" y="2286000"/>
          <a:ext cx="9143999" cy="4572001"/>
        </p:xfrm>
        <a:graphic>
          <a:graphicData uri="http://schemas.openxmlformats.org/drawingml/2006/table">
            <a:tbl>
              <a:tblPr firstRow="1" bandRow="1">
                <a:tableStyleId>{5C22544A-7EE6-4342-B048-85BDC9FD1C3A}</a:tableStyleId>
              </a:tblPr>
              <a:tblGrid>
                <a:gridCol w="4383770">
                  <a:extLst>
                    <a:ext uri="{9D8B030D-6E8A-4147-A177-3AD203B41FA5}">
                      <a16:colId xmlns:a16="http://schemas.microsoft.com/office/drawing/2014/main" val="731695372"/>
                    </a:ext>
                  </a:extLst>
                </a:gridCol>
                <a:gridCol w="2764004">
                  <a:extLst>
                    <a:ext uri="{9D8B030D-6E8A-4147-A177-3AD203B41FA5}">
                      <a16:colId xmlns:a16="http://schemas.microsoft.com/office/drawing/2014/main" val="522825596"/>
                    </a:ext>
                  </a:extLst>
                </a:gridCol>
                <a:gridCol w="1996225">
                  <a:extLst>
                    <a:ext uri="{9D8B030D-6E8A-4147-A177-3AD203B41FA5}">
                      <a16:colId xmlns:a16="http://schemas.microsoft.com/office/drawing/2014/main" val="3051371524"/>
                    </a:ext>
                  </a:extLst>
                </a:gridCol>
              </a:tblGrid>
              <a:tr h="756953">
                <a:tc>
                  <a:txBody>
                    <a:bodyPr/>
                    <a:lstStyle/>
                    <a:p>
                      <a:pPr algn="ctr"/>
                      <a:r>
                        <a:rPr lang="en-US" dirty="0"/>
                        <a:t>Group</a:t>
                      </a:r>
                    </a:p>
                  </a:txBody>
                  <a:tcPr anchor="ctr"/>
                </a:tc>
                <a:tc>
                  <a:txBody>
                    <a:bodyPr/>
                    <a:lstStyle/>
                    <a:p>
                      <a:pPr algn="ctr"/>
                      <a:r>
                        <a:rPr lang="en-US" dirty="0"/>
                        <a:t># of Students </a:t>
                      </a:r>
                    </a:p>
                  </a:txBody>
                  <a:tcPr anchor="ctr"/>
                </a:tc>
                <a:tc>
                  <a:txBody>
                    <a:bodyPr/>
                    <a:lstStyle/>
                    <a:p>
                      <a:pPr algn="ctr"/>
                      <a:r>
                        <a:rPr lang="en-US" dirty="0"/>
                        <a:t>Percent</a:t>
                      </a:r>
                    </a:p>
                  </a:txBody>
                  <a:tcPr anchor="ctr"/>
                </a:tc>
                <a:extLst>
                  <a:ext uri="{0D108BD9-81ED-4DB2-BD59-A6C34878D82A}">
                    <a16:rowId xmlns:a16="http://schemas.microsoft.com/office/drawing/2014/main" val="3179495966"/>
                  </a:ext>
                </a:extLst>
              </a:tr>
              <a:tr h="953762">
                <a:tc>
                  <a:txBody>
                    <a:bodyPr/>
                    <a:lstStyle/>
                    <a:p>
                      <a:pPr algn="ctr"/>
                      <a:r>
                        <a:rPr lang="en-US" dirty="0"/>
                        <a:t>Students with Disabilities </a:t>
                      </a:r>
                    </a:p>
                    <a:p>
                      <a:pPr algn="ctr"/>
                      <a:r>
                        <a:rPr lang="en-US" dirty="0"/>
                        <a:t>(grades 9-12)</a:t>
                      </a:r>
                    </a:p>
                  </a:txBody>
                  <a:tcPr/>
                </a:tc>
                <a:tc>
                  <a:txBody>
                    <a:bodyPr/>
                    <a:lstStyle/>
                    <a:p>
                      <a:pPr algn="ctr"/>
                      <a:r>
                        <a:rPr lang="en-US" dirty="0"/>
                        <a:t>243</a:t>
                      </a:r>
                    </a:p>
                  </a:txBody>
                  <a:tcPr anchor="ctr"/>
                </a:tc>
                <a:tc>
                  <a:txBody>
                    <a:bodyPr/>
                    <a:lstStyle/>
                    <a:p>
                      <a:pPr algn="ctr"/>
                      <a:r>
                        <a:rPr lang="en-US" dirty="0"/>
                        <a:t>8.7%</a:t>
                      </a:r>
                    </a:p>
                  </a:txBody>
                  <a:tcPr anchor="ctr"/>
                </a:tc>
                <a:extLst>
                  <a:ext uri="{0D108BD9-81ED-4DB2-BD59-A6C34878D82A}">
                    <a16:rowId xmlns:a16="http://schemas.microsoft.com/office/drawing/2014/main" val="2560373828"/>
                  </a:ext>
                </a:extLst>
              </a:tr>
              <a:tr h="953762">
                <a:tc>
                  <a:txBody>
                    <a:bodyPr/>
                    <a:lstStyle/>
                    <a:p>
                      <a:pPr algn="ctr"/>
                      <a:r>
                        <a:rPr lang="en-US" dirty="0"/>
                        <a:t>Total </a:t>
                      </a:r>
                    </a:p>
                    <a:p>
                      <a:pPr algn="ctr"/>
                      <a:r>
                        <a:rPr lang="en-US" dirty="0"/>
                        <a:t>(grades 9-12)</a:t>
                      </a:r>
                    </a:p>
                  </a:txBody>
                  <a:tcPr/>
                </a:tc>
                <a:tc>
                  <a:txBody>
                    <a:bodyPr/>
                    <a:lstStyle/>
                    <a:p>
                      <a:pPr algn="ctr"/>
                      <a:r>
                        <a:rPr lang="en-US" dirty="0"/>
                        <a:t>1,152</a:t>
                      </a:r>
                    </a:p>
                  </a:txBody>
                  <a:tcPr anchor="ctr"/>
                </a:tc>
                <a:tc>
                  <a:txBody>
                    <a:bodyPr/>
                    <a:lstStyle/>
                    <a:p>
                      <a:pPr algn="ctr"/>
                      <a:r>
                        <a:rPr lang="en-US" dirty="0"/>
                        <a:t>4.6%</a:t>
                      </a:r>
                    </a:p>
                  </a:txBody>
                  <a:tcPr anchor="ctr"/>
                </a:tc>
                <a:extLst>
                  <a:ext uri="{0D108BD9-81ED-4DB2-BD59-A6C34878D82A}">
                    <a16:rowId xmlns:a16="http://schemas.microsoft.com/office/drawing/2014/main" val="1515796875"/>
                  </a:ext>
                </a:extLst>
              </a:tr>
              <a:tr h="953762">
                <a:tc>
                  <a:txBody>
                    <a:bodyPr/>
                    <a:lstStyle/>
                    <a:p>
                      <a:pPr algn="ctr"/>
                      <a:r>
                        <a:rPr lang="en-US" dirty="0"/>
                        <a:t>Students with Disabilities </a:t>
                      </a:r>
                    </a:p>
                    <a:p>
                      <a:pPr algn="ctr"/>
                      <a:r>
                        <a:rPr lang="en-US" dirty="0"/>
                        <a:t>(grades K-8)</a:t>
                      </a:r>
                    </a:p>
                  </a:txBody>
                  <a:tcPr/>
                </a:tc>
                <a:tc>
                  <a:txBody>
                    <a:bodyPr/>
                    <a:lstStyle/>
                    <a:p>
                      <a:pPr algn="ctr"/>
                      <a:r>
                        <a:rPr lang="en-US" dirty="0"/>
                        <a:t>154</a:t>
                      </a:r>
                    </a:p>
                  </a:txBody>
                  <a:tcPr anchor="ctr"/>
                </a:tc>
                <a:tc>
                  <a:txBody>
                    <a:bodyPr/>
                    <a:lstStyle/>
                    <a:p>
                      <a:pPr algn="ctr"/>
                      <a:r>
                        <a:rPr lang="en-US" dirty="0"/>
                        <a:t>10.2%</a:t>
                      </a:r>
                    </a:p>
                  </a:txBody>
                  <a:tcPr anchor="ctr"/>
                </a:tc>
                <a:extLst>
                  <a:ext uri="{0D108BD9-81ED-4DB2-BD59-A6C34878D82A}">
                    <a16:rowId xmlns:a16="http://schemas.microsoft.com/office/drawing/2014/main" val="812617551"/>
                  </a:ext>
                </a:extLst>
              </a:tr>
              <a:tr h="953762">
                <a:tc>
                  <a:txBody>
                    <a:bodyPr/>
                    <a:lstStyle/>
                    <a:p>
                      <a:pPr algn="ctr"/>
                      <a:r>
                        <a:rPr lang="en-US" dirty="0"/>
                        <a:t>Total</a:t>
                      </a:r>
                    </a:p>
                    <a:p>
                      <a:pPr algn="ctr"/>
                      <a:r>
                        <a:rPr lang="en-US" dirty="0"/>
                        <a:t>(grades K-8)</a:t>
                      </a:r>
                    </a:p>
                  </a:txBody>
                  <a:tcPr/>
                </a:tc>
                <a:tc>
                  <a:txBody>
                    <a:bodyPr/>
                    <a:lstStyle/>
                    <a:p>
                      <a:pPr algn="ctr"/>
                      <a:r>
                        <a:rPr lang="en-US" dirty="0"/>
                        <a:t>806</a:t>
                      </a:r>
                    </a:p>
                  </a:txBody>
                  <a:tcPr anchor="ctr"/>
                </a:tc>
                <a:tc>
                  <a:txBody>
                    <a:bodyPr/>
                    <a:lstStyle/>
                    <a:p>
                      <a:pPr algn="ctr"/>
                      <a:r>
                        <a:rPr lang="en-US" dirty="0"/>
                        <a:t>6.8%</a:t>
                      </a:r>
                    </a:p>
                  </a:txBody>
                  <a:tcPr anchor="ctr"/>
                </a:tc>
                <a:extLst>
                  <a:ext uri="{0D108BD9-81ED-4DB2-BD59-A6C34878D82A}">
                    <a16:rowId xmlns:a16="http://schemas.microsoft.com/office/drawing/2014/main" val="1296281992"/>
                  </a:ext>
                </a:extLst>
              </a:tr>
            </a:tbl>
          </a:graphicData>
        </a:graphic>
      </p:graphicFrame>
      <p:sp>
        <p:nvSpPr>
          <p:cNvPr id="5" name="TextBox 4">
            <a:extLst>
              <a:ext uri="{FF2B5EF4-FFF2-40B4-BE49-F238E27FC236}">
                <a16:creationId xmlns:a16="http://schemas.microsoft.com/office/drawing/2014/main" id="{C7973F3B-789E-4C7D-A0F7-F361C094059B}"/>
              </a:ext>
            </a:extLst>
          </p:cNvPr>
          <p:cNvSpPr txBox="1"/>
          <p:nvPr/>
        </p:nvSpPr>
        <p:spPr>
          <a:xfrm>
            <a:off x="533400" y="1524000"/>
            <a:ext cx="8077200" cy="584775"/>
          </a:xfrm>
          <a:prstGeom prst="rect">
            <a:avLst/>
          </a:prstGeom>
          <a:noFill/>
        </p:spPr>
        <p:txBody>
          <a:bodyPr wrap="square" rtlCol="0">
            <a:spAutoFit/>
          </a:bodyPr>
          <a:lstStyle/>
          <a:p>
            <a:pPr algn="ctr"/>
            <a:r>
              <a:rPr lang="en-US" sz="3200" dirty="0"/>
              <a:t>Long Beach Unified District</a:t>
            </a:r>
          </a:p>
        </p:txBody>
      </p:sp>
      <p:sp>
        <p:nvSpPr>
          <p:cNvPr id="6" name="TextBox 5">
            <a:extLst>
              <a:ext uri="{FF2B5EF4-FFF2-40B4-BE49-F238E27FC236}">
                <a16:creationId xmlns:a16="http://schemas.microsoft.com/office/drawing/2014/main" id="{52969310-76C9-4F9F-BBFA-ADEF3CBBD5F6}"/>
              </a:ext>
            </a:extLst>
          </p:cNvPr>
          <p:cNvSpPr txBox="1"/>
          <p:nvPr/>
        </p:nvSpPr>
        <p:spPr>
          <a:xfrm>
            <a:off x="-31955" y="6641672"/>
            <a:ext cx="5486400" cy="230832"/>
          </a:xfrm>
          <a:prstGeom prst="rect">
            <a:avLst/>
          </a:prstGeom>
          <a:noFill/>
        </p:spPr>
        <p:txBody>
          <a:bodyPr wrap="square" rtlCol="0">
            <a:spAutoFit/>
          </a:bodyPr>
          <a:lstStyle/>
          <a:p>
            <a:r>
              <a:rPr lang="en-US" sz="900" dirty="0"/>
              <a:t>Source: https://dq.cde.ca.gov/dataquest/</a:t>
            </a:r>
          </a:p>
        </p:txBody>
      </p:sp>
    </p:spTree>
    <p:extLst>
      <p:ext uri="{BB962C8B-B14F-4D97-AF65-F5344CB8AC3E}">
        <p14:creationId xmlns:p14="http://schemas.microsoft.com/office/powerpoint/2010/main" val="3826856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5BE4-8B52-4A55-B40B-F68C5ECF54B3}"/>
              </a:ext>
            </a:extLst>
          </p:cNvPr>
          <p:cNvSpPr>
            <a:spLocks noGrp="1"/>
          </p:cNvSpPr>
          <p:nvPr>
            <p:ph type="title"/>
          </p:nvPr>
        </p:nvSpPr>
        <p:spPr>
          <a:xfrm>
            <a:off x="457200" y="155448"/>
            <a:ext cx="8229600" cy="1252728"/>
          </a:xfrm>
        </p:spPr>
        <p:txBody>
          <a:bodyPr/>
          <a:lstStyle/>
          <a:p>
            <a:pPr algn="r"/>
            <a:r>
              <a:rPr lang="en-US" sz="2400" b="1" dirty="0">
                <a:solidFill>
                  <a:srgbClr val="FFFFFF"/>
                </a:solidFill>
                <a:latin typeface="Libre Baskerville" panose="020B0604020202020204" charset="0"/>
                <a:cs typeface="Calibri" panose="020F0502020204030204" pitchFamily="34" charset="0"/>
              </a:rPr>
              <a:t>Suspensions in LA Co. Schools</a:t>
            </a:r>
            <a:endParaRPr lang="en-US" sz="2400" dirty="0">
              <a:solidFill>
                <a:schemeClr val="accent1"/>
              </a:solidFill>
            </a:endParaRPr>
          </a:p>
        </p:txBody>
      </p:sp>
      <p:graphicFrame>
        <p:nvGraphicFramePr>
          <p:cNvPr id="4" name="Table 3">
            <a:extLst>
              <a:ext uri="{FF2B5EF4-FFF2-40B4-BE49-F238E27FC236}">
                <a16:creationId xmlns:a16="http://schemas.microsoft.com/office/drawing/2014/main" id="{C3C4A0C3-2AC5-4CC7-9164-6FA7F29420EB}"/>
              </a:ext>
            </a:extLst>
          </p:cNvPr>
          <p:cNvGraphicFramePr>
            <a:graphicFrameLocks noGrp="1"/>
          </p:cNvGraphicFramePr>
          <p:nvPr>
            <p:extLst/>
          </p:nvPr>
        </p:nvGraphicFramePr>
        <p:xfrm>
          <a:off x="1" y="2286000"/>
          <a:ext cx="9143999" cy="4572001"/>
        </p:xfrm>
        <a:graphic>
          <a:graphicData uri="http://schemas.openxmlformats.org/drawingml/2006/table">
            <a:tbl>
              <a:tblPr firstRow="1" bandRow="1">
                <a:tableStyleId>{5C22544A-7EE6-4342-B048-85BDC9FD1C3A}</a:tableStyleId>
              </a:tblPr>
              <a:tblGrid>
                <a:gridCol w="4383770">
                  <a:extLst>
                    <a:ext uri="{9D8B030D-6E8A-4147-A177-3AD203B41FA5}">
                      <a16:colId xmlns:a16="http://schemas.microsoft.com/office/drawing/2014/main" val="731695372"/>
                    </a:ext>
                  </a:extLst>
                </a:gridCol>
                <a:gridCol w="2764004">
                  <a:extLst>
                    <a:ext uri="{9D8B030D-6E8A-4147-A177-3AD203B41FA5}">
                      <a16:colId xmlns:a16="http://schemas.microsoft.com/office/drawing/2014/main" val="522825596"/>
                    </a:ext>
                  </a:extLst>
                </a:gridCol>
                <a:gridCol w="1996225">
                  <a:extLst>
                    <a:ext uri="{9D8B030D-6E8A-4147-A177-3AD203B41FA5}">
                      <a16:colId xmlns:a16="http://schemas.microsoft.com/office/drawing/2014/main" val="3051371524"/>
                    </a:ext>
                  </a:extLst>
                </a:gridCol>
              </a:tblGrid>
              <a:tr h="756953">
                <a:tc>
                  <a:txBody>
                    <a:bodyPr/>
                    <a:lstStyle/>
                    <a:p>
                      <a:pPr algn="ctr"/>
                      <a:r>
                        <a:rPr lang="en-US" dirty="0"/>
                        <a:t>Group</a:t>
                      </a:r>
                    </a:p>
                  </a:txBody>
                  <a:tcPr anchor="ctr"/>
                </a:tc>
                <a:tc>
                  <a:txBody>
                    <a:bodyPr/>
                    <a:lstStyle/>
                    <a:p>
                      <a:pPr algn="ctr"/>
                      <a:r>
                        <a:rPr lang="en-US" dirty="0"/>
                        <a:t># of Students </a:t>
                      </a:r>
                    </a:p>
                  </a:txBody>
                  <a:tcPr anchor="ctr"/>
                </a:tc>
                <a:tc>
                  <a:txBody>
                    <a:bodyPr/>
                    <a:lstStyle/>
                    <a:p>
                      <a:pPr algn="ctr"/>
                      <a:r>
                        <a:rPr lang="en-US" dirty="0"/>
                        <a:t>Percent</a:t>
                      </a:r>
                    </a:p>
                  </a:txBody>
                  <a:tcPr anchor="ctr"/>
                </a:tc>
                <a:extLst>
                  <a:ext uri="{0D108BD9-81ED-4DB2-BD59-A6C34878D82A}">
                    <a16:rowId xmlns:a16="http://schemas.microsoft.com/office/drawing/2014/main" val="3179495966"/>
                  </a:ext>
                </a:extLst>
              </a:tr>
              <a:tr h="953762">
                <a:tc>
                  <a:txBody>
                    <a:bodyPr/>
                    <a:lstStyle/>
                    <a:p>
                      <a:pPr algn="ctr"/>
                      <a:r>
                        <a:rPr lang="en-US" dirty="0"/>
                        <a:t>Students with Disabilities </a:t>
                      </a:r>
                    </a:p>
                    <a:p>
                      <a:pPr algn="ctr"/>
                      <a:r>
                        <a:rPr lang="en-US" dirty="0"/>
                        <a:t>(grades 9-12)</a:t>
                      </a:r>
                    </a:p>
                  </a:txBody>
                  <a:tcPr/>
                </a:tc>
                <a:tc>
                  <a:txBody>
                    <a:bodyPr/>
                    <a:lstStyle/>
                    <a:p>
                      <a:pPr algn="ctr"/>
                      <a:r>
                        <a:rPr lang="en-US" dirty="0"/>
                        <a:t>3,776</a:t>
                      </a:r>
                    </a:p>
                  </a:txBody>
                  <a:tcPr anchor="ctr"/>
                </a:tc>
                <a:tc>
                  <a:txBody>
                    <a:bodyPr/>
                    <a:lstStyle/>
                    <a:p>
                      <a:pPr algn="ctr"/>
                      <a:r>
                        <a:rPr lang="en-US" dirty="0"/>
                        <a:t>6.2%</a:t>
                      </a:r>
                    </a:p>
                  </a:txBody>
                  <a:tcPr anchor="ctr"/>
                </a:tc>
                <a:extLst>
                  <a:ext uri="{0D108BD9-81ED-4DB2-BD59-A6C34878D82A}">
                    <a16:rowId xmlns:a16="http://schemas.microsoft.com/office/drawing/2014/main" val="2560373828"/>
                  </a:ext>
                </a:extLst>
              </a:tr>
              <a:tr h="953762">
                <a:tc>
                  <a:txBody>
                    <a:bodyPr/>
                    <a:lstStyle/>
                    <a:p>
                      <a:pPr algn="ctr"/>
                      <a:r>
                        <a:rPr lang="en-US" dirty="0"/>
                        <a:t>Total </a:t>
                      </a:r>
                    </a:p>
                    <a:p>
                      <a:pPr algn="ctr"/>
                      <a:r>
                        <a:rPr lang="en-US" dirty="0"/>
                        <a:t>(grades 9-12)</a:t>
                      </a:r>
                    </a:p>
                  </a:txBody>
                  <a:tcPr/>
                </a:tc>
                <a:tc>
                  <a:txBody>
                    <a:bodyPr/>
                    <a:lstStyle/>
                    <a:p>
                      <a:pPr algn="ctr"/>
                      <a:r>
                        <a:rPr lang="en-US" dirty="0"/>
                        <a:t>15,022</a:t>
                      </a:r>
                    </a:p>
                  </a:txBody>
                  <a:tcPr anchor="ctr"/>
                </a:tc>
                <a:tc>
                  <a:txBody>
                    <a:bodyPr/>
                    <a:lstStyle/>
                    <a:p>
                      <a:pPr algn="ctr"/>
                      <a:r>
                        <a:rPr lang="en-US" dirty="0"/>
                        <a:t>3%</a:t>
                      </a:r>
                    </a:p>
                  </a:txBody>
                  <a:tcPr anchor="ctr"/>
                </a:tc>
                <a:extLst>
                  <a:ext uri="{0D108BD9-81ED-4DB2-BD59-A6C34878D82A}">
                    <a16:rowId xmlns:a16="http://schemas.microsoft.com/office/drawing/2014/main" val="1515796875"/>
                  </a:ext>
                </a:extLst>
              </a:tr>
              <a:tr h="953762">
                <a:tc>
                  <a:txBody>
                    <a:bodyPr/>
                    <a:lstStyle/>
                    <a:p>
                      <a:pPr algn="ctr"/>
                      <a:r>
                        <a:rPr lang="en-US" dirty="0"/>
                        <a:t>Students with Disabilities </a:t>
                      </a:r>
                    </a:p>
                    <a:p>
                      <a:pPr algn="ctr"/>
                      <a:r>
                        <a:rPr lang="en-US" dirty="0"/>
                        <a:t>(grades K-8)</a:t>
                      </a:r>
                    </a:p>
                  </a:txBody>
                  <a:tcPr/>
                </a:tc>
                <a:tc>
                  <a:txBody>
                    <a:bodyPr/>
                    <a:lstStyle/>
                    <a:p>
                      <a:pPr algn="ctr"/>
                      <a:r>
                        <a:rPr lang="en-US" dirty="0"/>
                        <a:t>2,220</a:t>
                      </a:r>
                    </a:p>
                  </a:txBody>
                  <a:tcPr anchor="ctr"/>
                </a:tc>
                <a:tc>
                  <a:txBody>
                    <a:bodyPr/>
                    <a:lstStyle/>
                    <a:p>
                      <a:pPr algn="ctr"/>
                      <a:r>
                        <a:rPr lang="en-US" dirty="0"/>
                        <a:t>7.2%</a:t>
                      </a:r>
                    </a:p>
                  </a:txBody>
                  <a:tcPr anchor="ctr"/>
                </a:tc>
                <a:extLst>
                  <a:ext uri="{0D108BD9-81ED-4DB2-BD59-A6C34878D82A}">
                    <a16:rowId xmlns:a16="http://schemas.microsoft.com/office/drawing/2014/main" val="812617551"/>
                  </a:ext>
                </a:extLst>
              </a:tr>
              <a:tr h="953762">
                <a:tc>
                  <a:txBody>
                    <a:bodyPr/>
                    <a:lstStyle/>
                    <a:p>
                      <a:pPr algn="ctr"/>
                      <a:r>
                        <a:rPr lang="en-US" dirty="0"/>
                        <a:t>Total</a:t>
                      </a:r>
                    </a:p>
                    <a:p>
                      <a:pPr algn="ctr"/>
                      <a:r>
                        <a:rPr lang="en-US" dirty="0"/>
                        <a:t>(grades K-8)</a:t>
                      </a:r>
                    </a:p>
                  </a:txBody>
                  <a:tcPr/>
                </a:tc>
                <a:tc>
                  <a:txBody>
                    <a:bodyPr/>
                    <a:lstStyle/>
                    <a:p>
                      <a:pPr algn="ctr"/>
                      <a:r>
                        <a:rPr lang="en-US" dirty="0"/>
                        <a:t>9,401</a:t>
                      </a:r>
                    </a:p>
                  </a:txBody>
                  <a:tcPr anchor="ctr"/>
                </a:tc>
                <a:tc>
                  <a:txBody>
                    <a:bodyPr/>
                    <a:lstStyle/>
                    <a:p>
                      <a:pPr algn="ctr"/>
                      <a:r>
                        <a:rPr lang="en-US" dirty="0"/>
                        <a:t>4%</a:t>
                      </a:r>
                    </a:p>
                  </a:txBody>
                  <a:tcPr anchor="ctr"/>
                </a:tc>
                <a:extLst>
                  <a:ext uri="{0D108BD9-81ED-4DB2-BD59-A6C34878D82A}">
                    <a16:rowId xmlns:a16="http://schemas.microsoft.com/office/drawing/2014/main" val="1296281992"/>
                  </a:ext>
                </a:extLst>
              </a:tr>
            </a:tbl>
          </a:graphicData>
        </a:graphic>
      </p:graphicFrame>
      <p:sp>
        <p:nvSpPr>
          <p:cNvPr id="5" name="TextBox 4">
            <a:extLst>
              <a:ext uri="{FF2B5EF4-FFF2-40B4-BE49-F238E27FC236}">
                <a16:creationId xmlns:a16="http://schemas.microsoft.com/office/drawing/2014/main" id="{C7973F3B-789E-4C7D-A0F7-F361C094059B}"/>
              </a:ext>
            </a:extLst>
          </p:cNvPr>
          <p:cNvSpPr txBox="1"/>
          <p:nvPr/>
        </p:nvSpPr>
        <p:spPr>
          <a:xfrm>
            <a:off x="533400" y="1524000"/>
            <a:ext cx="8077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a:ea typeface="+mn-ea"/>
                <a:cs typeface="+mn-cs"/>
              </a:rPr>
              <a:t>Los Angeles County</a:t>
            </a:r>
          </a:p>
        </p:txBody>
      </p:sp>
      <p:sp>
        <p:nvSpPr>
          <p:cNvPr id="3" name="TextBox 2">
            <a:extLst>
              <a:ext uri="{FF2B5EF4-FFF2-40B4-BE49-F238E27FC236}">
                <a16:creationId xmlns:a16="http://schemas.microsoft.com/office/drawing/2014/main" id="{CCFD7FB2-6E1D-4A76-830F-1F449F91A9D4}"/>
              </a:ext>
            </a:extLst>
          </p:cNvPr>
          <p:cNvSpPr txBox="1"/>
          <p:nvPr/>
        </p:nvSpPr>
        <p:spPr>
          <a:xfrm>
            <a:off x="-31955" y="6641672"/>
            <a:ext cx="5486400" cy="230832"/>
          </a:xfrm>
          <a:prstGeom prst="rect">
            <a:avLst/>
          </a:prstGeom>
          <a:noFill/>
        </p:spPr>
        <p:txBody>
          <a:bodyPr wrap="square" rtlCol="0">
            <a:spAutoFit/>
          </a:bodyPr>
          <a:lstStyle/>
          <a:p>
            <a:r>
              <a:rPr lang="en-US" sz="900" dirty="0"/>
              <a:t>Source: https://dq.cde.ca.gov/dataquest/</a:t>
            </a:r>
          </a:p>
        </p:txBody>
      </p:sp>
    </p:spTree>
    <p:extLst>
      <p:ext uri="{BB962C8B-B14F-4D97-AF65-F5344CB8AC3E}">
        <p14:creationId xmlns:p14="http://schemas.microsoft.com/office/powerpoint/2010/main" val="1659363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eps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sp>
        <p:nvSpPr>
          <p:cNvPr id="12" name="AutoShape 8" descr="Image result for ups"/>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graphicFrame>
        <p:nvGraphicFramePr>
          <p:cNvPr id="2" name="Table 1">
            <a:extLst>
              <a:ext uri="{FF2B5EF4-FFF2-40B4-BE49-F238E27FC236}">
                <a16:creationId xmlns:a16="http://schemas.microsoft.com/office/drawing/2014/main" id="{B66BFBF2-FF4E-404E-BECC-962CBC31ADE6}"/>
              </a:ext>
            </a:extLst>
          </p:cNvPr>
          <p:cNvGraphicFramePr>
            <a:graphicFrameLocks noGrp="1"/>
          </p:cNvGraphicFramePr>
          <p:nvPr>
            <p:extLst/>
          </p:nvPr>
        </p:nvGraphicFramePr>
        <p:xfrm>
          <a:off x="168048" y="1399175"/>
          <a:ext cx="8782390" cy="5363978"/>
        </p:xfrm>
        <a:graphic>
          <a:graphicData uri="http://schemas.openxmlformats.org/drawingml/2006/table">
            <a:tbl>
              <a:tblPr firstRow="1" bandRow="1">
                <a:tableStyleId>{5C22544A-7EE6-4342-B048-85BDC9FD1C3A}</a:tableStyleId>
              </a:tblPr>
              <a:tblGrid>
                <a:gridCol w="1756478">
                  <a:extLst>
                    <a:ext uri="{9D8B030D-6E8A-4147-A177-3AD203B41FA5}">
                      <a16:colId xmlns:a16="http://schemas.microsoft.com/office/drawing/2014/main" val="85214854"/>
                    </a:ext>
                  </a:extLst>
                </a:gridCol>
                <a:gridCol w="1756478">
                  <a:extLst>
                    <a:ext uri="{9D8B030D-6E8A-4147-A177-3AD203B41FA5}">
                      <a16:colId xmlns:a16="http://schemas.microsoft.com/office/drawing/2014/main" val="951489873"/>
                    </a:ext>
                  </a:extLst>
                </a:gridCol>
                <a:gridCol w="1756478">
                  <a:extLst>
                    <a:ext uri="{9D8B030D-6E8A-4147-A177-3AD203B41FA5}">
                      <a16:colId xmlns:a16="http://schemas.microsoft.com/office/drawing/2014/main" val="111115943"/>
                    </a:ext>
                  </a:extLst>
                </a:gridCol>
                <a:gridCol w="1756478">
                  <a:extLst>
                    <a:ext uri="{9D8B030D-6E8A-4147-A177-3AD203B41FA5}">
                      <a16:colId xmlns:a16="http://schemas.microsoft.com/office/drawing/2014/main" val="1830649538"/>
                    </a:ext>
                  </a:extLst>
                </a:gridCol>
                <a:gridCol w="1756478">
                  <a:extLst>
                    <a:ext uri="{9D8B030D-6E8A-4147-A177-3AD203B41FA5}">
                      <a16:colId xmlns:a16="http://schemas.microsoft.com/office/drawing/2014/main" val="2406775680"/>
                    </a:ext>
                  </a:extLst>
                </a:gridCol>
              </a:tblGrid>
              <a:tr h="1015026">
                <a:tc>
                  <a:txBody>
                    <a:bodyPr/>
                    <a:lstStyle/>
                    <a:p>
                      <a:pPr algn="ctr"/>
                      <a:r>
                        <a:rPr lang="en-US" dirty="0"/>
                        <a:t>HEADSTART – 5</a:t>
                      </a:r>
                      <a:r>
                        <a:rPr lang="en-US" baseline="30000" dirty="0"/>
                        <a:t>TH</a:t>
                      </a:r>
                      <a:r>
                        <a:rPr lang="en-US" dirty="0"/>
                        <a:t> GRADE (ES)</a:t>
                      </a:r>
                    </a:p>
                  </a:txBody>
                  <a:tcPr/>
                </a:tc>
                <a:tc>
                  <a:txBody>
                    <a:bodyPr/>
                    <a:lstStyle/>
                    <a:p>
                      <a:pPr algn="ctr"/>
                      <a:r>
                        <a:rPr lang="en-US" dirty="0"/>
                        <a:t>6</a:t>
                      </a:r>
                      <a:r>
                        <a:rPr lang="en-US" baseline="30000" dirty="0"/>
                        <a:t>TH</a:t>
                      </a:r>
                      <a:r>
                        <a:rPr lang="en-US" dirty="0"/>
                        <a:t> – 8</a:t>
                      </a:r>
                      <a:r>
                        <a:rPr lang="en-US" baseline="30000" dirty="0"/>
                        <a:t>TH</a:t>
                      </a:r>
                      <a:r>
                        <a:rPr lang="en-US" dirty="0"/>
                        <a:t> GRADE (MS)</a:t>
                      </a:r>
                    </a:p>
                  </a:txBody>
                  <a:tcPr/>
                </a:tc>
                <a:tc>
                  <a:txBody>
                    <a:bodyPr/>
                    <a:lstStyle/>
                    <a:p>
                      <a:pPr algn="ctr"/>
                      <a:r>
                        <a:rPr lang="en-US" dirty="0"/>
                        <a:t>9</a:t>
                      </a:r>
                      <a:r>
                        <a:rPr lang="en-US" baseline="30000" dirty="0"/>
                        <a:t>TH</a:t>
                      </a:r>
                      <a:r>
                        <a:rPr lang="en-US" dirty="0"/>
                        <a:t>–12</a:t>
                      </a:r>
                      <a:r>
                        <a:rPr lang="en-US" baseline="30000" dirty="0"/>
                        <a:t>TH</a:t>
                      </a:r>
                      <a:r>
                        <a:rPr lang="en-US" dirty="0"/>
                        <a:t> GRADE (HS) GRADUATION!</a:t>
                      </a:r>
                    </a:p>
                  </a:txBody>
                  <a:tcPr/>
                </a:tc>
                <a:tc>
                  <a:txBody>
                    <a:bodyPr/>
                    <a:lstStyle/>
                    <a:p>
                      <a:pPr algn="ctr"/>
                      <a:r>
                        <a:rPr lang="en-US" dirty="0"/>
                        <a:t>POST SCHOOL:</a:t>
                      </a:r>
                    </a:p>
                    <a:p>
                      <a:pPr algn="ctr"/>
                      <a:r>
                        <a:rPr lang="en-US" dirty="0"/>
                        <a:t>EMPLOYMENT / TRAINING</a:t>
                      </a:r>
                    </a:p>
                    <a:p>
                      <a:pPr algn="ctr"/>
                      <a:endParaRPr lang="en-US" dirty="0"/>
                    </a:p>
                  </a:txBody>
                  <a:tcPr/>
                </a:tc>
                <a:tc>
                  <a:txBody>
                    <a:bodyPr/>
                    <a:lstStyle/>
                    <a:p>
                      <a:pPr algn="ctr"/>
                      <a:r>
                        <a:rPr lang="en-US" dirty="0"/>
                        <a:t>POST SCHOOL:</a:t>
                      </a:r>
                    </a:p>
                    <a:p>
                      <a:pPr algn="ctr"/>
                      <a:r>
                        <a:rPr lang="en-US" dirty="0"/>
                        <a:t>HIGHER ED</a:t>
                      </a:r>
                    </a:p>
                  </a:txBody>
                  <a:tcPr/>
                </a:tc>
                <a:extLst>
                  <a:ext uri="{0D108BD9-81ED-4DB2-BD59-A6C34878D82A}">
                    <a16:rowId xmlns:a16="http://schemas.microsoft.com/office/drawing/2014/main" val="2585506945"/>
                  </a:ext>
                </a:extLst>
              </a:tr>
              <a:tr h="4348952">
                <a:tc>
                  <a:txBody>
                    <a:bodyPr/>
                    <a:lstStyle/>
                    <a:p>
                      <a:pPr marL="285750" indent="-285750" algn="l">
                        <a:buFont typeface="Arial" panose="020B0604020202020204" pitchFamily="34" charset="0"/>
                        <a:buChar char="•"/>
                      </a:pPr>
                      <a:r>
                        <a:rPr lang="en-US" dirty="0"/>
                        <a:t>Early Evaluations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Identification of </a:t>
                      </a:r>
                      <a:r>
                        <a:rPr lang="en-US" dirty="0" err="1"/>
                        <a:t>Disabiities</a:t>
                      </a:r>
                      <a:endParaRPr lang="en-US" dirty="0"/>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Interventions / IEPs / therapies put in place</a:t>
                      </a:r>
                    </a:p>
                    <a:p>
                      <a:pPr algn="ctr"/>
                      <a:endParaRPr lang="en-US" dirty="0"/>
                    </a:p>
                  </a:txBody>
                  <a:tcPr/>
                </a:tc>
                <a:tc>
                  <a:txBody>
                    <a:bodyPr/>
                    <a:lstStyle/>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Reassessment</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Shadowing Opportunities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Role Models</a:t>
                      </a:r>
                    </a:p>
                    <a:p>
                      <a:pPr algn="ctr"/>
                      <a:endParaRPr lang="en-US" dirty="0"/>
                    </a:p>
                  </a:txBody>
                  <a:tcPr/>
                </a:tc>
                <a:tc>
                  <a:txBody>
                    <a:bodyPr/>
                    <a:lstStyle/>
                    <a:p>
                      <a:pPr marL="285750" indent="-285750" algn="l">
                        <a:buFont typeface="Arial" panose="020B0604020202020204" pitchFamily="34" charset="0"/>
                        <a:buChar char="•"/>
                      </a:pPr>
                      <a:r>
                        <a:rPr lang="en-US" dirty="0"/>
                        <a:t>Internship Opportunities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Testing Boundaries</a:t>
                      </a:r>
                    </a:p>
                    <a:p>
                      <a:pPr algn="ctr"/>
                      <a:endParaRPr lang="en-US" dirty="0"/>
                    </a:p>
                  </a:txBody>
                  <a:tcPr/>
                </a:tc>
                <a:tc>
                  <a:txBody>
                    <a:bodyPr/>
                    <a:lstStyle/>
                    <a:p>
                      <a:pPr marL="285750" indent="-285750" algn="l">
                        <a:buFont typeface="Arial" panose="020B0604020202020204" pitchFamily="34" charset="0"/>
                        <a:buChar char="•"/>
                      </a:pPr>
                      <a:r>
                        <a:rPr lang="en-US" dirty="0"/>
                        <a:t>Employment and Volunteer Opportunities </a:t>
                      </a:r>
                      <a:r>
                        <a:rPr lang="en-US" i="1" dirty="0"/>
                        <a:t>e.g.,</a:t>
                      </a:r>
                    </a:p>
                    <a:p>
                      <a:pPr marL="285750" indent="-285750" algn="l">
                        <a:buFont typeface="Arial" panose="020B0604020202020204" pitchFamily="34" charset="0"/>
                        <a:buChar char="•"/>
                      </a:pPr>
                      <a:r>
                        <a:rPr lang="en-US" dirty="0"/>
                        <a:t>Project SEARCH</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Bridges from School to Work (Marriott)</a:t>
                      </a:r>
                    </a:p>
                    <a:p>
                      <a:pPr algn="ctr"/>
                      <a:endParaRPr lang="en-US" dirty="0"/>
                    </a:p>
                  </a:txBody>
                  <a:tcPr/>
                </a:tc>
                <a:tc>
                  <a:txBody>
                    <a:bodyPr/>
                    <a:lstStyle/>
                    <a:p>
                      <a:pPr marL="285750" indent="-285750" algn="l">
                        <a:buFont typeface="Arial" panose="020B0604020202020204" pitchFamily="34" charset="0"/>
                        <a:buChar char="•"/>
                      </a:pPr>
                      <a:r>
                        <a:rPr lang="en-US" dirty="0"/>
                        <a:t>Community Colleges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Colleges/</a:t>
                      </a:r>
                      <a:r>
                        <a:rPr lang="en-US" dirty="0" err="1"/>
                        <a:t>Univ-ersities</a:t>
                      </a:r>
                      <a:endParaRPr lang="en-US" dirty="0"/>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Graduate Schools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Support Services / Accessibility</a:t>
                      </a:r>
                    </a:p>
                    <a:p>
                      <a:pPr marL="285750" indent="-285750" algn="l">
                        <a:buFont typeface="Arial" panose="020B0604020202020204" pitchFamily="34" charset="0"/>
                        <a:buChar char="•"/>
                      </a:pPr>
                      <a:endParaRPr lang="en-US" dirty="0"/>
                    </a:p>
                    <a:p>
                      <a:pPr algn="ctr"/>
                      <a:endParaRPr lang="en-US" dirty="0"/>
                    </a:p>
                  </a:txBody>
                  <a:tcPr/>
                </a:tc>
                <a:extLst>
                  <a:ext uri="{0D108BD9-81ED-4DB2-BD59-A6C34878D82A}">
                    <a16:rowId xmlns:a16="http://schemas.microsoft.com/office/drawing/2014/main" val="312966613"/>
                  </a:ext>
                </a:extLst>
              </a:tr>
            </a:tbl>
          </a:graphicData>
        </a:graphic>
      </p:graphicFrame>
      <p:sp>
        <p:nvSpPr>
          <p:cNvPr id="17" name="TextBox 16">
            <a:extLst>
              <a:ext uri="{FF2B5EF4-FFF2-40B4-BE49-F238E27FC236}">
                <a16:creationId xmlns:a16="http://schemas.microsoft.com/office/drawing/2014/main" id="{E557E6E4-CC7D-9248-8A9C-873FA7E2D2F8}"/>
              </a:ext>
            </a:extLst>
          </p:cNvPr>
          <p:cNvSpPr txBox="1"/>
          <p:nvPr/>
        </p:nvSpPr>
        <p:spPr>
          <a:xfrm>
            <a:off x="3187337" y="6439988"/>
            <a:ext cx="3851661" cy="323165"/>
          </a:xfrm>
          <a:prstGeom prst="rect">
            <a:avLst/>
          </a:prstGeom>
          <a:noFill/>
        </p:spPr>
        <p:txBody>
          <a:bodyPr wrap="square" rtlCol="0">
            <a:spAutoFit/>
          </a:bodyPr>
          <a:lstStyle/>
          <a:p>
            <a:r>
              <a:rPr lang="en-US" i="1" dirty="0"/>
              <a:t>A collective work in progress … </a:t>
            </a:r>
          </a:p>
        </p:txBody>
      </p:sp>
      <p:sp>
        <p:nvSpPr>
          <p:cNvPr id="3" name="Title 2">
            <a:extLst>
              <a:ext uri="{FF2B5EF4-FFF2-40B4-BE49-F238E27FC236}">
                <a16:creationId xmlns:a16="http://schemas.microsoft.com/office/drawing/2014/main" id="{8BB58D8D-6A88-4858-9839-1D30582D310F}"/>
              </a:ext>
            </a:extLst>
          </p:cNvPr>
          <p:cNvSpPr>
            <a:spLocks noGrp="1"/>
          </p:cNvSpPr>
          <p:nvPr>
            <p:ph type="title"/>
          </p:nvPr>
        </p:nvSpPr>
        <p:spPr/>
        <p:txBody>
          <a:bodyPr/>
          <a:lstStyle/>
          <a:p>
            <a:pPr algn="r" rtl="0"/>
            <a:r>
              <a:rPr lang="en-US" sz="2400" b="1" i="0" dirty="0">
                <a:solidFill>
                  <a:srgbClr val="FFFFFF"/>
                </a:solidFill>
                <a:effectLst/>
                <a:latin typeface="Libre Baskerville" panose="020B0604020202020204" charset="0"/>
                <a:ea typeface="Arial" panose="020B0604020202020204" pitchFamily="34" charset="0"/>
                <a:cs typeface="Arial" panose="020B0604020202020204" pitchFamily="34" charset="0"/>
              </a:rPr>
              <a:t>Progression Goals from </a:t>
            </a:r>
            <a:endParaRPr lang="en-US" dirty="0">
              <a:effectLst/>
            </a:endParaRPr>
          </a:p>
          <a:p>
            <a:pPr algn="r" rtl="0"/>
            <a:r>
              <a:rPr lang="en-US" sz="2400" b="1" i="0" dirty="0">
                <a:solidFill>
                  <a:srgbClr val="FFFFFF"/>
                </a:solidFill>
                <a:effectLst/>
                <a:latin typeface="Libre Baskerville" panose="020B0604020202020204" charset="0"/>
                <a:ea typeface="Arial" panose="020B0604020202020204" pitchFamily="34" charset="0"/>
                <a:cs typeface="Arial" panose="020B0604020202020204" pitchFamily="34" charset="0"/>
              </a:rPr>
              <a:t>Head Start to Independence</a:t>
            </a:r>
            <a:endParaRPr lang="en-US" dirty="0">
              <a:effectLst/>
            </a:endParaRPr>
          </a:p>
          <a:p>
            <a:pPr algn="r"/>
            <a:endParaRPr lang="en-US" dirty="0"/>
          </a:p>
        </p:txBody>
      </p:sp>
    </p:spTree>
    <p:extLst>
      <p:ext uri="{BB962C8B-B14F-4D97-AF65-F5344CB8AC3E}">
        <p14:creationId xmlns:p14="http://schemas.microsoft.com/office/powerpoint/2010/main" val="4051019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2CE9-C53B-465E-B9A9-DC20102CE441}"/>
              </a:ext>
            </a:extLst>
          </p:cNvPr>
          <p:cNvSpPr>
            <a:spLocks noGrp="1"/>
          </p:cNvSpPr>
          <p:nvPr>
            <p:ph type="title"/>
          </p:nvPr>
        </p:nvSpPr>
        <p:spPr>
          <a:xfrm>
            <a:off x="457200" y="3290500"/>
            <a:ext cx="8229599" cy="276999"/>
          </a:xfrm>
        </p:spPr>
        <p:txBody>
          <a:bodyPr/>
          <a:lstStyle/>
          <a:p>
            <a:pPr algn="ctr"/>
            <a:r>
              <a:rPr lang="en-US" sz="4000" b="1" dirty="0">
                <a:solidFill>
                  <a:schemeClr val="tx1"/>
                </a:solidFill>
                <a:latin typeface="Libre Baskerville" panose="020B0604020202020204" charset="0"/>
                <a:cs typeface="Libre Baskerville" panose="020B0604020202020204" charset="0"/>
              </a:rPr>
              <a:t>Lunch Time! </a:t>
            </a:r>
          </a:p>
        </p:txBody>
      </p:sp>
    </p:spTree>
    <p:extLst>
      <p:ext uri="{BB962C8B-B14F-4D97-AF65-F5344CB8AC3E}">
        <p14:creationId xmlns:p14="http://schemas.microsoft.com/office/powerpoint/2010/main" val="40561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F1BE-5C26-4B30-B478-AEFF57F33748}"/>
              </a:ext>
            </a:extLst>
          </p:cNvPr>
          <p:cNvSpPr>
            <a:spLocks noGrp="1"/>
          </p:cNvSpPr>
          <p:nvPr>
            <p:ph type="title"/>
          </p:nvPr>
        </p:nvSpPr>
        <p:spPr/>
        <p:txBody>
          <a:bodyPr/>
          <a:lstStyle/>
          <a:p>
            <a:pPr algn="r"/>
            <a:r>
              <a:rPr lang="en-US" sz="2400" b="1" i="0" dirty="0">
                <a:solidFill>
                  <a:srgbClr val="FFFFFF"/>
                </a:solidFill>
                <a:effectLst/>
                <a:latin typeface="Libre Baskerville" panose="020B0604020202020204" charset="0"/>
                <a:ea typeface="Calibri" panose="020F0502020204030204" pitchFamily="34" charset="0"/>
                <a:cs typeface="Calibri" panose="020F0502020204030204" pitchFamily="34" charset="0"/>
              </a:rPr>
              <a:t>National Lessons, Local Opportunities</a:t>
            </a:r>
            <a:endParaRPr lang="en-US" dirty="0"/>
          </a:p>
        </p:txBody>
      </p:sp>
      <p:sp>
        <p:nvSpPr>
          <p:cNvPr id="3" name="Text Placeholder 2">
            <a:extLst>
              <a:ext uri="{FF2B5EF4-FFF2-40B4-BE49-F238E27FC236}">
                <a16:creationId xmlns:a16="http://schemas.microsoft.com/office/drawing/2014/main" id="{77936B14-0B51-42DA-8AB8-E75CE7C3719E}"/>
              </a:ext>
            </a:extLst>
          </p:cNvPr>
          <p:cNvSpPr>
            <a:spLocks noGrp="1"/>
          </p:cNvSpPr>
          <p:nvPr>
            <p:ph type="body" idx="1"/>
          </p:nvPr>
        </p:nvSpPr>
        <p:spPr>
          <a:xfrm>
            <a:off x="457502" y="1282774"/>
            <a:ext cx="8229023" cy="277000"/>
          </a:xfrm>
        </p:spPr>
        <p:txBody>
          <a:bodyPr/>
          <a:lstStyle/>
          <a:p>
            <a:pPr marL="285750" indent="-285750">
              <a:buFont typeface="Wingdings" panose="05000000000000000000" pitchFamily="2" charset="2"/>
              <a:buChar char="v"/>
            </a:pPr>
            <a:r>
              <a:rPr lang="en-US" sz="1800" dirty="0">
                <a:latin typeface="Libre Baskerville" panose="020B0604020202020204" charset="0"/>
              </a:rPr>
              <a:t>As we built up our Long Beach Community of Practice (COP) we have been guided by </a:t>
            </a:r>
            <a:r>
              <a:rPr lang="en-US" sz="1800" b="1" dirty="0">
                <a:latin typeface="Libre Baskerville" panose="020B0604020202020204" charset="0"/>
              </a:rPr>
              <a:t>the national lessons </a:t>
            </a:r>
            <a:r>
              <a:rPr lang="en-US" sz="1800" dirty="0">
                <a:latin typeface="Libre Baskerville" panose="020B0604020202020204" charset="0"/>
              </a:rPr>
              <a:t>of </a:t>
            </a:r>
            <a:r>
              <a:rPr lang="en-US" sz="1800" b="1" dirty="0">
                <a:latin typeface="Libre Baskerville" panose="020B0604020202020204" charset="0"/>
              </a:rPr>
              <a:t>the </a:t>
            </a:r>
            <a:r>
              <a:rPr lang="en-US" sz="1800" dirty="0">
                <a:latin typeface="Libre Baskerville" panose="020B0604020202020204" charset="0"/>
              </a:rPr>
              <a:t>NGA’s Better Bottom Line Initiative</a:t>
            </a:r>
            <a:r>
              <a:rPr lang="en-US" sz="1800" b="1" dirty="0">
                <a:latin typeface="Libre Baskerville" panose="020B0604020202020204" charset="0"/>
              </a:rPr>
              <a:t>. </a:t>
            </a:r>
          </a:p>
          <a:p>
            <a:pPr marL="285750" indent="-285750">
              <a:buFont typeface="Wingdings" panose="05000000000000000000" pitchFamily="2" charset="2"/>
              <a:buChar char="v"/>
            </a:pPr>
            <a:r>
              <a:rPr lang="en-US" sz="1800" dirty="0">
                <a:latin typeface="Libre Baskerville" panose="020B0604020202020204" charset="0"/>
              </a:rPr>
              <a:t>For Long Beach to continue making progress on jobs for people with disabilities, our COP has the following </a:t>
            </a:r>
            <a:r>
              <a:rPr lang="en-US" sz="1800" b="1" dirty="0">
                <a:latin typeface="Libre Baskerville" panose="020B0604020202020204" charset="0"/>
              </a:rPr>
              <a:t>local opportunities</a:t>
            </a:r>
            <a:r>
              <a:rPr lang="en-US" sz="1800" dirty="0">
                <a:latin typeface="Libre Baskerville" panose="020B0604020202020204" charset="0"/>
              </a:rPr>
              <a:t>: </a:t>
            </a:r>
          </a:p>
          <a:p>
            <a:pPr marL="694192" lvl="1" indent="-285750">
              <a:buFont typeface="Wingdings" panose="05000000000000000000" pitchFamily="2" charset="2"/>
              <a:buChar char="v"/>
            </a:pPr>
            <a:r>
              <a:rPr lang="en-US" sz="1800" dirty="0">
                <a:latin typeface="Libre Baskerville" panose="020B0604020202020204" charset="0"/>
              </a:rPr>
              <a:t>Make the best of limited resources, raise public awareness and provide free resources to diverse audiences</a:t>
            </a:r>
          </a:p>
          <a:p>
            <a:pPr marL="694192" lvl="1" indent="-285750">
              <a:buFont typeface="Wingdings" panose="05000000000000000000" pitchFamily="2" charset="2"/>
              <a:buChar char="v"/>
            </a:pPr>
            <a:r>
              <a:rPr lang="en-US" sz="1800" dirty="0">
                <a:latin typeface="Libre Baskerville" panose="020B0604020202020204" charset="0"/>
              </a:rPr>
              <a:t>Find and support businesses that employ people with disabilities </a:t>
            </a:r>
          </a:p>
          <a:p>
            <a:pPr marL="694192" lvl="1" indent="-285750">
              <a:buFont typeface="Wingdings" panose="05000000000000000000" pitchFamily="2" charset="2"/>
              <a:buChar char="v"/>
            </a:pPr>
            <a:r>
              <a:rPr lang="en-US" sz="1800" dirty="0">
                <a:latin typeface="Libre Baskerville" panose="020B0604020202020204" charset="0"/>
              </a:rPr>
              <a:t>Prepare youth with disabilities for careers that use their full potential and ensure disability is a part of local workforce strategies</a:t>
            </a:r>
          </a:p>
          <a:p>
            <a:pPr marL="285750" indent="-285750">
              <a:buFont typeface="Wingdings" panose="05000000000000000000" pitchFamily="2" charset="2"/>
              <a:buChar char="v"/>
            </a:pPr>
            <a:r>
              <a:rPr lang="en-US" sz="1800" b="1" dirty="0">
                <a:latin typeface="Libre Baskerville" panose="020B0604020202020204" charset="0"/>
              </a:rPr>
              <a:t>Adding to that, our COP has also shown the critical need to: </a:t>
            </a:r>
          </a:p>
          <a:p>
            <a:pPr marL="694192" lvl="1" indent="-285750">
              <a:buFont typeface="Wingdings" panose="05000000000000000000" pitchFamily="2" charset="2"/>
              <a:buChar char="v"/>
            </a:pPr>
            <a:r>
              <a:rPr lang="en-US" sz="1800" b="1" dirty="0">
                <a:latin typeface="Libre Baskerville" panose="020B0604020202020204" charset="0"/>
              </a:rPr>
              <a:t>More supports for parents and children with disabilities, especially in Long Beach’s linguistically and culturally diverse minorities. </a:t>
            </a:r>
          </a:p>
          <a:p>
            <a:pPr marL="694192" lvl="1" indent="-285750">
              <a:buFont typeface="Wingdings" panose="05000000000000000000" pitchFamily="2" charset="2"/>
              <a:buChar char="v"/>
            </a:pPr>
            <a:endParaRPr lang="en-US" sz="1800" b="1" dirty="0">
              <a:latin typeface="Libre Baskerville" panose="020B0604020202020204" charset="0"/>
            </a:endParaRPr>
          </a:p>
          <a:p>
            <a:pPr marL="694192" lvl="1" indent="-285750">
              <a:buFont typeface="Wingdings" panose="05000000000000000000" pitchFamily="2" charset="2"/>
              <a:buChar char="v"/>
            </a:pPr>
            <a:endParaRPr lang="en-US" sz="1800" b="1" dirty="0">
              <a:latin typeface="Libre Baskerville" panose="020B0604020202020204" charset="0"/>
            </a:endParaRPr>
          </a:p>
          <a:p>
            <a:pPr marL="285750" indent="-285750">
              <a:buFont typeface="Wingdings" panose="05000000000000000000" pitchFamily="2" charset="2"/>
              <a:buChar char="v"/>
            </a:pPr>
            <a:endParaRPr lang="en-US" sz="1800" dirty="0">
              <a:latin typeface="Libre Baskerville" panose="020B0604020202020204" charset="0"/>
            </a:endParaRPr>
          </a:p>
          <a:p>
            <a:pPr marL="285750" indent="-285750">
              <a:buFont typeface="Wingdings" panose="05000000000000000000" pitchFamily="2" charset="2"/>
              <a:buChar char="v"/>
            </a:pPr>
            <a:endParaRPr lang="en-US" sz="1800" dirty="0">
              <a:latin typeface="Libre Baskerville" panose="020B0604020202020204" charset="0"/>
            </a:endParaRPr>
          </a:p>
          <a:p>
            <a:pPr marL="285750" indent="-285750">
              <a:buFont typeface="Wingdings" panose="05000000000000000000" pitchFamily="2" charset="2"/>
              <a:buChar char="v"/>
            </a:pPr>
            <a:endParaRPr lang="en-US" sz="1800" dirty="0">
              <a:latin typeface="Libre Baskerville" panose="020B0604020202020204" charset="0"/>
            </a:endParaRPr>
          </a:p>
        </p:txBody>
      </p:sp>
    </p:spTree>
    <p:extLst>
      <p:ext uri="{BB962C8B-B14F-4D97-AF65-F5344CB8AC3E}">
        <p14:creationId xmlns:p14="http://schemas.microsoft.com/office/powerpoint/2010/main" val="72850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052C-AB23-40F1-94E1-2221C368AACC}"/>
              </a:ext>
            </a:extLst>
          </p:cNvPr>
          <p:cNvSpPr>
            <a:spLocks noGrp="1"/>
          </p:cNvSpPr>
          <p:nvPr>
            <p:ph type="title"/>
          </p:nvPr>
        </p:nvSpPr>
        <p:spPr>
          <a:xfrm>
            <a:off x="457488" y="367548"/>
            <a:ext cx="8229023" cy="276999"/>
          </a:xfrm>
        </p:spPr>
        <p:txBody>
          <a:bodyPr/>
          <a:lstStyle/>
          <a:p>
            <a:pPr algn="r"/>
            <a:r>
              <a:rPr lang="en-US" sz="2000" b="1" dirty="0">
                <a:solidFill>
                  <a:srgbClr val="FFFFFF"/>
                </a:solidFill>
                <a:latin typeface="Libre Baskerville" panose="020B0604020202020204" charset="0"/>
                <a:ea typeface="Calibri" panose="020F0502020204030204" pitchFamily="34" charset="0"/>
                <a:cs typeface="Calibri" panose="020F0502020204030204" pitchFamily="34" charset="0"/>
              </a:rPr>
              <a:t>Make the Best of Limited Resources  - </a:t>
            </a:r>
            <a:br>
              <a:rPr lang="en-US" sz="2000" b="1" dirty="0">
                <a:solidFill>
                  <a:srgbClr val="FFFFFF"/>
                </a:solidFill>
                <a:latin typeface="Libre Baskerville" panose="020B0604020202020204" charset="0"/>
                <a:ea typeface="Calibri" panose="020F0502020204030204" pitchFamily="34" charset="0"/>
                <a:cs typeface="Calibri" panose="020F0502020204030204" pitchFamily="34" charset="0"/>
              </a:rPr>
            </a:br>
            <a:r>
              <a:rPr lang="en-US" sz="2000" b="1" dirty="0">
                <a:solidFill>
                  <a:srgbClr val="FFFFFF"/>
                </a:solidFill>
                <a:latin typeface="Libre Baskerville" panose="020B0604020202020204" charset="0"/>
                <a:ea typeface="Calibri" panose="020F0502020204030204" pitchFamily="34" charset="0"/>
                <a:cs typeface="Calibri" panose="020F0502020204030204" pitchFamily="34" charset="0"/>
              </a:rPr>
              <a:t>Solving the Knowledge Gap</a:t>
            </a:r>
            <a:endParaRPr lang="en-US" dirty="0"/>
          </a:p>
        </p:txBody>
      </p:sp>
      <p:sp>
        <p:nvSpPr>
          <p:cNvPr id="6" name="Text Placeholder 5">
            <a:extLst>
              <a:ext uri="{FF2B5EF4-FFF2-40B4-BE49-F238E27FC236}">
                <a16:creationId xmlns:a16="http://schemas.microsoft.com/office/drawing/2014/main" id="{40E53B32-0E52-4C73-ABD3-39D8F9C22822}"/>
              </a:ext>
            </a:extLst>
          </p:cNvPr>
          <p:cNvSpPr>
            <a:spLocks noGrp="1"/>
          </p:cNvSpPr>
          <p:nvPr>
            <p:ph type="body" idx="2"/>
          </p:nvPr>
        </p:nvSpPr>
        <p:spPr>
          <a:xfrm>
            <a:off x="4757980" y="1577358"/>
            <a:ext cx="3928819" cy="276999"/>
          </a:xfrm>
        </p:spPr>
        <p:txBody>
          <a:bodyPr/>
          <a:lstStyle/>
          <a:p>
            <a:pPr marL="342900" indent="-342900">
              <a:buFont typeface="Wingdings" panose="05000000000000000000" pitchFamily="2" charset="2"/>
              <a:buChar char="v"/>
            </a:pPr>
            <a:r>
              <a:rPr lang="en-US" sz="2000" dirty="0">
                <a:latin typeface="Libre Baskerville" panose="020B0604020202020204" charset="0"/>
              </a:rPr>
              <a:t>Sometimes, the biggest challenge that good people working in a community  is simple – </a:t>
            </a:r>
            <a:r>
              <a:rPr lang="en-US" sz="2000" b="1" i="1" dirty="0">
                <a:latin typeface="Libre Baskerville" panose="020B0604020202020204" charset="0"/>
              </a:rPr>
              <a:t>They don’t know what they don’t know. </a:t>
            </a:r>
          </a:p>
          <a:p>
            <a:pPr marL="342900" indent="-342900">
              <a:buFont typeface="Wingdings" panose="05000000000000000000" pitchFamily="2" charset="2"/>
              <a:buChar char="v"/>
            </a:pPr>
            <a:endParaRPr lang="en-US" sz="2000" dirty="0">
              <a:latin typeface="Libre Baskerville" panose="020B0604020202020204" charset="0"/>
            </a:endParaRPr>
          </a:p>
          <a:p>
            <a:pPr marL="342900" indent="-342900">
              <a:buFont typeface="Wingdings" panose="05000000000000000000" pitchFamily="2" charset="2"/>
              <a:buChar char="v"/>
            </a:pPr>
            <a:r>
              <a:rPr lang="en-US" sz="2000" dirty="0">
                <a:latin typeface="Libre Baskerville" panose="020B0604020202020204" charset="0"/>
              </a:rPr>
              <a:t>Sometimes, people need a quick and easy way to find what out resources are already out there, how much they cost and how they can access them. </a:t>
            </a:r>
          </a:p>
          <a:p>
            <a:pPr marL="342900" indent="-342900">
              <a:buFont typeface="Wingdings" panose="05000000000000000000" pitchFamily="2" charset="2"/>
              <a:buChar char="v"/>
            </a:pPr>
            <a:endParaRPr lang="en-US" sz="2000" dirty="0">
              <a:latin typeface="Libre Baskerville" panose="020B0604020202020204" charset="0"/>
            </a:endParaRPr>
          </a:p>
          <a:p>
            <a:pPr marL="342900" indent="-342900">
              <a:buFont typeface="Wingdings" panose="05000000000000000000" pitchFamily="2" charset="2"/>
              <a:buChar char="v"/>
            </a:pPr>
            <a:endParaRPr lang="en-US" sz="2000" dirty="0">
              <a:latin typeface="Libre Baskerville" panose="020B0604020202020204" charset="0"/>
            </a:endParaRPr>
          </a:p>
          <a:p>
            <a:pPr marL="342900" indent="-342900">
              <a:buFont typeface="Wingdings" panose="05000000000000000000" pitchFamily="2" charset="2"/>
              <a:buChar char="v"/>
            </a:pPr>
            <a:endParaRPr lang="en-US" sz="2000" dirty="0">
              <a:latin typeface="Libre Baskerville" panose="020B0604020202020204" charset="0"/>
            </a:endParaRPr>
          </a:p>
          <a:p>
            <a:pPr marL="342900" indent="-342900">
              <a:buFont typeface="Wingdings" panose="05000000000000000000" pitchFamily="2" charset="2"/>
              <a:buChar char="v"/>
            </a:pPr>
            <a:endParaRPr lang="en-US" sz="2000" dirty="0">
              <a:latin typeface="Libre Baskerville" panose="020B0604020202020204" charset="0"/>
            </a:endParaRPr>
          </a:p>
        </p:txBody>
      </p:sp>
      <p:pic>
        <p:nvPicPr>
          <p:cNvPr id="2050" name="Picture 2" descr="Stick figure surround by question marks. ">
            <a:extLst>
              <a:ext uri="{FF2B5EF4-FFF2-40B4-BE49-F238E27FC236}">
                <a16:creationId xmlns:a16="http://schemas.microsoft.com/office/drawing/2014/main" id="{25653F19-0A68-4094-8F14-2E45DA697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1" y="2402237"/>
            <a:ext cx="4731769" cy="351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36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2AEF-D443-46A6-BE06-07377C55DC9C}"/>
              </a:ext>
            </a:extLst>
          </p:cNvPr>
          <p:cNvSpPr>
            <a:spLocks noGrp="1"/>
          </p:cNvSpPr>
          <p:nvPr>
            <p:ph type="title"/>
          </p:nvPr>
        </p:nvSpPr>
        <p:spPr>
          <a:xfrm>
            <a:off x="457488" y="259060"/>
            <a:ext cx="8229023" cy="276999"/>
          </a:xfrm>
        </p:spPr>
        <p:txBody>
          <a:bodyPr/>
          <a:lstStyle/>
          <a:p>
            <a:pPr algn="r"/>
            <a:r>
              <a:rPr lang="en-US" sz="2400" b="1" i="0" u="none" strike="noStrike" cap="none" dirty="0">
                <a:solidFill>
                  <a:schemeClr val="bg1"/>
                </a:solidFill>
                <a:effectLst/>
                <a:latin typeface="Libre Baskerville" panose="020B0604020202020204" charset="0"/>
                <a:sym typeface="Calibri"/>
              </a:rPr>
              <a:t>Make the Best of Limited Resources  - </a:t>
            </a:r>
            <a:br>
              <a:rPr lang="en-US" sz="2400" b="1" i="0" u="none" strike="noStrike" cap="none" dirty="0">
                <a:solidFill>
                  <a:schemeClr val="bg1"/>
                </a:solidFill>
                <a:effectLst/>
                <a:latin typeface="Libre Baskerville" panose="020B0604020202020204" charset="0"/>
                <a:sym typeface="Calibri"/>
              </a:rPr>
            </a:br>
            <a:r>
              <a:rPr lang="en-US" sz="2400" b="1" i="0" u="none" strike="noStrike" cap="none" dirty="0">
                <a:solidFill>
                  <a:schemeClr val="bg1"/>
                </a:solidFill>
                <a:effectLst/>
                <a:latin typeface="Libre Baskerville" panose="020B0604020202020204" charset="0"/>
                <a:sym typeface="Calibri"/>
              </a:rPr>
              <a:t>FREE Community Resource Guide</a:t>
            </a:r>
            <a:endParaRPr lang="en-US" sz="2400" dirty="0">
              <a:solidFill>
                <a:schemeClr val="bg1"/>
              </a:solidFill>
              <a:latin typeface="Libre Baskerville" panose="020B0604020202020204" charset="0"/>
            </a:endParaRPr>
          </a:p>
        </p:txBody>
      </p:sp>
      <p:sp>
        <p:nvSpPr>
          <p:cNvPr id="3" name="Text Placeholder 2">
            <a:extLst>
              <a:ext uri="{FF2B5EF4-FFF2-40B4-BE49-F238E27FC236}">
                <a16:creationId xmlns:a16="http://schemas.microsoft.com/office/drawing/2014/main" id="{03499926-5F62-4975-8855-581E74043DB1}"/>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33FC9F70-8513-4471-9DF5-51480A8ABF4F}"/>
              </a:ext>
            </a:extLst>
          </p:cNvPr>
          <p:cNvSpPr>
            <a:spLocks noGrp="1"/>
          </p:cNvSpPr>
          <p:nvPr>
            <p:ph type="body" idx="2"/>
          </p:nvPr>
        </p:nvSpPr>
        <p:spPr/>
        <p:txBody>
          <a:bodyPr/>
          <a:lstStyle/>
          <a:p>
            <a:pPr marL="285750" indent="-285750">
              <a:buFont typeface="Wingdings" panose="05000000000000000000" pitchFamily="2" charset="2"/>
              <a:buChar char="v"/>
            </a:pPr>
            <a:r>
              <a:rPr lang="en-US" sz="1800" dirty="0">
                <a:latin typeface="Libre Baskerville" panose="020B0604020202020204" charset="0"/>
              </a:rPr>
              <a:t>Between August and November 2017, </a:t>
            </a:r>
            <a:r>
              <a:rPr lang="en-US" sz="1800" dirty="0" err="1">
                <a:latin typeface="Libre Baskerville" panose="020B0604020202020204" charset="0"/>
              </a:rPr>
              <a:t>RespectAbility</a:t>
            </a:r>
            <a:r>
              <a:rPr lang="en-US" sz="1800" dirty="0">
                <a:latin typeface="Libre Baskerville" panose="020B0604020202020204" charset="0"/>
              </a:rPr>
              <a:t> staff and fellows contacted nearly community organizations in across the Long Beach community. </a:t>
            </a:r>
          </a:p>
          <a:p>
            <a:pPr marL="285750" indent="-285750">
              <a:buFont typeface="Wingdings" panose="05000000000000000000" pitchFamily="2" charset="2"/>
              <a:buChar char="v"/>
            </a:pPr>
            <a:r>
              <a:rPr lang="en-US" sz="1800" dirty="0">
                <a:latin typeface="Libre Baskerville" panose="020B0604020202020204" charset="0"/>
              </a:rPr>
              <a:t>Soliciting their feedback, ideas and approval, we compiled their organizations, contact information and mission statements into a FREE resource guide. </a:t>
            </a:r>
          </a:p>
          <a:p>
            <a:pPr marL="285750" indent="-285750">
              <a:buFont typeface="Wingdings" panose="05000000000000000000" pitchFamily="2" charset="2"/>
              <a:buChar char="v"/>
            </a:pPr>
            <a:r>
              <a:rPr lang="en-US" sz="1800" b="1" dirty="0">
                <a:latin typeface="Libre Baskerville" panose="020B0604020202020204" charset="0"/>
              </a:rPr>
              <a:t>We simultaneously developed the guide in English and in Spanish.</a:t>
            </a:r>
          </a:p>
        </p:txBody>
      </p:sp>
      <p:pic>
        <p:nvPicPr>
          <p:cNvPr id="6" name="Picture 5" descr="Blue and white cover of the Long Beach Disability Community Resource Guide. &#10;">
            <a:extLst>
              <a:ext uri="{FF2B5EF4-FFF2-40B4-BE49-F238E27FC236}">
                <a16:creationId xmlns:a16="http://schemas.microsoft.com/office/drawing/2014/main" id="{CDF4B1CB-E184-41F4-AC59-7B19623C0FF6}"/>
              </a:ext>
            </a:extLst>
          </p:cNvPr>
          <p:cNvPicPr>
            <a:picLocks noChangeAspect="1"/>
          </p:cNvPicPr>
          <p:nvPr/>
        </p:nvPicPr>
        <p:blipFill>
          <a:blip r:embed="rId2"/>
          <a:stretch>
            <a:fillRect/>
          </a:stretch>
        </p:blipFill>
        <p:spPr>
          <a:xfrm>
            <a:off x="314325" y="1266825"/>
            <a:ext cx="4257675" cy="5591175"/>
          </a:xfrm>
          <a:prstGeom prst="rect">
            <a:avLst/>
          </a:prstGeom>
        </p:spPr>
      </p:pic>
    </p:spTree>
    <p:extLst>
      <p:ext uri="{BB962C8B-B14F-4D97-AF65-F5344CB8AC3E}">
        <p14:creationId xmlns:p14="http://schemas.microsoft.com/office/powerpoint/2010/main" val="424867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2853-CA2A-47F3-9C80-419AB5F0D1D3}"/>
              </a:ext>
            </a:extLst>
          </p:cNvPr>
          <p:cNvSpPr>
            <a:spLocks noGrp="1"/>
          </p:cNvSpPr>
          <p:nvPr>
            <p:ph type="title"/>
          </p:nvPr>
        </p:nvSpPr>
        <p:spPr>
          <a:xfrm>
            <a:off x="751970" y="212565"/>
            <a:ext cx="8229023" cy="276999"/>
          </a:xfrm>
        </p:spPr>
        <p:txBody>
          <a:bodyPr/>
          <a:lstStyle/>
          <a:p>
            <a:pPr algn="r"/>
            <a:r>
              <a:rPr lang="en-US" sz="2400" b="1" dirty="0">
                <a:solidFill>
                  <a:schemeClr val="bg1"/>
                </a:solidFill>
                <a:latin typeface="Libre Baskerville" panose="020B0604020202020204" charset="0"/>
              </a:rPr>
              <a:t>Make the Best of Limited Resources  -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Raising Awareness and Decreasing Stigma</a:t>
            </a:r>
            <a:endParaRPr lang="en-US" sz="2400" dirty="0"/>
          </a:p>
        </p:txBody>
      </p:sp>
      <p:sp>
        <p:nvSpPr>
          <p:cNvPr id="3" name="Text Placeholder 2">
            <a:extLst>
              <a:ext uri="{FF2B5EF4-FFF2-40B4-BE49-F238E27FC236}">
                <a16:creationId xmlns:a16="http://schemas.microsoft.com/office/drawing/2014/main" id="{90D16C05-7705-487E-965A-24713750034E}"/>
              </a:ext>
            </a:extLst>
          </p:cNvPr>
          <p:cNvSpPr>
            <a:spLocks noGrp="1"/>
          </p:cNvSpPr>
          <p:nvPr>
            <p:ph type="body" idx="1"/>
          </p:nvPr>
        </p:nvSpPr>
        <p:spPr>
          <a:xfrm>
            <a:off x="271522" y="3711906"/>
            <a:ext cx="3977640" cy="276999"/>
          </a:xfrm>
        </p:spPr>
        <p:txBody>
          <a:bodyPr/>
          <a:lstStyle/>
          <a:p>
            <a:r>
              <a:rPr lang="en-US" dirty="0">
                <a:hlinkClick r:id="rId2"/>
              </a:rPr>
              <a:t>http://bit.ly/2FGSzIu</a:t>
            </a:r>
            <a:r>
              <a:rPr lang="en-US" dirty="0"/>
              <a:t> </a:t>
            </a:r>
          </a:p>
        </p:txBody>
      </p:sp>
      <p:pic>
        <p:nvPicPr>
          <p:cNvPr id="6" name="Picture 5" descr="Headline from the Long Beach Business Journal. The article title says National Organization Spearheads Campaign to Increase Employment Among City's DIsabled. ">
            <a:extLst>
              <a:ext uri="{FF2B5EF4-FFF2-40B4-BE49-F238E27FC236}">
                <a16:creationId xmlns:a16="http://schemas.microsoft.com/office/drawing/2014/main" id="{DC076AF7-EED8-4813-8B26-E8E5D722BE86}"/>
              </a:ext>
            </a:extLst>
          </p:cNvPr>
          <p:cNvPicPr>
            <a:picLocks noChangeAspect="1"/>
          </p:cNvPicPr>
          <p:nvPr/>
        </p:nvPicPr>
        <p:blipFill>
          <a:blip r:embed="rId3"/>
          <a:stretch>
            <a:fillRect/>
          </a:stretch>
        </p:blipFill>
        <p:spPr>
          <a:xfrm>
            <a:off x="0" y="1328525"/>
            <a:ext cx="6698517" cy="2209085"/>
          </a:xfrm>
          <a:prstGeom prst="rect">
            <a:avLst/>
          </a:prstGeom>
        </p:spPr>
      </p:pic>
      <p:pic>
        <p:nvPicPr>
          <p:cNvPr id="7" name="Picture 6" descr="Headline image from the Grunion Long Beach Disability Community Resource Guide Available for Free. ">
            <a:extLst>
              <a:ext uri="{FF2B5EF4-FFF2-40B4-BE49-F238E27FC236}">
                <a16:creationId xmlns:a16="http://schemas.microsoft.com/office/drawing/2014/main" id="{F8D97031-63F9-4166-8294-FA9667745501}"/>
              </a:ext>
            </a:extLst>
          </p:cNvPr>
          <p:cNvPicPr>
            <a:picLocks noChangeAspect="1"/>
          </p:cNvPicPr>
          <p:nvPr/>
        </p:nvPicPr>
        <p:blipFill>
          <a:blip r:embed="rId4"/>
          <a:stretch>
            <a:fillRect/>
          </a:stretch>
        </p:blipFill>
        <p:spPr>
          <a:xfrm>
            <a:off x="2553998" y="4163201"/>
            <a:ext cx="6426995" cy="1892427"/>
          </a:xfrm>
          <a:prstGeom prst="rect">
            <a:avLst/>
          </a:prstGeom>
        </p:spPr>
      </p:pic>
      <p:sp>
        <p:nvSpPr>
          <p:cNvPr id="8" name="Text Placeholder 2">
            <a:extLst>
              <a:ext uri="{FF2B5EF4-FFF2-40B4-BE49-F238E27FC236}">
                <a16:creationId xmlns:a16="http://schemas.microsoft.com/office/drawing/2014/main" id="{F16C1732-0519-4D3A-91FD-41A395E313CB}"/>
              </a:ext>
            </a:extLst>
          </p:cNvPr>
          <p:cNvSpPr txBox="1">
            <a:spLocks/>
          </p:cNvSpPr>
          <p:nvPr/>
        </p:nvSpPr>
        <p:spPr>
          <a:xfrm>
            <a:off x="2553998" y="6143564"/>
            <a:ext cx="3977640" cy="276999"/>
          </a:xfrm>
          <a:prstGeom prst="rect">
            <a:avLst/>
          </a:prstGeom>
          <a:noFill/>
          <a:ln>
            <a:noFill/>
          </a:ln>
        </p:spPr>
        <p:txBody>
          <a:bodyPr wrap="square" lIns="91416" tIns="91416" rIns="91416" bIns="91416" anchor="t" anchorCtr="0"/>
          <a:lstStyle>
            <a:defPPr marR="0" lvl="0" algn="l" rtl="0">
              <a:lnSpc>
                <a:spcPct val="100000"/>
              </a:lnSpc>
              <a:spcBef>
                <a:spcPts val="0"/>
              </a:spcBef>
              <a:spcAft>
                <a:spcPts val="0"/>
              </a:spcAft>
            </a:defPPr>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r>
              <a:rPr lang="en-US" dirty="0">
                <a:hlinkClick r:id="rId5"/>
              </a:rPr>
              <a:t>http://bit.ly/2kewVop</a:t>
            </a:r>
            <a:r>
              <a:rPr lang="en-US" dirty="0"/>
              <a:t> </a:t>
            </a:r>
          </a:p>
        </p:txBody>
      </p:sp>
    </p:spTree>
    <p:extLst>
      <p:ext uri="{BB962C8B-B14F-4D97-AF65-F5344CB8AC3E}">
        <p14:creationId xmlns:p14="http://schemas.microsoft.com/office/powerpoint/2010/main" val="402975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descr="IMAGE: Racially and ethnically diverse young professionals gather around a document in an office setting. Superimposed text says 1-IN-5 Americans have a disability. 56.7 Americans have a disability, 8.1 million difficulty seeing and 7.6 million hearing."/>
          <p:cNvPicPr preferRelativeResize="0"/>
          <p:nvPr/>
        </p:nvPicPr>
        <p:blipFill rotWithShape="1">
          <a:blip r:embed="rId3">
            <a:alphaModFix/>
          </a:blip>
          <a:srcRect/>
          <a:stretch/>
        </p:blipFill>
        <p:spPr>
          <a:xfrm>
            <a:off x="10101" y="1208741"/>
            <a:ext cx="9133899" cy="4635216"/>
          </a:xfrm>
          <a:prstGeom prst="rect">
            <a:avLst/>
          </a:prstGeom>
          <a:noFill/>
          <a:ln>
            <a:noFill/>
          </a:ln>
        </p:spPr>
      </p:pic>
      <p:sp>
        <p:nvSpPr>
          <p:cNvPr id="2" name="Title 1">
            <a:extLst>
              <a:ext uri="{FF2B5EF4-FFF2-40B4-BE49-F238E27FC236}">
                <a16:creationId xmlns:a16="http://schemas.microsoft.com/office/drawing/2014/main" id="{342E8EA6-532D-4824-9829-5BF49859F94F}"/>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1 in 5 Americans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3EE18B-EC37-4FC5-8E6F-34E0EFAFB943}"/>
              </a:ext>
            </a:extLst>
          </p:cNvPr>
          <p:cNvSpPr>
            <a:spLocks noGrp="1"/>
          </p:cNvSpPr>
          <p:nvPr>
            <p:ph type="body" idx="1"/>
          </p:nvPr>
        </p:nvSpPr>
        <p:spPr>
          <a:xfrm>
            <a:off x="263471" y="5498429"/>
            <a:ext cx="6563531" cy="638900"/>
          </a:xfrm>
        </p:spPr>
        <p:txBody>
          <a:bodyPr/>
          <a:lstStyle/>
          <a:p>
            <a:r>
              <a:rPr lang="en-US" i="1" dirty="0"/>
              <a:t>Work with public figures/celebrities (i.e. from Hollywood, sports or local news stations) to do PSAs or events throughout to encourage companies to see the advantage of hiring </a:t>
            </a:r>
            <a:r>
              <a:rPr lang="en-US" i="1" dirty="0" err="1"/>
              <a:t>PwDs</a:t>
            </a:r>
            <a:r>
              <a:rPr lang="en-US" i="1" dirty="0"/>
              <a:t> – </a:t>
            </a:r>
            <a:r>
              <a:rPr lang="en-US" b="1" i="1" dirty="0"/>
              <a:t>Disability Employment First Planning Tool </a:t>
            </a:r>
          </a:p>
        </p:txBody>
      </p:sp>
      <p:sp>
        <p:nvSpPr>
          <p:cNvPr id="4" name="Text Placeholder 3">
            <a:extLst>
              <a:ext uri="{FF2B5EF4-FFF2-40B4-BE49-F238E27FC236}">
                <a16:creationId xmlns:a16="http://schemas.microsoft.com/office/drawing/2014/main" id="{21320281-E655-43E1-A925-16EA5EDE0EDD}"/>
              </a:ext>
            </a:extLst>
          </p:cNvPr>
          <p:cNvSpPr>
            <a:spLocks noGrp="1"/>
          </p:cNvSpPr>
          <p:nvPr>
            <p:ph type="body" idx="2"/>
          </p:nvPr>
        </p:nvSpPr>
        <p:spPr>
          <a:xfrm>
            <a:off x="6524786" y="1201693"/>
            <a:ext cx="2456207" cy="1305327"/>
          </a:xfrm>
        </p:spPr>
        <p:txBody>
          <a:bodyPr/>
          <a:lstStyle/>
          <a:p>
            <a:pPr marL="342900" indent="-342900">
              <a:buFont typeface="Wingdings" panose="05000000000000000000" pitchFamily="2" charset="2"/>
              <a:buChar char="v"/>
            </a:pPr>
            <a:r>
              <a:rPr lang="en-US" i="1" dirty="0"/>
              <a:t>Community members pose alongside cast member of "Born This Way" with copies of the Long Beach Disability Community Resource Guide.  </a:t>
            </a:r>
          </a:p>
          <a:p>
            <a:endParaRPr lang="en-US" i="1" dirty="0"/>
          </a:p>
          <a:p>
            <a:pPr marL="342900" indent="-342900">
              <a:buFont typeface="Wingdings" panose="05000000000000000000" pitchFamily="2" charset="2"/>
              <a:buChar char="v"/>
            </a:pPr>
            <a:r>
              <a:rPr lang="en-US" b="1" i="1" dirty="0"/>
              <a:t>MORE EVENTS, MORE CELEBRITIES AND MORE PUBLIC AWARENESS IS NEEDED </a:t>
            </a:r>
          </a:p>
        </p:txBody>
      </p:sp>
      <p:pic>
        <p:nvPicPr>
          <p:cNvPr id="6" name="Picture 5" descr="Image from the launch of the Long Beach Disability Community Resource Guide. The stars of Born This Way stand surrounded by local leaders. Each person is smiling and holding a copy of the guide.">
            <a:extLst>
              <a:ext uri="{FF2B5EF4-FFF2-40B4-BE49-F238E27FC236}">
                <a16:creationId xmlns:a16="http://schemas.microsoft.com/office/drawing/2014/main" id="{5246C183-AFCE-443A-A8ED-8A47F11395FE}"/>
              </a:ext>
            </a:extLst>
          </p:cNvPr>
          <p:cNvPicPr>
            <a:picLocks noChangeAspect="1"/>
          </p:cNvPicPr>
          <p:nvPr/>
        </p:nvPicPr>
        <p:blipFill>
          <a:blip r:embed="rId2"/>
          <a:stretch>
            <a:fillRect/>
          </a:stretch>
        </p:blipFill>
        <p:spPr>
          <a:xfrm>
            <a:off x="263471" y="1187798"/>
            <a:ext cx="6261315" cy="4174210"/>
          </a:xfrm>
          <a:prstGeom prst="rect">
            <a:avLst/>
          </a:prstGeom>
        </p:spPr>
      </p:pic>
      <p:sp>
        <p:nvSpPr>
          <p:cNvPr id="2" name="Title 1">
            <a:extLst>
              <a:ext uri="{FF2B5EF4-FFF2-40B4-BE49-F238E27FC236}">
                <a16:creationId xmlns:a16="http://schemas.microsoft.com/office/drawing/2014/main" id="{3E8EC3E6-223B-4D14-84D8-1C41087B52D3}"/>
              </a:ext>
            </a:extLst>
          </p:cNvPr>
          <p:cNvSpPr>
            <a:spLocks noGrp="1"/>
          </p:cNvSpPr>
          <p:nvPr>
            <p:ph type="title"/>
          </p:nvPr>
        </p:nvSpPr>
        <p:spPr>
          <a:xfrm>
            <a:off x="751970" y="41957"/>
            <a:ext cx="8229023" cy="276999"/>
          </a:xfrm>
        </p:spPr>
        <p:txBody>
          <a:bodyPr/>
          <a:lstStyle/>
          <a:p>
            <a:pPr algn="r"/>
            <a:r>
              <a:rPr lang="en-US" sz="2400" b="1" dirty="0">
                <a:solidFill>
                  <a:schemeClr val="bg1"/>
                </a:solidFill>
                <a:latin typeface="Libre Baskerville" panose="020B0604020202020204" charset="0"/>
              </a:rPr>
              <a:t>Decreasing Stigma with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Local Celebrities</a:t>
            </a:r>
          </a:p>
        </p:txBody>
      </p:sp>
    </p:spTree>
    <p:extLst>
      <p:ext uri="{BB962C8B-B14F-4D97-AF65-F5344CB8AC3E}">
        <p14:creationId xmlns:p14="http://schemas.microsoft.com/office/powerpoint/2010/main" val="323146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Image result for mckesson"/>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sp>
        <p:nvSpPr>
          <p:cNvPr id="9" name="AutoShape 6" descr="Image result for mckesson"/>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5" name="Picture 4" descr="Logo of the Long Beach Community Foundation.">
            <a:extLst>
              <a:ext uri="{FF2B5EF4-FFF2-40B4-BE49-F238E27FC236}">
                <a16:creationId xmlns:a16="http://schemas.microsoft.com/office/drawing/2014/main" id="{F4B06484-ED3B-4C4C-8041-CD24F7EFAB35}"/>
              </a:ext>
            </a:extLst>
          </p:cNvPr>
          <p:cNvPicPr>
            <a:picLocks noChangeAspect="1"/>
          </p:cNvPicPr>
          <p:nvPr/>
        </p:nvPicPr>
        <p:blipFill>
          <a:blip r:embed="rId3"/>
          <a:stretch>
            <a:fillRect/>
          </a:stretch>
        </p:blipFill>
        <p:spPr>
          <a:xfrm>
            <a:off x="230981" y="1575858"/>
            <a:ext cx="3581400" cy="1066800"/>
          </a:xfrm>
          <a:prstGeom prst="rect">
            <a:avLst/>
          </a:prstGeom>
        </p:spPr>
      </p:pic>
      <p:sp>
        <p:nvSpPr>
          <p:cNvPr id="13" name="TextBox 12">
            <a:extLst>
              <a:ext uri="{FF2B5EF4-FFF2-40B4-BE49-F238E27FC236}">
                <a16:creationId xmlns:a16="http://schemas.microsoft.com/office/drawing/2014/main" id="{0CED53FA-BAE2-B344-8847-817BF0C6BD0F}"/>
              </a:ext>
            </a:extLst>
          </p:cNvPr>
          <p:cNvSpPr txBox="1"/>
          <p:nvPr/>
        </p:nvSpPr>
        <p:spPr>
          <a:xfrm>
            <a:off x="230981" y="2652478"/>
            <a:ext cx="4485243"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hlinkClick r:id="rId4"/>
              </a:rPr>
              <a:t>A Better Future for </a:t>
            </a:r>
          </a:p>
          <a:p>
            <a:r>
              <a:rPr lang="en-US" sz="2000" dirty="0">
                <a:latin typeface="Calibri" panose="020F0502020204030204" pitchFamily="34" charset="0"/>
                <a:cs typeface="Calibri" panose="020F0502020204030204" pitchFamily="34" charset="0"/>
                <a:hlinkClick r:id="rId4"/>
              </a:rPr>
              <a:t>Children &amp; Young Adults with Disabilities </a:t>
            </a:r>
          </a:p>
        </p:txBody>
      </p:sp>
      <p:pic>
        <p:nvPicPr>
          <p:cNvPr id="14" name="Picture 13" descr="Logo of the Khmer Parent Association.">
            <a:extLst>
              <a:ext uri="{FF2B5EF4-FFF2-40B4-BE49-F238E27FC236}">
                <a16:creationId xmlns:a16="http://schemas.microsoft.com/office/drawing/2014/main" id="{64E2DE05-F69B-2641-B12C-F9BCFB7EEAB1}"/>
              </a:ext>
            </a:extLst>
          </p:cNvPr>
          <p:cNvPicPr>
            <a:picLocks noChangeAspect="1"/>
          </p:cNvPicPr>
          <p:nvPr/>
        </p:nvPicPr>
        <p:blipFill>
          <a:blip r:embed="rId5"/>
          <a:stretch>
            <a:fillRect/>
          </a:stretch>
        </p:blipFill>
        <p:spPr>
          <a:xfrm>
            <a:off x="6325886" y="1403886"/>
            <a:ext cx="1594417" cy="1575570"/>
          </a:xfrm>
          <a:prstGeom prst="rect">
            <a:avLst/>
          </a:prstGeom>
        </p:spPr>
      </p:pic>
      <p:sp>
        <p:nvSpPr>
          <p:cNvPr id="15" name="TextBox 14">
            <a:extLst>
              <a:ext uri="{FF2B5EF4-FFF2-40B4-BE49-F238E27FC236}">
                <a16:creationId xmlns:a16="http://schemas.microsoft.com/office/drawing/2014/main" id="{F3DDCB27-CD4B-0C4F-A9C4-1B1CB979D5C8}"/>
              </a:ext>
            </a:extLst>
          </p:cNvPr>
          <p:cNvSpPr txBox="1"/>
          <p:nvPr/>
        </p:nvSpPr>
        <p:spPr>
          <a:xfrm>
            <a:off x="5403314" y="3006411"/>
            <a:ext cx="366158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hlinkClick r:id="rId6"/>
              </a:rPr>
              <a:t>The Khmer Parent Association</a:t>
            </a:r>
            <a:endParaRPr lang="en-US" sz="2000" dirty="0">
              <a:latin typeface="Calibri" panose="020F0502020204030204" pitchFamily="34" charset="0"/>
              <a:cs typeface="Calibri" panose="020F0502020204030204" pitchFamily="34" charset="0"/>
            </a:endParaRPr>
          </a:p>
        </p:txBody>
      </p:sp>
      <p:pic>
        <p:nvPicPr>
          <p:cNvPr id="16" name="Picture 15" descr="Logo of the restaurant 4th and Olive. ">
            <a:extLst>
              <a:ext uri="{FF2B5EF4-FFF2-40B4-BE49-F238E27FC236}">
                <a16:creationId xmlns:a16="http://schemas.microsoft.com/office/drawing/2014/main" id="{8C5EA0F5-1638-5A44-8A25-1A20073FF507}"/>
              </a:ext>
            </a:extLst>
          </p:cNvPr>
          <p:cNvPicPr>
            <a:picLocks noChangeAspect="1"/>
          </p:cNvPicPr>
          <p:nvPr/>
        </p:nvPicPr>
        <p:blipFill>
          <a:blip r:embed="rId7"/>
          <a:stretch>
            <a:fillRect/>
          </a:stretch>
        </p:blipFill>
        <p:spPr>
          <a:xfrm>
            <a:off x="967019" y="3645049"/>
            <a:ext cx="1506583" cy="1506583"/>
          </a:xfrm>
          <a:prstGeom prst="rect">
            <a:avLst/>
          </a:prstGeom>
        </p:spPr>
      </p:pic>
      <p:pic>
        <p:nvPicPr>
          <p:cNvPr id="18" name="Picture 17" descr="Logo of the Regional Hispanic Chamber of Commerce&#10;">
            <a:extLst>
              <a:ext uri="{FF2B5EF4-FFF2-40B4-BE49-F238E27FC236}">
                <a16:creationId xmlns:a16="http://schemas.microsoft.com/office/drawing/2014/main" id="{5B432458-78CE-6540-B23A-85FE204727C2}"/>
              </a:ext>
            </a:extLst>
          </p:cNvPr>
          <p:cNvPicPr>
            <a:picLocks noChangeAspect="1"/>
          </p:cNvPicPr>
          <p:nvPr/>
        </p:nvPicPr>
        <p:blipFill>
          <a:blip r:embed="rId8"/>
          <a:stretch>
            <a:fillRect/>
          </a:stretch>
        </p:blipFill>
        <p:spPr>
          <a:xfrm>
            <a:off x="5702065" y="4006740"/>
            <a:ext cx="2842060" cy="812017"/>
          </a:xfrm>
          <a:prstGeom prst="rect">
            <a:avLst/>
          </a:prstGeom>
        </p:spPr>
      </p:pic>
      <p:sp>
        <p:nvSpPr>
          <p:cNvPr id="19" name="TextBox 18">
            <a:extLst>
              <a:ext uri="{FF2B5EF4-FFF2-40B4-BE49-F238E27FC236}">
                <a16:creationId xmlns:a16="http://schemas.microsoft.com/office/drawing/2014/main" id="{6F5E0170-00F2-D540-8EB9-DF6FCDD254C2}"/>
              </a:ext>
            </a:extLst>
          </p:cNvPr>
          <p:cNvSpPr txBox="1"/>
          <p:nvPr/>
        </p:nvSpPr>
        <p:spPr>
          <a:xfrm>
            <a:off x="5719238" y="4845712"/>
            <a:ext cx="2847254" cy="1015663"/>
          </a:xfrm>
          <a:prstGeom prst="rect">
            <a:avLst/>
          </a:prstGeom>
          <a:noFill/>
        </p:spPr>
        <p:txBody>
          <a:bodyPr wrap="none" rtlCol="0">
            <a:spAutoFit/>
          </a:bodyPr>
          <a:lstStyle/>
          <a:p>
            <a:r>
              <a:rPr lang="en-US" sz="2000" dirty="0">
                <a:hlinkClick r:id="rId9"/>
              </a:rPr>
              <a:t>The Regional Hispanic </a:t>
            </a:r>
          </a:p>
          <a:p>
            <a:r>
              <a:rPr lang="en-US" sz="2000" dirty="0">
                <a:hlinkClick r:id="rId9"/>
              </a:rPr>
              <a:t>Chamber of Commerce</a:t>
            </a:r>
            <a:endParaRPr lang="en-US" sz="2000" dirty="0"/>
          </a:p>
          <a:p>
            <a:endParaRPr lang="en-US" sz="2000" dirty="0"/>
          </a:p>
        </p:txBody>
      </p:sp>
      <p:sp>
        <p:nvSpPr>
          <p:cNvPr id="20" name="Rectangle 19">
            <a:extLst>
              <a:ext uri="{FF2B5EF4-FFF2-40B4-BE49-F238E27FC236}">
                <a16:creationId xmlns:a16="http://schemas.microsoft.com/office/drawing/2014/main" id="{24151162-AFB4-844A-8B7D-B325B4EA1387}"/>
              </a:ext>
            </a:extLst>
          </p:cNvPr>
          <p:cNvSpPr/>
          <p:nvPr/>
        </p:nvSpPr>
        <p:spPr>
          <a:xfrm>
            <a:off x="508037" y="5297189"/>
            <a:ext cx="2925876" cy="707886"/>
          </a:xfrm>
          <a:prstGeom prst="rect">
            <a:avLst/>
          </a:prstGeom>
        </p:spPr>
        <p:txBody>
          <a:bodyPr wrap="square">
            <a:spAutoFit/>
          </a:bodyPr>
          <a:lstStyle/>
          <a:p>
            <a:r>
              <a:rPr lang="en-US" sz="2000" dirty="0">
                <a:hlinkClick r:id="rId10"/>
              </a:rPr>
              <a:t>4th &amp; Olive Restaurant</a:t>
            </a:r>
            <a:endParaRPr lang="en-US" sz="2000" dirty="0"/>
          </a:p>
          <a:p>
            <a:endParaRPr lang="en-US" sz="2000" dirty="0"/>
          </a:p>
        </p:txBody>
      </p:sp>
      <p:sp>
        <p:nvSpPr>
          <p:cNvPr id="2" name="Title 1">
            <a:extLst>
              <a:ext uri="{FF2B5EF4-FFF2-40B4-BE49-F238E27FC236}">
                <a16:creationId xmlns:a16="http://schemas.microsoft.com/office/drawing/2014/main" id="{365FAEF9-C5E2-42FA-BE0F-FC9154954331}"/>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Organizational</a:t>
            </a:r>
            <a:r>
              <a:rPr lang="en-US" sz="2400" b="1" baseline="0" dirty="0">
                <a:solidFill>
                  <a:schemeClr val="bg1"/>
                </a:solidFill>
                <a:latin typeface="Libre Baskerville" panose="020B0604020202020204" charset="0"/>
              </a:rPr>
              <a:t> Profiles</a:t>
            </a:r>
            <a:endParaRPr lang="en-US" sz="2400" b="1" dirty="0">
              <a:solidFill>
                <a:schemeClr val="bg1"/>
              </a:solidFill>
              <a:latin typeface="Libre Baskerville" panose="020B0604020202020204" charset="0"/>
            </a:endParaRPr>
          </a:p>
        </p:txBody>
      </p:sp>
    </p:spTree>
    <p:extLst>
      <p:ext uri="{BB962C8B-B14F-4D97-AF65-F5344CB8AC3E}">
        <p14:creationId xmlns:p14="http://schemas.microsoft.com/office/powerpoint/2010/main" val="269148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of the Tichenor Clinic for Children">
            <a:extLst>
              <a:ext uri="{FF2B5EF4-FFF2-40B4-BE49-F238E27FC236}">
                <a16:creationId xmlns:a16="http://schemas.microsoft.com/office/drawing/2014/main" id="{0DFA1E8B-0A8B-7E4D-B513-863CB282A25B}"/>
              </a:ext>
            </a:extLst>
          </p:cNvPr>
          <p:cNvPicPr>
            <a:picLocks noChangeAspect="1"/>
          </p:cNvPicPr>
          <p:nvPr/>
        </p:nvPicPr>
        <p:blipFill>
          <a:blip r:embed="rId3"/>
          <a:stretch>
            <a:fillRect/>
          </a:stretch>
        </p:blipFill>
        <p:spPr>
          <a:xfrm>
            <a:off x="42912" y="1481342"/>
            <a:ext cx="2717800" cy="1270000"/>
          </a:xfrm>
          <a:prstGeom prst="rect">
            <a:avLst/>
          </a:prstGeom>
        </p:spPr>
      </p:pic>
      <p:sp>
        <p:nvSpPr>
          <p:cNvPr id="5" name="TextBox 4">
            <a:extLst>
              <a:ext uri="{FF2B5EF4-FFF2-40B4-BE49-F238E27FC236}">
                <a16:creationId xmlns:a16="http://schemas.microsoft.com/office/drawing/2014/main" id="{32592493-5C64-DA49-9F97-BF7C302DEF42}"/>
              </a:ext>
            </a:extLst>
          </p:cNvPr>
          <p:cNvSpPr txBox="1"/>
          <p:nvPr/>
        </p:nvSpPr>
        <p:spPr>
          <a:xfrm>
            <a:off x="520813" y="2814218"/>
            <a:ext cx="2161169"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hlinkClick r:id="rId4"/>
              </a:rPr>
              <a:t>The Tichenor Clinic</a:t>
            </a:r>
            <a:endParaRPr lang="en-US" sz="2000" dirty="0">
              <a:latin typeface="Calibri" panose="020F0502020204030204" pitchFamily="34" charset="0"/>
              <a:cs typeface="Calibri" panose="020F0502020204030204" pitchFamily="34" charset="0"/>
            </a:endParaRPr>
          </a:p>
        </p:txBody>
      </p:sp>
      <p:pic>
        <p:nvPicPr>
          <p:cNvPr id="7" name="Picture 6" descr="Logo fo the Stramski Children's Development Center.">
            <a:extLst>
              <a:ext uri="{FF2B5EF4-FFF2-40B4-BE49-F238E27FC236}">
                <a16:creationId xmlns:a16="http://schemas.microsoft.com/office/drawing/2014/main" id="{028E1116-7B84-B84A-A03B-4C84BA12F8A7}"/>
              </a:ext>
            </a:extLst>
          </p:cNvPr>
          <p:cNvPicPr>
            <a:picLocks noChangeAspect="1"/>
          </p:cNvPicPr>
          <p:nvPr/>
        </p:nvPicPr>
        <p:blipFill>
          <a:blip r:embed="rId5"/>
          <a:stretch>
            <a:fillRect/>
          </a:stretch>
        </p:blipFill>
        <p:spPr>
          <a:xfrm>
            <a:off x="4593961" y="1525772"/>
            <a:ext cx="3230639" cy="1402112"/>
          </a:xfrm>
          <a:prstGeom prst="rect">
            <a:avLst/>
          </a:prstGeom>
        </p:spPr>
      </p:pic>
      <p:sp>
        <p:nvSpPr>
          <p:cNvPr id="9" name="Rectangle 8">
            <a:extLst>
              <a:ext uri="{FF2B5EF4-FFF2-40B4-BE49-F238E27FC236}">
                <a16:creationId xmlns:a16="http://schemas.microsoft.com/office/drawing/2014/main" id="{8C3EA292-A957-7245-9811-ACC6C6D3DA45}"/>
              </a:ext>
            </a:extLst>
          </p:cNvPr>
          <p:cNvSpPr/>
          <p:nvPr/>
        </p:nvSpPr>
        <p:spPr>
          <a:xfrm>
            <a:off x="4859020" y="3056233"/>
            <a:ext cx="4284980"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hlinkClick r:id="rId6"/>
              </a:rPr>
              <a:t>The</a:t>
            </a:r>
            <a:r>
              <a:rPr lang="en-US" sz="2000" dirty="0">
                <a:latin typeface="Lato"/>
                <a:hlinkClick r:id="rId6"/>
              </a:rPr>
              <a:t> Stramski Children’s Development</a:t>
            </a:r>
            <a:endParaRPr lang="en-US" sz="2000" dirty="0">
              <a:latin typeface="Lato"/>
            </a:endParaRPr>
          </a:p>
        </p:txBody>
      </p:sp>
      <p:pic>
        <p:nvPicPr>
          <p:cNvPr id="10" name="Picture 9" descr="Logo of SCRS-IL">
            <a:extLst>
              <a:ext uri="{FF2B5EF4-FFF2-40B4-BE49-F238E27FC236}">
                <a16:creationId xmlns:a16="http://schemas.microsoft.com/office/drawing/2014/main" id="{4BA5E1A7-7E29-1649-8BD7-DED9235DD27B}"/>
              </a:ext>
            </a:extLst>
          </p:cNvPr>
          <p:cNvPicPr>
            <a:picLocks noChangeAspect="1"/>
          </p:cNvPicPr>
          <p:nvPr/>
        </p:nvPicPr>
        <p:blipFill>
          <a:blip r:embed="rId7"/>
          <a:stretch>
            <a:fillRect/>
          </a:stretch>
        </p:blipFill>
        <p:spPr>
          <a:xfrm>
            <a:off x="4593961" y="4173189"/>
            <a:ext cx="2586809" cy="855533"/>
          </a:xfrm>
          <a:prstGeom prst="rect">
            <a:avLst/>
          </a:prstGeom>
        </p:spPr>
      </p:pic>
      <p:sp>
        <p:nvSpPr>
          <p:cNvPr id="11" name="TextBox 10">
            <a:extLst>
              <a:ext uri="{FF2B5EF4-FFF2-40B4-BE49-F238E27FC236}">
                <a16:creationId xmlns:a16="http://schemas.microsoft.com/office/drawing/2014/main" id="{D8A01BE5-955F-5548-9069-A62D3FA1D7F5}"/>
              </a:ext>
            </a:extLst>
          </p:cNvPr>
          <p:cNvSpPr txBox="1"/>
          <p:nvPr/>
        </p:nvSpPr>
        <p:spPr>
          <a:xfrm>
            <a:off x="4550040" y="5237736"/>
            <a:ext cx="3134191" cy="1015663"/>
          </a:xfrm>
          <a:prstGeom prst="rect">
            <a:avLst/>
          </a:prstGeom>
          <a:noFill/>
        </p:spPr>
        <p:txBody>
          <a:bodyPr wrap="none" rtlCol="0">
            <a:spAutoFit/>
          </a:bodyPr>
          <a:lstStyle/>
          <a:p>
            <a:r>
              <a:rPr lang="en-US" sz="2000" dirty="0">
                <a:hlinkClick r:id="rId8"/>
              </a:rPr>
              <a:t>SC Resource Services for</a:t>
            </a:r>
          </a:p>
          <a:p>
            <a:pPr algn="r"/>
            <a:r>
              <a:rPr lang="en-US" sz="2000" dirty="0">
                <a:hlinkClick r:id="rId8"/>
              </a:rPr>
              <a:t> Independent Living</a:t>
            </a:r>
            <a:endParaRPr lang="en-US" sz="2000" dirty="0"/>
          </a:p>
          <a:p>
            <a:endParaRPr lang="en-US" sz="2000" dirty="0"/>
          </a:p>
        </p:txBody>
      </p:sp>
      <p:pic>
        <p:nvPicPr>
          <p:cNvPr id="15" name="Picture 14" descr="Logo for the Harbor Regional Center ">
            <a:extLst>
              <a:ext uri="{FF2B5EF4-FFF2-40B4-BE49-F238E27FC236}">
                <a16:creationId xmlns:a16="http://schemas.microsoft.com/office/drawing/2014/main" id="{3A664196-64E8-AF41-8F89-E92696CE3140}"/>
              </a:ext>
            </a:extLst>
          </p:cNvPr>
          <p:cNvPicPr>
            <a:picLocks noChangeAspect="1"/>
          </p:cNvPicPr>
          <p:nvPr/>
        </p:nvPicPr>
        <p:blipFill>
          <a:blip r:embed="rId9"/>
          <a:stretch>
            <a:fillRect/>
          </a:stretch>
        </p:blipFill>
        <p:spPr>
          <a:xfrm>
            <a:off x="216631" y="3600135"/>
            <a:ext cx="2153385" cy="867477"/>
          </a:xfrm>
          <a:prstGeom prst="rect">
            <a:avLst/>
          </a:prstGeom>
        </p:spPr>
      </p:pic>
      <p:sp>
        <p:nvSpPr>
          <p:cNvPr id="16" name="TextBox 15">
            <a:extLst>
              <a:ext uri="{FF2B5EF4-FFF2-40B4-BE49-F238E27FC236}">
                <a16:creationId xmlns:a16="http://schemas.microsoft.com/office/drawing/2014/main" id="{08443D2E-A075-0740-91D0-BF984AA7B306}"/>
              </a:ext>
            </a:extLst>
          </p:cNvPr>
          <p:cNvSpPr txBox="1"/>
          <p:nvPr/>
        </p:nvSpPr>
        <p:spPr>
          <a:xfrm>
            <a:off x="171637" y="4453458"/>
            <a:ext cx="2893741" cy="400110"/>
          </a:xfrm>
          <a:prstGeom prst="rect">
            <a:avLst/>
          </a:prstGeom>
          <a:noFill/>
        </p:spPr>
        <p:txBody>
          <a:bodyPr wrap="square" rtlCol="0">
            <a:spAutoFit/>
          </a:bodyPr>
          <a:lstStyle/>
          <a:p>
            <a:r>
              <a:rPr lang="en-US" sz="2000" dirty="0">
                <a:hlinkClick r:id="rId10"/>
              </a:rPr>
              <a:t>Harbor Regional Center</a:t>
            </a:r>
            <a:endParaRPr lang="en-US" sz="2000" dirty="0"/>
          </a:p>
        </p:txBody>
      </p:sp>
      <p:sp>
        <p:nvSpPr>
          <p:cNvPr id="2" name="Title 1">
            <a:extLst>
              <a:ext uri="{FF2B5EF4-FFF2-40B4-BE49-F238E27FC236}">
                <a16:creationId xmlns:a16="http://schemas.microsoft.com/office/drawing/2014/main" id="{8EA0AC6D-3C3B-4091-9A06-6C36472A2EEE}"/>
              </a:ext>
            </a:extLst>
          </p:cNvPr>
          <p:cNvSpPr>
            <a:spLocks noGrp="1"/>
          </p:cNvSpPr>
          <p:nvPr>
            <p:ph type="title"/>
          </p:nvPr>
        </p:nvSpPr>
        <p:spPr/>
        <p:txBody>
          <a:bodyPr/>
          <a:lstStyle/>
          <a:p>
            <a:pPr algn="r"/>
            <a:r>
              <a:rPr lang="en-US" sz="2400" b="1" i="0" dirty="0">
                <a:solidFill>
                  <a:srgbClr val="FFFFFF"/>
                </a:solidFill>
                <a:effectLst/>
                <a:latin typeface="Libre Baskerville" panose="020B0604020202020204" charset="0"/>
                <a:ea typeface="Calibri" panose="020F0502020204030204" pitchFamily="34" charset="0"/>
                <a:cs typeface="Calibri" panose="020F0502020204030204" pitchFamily="34" charset="0"/>
              </a:rPr>
              <a:t>Organizational</a:t>
            </a:r>
            <a:r>
              <a:rPr lang="en-US" sz="2400" b="1" i="0" baseline="0" dirty="0">
                <a:solidFill>
                  <a:srgbClr val="FFFFFF"/>
                </a:solidFill>
                <a:effectLst/>
                <a:latin typeface="Libre Baskerville" panose="020B0604020202020204" charset="0"/>
                <a:ea typeface="Calibri" panose="020F0502020204030204" pitchFamily="34" charset="0"/>
                <a:cs typeface="Calibri" panose="020F0502020204030204" pitchFamily="34" charset="0"/>
              </a:rPr>
              <a:t> Profiles Part 2</a:t>
            </a:r>
            <a:endParaRPr lang="en-US" sz="2400" dirty="0">
              <a:latin typeface="Libre Baskerville" panose="020B0604020202020204" charset="0"/>
            </a:endParaRPr>
          </a:p>
        </p:txBody>
      </p:sp>
    </p:spTree>
    <p:extLst>
      <p:ext uri="{BB962C8B-B14F-4D97-AF65-F5344CB8AC3E}">
        <p14:creationId xmlns:p14="http://schemas.microsoft.com/office/powerpoint/2010/main" val="2792525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8FA0E3-714E-450A-84EF-737B0799E7EA}"/>
              </a:ext>
            </a:extLst>
          </p:cNvPr>
          <p:cNvSpPr>
            <a:spLocks noGrp="1"/>
          </p:cNvSpPr>
          <p:nvPr>
            <p:ph type="ctrTitle"/>
          </p:nvPr>
        </p:nvSpPr>
        <p:spPr>
          <a:xfrm>
            <a:off x="1181745" y="390187"/>
            <a:ext cx="7772400" cy="276999"/>
          </a:xfrm>
        </p:spPr>
        <p:txBody>
          <a:bodyPr/>
          <a:lstStyle/>
          <a:p>
            <a:pPr algn="r"/>
            <a:r>
              <a:rPr lang="en-US" sz="2400" b="1" dirty="0">
                <a:solidFill>
                  <a:schemeClr val="bg1"/>
                </a:solidFill>
                <a:latin typeface="Libre Baskerville" panose="020B0604020202020204" charset="0"/>
              </a:rPr>
              <a:t>Make the Best of Limited Resources  -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Free Resources to Diverse Audiences</a:t>
            </a:r>
            <a:br>
              <a:rPr lang="en-US" sz="2400" dirty="0"/>
            </a:br>
            <a:endParaRPr lang="en-US" sz="2400" dirty="0"/>
          </a:p>
        </p:txBody>
      </p:sp>
      <p:sp>
        <p:nvSpPr>
          <p:cNvPr id="6" name="Subtitle 5">
            <a:extLst>
              <a:ext uri="{FF2B5EF4-FFF2-40B4-BE49-F238E27FC236}">
                <a16:creationId xmlns:a16="http://schemas.microsoft.com/office/drawing/2014/main" id="{4D51999D-D825-41C5-A2D8-7736783AE71C}"/>
              </a:ext>
            </a:extLst>
          </p:cNvPr>
          <p:cNvSpPr>
            <a:spLocks noGrp="1"/>
          </p:cNvSpPr>
          <p:nvPr>
            <p:ph type="subTitle" idx="1"/>
          </p:nvPr>
        </p:nvSpPr>
        <p:spPr>
          <a:xfrm>
            <a:off x="1181745" y="2329751"/>
            <a:ext cx="6923869" cy="2653292"/>
          </a:xfrm>
        </p:spPr>
        <p:txBody>
          <a:bodyPr/>
          <a:lstStyle/>
          <a:p>
            <a:endParaRPr lang="en-US" sz="2400" dirty="0">
              <a:latin typeface="Libre Baskerville" panose="020B0604020202020204" charset="0"/>
            </a:endParaRPr>
          </a:p>
        </p:txBody>
      </p:sp>
      <p:sp>
        <p:nvSpPr>
          <p:cNvPr id="7" name="Rectangle 6">
            <a:extLst>
              <a:ext uri="{FF2B5EF4-FFF2-40B4-BE49-F238E27FC236}">
                <a16:creationId xmlns:a16="http://schemas.microsoft.com/office/drawing/2014/main" id="{BA088AD3-186C-4E4B-A88F-65C4E4D40B1C}"/>
              </a:ext>
            </a:extLst>
          </p:cNvPr>
          <p:cNvSpPr/>
          <p:nvPr/>
        </p:nvSpPr>
        <p:spPr>
          <a:xfrm>
            <a:off x="2286000" y="3136613"/>
            <a:ext cx="4572000" cy="584775"/>
          </a:xfrm>
          <a:prstGeom prst="rect">
            <a:avLst/>
          </a:prstGeom>
        </p:spPr>
        <p:txBody>
          <a:bodyPr>
            <a:spAutoFit/>
          </a:bodyPr>
          <a:lstStyle/>
          <a:p>
            <a:pPr algn="r"/>
            <a:r>
              <a:rPr lang="en-US" sz="1600" b="1" dirty="0">
                <a:solidFill>
                  <a:schemeClr val="bg1"/>
                </a:solidFill>
                <a:latin typeface="Libre Baskerville" panose="020B0604020202020204" charset="0"/>
              </a:rPr>
              <a:t>Make the Best of Limited Resources  - </a:t>
            </a:r>
            <a:br>
              <a:rPr lang="en-US" sz="1600" b="1" dirty="0">
                <a:solidFill>
                  <a:schemeClr val="bg1"/>
                </a:solidFill>
                <a:latin typeface="Libre Baskerville" panose="020B0604020202020204" charset="0"/>
              </a:rPr>
            </a:br>
            <a:r>
              <a:rPr lang="en-US" sz="1600" b="1" dirty="0">
                <a:solidFill>
                  <a:schemeClr val="bg1"/>
                </a:solidFill>
                <a:latin typeface="Libre Baskerville" panose="020B0604020202020204" charset="0"/>
              </a:rPr>
              <a:t>Decreasing Stigma with Local Celebrities</a:t>
            </a:r>
            <a:endParaRPr lang="en-US" dirty="0"/>
          </a:p>
        </p:txBody>
      </p:sp>
      <p:pic>
        <p:nvPicPr>
          <p:cNvPr id="7170" name="Picture 2" descr="Image of a work desk covered with art supplies with the text FREE RESOURCE superimposed. ">
            <a:extLst>
              <a:ext uri="{FF2B5EF4-FFF2-40B4-BE49-F238E27FC236}">
                <a16:creationId xmlns:a16="http://schemas.microsoft.com/office/drawing/2014/main" id="{E701D247-ABE1-4621-8781-0CEE15AFE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5263"/>
            <a:ext cx="91440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790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339C2-D751-4FEF-A2D1-C8A980A39939}"/>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Office of Disability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Employment Policy (ODEP)</a:t>
            </a:r>
          </a:p>
        </p:txBody>
      </p:sp>
      <p:sp>
        <p:nvSpPr>
          <p:cNvPr id="5" name="Text Placeholder 4">
            <a:extLst>
              <a:ext uri="{FF2B5EF4-FFF2-40B4-BE49-F238E27FC236}">
                <a16:creationId xmlns:a16="http://schemas.microsoft.com/office/drawing/2014/main" id="{5E5201CB-B23B-401E-8BBE-08C19FC34087}"/>
              </a:ext>
            </a:extLst>
          </p:cNvPr>
          <p:cNvSpPr>
            <a:spLocks noGrp="1"/>
          </p:cNvSpPr>
          <p:nvPr>
            <p:ph type="body" idx="1"/>
          </p:nvPr>
        </p:nvSpPr>
        <p:spPr>
          <a:xfrm>
            <a:off x="612485" y="3757693"/>
            <a:ext cx="8229023" cy="276999"/>
          </a:xfrm>
        </p:spPr>
        <p:txBody>
          <a:bodyPr/>
          <a:lstStyle/>
          <a:p>
            <a:pPr marL="285750" indent="-285750">
              <a:buFont typeface="Wingdings" panose="05000000000000000000" pitchFamily="2" charset="2"/>
              <a:buChar char="v"/>
            </a:pPr>
            <a:r>
              <a:rPr lang="en-US" sz="1800" dirty="0">
                <a:latin typeface="Libre Baskerville" panose="020B0604020202020204" charset="0"/>
              </a:rPr>
              <a:t>The Office of Disability Employment Policy (ODEP) is the only non-regulatory federal agency that promotes policies and coordinates with employers and all levels of government to increase workplace success for people with disabilities.</a:t>
            </a:r>
          </a:p>
          <a:p>
            <a:pPr algn="ctr"/>
            <a:endParaRPr lang="en-US" sz="1800" b="1" dirty="0">
              <a:latin typeface="Libre Baskerville" panose="020B0604020202020204" charset="0"/>
              <a:hlinkClick r:id="rId2"/>
            </a:endParaRPr>
          </a:p>
          <a:p>
            <a:pPr algn="ctr"/>
            <a:r>
              <a:rPr lang="en-US" sz="1800" b="1" dirty="0">
                <a:latin typeface="Libre Baskerville" panose="020B0604020202020204" charset="0"/>
                <a:hlinkClick r:id="rId2"/>
              </a:rPr>
              <a:t>https://www.dol.gov/odep/</a:t>
            </a:r>
            <a:endParaRPr lang="en-US" sz="1800" b="1" dirty="0">
              <a:latin typeface="Libre Baskerville" panose="020B0604020202020204" charset="0"/>
            </a:endParaRPr>
          </a:p>
        </p:txBody>
      </p:sp>
      <p:pic>
        <p:nvPicPr>
          <p:cNvPr id="7" name="Picture 6" descr="Logo of the Office of Disability Employment Policy. ">
            <a:extLst>
              <a:ext uri="{FF2B5EF4-FFF2-40B4-BE49-F238E27FC236}">
                <a16:creationId xmlns:a16="http://schemas.microsoft.com/office/drawing/2014/main" id="{7D587676-8710-4440-9D8D-A0959B5225AD}"/>
              </a:ext>
            </a:extLst>
          </p:cNvPr>
          <p:cNvPicPr>
            <a:picLocks noChangeAspect="1"/>
          </p:cNvPicPr>
          <p:nvPr/>
        </p:nvPicPr>
        <p:blipFill>
          <a:blip r:embed="rId3"/>
          <a:stretch>
            <a:fillRect/>
          </a:stretch>
        </p:blipFill>
        <p:spPr>
          <a:xfrm>
            <a:off x="1909775" y="1395493"/>
            <a:ext cx="5324475" cy="2362200"/>
          </a:xfrm>
          <a:prstGeom prst="rect">
            <a:avLst/>
          </a:prstGeom>
        </p:spPr>
      </p:pic>
    </p:spTree>
    <p:extLst>
      <p:ext uri="{BB962C8B-B14F-4D97-AF65-F5344CB8AC3E}">
        <p14:creationId xmlns:p14="http://schemas.microsoft.com/office/powerpoint/2010/main" val="13062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3407-0954-4EB8-B040-3C04B830A752}"/>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ODEP Workforce Resources: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LEAD Center</a:t>
            </a:r>
          </a:p>
        </p:txBody>
      </p:sp>
      <p:sp>
        <p:nvSpPr>
          <p:cNvPr id="3" name="Text Placeholder 2">
            <a:extLst>
              <a:ext uri="{FF2B5EF4-FFF2-40B4-BE49-F238E27FC236}">
                <a16:creationId xmlns:a16="http://schemas.microsoft.com/office/drawing/2014/main" id="{CDDD327C-969D-4256-93D3-6F966EE1FED8}"/>
              </a:ext>
            </a:extLst>
          </p:cNvPr>
          <p:cNvSpPr>
            <a:spLocks noGrp="1"/>
          </p:cNvSpPr>
          <p:nvPr>
            <p:ph type="body" idx="1"/>
          </p:nvPr>
        </p:nvSpPr>
        <p:spPr>
          <a:xfrm>
            <a:off x="457502" y="4005920"/>
            <a:ext cx="8229023" cy="276999"/>
          </a:xfrm>
        </p:spPr>
        <p:txBody>
          <a:bodyPr/>
          <a:lstStyle/>
          <a:p>
            <a:pPr marL="285750" indent="-285750">
              <a:buFont typeface="Wingdings" panose="05000000000000000000" pitchFamily="2" charset="2"/>
              <a:buChar char="v"/>
            </a:pPr>
            <a:r>
              <a:rPr lang="en-US" sz="1600" dirty="0">
                <a:latin typeface="Libre Baskerville" panose="020B0604020202020204" charset="0"/>
              </a:rPr>
              <a:t>The LEAD Center is a collaborative of disability, workforce and economic empowerment organizations led by National Disability Institute.</a:t>
            </a:r>
          </a:p>
          <a:p>
            <a:pPr marL="285750" indent="-285750">
              <a:buFont typeface="Wingdings" panose="05000000000000000000" pitchFamily="2" charset="2"/>
              <a:buChar char="v"/>
            </a:pPr>
            <a:r>
              <a:rPr lang="en-US" sz="1600" u="sng" dirty="0">
                <a:latin typeface="Libre Baskerville" panose="020B0604020202020204" charset="0"/>
                <a:hlinkClick r:id="rId2"/>
              </a:rPr>
              <a:t>The LEAD Center</a:t>
            </a:r>
            <a:r>
              <a:rPr lang="en-US" sz="1600" dirty="0">
                <a:latin typeface="Libre Baskerville" panose="020B0604020202020204" charset="0"/>
              </a:rPr>
              <a:t> is dedicated to advancing sustainable individual and systems-level change to improve competitive, integrated employment and economic self-sufficiency for adults across the spectrum of disabilities.</a:t>
            </a:r>
          </a:p>
          <a:p>
            <a:pPr marL="285750" indent="-285750">
              <a:buFont typeface="Wingdings" panose="05000000000000000000" pitchFamily="2" charset="2"/>
              <a:buChar char="v"/>
            </a:pPr>
            <a:r>
              <a:rPr lang="en-US" sz="1600" dirty="0">
                <a:latin typeface="Libre Baskerville" panose="020B0604020202020204" charset="0"/>
              </a:rPr>
              <a:t>The LEAD Center's work focuses on three core leadership areas: policy, employment and economic advancement. </a:t>
            </a:r>
          </a:p>
          <a:p>
            <a:pPr marL="285750" indent="-285750">
              <a:buFont typeface="Wingdings" panose="05000000000000000000" pitchFamily="2" charset="2"/>
              <a:buChar char="v"/>
            </a:pPr>
            <a:r>
              <a:rPr lang="en-US" sz="1600" dirty="0">
                <a:latin typeface="Libre Baskerville" panose="020B0604020202020204" charset="0"/>
              </a:rPr>
              <a:t>Other resources: </a:t>
            </a:r>
          </a:p>
          <a:p>
            <a:pPr marL="694192" lvl="1" indent="-285750">
              <a:buFont typeface="Wingdings" panose="05000000000000000000" pitchFamily="2" charset="2"/>
              <a:buChar char="v"/>
            </a:pPr>
            <a:r>
              <a:rPr lang="en-US" sz="1600" u="sng" dirty="0">
                <a:latin typeface="Libre Baskerville" panose="020B0604020202020204" charset="0"/>
                <a:hlinkClick r:id="rId3"/>
              </a:rPr>
              <a:t>Employment First Website</a:t>
            </a:r>
            <a:r>
              <a:rPr lang="en-US" sz="1600" dirty="0">
                <a:latin typeface="Libre Baskerville" panose="020B0604020202020204" charset="0"/>
              </a:rPr>
              <a:t> </a:t>
            </a:r>
          </a:p>
          <a:p>
            <a:pPr marL="694192" lvl="1" indent="-285750">
              <a:buFont typeface="Wingdings" panose="05000000000000000000" pitchFamily="2" charset="2"/>
              <a:buChar char="v"/>
            </a:pPr>
            <a:r>
              <a:rPr lang="en-US" sz="1600" u="sng" dirty="0">
                <a:latin typeface="Libre Baskerville" panose="020B0604020202020204" charset="0"/>
                <a:hlinkClick r:id="rId4"/>
              </a:rPr>
              <a:t>LEAD On!</a:t>
            </a:r>
            <a:r>
              <a:rPr lang="en-US" sz="1600" dirty="0">
                <a:latin typeface="Libre Baskerville" panose="020B0604020202020204" charset="0"/>
              </a:rPr>
              <a:t> quarterly newsletter.</a:t>
            </a:r>
          </a:p>
          <a:p>
            <a:pPr marL="285750" indent="-285750">
              <a:buFont typeface="Wingdings" panose="05000000000000000000" pitchFamily="2" charset="2"/>
              <a:buChar char="v"/>
            </a:pPr>
            <a:endParaRPr lang="en-US" sz="1600" dirty="0">
              <a:latin typeface="Libre Baskerville" panose="020B0604020202020204" charset="0"/>
            </a:endParaRPr>
          </a:p>
        </p:txBody>
      </p:sp>
      <p:pic>
        <p:nvPicPr>
          <p:cNvPr id="4" name="Picture 2" descr="Logo for the LEAD Center">
            <a:extLst>
              <a:ext uri="{FF2B5EF4-FFF2-40B4-BE49-F238E27FC236}">
                <a16:creationId xmlns:a16="http://schemas.microsoft.com/office/drawing/2014/main" id="{11F2953B-A319-4CC1-A595-3C1F154EB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58" y="1503062"/>
            <a:ext cx="5231435" cy="1114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5E8FB7F-9F4D-49D2-B124-71602187FDBB}"/>
              </a:ext>
            </a:extLst>
          </p:cNvPr>
          <p:cNvSpPr/>
          <p:nvPr/>
        </p:nvSpPr>
        <p:spPr>
          <a:xfrm>
            <a:off x="552127" y="2942210"/>
            <a:ext cx="8134398" cy="1015663"/>
          </a:xfrm>
          <a:prstGeom prst="rect">
            <a:avLst/>
          </a:prstGeom>
        </p:spPr>
        <p:txBody>
          <a:bodyPr wrap="square">
            <a:spAutoFit/>
          </a:bodyPr>
          <a:lstStyle/>
          <a:p>
            <a:pPr algn="ctr"/>
            <a:r>
              <a:rPr lang="en-US" sz="2000" dirty="0">
                <a:latin typeface="Libre Baskerville" panose="020B0604020202020204" charset="0"/>
                <a:hlinkClick r:id="rId6"/>
              </a:rPr>
              <a:t>National Center on Leadership for the Employment and Economic Advancement of People with Disabilities </a:t>
            </a:r>
          </a:p>
          <a:p>
            <a:pPr algn="ctr"/>
            <a:r>
              <a:rPr lang="en-US" sz="2000" dirty="0">
                <a:latin typeface="Libre Baskerville" panose="020B0604020202020204" charset="0"/>
                <a:hlinkClick r:id="rId6"/>
              </a:rPr>
              <a:t>(LEAD Center).</a:t>
            </a:r>
            <a:endParaRPr lang="en-US" sz="2000" dirty="0">
              <a:latin typeface="Libre Baskerville" panose="020B0604020202020204" charset="0"/>
            </a:endParaRPr>
          </a:p>
        </p:txBody>
      </p:sp>
    </p:spTree>
    <p:extLst>
      <p:ext uri="{BB962C8B-B14F-4D97-AF65-F5344CB8AC3E}">
        <p14:creationId xmlns:p14="http://schemas.microsoft.com/office/powerpoint/2010/main" val="2880507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764B-01DD-4A34-9098-2FF81CBB92B9}"/>
              </a:ext>
            </a:extLst>
          </p:cNvPr>
          <p:cNvSpPr>
            <a:spLocks noGrp="1"/>
          </p:cNvSpPr>
          <p:nvPr>
            <p:ph type="title"/>
          </p:nvPr>
        </p:nvSpPr>
        <p:spPr/>
        <p:txBody>
          <a:bodyPr/>
          <a:lstStyle/>
          <a:p>
            <a:pPr algn="r"/>
            <a:r>
              <a:rPr lang="en-US" sz="2000" b="1" dirty="0">
                <a:solidFill>
                  <a:schemeClr val="bg1"/>
                </a:solidFill>
                <a:latin typeface="Libre Baskerville" panose="020B0604020202020204" charset="0"/>
              </a:rPr>
              <a:t>ODEP Youth Resources: NCWD</a:t>
            </a:r>
          </a:p>
        </p:txBody>
      </p:sp>
      <p:sp>
        <p:nvSpPr>
          <p:cNvPr id="3" name="Text Placeholder 2">
            <a:extLst>
              <a:ext uri="{FF2B5EF4-FFF2-40B4-BE49-F238E27FC236}">
                <a16:creationId xmlns:a16="http://schemas.microsoft.com/office/drawing/2014/main" id="{A3023D07-56DE-4413-84AB-E2B3B099C0E3}"/>
              </a:ext>
            </a:extLst>
          </p:cNvPr>
          <p:cNvSpPr>
            <a:spLocks noGrp="1"/>
          </p:cNvSpPr>
          <p:nvPr>
            <p:ph type="body" idx="1"/>
          </p:nvPr>
        </p:nvSpPr>
        <p:spPr>
          <a:xfrm>
            <a:off x="457502" y="1577242"/>
            <a:ext cx="4006010" cy="4467097"/>
          </a:xfrm>
        </p:spPr>
        <p:txBody>
          <a:bodyPr/>
          <a:lstStyle/>
          <a:p>
            <a:pPr marL="342900" indent="-342900">
              <a:buFont typeface="Wingdings" panose="05000000000000000000" pitchFamily="2" charset="2"/>
              <a:buChar char="v"/>
            </a:pPr>
            <a:r>
              <a:rPr lang="en-US" sz="1800" u="sng" dirty="0">
                <a:latin typeface="Libre Baskerville" panose="020B0604020202020204" charset="0"/>
                <a:hlinkClick r:id="rId2"/>
              </a:rPr>
              <a:t>National Collaborative on Workforce and Disability for Youth (NCWD/Youth)</a:t>
            </a:r>
            <a:r>
              <a:rPr lang="en-US" sz="1800" u="sng" dirty="0">
                <a:latin typeface="Libre Baskerville" panose="020B0604020202020204" charset="0"/>
              </a:rPr>
              <a:t> is</a:t>
            </a:r>
            <a:r>
              <a:rPr lang="en-US" sz="1800" dirty="0">
                <a:latin typeface="Libre Baskerville" panose="020B0604020202020204" charset="0"/>
              </a:rPr>
              <a:t> a partnership to promote success for youth with disabilities entering the world of work.</a:t>
            </a:r>
          </a:p>
          <a:p>
            <a:pPr marL="342900" indent="-342900">
              <a:buFont typeface="Wingdings" panose="05000000000000000000" pitchFamily="2" charset="2"/>
              <a:buChar char="v"/>
            </a:pPr>
            <a:r>
              <a:rPr lang="en-US" sz="1800" dirty="0">
                <a:latin typeface="Libre Baskerville" panose="020B0604020202020204" charset="0"/>
              </a:rPr>
              <a:t>The NCWD/Youth website houses numerous youth-focused resources including:</a:t>
            </a:r>
          </a:p>
          <a:p>
            <a:pPr marL="751342" lvl="1" indent="-342900">
              <a:buFont typeface="Wingdings" panose="05000000000000000000" pitchFamily="2" charset="2"/>
              <a:buChar char="v"/>
            </a:pPr>
            <a:r>
              <a:rPr lang="en-US" sz="1800" dirty="0">
                <a:latin typeface="Libre Baskerville" panose="020B0604020202020204" charset="0"/>
                <a:hlinkClick r:id="rId3"/>
              </a:rPr>
              <a:t>Guideposts for Success</a:t>
            </a:r>
            <a:endParaRPr lang="en-US" sz="1800" dirty="0">
              <a:latin typeface="Libre Baskerville" panose="020B0604020202020204" charset="0"/>
            </a:endParaRPr>
          </a:p>
          <a:p>
            <a:pPr marL="751342" lvl="1" indent="-342900">
              <a:buFont typeface="Wingdings" panose="05000000000000000000" pitchFamily="2" charset="2"/>
              <a:buChar char="v"/>
            </a:pPr>
            <a:r>
              <a:rPr lang="en-US" sz="1800" dirty="0">
                <a:latin typeface="Libre Baskerville" panose="020B0604020202020204" charset="0"/>
                <a:hlinkClick r:id="rId4"/>
              </a:rPr>
              <a:t>Career Development</a:t>
            </a:r>
            <a:endParaRPr lang="en-US" sz="1800" dirty="0">
              <a:latin typeface="Libre Baskerville" panose="020B0604020202020204" charset="0"/>
            </a:endParaRPr>
          </a:p>
          <a:p>
            <a:pPr marL="751342" lvl="1" indent="-342900">
              <a:buFont typeface="Wingdings" panose="05000000000000000000" pitchFamily="2" charset="2"/>
              <a:buChar char="v"/>
            </a:pPr>
            <a:r>
              <a:rPr lang="en-US" sz="1800" dirty="0">
                <a:latin typeface="Libre Baskerville" panose="020B0604020202020204" charset="0"/>
                <a:hlinkClick r:id="rId5"/>
              </a:rPr>
              <a:t>Professional Development</a:t>
            </a:r>
            <a:endParaRPr lang="en-US" sz="1800" dirty="0">
              <a:latin typeface="Libre Baskerville" panose="020B0604020202020204" charset="0"/>
            </a:endParaRPr>
          </a:p>
          <a:p>
            <a:pPr marL="751342" lvl="1" indent="-342900">
              <a:buFont typeface="Wingdings" panose="05000000000000000000" pitchFamily="2" charset="2"/>
              <a:buChar char="v"/>
            </a:pPr>
            <a:r>
              <a:rPr lang="en-US" sz="1800" dirty="0">
                <a:latin typeface="Libre Baskerville" panose="020B0604020202020204" charset="0"/>
                <a:hlinkClick r:id="rId6"/>
              </a:rPr>
              <a:t>Youth Development and Leadership</a:t>
            </a:r>
            <a:endParaRPr lang="en-US" sz="1800" dirty="0">
              <a:latin typeface="Libre Baskerville" panose="020B0604020202020204" charset="0"/>
            </a:endParaRPr>
          </a:p>
        </p:txBody>
      </p:sp>
      <p:pic>
        <p:nvPicPr>
          <p:cNvPr id="4" name="Picture 4" descr="Logo for NCWD/Youth">
            <a:extLst>
              <a:ext uri="{FF2B5EF4-FFF2-40B4-BE49-F238E27FC236}">
                <a16:creationId xmlns:a16="http://schemas.microsoft.com/office/drawing/2014/main" id="{8006A5EE-19BA-4A6C-8C7A-92CC32D1D4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105262"/>
            <a:ext cx="3802897" cy="15493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017905-8615-4D39-A3C1-730A7C483B39}"/>
              </a:ext>
            </a:extLst>
          </p:cNvPr>
          <p:cNvSpPr/>
          <p:nvPr/>
        </p:nvSpPr>
        <p:spPr>
          <a:xfrm>
            <a:off x="4572000" y="3654590"/>
            <a:ext cx="4572000" cy="1015663"/>
          </a:xfrm>
          <a:prstGeom prst="rect">
            <a:avLst/>
          </a:prstGeom>
        </p:spPr>
        <p:txBody>
          <a:bodyPr>
            <a:spAutoFit/>
          </a:bodyPr>
          <a:lstStyle/>
          <a:p>
            <a:r>
              <a:rPr lang="en-US" sz="2000" dirty="0">
                <a:latin typeface="Libre Baskerville" panose="020B0604020202020204" charset="0"/>
                <a:hlinkClick r:id="rId8"/>
              </a:rPr>
              <a:t>National Collaborative on Workforce and Disability for Youth (NCWD/Youth)</a:t>
            </a:r>
            <a:endParaRPr lang="en-US" sz="2000" dirty="0">
              <a:latin typeface="Libre Baskerville" panose="020B0604020202020204" charset="0"/>
            </a:endParaRPr>
          </a:p>
        </p:txBody>
      </p:sp>
    </p:spTree>
    <p:extLst>
      <p:ext uri="{BB962C8B-B14F-4D97-AF65-F5344CB8AC3E}">
        <p14:creationId xmlns:p14="http://schemas.microsoft.com/office/powerpoint/2010/main" val="3628136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A3A-7079-4254-9415-4AAA73E3A79E}"/>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Technology Resources: PEAT</a:t>
            </a:r>
          </a:p>
        </p:txBody>
      </p:sp>
      <p:sp>
        <p:nvSpPr>
          <p:cNvPr id="3" name="Text Placeholder 2">
            <a:extLst>
              <a:ext uri="{FF2B5EF4-FFF2-40B4-BE49-F238E27FC236}">
                <a16:creationId xmlns:a16="http://schemas.microsoft.com/office/drawing/2014/main" id="{C2388136-7E34-422E-AC66-5DB660F2EFD5}"/>
              </a:ext>
            </a:extLst>
          </p:cNvPr>
          <p:cNvSpPr>
            <a:spLocks noGrp="1"/>
          </p:cNvSpPr>
          <p:nvPr>
            <p:ph type="body" idx="1"/>
          </p:nvPr>
        </p:nvSpPr>
        <p:spPr>
          <a:xfrm>
            <a:off x="4602997" y="1577242"/>
            <a:ext cx="4083528" cy="1057470"/>
          </a:xfrm>
        </p:spPr>
        <p:txBody>
          <a:bodyPr/>
          <a:lstStyle/>
          <a:p>
            <a:pPr marL="342900" indent="-342900">
              <a:buFont typeface="Wingdings" panose="05000000000000000000" pitchFamily="2" charset="2"/>
              <a:buChar char="v"/>
            </a:pPr>
            <a:r>
              <a:rPr lang="en-US" sz="1800" dirty="0">
                <a:latin typeface="Libre Baskerville" panose="020B0604020202020204" charset="0"/>
              </a:rPr>
              <a:t>PEAT promotes the employment, retention, and career advancement of people with disabilities through the development, adoption, and promotion of accessible technology.</a:t>
            </a:r>
          </a:p>
          <a:p>
            <a:pPr marL="342900" indent="-342900">
              <a:buFont typeface="Wingdings" panose="05000000000000000000" pitchFamily="2" charset="2"/>
              <a:buChar char="v"/>
            </a:pPr>
            <a:r>
              <a:rPr lang="en-US" sz="1800" dirty="0">
                <a:latin typeface="Libre Baskerville" panose="020B0604020202020204" charset="0"/>
              </a:rPr>
              <a:t>Selected Resources:</a:t>
            </a:r>
          </a:p>
          <a:p>
            <a:pPr marL="751342" lvl="1" indent="-342900">
              <a:buFont typeface="Wingdings" panose="05000000000000000000" pitchFamily="2" charset="2"/>
              <a:buChar char="v"/>
            </a:pPr>
            <a:r>
              <a:rPr lang="en-US" sz="1800" dirty="0">
                <a:latin typeface="Libre Baskerville" panose="020B0604020202020204" charset="0"/>
                <a:hlinkClick r:id="rId2"/>
              </a:rPr>
              <a:t>PEATWorks.org</a:t>
            </a:r>
            <a:r>
              <a:rPr lang="en-US" sz="1800" dirty="0">
                <a:latin typeface="Libre Baskerville" panose="020B0604020202020204" charset="0"/>
              </a:rPr>
              <a:t>, a central hub for accessible technology-related tools and resources</a:t>
            </a:r>
          </a:p>
          <a:p>
            <a:pPr marL="751342" lvl="1" indent="-342900">
              <a:buFont typeface="Wingdings" panose="05000000000000000000" pitchFamily="2" charset="2"/>
              <a:buChar char="v"/>
            </a:pPr>
            <a:r>
              <a:rPr lang="en-US" sz="1800" dirty="0" err="1">
                <a:latin typeface="Libre Baskerville" panose="020B0604020202020204" charset="0"/>
                <a:hlinkClick r:id="rId3"/>
              </a:rPr>
              <a:t>TechCheck</a:t>
            </a:r>
            <a:r>
              <a:rPr lang="en-US" sz="1800" dirty="0">
                <a:latin typeface="Libre Baskerville" panose="020B0604020202020204" charset="0"/>
              </a:rPr>
              <a:t>, a powerful but simple tool to help employers assess their technology accessibility practices and find tools</a:t>
            </a:r>
          </a:p>
        </p:txBody>
      </p:sp>
      <p:pic>
        <p:nvPicPr>
          <p:cNvPr id="4" name="Picture 6" descr="Logo of PEAT Works. ">
            <a:extLst>
              <a:ext uri="{FF2B5EF4-FFF2-40B4-BE49-F238E27FC236}">
                <a16:creationId xmlns:a16="http://schemas.microsoft.com/office/drawing/2014/main" id="{E34407C5-2C36-44C0-9386-7F91ED972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02" y="1854241"/>
            <a:ext cx="3589798" cy="1613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C4BF49-97FE-4A1A-BD5C-A7D2B323AB51}"/>
              </a:ext>
            </a:extLst>
          </p:cNvPr>
          <p:cNvSpPr/>
          <p:nvPr/>
        </p:nvSpPr>
        <p:spPr>
          <a:xfrm>
            <a:off x="457502" y="3631471"/>
            <a:ext cx="4572000" cy="707886"/>
          </a:xfrm>
          <a:prstGeom prst="rect">
            <a:avLst/>
          </a:prstGeom>
        </p:spPr>
        <p:txBody>
          <a:bodyPr>
            <a:spAutoFit/>
          </a:bodyPr>
          <a:lstStyle/>
          <a:p>
            <a:r>
              <a:rPr lang="en-US" sz="2000" dirty="0">
                <a:latin typeface="Libre Baskerville" panose="020B0604020202020204" charset="0"/>
                <a:hlinkClick r:id="rId5"/>
              </a:rPr>
              <a:t>Partnership on Employment &amp; Accessible Technology (PEAT)</a:t>
            </a:r>
            <a:endParaRPr lang="en-US" sz="2000" dirty="0">
              <a:latin typeface="Libre Baskerville" panose="020B0604020202020204" charset="0"/>
            </a:endParaRPr>
          </a:p>
        </p:txBody>
      </p:sp>
    </p:spTree>
    <p:extLst>
      <p:ext uri="{BB962C8B-B14F-4D97-AF65-F5344CB8AC3E}">
        <p14:creationId xmlns:p14="http://schemas.microsoft.com/office/powerpoint/2010/main" val="3979042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9F880C-72E7-4456-87FE-4A69E41CFA96}"/>
              </a:ext>
            </a:extLst>
          </p:cNvPr>
          <p:cNvSpPr/>
          <p:nvPr/>
        </p:nvSpPr>
        <p:spPr>
          <a:xfrm>
            <a:off x="488379" y="2730850"/>
            <a:ext cx="3045417" cy="1631216"/>
          </a:xfrm>
          <a:prstGeom prst="rect">
            <a:avLst/>
          </a:prstGeom>
        </p:spPr>
        <p:txBody>
          <a:bodyPr wrap="square">
            <a:spAutoFit/>
          </a:bodyPr>
          <a:lstStyle/>
          <a:p>
            <a:pPr algn="ctr"/>
            <a:r>
              <a:rPr lang="en-US" sz="2000" b="1" dirty="0">
                <a:latin typeface="Libre Baskerville" panose="020B0604020202020204" charset="0"/>
                <a:hlinkClick r:id="rId2"/>
              </a:rPr>
              <a:t>Employer Assistance and Resource Network on Disability Inclusion (EARN)</a:t>
            </a:r>
            <a:endParaRPr lang="en-US" sz="2000" b="1" dirty="0">
              <a:latin typeface="Libre Baskerville" panose="020B0604020202020204" charset="0"/>
            </a:endParaRPr>
          </a:p>
        </p:txBody>
      </p:sp>
      <p:pic>
        <p:nvPicPr>
          <p:cNvPr id="3" name="Picture 2" descr="Logo of EARN. ">
            <a:extLst>
              <a:ext uri="{FF2B5EF4-FFF2-40B4-BE49-F238E27FC236}">
                <a16:creationId xmlns:a16="http://schemas.microsoft.com/office/drawing/2014/main" id="{B5B6AF86-168A-4234-88FC-96C3E05E0FF1}"/>
              </a:ext>
            </a:extLst>
          </p:cNvPr>
          <p:cNvPicPr>
            <a:picLocks noChangeAspect="1"/>
          </p:cNvPicPr>
          <p:nvPr/>
        </p:nvPicPr>
        <p:blipFill>
          <a:blip r:embed="rId3"/>
          <a:stretch>
            <a:fillRect/>
          </a:stretch>
        </p:blipFill>
        <p:spPr>
          <a:xfrm>
            <a:off x="457221" y="1616425"/>
            <a:ext cx="3076575" cy="1114425"/>
          </a:xfrm>
          <a:prstGeom prst="rect">
            <a:avLst/>
          </a:prstGeom>
        </p:spPr>
      </p:pic>
      <p:sp>
        <p:nvSpPr>
          <p:cNvPr id="4" name="Title 3">
            <a:extLst>
              <a:ext uri="{FF2B5EF4-FFF2-40B4-BE49-F238E27FC236}">
                <a16:creationId xmlns:a16="http://schemas.microsoft.com/office/drawing/2014/main" id="{2E382076-48D7-4A91-B11A-F84DCBC66254}"/>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Employer Resources</a:t>
            </a:r>
          </a:p>
        </p:txBody>
      </p:sp>
      <p:sp>
        <p:nvSpPr>
          <p:cNvPr id="5" name="Text Placeholder 4">
            <a:extLst>
              <a:ext uri="{FF2B5EF4-FFF2-40B4-BE49-F238E27FC236}">
                <a16:creationId xmlns:a16="http://schemas.microsoft.com/office/drawing/2014/main" id="{6CB4CDE3-51CC-46C8-99E0-3BFF1A9D45BD}"/>
              </a:ext>
            </a:extLst>
          </p:cNvPr>
          <p:cNvSpPr>
            <a:spLocks noGrp="1"/>
          </p:cNvSpPr>
          <p:nvPr>
            <p:ph type="body" idx="1"/>
          </p:nvPr>
        </p:nvSpPr>
        <p:spPr>
          <a:xfrm>
            <a:off x="3533796" y="1577359"/>
            <a:ext cx="5153024" cy="793882"/>
          </a:xfrm>
        </p:spPr>
        <p:txBody>
          <a:bodyPr/>
          <a:lstStyle/>
          <a:p>
            <a:pPr marL="285750" indent="-285750">
              <a:buFont typeface="Wingdings" panose="05000000000000000000" pitchFamily="2" charset="2"/>
              <a:buChar char="v"/>
            </a:pPr>
            <a:r>
              <a:rPr lang="en-US" sz="1800" dirty="0">
                <a:latin typeface="Libre Baskerville" panose="020B0604020202020204" charset="0"/>
              </a:rPr>
              <a:t>(EARN) helps employers recruit, hire, retain and advance people with disabilities. </a:t>
            </a:r>
          </a:p>
          <a:p>
            <a:pPr marL="285750" indent="-285750">
              <a:buFont typeface="Wingdings" panose="05000000000000000000" pitchFamily="2" charset="2"/>
              <a:buChar char="v"/>
            </a:pPr>
            <a:r>
              <a:rPr lang="en-US" sz="1800" dirty="0">
                <a:latin typeface="Libre Baskerville" panose="020B0604020202020204" charset="0"/>
              </a:rPr>
              <a:t>EARN also maintains a website, AskEARN.org, which provides information on: recruiting and hiring; retention and advancement; laws and regulations; creating an accessible and welcoming workplace; and federal contractor requirements.</a:t>
            </a:r>
          </a:p>
          <a:p>
            <a:pPr marL="285750" indent="-285750">
              <a:buFont typeface="Wingdings" panose="05000000000000000000" pitchFamily="2" charset="2"/>
              <a:buChar char="v"/>
            </a:pPr>
            <a:r>
              <a:rPr lang="en-US" sz="1800" dirty="0">
                <a:latin typeface="Libre Baskerville" panose="020B0604020202020204" charset="0"/>
              </a:rPr>
              <a:t>Other Resources:</a:t>
            </a:r>
          </a:p>
          <a:p>
            <a:pPr marL="695328" lvl="1" indent="-285750">
              <a:buFont typeface="Wingdings" panose="05000000000000000000" pitchFamily="2" charset="2"/>
              <a:buChar char="v"/>
            </a:pPr>
            <a:r>
              <a:rPr lang="en-US" sz="1800" dirty="0">
                <a:latin typeface="Libre Baskerville" panose="020B0604020202020204" charset="0"/>
                <a:hlinkClick r:id="rId4"/>
              </a:rPr>
              <a:t>Primer on Disability Inclusion </a:t>
            </a:r>
            <a:endParaRPr lang="en-US" sz="1800" dirty="0">
              <a:latin typeface="Libre Baskerville" panose="020B0604020202020204" charset="0"/>
            </a:endParaRPr>
          </a:p>
          <a:p>
            <a:pPr marL="695328" lvl="1" indent="-285750">
              <a:buFont typeface="Wingdings" panose="05000000000000000000" pitchFamily="2" charset="2"/>
              <a:buChar char="v"/>
            </a:pPr>
            <a:r>
              <a:rPr lang="en-US" sz="1800" dirty="0">
                <a:latin typeface="Libre Baskerville" panose="020B0604020202020204" charset="0"/>
                <a:hlinkClick r:id="rId5"/>
              </a:rPr>
              <a:t>Business Strategies that Work: A Framework for Disability Inclusion</a:t>
            </a:r>
            <a:endParaRPr lang="en-US" sz="1800" dirty="0">
              <a:latin typeface="Libre Baskerville" panose="020B0604020202020204" charset="0"/>
            </a:endParaRPr>
          </a:p>
          <a:p>
            <a:pPr marL="695328" lvl="1" indent="-285750">
              <a:buFont typeface="Wingdings" panose="05000000000000000000" pitchFamily="2" charset="2"/>
              <a:buChar char="v"/>
            </a:pPr>
            <a:r>
              <a:rPr lang="en-US" sz="1800" dirty="0">
                <a:latin typeface="Libre Baskerville" panose="020B0604020202020204" charset="0"/>
                <a:hlinkClick r:id="rId6"/>
              </a:rPr>
              <a:t>Small Business &amp; Disability: Steps to Success </a:t>
            </a:r>
            <a:endParaRPr lang="en-US" sz="1800" dirty="0">
              <a:latin typeface="Libre Baskerville" panose="020B0604020202020204" charset="0"/>
            </a:endParaRPr>
          </a:p>
          <a:p>
            <a:pPr marL="695328" lvl="1" indent="-285750">
              <a:buFont typeface="Wingdings" panose="05000000000000000000" pitchFamily="2" charset="2"/>
              <a:buChar char="v"/>
            </a:pPr>
            <a:r>
              <a:rPr lang="en-US" sz="1800" dirty="0">
                <a:latin typeface="Libre Baskerville" panose="020B0604020202020204" charset="0"/>
                <a:hlinkClick r:id="rId7"/>
              </a:rPr>
              <a:t>Fact Sheet on Self-Identification of Disability</a:t>
            </a:r>
            <a:endParaRPr lang="en-US" sz="1800" dirty="0">
              <a:latin typeface="Libre Baskerville" panose="020B0604020202020204" charset="0"/>
            </a:endParaRPr>
          </a:p>
        </p:txBody>
      </p:sp>
    </p:spTree>
    <p:extLst>
      <p:ext uri="{BB962C8B-B14F-4D97-AF65-F5344CB8AC3E}">
        <p14:creationId xmlns:p14="http://schemas.microsoft.com/office/powerpoint/2010/main" val="3968912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DA51CA41-9965-4B44-872D-565A102301E7}"/>
              </a:ext>
            </a:extLst>
          </p:cNvPr>
          <p:cNvSpPr/>
          <p:nvPr/>
        </p:nvSpPr>
        <p:spPr>
          <a:xfrm>
            <a:off x="2858268" y="2787299"/>
            <a:ext cx="3151825" cy="707886"/>
          </a:xfrm>
          <a:prstGeom prst="rect">
            <a:avLst/>
          </a:prstGeom>
        </p:spPr>
        <p:txBody>
          <a:bodyPr wrap="none">
            <a:spAutoFit/>
          </a:bodyPr>
          <a:lstStyle/>
          <a:p>
            <a:pPr lvl="1" algn="just"/>
            <a:r>
              <a:rPr lang="en-US" sz="2000" b="1" dirty="0">
                <a:latin typeface="Libre Baskerville" panose="020B0604020202020204" charset="0"/>
                <a:hlinkClick r:id="rId2"/>
              </a:rPr>
              <a:t>Job Accommodation </a:t>
            </a:r>
          </a:p>
          <a:p>
            <a:pPr lvl="1" algn="just"/>
            <a:r>
              <a:rPr lang="en-US" sz="2000" b="1" dirty="0">
                <a:latin typeface="Libre Baskerville" panose="020B0604020202020204" charset="0"/>
                <a:hlinkClick r:id="rId2"/>
              </a:rPr>
              <a:t>Network: AskJAN.org </a:t>
            </a:r>
            <a:endParaRPr lang="en-US" sz="2000" b="1" dirty="0">
              <a:latin typeface="Libre Baskerville" panose="020B0604020202020204" charset="0"/>
            </a:endParaRPr>
          </a:p>
        </p:txBody>
      </p:sp>
      <p:pic>
        <p:nvPicPr>
          <p:cNvPr id="3" name="Picture 2" descr="Logo of the Job Accommodation Network">
            <a:extLst>
              <a:ext uri="{FF2B5EF4-FFF2-40B4-BE49-F238E27FC236}">
                <a16:creationId xmlns:a16="http://schemas.microsoft.com/office/drawing/2014/main" id="{B4A69CCA-A651-463D-80C6-AA1DFD9FE60A}"/>
              </a:ext>
            </a:extLst>
          </p:cNvPr>
          <p:cNvPicPr>
            <a:picLocks noChangeAspect="1"/>
          </p:cNvPicPr>
          <p:nvPr/>
        </p:nvPicPr>
        <p:blipFill>
          <a:blip r:embed="rId3"/>
          <a:stretch>
            <a:fillRect/>
          </a:stretch>
        </p:blipFill>
        <p:spPr>
          <a:xfrm>
            <a:off x="2948794" y="1476941"/>
            <a:ext cx="2978789" cy="1174433"/>
          </a:xfrm>
          <a:prstGeom prst="rect">
            <a:avLst/>
          </a:prstGeom>
        </p:spPr>
      </p:pic>
      <p:sp>
        <p:nvSpPr>
          <p:cNvPr id="6" name="Title 5">
            <a:extLst>
              <a:ext uri="{FF2B5EF4-FFF2-40B4-BE49-F238E27FC236}">
                <a16:creationId xmlns:a16="http://schemas.microsoft.com/office/drawing/2014/main" id="{3A84D0B2-2FA2-40EB-B0DA-8AADA07D60EE}"/>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Accommodations Resources</a:t>
            </a:r>
          </a:p>
        </p:txBody>
      </p:sp>
      <p:sp>
        <p:nvSpPr>
          <p:cNvPr id="7" name="Text Placeholder 6">
            <a:extLst>
              <a:ext uri="{FF2B5EF4-FFF2-40B4-BE49-F238E27FC236}">
                <a16:creationId xmlns:a16="http://schemas.microsoft.com/office/drawing/2014/main" id="{5BDF28F4-5B85-4AB7-9760-7DEE72DECD55}"/>
              </a:ext>
            </a:extLst>
          </p:cNvPr>
          <p:cNvSpPr>
            <a:spLocks noGrp="1"/>
          </p:cNvSpPr>
          <p:nvPr>
            <p:ph type="body" idx="1"/>
          </p:nvPr>
        </p:nvSpPr>
        <p:spPr>
          <a:xfrm>
            <a:off x="319380" y="3631110"/>
            <a:ext cx="8229599" cy="276999"/>
          </a:xfrm>
        </p:spPr>
        <p:txBody>
          <a:bodyPr/>
          <a:lstStyle/>
          <a:p>
            <a:pPr marL="342900" indent="-342900">
              <a:buFont typeface="Wingdings" panose="05000000000000000000" pitchFamily="2" charset="2"/>
              <a:buChar char="v"/>
            </a:pPr>
            <a:r>
              <a:rPr lang="en-US" sz="1800" dirty="0">
                <a:latin typeface="Libre Baskerville" panose="020B0604020202020204" charset="0"/>
              </a:rPr>
              <a:t>JAN is the leading source of free, expert and confidential guidance on workplace accommodations and disability employment issues.</a:t>
            </a:r>
          </a:p>
          <a:p>
            <a:pPr marL="342900" indent="-342900">
              <a:buFont typeface="Wingdings" panose="05000000000000000000" pitchFamily="2" charset="2"/>
              <a:buChar char="v"/>
            </a:pPr>
            <a:r>
              <a:rPr lang="en-US" sz="1800" dirty="0">
                <a:latin typeface="Libre Baskerville" panose="020B0604020202020204" charset="0"/>
              </a:rPr>
              <a:t>Working toward practical solutions that benefit both employer and employee, JAN helps people with disabilities enhance their employability, and shows employers how to capitalize on the value and talent that people with disabilities add to the workplace.</a:t>
            </a:r>
          </a:p>
          <a:p>
            <a:pPr marL="342900" indent="-342900">
              <a:buFont typeface="Wingdings" panose="05000000000000000000" pitchFamily="2" charset="2"/>
              <a:buChar char="v"/>
            </a:pPr>
            <a:r>
              <a:rPr lang="en-US" sz="1800" dirty="0">
                <a:latin typeface="Libre Baskerville" panose="020B0604020202020204" charset="0"/>
              </a:rPr>
              <a:t>Recent JAN activities and areas of focus include:</a:t>
            </a:r>
          </a:p>
          <a:p>
            <a:pPr marL="752478" lvl="1" indent="-342900">
              <a:buFont typeface="Wingdings" panose="05000000000000000000" pitchFamily="2" charset="2"/>
              <a:buChar char="v"/>
            </a:pPr>
            <a:r>
              <a:rPr lang="en-US" sz="1800" dirty="0">
                <a:latin typeface="Libre Baskerville" panose="020B0604020202020204" charset="0"/>
                <a:hlinkClick r:id="rId4"/>
              </a:rPr>
              <a:t>JAN Workplace Accommodation Toolkit</a:t>
            </a:r>
            <a:endParaRPr lang="en-US" sz="1800" dirty="0">
              <a:latin typeface="Libre Baskerville" panose="020B0604020202020204" charset="0"/>
            </a:endParaRPr>
          </a:p>
          <a:p>
            <a:pPr marL="752478" lvl="1" indent="-342900">
              <a:buFont typeface="Wingdings" panose="05000000000000000000" pitchFamily="2" charset="2"/>
              <a:buChar char="v"/>
            </a:pPr>
            <a:r>
              <a:rPr lang="en-US" sz="1800" dirty="0">
                <a:latin typeface="Libre Baskerville" panose="020B0604020202020204" charset="0"/>
                <a:hlinkClick r:id="rId5"/>
              </a:rPr>
              <a:t>JAN Just-In-Time Training Modules</a:t>
            </a:r>
            <a:endParaRPr lang="en-US" sz="1800" dirty="0">
              <a:latin typeface="Libre Baskerville" panose="020B0604020202020204" charset="0"/>
            </a:endParaRPr>
          </a:p>
          <a:p>
            <a:pPr marL="752478" lvl="1" indent="-342900">
              <a:buFont typeface="Wingdings" panose="05000000000000000000" pitchFamily="2" charset="2"/>
              <a:buChar char="v"/>
            </a:pPr>
            <a:r>
              <a:rPr lang="en-US" sz="1800" dirty="0">
                <a:latin typeface="Libre Baskerville" panose="020B0604020202020204" charset="0"/>
                <a:hlinkClick r:id="rId6"/>
              </a:rPr>
              <a:t>Workplace Accommodations: Low Cost, High Impact</a:t>
            </a:r>
            <a:endParaRPr lang="en-US" sz="1800" dirty="0">
              <a:latin typeface="Libre Baskerville" panose="020B0604020202020204" charset="0"/>
            </a:endParaRPr>
          </a:p>
          <a:p>
            <a:pPr marL="752478" lvl="1" indent="-342900">
              <a:buFont typeface="Wingdings" panose="05000000000000000000" pitchFamily="2" charset="2"/>
              <a:buChar char="v"/>
            </a:pPr>
            <a:endParaRPr lang="en-US" sz="1800" dirty="0">
              <a:latin typeface="Libre Baskerville" panose="020B0604020202020204" charset="0"/>
            </a:endParaRPr>
          </a:p>
        </p:txBody>
      </p:sp>
    </p:spTree>
    <p:extLst>
      <p:ext uri="{BB962C8B-B14F-4D97-AF65-F5344CB8AC3E}">
        <p14:creationId xmlns:p14="http://schemas.microsoft.com/office/powerpoint/2010/main" val="527024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descr="IMAGE: A young white mom and her daugher with Down Syndrome smile at the camera. Superimposed is a text overlay that says 51 % of Americans report having a family member or close friend with a disability. 52 % of Democrats report a disability connection and 44 % of Republicans. Independents have the largest number of voters who say they have a disability connection: 58 %. "/>
          <p:cNvPicPr preferRelativeResize="0"/>
          <p:nvPr/>
        </p:nvPicPr>
        <p:blipFill rotWithShape="1">
          <a:blip r:embed="rId3">
            <a:alphaModFix/>
          </a:blip>
          <a:srcRect/>
          <a:stretch/>
        </p:blipFill>
        <p:spPr>
          <a:xfrm>
            <a:off x="48805" y="1229806"/>
            <a:ext cx="9026393" cy="5583375"/>
          </a:xfrm>
          <a:prstGeom prst="rect">
            <a:avLst/>
          </a:prstGeom>
          <a:noFill/>
          <a:ln>
            <a:noFill/>
          </a:ln>
        </p:spPr>
      </p:pic>
      <p:sp>
        <p:nvSpPr>
          <p:cNvPr id="2" name="Title 1">
            <a:extLst>
              <a:ext uri="{FF2B5EF4-FFF2-40B4-BE49-F238E27FC236}">
                <a16:creationId xmlns:a16="http://schemas.microsoft.com/office/drawing/2014/main" id="{359EAB2A-FF56-4DE8-8E48-86A93D138A18}"/>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51 percent of Americans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27F9A-2BD7-484C-B944-049AE269C80E}"/>
              </a:ext>
            </a:extLst>
          </p:cNvPr>
          <p:cNvSpPr>
            <a:spLocks noGrp="1"/>
          </p:cNvSpPr>
          <p:nvPr>
            <p:ph type="title" idx="4294967295"/>
          </p:nvPr>
        </p:nvSpPr>
        <p:spPr>
          <a:xfrm>
            <a:off x="5057941" y="-255445"/>
            <a:ext cx="7137176" cy="804863"/>
          </a:xfrm>
        </p:spPr>
        <p:txBody>
          <a:bodyPr/>
          <a:lstStyle/>
          <a:p>
            <a:r>
              <a:rPr lang="en-US" dirty="0">
                <a:solidFill>
                  <a:schemeClr val="bg1"/>
                </a:solidFill>
                <a:effectLst/>
              </a:rPr>
              <a:t>WIOA</a:t>
            </a:r>
            <a:r>
              <a:rPr lang="en-US" baseline="0" dirty="0">
                <a:solidFill>
                  <a:schemeClr val="bg1"/>
                </a:solidFill>
                <a:effectLst/>
              </a:rPr>
              <a:t> Resources</a:t>
            </a:r>
            <a:endParaRPr lang="en-US" dirty="0">
              <a:solidFill>
                <a:schemeClr val="bg1"/>
              </a:solidFill>
              <a:effectLst/>
            </a:endParaRPr>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D636C-90A3-4979-BA37-BAB384B22101}" type="slidenum">
              <a:rPr kumimoji="0" lang="en-US" sz="1400" b="0" i="0" u="none" strike="noStrike" kern="1200" cap="none" spc="0" normalizeH="0" baseline="0" noProof="0" smtClean="0">
                <a:ln>
                  <a:noFill/>
                </a:ln>
                <a:solidFill>
                  <a:srgbClr val="303030">
                    <a:lumMod val="75000"/>
                    <a:lumOff val="2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srgbClr val="303030">
                  <a:lumMod val="75000"/>
                  <a:lumOff val="25000"/>
                </a:srgbClr>
              </a:solidFill>
              <a:effectLst/>
              <a:uLnTx/>
              <a:uFillTx/>
              <a:latin typeface="Arial" panose="020B0604020202020204"/>
              <a:ea typeface="+mn-ea"/>
              <a:cs typeface="+mn-cs"/>
            </a:endParaRPr>
          </a:p>
        </p:txBody>
      </p:sp>
      <p:sp>
        <p:nvSpPr>
          <p:cNvPr id="8"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298939" y="1482296"/>
            <a:ext cx="4032473" cy="5056617"/>
          </a:xfrm>
        </p:spPr>
        <p:txBody>
          <a:bodyPr/>
          <a:lstStyle/>
          <a:p>
            <a:r>
              <a:rPr lang="en-US" sz="1800" dirty="0"/>
              <a:t>The Playlists: Disability Resources for WIOA Practitioners</a:t>
            </a:r>
          </a:p>
          <a:p>
            <a:pPr lvl="1"/>
            <a:r>
              <a:rPr lang="en-US" sz="1200" dirty="0"/>
              <a:t>Playlist 6 focuses on “Employer Engagement Strategies to Recruit and Retain Individuals with Disabilities.” </a:t>
            </a:r>
          </a:p>
          <a:p>
            <a:pPr lvl="2">
              <a:buFont typeface="Wingdings" panose="05000000000000000000" pitchFamily="2" charset="2"/>
              <a:buChar char="Ø"/>
            </a:pPr>
            <a:r>
              <a:rPr lang="en-US" sz="1100" dirty="0">
                <a:hlinkClick r:id="rId3"/>
              </a:rPr>
              <a:t>https://disability.workforcegps.org/resources/2017/02/15/22/14/The_Playlists_Disability_Resources_for_WIOA_Practitioners</a:t>
            </a:r>
            <a:endParaRPr lang="en-US" sz="1100" dirty="0"/>
          </a:p>
          <a:p>
            <a:r>
              <a:rPr lang="en-US" sz="1800" dirty="0"/>
              <a:t>Work Opportunity Tax Credit</a:t>
            </a:r>
          </a:p>
          <a:p>
            <a:pPr lvl="1"/>
            <a:r>
              <a:rPr lang="en-US" sz="1200" dirty="0"/>
              <a:t>Work Opportunity Tax Credit (WOTC) is a Federal tax credit available to employers for hiring individuals from different target groups including individuals with disabilities.</a:t>
            </a:r>
          </a:p>
          <a:p>
            <a:pPr lvl="2">
              <a:buFont typeface="Wingdings" panose="05000000000000000000" pitchFamily="2" charset="2"/>
              <a:buChar char="Ø"/>
            </a:pPr>
            <a:r>
              <a:rPr lang="en-US" sz="1100" dirty="0">
                <a:hlinkClick r:id="rId4"/>
              </a:rPr>
              <a:t>https://www.doleta.gov/business/incentives/opptax/</a:t>
            </a:r>
            <a:endParaRPr lang="en-US" dirty="0"/>
          </a:p>
          <a:p>
            <a:r>
              <a:rPr lang="en-US" sz="1800" dirty="0"/>
              <a:t>Query WIOA State Plans</a:t>
            </a:r>
          </a:p>
          <a:p>
            <a:pPr lvl="1"/>
            <a:r>
              <a:rPr lang="en-US" sz="1200" dirty="0"/>
              <a:t>RSA online site enabling users to conduct word search in State Plans such as “Business Services” or “Employer Engagement”</a:t>
            </a:r>
          </a:p>
          <a:p>
            <a:pPr lvl="2">
              <a:buFont typeface="Wingdings" panose="05000000000000000000" pitchFamily="2" charset="2"/>
              <a:buChar char="Ø"/>
            </a:pPr>
            <a:r>
              <a:rPr lang="en-US" sz="1100" dirty="0"/>
              <a:t>https://rsa.ed.gov/ad-hoc-query-wioa.cfm?usp=Y</a:t>
            </a:r>
          </a:p>
        </p:txBody>
      </p:sp>
      <p:sp>
        <p:nvSpPr>
          <p:cNvPr id="9"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594056" y="1371600"/>
            <a:ext cx="4032473" cy="4936982"/>
          </a:xfrm>
        </p:spPr>
        <p:txBody>
          <a:bodyPr/>
          <a:lstStyle/>
          <a:p>
            <a:r>
              <a:rPr lang="en-US" sz="1800" dirty="0"/>
              <a:t>Disability Storyboards: AJC Customer Flow Scenarios</a:t>
            </a:r>
          </a:p>
          <a:p>
            <a:pPr lvl="1"/>
            <a:r>
              <a:rPr lang="en-US" sz="1200" dirty="0"/>
              <a:t>The second storyboard focuses on an employer seeking guidance to hire and accommodate workers with disabilities.  </a:t>
            </a:r>
          </a:p>
          <a:p>
            <a:pPr lvl="2">
              <a:buFont typeface="Wingdings" panose="05000000000000000000" pitchFamily="2" charset="2"/>
              <a:buChar char="Ø"/>
            </a:pPr>
            <a:r>
              <a:rPr lang="en-US" sz="1100" dirty="0"/>
              <a:t>https://ion.workforcegps.org/resources/2017/07/19/10/02/AJC_Customer_Flow_Scenarios</a:t>
            </a:r>
          </a:p>
          <a:p>
            <a:r>
              <a:rPr lang="en-US" sz="1800" dirty="0"/>
              <a:t>An Emerging LifeChanger Program</a:t>
            </a:r>
          </a:p>
          <a:p>
            <a:pPr lvl="1"/>
            <a:r>
              <a:rPr lang="en-US" sz="1200" dirty="0"/>
              <a:t>Pilot recently launched by Cisco that expanded worldwide to hire nearly 100 talented people with disabilities.</a:t>
            </a:r>
          </a:p>
          <a:p>
            <a:pPr lvl="2">
              <a:buFont typeface="Wingdings" panose="05000000000000000000" pitchFamily="2" charset="2"/>
              <a:buChar char="Ø"/>
            </a:pPr>
            <a:r>
              <a:rPr lang="en-US" sz="1100" u="none" dirty="0">
                <a:solidFill>
                  <a:schemeClr val="tx1"/>
                </a:solidFill>
                <a:hlinkClick r:id="rId5"/>
              </a:rPr>
              <a:t>https://www.cisco.com/c/dam/en_us/about/inclusion-collaboration/life-changer.pdf</a:t>
            </a:r>
            <a:endParaRPr lang="en-US" dirty="0"/>
          </a:p>
          <a:p>
            <a:pPr>
              <a:buFont typeface="Wingdings" panose="05000000000000000000" pitchFamily="2" charset="2"/>
              <a:buChar char="§"/>
            </a:pPr>
            <a:r>
              <a:rPr lang="en-US" sz="1800" dirty="0"/>
              <a:t>ETA WorkforceGPS Tools</a:t>
            </a:r>
          </a:p>
          <a:p>
            <a:pPr lvl="1"/>
            <a:r>
              <a:rPr lang="en-US" sz="1200" dirty="0"/>
              <a:t>ETA online resources to support strengthening employer engagement activities.</a:t>
            </a:r>
          </a:p>
          <a:p>
            <a:pPr lvl="2">
              <a:buFont typeface="Wingdings" panose="05000000000000000000" pitchFamily="2" charset="2"/>
              <a:buChar char="Ø"/>
            </a:pPr>
            <a:r>
              <a:rPr lang="en-US" sz="1100" dirty="0">
                <a:hlinkClick r:id="rId6"/>
              </a:rPr>
              <a:t>https://businessengagement.workforcegps.org/</a:t>
            </a:r>
            <a:endParaRPr lang="en-US" sz="1100" dirty="0"/>
          </a:p>
          <a:p>
            <a:pPr lvl="2">
              <a:buFont typeface="Wingdings" panose="05000000000000000000" pitchFamily="2" charset="2"/>
              <a:buChar char="Ø"/>
            </a:pPr>
            <a:r>
              <a:rPr lang="en-US" sz="1100" dirty="0"/>
              <a:t>https://apprenticeshipusa.workforcegps.org/resources/2017/03/10/16/09/Expanding-Apprenticeship-for-Individuals-with-Disabilities</a:t>
            </a:r>
          </a:p>
          <a:p>
            <a:pPr lvl="2">
              <a:buFont typeface="Wingdings" panose="05000000000000000000" pitchFamily="2" charset="2"/>
              <a:buChar char="Ø"/>
            </a:pPr>
            <a:r>
              <a:rPr lang="en-US" sz="1100" dirty="0"/>
              <a:t>https://disability.workforcegps.org/</a:t>
            </a:r>
            <a:endParaRPr lang="en-US" dirty="0"/>
          </a:p>
        </p:txBody>
      </p:sp>
      <p:sp>
        <p:nvSpPr>
          <p:cNvPr id="5" name="Text Placeholder 3">
            <a:extLst>
              <a:ext uri="{FF2B5EF4-FFF2-40B4-BE49-F238E27FC236}">
                <a16:creationId xmlns:a16="http://schemas.microsoft.com/office/drawing/2014/main" id="{5B6A5A76-CC25-4B4C-874D-59A72B420343}"/>
              </a:ext>
            </a:extLst>
          </p:cNvPr>
          <p:cNvSpPr>
            <a:spLocks noGrp="1"/>
          </p:cNvSpPr>
          <p:nvPr>
            <p:ph type="body" sz="half" idx="11"/>
          </p:nvPr>
        </p:nvSpPr>
        <p:spPr>
          <a:xfrm>
            <a:off x="361241" y="471206"/>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1</a:t>
            </a:r>
          </a:p>
        </p:txBody>
      </p:sp>
    </p:spTree>
    <p:extLst>
      <p:ext uri="{BB962C8B-B14F-4D97-AF65-F5344CB8AC3E}">
        <p14:creationId xmlns:p14="http://schemas.microsoft.com/office/powerpoint/2010/main" val="3944179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11892" y="1577788"/>
            <a:ext cx="4032473" cy="4666908"/>
          </a:xfrm>
        </p:spPr>
        <p:txBody>
          <a:bodyPr/>
          <a:lstStyle/>
          <a:p>
            <a:r>
              <a:rPr lang="en-US" sz="1800" dirty="0"/>
              <a:t>Vocational Rehabilitation Business Roundtable Report</a:t>
            </a:r>
          </a:p>
          <a:p>
            <a:pPr lvl="1"/>
            <a:r>
              <a:rPr lang="en-US" dirty="0"/>
              <a:t>Employer Engagement in Vocational Rehabilitation Report.  Resource outlining  recommendations for (1) improved employer engagement and (2) meeting the needs of businesses.</a:t>
            </a:r>
          </a:p>
          <a:p>
            <a:pPr lvl="2">
              <a:buFont typeface="Wingdings" panose="05000000000000000000" pitchFamily="2" charset="2"/>
              <a:buChar char="Ø"/>
            </a:pPr>
            <a:r>
              <a:rPr lang="en-US" dirty="0"/>
              <a:t>http://neweditions.net/products/business-roundtable-report-employer-engagement-vocational-rehabilitation-vr</a:t>
            </a:r>
          </a:p>
          <a:p>
            <a:pPr marL="301752" lvl="2" indent="0">
              <a:buNone/>
            </a:pPr>
            <a:endParaRPr lang="en-US" dirty="0"/>
          </a:p>
          <a:p>
            <a:r>
              <a:rPr lang="en-US" sz="1800" dirty="0"/>
              <a:t>CSAVR Online Resource Page</a:t>
            </a:r>
          </a:p>
          <a:p>
            <a:pPr lvl="1"/>
            <a:r>
              <a:rPr lang="en-US" dirty="0"/>
              <a:t>Resource includes historical conference presentations, position papers, additional resource links, and listing of current State VR Directors.  </a:t>
            </a:r>
          </a:p>
          <a:p>
            <a:pPr lvl="2">
              <a:buFont typeface="Wingdings" panose="05000000000000000000" pitchFamily="2" charset="2"/>
              <a:buChar char="Ø"/>
            </a:pPr>
            <a:r>
              <a:rPr lang="en-US" dirty="0"/>
              <a:t>https://www.csavr.org/resources</a:t>
            </a:r>
          </a:p>
          <a:p>
            <a:pPr lvl="2"/>
            <a:endParaRPr lang="en-US" dirty="0"/>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D636C-90A3-4979-BA37-BAB384B22101}" type="slidenum">
              <a:rPr kumimoji="0" lang="en-US" sz="1400" b="0" i="0" u="none" strike="noStrike" kern="1200" cap="none" spc="0" normalizeH="0" baseline="0" noProof="0" smtClean="0">
                <a:ln>
                  <a:noFill/>
                </a:ln>
                <a:solidFill>
                  <a:srgbClr val="303030">
                    <a:lumMod val="75000"/>
                    <a:lumOff val="2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srgbClr val="303030">
                  <a:lumMod val="75000"/>
                  <a:lumOff val="25000"/>
                </a:srgbClr>
              </a:solidFill>
              <a:effectLst/>
              <a:uLnTx/>
              <a:uFillTx/>
              <a:latin typeface="Arial" panose="020B0604020202020204"/>
              <a:ea typeface="+mn-ea"/>
              <a:cs typeface="+mn-cs"/>
            </a:endParaRPr>
          </a:p>
        </p:txBody>
      </p:sp>
      <p:sp>
        <p:nvSpPr>
          <p:cNvPr id="6"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630264" y="1216192"/>
            <a:ext cx="4032473" cy="5056617"/>
          </a:xfrm>
        </p:spPr>
        <p:txBody>
          <a:bodyPr/>
          <a:lstStyle/>
          <a:p>
            <a:r>
              <a:rPr lang="en-US" sz="1800" dirty="0"/>
              <a:t>CSAVR Investing In America Publication – Spring 2017</a:t>
            </a:r>
          </a:p>
          <a:p>
            <a:pPr lvl="1"/>
            <a:r>
              <a:rPr lang="en-US" dirty="0"/>
              <a:t>Highlights of success stories, business partnerships, and emerging initiatives occurring on the front lines across America.   </a:t>
            </a:r>
          </a:p>
          <a:p>
            <a:pPr lvl="2">
              <a:buFont typeface="Wingdings" panose="05000000000000000000" pitchFamily="2" charset="2"/>
              <a:buChar char="Ø"/>
            </a:pPr>
            <a:r>
              <a:rPr lang="en-US" dirty="0"/>
              <a:t>http://neweditions.net/products/business-roundtable-report-employer-engagement-vocational-rehabilitation-vr</a:t>
            </a:r>
          </a:p>
          <a:p>
            <a:pPr marL="301752" lvl="2" indent="0">
              <a:buNone/>
            </a:pPr>
            <a:endParaRPr lang="en-US" dirty="0"/>
          </a:p>
          <a:p>
            <a:pPr marL="301752" lvl="2" indent="0">
              <a:buNone/>
            </a:pPr>
            <a:endParaRPr lang="en-US" dirty="0"/>
          </a:p>
          <a:p>
            <a:r>
              <a:rPr lang="en-US" sz="1800" dirty="0"/>
              <a:t>An Emerging Autism Hiring Program</a:t>
            </a:r>
          </a:p>
          <a:p>
            <a:pPr lvl="1"/>
            <a:r>
              <a:rPr lang="en-US" dirty="0"/>
              <a:t>Microsoft recruitment, retention, and career development strategy to increase employees with disabilities in its workforce.  </a:t>
            </a:r>
          </a:p>
          <a:p>
            <a:pPr lvl="2">
              <a:buFont typeface="Wingdings" panose="05000000000000000000" pitchFamily="2" charset="2"/>
              <a:buChar char="Ø"/>
            </a:pPr>
            <a:r>
              <a:rPr lang="en-US" dirty="0"/>
              <a:t>https://www.microsoft.com/en-us/diversity/inside-microsoft/cross-disability/hiring.aspx</a:t>
            </a:r>
          </a:p>
          <a:p>
            <a:pPr lvl="2"/>
            <a:endParaRPr lang="en-US" dirty="0"/>
          </a:p>
        </p:txBody>
      </p:sp>
      <p:sp>
        <p:nvSpPr>
          <p:cNvPr id="5" name="Text Placeholder 3">
            <a:extLst>
              <a:ext uri="{FF2B5EF4-FFF2-40B4-BE49-F238E27FC236}">
                <a16:creationId xmlns:a16="http://schemas.microsoft.com/office/drawing/2014/main" id="{5563DF86-C296-4023-B440-D54C9D8D906D}"/>
              </a:ext>
            </a:extLst>
          </p:cNvPr>
          <p:cNvSpPr>
            <a:spLocks noGrp="1"/>
          </p:cNvSpPr>
          <p:nvPr>
            <p:ph type="body" sz="half" idx="11"/>
          </p:nvPr>
        </p:nvSpPr>
        <p:spPr>
          <a:xfrm>
            <a:off x="361241" y="471206"/>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2</a:t>
            </a:r>
          </a:p>
        </p:txBody>
      </p:sp>
      <p:sp>
        <p:nvSpPr>
          <p:cNvPr id="3" name="Title 2">
            <a:extLst>
              <a:ext uri="{FF2B5EF4-FFF2-40B4-BE49-F238E27FC236}">
                <a16:creationId xmlns:a16="http://schemas.microsoft.com/office/drawing/2014/main" id="{CC40E5B7-008E-49F0-B4AE-E8B116B8952E}"/>
              </a:ext>
            </a:extLst>
          </p:cNvPr>
          <p:cNvSpPr>
            <a:spLocks noGrp="1"/>
          </p:cNvSpPr>
          <p:nvPr>
            <p:ph type="title" idx="4294967295"/>
          </p:nvPr>
        </p:nvSpPr>
        <p:spPr>
          <a:xfrm>
            <a:off x="5515425" y="96286"/>
            <a:ext cx="5350340" cy="596348"/>
          </a:xfrm>
        </p:spPr>
        <p:txBody>
          <a:bodyPr/>
          <a:lstStyle/>
          <a:p>
            <a:r>
              <a:rPr lang="en-US" dirty="0">
                <a:solidFill>
                  <a:schemeClr val="bg1"/>
                </a:solidFill>
                <a:effectLst/>
              </a:rPr>
              <a:t>WIOA</a:t>
            </a:r>
            <a:r>
              <a:rPr lang="en-US" baseline="0" dirty="0">
                <a:solidFill>
                  <a:schemeClr val="bg1"/>
                </a:solidFill>
                <a:effectLst/>
              </a:rPr>
              <a:t> Resources 2 </a:t>
            </a:r>
            <a:endParaRPr lang="en-US" dirty="0">
              <a:solidFill>
                <a:schemeClr val="bg1"/>
              </a:solidFill>
              <a:effectLst/>
            </a:endParaRPr>
          </a:p>
        </p:txBody>
      </p:sp>
    </p:spTree>
    <p:extLst>
      <p:ext uri="{BB962C8B-B14F-4D97-AF65-F5344CB8AC3E}">
        <p14:creationId xmlns:p14="http://schemas.microsoft.com/office/powerpoint/2010/main" val="2612831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4D2EF-F879-4153-BAEC-B778858391E9}"/>
              </a:ext>
            </a:extLst>
          </p:cNvPr>
          <p:cNvSpPr>
            <a:spLocks noGrp="1"/>
          </p:cNvSpPr>
          <p:nvPr>
            <p:ph type="title" idx="4294967295"/>
          </p:nvPr>
        </p:nvSpPr>
        <p:spPr>
          <a:xfrm>
            <a:off x="4030882" y="55347"/>
            <a:ext cx="5295026" cy="365126"/>
          </a:xfrm>
        </p:spPr>
        <p:txBody>
          <a:bodyPr>
            <a:normAutofit fontScale="90000"/>
          </a:bodyPr>
          <a:lstStyle/>
          <a:p>
            <a:r>
              <a:rPr lang="en-US" dirty="0">
                <a:solidFill>
                  <a:schemeClr val="bg1"/>
                </a:solidFill>
                <a:effectLst/>
              </a:rPr>
              <a:t>WIOA RESOURCES 3</a:t>
            </a:r>
          </a:p>
        </p:txBody>
      </p:sp>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11892" y="1506071"/>
            <a:ext cx="4032473" cy="4738625"/>
          </a:xfrm>
        </p:spPr>
        <p:txBody>
          <a:bodyPr/>
          <a:lstStyle/>
          <a:p>
            <a:r>
              <a:rPr lang="en-US" sz="1800" dirty="0"/>
              <a:t>Policy Matters</a:t>
            </a:r>
          </a:p>
          <a:p>
            <a:pPr lvl="1"/>
            <a:r>
              <a:rPr lang="en-US" dirty="0"/>
              <a:t>Resource that contains information pertaining to policies such as Section 508, ADA, WIOA, and other relevant topics. </a:t>
            </a:r>
          </a:p>
          <a:p>
            <a:pPr lvl="2">
              <a:buFont typeface="Wingdings" panose="05000000000000000000" pitchFamily="2" charset="2"/>
              <a:buChar char="Ø"/>
            </a:pPr>
            <a:r>
              <a:rPr lang="en-US" dirty="0"/>
              <a:t>https://www.peatworks.org/policy-matters</a:t>
            </a:r>
          </a:p>
          <a:p>
            <a:r>
              <a:rPr lang="en-US" sz="1800" dirty="0"/>
              <a:t>Buy IT!</a:t>
            </a:r>
          </a:p>
          <a:p>
            <a:pPr lvl="1"/>
            <a:r>
              <a:rPr lang="en-US" dirty="0"/>
              <a:t>Resource that supports employers and their purchasing staff  in building accessibility and usability into their ICT procurement process.</a:t>
            </a:r>
          </a:p>
          <a:p>
            <a:pPr lvl="2">
              <a:buFont typeface="Wingdings" panose="05000000000000000000" pitchFamily="2" charset="2"/>
              <a:buChar char="Ø"/>
            </a:pPr>
            <a:r>
              <a:rPr lang="en-US" dirty="0">
                <a:hlinkClick r:id="rId3"/>
              </a:rPr>
              <a:t>https://www.peatworks.org/buy-IT/</a:t>
            </a:r>
            <a:endParaRPr lang="en-US" dirty="0"/>
          </a:p>
          <a:p>
            <a:r>
              <a:rPr lang="en-US" sz="1800" dirty="0"/>
              <a:t>TalentWorks</a:t>
            </a:r>
          </a:p>
          <a:p>
            <a:pPr lvl="1"/>
            <a:r>
              <a:rPr lang="en-US" dirty="0"/>
              <a:t>Resource that helps employers and HR professionals make their eRecruiting technologies accessible to all job seekers–including those with disabilities</a:t>
            </a:r>
          </a:p>
          <a:p>
            <a:pPr lvl="2">
              <a:buFont typeface="Wingdings" panose="05000000000000000000" pitchFamily="2" charset="2"/>
              <a:buChar char="Ø"/>
            </a:pPr>
            <a:r>
              <a:rPr lang="en-US" dirty="0"/>
              <a:t>https://www.peatworks.org/talentworks</a:t>
            </a:r>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D636C-90A3-4979-BA37-BAB384B22101}" type="slidenum">
              <a:rPr kumimoji="0" lang="en-US" sz="1400" b="0" i="0" u="none" strike="noStrike" kern="1200" cap="none" spc="0" normalizeH="0" baseline="0" noProof="0" smtClean="0">
                <a:ln>
                  <a:noFill/>
                </a:ln>
                <a:solidFill>
                  <a:srgbClr val="303030">
                    <a:lumMod val="75000"/>
                    <a:lumOff val="2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dirty="0">
              <a:ln>
                <a:noFill/>
              </a:ln>
              <a:solidFill>
                <a:srgbClr val="303030">
                  <a:lumMod val="75000"/>
                  <a:lumOff val="25000"/>
                </a:srgbClr>
              </a:solidFill>
              <a:effectLst/>
              <a:uLnTx/>
              <a:uFillTx/>
              <a:latin typeface="Arial" panose="020B0604020202020204"/>
              <a:ea typeface="+mn-ea"/>
              <a:cs typeface="+mn-cs"/>
            </a:endParaRPr>
          </a:p>
        </p:txBody>
      </p:sp>
      <p:sp>
        <p:nvSpPr>
          <p:cNvPr id="6"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662159" y="1506071"/>
            <a:ext cx="4032473" cy="4747093"/>
          </a:xfrm>
        </p:spPr>
        <p:txBody>
          <a:bodyPr/>
          <a:lstStyle/>
          <a:p>
            <a:r>
              <a:rPr lang="en-US" sz="1800" dirty="0"/>
              <a:t>Creative Recruiting Strategies for the Digital Age</a:t>
            </a:r>
          </a:p>
          <a:p>
            <a:pPr lvl="1"/>
            <a:r>
              <a:rPr lang="en-US" dirty="0"/>
              <a:t>A PowerPoint resource that outlines the top five creative recruitment strategies for the digital age.  </a:t>
            </a:r>
          </a:p>
          <a:p>
            <a:pPr lvl="2">
              <a:buFont typeface="Wingdings" panose="05000000000000000000" pitchFamily="2" charset="2"/>
              <a:buChar char="Ø"/>
            </a:pPr>
            <a:r>
              <a:rPr lang="en-US" dirty="0"/>
              <a:t>http://www.peatworks.org/content/webinars/2017/11/XceptionalHR</a:t>
            </a:r>
          </a:p>
          <a:p>
            <a:r>
              <a:rPr lang="en-US" sz="1800" dirty="0"/>
              <a:t>American Job Center (AJC) Resources to Support Accessibility</a:t>
            </a:r>
          </a:p>
          <a:p>
            <a:pPr lvl="1"/>
            <a:r>
              <a:rPr lang="en-US" dirty="0"/>
              <a:t>Resource links to support AJCs to improve accessibility to people with disabilities. </a:t>
            </a:r>
          </a:p>
          <a:p>
            <a:pPr lvl="2">
              <a:buFont typeface="Wingdings" panose="05000000000000000000" pitchFamily="2" charset="2"/>
              <a:buChar char="Ø"/>
            </a:pPr>
            <a:r>
              <a:rPr lang="en-US" dirty="0">
                <a:hlinkClick r:id="rId4"/>
              </a:rPr>
              <a:t>American Job Centers and Digital Access: A Guide to Accessible ICT</a:t>
            </a:r>
            <a:endParaRPr lang="en-US" dirty="0"/>
          </a:p>
          <a:p>
            <a:pPr lvl="2">
              <a:buFont typeface="Wingdings" panose="05000000000000000000" pitchFamily="2" charset="2"/>
              <a:buChar char="Ø"/>
            </a:pPr>
            <a:r>
              <a:rPr lang="en-US" dirty="0">
                <a:hlinkClick r:id="rId5"/>
              </a:rPr>
              <a:t>WIOA and Accessible Technology: Five Things AJCs Need to Know</a:t>
            </a:r>
            <a:endParaRPr lang="en-US" dirty="0"/>
          </a:p>
          <a:p>
            <a:pPr lvl="2">
              <a:buFont typeface="Wingdings" panose="05000000000000000000" pitchFamily="2" charset="2"/>
              <a:buChar char="Ø"/>
            </a:pPr>
            <a:r>
              <a:rPr lang="en-US" dirty="0">
                <a:hlinkClick r:id="rId6"/>
              </a:rPr>
              <a:t>Digital Accessibility Checklist for American Job Centers</a:t>
            </a:r>
            <a:endParaRPr lang="en-US" dirty="0"/>
          </a:p>
          <a:p>
            <a:pPr lvl="2">
              <a:buFont typeface="Wingdings" panose="05000000000000000000" pitchFamily="2" charset="2"/>
              <a:buChar char="Ø"/>
            </a:pPr>
            <a:r>
              <a:rPr lang="en-US" dirty="0">
                <a:hlinkClick r:id="rId7"/>
              </a:rPr>
              <a:t>WIOA and Accessible Technology: A Presentation Deck for AJCs</a:t>
            </a:r>
            <a:endParaRPr lang="en-US" dirty="0"/>
          </a:p>
        </p:txBody>
      </p:sp>
      <p:sp>
        <p:nvSpPr>
          <p:cNvPr id="5" name="Text Placeholder 3">
            <a:extLst>
              <a:ext uri="{FF2B5EF4-FFF2-40B4-BE49-F238E27FC236}">
                <a16:creationId xmlns:a16="http://schemas.microsoft.com/office/drawing/2014/main" id="{60F4D6CA-5578-450F-AF49-B3EADA1CB0B7}"/>
              </a:ext>
            </a:extLst>
          </p:cNvPr>
          <p:cNvSpPr>
            <a:spLocks noGrp="1"/>
          </p:cNvSpPr>
          <p:nvPr>
            <p:ph type="body" sz="half" idx="11"/>
          </p:nvPr>
        </p:nvSpPr>
        <p:spPr>
          <a:xfrm>
            <a:off x="361241" y="471206"/>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3</a:t>
            </a:r>
          </a:p>
        </p:txBody>
      </p:sp>
    </p:spTree>
    <p:extLst>
      <p:ext uri="{BB962C8B-B14F-4D97-AF65-F5344CB8AC3E}">
        <p14:creationId xmlns:p14="http://schemas.microsoft.com/office/powerpoint/2010/main" val="3822948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of Pepsi&#10;">
            <a:hlinkClick r:id="rId3"/>
          </p:cNvPr>
          <p:cNvPicPr>
            <a:picLocks noChangeAspect="1"/>
          </p:cNvPicPr>
          <p:nvPr/>
        </p:nvPicPr>
        <p:blipFill>
          <a:blip r:embed="rId4"/>
          <a:stretch>
            <a:fillRect/>
          </a:stretch>
        </p:blipFill>
        <p:spPr>
          <a:xfrm>
            <a:off x="116681" y="1189248"/>
            <a:ext cx="3547781" cy="1478242"/>
          </a:xfrm>
          <a:prstGeom prst="rect">
            <a:avLst/>
          </a:prstGeom>
        </p:spPr>
      </p:pic>
      <p:sp>
        <p:nvSpPr>
          <p:cNvPr id="4" name="AutoShape 2" descr="Image result for peps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6" name="Picture 5" descr="Logo for P&amp;G"/>
          <p:cNvPicPr>
            <a:picLocks noChangeAspect="1"/>
          </p:cNvPicPr>
          <p:nvPr/>
        </p:nvPicPr>
        <p:blipFill>
          <a:blip r:embed="rId5"/>
          <a:stretch>
            <a:fillRect/>
          </a:stretch>
        </p:blipFill>
        <p:spPr>
          <a:xfrm>
            <a:off x="6408511" y="1457597"/>
            <a:ext cx="2068783" cy="1115520"/>
          </a:xfrm>
          <a:prstGeom prst="rect">
            <a:avLst/>
          </a:prstGeom>
        </p:spPr>
      </p:pic>
      <p:pic>
        <p:nvPicPr>
          <p:cNvPr id="11" name="Picture 10" descr="Logo of TD Bank&#10;"/>
          <p:cNvPicPr>
            <a:picLocks noChangeAspect="1"/>
          </p:cNvPicPr>
          <p:nvPr/>
        </p:nvPicPr>
        <p:blipFill>
          <a:blip r:embed="rId6"/>
          <a:stretch>
            <a:fillRect/>
          </a:stretch>
        </p:blipFill>
        <p:spPr>
          <a:xfrm>
            <a:off x="578787" y="4948177"/>
            <a:ext cx="2921461" cy="1076744"/>
          </a:xfrm>
          <a:prstGeom prst="rect">
            <a:avLst/>
          </a:prstGeom>
        </p:spPr>
      </p:pic>
      <p:sp>
        <p:nvSpPr>
          <p:cNvPr id="12" name="AutoShape 8" descr="Image result for ups"/>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8" name="Picture 7" descr="Logo of Walgreens">
            <a:extLst>
              <a:ext uri="{FF2B5EF4-FFF2-40B4-BE49-F238E27FC236}">
                <a16:creationId xmlns:a16="http://schemas.microsoft.com/office/drawing/2014/main" id="{15C32D1B-474E-4B02-98F7-FC1CDABD4BD6}"/>
              </a:ext>
            </a:extLst>
          </p:cNvPr>
          <p:cNvPicPr>
            <a:picLocks noChangeAspect="1"/>
          </p:cNvPicPr>
          <p:nvPr/>
        </p:nvPicPr>
        <p:blipFill>
          <a:blip r:embed="rId7"/>
          <a:stretch>
            <a:fillRect/>
          </a:stretch>
        </p:blipFill>
        <p:spPr>
          <a:xfrm>
            <a:off x="5810616" y="4979342"/>
            <a:ext cx="2536031" cy="1014413"/>
          </a:xfrm>
          <a:prstGeom prst="rect">
            <a:avLst/>
          </a:prstGeom>
        </p:spPr>
      </p:pic>
      <p:pic>
        <p:nvPicPr>
          <p:cNvPr id="9" name="Picture 8" descr="Logo of UPS">
            <a:hlinkClick r:id="rId8"/>
            <a:extLst>
              <a:ext uri="{FF2B5EF4-FFF2-40B4-BE49-F238E27FC236}">
                <a16:creationId xmlns:a16="http://schemas.microsoft.com/office/drawing/2014/main" id="{2ADB7843-4427-4D07-B4AE-AFB50D143575}"/>
              </a:ext>
            </a:extLst>
          </p:cNvPr>
          <p:cNvPicPr>
            <a:picLocks noChangeAspect="1"/>
          </p:cNvPicPr>
          <p:nvPr/>
        </p:nvPicPr>
        <p:blipFill>
          <a:blip r:embed="rId9"/>
          <a:stretch>
            <a:fillRect/>
          </a:stretch>
        </p:blipFill>
        <p:spPr>
          <a:xfrm>
            <a:off x="3799576" y="2203033"/>
            <a:ext cx="1649417" cy="1961684"/>
          </a:xfrm>
          <a:prstGeom prst="rect">
            <a:avLst/>
          </a:prstGeom>
        </p:spPr>
      </p:pic>
      <p:sp>
        <p:nvSpPr>
          <p:cNvPr id="2" name="TextBox 1">
            <a:extLst>
              <a:ext uri="{FF2B5EF4-FFF2-40B4-BE49-F238E27FC236}">
                <a16:creationId xmlns:a16="http://schemas.microsoft.com/office/drawing/2014/main" id="{C740B705-A5C6-C743-A2E7-DBC25EC84D0A}"/>
              </a:ext>
            </a:extLst>
          </p:cNvPr>
          <p:cNvSpPr txBox="1"/>
          <p:nvPr/>
        </p:nvSpPr>
        <p:spPr>
          <a:xfrm>
            <a:off x="2514463" y="4190510"/>
            <a:ext cx="5795307" cy="400110"/>
          </a:xfrm>
          <a:prstGeom prst="rect">
            <a:avLst/>
          </a:prstGeom>
          <a:noFill/>
        </p:spPr>
        <p:txBody>
          <a:bodyPr wrap="square" rtlCol="0">
            <a:spAutoFit/>
          </a:bodyPr>
          <a:lstStyle/>
          <a:p>
            <a:r>
              <a:rPr lang="en-US" sz="2000" dirty="0">
                <a:hlinkClick r:id="rId8"/>
              </a:rPr>
              <a:t>UPS’ Transitional Learning Center</a:t>
            </a:r>
            <a:endParaRPr lang="en-US" sz="2000" dirty="0"/>
          </a:p>
        </p:txBody>
      </p:sp>
      <p:sp>
        <p:nvSpPr>
          <p:cNvPr id="3" name="TextBox 2">
            <a:extLst>
              <a:ext uri="{FF2B5EF4-FFF2-40B4-BE49-F238E27FC236}">
                <a16:creationId xmlns:a16="http://schemas.microsoft.com/office/drawing/2014/main" id="{FB145D3A-5330-114B-90EA-833F6E587773}"/>
              </a:ext>
            </a:extLst>
          </p:cNvPr>
          <p:cNvSpPr txBox="1"/>
          <p:nvPr/>
        </p:nvSpPr>
        <p:spPr>
          <a:xfrm>
            <a:off x="963123" y="2649075"/>
            <a:ext cx="2340705"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hlinkClick r:id="rId3"/>
              </a:rPr>
              <a:t>Pepsi’s Act Initiative</a:t>
            </a:r>
            <a:r>
              <a:rPr lang="en-US" sz="200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D65868E2-86B5-564E-977E-D7D79BCE2783}"/>
              </a:ext>
            </a:extLst>
          </p:cNvPr>
          <p:cNvSpPr txBox="1"/>
          <p:nvPr/>
        </p:nvSpPr>
        <p:spPr>
          <a:xfrm>
            <a:off x="547791" y="5898301"/>
            <a:ext cx="3739313" cy="400110"/>
          </a:xfrm>
          <a:prstGeom prst="rect">
            <a:avLst/>
          </a:prstGeom>
          <a:noFill/>
        </p:spPr>
        <p:txBody>
          <a:bodyPr wrap="square" rtlCol="0">
            <a:spAutoFit/>
          </a:bodyPr>
          <a:lstStyle/>
          <a:p>
            <a:r>
              <a:rPr lang="en-US" sz="2000" dirty="0">
                <a:hlinkClick r:id="rId10"/>
              </a:rPr>
              <a:t>TD Bank’s Workplace Initative</a:t>
            </a:r>
            <a:endParaRPr lang="en-US" sz="2000" dirty="0"/>
          </a:p>
        </p:txBody>
      </p:sp>
      <p:sp>
        <p:nvSpPr>
          <p:cNvPr id="10" name="TextBox 9">
            <a:extLst>
              <a:ext uri="{FF2B5EF4-FFF2-40B4-BE49-F238E27FC236}">
                <a16:creationId xmlns:a16="http://schemas.microsoft.com/office/drawing/2014/main" id="{5BC6D0AB-51DD-9747-92B5-2035E6E1A879}"/>
              </a:ext>
            </a:extLst>
          </p:cNvPr>
          <p:cNvSpPr txBox="1"/>
          <p:nvPr/>
        </p:nvSpPr>
        <p:spPr>
          <a:xfrm>
            <a:off x="5227150" y="5898301"/>
            <a:ext cx="4028547" cy="400110"/>
          </a:xfrm>
          <a:prstGeom prst="rect">
            <a:avLst/>
          </a:prstGeom>
          <a:noFill/>
        </p:spPr>
        <p:txBody>
          <a:bodyPr wrap="square" rtlCol="0">
            <a:spAutoFit/>
          </a:bodyPr>
          <a:lstStyle/>
          <a:p>
            <a:r>
              <a:rPr lang="en-US" sz="2000" dirty="0">
                <a:hlinkClick r:id="rId11"/>
              </a:rPr>
              <a:t>Walgreens’ Workplace Initiative</a:t>
            </a:r>
            <a:endParaRPr lang="en-US" sz="2000" dirty="0"/>
          </a:p>
        </p:txBody>
      </p:sp>
      <p:sp>
        <p:nvSpPr>
          <p:cNvPr id="13" name="TextBox 12">
            <a:extLst>
              <a:ext uri="{FF2B5EF4-FFF2-40B4-BE49-F238E27FC236}">
                <a16:creationId xmlns:a16="http://schemas.microsoft.com/office/drawing/2014/main" id="{DA5D6FFD-7C46-4749-B644-4C787B60D1A6}"/>
              </a:ext>
            </a:extLst>
          </p:cNvPr>
          <p:cNvSpPr txBox="1"/>
          <p:nvPr/>
        </p:nvSpPr>
        <p:spPr>
          <a:xfrm>
            <a:off x="6351756" y="2649075"/>
            <a:ext cx="2125538"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hlinkClick r:id="rId12"/>
              </a:rPr>
              <a:t>P&amp;G’s Project WIN</a:t>
            </a:r>
            <a:endParaRPr lang="en-US" sz="2000" dirty="0">
              <a:latin typeface="Calibri" panose="020F0502020204030204" pitchFamily="34" charset="0"/>
              <a:cs typeface="Calibri" panose="020F0502020204030204" pitchFamily="34" charset="0"/>
            </a:endParaRPr>
          </a:p>
        </p:txBody>
      </p:sp>
      <p:sp>
        <p:nvSpPr>
          <p:cNvPr id="15" name="Title 14">
            <a:extLst>
              <a:ext uri="{FF2B5EF4-FFF2-40B4-BE49-F238E27FC236}">
                <a16:creationId xmlns:a16="http://schemas.microsoft.com/office/drawing/2014/main" id="{9D0F2596-63DA-45E7-AFD9-B690E02E5D71}"/>
              </a:ext>
            </a:extLst>
          </p:cNvPr>
          <p:cNvSpPr>
            <a:spLocks noGrp="1"/>
          </p:cNvSpPr>
          <p:nvPr>
            <p:ph type="title"/>
          </p:nvPr>
        </p:nvSpPr>
        <p:spPr>
          <a:xfrm>
            <a:off x="798184" y="341586"/>
            <a:ext cx="8229599" cy="276999"/>
          </a:xfrm>
        </p:spPr>
        <p:txBody>
          <a:bodyPr/>
          <a:lstStyle/>
          <a:p>
            <a:pPr algn="r"/>
            <a:r>
              <a:rPr lang="en-US" sz="2400" b="1" dirty="0">
                <a:solidFill>
                  <a:schemeClr val="bg1"/>
                </a:solidFill>
                <a:latin typeface="Libre Baskerville" panose="020B0604020202020204" charset="0"/>
              </a:rPr>
              <a:t>Poses</a:t>
            </a:r>
            <a:r>
              <a:rPr lang="en-US" sz="2400" b="1" baseline="0" dirty="0">
                <a:solidFill>
                  <a:schemeClr val="bg1"/>
                </a:solidFill>
                <a:latin typeface="Libre Baskerville" panose="020B0604020202020204" charset="0"/>
              </a:rPr>
              <a:t> Workplace Initiative Case Studies </a:t>
            </a:r>
            <a:endParaRPr lang="en-US" sz="2400" b="1" dirty="0">
              <a:solidFill>
                <a:schemeClr val="bg1"/>
              </a:solidFill>
              <a:latin typeface="Libre Baskerville" panose="020B0604020202020204" charset="0"/>
            </a:endParaRPr>
          </a:p>
        </p:txBody>
      </p:sp>
    </p:spTree>
    <p:extLst>
      <p:ext uri="{BB962C8B-B14F-4D97-AF65-F5344CB8AC3E}">
        <p14:creationId xmlns:p14="http://schemas.microsoft.com/office/powerpoint/2010/main" val="1813227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of GM"/>
          <p:cNvPicPr>
            <a:picLocks noChangeAspect="1"/>
          </p:cNvPicPr>
          <p:nvPr/>
        </p:nvPicPr>
        <p:blipFill>
          <a:blip r:embed="rId2"/>
          <a:stretch>
            <a:fillRect/>
          </a:stretch>
        </p:blipFill>
        <p:spPr>
          <a:xfrm>
            <a:off x="5882525" y="1739513"/>
            <a:ext cx="2054359" cy="2054359"/>
          </a:xfrm>
          <a:prstGeom prst="rect">
            <a:avLst/>
          </a:prstGeom>
        </p:spPr>
      </p:pic>
      <p:sp>
        <p:nvSpPr>
          <p:cNvPr id="7" name="AutoShape 4" descr="Image result for mckesson"/>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sp>
        <p:nvSpPr>
          <p:cNvPr id="9" name="AutoShape 6" descr="Image result for mckesson"/>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125"/>
          </a:p>
        </p:txBody>
      </p:sp>
      <p:pic>
        <p:nvPicPr>
          <p:cNvPr id="10" name="Picture 9" descr="Logo of Boston Scientific"/>
          <p:cNvPicPr>
            <a:picLocks noChangeAspect="1"/>
          </p:cNvPicPr>
          <p:nvPr/>
        </p:nvPicPr>
        <p:blipFill>
          <a:blip r:embed="rId3"/>
          <a:stretch>
            <a:fillRect/>
          </a:stretch>
        </p:blipFill>
        <p:spPr>
          <a:xfrm>
            <a:off x="457221" y="1898742"/>
            <a:ext cx="2736056" cy="942975"/>
          </a:xfrm>
          <a:prstGeom prst="rect">
            <a:avLst/>
          </a:prstGeom>
        </p:spPr>
      </p:pic>
      <p:pic>
        <p:nvPicPr>
          <p:cNvPr id="8" name="Picture 7" descr="Logo of Grainger">
            <a:extLst>
              <a:ext uri="{FF2B5EF4-FFF2-40B4-BE49-F238E27FC236}">
                <a16:creationId xmlns:a16="http://schemas.microsoft.com/office/drawing/2014/main" id="{3AD95417-520F-4952-8B3C-ABDF68860824}"/>
              </a:ext>
            </a:extLst>
          </p:cNvPr>
          <p:cNvPicPr>
            <a:picLocks noChangeAspect="1"/>
          </p:cNvPicPr>
          <p:nvPr/>
        </p:nvPicPr>
        <p:blipFill>
          <a:blip r:embed="rId4"/>
          <a:stretch>
            <a:fillRect/>
          </a:stretch>
        </p:blipFill>
        <p:spPr>
          <a:xfrm>
            <a:off x="345281" y="4059321"/>
            <a:ext cx="3835401" cy="867628"/>
          </a:xfrm>
          <a:prstGeom prst="rect">
            <a:avLst/>
          </a:prstGeom>
        </p:spPr>
      </p:pic>
      <p:pic>
        <p:nvPicPr>
          <p:cNvPr id="11" name="Picture 10" descr="Logo of McKesson">
            <a:extLst>
              <a:ext uri="{FF2B5EF4-FFF2-40B4-BE49-F238E27FC236}">
                <a16:creationId xmlns:a16="http://schemas.microsoft.com/office/drawing/2014/main" id="{719C64A6-30C0-4439-B5E6-E8D4C4DF4D8A}"/>
              </a:ext>
            </a:extLst>
          </p:cNvPr>
          <p:cNvPicPr>
            <a:picLocks noChangeAspect="1"/>
          </p:cNvPicPr>
          <p:nvPr/>
        </p:nvPicPr>
        <p:blipFill>
          <a:blip r:embed="rId5"/>
          <a:stretch>
            <a:fillRect/>
          </a:stretch>
        </p:blipFill>
        <p:spPr>
          <a:xfrm>
            <a:off x="4400570" y="5278871"/>
            <a:ext cx="4286250" cy="578644"/>
          </a:xfrm>
          <a:prstGeom prst="rect">
            <a:avLst/>
          </a:prstGeom>
        </p:spPr>
      </p:pic>
      <p:sp>
        <p:nvSpPr>
          <p:cNvPr id="3" name="TextBox 2">
            <a:extLst>
              <a:ext uri="{FF2B5EF4-FFF2-40B4-BE49-F238E27FC236}">
                <a16:creationId xmlns:a16="http://schemas.microsoft.com/office/drawing/2014/main" id="{4D9BA035-3AE5-2246-85E3-08BBBC3705FB}"/>
              </a:ext>
            </a:extLst>
          </p:cNvPr>
          <p:cNvSpPr txBox="1"/>
          <p:nvPr/>
        </p:nvSpPr>
        <p:spPr>
          <a:xfrm>
            <a:off x="345281" y="3032141"/>
            <a:ext cx="4855318" cy="400110"/>
          </a:xfrm>
          <a:prstGeom prst="rect">
            <a:avLst/>
          </a:prstGeom>
          <a:noFill/>
        </p:spPr>
        <p:txBody>
          <a:bodyPr wrap="square" rtlCol="0">
            <a:spAutoFit/>
          </a:bodyPr>
          <a:lstStyle/>
          <a:p>
            <a:r>
              <a:rPr lang="en-US" sz="2000" dirty="0">
                <a:hlinkClick r:id="rId6"/>
              </a:rPr>
              <a:t>Boston Scientific’s Workplace Initiative</a:t>
            </a:r>
            <a:endParaRPr lang="en-US" sz="2000" dirty="0"/>
          </a:p>
        </p:txBody>
      </p:sp>
      <p:sp>
        <p:nvSpPr>
          <p:cNvPr id="5" name="TextBox 4">
            <a:extLst>
              <a:ext uri="{FF2B5EF4-FFF2-40B4-BE49-F238E27FC236}">
                <a16:creationId xmlns:a16="http://schemas.microsoft.com/office/drawing/2014/main" id="{E6D2AA33-FCA0-5D4D-B1E7-3C695598657B}"/>
              </a:ext>
            </a:extLst>
          </p:cNvPr>
          <p:cNvSpPr txBox="1"/>
          <p:nvPr/>
        </p:nvSpPr>
        <p:spPr>
          <a:xfrm>
            <a:off x="496199" y="5117288"/>
            <a:ext cx="3661580" cy="400110"/>
          </a:xfrm>
          <a:prstGeom prst="rect">
            <a:avLst/>
          </a:prstGeom>
          <a:noFill/>
        </p:spPr>
        <p:txBody>
          <a:bodyPr wrap="none" rtlCol="0">
            <a:spAutoFit/>
          </a:bodyPr>
          <a:lstStyle/>
          <a:p>
            <a:r>
              <a:rPr lang="en-US" sz="2000" dirty="0">
                <a:hlinkClick r:id="rId7"/>
              </a:rPr>
              <a:t>Grainger’s Workplace Initiative</a:t>
            </a:r>
            <a:endParaRPr lang="en-US" sz="2000" dirty="0"/>
          </a:p>
        </p:txBody>
      </p:sp>
      <p:sp>
        <p:nvSpPr>
          <p:cNvPr id="12" name="TextBox 11">
            <a:extLst>
              <a:ext uri="{FF2B5EF4-FFF2-40B4-BE49-F238E27FC236}">
                <a16:creationId xmlns:a16="http://schemas.microsoft.com/office/drawing/2014/main" id="{E9E4B1BD-BEA0-C040-9610-0C9CF47985E9}"/>
              </a:ext>
            </a:extLst>
          </p:cNvPr>
          <p:cNvSpPr txBox="1"/>
          <p:nvPr/>
        </p:nvSpPr>
        <p:spPr>
          <a:xfrm>
            <a:off x="5796367" y="3859077"/>
            <a:ext cx="3448442" cy="400110"/>
          </a:xfrm>
          <a:prstGeom prst="rect">
            <a:avLst/>
          </a:prstGeom>
          <a:noFill/>
        </p:spPr>
        <p:txBody>
          <a:bodyPr wrap="square" rtlCol="0">
            <a:spAutoFit/>
          </a:bodyPr>
          <a:lstStyle/>
          <a:p>
            <a:r>
              <a:rPr lang="en-US" sz="2000" dirty="0">
                <a:hlinkClick r:id="rId8"/>
              </a:rPr>
              <a:t>GM’s Workplace Initiative</a:t>
            </a:r>
            <a:endParaRPr lang="en-US" sz="2000" dirty="0"/>
          </a:p>
        </p:txBody>
      </p:sp>
      <p:sp>
        <p:nvSpPr>
          <p:cNvPr id="13" name="TextBox 12">
            <a:extLst>
              <a:ext uri="{FF2B5EF4-FFF2-40B4-BE49-F238E27FC236}">
                <a16:creationId xmlns:a16="http://schemas.microsoft.com/office/drawing/2014/main" id="{2016F7AD-C0CB-A44C-9587-6C1EA2D8074C}"/>
              </a:ext>
            </a:extLst>
          </p:cNvPr>
          <p:cNvSpPr txBox="1"/>
          <p:nvPr/>
        </p:nvSpPr>
        <p:spPr>
          <a:xfrm>
            <a:off x="4680487" y="5982349"/>
            <a:ext cx="4745358" cy="400110"/>
          </a:xfrm>
          <a:prstGeom prst="rect">
            <a:avLst/>
          </a:prstGeom>
          <a:noFill/>
        </p:spPr>
        <p:txBody>
          <a:bodyPr wrap="square" rtlCol="0">
            <a:spAutoFit/>
          </a:bodyPr>
          <a:lstStyle/>
          <a:p>
            <a:r>
              <a:rPr lang="en-US" sz="2000" dirty="0">
                <a:hlinkClick r:id="rId9"/>
              </a:rPr>
              <a:t>McKesson’s Workplace Initiative</a:t>
            </a:r>
            <a:endParaRPr lang="en-US" sz="2000" dirty="0"/>
          </a:p>
        </p:txBody>
      </p:sp>
      <p:sp>
        <p:nvSpPr>
          <p:cNvPr id="2" name="Title 1">
            <a:extLst>
              <a:ext uri="{FF2B5EF4-FFF2-40B4-BE49-F238E27FC236}">
                <a16:creationId xmlns:a16="http://schemas.microsoft.com/office/drawing/2014/main" id="{D0E312E0-4B93-4C50-8ADC-BFCD4FA32680}"/>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Poses</a:t>
            </a:r>
            <a:r>
              <a:rPr lang="en-US" sz="2400" b="1" baseline="0" dirty="0">
                <a:solidFill>
                  <a:schemeClr val="bg1"/>
                </a:solidFill>
                <a:latin typeface="Libre Baskerville" panose="020B0604020202020204" charset="0"/>
              </a:rPr>
              <a:t> Workplace Initiative </a:t>
            </a:r>
            <a:br>
              <a:rPr lang="en-US" sz="2400" b="1" baseline="0" dirty="0">
                <a:solidFill>
                  <a:schemeClr val="bg1"/>
                </a:solidFill>
                <a:latin typeface="Libre Baskerville" panose="020B0604020202020204" charset="0"/>
              </a:rPr>
            </a:br>
            <a:r>
              <a:rPr lang="en-US" sz="2400" b="1" baseline="0" dirty="0">
                <a:solidFill>
                  <a:schemeClr val="bg1"/>
                </a:solidFill>
                <a:latin typeface="Libre Baskerville" panose="020B0604020202020204" charset="0"/>
              </a:rPr>
              <a:t>Case Studies Part 2</a:t>
            </a:r>
            <a:endParaRPr lang="en-US" sz="2400" b="1" dirty="0">
              <a:solidFill>
                <a:schemeClr val="bg1"/>
              </a:solidFill>
              <a:latin typeface="Libre Baskerville" panose="020B0604020202020204" charset="0"/>
            </a:endParaRPr>
          </a:p>
        </p:txBody>
      </p:sp>
    </p:spTree>
    <p:extLst>
      <p:ext uri="{BB962C8B-B14F-4D97-AF65-F5344CB8AC3E}">
        <p14:creationId xmlns:p14="http://schemas.microsoft.com/office/powerpoint/2010/main" val="2284694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Title 1">
            <a:extLst>
              <a:ext uri="{FF2B5EF4-FFF2-40B4-BE49-F238E27FC236}">
                <a16:creationId xmlns:a16="http://schemas.microsoft.com/office/drawing/2014/main" id="{741EF4A0-E79D-4C82-A071-0C8E9EBDE588}"/>
              </a:ext>
            </a:extLst>
          </p:cNvPr>
          <p:cNvSpPr>
            <a:spLocks noGrp="1"/>
          </p:cNvSpPr>
          <p:nvPr>
            <p:ph type="title" idx="4294967295"/>
          </p:nvPr>
        </p:nvSpPr>
        <p:spPr>
          <a:xfrm>
            <a:off x="457221" y="274339"/>
            <a:ext cx="8229599" cy="276999"/>
          </a:xfrm>
        </p:spPr>
        <p:txBody>
          <a:bodyPr/>
          <a:lstStyle/>
          <a:p>
            <a:pPr algn="r"/>
            <a:r>
              <a:rPr lang="en-US" sz="2400" b="1" dirty="0">
                <a:solidFill>
                  <a:schemeClr val="bg1"/>
                </a:solidFill>
                <a:latin typeface="Libre Baskerville" panose="020B0604020202020204" charset="0"/>
              </a:rPr>
              <a:t>Finding Inclusive Employers </a:t>
            </a:r>
          </a:p>
        </p:txBody>
      </p:sp>
      <p:pic>
        <p:nvPicPr>
          <p:cNvPr id="1026" name="Picture 2" descr="Logo of the National Organization on Disability ">
            <a:extLst>
              <a:ext uri="{FF2B5EF4-FFF2-40B4-BE49-F238E27FC236}">
                <a16:creationId xmlns:a16="http://schemas.microsoft.com/office/drawing/2014/main" id="{C87101BC-47D9-472C-A32D-24DC5DDA4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70" y="1425844"/>
            <a:ext cx="348615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FAAA0D6-D5AC-41C9-9BCE-9B9F900A374A}"/>
              </a:ext>
            </a:extLst>
          </p:cNvPr>
          <p:cNvSpPr/>
          <p:nvPr/>
        </p:nvSpPr>
        <p:spPr>
          <a:xfrm>
            <a:off x="5397137" y="2864171"/>
            <a:ext cx="3289683" cy="707886"/>
          </a:xfrm>
          <a:prstGeom prst="rect">
            <a:avLst/>
          </a:prstGeom>
        </p:spPr>
        <p:txBody>
          <a:bodyPr wrap="none">
            <a:spAutoFit/>
          </a:bodyPr>
          <a:lstStyle/>
          <a:p>
            <a:pPr algn="just"/>
            <a:r>
              <a:rPr lang="en-US" sz="2000" b="1" dirty="0">
                <a:latin typeface="Libre Baskerville" panose="020B0604020202020204" charset="0"/>
                <a:hlinkClick r:id="rId4"/>
              </a:rPr>
              <a:t>National Organization </a:t>
            </a:r>
          </a:p>
          <a:p>
            <a:pPr algn="just"/>
            <a:r>
              <a:rPr lang="en-US" sz="2000" b="1" dirty="0">
                <a:latin typeface="Libre Baskerville" panose="020B0604020202020204" charset="0"/>
                <a:hlinkClick r:id="rId4"/>
              </a:rPr>
              <a:t>on Disability (NOD)</a:t>
            </a:r>
            <a:endParaRPr lang="en-US" sz="2000" b="1" dirty="0">
              <a:latin typeface="Libre Baskerville" panose="020B0604020202020204" charset="0"/>
            </a:endParaRPr>
          </a:p>
        </p:txBody>
      </p:sp>
      <p:pic>
        <p:nvPicPr>
          <p:cNvPr id="1028" name="Picture 4" descr="US Business Leadership Network">
            <a:extLst>
              <a:ext uri="{FF2B5EF4-FFF2-40B4-BE49-F238E27FC236}">
                <a16:creationId xmlns:a16="http://schemas.microsoft.com/office/drawing/2014/main" id="{E3D75401-091B-477E-A89E-CF40C7308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42" y="1801234"/>
            <a:ext cx="4543425" cy="876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EFA9F8-5C81-4D89-A19B-02A4FE5599D3}"/>
              </a:ext>
            </a:extLst>
          </p:cNvPr>
          <p:cNvSpPr/>
          <p:nvPr/>
        </p:nvSpPr>
        <p:spPr>
          <a:xfrm>
            <a:off x="330842" y="2871580"/>
            <a:ext cx="3557384" cy="707886"/>
          </a:xfrm>
          <a:prstGeom prst="rect">
            <a:avLst/>
          </a:prstGeom>
        </p:spPr>
        <p:txBody>
          <a:bodyPr wrap="none">
            <a:spAutoFit/>
          </a:bodyPr>
          <a:lstStyle/>
          <a:p>
            <a:r>
              <a:rPr lang="en-US" sz="2000" b="1" dirty="0">
                <a:latin typeface="Libre Baskerville" panose="020B0604020202020204" charset="0"/>
                <a:hlinkClick r:id="rId6"/>
              </a:rPr>
              <a:t>US Business Leadership </a:t>
            </a:r>
          </a:p>
          <a:p>
            <a:r>
              <a:rPr lang="en-US" sz="2000" b="1" dirty="0">
                <a:latin typeface="Libre Baskerville" panose="020B0604020202020204" charset="0"/>
                <a:hlinkClick r:id="rId6"/>
              </a:rPr>
              <a:t>Network® (USBLN®)</a:t>
            </a:r>
            <a:endParaRPr lang="en-US" sz="2000" b="1" dirty="0">
              <a:latin typeface="Libre Baskerville" panose="020B0604020202020204" charset="0"/>
            </a:endParaRPr>
          </a:p>
        </p:txBody>
      </p:sp>
      <p:sp>
        <p:nvSpPr>
          <p:cNvPr id="3" name="Rectangle 2">
            <a:extLst>
              <a:ext uri="{FF2B5EF4-FFF2-40B4-BE49-F238E27FC236}">
                <a16:creationId xmlns:a16="http://schemas.microsoft.com/office/drawing/2014/main" id="{99E36832-9275-43DD-9AB0-C88A25DDFE6C}"/>
              </a:ext>
            </a:extLst>
          </p:cNvPr>
          <p:cNvSpPr/>
          <p:nvPr/>
        </p:nvSpPr>
        <p:spPr>
          <a:xfrm>
            <a:off x="116287" y="3728763"/>
            <a:ext cx="4572000" cy="2862322"/>
          </a:xfrm>
          <a:prstGeom prst="rect">
            <a:avLst/>
          </a:prstGeom>
        </p:spPr>
        <p:txBody>
          <a:bodyPr>
            <a:spAutoFit/>
          </a:bodyPr>
          <a:lstStyle/>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Disability Equality Index (DEI) is a free benchmarking tool for USBLN partners that provides a confidential opportunity to receive an objective score on disability inclusion policies and practices. </a:t>
            </a:r>
          </a:p>
          <a:p>
            <a:pPr marL="285750" indent="-285750">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It’s an aspirational, educational, recognition tool that helps identify opportunities for continued improvement and helps establish a reputation as an employer of choice. </a:t>
            </a:r>
          </a:p>
        </p:txBody>
      </p:sp>
      <p:sp>
        <p:nvSpPr>
          <p:cNvPr id="9" name="Rectangle 8">
            <a:extLst>
              <a:ext uri="{FF2B5EF4-FFF2-40B4-BE49-F238E27FC236}">
                <a16:creationId xmlns:a16="http://schemas.microsoft.com/office/drawing/2014/main" id="{8DA0383A-27AE-44FF-B112-7E2F5B45AB5A}"/>
              </a:ext>
            </a:extLst>
          </p:cNvPr>
          <p:cNvSpPr/>
          <p:nvPr/>
        </p:nvSpPr>
        <p:spPr>
          <a:xfrm>
            <a:off x="4572000" y="3671950"/>
            <a:ext cx="4572000" cy="2862322"/>
          </a:xfrm>
          <a:prstGeom prst="rect">
            <a:avLst/>
          </a:prstGeom>
        </p:spPr>
        <p:txBody>
          <a:bodyPr>
            <a:spAutoFit/>
          </a:bodyPr>
          <a:lstStyle/>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The NOD Leading Disability Employer Seal™ is a public recognition that applauds organizations that are leading the way in disability hiring and encourage additional companies to tap into the many benefits of hiring talent with disabilities.</a:t>
            </a:r>
          </a:p>
          <a:p>
            <a:pPr marL="285750" indent="-285750">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The Leading Disability Employer Seal™ is awarded annually based on performance on the Disability Employment Tracker™. </a:t>
            </a:r>
          </a:p>
        </p:txBody>
      </p:sp>
    </p:spTree>
    <p:extLst>
      <p:ext uri="{BB962C8B-B14F-4D97-AF65-F5344CB8AC3E}">
        <p14:creationId xmlns:p14="http://schemas.microsoft.com/office/powerpoint/2010/main" val="1034354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Shape 176"/>
          <p:cNvSpPr txBox="1">
            <a:spLocks noGrp="1"/>
          </p:cNvSpPr>
          <p:nvPr>
            <p:ph type="title"/>
          </p:nvPr>
        </p:nvSpPr>
        <p:spPr>
          <a:xfrm>
            <a:off x="465931" y="-32657"/>
            <a:ext cx="8229600" cy="1143000"/>
          </a:xfrm>
          <a:prstGeom prst="rect">
            <a:avLst/>
          </a:prstGeom>
          <a:noFill/>
          <a:ln>
            <a:noFill/>
          </a:ln>
        </p:spPr>
        <p:txBody>
          <a:bodyPr wrap="square" lIns="91425" tIns="45700" rIns="91425" bIns="45700" anchor="ctr" anchorCtr="0">
            <a:noAutofit/>
          </a:bodyPr>
          <a:lstStyle/>
          <a:p>
            <a:pPr lvl="0" indent="-69850" algn="r">
              <a:buClr>
                <a:schemeClr val="lt1"/>
              </a:buClr>
              <a:buSzPts val="1100"/>
            </a:pPr>
            <a:r>
              <a:rPr lang="en-US" sz="2400" b="1" dirty="0">
                <a:solidFill>
                  <a:schemeClr val="lt1"/>
                </a:solidFill>
                <a:latin typeface="Libre Baskerville" panose="020B0604020202020204" charset="0"/>
              </a:rPr>
              <a:t>2017 Disability Equality </a:t>
            </a:r>
            <a:br>
              <a:rPr lang="en-US" sz="2400" b="1" dirty="0">
                <a:solidFill>
                  <a:schemeClr val="lt1"/>
                </a:solidFill>
                <a:latin typeface="Libre Baskerville" panose="020B0604020202020204" charset="0"/>
              </a:rPr>
            </a:br>
            <a:r>
              <a:rPr lang="en-US" sz="2400" b="1" dirty="0">
                <a:solidFill>
                  <a:schemeClr val="lt1"/>
                </a:solidFill>
                <a:latin typeface="Libre Baskerville" panose="020B0604020202020204" charset="0"/>
              </a:rPr>
              <a:t>Index Results</a:t>
            </a:r>
            <a:endParaRPr lang="en-US" sz="2400" b="1" i="0" u="none" strike="noStrike" cap="none" dirty="0">
              <a:solidFill>
                <a:schemeClr val="lt1"/>
              </a:solidFill>
              <a:latin typeface="Libre Baskerville" panose="020B0604020202020204" charset="0"/>
              <a:sym typeface="Calibri"/>
            </a:endParaRPr>
          </a:p>
        </p:txBody>
      </p:sp>
      <p:sp>
        <p:nvSpPr>
          <p:cNvPr id="177" name="Shape 177"/>
          <p:cNvSpPr txBox="1"/>
          <p:nvPr/>
        </p:nvSpPr>
        <p:spPr>
          <a:xfrm>
            <a:off x="8678171" y="6485678"/>
            <a:ext cx="431320" cy="307777"/>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10</a:t>
            </a:r>
          </a:p>
        </p:txBody>
      </p:sp>
      <p:graphicFrame>
        <p:nvGraphicFramePr>
          <p:cNvPr id="2" name="Table 1">
            <a:extLst>
              <a:ext uri="{FF2B5EF4-FFF2-40B4-BE49-F238E27FC236}">
                <a16:creationId xmlns:a16="http://schemas.microsoft.com/office/drawing/2014/main" id="{B2F6F9D5-8E6B-4992-B84B-9E2A5777D618}"/>
              </a:ext>
            </a:extLst>
          </p:cNvPr>
          <p:cNvGraphicFramePr>
            <a:graphicFrameLocks noGrp="1"/>
          </p:cNvGraphicFramePr>
          <p:nvPr>
            <p:extLst/>
          </p:nvPr>
        </p:nvGraphicFramePr>
        <p:xfrm>
          <a:off x="448571" y="1361433"/>
          <a:ext cx="8229600" cy="5382822"/>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445492103"/>
                    </a:ext>
                  </a:extLst>
                </a:gridCol>
                <a:gridCol w="1371600">
                  <a:extLst>
                    <a:ext uri="{9D8B030D-6E8A-4147-A177-3AD203B41FA5}">
                      <a16:colId xmlns:a16="http://schemas.microsoft.com/office/drawing/2014/main" val="2995735760"/>
                    </a:ext>
                  </a:extLst>
                </a:gridCol>
                <a:gridCol w="1371600">
                  <a:extLst>
                    <a:ext uri="{9D8B030D-6E8A-4147-A177-3AD203B41FA5}">
                      <a16:colId xmlns:a16="http://schemas.microsoft.com/office/drawing/2014/main" val="2802603046"/>
                    </a:ext>
                  </a:extLst>
                </a:gridCol>
                <a:gridCol w="1371600">
                  <a:extLst>
                    <a:ext uri="{9D8B030D-6E8A-4147-A177-3AD203B41FA5}">
                      <a16:colId xmlns:a16="http://schemas.microsoft.com/office/drawing/2014/main" val="9957311"/>
                    </a:ext>
                  </a:extLst>
                </a:gridCol>
                <a:gridCol w="1371600">
                  <a:extLst>
                    <a:ext uri="{9D8B030D-6E8A-4147-A177-3AD203B41FA5}">
                      <a16:colId xmlns:a16="http://schemas.microsoft.com/office/drawing/2014/main" val="4101599926"/>
                    </a:ext>
                  </a:extLst>
                </a:gridCol>
                <a:gridCol w="1371600">
                  <a:extLst>
                    <a:ext uri="{9D8B030D-6E8A-4147-A177-3AD203B41FA5}">
                      <a16:colId xmlns:a16="http://schemas.microsoft.com/office/drawing/2014/main" val="3374327018"/>
                    </a:ext>
                  </a:extLst>
                </a:gridCol>
              </a:tblGrid>
              <a:tr h="364308">
                <a:tc gridSpan="6">
                  <a:txBody>
                    <a:bodyPr/>
                    <a:lstStyle/>
                    <a:p>
                      <a:pPr algn="ctr"/>
                      <a:r>
                        <a:rPr lang="en-US" sz="1400" b="1" dirty="0">
                          <a:latin typeface="Calibri" panose="020F0502020204030204" pitchFamily="34" charset="0"/>
                          <a:cs typeface="Calibri" panose="020F0502020204030204" pitchFamily="34" charset="0"/>
                        </a:rPr>
                        <a:t>2017 Disability Equality Index Results – Companies that scored 100% </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407542534"/>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
                        </a:rPr>
                        <a:t>3M</a:t>
                      </a:r>
                      <a:r>
                        <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
                        </a:rPr>
                        <a:t>Accenture</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
                        </a:rPr>
                        <a:t>Aetna</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
                        </a:rPr>
                        <a:t>AMC</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7"/>
                        </a:rPr>
                        <a:t>Ameren</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8"/>
                        </a:rPr>
                        <a:t>American Airlines</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59053012"/>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9"/>
                        </a:rPr>
                        <a:t>Anthem</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0"/>
                        </a:rPr>
                        <a:t>Aramark</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1"/>
                        </a:rPr>
                        <a:t>AT&amp;T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2"/>
                        </a:rPr>
                        <a:t>BAE Systems</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3"/>
                        </a:rPr>
                        <a:t>Bank of America</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4"/>
                        </a:rPr>
                        <a:t>Blue Cross Blue Shield</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3253800"/>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5"/>
                        </a:rPr>
                        <a:t>BMO Harris Bank</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6"/>
                        </a:rPr>
                        <a:t>Booz|Allen|Hamilton</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7"/>
                        </a:rPr>
                        <a:t>Boston Scientific</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8"/>
                        </a:rPr>
                        <a:t>Brown-Forman</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19"/>
                        </a:rPr>
                        <a:t>Capital One</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0"/>
                        </a:rPr>
                        <a:t>Cargill</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5945852"/>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1"/>
                        </a:rPr>
                        <a:t>Cigna</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2"/>
                        </a:rPr>
                        <a:t>Comcast NBCUniversal</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3"/>
                        </a:rPr>
                        <a:t>CVS Health</a:t>
                      </a:r>
                      <a:r>
                        <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4"/>
                        </a:rPr>
                        <a:t>Delta</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5"/>
                        </a:rPr>
                        <a:t>Dow</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r>
                        <a:rPr lang="en-US" sz="1400" b="1" i="0" u="sng" strike="noStrike" cap="none" dirty="0">
                          <a:solidFill>
                            <a:schemeClr val="dk1"/>
                          </a:solidFill>
                          <a:effectLst/>
                          <a:latin typeface="Calibri" panose="020F0502020204030204" pitchFamily="34" charset="0"/>
                          <a:ea typeface="+mn-ea"/>
                          <a:cs typeface="Calibri" panose="020F0502020204030204" pitchFamily="34" charset="0"/>
                          <a:sym typeface="Arial"/>
                          <a:hlinkClick r:id="rId26"/>
                        </a:rPr>
                        <a:t>DTE Energy</a:t>
                      </a:r>
                      <a:endParaRPr lang="en-US"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6296411"/>
                  </a:ext>
                </a:extLst>
              </a:tr>
              <a:tr h="36430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7"/>
                        </a:rPr>
                        <a:t>DuPont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8"/>
                        </a:rPr>
                        <a:t>DXC Technology</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29"/>
                        </a:rPr>
                        <a:t>Express Scripts</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0"/>
                        </a:rPr>
                        <a:t>EY</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err="1">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1"/>
                        </a:rPr>
                        <a:t>Finra</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2"/>
                        </a:rPr>
                        <a:t>Florida Blue</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46881191"/>
                  </a:ext>
                </a:extLst>
              </a:tr>
              <a:tr h="36430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3"/>
                        </a:rPr>
                        <a:t>Freddie Mac</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4"/>
                        </a:rPr>
                        <a:t>GM</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5"/>
                        </a:rPr>
                        <a:t>Goldman Sachs</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6"/>
                        </a:rPr>
                        <a:t>GSK</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7"/>
                        </a:rPr>
                        <a:t>HCSC</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8"/>
                        </a:rPr>
                        <a:t>Hewlett Packard</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36907142"/>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39"/>
                        </a:rPr>
                        <a:t>HP</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0"/>
                        </a:rPr>
                        <a:t>Huntington</a:t>
                      </a:r>
                      <a:r>
                        <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1"/>
                        </a:rPr>
                        <a:t>Intel</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2"/>
                        </a:rPr>
                        <a:t>JP Morgan Chase</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3"/>
                        </a:rPr>
                        <a:t>Kaiser Permanente</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4"/>
                        </a:rPr>
                        <a:t>KPMG</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16860235"/>
                  </a:ext>
                </a:extLst>
              </a:tr>
              <a:tr h="500704">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5"/>
                        </a:rPr>
                        <a:t>Lincoln Financial</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6"/>
                        </a:rPr>
                        <a:t>Lockheed Martin</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7"/>
                        </a:rPr>
                        <a:t>Manpower Group</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8"/>
                        </a:rPr>
                        <a:t>Mayo Clinic</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49"/>
                        </a:rPr>
                        <a:t>Microsoft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r>
                        <a:rPr lang="en-US" sz="1400" b="1" i="0" u="sng" strike="noStrike" cap="none" dirty="0">
                          <a:solidFill>
                            <a:schemeClr val="dk1"/>
                          </a:solidFill>
                          <a:effectLst/>
                          <a:latin typeface="Calibri" panose="020F0502020204030204" pitchFamily="34" charset="0"/>
                          <a:ea typeface="+mn-ea"/>
                          <a:cs typeface="Calibri" panose="020F0502020204030204" pitchFamily="34" charset="0"/>
                          <a:sym typeface="Arial"/>
                          <a:hlinkClick r:id="rId50"/>
                        </a:rPr>
                        <a:t>Northrop Grumman</a:t>
                      </a:r>
                      <a:endParaRPr lang="en-US"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92259722"/>
                  </a:ext>
                </a:extLst>
              </a:tr>
              <a:tr h="36430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1"/>
                        </a:rPr>
                        <a:t>P&amp;G</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2"/>
                        </a:rPr>
                        <a:t>PG&amp;E</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3"/>
                        </a:rPr>
                        <a:t>PNC</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4"/>
                        </a:rPr>
                        <a:t>Prudential</a:t>
                      </a:r>
                      <a:r>
                        <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5"/>
                        </a:rPr>
                        <a:t>PWC</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6"/>
                        </a:rPr>
                        <a:t>Qualcomm</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616379475"/>
                  </a:ext>
                </a:extLst>
              </a:tr>
              <a:tr h="43142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7"/>
                        </a:rPr>
                        <a:t>Southern Company</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8"/>
                        </a:rPr>
                        <a:t>Sprint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59"/>
                        </a:rPr>
                        <a:t>Starbucks</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0"/>
                        </a:rPr>
                        <a:t>Synchrony Financial</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1"/>
                        </a:rPr>
                        <a:t>T Mobile</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2"/>
                        </a:rPr>
                        <a:t>TD Bank</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00307429"/>
                  </a:ext>
                </a:extLst>
              </a:tr>
              <a:tr h="364308">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3"/>
                        </a:rPr>
                        <a:t>The Hartford</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4"/>
                        </a:rPr>
                        <a:t>United Airlines</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5"/>
                        </a:rPr>
                        <a:t>Verizon</a:t>
                      </a:r>
                      <a:endParaRPr lang="en-US" sz="1400" b="1">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6"/>
                        </a:rPr>
                        <a:t>Walgreens</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7"/>
                        </a:rPr>
                        <a:t>Walmart</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1400" b="1" u="sng" dirty="0">
                          <a:solidFill>
                            <a:srgbClr val="BF8F00"/>
                          </a:solidFill>
                          <a:effectLst/>
                          <a:latin typeface="Calibri" panose="020F0502020204030204" pitchFamily="34" charset="0"/>
                          <a:ea typeface="Calibri" panose="020F0502020204030204" pitchFamily="34" charset="0"/>
                          <a:cs typeface="Calibri" panose="020F0502020204030204" pitchFamily="34" charset="0"/>
                          <a:hlinkClick r:id="rId68"/>
                        </a:rPr>
                        <a:t>Wells Fargo</a:t>
                      </a:r>
                      <a:endParaRPr lang="en-US" sz="1400" b="1" dirty="0">
                        <a:solidFill>
                          <a:srgbClr val="BF8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20794796"/>
                  </a:ext>
                </a:extLst>
              </a:tr>
              <a:tr h="364308">
                <a:tc>
                  <a:txBody>
                    <a:bodyPr/>
                    <a:lstStyle/>
                    <a:p>
                      <a:r>
                        <a:rPr lang="en-US" sz="1400" b="1" i="0" u="sng" strike="noStrike" cap="none" dirty="0">
                          <a:solidFill>
                            <a:schemeClr val="dk1"/>
                          </a:solidFill>
                          <a:effectLst/>
                          <a:latin typeface="Calibri" panose="020F0502020204030204" pitchFamily="34" charset="0"/>
                          <a:ea typeface="+mn-ea"/>
                          <a:cs typeface="Calibri" panose="020F0502020204030204" pitchFamily="34" charset="0"/>
                          <a:sym typeface="Arial"/>
                          <a:hlinkClick r:id="rId69"/>
                        </a:rPr>
                        <a:t>Whirlpool</a:t>
                      </a:r>
                      <a:r>
                        <a:rPr lang="en-US" sz="1400" b="1" i="0" u="none" strike="noStrike" cap="none" dirty="0">
                          <a:solidFill>
                            <a:schemeClr val="dk1"/>
                          </a:solidFill>
                          <a:effectLst/>
                          <a:latin typeface="Calibri" panose="020F0502020204030204" pitchFamily="34" charset="0"/>
                          <a:ea typeface="+mn-ea"/>
                          <a:cs typeface="Calibri" panose="020F0502020204030204" pitchFamily="34" charset="0"/>
                          <a:sym typeface="Arial"/>
                        </a:rPr>
                        <a:t> </a:t>
                      </a:r>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tc>
                  <a:txBody>
                    <a:bodyPr/>
                    <a:lstStyle/>
                    <a:p>
                      <a:endParaRPr lang="en-US"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70269733"/>
                  </a:ext>
                </a:extLst>
              </a:tr>
            </a:tbl>
          </a:graphicData>
        </a:graphic>
      </p:graphicFrame>
    </p:spTree>
    <p:extLst>
      <p:ext uri="{BB962C8B-B14F-4D97-AF65-F5344CB8AC3E}">
        <p14:creationId xmlns:p14="http://schemas.microsoft.com/office/powerpoint/2010/main" val="2149633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A3A-7079-4254-9415-4AAA73E3A79E}"/>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2017 NOD Leading Disability Employer</a:t>
            </a:r>
          </a:p>
        </p:txBody>
      </p:sp>
      <p:graphicFrame>
        <p:nvGraphicFramePr>
          <p:cNvPr id="3" name="Table 2">
            <a:extLst>
              <a:ext uri="{FF2B5EF4-FFF2-40B4-BE49-F238E27FC236}">
                <a16:creationId xmlns:a16="http://schemas.microsoft.com/office/drawing/2014/main" id="{EE0C02F3-1C8B-40F1-9709-FB23C86217A0}"/>
              </a:ext>
            </a:extLst>
          </p:cNvPr>
          <p:cNvGraphicFramePr>
            <a:graphicFrameLocks noGrp="1"/>
          </p:cNvGraphicFramePr>
          <p:nvPr>
            <p:extLst/>
          </p:nvPr>
        </p:nvGraphicFramePr>
        <p:xfrm>
          <a:off x="681925" y="1397000"/>
          <a:ext cx="7842145" cy="5130800"/>
        </p:xfrm>
        <a:graphic>
          <a:graphicData uri="http://schemas.openxmlformats.org/drawingml/2006/table">
            <a:tbl>
              <a:tblPr firstRow="1" bandRow="1">
                <a:tableStyleId>{5C22544A-7EE6-4342-B048-85BDC9FD1C3A}</a:tableStyleId>
              </a:tblPr>
              <a:tblGrid>
                <a:gridCol w="1568429">
                  <a:extLst>
                    <a:ext uri="{9D8B030D-6E8A-4147-A177-3AD203B41FA5}">
                      <a16:colId xmlns:a16="http://schemas.microsoft.com/office/drawing/2014/main" val="1211501818"/>
                    </a:ext>
                  </a:extLst>
                </a:gridCol>
                <a:gridCol w="1568429">
                  <a:extLst>
                    <a:ext uri="{9D8B030D-6E8A-4147-A177-3AD203B41FA5}">
                      <a16:colId xmlns:a16="http://schemas.microsoft.com/office/drawing/2014/main" val="891115782"/>
                    </a:ext>
                  </a:extLst>
                </a:gridCol>
                <a:gridCol w="1568429">
                  <a:extLst>
                    <a:ext uri="{9D8B030D-6E8A-4147-A177-3AD203B41FA5}">
                      <a16:colId xmlns:a16="http://schemas.microsoft.com/office/drawing/2014/main" val="1984391196"/>
                    </a:ext>
                  </a:extLst>
                </a:gridCol>
                <a:gridCol w="1568429">
                  <a:extLst>
                    <a:ext uri="{9D8B030D-6E8A-4147-A177-3AD203B41FA5}">
                      <a16:colId xmlns:a16="http://schemas.microsoft.com/office/drawing/2014/main" val="263712646"/>
                    </a:ext>
                  </a:extLst>
                </a:gridCol>
                <a:gridCol w="1568429">
                  <a:extLst>
                    <a:ext uri="{9D8B030D-6E8A-4147-A177-3AD203B41FA5}">
                      <a16:colId xmlns:a16="http://schemas.microsoft.com/office/drawing/2014/main" val="2478541217"/>
                    </a:ext>
                  </a:extLst>
                </a:gridCol>
              </a:tblGrid>
              <a:tr h="370840">
                <a:tc gridSpan="5">
                  <a:txBody>
                    <a:bodyPr/>
                    <a:lstStyle/>
                    <a:p>
                      <a:pPr algn="ctr"/>
                      <a:r>
                        <a:rPr lang="en-US" dirty="0"/>
                        <a:t>2017 LEADING DISABILITY EMPLOYER SEAL WINNERS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767365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Abbott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Accenture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Aetna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Anthem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AT&amp;T</a:t>
                      </a:r>
                    </a:p>
                  </a:txBody>
                  <a:tcPr/>
                </a:tc>
                <a:extLst>
                  <a:ext uri="{0D108BD9-81ED-4DB2-BD59-A6C34878D82A}">
                    <a16:rowId xmlns:a16="http://schemas.microsoft.com/office/drawing/2014/main" val="2413685841"/>
                  </a:ext>
                </a:extLst>
              </a:tr>
              <a:tr h="457717">
                <a:tc>
                  <a:txBody>
                    <a:bodyPr/>
                    <a:lstStyle/>
                    <a:p>
                      <a:r>
                        <a:rPr lang="en-US" sz="1500" b="0" i="0" u="none" strike="noStrike" cap="none" dirty="0">
                          <a:solidFill>
                            <a:schemeClr val="dk1"/>
                          </a:solidFill>
                          <a:effectLst/>
                          <a:latin typeface="+mn-lt"/>
                          <a:ea typeface="+mn-ea"/>
                          <a:cs typeface="+mn-cs"/>
                          <a:sym typeface="Arial"/>
                        </a:rPr>
                        <a:t>Barclays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Bath VAMC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The Boeing Company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Booz Allen Hamilton</a:t>
                      </a:r>
                    </a:p>
                  </a:txBody>
                  <a:tcPr/>
                </a:tc>
                <a:tc>
                  <a:txBody>
                    <a:bodyPr/>
                    <a:lstStyle/>
                    <a:p>
                      <a:r>
                        <a:rPr lang="en-US" sz="1500" b="0" i="0" u="none" strike="noStrike" cap="none" dirty="0">
                          <a:solidFill>
                            <a:schemeClr val="dk1"/>
                          </a:solidFill>
                          <a:effectLst/>
                          <a:latin typeface="+mn-lt"/>
                          <a:ea typeface="+mn-ea"/>
                          <a:cs typeface="+mn-cs"/>
                          <a:sym typeface="Arial"/>
                        </a:rPr>
                        <a:t>Capital One</a:t>
                      </a:r>
                      <a:endParaRPr lang="en-US" dirty="0"/>
                    </a:p>
                  </a:txBody>
                  <a:tcPr/>
                </a:tc>
                <a:extLst>
                  <a:ext uri="{0D108BD9-81ED-4DB2-BD59-A6C34878D82A}">
                    <a16:rowId xmlns:a16="http://schemas.microsoft.com/office/drawing/2014/main" val="39611226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Colorado Springs Utilities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Comcast Corporation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Consumers Energy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Dow Chemical Co.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DTE Energy</a:t>
                      </a:r>
                    </a:p>
                  </a:txBody>
                  <a:tcPr/>
                </a:tc>
                <a:extLst>
                  <a:ext uri="{0D108BD9-81ED-4DB2-BD59-A6C34878D82A}">
                    <a16:rowId xmlns:a16="http://schemas.microsoft.com/office/drawing/2014/main" val="25134376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DXC Technology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Eli Lilly and Company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The Hershey Company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Hilton</a:t>
                      </a:r>
                    </a:p>
                  </a:txBody>
                  <a:tcPr/>
                </a:tc>
                <a:extLst>
                  <a:ext uri="{0D108BD9-81ED-4DB2-BD59-A6C34878D82A}">
                    <a16:rowId xmlns:a16="http://schemas.microsoft.com/office/drawing/2014/main" val="2380236548"/>
                  </a:ext>
                </a:extLst>
              </a:tr>
              <a:tr h="370840">
                <a:tc>
                  <a:txBody>
                    <a:bodyPr/>
                    <a:lstStyle/>
                    <a:p>
                      <a:r>
                        <a:rPr lang="en-US" sz="1500" b="0" i="0" u="none" strike="noStrike" cap="none" dirty="0">
                          <a:solidFill>
                            <a:schemeClr val="dk1"/>
                          </a:solidFill>
                          <a:effectLst/>
                          <a:latin typeface="+mn-lt"/>
                          <a:ea typeface="+mn-ea"/>
                          <a:cs typeface="+mn-cs"/>
                          <a:sym typeface="Arial"/>
                        </a:rPr>
                        <a:t>Horizon BCBS of New Jersey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Huntington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JetBlue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Kaiser Permanente</a:t>
                      </a:r>
                    </a:p>
                  </a:txBody>
                  <a:tcPr/>
                </a:tc>
                <a:tc>
                  <a:txBody>
                    <a:bodyPr/>
                    <a:lstStyle/>
                    <a:p>
                      <a:r>
                        <a:rPr lang="en-US" sz="1500" b="0" i="0" u="none" strike="noStrike" cap="none" dirty="0">
                          <a:solidFill>
                            <a:schemeClr val="dk1"/>
                          </a:solidFill>
                          <a:effectLst/>
                          <a:latin typeface="+mn-lt"/>
                          <a:ea typeface="+mn-ea"/>
                          <a:cs typeface="+mn-cs"/>
                          <a:sym typeface="Arial"/>
                        </a:rPr>
                        <a:t>KeyBank</a:t>
                      </a:r>
                      <a:endParaRPr lang="en-US" dirty="0"/>
                    </a:p>
                  </a:txBody>
                  <a:tcPr/>
                </a:tc>
                <a:extLst>
                  <a:ext uri="{0D108BD9-81ED-4DB2-BD59-A6C34878D82A}">
                    <a16:rowId xmlns:a16="http://schemas.microsoft.com/office/drawing/2014/main" val="41691735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KPMG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Lexmark International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Lockheed Martin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Marriott International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MassMutual</a:t>
                      </a:r>
                    </a:p>
                  </a:txBody>
                  <a:tcPr/>
                </a:tc>
                <a:extLst>
                  <a:ext uri="{0D108BD9-81ED-4DB2-BD59-A6C34878D82A}">
                    <a16:rowId xmlns:a16="http://schemas.microsoft.com/office/drawing/2014/main" val="14731709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Merck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Moffitt Cancer Center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National Security Agency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New Editions Consulting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Northrop Grumman</a:t>
                      </a:r>
                    </a:p>
                  </a:txBody>
                  <a:tcPr/>
                </a:tc>
                <a:extLst>
                  <a:ext uri="{0D108BD9-81ED-4DB2-BD59-A6C34878D82A}">
                    <a16:rowId xmlns:a16="http://schemas.microsoft.com/office/drawing/2014/main" val="22788725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Old National Bank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Pacific Gas and Electric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Project HIRED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Prudential Financial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PwC</a:t>
                      </a:r>
                    </a:p>
                  </a:txBody>
                  <a:tcPr/>
                </a:tc>
                <a:extLst>
                  <a:ext uri="{0D108BD9-81ED-4DB2-BD59-A6C34878D82A}">
                    <a16:rowId xmlns:a16="http://schemas.microsoft.com/office/drawing/2014/main" val="30876166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S&amp;P Global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0" i="0" u="none" strike="noStrike" cap="none" dirty="0" err="1">
                          <a:solidFill>
                            <a:schemeClr val="dk1"/>
                          </a:solidFill>
                          <a:effectLst/>
                          <a:latin typeface="+mn-lt"/>
                          <a:ea typeface="+mn-ea"/>
                          <a:cs typeface="+mn-cs"/>
                          <a:sym typeface="Arial"/>
                        </a:rPr>
                        <a:t>Sempra</a:t>
                      </a:r>
                      <a:r>
                        <a:rPr lang="es-MX" sz="1500" b="0" i="0" u="none" strike="noStrike" cap="none" dirty="0">
                          <a:solidFill>
                            <a:schemeClr val="dk1"/>
                          </a:solidFill>
                          <a:effectLst/>
                          <a:latin typeface="+mn-lt"/>
                          <a:ea typeface="+mn-ea"/>
                          <a:cs typeface="+mn-cs"/>
                          <a:sym typeface="Arial"/>
                        </a:rPr>
                        <a:t> Energy</a:t>
                      </a:r>
                      <a:endParaRPr lang="en-US" sz="1500" b="0" i="0" u="none" strike="noStrike" cap="none" dirty="0">
                        <a:solidFill>
                          <a:schemeClr val="dk1"/>
                        </a:solidFill>
                        <a:effectLst/>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0" i="0" u="none" strike="noStrike" cap="none" dirty="0">
                          <a:solidFill>
                            <a:schemeClr val="dk1"/>
                          </a:solidFill>
                          <a:effectLst/>
                          <a:latin typeface="+mn-lt"/>
                          <a:ea typeface="+mn-ea"/>
                          <a:cs typeface="+mn-cs"/>
                          <a:sym typeface="Arial"/>
                        </a:rPr>
                        <a:t>Syracuse VA Medical Center</a:t>
                      </a:r>
                      <a:endParaRPr lang="en-US" sz="1500" b="0" i="0" u="none" strike="noStrike" cap="none" dirty="0">
                        <a:solidFill>
                          <a:schemeClr val="dk1"/>
                        </a:solidFill>
                        <a:effectLst/>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u="none" strike="noStrike" cap="none" dirty="0">
                          <a:solidFill>
                            <a:schemeClr val="dk1"/>
                          </a:solidFill>
                          <a:effectLst/>
                          <a:latin typeface="+mn-lt"/>
                          <a:ea typeface="+mn-ea"/>
                          <a:cs typeface="+mn-cs"/>
                          <a:sym typeface="Arial"/>
                        </a:rPr>
                        <a:t>TD Bank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cap="none" dirty="0">
                        <a:solidFill>
                          <a:schemeClr val="dk1"/>
                        </a:solidFill>
                        <a:effectLst/>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0" i="0" u="none" strike="noStrike" cap="none" dirty="0">
                        <a:solidFill>
                          <a:schemeClr val="dk1"/>
                        </a:solidFill>
                        <a:effectLst/>
                        <a:latin typeface="+mn-lt"/>
                        <a:ea typeface="+mn-ea"/>
                        <a:cs typeface="+mn-cs"/>
                        <a:sym typeface="Arial"/>
                      </a:endParaRPr>
                    </a:p>
                  </a:txBody>
                  <a:tcPr/>
                </a:tc>
                <a:extLst>
                  <a:ext uri="{0D108BD9-81ED-4DB2-BD59-A6C34878D82A}">
                    <a16:rowId xmlns:a16="http://schemas.microsoft.com/office/drawing/2014/main" val="3184993061"/>
                  </a:ext>
                </a:extLst>
              </a:tr>
            </a:tbl>
          </a:graphicData>
        </a:graphic>
      </p:graphicFrame>
    </p:spTree>
    <p:extLst>
      <p:ext uri="{BB962C8B-B14F-4D97-AF65-F5344CB8AC3E}">
        <p14:creationId xmlns:p14="http://schemas.microsoft.com/office/powerpoint/2010/main" val="4278455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4D97-4F03-405E-82E3-C7B05AE9B6D1}"/>
              </a:ext>
            </a:extLst>
          </p:cNvPr>
          <p:cNvSpPr>
            <a:spLocks noGrp="1"/>
          </p:cNvSpPr>
          <p:nvPr>
            <p:ph type="title"/>
          </p:nvPr>
        </p:nvSpPr>
        <p:spPr>
          <a:xfrm>
            <a:off x="744496" y="212564"/>
            <a:ext cx="8229023" cy="276999"/>
          </a:xfrm>
        </p:spPr>
        <p:txBody>
          <a:bodyPr/>
          <a:lstStyle/>
          <a:p>
            <a:pPr algn="r"/>
            <a:r>
              <a:rPr lang="en-US" sz="2400" b="1" dirty="0">
                <a:solidFill>
                  <a:schemeClr val="bg1"/>
                </a:solidFill>
                <a:latin typeface="Libre Baskerville" panose="020B0604020202020204" charset="0"/>
              </a:rPr>
              <a:t>Section 503 and Federal Contractors</a:t>
            </a:r>
            <a:endParaRPr lang="en-US" sz="2400" b="1" dirty="0">
              <a:solidFill>
                <a:schemeClr val="bg1"/>
              </a:solidFill>
            </a:endParaRPr>
          </a:p>
        </p:txBody>
      </p:sp>
      <p:sp>
        <p:nvSpPr>
          <p:cNvPr id="4" name="Shape 428">
            <a:extLst>
              <a:ext uri="{FF2B5EF4-FFF2-40B4-BE49-F238E27FC236}">
                <a16:creationId xmlns:a16="http://schemas.microsoft.com/office/drawing/2014/main" id="{8533EB44-3853-49A4-B8AD-792BF1E2668E}"/>
              </a:ext>
            </a:extLst>
          </p:cNvPr>
          <p:cNvSpPr txBox="1">
            <a:spLocks/>
          </p:cNvSpPr>
          <p:nvPr/>
        </p:nvSpPr>
        <p:spPr>
          <a:xfrm>
            <a:off x="3276600" y="1295400"/>
            <a:ext cx="5638800" cy="4525961"/>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1pPr>
            <a:lvl2pPr marL="408442" marR="0" lvl="1" indent="-2083"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2pPr>
            <a:lvl3pPr marL="818310" marR="0" lvl="2" indent="-5589"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3pPr>
            <a:lvl4pPr marL="1228176" marR="0" lvl="3" indent="-9098"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4pPr>
            <a:lvl5pPr marL="1638046" marR="0" lvl="4" indent="-12606" algn="l" rtl="0">
              <a:lnSpc>
                <a:spcPct val="100000"/>
              </a:lnSpc>
              <a:spcBef>
                <a:spcPts val="360"/>
              </a:spcBef>
              <a:spcAft>
                <a:spcPts val="0"/>
              </a:spcAft>
              <a:buClr>
                <a:schemeClr val="dk1"/>
              </a:buClr>
              <a:buSzPct val="100000"/>
              <a:buFont typeface="Calibri"/>
              <a:buNone/>
              <a:defRPr sz="1900" b="0" i="0" u="none" strike="noStrike" cap="none">
                <a:solidFill>
                  <a:schemeClr val="dk1"/>
                </a:solidFill>
                <a:latin typeface="Calibri"/>
                <a:ea typeface="Calibri"/>
                <a:cs typeface="Calibri"/>
                <a:sym typeface="Calibri"/>
              </a:defRPr>
            </a:lvl5pPr>
            <a:lvl6pPr marL="2048375" marR="0" lvl="5" indent="-3879"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6pPr>
            <a:lvl7pPr marL="2458051" marR="0" lvl="6" indent="-7196"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7pPr>
            <a:lvl8pPr marL="2867723" marR="0" lvl="7" indent="-10510"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8pPr>
            <a:lvl9pPr marL="3277399" marR="0" lvl="8" indent="-1127" algn="l" rtl="0">
              <a:lnSpc>
                <a:spcPct val="100000"/>
              </a:lnSpc>
              <a:spcBef>
                <a:spcPts val="0"/>
              </a:spcBef>
              <a:spcAft>
                <a:spcPts val="0"/>
              </a:spcAft>
              <a:buClr>
                <a:srgbClr val="000000"/>
              </a:buClr>
              <a:buSzPct val="100000"/>
              <a:buFont typeface="Calibri"/>
              <a:buNone/>
              <a:defRPr sz="1900" b="0" i="0" u="none" strike="noStrike" cap="none">
                <a:solidFill>
                  <a:srgbClr val="000000"/>
                </a:solidFill>
                <a:latin typeface="Calibri"/>
                <a:ea typeface="Calibri"/>
                <a:cs typeface="Calibri"/>
                <a:sym typeface="Calibri"/>
              </a:defRPr>
            </a:lvl9pPr>
          </a:lstStyle>
          <a:p>
            <a:pPr marL="342900" indent="-342900">
              <a:spcBef>
                <a:spcPts val="0"/>
              </a:spcBef>
              <a:buFont typeface="Noto Sans Symbols"/>
              <a:buChar char="❖"/>
            </a:pPr>
            <a:r>
              <a:rPr lang="en-US" dirty="0"/>
              <a:t>Department of Labor released new rules, effective January 1</a:t>
            </a:r>
            <a:r>
              <a:rPr lang="en-US" baseline="30000" dirty="0"/>
              <a:t>st</a:t>
            </a:r>
            <a:r>
              <a:rPr lang="en-US" dirty="0"/>
              <a:t>, 2015 that create opportunities for people with disabilities to work at federal contractors. </a:t>
            </a:r>
          </a:p>
          <a:p>
            <a:pPr marL="342900" indent="-342900">
              <a:spcBef>
                <a:spcPts val="400"/>
              </a:spcBef>
              <a:buFont typeface="Noto Sans Symbols"/>
              <a:buChar char="❖"/>
            </a:pPr>
            <a:r>
              <a:rPr lang="en-US" dirty="0"/>
              <a:t>Section 503 prohibits federal contractors and subcontractors from discriminating in employment against individuals with disabilities (IWDs), </a:t>
            </a:r>
            <a:r>
              <a:rPr lang="en-US" b="1" dirty="0"/>
              <a:t>AND requires these employers to take affirmative action to recruit, hire, promote, and retain these individuals.</a:t>
            </a:r>
            <a:endParaRPr lang="en-US" dirty="0"/>
          </a:p>
          <a:p>
            <a:pPr marL="342900" indent="-342900">
              <a:spcBef>
                <a:spcPts val="400"/>
              </a:spcBef>
              <a:buFont typeface="Noto Sans Symbols"/>
              <a:buChar char="❖"/>
            </a:pPr>
            <a:r>
              <a:rPr lang="en-US" b="1" dirty="0"/>
              <a:t>This new rule establishes, for the first time, a 7% utilization goal for individuals with disabilities. In all job categories! </a:t>
            </a:r>
            <a:endParaRPr lang="en-US" dirty="0"/>
          </a:p>
          <a:p>
            <a:pPr marL="342900" indent="-342900">
              <a:spcBef>
                <a:spcPts val="400"/>
              </a:spcBef>
              <a:buFont typeface="Noto Sans Symbols"/>
              <a:buChar char="❖"/>
            </a:pPr>
            <a:r>
              <a:rPr lang="en-US" b="1" dirty="0"/>
              <a:t>How do we find out who are federal contractors in our local area? </a:t>
            </a:r>
            <a:r>
              <a:rPr lang="en-US" b="1" dirty="0">
                <a:hlinkClick r:id="rId2"/>
              </a:rPr>
              <a:t>https://www.fedspending.org</a:t>
            </a:r>
            <a:r>
              <a:rPr lang="en-US" b="1" dirty="0"/>
              <a:t> </a:t>
            </a:r>
          </a:p>
        </p:txBody>
      </p:sp>
      <p:pic>
        <p:nvPicPr>
          <p:cNvPr id="5" name="Picture 2" descr="The words Office of Federal Contract Compliance Programs (OFOCP) appears&#10;">
            <a:extLst>
              <a:ext uri="{FF2B5EF4-FFF2-40B4-BE49-F238E27FC236}">
                <a16:creationId xmlns:a16="http://schemas.microsoft.com/office/drawing/2014/main" id="{BADBA7E9-D35C-47D2-BF16-E6EA7D629EFA}"/>
              </a:ext>
            </a:extLst>
          </p:cNvPr>
          <p:cNvPicPr>
            <a:picLocks noChangeAspect="1" noChangeArrowheads="1"/>
          </p:cNvPicPr>
          <p:nvPr/>
        </p:nvPicPr>
        <p:blipFill>
          <a:blip r:embed="rId3"/>
          <a:srcRect/>
          <a:stretch>
            <a:fillRect/>
          </a:stretch>
        </p:blipFill>
        <p:spPr bwMode="auto">
          <a:xfrm>
            <a:off x="304800" y="2133600"/>
            <a:ext cx="2857500" cy="2857500"/>
          </a:xfrm>
          <a:prstGeom prst="rect">
            <a:avLst/>
          </a:prstGeom>
          <a:noFill/>
        </p:spPr>
      </p:pic>
      <p:sp>
        <p:nvSpPr>
          <p:cNvPr id="6" name="TextBox 5">
            <a:extLst>
              <a:ext uri="{FF2B5EF4-FFF2-40B4-BE49-F238E27FC236}">
                <a16:creationId xmlns:a16="http://schemas.microsoft.com/office/drawing/2014/main" id="{3FE029D2-8AF1-48FE-944B-7935837AC5EC}"/>
              </a:ext>
            </a:extLst>
          </p:cNvPr>
          <p:cNvSpPr txBox="1"/>
          <p:nvPr/>
        </p:nvSpPr>
        <p:spPr>
          <a:xfrm>
            <a:off x="304800" y="6122216"/>
            <a:ext cx="6934200" cy="523220"/>
          </a:xfrm>
          <a:prstGeom prst="rect">
            <a:avLst/>
          </a:prstGeom>
          <a:noFill/>
        </p:spPr>
        <p:txBody>
          <a:bodyPr wrap="square" rtlCol="0">
            <a:spAutoFit/>
          </a:bodyPr>
          <a:lstStyle/>
          <a:p>
            <a:r>
              <a:rPr lang="en-US" dirty="0"/>
              <a:t>Regulations Section 503 </a:t>
            </a:r>
            <a:r>
              <a:rPr lang="en-US" dirty="0">
                <a:hlinkClick r:id="rId4"/>
              </a:rPr>
              <a:t>https://www.dol.gov/ofccp/regs/compliance/section503.htm</a:t>
            </a:r>
            <a:endParaRPr lang="en-US" dirty="0"/>
          </a:p>
          <a:p>
            <a:endParaRPr lang="en-US" dirty="0"/>
          </a:p>
        </p:txBody>
      </p:sp>
    </p:spTree>
    <p:extLst>
      <p:ext uri="{BB962C8B-B14F-4D97-AF65-F5344CB8AC3E}">
        <p14:creationId xmlns:p14="http://schemas.microsoft.com/office/powerpoint/2010/main" val="467471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FC0617-4CEF-4A63-9E97-E77B880F0E5A}"/>
              </a:ext>
            </a:extLst>
          </p:cNvPr>
          <p:cNvSpPr>
            <a:spLocks noGrp="1"/>
          </p:cNvSpPr>
          <p:nvPr>
            <p:ph type="title"/>
          </p:nvPr>
        </p:nvSpPr>
        <p:spPr>
          <a:xfrm>
            <a:off x="574013" y="378196"/>
            <a:ext cx="8229023" cy="276999"/>
          </a:xfrm>
        </p:spPr>
        <p:txBody>
          <a:bodyPr/>
          <a:lstStyle/>
          <a:p>
            <a:pPr algn="r"/>
            <a:r>
              <a:rPr lang="en-US" sz="2400" b="1" dirty="0">
                <a:solidFill>
                  <a:schemeClr val="bg1"/>
                </a:solidFill>
                <a:latin typeface="Libre Baskerville" panose="020B0604020202020204" charset="0"/>
              </a:rPr>
              <a:t>Federal Contractors in Long Beach</a:t>
            </a:r>
          </a:p>
        </p:txBody>
      </p:sp>
      <p:graphicFrame>
        <p:nvGraphicFramePr>
          <p:cNvPr id="8" name="Table 7">
            <a:extLst>
              <a:ext uri="{FF2B5EF4-FFF2-40B4-BE49-F238E27FC236}">
                <a16:creationId xmlns:a16="http://schemas.microsoft.com/office/drawing/2014/main" id="{3FEEAAF4-6EB6-4568-BE81-ED72F83EA259}"/>
              </a:ext>
            </a:extLst>
          </p:cNvPr>
          <p:cNvGraphicFramePr>
            <a:graphicFrameLocks noGrp="1"/>
          </p:cNvGraphicFramePr>
          <p:nvPr>
            <p:extLst>
              <p:ext uri="{D42A27DB-BD31-4B8C-83A1-F6EECF244321}">
                <p14:modId xmlns:p14="http://schemas.microsoft.com/office/powerpoint/2010/main" val="1857058512"/>
              </p:ext>
            </p:extLst>
          </p:nvPr>
        </p:nvGraphicFramePr>
        <p:xfrm>
          <a:off x="433953" y="1348045"/>
          <a:ext cx="8369083" cy="5173623"/>
        </p:xfrm>
        <a:graphic>
          <a:graphicData uri="http://schemas.openxmlformats.org/drawingml/2006/table">
            <a:tbl>
              <a:tblPr firstRow="1" bandRow="1">
                <a:tableStyleId>{5C22544A-7EE6-4342-B048-85BDC9FD1C3A}</a:tableStyleId>
              </a:tblPr>
              <a:tblGrid>
                <a:gridCol w="8369083">
                  <a:extLst>
                    <a:ext uri="{9D8B030D-6E8A-4147-A177-3AD203B41FA5}">
                      <a16:colId xmlns:a16="http://schemas.microsoft.com/office/drawing/2014/main" val="2555098349"/>
                    </a:ext>
                  </a:extLst>
                </a:gridCol>
              </a:tblGrid>
              <a:tr h="397971">
                <a:tc>
                  <a:txBody>
                    <a:bodyPr/>
                    <a:lstStyle/>
                    <a:p>
                      <a:r>
                        <a:rPr lang="en-US" b="1" dirty="0"/>
                        <a:t>TOP 12 FEDERAL CONTRACTORS IN CALIFORNIA’S 47</a:t>
                      </a:r>
                      <a:r>
                        <a:rPr lang="en-US" b="1" baseline="30000" dirty="0"/>
                        <a:t>TH</a:t>
                      </a:r>
                      <a:r>
                        <a:rPr lang="en-US" b="1" dirty="0"/>
                        <a:t> CONGRESSIONAL DISTRICT</a:t>
                      </a:r>
                    </a:p>
                  </a:txBody>
                  <a:tcPr/>
                </a:tc>
                <a:extLst>
                  <a:ext uri="{0D108BD9-81ED-4DB2-BD59-A6C34878D82A}">
                    <a16:rowId xmlns:a16="http://schemas.microsoft.com/office/drawing/2014/main" val="610635004"/>
                  </a:ext>
                </a:extLst>
              </a:tr>
              <a:tr h="397971">
                <a:tc>
                  <a:txBody>
                    <a:bodyPr/>
                    <a:lstStyle/>
                    <a:p>
                      <a:r>
                        <a:rPr lang="en-US" b="1" dirty="0">
                          <a:effectLst/>
                          <a:latin typeface="verdana" panose="020B0604030504040204" pitchFamily="34" charset="0"/>
                        </a:rPr>
                        <a:t>THE BOEING COMPANY</a:t>
                      </a:r>
                    </a:p>
                  </a:txBody>
                  <a:tcPr marL="9525" marR="9525" marT="9525" marB="9525" anchor="ctr"/>
                </a:tc>
                <a:extLst>
                  <a:ext uri="{0D108BD9-81ED-4DB2-BD59-A6C34878D82A}">
                    <a16:rowId xmlns:a16="http://schemas.microsoft.com/office/drawing/2014/main" val="375785639"/>
                  </a:ext>
                </a:extLst>
              </a:tr>
              <a:tr h="397971">
                <a:tc>
                  <a:txBody>
                    <a:bodyPr/>
                    <a:lstStyle/>
                    <a:p>
                      <a:r>
                        <a:rPr lang="en-US" b="1" dirty="0">
                          <a:effectLst/>
                          <a:latin typeface="verdana" panose="020B0604030504040204" pitchFamily="34" charset="0"/>
                        </a:rPr>
                        <a:t>MCKESSON CORPORATION</a:t>
                      </a:r>
                    </a:p>
                  </a:txBody>
                  <a:tcPr marL="9525" marR="9525" marT="9525" marB="9525" anchor="ctr"/>
                </a:tc>
                <a:extLst>
                  <a:ext uri="{0D108BD9-81ED-4DB2-BD59-A6C34878D82A}">
                    <a16:rowId xmlns:a16="http://schemas.microsoft.com/office/drawing/2014/main" val="587618729"/>
                  </a:ext>
                </a:extLst>
              </a:tr>
              <a:tr h="397971">
                <a:tc>
                  <a:txBody>
                    <a:bodyPr/>
                    <a:lstStyle/>
                    <a:p>
                      <a:r>
                        <a:rPr lang="en-US" b="1" dirty="0">
                          <a:effectLst/>
                          <a:latin typeface="verdana" panose="020B0604030504040204" pitchFamily="34" charset="0"/>
                        </a:rPr>
                        <a:t>CARDINAL HEALTH, INC.</a:t>
                      </a:r>
                    </a:p>
                  </a:txBody>
                  <a:tcPr marL="9525" marR="9525" marT="9525" marB="9525" anchor="ctr"/>
                </a:tc>
                <a:extLst>
                  <a:ext uri="{0D108BD9-81ED-4DB2-BD59-A6C34878D82A}">
                    <a16:rowId xmlns:a16="http://schemas.microsoft.com/office/drawing/2014/main" val="3735834600"/>
                  </a:ext>
                </a:extLst>
              </a:tr>
              <a:tr h="397971">
                <a:tc>
                  <a:txBody>
                    <a:bodyPr/>
                    <a:lstStyle/>
                    <a:p>
                      <a:r>
                        <a:rPr lang="en-US" b="1" dirty="0">
                          <a:effectLst/>
                          <a:latin typeface="verdana" panose="020B0604030504040204" pitchFamily="34" charset="0"/>
                        </a:rPr>
                        <a:t>SCIENTIFIC APPLICATION &amp; RESEARCH ASSOCIATES</a:t>
                      </a:r>
                    </a:p>
                  </a:txBody>
                  <a:tcPr marL="9525" marR="9525" marT="9525" marB="9525" anchor="ctr"/>
                </a:tc>
                <a:extLst>
                  <a:ext uri="{0D108BD9-81ED-4DB2-BD59-A6C34878D82A}">
                    <a16:rowId xmlns:a16="http://schemas.microsoft.com/office/drawing/2014/main" val="2695925083"/>
                  </a:ext>
                </a:extLst>
              </a:tr>
              <a:tr h="397971">
                <a:tc>
                  <a:txBody>
                    <a:bodyPr/>
                    <a:lstStyle/>
                    <a:p>
                      <a:r>
                        <a:rPr lang="en-US" b="1" dirty="0">
                          <a:effectLst/>
                          <a:latin typeface="verdana" panose="020B0604030504040204" pitchFamily="34" charset="0"/>
                        </a:rPr>
                        <a:t>MERCURY SYSTEMS, INC.</a:t>
                      </a:r>
                    </a:p>
                  </a:txBody>
                  <a:tcPr marL="9525" marR="9525" marT="9525" marB="9525" anchor="ctr"/>
                </a:tc>
                <a:extLst>
                  <a:ext uri="{0D108BD9-81ED-4DB2-BD59-A6C34878D82A}">
                    <a16:rowId xmlns:a16="http://schemas.microsoft.com/office/drawing/2014/main" val="1292917322"/>
                  </a:ext>
                </a:extLst>
              </a:tr>
              <a:tr h="397971">
                <a:tc>
                  <a:txBody>
                    <a:bodyPr/>
                    <a:lstStyle/>
                    <a:p>
                      <a:r>
                        <a:rPr lang="en-US" b="1" dirty="0">
                          <a:effectLst/>
                          <a:latin typeface="verdana" panose="020B0604030504040204" pitchFamily="34" charset="0"/>
                        </a:rPr>
                        <a:t>MDU RESOURCES GROUP INC.</a:t>
                      </a:r>
                    </a:p>
                  </a:txBody>
                  <a:tcPr marL="9525" marR="9525" marT="9525" marB="9525" anchor="ctr"/>
                </a:tc>
                <a:extLst>
                  <a:ext uri="{0D108BD9-81ED-4DB2-BD59-A6C34878D82A}">
                    <a16:rowId xmlns:a16="http://schemas.microsoft.com/office/drawing/2014/main" val="2772976353"/>
                  </a:ext>
                </a:extLst>
              </a:tr>
              <a:tr h="397971">
                <a:tc>
                  <a:txBody>
                    <a:bodyPr/>
                    <a:lstStyle/>
                    <a:p>
                      <a:r>
                        <a:rPr lang="en-US" b="1" dirty="0">
                          <a:effectLst/>
                          <a:latin typeface="verdana" panose="020B0604030504040204" pitchFamily="34" charset="0"/>
                        </a:rPr>
                        <a:t>CITIGROUP INC.</a:t>
                      </a:r>
                    </a:p>
                  </a:txBody>
                  <a:tcPr marL="9525" marR="9525" marT="9525" marB="9525" anchor="ctr"/>
                </a:tc>
                <a:extLst>
                  <a:ext uri="{0D108BD9-81ED-4DB2-BD59-A6C34878D82A}">
                    <a16:rowId xmlns:a16="http://schemas.microsoft.com/office/drawing/2014/main" val="1010469182"/>
                  </a:ext>
                </a:extLst>
              </a:tr>
              <a:tr h="397971">
                <a:tc>
                  <a:txBody>
                    <a:bodyPr/>
                    <a:lstStyle/>
                    <a:p>
                      <a:r>
                        <a:rPr lang="en-US" b="1" dirty="0">
                          <a:effectLst/>
                          <a:latin typeface="verdana" panose="020B0604030504040204" pitchFamily="34" charset="0"/>
                        </a:rPr>
                        <a:t>FINMECCANICA SPA</a:t>
                      </a:r>
                    </a:p>
                  </a:txBody>
                  <a:tcPr marL="9525" marR="9525" marT="9525" marB="9525" anchor="ctr"/>
                </a:tc>
                <a:extLst>
                  <a:ext uri="{0D108BD9-81ED-4DB2-BD59-A6C34878D82A}">
                    <a16:rowId xmlns:a16="http://schemas.microsoft.com/office/drawing/2014/main" val="1883891770"/>
                  </a:ext>
                </a:extLst>
              </a:tr>
              <a:tr h="397971">
                <a:tc>
                  <a:txBody>
                    <a:bodyPr/>
                    <a:lstStyle/>
                    <a:p>
                      <a:r>
                        <a:rPr lang="en-US" b="1" dirty="0">
                          <a:effectLst/>
                          <a:latin typeface="verdana" panose="020B0604030504040204" pitchFamily="34" charset="0"/>
                        </a:rPr>
                        <a:t>CROWLEY HOLDINGS INC</a:t>
                      </a:r>
                    </a:p>
                  </a:txBody>
                  <a:tcPr marL="9525" marR="9525" marT="9525" marB="9525" anchor="ctr"/>
                </a:tc>
                <a:extLst>
                  <a:ext uri="{0D108BD9-81ED-4DB2-BD59-A6C34878D82A}">
                    <a16:rowId xmlns:a16="http://schemas.microsoft.com/office/drawing/2014/main" val="2680608945"/>
                  </a:ext>
                </a:extLst>
              </a:tr>
              <a:tr h="397971">
                <a:tc>
                  <a:txBody>
                    <a:bodyPr/>
                    <a:lstStyle/>
                    <a:p>
                      <a:r>
                        <a:rPr lang="en-US" b="1" dirty="0">
                          <a:effectLst/>
                          <a:latin typeface="verdana" panose="020B0604030504040204" pitchFamily="34" charset="0"/>
                        </a:rPr>
                        <a:t>USF HOLDING CORP.</a:t>
                      </a:r>
                    </a:p>
                  </a:txBody>
                  <a:tcPr marL="9525" marR="9525" marT="9525" marB="9525" anchor="ctr"/>
                </a:tc>
                <a:extLst>
                  <a:ext uri="{0D108BD9-81ED-4DB2-BD59-A6C34878D82A}">
                    <a16:rowId xmlns:a16="http://schemas.microsoft.com/office/drawing/2014/main" val="2287395744"/>
                  </a:ext>
                </a:extLst>
              </a:tr>
              <a:tr h="397971">
                <a:tc>
                  <a:txBody>
                    <a:bodyPr/>
                    <a:lstStyle/>
                    <a:p>
                      <a:r>
                        <a:rPr lang="en-US" b="1" dirty="0">
                          <a:effectLst/>
                          <a:latin typeface="verdana" panose="020B0604030504040204" pitchFamily="34" charset="0"/>
                        </a:rPr>
                        <a:t>RAYTHEON COMPANY</a:t>
                      </a:r>
                    </a:p>
                  </a:txBody>
                  <a:tcPr marL="9525" marR="9525" marT="9525" marB="9525" anchor="ctr"/>
                </a:tc>
                <a:extLst>
                  <a:ext uri="{0D108BD9-81ED-4DB2-BD59-A6C34878D82A}">
                    <a16:rowId xmlns:a16="http://schemas.microsoft.com/office/drawing/2014/main" val="2911831827"/>
                  </a:ext>
                </a:extLst>
              </a:tr>
              <a:tr h="397971">
                <a:tc>
                  <a:txBody>
                    <a:bodyPr/>
                    <a:lstStyle/>
                    <a:p>
                      <a:r>
                        <a:rPr lang="en-US" b="1" dirty="0">
                          <a:effectLst/>
                          <a:latin typeface="verdana" panose="020B0604030504040204" pitchFamily="34" charset="0"/>
                        </a:rPr>
                        <a:t>ODLE MANAGEMENT GROUP, L.L.C.</a:t>
                      </a:r>
                    </a:p>
                  </a:txBody>
                  <a:tcPr marL="9525" marR="9525" marT="9525" marB="9525" anchor="ctr"/>
                </a:tc>
                <a:extLst>
                  <a:ext uri="{0D108BD9-81ED-4DB2-BD59-A6C34878D82A}">
                    <a16:rowId xmlns:a16="http://schemas.microsoft.com/office/drawing/2014/main" val="4177818872"/>
                  </a:ext>
                </a:extLst>
              </a:tr>
            </a:tbl>
          </a:graphicData>
        </a:graphic>
      </p:graphicFrame>
    </p:spTree>
    <p:extLst>
      <p:ext uri="{BB962C8B-B14F-4D97-AF65-F5344CB8AC3E}">
        <p14:creationId xmlns:p14="http://schemas.microsoft.com/office/powerpoint/2010/main" val="268242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2" name="Shape 212" descr="Examples of visible and invisible disabilities, those with disabilities standing side by side with others who have no visible disabilities but may still have disabilities; a husband using crutches standing with his family, another man using crutches walking with his doctor, a man with a prosthetic leg posing with his wife."/>
          <p:cNvPicPr preferRelativeResize="0"/>
          <p:nvPr/>
        </p:nvPicPr>
        <p:blipFill>
          <a:blip r:embed="rId3">
            <a:alphaModFix/>
          </a:blip>
          <a:stretch>
            <a:fillRect/>
          </a:stretch>
        </p:blipFill>
        <p:spPr>
          <a:xfrm>
            <a:off x="393700" y="1240404"/>
            <a:ext cx="8569600" cy="5410700"/>
          </a:xfrm>
          <a:prstGeom prst="rect">
            <a:avLst/>
          </a:prstGeom>
          <a:noFill/>
          <a:ln>
            <a:noFill/>
          </a:ln>
        </p:spPr>
      </p:pic>
      <p:sp>
        <p:nvSpPr>
          <p:cNvPr id="2" name="Title 1">
            <a:extLst>
              <a:ext uri="{FF2B5EF4-FFF2-40B4-BE49-F238E27FC236}">
                <a16:creationId xmlns:a16="http://schemas.microsoft.com/office/drawing/2014/main" id="{C0FD9819-149A-47D3-9A7B-123298F3CBDD}"/>
              </a:ext>
            </a:extLst>
          </p:cNvPr>
          <p:cNvSpPr>
            <a:spLocks noGrp="1"/>
          </p:cNvSpPr>
          <p:nvPr>
            <p:ph type="title" idx="4294967295"/>
          </p:nvPr>
        </p:nvSpPr>
        <p:spPr/>
        <p:txBody>
          <a:bodyPr/>
          <a:lstStyle/>
          <a:p>
            <a:pPr algn="r" rtl="0"/>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Not All Disabilities Can Be Seen </a:t>
            </a:r>
            <a:endParaRPr lang="en-US" dirty="0">
              <a:effectLst/>
            </a:endParaRPr>
          </a:p>
          <a:p>
            <a:pPr algn="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1.wp.com/www.respectability.org/wp-content/uploads/2017/10/Dan-Tapia.jpg?ssl=1">
            <a:extLst>
              <a:ext uri="{FF2B5EF4-FFF2-40B4-BE49-F238E27FC236}">
                <a16:creationId xmlns:a16="http://schemas.microsoft.com/office/drawing/2014/main" id="{DAD885F0-25B0-41F9-A2AF-2856539FD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59" y="3936569"/>
            <a:ext cx="3710856" cy="2457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of 4th and Olive's front window. ">
            <a:extLst>
              <a:ext uri="{FF2B5EF4-FFF2-40B4-BE49-F238E27FC236}">
                <a16:creationId xmlns:a16="http://schemas.microsoft.com/office/drawing/2014/main" id="{499AD6F6-6F3C-443C-B357-302E5B6BDCAB}"/>
              </a:ext>
            </a:extLst>
          </p:cNvPr>
          <p:cNvPicPr>
            <a:picLocks noChangeAspect="1"/>
          </p:cNvPicPr>
          <p:nvPr/>
        </p:nvPicPr>
        <p:blipFill>
          <a:blip r:embed="rId3"/>
          <a:stretch>
            <a:fillRect/>
          </a:stretch>
        </p:blipFill>
        <p:spPr>
          <a:xfrm>
            <a:off x="477541" y="1320423"/>
            <a:ext cx="3521022" cy="2335611"/>
          </a:xfrm>
          <a:prstGeom prst="rect">
            <a:avLst/>
          </a:prstGeom>
        </p:spPr>
      </p:pic>
      <p:sp>
        <p:nvSpPr>
          <p:cNvPr id="4" name="Title 3">
            <a:extLst>
              <a:ext uri="{FF2B5EF4-FFF2-40B4-BE49-F238E27FC236}">
                <a16:creationId xmlns:a16="http://schemas.microsoft.com/office/drawing/2014/main" id="{96FC0617-4CEF-4A63-9E97-E77B880F0E5A}"/>
              </a:ext>
            </a:extLst>
          </p:cNvPr>
          <p:cNvSpPr>
            <a:spLocks noGrp="1"/>
          </p:cNvSpPr>
          <p:nvPr>
            <p:ph type="title"/>
          </p:nvPr>
        </p:nvSpPr>
        <p:spPr>
          <a:xfrm>
            <a:off x="914401" y="336332"/>
            <a:ext cx="8229023" cy="276999"/>
          </a:xfrm>
        </p:spPr>
        <p:txBody>
          <a:bodyPr/>
          <a:lstStyle/>
          <a:p>
            <a:pPr algn="r"/>
            <a:r>
              <a:rPr lang="en-US" sz="2400" b="1" dirty="0">
                <a:solidFill>
                  <a:schemeClr val="bg1"/>
                </a:solidFill>
                <a:latin typeface="Libre Baskerville" panose="020B0604020202020204" charset="0"/>
              </a:rPr>
              <a:t>Finding and Supporting Local Businesses</a:t>
            </a:r>
          </a:p>
        </p:txBody>
      </p:sp>
      <p:sp>
        <p:nvSpPr>
          <p:cNvPr id="6" name="Text Placeholder 5">
            <a:extLst>
              <a:ext uri="{FF2B5EF4-FFF2-40B4-BE49-F238E27FC236}">
                <a16:creationId xmlns:a16="http://schemas.microsoft.com/office/drawing/2014/main" id="{E04E3743-AFF7-4452-AFCB-762B6A92F46E}"/>
              </a:ext>
            </a:extLst>
          </p:cNvPr>
          <p:cNvSpPr>
            <a:spLocks noGrp="1"/>
          </p:cNvSpPr>
          <p:nvPr>
            <p:ph type="body" idx="2"/>
          </p:nvPr>
        </p:nvSpPr>
        <p:spPr>
          <a:xfrm>
            <a:off x="4275205" y="1181923"/>
            <a:ext cx="4698313" cy="276999"/>
          </a:xfrm>
        </p:spPr>
        <p:txBody>
          <a:bodyPr/>
          <a:lstStyle/>
          <a:p>
            <a:pPr marL="342900" indent="-342900">
              <a:buFont typeface="Wingdings" panose="05000000000000000000" pitchFamily="2" charset="2"/>
              <a:buChar char="v"/>
            </a:pPr>
            <a:r>
              <a:rPr lang="en-US" sz="2400" b="1" dirty="0">
                <a:latin typeface="Libre Baskerville" panose="020B0604020202020204" charset="0"/>
                <a:hlinkClick r:id="rId4"/>
              </a:rPr>
              <a:t>Disabled Veteran In Half Marathon, Opens Eatery</a:t>
            </a:r>
            <a:r>
              <a:rPr lang="en-US" sz="2400" b="1" dirty="0">
                <a:latin typeface="Libre Baskerville" panose="020B0604020202020204" charset="0"/>
              </a:rPr>
              <a:t> – The Grunion</a:t>
            </a:r>
          </a:p>
          <a:p>
            <a:pPr marL="342900" indent="-342900">
              <a:buFont typeface="Wingdings" panose="05000000000000000000" pitchFamily="2" charset="2"/>
              <a:buChar char="v"/>
            </a:pPr>
            <a:endParaRPr lang="en-US" sz="2400" b="1" dirty="0">
              <a:latin typeface="Libre Baskerville" panose="020B0604020202020204" charset="0"/>
            </a:endParaRPr>
          </a:p>
          <a:p>
            <a:pPr marL="342900" indent="-342900">
              <a:buFont typeface="Wingdings" panose="05000000000000000000" pitchFamily="2" charset="2"/>
              <a:buChar char="v"/>
            </a:pPr>
            <a:r>
              <a:rPr lang="en-US" sz="2400" b="1" dirty="0">
                <a:latin typeface="Libre Baskerville" panose="020B0604020202020204" charset="0"/>
                <a:hlinkClick r:id="rId5"/>
              </a:rPr>
              <a:t>This disabled vet employs wounded warriors at his awesome restaurant </a:t>
            </a:r>
            <a:r>
              <a:rPr lang="en-US" sz="2400" b="1" dirty="0">
                <a:latin typeface="Libre Baskerville" panose="020B0604020202020204" charset="0"/>
              </a:rPr>
              <a:t>– We Are The Mighty </a:t>
            </a:r>
          </a:p>
          <a:p>
            <a:pPr marL="342900" indent="-342900">
              <a:buFont typeface="Wingdings" panose="05000000000000000000" pitchFamily="2" charset="2"/>
              <a:buChar char="v"/>
            </a:pPr>
            <a:endParaRPr lang="en-US" sz="2400" b="1" dirty="0">
              <a:latin typeface="Libre Baskerville" panose="020B0604020202020204" charset="0"/>
              <a:hlinkClick r:id="rId6"/>
            </a:endParaRPr>
          </a:p>
          <a:p>
            <a:pPr marL="342900" indent="-342900">
              <a:buFont typeface="Wingdings" panose="05000000000000000000" pitchFamily="2" charset="2"/>
              <a:buChar char="v"/>
            </a:pPr>
            <a:r>
              <a:rPr lang="en-US" sz="2400" b="1" dirty="0">
                <a:latin typeface="Libre Baskerville" panose="020B0604020202020204" charset="0"/>
                <a:hlinkClick r:id="rId6"/>
              </a:rPr>
              <a:t>Disabled Vet Leads Restaurant, Hires Other Vets with Disabilities </a:t>
            </a:r>
            <a:r>
              <a:rPr lang="en-US" sz="2400" b="1" dirty="0">
                <a:latin typeface="Libre Baskerville" panose="020B0604020202020204" charset="0"/>
              </a:rPr>
              <a:t>- </a:t>
            </a:r>
            <a:r>
              <a:rPr lang="en-US" sz="2400" b="1" dirty="0" err="1">
                <a:latin typeface="Libre Baskerville" panose="020B0604020202020204" charset="0"/>
              </a:rPr>
              <a:t>RespectAbility</a:t>
            </a:r>
            <a:endParaRPr lang="en-US" sz="2400" b="1" dirty="0">
              <a:latin typeface="Libre Baskerville" panose="020B0604020202020204" charset="0"/>
            </a:endParaRPr>
          </a:p>
          <a:p>
            <a:pPr marL="342900" indent="-342900">
              <a:buFont typeface="Wingdings" panose="05000000000000000000" pitchFamily="2" charset="2"/>
              <a:buChar char="v"/>
            </a:pPr>
            <a:endParaRPr lang="en-US" sz="2400" b="1" dirty="0">
              <a:latin typeface="Libre Baskerville" panose="020B0604020202020204" charset="0"/>
            </a:endParaRPr>
          </a:p>
        </p:txBody>
      </p:sp>
    </p:spTree>
    <p:extLst>
      <p:ext uri="{BB962C8B-B14F-4D97-AF65-F5344CB8AC3E}">
        <p14:creationId xmlns:p14="http://schemas.microsoft.com/office/powerpoint/2010/main" val="773937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4D97-4F03-405E-82E3-C7B05AE9B6D1}"/>
              </a:ext>
            </a:extLst>
          </p:cNvPr>
          <p:cNvSpPr>
            <a:spLocks noGrp="1"/>
          </p:cNvSpPr>
          <p:nvPr>
            <p:ph type="title"/>
          </p:nvPr>
        </p:nvSpPr>
        <p:spPr>
          <a:xfrm>
            <a:off x="744496" y="212564"/>
            <a:ext cx="8229023" cy="276999"/>
          </a:xfrm>
        </p:spPr>
        <p:txBody>
          <a:bodyPr/>
          <a:lstStyle/>
          <a:p>
            <a:pPr algn="r"/>
            <a:r>
              <a:rPr lang="en-US" sz="2400" b="1" dirty="0">
                <a:solidFill>
                  <a:schemeClr val="bg1"/>
                </a:solidFill>
                <a:latin typeface="Libre Baskerville" panose="020B0604020202020204" charset="0"/>
              </a:rPr>
              <a:t>Preparing Youth with Disabilities</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for Success</a:t>
            </a:r>
            <a:endParaRPr lang="en-US" sz="2400" b="1" dirty="0">
              <a:solidFill>
                <a:schemeClr val="bg1"/>
              </a:solidFill>
            </a:endParaRPr>
          </a:p>
        </p:txBody>
      </p:sp>
      <p:sp>
        <p:nvSpPr>
          <p:cNvPr id="3" name="Text Placeholder 2">
            <a:extLst>
              <a:ext uri="{FF2B5EF4-FFF2-40B4-BE49-F238E27FC236}">
                <a16:creationId xmlns:a16="http://schemas.microsoft.com/office/drawing/2014/main" id="{123BA884-009D-469D-A5E8-2302E822A35A}"/>
              </a:ext>
            </a:extLst>
          </p:cNvPr>
          <p:cNvSpPr>
            <a:spLocks noGrp="1"/>
          </p:cNvSpPr>
          <p:nvPr>
            <p:ph type="body" idx="1"/>
          </p:nvPr>
        </p:nvSpPr>
        <p:spPr>
          <a:xfrm>
            <a:off x="457199" y="1577358"/>
            <a:ext cx="8345837" cy="2684676"/>
          </a:xfrm>
        </p:spPr>
        <p:txBody>
          <a:bodyPr/>
          <a:lstStyle/>
          <a:p>
            <a:pPr marL="342900" indent="-342900">
              <a:buFont typeface="Wingdings" panose="05000000000000000000" pitchFamily="2" charset="2"/>
              <a:buChar char="v"/>
            </a:pPr>
            <a:r>
              <a:rPr lang="en-US" sz="2400" dirty="0">
                <a:latin typeface="Libre Baskerville" panose="020B0604020202020204" charset="0"/>
              </a:rPr>
              <a:t>Moving forward, Long Beach has two key opportunities: </a:t>
            </a:r>
          </a:p>
          <a:p>
            <a:pPr marL="342900" indent="-342900">
              <a:buFont typeface="Wingdings" panose="05000000000000000000" pitchFamily="2" charset="2"/>
              <a:buChar char="v"/>
            </a:pPr>
            <a:endParaRPr lang="en-US" sz="2400" dirty="0">
              <a:latin typeface="Libre Baskerville" panose="020B0604020202020204" charset="0"/>
            </a:endParaRPr>
          </a:p>
          <a:p>
            <a:pPr marL="751342" lvl="1" indent="-342900">
              <a:buFont typeface="Wingdings" panose="05000000000000000000" pitchFamily="2" charset="2"/>
              <a:buChar char="v"/>
            </a:pPr>
            <a:r>
              <a:rPr lang="en-US" sz="2400" b="1" dirty="0">
                <a:latin typeface="Libre Baskerville" panose="020B0604020202020204" charset="0"/>
              </a:rPr>
              <a:t>Maximize the impact of existing local programs through stronger partnerships. </a:t>
            </a:r>
          </a:p>
          <a:p>
            <a:pPr marL="751342" lvl="1" indent="-342900">
              <a:buFont typeface="Wingdings" panose="05000000000000000000" pitchFamily="2" charset="2"/>
              <a:buChar char="v"/>
            </a:pPr>
            <a:endParaRPr lang="en-US" sz="2400" b="1" dirty="0">
              <a:latin typeface="Libre Baskerville" panose="020B0604020202020204" charset="0"/>
            </a:endParaRPr>
          </a:p>
          <a:p>
            <a:pPr marL="751342" lvl="1" indent="-342900">
              <a:buFont typeface="Wingdings" panose="05000000000000000000" pitchFamily="2" charset="2"/>
              <a:buChar char="v"/>
            </a:pPr>
            <a:r>
              <a:rPr lang="en-US" sz="2400" b="1" dirty="0">
                <a:latin typeface="Libre Baskerville" panose="020B0604020202020204" charset="0"/>
              </a:rPr>
              <a:t>Ensure that local workforce strategies are working for job seekers with disabilities. </a:t>
            </a:r>
          </a:p>
          <a:p>
            <a:pPr marL="751342" lvl="1" indent="-342900">
              <a:buFont typeface="Wingdings" panose="05000000000000000000" pitchFamily="2" charset="2"/>
              <a:buChar char="v"/>
            </a:pPr>
            <a:endParaRPr lang="en-US" sz="2400" b="1" dirty="0">
              <a:latin typeface="Libre Baskerville" panose="020B0604020202020204" charset="0"/>
            </a:endParaRPr>
          </a:p>
        </p:txBody>
      </p:sp>
    </p:spTree>
    <p:extLst>
      <p:ext uri="{BB962C8B-B14F-4D97-AF65-F5344CB8AC3E}">
        <p14:creationId xmlns:p14="http://schemas.microsoft.com/office/powerpoint/2010/main" val="1354750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EE90-D2E0-4664-8100-4A4CFD3140C0}"/>
              </a:ext>
            </a:extLst>
          </p:cNvPr>
          <p:cNvSpPr>
            <a:spLocks noGrp="1"/>
          </p:cNvSpPr>
          <p:nvPr>
            <p:ph type="title"/>
          </p:nvPr>
        </p:nvSpPr>
        <p:spPr/>
        <p:txBody>
          <a:bodyPr/>
          <a:lstStyle/>
          <a:p>
            <a:pPr algn="r">
              <a:defRPr/>
            </a:pPr>
            <a:r>
              <a:rPr lang="en-US" sz="2400" b="1" dirty="0">
                <a:solidFill>
                  <a:schemeClr val="bg1"/>
                </a:solidFill>
                <a:latin typeface="Libre Baskerville" panose="020B0604020202020204" charset="0"/>
              </a:rPr>
              <a:t>Local Best Practices – C2C Program</a:t>
            </a:r>
          </a:p>
        </p:txBody>
      </p:sp>
      <p:sp>
        <p:nvSpPr>
          <p:cNvPr id="30723" name="Content Placeholder 2">
            <a:extLst>
              <a:ext uri="{FF2B5EF4-FFF2-40B4-BE49-F238E27FC236}">
                <a16:creationId xmlns:a16="http://schemas.microsoft.com/office/drawing/2014/main" id="{D4B1E56E-D1D3-4705-90A0-50E7533D2871}"/>
              </a:ext>
            </a:extLst>
          </p:cNvPr>
          <p:cNvSpPr>
            <a:spLocks noGrp="1"/>
          </p:cNvSpPr>
          <p:nvPr>
            <p:ph idx="1"/>
          </p:nvPr>
        </p:nvSpPr>
        <p:spPr>
          <a:xfrm>
            <a:off x="209550" y="3810000"/>
            <a:ext cx="8477250" cy="2590800"/>
          </a:xfrm>
        </p:spPr>
        <p:txBody>
          <a:bodyPr/>
          <a:lstStyle/>
          <a:p>
            <a:r>
              <a:rPr lang="en-US" altLang="en-US" sz="1600" b="1" dirty="0" err="1"/>
              <a:t>CollegeToCareer</a:t>
            </a:r>
            <a:r>
              <a:rPr lang="en-US" altLang="en-US" sz="1600" b="1" dirty="0"/>
              <a:t> at Long Beach City College is an innovative post-secondary program for adults with developmental disabilities served by Harbor Regional Center. </a:t>
            </a:r>
          </a:p>
          <a:p>
            <a:endParaRPr lang="en-US" altLang="en-US" sz="1600" b="1" dirty="0"/>
          </a:p>
          <a:p>
            <a:r>
              <a:rPr lang="en-US" altLang="en-US" sz="1600" b="1" dirty="0"/>
              <a:t>The C2C Program offers an exciting opportunity to experience community college, student housing, and college life.</a:t>
            </a:r>
          </a:p>
          <a:p>
            <a:endParaRPr lang="en-US" altLang="en-US" sz="1600" b="1" dirty="0"/>
          </a:p>
          <a:p>
            <a:r>
              <a:rPr lang="en-US" altLang="en-US" sz="1600" b="1" dirty="0"/>
              <a:t>The Program is a partnership between students, families, Harbor Regional Center, Long Beach City College, HOPE, California MENTOR and Department of Rehabilitation.</a:t>
            </a:r>
          </a:p>
          <a:p>
            <a:endParaRPr lang="en-US" altLang="en-US" sz="1600" b="1" dirty="0"/>
          </a:p>
          <a:p>
            <a:r>
              <a:rPr lang="en-US" altLang="en-US" sz="1600" b="1" dirty="0"/>
              <a:t>C2C Frequently Asked Questions: </a:t>
            </a:r>
            <a:r>
              <a:rPr lang="en-US" altLang="en-US" sz="1600" b="1" dirty="0">
                <a:hlinkClick r:id="rId2"/>
              </a:rPr>
              <a:t>http://www.harborrc.org/files/uploads/C2C_FAQ.pdf</a:t>
            </a:r>
            <a:r>
              <a:rPr lang="en-US" altLang="en-US" sz="1600" b="1" dirty="0"/>
              <a:t> </a:t>
            </a:r>
          </a:p>
          <a:p>
            <a:endParaRPr lang="en-US" altLang="en-US" sz="1600" b="1" dirty="0"/>
          </a:p>
        </p:txBody>
      </p:sp>
      <p:pic>
        <p:nvPicPr>
          <p:cNvPr id="32775" name="Picture 7" descr="An image of the logo of the Harbor Regional Center logo. The middle is the image of the College to Career Harbor Regional Center logo. The rightmost is Long Beach City College logo. " title="HRC C2C LBCC Logos">
            <a:extLst>
              <a:ext uri="{FF2B5EF4-FFF2-40B4-BE49-F238E27FC236}">
                <a16:creationId xmlns:a16="http://schemas.microsoft.com/office/drawing/2014/main" id="{5A92A148-FBC0-44E4-9842-39F1E9184B18}"/>
              </a:ext>
            </a:extLst>
          </p:cNvPr>
          <p:cNvPicPr>
            <a:picLocks noChangeAspect="1" noChangeArrowheads="1"/>
          </p:cNvPicPr>
          <p:nvPr/>
        </p:nvPicPr>
        <p:blipFill>
          <a:blip r:embed="rId3"/>
          <a:srcRect/>
          <a:stretch>
            <a:fillRect/>
          </a:stretch>
        </p:blipFill>
        <p:spPr bwMode="auto">
          <a:xfrm>
            <a:off x="306388" y="1495425"/>
            <a:ext cx="851535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451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 name="Shape 71" descr="CIP Logo - for COLOR materials.jpg" title="CIP logo">
            <a:extLst>
              <a:ext uri="{FF2B5EF4-FFF2-40B4-BE49-F238E27FC236}">
                <a16:creationId xmlns:a16="http://schemas.microsoft.com/office/drawing/2014/main" id="{49490BFF-3869-41F5-8776-FC6B8A9B2568}"/>
              </a:ext>
            </a:extLst>
          </p:cNvPr>
          <p:cNvPicPr preferRelativeResize="0"/>
          <p:nvPr/>
        </p:nvPicPr>
        <p:blipFill rotWithShape="1">
          <a:blip r:embed="rId3"/>
          <a:srcRect l="1989"/>
          <a:stretch/>
        </p:blipFill>
        <p:spPr>
          <a:xfrm>
            <a:off x="301625" y="812800"/>
            <a:ext cx="1908175" cy="2198688"/>
          </a:xfrm>
          <a:prstGeom prst="rect">
            <a:avLst/>
          </a:prstGeom>
          <a:noFill/>
          <a:ln>
            <a:noFill/>
          </a:ln>
        </p:spPr>
      </p:pic>
      <p:sp>
        <p:nvSpPr>
          <p:cNvPr id="72" name="Shape 72">
            <a:extLst>
              <a:ext uri="{FF2B5EF4-FFF2-40B4-BE49-F238E27FC236}">
                <a16:creationId xmlns:a16="http://schemas.microsoft.com/office/drawing/2014/main" id="{7769D9CB-7922-4017-8E7E-55C2618F6509}"/>
              </a:ext>
            </a:extLst>
          </p:cNvPr>
          <p:cNvSpPr txBox="1"/>
          <p:nvPr/>
        </p:nvSpPr>
        <p:spPr>
          <a:xfrm>
            <a:off x="2209800" y="767099"/>
            <a:ext cx="4800600" cy="2980800"/>
          </a:xfrm>
          <a:prstGeom prst="rect">
            <a:avLst/>
          </a:prstGeom>
          <a:noFill/>
          <a:ln>
            <a:noFill/>
          </a:ln>
        </p:spPr>
        <p:txBody>
          <a:bodyPr lIns="91425" tIns="91425" rIns="91425" bIns="91425"/>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0" cap="none" spc="0" normalizeH="0" baseline="0" noProof="0" dirty="0">
                <a:ln>
                  <a:noFill/>
                </a:ln>
                <a:solidFill>
                  <a:srgbClr val="3A81BA"/>
                </a:solidFill>
                <a:effectLst/>
                <a:uLnTx/>
                <a:uFillTx/>
                <a:latin typeface="Roboto Slab"/>
                <a:ea typeface="Roboto Slab"/>
                <a:cs typeface="Roboto Slab"/>
                <a:sym typeface="Roboto Slab"/>
              </a:rPr>
              <a:t>Postsecondary programs offering individualized college academic, social, career and life skills support for young adults with Autism, ADHD and other Learning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CIP’s centers of excellence are located in areas that promote healthy living, culture, and a wide variety of social, educational, and career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srgbClr val="333333"/>
                </a:solidFill>
                <a:effectLst/>
                <a:highlight>
                  <a:srgbClr val="FFFFFF"/>
                </a:highlight>
                <a:uLnTx/>
                <a:uFillTx/>
                <a:latin typeface="Helvetica Neue"/>
                <a:ea typeface="Helvetica Neue"/>
                <a:cs typeface="Helvetica Neue"/>
                <a:sym typeface="Helvetica Neue"/>
              </a:rPr>
              <a:t>Each CIP location has a unique setting, diverse college options, and staff who specialize in contributing to a student’s personal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333333"/>
              </a:solidFill>
              <a:effectLst/>
              <a:highlight>
                <a:srgbClr val="FFFFFF"/>
              </a:highligh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CIP Berkeley </a:t>
            </a:r>
            <a:r>
              <a:rPr kumimoji="0" lang="en" sz="1400" b="1"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a:t>
            </a: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 CIP Berkshire </a:t>
            </a:r>
            <a:r>
              <a:rPr kumimoji="0" lang="en" sz="1400" b="1"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a:t>
            </a: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 CIP Bloomington </a:t>
            </a:r>
            <a:r>
              <a:rPr kumimoji="0" lang="en" sz="1400" b="1"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a:t>
            </a: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 CIP Brevard </a:t>
            </a:r>
            <a:r>
              <a:rPr kumimoji="0" lang="en" sz="1400" b="1"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a:t>
            </a: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 CIP Long Beach</a:t>
            </a:r>
          </a:p>
        </p:txBody>
      </p:sp>
      <p:sp>
        <p:nvSpPr>
          <p:cNvPr id="2" name="Title 1">
            <a:extLst>
              <a:ext uri="{FF2B5EF4-FFF2-40B4-BE49-F238E27FC236}">
                <a16:creationId xmlns:a16="http://schemas.microsoft.com/office/drawing/2014/main" id="{34EC0B48-3D46-4D4B-8ED2-383C38E53233}"/>
              </a:ext>
            </a:extLst>
          </p:cNvPr>
          <p:cNvSpPr>
            <a:spLocks noGrp="1"/>
          </p:cNvSpPr>
          <p:nvPr>
            <p:ph type="title"/>
          </p:nvPr>
        </p:nvSpPr>
        <p:spPr/>
        <p:txBody>
          <a:bodyPr/>
          <a:lstStyle/>
          <a:p>
            <a:r>
              <a:rPr lang="en-US" dirty="0"/>
              <a:t>CIP Long</a:t>
            </a:r>
            <a:r>
              <a:rPr lang="en-US" baseline="0" dirty="0"/>
              <a:t> Beach 1 </a:t>
            </a:r>
            <a:endParaRPr lang="en-US" dirty="0"/>
          </a:p>
        </p:txBody>
      </p:sp>
    </p:spTree>
    <p:extLst>
      <p:ext uri="{BB962C8B-B14F-4D97-AF65-F5344CB8AC3E}">
        <p14:creationId xmlns:p14="http://schemas.microsoft.com/office/powerpoint/2010/main" val="302666259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4" name="Shape 94">
            <a:extLst>
              <a:ext uri="{FF2B5EF4-FFF2-40B4-BE49-F238E27FC236}">
                <a16:creationId xmlns:a16="http://schemas.microsoft.com/office/drawing/2014/main" id="{D0D22C0C-6607-4356-9C8D-992E3D1705AE}"/>
              </a:ext>
            </a:extLst>
          </p:cNvPr>
          <p:cNvSpPr txBox="1"/>
          <p:nvPr/>
        </p:nvSpPr>
        <p:spPr>
          <a:xfrm>
            <a:off x="669375" y="3748633"/>
            <a:ext cx="6732000" cy="2980800"/>
          </a:xfrm>
          <a:prstGeom prst="rect">
            <a:avLst/>
          </a:prstGeom>
          <a:noFill/>
          <a:ln>
            <a:noFill/>
          </a:ln>
        </p:spPr>
        <p:txBody>
          <a:bodyPr lIns="91425" tIns="91425" rIns="91425" bIns="91425"/>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a:ln>
                  <a:noFill/>
                </a:ln>
                <a:solidFill>
                  <a:srgbClr val="333333"/>
                </a:solidFill>
                <a:effectLst/>
                <a:highlight>
                  <a:srgbClr val="FFFFFF"/>
                </a:highlight>
                <a:uLnTx/>
                <a:uFillTx/>
                <a:latin typeface="Helvetica Neue"/>
                <a:ea typeface="Helvetica Neue"/>
                <a:cs typeface="Helvetica Neue"/>
                <a:sym typeface="Helvetica Neue"/>
              </a:rPr>
              <a:t>CIP Long Beach</a:t>
            </a:r>
            <a:r>
              <a:rPr kumimoji="0" lang="en" sz="1400" b="0" i="0" u="none" strike="noStrike" kern="0" cap="none" spc="0" normalizeH="0" baseline="0" noProof="0">
                <a:ln>
                  <a:noFill/>
                </a:ln>
                <a:solidFill>
                  <a:srgbClr val="333333"/>
                </a:solidFill>
                <a:effectLst/>
                <a:highlight>
                  <a:srgbClr val="FFFFFF"/>
                </a:highlight>
                <a:uLnTx/>
                <a:uFillTx/>
                <a:latin typeface="Helvetica Neue"/>
                <a:ea typeface="Helvetica Neue"/>
                <a:cs typeface="Helvetica Neue"/>
                <a:sym typeface="Helvetica Neue"/>
              </a:rPr>
              <a:t> assists students in career preparation and in building valuable employment skills. Each student’s interests are explored and developed through volunteering, internships and job placements.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333333"/>
              </a:solidFill>
              <a:effectLst/>
              <a:highlight>
                <a:srgbClr val="FFFFFF"/>
              </a:highligh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a:ln>
                  <a:noFill/>
                </a:ln>
                <a:solidFill>
                  <a:srgbClr val="333333"/>
                </a:solidFill>
                <a:effectLst/>
                <a:highlight>
                  <a:srgbClr val="FFFFFF"/>
                </a:highlight>
                <a:uLnTx/>
                <a:uFillTx/>
                <a:latin typeface="Helvetica Neue"/>
                <a:ea typeface="Helvetica Neue"/>
                <a:cs typeface="Helvetica Neue"/>
                <a:sym typeface="Helvetica Neue"/>
              </a:rPr>
              <a:t>Job and internship examples include </a:t>
            </a:r>
          </a:p>
          <a:p>
            <a:pPr marL="457200" marR="0" lvl="0" indent="-228600" algn="l" defTabSz="914400" rtl="0" eaLnBrk="1" fontAlgn="auto" latinLnBrk="0" hangingPunct="1">
              <a:lnSpc>
                <a:spcPct val="100000"/>
              </a:lnSpc>
              <a:spcBef>
                <a:spcPts val="0"/>
              </a:spcBef>
              <a:spcAft>
                <a:spcPts val="0"/>
              </a:spcAft>
              <a:buClr>
                <a:srgbClr val="333333"/>
              </a:buClr>
              <a:buSzTx/>
              <a:buFont typeface="Helvetica Neue"/>
              <a:buChar char="●"/>
              <a:tabLst/>
              <a:defRPr/>
            </a:pPr>
            <a:r>
              <a:rPr kumimoji="0" lang="en" sz="1400" b="0" i="0" u="none" strike="noStrike" kern="0" cap="none" spc="0" normalizeH="0" baseline="0" noProof="0">
                <a:ln>
                  <a:noFill/>
                </a:ln>
                <a:solidFill>
                  <a:srgbClr val="333333"/>
                </a:solidFill>
                <a:effectLst/>
                <a:highlight>
                  <a:srgbClr val="FFFFFF"/>
                </a:highlight>
                <a:uLnTx/>
                <a:uFillTx/>
                <a:latin typeface="Helvetica Neue"/>
                <a:ea typeface="Helvetica Neue"/>
                <a:cs typeface="Helvetica Neue"/>
                <a:sym typeface="Helvetica Neue"/>
              </a:rPr>
              <a:t>Disneyland Resorts</a:t>
            </a:r>
          </a:p>
          <a:p>
            <a:pPr marL="457200" marR="0" lvl="0" indent="-228600" algn="l" defTabSz="914400" rtl="0" eaLnBrk="1" fontAlgn="auto" latinLnBrk="0" hangingPunct="1">
              <a:lnSpc>
                <a:spcPct val="100000"/>
              </a:lnSpc>
              <a:spcBef>
                <a:spcPts val="0"/>
              </a:spcBef>
              <a:spcAft>
                <a:spcPts val="0"/>
              </a:spcAft>
              <a:buClr>
                <a:srgbClr val="333333"/>
              </a:buClr>
              <a:buSzTx/>
              <a:buFont typeface="Helvetica Neue"/>
              <a:buChar char="●"/>
              <a:tabLst/>
              <a:defRPr/>
            </a:pPr>
            <a:r>
              <a:rPr kumimoji="0" lang="en" sz="1400" b="0" i="0" u="none" strike="noStrike" kern="0" cap="none" spc="0" normalizeH="0" baseline="0" noProof="0">
                <a:ln>
                  <a:noFill/>
                </a:ln>
                <a:solidFill>
                  <a:srgbClr val="333333"/>
                </a:solidFill>
                <a:effectLst/>
                <a:highlight>
                  <a:srgbClr val="FFFFFF"/>
                </a:highlight>
                <a:uLnTx/>
                <a:uFillTx/>
                <a:latin typeface="Helvetica Neue"/>
                <a:ea typeface="Helvetica Neue"/>
                <a:cs typeface="Helvetica Neue"/>
                <a:sym typeface="Helvetica Neue"/>
              </a:rPr>
              <a:t>Long Beach City College Child Development Center</a:t>
            </a:r>
          </a:p>
          <a:p>
            <a:pPr marL="457200" marR="0" lvl="0" indent="-228600" algn="l" defTabSz="914400" rtl="0" eaLnBrk="1" fontAlgn="auto" latinLnBrk="0" hangingPunct="1">
              <a:lnSpc>
                <a:spcPct val="100000"/>
              </a:lnSpc>
              <a:spcBef>
                <a:spcPts val="0"/>
              </a:spcBef>
              <a:spcAft>
                <a:spcPts val="0"/>
              </a:spcAft>
              <a:buClr>
                <a:srgbClr val="333333"/>
              </a:buClr>
              <a:buSzTx/>
              <a:buFont typeface="Helvetica Neue"/>
              <a:buChar char="●"/>
              <a:tabLst/>
              <a:defRPr/>
            </a:pPr>
            <a:r>
              <a:rPr kumimoji="0" lang="en" sz="1400" b="0" i="0" u="none" strike="noStrike" kern="0" cap="none" spc="0" normalizeH="0" baseline="0" noProof="0">
                <a:ln>
                  <a:noFill/>
                </a:ln>
                <a:solidFill>
                  <a:srgbClr val="333333"/>
                </a:solidFill>
                <a:effectLst/>
                <a:highlight>
                  <a:srgbClr val="FFFFFF"/>
                </a:highlight>
                <a:uLnTx/>
                <a:uFillTx/>
                <a:latin typeface="Helvetica Neue"/>
                <a:ea typeface="Helvetica Neue"/>
                <a:cs typeface="Helvetica Neue"/>
                <a:sym typeface="Helvetica Neue"/>
              </a:rPr>
              <a:t>American Red Cross</a:t>
            </a:r>
          </a:p>
        </p:txBody>
      </p:sp>
      <p:sp>
        <p:nvSpPr>
          <p:cNvPr id="95" name="Shape 95">
            <a:extLst>
              <a:ext uri="{FF2B5EF4-FFF2-40B4-BE49-F238E27FC236}">
                <a16:creationId xmlns:a16="http://schemas.microsoft.com/office/drawing/2014/main" id="{BB383A75-E016-41AF-A973-76158262FC13}"/>
              </a:ext>
            </a:extLst>
          </p:cNvPr>
          <p:cNvSpPr txBox="1"/>
          <p:nvPr/>
        </p:nvSpPr>
        <p:spPr>
          <a:xfrm>
            <a:off x="3457575" y="831850"/>
            <a:ext cx="3306763" cy="2198688"/>
          </a:xfrm>
          <a:prstGeom prst="rect">
            <a:avLst/>
          </a:prstGeom>
          <a:noFill/>
          <a:ln>
            <a:noFill/>
          </a:ln>
        </p:spPr>
        <p:txBody>
          <a:bodyPr lIns="91425" tIns="91425" rIns="91425" bIns="91425"/>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4800" b="0" i="0" u="none" strike="noStrike" kern="0" cap="none" spc="0" normalizeH="0" baseline="0" noProof="0">
                <a:ln>
                  <a:noFill/>
                </a:ln>
                <a:solidFill>
                  <a:srgbClr val="3A81BA"/>
                </a:solidFill>
                <a:effectLst/>
                <a:uLnTx/>
                <a:uFillTx/>
                <a:latin typeface="Roboto Slab"/>
                <a:ea typeface="Roboto Slab"/>
                <a:cs typeface="Roboto Slab"/>
                <a:sym typeface="Roboto Slab"/>
              </a:rPr>
              <a:t>CIP Long Beach</a:t>
            </a:r>
          </a:p>
        </p:txBody>
      </p:sp>
      <p:sp>
        <p:nvSpPr>
          <p:cNvPr id="2" name="Title 1">
            <a:extLst>
              <a:ext uri="{FF2B5EF4-FFF2-40B4-BE49-F238E27FC236}">
                <a16:creationId xmlns:a16="http://schemas.microsoft.com/office/drawing/2014/main" id="{7C947FA8-168E-4096-905D-25B7CAC9A868}"/>
              </a:ext>
            </a:extLst>
          </p:cNvPr>
          <p:cNvSpPr>
            <a:spLocks noGrp="1"/>
          </p:cNvSpPr>
          <p:nvPr>
            <p:ph type="title"/>
          </p:nvPr>
        </p:nvSpPr>
        <p:spPr/>
        <p:txBody>
          <a:bodyPr/>
          <a:lstStyle/>
          <a:p>
            <a:r>
              <a:rPr lang="en-US" dirty="0"/>
              <a:t>CIP</a:t>
            </a:r>
            <a:r>
              <a:rPr lang="en-US" baseline="0" dirty="0"/>
              <a:t> Long Beach 2 </a:t>
            </a:r>
            <a:endParaRPr lang="en-US" dirty="0"/>
          </a:p>
        </p:txBody>
      </p:sp>
    </p:spTree>
    <p:extLst>
      <p:ext uri="{BB962C8B-B14F-4D97-AF65-F5344CB8AC3E}">
        <p14:creationId xmlns:p14="http://schemas.microsoft.com/office/powerpoint/2010/main" val="62321913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hape 71" descr="CIP Logo - for COLOR materials.jpg" title="CIP logo">
            <a:extLst>
              <a:ext uri="{FF2B5EF4-FFF2-40B4-BE49-F238E27FC236}">
                <a16:creationId xmlns:a16="http://schemas.microsoft.com/office/drawing/2014/main" id="{49490BFF-3869-41F5-8776-FC6B8A9B2568}"/>
              </a:ext>
            </a:extLst>
          </p:cNvPr>
          <p:cNvPicPr preferRelativeResize="0"/>
          <p:nvPr/>
        </p:nvPicPr>
        <p:blipFill rotWithShape="1">
          <a:blip r:embed="rId3"/>
          <a:srcRect l="1989"/>
          <a:stretch/>
        </p:blipFill>
        <p:spPr>
          <a:xfrm>
            <a:off x="301625" y="812800"/>
            <a:ext cx="1908175" cy="2198688"/>
          </a:xfrm>
          <a:prstGeom prst="rect">
            <a:avLst/>
          </a:prstGeom>
          <a:noFill/>
          <a:ln>
            <a:noFill/>
          </a:ln>
        </p:spPr>
      </p:pic>
      <p:sp>
        <p:nvSpPr>
          <p:cNvPr id="72" name="Shape 72">
            <a:extLst>
              <a:ext uri="{FF2B5EF4-FFF2-40B4-BE49-F238E27FC236}">
                <a16:creationId xmlns:a16="http://schemas.microsoft.com/office/drawing/2014/main" id="{7769D9CB-7922-4017-8E7E-55C2618F6509}"/>
              </a:ext>
            </a:extLst>
          </p:cNvPr>
          <p:cNvSpPr txBox="1"/>
          <p:nvPr/>
        </p:nvSpPr>
        <p:spPr>
          <a:xfrm>
            <a:off x="2209800" y="767099"/>
            <a:ext cx="4800600" cy="2980800"/>
          </a:xfrm>
          <a:prstGeom prst="rect">
            <a:avLst/>
          </a:prstGeom>
          <a:noFill/>
          <a:ln>
            <a:noFill/>
          </a:ln>
        </p:spPr>
        <p:txBody>
          <a:bodyPr lIns="91425" tIns="91425" rIns="91425" bIns="91425"/>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0" cap="none" spc="0" normalizeH="0" baseline="0" noProof="0" dirty="0">
                <a:ln>
                  <a:noFill/>
                </a:ln>
                <a:solidFill>
                  <a:srgbClr val="3A81BA"/>
                </a:solidFill>
                <a:effectLst/>
                <a:uLnTx/>
                <a:uFillTx/>
                <a:latin typeface="Roboto Slab"/>
                <a:ea typeface="Roboto Slab"/>
                <a:cs typeface="Roboto Slab"/>
                <a:sym typeface="Roboto Slab"/>
              </a:rPr>
              <a:t>Postsecondary programs offering individualized college academic, social, career and life skills support for young adults with Autism, ADHD and other Learning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CIP’s centers of excellence are located in areas that promote healthy living, culture, and a wide variety of social, educational, and career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dirty="0">
                <a:ln>
                  <a:noFill/>
                </a:ln>
                <a:solidFill>
                  <a:srgbClr val="333333"/>
                </a:solidFill>
                <a:effectLst/>
                <a:highlight>
                  <a:srgbClr val="FFFFFF"/>
                </a:highlight>
                <a:uLnTx/>
                <a:uFillTx/>
                <a:latin typeface="Helvetica Neue"/>
                <a:ea typeface="Helvetica Neue"/>
                <a:cs typeface="Helvetica Neue"/>
                <a:sym typeface="Helvetica Neue"/>
              </a:rPr>
              <a:t>Each CIP location has a unique setting, diverse college options, and staff who specialize in contributing to a student’s personal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333333"/>
              </a:solidFill>
              <a:effectLst/>
              <a:highlight>
                <a:srgbClr val="FFFFFF"/>
              </a:highligh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CIP Berkeley </a:t>
            </a:r>
            <a:r>
              <a:rPr kumimoji="0" lang="en" sz="1400" b="1"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a:t>
            </a: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 CIP Berkshire </a:t>
            </a:r>
            <a:r>
              <a:rPr kumimoji="0" lang="en" sz="1400" b="1"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a:t>
            </a: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 CIP Bloomington </a:t>
            </a:r>
            <a:r>
              <a:rPr kumimoji="0" lang="en" sz="1400" b="1"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a:t>
            </a: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 CIP Brevard </a:t>
            </a:r>
            <a:r>
              <a:rPr kumimoji="0" lang="en" sz="1400" b="1"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a:t>
            </a:r>
            <a:r>
              <a:rPr kumimoji="0" lang="en" sz="1400" b="0" i="0" u="none" strike="noStrike" kern="0" cap="none" spc="0" normalizeH="0" baseline="0" noProof="0" dirty="0">
                <a:ln>
                  <a:noFill/>
                </a:ln>
                <a:solidFill>
                  <a:srgbClr val="3A81BA"/>
                </a:solidFill>
                <a:effectLst/>
                <a:highlight>
                  <a:srgbClr val="FFFFFF"/>
                </a:highlight>
                <a:uLnTx/>
                <a:uFillTx/>
                <a:latin typeface="Roboto Slab"/>
                <a:ea typeface="Roboto Slab"/>
                <a:cs typeface="Roboto Slab"/>
                <a:sym typeface="Roboto Slab"/>
              </a:rPr>
              <a:t> CIP Long Beach</a:t>
            </a:r>
          </a:p>
        </p:txBody>
      </p:sp>
      <p:sp>
        <p:nvSpPr>
          <p:cNvPr id="2" name="Title 1">
            <a:extLst>
              <a:ext uri="{FF2B5EF4-FFF2-40B4-BE49-F238E27FC236}">
                <a16:creationId xmlns:a16="http://schemas.microsoft.com/office/drawing/2014/main" id="{34EC0B48-3D46-4D4B-8ED2-383C38E53233}"/>
              </a:ext>
            </a:extLst>
          </p:cNvPr>
          <p:cNvSpPr>
            <a:spLocks noGrp="1"/>
          </p:cNvSpPr>
          <p:nvPr>
            <p:ph type="title"/>
          </p:nvPr>
        </p:nvSpPr>
        <p:spPr/>
        <p:txBody>
          <a:bodyPr/>
          <a:lstStyle/>
          <a:p>
            <a:r>
              <a:rPr lang="en-US" dirty="0"/>
              <a:t>CIP Long</a:t>
            </a:r>
            <a:r>
              <a:rPr lang="en-US" baseline="0" dirty="0"/>
              <a:t> Beach 3</a:t>
            </a:r>
            <a:endParaRPr lang="en-US" dirty="0"/>
          </a:p>
        </p:txBody>
      </p:sp>
    </p:spTree>
    <p:extLst>
      <p:ext uri="{BB962C8B-B14F-4D97-AF65-F5344CB8AC3E}">
        <p14:creationId xmlns:p14="http://schemas.microsoft.com/office/powerpoint/2010/main" val="75843765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4" name="Shape 124">
            <a:extLst>
              <a:ext uri="{FF2B5EF4-FFF2-40B4-BE49-F238E27FC236}">
                <a16:creationId xmlns:a16="http://schemas.microsoft.com/office/drawing/2014/main" id="{1A67AA6E-DEF6-4813-BD67-EC9D86156DE3}"/>
              </a:ext>
            </a:extLst>
          </p:cNvPr>
          <p:cNvSpPr txBox="1"/>
          <p:nvPr/>
        </p:nvSpPr>
        <p:spPr>
          <a:xfrm>
            <a:off x="669375" y="3494267"/>
            <a:ext cx="6732000" cy="3235200"/>
          </a:xfrm>
          <a:prstGeom prst="rect">
            <a:avLst/>
          </a:prstGeom>
          <a:noFill/>
          <a:ln>
            <a:noFill/>
          </a:ln>
        </p:spPr>
        <p:txBody>
          <a:bodyPr lIns="91425" tIns="91425" rIns="91425" bIns="91425"/>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0" cap="none" spc="0" normalizeH="0" baseline="0" noProof="0">
                <a:ln>
                  <a:noFill/>
                </a:ln>
                <a:solidFill>
                  <a:srgbClr val="3A81BA"/>
                </a:solidFill>
                <a:effectLst/>
                <a:uLnTx/>
                <a:uFillTx/>
                <a:latin typeface="Roboto Slab"/>
                <a:ea typeface="Roboto Slab"/>
                <a:cs typeface="Roboto Slab"/>
                <a:sym typeface="Roboto Slab"/>
              </a:rPr>
              <a:t>Career Skills Development for Young Adults on the Autism Spectrum and with Learning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228600" algn="l" defTabSz="914400" rtl="0" eaLnBrk="1" fontAlgn="auto" latinLnBrk="0" hangingPunct="1">
              <a:lnSpc>
                <a:spcPct val="100000"/>
              </a:lnSpc>
              <a:spcBef>
                <a:spcPts val="0"/>
              </a:spcBef>
              <a:spcAft>
                <a:spcPts val="0"/>
              </a:spcAft>
              <a:buClr>
                <a:srgbClr val="333333"/>
              </a:buClr>
              <a:buSzTx/>
              <a:buFont typeface="Helvetica Neue"/>
              <a:buChar char="●"/>
              <a:tabLst/>
              <a:defRPr/>
            </a:pPr>
            <a:r>
              <a:rPr kumimoji="0" lang="en" sz="1400" b="0" i="0" u="none" strike="noStrike" kern="0" cap="none" spc="0" normalizeH="0" baseline="0" noProof="0">
                <a:ln>
                  <a:noFill/>
                </a:ln>
                <a:solidFill>
                  <a:srgbClr val="333333"/>
                </a:solidFill>
                <a:effectLst/>
                <a:uLnTx/>
                <a:uFillTx/>
                <a:latin typeface="Helvetica Neue"/>
                <a:ea typeface="Helvetica Neue"/>
                <a:cs typeface="Helvetica Neue"/>
                <a:sym typeface="Helvetica Neue"/>
              </a:rPr>
              <a:t>2018 Long Beach January Program: Mploy at the Beach</a:t>
            </a:r>
          </a:p>
          <a:p>
            <a:pPr marL="914400" marR="0" lvl="1" indent="-228600" algn="l" defTabSz="914400" rtl="0" eaLnBrk="1" fontAlgn="auto" latinLnBrk="0" hangingPunct="1">
              <a:lnSpc>
                <a:spcPct val="100000"/>
              </a:lnSpc>
              <a:spcBef>
                <a:spcPts val="0"/>
              </a:spcBef>
              <a:spcAft>
                <a:spcPts val="0"/>
              </a:spcAft>
              <a:buClr>
                <a:srgbClr val="333333"/>
              </a:buClr>
              <a:buSzTx/>
              <a:buFont typeface="Helvetica Neue"/>
              <a:buChar char="○"/>
              <a:tabLst/>
              <a:defRPr/>
            </a:pPr>
            <a:r>
              <a:rPr kumimoji="0" lang="en" sz="1400" b="0" i="0" u="none" strike="noStrike" kern="0" cap="none" spc="0" normalizeH="0" baseline="0" noProof="0">
                <a:ln>
                  <a:noFill/>
                </a:ln>
                <a:solidFill>
                  <a:srgbClr val="333333"/>
                </a:solidFill>
                <a:effectLst/>
                <a:uLnTx/>
                <a:uFillTx/>
                <a:latin typeface="Helvetica Neue"/>
                <a:ea typeface="Helvetica Neue"/>
                <a:cs typeface="Helvetica Neue"/>
                <a:sym typeface="Helvetica Neue"/>
              </a:rPr>
              <a:t>10-Day program for young adults 18 to 26 interested in entering the workforce and transitioning to independent living</a:t>
            </a:r>
          </a:p>
          <a:p>
            <a:pPr marL="457200" marR="0" lvl="0" indent="-228600" algn="l" defTabSz="914400" rtl="0" eaLnBrk="1" fontAlgn="auto" latinLnBrk="0" hangingPunct="1">
              <a:lnSpc>
                <a:spcPct val="100000"/>
              </a:lnSpc>
              <a:spcBef>
                <a:spcPts val="0"/>
              </a:spcBef>
              <a:spcAft>
                <a:spcPts val="0"/>
              </a:spcAft>
              <a:buClr>
                <a:srgbClr val="333333"/>
              </a:buClr>
              <a:buSzTx/>
              <a:buFont typeface="Helvetica Neue"/>
              <a:buChar char="●"/>
              <a:tabLst/>
              <a:defRPr/>
            </a:pPr>
            <a:r>
              <a:rPr kumimoji="0" lang="en" sz="1400" b="0" i="0" u="none" strike="noStrike" kern="0" cap="none" spc="0" normalizeH="0" baseline="0" noProof="0">
                <a:ln>
                  <a:noFill/>
                </a:ln>
                <a:solidFill>
                  <a:srgbClr val="333333"/>
                </a:solidFill>
                <a:effectLst/>
                <a:uLnTx/>
                <a:uFillTx/>
                <a:latin typeface="Helvetica Neue"/>
                <a:ea typeface="Helvetica Neue"/>
                <a:cs typeface="Helvetica Neue"/>
                <a:sym typeface="Helvetica Neue"/>
              </a:rPr>
              <a:t>Gain insight into a range of industries and workplace settings</a:t>
            </a:r>
          </a:p>
          <a:p>
            <a:pPr marL="457200" marR="0" lvl="0" indent="-228600" algn="l" defTabSz="914400" rtl="0" eaLnBrk="1" fontAlgn="auto" latinLnBrk="0" hangingPunct="1">
              <a:lnSpc>
                <a:spcPct val="128571"/>
              </a:lnSpc>
              <a:spcBef>
                <a:spcPts val="0"/>
              </a:spcBef>
              <a:spcAft>
                <a:spcPts val="0"/>
              </a:spcAft>
              <a:buClr>
                <a:srgbClr val="333333"/>
              </a:buClr>
              <a:buSzTx/>
              <a:buFont typeface="Helvetica Neue"/>
              <a:buChar char="●"/>
              <a:tabLst/>
              <a:defRPr/>
            </a:pPr>
            <a:r>
              <a:rPr kumimoji="0" lang="en" sz="1400" b="0" i="0" u="none" strike="noStrike" kern="0" cap="none" spc="0" normalizeH="0" baseline="0" noProof="0">
                <a:ln>
                  <a:noFill/>
                </a:ln>
                <a:solidFill>
                  <a:srgbClr val="333333"/>
                </a:solidFill>
                <a:effectLst/>
                <a:highlight>
                  <a:srgbClr val="FFFFFF"/>
                </a:highlight>
                <a:uLnTx/>
                <a:uFillTx/>
                <a:latin typeface="Helvetica Neue"/>
                <a:ea typeface="Helvetica Neue"/>
                <a:cs typeface="Helvetica Neue"/>
                <a:sym typeface="Helvetica Neue"/>
              </a:rPr>
              <a:t>Develop more self-confidence and build social connections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333333"/>
              </a:solidFill>
              <a:effectLst/>
              <a:uLnTx/>
              <a:uFillTx/>
              <a:latin typeface="Helvetica Neue"/>
              <a:ea typeface="Helvetica Neue"/>
              <a:cs typeface="Helvetica Neue"/>
              <a:sym typeface="Helvetica Neue"/>
            </a:endParaRPr>
          </a:p>
        </p:txBody>
      </p:sp>
      <p:pic>
        <p:nvPicPr>
          <p:cNvPr id="125" name="Shape 125" descr="Mploy Web Header.jpg" title="MPLOY logo">
            <a:extLst>
              <a:ext uri="{FF2B5EF4-FFF2-40B4-BE49-F238E27FC236}">
                <a16:creationId xmlns:a16="http://schemas.microsoft.com/office/drawing/2014/main" id="{4F0C8E05-E9FC-4650-9EEE-35FBFCEE1782}"/>
              </a:ext>
            </a:extLst>
          </p:cNvPr>
          <p:cNvPicPr preferRelativeResize="0"/>
          <p:nvPr/>
        </p:nvPicPr>
        <p:blipFill rotWithShape="1">
          <a:blip r:embed="rId3"/>
          <a:srcRect t="5823" b="49650"/>
          <a:stretch/>
        </p:blipFill>
        <p:spPr>
          <a:xfrm>
            <a:off x="3494088" y="1422400"/>
            <a:ext cx="3408362" cy="1016000"/>
          </a:xfrm>
          <a:prstGeom prst="rect">
            <a:avLst/>
          </a:prstGeom>
          <a:noFill/>
          <a:ln>
            <a:noFill/>
          </a:ln>
        </p:spPr>
      </p:pic>
      <p:sp>
        <p:nvSpPr>
          <p:cNvPr id="2" name="Title 1">
            <a:extLst>
              <a:ext uri="{FF2B5EF4-FFF2-40B4-BE49-F238E27FC236}">
                <a16:creationId xmlns:a16="http://schemas.microsoft.com/office/drawing/2014/main" id="{BF571B88-35A3-4834-9101-3B86F4FFC2E0}"/>
              </a:ext>
            </a:extLst>
          </p:cNvPr>
          <p:cNvSpPr>
            <a:spLocks noGrp="1"/>
          </p:cNvSpPr>
          <p:nvPr>
            <p:ph type="title"/>
          </p:nvPr>
        </p:nvSpPr>
        <p:spPr/>
        <p:txBody>
          <a:bodyPr/>
          <a:lstStyle/>
          <a:p>
            <a:r>
              <a:rPr lang="en-US" dirty="0"/>
              <a:t>CIP Long Beach 4</a:t>
            </a:r>
          </a:p>
        </p:txBody>
      </p:sp>
    </p:spTree>
    <p:extLst>
      <p:ext uri="{BB962C8B-B14F-4D97-AF65-F5344CB8AC3E}">
        <p14:creationId xmlns:p14="http://schemas.microsoft.com/office/powerpoint/2010/main" val="270623277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0" name="Shape 100" descr="Group photo of CIP Long Beach students. They are gather underneath a big gold balloon that says CHEERS!" title="CIP Long Beach students">
            <a:extLst>
              <a:ext uri="{FF2B5EF4-FFF2-40B4-BE49-F238E27FC236}">
                <a16:creationId xmlns:a16="http://schemas.microsoft.com/office/drawing/2014/main" id="{1846DE87-534B-419A-B748-B71CADB50C23}"/>
              </a:ext>
            </a:extLst>
          </p:cNvPr>
          <p:cNvPicPr preferRelativeResize="0"/>
          <p:nvPr/>
        </p:nvPicPr>
        <p:blipFill rotWithShape="1">
          <a:blip r:embed="rId3">
            <a:alphaModFix/>
          </a:blip>
          <a:srcRect l="49" r="49"/>
          <a:stretch/>
        </p:blipFill>
        <p:spPr>
          <a:xfrm>
            <a:off x="2308123" y="313300"/>
            <a:ext cx="6619800" cy="5890000"/>
          </a:xfrm>
          <a:prstGeom prst="snip2DiagRect">
            <a:avLst>
              <a:gd name="adj1" fmla="val 0"/>
              <a:gd name="adj2" fmla="val 16667"/>
            </a:avLst>
          </a:prstGeom>
          <a:noFill/>
          <a:ln>
            <a:noFill/>
          </a:ln>
        </p:spPr>
      </p:pic>
      <p:sp>
        <p:nvSpPr>
          <p:cNvPr id="35844" name="Shape 103">
            <a:extLst>
              <a:ext uri="{FF2B5EF4-FFF2-40B4-BE49-F238E27FC236}">
                <a16:creationId xmlns:a16="http://schemas.microsoft.com/office/drawing/2014/main" id="{FB93C272-EBC9-4610-A1C9-3E7F53DEC47F}"/>
              </a:ext>
            </a:extLst>
          </p:cNvPr>
          <p:cNvSpPr txBox="1">
            <a:spLocks noGrp="1"/>
          </p:cNvSpPr>
          <p:nvPr>
            <p:ph type="title" idx="4294967295"/>
          </p:nvPr>
        </p:nvSpPr>
        <p:spPr>
          <a:xfrm>
            <a:off x="152400" y="2311400"/>
            <a:ext cx="2286000" cy="1487488"/>
          </a:xfrm>
        </p:spPr>
        <p:txBody>
          <a:bodyPr anchor="t"/>
          <a:lstStyle/>
          <a:p>
            <a:pPr eaLnBrk="1" hangingPunct="1">
              <a:buClr>
                <a:srgbClr val="B7B7B7"/>
              </a:buClr>
              <a:buFont typeface="Montserrat" charset="0"/>
              <a:buNone/>
            </a:pPr>
            <a:r>
              <a:rPr lang="en-US" altLang="en-US" sz="1600" b="1" dirty="0">
                <a:solidFill>
                  <a:srgbClr val="FFFFFF"/>
                </a:solidFill>
                <a:latin typeface="Roboto Slab Light" charset="0"/>
                <a:cs typeface="Roboto Slab Light" charset="0"/>
                <a:sym typeface="Roboto Slab Light" charset="0"/>
              </a:rPr>
              <a:t>The average age of students at </a:t>
            </a:r>
            <a:br>
              <a:rPr lang="en-US" altLang="en-US" sz="1600" b="1" dirty="0">
                <a:solidFill>
                  <a:srgbClr val="FFFFFF"/>
                </a:solidFill>
                <a:latin typeface="Roboto Slab Light" charset="0"/>
                <a:cs typeface="Roboto Slab Light" charset="0"/>
                <a:sym typeface="Roboto Slab Light" charset="0"/>
              </a:rPr>
            </a:br>
            <a:r>
              <a:rPr lang="en-US" altLang="en-US" sz="1600" b="1" dirty="0">
                <a:solidFill>
                  <a:srgbClr val="FFFFFF"/>
                </a:solidFill>
                <a:latin typeface="Roboto Slab Light" charset="0"/>
                <a:cs typeface="Roboto Slab Light" charset="0"/>
                <a:sym typeface="Roboto Slab Light" charset="0"/>
              </a:rPr>
              <a:t>CIP Long Beach</a:t>
            </a:r>
            <a:br>
              <a:rPr lang="en-US" altLang="en-US" sz="1600" b="1" dirty="0">
                <a:solidFill>
                  <a:srgbClr val="FFFFFF"/>
                </a:solidFill>
                <a:latin typeface="Roboto Slab Light" charset="0"/>
                <a:cs typeface="Roboto Slab Light" charset="0"/>
                <a:sym typeface="Roboto Slab Light" charset="0"/>
              </a:rPr>
            </a:br>
            <a:r>
              <a:rPr lang="en-US" altLang="en-US" sz="1600" b="1" dirty="0">
                <a:solidFill>
                  <a:srgbClr val="FFFFFF"/>
                </a:solidFill>
                <a:latin typeface="Roboto Slab Light" charset="0"/>
                <a:cs typeface="Roboto Slab Light" charset="0"/>
                <a:sym typeface="Roboto Slab Light" charset="0"/>
              </a:rPr>
              <a:t> is 21</a:t>
            </a:r>
            <a:br>
              <a:rPr lang="en-US" altLang="en-US" sz="1600" b="1" dirty="0">
                <a:solidFill>
                  <a:srgbClr val="FFFFFF"/>
                </a:solidFill>
                <a:latin typeface="Roboto Slab Light" charset="0"/>
                <a:cs typeface="Roboto Slab Light" charset="0"/>
                <a:sym typeface="Roboto Slab Light" charset="0"/>
              </a:rPr>
            </a:br>
            <a:br>
              <a:rPr lang="en-US" altLang="en-US" sz="1600" b="1" dirty="0">
                <a:solidFill>
                  <a:srgbClr val="FFFFFF"/>
                </a:solidFill>
                <a:latin typeface="Roboto Slab Light" charset="0"/>
                <a:cs typeface="Roboto Slab Light" charset="0"/>
                <a:sym typeface="Roboto Slab Light" charset="0"/>
              </a:rPr>
            </a:br>
            <a:r>
              <a:rPr lang="en-US" altLang="en-US" sz="1600" b="1" dirty="0">
                <a:solidFill>
                  <a:srgbClr val="FFFFFF"/>
                </a:solidFill>
                <a:latin typeface="Roboto Slab Light" charset="0"/>
                <a:cs typeface="Roboto Slab Light" charset="0"/>
                <a:sym typeface="Roboto Slab Light" charset="0"/>
              </a:rPr>
              <a:t>100% of students completed </a:t>
            </a:r>
            <a:br>
              <a:rPr lang="en-US" altLang="en-US" sz="1600" b="1" dirty="0">
                <a:solidFill>
                  <a:srgbClr val="FFFFFF"/>
                </a:solidFill>
                <a:latin typeface="Roboto Slab Light" charset="0"/>
                <a:cs typeface="Roboto Slab Light" charset="0"/>
                <a:sym typeface="Roboto Slab Light" charset="0"/>
              </a:rPr>
            </a:br>
            <a:r>
              <a:rPr lang="en-US" altLang="en-US" sz="1600" b="1" dirty="0">
                <a:solidFill>
                  <a:srgbClr val="FFFFFF"/>
                </a:solidFill>
                <a:latin typeface="Roboto Slab Light" charset="0"/>
                <a:cs typeface="Roboto Slab Light" charset="0"/>
                <a:sym typeface="Roboto Slab Light" charset="0"/>
              </a:rPr>
              <a:t>community service </a:t>
            </a:r>
            <a:br>
              <a:rPr lang="en-US" altLang="en-US" sz="1600" b="1" dirty="0">
                <a:solidFill>
                  <a:srgbClr val="FFFFFF"/>
                </a:solidFill>
                <a:latin typeface="Roboto Slab Light" charset="0"/>
                <a:cs typeface="Roboto Slab Light" charset="0"/>
                <a:sym typeface="Roboto Slab Light" charset="0"/>
              </a:rPr>
            </a:br>
            <a:r>
              <a:rPr lang="en-US" altLang="en-US" sz="1600" b="1" dirty="0">
                <a:solidFill>
                  <a:srgbClr val="FFFFFF"/>
                </a:solidFill>
                <a:latin typeface="Roboto Slab Light" charset="0"/>
                <a:cs typeface="Roboto Slab Light" charset="0"/>
                <a:sym typeface="Roboto Slab Light" charset="0"/>
              </a:rPr>
              <a:t>with a total of 502 </a:t>
            </a:r>
            <a:br>
              <a:rPr lang="en-US" altLang="en-US" sz="1600" b="1" dirty="0">
                <a:solidFill>
                  <a:srgbClr val="FFFFFF"/>
                </a:solidFill>
                <a:latin typeface="Roboto Slab Light" charset="0"/>
                <a:cs typeface="Roboto Slab Light" charset="0"/>
                <a:sym typeface="Roboto Slab Light" charset="0"/>
              </a:rPr>
            </a:br>
            <a:r>
              <a:rPr lang="en-US" altLang="en-US" sz="1600" b="1" dirty="0">
                <a:solidFill>
                  <a:srgbClr val="FFFFFF"/>
                </a:solidFill>
                <a:latin typeface="Roboto Slab Light" charset="0"/>
                <a:cs typeface="Roboto Slab Light" charset="0"/>
                <a:sym typeface="Roboto Slab Light" charset="0"/>
              </a:rPr>
              <a:t>hours</a:t>
            </a:r>
            <a:br>
              <a:rPr lang="en-US" altLang="en-US" sz="1600" b="1" dirty="0">
                <a:solidFill>
                  <a:srgbClr val="FFFFFF"/>
                </a:solidFill>
                <a:latin typeface="Roboto Slab Light" charset="0"/>
                <a:cs typeface="Roboto Slab Light" charset="0"/>
                <a:sym typeface="Roboto Slab Light" charset="0"/>
              </a:rPr>
            </a:br>
            <a:br>
              <a:rPr lang="en-US" altLang="en-US" sz="1600" b="1" dirty="0">
                <a:solidFill>
                  <a:srgbClr val="FFFFFF"/>
                </a:solidFill>
                <a:latin typeface="Roboto Slab Light" charset="0"/>
                <a:cs typeface="Roboto Slab Light" charset="0"/>
                <a:sym typeface="Roboto Slab Light" charset="0"/>
              </a:rPr>
            </a:br>
            <a:r>
              <a:rPr lang="en-US" altLang="en-US" sz="1600" b="1" dirty="0">
                <a:solidFill>
                  <a:srgbClr val="FFFFFF"/>
                </a:solidFill>
                <a:latin typeface="Roboto Slab Light" charset="0"/>
                <a:cs typeface="Roboto Slab Light" charset="0"/>
                <a:sym typeface="Roboto Slab Light" charset="0"/>
              </a:rPr>
              <a:t>91% of CIP Long Beach students are placed in an internship or paid job site</a:t>
            </a:r>
          </a:p>
        </p:txBody>
      </p:sp>
    </p:spTree>
    <p:extLst>
      <p:ext uri="{BB962C8B-B14F-4D97-AF65-F5344CB8AC3E}">
        <p14:creationId xmlns:p14="http://schemas.microsoft.com/office/powerpoint/2010/main" val="86059477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7183-B9CF-4C3D-9DFD-185076CDF093}"/>
              </a:ext>
            </a:extLst>
          </p:cNvPr>
          <p:cNvSpPr>
            <a:spLocks noGrp="1"/>
          </p:cNvSpPr>
          <p:nvPr>
            <p:ph type="title"/>
          </p:nvPr>
        </p:nvSpPr>
        <p:spPr/>
        <p:txBody>
          <a:bodyPr wrap="square" numCol="1" anchorCtr="0" compatLnSpc="1">
            <a:prstTxWarp prst="textNoShape">
              <a:avLst/>
            </a:prstTxWarp>
          </a:bodyPr>
          <a:lstStyle/>
          <a:p>
            <a:pPr eaLnBrk="1" hangingPunct="1">
              <a:defRPr/>
            </a:pPr>
            <a:r>
              <a:rPr lang="en-US" cap="none" dirty="0"/>
              <a:t>A COLLABORATION BETWEEN…</a:t>
            </a:r>
          </a:p>
        </p:txBody>
      </p:sp>
      <p:sp>
        <p:nvSpPr>
          <p:cNvPr id="36867" name="TextBox 8">
            <a:extLst>
              <a:ext uri="{FF2B5EF4-FFF2-40B4-BE49-F238E27FC236}">
                <a16:creationId xmlns:a16="http://schemas.microsoft.com/office/drawing/2014/main" id="{04194AC2-2584-4D2D-A2B9-99E5BC3B9EEB}"/>
              </a:ext>
            </a:extLst>
          </p:cNvPr>
          <p:cNvSpPr txBox="1">
            <a:spLocks noChangeArrowheads="1"/>
          </p:cNvSpPr>
          <p:nvPr/>
        </p:nvSpPr>
        <p:spPr bwMode="auto">
          <a:xfrm>
            <a:off x="742950" y="3744913"/>
            <a:ext cx="241776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14313" marR="0" lvl="0" indent="-214313" algn="l" defTabSz="3429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5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rPr>
              <a:t>DOR is a state agency that serves as an employment and independent living resource for people with disabilities</a:t>
            </a:r>
          </a:p>
          <a:p>
            <a:pPr marL="214313" marR="0" lvl="0" indent="-214313" algn="l" defTabSz="3429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5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rPr>
              <a:t>Various office locations throughout California</a:t>
            </a:r>
          </a:p>
        </p:txBody>
      </p:sp>
      <p:sp>
        <p:nvSpPr>
          <p:cNvPr id="36868" name="TextBox 9">
            <a:extLst>
              <a:ext uri="{FF2B5EF4-FFF2-40B4-BE49-F238E27FC236}">
                <a16:creationId xmlns:a16="http://schemas.microsoft.com/office/drawing/2014/main" id="{8C6DA14C-81B6-4235-BEF0-4A1CFFD0ABC6}"/>
              </a:ext>
            </a:extLst>
          </p:cNvPr>
          <p:cNvSpPr txBox="1">
            <a:spLocks noChangeArrowheads="1"/>
          </p:cNvSpPr>
          <p:nvPr/>
        </p:nvSpPr>
        <p:spPr bwMode="auto">
          <a:xfrm>
            <a:off x="3287713" y="3744913"/>
            <a:ext cx="308768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14313" marR="0" lvl="0" indent="-214313" algn="l" defTabSz="3429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5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rPr>
              <a:t>WorkAbility is a sub-department of Disabled Student Services (DSS), but is housed in the Career Development Center (CDC) </a:t>
            </a:r>
          </a:p>
        </p:txBody>
      </p:sp>
      <p:pic>
        <p:nvPicPr>
          <p:cNvPr id="34826" name="Picture 10" descr="A picture of California Department of Rehabilitation plus the California State University Long Beach equals the WorkAbility IV at California State University, Long Beach. " title="DOR + CSULB = WAIV">
            <a:extLst>
              <a:ext uri="{FF2B5EF4-FFF2-40B4-BE49-F238E27FC236}">
                <a16:creationId xmlns:a16="http://schemas.microsoft.com/office/drawing/2014/main" id="{A722FA8F-FC89-41FF-BF0C-F463EC7A1704}"/>
              </a:ext>
            </a:extLst>
          </p:cNvPr>
          <p:cNvPicPr>
            <a:picLocks noChangeAspect="1" noChangeArrowheads="1"/>
          </p:cNvPicPr>
          <p:nvPr/>
        </p:nvPicPr>
        <p:blipFill>
          <a:blip r:embed="rId2"/>
          <a:srcRect/>
          <a:stretch>
            <a:fillRect/>
          </a:stretch>
        </p:blipFill>
        <p:spPr bwMode="auto">
          <a:xfrm>
            <a:off x="776288" y="1447800"/>
            <a:ext cx="77343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146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CD65-656A-4644-B9E3-0814E0365C3E}"/>
              </a:ext>
            </a:extLst>
          </p:cNvPr>
          <p:cNvSpPr>
            <a:spLocks noGrp="1"/>
          </p:cNvSpPr>
          <p:nvPr>
            <p:ph type="title"/>
          </p:nvPr>
        </p:nvSpPr>
        <p:spPr/>
        <p:txBody>
          <a:bodyPr wrap="square" numCol="1" anchorCtr="0" compatLnSpc="1">
            <a:prstTxWarp prst="textNoShape">
              <a:avLst/>
            </a:prstTxWarp>
          </a:bodyPr>
          <a:lstStyle/>
          <a:p>
            <a:pPr eaLnBrk="1" hangingPunct="1">
              <a:defRPr/>
            </a:pPr>
            <a:r>
              <a:rPr lang="en-US" cap="none" dirty="0"/>
              <a:t>STAFF…</a:t>
            </a:r>
          </a:p>
        </p:txBody>
      </p:sp>
      <p:sp>
        <p:nvSpPr>
          <p:cNvPr id="37891" name="Content Placeholder 2">
            <a:extLst>
              <a:ext uri="{FF2B5EF4-FFF2-40B4-BE49-F238E27FC236}">
                <a16:creationId xmlns:a16="http://schemas.microsoft.com/office/drawing/2014/main" id="{30BAD65B-74E3-4C49-8573-6791B1C2C1F3}"/>
              </a:ext>
            </a:extLst>
          </p:cNvPr>
          <p:cNvSpPr>
            <a:spLocks noGrp="1"/>
          </p:cNvSpPr>
          <p:nvPr>
            <p:ph idx="1"/>
          </p:nvPr>
        </p:nvSpPr>
        <p:spPr>
          <a:xfrm>
            <a:off x="2795588" y="1997075"/>
            <a:ext cx="4648200" cy="1270000"/>
          </a:xfrm>
        </p:spPr>
        <p:txBody>
          <a:bodyPr/>
          <a:lstStyle/>
          <a:p>
            <a:pPr eaLnBrk="1" hangingPunct="1">
              <a:lnSpc>
                <a:spcPct val="90000"/>
              </a:lnSpc>
            </a:pPr>
            <a:r>
              <a:rPr lang="en-US" altLang="en-US" sz="1900" b="1" dirty="0">
                <a:solidFill>
                  <a:srgbClr val="0E1B37"/>
                </a:solidFill>
              </a:rPr>
              <a:t>Monica Marquez-</a:t>
            </a:r>
            <a:r>
              <a:rPr lang="en-US" altLang="en-US" sz="1900" b="1" dirty="0" err="1">
                <a:solidFill>
                  <a:srgbClr val="0E1B37"/>
                </a:solidFill>
              </a:rPr>
              <a:t>Savala</a:t>
            </a:r>
            <a:endParaRPr lang="en-US" altLang="en-US" sz="1900" b="1" dirty="0">
              <a:solidFill>
                <a:srgbClr val="0E1B37"/>
              </a:solidFill>
            </a:endParaRPr>
          </a:p>
          <a:p>
            <a:pPr eaLnBrk="1" hangingPunct="1">
              <a:lnSpc>
                <a:spcPct val="90000"/>
              </a:lnSpc>
              <a:buFont typeface="Arial" panose="020B0604020202020204" pitchFamily="34" charset="0"/>
              <a:buNone/>
            </a:pPr>
            <a:r>
              <a:rPr lang="en-US" altLang="en-US" sz="1900" b="1" dirty="0">
                <a:solidFill>
                  <a:srgbClr val="0E1B37"/>
                </a:solidFill>
                <a:sym typeface="Wingdings" panose="05000000000000000000" pitchFamily="2" charset="2"/>
              </a:rPr>
              <a:t> </a:t>
            </a:r>
            <a:r>
              <a:rPr lang="en-US" altLang="en-US" sz="1900" b="1" i="1" dirty="0">
                <a:solidFill>
                  <a:srgbClr val="0E1B37"/>
                </a:solidFill>
                <a:sym typeface="Wingdings" panose="05000000000000000000" pitchFamily="2" charset="2"/>
              </a:rPr>
              <a:t>Program Coordinator</a:t>
            </a:r>
          </a:p>
          <a:p>
            <a:pPr eaLnBrk="1" hangingPunct="1">
              <a:lnSpc>
                <a:spcPct val="90000"/>
              </a:lnSpc>
              <a:buFont typeface="Arial" panose="020B0604020202020204" pitchFamily="34" charset="0"/>
              <a:buNone/>
            </a:pPr>
            <a:r>
              <a:rPr lang="en-US" altLang="en-US" sz="1400" b="1" dirty="0">
                <a:solidFill>
                  <a:schemeClr val="tx1"/>
                </a:solidFill>
                <a:sym typeface="Wingdings" panose="05000000000000000000" pitchFamily="2" charset="2"/>
                <a:hlinkClick r:id="rId2"/>
              </a:rPr>
              <a:t>Monica.Marquez-Savala@csulb.edu</a:t>
            </a:r>
            <a:endParaRPr lang="en-US" altLang="en-US" sz="1400" b="1" dirty="0">
              <a:solidFill>
                <a:schemeClr val="tx1"/>
              </a:solidFill>
              <a:sym typeface="Wingdings" panose="05000000000000000000" pitchFamily="2" charset="2"/>
            </a:endParaRPr>
          </a:p>
          <a:p>
            <a:pPr eaLnBrk="1" hangingPunct="1">
              <a:lnSpc>
                <a:spcPct val="90000"/>
              </a:lnSpc>
              <a:buFont typeface="Arial" panose="020B0604020202020204" pitchFamily="34" charset="0"/>
              <a:buNone/>
            </a:pPr>
            <a:r>
              <a:rPr lang="en-US" altLang="en-US" sz="1400" b="1" dirty="0">
                <a:solidFill>
                  <a:srgbClr val="0E1B37"/>
                </a:solidFill>
                <a:sym typeface="Wingdings" panose="05000000000000000000" pitchFamily="2" charset="2"/>
              </a:rPr>
              <a:t>(562) 985-8038</a:t>
            </a:r>
          </a:p>
          <a:p>
            <a:pPr marL="342900" lvl="1" indent="0" eaLnBrk="1" hangingPunct="1">
              <a:lnSpc>
                <a:spcPct val="90000"/>
              </a:lnSpc>
              <a:buFont typeface="Gill Sans MT" panose="020B0502020104020203" pitchFamily="34" charset="0"/>
              <a:buNone/>
            </a:pPr>
            <a:endParaRPr lang="en-US" altLang="en-US" sz="1700" b="1" dirty="0">
              <a:solidFill>
                <a:schemeClr val="tx1"/>
              </a:solidFill>
              <a:sym typeface="Wingdings" panose="05000000000000000000" pitchFamily="2" charset="2"/>
            </a:endParaRPr>
          </a:p>
        </p:txBody>
      </p:sp>
      <p:sp>
        <p:nvSpPr>
          <p:cNvPr id="37892" name="TextBox 4">
            <a:extLst>
              <a:ext uri="{FF2B5EF4-FFF2-40B4-BE49-F238E27FC236}">
                <a16:creationId xmlns:a16="http://schemas.microsoft.com/office/drawing/2014/main" id="{D2B1F020-116F-4E4E-A200-92CECA62E159}"/>
              </a:ext>
            </a:extLst>
          </p:cNvPr>
          <p:cNvSpPr txBox="1">
            <a:spLocks noChangeArrowheads="1"/>
          </p:cNvSpPr>
          <p:nvPr/>
        </p:nvSpPr>
        <p:spPr bwMode="auto">
          <a:xfrm>
            <a:off x="739775" y="4535488"/>
            <a:ext cx="37179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42900">
              <a:defRPr>
                <a:solidFill>
                  <a:schemeClr val="tx1"/>
                </a:solidFill>
                <a:latin typeface="Arial" panose="020B0604020202020204" pitchFamily="34" charset="0"/>
                <a:cs typeface="Arial" panose="020B0604020202020204" pitchFamily="34" charset="0"/>
              </a:defRPr>
            </a:lvl1pPr>
            <a:lvl2pPr marL="742950" indent="-285750" defTabSz="342900">
              <a:defRPr>
                <a:solidFill>
                  <a:schemeClr val="tx1"/>
                </a:solidFill>
                <a:latin typeface="Arial" panose="020B0604020202020204" pitchFamily="34" charset="0"/>
                <a:cs typeface="Arial" panose="020B0604020202020204" pitchFamily="34" charset="0"/>
              </a:defRPr>
            </a:lvl2pPr>
            <a:lvl3pPr marL="1143000" indent="-228600" defTabSz="342900">
              <a:defRPr>
                <a:solidFill>
                  <a:schemeClr val="tx1"/>
                </a:solidFill>
                <a:latin typeface="Arial" panose="020B0604020202020204" pitchFamily="34" charset="0"/>
                <a:cs typeface="Arial" panose="020B0604020202020204" pitchFamily="34" charset="0"/>
              </a:defRPr>
            </a:lvl3pPr>
            <a:lvl4pPr marL="1600200" indent="-228600" defTabSz="342900">
              <a:defRPr>
                <a:solidFill>
                  <a:schemeClr val="tx1"/>
                </a:solidFill>
                <a:latin typeface="Arial" panose="020B0604020202020204" pitchFamily="34" charset="0"/>
                <a:cs typeface="Arial" panose="020B0604020202020204" pitchFamily="34" charset="0"/>
              </a:defRPr>
            </a:lvl4pPr>
            <a:lvl5pPr marL="2057400" indent="-228600" defTabSz="342900">
              <a:defRPr>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3429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1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sym typeface="Wingdings" panose="05000000000000000000" pitchFamily="2" charset="2"/>
              </a:rPr>
              <a:t>Melissa Burdi </a:t>
            </a:r>
          </a:p>
          <a:p>
            <a:pPr marL="342900" marR="0" lvl="0" indent="-342900" algn="l" defTabSz="342900" rtl="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US" altLang="en-US" sz="2100" b="1" i="1"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sym typeface="Wingdings" panose="05000000000000000000" pitchFamily="2" charset="2"/>
              </a:rPr>
              <a:t>Program Assistant</a:t>
            </a:r>
          </a:p>
          <a:p>
            <a:pPr marL="342900" marR="0" lvl="0" indent="-342900" algn="l" defTabSz="3429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Gill Sans MT" panose="020B0502020104020203" pitchFamily="34" charset="0"/>
                <a:ea typeface="+mn-ea"/>
                <a:cs typeface="Arial" panose="020B0604020202020204" pitchFamily="34" charset="0"/>
                <a:sym typeface="Wingdings" panose="05000000000000000000" pitchFamily="2" charset="2"/>
                <a:hlinkClick r:id="rId3"/>
              </a:rPr>
              <a:t>Melissa.Burdi@csulb.edu</a:t>
            </a:r>
            <a:endParaRPr kumimoji="0" lang="en-US" altLang="en-US" sz="1500" b="1" i="0" u="none" strike="noStrike" kern="1200" cap="none" spc="0" normalizeH="0" baseline="0" noProof="0">
              <a:ln>
                <a:noFill/>
              </a:ln>
              <a:solidFill>
                <a:srgbClr val="000000"/>
              </a:solidFill>
              <a:effectLst/>
              <a:uLnTx/>
              <a:uFillTx/>
              <a:latin typeface="Gill Sans MT" panose="020B0502020104020203" pitchFamily="34" charset="0"/>
              <a:ea typeface="+mn-ea"/>
              <a:cs typeface="Arial" panose="020B0604020202020204" pitchFamily="34" charset="0"/>
              <a:sym typeface="Wingdings" panose="05000000000000000000" pitchFamily="2" charset="2"/>
            </a:endParaRPr>
          </a:p>
          <a:p>
            <a:pPr marL="342900" marR="0" lvl="0" indent="-342900" algn="l" defTabSz="3429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sym typeface="Wingdings" panose="05000000000000000000" pitchFamily="2" charset="2"/>
              </a:rPr>
              <a:t>(562) 985-2343</a:t>
            </a:r>
            <a:endParaRPr kumimoji="0" lang="en-US" altLang="en-US" sz="1500" b="1" i="0" u="none" strike="noStrike" kern="1200" cap="none" spc="0" normalizeH="0" baseline="0" noProof="0">
              <a:ln>
                <a:noFill/>
              </a:ln>
              <a:solidFill>
                <a:srgbClr val="0E1B37"/>
              </a:solidFill>
              <a:effectLst/>
              <a:uLnTx/>
              <a:uFillTx/>
              <a:latin typeface="Gill Sans MT" panose="020B0502020104020203" pitchFamily="34" charset="0"/>
              <a:ea typeface="+mn-ea"/>
              <a:cs typeface="Arial" panose="020B0604020202020204" pitchFamily="34" charset="0"/>
            </a:endParaRPr>
          </a:p>
          <a:p>
            <a:pPr marL="342900" marR="0" lvl="0" indent="-342900" algn="l" defTabSz="3429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Gill Sans MT" panose="020B0502020104020203" pitchFamily="34" charset="0"/>
              <a:ea typeface="+mn-ea"/>
              <a:cs typeface="Arial" panose="020B0604020202020204" pitchFamily="34" charset="0"/>
            </a:endParaRPr>
          </a:p>
        </p:txBody>
      </p:sp>
      <p:pic>
        <p:nvPicPr>
          <p:cNvPr id="35845" name="Picture 5" descr="A picture of Melissa Burdi the Program Assistant. " title="Melissa Burdi ">
            <a:extLst>
              <a:ext uri="{FF2B5EF4-FFF2-40B4-BE49-F238E27FC236}">
                <a16:creationId xmlns:a16="http://schemas.microsoft.com/office/drawing/2014/main" id="{E3F358AF-CBCC-423C-A1B6-39540C968F92}"/>
              </a:ext>
            </a:extLst>
          </p:cNvPr>
          <p:cNvPicPr>
            <a:picLocks noChangeAspect="1"/>
          </p:cNvPicPr>
          <p:nvPr/>
        </p:nvPicPr>
        <p:blipFill>
          <a:blip r:embed="rId4"/>
          <a:srcRect/>
          <a:stretch>
            <a:fillRect/>
          </a:stretch>
        </p:blipFill>
        <p:spPr bwMode="auto">
          <a:xfrm>
            <a:off x="3586163" y="3676650"/>
            <a:ext cx="1995487"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descr="A picture of Monica Marquez-Savala, the Program Coordinator. " title="Monica Marquez-Savala">
            <a:extLst>
              <a:ext uri="{FF2B5EF4-FFF2-40B4-BE49-F238E27FC236}">
                <a16:creationId xmlns:a16="http://schemas.microsoft.com/office/drawing/2014/main" id="{FE13C595-44A9-404E-B690-32C9D36B1424}"/>
              </a:ext>
            </a:extLst>
          </p:cNvPr>
          <p:cNvPicPr>
            <a:picLocks noChangeAspect="1"/>
          </p:cNvPicPr>
          <p:nvPr/>
        </p:nvPicPr>
        <p:blipFill>
          <a:blip r:embed="rId5"/>
          <a:srcRect/>
          <a:stretch>
            <a:fillRect/>
          </a:stretch>
        </p:blipFill>
        <p:spPr bwMode="auto">
          <a:xfrm>
            <a:off x="739775" y="1858963"/>
            <a:ext cx="19939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772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6"/>
          <p:cNvSpPr txBox="1">
            <a:spLocks noChangeArrowheads="1"/>
          </p:cNvSpPr>
          <p:nvPr/>
        </p:nvSpPr>
        <p:spPr bwMode="auto">
          <a:xfrm>
            <a:off x="2052424" y="3257085"/>
            <a:ext cx="1560419" cy="7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412" b="1" dirty="0">
                <a:solidFill>
                  <a:srgbClr val="000000"/>
                </a:solidFill>
                <a:latin typeface="Georgia" pitchFamily="18" charset="0"/>
                <a:sym typeface="Arial" pitchFamily="34" charset="0"/>
              </a:rPr>
              <a:t>Harriet Tubman: Seizures</a:t>
            </a:r>
          </a:p>
        </p:txBody>
      </p:sp>
      <p:sp>
        <p:nvSpPr>
          <p:cNvPr id="8203" name="TextBox 28"/>
          <p:cNvSpPr txBox="1">
            <a:spLocks noChangeArrowheads="1"/>
          </p:cNvSpPr>
          <p:nvPr/>
        </p:nvSpPr>
        <p:spPr bwMode="auto">
          <a:xfrm>
            <a:off x="7088155" y="3278541"/>
            <a:ext cx="1585251" cy="7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412" b="1" dirty="0">
                <a:solidFill>
                  <a:srgbClr val="000000"/>
                </a:solidFill>
                <a:latin typeface="Georgia" pitchFamily="18" charset="0"/>
                <a:sym typeface="Arial" pitchFamily="34" charset="0"/>
              </a:rPr>
              <a:t>Maya Angelou: Selective Mutism</a:t>
            </a:r>
          </a:p>
        </p:txBody>
      </p:sp>
      <p:pic>
        <p:nvPicPr>
          <p:cNvPr id="8205" name="Picture 3" descr="Harriet Tubman wearing a scarf on her head. She is wearing a blue shirt. There are trees in the background."/>
          <p:cNvPicPr>
            <a:picLocks noChangeAspect="1"/>
          </p:cNvPicPr>
          <p:nvPr/>
        </p:nvPicPr>
        <p:blipFill>
          <a:blip r:embed="rId3">
            <a:extLst>
              <a:ext uri="{28A0092B-C50C-407E-A947-70E740481C1C}">
                <a14:useLocalDpi xmlns:a14="http://schemas.microsoft.com/office/drawing/2010/main" val="0"/>
              </a:ext>
            </a:extLst>
          </a:blip>
          <a:srcRect l="25008" t="12454" r="28081" b="40344"/>
          <a:stretch>
            <a:fillRect/>
          </a:stretch>
        </p:blipFill>
        <p:spPr bwMode="auto">
          <a:xfrm>
            <a:off x="2159715" y="1745692"/>
            <a:ext cx="1418944" cy="147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5" descr="Whoopi Goldberg smiling. Her hair is in dreads."/>
          <p:cNvPicPr>
            <a:picLocks noChangeAspect="1" noChangeArrowheads="1"/>
          </p:cNvPicPr>
          <p:nvPr/>
        </p:nvPicPr>
        <p:blipFill>
          <a:blip r:embed="rId4">
            <a:extLst>
              <a:ext uri="{28A0092B-C50C-407E-A947-70E740481C1C}">
                <a14:useLocalDpi xmlns:a14="http://schemas.microsoft.com/office/drawing/2010/main" val="0"/>
              </a:ext>
            </a:extLst>
          </a:blip>
          <a:srcRect t="5293" b="14706"/>
          <a:stretch>
            <a:fillRect/>
          </a:stretch>
        </p:blipFill>
        <p:spPr bwMode="auto">
          <a:xfrm>
            <a:off x="602368" y="4193304"/>
            <a:ext cx="1418945" cy="146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a:spLocks noChangeArrowheads="1"/>
          </p:cNvSpPr>
          <p:nvPr/>
        </p:nvSpPr>
        <p:spPr bwMode="auto">
          <a:xfrm>
            <a:off x="343933" y="5786015"/>
            <a:ext cx="1935816" cy="52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412" b="1" dirty="0">
                <a:solidFill>
                  <a:srgbClr val="000000"/>
                </a:solidFill>
                <a:latin typeface="Georgia" pitchFamily="18" charset="0"/>
                <a:sym typeface="Arial" pitchFamily="34" charset="0"/>
              </a:rPr>
              <a:t>Whoopi </a:t>
            </a:r>
          </a:p>
          <a:p>
            <a:pPr algn="ctr" defTabSz="897920" fontAlgn="base">
              <a:spcBef>
                <a:spcPct val="0"/>
              </a:spcBef>
              <a:spcAft>
                <a:spcPct val="0"/>
              </a:spcAft>
            </a:pPr>
            <a:r>
              <a:rPr lang="en-US" altLang="en-US" sz="1412" b="1" dirty="0">
                <a:solidFill>
                  <a:srgbClr val="000000"/>
                </a:solidFill>
                <a:latin typeface="Georgia" pitchFamily="18" charset="0"/>
                <a:sym typeface="Arial" pitchFamily="34" charset="0"/>
              </a:rPr>
              <a:t>Goldberg: Dyslexia</a:t>
            </a:r>
          </a:p>
        </p:txBody>
      </p:sp>
      <p:sp>
        <p:nvSpPr>
          <p:cNvPr id="23" name="TextBox 2"/>
          <p:cNvSpPr txBox="1">
            <a:spLocks noChangeArrowheads="1"/>
          </p:cNvSpPr>
          <p:nvPr/>
        </p:nvSpPr>
        <p:spPr bwMode="auto">
          <a:xfrm>
            <a:off x="5180168" y="5801411"/>
            <a:ext cx="2078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altLang="en-US" sz="1400" b="1" dirty="0">
                <a:solidFill>
                  <a:prstClr val="black"/>
                </a:solidFill>
                <a:latin typeface="Georgia" pitchFamily="18" charset="0"/>
                <a:cs typeface="Arial" panose="020B0604020202020204" pitchFamily="34" charset="0"/>
              </a:rPr>
              <a:t>Harry Belafonte: Dyslexia</a:t>
            </a:r>
          </a:p>
        </p:txBody>
      </p:sp>
      <p:pic>
        <p:nvPicPr>
          <p:cNvPr id="24" name="Picture 19" descr="Picture of Haben Girma, Deaf and Blind lawyer. She is a smiling and standing against a bright blue background.&#10;&#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093" y="1720399"/>
            <a:ext cx="1113653" cy="146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0"/>
          <p:cNvSpPr txBox="1">
            <a:spLocks noChangeArrowheads="1"/>
          </p:cNvSpPr>
          <p:nvPr/>
        </p:nvSpPr>
        <p:spPr bwMode="auto">
          <a:xfrm>
            <a:off x="511474" y="3301114"/>
            <a:ext cx="1509839" cy="74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sz="1412" b="1" dirty="0" err="1">
                <a:solidFill>
                  <a:prstClr val="black"/>
                </a:solidFill>
                <a:latin typeface="Georgia" pitchFamily="18" charset="0"/>
                <a:cs typeface="Arial" panose="020B0604020202020204" pitchFamily="34" charset="0"/>
              </a:rPr>
              <a:t>Haben</a:t>
            </a:r>
            <a:r>
              <a:rPr lang="en-US" sz="1412" b="1" dirty="0">
                <a:solidFill>
                  <a:prstClr val="black"/>
                </a:solidFill>
                <a:latin typeface="Georgia" pitchFamily="18" charset="0"/>
                <a:cs typeface="Arial" panose="020B0604020202020204" pitchFamily="34" charset="0"/>
              </a:rPr>
              <a:t> </a:t>
            </a:r>
            <a:r>
              <a:rPr lang="en-US" sz="1412" b="1" dirty="0" err="1">
                <a:solidFill>
                  <a:prstClr val="black"/>
                </a:solidFill>
                <a:latin typeface="Georgia" pitchFamily="18" charset="0"/>
                <a:cs typeface="Arial" panose="020B0604020202020204" pitchFamily="34" charset="0"/>
              </a:rPr>
              <a:t>Girma</a:t>
            </a:r>
            <a:r>
              <a:rPr lang="en-US" sz="1412" b="1" dirty="0">
                <a:solidFill>
                  <a:prstClr val="black"/>
                </a:solidFill>
                <a:latin typeface="Georgia" pitchFamily="18" charset="0"/>
                <a:cs typeface="Arial" panose="020B0604020202020204" pitchFamily="34" charset="0"/>
              </a:rPr>
              <a:t>:</a:t>
            </a:r>
          </a:p>
          <a:p>
            <a:pPr algn="ctr" defTabSz="805466" eaLnBrk="0" fontAlgn="base" hangingPunct="0">
              <a:spcBef>
                <a:spcPct val="0"/>
              </a:spcBef>
              <a:spcAft>
                <a:spcPct val="0"/>
              </a:spcAft>
            </a:pPr>
            <a:r>
              <a:rPr lang="en-US" sz="1412" b="1" dirty="0">
                <a:solidFill>
                  <a:prstClr val="black"/>
                </a:solidFill>
                <a:latin typeface="Georgia" pitchFamily="18" charset="0"/>
                <a:cs typeface="Arial" panose="020B0604020202020204" pitchFamily="34" charset="0"/>
              </a:rPr>
              <a:t>Deaf and Blind</a:t>
            </a:r>
          </a:p>
        </p:txBody>
      </p:sp>
      <p:sp>
        <p:nvSpPr>
          <p:cNvPr id="27" name="TextBox 26"/>
          <p:cNvSpPr txBox="1"/>
          <p:nvPr/>
        </p:nvSpPr>
        <p:spPr>
          <a:xfrm>
            <a:off x="5196361" y="3292812"/>
            <a:ext cx="1816155" cy="516076"/>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412" b="1" dirty="0">
                <a:solidFill>
                  <a:prstClr val="black"/>
                </a:solidFill>
                <a:latin typeface="Georgia" pitchFamily="18" charset="0"/>
                <a:cs typeface="Arial" panose="020B0604020202020204" pitchFamily="34" charset="0"/>
              </a:rPr>
              <a:t>S</a:t>
            </a:r>
            <a:r>
              <a:rPr lang="en-US" sz="1412" b="1" dirty="0">
                <a:solidFill>
                  <a:prstClr val="black"/>
                </a:solidFill>
                <a:latin typeface="Georgia" pitchFamily="18" charset="0"/>
                <a:cs typeface="Arial"/>
              </a:rPr>
              <a:t>imone </a:t>
            </a:r>
            <a:r>
              <a:rPr lang="en-US" sz="1412" b="1" dirty="0" err="1">
                <a:solidFill>
                  <a:prstClr val="black"/>
                </a:solidFill>
                <a:latin typeface="Georgia" pitchFamily="18" charset="0"/>
                <a:cs typeface="Arial"/>
              </a:rPr>
              <a:t>Biles</a:t>
            </a:r>
            <a:r>
              <a:rPr lang="en-US" sz="1412" b="1" dirty="0">
                <a:solidFill>
                  <a:prstClr val="black"/>
                </a:solidFill>
                <a:latin typeface="Georgia" pitchFamily="18" charset="0"/>
                <a:cs typeface="Arial"/>
              </a:rPr>
              <a:t>:</a:t>
            </a:r>
          </a:p>
          <a:p>
            <a:pPr algn="ctr" defTabSz="805466" eaLnBrk="0" fontAlgn="base" hangingPunct="0">
              <a:spcBef>
                <a:spcPct val="0"/>
              </a:spcBef>
              <a:spcAft>
                <a:spcPct val="0"/>
              </a:spcAft>
            </a:pPr>
            <a:r>
              <a:rPr lang="en-US" sz="1412" b="1" dirty="0">
                <a:solidFill>
                  <a:prstClr val="black"/>
                </a:solidFill>
                <a:latin typeface="Georgia" pitchFamily="18" charset="0"/>
                <a:cs typeface="Arial"/>
              </a:rPr>
              <a:t>ADHD</a:t>
            </a:r>
          </a:p>
        </p:txBody>
      </p:sp>
      <p:pic>
        <p:nvPicPr>
          <p:cNvPr id="29" name="Picture 7" descr="Picture of activisit Videor Paneda. He is a handsome Hispanic man where a plastic breathing mask over his nose.&#10;"/>
          <p:cNvPicPr>
            <a:picLocks noChangeAspect="1"/>
          </p:cNvPicPr>
          <p:nvPr/>
        </p:nvPicPr>
        <p:blipFill>
          <a:blip r:embed="rId6"/>
          <a:stretch>
            <a:fillRect/>
          </a:stretch>
        </p:blipFill>
        <p:spPr>
          <a:xfrm>
            <a:off x="3974526" y="4241687"/>
            <a:ext cx="1381721" cy="1447086"/>
          </a:xfrm>
          <a:prstGeom prst="rect">
            <a:avLst/>
          </a:prstGeom>
        </p:spPr>
      </p:pic>
      <p:sp>
        <p:nvSpPr>
          <p:cNvPr id="30" name="TextBox 29"/>
          <p:cNvSpPr txBox="1"/>
          <p:nvPr/>
        </p:nvSpPr>
        <p:spPr>
          <a:xfrm>
            <a:off x="3850338" y="5793123"/>
            <a:ext cx="1630096" cy="950682"/>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412" b="1" dirty="0">
                <a:solidFill>
                  <a:prstClr val="black"/>
                </a:solidFill>
                <a:latin typeface="Georgia" pitchFamily="18" charset="0"/>
                <a:cs typeface="Arial" panose="020B0604020202020204" pitchFamily="34" charset="0"/>
              </a:rPr>
              <a:t>Victor </a:t>
            </a:r>
            <a:r>
              <a:rPr lang="en-US" sz="1412" b="1" dirty="0" err="1">
                <a:solidFill>
                  <a:prstClr val="black"/>
                </a:solidFill>
                <a:latin typeface="Georgia" pitchFamily="18" charset="0"/>
                <a:cs typeface="Arial" panose="020B0604020202020204" pitchFamily="34" charset="0"/>
              </a:rPr>
              <a:t>Pañeda</a:t>
            </a:r>
            <a:r>
              <a:rPr lang="en-US" sz="1412" b="1" dirty="0">
                <a:solidFill>
                  <a:prstClr val="black"/>
                </a:solidFill>
                <a:latin typeface="Georgia" pitchFamily="18" charset="0"/>
                <a:cs typeface="Arial" panose="020B0604020202020204" pitchFamily="34" charset="0"/>
              </a:rPr>
              <a:t>, Activist:  Spinal muscular atrophy</a:t>
            </a:r>
            <a:endParaRPr lang="en-US" sz="1412" b="1" dirty="0">
              <a:solidFill>
                <a:prstClr val="black"/>
              </a:solidFill>
              <a:latin typeface="Georgia" pitchFamily="18" charset="0"/>
              <a:cs typeface="Arial"/>
            </a:endParaRPr>
          </a:p>
        </p:txBody>
      </p:sp>
      <p:sp>
        <p:nvSpPr>
          <p:cNvPr id="31" name="TextBox 14"/>
          <p:cNvSpPr txBox="1">
            <a:spLocks noChangeArrowheads="1"/>
          </p:cNvSpPr>
          <p:nvPr/>
        </p:nvSpPr>
        <p:spPr bwMode="auto">
          <a:xfrm>
            <a:off x="2183582" y="5773721"/>
            <a:ext cx="1649677" cy="95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412" b="1" dirty="0" err="1">
                <a:solidFill>
                  <a:srgbClr val="000000"/>
                </a:solidFill>
                <a:latin typeface="Georgia" pitchFamily="18" charset="0"/>
                <a:sym typeface="Arial" pitchFamily="34" charset="0"/>
              </a:rPr>
              <a:t>Daymond</a:t>
            </a:r>
            <a:r>
              <a:rPr lang="en-US" altLang="en-US" sz="1412" b="1" dirty="0">
                <a:solidFill>
                  <a:srgbClr val="000000"/>
                </a:solidFill>
                <a:latin typeface="Georgia" pitchFamily="18" charset="0"/>
                <a:sym typeface="Arial" pitchFamily="34" charset="0"/>
              </a:rPr>
              <a:t> John: Dyslexia &amp; Hearing Impaired</a:t>
            </a:r>
          </a:p>
        </p:txBody>
      </p:sp>
      <p:pic>
        <p:nvPicPr>
          <p:cNvPr id="8210" name="Picture 18" descr="Profile image of Daymond John dressed in a bespoke suit.&#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2966" y="4225791"/>
            <a:ext cx="1464789" cy="14647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511474" y="71704"/>
            <a:ext cx="8414544" cy="923330"/>
          </a:xfrm>
        </p:spPr>
        <p:txBody>
          <a:bodyPr/>
          <a:lstStyle/>
          <a:p>
            <a:pPr algn="r" rtl="0" eaLnBrk="1" fontAlgn="auto" hangingPunct="1"/>
            <a:r>
              <a:rPr lang="en-US" sz="2400" b="1" kern="1200" dirty="0">
                <a:solidFill>
                  <a:srgbClr val="FFFFFF"/>
                </a:solidFill>
                <a:latin typeface="Libre Baskerville" panose="020B0604020202020204" charset="0"/>
                <a:ea typeface="+mn-ea"/>
                <a:cs typeface="Calibri" panose="020F0502020204030204" pitchFamily="34" charset="0"/>
              </a:rPr>
              <a:t>People with disabilities can be </a:t>
            </a:r>
            <a:br>
              <a:rPr lang="en-US" sz="2400" b="1" kern="1200" dirty="0">
                <a:solidFill>
                  <a:srgbClr val="FFFFFF"/>
                </a:solidFill>
                <a:latin typeface="Libre Baskerville" panose="020B0604020202020204" charset="0"/>
                <a:ea typeface="+mn-ea"/>
                <a:cs typeface="Calibri" panose="020F0502020204030204" pitchFamily="34" charset="0"/>
              </a:rPr>
            </a:br>
            <a:r>
              <a:rPr lang="en-US" sz="2400" b="1" kern="1200" dirty="0">
                <a:solidFill>
                  <a:srgbClr val="FFFFFF"/>
                </a:solidFill>
                <a:latin typeface="Libre Baskerville" panose="020B0604020202020204" charset="0"/>
                <a:ea typeface="+mn-ea"/>
                <a:cs typeface="Calibri" panose="020F0502020204030204" pitchFamily="34" charset="0"/>
              </a:rPr>
              <a:t>the MOST talented people</a:t>
            </a:r>
            <a:endParaRPr lang="en-US" sz="2400" b="1" dirty="0">
              <a:latin typeface="Libre Baskerville" panose="020B0604020202020204" charset="0"/>
              <a:cs typeface="Calibri" panose="020F0502020204030204" pitchFamily="34" charset="0"/>
            </a:endParaRPr>
          </a:p>
        </p:txBody>
      </p:sp>
      <p:pic>
        <p:nvPicPr>
          <p:cNvPr id="1026" name="Picture 2" descr="Picture of Gymnast Simone Biles holding an impressive string of sporting medals, including Olympic Gold, in front of the America flag.&#10;"/>
          <p:cNvPicPr>
            <a:picLocks noChangeAspect="1" noChangeArrowheads="1"/>
          </p:cNvPicPr>
          <p:nvPr/>
        </p:nvPicPr>
        <p:blipFill rotWithShape="1">
          <a:blip r:embed="rId8">
            <a:extLst>
              <a:ext uri="{28A0092B-C50C-407E-A947-70E740481C1C}">
                <a14:useLocalDpi xmlns:a14="http://schemas.microsoft.com/office/drawing/2010/main" val="0"/>
              </a:ext>
            </a:extLst>
          </a:blip>
          <a:srcRect l="10471" r="17113"/>
          <a:stretch/>
        </p:blipFill>
        <p:spPr bwMode="auto">
          <a:xfrm>
            <a:off x="5254858" y="1804117"/>
            <a:ext cx="1699164" cy="1411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Picture of poet Maya Angelou laughing.&#10;">
            <a:extLst>
              <a:ext uri="{FF2B5EF4-FFF2-40B4-BE49-F238E27FC236}">
                <a16:creationId xmlns:a16="http://schemas.microsoft.com/office/drawing/2014/main" id="{48D4DDEB-424F-4E79-BA7B-73681E604775}"/>
              </a:ext>
            </a:extLst>
          </p:cNvPr>
          <p:cNvPicPr>
            <a:picLocks noChangeAspect="1"/>
          </p:cNvPicPr>
          <p:nvPr/>
        </p:nvPicPr>
        <p:blipFill>
          <a:blip r:embed="rId9"/>
          <a:stretch>
            <a:fillRect/>
          </a:stretch>
        </p:blipFill>
        <p:spPr>
          <a:xfrm>
            <a:off x="7135696" y="1770338"/>
            <a:ext cx="1466082" cy="1423321"/>
          </a:xfrm>
          <a:prstGeom prst="rect">
            <a:avLst/>
          </a:prstGeom>
        </p:spPr>
      </p:pic>
      <p:pic>
        <p:nvPicPr>
          <p:cNvPr id="5" name="Picture 4" descr="Picture of a smiling Harry Belafonte.&#10;">
            <a:extLst>
              <a:ext uri="{FF2B5EF4-FFF2-40B4-BE49-F238E27FC236}">
                <a16:creationId xmlns:a16="http://schemas.microsoft.com/office/drawing/2014/main" id="{3CE76231-1FB2-4CCD-BB89-0FB33973A39E}"/>
              </a:ext>
            </a:extLst>
          </p:cNvPr>
          <p:cNvPicPr>
            <a:picLocks noChangeAspect="1"/>
          </p:cNvPicPr>
          <p:nvPr/>
        </p:nvPicPr>
        <p:blipFill>
          <a:blip r:embed="rId10"/>
          <a:stretch>
            <a:fillRect/>
          </a:stretch>
        </p:blipFill>
        <p:spPr>
          <a:xfrm>
            <a:off x="5558039" y="4254712"/>
            <a:ext cx="1466610" cy="1447967"/>
          </a:xfrm>
          <a:prstGeom prst="rect">
            <a:avLst/>
          </a:prstGeom>
        </p:spPr>
      </p:pic>
      <p:pic>
        <p:nvPicPr>
          <p:cNvPr id="6" name="Picture 5" descr="A serious looking self-portrait of artist Frida Kahlo.&#10;">
            <a:extLst>
              <a:ext uri="{FF2B5EF4-FFF2-40B4-BE49-F238E27FC236}">
                <a16:creationId xmlns:a16="http://schemas.microsoft.com/office/drawing/2014/main" id="{FF205F99-E3F7-468A-8734-BF85082EEC86}"/>
              </a:ext>
            </a:extLst>
          </p:cNvPr>
          <p:cNvPicPr>
            <a:picLocks noChangeAspect="1"/>
          </p:cNvPicPr>
          <p:nvPr/>
        </p:nvPicPr>
        <p:blipFill>
          <a:blip r:embed="rId11"/>
          <a:stretch>
            <a:fillRect/>
          </a:stretch>
        </p:blipFill>
        <p:spPr>
          <a:xfrm>
            <a:off x="7206796" y="4235598"/>
            <a:ext cx="1466610" cy="1516447"/>
          </a:xfrm>
          <a:prstGeom prst="rect">
            <a:avLst/>
          </a:prstGeom>
        </p:spPr>
      </p:pic>
      <p:sp>
        <p:nvSpPr>
          <p:cNvPr id="22" name="TextBox 2">
            <a:extLst>
              <a:ext uri="{FF2B5EF4-FFF2-40B4-BE49-F238E27FC236}">
                <a16:creationId xmlns:a16="http://schemas.microsoft.com/office/drawing/2014/main" id="{DF19CA00-4DC7-4BFE-AEDB-87AA08499AD7}"/>
              </a:ext>
            </a:extLst>
          </p:cNvPr>
          <p:cNvSpPr txBox="1">
            <a:spLocks noChangeArrowheads="1"/>
          </p:cNvSpPr>
          <p:nvPr/>
        </p:nvSpPr>
        <p:spPr bwMode="auto">
          <a:xfrm>
            <a:off x="6829397" y="5767114"/>
            <a:ext cx="2078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altLang="en-US" sz="1400" b="1" dirty="0">
                <a:solidFill>
                  <a:prstClr val="black"/>
                </a:solidFill>
                <a:latin typeface="Georgia" pitchFamily="18" charset="0"/>
                <a:cs typeface="Arial" panose="020B0604020202020204" pitchFamily="34" charset="0"/>
              </a:rPr>
              <a:t>Frida Kahlo: </a:t>
            </a:r>
          </a:p>
          <a:p>
            <a:pPr algn="ctr" defTabSz="805466" eaLnBrk="0" fontAlgn="base" hangingPunct="0">
              <a:spcBef>
                <a:spcPct val="0"/>
              </a:spcBef>
              <a:spcAft>
                <a:spcPct val="0"/>
              </a:spcAft>
            </a:pPr>
            <a:r>
              <a:rPr lang="en-US" altLang="en-US" sz="1400" b="1" dirty="0">
                <a:solidFill>
                  <a:prstClr val="black"/>
                </a:solidFill>
                <a:latin typeface="Georgia" pitchFamily="18" charset="0"/>
                <a:cs typeface="Arial" panose="020B0604020202020204" pitchFamily="34" charset="0"/>
              </a:rPr>
              <a:t>Polio</a:t>
            </a:r>
          </a:p>
        </p:txBody>
      </p:sp>
      <p:pic>
        <p:nvPicPr>
          <p:cNvPr id="7" name="Picture 6" descr="Picture of Selena Gomez looking serious on the red carpe.t&#10;">
            <a:extLst>
              <a:ext uri="{FF2B5EF4-FFF2-40B4-BE49-F238E27FC236}">
                <a16:creationId xmlns:a16="http://schemas.microsoft.com/office/drawing/2014/main" id="{24C56088-FFE8-4116-AC32-DDA283354523}"/>
              </a:ext>
            </a:extLst>
          </p:cNvPr>
          <p:cNvPicPr>
            <a:picLocks noChangeAspect="1"/>
          </p:cNvPicPr>
          <p:nvPr/>
        </p:nvPicPr>
        <p:blipFill>
          <a:blip r:embed="rId12"/>
          <a:stretch>
            <a:fillRect/>
          </a:stretch>
        </p:blipFill>
        <p:spPr>
          <a:xfrm>
            <a:off x="3720354" y="1720399"/>
            <a:ext cx="1443667" cy="1443667"/>
          </a:xfrm>
          <a:prstGeom prst="rect">
            <a:avLst/>
          </a:prstGeom>
        </p:spPr>
      </p:pic>
      <p:sp>
        <p:nvSpPr>
          <p:cNvPr id="26" name="TextBox 25">
            <a:extLst>
              <a:ext uri="{FF2B5EF4-FFF2-40B4-BE49-F238E27FC236}">
                <a16:creationId xmlns:a16="http://schemas.microsoft.com/office/drawing/2014/main" id="{49086AB8-8ADD-4C2F-87A7-FE5920C92903}"/>
              </a:ext>
            </a:extLst>
          </p:cNvPr>
          <p:cNvSpPr txBox="1"/>
          <p:nvPr/>
        </p:nvSpPr>
        <p:spPr>
          <a:xfrm>
            <a:off x="3534109" y="3290541"/>
            <a:ext cx="1816155" cy="516076"/>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412" b="1" dirty="0">
                <a:solidFill>
                  <a:prstClr val="black"/>
                </a:solidFill>
                <a:latin typeface="Georgia" pitchFamily="18" charset="0"/>
                <a:cs typeface="Arial" panose="020B0604020202020204" pitchFamily="34" charset="0"/>
              </a:rPr>
              <a:t>Selena Gomez: Lupus</a:t>
            </a:r>
            <a:endParaRPr lang="en-US" sz="1412" b="1" dirty="0">
              <a:solidFill>
                <a:prstClr val="black"/>
              </a:solidFill>
              <a:latin typeface="Georgia" pitchFamily="18" charset="0"/>
              <a:cs typeface="Arial"/>
            </a:endParaRPr>
          </a:p>
        </p:txBody>
      </p:sp>
    </p:spTree>
    <p:extLst>
      <p:ext uri="{BB962C8B-B14F-4D97-AF65-F5344CB8AC3E}">
        <p14:creationId xmlns:p14="http://schemas.microsoft.com/office/powerpoint/2010/main" val="3953210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4">
            <a:extLst>
              <a:ext uri="{FF2B5EF4-FFF2-40B4-BE49-F238E27FC236}">
                <a16:creationId xmlns:a16="http://schemas.microsoft.com/office/drawing/2014/main" id="{48CD7A2E-E263-4E4C-863F-115B21650046}"/>
              </a:ext>
            </a:extLst>
          </p:cNvPr>
          <p:cNvSpPr>
            <a:spLocks noGrp="1"/>
          </p:cNvSpPr>
          <p:nvPr>
            <p:ph sz="half" idx="1"/>
          </p:nvPr>
        </p:nvSpPr>
        <p:spPr>
          <a:xfrm>
            <a:off x="868363" y="1220788"/>
            <a:ext cx="3835400" cy="4530725"/>
          </a:xfrm>
        </p:spPr>
        <p:txBody>
          <a:bodyPr/>
          <a:lstStyle/>
          <a:p>
            <a:pPr eaLnBrk="1" hangingPunct="1"/>
            <a:r>
              <a:rPr lang="en-US" altLang="en-US" b="1" dirty="0">
                <a:solidFill>
                  <a:srgbClr val="0E1B37"/>
                </a:solidFill>
              </a:rPr>
              <a:t>Collaborate with each student and their DOR Counselor to find internships and secure gainful employment aligned with their Individualized Plan for Employment (IPE)</a:t>
            </a:r>
          </a:p>
          <a:p>
            <a:pPr eaLnBrk="1" hangingPunct="1">
              <a:buFont typeface="Arial" panose="020B0604020202020204" pitchFamily="34" charset="0"/>
              <a:buNone/>
            </a:pPr>
            <a:endParaRPr lang="en-US" altLang="en-US" b="1" dirty="0">
              <a:solidFill>
                <a:srgbClr val="0E1B37"/>
              </a:solidFill>
            </a:endParaRPr>
          </a:p>
          <a:p>
            <a:pPr eaLnBrk="1" hangingPunct="1"/>
            <a:r>
              <a:rPr lang="en-US" altLang="en-US" b="1" dirty="0">
                <a:solidFill>
                  <a:srgbClr val="0E1B37"/>
                </a:solidFill>
              </a:rPr>
              <a:t>Work with Career Development Center staff to coordinate career counseling services, workshops, and internship/job opportunities for students</a:t>
            </a:r>
          </a:p>
          <a:p>
            <a:pPr eaLnBrk="1" hangingPunct="1">
              <a:buFont typeface="Arial" panose="020B0604020202020204" pitchFamily="34" charset="0"/>
              <a:buNone/>
            </a:pPr>
            <a:endParaRPr lang="en-US" altLang="en-US" b="1" dirty="0">
              <a:solidFill>
                <a:srgbClr val="0E1B37"/>
              </a:solidFill>
            </a:endParaRPr>
          </a:p>
          <a:p>
            <a:pPr eaLnBrk="1" hangingPunct="1"/>
            <a:r>
              <a:rPr lang="en-US" altLang="en-US" b="1" dirty="0">
                <a:solidFill>
                  <a:srgbClr val="0E1B37"/>
                </a:solidFill>
              </a:rPr>
              <a:t>Provide knowledge and resources to students on disability management and accommodations in the workplace</a:t>
            </a:r>
          </a:p>
        </p:txBody>
      </p:sp>
      <p:pic>
        <p:nvPicPr>
          <p:cNvPr id="36867" name="Picture 6" descr="A picture of a calendar that states “Interview”, next to two people shaking hands, next to an interview in progress. The below pictures are a person on a computer with another person sitting next. Then there is a “Hire Me” sign held by a person. The final picture is a New Job letter on a calendar. " title="Concept Image of WAIV">
            <a:extLst>
              <a:ext uri="{FF2B5EF4-FFF2-40B4-BE49-F238E27FC236}">
                <a16:creationId xmlns:a16="http://schemas.microsoft.com/office/drawing/2014/main" id="{1FA8B2AA-56C3-462D-AEFC-80453480FBE9}"/>
              </a:ext>
            </a:extLst>
          </p:cNvPr>
          <p:cNvPicPr>
            <a:picLocks noChangeAspect="1"/>
          </p:cNvPicPr>
          <p:nvPr/>
        </p:nvPicPr>
        <p:blipFill>
          <a:blip r:embed="rId2"/>
          <a:srcRect/>
          <a:stretch>
            <a:fillRect/>
          </a:stretch>
        </p:blipFill>
        <p:spPr bwMode="auto">
          <a:xfrm>
            <a:off x="4770438" y="1857375"/>
            <a:ext cx="3857625"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82D8BC-6CEC-41C0-BE68-F1D77C06CE43}"/>
              </a:ext>
            </a:extLst>
          </p:cNvPr>
          <p:cNvSpPr>
            <a:spLocks noGrp="1"/>
          </p:cNvSpPr>
          <p:nvPr>
            <p:ph type="title"/>
          </p:nvPr>
        </p:nvSpPr>
        <p:spPr/>
        <p:txBody>
          <a:bodyPr/>
          <a:lstStyle/>
          <a:p>
            <a:r>
              <a:rPr lang="en-US" dirty="0"/>
              <a:t>CSULB</a:t>
            </a:r>
          </a:p>
        </p:txBody>
      </p:sp>
    </p:spTree>
    <p:extLst>
      <p:ext uri="{BB962C8B-B14F-4D97-AF65-F5344CB8AC3E}">
        <p14:creationId xmlns:p14="http://schemas.microsoft.com/office/powerpoint/2010/main" val="2805039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32A3-AA85-4A9D-9BCE-D9647970A896}"/>
              </a:ext>
            </a:extLst>
          </p:cNvPr>
          <p:cNvSpPr>
            <a:spLocks noGrp="1"/>
          </p:cNvSpPr>
          <p:nvPr>
            <p:ph type="title"/>
          </p:nvPr>
        </p:nvSpPr>
        <p:spPr>
          <a:xfrm>
            <a:off x="914401" y="243343"/>
            <a:ext cx="8229599" cy="276999"/>
          </a:xfrm>
        </p:spPr>
        <p:txBody>
          <a:bodyPr>
            <a:noAutofit/>
          </a:bodyPr>
          <a:lstStyle/>
          <a:p>
            <a:pPr algn="r">
              <a:defRPr/>
            </a:pPr>
            <a:r>
              <a:rPr lang="en-US" sz="2400" b="1" dirty="0">
                <a:solidFill>
                  <a:schemeClr val="bg1"/>
                </a:solidFill>
                <a:latin typeface="Libre Baskerville" panose="020B0604020202020204" charset="0"/>
              </a:rPr>
              <a:t>Back to the Class of 2016 for a moment….</a:t>
            </a:r>
          </a:p>
        </p:txBody>
      </p:sp>
      <p:sp>
        <p:nvSpPr>
          <p:cNvPr id="40963" name="Content Placeholder 2">
            <a:extLst>
              <a:ext uri="{FF2B5EF4-FFF2-40B4-BE49-F238E27FC236}">
                <a16:creationId xmlns:a16="http://schemas.microsoft.com/office/drawing/2014/main" id="{71E4546F-14A5-45C0-A774-E69D5C3B4DBE}"/>
              </a:ext>
            </a:extLst>
          </p:cNvPr>
          <p:cNvSpPr>
            <a:spLocks noGrp="1"/>
          </p:cNvSpPr>
          <p:nvPr>
            <p:ph idx="1"/>
          </p:nvPr>
        </p:nvSpPr>
        <p:spPr/>
        <p:txBody>
          <a:bodyPr/>
          <a:lstStyle/>
          <a:p>
            <a:pPr marL="342900" indent="-342900">
              <a:buFont typeface="Wingdings" panose="05000000000000000000" pitchFamily="2" charset="2"/>
              <a:buChar char="v"/>
            </a:pPr>
            <a:r>
              <a:rPr lang="en-US" altLang="en-US" sz="2400" b="1" dirty="0">
                <a:latin typeface="Libre Baskerville" panose="020B0604020202020204" charset="0"/>
              </a:rPr>
              <a:t>Out of the 6,251 students in the Class of 2016 in Long Beach, 662 were students with disabilities. </a:t>
            </a:r>
          </a:p>
          <a:p>
            <a:pPr marL="342900" indent="-342900">
              <a:buFont typeface="Wingdings" panose="05000000000000000000" pitchFamily="2" charset="2"/>
              <a:buChar char="v"/>
            </a:pPr>
            <a:r>
              <a:rPr lang="en-US" altLang="en-US" sz="2400" dirty="0">
                <a:latin typeface="Libre Baskerville" panose="020B0604020202020204" charset="0"/>
              </a:rPr>
              <a:t>Out of the 5260 Long Beach students who graduated, </a:t>
            </a:r>
            <a:r>
              <a:rPr lang="en-US" altLang="en-US" sz="2400" b="1" dirty="0">
                <a:latin typeface="Libre Baskerville" panose="020B0604020202020204" charset="0"/>
              </a:rPr>
              <a:t>only 413 students with disabilities graduated.</a:t>
            </a:r>
          </a:p>
          <a:p>
            <a:pPr marL="342900" indent="-342900">
              <a:buFont typeface="Wingdings" panose="05000000000000000000" pitchFamily="2" charset="2"/>
              <a:buChar char="v"/>
            </a:pPr>
            <a:r>
              <a:rPr lang="en-US" altLang="en-US" sz="2400" b="1" dirty="0">
                <a:latin typeface="Libre Baskerville" panose="020B0604020202020204" charset="0"/>
              </a:rPr>
              <a:t>110 dropped out</a:t>
            </a:r>
            <a:r>
              <a:rPr lang="en-US" altLang="en-US" sz="2400" dirty="0">
                <a:latin typeface="Libre Baskerville" panose="020B0604020202020204" charset="0"/>
              </a:rPr>
              <a:t>, without completing their HS degree. </a:t>
            </a:r>
          </a:p>
          <a:p>
            <a:pPr marL="342900" indent="-342900">
              <a:buFont typeface="Wingdings" panose="05000000000000000000" pitchFamily="2" charset="2"/>
              <a:buChar char="v"/>
            </a:pPr>
            <a:r>
              <a:rPr lang="en-US" altLang="en-US" sz="2400" b="1" dirty="0">
                <a:latin typeface="Libre Baskerville" panose="020B0604020202020204" charset="0"/>
              </a:rPr>
              <a:t>76 Long Beach students with disabilities left high school with only a certificate of completion</a:t>
            </a:r>
            <a:r>
              <a:rPr lang="en-US" altLang="en-US" sz="2400" dirty="0">
                <a:latin typeface="Libre Baskerville" panose="020B0604020202020204" charset="0"/>
              </a:rPr>
              <a:t>. </a:t>
            </a:r>
          </a:p>
          <a:p>
            <a:endParaRPr lang="en-US" altLang="en-US" sz="2400" dirty="0">
              <a:latin typeface="Libre Baskerville" panose="020B0604020202020204" charset="0"/>
            </a:endParaRPr>
          </a:p>
          <a:p>
            <a:pPr algn="ctr"/>
            <a:r>
              <a:rPr lang="en-US" altLang="en-US" sz="2400" b="1" i="1" dirty="0">
                <a:solidFill>
                  <a:srgbClr val="FF0000"/>
                </a:solidFill>
                <a:latin typeface="Libre Baskerville" panose="020B0604020202020204" charset="0"/>
              </a:rPr>
              <a:t>Critical Need to expand school to work transition opportunities for students with disabilities.</a:t>
            </a:r>
          </a:p>
        </p:txBody>
      </p:sp>
    </p:spTree>
    <p:extLst>
      <p:ext uri="{BB962C8B-B14F-4D97-AF65-F5344CB8AC3E}">
        <p14:creationId xmlns:p14="http://schemas.microsoft.com/office/powerpoint/2010/main" val="4061722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 Buddies International">
            <a:extLst>
              <a:ext uri="{FF2B5EF4-FFF2-40B4-BE49-F238E27FC236}">
                <a16:creationId xmlns:a16="http://schemas.microsoft.com/office/drawing/2014/main" id="{B82411A6-0753-4B67-9B79-CF9A86310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25" y="1290698"/>
            <a:ext cx="1095375" cy="1076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1D97C6-2301-43CD-B871-FB7EE48F251F}"/>
              </a:ext>
            </a:extLst>
          </p:cNvPr>
          <p:cNvSpPr txBox="1"/>
          <p:nvPr/>
        </p:nvSpPr>
        <p:spPr>
          <a:xfrm>
            <a:off x="501931" y="1353464"/>
            <a:ext cx="7546694" cy="3416320"/>
          </a:xfrm>
          <a:prstGeom prst="rect">
            <a:avLst/>
          </a:prstGeom>
          <a:noFill/>
        </p:spPr>
        <p:txBody>
          <a:bodyPr wrap="square" rtlCol="0">
            <a:spAutoFit/>
          </a:bodyPr>
          <a:lstStyle/>
          <a:p>
            <a:r>
              <a:rPr lang="en-US" sz="1600" dirty="0">
                <a:latin typeface="Libre Baskerville" panose="020B0604020202020204" charset="0"/>
              </a:rPr>
              <a:t>Best Buddies has clearly documented the following </a:t>
            </a:r>
            <a:r>
              <a:rPr lang="en-US" sz="1600" b="1" dirty="0">
                <a:latin typeface="Libre Baskerville" panose="020B0604020202020204" charset="0"/>
              </a:rPr>
              <a:t>business benefits</a:t>
            </a:r>
            <a:r>
              <a:rPr lang="en-US" sz="1600" dirty="0">
                <a:latin typeface="Libre Baskerville" panose="020B0604020202020204" charset="0"/>
              </a:rPr>
              <a:t>:  </a:t>
            </a:r>
          </a:p>
          <a:p>
            <a:pPr marL="173038" indent="-173038">
              <a:lnSpc>
                <a:spcPts val="2000"/>
              </a:lnSpc>
              <a:buFont typeface="Wingdings" panose="05000000000000000000" pitchFamily="2" charset="2"/>
              <a:buChar char="§"/>
            </a:pPr>
            <a:r>
              <a:rPr lang="en-US" sz="1600" dirty="0">
                <a:latin typeface="Libre Baskerville" panose="020B0604020202020204" charset="0"/>
              </a:rPr>
              <a:t>Employers that hire people with IDDs report that they are highly motivated, bring an aspect of diversity that’s necessary for critical talent pools, and increase customer satisfaction. </a:t>
            </a:r>
          </a:p>
          <a:p>
            <a:pPr marL="509588" lvl="2" indent="-173038">
              <a:lnSpc>
                <a:spcPts val="2000"/>
              </a:lnSpc>
              <a:buFont typeface="Wingdings" panose="05000000000000000000" pitchFamily="2" charset="2"/>
              <a:buChar char="§"/>
            </a:pPr>
            <a:r>
              <a:rPr lang="en-US" sz="1600" dirty="0">
                <a:latin typeface="Libre Baskerville" panose="020B0604020202020204" charset="0"/>
              </a:rPr>
              <a:t>Many of these employers note higher customer retention as a result of customer engagement with employees with IDDs. </a:t>
            </a:r>
          </a:p>
          <a:p>
            <a:pPr marL="173038" lvl="2" indent="-173038">
              <a:lnSpc>
                <a:spcPts val="2000"/>
              </a:lnSpc>
              <a:buFont typeface="Wingdings" panose="05000000000000000000" pitchFamily="2" charset="2"/>
              <a:buChar char="§"/>
            </a:pPr>
            <a:r>
              <a:rPr lang="en-US" sz="1600" dirty="0">
                <a:latin typeface="Libre Baskerville" panose="020B0604020202020204" charset="0"/>
              </a:rPr>
              <a:t>Most employers polled review their employees with IDDs as dependable, engaged, motivated, having great schedule adherence, attentive, and productive.    </a:t>
            </a:r>
          </a:p>
          <a:p>
            <a:pPr marL="173038" lvl="2" indent="-173038">
              <a:lnSpc>
                <a:spcPts val="2000"/>
              </a:lnSpc>
              <a:buFont typeface="Wingdings" panose="05000000000000000000" pitchFamily="2" charset="2"/>
              <a:buChar char="§"/>
            </a:pPr>
            <a:r>
              <a:rPr lang="en-US" sz="1600" dirty="0">
                <a:latin typeface="Libre Baskerville" panose="020B0604020202020204" charset="0"/>
              </a:rPr>
              <a:t>Employers polled report little to no difficulty with accommodations. Much lower than they expected. </a:t>
            </a:r>
          </a:p>
          <a:p>
            <a:pPr marL="509588" lvl="2" indent="-173038">
              <a:lnSpc>
                <a:spcPts val="2000"/>
              </a:lnSpc>
              <a:buFont typeface="Wingdings" panose="05000000000000000000" pitchFamily="2" charset="2"/>
              <a:buChar char="§"/>
            </a:pPr>
            <a:r>
              <a:rPr lang="en-US" sz="1600" dirty="0">
                <a:latin typeface="Libre Baskerville" panose="020B0604020202020204" charset="0"/>
              </a:rPr>
              <a:t>This is when support services – like profile matching and guided hiring/training – are readily available. </a:t>
            </a:r>
          </a:p>
        </p:txBody>
      </p:sp>
      <p:sp>
        <p:nvSpPr>
          <p:cNvPr id="8" name="Rectangle 7">
            <a:extLst>
              <a:ext uri="{FF2B5EF4-FFF2-40B4-BE49-F238E27FC236}">
                <a16:creationId xmlns:a16="http://schemas.microsoft.com/office/drawing/2014/main" id="{32668456-8F10-49F2-A1C9-F1CDA5B660FB}"/>
              </a:ext>
            </a:extLst>
          </p:cNvPr>
          <p:cNvSpPr/>
          <p:nvPr/>
        </p:nvSpPr>
        <p:spPr>
          <a:xfrm>
            <a:off x="0" y="5012172"/>
            <a:ext cx="420820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Libre Baskerville" panose="020B0604020202020204" charset="0"/>
              </a:rPr>
              <a:t>Highlighted Businesses Polled:</a:t>
            </a:r>
          </a:p>
        </p:txBody>
      </p:sp>
      <p:pic>
        <p:nvPicPr>
          <p:cNvPr id="1032" name="Picture 8" descr="Image result for 5/3 bank logo transparent background">
            <a:extLst>
              <a:ext uri="{FF2B5EF4-FFF2-40B4-BE49-F238E27FC236}">
                <a16:creationId xmlns:a16="http://schemas.microsoft.com/office/drawing/2014/main" id="{FE732751-6B20-4811-92C5-F73031E44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11" y="5677162"/>
            <a:ext cx="238125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walgreens logo transparent background">
            <a:extLst>
              <a:ext uri="{FF2B5EF4-FFF2-40B4-BE49-F238E27FC236}">
                <a16:creationId xmlns:a16="http://schemas.microsoft.com/office/drawing/2014/main" id="{AC3BE04B-9B7D-4492-BE3E-BA4ADF97C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93" y="5398190"/>
            <a:ext cx="1842608"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holland and knight llp logo transparent background">
            <a:extLst>
              <a:ext uri="{FF2B5EF4-FFF2-40B4-BE49-F238E27FC236}">
                <a16:creationId xmlns:a16="http://schemas.microsoft.com/office/drawing/2014/main" id="{DD33724B-2C90-440E-A843-4650EC1B44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832" y="4655800"/>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natixis logo transparent background">
            <a:extLst>
              <a:ext uri="{FF2B5EF4-FFF2-40B4-BE49-F238E27FC236}">
                <a16:creationId xmlns:a16="http://schemas.microsoft.com/office/drawing/2014/main" id="{27786B50-8BE8-4C82-8995-1800CE7C4B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575" y="5001008"/>
            <a:ext cx="2581031" cy="25810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ilicon valley bank logo transparent background">
            <a:extLst>
              <a:ext uri="{FF2B5EF4-FFF2-40B4-BE49-F238E27FC236}">
                <a16:creationId xmlns:a16="http://schemas.microsoft.com/office/drawing/2014/main" id="{5FC56EF8-9EAB-4465-AB47-73C22B6021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1623" y="5012172"/>
            <a:ext cx="1371556" cy="8105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0473C0-D4EC-4525-9BEC-CA401378B289}"/>
              </a:ext>
            </a:extLst>
          </p:cNvPr>
          <p:cNvSpPr>
            <a:spLocks noGrp="1"/>
          </p:cNvSpPr>
          <p:nvPr>
            <p:ph type="title"/>
          </p:nvPr>
        </p:nvSpPr>
        <p:spPr>
          <a:xfrm>
            <a:off x="547511" y="209976"/>
            <a:ext cx="8229023" cy="276999"/>
          </a:xfrm>
        </p:spPr>
        <p:txBody>
          <a:bodyPr/>
          <a:lstStyle/>
          <a:p>
            <a:pPr algn="r"/>
            <a:r>
              <a:rPr lang="en-US" sz="2400" b="1" dirty="0">
                <a:solidFill>
                  <a:schemeClr val="bg1"/>
                </a:solidFill>
                <a:latin typeface="Libre Baskerville" panose="020B0604020202020204" charset="0"/>
              </a:rPr>
              <a:t>Employer Advantages</a:t>
            </a:r>
          </a:p>
        </p:txBody>
      </p:sp>
    </p:spTree>
    <p:extLst>
      <p:ext uri="{BB962C8B-B14F-4D97-AF65-F5344CB8AC3E}">
        <p14:creationId xmlns:p14="http://schemas.microsoft.com/office/powerpoint/2010/main" val="3286167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Shape 314"/>
          <p:cNvSpPr txBox="1"/>
          <p:nvPr/>
        </p:nvSpPr>
        <p:spPr>
          <a:xfrm>
            <a:off x="457220" y="1375525"/>
            <a:ext cx="4979379" cy="2827800"/>
          </a:xfrm>
          <a:prstGeom prst="rect">
            <a:avLst/>
          </a:prstGeom>
          <a:noFill/>
          <a:ln>
            <a:noFill/>
          </a:ln>
        </p:spPr>
        <p:txBody>
          <a:bodyPr wrap="square" lIns="91266" tIns="91266" rIns="91266" bIns="91266" anchor="t" anchorCtr="0">
            <a:noAutofit/>
          </a:bodyPr>
          <a:lstStyle/>
          <a:p>
            <a:pPr marL="342900" lvl="1" indent="-342900">
              <a:buFont typeface="Wingdings" panose="05000000000000000000" pitchFamily="2" charset="2"/>
              <a:buChar char="v"/>
            </a:pPr>
            <a:r>
              <a:rPr lang="en-US" sz="1800" dirty="0">
                <a:latin typeface="Libre Baskerville" panose="020B0604020202020204" charset="0"/>
              </a:rPr>
              <a:t>Between 2015 and 2016, LA County added more than 21,000 new healthcare/social assistance jobs. </a:t>
            </a:r>
          </a:p>
          <a:p>
            <a:pPr marL="342900" lvl="1" indent="-342900">
              <a:buFont typeface="Wingdings" panose="05000000000000000000" pitchFamily="2" charset="2"/>
              <a:buChar char="v"/>
            </a:pPr>
            <a:r>
              <a:rPr lang="en-US" sz="1800" dirty="0">
                <a:latin typeface="Libre Baskerville" panose="020B0604020202020204" charset="0"/>
              </a:rPr>
              <a:t>Molina Healthcare, Long Beach Memorial and St. Mary’s could all benefit from hiring youth with disabilities.</a:t>
            </a:r>
          </a:p>
          <a:p>
            <a:pPr marL="342386" lvl="1" indent="-132855">
              <a:buClr>
                <a:srgbClr val="000000"/>
              </a:buClr>
              <a:buSzPct val="100000"/>
              <a:buFont typeface="Libre Baskerville"/>
              <a:buChar char="❖"/>
            </a:pPr>
            <a:endParaRPr lang="en-US" sz="1700" u="sng" dirty="0">
              <a:solidFill>
                <a:schemeClr val="hlink"/>
              </a:solidFill>
              <a:latin typeface="Libre Baskerville"/>
              <a:ea typeface="Libre Baskerville"/>
              <a:cs typeface="Libre Baskerville"/>
              <a:sym typeface="Libre Baskerville"/>
            </a:endParaRPr>
          </a:p>
          <a:p>
            <a:pPr marL="342386" lvl="1" indent="-132855">
              <a:buClr>
                <a:srgbClr val="000000"/>
              </a:buClr>
              <a:buSzPct val="100000"/>
              <a:buFont typeface="Libre Baskerville"/>
              <a:buChar char="❖"/>
            </a:pPr>
            <a:r>
              <a:rPr lang="en-US" sz="1700" u="sng" dirty="0">
                <a:solidFill>
                  <a:schemeClr val="hlink"/>
                </a:solidFill>
                <a:latin typeface="Libre Baskerville"/>
                <a:ea typeface="Libre Baskerville"/>
                <a:cs typeface="Libre Baskerville"/>
                <a:sym typeface="Libre Baskerville"/>
              </a:rPr>
              <a:t>Workers with disabilities help hospitals help</a:t>
            </a:r>
          </a:p>
          <a:p>
            <a:pPr marL="342386" lvl="1" indent="-132855">
              <a:buClr>
                <a:srgbClr val="000000"/>
              </a:buClr>
              <a:buSzPct val="100000"/>
              <a:buFont typeface="Libre Baskerville"/>
              <a:buChar char="❖"/>
            </a:pPr>
            <a:endParaRPr lang="en-US" sz="1700" u="sng" dirty="0">
              <a:solidFill>
                <a:schemeClr val="hlink"/>
              </a:solidFill>
              <a:latin typeface="Libre Baskerville"/>
              <a:ea typeface="Libre Baskerville"/>
              <a:cs typeface="Libre Baskerville"/>
              <a:sym typeface="Libre Baskerville"/>
            </a:endParaRPr>
          </a:p>
          <a:p>
            <a:pPr marL="342386" lvl="1" indent="-132855">
              <a:spcBef>
                <a:spcPts val="560"/>
              </a:spcBef>
              <a:buClr>
                <a:srgbClr val="000000"/>
              </a:buClr>
              <a:buSzPct val="100000"/>
              <a:buFont typeface="Libre Baskerville"/>
              <a:buChar char="❖"/>
            </a:pPr>
            <a:r>
              <a:rPr lang="en-US" sz="1700" u="sng" dirty="0">
                <a:solidFill>
                  <a:schemeClr val="hlink"/>
                </a:solidFill>
                <a:latin typeface="Libre Baskerville"/>
                <a:ea typeface="Libre Baskerville"/>
                <a:cs typeface="Libre Baskerville"/>
                <a:sym typeface="Libre Baskerville"/>
                <a:hlinkClick r:id="rId3"/>
              </a:rPr>
              <a:t>Best Practices Webinar on Project SEARCH and Healthcare Jobs for PWDs</a:t>
            </a:r>
          </a:p>
          <a:p>
            <a:pPr marL="342386" lvl="1" indent="-316987">
              <a:spcBef>
                <a:spcPts val="560"/>
              </a:spcBef>
              <a:buClr>
                <a:srgbClr val="000000"/>
              </a:buClr>
            </a:pPr>
            <a:endParaRPr sz="2300" dirty="0">
              <a:latin typeface="Libre Baskerville"/>
              <a:ea typeface="Libre Baskerville"/>
              <a:cs typeface="Libre Baskerville"/>
              <a:sym typeface="Libre Baskerville"/>
            </a:endParaRPr>
          </a:p>
        </p:txBody>
      </p:sp>
      <p:pic>
        <p:nvPicPr>
          <p:cNvPr id="315" name="Shape 315" descr="Project SEARCH intern Anthony Telesford is all smiles while working in the kitchen at Montefiore New Rochelle." title="Image of a Project SEARCH working hard at his job."/>
          <p:cNvPicPr preferRelativeResize="0"/>
          <p:nvPr/>
        </p:nvPicPr>
        <p:blipFill rotWithShape="1">
          <a:blip r:embed="rId4">
            <a:alphaModFix/>
          </a:blip>
          <a:srcRect/>
          <a:stretch/>
        </p:blipFill>
        <p:spPr>
          <a:xfrm>
            <a:off x="5835681" y="1371601"/>
            <a:ext cx="3120175" cy="2087851"/>
          </a:xfrm>
          <a:prstGeom prst="rect">
            <a:avLst/>
          </a:prstGeom>
          <a:noFill/>
          <a:ln>
            <a:noFill/>
          </a:ln>
        </p:spPr>
      </p:pic>
      <p:pic>
        <p:nvPicPr>
          <p:cNvPr id="317" name="Shape 317" descr="IMAGE: The picture shows a young woman with Down Syndrome working hard at her job sterilizing medical equipment in the ICU at Cincinatti Children's Hospital. "/>
          <p:cNvPicPr preferRelativeResize="0"/>
          <p:nvPr/>
        </p:nvPicPr>
        <p:blipFill rotWithShape="1">
          <a:blip r:embed="rId5">
            <a:alphaModFix/>
          </a:blip>
          <a:srcRect/>
          <a:stretch/>
        </p:blipFill>
        <p:spPr>
          <a:xfrm>
            <a:off x="6069005" y="4074801"/>
            <a:ext cx="2983819" cy="2562051"/>
          </a:xfrm>
          <a:prstGeom prst="rect">
            <a:avLst/>
          </a:prstGeom>
          <a:noFill/>
          <a:ln>
            <a:noFill/>
          </a:ln>
        </p:spPr>
      </p:pic>
      <p:sp>
        <p:nvSpPr>
          <p:cNvPr id="2" name="Title 1">
            <a:extLst>
              <a:ext uri="{FF2B5EF4-FFF2-40B4-BE49-F238E27FC236}">
                <a16:creationId xmlns:a16="http://schemas.microsoft.com/office/drawing/2014/main" id="{7DA718D3-D32B-4F3B-9B4B-BF5D4D5D3917}"/>
              </a:ext>
            </a:extLst>
          </p:cNvPr>
          <p:cNvSpPr>
            <a:spLocks noGrp="1"/>
          </p:cNvSpPr>
          <p:nvPr>
            <p:ph type="title" idx="4294967295"/>
          </p:nvPr>
        </p:nvSpPr>
        <p:spPr/>
        <p:txBody>
          <a:bodyPr/>
          <a:lstStyle/>
          <a:p>
            <a:pPr algn="r" rtl="0"/>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People with Disabilities can Succeed in Healthcare Jobs</a:t>
            </a:r>
            <a:endParaRPr lang="en-US" b="1" dirty="0">
              <a:effectLst/>
            </a:endParaRPr>
          </a:p>
          <a:p>
            <a:pPr algn="r"/>
            <a:endParaRPr lang="en-US"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5526-18F2-4EE4-BA23-C83513AF8568}"/>
              </a:ext>
            </a:extLst>
          </p:cNvPr>
          <p:cNvSpPr>
            <a:spLocks noGrp="1"/>
          </p:cNvSpPr>
          <p:nvPr>
            <p:ph type="title"/>
          </p:nvPr>
        </p:nvSpPr>
        <p:spPr>
          <a:xfrm>
            <a:off x="533400" y="160200"/>
            <a:ext cx="8229600" cy="1143000"/>
          </a:xfrm>
        </p:spPr>
        <p:txBody>
          <a:bodyPr/>
          <a:lstStyle/>
          <a:p>
            <a:pPr algn="r"/>
            <a:r>
              <a:rPr lang="en-US" sz="2400" b="1" dirty="0">
                <a:solidFill>
                  <a:schemeClr val="bg1"/>
                </a:solidFill>
                <a:latin typeface="Libre Baskerville" panose="020B0604020202020204" charset="0"/>
              </a:rPr>
              <a:t>Connecting with Other</a:t>
            </a:r>
            <a:r>
              <a:rPr lang="en-US" sz="2400" b="1" baseline="0" dirty="0">
                <a:solidFill>
                  <a:schemeClr val="bg1"/>
                </a:solidFill>
                <a:latin typeface="Libre Baskerville" panose="020B0604020202020204" charset="0"/>
              </a:rPr>
              <a:t> Models </a:t>
            </a:r>
            <a:br>
              <a:rPr lang="en-US" sz="2400" b="1" baseline="0" dirty="0">
                <a:solidFill>
                  <a:schemeClr val="bg1"/>
                </a:solidFill>
                <a:latin typeface="Libre Baskerville" panose="020B0604020202020204" charset="0"/>
              </a:rPr>
            </a:br>
            <a:r>
              <a:rPr lang="en-US" sz="2400" b="1" baseline="0" dirty="0">
                <a:solidFill>
                  <a:schemeClr val="bg1"/>
                </a:solidFill>
                <a:latin typeface="Libre Baskerville" panose="020B0604020202020204" charset="0"/>
              </a:rPr>
              <a:t>– Bridges from School to Work</a:t>
            </a:r>
            <a:endParaRPr lang="en-US" sz="2400" b="1" dirty="0">
              <a:solidFill>
                <a:schemeClr val="bg1"/>
              </a:solidFill>
              <a:latin typeface="Libre Baskerville" panose="020B0604020202020204" charset="0"/>
            </a:endParaRPr>
          </a:p>
        </p:txBody>
      </p:sp>
      <p:sp>
        <p:nvSpPr>
          <p:cNvPr id="3" name="Text Placeholder 2">
            <a:extLst>
              <a:ext uri="{FF2B5EF4-FFF2-40B4-BE49-F238E27FC236}">
                <a16:creationId xmlns:a16="http://schemas.microsoft.com/office/drawing/2014/main" id="{C40696F5-8E91-452E-AF7F-AF9391FB0D5E}"/>
              </a:ext>
            </a:extLst>
          </p:cNvPr>
          <p:cNvSpPr>
            <a:spLocks noGrp="1"/>
          </p:cNvSpPr>
          <p:nvPr>
            <p:ph type="body" idx="1"/>
          </p:nvPr>
        </p:nvSpPr>
        <p:spPr>
          <a:xfrm>
            <a:off x="37454" y="2297399"/>
            <a:ext cx="4240077" cy="3822975"/>
          </a:xfrm>
        </p:spPr>
        <p:txBody>
          <a:bodyPr/>
          <a:lstStyle/>
          <a:p>
            <a:pPr marL="285750" indent="-285750">
              <a:spcBef>
                <a:spcPts val="1200"/>
              </a:spcBef>
              <a:buFont typeface="Wingdings" panose="05000000000000000000" pitchFamily="2" charset="2"/>
              <a:buChar char="v"/>
              <a:defRPr/>
            </a:pPr>
            <a:r>
              <a:rPr lang="en-US" sz="1600" dirty="0">
                <a:solidFill>
                  <a:schemeClr val="tx1"/>
                </a:solidFill>
                <a:latin typeface="Libre Baskerville" panose="020B0604020202020204" charset="0"/>
              </a:rPr>
              <a:t>Ease the transition from high school to the world of work</a:t>
            </a:r>
            <a:endParaRPr lang="en-US" sz="1600" u="sng" dirty="0">
              <a:solidFill>
                <a:schemeClr val="tx1"/>
              </a:solidFill>
              <a:latin typeface="Libre Baskerville" panose="020B0604020202020204" charset="0"/>
            </a:endParaRPr>
          </a:p>
          <a:p>
            <a:pPr marL="285750" indent="-285750">
              <a:spcBef>
                <a:spcPts val="1200"/>
              </a:spcBef>
              <a:buFont typeface="Wingdings" panose="05000000000000000000" pitchFamily="2" charset="2"/>
              <a:buChar char="v"/>
              <a:defRPr/>
            </a:pPr>
            <a:r>
              <a:rPr lang="en-US" sz="1600" dirty="0">
                <a:solidFill>
                  <a:schemeClr val="tx1"/>
                </a:solidFill>
                <a:latin typeface="Libre Baskerville" panose="020B0604020202020204" charset="0"/>
              </a:rPr>
              <a:t>Youth with disabilities have multiple employment barriers.</a:t>
            </a:r>
          </a:p>
          <a:p>
            <a:pPr marL="285750" indent="-285750">
              <a:spcBef>
                <a:spcPts val="1200"/>
              </a:spcBef>
              <a:buFont typeface="Wingdings" panose="05000000000000000000" pitchFamily="2" charset="2"/>
              <a:buChar char="v"/>
              <a:defRPr/>
            </a:pPr>
            <a:r>
              <a:rPr lang="en-US" sz="1600" dirty="0">
                <a:solidFill>
                  <a:schemeClr val="tx1"/>
                </a:solidFill>
                <a:latin typeface="Libre Baskerville" panose="020B0604020202020204" charset="0"/>
              </a:rPr>
              <a:t>Focus on </a:t>
            </a:r>
            <a:r>
              <a:rPr lang="en-US" sz="1600" b="1" cap="small" dirty="0">
                <a:solidFill>
                  <a:schemeClr val="tx1"/>
                </a:solidFill>
                <a:latin typeface="Libre Baskerville" panose="020B0604020202020204" charset="0"/>
              </a:rPr>
              <a:t>disconnected youth</a:t>
            </a:r>
          </a:p>
          <a:p>
            <a:pPr marL="285750" indent="-285750">
              <a:spcBef>
                <a:spcPts val="1200"/>
              </a:spcBef>
              <a:buFont typeface="Wingdings" panose="05000000000000000000" pitchFamily="2" charset="2"/>
              <a:buChar char="v"/>
              <a:defRPr/>
            </a:pPr>
            <a:r>
              <a:rPr lang="en-US" sz="1600" dirty="0">
                <a:solidFill>
                  <a:schemeClr val="tx1"/>
                </a:solidFill>
                <a:latin typeface="Libre Baskerville" panose="020B0604020202020204" charset="0"/>
              </a:rPr>
              <a:t>Employers seeking motivated entry-level employees can benefit from hiring young adults with disabilities.</a:t>
            </a:r>
          </a:p>
          <a:p>
            <a:pPr marL="285750" indent="-285750">
              <a:spcBef>
                <a:spcPts val="1200"/>
              </a:spcBef>
              <a:buFont typeface="Wingdings" panose="05000000000000000000" pitchFamily="2" charset="2"/>
              <a:buChar char="v"/>
              <a:defRPr/>
            </a:pPr>
            <a:r>
              <a:rPr lang="en-US" sz="1600" dirty="0">
                <a:solidFill>
                  <a:schemeClr val="tx1"/>
                </a:solidFill>
                <a:latin typeface="Libre Baskerville" panose="020B0604020202020204" charset="0"/>
              </a:rPr>
              <a:t>Demand-driven and youth centered</a:t>
            </a:r>
          </a:p>
          <a:p>
            <a:pPr marL="285750" indent="-285750">
              <a:spcBef>
                <a:spcPts val="1200"/>
              </a:spcBef>
              <a:buFont typeface="Wingdings" panose="05000000000000000000" pitchFamily="2" charset="2"/>
              <a:buChar char="v"/>
              <a:defRPr/>
            </a:pPr>
            <a:r>
              <a:rPr lang="en-US" sz="1600" dirty="0">
                <a:solidFill>
                  <a:schemeClr val="tx1"/>
                </a:solidFill>
                <a:latin typeface="Libre Baskerville" panose="020B0604020202020204" charset="0"/>
              </a:rPr>
              <a:t> Emphasizes abilities </a:t>
            </a:r>
          </a:p>
          <a:p>
            <a:pPr marL="285750" indent="-285750">
              <a:spcBef>
                <a:spcPts val="1200"/>
              </a:spcBef>
              <a:buFont typeface="Wingdings" panose="05000000000000000000" pitchFamily="2" charset="2"/>
              <a:buChar char="v"/>
              <a:defRPr/>
            </a:pPr>
            <a:r>
              <a:rPr lang="en-US" sz="1600" dirty="0">
                <a:solidFill>
                  <a:schemeClr val="tx1"/>
                </a:solidFill>
                <a:latin typeface="Libre Baskerville" panose="020B0604020202020204" charset="0"/>
              </a:rPr>
              <a:t>Matches prescreened youth with age appropriate jobs</a:t>
            </a:r>
          </a:p>
        </p:txBody>
      </p:sp>
      <p:sp>
        <p:nvSpPr>
          <p:cNvPr id="4" name="Text Placeholder 3">
            <a:extLst>
              <a:ext uri="{FF2B5EF4-FFF2-40B4-BE49-F238E27FC236}">
                <a16:creationId xmlns:a16="http://schemas.microsoft.com/office/drawing/2014/main" id="{B7368653-959F-4A65-8211-F24F260A129C}"/>
              </a:ext>
            </a:extLst>
          </p:cNvPr>
          <p:cNvSpPr>
            <a:spLocks noGrp="1"/>
          </p:cNvSpPr>
          <p:nvPr>
            <p:ph type="body" idx="2"/>
          </p:nvPr>
        </p:nvSpPr>
        <p:spPr>
          <a:xfrm>
            <a:off x="4076055" y="2303324"/>
            <a:ext cx="5222928" cy="3822976"/>
          </a:xfrm>
        </p:spPr>
        <p:txBody>
          <a:bodyPr/>
          <a:lstStyle/>
          <a:p>
            <a:pPr marL="571500" lvl="1" indent="-342900">
              <a:buClr>
                <a:srgbClr val="007E7B"/>
              </a:buClr>
              <a:buFont typeface="Wingdings" panose="05000000000000000000" pitchFamily="2" charset="2"/>
              <a:buChar char="v"/>
              <a:defRPr/>
            </a:pPr>
            <a:r>
              <a:rPr lang="en-US" sz="16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Investing in people</a:t>
            </a:r>
            <a:r>
              <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 </a:t>
            </a:r>
            <a:r>
              <a:rPr lang="en-US" sz="1600" dirty="0">
                <a:solidFill>
                  <a:schemeClr val="tx1">
                    <a:lumMod val="95000"/>
                    <a:lumOff val="5000"/>
                  </a:schemeClr>
                </a:solidFill>
                <a:latin typeface="Libre Baskerville" panose="020B0604020202020204" charset="0"/>
              </a:rPr>
              <a:t>Provide training opportunities that help associates grow professionally. </a:t>
            </a:r>
            <a:endPar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endParaRPr>
          </a:p>
          <a:p>
            <a:pPr marL="571500" lvl="1" indent="-342900">
              <a:buClr>
                <a:srgbClr val="007E7B"/>
              </a:buClr>
              <a:buFont typeface="Wingdings" panose="05000000000000000000" pitchFamily="2" charset="2"/>
              <a:buChar char="v"/>
              <a:defRPr/>
            </a:pPr>
            <a:r>
              <a:rPr lang="en-US" sz="16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Funding growth</a:t>
            </a:r>
            <a:r>
              <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 </a:t>
            </a:r>
            <a:r>
              <a:rPr lang="en-US" sz="1600" dirty="0">
                <a:solidFill>
                  <a:schemeClr val="tx1">
                    <a:lumMod val="95000"/>
                    <a:lumOff val="5000"/>
                  </a:schemeClr>
                </a:solidFill>
                <a:latin typeface="Libre Baskerville" panose="020B0604020202020204" charset="0"/>
              </a:rPr>
              <a:t>Build financial capacity and diversify revenue streams to support our expansion.</a:t>
            </a:r>
            <a:endPar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endParaRPr>
          </a:p>
          <a:p>
            <a:pPr marL="571500" lvl="1" indent="-342900">
              <a:buClr>
                <a:srgbClr val="007E7B"/>
              </a:buClr>
              <a:buFont typeface="Wingdings" panose="05000000000000000000" pitchFamily="2" charset="2"/>
              <a:buChar char="v"/>
              <a:defRPr/>
            </a:pPr>
            <a:r>
              <a:rPr lang="en-US" sz="16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Telling story</a:t>
            </a:r>
            <a:r>
              <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 </a:t>
            </a:r>
            <a:r>
              <a:rPr lang="en-US" sz="1600" dirty="0">
                <a:solidFill>
                  <a:schemeClr val="tx1">
                    <a:lumMod val="95000"/>
                    <a:lumOff val="5000"/>
                  </a:schemeClr>
                </a:solidFill>
                <a:latin typeface="Libre Baskerville" panose="020B0604020202020204" charset="0"/>
              </a:rPr>
              <a:t>Create powerful messages that inspire others to support the mission.</a:t>
            </a:r>
            <a:endPar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endParaRPr>
          </a:p>
          <a:p>
            <a:pPr marL="571500" lvl="1" indent="-342900">
              <a:buClr>
                <a:srgbClr val="007E7B"/>
              </a:buClr>
              <a:buFont typeface="Wingdings" panose="05000000000000000000" pitchFamily="2" charset="2"/>
              <a:buChar char="v"/>
              <a:defRPr/>
            </a:pPr>
            <a:r>
              <a:rPr lang="en-US" sz="16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Expanding student base</a:t>
            </a:r>
            <a:r>
              <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 </a:t>
            </a:r>
            <a:r>
              <a:rPr lang="en-US" sz="1600" dirty="0">
                <a:solidFill>
                  <a:schemeClr val="tx1">
                    <a:lumMod val="95000"/>
                    <a:lumOff val="5000"/>
                  </a:schemeClr>
                </a:solidFill>
                <a:latin typeface="Libre Baskerville" panose="020B0604020202020204" charset="0"/>
              </a:rPr>
              <a:t>Find innovative ways to bring the Bridges experience to more young adults. </a:t>
            </a:r>
            <a:endPar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endParaRPr>
          </a:p>
          <a:p>
            <a:pPr marL="571500" lvl="1" indent="-342900">
              <a:buClr>
                <a:srgbClr val="007E7B"/>
              </a:buClr>
              <a:buFont typeface="Wingdings" panose="05000000000000000000" pitchFamily="2" charset="2"/>
              <a:buChar char="v"/>
              <a:defRPr/>
            </a:pPr>
            <a:r>
              <a:rPr lang="en-US" sz="1600" b="1"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Building new employer models</a:t>
            </a:r>
            <a:r>
              <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rPr>
              <a:t>: </a:t>
            </a:r>
            <a:r>
              <a:rPr lang="en-US" sz="1600" dirty="0">
                <a:solidFill>
                  <a:schemeClr val="tx1">
                    <a:lumMod val="95000"/>
                    <a:lumOff val="5000"/>
                  </a:schemeClr>
                </a:solidFill>
                <a:latin typeface="Libre Baskerville" panose="020B0604020202020204" charset="0"/>
              </a:rPr>
              <a:t>Work with businesses to craft enhanced partnerships.</a:t>
            </a:r>
            <a:endParaRPr lang="en-US" sz="1600" dirty="0">
              <a:solidFill>
                <a:schemeClr val="tx1">
                  <a:lumMod val="95000"/>
                  <a:lumOff val="5000"/>
                </a:schemeClr>
              </a:solidFill>
              <a:latin typeface="Libre Baskerville" panose="020B0604020202020204" charset="0"/>
              <a:ea typeface="Verdana" panose="020B0604030504040204" pitchFamily="34" charset="0"/>
              <a:cs typeface="Verdana" panose="020B0604030504040204" pitchFamily="34" charset="0"/>
            </a:endParaRPr>
          </a:p>
          <a:p>
            <a:pPr>
              <a:buFont typeface="Wingdings" panose="05000000000000000000" pitchFamily="2" charset="2"/>
              <a:buChar char="v"/>
            </a:pPr>
            <a:endParaRPr lang="en-US" sz="1600" dirty="0">
              <a:solidFill>
                <a:schemeClr val="tx1">
                  <a:lumMod val="95000"/>
                  <a:lumOff val="5000"/>
                </a:schemeClr>
              </a:solidFill>
              <a:latin typeface="Libre Baskerville" panose="020B0604020202020204" charset="0"/>
            </a:endParaRPr>
          </a:p>
        </p:txBody>
      </p:sp>
      <p:pic>
        <p:nvPicPr>
          <p:cNvPr id="5" name="Picture 4" descr="Logo of Bridges from School to Work. ">
            <a:extLst>
              <a:ext uri="{FF2B5EF4-FFF2-40B4-BE49-F238E27FC236}">
                <a16:creationId xmlns:a16="http://schemas.microsoft.com/office/drawing/2014/main" id="{88681128-77CE-44BD-A413-AE71AEDC6A34}"/>
              </a:ext>
            </a:extLst>
          </p:cNvPr>
          <p:cNvPicPr>
            <a:picLocks noChangeAspect="1"/>
          </p:cNvPicPr>
          <p:nvPr/>
        </p:nvPicPr>
        <p:blipFill>
          <a:blip r:embed="rId2"/>
          <a:stretch>
            <a:fillRect/>
          </a:stretch>
        </p:blipFill>
        <p:spPr>
          <a:xfrm>
            <a:off x="2643187" y="1303200"/>
            <a:ext cx="3705225" cy="1000125"/>
          </a:xfrm>
          <a:prstGeom prst="rect">
            <a:avLst/>
          </a:prstGeom>
        </p:spPr>
      </p:pic>
    </p:spTree>
    <p:extLst>
      <p:ext uri="{BB962C8B-B14F-4D97-AF65-F5344CB8AC3E}">
        <p14:creationId xmlns:p14="http://schemas.microsoft.com/office/powerpoint/2010/main" val="2301552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Shape 324"/>
          <p:cNvSpPr txBox="1"/>
          <p:nvPr/>
        </p:nvSpPr>
        <p:spPr>
          <a:xfrm>
            <a:off x="0" y="1219203"/>
            <a:ext cx="4506000" cy="5694900"/>
          </a:xfrm>
          <a:prstGeom prst="rect">
            <a:avLst/>
          </a:prstGeom>
          <a:noFill/>
          <a:ln>
            <a:noFill/>
          </a:ln>
        </p:spPr>
        <p:txBody>
          <a:bodyPr wrap="square" lIns="91416" tIns="91416" rIns="91416" bIns="91416" anchor="ctr" anchorCtr="0">
            <a:noAutofit/>
          </a:bodyPr>
          <a:lstStyle/>
          <a:p>
            <a:pPr>
              <a:lnSpc>
                <a:spcPct val="115000"/>
              </a:lnSpc>
              <a:spcAft>
                <a:spcPts val="400"/>
              </a:spcAft>
            </a:pPr>
            <a:r>
              <a:rPr lang="en-US" sz="1800" dirty="0">
                <a:solidFill>
                  <a:schemeClr val="dk1"/>
                </a:solidFill>
                <a:latin typeface="Trebuchet MS"/>
                <a:ea typeface="Trebuchet MS"/>
                <a:cs typeface="Trebuchet MS"/>
                <a:sym typeface="Trebuchet MS"/>
              </a:rPr>
              <a:t>❖ </a:t>
            </a:r>
            <a:r>
              <a:rPr lang="en-US" sz="1800" dirty="0">
                <a:solidFill>
                  <a:schemeClr val="dk1"/>
                </a:solidFill>
                <a:latin typeface="Libre Baskerville"/>
                <a:ea typeface="Libre Baskerville"/>
                <a:cs typeface="Libre Baskerville"/>
                <a:sym typeface="Libre Baskerville"/>
              </a:rPr>
              <a:t>On Jan. 3, 2017, the EEOC issued a final rule about employment opportunities for PWDs in the fed government.</a:t>
            </a:r>
          </a:p>
          <a:p>
            <a:pPr>
              <a:lnSpc>
                <a:spcPct val="115000"/>
              </a:lnSpc>
              <a:spcAft>
                <a:spcPts val="400"/>
              </a:spcAft>
            </a:pPr>
            <a:r>
              <a:rPr lang="en-US" sz="1800" dirty="0">
                <a:solidFill>
                  <a:schemeClr val="dk1"/>
                </a:solidFill>
                <a:latin typeface="Libre Baskerville"/>
                <a:ea typeface="Libre Baskerville"/>
                <a:cs typeface="Libre Baskerville"/>
                <a:sym typeface="Libre Baskerville"/>
              </a:rPr>
              <a:t>❖ </a:t>
            </a:r>
            <a:r>
              <a:rPr lang="en-US" sz="1800" b="1" dirty="0">
                <a:solidFill>
                  <a:schemeClr val="dk1"/>
                </a:solidFill>
                <a:latin typeface="Libre Baskerville"/>
                <a:ea typeface="Libre Baskerville"/>
                <a:cs typeface="Libre Baskerville"/>
                <a:sym typeface="Libre Baskerville"/>
              </a:rPr>
              <a:t>Each federal agency has been directed to set a goal of having 12% of its workforce be people with disabilities, and 2% of its workforce be people with targeted disabilities.</a:t>
            </a:r>
          </a:p>
          <a:p>
            <a:pPr>
              <a:lnSpc>
                <a:spcPct val="115000"/>
              </a:lnSpc>
              <a:spcAft>
                <a:spcPts val="400"/>
              </a:spcAft>
            </a:pPr>
            <a:r>
              <a:rPr lang="en-US" sz="1800" dirty="0">
                <a:solidFill>
                  <a:schemeClr val="dk1"/>
                </a:solidFill>
                <a:latin typeface="Libre Baskerville"/>
                <a:ea typeface="Libre Baskerville"/>
                <a:cs typeface="Libre Baskerville"/>
                <a:sym typeface="Libre Baskerville"/>
              </a:rPr>
              <a:t>❖ </a:t>
            </a:r>
            <a:r>
              <a:rPr lang="en-US" sz="1800" u="sng" dirty="0">
                <a:solidFill>
                  <a:srgbClr val="0000FF"/>
                </a:solidFill>
                <a:latin typeface="Libre Baskerville"/>
                <a:ea typeface="Libre Baskerville"/>
                <a:cs typeface="Libre Baskerville"/>
                <a:sym typeface="Libre Baskerville"/>
                <a:hlinkClick r:id="rId3"/>
              </a:rPr>
              <a:t>For more information, please visit EEOC’s website.</a:t>
            </a:r>
          </a:p>
          <a:p>
            <a:pPr>
              <a:lnSpc>
                <a:spcPct val="115000"/>
              </a:lnSpc>
              <a:spcAft>
                <a:spcPts val="400"/>
              </a:spcAft>
            </a:pPr>
            <a:r>
              <a:rPr lang="en-US" sz="1800" dirty="0">
                <a:solidFill>
                  <a:schemeClr val="dk1"/>
                </a:solidFill>
                <a:latin typeface="Libre Baskerville"/>
                <a:ea typeface="Libre Baskerville"/>
                <a:cs typeface="Libre Baskerville"/>
                <a:sym typeface="Libre Baskerville"/>
              </a:rPr>
              <a:t>❖ State </a:t>
            </a:r>
            <a:r>
              <a:rPr lang="en-US" sz="1800" dirty="0" err="1">
                <a:solidFill>
                  <a:schemeClr val="dk1"/>
                </a:solidFill>
                <a:latin typeface="Libre Baskerville"/>
                <a:ea typeface="Libre Baskerville"/>
                <a:cs typeface="Libre Baskerville"/>
                <a:sym typeface="Libre Baskerville"/>
              </a:rPr>
              <a:t>gov</a:t>
            </a:r>
            <a:r>
              <a:rPr lang="en-US" sz="1800" dirty="0">
                <a:solidFill>
                  <a:schemeClr val="dk1"/>
                </a:solidFill>
                <a:latin typeface="Libre Baskerville"/>
                <a:ea typeface="Libre Baskerville"/>
                <a:cs typeface="Libre Baskerville"/>
                <a:sym typeface="Libre Baskerville"/>
              </a:rPr>
              <a:t> can also serve as</a:t>
            </a:r>
            <a:r>
              <a:rPr lang="en-US" sz="1800" dirty="0">
                <a:solidFill>
                  <a:schemeClr val="dk1"/>
                </a:solidFill>
                <a:latin typeface="Libre Baskerville"/>
                <a:ea typeface="Libre Baskerville"/>
                <a:cs typeface="Libre Baskerville"/>
                <a:sym typeface="Libre Baskerville"/>
                <a:hlinkClick r:id="rId4"/>
              </a:rPr>
              <a:t> </a:t>
            </a:r>
            <a:r>
              <a:rPr lang="en-US" sz="1800" u="sng" dirty="0">
                <a:solidFill>
                  <a:srgbClr val="0000FF"/>
                </a:solidFill>
                <a:latin typeface="Libre Baskerville"/>
                <a:ea typeface="Libre Baskerville"/>
                <a:cs typeface="Libre Baskerville"/>
                <a:sym typeface="Libre Baskerville"/>
                <a:hlinkClick r:id="rId4"/>
              </a:rPr>
              <a:t>a model employer of PWDs</a:t>
            </a:r>
            <a:r>
              <a:rPr lang="en-US" sz="1800" dirty="0">
                <a:solidFill>
                  <a:schemeClr val="dk1"/>
                </a:solidFill>
                <a:latin typeface="Libre Baskerville"/>
                <a:ea typeface="Libre Baskerville"/>
                <a:cs typeface="Libre Baskerville"/>
                <a:sym typeface="Libre Baskerville"/>
              </a:rPr>
              <a:t>. </a:t>
            </a:r>
          </a:p>
          <a:p>
            <a:pPr>
              <a:lnSpc>
                <a:spcPct val="115000"/>
              </a:lnSpc>
            </a:pPr>
            <a:r>
              <a:rPr lang="en-US" sz="1800" dirty="0">
                <a:solidFill>
                  <a:schemeClr val="dk1"/>
                </a:solidFill>
                <a:latin typeface="Libre Baskerville"/>
                <a:ea typeface="Libre Baskerville"/>
                <a:cs typeface="Libre Baskerville"/>
                <a:sym typeface="Libre Baskerville"/>
              </a:rPr>
              <a:t>❖</a:t>
            </a:r>
            <a:r>
              <a:rPr lang="en-US" sz="1800" u="sng" dirty="0">
                <a:solidFill>
                  <a:srgbClr val="0000FF"/>
                </a:solidFill>
                <a:latin typeface="Libre Baskerville"/>
                <a:ea typeface="Libre Baskerville"/>
                <a:cs typeface="Libre Baskerville"/>
                <a:sym typeface="Libre Baskerville"/>
                <a:hlinkClick r:id="rId5"/>
              </a:rPr>
              <a:t>Learn from Delaware’s effort to hire talented employees with disabilities</a:t>
            </a:r>
            <a:r>
              <a:rPr lang="en-US" sz="1800" dirty="0">
                <a:solidFill>
                  <a:schemeClr val="dk1"/>
                </a:solidFill>
                <a:latin typeface="Libre Baskerville"/>
                <a:ea typeface="Libre Baskerville"/>
                <a:cs typeface="Libre Baskerville"/>
                <a:sym typeface="Libre Baskerville"/>
              </a:rPr>
              <a:t>.</a:t>
            </a:r>
          </a:p>
        </p:txBody>
      </p:sp>
      <p:pic>
        <p:nvPicPr>
          <p:cNvPr id="325" name="Shape 325" descr="Image of Project Search intern working in a state governemnt office. "/>
          <p:cNvPicPr preferRelativeResize="0"/>
          <p:nvPr/>
        </p:nvPicPr>
        <p:blipFill>
          <a:blip r:embed="rId6">
            <a:alphaModFix/>
          </a:blip>
          <a:stretch>
            <a:fillRect/>
          </a:stretch>
        </p:blipFill>
        <p:spPr>
          <a:xfrm>
            <a:off x="4496306" y="2235562"/>
            <a:ext cx="3885575" cy="3222743"/>
          </a:xfrm>
          <a:prstGeom prst="rect">
            <a:avLst/>
          </a:prstGeom>
          <a:noFill/>
          <a:ln>
            <a:noFill/>
          </a:ln>
        </p:spPr>
      </p:pic>
      <p:sp>
        <p:nvSpPr>
          <p:cNvPr id="3" name="Title 2">
            <a:extLst>
              <a:ext uri="{FF2B5EF4-FFF2-40B4-BE49-F238E27FC236}">
                <a16:creationId xmlns:a16="http://schemas.microsoft.com/office/drawing/2014/main" id="{BC6D621D-F822-489C-A1A1-764F0DD75582}"/>
              </a:ext>
            </a:extLst>
          </p:cNvPr>
          <p:cNvSpPr>
            <a:spLocks noGrp="1"/>
          </p:cNvSpPr>
          <p:nvPr>
            <p:ph type="title" idx="4294967295"/>
          </p:nvPr>
        </p:nvSpPr>
        <p:spPr/>
        <p:txBody>
          <a:bodyPr/>
          <a:lstStyle/>
          <a:p>
            <a:pPr algn="r" rtl="0"/>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Jobs in Government</a:t>
            </a:r>
            <a:endParaRPr lang="en-US" sz="2400" b="1" dirty="0">
              <a:effectLst/>
            </a:endParaRPr>
          </a:p>
          <a:p>
            <a:pPr algn="r"/>
            <a:endParaRPr lang="en-US" sz="24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3">
            <a:extLst>
              <a:ext uri="{FF2B5EF4-FFF2-40B4-BE49-F238E27FC236}">
                <a16:creationId xmlns:a16="http://schemas.microsoft.com/office/drawing/2014/main" id="{8FEA20FB-B0ED-4B36-9F75-E996B25CCEAD}"/>
              </a:ext>
            </a:extLst>
          </p:cNvPr>
          <p:cNvSpPr txBox="1">
            <a:spLocks/>
          </p:cNvSpPr>
          <p:nvPr/>
        </p:nvSpPr>
        <p:spPr>
          <a:xfrm>
            <a:off x="5730076" y="1426029"/>
            <a:ext cx="3413924" cy="470013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pPr marL="342900" lvl="1" indent="-342900" eaLnBrk="1" hangingPunct="1">
              <a:lnSpc>
                <a:spcPct val="90000"/>
              </a:lnSpc>
              <a:spcBef>
                <a:spcPct val="0"/>
              </a:spcBef>
              <a:buClr>
                <a:srgbClr val="000000"/>
              </a:buClr>
              <a:buSzTx/>
              <a:buFont typeface="Wingdings" panose="05000000000000000000" pitchFamily="2" charset="2"/>
              <a:buChar char="v"/>
            </a:pPr>
            <a:r>
              <a:rPr lang="en-US" altLang="en-US" sz="1600" dirty="0">
                <a:latin typeface="Libre Baskerville" panose="020B0604020202020204" charset="0"/>
                <a:cs typeface="Arial" panose="020B0604020202020204" pitchFamily="34" charset="0"/>
                <a:sym typeface="Calibri" panose="020F0502020204030204" pitchFamily="34" charset="0"/>
              </a:rPr>
              <a:t>Between 2015 &amp; 2016, LA County added over 17,000 </a:t>
            </a:r>
            <a:r>
              <a:rPr lang="en-US" altLang="en-US" sz="1600" dirty="0" err="1">
                <a:latin typeface="Libre Baskerville" panose="020B0604020202020204" charset="0"/>
                <a:cs typeface="Arial" panose="020B0604020202020204" pitchFamily="34" charset="0"/>
                <a:sym typeface="Calibri" panose="020F0502020204030204" pitchFamily="34" charset="0"/>
              </a:rPr>
              <a:t>lesiure</a:t>
            </a:r>
            <a:r>
              <a:rPr lang="en-US" altLang="en-US" sz="1600" dirty="0">
                <a:latin typeface="Libre Baskerville" panose="020B0604020202020204" charset="0"/>
                <a:cs typeface="Arial" panose="020B0604020202020204" pitchFamily="34" charset="0"/>
                <a:sym typeface="Calibri" panose="020F0502020204030204" pitchFamily="34" charset="0"/>
              </a:rPr>
              <a:t>/hospitality jobs.</a:t>
            </a:r>
          </a:p>
          <a:p>
            <a:pPr marL="342900" lvl="1" indent="-342900" eaLnBrk="1" hangingPunct="1">
              <a:lnSpc>
                <a:spcPct val="90000"/>
              </a:lnSpc>
              <a:spcBef>
                <a:spcPct val="0"/>
              </a:spcBef>
              <a:buClr>
                <a:srgbClr val="000000"/>
              </a:buClr>
              <a:buSzTx/>
              <a:buFont typeface="Wingdings" panose="05000000000000000000" pitchFamily="2" charset="2"/>
              <a:buChar char="v"/>
            </a:pPr>
            <a:endParaRPr lang="en-US" altLang="en-US" sz="1600" dirty="0">
              <a:latin typeface="Libre Baskerville" panose="020B0604020202020204" charset="0"/>
              <a:cs typeface="Arial" panose="020B0604020202020204" pitchFamily="34" charset="0"/>
              <a:sym typeface="Calibri" panose="020F0502020204030204" pitchFamily="34" charset="0"/>
            </a:endParaRPr>
          </a:p>
          <a:p>
            <a:pPr marL="342900" lvl="1" indent="-342900" eaLnBrk="1" hangingPunct="1">
              <a:lnSpc>
                <a:spcPct val="90000"/>
              </a:lnSpc>
              <a:spcBef>
                <a:spcPct val="0"/>
              </a:spcBef>
              <a:buClr>
                <a:srgbClr val="000000"/>
              </a:buClr>
              <a:buSzTx/>
              <a:buFont typeface="Wingdings" panose="05000000000000000000" pitchFamily="2" charset="2"/>
              <a:buChar char="v"/>
            </a:pPr>
            <a:r>
              <a:rPr lang="en-US" altLang="en-US" sz="1600" dirty="0">
                <a:latin typeface="Libre Baskerville" panose="020B0604020202020204" charset="0"/>
                <a:cs typeface="Arial" panose="020B0604020202020204" pitchFamily="34" charset="0"/>
                <a:sym typeface="Calibri" panose="020F0502020204030204" pitchFamily="34" charset="0"/>
              </a:rPr>
              <a:t>Tourism is a critical part of LB’s local economic. This include hotels, major attractions and the Convention Center. </a:t>
            </a:r>
          </a:p>
          <a:p>
            <a:pPr marL="342900" lvl="1" indent="-342900">
              <a:buFont typeface="Wingdings" panose="05000000000000000000" pitchFamily="2" charset="2"/>
              <a:buChar char="v"/>
            </a:pPr>
            <a:endParaRPr lang="en-US" sz="1600" dirty="0">
              <a:latin typeface="Libre Baskerville" panose="020B0604020202020204" charset="0"/>
              <a:hlinkClick r:id="rId2"/>
            </a:endParaRPr>
          </a:p>
          <a:p>
            <a:pPr marL="342900" lvl="1" indent="-342900">
              <a:buFont typeface="Wingdings" panose="05000000000000000000" pitchFamily="2" charset="2"/>
              <a:buChar char="v"/>
            </a:pPr>
            <a:r>
              <a:rPr lang="en-US" sz="1600" dirty="0">
                <a:latin typeface="Libre Baskerville" panose="020B0604020202020204" charset="0"/>
                <a:hlinkClick r:id="rId2"/>
              </a:rPr>
              <a:t>Best Practices Webinar- Hospitality Sector for PWDs.</a:t>
            </a:r>
            <a:endParaRPr lang="en-US" sz="1600" i="1" dirty="0">
              <a:latin typeface="Libre Baskerville" panose="020B0604020202020204" charset="0"/>
            </a:endParaRPr>
          </a:p>
          <a:p>
            <a:pPr marL="342900" lvl="1" indent="-342900">
              <a:buFont typeface="Wingdings" panose="05000000000000000000" pitchFamily="2" charset="2"/>
              <a:buChar char="v"/>
            </a:pPr>
            <a:endParaRPr lang="en-US" sz="1600" dirty="0">
              <a:solidFill>
                <a:schemeClr val="dk1"/>
              </a:solidFill>
              <a:latin typeface="Libre Baskerville" panose="020B0604020202020204" charset="0"/>
              <a:ea typeface="Calibri"/>
              <a:cs typeface="Calibri"/>
              <a:sym typeface="Calibri"/>
            </a:endParaRPr>
          </a:p>
          <a:p>
            <a:pPr marL="342900" lvl="1" indent="-342900">
              <a:buFont typeface="Wingdings" panose="05000000000000000000" pitchFamily="2" charset="2"/>
              <a:buChar char="v"/>
            </a:pPr>
            <a:r>
              <a:rPr lang="en-US" sz="1600" dirty="0">
                <a:solidFill>
                  <a:schemeClr val="dk1"/>
                </a:solidFill>
                <a:latin typeface="Libre Baskerville" panose="020B0604020202020204" charset="0"/>
                <a:ea typeface="Calibri"/>
                <a:cs typeface="Calibri"/>
                <a:sym typeface="Calibri"/>
              </a:rPr>
              <a:t>People with disabilities are known to be loyal employees. In an industry with such high turnovers, hiring people with disabilities can benefit the bottom line. </a:t>
            </a:r>
          </a:p>
          <a:p>
            <a:pPr marL="342900" lvl="1" indent="-342900">
              <a:buFont typeface="Wingdings" panose="05000000000000000000" pitchFamily="2" charset="2"/>
              <a:buChar char="v"/>
            </a:pPr>
            <a:endParaRPr lang="en-US" sz="1600" dirty="0">
              <a:latin typeface="Libre Baskerville" panose="020B0604020202020204" charset="0"/>
            </a:endParaRPr>
          </a:p>
          <a:p>
            <a:pPr marL="342900" lvl="1" indent="-342900">
              <a:buFont typeface="Wingdings" panose="05000000000000000000" pitchFamily="2" charset="2"/>
              <a:buChar char="v"/>
            </a:pPr>
            <a:endParaRPr lang="en-US" sz="1600" dirty="0">
              <a:solidFill>
                <a:schemeClr val="dk1"/>
              </a:solidFill>
              <a:latin typeface="Libre Baskerville" panose="020B0604020202020204" charset="0"/>
              <a:ea typeface="Calibri"/>
              <a:cs typeface="Calibri"/>
              <a:sym typeface="Calibri"/>
            </a:endParaRPr>
          </a:p>
        </p:txBody>
      </p:sp>
      <p:pic>
        <p:nvPicPr>
          <p:cNvPr id="3" name="Shape 154" descr="Picture of young woman with a suit doing guest relations. She is handing a key.   Source: https://encrypted-tbn2.gstatic.com/images?q=tbn:ANd9GcR87hXjLATnRIPlj5lOpgfDPNi7-ppEAb_QtWy1pL0ZiE5hrTc0KQ" title="Picture of young woman doing guest services ">
            <a:hlinkClick r:id="rId3"/>
            <a:extLst>
              <a:ext uri="{FF2B5EF4-FFF2-40B4-BE49-F238E27FC236}">
                <a16:creationId xmlns:a16="http://schemas.microsoft.com/office/drawing/2014/main" id="{5C34699C-7A36-4D04-A2AE-8669A41380FF}"/>
              </a:ext>
            </a:extLst>
          </p:cNvPr>
          <p:cNvPicPr preferRelativeResize="0"/>
          <p:nvPr/>
        </p:nvPicPr>
        <p:blipFill rotWithShape="1">
          <a:blip r:embed="rId4">
            <a:alphaModFix/>
          </a:blip>
          <a:srcRect/>
          <a:stretch/>
        </p:blipFill>
        <p:spPr>
          <a:xfrm>
            <a:off x="19050" y="1306512"/>
            <a:ext cx="2085975" cy="1752600"/>
          </a:xfrm>
          <a:prstGeom prst="rect">
            <a:avLst/>
          </a:prstGeom>
          <a:noFill/>
          <a:ln>
            <a:noFill/>
          </a:ln>
        </p:spPr>
      </p:pic>
      <p:pic>
        <p:nvPicPr>
          <p:cNvPr id="4" name="Shape 155" descr="Picture of a young woman changing ber sheets as part of her housekeeping job" title="Picture of a young woman changing ber sheets as part of her housekeeping job">
            <a:extLst>
              <a:ext uri="{FF2B5EF4-FFF2-40B4-BE49-F238E27FC236}">
                <a16:creationId xmlns:a16="http://schemas.microsoft.com/office/drawing/2014/main" id="{0CD35036-453A-4DFC-BC50-610C4B5DE328}"/>
              </a:ext>
            </a:extLst>
          </p:cNvPr>
          <p:cNvPicPr preferRelativeResize="0"/>
          <p:nvPr/>
        </p:nvPicPr>
        <p:blipFill rotWithShape="1">
          <a:blip r:embed="rId5">
            <a:alphaModFix/>
          </a:blip>
          <a:srcRect l="10001" t="4443" r="14999" b="17778"/>
          <a:stretch/>
        </p:blipFill>
        <p:spPr>
          <a:xfrm>
            <a:off x="2794000" y="1306512"/>
            <a:ext cx="2666998" cy="1752600"/>
          </a:xfrm>
          <a:prstGeom prst="rect">
            <a:avLst/>
          </a:prstGeom>
          <a:noFill/>
          <a:ln>
            <a:noFill/>
          </a:ln>
        </p:spPr>
      </p:pic>
      <p:pic>
        <p:nvPicPr>
          <p:cNvPr id="5" name="Shape 156" descr="Picture of a man doing mantainance work at the hotel's garden, par of his engineering job " title="Man doing yard work">
            <a:extLst>
              <a:ext uri="{FF2B5EF4-FFF2-40B4-BE49-F238E27FC236}">
                <a16:creationId xmlns:a16="http://schemas.microsoft.com/office/drawing/2014/main" id="{15DF5664-F325-47A8-8FBA-B34988A25B6A}"/>
              </a:ext>
            </a:extLst>
          </p:cNvPr>
          <p:cNvPicPr preferRelativeResize="0"/>
          <p:nvPr/>
        </p:nvPicPr>
        <p:blipFill rotWithShape="1">
          <a:blip r:embed="rId6">
            <a:alphaModFix/>
          </a:blip>
          <a:srcRect/>
          <a:stretch/>
        </p:blipFill>
        <p:spPr>
          <a:xfrm>
            <a:off x="19050" y="3516312"/>
            <a:ext cx="1784349" cy="2368550"/>
          </a:xfrm>
          <a:prstGeom prst="rect">
            <a:avLst/>
          </a:prstGeom>
          <a:noFill/>
          <a:ln>
            <a:noFill/>
          </a:ln>
        </p:spPr>
      </p:pic>
      <p:pic>
        <p:nvPicPr>
          <p:cNvPr id="6" name="Shape 157" descr="Picture of a man in a restaurant kitchen, part of his job in culinary   Source : G:\Project Search\Maria\Internship Example Pictures\DSC02001.JPG " title="Picture of a man in a restaurant kitchen, part of his job in culinary ">
            <a:extLst>
              <a:ext uri="{FF2B5EF4-FFF2-40B4-BE49-F238E27FC236}">
                <a16:creationId xmlns:a16="http://schemas.microsoft.com/office/drawing/2014/main" id="{9A882369-050B-4788-8BFF-77AAD535B886}"/>
              </a:ext>
            </a:extLst>
          </p:cNvPr>
          <p:cNvPicPr preferRelativeResize="0"/>
          <p:nvPr/>
        </p:nvPicPr>
        <p:blipFill rotWithShape="1">
          <a:blip r:embed="rId7">
            <a:alphaModFix/>
          </a:blip>
          <a:srcRect/>
          <a:stretch/>
        </p:blipFill>
        <p:spPr>
          <a:xfrm>
            <a:off x="1878010" y="3516312"/>
            <a:ext cx="1828800" cy="2368550"/>
          </a:xfrm>
          <a:prstGeom prst="rect">
            <a:avLst/>
          </a:prstGeom>
          <a:noFill/>
          <a:ln>
            <a:noFill/>
          </a:ln>
        </p:spPr>
      </p:pic>
      <p:pic>
        <p:nvPicPr>
          <p:cNvPr id="7" name="Shape 158" descr="Picture of a woman setting a table, part of her job preparing banquets  souce: G:\Project Search\Maria\Internship Example Pictures\DSC01992.JPG" title="Picture of a woman setting a table, part of her job preparing banquets">
            <a:extLst>
              <a:ext uri="{FF2B5EF4-FFF2-40B4-BE49-F238E27FC236}">
                <a16:creationId xmlns:a16="http://schemas.microsoft.com/office/drawing/2014/main" id="{A7805CC2-7A25-4E92-984B-5118E667BA26}"/>
              </a:ext>
            </a:extLst>
          </p:cNvPr>
          <p:cNvPicPr preferRelativeResize="0"/>
          <p:nvPr/>
        </p:nvPicPr>
        <p:blipFill rotWithShape="1">
          <a:blip r:embed="rId8">
            <a:alphaModFix/>
          </a:blip>
          <a:srcRect/>
          <a:stretch/>
        </p:blipFill>
        <p:spPr>
          <a:xfrm>
            <a:off x="3838575" y="3522662"/>
            <a:ext cx="1828800" cy="2362200"/>
          </a:xfrm>
          <a:prstGeom prst="rect">
            <a:avLst/>
          </a:prstGeom>
          <a:noFill/>
          <a:ln>
            <a:noFill/>
          </a:ln>
        </p:spPr>
      </p:pic>
      <p:sp>
        <p:nvSpPr>
          <p:cNvPr id="8" name="Shape 159">
            <a:extLst>
              <a:ext uri="{FF2B5EF4-FFF2-40B4-BE49-F238E27FC236}">
                <a16:creationId xmlns:a16="http://schemas.microsoft.com/office/drawing/2014/main" id="{BE25204C-8A02-41C5-9846-12509BDF7596}"/>
              </a:ext>
            </a:extLst>
          </p:cNvPr>
          <p:cNvSpPr/>
          <p:nvPr/>
        </p:nvSpPr>
        <p:spPr>
          <a:xfrm>
            <a:off x="3259138" y="3070225"/>
            <a:ext cx="1493836"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Housekeeping</a:t>
            </a:r>
          </a:p>
        </p:txBody>
      </p:sp>
      <p:sp>
        <p:nvSpPr>
          <p:cNvPr id="9" name="Shape 160">
            <a:extLst>
              <a:ext uri="{FF2B5EF4-FFF2-40B4-BE49-F238E27FC236}">
                <a16:creationId xmlns:a16="http://schemas.microsoft.com/office/drawing/2014/main" id="{4469D5FC-E47E-421C-8D24-B60F9A3F36B8}"/>
              </a:ext>
            </a:extLst>
          </p:cNvPr>
          <p:cNvSpPr/>
          <p:nvPr/>
        </p:nvSpPr>
        <p:spPr>
          <a:xfrm>
            <a:off x="204788" y="3059113"/>
            <a:ext cx="1522412" cy="36988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Guest Services</a:t>
            </a:r>
          </a:p>
        </p:txBody>
      </p:sp>
      <p:sp>
        <p:nvSpPr>
          <p:cNvPr id="10" name="Shape 161">
            <a:extLst>
              <a:ext uri="{FF2B5EF4-FFF2-40B4-BE49-F238E27FC236}">
                <a16:creationId xmlns:a16="http://schemas.microsoft.com/office/drawing/2014/main" id="{1D3A51A4-0539-4632-A926-0FCF83FE20F3}"/>
              </a:ext>
            </a:extLst>
          </p:cNvPr>
          <p:cNvSpPr/>
          <p:nvPr/>
        </p:nvSpPr>
        <p:spPr>
          <a:xfrm>
            <a:off x="234950" y="5878512"/>
            <a:ext cx="1293811"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Engineering</a:t>
            </a:r>
          </a:p>
        </p:txBody>
      </p:sp>
      <p:sp>
        <p:nvSpPr>
          <p:cNvPr id="11" name="Shape 162">
            <a:extLst>
              <a:ext uri="{FF2B5EF4-FFF2-40B4-BE49-F238E27FC236}">
                <a16:creationId xmlns:a16="http://schemas.microsoft.com/office/drawing/2014/main" id="{B214D325-D544-4D59-9067-ADABC54B4352}"/>
              </a:ext>
            </a:extLst>
          </p:cNvPr>
          <p:cNvSpPr/>
          <p:nvPr/>
        </p:nvSpPr>
        <p:spPr>
          <a:xfrm>
            <a:off x="2317750" y="5878512"/>
            <a:ext cx="949323"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Culinary</a:t>
            </a:r>
          </a:p>
        </p:txBody>
      </p:sp>
      <p:sp>
        <p:nvSpPr>
          <p:cNvPr id="12" name="Shape 163">
            <a:extLst>
              <a:ext uri="{FF2B5EF4-FFF2-40B4-BE49-F238E27FC236}">
                <a16:creationId xmlns:a16="http://schemas.microsoft.com/office/drawing/2014/main" id="{940D3E26-E0AC-4DCE-80E8-03B2FDF80529}"/>
              </a:ext>
            </a:extLst>
          </p:cNvPr>
          <p:cNvSpPr/>
          <p:nvPr/>
        </p:nvSpPr>
        <p:spPr>
          <a:xfrm>
            <a:off x="4222750" y="5878512"/>
            <a:ext cx="1060448" cy="3682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Noto Sans Symbols"/>
              <a:buNone/>
            </a:pPr>
            <a:r>
              <a:rPr lang="en-US" sz="1800" b="0" i="1" u="none" strike="noStrike" cap="none">
                <a:solidFill>
                  <a:schemeClr val="dk1"/>
                </a:solidFill>
                <a:latin typeface="Calibri"/>
                <a:ea typeface="Calibri"/>
                <a:cs typeface="Calibri"/>
                <a:sym typeface="Calibri"/>
              </a:rPr>
              <a:t>Banquets</a:t>
            </a:r>
          </a:p>
        </p:txBody>
      </p:sp>
      <p:sp>
        <p:nvSpPr>
          <p:cNvPr id="13" name="Title 12">
            <a:extLst>
              <a:ext uri="{FF2B5EF4-FFF2-40B4-BE49-F238E27FC236}">
                <a16:creationId xmlns:a16="http://schemas.microsoft.com/office/drawing/2014/main" id="{F8C4D098-98AB-4B86-9A35-1A1E07DC46D8}"/>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People</a:t>
            </a:r>
            <a:r>
              <a:rPr lang="en-US" sz="2400" b="1" baseline="0" dirty="0">
                <a:solidFill>
                  <a:schemeClr val="bg1"/>
                </a:solidFill>
                <a:latin typeface="Libre Baskerville" panose="020B0604020202020204" charset="0"/>
              </a:rPr>
              <a:t> with Disabilities </a:t>
            </a:r>
            <a:br>
              <a:rPr lang="en-US" sz="2400" b="1" baseline="0" dirty="0">
                <a:solidFill>
                  <a:schemeClr val="bg1"/>
                </a:solidFill>
                <a:latin typeface="Libre Baskerville" panose="020B0604020202020204" charset="0"/>
              </a:rPr>
            </a:br>
            <a:r>
              <a:rPr lang="en-US" sz="2400" b="1" baseline="0" dirty="0">
                <a:solidFill>
                  <a:schemeClr val="bg1"/>
                </a:solidFill>
                <a:latin typeface="Libre Baskerville" panose="020B0604020202020204" charset="0"/>
              </a:rPr>
              <a:t>and the Hospitality Industry</a:t>
            </a:r>
            <a:endParaRPr lang="en-US" sz="2400" b="1" dirty="0">
              <a:solidFill>
                <a:schemeClr val="bg1"/>
              </a:solidFill>
              <a:latin typeface="Libre Baskerville" panose="020B0604020202020204" charset="0"/>
            </a:endParaRPr>
          </a:p>
        </p:txBody>
      </p:sp>
    </p:spTree>
    <p:extLst>
      <p:ext uri="{BB962C8B-B14F-4D97-AF65-F5344CB8AC3E}">
        <p14:creationId xmlns:p14="http://schemas.microsoft.com/office/powerpoint/2010/main" val="75746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A739-42DD-48A4-9C2F-340EBBB2B24D}"/>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Sector Strategies – Hospitality</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Jobs for People with Disabilities</a:t>
            </a:r>
          </a:p>
        </p:txBody>
      </p:sp>
      <p:sp>
        <p:nvSpPr>
          <p:cNvPr id="3" name="Text Placeholder 2">
            <a:extLst>
              <a:ext uri="{FF2B5EF4-FFF2-40B4-BE49-F238E27FC236}">
                <a16:creationId xmlns:a16="http://schemas.microsoft.com/office/drawing/2014/main" id="{0DA05709-897B-45AD-8EAC-270BA583B15D}"/>
              </a:ext>
            </a:extLst>
          </p:cNvPr>
          <p:cNvSpPr>
            <a:spLocks noGrp="1"/>
          </p:cNvSpPr>
          <p:nvPr>
            <p:ph type="body" idx="1"/>
          </p:nvPr>
        </p:nvSpPr>
        <p:spPr/>
        <p:txBody>
          <a:bodyPr/>
          <a:lstStyle/>
          <a:p>
            <a:pPr marL="342900" indent="-342900">
              <a:buFont typeface="Wingdings" panose="05000000000000000000" pitchFamily="2" charset="2"/>
              <a:buChar char="v"/>
            </a:pPr>
            <a:r>
              <a:rPr lang="en-US" sz="2400" dirty="0">
                <a:latin typeface="Libre Baskerville" panose="020B0604020202020204" charset="0"/>
              </a:rPr>
              <a:t>A 2013 survey of 320 U.S. hospitality and </a:t>
            </a:r>
            <a:r>
              <a:rPr lang="en-US" sz="2400" dirty="0" err="1">
                <a:latin typeface="Libre Baskerville" panose="020B0604020202020204" charset="0"/>
              </a:rPr>
              <a:t>leasurie</a:t>
            </a:r>
            <a:r>
              <a:rPr lang="en-US" sz="2400" dirty="0">
                <a:latin typeface="Libre Baskerville" panose="020B0604020202020204" charset="0"/>
              </a:rPr>
              <a:t> companies found that: </a:t>
            </a:r>
          </a:p>
          <a:p>
            <a:pPr marL="752478" lvl="1" indent="-342900">
              <a:buFont typeface="Wingdings" panose="05000000000000000000" pitchFamily="2" charset="2"/>
              <a:buChar char="v"/>
            </a:pPr>
            <a:r>
              <a:rPr lang="en-US" sz="2400" dirty="0">
                <a:latin typeface="Libre Baskerville" panose="020B0604020202020204" charset="0"/>
              </a:rPr>
              <a:t>23% of companies employ and 16% actively recruit people with disabilities</a:t>
            </a:r>
          </a:p>
          <a:p>
            <a:pPr marL="342900" indent="-342900">
              <a:buFont typeface="Wingdings" panose="05000000000000000000" pitchFamily="2" charset="2"/>
              <a:buChar char="v"/>
            </a:pPr>
            <a:endParaRPr lang="en-US" sz="2400" dirty="0">
              <a:latin typeface="Libre Baskerville" panose="020B0604020202020204" charset="0"/>
            </a:endParaRPr>
          </a:p>
          <a:p>
            <a:pPr marL="342900" indent="-342900">
              <a:buFont typeface="Wingdings" panose="05000000000000000000" pitchFamily="2" charset="2"/>
              <a:buChar char="v"/>
            </a:pPr>
            <a:r>
              <a:rPr lang="en-US" sz="2400" dirty="0">
                <a:latin typeface="Libre Baskerville" panose="020B0604020202020204" charset="0"/>
              </a:rPr>
              <a:t>Top employer concerns include cost, lack of skills and experience, supervisors unsure how to discipline/evaluate/manage, low productivity and safety compared to typically abled</a:t>
            </a:r>
          </a:p>
          <a:p>
            <a:pPr marL="342900" indent="-342900">
              <a:buFont typeface="Wingdings" panose="05000000000000000000" pitchFamily="2" charset="2"/>
              <a:buChar char="v"/>
            </a:pPr>
            <a:endParaRPr lang="en-US" sz="2400" dirty="0">
              <a:latin typeface="Libre Baskerville" panose="020B0604020202020204" charset="0"/>
            </a:endParaRPr>
          </a:p>
          <a:p>
            <a:pPr marL="342900" indent="-342900">
              <a:buFont typeface="Wingdings" panose="05000000000000000000" pitchFamily="2" charset="2"/>
              <a:buChar char="v"/>
            </a:pPr>
            <a:r>
              <a:rPr lang="en-US" sz="2400" dirty="0">
                <a:latin typeface="Libre Baskerville" panose="020B0604020202020204" charset="0"/>
              </a:rPr>
              <a:t>Customer attitudes biggest concern in hospitality compared to other industries</a:t>
            </a:r>
          </a:p>
          <a:p>
            <a:pPr marL="342900" indent="-342900">
              <a:buFont typeface="Wingdings" panose="05000000000000000000" pitchFamily="2" charset="2"/>
              <a:buChar char="v"/>
            </a:pPr>
            <a:endParaRPr lang="en-US" sz="2400" dirty="0">
              <a:latin typeface="Libre Baskerville" panose="020B0604020202020204" charset="0"/>
            </a:endParaRPr>
          </a:p>
        </p:txBody>
      </p:sp>
    </p:spTree>
    <p:extLst>
      <p:ext uri="{BB962C8B-B14F-4D97-AF65-F5344CB8AC3E}">
        <p14:creationId xmlns:p14="http://schemas.microsoft.com/office/powerpoint/2010/main" val="3069142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A739-42DD-48A4-9C2F-340EBBB2B24D}"/>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Sector Strategies –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Competitive Advantages</a:t>
            </a:r>
          </a:p>
        </p:txBody>
      </p:sp>
      <p:sp>
        <p:nvSpPr>
          <p:cNvPr id="3" name="Text Placeholder 2">
            <a:extLst>
              <a:ext uri="{FF2B5EF4-FFF2-40B4-BE49-F238E27FC236}">
                <a16:creationId xmlns:a16="http://schemas.microsoft.com/office/drawing/2014/main" id="{0DA05709-897B-45AD-8EAC-270BA583B15D}"/>
              </a:ext>
            </a:extLst>
          </p:cNvPr>
          <p:cNvSpPr>
            <a:spLocks noGrp="1"/>
          </p:cNvSpPr>
          <p:nvPr>
            <p:ph type="body" idx="1"/>
          </p:nvPr>
        </p:nvSpPr>
        <p:spPr>
          <a:xfrm>
            <a:off x="457200" y="1267393"/>
            <a:ext cx="8229599" cy="276999"/>
          </a:xfrm>
        </p:spPr>
        <p:txBody>
          <a:bodyPr/>
          <a:lstStyle/>
          <a:p>
            <a:pPr marL="342900" indent="-342900" algn="just" eaLnBrk="1" hangingPunct="1">
              <a:lnSpc>
                <a:spcPct val="90000"/>
              </a:lnSpc>
              <a:buFont typeface="Wingdings" panose="05000000000000000000" pitchFamily="2" charset="2"/>
              <a:buChar char="v"/>
            </a:pPr>
            <a:r>
              <a:rPr lang="en-US" altLang="en-US" sz="1800" b="1" dirty="0">
                <a:latin typeface="Libre Baskerville" panose="020B0604020202020204" charset="0"/>
              </a:rPr>
              <a:t>Benefits (competitive advantage):</a:t>
            </a:r>
          </a:p>
          <a:p>
            <a:pPr marL="749259" lvl="1" indent="-342900" algn="just" eaLnBrk="1" hangingPunct="1">
              <a:lnSpc>
                <a:spcPct val="90000"/>
              </a:lnSpc>
              <a:buFont typeface="Wingdings" panose="05000000000000000000" pitchFamily="2" charset="2"/>
              <a:buChar char="v"/>
            </a:pPr>
            <a:r>
              <a:rPr lang="en-US" altLang="en-US" sz="1800" dirty="0">
                <a:latin typeface="Libre Baskerville" panose="020B0604020202020204" charset="0"/>
              </a:rPr>
              <a:t>Lower turnover, increased psychological safety and productivity</a:t>
            </a:r>
          </a:p>
          <a:p>
            <a:pPr marL="749259" lvl="1" indent="-342900" algn="just" eaLnBrk="1" hangingPunct="1">
              <a:lnSpc>
                <a:spcPct val="90000"/>
              </a:lnSpc>
              <a:buFont typeface="Wingdings" panose="05000000000000000000" pitchFamily="2" charset="2"/>
              <a:buChar char="v"/>
            </a:pPr>
            <a:r>
              <a:rPr lang="en-US" altLang="en-US" sz="1800" dirty="0">
                <a:latin typeface="Libre Baskerville" panose="020B0604020202020204" charset="0"/>
              </a:rPr>
              <a:t>Improved innovation, problem solving abilities, ability to compete in all markets, react to expectations of diverse consumers.</a:t>
            </a:r>
          </a:p>
          <a:p>
            <a:pPr marL="749259" lvl="1" indent="-342900" algn="just" eaLnBrk="1" hangingPunct="1">
              <a:lnSpc>
                <a:spcPct val="90000"/>
              </a:lnSpc>
              <a:buFont typeface="Wingdings" panose="05000000000000000000" pitchFamily="2" charset="2"/>
              <a:buChar char="v"/>
            </a:pPr>
            <a:r>
              <a:rPr lang="en-US" altLang="en-US" sz="1800" dirty="0">
                <a:latin typeface="Libre Baskerville" panose="020B0604020202020204" charset="0"/>
              </a:rPr>
              <a:t>Establishing positive company image and increasing customer satisfaction</a:t>
            </a:r>
          </a:p>
          <a:p>
            <a:pPr marL="749259" lvl="1" indent="-342900" algn="just" eaLnBrk="1" hangingPunct="1">
              <a:lnSpc>
                <a:spcPct val="90000"/>
              </a:lnSpc>
              <a:buFont typeface="Wingdings" panose="05000000000000000000" pitchFamily="2" charset="2"/>
              <a:buChar char="v"/>
            </a:pPr>
            <a:r>
              <a:rPr lang="en-US" altLang="en-US" sz="1800" dirty="0">
                <a:latin typeface="Libre Baskerville" panose="020B0604020202020204" charset="0"/>
              </a:rPr>
              <a:t>Positive effects on workforce </a:t>
            </a:r>
          </a:p>
          <a:p>
            <a:pPr marL="342900" indent="-342900" algn="just" eaLnBrk="1" hangingPunct="1">
              <a:lnSpc>
                <a:spcPct val="90000"/>
              </a:lnSpc>
              <a:buFont typeface="Wingdings" panose="05000000000000000000" pitchFamily="2" charset="2"/>
              <a:buChar char="v"/>
            </a:pPr>
            <a:r>
              <a:rPr lang="en-US" altLang="en-US" sz="1800" b="1" dirty="0">
                <a:latin typeface="Libre Baskerville" panose="020B0604020202020204" charset="0"/>
              </a:rPr>
              <a:t>Challenges:</a:t>
            </a:r>
          </a:p>
          <a:p>
            <a:pPr marL="749259" lvl="1" indent="-342900" algn="just" eaLnBrk="1" hangingPunct="1">
              <a:lnSpc>
                <a:spcPct val="90000"/>
              </a:lnSpc>
              <a:buFont typeface="Wingdings" panose="05000000000000000000" pitchFamily="2" charset="2"/>
              <a:buChar char="v"/>
            </a:pPr>
            <a:r>
              <a:rPr lang="en-US" altLang="en-US" sz="1800" dirty="0">
                <a:latin typeface="Libre Baskerville" panose="020B0604020202020204" charset="0"/>
              </a:rPr>
              <a:t>Stereotyping/skepticism / Productivity issues when there is a mismatch between position and abilities</a:t>
            </a:r>
          </a:p>
          <a:p>
            <a:pPr marL="342900" indent="-342900" algn="just" eaLnBrk="1" hangingPunct="1">
              <a:lnSpc>
                <a:spcPct val="90000"/>
              </a:lnSpc>
              <a:buFont typeface="Wingdings" panose="05000000000000000000" pitchFamily="2" charset="2"/>
              <a:buChar char="v"/>
            </a:pPr>
            <a:r>
              <a:rPr lang="en-US" altLang="en-US" sz="1800" b="1" dirty="0">
                <a:latin typeface="Libre Baskerville" panose="020B0604020202020204" charset="0"/>
              </a:rPr>
              <a:t>Best practices:</a:t>
            </a:r>
          </a:p>
          <a:p>
            <a:pPr marL="752478" lvl="1" indent="-342900" algn="just">
              <a:lnSpc>
                <a:spcPct val="90000"/>
              </a:lnSpc>
              <a:buFont typeface="Wingdings" panose="05000000000000000000" pitchFamily="2" charset="2"/>
              <a:buChar char="v"/>
            </a:pPr>
            <a:r>
              <a:rPr lang="en-US" altLang="en-US" sz="1800" dirty="0">
                <a:latin typeface="Libre Baskerville" panose="020B0604020202020204" charset="0"/>
              </a:rPr>
              <a:t>Leadership commitment</a:t>
            </a:r>
          </a:p>
          <a:p>
            <a:pPr marL="752478" lvl="1" indent="-342900" algn="just">
              <a:lnSpc>
                <a:spcPct val="90000"/>
              </a:lnSpc>
              <a:buFont typeface="Wingdings" panose="05000000000000000000" pitchFamily="2" charset="2"/>
              <a:buChar char="v"/>
            </a:pPr>
            <a:r>
              <a:rPr lang="en-US" altLang="en-US" sz="1800" dirty="0">
                <a:latin typeface="Libre Baskerville" panose="020B0604020202020204" charset="0"/>
              </a:rPr>
              <a:t>Matching abilities with position through training</a:t>
            </a:r>
          </a:p>
          <a:p>
            <a:pPr marL="752478" lvl="1" indent="-342900" algn="just">
              <a:lnSpc>
                <a:spcPct val="90000"/>
              </a:lnSpc>
              <a:buFont typeface="Wingdings" panose="05000000000000000000" pitchFamily="2" charset="2"/>
              <a:buChar char="v"/>
            </a:pPr>
            <a:r>
              <a:rPr lang="en-US" altLang="en-US" sz="1800" dirty="0">
                <a:latin typeface="Libre Baskerville" panose="020B0604020202020204" charset="0"/>
              </a:rPr>
              <a:t>Holding all employees to the same standards</a:t>
            </a:r>
          </a:p>
          <a:p>
            <a:pPr marL="752478" lvl="1" indent="-342900" algn="just">
              <a:lnSpc>
                <a:spcPct val="90000"/>
              </a:lnSpc>
              <a:buFont typeface="Wingdings" panose="05000000000000000000" pitchFamily="2" charset="2"/>
              <a:buChar char="v"/>
            </a:pPr>
            <a:r>
              <a:rPr lang="en-US" altLang="en-US" sz="1800" dirty="0">
                <a:latin typeface="Libre Baskerville" panose="020B0604020202020204" charset="0"/>
              </a:rPr>
              <a:t>Dedicated department/person </a:t>
            </a:r>
          </a:p>
          <a:p>
            <a:pPr marL="752478" lvl="1" indent="-342900" algn="just">
              <a:lnSpc>
                <a:spcPct val="90000"/>
              </a:lnSpc>
              <a:buFont typeface="Wingdings" panose="05000000000000000000" pitchFamily="2" charset="2"/>
              <a:buChar char="v"/>
            </a:pPr>
            <a:r>
              <a:rPr lang="en-US" altLang="en-US" sz="1800" dirty="0">
                <a:latin typeface="Libre Baskerville" panose="020B0604020202020204" charset="0"/>
              </a:rPr>
              <a:t>Partnering with school systems, local agencies and disability groups</a:t>
            </a:r>
          </a:p>
          <a:p>
            <a:pPr marL="752478" lvl="1" indent="-342900" algn="just">
              <a:lnSpc>
                <a:spcPct val="90000"/>
              </a:lnSpc>
              <a:buFont typeface="Wingdings" panose="05000000000000000000" pitchFamily="2" charset="2"/>
              <a:buChar char="v"/>
            </a:pPr>
            <a:r>
              <a:rPr lang="en-US" altLang="en-US" sz="1800" dirty="0">
                <a:latin typeface="Libre Baskerville" panose="020B0604020202020204" charset="0"/>
              </a:rPr>
              <a:t>Establishing disability champions and ambassadors</a:t>
            </a:r>
            <a:endParaRPr lang="en-US" altLang="en-US" sz="1800" b="1" dirty="0">
              <a:latin typeface="Libre Baskerville" panose="020B0604020202020204" charset="0"/>
            </a:endParaRPr>
          </a:p>
          <a:p>
            <a:pPr marL="406359" lvl="1" indent="0" algn="just" eaLnBrk="1" hangingPunct="1">
              <a:lnSpc>
                <a:spcPct val="90000"/>
              </a:lnSpc>
            </a:pPr>
            <a:endParaRPr lang="en-US" altLang="en-US" sz="1800" dirty="0">
              <a:latin typeface="Libre Baskerville" panose="020B0604020202020204" charset="0"/>
            </a:endParaRPr>
          </a:p>
        </p:txBody>
      </p:sp>
    </p:spTree>
    <p:extLst>
      <p:ext uri="{BB962C8B-B14F-4D97-AF65-F5344CB8AC3E}">
        <p14:creationId xmlns:p14="http://schemas.microsoft.com/office/powerpoint/2010/main" val="2870988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hape 181">
            <a:extLst>
              <a:ext uri="{FF2B5EF4-FFF2-40B4-BE49-F238E27FC236}">
                <a16:creationId xmlns:a16="http://schemas.microsoft.com/office/drawing/2014/main" id="{DA9B1CAA-A004-4FD8-BE25-B9026B77E9C7}"/>
              </a:ext>
            </a:extLst>
          </p:cNvPr>
          <p:cNvSpPr txBox="1">
            <a:spLocks noGrp="1"/>
          </p:cNvSpPr>
          <p:nvPr>
            <p:ph type="title"/>
          </p:nvPr>
        </p:nvSpPr>
        <p:spPr/>
        <p:txBody>
          <a:bodyPr/>
          <a:lstStyle/>
          <a:p>
            <a:pPr algn="r" eaLnBrk="1" fontAlgn="auto" hangingPunct="1">
              <a:buClr>
                <a:srgbClr val="FFFFFF"/>
              </a:buClr>
              <a:buSzPct val="25000"/>
              <a:buFont typeface="Calibri" panose="020F0502020204030204" pitchFamily="34" charset="0"/>
              <a:buNone/>
              <a:defRPr/>
            </a:pPr>
            <a:r>
              <a:rPr lang="en-US" altLang="en-US" sz="2400" b="1" dirty="0">
                <a:solidFill>
                  <a:schemeClr val="bg1"/>
                </a:solidFill>
                <a:latin typeface="Libre Baskerville" panose="020B0604020202020204" charset="0"/>
                <a:cs typeface="Arial" panose="020B0604020202020204" pitchFamily="34" charset="0"/>
                <a:sym typeface="Calibri" panose="020F0502020204030204" pitchFamily="34" charset="0"/>
              </a:rPr>
              <a:t>Jobs in Entertainment / Culture</a:t>
            </a:r>
          </a:p>
        </p:txBody>
      </p:sp>
      <p:sp>
        <p:nvSpPr>
          <p:cNvPr id="59395" name="Shape 182">
            <a:extLst>
              <a:ext uri="{FF2B5EF4-FFF2-40B4-BE49-F238E27FC236}">
                <a16:creationId xmlns:a16="http://schemas.microsoft.com/office/drawing/2014/main" id="{A1D09366-5476-4648-B4FE-921BE8947E2A}"/>
              </a:ext>
            </a:extLst>
          </p:cNvPr>
          <p:cNvSpPr>
            <a:spLocks noGrp="1"/>
          </p:cNvSpPr>
          <p:nvPr>
            <p:ph type="body" idx="1"/>
          </p:nvPr>
        </p:nvSpPr>
        <p:spPr>
          <a:xfrm>
            <a:off x="434975" y="1524000"/>
            <a:ext cx="8229600" cy="4525963"/>
          </a:xfrm>
        </p:spPr>
        <p:txBody>
          <a:bodyPr/>
          <a:lstStyle/>
          <a:p>
            <a:pPr marL="660400" lvl="1" indent="-457200" eaLnBrk="1" hangingPunct="1">
              <a:spcBef>
                <a:spcPts val="638"/>
              </a:spcBef>
              <a:buClr>
                <a:srgbClr val="000000"/>
              </a:buClr>
              <a:buSzTx/>
              <a:buFont typeface="Wingdings" panose="05000000000000000000" pitchFamily="2" charset="2"/>
              <a:buChar char="v"/>
            </a:pPr>
            <a:r>
              <a:rPr lang="en-US" altLang="en-US" sz="1800" dirty="0">
                <a:solidFill>
                  <a:srgbClr val="000000"/>
                </a:solidFill>
                <a:latin typeface="Libre Baskerville" panose="020B0604020202020204" charset="0"/>
                <a:cs typeface="Arial" panose="020B0604020202020204" pitchFamily="34" charset="0"/>
                <a:sym typeface="Calibri" panose="020F0502020204030204" pitchFamily="34" charset="0"/>
              </a:rPr>
              <a:t>In a culture where diversity has become more recognized, including people with disabilities in entertainment/culture shows will only make show business more of a trend setter, more progressive and most definitely more appealing!</a:t>
            </a:r>
          </a:p>
          <a:p>
            <a:pPr marL="660400" lvl="1" indent="-457200" eaLnBrk="1" hangingPunct="1">
              <a:spcBef>
                <a:spcPts val="638"/>
              </a:spcBef>
              <a:buClr>
                <a:srgbClr val="000000"/>
              </a:buClr>
              <a:buSzTx/>
              <a:buFont typeface="Wingdings" panose="05000000000000000000" pitchFamily="2" charset="2"/>
              <a:buChar char="v"/>
            </a:pPr>
            <a:r>
              <a:rPr lang="en-US" altLang="en-US" sz="1800" b="1" dirty="0">
                <a:solidFill>
                  <a:srgbClr val="000000"/>
                </a:solidFill>
                <a:latin typeface="Libre Baskerville" panose="020B0604020202020204" charset="0"/>
                <a:cs typeface="Arial" panose="020B0604020202020204" pitchFamily="34" charset="0"/>
                <a:sym typeface="Calibri" panose="020F0502020204030204" pitchFamily="34" charset="0"/>
              </a:rPr>
              <a:t>Combating stigma against people with disabilities needs to include engagement with showrunners / producers / actors</a:t>
            </a:r>
            <a:r>
              <a:rPr lang="en-US" altLang="en-US" sz="1800" dirty="0">
                <a:solidFill>
                  <a:srgbClr val="000000"/>
                </a:solidFill>
                <a:latin typeface="Libre Baskerville" panose="020B0604020202020204" charset="0"/>
                <a:cs typeface="Arial" panose="020B0604020202020204" pitchFamily="34" charset="0"/>
                <a:sym typeface="Calibri" panose="020F0502020204030204" pitchFamily="34" charset="0"/>
              </a:rPr>
              <a:t>.</a:t>
            </a:r>
          </a:p>
        </p:txBody>
      </p:sp>
      <p:pic>
        <p:nvPicPr>
          <p:cNvPr id="62470" name="Picture 6" descr="The picture on the bottom left corner of the slide shows the cast of Born This Way posing for the camera; there are 7 cast members. The picture on the bottom right corner of the slide shows the cast of Push Girls - four women in wheelchairs - holding up a sign that says push girls." title="Born this Way and Push Girls">
            <a:extLst>
              <a:ext uri="{FF2B5EF4-FFF2-40B4-BE49-F238E27FC236}">
                <a16:creationId xmlns:a16="http://schemas.microsoft.com/office/drawing/2014/main" id="{0344A524-1F73-4701-9C1C-5C94CF9A2540}"/>
              </a:ext>
            </a:extLst>
          </p:cNvPr>
          <p:cNvPicPr>
            <a:picLocks noChangeAspect="1" noChangeArrowheads="1"/>
          </p:cNvPicPr>
          <p:nvPr/>
        </p:nvPicPr>
        <p:blipFill>
          <a:blip r:embed="rId3"/>
          <a:srcRect/>
          <a:stretch>
            <a:fillRect/>
          </a:stretch>
        </p:blipFill>
        <p:spPr bwMode="auto">
          <a:xfrm>
            <a:off x="190500" y="4114800"/>
            <a:ext cx="87630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82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0">
            <a:extLst>
              <a:ext uri="{FF2B5EF4-FFF2-40B4-BE49-F238E27FC236}">
                <a16:creationId xmlns:a16="http://schemas.microsoft.com/office/drawing/2014/main" id="{61AF4838-84E6-426B-8096-95C9ED0FEF4C}"/>
              </a:ext>
            </a:extLst>
          </p:cNvPr>
          <p:cNvSpPr txBox="1">
            <a:spLocks/>
          </p:cNvSpPr>
          <p:nvPr/>
        </p:nvSpPr>
        <p:spPr>
          <a:xfrm>
            <a:off x="2125663" y="1628614"/>
            <a:ext cx="6854717" cy="5105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pPr marL="546100" lvl="1" indent="-342900">
              <a:spcBef>
                <a:spcPct val="0"/>
              </a:spcBef>
              <a:buClr>
                <a:srgbClr val="000000"/>
              </a:buClr>
              <a:buFont typeface="Wingdings" panose="05000000000000000000" pitchFamily="2" charset="2"/>
              <a:buChar char="v"/>
            </a:pPr>
            <a:r>
              <a:rPr lang="en-US" altLang="en-US" sz="1600" dirty="0">
                <a:latin typeface="Libre Baskerville" panose="020B0604020202020204" charset="0"/>
                <a:cs typeface="Arial" panose="020B0604020202020204" pitchFamily="34" charset="0"/>
                <a:sym typeface="Calibri" panose="020F0502020204030204" pitchFamily="34" charset="0"/>
              </a:rPr>
              <a:t>Long Beach’s Labor Force Participation Rate (LFPR) is 64.3%.</a:t>
            </a:r>
            <a:r>
              <a:rPr lang="en-US" altLang="en-US" sz="1600" baseline="30000" dirty="0">
                <a:latin typeface="Libre Baskerville" panose="020B0604020202020204" charset="0"/>
                <a:cs typeface="Arial" panose="020B0604020202020204" pitchFamily="34" charset="0"/>
                <a:sym typeface="Calibri" panose="020F0502020204030204" pitchFamily="34" charset="0"/>
              </a:rPr>
              <a:t> 1</a:t>
            </a:r>
          </a:p>
          <a:p>
            <a:pPr marL="546100" lvl="1" indent="-342900">
              <a:spcBef>
                <a:spcPct val="0"/>
              </a:spcBef>
              <a:buClr>
                <a:srgbClr val="000000"/>
              </a:buClr>
              <a:buFont typeface="Wingdings" panose="05000000000000000000" pitchFamily="2" charset="2"/>
              <a:buChar char="v"/>
            </a:pPr>
            <a:r>
              <a:rPr lang="en-US" altLang="en-US" sz="1600" dirty="0">
                <a:latin typeface="Libre Baskerville" panose="020B0604020202020204" charset="0"/>
                <a:cs typeface="Arial" panose="020B0604020202020204" pitchFamily="34" charset="0"/>
                <a:sym typeface="Calibri" panose="020F0502020204030204" pitchFamily="34" charset="0"/>
              </a:rPr>
              <a:t>In total, there are 46,573 LB residents with disabilities.</a:t>
            </a:r>
            <a:r>
              <a:rPr lang="en-US" altLang="en-US" sz="1600" baseline="30000" dirty="0">
                <a:latin typeface="Libre Baskerville" panose="020B0604020202020204" charset="0"/>
                <a:cs typeface="Arial" panose="020B0604020202020204" pitchFamily="34" charset="0"/>
                <a:sym typeface="Calibri" panose="020F0502020204030204" pitchFamily="34" charset="0"/>
              </a:rPr>
              <a:t> 1</a:t>
            </a:r>
          </a:p>
          <a:p>
            <a:pPr marL="546100" lvl="1" indent="-342900">
              <a:spcBef>
                <a:spcPct val="0"/>
              </a:spcBef>
              <a:buClr>
                <a:srgbClr val="000000"/>
              </a:buClr>
              <a:buFont typeface="Wingdings" panose="05000000000000000000" pitchFamily="2" charset="2"/>
              <a:buChar char="v"/>
            </a:pPr>
            <a:r>
              <a:rPr lang="en-US" altLang="en-US" sz="1600" dirty="0">
                <a:latin typeface="Libre Baskerville" panose="020B0604020202020204" charset="0"/>
                <a:cs typeface="Arial" panose="020B0604020202020204" pitchFamily="34" charset="0"/>
                <a:sym typeface="Calibri" panose="020F0502020204030204" pitchFamily="34" charset="0"/>
              </a:rPr>
              <a:t>Only 9,417 LB residents with disabilities (ages 16-64) have jobs. </a:t>
            </a:r>
            <a:r>
              <a:rPr lang="en-US" altLang="en-US" sz="1600" baseline="30000" dirty="0">
                <a:latin typeface="Libre Baskerville" panose="020B0604020202020204" charset="0"/>
                <a:cs typeface="Arial" panose="020B0604020202020204" pitchFamily="34" charset="0"/>
                <a:sym typeface="Calibri" panose="020F0502020204030204" pitchFamily="34" charset="0"/>
              </a:rPr>
              <a:t>1</a:t>
            </a:r>
          </a:p>
          <a:p>
            <a:pPr marL="546100" lvl="1" indent="-342900">
              <a:spcBef>
                <a:spcPct val="0"/>
              </a:spcBef>
              <a:buClr>
                <a:srgbClr val="000000"/>
              </a:buClr>
              <a:buFont typeface="Wingdings" panose="05000000000000000000" pitchFamily="2" charset="2"/>
              <a:buChar char="v"/>
            </a:pPr>
            <a:r>
              <a:rPr lang="en-US" altLang="en-US" sz="1600" b="1" dirty="0">
                <a:latin typeface="Libre Baskerville" panose="020B0604020202020204" charset="0"/>
                <a:cs typeface="Arial" panose="020B0604020202020204" pitchFamily="34" charset="0"/>
                <a:sym typeface="Calibri" panose="020F0502020204030204" pitchFamily="34" charset="0"/>
              </a:rPr>
              <a:t>That means that less than one in four people with disabilities in LB have a job, are earning an income and becoming independent. </a:t>
            </a:r>
          </a:p>
          <a:p>
            <a:pPr marL="546100" lvl="1" indent="-342900">
              <a:spcBef>
                <a:spcPct val="0"/>
              </a:spcBef>
              <a:buClr>
                <a:srgbClr val="000000"/>
              </a:buClr>
              <a:buFont typeface="Wingdings" panose="05000000000000000000" pitchFamily="2" charset="2"/>
              <a:buChar char="v"/>
            </a:pPr>
            <a:r>
              <a:rPr lang="en-US" altLang="en-US" sz="1600" dirty="0">
                <a:latin typeface="Libre Baskerville" panose="020B0604020202020204" charset="0"/>
                <a:cs typeface="Arial" panose="020B0604020202020204" pitchFamily="34" charset="0"/>
                <a:sym typeface="Calibri" panose="020F0502020204030204" pitchFamily="34" charset="0"/>
              </a:rPr>
              <a:t>Despite 1 in 10 LB residents having a disability, people with disabilities make up only 4% of your city’s workforce. </a:t>
            </a:r>
            <a:r>
              <a:rPr lang="en-US" altLang="en-US" sz="1600" baseline="30000" dirty="0">
                <a:latin typeface="Libre Baskerville" panose="020B0604020202020204" charset="0"/>
                <a:cs typeface="Arial" panose="020B0604020202020204" pitchFamily="34" charset="0"/>
                <a:sym typeface="Calibri" panose="020F0502020204030204" pitchFamily="34" charset="0"/>
              </a:rPr>
              <a:t>2</a:t>
            </a:r>
          </a:p>
          <a:p>
            <a:pPr marL="546100" lvl="1" indent="-342900">
              <a:spcBef>
                <a:spcPct val="0"/>
              </a:spcBef>
              <a:buClr>
                <a:srgbClr val="000000"/>
              </a:buClr>
              <a:buFont typeface="Wingdings" panose="05000000000000000000" pitchFamily="2" charset="2"/>
              <a:buChar char="v"/>
            </a:pPr>
            <a:r>
              <a:rPr lang="en-US" altLang="en-US" sz="1600" b="1" dirty="0">
                <a:latin typeface="Libre Baskerville" panose="020B0604020202020204" charset="0"/>
                <a:cs typeface="Arial" panose="020B0604020202020204" pitchFamily="34" charset="0"/>
                <a:sym typeface="Calibri" panose="020F0502020204030204" pitchFamily="34" charset="0"/>
              </a:rPr>
              <a:t>25.1% of LB residents with disabilities live below the poverty line compared to 17.4% of LB residents without disabilities. </a:t>
            </a:r>
          </a:p>
          <a:p>
            <a:pPr marL="546100" lvl="1" indent="-342900">
              <a:spcBef>
                <a:spcPct val="0"/>
              </a:spcBef>
              <a:buClr>
                <a:srgbClr val="000000"/>
              </a:buClr>
              <a:buFont typeface="Wingdings" panose="05000000000000000000" pitchFamily="2" charset="2"/>
              <a:buChar char="v"/>
            </a:pPr>
            <a:r>
              <a:rPr lang="en-US" altLang="en-US" sz="1600" dirty="0">
                <a:latin typeface="Libre Baskerville" panose="020B0604020202020204" charset="0"/>
                <a:cs typeface="Arial" panose="020B0604020202020204" pitchFamily="34" charset="0"/>
                <a:sym typeface="Calibri" panose="020F0502020204030204" pitchFamily="34" charset="0"/>
              </a:rPr>
              <a:t>Further, only 61.7 percent of students with disabilities in the Long Beach Unified School District completed high school.</a:t>
            </a:r>
          </a:p>
          <a:p>
            <a:pPr marL="546100" lvl="1" indent="-342900">
              <a:spcBef>
                <a:spcPct val="0"/>
              </a:spcBef>
              <a:buClr>
                <a:srgbClr val="000000"/>
              </a:buClr>
              <a:buFont typeface="Wingdings" panose="05000000000000000000" pitchFamily="2" charset="2"/>
              <a:buChar char="v"/>
            </a:pPr>
            <a:r>
              <a:rPr lang="en-US" altLang="en-US" sz="1600" dirty="0">
                <a:latin typeface="Libre Baskerville" panose="020B0604020202020204" charset="0"/>
                <a:cs typeface="Arial" panose="020B0604020202020204" pitchFamily="34" charset="0"/>
                <a:sym typeface="Calibri" panose="020F0502020204030204" pitchFamily="34" charset="0"/>
              </a:rPr>
              <a:t>California ranks 34th in the country in terms of jobs for persons with disabilities.</a:t>
            </a:r>
            <a:r>
              <a:rPr lang="en-US" altLang="en-US" sz="1600" baseline="30000" dirty="0">
                <a:latin typeface="Libre Baskerville" panose="020B0604020202020204" charset="0"/>
                <a:cs typeface="Arial" panose="020B0604020202020204" pitchFamily="34" charset="0"/>
                <a:sym typeface="Calibri" panose="020F0502020204030204" pitchFamily="34" charset="0"/>
              </a:rPr>
              <a:t> 4</a:t>
            </a:r>
          </a:p>
          <a:p>
            <a:pPr marL="546100" lvl="1" indent="-342900">
              <a:spcBef>
                <a:spcPts val="638"/>
              </a:spcBef>
              <a:buClr>
                <a:srgbClr val="000000"/>
              </a:buClr>
            </a:pPr>
            <a:endParaRPr lang="en-US" altLang="en-US" sz="1600" baseline="30000" dirty="0">
              <a:latin typeface="Libre Baskerville" panose="020B0604020202020204" charset="0"/>
              <a:cs typeface="Arial" panose="020B0604020202020204" pitchFamily="34" charset="0"/>
              <a:sym typeface="Calibri" panose="020F0502020204030204" pitchFamily="34" charset="0"/>
            </a:endParaRPr>
          </a:p>
          <a:p>
            <a:pPr indent="-139700">
              <a:spcBef>
                <a:spcPts val="638"/>
              </a:spcBef>
              <a:buClr>
                <a:srgbClr val="000000"/>
              </a:buClr>
              <a:buSzPct val="25000"/>
            </a:pPr>
            <a:endParaRPr lang="en-US" altLang="en-US" sz="1600" dirty="0">
              <a:latin typeface="Libre Baskerville" panose="020B0604020202020204" charset="0"/>
              <a:cs typeface="Arial" panose="020B0604020202020204" pitchFamily="34" charset="0"/>
              <a:sym typeface="Calibri" panose="020F0502020204030204" pitchFamily="34" charset="0"/>
            </a:endParaRPr>
          </a:p>
        </p:txBody>
      </p:sp>
      <p:sp>
        <p:nvSpPr>
          <p:cNvPr id="3" name="Shape 72">
            <a:extLst>
              <a:ext uri="{FF2B5EF4-FFF2-40B4-BE49-F238E27FC236}">
                <a16:creationId xmlns:a16="http://schemas.microsoft.com/office/drawing/2014/main" id="{8FA84467-2D4E-4B90-AD81-13B13E5DD2C1}"/>
              </a:ext>
            </a:extLst>
          </p:cNvPr>
          <p:cNvSpPr txBox="1">
            <a:spLocks noChangeArrowheads="1"/>
          </p:cNvSpPr>
          <p:nvPr/>
        </p:nvSpPr>
        <p:spPr bwMode="auto">
          <a:xfrm>
            <a:off x="106363" y="4016375"/>
            <a:ext cx="20193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Calibri" panose="020F0502020204030204" pitchFamily="34" charset="0"/>
              <a:buAutoNum type="arabicPeriod"/>
            </a:pPr>
            <a:r>
              <a:rPr lang="en-US" altLang="en-US" sz="1300" b="1" u="sng">
                <a:solidFill>
                  <a:schemeClr val="hlink"/>
                </a:solidFill>
                <a:latin typeface="Calibri" panose="020F0502020204030204" pitchFamily="34" charset="0"/>
                <a:sym typeface="Calibri" panose="020F0502020204030204" pitchFamily="34" charset="0"/>
                <a:hlinkClick r:id="rId2"/>
              </a:rPr>
              <a:t>2015 American Community Survey 1-Year Estimates</a:t>
            </a:r>
            <a:endParaRPr lang="en-US" altLang="en-US" sz="1300" b="1" u="sng">
              <a:solidFill>
                <a:schemeClr val="hlink"/>
              </a:solidFill>
              <a:latin typeface="Calibri" panose="020F0502020204030204" pitchFamily="34" charset="0"/>
              <a:sym typeface="Calibri" panose="020F0502020204030204" pitchFamily="34" charset="0"/>
              <a:hlinkClick r:id="" action="ppaction://noaction"/>
            </a:endParaRPr>
          </a:p>
          <a:p>
            <a:pPr eaLnBrk="1" hangingPunct="1">
              <a:buClr>
                <a:srgbClr val="000000"/>
              </a:buClr>
              <a:buSzPct val="100000"/>
              <a:buFont typeface="Calibri" panose="020F0502020204030204" pitchFamily="34" charset="0"/>
              <a:buAutoNum type="arabicPeriod"/>
            </a:pPr>
            <a:r>
              <a:rPr lang="en-US" altLang="en-US" sz="1300" b="1" u="sng">
                <a:solidFill>
                  <a:schemeClr val="hlink"/>
                </a:solidFill>
                <a:latin typeface="Calibri" panose="020F0502020204030204" pitchFamily="34" charset="0"/>
                <a:sym typeface="Calibri" panose="020F0502020204030204" pitchFamily="34" charset="0"/>
                <a:hlinkClick r:id="" action="ppaction://noaction"/>
              </a:rPr>
              <a:t>Census Bureau - 2015 American Community Survey</a:t>
            </a:r>
          </a:p>
          <a:p>
            <a:pPr eaLnBrk="1" hangingPunct="1">
              <a:buClr>
                <a:srgbClr val="000000"/>
              </a:buClr>
              <a:buSzPct val="100000"/>
              <a:buFont typeface="Calibri" panose="020F0502020204030204" pitchFamily="34" charset="0"/>
              <a:buAutoNum type="arabicPeriod"/>
            </a:pPr>
            <a:r>
              <a:rPr lang="en-US" altLang="en-US" sz="1300" b="1" u="sng">
                <a:solidFill>
                  <a:schemeClr val="hlink"/>
                </a:solidFill>
                <a:latin typeface="Calibri" panose="020F0502020204030204" pitchFamily="34" charset="0"/>
                <a:sym typeface="Calibri" panose="020F0502020204030204" pitchFamily="34" charset="0"/>
                <a:hlinkClick r:id="" action="ppaction://noaction"/>
              </a:rPr>
              <a:t>Long Beach Unified School District-Cohort Outcome Data 2015</a:t>
            </a:r>
          </a:p>
          <a:p>
            <a:pPr eaLnBrk="1" hangingPunct="1">
              <a:buClr>
                <a:srgbClr val="000000"/>
              </a:buClr>
              <a:buSzPct val="100000"/>
              <a:buFont typeface="Calibri" panose="020F0502020204030204" pitchFamily="34" charset="0"/>
              <a:buAutoNum type="arabicPeriod"/>
            </a:pPr>
            <a:r>
              <a:rPr lang="en-US" altLang="en-US" sz="1300" b="1" u="sng">
                <a:solidFill>
                  <a:schemeClr val="hlink"/>
                </a:solidFill>
                <a:latin typeface="Calibri" panose="020F0502020204030204" pitchFamily="34" charset="0"/>
                <a:sym typeface="Calibri" panose="020F0502020204030204" pitchFamily="34" charset="0"/>
                <a:hlinkClick r:id="rId3"/>
              </a:rPr>
              <a:t>Best and Worst States for Workers with Disabilities</a:t>
            </a:r>
          </a:p>
          <a:p>
            <a:pPr eaLnBrk="1" hangingPunct="1">
              <a:buClr>
                <a:srgbClr val="000000"/>
              </a:buClr>
              <a:buFont typeface="Arial" panose="020B0604020202020204" pitchFamily="34" charset="0"/>
              <a:buNone/>
            </a:pPr>
            <a:endParaRPr lang="en-US" altLang="en-US" sz="1300" b="1" u="sng">
              <a:solidFill>
                <a:schemeClr val="hlink"/>
              </a:solidFill>
              <a:latin typeface="Calibri" panose="020F0502020204030204" pitchFamily="34" charset="0"/>
              <a:sym typeface="Calibri" panose="020F0502020204030204" pitchFamily="34" charset="0"/>
            </a:endParaRPr>
          </a:p>
          <a:p>
            <a:pPr eaLnBrk="1" hangingPunct="1">
              <a:buClr>
                <a:srgbClr val="000000"/>
              </a:buClr>
              <a:buFont typeface="Arial" panose="020B0604020202020204" pitchFamily="34" charset="0"/>
              <a:buNone/>
            </a:pPr>
            <a:endParaRPr lang="en-US" altLang="en-US" sz="1200" b="1" u="sng">
              <a:solidFill>
                <a:schemeClr val="hlink"/>
              </a:solidFill>
              <a:latin typeface="Calibri" panose="020F0502020204030204" pitchFamily="34" charset="0"/>
              <a:sym typeface="Calibri" panose="020F0502020204030204" pitchFamily="34" charset="0"/>
            </a:endParaRPr>
          </a:p>
          <a:p>
            <a:pPr eaLnBrk="1" hangingPunct="1">
              <a:buClr>
                <a:srgbClr val="000000"/>
              </a:buClr>
              <a:buFont typeface="Arial" panose="020B0604020202020204" pitchFamily="34" charset="0"/>
              <a:buNone/>
            </a:pPr>
            <a:endParaRPr lang="en-US" altLang="en-US" sz="1200" b="1" u="sng">
              <a:solidFill>
                <a:schemeClr val="hlink"/>
              </a:solidFill>
              <a:latin typeface="Calibri" panose="020F0502020204030204" pitchFamily="34" charset="0"/>
              <a:sym typeface="Calibri" panose="020F0502020204030204" pitchFamily="34" charset="0"/>
              <a:hlinkClick r:id="rId3"/>
            </a:endParaRPr>
          </a:p>
        </p:txBody>
      </p:sp>
      <p:pic>
        <p:nvPicPr>
          <p:cNvPr id="4" name="Picture 4" descr="Headshot of Mayor Robert Garcia (Democrat)" title="Mayor Robert Garcia (D)">
            <a:extLst>
              <a:ext uri="{FF2B5EF4-FFF2-40B4-BE49-F238E27FC236}">
                <a16:creationId xmlns:a16="http://schemas.microsoft.com/office/drawing/2014/main" id="{FF139110-448E-4937-9E58-C5E0F054C732}"/>
              </a:ext>
            </a:extLst>
          </p:cNvPr>
          <p:cNvPicPr>
            <a:picLocks noChangeAspect="1" noChangeArrowheads="1"/>
          </p:cNvPicPr>
          <p:nvPr/>
        </p:nvPicPr>
        <p:blipFill>
          <a:blip r:embed="rId4"/>
          <a:srcRect/>
          <a:stretch>
            <a:fillRect/>
          </a:stretch>
        </p:blipFill>
        <p:spPr bwMode="auto">
          <a:xfrm>
            <a:off x="139700" y="1509713"/>
            <a:ext cx="1762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39C585AD-2694-49A2-946D-11DCFFCA3BF9}"/>
              </a:ext>
            </a:extLst>
          </p:cNvPr>
          <p:cNvSpPr>
            <a:spLocks noGrp="1"/>
          </p:cNvSpPr>
          <p:nvPr>
            <p:ph type="title" idx="4294967295"/>
          </p:nvPr>
        </p:nvSpPr>
        <p:spPr>
          <a:xfrm>
            <a:off x="457221" y="274339"/>
            <a:ext cx="8229599" cy="276999"/>
          </a:xfrm>
        </p:spPr>
        <p:txBody>
          <a:bodyPr/>
          <a:lstStyle/>
          <a:p>
            <a:pPr algn="r"/>
            <a:r>
              <a:rPr lang="en-US" sz="2400" b="1" dirty="0">
                <a:solidFill>
                  <a:schemeClr val="bg1"/>
                </a:solidFill>
                <a:latin typeface="Libre Baskerville" panose="020B0604020202020204" charset="0"/>
              </a:rPr>
              <a:t>Long Beach Statistics</a:t>
            </a:r>
          </a:p>
        </p:txBody>
      </p:sp>
    </p:spTree>
    <p:extLst>
      <p:ext uri="{BB962C8B-B14F-4D97-AF65-F5344CB8AC3E}">
        <p14:creationId xmlns:p14="http://schemas.microsoft.com/office/powerpoint/2010/main" val="2367755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3" name="Shape 333" descr="Image: a young African American man in a wheelchair. Superimposed text says: Studies show that 70% of young ppl with disabilities can get jobs and careers when they are given the right placement and support such as school to work transition training like Project SEARCH and Bridges."/>
          <p:cNvPicPr preferRelativeResize="0"/>
          <p:nvPr/>
        </p:nvPicPr>
        <p:blipFill>
          <a:blip r:embed="rId3">
            <a:alphaModFix/>
          </a:blip>
          <a:stretch>
            <a:fillRect/>
          </a:stretch>
        </p:blipFill>
        <p:spPr>
          <a:xfrm>
            <a:off x="5" y="1221054"/>
            <a:ext cx="9144001" cy="5636951"/>
          </a:xfrm>
          <a:prstGeom prst="rect">
            <a:avLst/>
          </a:prstGeom>
          <a:noFill/>
          <a:ln>
            <a:noFill/>
          </a:ln>
        </p:spPr>
      </p:pic>
      <p:sp>
        <p:nvSpPr>
          <p:cNvPr id="2" name="Title 1">
            <a:extLst>
              <a:ext uri="{FF2B5EF4-FFF2-40B4-BE49-F238E27FC236}">
                <a16:creationId xmlns:a16="http://schemas.microsoft.com/office/drawing/2014/main" id="{741EF4A0-E79D-4C82-A071-0C8E9EBDE588}"/>
              </a:ext>
            </a:extLst>
          </p:cNvPr>
          <p:cNvSpPr>
            <a:spLocks noGrp="1"/>
          </p:cNvSpPr>
          <p:nvPr>
            <p:ph type="title" idx="4294967295"/>
          </p:nvPr>
        </p:nvSpPr>
        <p:spPr/>
        <p:txBody>
          <a:bodyPr/>
          <a:lstStyle/>
          <a:p>
            <a:pPr algn="r"/>
            <a:r>
              <a:rPr lang="en-US" sz="2400" b="1" dirty="0">
                <a:solidFill>
                  <a:schemeClr val="bg1"/>
                </a:solidFill>
                <a:latin typeface="Libre Baskerville" panose="020B0604020202020204" charset="0"/>
              </a:rPr>
              <a:t>People</a:t>
            </a:r>
            <a:r>
              <a:rPr lang="en-US" sz="2400" b="1" baseline="0" dirty="0">
                <a:solidFill>
                  <a:schemeClr val="bg1"/>
                </a:solidFill>
                <a:latin typeface="Libre Baskerville" panose="020B0604020202020204" charset="0"/>
              </a:rPr>
              <a:t> with Disabilities CAN Succeed </a:t>
            </a:r>
            <a:endParaRPr lang="en-US" sz="2400" b="1" dirty="0">
              <a:solidFill>
                <a:schemeClr val="bg1"/>
              </a:solidFill>
              <a:latin typeface="Libre Baskerville" panose="020B060402020202020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Title 2">
            <a:extLst>
              <a:ext uri="{FF2B5EF4-FFF2-40B4-BE49-F238E27FC236}">
                <a16:creationId xmlns:a16="http://schemas.microsoft.com/office/drawing/2014/main" id="{C94D37E3-850C-4D92-8B77-3FF7A944F367}"/>
              </a:ext>
            </a:extLst>
          </p:cNvPr>
          <p:cNvSpPr>
            <a:spLocks noGrp="1"/>
          </p:cNvSpPr>
          <p:nvPr>
            <p:ph type="title"/>
          </p:nvPr>
        </p:nvSpPr>
        <p:spPr/>
        <p:txBody>
          <a:bodyPr/>
          <a:lstStyle/>
          <a:p>
            <a:pPr algn="r"/>
            <a:r>
              <a:rPr lang="en-US" sz="2000" b="1" dirty="0">
                <a:solidFill>
                  <a:schemeClr val="lt1"/>
                </a:solidFill>
                <a:latin typeface="Libre Baskerville" panose="020B0604020202020204" charset="0"/>
              </a:rPr>
              <a:t>One Common Goal: Employment </a:t>
            </a:r>
            <a:endParaRPr lang="en-US" sz="2000" b="1" dirty="0">
              <a:latin typeface="Libre Baskerville" panose="020B0604020202020204" charset="0"/>
            </a:endParaRPr>
          </a:p>
        </p:txBody>
      </p:sp>
      <p:sp>
        <p:nvSpPr>
          <p:cNvPr id="129" name="Shape 129"/>
          <p:cNvSpPr txBox="1">
            <a:spLocks noGrp="1"/>
          </p:cNvSpPr>
          <p:nvPr>
            <p:ph type="body" idx="1"/>
          </p:nvPr>
        </p:nvSpPr>
        <p:spPr>
          <a:xfrm>
            <a:off x="4184542" y="1577359"/>
            <a:ext cx="4502278" cy="297936"/>
          </a:xfrm>
          <a:prstGeom prst="rect">
            <a:avLst/>
          </a:prstGeom>
          <a:noFill/>
          <a:ln>
            <a:noFill/>
          </a:ln>
        </p:spPr>
        <p:txBody>
          <a:bodyPr lIns="91425" tIns="91425" rIns="91425" bIns="91425" anchor="t" anchorCtr="0">
            <a:noAutofit/>
          </a:bodyPr>
          <a:lstStyle/>
          <a:p>
            <a:pPr marL="114300" marR="0" lvl="0" indent="0" algn="l" rtl="0">
              <a:lnSpc>
                <a:spcPct val="100000"/>
              </a:lnSpc>
              <a:spcBef>
                <a:spcPts val="0"/>
              </a:spcBef>
              <a:spcAft>
                <a:spcPts val="0"/>
              </a:spcAft>
              <a:buClr>
                <a:schemeClr val="dk1"/>
              </a:buClr>
              <a:buSzPct val="25000"/>
              <a:buFont typeface="Noto Sans Symbols"/>
              <a:buNone/>
            </a:pPr>
            <a:r>
              <a:rPr lang="en-US" sz="2000" b="1" i="0" u="none" strike="noStrike" cap="none" dirty="0">
                <a:solidFill>
                  <a:schemeClr val="dk1"/>
                </a:solidFill>
                <a:latin typeface="Libre Baskerville" panose="020B0604020202020204" charset="0"/>
                <a:sym typeface="Calibri"/>
              </a:rPr>
              <a:t>High School Transition that Works: Lessons Learned from Project SEARCH </a:t>
            </a:r>
            <a:r>
              <a:rPr lang="en-US" sz="2000" b="0" i="0" u="none" strike="noStrike" cap="none" dirty="0">
                <a:solidFill>
                  <a:schemeClr val="dk1"/>
                </a:solidFill>
                <a:latin typeface="Libre Baskerville" panose="020B0604020202020204" charset="0"/>
                <a:sym typeface="Calibri"/>
              </a:rPr>
              <a:t>By Maryellen </a:t>
            </a:r>
            <a:r>
              <a:rPr lang="en-US" sz="2000" b="0" i="0" u="none" strike="noStrike" cap="none" dirty="0" err="1">
                <a:solidFill>
                  <a:schemeClr val="dk1"/>
                </a:solidFill>
                <a:latin typeface="Libre Baskerville" panose="020B0604020202020204" charset="0"/>
                <a:sym typeface="Calibri"/>
              </a:rPr>
              <a:t>Daston</a:t>
            </a:r>
            <a:r>
              <a:rPr lang="en-US" sz="2000" b="0" i="0" u="none" strike="noStrike" cap="none" dirty="0">
                <a:solidFill>
                  <a:schemeClr val="dk1"/>
                </a:solidFill>
                <a:latin typeface="Libre Baskerville" panose="020B0604020202020204" charset="0"/>
                <a:sym typeface="Calibri"/>
              </a:rPr>
              <a:t>, Erin Riehle, and Susie Rutkowski</a:t>
            </a:r>
          </a:p>
          <a:p>
            <a:pPr marL="114300" marR="0" lvl="0" indent="0" algn="l" rtl="0">
              <a:lnSpc>
                <a:spcPct val="100000"/>
              </a:lnSpc>
              <a:spcBef>
                <a:spcPts val="640"/>
              </a:spcBef>
              <a:spcAft>
                <a:spcPts val="0"/>
              </a:spcAft>
              <a:buClr>
                <a:schemeClr val="dk1"/>
              </a:buClr>
              <a:buSzPct val="25000"/>
              <a:buFont typeface="Noto Sans Symbols"/>
              <a:buNone/>
            </a:pPr>
            <a:endParaRPr sz="2000" b="0" i="0" u="none" strike="noStrike" cap="none" dirty="0">
              <a:solidFill>
                <a:schemeClr val="dk1"/>
              </a:solidFill>
              <a:latin typeface="Libre Baskerville" panose="020B0604020202020204" charset="0"/>
              <a:sym typeface="Calibri"/>
            </a:endParaRPr>
          </a:p>
          <a:p>
            <a:pPr marL="114300" marR="0" lvl="0" indent="0" algn="l" rtl="0">
              <a:lnSpc>
                <a:spcPct val="100000"/>
              </a:lnSpc>
              <a:spcBef>
                <a:spcPts val="640"/>
              </a:spcBef>
              <a:spcAft>
                <a:spcPts val="0"/>
              </a:spcAft>
              <a:buClr>
                <a:schemeClr val="dk1"/>
              </a:buClr>
              <a:buSzPct val="25000"/>
              <a:buFont typeface="Noto Sans Symbols"/>
              <a:buNone/>
            </a:pPr>
            <a:r>
              <a:rPr lang="en-US" sz="2000" b="0" i="0" u="none" strike="noStrike" cap="none" dirty="0">
                <a:solidFill>
                  <a:schemeClr val="dk1"/>
                </a:solidFill>
                <a:latin typeface="Libre Baskerville" panose="020B0604020202020204" charset="0"/>
                <a:sym typeface="Calibri"/>
              </a:rPr>
              <a:t>Paul H. Brookes Publishing Co., </a:t>
            </a:r>
          </a:p>
          <a:p>
            <a:pPr marL="114300" marR="0" lvl="0" indent="0" algn="l" rtl="0">
              <a:lnSpc>
                <a:spcPct val="100000"/>
              </a:lnSpc>
              <a:spcBef>
                <a:spcPts val="640"/>
              </a:spcBef>
              <a:spcAft>
                <a:spcPts val="0"/>
              </a:spcAft>
              <a:buClr>
                <a:schemeClr val="dk1"/>
              </a:buClr>
              <a:buSzPct val="25000"/>
              <a:buFont typeface="Noto Sans Symbols"/>
              <a:buNone/>
            </a:pPr>
            <a:endParaRPr lang="en-US" sz="2000" b="0" i="0" u="none" strike="noStrike" cap="none" dirty="0">
              <a:solidFill>
                <a:schemeClr val="dk1"/>
              </a:solidFill>
              <a:latin typeface="Libre Baskerville" panose="020B0604020202020204" charset="0"/>
              <a:sym typeface="Calibri"/>
            </a:endParaRPr>
          </a:p>
          <a:p>
            <a:pPr marL="400050" marR="0" lvl="0" indent="-285750" algn="l" rtl="0">
              <a:lnSpc>
                <a:spcPct val="100000"/>
              </a:lnSpc>
              <a:spcBef>
                <a:spcPts val="640"/>
              </a:spcBef>
              <a:spcAft>
                <a:spcPts val="0"/>
              </a:spcAft>
              <a:buClr>
                <a:schemeClr val="dk1"/>
              </a:buClr>
              <a:buSzPct val="100000"/>
              <a:buFont typeface="Noto Sans Symbols"/>
              <a:buChar char="▪"/>
            </a:pPr>
            <a:r>
              <a:rPr lang="en-US" sz="2000" b="0" i="0" u="none" strike="noStrike" cap="none" dirty="0">
                <a:solidFill>
                  <a:schemeClr val="dk1"/>
                </a:solidFill>
                <a:latin typeface="Libre Baskerville" panose="020B0604020202020204" charset="0"/>
                <a:sym typeface="Calibri"/>
              </a:rPr>
              <a:t>For more information go </a:t>
            </a:r>
            <a:r>
              <a:rPr lang="en-US" sz="2000" b="0" i="0" u="none" strike="noStrike" cap="none" dirty="0" err="1">
                <a:solidFill>
                  <a:schemeClr val="dk1"/>
                </a:solidFill>
                <a:latin typeface="Libre Baskerville" panose="020B0604020202020204" charset="0"/>
                <a:sym typeface="Calibri"/>
              </a:rPr>
              <a:t>to:</a:t>
            </a:r>
            <a:r>
              <a:rPr lang="en-US" sz="2000" b="0" i="0" u="sng" strike="noStrike" cap="none" dirty="0" err="1">
                <a:solidFill>
                  <a:schemeClr val="hlink"/>
                </a:solidFill>
                <a:latin typeface="Libre Baskerville" panose="020B0604020202020204" charset="0"/>
                <a:sym typeface="Calibri"/>
                <a:hlinkClick r:id="rId3"/>
              </a:rPr>
              <a:t>http</a:t>
            </a:r>
            <a:r>
              <a:rPr lang="en-US" sz="2000" b="0" i="0" u="sng" strike="noStrike" cap="none" dirty="0">
                <a:solidFill>
                  <a:schemeClr val="hlink"/>
                </a:solidFill>
                <a:latin typeface="Libre Baskerville" panose="020B0604020202020204" charset="0"/>
                <a:sym typeface="Calibri"/>
                <a:hlinkClick r:id="rId3"/>
              </a:rPr>
              <a:t>://projectsearch.us/</a:t>
            </a:r>
          </a:p>
          <a:p>
            <a:pPr marL="114300" marR="0" lvl="0" indent="0" algn="l" rtl="0">
              <a:lnSpc>
                <a:spcPct val="100000"/>
              </a:lnSpc>
              <a:spcBef>
                <a:spcPts val="640"/>
              </a:spcBef>
              <a:spcAft>
                <a:spcPts val="0"/>
              </a:spcAft>
              <a:buClr>
                <a:schemeClr val="dk1"/>
              </a:buClr>
              <a:buSzPct val="25000"/>
              <a:buFont typeface="Noto Sans Symbols"/>
              <a:buNone/>
            </a:pPr>
            <a:endParaRPr sz="2000" b="0" i="0" u="none" strike="noStrike" cap="none" dirty="0">
              <a:solidFill>
                <a:schemeClr val="dk1"/>
              </a:solidFill>
              <a:latin typeface="Libre Baskerville" panose="020B0604020202020204" charset="0"/>
              <a:sym typeface="Calibri"/>
            </a:endParaRPr>
          </a:p>
        </p:txBody>
      </p:sp>
      <p:pic>
        <p:nvPicPr>
          <p:cNvPr id="130" name="Shape 130" descr="Image of the the book High School Transition that works: Lessons Learned from Project SEARCH " title="High School Transition That Works"/>
          <p:cNvPicPr preferRelativeResize="0"/>
          <p:nvPr/>
        </p:nvPicPr>
        <p:blipFill rotWithShape="1">
          <a:blip r:embed="rId4">
            <a:alphaModFix/>
          </a:blip>
          <a:srcRect/>
          <a:stretch/>
        </p:blipFill>
        <p:spPr>
          <a:xfrm>
            <a:off x="381000" y="1676400"/>
            <a:ext cx="3276600" cy="4237038"/>
          </a:xfrm>
          <a:prstGeom prst="rect">
            <a:avLst/>
          </a:prstGeom>
          <a:noFill/>
          <a:ln>
            <a:noFill/>
          </a:ln>
        </p:spPr>
      </p:pic>
    </p:spTree>
    <p:extLst>
      <p:ext uri="{BB962C8B-B14F-4D97-AF65-F5344CB8AC3E}">
        <p14:creationId xmlns:p14="http://schemas.microsoft.com/office/powerpoint/2010/main" val="61709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2000" b="1" dirty="0">
                <a:solidFill>
                  <a:schemeClr val="bg1"/>
                </a:solidFill>
                <a:latin typeface="Libre Baskerville" panose="020B0604020202020204" charset="0"/>
              </a:rPr>
              <a:t>Putting Free Resources to Work</a:t>
            </a:r>
          </a:p>
        </p:txBody>
      </p:sp>
      <p:sp>
        <p:nvSpPr>
          <p:cNvPr id="5" name="Text Placeholder 4">
            <a:extLst>
              <a:ext uri="{FF2B5EF4-FFF2-40B4-BE49-F238E27FC236}">
                <a16:creationId xmlns:a16="http://schemas.microsoft.com/office/drawing/2014/main" id="{BD471A3A-1F4D-4188-B819-D7D7053ADB73}"/>
              </a:ext>
            </a:extLst>
          </p:cNvPr>
          <p:cNvSpPr>
            <a:spLocks noGrp="1"/>
          </p:cNvSpPr>
          <p:nvPr>
            <p:ph type="body" idx="1"/>
          </p:nvPr>
        </p:nvSpPr>
        <p:spPr>
          <a:xfrm>
            <a:off x="699456" y="5622299"/>
            <a:ext cx="8229023" cy="276999"/>
          </a:xfrm>
        </p:spPr>
        <p:txBody>
          <a:bodyPr/>
          <a:lstStyle/>
          <a:p>
            <a:r>
              <a:rPr lang="en-US" dirty="0" err="1"/>
              <a:t>Livebinder</a:t>
            </a:r>
            <a:r>
              <a:rPr lang="en-US" dirty="0"/>
              <a:t> resource:</a:t>
            </a:r>
            <a:br>
              <a:rPr lang="en-US" dirty="0"/>
            </a:br>
            <a:r>
              <a:rPr lang="en-US" dirty="0">
                <a:hlinkClick r:id="rId2"/>
              </a:rPr>
              <a:t>http://bit.ly/DesignDeliver</a:t>
            </a:r>
            <a:r>
              <a:rPr lang="en-US" dirty="0"/>
              <a:t> </a:t>
            </a:r>
          </a:p>
        </p:txBody>
      </p:sp>
      <p:pic>
        <p:nvPicPr>
          <p:cNvPr id="4" name="Picture 3" descr="Screen shot that says Technology in the Classroom and on the job. "/>
          <p:cNvPicPr>
            <a:picLocks noChangeAspect="1"/>
          </p:cNvPicPr>
          <p:nvPr/>
        </p:nvPicPr>
        <p:blipFill>
          <a:blip r:embed="rId3"/>
          <a:stretch>
            <a:fillRect/>
          </a:stretch>
        </p:blipFill>
        <p:spPr>
          <a:xfrm>
            <a:off x="699456" y="1472604"/>
            <a:ext cx="6952791" cy="3781135"/>
          </a:xfrm>
          <a:prstGeom prst="rect">
            <a:avLst/>
          </a:prstGeom>
        </p:spPr>
      </p:pic>
    </p:spTree>
    <p:extLst>
      <p:ext uri="{BB962C8B-B14F-4D97-AF65-F5344CB8AC3E}">
        <p14:creationId xmlns:p14="http://schemas.microsoft.com/office/powerpoint/2010/main" val="1557716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324" y="5362099"/>
            <a:ext cx="6400800" cy="1130300"/>
          </a:xfrm>
        </p:spPr>
        <p:txBody>
          <a:bodyPr>
            <a:normAutofit/>
          </a:bodyPr>
          <a:lstStyle/>
          <a:p>
            <a:r>
              <a:rPr lang="en-US" dirty="0" err="1"/>
              <a:t>Rubistar</a:t>
            </a:r>
            <a:r>
              <a:rPr lang="en-US" dirty="0"/>
              <a:t>: </a:t>
            </a:r>
            <a:r>
              <a:rPr lang="en-US" sz="1650" dirty="0">
                <a:hlinkClick r:id="rId2"/>
              </a:rPr>
              <a:t>http://rubistar.4teachers.org/index.php</a:t>
            </a:r>
            <a:r>
              <a:rPr lang="en-US" sz="1650" dirty="0"/>
              <a:t> </a:t>
            </a:r>
          </a:p>
        </p:txBody>
      </p:sp>
      <p:pic>
        <p:nvPicPr>
          <p:cNvPr id="4" name="Picture 3" descr="Screenshot of the Rubistar app. "/>
          <p:cNvPicPr>
            <a:picLocks noChangeAspect="1"/>
          </p:cNvPicPr>
          <p:nvPr/>
        </p:nvPicPr>
        <p:blipFill>
          <a:blip r:embed="rId3"/>
          <a:stretch>
            <a:fillRect/>
          </a:stretch>
        </p:blipFill>
        <p:spPr>
          <a:xfrm>
            <a:off x="1091574" y="1405327"/>
            <a:ext cx="6702137" cy="4039899"/>
          </a:xfrm>
          <a:prstGeom prst="rect">
            <a:avLst/>
          </a:prstGeom>
        </p:spPr>
      </p:pic>
    </p:spTree>
    <p:extLst>
      <p:ext uri="{BB962C8B-B14F-4D97-AF65-F5344CB8AC3E}">
        <p14:creationId xmlns:p14="http://schemas.microsoft.com/office/powerpoint/2010/main" val="342915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60" y="1356014"/>
            <a:ext cx="7778786" cy="3158837"/>
          </a:xfrm>
        </p:spPr>
        <p:txBody>
          <a:bodyPr>
            <a:noAutofit/>
          </a:bodyPr>
          <a:lstStyle/>
          <a:p>
            <a:r>
              <a:rPr lang="en-US" sz="1600" dirty="0">
                <a:latin typeface="Libre Baskerville" panose="020B0604020202020204" charset="0"/>
              </a:rPr>
              <a:t>LiveBinders: Organize online content or upload your own to bring the traditional static binder of information to life!</a:t>
            </a:r>
          </a:p>
          <a:p>
            <a:pPr lvl="1"/>
            <a:r>
              <a:rPr lang="en-US" sz="1600" dirty="0">
                <a:latin typeface="Libre Baskerville" panose="020B0604020202020204" charset="0"/>
                <a:hlinkClick r:id="rId2"/>
              </a:rPr>
              <a:t>Create an account and get started: http://www.livebinders.com/</a:t>
            </a:r>
            <a:r>
              <a:rPr lang="en-US" sz="1600" dirty="0">
                <a:latin typeface="Libre Baskerville" panose="020B0604020202020204" charset="0"/>
              </a:rPr>
              <a:t> </a:t>
            </a:r>
          </a:p>
          <a:p>
            <a:r>
              <a:rPr lang="en-US" sz="1600" dirty="0">
                <a:latin typeface="Libre Baskerville" panose="020B0604020202020204" charset="0"/>
              </a:rPr>
              <a:t>YouTube: Find videos that provide helpful information or upload your own!</a:t>
            </a:r>
          </a:p>
          <a:p>
            <a:pPr lvl="1"/>
            <a:r>
              <a:rPr lang="en-US" sz="1600" dirty="0">
                <a:latin typeface="Libre Baskerville" panose="020B0604020202020204" charset="0"/>
                <a:hlinkClick r:id="rId3"/>
              </a:rPr>
              <a:t>Use your Google account for best results: https://www.youtube.com/</a:t>
            </a:r>
            <a:r>
              <a:rPr lang="en-US" sz="1600" dirty="0">
                <a:latin typeface="Libre Baskerville" panose="020B0604020202020204" charset="0"/>
              </a:rPr>
              <a:t> </a:t>
            </a:r>
          </a:p>
          <a:p>
            <a:r>
              <a:rPr lang="en-US" sz="1600" dirty="0" err="1">
                <a:latin typeface="Libre Baskerville" panose="020B0604020202020204" charset="0"/>
              </a:rPr>
              <a:t>RubiStar</a:t>
            </a:r>
            <a:r>
              <a:rPr lang="en-US" sz="1600" dirty="0">
                <a:latin typeface="Libre Baskerville" panose="020B0604020202020204" charset="0"/>
              </a:rPr>
              <a:t>: Create rubrics quickly and easily! You can also evaluate individual or class data on the site.</a:t>
            </a:r>
          </a:p>
          <a:p>
            <a:pPr lvl="1"/>
            <a:r>
              <a:rPr lang="en-US" sz="1600" dirty="0">
                <a:latin typeface="Libre Baskerville" panose="020B0604020202020204" charset="0"/>
                <a:hlinkClick r:id="rId4"/>
              </a:rPr>
              <a:t>Create an account and get started: http://rubistar.4teachers.org/index.php</a:t>
            </a:r>
            <a:r>
              <a:rPr lang="en-US" sz="1600" dirty="0">
                <a:latin typeface="Libre Baskerville" panose="020B0604020202020204" charset="0"/>
              </a:rPr>
              <a:t> </a:t>
            </a:r>
          </a:p>
          <a:p>
            <a:r>
              <a:rPr lang="en-US" sz="1600" dirty="0">
                <a:latin typeface="Libre Baskerville" panose="020B0604020202020204" charset="0"/>
              </a:rPr>
              <a:t>Google Docs: Create, edit, collaborate and share documents with ease.</a:t>
            </a:r>
          </a:p>
          <a:p>
            <a:pPr lvl="1"/>
            <a:r>
              <a:rPr lang="en-US" sz="1600" dirty="0">
                <a:latin typeface="Libre Baskerville" panose="020B0604020202020204" charset="0"/>
                <a:hlinkClick r:id="rId5"/>
              </a:rPr>
              <a:t>Create or use your Google account: http://www.google.com</a:t>
            </a:r>
            <a:r>
              <a:rPr lang="en-US" sz="1600" dirty="0">
                <a:latin typeface="Libre Baskerville" panose="020B0604020202020204" charset="0"/>
              </a:rPr>
              <a:t> </a:t>
            </a:r>
          </a:p>
          <a:p>
            <a:r>
              <a:rPr lang="en-US" sz="1600" dirty="0">
                <a:latin typeface="Libre Baskerville" panose="020B0604020202020204" charset="0"/>
              </a:rPr>
              <a:t>Google Drive: Store files, videos, pictures, and documents for easy access and sharing with your team! (Think sharing career portfolios of clients with VR, job developers and job coaches.)</a:t>
            </a:r>
          </a:p>
          <a:p>
            <a:pPr lvl="1"/>
            <a:r>
              <a:rPr lang="en-US" sz="1600" dirty="0">
                <a:latin typeface="Libre Baskerville" panose="020B0604020202020204" charset="0"/>
                <a:hlinkClick r:id="rId5"/>
              </a:rPr>
              <a:t>Create or use your Google account: http://www.google.com</a:t>
            </a:r>
            <a:r>
              <a:rPr lang="en-US" sz="1600" dirty="0">
                <a:latin typeface="Libre Baskerville" panose="020B0604020202020204" charset="0"/>
              </a:rPr>
              <a:t> </a:t>
            </a:r>
          </a:p>
          <a:p>
            <a:r>
              <a:rPr lang="en-US" sz="1600" dirty="0" err="1">
                <a:latin typeface="Libre Baskerville" panose="020B0604020202020204" charset="0"/>
              </a:rPr>
              <a:t>Bitly</a:t>
            </a:r>
            <a:r>
              <a:rPr lang="en-US" sz="1600" dirty="0">
                <a:latin typeface="Libre Baskerville" panose="020B0604020202020204" charset="0"/>
              </a:rPr>
              <a:t>: Shorten and customize lengthy website URLs.</a:t>
            </a:r>
          </a:p>
          <a:p>
            <a:pPr lvl="1"/>
            <a:r>
              <a:rPr lang="en-US" sz="1600" dirty="0">
                <a:latin typeface="Libre Baskerville" panose="020B0604020202020204" charset="0"/>
                <a:hlinkClick r:id="rId6"/>
              </a:rPr>
              <a:t>Use your Twitter or Facebook account  or create an account with your email: https://app.</a:t>
            </a:r>
            <a:r>
              <a:rPr lang="en-US" sz="1600" b="1" dirty="0">
                <a:latin typeface="Libre Baskerville" panose="020B0604020202020204" charset="0"/>
                <a:hlinkClick r:id="rId6"/>
              </a:rPr>
              <a:t>bitly</a:t>
            </a:r>
            <a:r>
              <a:rPr lang="en-US" sz="1600" dirty="0">
                <a:latin typeface="Libre Baskerville" panose="020B0604020202020204" charset="0"/>
                <a:hlinkClick r:id="rId6"/>
              </a:rPr>
              <a:t>.com/bitlinks</a:t>
            </a:r>
            <a:r>
              <a:rPr lang="en-US" sz="1600" dirty="0">
                <a:latin typeface="Libre Baskerville" panose="020B0604020202020204" charset="0"/>
              </a:rPr>
              <a:t> </a:t>
            </a:r>
          </a:p>
        </p:txBody>
      </p:sp>
      <p:sp>
        <p:nvSpPr>
          <p:cNvPr id="2" name="Title 1">
            <a:extLst>
              <a:ext uri="{FF2B5EF4-FFF2-40B4-BE49-F238E27FC236}">
                <a16:creationId xmlns:a16="http://schemas.microsoft.com/office/drawing/2014/main" id="{5DDCE02D-FB59-416F-9A0E-264430299619}"/>
              </a:ext>
            </a:extLst>
          </p:cNvPr>
          <p:cNvSpPr>
            <a:spLocks noGrp="1"/>
          </p:cNvSpPr>
          <p:nvPr>
            <p:ph type="title"/>
          </p:nvPr>
        </p:nvSpPr>
        <p:spPr/>
        <p:txBody>
          <a:bodyPr/>
          <a:lstStyle/>
          <a:p>
            <a:pPr algn="r"/>
            <a:r>
              <a:rPr lang="en-US" sz="2000" b="1" dirty="0">
                <a:solidFill>
                  <a:schemeClr val="bg1"/>
                </a:solidFill>
                <a:latin typeface="Libre Baskerville" panose="020B0604020202020204" charset="0"/>
              </a:rPr>
              <a:t>More Free</a:t>
            </a:r>
            <a:r>
              <a:rPr lang="en-US" sz="2000" b="1" baseline="0" dirty="0">
                <a:solidFill>
                  <a:schemeClr val="bg1"/>
                </a:solidFill>
                <a:latin typeface="Libre Baskerville" panose="020B0604020202020204" charset="0"/>
              </a:rPr>
              <a:t> Resources</a:t>
            </a:r>
            <a:endParaRPr lang="en-US" sz="2000" b="1" dirty="0">
              <a:solidFill>
                <a:schemeClr val="bg1"/>
              </a:solidFill>
              <a:latin typeface="Libre Baskerville" panose="020B0604020202020204" charset="0"/>
            </a:endParaRPr>
          </a:p>
        </p:txBody>
      </p:sp>
    </p:spTree>
    <p:extLst>
      <p:ext uri="{BB962C8B-B14F-4D97-AF65-F5344CB8AC3E}">
        <p14:creationId xmlns:p14="http://schemas.microsoft.com/office/powerpoint/2010/main" val="719888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descr="Ashley uses an iPad to  calculate money in  preparation for banking at  Del-One. She uses the  Checkbook App to record  deposits and withdraws.  She uses the Del-One  online banking app to  reconcile her account on a  monthly basis.&#10;">
            <a:extLst>
              <a:ext uri="{FF2B5EF4-FFF2-40B4-BE49-F238E27FC236}">
                <a16:creationId xmlns:a16="http://schemas.microsoft.com/office/drawing/2014/main" id="{2BDBF064-D92F-40E2-96B7-952C5DCD1247}"/>
              </a:ext>
            </a:extLst>
          </p:cNvPr>
          <p:cNvSpPr/>
          <p:nvPr/>
        </p:nvSpPr>
        <p:spPr>
          <a:xfrm>
            <a:off x="6826624" y="1275381"/>
            <a:ext cx="1751479" cy="2335305"/>
          </a:xfrm>
          <a:prstGeom prst="rect">
            <a:avLst/>
          </a:prstGeom>
          <a:blipFill>
            <a:blip r:embed="rId2" cstate="print"/>
            <a:stretch>
              <a:fillRect/>
            </a:stretch>
          </a:blipFill>
        </p:spPr>
        <p:txBody>
          <a:bodyPr wrap="square" lIns="0" tIns="0" rIns="0" bIns="0" rtlCol="0"/>
          <a:lstStyle/>
          <a:p>
            <a:endParaRPr sz="1324"/>
          </a:p>
        </p:txBody>
      </p:sp>
      <p:sp>
        <p:nvSpPr>
          <p:cNvPr id="3" name="object 6" descr="Dejah utilizes a laptop to complete a task. She alternated  between two programs, copying text from Microsoft  Word and pasting the data into a spreadsheet in  Microsoft Excel.&#10;">
            <a:extLst>
              <a:ext uri="{FF2B5EF4-FFF2-40B4-BE49-F238E27FC236}">
                <a16:creationId xmlns:a16="http://schemas.microsoft.com/office/drawing/2014/main" id="{E7E913F4-4115-48B6-AA1C-0F8C20AE40E8}"/>
              </a:ext>
            </a:extLst>
          </p:cNvPr>
          <p:cNvSpPr/>
          <p:nvPr/>
        </p:nvSpPr>
        <p:spPr>
          <a:xfrm>
            <a:off x="812986" y="1020855"/>
            <a:ext cx="3134285" cy="2350434"/>
          </a:xfrm>
          <a:prstGeom prst="rect">
            <a:avLst/>
          </a:prstGeom>
          <a:blipFill>
            <a:blip r:embed="rId3" cstate="print"/>
            <a:stretch>
              <a:fillRect/>
            </a:stretch>
          </a:blipFill>
        </p:spPr>
        <p:txBody>
          <a:bodyPr wrap="square" lIns="0" tIns="0" rIns="0" bIns="0" rtlCol="0"/>
          <a:lstStyle/>
          <a:p>
            <a:endParaRPr sz="1324"/>
          </a:p>
        </p:txBody>
      </p:sp>
      <p:sp>
        <p:nvSpPr>
          <p:cNvPr id="4" name="object 7" descr="Maliek utilizes a desktop computer and Microsoft Word to create, edit, and  print his resume. Next he will upload the completed document to Google  Drive, place it in his Career Portfolio, and share that folder with instructors,  job coaches, job developers, and VR.&#10;">
            <a:extLst>
              <a:ext uri="{FF2B5EF4-FFF2-40B4-BE49-F238E27FC236}">
                <a16:creationId xmlns:a16="http://schemas.microsoft.com/office/drawing/2014/main" id="{3DE94F2D-F4DF-44F5-96CD-15A3A9B29074}"/>
              </a:ext>
            </a:extLst>
          </p:cNvPr>
          <p:cNvSpPr/>
          <p:nvPr/>
        </p:nvSpPr>
        <p:spPr>
          <a:xfrm>
            <a:off x="4667810" y="3846420"/>
            <a:ext cx="3910293" cy="2199154"/>
          </a:xfrm>
          <a:prstGeom prst="rect">
            <a:avLst/>
          </a:prstGeom>
          <a:blipFill>
            <a:blip r:embed="rId4" cstate="print"/>
            <a:stretch>
              <a:fillRect/>
            </a:stretch>
          </a:blipFill>
        </p:spPr>
        <p:txBody>
          <a:bodyPr wrap="square" lIns="0" tIns="0" rIns="0" bIns="0" rtlCol="0"/>
          <a:lstStyle/>
          <a:p>
            <a:endParaRPr sz="1324"/>
          </a:p>
        </p:txBody>
      </p:sp>
      <p:sp>
        <p:nvSpPr>
          <p:cNvPr id="5" name="object 8" descr="Wayne and Daniel created a Prezi presentation on the iPad.  They connected the iPad to the SMART Board and  presented their presentation to Senator Carper.&#10;">
            <a:extLst>
              <a:ext uri="{FF2B5EF4-FFF2-40B4-BE49-F238E27FC236}">
                <a16:creationId xmlns:a16="http://schemas.microsoft.com/office/drawing/2014/main" id="{8C69EA58-C3BC-4D9B-8B01-2E97F63B9921}"/>
              </a:ext>
            </a:extLst>
          </p:cNvPr>
          <p:cNvSpPr/>
          <p:nvPr/>
        </p:nvSpPr>
        <p:spPr>
          <a:xfrm>
            <a:off x="941294" y="4117982"/>
            <a:ext cx="2848535" cy="1898837"/>
          </a:xfrm>
          <a:prstGeom prst="rect">
            <a:avLst/>
          </a:prstGeom>
          <a:blipFill>
            <a:blip r:embed="rId5" cstate="print"/>
            <a:stretch>
              <a:fillRect/>
            </a:stretch>
          </a:blipFill>
        </p:spPr>
        <p:txBody>
          <a:bodyPr wrap="square" lIns="0" tIns="0" rIns="0" bIns="0" rtlCol="0"/>
          <a:lstStyle/>
          <a:p>
            <a:endParaRPr sz="1324"/>
          </a:p>
        </p:txBody>
      </p:sp>
      <p:sp>
        <p:nvSpPr>
          <p:cNvPr id="6" name="object 9">
            <a:extLst>
              <a:ext uri="{FF2B5EF4-FFF2-40B4-BE49-F238E27FC236}">
                <a16:creationId xmlns:a16="http://schemas.microsoft.com/office/drawing/2014/main" id="{BD7C98C1-09DE-4C88-AE94-C0542FE9815D}"/>
              </a:ext>
            </a:extLst>
          </p:cNvPr>
          <p:cNvSpPr txBox="1"/>
          <p:nvPr/>
        </p:nvSpPr>
        <p:spPr>
          <a:xfrm>
            <a:off x="812986" y="3369720"/>
            <a:ext cx="3091143" cy="679424"/>
          </a:xfrm>
          <a:prstGeom prst="rect">
            <a:avLst/>
          </a:prstGeom>
          <a:ln w="6350">
            <a:solidFill>
              <a:srgbClr val="000000"/>
            </a:solidFill>
          </a:ln>
        </p:spPr>
        <p:txBody>
          <a:bodyPr vert="horz" wrap="square" lIns="0" tIns="21851" rIns="0" bIns="0" rtlCol="0">
            <a:spAutoFit/>
          </a:bodyPr>
          <a:lstStyle/>
          <a:p>
            <a:pPr marL="83488" marR="146805">
              <a:lnSpc>
                <a:spcPct val="109700"/>
              </a:lnSpc>
              <a:spcBef>
                <a:spcPts val="172"/>
              </a:spcBef>
            </a:pPr>
            <a:r>
              <a:rPr sz="971" dirty="0">
                <a:latin typeface="Calibri"/>
                <a:cs typeface="Calibri"/>
              </a:rPr>
              <a:t>Dejah </a:t>
            </a:r>
            <a:r>
              <a:rPr sz="971" spc="-4" dirty="0">
                <a:latin typeface="Calibri"/>
                <a:cs typeface="Calibri"/>
              </a:rPr>
              <a:t>utilizes </a:t>
            </a:r>
            <a:r>
              <a:rPr sz="971" dirty="0">
                <a:latin typeface="Calibri"/>
                <a:cs typeface="Calibri"/>
              </a:rPr>
              <a:t>a </a:t>
            </a:r>
            <a:r>
              <a:rPr sz="971" spc="-4" dirty="0">
                <a:latin typeface="Calibri"/>
                <a:cs typeface="Calibri"/>
              </a:rPr>
              <a:t>laptop to complete </a:t>
            </a:r>
            <a:r>
              <a:rPr sz="971" dirty="0">
                <a:latin typeface="Calibri"/>
                <a:cs typeface="Calibri"/>
              </a:rPr>
              <a:t>a </a:t>
            </a:r>
            <a:r>
              <a:rPr sz="971" spc="-4" dirty="0">
                <a:latin typeface="Calibri"/>
                <a:cs typeface="Calibri"/>
              </a:rPr>
              <a:t>task. She alternated  between two programs, copying text from Microsoft  </a:t>
            </a:r>
            <a:r>
              <a:rPr sz="971" dirty="0">
                <a:latin typeface="Calibri"/>
                <a:cs typeface="Calibri"/>
              </a:rPr>
              <a:t>Word and </a:t>
            </a:r>
            <a:r>
              <a:rPr sz="971" spc="-4" dirty="0">
                <a:latin typeface="Calibri"/>
                <a:cs typeface="Calibri"/>
              </a:rPr>
              <a:t>pasting </a:t>
            </a:r>
            <a:r>
              <a:rPr sz="971" dirty="0">
                <a:latin typeface="Calibri"/>
                <a:cs typeface="Calibri"/>
              </a:rPr>
              <a:t>the </a:t>
            </a:r>
            <a:r>
              <a:rPr sz="971" spc="-4" dirty="0">
                <a:latin typeface="Calibri"/>
                <a:cs typeface="Calibri"/>
              </a:rPr>
              <a:t>data </a:t>
            </a:r>
            <a:r>
              <a:rPr sz="971" dirty="0">
                <a:latin typeface="Calibri"/>
                <a:cs typeface="Calibri"/>
              </a:rPr>
              <a:t>into a </a:t>
            </a:r>
            <a:r>
              <a:rPr sz="971" spc="-4" dirty="0">
                <a:latin typeface="Calibri"/>
                <a:cs typeface="Calibri"/>
              </a:rPr>
              <a:t>spreadsheet </a:t>
            </a:r>
            <a:r>
              <a:rPr sz="971" dirty="0">
                <a:latin typeface="Calibri"/>
                <a:cs typeface="Calibri"/>
              </a:rPr>
              <a:t>in  </a:t>
            </a:r>
            <a:r>
              <a:rPr sz="971" spc="-4" dirty="0">
                <a:latin typeface="Calibri"/>
                <a:cs typeface="Calibri"/>
              </a:rPr>
              <a:t>Microsoft Excel.</a:t>
            </a:r>
            <a:endParaRPr sz="971" dirty="0">
              <a:latin typeface="Calibri"/>
              <a:cs typeface="Calibri"/>
            </a:endParaRPr>
          </a:p>
        </p:txBody>
      </p:sp>
      <p:sp>
        <p:nvSpPr>
          <p:cNvPr id="7" name="object 10">
            <a:extLst>
              <a:ext uri="{FF2B5EF4-FFF2-40B4-BE49-F238E27FC236}">
                <a16:creationId xmlns:a16="http://schemas.microsoft.com/office/drawing/2014/main" id="{B79B020C-FFA9-4B21-9E2F-C496C504E5FF}"/>
              </a:ext>
            </a:extLst>
          </p:cNvPr>
          <p:cNvSpPr txBox="1"/>
          <p:nvPr/>
        </p:nvSpPr>
        <p:spPr>
          <a:xfrm>
            <a:off x="5266766" y="1905263"/>
            <a:ext cx="1541929" cy="1664332"/>
          </a:xfrm>
          <a:prstGeom prst="rect">
            <a:avLst/>
          </a:prstGeom>
          <a:ln w="6350">
            <a:solidFill>
              <a:srgbClr val="000000"/>
            </a:solidFill>
          </a:ln>
        </p:spPr>
        <p:txBody>
          <a:bodyPr vert="horz" wrap="square" lIns="0" tIns="20731" rIns="0" bIns="0" rtlCol="0">
            <a:spAutoFit/>
          </a:bodyPr>
          <a:lstStyle/>
          <a:p>
            <a:pPr marL="83488" marR="125513">
              <a:lnSpc>
                <a:spcPct val="109800"/>
              </a:lnSpc>
              <a:spcBef>
                <a:spcPts val="163"/>
              </a:spcBef>
            </a:pPr>
            <a:r>
              <a:rPr sz="971" spc="-4" dirty="0">
                <a:latin typeface="Calibri"/>
                <a:cs typeface="Calibri"/>
              </a:rPr>
              <a:t>Ashley uses </a:t>
            </a:r>
            <a:r>
              <a:rPr sz="971" dirty="0">
                <a:latin typeface="Calibri"/>
                <a:cs typeface="Calibri"/>
              </a:rPr>
              <a:t>an </a:t>
            </a:r>
            <a:r>
              <a:rPr sz="971" spc="-4" dirty="0">
                <a:latin typeface="Calibri"/>
                <a:cs typeface="Calibri"/>
              </a:rPr>
              <a:t>iPad to  </a:t>
            </a:r>
            <a:r>
              <a:rPr sz="971" dirty="0">
                <a:latin typeface="Calibri"/>
                <a:cs typeface="Calibri"/>
              </a:rPr>
              <a:t>calculate </a:t>
            </a:r>
            <a:r>
              <a:rPr sz="971" spc="-4" dirty="0">
                <a:latin typeface="Calibri"/>
                <a:cs typeface="Calibri"/>
              </a:rPr>
              <a:t>money </a:t>
            </a:r>
            <a:r>
              <a:rPr sz="971" dirty="0">
                <a:latin typeface="Calibri"/>
                <a:cs typeface="Calibri"/>
              </a:rPr>
              <a:t>in  preparation </a:t>
            </a:r>
            <a:r>
              <a:rPr sz="971" spc="-4" dirty="0">
                <a:latin typeface="Calibri"/>
                <a:cs typeface="Calibri"/>
              </a:rPr>
              <a:t>for banking at  Del-One. She uses </a:t>
            </a:r>
            <a:r>
              <a:rPr sz="971" dirty="0">
                <a:latin typeface="Calibri"/>
                <a:cs typeface="Calibri"/>
              </a:rPr>
              <a:t>the  </a:t>
            </a:r>
            <a:r>
              <a:rPr sz="971" spc="-4" dirty="0">
                <a:latin typeface="Calibri"/>
                <a:cs typeface="Calibri"/>
              </a:rPr>
              <a:t>Checkbook </a:t>
            </a:r>
            <a:r>
              <a:rPr sz="971" dirty="0">
                <a:latin typeface="Calibri"/>
                <a:cs typeface="Calibri"/>
              </a:rPr>
              <a:t>App </a:t>
            </a:r>
            <a:r>
              <a:rPr sz="971" spc="-4" dirty="0">
                <a:latin typeface="Calibri"/>
                <a:cs typeface="Calibri"/>
              </a:rPr>
              <a:t>to record  deposits </a:t>
            </a:r>
            <a:r>
              <a:rPr sz="971" dirty="0">
                <a:latin typeface="Calibri"/>
                <a:cs typeface="Calibri"/>
              </a:rPr>
              <a:t>and </a:t>
            </a:r>
            <a:r>
              <a:rPr sz="971" spc="-4" dirty="0">
                <a:latin typeface="Calibri"/>
                <a:cs typeface="Calibri"/>
              </a:rPr>
              <a:t>withdraws.  She uses the Del-One  online banking </a:t>
            </a:r>
            <a:r>
              <a:rPr sz="971" dirty="0">
                <a:latin typeface="Calibri"/>
                <a:cs typeface="Calibri"/>
              </a:rPr>
              <a:t>app </a:t>
            </a:r>
            <a:r>
              <a:rPr sz="971" spc="-4" dirty="0">
                <a:latin typeface="Calibri"/>
                <a:cs typeface="Calibri"/>
              </a:rPr>
              <a:t>to  reconcile </a:t>
            </a:r>
            <a:r>
              <a:rPr sz="971" dirty="0">
                <a:latin typeface="Calibri"/>
                <a:cs typeface="Calibri"/>
              </a:rPr>
              <a:t>her </a:t>
            </a:r>
            <a:r>
              <a:rPr sz="971" spc="-4" dirty="0">
                <a:latin typeface="Calibri"/>
                <a:cs typeface="Calibri"/>
              </a:rPr>
              <a:t>account </a:t>
            </a:r>
            <a:r>
              <a:rPr sz="971" dirty="0">
                <a:latin typeface="Calibri"/>
                <a:cs typeface="Calibri"/>
              </a:rPr>
              <a:t>on a  </a:t>
            </a:r>
            <a:r>
              <a:rPr sz="971" spc="-4" dirty="0">
                <a:latin typeface="Calibri"/>
                <a:cs typeface="Calibri"/>
              </a:rPr>
              <a:t>monthly basis.</a:t>
            </a:r>
            <a:endParaRPr sz="971" dirty="0">
              <a:latin typeface="Calibri"/>
              <a:cs typeface="Calibri"/>
            </a:endParaRPr>
          </a:p>
        </p:txBody>
      </p:sp>
      <p:sp>
        <p:nvSpPr>
          <p:cNvPr id="8" name="object 11">
            <a:extLst>
              <a:ext uri="{FF2B5EF4-FFF2-40B4-BE49-F238E27FC236}">
                <a16:creationId xmlns:a16="http://schemas.microsoft.com/office/drawing/2014/main" id="{0ECDAB01-423D-44AD-B97B-A9D82AAEDF81}"/>
              </a:ext>
            </a:extLst>
          </p:cNvPr>
          <p:cNvSpPr txBox="1"/>
          <p:nvPr/>
        </p:nvSpPr>
        <p:spPr>
          <a:xfrm>
            <a:off x="812986" y="6047355"/>
            <a:ext cx="3176868" cy="515084"/>
          </a:xfrm>
          <a:prstGeom prst="rect">
            <a:avLst/>
          </a:prstGeom>
          <a:ln w="6350">
            <a:solidFill>
              <a:srgbClr val="000000"/>
            </a:solidFill>
          </a:ln>
        </p:spPr>
        <p:txBody>
          <a:bodyPr vert="horz" wrap="square" lIns="0" tIns="21851" rIns="0" bIns="0" rtlCol="0">
            <a:spAutoFit/>
          </a:bodyPr>
          <a:lstStyle/>
          <a:p>
            <a:pPr marL="83488" marR="104220">
              <a:lnSpc>
                <a:spcPct val="110000"/>
              </a:lnSpc>
              <a:spcBef>
                <a:spcPts val="172"/>
              </a:spcBef>
            </a:pPr>
            <a:r>
              <a:rPr sz="971" dirty="0">
                <a:latin typeface="Calibri"/>
                <a:cs typeface="Calibri"/>
              </a:rPr>
              <a:t>Wayne and Daniel </a:t>
            </a:r>
            <a:r>
              <a:rPr sz="971" spc="-4" dirty="0">
                <a:latin typeface="Calibri"/>
                <a:cs typeface="Calibri"/>
              </a:rPr>
              <a:t>created </a:t>
            </a:r>
            <a:r>
              <a:rPr sz="971" dirty="0">
                <a:latin typeface="Calibri"/>
                <a:cs typeface="Calibri"/>
              </a:rPr>
              <a:t>a Prezi </a:t>
            </a:r>
            <a:r>
              <a:rPr sz="971" spc="-4" dirty="0">
                <a:latin typeface="Calibri"/>
                <a:cs typeface="Calibri"/>
              </a:rPr>
              <a:t>presentation </a:t>
            </a:r>
            <a:r>
              <a:rPr sz="971" dirty="0">
                <a:latin typeface="Calibri"/>
                <a:cs typeface="Calibri"/>
              </a:rPr>
              <a:t>on the iPad.  </a:t>
            </a:r>
            <a:r>
              <a:rPr sz="971" spc="-4" dirty="0">
                <a:latin typeface="Calibri"/>
                <a:cs typeface="Calibri"/>
              </a:rPr>
              <a:t>They connected </a:t>
            </a:r>
            <a:r>
              <a:rPr sz="971" dirty="0">
                <a:latin typeface="Calibri"/>
                <a:cs typeface="Calibri"/>
              </a:rPr>
              <a:t>the </a:t>
            </a:r>
            <a:r>
              <a:rPr sz="971" spc="-4" dirty="0">
                <a:latin typeface="Calibri"/>
                <a:cs typeface="Calibri"/>
              </a:rPr>
              <a:t>iPad to </a:t>
            </a:r>
            <a:r>
              <a:rPr sz="971" dirty="0">
                <a:latin typeface="Calibri"/>
                <a:cs typeface="Calibri"/>
              </a:rPr>
              <a:t>the </a:t>
            </a:r>
            <a:r>
              <a:rPr sz="971" spc="-4" dirty="0">
                <a:latin typeface="Calibri"/>
                <a:cs typeface="Calibri"/>
              </a:rPr>
              <a:t>SMART Board </a:t>
            </a:r>
            <a:r>
              <a:rPr sz="971" dirty="0">
                <a:latin typeface="Calibri"/>
                <a:cs typeface="Calibri"/>
              </a:rPr>
              <a:t>and  presented their </a:t>
            </a:r>
            <a:r>
              <a:rPr sz="971" spc="-4" dirty="0">
                <a:latin typeface="Calibri"/>
                <a:cs typeface="Calibri"/>
              </a:rPr>
              <a:t>presentation to Senator</a:t>
            </a:r>
            <a:r>
              <a:rPr sz="971" spc="-18" dirty="0">
                <a:latin typeface="Calibri"/>
                <a:cs typeface="Calibri"/>
              </a:rPr>
              <a:t> </a:t>
            </a:r>
            <a:r>
              <a:rPr sz="971" spc="-4" dirty="0">
                <a:latin typeface="Calibri"/>
                <a:cs typeface="Calibri"/>
              </a:rPr>
              <a:t>Carper.</a:t>
            </a:r>
            <a:endParaRPr sz="971" dirty="0">
              <a:latin typeface="Calibri"/>
              <a:cs typeface="Calibri"/>
            </a:endParaRPr>
          </a:p>
        </p:txBody>
      </p:sp>
      <p:sp>
        <p:nvSpPr>
          <p:cNvPr id="9" name="object 12">
            <a:extLst>
              <a:ext uri="{FF2B5EF4-FFF2-40B4-BE49-F238E27FC236}">
                <a16:creationId xmlns:a16="http://schemas.microsoft.com/office/drawing/2014/main" id="{7FB7865A-42A5-498A-A2EC-C8E979CEF57E}"/>
              </a:ext>
            </a:extLst>
          </p:cNvPr>
          <p:cNvSpPr txBox="1"/>
          <p:nvPr/>
        </p:nvSpPr>
        <p:spPr>
          <a:xfrm>
            <a:off x="4611221" y="6047359"/>
            <a:ext cx="3966882" cy="679424"/>
          </a:xfrm>
          <a:prstGeom prst="rect">
            <a:avLst/>
          </a:prstGeom>
          <a:ln w="6350">
            <a:solidFill>
              <a:srgbClr val="000000"/>
            </a:solidFill>
          </a:ln>
        </p:spPr>
        <p:txBody>
          <a:bodyPr vert="horz" wrap="square" lIns="0" tIns="21851" rIns="0" bIns="0" rtlCol="0">
            <a:spAutoFit/>
          </a:bodyPr>
          <a:lstStyle/>
          <a:p>
            <a:pPr marL="83488" marR="103660">
              <a:lnSpc>
                <a:spcPct val="109700"/>
              </a:lnSpc>
              <a:spcBef>
                <a:spcPts val="172"/>
              </a:spcBef>
            </a:pPr>
            <a:r>
              <a:rPr sz="971" dirty="0">
                <a:latin typeface="Calibri"/>
                <a:cs typeface="Calibri"/>
              </a:rPr>
              <a:t>Maliek </a:t>
            </a:r>
            <a:r>
              <a:rPr sz="971" spc="-4" dirty="0">
                <a:latin typeface="Calibri"/>
                <a:cs typeface="Calibri"/>
              </a:rPr>
              <a:t>utilizes </a:t>
            </a:r>
            <a:r>
              <a:rPr sz="971" dirty="0">
                <a:latin typeface="Calibri"/>
                <a:cs typeface="Calibri"/>
              </a:rPr>
              <a:t>a </a:t>
            </a:r>
            <a:r>
              <a:rPr sz="971" spc="-4" dirty="0">
                <a:latin typeface="Calibri"/>
                <a:cs typeface="Calibri"/>
              </a:rPr>
              <a:t>desktop computer </a:t>
            </a:r>
            <a:r>
              <a:rPr sz="971" dirty="0">
                <a:latin typeface="Calibri"/>
                <a:cs typeface="Calibri"/>
              </a:rPr>
              <a:t>and </a:t>
            </a:r>
            <a:r>
              <a:rPr sz="971" spc="-4" dirty="0">
                <a:latin typeface="Calibri"/>
                <a:cs typeface="Calibri"/>
              </a:rPr>
              <a:t>Microsoft Word </a:t>
            </a:r>
            <a:r>
              <a:rPr sz="971" dirty="0">
                <a:latin typeface="Calibri"/>
                <a:cs typeface="Calibri"/>
              </a:rPr>
              <a:t>to create, edit, and  </a:t>
            </a:r>
            <a:r>
              <a:rPr sz="971" spc="-4" dirty="0">
                <a:latin typeface="Calibri"/>
                <a:cs typeface="Calibri"/>
              </a:rPr>
              <a:t>print his resume. Next he </a:t>
            </a:r>
            <a:r>
              <a:rPr sz="971" dirty="0">
                <a:latin typeface="Calibri"/>
                <a:cs typeface="Calibri"/>
              </a:rPr>
              <a:t>will upload </a:t>
            </a:r>
            <a:r>
              <a:rPr sz="971" spc="-4" dirty="0">
                <a:latin typeface="Calibri"/>
                <a:cs typeface="Calibri"/>
              </a:rPr>
              <a:t>the completed </a:t>
            </a:r>
            <a:r>
              <a:rPr sz="971" dirty="0">
                <a:latin typeface="Calibri"/>
                <a:cs typeface="Calibri"/>
              </a:rPr>
              <a:t>document </a:t>
            </a:r>
            <a:r>
              <a:rPr sz="971" spc="-4" dirty="0">
                <a:latin typeface="Calibri"/>
                <a:cs typeface="Calibri"/>
              </a:rPr>
              <a:t>to Google  Drive, </a:t>
            </a:r>
            <a:r>
              <a:rPr sz="971" dirty="0">
                <a:latin typeface="Calibri"/>
                <a:cs typeface="Calibri"/>
              </a:rPr>
              <a:t>place it in </a:t>
            </a:r>
            <a:r>
              <a:rPr sz="971" spc="-4" dirty="0">
                <a:latin typeface="Calibri"/>
                <a:cs typeface="Calibri"/>
              </a:rPr>
              <a:t>his Career Portfolio, </a:t>
            </a:r>
            <a:r>
              <a:rPr sz="971" dirty="0">
                <a:latin typeface="Calibri"/>
                <a:cs typeface="Calibri"/>
              </a:rPr>
              <a:t>and </a:t>
            </a:r>
            <a:r>
              <a:rPr sz="971" spc="-4" dirty="0">
                <a:latin typeface="Calibri"/>
                <a:cs typeface="Calibri"/>
              </a:rPr>
              <a:t>share that folder </a:t>
            </a:r>
            <a:r>
              <a:rPr sz="971" dirty="0">
                <a:latin typeface="Calibri"/>
                <a:cs typeface="Calibri"/>
              </a:rPr>
              <a:t>with </a:t>
            </a:r>
            <a:r>
              <a:rPr sz="971" spc="-4" dirty="0">
                <a:latin typeface="Calibri"/>
                <a:cs typeface="Calibri"/>
              </a:rPr>
              <a:t>instructors,  </a:t>
            </a:r>
            <a:r>
              <a:rPr sz="971" dirty="0">
                <a:latin typeface="Calibri"/>
                <a:cs typeface="Calibri"/>
              </a:rPr>
              <a:t>job </a:t>
            </a:r>
            <a:r>
              <a:rPr sz="971" spc="-4" dirty="0">
                <a:latin typeface="Calibri"/>
                <a:cs typeface="Calibri"/>
              </a:rPr>
              <a:t>coaches, job developers, </a:t>
            </a:r>
            <a:r>
              <a:rPr sz="971" dirty="0">
                <a:latin typeface="Calibri"/>
                <a:cs typeface="Calibri"/>
              </a:rPr>
              <a:t>and</a:t>
            </a:r>
            <a:r>
              <a:rPr sz="971" spc="-4" dirty="0">
                <a:latin typeface="Calibri"/>
                <a:cs typeface="Calibri"/>
              </a:rPr>
              <a:t> VR.</a:t>
            </a:r>
            <a:endParaRPr sz="971" dirty="0">
              <a:latin typeface="Calibri"/>
              <a:cs typeface="Calibri"/>
            </a:endParaRPr>
          </a:p>
        </p:txBody>
      </p:sp>
      <p:sp>
        <p:nvSpPr>
          <p:cNvPr id="10" name="Title 9">
            <a:extLst>
              <a:ext uri="{FF2B5EF4-FFF2-40B4-BE49-F238E27FC236}">
                <a16:creationId xmlns:a16="http://schemas.microsoft.com/office/drawing/2014/main" id="{8BF5BCF8-9EF2-426A-822F-FDF446E2396D}"/>
              </a:ext>
            </a:extLst>
          </p:cNvPr>
          <p:cNvSpPr>
            <a:spLocks noGrp="1"/>
          </p:cNvSpPr>
          <p:nvPr>
            <p:ph type="title" idx="4294967295"/>
          </p:nvPr>
        </p:nvSpPr>
        <p:spPr/>
        <p:txBody>
          <a:bodyPr/>
          <a:lstStyle/>
          <a:p>
            <a:pPr algn="r" rtl="0"/>
            <a:r>
              <a:rPr lang="en-US" sz="2400" b="1" i="0" spc="-57" dirty="0">
                <a:solidFill>
                  <a:srgbClr val="FFFFFF"/>
                </a:solidFill>
                <a:effectLst/>
                <a:latin typeface="Libre Baskerville" panose="020B0604020202020204" charset="0"/>
                <a:ea typeface="Arial" panose="020B0604020202020204" pitchFamily="34" charset="0"/>
                <a:cs typeface="Arial" panose="020B0604020202020204" pitchFamily="34" charset="0"/>
              </a:rPr>
              <a:t>Utilizing</a:t>
            </a:r>
            <a:r>
              <a:rPr lang="en-US" sz="2400" b="1" i="0" spc="-172" dirty="0">
                <a:solidFill>
                  <a:srgbClr val="FFFFFF"/>
                </a:solidFill>
                <a:effectLst/>
                <a:latin typeface="Libre Baskerville" panose="020B0604020202020204" charset="0"/>
                <a:ea typeface="Arial" panose="020B0604020202020204" pitchFamily="34" charset="0"/>
                <a:cs typeface="Arial" panose="020B0604020202020204" pitchFamily="34" charset="0"/>
              </a:rPr>
              <a:t> </a:t>
            </a:r>
            <a:r>
              <a:rPr lang="en-US" sz="2400" b="1" i="0" spc="-84" dirty="0">
                <a:solidFill>
                  <a:srgbClr val="FFFFFF"/>
                </a:solidFill>
                <a:effectLst/>
                <a:latin typeface="Libre Baskerville" panose="020B0604020202020204" charset="0"/>
                <a:ea typeface="Arial" panose="020B0604020202020204" pitchFamily="34" charset="0"/>
                <a:cs typeface="Arial" panose="020B0604020202020204" pitchFamily="34" charset="0"/>
              </a:rPr>
              <a:t>Technology  </a:t>
            </a:r>
            <a:r>
              <a:rPr lang="en-US" sz="2400" b="1" i="0" spc="-26" dirty="0">
                <a:solidFill>
                  <a:srgbClr val="FFFFFF"/>
                </a:solidFill>
                <a:effectLst/>
                <a:latin typeface="Libre Baskerville" panose="020B0604020202020204" charset="0"/>
                <a:ea typeface="Arial" panose="020B0604020202020204" pitchFamily="34" charset="0"/>
                <a:cs typeface="Arial" panose="020B0604020202020204" pitchFamily="34" charset="0"/>
              </a:rPr>
              <a:t>in </a:t>
            </a:r>
            <a:r>
              <a:rPr lang="en-US" sz="2400" b="1" i="0" spc="-49" dirty="0">
                <a:solidFill>
                  <a:srgbClr val="FFFFFF"/>
                </a:solidFill>
                <a:effectLst/>
                <a:latin typeface="Libre Baskerville" panose="020B0604020202020204" charset="0"/>
                <a:ea typeface="Arial" panose="020B0604020202020204" pitchFamily="34" charset="0"/>
                <a:cs typeface="Arial" panose="020B0604020202020204" pitchFamily="34" charset="0"/>
              </a:rPr>
              <a:t>the</a:t>
            </a:r>
            <a:r>
              <a:rPr lang="en-US" sz="2400" b="1" i="0" spc="-243" dirty="0">
                <a:solidFill>
                  <a:srgbClr val="FFFFFF"/>
                </a:solidFill>
                <a:effectLst/>
                <a:latin typeface="Libre Baskerville" panose="020B0604020202020204" charset="0"/>
                <a:ea typeface="Arial" panose="020B0604020202020204" pitchFamily="34" charset="0"/>
                <a:cs typeface="Arial" panose="020B0604020202020204" pitchFamily="34" charset="0"/>
              </a:rPr>
              <a:t> </a:t>
            </a:r>
            <a:r>
              <a:rPr lang="en-US" sz="2400" b="1" i="0" spc="-66" dirty="0">
                <a:solidFill>
                  <a:srgbClr val="FFFFFF"/>
                </a:solidFill>
                <a:effectLst/>
                <a:latin typeface="Libre Baskerville" panose="020B0604020202020204" charset="0"/>
                <a:ea typeface="Arial" panose="020B0604020202020204" pitchFamily="34" charset="0"/>
                <a:cs typeface="Arial" panose="020B0604020202020204" pitchFamily="34" charset="0"/>
              </a:rPr>
              <a:t>Classroom</a:t>
            </a:r>
            <a:endParaRPr lang="en-US" dirty="0">
              <a:effectLst/>
            </a:endParaRPr>
          </a:p>
          <a:p>
            <a:endParaRPr lang="en-US" dirty="0"/>
          </a:p>
        </p:txBody>
      </p:sp>
    </p:spTree>
    <p:extLst>
      <p:ext uri="{BB962C8B-B14F-4D97-AF65-F5344CB8AC3E}">
        <p14:creationId xmlns:p14="http://schemas.microsoft.com/office/powerpoint/2010/main" val="401296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077200" cy="1143000"/>
          </a:xfrm>
        </p:spPr>
        <p:txBody>
          <a:bodyPr>
            <a:normAutofit/>
          </a:bodyPr>
          <a:lstStyle/>
          <a:p>
            <a:pPr algn="r"/>
            <a:r>
              <a:rPr lang="en-US" sz="2400" dirty="0">
                <a:solidFill>
                  <a:schemeClr val="bg1"/>
                </a:solidFill>
                <a:latin typeface="Libre Baskerville" panose="020B0604020202020204" charset="0"/>
              </a:rPr>
              <a:t>Accommodations &amp; Supports</a:t>
            </a:r>
          </a:p>
        </p:txBody>
      </p:sp>
      <p:pic>
        <p:nvPicPr>
          <p:cNvPr id="1026" name="Picture 2" descr="Image of a project search intern holding up a pictorial training book.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41" t="-2055" r="11863" b="2055"/>
          <a:stretch/>
        </p:blipFill>
        <p:spPr bwMode="auto">
          <a:xfrm>
            <a:off x="1981200" y="1248906"/>
            <a:ext cx="5201432" cy="466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626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VC-021S">
            <a:extLst>
              <a:ext uri="{FF2B5EF4-FFF2-40B4-BE49-F238E27FC236}">
                <a16:creationId xmlns:a16="http://schemas.microsoft.com/office/drawing/2014/main" id="{4F57E997-70DF-45FD-8BAE-AEE9001936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457200" y="2231231"/>
            <a:ext cx="4035425" cy="3026569"/>
          </a:xfrm>
          <a:prstGeom prst="rect">
            <a:avLst/>
          </a:prstGeom>
        </p:spPr>
      </p:pic>
      <p:pic>
        <p:nvPicPr>
          <p:cNvPr id="3" name="Picture 4" descr="MVC-014F">
            <a:extLst>
              <a:ext uri="{FF2B5EF4-FFF2-40B4-BE49-F238E27FC236}">
                <a16:creationId xmlns:a16="http://schemas.microsoft.com/office/drawing/2014/main" id="{62846091-E189-4993-B115-EEDAB5EF1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4876801" y="1676400"/>
            <a:ext cx="3200400" cy="4267200"/>
          </a:xfrm>
          <a:prstGeom prst="rect">
            <a:avLst/>
          </a:prstGeom>
        </p:spPr>
      </p:pic>
      <p:sp>
        <p:nvSpPr>
          <p:cNvPr id="5" name="Title 4">
            <a:extLst>
              <a:ext uri="{FF2B5EF4-FFF2-40B4-BE49-F238E27FC236}">
                <a16:creationId xmlns:a16="http://schemas.microsoft.com/office/drawing/2014/main" id="{ED7F6533-76E2-4187-BEA4-42F3A574804D}"/>
              </a:ext>
            </a:extLst>
          </p:cNvPr>
          <p:cNvSpPr>
            <a:spLocks noGrp="1"/>
          </p:cNvSpPr>
          <p:nvPr>
            <p:ph type="title"/>
          </p:nvPr>
        </p:nvSpPr>
        <p:spPr/>
        <p:txBody>
          <a:bodyPr/>
          <a:lstStyle/>
          <a:p>
            <a:pPr algn="r"/>
            <a:r>
              <a:rPr lang="en-US" sz="2000" b="1" dirty="0">
                <a:solidFill>
                  <a:schemeClr val="bg1"/>
                </a:solidFill>
                <a:latin typeface="Libre Baskerville" panose="020B0604020202020204" charset="0"/>
              </a:rPr>
              <a:t>Use Pictures instead of Words</a:t>
            </a:r>
          </a:p>
        </p:txBody>
      </p:sp>
    </p:spTree>
    <p:extLst>
      <p:ext uri="{BB962C8B-B14F-4D97-AF65-F5344CB8AC3E}">
        <p14:creationId xmlns:p14="http://schemas.microsoft.com/office/powerpoint/2010/main" val="2732151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3" algn="r" eaLnBrk="1" fontAlgn="auto" hangingPunct="1">
              <a:spcBef>
                <a:spcPts val="0"/>
              </a:spcBef>
              <a:spcAft>
                <a:spcPts val="0"/>
              </a:spcAft>
              <a:defRPr/>
            </a:pPr>
            <a:r>
              <a:rPr lang="en-US" sz="2400" b="1" dirty="0">
                <a:solidFill>
                  <a:schemeClr val="bg1"/>
                </a:solidFill>
                <a:latin typeface="Libre Baskerville" panose="020B0604020202020204" charset="0"/>
              </a:rPr>
              <a:t>Counting Cart to establish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accuracy and efficiency!</a:t>
            </a:r>
          </a:p>
        </p:txBody>
      </p:sp>
      <p:pic>
        <p:nvPicPr>
          <p:cNvPr id="15363" name="Picture 2" descr="Gretchen"/>
          <p:cNvPicPr>
            <a:picLocks noGrp="1" noChangeAspect="1" noChangeArrowheads="1"/>
          </p:cNvPicPr>
          <p:nvPr>
            <p:ph idx="1"/>
          </p:nvPr>
        </p:nvPicPr>
        <p:blipFill rotWithShape="1">
          <a:blip r:embed="rId3"/>
          <a:srcRect l="15429" t="2064" r="-2000" b="-2064"/>
          <a:stretch/>
        </p:blipFill>
        <p:spPr>
          <a:xfrm>
            <a:off x="609600" y="1338263"/>
            <a:ext cx="3562350" cy="4791075"/>
          </a:xfrm>
          <a:ln w="12700"/>
          <a:effectLst>
            <a:outerShdw blurRad="292100" dist="139700" dir="2700000" algn="tl" rotWithShape="0">
              <a:srgbClr val="333333">
                <a:alpha val="65000"/>
              </a:srgbClr>
            </a:outerShdw>
          </a:effectLst>
          <a:extLst/>
        </p:spPr>
      </p:pic>
      <p:pic>
        <p:nvPicPr>
          <p:cNvPr id="6" name="Content Placeholder 9" descr="Image of a search intern stocking supplies. "/>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4267200" y="1524000"/>
            <a:ext cx="4008104"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800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2A668A3-6E43-4080-B20A-EE98C75D7ABD}"/>
              </a:ext>
            </a:extLst>
          </p:cNvPr>
          <p:cNvSpPr txBox="1">
            <a:spLocks/>
          </p:cNvSpPr>
          <p:nvPr/>
        </p:nvSpPr>
        <p:spPr>
          <a:xfrm>
            <a:off x="214131" y="1345247"/>
            <a:ext cx="3657600" cy="639762"/>
          </a:xfrm>
          <a:prstGeom prst="rect">
            <a:avLst/>
          </a:prstGeom>
          <a:solidFill>
            <a:schemeClr val="accent1">
              <a:lumMod val="75000"/>
            </a:schemeClr>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9pPr>
          </a:lstStyle>
          <a:p>
            <a:r>
              <a:rPr lang="en-US" sz="2400">
                <a:solidFill>
                  <a:schemeClr val="bg1"/>
                </a:solidFill>
              </a:rPr>
              <a:t>Before = A Pick List</a:t>
            </a:r>
            <a:endParaRPr lang="en-US" sz="2400" dirty="0">
              <a:solidFill>
                <a:schemeClr val="bg1"/>
              </a:solidFill>
            </a:endParaRPr>
          </a:p>
        </p:txBody>
      </p:sp>
      <p:sp>
        <p:nvSpPr>
          <p:cNvPr id="3" name="Text Placeholder 4">
            <a:extLst>
              <a:ext uri="{FF2B5EF4-FFF2-40B4-BE49-F238E27FC236}">
                <a16:creationId xmlns:a16="http://schemas.microsoft.com/office/drawing/2014/main" id="{11E232DE-00F4-46AB-BA02-9132BFDBA0EB}"/>
              </a:ext>
            </a:extLst>
          </p:cNvPr>
          <p:cNvSpPr txBox="1">
            <a:spLocks/>
          </p:cNvSpPr>
          <p:nvPr/>
        </p:nvSpPr>
        <p:spPr>
          <a:xfrm>
            <a:off x="4755265" y="1345247"/>
            <a:ext cx="3657600" cy="639762"/>
          </a:xfrm>
          <a:prstGeom prst="rect">
            <a:avLst/>
          </a:prstGeom>
          <a:solidFill>
            <a:schemeClr val="tx2"/>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500" b="0" i="0" u="none" strike="noStrike" cap="none">
                <a:solidFill>
                  <a:schemeClr val="lt1"/>
                </a:solidFill>
                <a:latin typeface="+mn-lt"/>
                <a:ea typeface="+mn-ea"/>
                <a:cs typeface="+mn-cs"/>
                <a:sym typeface="Arial"/>
              </a:defRPr>
            </a:lvl9pPr>
          </a:lstStyle>
          <a:p>
            <a:r>
              <a:rPr lang="en-US" sz="2400">
                <a:solidFill>
                  <a:schemeClr val="bg1"/>
                </a:solidFill>
              </a:rPr>
              <a:t>After</a:t>
            </a:r>
            <a:endParaRPr lang="en-US" sz="2400" dirty="0">
              <a:solidFill>
                <a:schemeClr val="bg1"/>
              </a:solidFill>
            </a:endParaRPr>
          </a:p>
        </p:txBody>
      </p:sp>
      <p:pic>
        <p:nvPicPr>
          <p:cNvPr id="4" name="Picture 2" descr="MVC-027F">
            <a:extLst>
              <a:ext uri="{FF2B5EF4-FFF2-40B4-BE49-F238E27FC236}">
                <a16:creationId xmlns:a16="http://schemas.microsoft.com/office/drawing/2014/main" id="{DF20A029-7345-4F8F-A05A-100CEF4A8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4131" y="2257565"/>
            <a:ext cx="3657600" cy="2743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2" descr="MVC-011F">
            <a:extLst>
              <a:ext uri="{FF2B5EF4-FFF2-40B4-BE49-F238E27FC236}">
                <a16:creationId xmlns:a16="http://schemas.microsoft.com/office/drawing/2014/main" id="{4BE0296A-D714-4FCA-8640-F5723EC1B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01" t="3334" r="21249" b="5000"/>
          <a:stretch>
            <a:fillRect/>
          </a:stretch>
        </p:blipFill>
        <p:spPr>
          <a:xfrm>
            <a:off x="4967617" y="2257564"/>
            <a:ext cx="3232895" cy="34371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itle 7">
            <a:extLst>
              <a:ext uri="{FF2B5EF4-FFF2-40B4-BE49-F238E27FC236}">
                <a16:creationId xmlns:a16="http://schemas.microsoft.com/office/drawing/2014/main" id="{D033C501-748D-48C9-92DE-3E51DC5164A8}"/>
              </a:ext>
            </a:extLst>
          </p:cNvPr>
          <p:cNvSpPr>
            <a:spLocks noGrp="1"/>
          </p:cNvSpPr>
          <p:nvPr>
            <p:ph type="title"/>
          </p:nvPr>
        </p:nvSpPr>
        <p:spPr/>
        <p:txBody>
          <a:bodyPr/>
          <a:lstStyle/>
          <a:p>
            <a:pPr algn="r"/>
            <a:r>
              <a:rPr lang="en-US" sz="2000" b="1" dirty="0">
                <a:solidFill>
                  <a:schemeClr val="bg1"/>
                </a:solidFill>
                <a:latin typeface="Libre Baskerville" panose="020B0604020202020204" charset="0"/>
              </a:rPr>
              <a:t>Inclusive Training Resources to Promote Skills</a:t>
            </a:r>
          </a:p>
        </p:txBody>
      </p:sp>
    </p:spTree>
    <p:extLst>
      <p:ext uri="{BB962C8B-B14F-4D97-AF65-F5344CB8AC3E}">
        <p14:creationId xmlns:p14="http://schemas.microsoft.com/office/powerpoint/2010/main" val="351922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C1DCFA-6D83-465C-A41A-68E5F359E9FF}"/>
              </a:ext>
            </a:extLst>
          </p:cNvPr>
          <p:cNvSpPr txBox="1"/>
          <p:nvPr/>
        </p:nvSpPr>
        <p:spPr>
          <a:xfrm>
            <a:off x="87879" y="1952842"/>
            <a:ext cx="3129883" cy="3554819"/>
          </a:xfrm>
          <a:prstGeom prst="rect">
            <a:avLst/>
          </a:prstGeom>
          <a:noFill/>
        </p:spPr>
        <p:txBody>
          <a:bodyPr wrap="square" rtlCol="0">
            <a:spAutoFit/>
          </a:bodyPr>
          <a:lstStyle/>
          <a:p>
            <a:r>
              <a:rPr lang="en-US" dirty="0">
                <a:latin typeface="Libre Baskerville" panose="020B0604020202020204" charset="0"/>
              </a:rPr>
              <a:t>In 2016, the poverty rate of working-age people with disabilities (26.7%) is </a:t>
            </a:r>
            <a:r>
              <a:rPr lang="en-US" b="1" dirty="0">
                <a:latin typeface="Libre Baskerville" panose="020B0604020202020204" charset="0"/>
              </a:rPr>
              <a:t>more than twice </a:t>
            </a:r>
            <a:r>
              <a:rPr lang="en-US" dirty="0">
                <a:latin typeface="Libre Baskerville" panose="020B0604020202020204" charset="0"/>
              </a:rPr>
              <a:t>that of people without disabilities (11.6%).</a:t>
            </a:r>
          </a:p>
          <a:p>
            <a:endParaRPr lang="en-US" b="1" dirty="0">
              <a:latin typeface="Libre Baskerville" panose="020B0604020202020204" charset="0"/>
            </a:endParaRPr>
          </a:p>
          <a:p>
            <a:r>
              <a:rPr lang="en-US" b="1" dirty="0">
                <a:latin typeface="Libre Baskerville" panose="020B0604020202020204" charset="0"/>
              </a:rPr>
              <a:t>More people with disabilities live in poverty (27%) than any other minority. </a:t>
            </a:r>
            <a:r>
              <a:rPr lang="en-US" dirty="0">
                <a:latin typeface="Libre Baskerville" panose="020B0604020202020204" charset="0"/>
              </a:rPr>
              <a:t>22% of African Americans live in poverty while 19% of Hispanic/Latino Americans do. 13% of women live in poverty and just 9% of white people live in poverty. </a:t>
            </a:r>
          </a:p>
        </p:txBody>
      </p:sp>
      <p:sp>
        <p:nvSpPr>
          <p:cNvPr id="16" name="TextBox 15">
            <a:extLst>
              <a:ext uri="{FF2B5EF4-FFF2-40B4-BE49-F238E27FC236}">
                <a16:creationId xmlns:a16="http://schemas.microsoft.com/office/drawing/2014/main" id="{0BEA6A7D-80B1-49AF-BAC1-D4C34CEEBF76}"/>
              </a:ext>
            </a:extLst>
          </p:cNvPr>
          <p:cNvSpPr txBox="1"/>
          <p:nvPr/>
        </p:nvSpPr>
        <p:spPr>
          <a:xfrm>
            <a:off x="87879" y="5623251"/>
            <a:ext cx="5486401" cy="784830"/>
          </a:xfrm>
          <a:prstGeom prst="rect">
            <a:avLst/>
          </a:prstGeom>
          <a:noFill/>
        </p:spPr>
        <p:txBody>
          <a:bodyPr wrap="square" rtlCol="0">
            <a:spAutoFit/>
          </a:bodyPr>
          <a:lstStyle/>
          <a:p>
            <a:r>
              <a:rPr lang="en-US" dirty="0">
                <a:latin typeface="Libre Baskerville" panose="020B0604020202020204" charset="0"/>
              </a:rPr>
              <a:t>Obviously, there is an even higher poverty rate for people who fall into multiple categories, such as an African American woman with a disability.</a:t>
            </a:r>
          </a:p>
        </p:txBody>
      </p:sp>
      <p:pic>
        <p:nvPicPr>
          <p:cNvPr id="27" name="Picture 26" descr="Bar chart showing 2017 Poverty Rates by Race, Ethnicity, Gender and Disability. ">
            <a:extLst>
              <a:ext uri="{FF2B5EF4-FFF2-40B4-BE49-F238E27FC236}">
                <a16:creationId xmlns:a16="http://schemas.microsoft.com/office/drawing/2014/main" id="{B3933D87-9218-470A-A597-CA2552C87D28}"/>
              </a:ext>
            </a:extLst>
          </p:cNvPr>
          <p:cNvPicPr>
            <a:picLocks noChangeAspect="1"/>
          </p:cNvPicPr>
          <p:nvPr/>
        </p:nvPicPr>
        <p:blipFill>
          <a:blip r:embed="rId3"/>
          <a:stretch>
            <a:fillRect/>
          </a:stretch>
        </p:blipFill>
        <p:spPr>
          <a:xfrm>
            <a:off x="3157814" y="1651589"/>
            <a:ext cx="5944608" cy="3856071"/>
          </a:xfrm>
          <a:prstGeom prst="rect">
            <a:avLst/>
          </a:prstGeom>
          <a:ln w="47625">
            <a:solidFill>
              <a:schemeClr val="accent1"/>
            </a:solidFill>
          </a:ln>
        </p:spPr>
      </p:pic>
      <p:sp>
        <p:nvSpPr>
          <p:cNvPr id="2" name="Title 1">
            <a:extLst>
              <a:ext uri="{FF2B5EF4-FFF2-40B4-BE49-F238E27FC236}">
                <a16:creationId xmlns:a16="http://schemas.microsoft.com/office/drawing/2014/main" id="{B5187B7D-D3C1-4B81-82C6-EE8277730B99}"/>
              </a:ext>
            </a:extLst>
          </p:cNvPr>
          <p:cNvSpPr>
            <a:spLocks noGrp="1"/>
          </p:cNvSpPr>
          <p:nvPr>
            <p:ph type="title" idx="4294967295"/>
          </p:nvPr>
        </p:nvSpPr>
        <p:spPr/>
        <p:txBody>
          <a:bodyPr/>
          <a:lstStyle/>
          <a:p>
            <a:pPr algn="r" rtl="0"/>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People with Disabilities are </a:t>
            </a:r>
            <a:b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br>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the Poorest of the Poor</a:t>
            </a:r>
            <a:endParaRPr lang="en-US" dirty="0">
              <a:effectLst/>
            </a:endParaRPr>
          </a:p>
          <a:p>
            <a:pPr algn="r"/>
            <a:endParaRPr lang="en-US" dirty="0"/>
          </a:p>
        </p:txBody>
      </p:sp>
    </p:spTree>
    <p:extLst>
      <p:ext uri="{BB962C8B-B14F-4D97-AF65-F5344CB8AC3E}">
        <p14:creationId xmlns:p14="http://schemas.microsoft.com/office/powerpoint/2010/main" val="550883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6203A7-E626-48C5-85EB-447D5A86E36A}"/>
              </a:ext>
            </a:extLst>
          </p:cNvPr>
          <p:cNvSpPr>
            <a:spLocks noGrp="1"/>
          </p:cNvSpPr>
          <p:nvPr>
            <p:ph type="title"/>
          </p:nvPr>
        </p:nvSpPr>
        <p:spPr>
          <a:xfrm>
            <a:off x="457502" y="274558"/>
            <a:ext cx="8229023" cy="276999"/>
          </a:xfrm>
        </p:spPr>
        <p:txBody>
          <a:bodyPr/>
          <a:lstStyle/>
          <a:p>
            <a:pPr algn="r"/>
            <a:r>
              <a:rPr lang="en-US" sz="2400" b="1" dirty="0">
                <a:solidFill>
                  <a:schemeClr val="bg1"/>
                </a:solidFill>
                <a:latin typeface="Libre Baskerville" panose="020B0604020202020204" charset="0"/>
              </a:rPr>
              <a:t>Survey Reveals Key Need for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More Supports for Parents </a:t>
            </a:r>
          </a:p>
        </p:txBody>
      </p:sp>
      <p:sp>
        <p:nvSpPr>
          <p:cNvPr id="6" name="Text Placeholder 5">
            <a:extLst>
              <a:ext uri="{FF2B5EF4-FFF2-40B4-BE49-F238E27FC236}">
                <a16:creationId xmlns:a16="http://schemas.microsoft.com/office/drawing/2014/main" id="{35BE7C2F-9C66-4BD0-8910-FFA770F610D2}"/>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A9268F31-F579-4F8B-B4B4-2917CDDC46D7}"/>
              </a:ext>
            </a:extLst>
          </p:cNvPr>
          <p:cNvSpPr>
            <a:spLocks noGrp="1"/>
          </p:cNvSpPr>
          <p:nvPr>
            <p:ph type="body" idx="2"/>
          </p:nvPr>
        </p:nvSpPr>
        <p:spPr>
          <a:xfrm>
            <a:off x="4709158" y="1577358"/>
            <a:ext cx="4434841" cy="276999"/>
          </a:xfrm>
        </p:spPr>
        <p:txBody>
          <a:bodyPr/>
          <a:lstStyle/>
          <a:p>
            <a:pPr marL="285750" indent="-285750">
              <a:buFont typeface="Wingdings" panose="05000000000000000000" pitchFamily="2" charset="2"/>
              <a:buChar char="v"/>
            </a:pPr>
            <a:r>
              <a:rPr lang="en-US" sz="1800" dirty="0">
                <a:latin typeface="Libre Baskerville" panose="020B0604020202020204" charset="0"/>
              </a:rPr>
              <a:t>Between October and December 2017, </a:t>
            </a:r>
            <a:r>
              <a:rPr lang="en-US" sz="1800" dirty="0" err="1">
                <a:latin typeface="Libre Baskerville" panose="020B0604020202020204" charset="0"/>
              </a:rPr>
              <a:t>RespectAbility</a:t>
            </a:r>
            <a:r>
              <a:rPr lang="en-US" sz="1800" dirty="0">
                <a:latin typeface="Libre Baskerville" panose="020B0604020202020204" charset="0"/>
              </a:rPr>
              <a:t> distributed a community survey to over 325 stakeholders in the Long Beach community. </a:t>
            </a:r>
          </a:p>
          <a:p>
            <a:pPr marL="285750" indent="-285750">
              <a:buFont typeface="Wingdings" panose="05000000000000000000" pitchFamily="2" charset="2"/>
              <a:buChar char="v"/>
            </a:pPr>
            <a:endParaRPr lang="en-US" sz="1800" dirty="0">
              <a:latin typeface="Libre Baskerville" panose="020B0604020202020204" charset="0"/>
            </a:endParaRPr>
          </a:p>
          <a:p>
            <a:pPr marL="285750" indent="-285750">
              <a:buFont typeface="Wingdings" panose="05000000000000000000" pitchFamily="2" charset="2"/>
              <a:buChar char="v"/>
            </a:pPr>
            <a:r>
              <a:rPr lang="en-US" sz="1800" dirty="0" err="1">
                <a:latin typeface="Libre Baskerville" panose="020B0604020202020204" charset="0"/>
              </a:rPr>
              <a:t>Respondentss</a:t>
            </a:r>
            <a:r>
              <a:rPr lang="en-US" sz="1800" dirty="0">
                <a:latin typeface="Libre Baskerville" panose="020B0604020202020204" charset="0"/>
              </a:rPr>
              <a:t> showed need for: </a:t>
            </a:r>
          </a:p>
          <a:p>
            <a:pPr marL="694192" lvl="1" indent="-285750">
              <a:buFont typeface="Wingdings" panose="05000000000000000000" pitchFamily="2" charset="2"/>
              <a:buChar char="v"/>
            </a:pPr>
            <a:r>
              <a:rPr lang="en-US" sz="1800" b="1" dirty="0">
                <a:latin typeface="Libre Baskerville" panose="020B0604020202020204" charset="0"/>
              </a:rPr>
              <a:t>A free resource fair to let parents know their rights, available services/resources for their children</a:t>
            </a:r>
          </a:p>
          <a:p>
            <a:pPr marL="694192" lvl="1" indent="-285750">
              <a:buFont typeface="Wingdings" panose="05000000000000000000" pitchFamily="2" charset="2"/>
              <a:buChar char="v"/>
            </a:pPr>
            <a:endParaRPr lang="en-US" sz="1800" b="1" dirty="0">
              <a:latin typeface="Libre Baskerville" panose="020B0604020202020204" charset="0"/>
            </a:endParaRPr>
          </a:p>
          <a:p>
            <a:pPr marL="694192" lvl="1" indent="-285750">
              <a:buFont typeface="Wingdings" panose="05000000000000000000" pitchFamily="2" charset="2"/>
              <a:buChar char="v"/>
            </a:pPr>
            <a:r>
              <a:rPr lang="en-US" sz="1800" b="1" dirty="0">
                <a:latin typeface="Libre Baskerville" panose="020B0604020202020204" charset="0"/>
              </a:rPr>
              <a:t>Online or in-person opportunities for parents and guardians of students with disabilities to meet, share ideas and get support</a:t>
            </a:r>
          </a:p>
          <a:p>
            <a:pPr marL="285750" indent="-285750">
              <a:buFont typeface="Wingdings" panose="05000000000000000000" pitchFamily="2" charset="2"/>
              <a:buChar char="v"/>
            </a:pPr>
            <a:endParaRPr lang="en-US" sz="1800" dirty="0">
              <a:latin typeface="Libre Baskerville" panose="020B0604020202020204" charset="0"/>
            </a:endParaRPr>
          </a:p>
        </p:txBody>
      </p:sp>
      <p:pic>
        <p:nvPicPr>
          <p:cNvPr id="9222" name="Picture 6" descr="2017 Community Survey">
            <a:extLst>
              <a:ext uri="{FF2B5EF4-FFF2-40B4-BE49-F238E27FC236}">
                <a16:creationId xmlns:a16="http://schemas.microsoft.com/office/drawing/2014/main" id="{61564313-20A0-4D2A-B625-66F446E81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358"/>
            <a:ext cx="4138047" cy="140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207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4EEBCF-014D-4612-82F3-D82C4E1B966B}"/>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Resources on Learning Disabilities</a:t>
            </a:r>
          </a:p>
        </p:txBody>
      </p:sp>
      <p:sp>
        <p:nvSpPr>
          <p:cNvPr id="5" name="Text Placeholder 4">
            <a:extLst>
              <a:ext uri="{FF2B5EF4-FFF2-40B4-BE49-F238E27FC236}">
                <a16:creationId xmlns:a16="http://schemas.microsoft.com/office/drawing/2014/main" id="{F858ABD1-0B23-4A31-8037-F4CF670ABF55}"/>
              </a:ext>
            </a:extLst>
          </p:cNvPr>
          <p:cNvSpPr>
            <a:spLocks noGrp="1"/>
          </p:cNvSpPr>
          <p:nvPr>
            <p:ph type="body" idx="1"/>
          </p:nvPr>
        </p:nvSpPr>
        <p:spPr>
          <a:xfrm>
            <a:off x="209542" y="1577242"/>
            <a:ext cx="4362471" cy="1506921"/>
          </a:xfrm>
        </p:spPr>
        <p:txBody>
          <a:bodyPr/>
          <a:lstStyle/>
          <a:p>
            <a:pPr marL="342900" indent="-342900">
              <a:buFont typeface="Wingdings" panose="05000000000000000000" pitchFamily="2" charset="2"/>
              <a:buChar char="v"/>
            </a:pPr>
            <a:r>
              <a:rPr lang="en-US" sz="1800" dirty="0">
                <a:latin typeface="Libre Baskerville" panose="020B0604020202020204" charset="0"/>
              </a:rPr>
              <a:t>Parents want the best for their children. We do, too. For the first time ever, 15 nonprofit organizations have joined forces to support parents of the one in five children with learning and attention issues throughout their journey.</a:t>
            </a:r>
          </a:p>
          <a:p>
            <a:pPr marL="342900" indent="-342900">
              <a:buFont typeface="Wingdings" panose="05000000000000000000" pitchFamily="2" charset="2"/>
              <a:buChar char="v"/>
            </a:pPr>
            <a:r>
              <a:rPr lang="en-US" sz="1800" dirty="0">
                <a:latin typeface="Libre Baskerville" panose="020B0604020202020204" charset="0"/>
              </a:rPr>
              <a:t>With the right support, parents can help children unlock their strengths and reach their full potential. With state-of-the-art technology, personalized resources, free daily access to experts, a secure online community, practical tips and more, Understood aims to be that support.</a:t>
            </a:r>
          </a:p>
          <a:p>
            <a:pPr marL="342900" indent="-342900">
              <a:buFont typeface="Wingdings" panose="05000000000000000000" pitchFamily="2" charset="2"/>
              <a:buChar char="v"/>
            </a:pPr>
            <a:endParaRPr lang="en-US" sz="1800" dirty="0">
              <a:latin typeface="Libre Baskerville" panose="020B0604020202020204" charset="0"/>
            </a:endParaRPr>
          </a:p>
        </p:txBody>
      </p:sp>
      <p:pic>
        <p:nvPicPr>
          <p:cNvPr id="4100" name="Picture 4" descr="Blue and purple logo of understood.org">
            <a:extLst>
              <a:ext uri="{FF2B5EF4-FFF2-40B4-BE49-F238E27FC236}">
                <a16:creationId xmlns:a16="http://schemas.microsoft.com/office/drawing/2014/main" id="{822786AE-8B08-45A3-AC2B-95C33AAB4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612" y="2388838"/>
            <a:ext cx="4381500" cy="13906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70BA9EF-99B4-4A74-A43C-0166E58D7955}"/>
              </a:ext>
            </a:extLst>
          </p:cNvPr>
          <p:cNvSpPr/>
          <p:nvPr/>
        </p:nvSpPr>
        <p:spPr>
          <a:xfrm>
            <a:off x="4479211" y="4109848"/>
            <a:ext cx="4474302" cy="400110"/>
          </a:xfrm>
          <a:prstGeom prst="rect">
            <a:avLst/>
          </a:prstGeom>
        </p:spPr>
        <p:txBody>
          <a:bodyPr wrap="none">
            <a:spAutoFit/>
          </a:bodyPr>
          <a:lstStyle/>
          <a:p>
            <a:r>
              <a:rPr lang="en-US" sz="2000" b="1" dirty="0">
                <a:latin typeface="Libre Baskerville" panose="020B0604020202020204" charset="0"/>
                <a:hlinkClick r:id="rId3"/>
              </a:rPr>
              <a:t>https://www.understood.org/en</a:t>
            </a:r>
            <a:endParaRPr lang="en-US" sz="2000" b="1" dirty="0">
              <a:latin typeface="Libre Baskerville" panose="020B0604020202020204" charset="0"/>
            </a:endParaRPr>
          </a:p>
        </p:txBody>
      </p:sp>
    </p:spTree>
    <p:extLst>
      <p:ext uri="{BB962C8B-B14F-4D97-AF65-F5344CB8AC3E}">
        <p14:creationId xmlns:p14="http://schemas.microsoft.com/office/powerpoint/2010/main" val="1601956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1" name="Shape 361"/>
          <p:cNvSpPr txBox="1"/>
          <p:nvPr/>
        </p:nvSpPr>
        <p:spPr>
          <a:xfrm>
            <a:off x="7290" y="1295400"/>
            <a:ext cx="9042705" cy="5455778"/>
          </a:xfrm>
          <a:prstGeom prst="rect">
            <a:avLst/>
          </a:prstGeom>
          <a:noFill/>
          <a:ln>
            <a:noFill/>
          </a:ln>
        </p:spPr>
        <p:txBody>
          <a:bodyPr wrap="square" lIns="91266" tIns="45622" rIns="91266" bIns="45622" anchor="t" anchorCtr="0">
            <a:noAutofit/>
          </a:bodyPr>
          <a:lstStyle/>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2015 Disability Status Report United States, Cornell University, 2015: </a:t>
            </a:r>
            <a:r>
              <a:rPr lang="en-US" u="sng" dirty="0">
                <a:solidFill>
                  <a:schemeClr val="hlink"/>
                </a:solidFill>
                <a:latin typeface="Libre Baskerville"/>
                <a:ea typeface="Libre Baskerville"/>
                <a:cs typeface="Libre Baskerville"/>
                <a:sym typeface="Libre Baskerville"/>
                <a:hlinkClick r:id="rId3"/>
              </a:rPr>
              <a:t>www.disabilitystatistics.org</a:t>
            </a:r>
          </a:p>
          <a:p>
            <a:pPr marL="12700" indent="-12700">
              <a:lnSpc>
                <a:spcPct val="90000"/>
              </a:lnSpc>
              <a:spcBef>
                <a:spcPts val="480"/>
              </a:spcBef>
              <a:buClr>
                <a:srgbClr val="000000"/>
              </a:buClr>
              <a:buSzPct val="100000"/>
              <a:buFont typeface="Libre Baskerville"/>
              <a:buChar char="❖"/>
            </a:pPr>
            <a:r>
              <a:rPr lang="en-US" dirty="0" err="1">
                <a:latin typeface="Libre Baskerville"/>
                <a:ea typeface="Libre Baskerville"/>
                <a:cs typeface="Libre Baskerville"/>
                <a:sym typeface="Libre Baskerville"/>
              </a:rPr>
              <a:t>Fedspending</a:t>
            </a:r>
            <a:r>
              <a:rPr lang="en-US" dirty="0">
                <a:latin typeface="Libre Baskerville"/>
                <a:ea typeface="Libre Baskerville"/>
                <a:cs typeface="Libre Baskerville"/>
                <a:sym typeface="Libre Baskerville"/>
              </a:rPr>
              <a:t>: </a:t>
            </a:r>
            <a:r>
              <a:rPr lang="en-US" u="sng" dirty="0">
                <a:solidFill>
                  <a:schemeClr val="hlink"/>
                </a:solidFill>
                <a:latin typeface="Libre Baskerville"/>
                <a:ea typeface="Libre Baskerville"/>
                <a:cs typeface="Libre Baskerville"/>
                <a:sym typeface="Libre Baskerville"/>
                <a:hlinkClick r:id="rId4"/>
              </a:rPr>
              <a:t>www.fedspending.org</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Project SEARCH: </a:t>
            </a:r>
            <a:r>
              <a:rPr lang="en-US" u="sng" dirty="0">
                <a:solidFill>
                  <a:schemeClr val="hlink"/>
                </a:solidFill>
                <a:latin typeface="Libre Baskerville"/>
                <a:ea typeface="Libre Baskerville"/>
                <a:cs typeface="Libre Baskerville"/>
                <a:sym typeface="Libre Baskerville"/>
                <a:hlinkClick r:id="rId5"/>
              </a:rPr>
              <a:t>www.projectsearch.us</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Job Accommodation Network: </a:t>
            </a:r>
            <a:r>
              <a:rPr lang="en-US" u="sng" dirty="0">
                <a:solidFill>
                  <a:schemeClr val="hlink"/>
                </a:solidFill>
                <a:latin typeface="Libre Baskerville"/>
                <a:ea typeface="Libre Baskerville"/>
                <a:cs typeface="Libre Baskerville"/>
                <a:sym typeface="Libre Baskerville"/>
                <a:hlinkClick r:id="rId6"/>
              </a:rPr>
              <a:t>https://askjan.org/</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State Vocational Rehabilitation Agency: </a:t>
            </a:r>
            <a:r>
              <a:rPr lang="en-US" u="sng" dirty="0">
                <a:solidFill>
                  <a:schemeClr val="hlink"/>
                </a:solidFill>
                <a:latin typeface="Libre Baskerville"/>
                <a:ea typeface="Libre Baskerville"/>
                <a:cs typeface="Libre Baskerville"/>
                <a:sym typeface="Libre Baskerville"/>
                <a:hlinkClick r:id="rId7"/>
              </a:rPr>
              <a:t>http://wdcrobcolp01.ed.gov/Programs/EROD/org_list.cfm?category_cd=SVR</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Selected Economic Characteristics for Civilian Noninstitutionalized Population by Disability Status, 2011-2015 ACS (focused on Long Beach)  </a:t>
            </a:r>
            <a:r>
              <a:rPr lang="en-US" u="sng" dirty="0">
                <a:solidFill>
                  <a:schemeClr val="hlink"/>
                </a:solidFill>
                <a:latin typeface="Libre Baskerville"/>
                <a:ea typeface="Libre Baskerville"/>
                <a:cs typeface="Libre Baskerville"/>
                <a:sym typeface="Libre Baskerville"/>
                <a:hlinkClick r:id="rId8"/>
              </a:rPr>
              <a:t>http://bit.ly/LBDisabilityjobs</a:t>
            </a:r>
          </a:p>
          <a:p>
            <a:pPr marL="12700" indent="-12700">
              <a:lnSpc>
                <a:spcPct val="90000"/>
              </a:lnSpc>
              <a:spcBef>
                <a:spcPts val="480"/>
              </a:spcBef>
              <a:buClr>
                <a:srgbClr val="000000"/>
              </a:buClr>
              <a:buSzPct val="100000"/>
              <a:buFont typeface="Libre Baskerville"/>
              <a:buChar char="❖"/>
            </a:pPr>
            <a:r>
              <a:rPr lang="en-US" dirty="0">
                <a:latin typeface="Libre Baskerville"/>
                <a:ea typeface="Libre Baskerville"/>
                <a:cs typeface="Libre Baskerville"/>
                <a:sym typeface="Libre Baskerville"/>
              </a:rPr>
              <a:t>Local Disability Data for Planners (focused on Montgomery County) </a:t>
            </a:r>
            <a:r>
              <a:rPr lang="en-US" u="sng" dirty="0">
                <a:solidFill>
                  <a:schemeClr val="hlink"/>
                </a:solidFill>
                <a:latin typeface="Libre Baskerville"/>
                <a:ea typeface="Libre Baskerville"/>
                <a:cs typeface="Libre Baskerville"/>
                <a:sym typeface="Libre Baskerville"/>
                <a:hlinkClick r:id="rId9"/>
              </a:rPr>
              <a:t>http://bit.ly/MontgomeryCountydisabilityjobs</a:t>
            </a:r>
          </a:p>
          <a:p>
            <a:pPr indent="-88892">
              <a:lnSpc>
                <a:spcPct val="90000"/>
              </a:lnSpc>
              <a:spcBef>
                <a:spcPts val="480"/>
              </a:spcBef>
              <a:buClr>
                <a:srgbClr val="000000"/>
              </a:buClr>
            </a:pPr>
            <a:endParaRPr b="1" dirty="0">
              <a:solidFill>
                <a:srgbClr val="000090"/>
              </a:solidFill>
              <a:latin typeface="Libre Baskerville"/>
              <a:ea typeface="Libre Baskerville"/>
              <a:cs typeface="Libre Baskerville"/>
              <a:sym typeface="Libre Baskerville"/>
            </a:endParaRP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Jennifer Laszlo Mizrahi</a:t>
            </a:r>
          </a:p>
          <a:p>
            <a:pPr indent="-17462" algn="ctr">
              <a:lnSpc>
                <a:spcPct val="90000"/>
              </a:lnSpc>
              <a:spcBef>
                <a:spcPts val="480"/>
              </a:spcBef>
              <a:buClr>
                <a:schemeClr val="hlink"/>
              </a:buClr>
              <a:buSzPct val="25000"/>
            </a:pPr>
            <a:r>
              <a:rPr lang="en-US" sz="1100" b="1" u="sng" dirty="0">
                <a:solidFill>
                  <a:schemeClr val="hlink"/>
                </a:solidFill>
                <a:latin typeface="Libre Baskerville"/>
                <a:ea typeface="Libre Baskerville"/>
                <a:cs typeface="Libre Baskerville"/>
                <a:sym typeface="Libre Baskerville"/>
                <a:hlinkClick r:id="rId10"/>
              </a:rPr>
              <a:t>www.RespectAbility.org</a:t>
            </a: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Cell: (202) 365-0787</a:t>
            </a:r>
          </a:p>
          <a:p>
            <a:pPr indent="-17462" algn="ctr">
              <a:lnSpc>
                <a:spcPct val="90000"/>
              </a:lnSpc>
              <a:spcBef>
                <a:spcPts val="480"/>
              </a:spcBef>
              <a:buClr>
                <a:schemeClr val="hlink"/>
              </a:buClr>
              <a:buSzPct val="25000"/>
            </a:pPr>
            <a:r>
              <a:rPr lang="en-US" sz="1100" b="1" u="sng" dirty="0">
                <a:solidFill>
                  <a:schemeClr val="hlink"/>
                </a:solidFill>
                <a:latin typeface="Libre Baskerville"/>
                <a:ea typeface="Libre Baskerville"/>
                <a:cs typeface="Libre Baskerville"/>
                <a:sym typeface="Libre Baskerville"/>
                <a:hlinkClick r:id="rId11"/>
              </a:rPr>
              <a:t>JenniferM@RespectAbility.org</a:t>
            </a: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Twitter: </a:t>
            </a:r>
            <a:r>
              <a:rPr lang="en-US" sz="1100" b="1" u="sng" dirty="0">
                <a:solidFill>
                  <a:schemeClr val="hlink"/>
                </a:solidFill>
                <a:latin typeface="Libre Baskerville"/>
                <a:ea typeface="Libre Baskerville"/>
                <a:cs typeface="Libre Baskerville"/>
                <a:sym typeface="Libre Baskerville"/>
                <a:hlinkClick r:id="rId12"/>
              </a:rPr>
              <a:t>@</a:t>
            </a:r>
            <a:r>
              <a:rPr lang="en-US" sz="1100" b="1" u="sng" dirty="0" err="1">
                <a:solidFill>
                  <a:schemeClr val="hlink"/>
                </a:solidFill>
                <a:latin typeface="Libre Baskerville"/>
                <a:ea typeface="Libre Baskerville"/>
                <a:cs typeface="Libre Baskerville"/>
                <a:sym typeface="Libre Baskerville"/>
                <a:hlinkClick r:id="rId12"/>
              </a:rPr>
              <a:t>respect_ability</a:t>
            </a:r>
            <a:r>
              <a:rPr lang="en-US" sz="1100" b="1" u="sng" dirty="0">
                <a:solidFill>
                  <a:schemeClr val="hlink"/>
                </a:solidFill>
                <a:latin typeface="Libre Baskerville"/>
                <a:ea typeface="Libre Baskerville"/>
                <a:cs typeface="Libre Baskerville"/>
                <a:sym typeface="Libre Baskerville"/>
                <a:hlinkClick r:id="rId12"/>
              </a:rPr>
              <a:t> / </a:t>
            </a:r>
            <a:r>
              <a:rPr lang="en-US" sz="1100" b="1" u="sng" dirty="0">
                <a:solidFill>
                  <a:srgbClr val="0000FF"/>
                </a:solidFill>
                <a:latin typeface="Libre Baskerville"/>
                <a:ea typeface="Libre Baskerville"/>
                <a:cs typeface="Libre Baskerville"/>
                <a:sym typeface="Libre Baskerville"/>
              </a:rPr>
              <a:t>@</a:t>
            </a:r>
            <a:r>
              <a:rPr lang="en-US" sz="1100" b="1" u="sng" dirty="0" err="1">
                <a:solidFill>
                  <a:srgbClr val="0000FF"/>
                </a:solidFill>
                <a:latin typeface="Libre Baskerville"/>
                <a:ea typeface="Libre Baskerville"/>
                <a:cs typeface="Libre Baskerville"/>
                <a:sym typeface="Libre Baskerville"/>
              </a:rPr>
              <a:t>jewishinclusion</a:t>
            </a:r>
            <a:endParaRPr lang="en-US" sz="1100" b="1" u="sng" dirty="0">
              <a:solidFill>
                <a:srgbClr val="0000FF"/>
              </a:solidFill>
              <a:latin typeface="Libre Baskerville"/>
              <a:ea typeface="Libre Baskerville"/>
              <a:cs typeface="Libre Baskerville"/>
              <a:sym typeface="Libre Baskerville"/>
            </a:endParaRPr>
          </a:p>
          <a:p>
            <a:pPr indent="-17462" algn="ctr">
              <a:lnSpc>
                <a:spcPct val="90000"/>
              </a:lnSpc>
              <a:spcBef>
                <a:spcPts val="480"/>
              </a:spcBef>
              <a:buClr>
                <a:srgbClr val="000090"/>
              </a:buClr>
              <a:buSzPct val="25000"/>
            </a:pPr>
            <a:r>
              <a:rPr lang="en-US" sz="1100" b="1" dirty="0">
                <a:solidFill>
                  <a:srgbClr val="000090"/>
                </a:solidFill>
                <a:latin typeface="Libre Baskerville"/>
                <a:ea typeface="Libre Baskerville"/>
                <a:cs typeface="Libre Baskerville"/>
                <a:sym typeface="Libre Baskerville"/>
              </a:rPr>
              <a:t>Facebook: </a:t>
            </a:r>
            <a:r>
              <a:rPr lang="en-US" sz="1100" b="1" u="sng" dirty="0">
                <a:solidFill>
                  <a:schemeClr val="hlink"/>
                </a:solidFill>
                <a:latin typeface="Libre Baskerville"/>
                <a:ea typeface="Libre Baskerville"/>
                <a:cs typeface="Libre Baskerville"/>
                <a:sym typeface="Libre Baskerville"/>
                <a:hlinkClick r:id="rId13"/>
              </a:rPr>
              <a:t>https://www.facebook.com/RespectAbilityUSA</a:t>
            </a:r>
            <a:r>
              <a:rPr lang="en-US" sz="1100" b="1" dirty="0">
                <a:solidFill>
                  <a:schemeClr val="dk1"/>
                </a:solidFill>
                <a:latin typeface="Libre Baskerville"/>
                <a:ea typeface="Libre Baskerville"/>
                <a:cs typeface="Libre Baskerville"/>
                <a:sym typeface="Libre Baskerville"/>
              </a:rPr>
              <a:t> </a:t>
            </a:r>
            <a:r>
              <a:rPr lang="en-US" sz="1100" b="1" dirty="0">
                <a:solidFill>
                  <a:srgbClr val="000090"/>
                </a:solidFill>
                <a:latin typeface="Libre Baskerville"/>
                <a:ea typeface="Libre Baskerville"/>
                <a:cs typeface="Libre Baskerville"/>
                <a:sym typeface="Libre Baskerville"/>
              </a:rPr>
              <a:t>and</a:t>
            </a:r>
            <a:r>
              <a:rPr lang="en-US" sz="1100" b="1" dirty="0">
                <a:solidFill>
                  <a:schemeClr val="dk1"/>
                </a:solidFill>
                <a:latin typeface="Libre Baskerville"/>
                <a:ea typeface="Libre Baskerville"/>
                <a:cs typeface="Libre Baskerville"/>
                <a:sym typeface="Libre Baskerville"/>
              </a:rPr>
              <a:t> </a:t>
            </a:r>
            <a:r>
              <a:rPr lang="en-US" sz="1100" b="1" u="sng" dirty="0">
                <a:solidFill>
                  <a:srgbClr val="0000FF"/>
                </a:solidFill>
                <a:latin typeface="Libre Baskerville"/>
                <a:ea typeface="Libre Baskerville"/>
                <a:cs typeface="Libre Baskerville"/>
                <a:sym typeface="Libre Baskerville"/>
              </a:rPr>
              <a:t>https://www.facebook.com/RespectAbility4All/</a:t>
            </a:r>
          </a:p>
          <a:p>
            <a:pPr indent="-88892" algn="ctr">
              <a:buClr>
                <a:srgbClr val="000000"/>
              </a:buClr>
            </a:pPr>
            <a:endParaRPr b="1" dirty="0">
              <a:solidFill>
                <a:srgbClr val="002060"/>
              </a:solidFill>
              <a:latin typeface="Libre Baskerville"/>
              <a:ea typeface="Libre Baskerville"/>
              <a:cs typeface="Libre Baskerville"/>
              <a:sym typeface="Libre Baskerville"/>
            </a:endParaRPr>
          </a:p>
          <a:p>
            <a:pPr indent="-88892" algn="ctr">
              <a:buClr>
                <a:srgbClr val="000000"/>
              </a:buClr>
            </a:pPr>
            <a:endParaRPr b="1" dirty="0">
              <a:solidFill>
                <a:srgbClr val="00206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gn="ctr">
              <a:buClr>
                <a:srgbClr val="000000"/>
              </a:buClr>
            </a:pPr>
            <a:endParaRPr b="1" dirty="0">
              <a:solidFill>
                <a:srgbClr val="000090"/>
              </a:solidFill>
              <a:latin typeface="Libre Baskerville"/>
              <a:ea typeface="Libre Baskerville"/>
              <a:cs typeface="Libre Baskerville"/>
              <a:sym typeface="Libre Baskerville"/>
            </a:endParaRPr>
          </a:p>
          <a:p>
            <a:pPr indent="-88892">
              <a:lnSpc>
                <a:spcPct val="90000"/>
              </a:lnSpc>
              <a:spcBef>
                <a:spcPts val="480"/>
              </a:spcBef>
              <a:buClr>
                <a:schemeClr val="dk1"/>
              </a:buClr>
            </a:pPr>
            <a:endParaRPr dirty="0">
              <a:latin typeface="Libre Baskerville"/>
              <a:ea typeface="Libre Baskerville"/>
              <a:cs typeface="Libre Baskerville"/>
              <a:sym typeface="Libre Baskerville"/>
            </a:endParaRPr>
          </a:p>
          <a:p>
            <a:pPr indent="-88892">
              <a:lnSpc>
                <a:spcPct val="90000"/>
              </a:lnSpc>
              <a:spcBef>
                <a:spcPts val="480"/>
              </a:spcBef>
              <a:buClr>
                <a:schemeClr val="dk1"/>
              </a:buClr>
            </a:pPr>
            <a:endParaRPr u="sng" dirty="0">
              <a:solidFill>
                <a:schemeClr val="hlink"/>
              </a:solidFill>
              <a:latin typeface="Libre Baskerville"/>
              <a:ea typeface="Libre Baskerville"/>
              <a:cs typeface="Libre Baskerville"/>
              <a:sym typeface="Libre Baskerville"/>
              <a:hlinkClick r:id="rId14"/>
            </a:endParaRPr>
          </a:p>
          <a:p>
            <a:pPr indent="-88892">
              <a:spcBef>
                <a:spcPts val="480"/>
              </a:spcBef>
              <a:buClr>
                <a:srgbClr val="000000"/>
              </a:buClr>
            </a:pPr>
            <a:endParaRPr u="sng" dirty="0">
              <a:solidFill>
                <a:schemeClr val="hlink"/>
              </a:solidFill>
              <a:latin typeface="Libre Baskerville"/>
              <a:ea typeface="Libre Baskerville"/>
              <a:cs typeface="Libre Baskerville"/>
              <a:sym typeface="Libre Baskerville"/>
              <a:hlinkClick r:id="rId14"/>
            </a:endParaRPr>
          </a:p>
        </p:txBody>
      </p:sp>
      <p:sp>
        <p:nvSpPr>
          <p:cNvPr id="2" name="Title 1">
            <a:extLst>
              <a:ext uri="{FF2B5EF4-FFF2-40B4-BE49-F238E27FC236}">
                <a16:creationId xmlns:a16="http://schemas.microsoft.com/office/drawing/2014/main" id="{E337D52D-CBA8-4408-8912-643561398E85}"/>
              </a:ext>
            </a:extLst>
          </p:cNvPr>
          <p:cNvSpPr>
            <a:spLocks noGrp="1"/>
          </p:cNvSpPr>
          <p:nvPr>
            <p:ph type="title" idx="4294967295"/>
          </p:nvPr>
        </p:nvSpPr>
        <p:spPr/>
        <p:txBody>
          <a:bodyPr/>
          <a:lstStyle/>
          <a:p>
            <a:pPr algn="r" rtl="0"/>
            <a:r>
              <a:rPr lang="en-US" sz="2400" b="1" i="0" dirty="0">
                <a:solidFill>
                  <a:srgbClr val="FFFFFF"/>
                </a:solidFill>
                <a:effectLst/>
                <a:latin typeface="Libre Baskerville" panose="020B0604020202020204" charset="0"/>
                <a:ea typeface="Libre Baskerville" panose="020B0604020202020204" charset="0"/>
                <a:cs typeface="Libre Baskerville" panose="020B0604020202020204" charset="0"/>
              </a:rPr>
              <a:t>Resources / Contact Information</a:t>
            </a:r>
            <a:endParaRPr lang="en-US" dirty="0">
              <a:effectLst/>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2E8048-6288-4D27-A156-70146352E4C3}"/>
              </a:ext>
            </a:extLst>
          </p:cNvPr>
          <p:cNvSpPr>
            <a:spLocks noGrp="1"/>
          </p:cNvSpPr>
          <p:nvPr>
            <p:ph type="title"/>
          </p:nvPr>
        </p:nvSpPr>
        <p:spPr/>
        <p:txBody>
          <a:bodyPr/>
          <a:lstStyle/>
          <a:p>
            <a:pPr algn="r"/>
            <a:r>
              <a:rPr lang="en-US" sz="2400" b="1" dirty="0">
                <a:solidFill>
                  <a:schemeClr val="bg1"/>
                </a:solidFill>
                <a:latin typeface="Libre Baskerville" panose="020B0604020202020204" charset="0"/>
              </a:rPr>
              <a:t>High School Graduation Rates </a:t>
            </a:r>
            <a:br>
              <a:rPr lang="en-US" sz="2400" b="1" dirty="0">
                <a:solidFill>
                  <a:schemeClr val="bg1"/>
                </a:solidFill>
                <a:latin typeface="Libre Baskerville" panose="020B0604020202020204" charset="0"/>
              </a:rPr>
            </a:br>
            <a:r>
              <a:rPr lang="en-US" sz="2400" b="1" dirty="0">
                <a:solidFill>
                  <a:schemeClr val="bg1"/>
                </a:solidFill>
                <a:latin typeface="Libre Baskerville" panose="020B0604020202020204" charset="0"/>
              </a:rPr>
              <a:t>in Long Beach</a:t>
            </a:r>
          </a:p>
        </p:txBody>
      </p:sp>
      <p:sp>
        <p:nvSpPr>
          <p:cNvPr id="5" name="Text Placeholder 4">
            <a:extLst>
              <a:ext uri="{FF2B5EF4-FFF2-40B4-BE49-F238E27FC236}">
                <a16:creationId xmlns:a16="http://schemas.microsoft.com/office/drawing/2014/main" id="{2BB923F1-0CA0-479C-922E-79999C1A96D5}"/>
              </a:ext>
            </a:extLst>
          </p:cNvPr>
          <p:cNvSpPr>
            <a:spLocks noGrp="1"/>
          </p:cNvSpPr>
          <p:nvPr>
            <p:ph type="body" idx="1"/>
          </p:nvPr>
        </p:nvSpPr>
        <p:spPr>
          <a:xfrm>
            <a:off x="-1" y="1139704"/>
            <a:ext cx="6168325" cy="276999"/>
          </a:xfrm>
        </p:spPr>
        <p:txBody>
          <a:bodyPr/>
          <a:lstStyle/>
          <a:p>
            <a:pPr marL="285750" indent="-285750" eaLnBrk="1" hangingPunct="1">
              <a:buFont typeface="Wingdings" panose="05000000000000000000" pitchFamily="2" charset="2"/>
              <a:buChar char="v"/>
            </a:pPr>
            <a:r>
              <a:rPr lang="en-US" altLang="en-US" sz="1500" b="1" dirty="0">
                <a:latin typeface="Libre Baskerville" panose="020B0604020202020204" charset="0"/>
              </a:rPr>
              <a:t>Special Ed Enrollment by Ethnicity in Long Beach:</a:t>
            </a:r>
          </a:p>
          <a:p>
            <a:pPr marL="694192" lvl="1" indent="-285750">
              <a:buFont typeface="Wingdings" panose="05000000000000000000" pitchFamily="2" charset="2"/>
              <a:buChar char="v"/>
            </a:pPr>
            <a:r>
              <a:rPr lang="en-US" altLang="en-US" sz="1500" b="1" dirty="0">
                <a:latin typeface="Libre Baskerville" panose="020B0604020202020204" charset="0"/>
              </a:rPr>
              <a:t>26 Native American students with disabilities </a:t>
            </a:r>
          </a:p>
          <a:p>
            <a:pPr marL="694192" lvl="1" indent="-285750">
              <a:buFont typeface="Wingdings" panose="05000000000000000000" pitchFamily="2" charset="2"/>
              <a:buChar char="v"/>
            </a:pPr>
            <a:r>
              <a:rPr lang="en-US" altLang="en-US" sz="1500" b="1" dirty="0">
                <a:latin typeface="Libre Baskerville" panose="020B0604020202020204" charset="0"/>
              </a:rPr>
              <a:t>612 Asian Americans students with disabilities</a:t>
            </a:r>
          </a:p>
          <a:p>
            <a:pPr marL="694192" lvl="1" indent="-285750">
              <a:buFont typeface="Wingdings" panose="05000000000000000000" pitchFamily="2" charset="2"/>
              <a:buChar char="v"/>
            </a:pPr>
            <a:r>
              <a:rPr lang="en-US" altLang="en-US" sz="1500" b="1" dirty="0">
                <a:latin typeface="Libre Baskerville" panose="020B0604020202020204" charset="0"/>
              </a:rPr>
              <a:t>5,360 Latino/Latina students  with disabilities</a:t>
            </a:r>
          </a:p>
          <a:p>
            <a:pPr marL="694192" lvl="1" indent="-285750">
              <a:buFont typeface="Wingdings" panose="05000000000000000000" pitchFamily="2" charset="2"/>
              <a:buChar char="v"/>
            </a:pPr>
            <a:r>
              <a:rPr lang="en-US" altLang="en-US" sz="1500" b="1" dirty="0">
                <a:latin typeface="Libre Baskerville" panose="020B0604020202020204" charset="0"/>
              </a:rPr>
              <a:t>1,689 African American students  with disabilities </a:t>
            </a:r>
          </a:p>
          <a:p>
            <a:pPr marL="694192" lvl="1" indent="-285750">
              <a:buFont typeface="Wingdings" panose="05000000000000000000" pitchFamily="2" charset="2"/>
              <a:buChar char="v"/>
            </a:pPr>
            <a:r>
              <a:rPr lang="en-US" altLang="en-US" sz="1500" b="1" dirty="0">
                <a:latin typeface="Libre Baskerville" panose="020B0604020202020204" charset="0"/>
              </a:rPr>
              <a:t>1,338 White students with disabilities </a:t>
            </a:r>
          </a:p>
          <a:p>
            <a:pPr marL="694192" lvl="1" indent="-285750">
              <a:buFont typeface="Wingdings" panose="05000000000000000000" pitchFamily="2" charset="2"/>
              <a:buChar char="v"/>
            </a:pPr>
            <a:r>
              <a:rPr lang="en-US" altLang="en-US" sz="1500" b="1" dirty="0">
                <a:latin typeface="Libre Baskerville" panose="020B0604020202020204" charset="0"/>
              </a:rPr>
              <a:t>416 students with disabilities of Multiracial status</a:t>
            </a:r>
          </a:p>
          <a:p>
            <a:pPr marL="285750" indent="-285750" eaLnBrk="1" hangingPunct="1">
              <a:buFont typeface="Wingdings" panose="05000000000000000000" pitchFamily="2" charset="2"/>
              <a:buChar char="v"/>
            </a:pPr>
            <a:r>
              <a:rPr lang="en-US" altLang="en-US" sz="1500" b="1" dirty="0">
                <a:latin typeface="Libre Baskerville" panose="020B0604020202020204" charset="0"/>
              </a:rPr>
              <a:t>Long Beach students with disabilities have an high school graduation rate of 62.4%</a:t>
            </a:r>
          </a:p>
          <a:p>
            <a:pPr marL="285750" indent="-285750" eaLnBrk="1" hangingPunct="1">
              <a:buFont typeface="Wingdings" panose="05000000000000000000" pitchFamily="2" charset="2"/>
              <a:buChar char="v"/>
            </a:pPr>
            <a:r>
              <a:rPr lang="en-US" altLang="en-US" sz="1500" b="1" dirty="0">
                <a:latin typeface="Libre Baskerville" panose="020B0604020202020204" charset="0"/>
              </a:rPr>
              <a:t>In total, 413 students with disabilities graduated Long Beach high schools in the class of 2016. (Out of 5,260 graduates overall)</a:t>
            </a:r>
          </a:p>
          <a:p>
            <a:pPr marL="285750" indent="-285750" eaLnBrk="1" hangingPunct="1">
              <a:buFont typeface="Wingdings" panose="05000000000000000000" pitchFamily="2" charset="2"/>
              <a:buChar char="v"/>
            </a:pPr>
            <a:r>
              <a:rPr lang="en-US" altLang="en-US" sz="1500" dirty="0">
                <a:latin typeface="Libre Baskerville" panose="020B0604020202020204" charset="0"/>
              </a:rPr>
              <a:t>Overall, LBUSD has a 84.2% high school graduation rate.</a:t>
            </a:r>
          </a:p>
          <a:p>
            <a:pPr marL="694192" lvl="1" indent="-285750">
              <a:buFont typeface="Wingdings" panose="05000000000000000000" pitchFamily="2" charset="2"/>
              <a:buChar char="v"/>
            </a:pPr>
            <a:r>
              <a:rPr lang="en-US" altLang="en-US" sz="1500" dirty="0">
                <a:latin typeface="Libre Baskerville" panose="020B0604020202020204" charset="0"/>
              </a:rPr>
              <a:t>81.8% of Latino/Latina students gradate high school</a:t>
            </a:r>
          </a:p>
          <a:p>
            <a:pPr marL="694192" lvl="1" indent="-285750">
              <a:buFont typeface="Wingdings" panose="05000000000000000000" pitchFamily="2" charset="2"/>
              <a:buChar char="v"/>
            </a:pPr>
            <a:r>
              <a:rPr lang="en-US" altLang="en-US" sz="1500" dirty="0">
                <a:latin typeface="Libre Baskerville" panose="020B0604020202020204" charset="0"/>
              </a:rPr>
              <a:t>68.8% of Native American students graduate high school</a:t>
            </a:r>
          </a:p>
          <a:p>
            <a:pPr marL="694192" lvl="1" indent="-285750">
              <a:buFont typeface="Wingdings" panose="05000000000000000000" pitchFamily="2" charset="2"/>
              <a:buChar char="v"/>
            </a:pPr>
            <a:r>
              <a:rPr lang="en-US" altLang="en-US" sz="1500" dirty="0">
                <a:latin typeface="Libre Baskerville" panose="020B0604020202020204" charset="0"/>
              </a:rPr>
              <a:t>90.4% of Asian American students graduate high school</a:t>
            </a:r>
          </a:p>
          <a:p>
            <a:pPr marL="694192" lvl="1" indent="-285750">
              <a:buFont typeface="Wingdings" panose="05000000000000000000" pitchFamily="2" charset="2"/>
              <a:buChar char="v"/>
            </a:pPr>
            <a:r>
              <a:rPr lang="en-US" altLang="en-US" sz="1500" dirty="0">
                <a:latin typeface="Libre Baskerville" panose="020B0604020202020204" charset="0"/>
              </a:rPr>
              <a:t>81.8% of African American students graduate high school</a:t>
            </a:r>
          </a:p>
          <a:p>
            <a:pPr marL="694192" lvl="1" indent="-285750">
              <a:buFont typeface="Wingdings" panose="05000000000000000000" pitchFamily="2" charset="2"/>
              <a:buChar char="v"/>
            </a:pPr>
            <a:r>
              <a:rPr lang="en-US" altLang="en-US" sz="1500" dirty="0">
                <a:latin typeface="Libre Baskerville" panose="020B0604020202020204" charset="0"/>
              </a:rPr>
              <a:t>88.7% of White students graduate high school</a:t>
            </a:r>
          </a:p>
          <a:p>
            <a:pPr eaLnBrk="1" hangingPunct="1"/>
            <a:endParaRPr lang="en-US" altLang="en-US" sz="1500" dirty="0">
              <a:latin typeface="Libre Baskerville" panose="020B0604020202020204" charset="0"/>
            </a:endParaRPr>
          </a:p>
          <a:p>
            <a:pPr eaLnBrk="1" hangingPunct="1"/>
            <a:endParaRPr lang="en-US" altLang="en-US" sz="1500" dirty="0">
              <a:latin typeface="Libre Baskerville" panose="020B0604020202020204" charset="0"/>
            </a:endParaRPr>
          </a:p>
        </p:txBody>
      </p:sp>
      <p:pic>
        <p:nvPicPr>
          <p:cNvPr id="8" name="Picture 2" descr="A picture of Long Beach Unified School District logo" title="LBUSD Logo">
            <a:extLst>
              <a:ext uri="{FF2B5EF4-FFF2-40B4-BE49-F238E27FC236}">
                <a16:creationId xmlns:a16="http://schemas.microsoft.com/office/drawing/2014/main" id="{9AC66627-C89D-4DC3-B229-AE61607BEB5A}"/>
              </a:ext>
            </a:extLst>
          </p:cNvPr>
          <p:cNvPicPr>
            <a:picLocks noChangeAspect="1" noChangeArrowheads="1"/>
          </p:cNvPicPr>
          <p:nvPr/>
        </p:nvPicPr>
        <p:blipFill>
          <a:blip r:embed="rId2"/>
          <a:srcRect/>
          <a:stretch>
            <a:fillRect/>
          </a:stretch>
        </p:blipFill>
        <p:spPr bwMode="auto">
          <a:xfrm>
            <a:off x="5918200" y="1681606"/>
            <a:ext cx="32258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4B7CCD6D-BFF2-4592-9E5B-236BBB2BE919}"/>
              </a:ext>
            </a:extLst>
          </p:cNvPr>
          <p:cNvSpPr txBox="1">
            <a:spLocks noChangeArrowheads="1"/>
          </p:cNvSpPr>
          <p:nvPr/>
        </p:nvSpPr>
        <p:spPr bwMode="auto">
          <a:xfrm>
            <a:off x="5918200" y="4873817"/>
            <a:ext cx="3124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100" b="1" dirty="0"/>
              <a:t>Source: Cohort Outcome Data for the Class of 2015-16 Long Beach USD – </a:t>
            </a:r>
          </a:p>
          <a:p>
            <a:r>
              <a:rPr lang="en-US" altLang="en-US" sz="1100" b="1" dirty="0">
                <a:hlinkClick r:id="rId3"/>
              </a:rPr>
              <a:t>http://dq.cde.ca.gov/dataquest/SearchName.asp?rbTimeFrame=oneyear&amp;rYear=2015-16&amp;cName=Long+Beach&amp;Topic=Graduates&amp;Level=District&amp;submit1=Submit</a:t>
            </a:r>
            <a:r>
              <a:rPr lang="en-US" altLang="en-US" sz="1100" b="1" dirty="0"/>
              <a:t> </a:t>
            </a:r>
          </a:p>
        </p:txBody>
      </p:sp>
    </p:spTree>
    <p:extLst>
      <p:ext uri="{BB962C8B-B14F-4D97-AF65-F5344CB8AC3E}">
        <p14:creationId xmlns:p14="http://schemas.microsoft.com/office/powerpoint/2010/main" val="164545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79CCCDF-3D93-47B1-94FE-B724D191B965}"/>
              </a:ext>
            </a:extLst>
          </p:cNvPr>
          <p:cNvSpPr txBox="1">
            <a:spLocks/>
          </p:cNvSpPr>
          <p:nvPr/>
        </p:nvSpPr>
        <p:spPr>
          <a:xfrm>
            <a:off x="457200" y="6321425"/>
            <a:ext cx="8229600" cy="45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pPr marL="117475">
              <a:buFont typeface="Wingdings 2" panose="05020102010507070707" pitchFamily="18" charset="2"/>
              <a:buNone/>
            </a:pPr>
            <a:r>
              <a:rPr lang="en-US" altLang="en-US" sz="1200" b="1"/>
              <a:t>Source: Special Education Enrollment by Age and Disability 1964725 - -Long Beach Unified – </a:t>
            </a:r>
            <a:r>
              <a:rPr lang="en-US" altLang="en-US" sz="1200" b="1">
                <a:hlinkClick r:id="rId2"/>
              </a:rPr>
              <a:t>http://bit.ly/2vmCK6i</a:t>
            </a:r>
            <a:r>
              <a:rPr lang="en-US" altLang="en-US" sz="1200" b="1"/>
              <a:t> </a:t>
            </a:r>
          </a:p>
          <a:p>
            <a:pPr marL="117475">
              <a:buFont typeface="Wingdings 2" panose="05020102010507070707" pitchFamily="18" charset="2"/>
              <a:buNone/>
            </a:pPr>
            <a:endParaRPr lang="en-US" altLang="en-US" sz="1200"/>
          </a:p>
        </p:txBody>
      </p:sp>
      <p:graphicFrame>
        <p:nvGraphicFramePr>
          <p:cNvPr id="3" name="Content Placeholder 3">
            <a:extLst>
              <a:ext uri="{FF2B5EF4-FFF2-40B4-BE49-F238E27FC236}">
                <a16:creationId xmlns:a16="http://schemas.microsoft.com/office/drawing/2014/main" id="{7A7AE8F8-F5A6-4F39-9617-21DA6AF33012}"/>
              </a:ext>
            </a:extLst>
          </p:cNvPr>
          <p:cNvGraphicFramePr>
            <a:graphicFrameLocks noGrp="1"/>
          </p:cNvGraphicFramePr>
          <p:nvPr/>
        </p:nvGraphicFramePr>
        <p:xfrm>
          <a:off x="196850" y="1647825"/>
          <a:ext cx="8534400" cy="4337046"/>
        </p:xfrm>
        <a:graphic>
          <a:graphicData uri="http://schemas.openxmlformats.org/drawingml/2006/table">
            <a:tbl>
              <a:tblPr/>
              <a:tblGrid>
                <a:gridCol w="42672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en-US" altLang="en-US" sz="1900" b="1" i="0" u="none" strike="noStrike" cap="none" normalizeH="0" baseline="0" dirty="0">
                        <a:ln>
                          <a:noFill/>
                        </a:ln>
                        <a:solidFill>
                          <a:srgbClr val="FFFFFF"/>
                        </a:solidFill>
                        <a:effectLst/>
                        <a:latin typeface="Calibri" pitchFamily="34" charset="0"/>
                        <a:ea typeface="MS PGothic" pitchFamily="34" charset="-128"/>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2015-2016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2016-2017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All Disabilities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9,151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9,499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Specific Learning Disability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3694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3743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Speech or Language Impairment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2071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1936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Intellectual Disability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579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564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4"/>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Emotional Disturbance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308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288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Multiple Disability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23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6"/>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Hearing Impairment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13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25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Orthopedic Impairment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102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8"/>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Other Health Impairment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928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987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Visual Impairment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0"/>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Autism</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1435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1526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Deaf Blindness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2"/>
                  </a:ext>
                </a:extLst>
              </a:tr>
              <a:tr h="309789">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Calibri" pitchFamily="34" charset="0"/>
                          <a:ea typeface="MS PGothic" pitchFamily="34" charset="-128"/>
                          <a:cs typeface="Arial" pitchFamily="34" charset="0"/>
                        </a:rPr>
                        <a:t>Traumatic Brain Injury</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US" altLang="en-US" sz="1900" b="0" i="0" u="none" strike="noStrike" cap="none" normalizeH="0" baseline="0" dirty="0">
                          <a:ln>
                            <a:noFill/>
                          </a:ln>
                          <a:solidFill>
                            <a:srgbClr val="000000"/>
                          </a:solidFill>
                          <a:effectLst/>
                          <a:latin typeface="Calibri" pitchFamily="34" charset="0"/>
                          <a:ea typeface="MS PGothic" pitchFamily="34" charset="-128"/>
                          <a:cs typeface="Arial" pitchFamily="34" charset="0"/>
                        </a:rPr>
                        <a:t>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bl>
          </a:graphicData>
        </a:graphic>
      </p:graphicFrame>
      <p:sp>
        <p:nvSpPr>
          <p:cNvPr id="4" name="Title 3">
            <a:extLst>
              <a:ext uri="{FF2B5EF4-FFF2-40B4-BE49-F238E27FC236}">
                <a16:creationId xmlns:a16="http://schemas.microsoft.com/office/drawing/2014/main" id="{5B028077-841E-4926-AC28-5E3B715120F2}"/>
              </a:ext>
            </a:extLst>
          </p:cNvPr>
          <p:cNvSpPr>
            <a:spLocks noGrp="1"/>
          </p:cNvSpPr>
          <p:nvPr>
            <p:ph type="title" idx="4294967295"/>
          </p:nvPr>
        </p:nvSpPr>
        <p:spPr/>
        <p:txBody>
          <a:bodyPr/>
          <a:lstStyle/>
          <a:p>
            <a:pPr algn="r"/>
            <a:r>
              <a:rPr lang="en-US" sz="2400" b="1" dirty="0">
                <a:solidFill>
                  <a:srgbClr val="FFFFFF"/>
                </a:solidFill>
                <a:latin typeface="Libre Baskerville" panose="020B0604020202020204" charset="0"/>
                <a:cs typeface="Calibri" panose="020F0502020204030204" pitchFamily="34" charset="0"/>
              </a:rPr>
              <a:t>Long Beach Students </a:t>
            </a:r>
            <a:br>
              <a:rPr lang="en-US" sz="2400" b="1" dirty="0">
                <a:solidFill>
                  <a:srgbClr val="FFFFFF"/>
                </a:solidFill>
                <a:latin typeface="Libre Baskerville" panose="020B0604020202020204" charset="0"/>
                <a:cs typeface="Calibri" panose="020F0502020204030204" pitchFamily="34" charset="0"/>
              </a:rPr>
            </a:br>
            <a:r>
              <a:rPr lang="en-US" sz="2400" b="1" dirty="0">
                <a:solidFill>
                  <a:srgbClr val="FFFFFF"/>
                </a:solidFill>
                <a:latin typeface="Libre Baskerville" panose="020B0604020202020204" charset="0"/>
                <a:cs typeface="Calibri" panose="020F0502020204030204" pitchFamily="34" charset="0"/>
              </a:rPr>
              <a:t>Served Under IDEA</a:t>
            </a:r>
            <a:endParaRPr lang="en-US" dirty="0"/>
          </a:p>
        </p:txBody>
      </p:sp>
    </p:spTree>
    <p:extLst>
      <p:ext uri="{BB962C8B-B14F-4D97-AF65-F5344CB8AC3E}">
        <p14:creationId xmlns:p14="http://schemas.microsoft.com/office/powerpoint/2010/main" val="3436552836"/>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dwa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6.xml><?xml version="1.0" encoding="utf-8"?>
<a:theme xmlns:a="http://schemas.openxmlformats.org/drawingml/2006/main" name="Standard Slides">
  <a:themeElements>
    <a:clrScheme name="Custom 1">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124D95"/>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1351</TotalTime>
  <Words>5648</Words>
  <Application>Microsoft Office PowerPoint</Application>
  <PresentationFormat>On-screen Show (4:3)</PresentationFormat>
  <Paragraphs>798</Paragraphs>
  <Slides>72</Slides>
  <Notes>29</Notes>
  <HiddenSlides>0</HiddenSlides>
  <MMClips>0</MMClips>
  <ScaleCrop>false</ScaleCrop>
  <HeadingPairs>
    <vt:vector size="4" baseType="variant">
      <vt:variant>
        <vt:lpstr>Theme</vt:lpstr>
      </vt:variant>
      <vt:variant>
        <vt:i4>6</vt:i4>
      </vt:variant>
      <vt:variant>
        <vt:lpstr>Slide Titles</vt:lpstr>
      </vt:variant>
      <vt:variant>
        <vt:i4>72</vt:i4>
      </vt:variant>
    </vt:vector>
  </HeadingPairs>
  <TitlesOfParts>
    <vt:vector size="78" baseType="lpstr">
      <vt:lpstr>1_Office Theme</vt:lpstr>
      <vt:lpstr>2_Office Theme</vt:lpstr>
      <vt:lpstr>Office Theme</vt:lpstr>
      <vt:lpstr>Cadwal template</vt:lpstr>
      <vt:lpstr>Badge</vt:lpstr>
      <vt:lpstr>Standard Slides</vt:lpstr>
      <vt:lpstr>RespectAbility</vt:lpstr>
      <vt:lpstr>1 in 5 Americans</vt:lpstr>
      <vt:lpstr>51 percent of Americans</vt:lpstr>
      <vt:lpstr>Not All Disabilities Can Be Seen  </vt:lpstr>
      <vt:lpstr>People with disabilities can be  the MOST talented people</vt:lpstr>
      <vt:lpstr>Long Beach Statistics</vt:lpstr>
      <vt:lpstr>People with Disabilities are  the Poorest of the Poor </vt:lpstr>
      <vt:lpstr>High School Graduation Rates  in Long Beach</vt:lpstr>
      <vt:lpstr>Long Beach Students  Served Under IDEA</vt:lpstr>
      <vt:lpstr>Absenteeism in LB</vt:lpstr>
      <vt:lpstr>Absenteeism in LA Co.</vt:lpstr>
      <vt:lpstr>Suspensions in LB Schools</vt:lpstr>
      <vt:lpstr>Suspensions in LA Co. Schools</vt:lpstr>
      <vt:lpstr>Progression Goals from  Head Start to Independence </vt:lpstr>
      <vt:lpstr>Lunch Time! </vt:lpstr>
      <vt:lpstr>National Lessons, Local Opportunities</vt:lpstr>
      <vt:lpstr>Make the Best of Limited Resources  -  Solving the Knowledge Gap</vt:lpstr>
      <vt:lpstr>Make the Best of Limited Resources  -  FREE Community Resource Guide</vt:lpstr>
      <vt:lpstr>Make the Best of Limited Resources  -  Raising Awareness and Decreasing Stigma</vt:lpstr>
      <vt:lpstr>Decreasing Stigma with  Local Celebrities</vt:lpstr>
      <vt:lpstr>Organizational Profiles</vt:lpstr>
      <vt:lpstr>Organizational Profiles Part 2</vt:lpstr>
      <vt:lpstr>Make the Best of Limited Resources  -  Free Resources to Diverse Audiences </vt:lpstr>
      <vt:lpstr>Office of Disability  Employment Policy (ODEP)</vt:lpstr>
      <vt:lpstr>ODEP Workforce Resources:  LEAD Center</vt:lpstr>
      <vt:lpstr>ODEP Youth Resources: NCWD</vt:lpstr>
      <vt:lpstr>Technology Resources: PEAT</vt:lpstr>
      <vt:lpstr>Employer Resources</vt:lpstr>
      <vt:lpstr>Accommodations Resources</vt:lpstr>
      <vt:lpstr>WIOA Resources</vt:lpstr>
      <vt:lpstr>WIOA Resources 2 </vt:lpstr>
      <vt:lpstr>WIOA RESOURCES 3</vt:lpstr>
      <vt:lpstr>Poses Workplace Initiative Case Studies </vt:lpstr>
      <vt:lpstr>Poses Workplace Initiative  Case Studies Part 2</vt:lpstr>
      <vt:lpstr>Finding Inclusive Employers </vt:lpstr>
      <vt:lpstr>2017 Disability Equality  Index Results</vt:lpstr>
      <vt:lpstr>2017 NOD Leading Disability Employer</vt:lpstr>
      <vt:lpstr>Section 503 and Federal Contractors</vt:lpstr>
      <vt:lpstr>Federal Contractors in Long Beach</vt:lpstr>
      <vt:lpstr>Finding and Supporting Local Businesses</vt:lpstr>
      <vt:lpstr>Preparing Youth with Disabilities for Success</vt:lpstr>
      <vt:lpstr>Local Best Practices – C2C Program</vt:lpstr>
      <vt:lpstr>CIP Long Beach 1 </vt:lpstr>
      <vt:lpstr>CIP Long Beach 2 </vt:lpstr>
      <vt:lpstr>CIP Long Beach 3</vt:lpstr>
      <vt:lpstr>CIP Long Beach 4</vt:lpstr>
      <vt:lpstr>The average age of students at  CIP Long Beach  is 21  100% of students completed  community service  with a total of 502  hours  91% of CIP Long Beach students are placed in an internship or paid job site</vt:lpstr>
      <vt:lpstr>A COLLABORATION BETWEEN…</vt:lpstr>
      <vt:lpstr>STAFF…</vt:lpstr>
      <vt:lpstr>CSULB</vt:lpstr>
      <vt:lpstr>Back to the Class of 2016 for a moment….</vt:lpstr>
      <vt:lpstr>Employer Advantages</vt:lpstr>
      <vt:lpstr>People with Disabilities can Succeed in Healthcare Jobs </vt:lpstr>
      <vt:lpstr>Connecting with Other Models  – Bridges from School to Work</vt:lpstr>
      <vt:lpstr>Jobs in Government </vt:lpstr>
      <vt:lpstr>People with Disabilities  and the Hospitality Industry</vt:lpstr>
      <vt:lpstr>Sector Strategies – Hospitality Jobs for People with Disabilities</vt:lpstr>
      <vt:lpstr>Sector Strategies –  Competitive Advantages</vt:lpstr>
      <vt:lpstr>Jobs in Entertainment / Culture</vt:lpstr>
      <vt:lpstr>People with Disabilities CAN Succeed </vt:lpstr>
      <vt:lpstr>One Common Goal: Employment </vt:lpstr>
      <vt:lpstr>Putting Free Resources to Work</vt:lpstr>
      <vt:lpstr>Rubistar: http://rubistar.4teachers.org/index.php </vt:lpstr>
      <vt:lpstr>More Free Resources</vt:lpstr>
      <vt:lpstr>Utilizing Technology  in the Classroom </vt:lpstr>
      <vt:lpstr>Accommodations &amp; Supports</vt:lpstr>
      <vt:lpstr>Use Pictures instead of Words</vt:lpstr>
      <vt:lpstr>Counting Cart to establish  accuracy and efficiency!</vt:lpstr>
      <vt:lpstr>Inclusive Training Resources to Promote Skills</vt:lpstr>
      <vt:lpstr>Survey Reveals Key Need for  More Supports for Parents </vt:lpstr>
      <vt:lpstr>Resources on Learning Disabilities</vt:lpstr>
      <vt:lpstr>Resources /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 Admin</dc:creator>
  <cp:lastModifiedBy>Philip Pauli</cp:lastModifiedBy>
  <cp:revision>135</cp:revision>
  <dcterms:modified xsi:type="dcterms:W3CDTF">2018-03-28T19:47:53Z</dcterms:modified>
</cp:coreProperties>
</file>