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4" r:id="rId2"/>
    <p:sldMasterId id="2147483687" r:id="rId3"/>
    <p:sldMasterId id="2147483700" r:id="rId4"/>
  </p:sldMasterIdLst>
  <p:notesMasterIdLst>
    <p:notesMasterId r:id="rId64"/>
  </p:notesMasterIdLst>
  <p:sldIdLst>
    <p:sldId id="330" r:id="rId5"/>
    <p:sldId id="400" r:id="rId6"/>
    <p:sldId id="401" r:id="rId7"/>
    <p:sldId id="402" r:id="rId8"/>
    <p:sldId id="405" r:id="rId9"/>
    <p:sldId id="406" r:id="rId10"/>
    <p:sldId id="464" r:id="rId11"/>
    <p:sldId id="476" r:id="rId12"/>
    <p:sldId id="466" r:id="rId13"/>
    <p:sldId id="468" r:id="rId14"/>
    <p:sldId id="410" r:id="rId15"/>
    <p:sldId id="411" r:id="rId16"/>
    <p:sldId id="413" r:id="rId17"/>
    <p:sldId id="477" r:id="rId18"/>
    <p:sldId id="414" r:id="rId19"/>
    <p:sldId id="415" r:id="rId20"/>
    <p:sldId id="416" r:id="rId21"/>
    <p:sldId id="417" r:id="rId22"/>
    <p:sldId id="418" r:id="rId23"/>
    <p:sldId id="419" r:id="rId24"/>
    <p:sldId id="420" r:id="rId25"/>
    <p:sldId id="421" r:id="rId26"/>
    <p:sldId id="422" r:id="rId27"/>
    <p:sldId id="478" r:id="rId28"/>
    <p:sldId id="429" r:id="rId29"/>
    <p:sldId id="469" r:id="rId30"/>
    <p:sldId id="473" r:id="rId31"/>
    <p:sldId id="474" r:id="rId32"/>
    <p:sldId id="475" r:id="rId33"/>
    <p:sldId id="470" r:id="rId34"/>
    <p:sldId id="471" r:id="rId35"/>
    <p:sldId id="431"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445" r:id="rId50"/>
    <p:sldId id="446" r:id="rId51"/>
    <p:sldId id="447" r:id="rId52"/>
    <p:sldId id="448" r:id="rId53"/>
    <p:sldId id="449" r:id="rId54"/>
    <p:sldId id="450" r:id="rId55"/>
    <p:sldId id="451" r:id="rId56"/>
    <p:sldId id="452" r:id="rId57"/>
    <p:sldId id="453" r:id="rId58"/>
    <p:sldId id="454" r:id="rId59"/>
    <p:sldId id="459" r:id="rId60"/>
    <p:sldId id="479" r:id="rId61"/>
    <p:sldId id="480" r:id="rId62"/>
    <p:sldId id="481" r:id="rId63"/>
  </p:sldIdLst>
  <p:sldSz cx="9144000" cy="6858000" type="screen4x3"/>
  <p:notesSz cx="6858000" cy="9144000"/>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315" autoAdjust="0"/>
  </p:normalViewPr>
  <p:slideViewPr>
    <p:cSldViewPr>
      <p:cViewPr varScale="1">
        <p:scale>
          <a:sx n="62" d="100"/>
          <a:sy n="62" d="100"/>
        </p:scale>
        <p:origin x="960" y="78"/>
      </p:cViewPr>
      <p:guideLst>
        <p:guide orient="horz" pos="2160"/>
        <p:guide pos="2880"/>
      </p:guideLst>
    </p:cSldViewPr>
  </p:slideViewPr>
  <p:outlineViewPr>
    <p:cViewPr>
      <p:scale>
        <a:sx n="33" d="100"/>
        <a:sy n="33" d="100"/>
      </p:scale>
      <p:origin x="0" y="-44268"/>
    </p:cViewPr>
  </p:outlineViewPr>
  <p:notesTextViewPr>
    <p:cViewPr>
      <p:scale>
        <a:sx n="1" d="1"/>
        <a:sy n="1" d="1"/>
      </p:scale>
      <p:origin x="0" y="0"/>
    </p:cViewPr>
  </p:notesTextViewPr>
  <p:sorterViewPr>
    <p:cViewPr>
      <p:scale>
        <a:sx n="100" d="100"/>
        <a:sy n="100" d="100"/>
      </p:scale>
      <p:origin x="0" y="-9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2EBDD-B0E9-4B46-A8BD-38F5655657D1}" type="datetimeFigureOut">
              <a:rPr lang="en-US" smtClean="0"/>
              <a:t>3/21/2018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0B5BA-98B3-4395-9A5F-3F5AD09CD42E}" type="slidenum">
              <a:rPr lang="en-US" smtClean="0"/>
              <a:t>‹#›</a:t>
            </a:fld>
            <a:endParaRPr lang="en-US"/>
          </a:p>
        </p:txBody>
      </p:sp>
    </p:spTree>
    <p:extLst>
      <p:ext uri="{BB962C8B-B14F-4D97-AF65-F5344CB8AC3E}">
        <p14:creationId xmlns:p14="http://schemas.microsoft.com/office/powerpoint/2010/main" val="3513318021"/>
      </p:ext>
    </p:extLst>
  </p:cSld>
  <p:clrMap bg1="lt1" tx1="dk1" bg2="lt2" tx2="dk2" accent1="accent1" accent2="accent2" accent3="accent3" accent4="accent4" accent5="accent5" accent6="accent6" hlink="hlink" folHlink="folHlink"/>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ces.ed.gov/pubsearch/pubsinfo.asp?pubid=201439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isabilitycompendium.org/statistics/employment/2-22-labor-force-participation-rate-among-civilians-ages-16-to-64-years-by-disability-status-and-year-in-march-1981-to-2015"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bls.gov/opub/reports/race-and-ethnicity/archive/race_ethnicity_2011.pdf" TargetMode="External"/><Relationship Id="rId5" Type="http://schemas.openxmlformats.org/officeDocument/2006/relationships/hyperlink" Target="http://www.bls.gov/opub/ted/2010/ted_20100105_data.htm#ted_20100105b" TargetMode="External"/><Relationship Id="rId4" Type="http://schemas.openxmlformats.org/officeDocument/2006/relationships/hyperlink" Target="https://www.dol.gov/wb/stats/LForce_Race_Hispanic_Ethnicity_72_12_txt.ht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disabilitycompendium.org/statistic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ensus.gov/newsroom/releases/archives/miscellaneous/cb12-134.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aszlostrategies.com/index.php/sub-press/press-releases/119-breaking-new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0" y="0"/>
            <a:ext cx="0" cy="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None/>
            </a:pPr>
            <a:endParaRPr sz="300" b="0" i="0" u="none" strike="noStrike" cap="none">
              <a:solidFill>
                <a:schemeClr val="dk1"/>
              </a:solidFill>
              <a:latin typeface="Calibri"/>
              <a:ea typeface="Calibri"/>
              <a:cs typeface="Calibri"/>
              <a:sym typeface="Calibri"/>
            </a:endParaRPr>
          </a:p>
        </p:txBody>
      </p:sp>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1005825" y="3691875"/>
            <a:ext cx="8046700" cy="3497575"/>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32" name="Shape 232"/>
          <p:cNvSpPr>
            <a:spLocks noGrp="1" noRot="1" noChangeAspect="1"/>
          </p:cNvSpPr>
          <p:nvPr>
            <p:ph type="sldImg" idx="2"/>
          </p:nvPr>
        </p:nvSpPr>
        <p:spPr>
          <a:xfrm>
            <a:off x="3086100" y="582613"/>
            <a:ext cx="3886200" cy="2914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56187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0B5BA-98B3-4395-9A5F-3F5AD09CD42E}" type="slidenum">
              <a:rPr lang="en-US" smtClean="0"/>
              <a:t>16</a:t>
            </a:fld>
            <a:endParaRPr lang="en-US"/>
          </a:p>
        </p:txBody>
      </p:sp>
    </p:spTree>
    <p:extLst>
      <p:ext uri="{BB962C8B-B14F-4D97-AF65-F5344CB8AC3E}">
        <p14:creationId xmlns:p14="http://schemas.microsoft.com/office/powerpoint/2010/main" val="235009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4588" y="685800"/>
            <a:ext cx="4568825" cy="34274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Only 61% of young people with disabilities achieve a high school diploma, compared to 81% of people without disabilities - a 20 point gap.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Source: Public High School Four-Year-On-Time Graduation Rates and Event Dropout Rates - </a:t>
            </a:r>
            <a:r>
              <a:rPr lang="en-US" sz="1200" b="0" i="0" u="sng" strike="noStrike" cap="none">
                <a:solidFill>
                  <a:schemeClr val="hlink"/>
                </a:solidFill>
                <a:latin typeface="Calibri"/>
                <a:ea typeface="Calibri"/>
                <a:cs typeface="Calibri"/>
                <a:sym typeface="Calibri"/>
                <a:hlinkClick r:id="rId3"/>
              </a:rPr>
              <a:t>National Center for Education Statistics</a:t>
            </a:r>
          </a:p>
        </p:txBody>
      </p:sp>
      <p:sp>
        <p:nvSpPr>
          <p:cNvPr id="246" name="Shape 246"/>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5207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Source: https://civilrightsproject.ucla.edu/resources/projects/center-for-civil-rights-remedies/school-to-prison-folder/federal-reports/are-we-closing-the-school-discipline-gap/AreWeClosingTheSchoolDisciplineGap_FINAL221.pdf</a:t>
            </a:r>
          </a:p>
        </p:txBody>
      </p:sp>
      <p:sp>
        <p:nvSpPr>
          <p:cNvPr id="254" name="Shape 254"/>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8586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30094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Annual Disability Statistics Compendium, Table 2.22</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4"/>
              </a:rPr>
              <a:t>U.S. Department of Labor</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5"/>
              </a:rPr>
              <a:t>Bureau of Labor Statistics</a:t>
            </a:r>
            <a:r>
              <a:rPr lang="en-US" sz="1200" b="0" i="0" u="none" strike="noStrike" cap="none">
                <a:solidFill>
                  <a:schemeClr val="dk1"/>
                </a:solidFill>
                <a:latin typeface="Calibri"/>
                <a:ea typeface="Calibri"/>
                <a:cs typeface="Calibri"/>
                <a:sym typeface="Calibri"/>
              </a:rPr>
              <a:t>,</a:t>
            </a:r>
            <a:r>
              <a:rPr lang="en-US" sz="1200" b="0" i="0" u="sng" strike="noStrike" cap="none">
                <a:solidFill>
                  <a:schemeClr val="hlink"/>
                </a:solidFill>
                <a:latin typeface="Calibri"/>
                <a:ea typeface="Calibri"/>
                <a:cs typeface="Calibri"/>
                <a:sym typeface="Calibri"/>
                <a:hlinkClick r:id="rId6"/>
              </a:rPr>
              <a:t> Bureau of Labor Statistics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Labor force participation data points graphed, with trend lines illustrating that while there is an upward trend for women, African Americans and Hispanic Americans, the labor force participation rate has gone down for Americans with disabilities since the 1980s. </a:t>
            </a:r>
          </a:p>
        </p:txBody>
      </p:sp>
      <p:sp>
        <p:nvSpPr>
          <p:cNvPr id="330" name="Shape 330"/>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3873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Annual Disability Statistics Compendium</a:t>
            </a:r>
          </a:p>
        </p:txBody>
      </p:sp>
      <p:sp>
        <p:nvSpPr>
          <p:cNvPr id="339" name="Shape 339"/>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66944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1005825" y="3691875"/>
            <a:ext cx="8046700" cy="3497575"/>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30" name="Shape 130"/>
          <p:cNvSpPr>
            <a:spLocks noGrp="1" noRot="1" noChangeAspect="1"/>
          </p:cNvSpPr>
          <p:nvPr>
            <p:ph type="sldImg" idx="2"/>
          </p:nvPr>
        </p:nvSpPr>
        <p:spPr>
          <a:xfrm>
            <a:off x="3086100" y="582613"/>
            <a:ext cx="3886200" cy="2914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5228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4785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2416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"1 in 5 Americans have a disability. 56.7 Americans have a disability, 8.1 million difficulty seeing, 7.6 million difficulty hearing."</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U.S. Census</a:t>
            </a:r>
          </a:p>
        </p:txBody>
      </p:sp>
      <p:sp>
        <p:nvSpPr>
          <p:cNvPr id="142" name="Shape 142"/>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42856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086100" y="582613"/>
            <a:ext cx="3886200" cy="2914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1005825" y="3691875"/>
            <a:ext cx="8046600" cy="34977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0467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0" name="Shape 460"/>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61" name="Shape 461"/>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37807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0529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6" name="Shape 666"/>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65439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9925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1" name="Shape 481"/>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14861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27311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8" name="Shape 498"/>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20794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6" name="Shape 506"/>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72623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4" name="Shape 514"/>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6899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"51 percent of Americans report having a family member or close friend with a disability. 52 percent of Democrats report that they or a loved one have a disability. 44 percent of Republicans have a disability or a loved one with a disability. Independents have the largest number of voters who say they have a disability or a loved one with a disability: 58 percent."</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Laszlo Strategies</a:t>
            </a:r>
            <a:r>
              <a:rPr lang="en-US" sz="1200" b="0" i="0" u="none" strike="noStrike" cap="none">
                <a:solidFill>
                  <a:schemeClr val="dk1"/>
                </a:solidFill>
                <a:latin typeface="Calibri"/>
                <a:ea typeface="Calibri"/>
                <a:cs typeface="Calibri"/>
                <a:sym typeface="Calibri"/>
              </a:rPr>
              <a:t> September 2012 poll </a:t>
            </a:r>
          </a:p>
        </p:txBody>
      </p:sp>
      <p:sp>
        <p:nvSpPr>
          <p:cNvPr id="150" name="Shape 150"/>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05994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473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30" name="Shape 5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1" name="Shape 531"/>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2879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0" name="Shape 540"/>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80540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9" name="Shape 549"/>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32753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8" name="Shape 558"/>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59" name="Shape 559"/>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72235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71" name="Shape 5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2" name="Shape 572"/>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86406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79" name="Shape 5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0" name="Shape 580"/>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49381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8" name="Shape 588"/>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19300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95" name="Shape 5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6" name="Shape 596"/>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51912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603" name="Shape 6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4" name="Shape 604"/>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7545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7133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4" name="Shape 614"/>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868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621" name="Shape 6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2" name="Shape 622"/>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0649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629" name="Shape 6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0" name="Shape 630"/>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776379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650" name="Shape 6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1" name="Shape 651"/>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724426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692" name="Shape 6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3" name="Shape 693"/>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169612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44228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525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r>
              <a:rPr lang="en-US" sz="1200" b="0" i="1" u="none" strike="noStrike" cap="none">
                <a:solidFill>
                  <a:schemeClr val="dk1"/>
                </a:solidFill>
                <a:latin typeface="Calibri"/>
                <a:ea typeface="Calibri"/>
                <a:cs typeface="Calibri"/>
                <a:sym typeface="Calibri"/>
              </a:rPr>
              <a:t>By expanding access to programs dedicated to financial literacy, mathematical competence, and English literacy, the Silicon Valley Community Foundation promotes fundamental improvements in the quality of life of all Californians.</a:t>
            </a: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017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1" y="4343400"/>
            <a:ext cx="5486399" cy="4114800"/>
          </a:xfrm>
          <a:prstGeom prst="rect">
            <a:avLst/>
          </a:prstGeom>
          <a:noFill/>
          <a:ln>
            <a:noFill/>
          </a:ln>
        </p:spPr>
        <p:txBody>
          <a:bodyPr wrap="square" lIns="91400" tIns="91400" rIns="91400" bIns="914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5195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xfrm>
            <a:off x="3086100" y="582613"/>
            <a:ext cx="3886200" cy="2914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218" name="Notes Placeholder 2"/>
          <p:cNvSpPr>
            <a:spLocks noGrp="1"/>
          </p:cNvSpPr>
          <p:nvPr>
            <p:ph type="body" idx="1"/>
          </p:nvPr>
        </p:nvSpPr>
        <p:spPr bwMode="auto">
          <a:xfrm>
            <a:off x="1006475" y="3692525"/>
            <a:ext cx="8045450" cy="3497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19" name="Slide Number Placeholder 3"/>
          <p:cNvSpPr>
            <a:spLocks noGrp="1"/>
          </p:cNvSpPr>
          <p:nvPr>
            <p:ph type="sldNum" sz="quarter" idx="4294967295"/>
          </p:nvPr>
        </p:nvSpPr>
        <p:spPr bwMode="auto">
          <a:xfrm>
            <a:off x="5697538" y="7381875"/>
            <a:ext cx="4359275" cy="388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Pct val="25000"/>
              <a:buFont typeface="Calibri" pitchFamily="34" charset="0"/>
              <a:buNone/>
              <a:tabLst/>
              <a:defRPr/>
            </a:pPr>
            <a:fld id="{2A302111-7F73-40BC-A1DF-0DA246F17AC9}"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Calibri" pitchFamily="34" charset="0"/>
                <a:sym typeface="Calibri" pitchFamily="34" charset="0"/>
              </a:rPr>
              <a:pPr marL="0" marR="0" lvl="0" indent="0" algn="r" defTabSz="914400" rtl="0" eaLnBrk="1" fontAlgn="base" latinLnBrk="0" hangingPunct="1">
                <a:lnSpc>
                  <a:spcPct val="100000"/>
                </a:lnSpc>
                <a:spcBef>
                  <a:spcPct val="0"/>
                </a:spcBef>
                <a:spcAft>
                  <a:spcPct val="0"/>
                </a:spcAft>
                <a:buClr>
                  <a:srgbClr val="000000"/>
                </a:buClr>
                <a:buSzPct val="25000"/>
                <a:buFont typeface="Calibri" pitchFamily="34" charset="0"/>
                <a:buNone/>
                <a:tabLst/>
                <a:defRPr/>
              </a:pPr>
              <a:t>8</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Calibri" pitchFamily="34" charset="0"/>
              <a:sym typeface="Calibri" pitchFamily="34" charset="0"/>
            </a:endParaRPr>
          </a:p>
        </p:txBody>
      </p:sp>
    </p:spTree>
    <p:extLst>
      <p:ext uri="{BB962C8B-B14F-4D97-AF65-F5344CB8AC3E}">
        <p14:creationId xmlns:p14="http://schemas.microsoft.com/office/powerpoint/2010/main" val="212403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0209069-5042-4390-B16C-5E75019C24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6E0C52FC-0A60-41CD-AFA2-6272CE2B6E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00B050"/>
                </a:solidFill>
                <a:sym typeface="Wingdings" panose="05000000000000000000" pitchFamily="2" charset="2"/>
              </a:rPr>
              <a:t></a:t>
            </a:r>
            <a:r>
              <a:rPr lang="en-US" altLang="en-US" b="1">
                <a:solidFill>
                  <a:srgbClr val="00B050"/>
                </a:solidFill>
              </a:rPr>
              <a:t>Annual Disability Statistics Compendium, 2015</a:t>
            </a:r>
            <a:endParaRPr lang="en-US" altLang="en-US">
              <a:solidFill>
                <a:srgbClr val="00B050"/>
              </a:solidFill>
            </a:endParaRPr>
          </a:p>
          <a:p>
            <a:r>
              <a:rPr lang="en-US" altLang="en-US">
                <a:solidFill>
                  <a:srgbClr val="00B050"/>
                </a:solidFill>
              </a:rPr>
              <a:t>http://www.disabilitycompendium.org/docs/default-source/2015-compendium/compendium_2015_final.pdf</a:t>
            </a:r>
          </a:p>
          <a:p>
            <a:r>
              <a:rPr lang="en-US" altLang="en-US" b="1">
                <a:solidFill>
                  <a:srgbClr val="00B050"/>
                </a:solidFill>
                <a:sym typeface="Wingdings" panose="05000000000000000000" pitchFamily="2" charset="2"/>
              </a:rPr>
              <a:t></a:t>
            </a:r>
            <a:r>
              <a:rPr lang="en-US" altLang="en-US" b="1">
                <a:solidFill>
                  <a:srgbClr val="00B050"/>
                </a:solidFill>
              </a:rPr>
              <a:t>Disability Status Report: California, 2013</a:t>
            </a:r>
          </a:p>
          <a:p>
            <a:r>
              <a:rPr lang="en-US" altLang="en-US">
                <a:solidFill>
                  <a:srgbClr val="00B050"/>
                </a:solidFill>
              </a:rPr>
              <a:t>http://www.disabilitystatistics.org/StatusReports/2013-PDF/2013-StatusReport_CA.pdf</a:t>
            </a:r>
          </a:p>
          <a:p>
            <a:r>
              <a:rPr lang="en-US" altLang="en-US" b="1">
                <a:solidFill>
                  <a:srgbClr val="00B050"/>
                </a:solidFill>
                <a:sym typeface="Wingdings" panose="05000000000000000000" pitchFamily="2" charset="2"/>
              </a:rPr>
              <a:t></a:t>
            </a:r>
            <a:r>
              <a:rPr lang="en-US" altLang="en-US" b="1">
                <a:solidFill>
                  <a:srgbClr val="00B050"/>
                </a:solidFill>
              </a:rPr>
              <a:t>StateData: The National Report on Employment Services and Outcomes, 2014</a:t>
            </a:r>
          </a:p>
          <a:p>
            <a:r>
              <a:rPr lang="en-US" altLang="en-US">
                <a:solidFill>
                  <a:srgbClr val="00B050"/>
                </a:solidFill>
              </a:rPr>
              <a:t>http://www.statedata.info/bbstates/Louisiana.pdf</a:t>
            </a:r>
          </a:p>
          <a:p>
            <a:endParaRPr lang="en-US" altLang="en-US">
              <a:solidFill>
                <a:srgbClr val="00B050"/>
              </a:solidFill>
            </a:endParaRPr>
          </a:p>
          <a:p>
            <a:r>
              <a:rPr lang="en-US" altLang="en-US" u="sng">
                <a:solidFill>
                  <a:srgbClr val="00B050"/>
                </a:solidFill>
              </a:rPr>
              <a:t>Exact Resources:</a:t>
            </a:r>
          </a:p>
          <a:p>
            <a:endParaRPr lang="en-US" altLang="en-US">
              <a:solidFill>
                <a:srgbClr val="00B050"/>
              </a:solidFill>
            </a:endParaRPr>
          </a:p>
          <a:p>
            <a:r>
              <a:rPr lang="en-US" altLang="en-US">
                <a:solidFill>
                  <a:srgbClr val="00B050"/>
                </a:solidFill>
              </a:rPr>
              <a:t>-% of Persons without disabilities aged 18 to 64 who are employed </a:t>
            </a:r>
            <a:r>
              <a:rPr lang="en-US" altLang="en-US">
                <a:solidFill>
                  <a:srgbClr val="00B050"/>
                </a:solidFill>
                <a:sym typeface="Wingdings" panose="05000000000000000000" pitchFamily="2" charset="2"/>
              </a:rPr>
              <a:t> Annual Disability Statistics Compendium, Pg 46. Table 2.2</a:t>
            </a:r>
            <a:endParaRPr lang="en-US" altLang="en-US">
              <a:solidFill>
                <a:srgbClr val="00B050"/>
              </a:solidFill>
            </a:endParaRPr>
          </a:p>
          <a:p>
            <a:endParaRPr lang="en-US" altLang="en-US">
              <a:solidFill>
                <a:srgbClr val="00B050"/>
              </a:solidFill>
            </a:endParaRPr>
          </a:p>
          <a:p>
            <a:pPr marL="0" lvl="1"/>
            <a:r>
              <a:rPr lang="en-US" altLang="en-US" sz="1400">
                <a:solidFill>
                  <a:srgbClr val="00B050"/>
                </a:solidFill>
              </a:rPr>
              <a:t>-% of PwDs aged 18 to 64 who are employed </a:t>
            </a:r>
            <a:r>
              <a:rPr lang="en-US" altLang="en-US" sz="1400">
                <a:solidFill>
                  <a:srgbClr val="00B050"/>
                </a:solidFill>
                <a:sym typeface="Wingdings" panose="05000000000000000000" pitchFamily="2" charset="2"/>
              </a:rPr>
              <a:t> Annual Disability Statistics Compendium, Pg 45. Table 2.1. </a:t>
            </a:r>
          </a:p>
          <a:p>
            <a:pPr marL="0" lvl="1"/>
            <a:endParaRPr lang="en-US" altLang="en-US">
              <a:solidFill>
                <a:srgbClr val="00B050"/>
              </a:solidFill>
            </a:endParaRPr>
          </a:p>
          <a:p>
            <a:pPr marL="0" lvl="1"/>
            <a:r>
              <a:rPr lang="en-US" altLang="en-US">
                <a:solidFill>
                  <a:srgbClr val="00B050"/>
                </a:solidFill>
              </a:rPr>
              <a:t>-Civilians with a disability who live in LA. </a:t>
            </a:r>
            <a:r>
              <a:rPr lang="en-US" altLang="en-US">
                <a:solidFill>
                  <a:srgbClr val="00B050"/>
                </a:solidFill>
                <a:sym typeface="Wingdings" panose="05000000000000000000" pitchFamily="2" charset="2"/>
              </a:rPr>
              <a:t> Annual Disability Statistics Compendium, Pg 16. Table 1.3. </a:t>
            </a:r>
          </a:p>
          <a:p>
            <a:pPr marL="0" lvl="1"/>
            <a:endParaRPr lang="en-US" altLang="en-US">
              <a:solidFill>
                <a:srgbClr val="00B050"/>
              </a:solidFill>
            </a:endParaRPr>
          </a:p>
          <a:p>
            <a:r>
              <a:rPr lang="en-US" altLang="en-US">
                <a:solidFill>
                  <a:srgbClr val="00B050"/>
                </a:solidFill>
              </a:rPr>
              <a:t>-Number of PwDs age 16 to 20 in LA</a:t>
            </a:r>
            <a:r>
              <a:rPr lang="en-US" altLang="en-US">
                <a:solidFill>
                  <a:srgbClr val="00B050"/>
                </a:solidFill>
                <a:sym typeface="Wingdings" panose="05000000000000000000" pitchFamily="2" charset="2"/>
              </a:rPr>
              <a:t> Disability Status Report: Louisiana, Pg. 15</a:t>
            </a:r>
            <a:endParaRPr lang="en-US" altLang="en-US">
              <a:solidFill>
                <a:srgbClr val="00B050"/>
              </a:solidFill>
            </a:endParaRPr>
          </a:p>
          <a:p>
            <a:endParaRPr lang="en-US" altLang="en-US">
              <a:solidFill>
                <a:srgbClr val="00B050"/>
              </a:solidFill>
            </a:endParaRPr>
          </a:p>
          <a:p>
            <a:r>
              <a:rPr lang="en-US" altLang="en-US">
                <a:solidFill>
                  <a:srgbClr val="00B050"/>
                </a:solidFill>
              </a:rPr>
              <a:t>-Number of PwDs age 21 to 64 in LA</a:t>
            </a:r>
            <a:r>
              <a:rPr lang="en-US" altLang="en-US">
                <a:solidFill>
                  <a:srgbClr val="00B050"/>
                </a:solidFill>
                <a:sym typeface="Wingdings" panose="05000000000000000000" pitchFamily="2" charset="2"/>
              </a:rPr>
              <a:t> Disability Status Report: Louisiana, Pg. 17</a:t>
            </a:r>
            <a:endParaRPr lang="en-US" altLang="en-US">
              <a:solidFill>
                <a:srgbClr val="00B050"/>
              </a:solidFill>
            </a:endParaRPr>
          </a:p>
          <a:p>
            <a:pPr marL="0" lvl="1"/>
            <a:endParaRPr lang="en-US" altLang="en-US" sz="1400">
              <a:solidFill>
                <a:srgbClr val="00B050"/>
              </a:solidFill>
              <a:sym typeface="Wingdings" panose="05000000000000000000" pitchFamily="2" charset="2"/>
            </a:endParaRPr>
          </a:p>
          <a:p>
            <a:pPr marL="0" lvl="1"/>
            <a:r>
              <a:rPr lang="en-US" altLang="en-US" sz="1400">
                <a:solidFill>
                  <a:srgbClr val="00B050"/>
                </a:solidFill>
                <a:sym typeface="Wingdings" panose="05000000000000000000" pitchFamily="2" charset="2"/>
              </a:rPr>
              <a:t>-</a:t>
            </a:r>
            <a:r>
              <a:rPr lang="en-US" altLang="en-US">
                <a:solidFill>
                  <a:srgbClr val="00B050"/>
                </a:solidFill>
              </a:rPr>
              <a:t>The Employment Gap between PwDs and people with disabilities in LA decreased between 2013 and 2014. </a:t>
            </a:r>
            <a:r>
              <a:rPr lang="en-US" altLang="en-US">
                <a:solidFill>
                  <a:srgbClr val="00B050"/>
                </a:solidFill>
                <a:sym typeface="Wingdings" panose="05000000000000000000" pitchFamily="2" charset="2"/>
              </a:rPr>
              <a:t> Annual Disability Statistics Compendium, Pg 54. Table 2.10. </a:t>
            </a:r>
          </a:p>
          <a:p>
            <a:pPr marL="0" lvl="1"/>
            <a:endParaRPr lang="en-US" altLang="en-US">
              <a:solidFill>
                <a:srgbClr val="00B050"/>
              </a:solidFill>
              <a:sym typeface="Wingdings" panose="05000000000000000000" pitchFamily="2" charset="2"/>
            </a:endParaRPr>
          </a:p>
          <a:p>
            <a:pPr marL="0" lvl="1"/>
            <a:r>
              <a:rPr lang="en-US" altLang="en-US">
                <a:solidFill>
                  <a:srgbClr val="00B050"/>
                </a:solidFill>
                <a:sym typeface="Wingdings" panose="05000000000000000000" pitchFamily="2" charset="2"/>
              </a:rPr>
              <a:t>-Number of people in LA who received SSDI benefits in 2014 Annual Disability Statistics Compendium, Pg. 138, Table 8.5a</a:t>
            </a:r>
          </a:p>
          <a:p>
            <a:pPr marL="0" lvl="1"/>
            <a:endParaRPr lang="en-US" altLang="en-US" sz="1400" baseline="30000">
              <a:solidFill>
                <a:srgbClr val="00B050"/>
              </a:solidFill>
            </a:endParaRPr>
          </a:p>
          <a:p>
            <a:pPr marL="0" lvl="1"/>
            <a:endParaRPr lang="en-US" altLang="en-US" sz="1400" baseline="30000">
              <a:solidFill>
                <a:srgbClr val="00B050"/>
              </a:solidFill>
            </a:endParaRPr>
          </a:p>
          <a:p>
            <a:pPr marL="0" lvl="1"/>
            <a:r>
              <a:rPr lang="en-US" altLang="en-US" sz="1400">
                <a:solidFill>
                  <a:srgbClr val="00B050"/>
                </a:solidFill>
              </a:rPr>
              <a:t>-In December 2014, total expenditure on SSDI benefits for PwDs </a:t>
            </a:r>
            <a:r>
              <a:rPr lang="en-US" altLang="en-US" sz="1400">
                <a:solidFill>
                  <a:srgbClr val="00B050"/>
                </a:solidFill>
                <a:sym typeface="Wingdings" panose="05000000000000000000" pitchFamily="2" charset="2"/>
              </a:rPr>
              <a:t> Annual Disability Statistics Compendium, Pg 145. Table 8.6. </a:t>
            </a:r>
          </a:p>
          <a:p>
            <a:pPr marL="0" lvl="1"/>
            <a:endParaRPr lang="en-US" altLang="en-US" sz="1400" baseline="30000">
              <a:solidFill>
                <a:srgbClr val="00B050"/>
              </a:solidFill>
            </a:endParaRPr>
          </a:p>
          <a:p>
            <a:pPr marL="0" lvl="1"/>
            <a:endParaRPr lang="en-US" altLang="en-US" sz="1400" baseline="30000">
              <a:solidFill>
                <a:srgbClr val="00B050"/>
              </a:solidFill>
            </a:endParaRPr>
          </a:p>
          <a:p>
            <a:pPr marL="0" lvl="1">
              <a:buFontTx/>
              <a:buChar char="-"/>
            </a:pPr>
            <a:r>
              <a:rPr lang="en-US" altLang="en-US" sz="1400"/>
              <a:t>Voc. Rehab’s Applicants in LA in 2013. </a:t>
            </a:r>
            <a:r>
              <a:rPr lang="en-US" altLang="en-US" sz="1400" baseline="30000"/>
              <a:t> </a:t>
            </a:r>
            <a:r>
              <a:rPr lang="en-US" altLang="en-US" sz="1400">
                <a:solidFill>
                  <a:srgbClr val="FF0000"/>
                </a:solidFill>
                <a:sym typeface="Wingdings" panose="05000000000000000000" pitchFamily="2" charset="2"/>
              </a:rPr>
              <a:t> Annual Disability Statistics Compendium, Pg 168. Table 10.1. </a:t>
            </a:r>
          </a:p>
          <a:p>
            <a:pPr marL="0" lvl="1">
              <a:buFontTx/>
              <a:buChar char="-"/>
            </a:pPr>
            <a:endParaRPr lang="en-US" altLang="en-US" sz="1400">
              <a:solidFill>
                <a:srgbClr val="FF0000"/>
              </a:solidFill>
              <a:sym typeface="Wingdings" panose="05000000000000000000" pitchFamily="2" charset="2"/>
            </a:endParaRPr>
          </a:p>
          <a:p>
            <a:pPr marL="0" lvl="1">
              <a:buFontTx/>
              <a:buChar char="-"/>
            </a:pPr>
            <a:r>
              <a:rPr lang="en-US" altLang="en-US" sz="1400">
                <a:solidFill>
                  <a:srgbClr val="0D0D0D"/>
                </a:solidFill>
              </a:rPr>
              <a:t>Voc. Rehab. Obtained 603 jobs for PwDs in LA in 2013. </a:t>
            </a:r>
            <a:r>
              <a:rPr lang="en-US" altLang="en-US" sz="1400">
                <a:solidFill>
                  <a:srgbClr val="FF0000"/>
                </a:solidFill>
                <a:sym typeface="Wingdings" panose="05000000000000000000" pitchFamily="2" charset="2"/>
              </a:rPr>
              <a:t> StateData Report, Pg 167, Table 8; Compendium Pg. 170, Table 10.3 </a:t>
            </a:r>
            <a:endParaRPr lang="en-US" altLang="en-US" sz="1400" baseline="30000">
              <a:solidFill>
                <a:srgbClr val="0D0D0D"/>
              </a:solidFill>
            </a:endParaRPr>
          </a:p>
          <a:p>
            <a:pPr marL="0" lvl="1">
              <a:buFontTx/>
              <a:buChar char="-"/>
            </a:pPr>
            <a:endParaRPr lang="en-US" altLang="en-US" sz="1400">
              <a:solidFill>
                <a:srgbClr val="FF0000"/>
              </a:solidFill>
              <a:sym typeface="Wingdings" panose="05000000000000000000" pitchFamily="2" charset="2"/>
            </a:endParaRPr>
          </a:p>
          <a:p>
            <a:pPr marL="0" lvl="1"/>
            <a:endParaRPr lang="en-US" altLang="en-US" sz="1400" baseline="30000">
              <a:solidFill>
                <a:srgbClr val="00B050"/>
              </a:solidFill>
            </a:endParaRPr>
          </a:p>
          <a:p>
            <a:pPr marL="0" lvl="1"/>
            <a:endParaRPr lang="en-US" altLang="en-US" sz="1400" baseline="30000">
              <a:solidFill>
                <a:srgbClr val="00B050"/>
              </a:solidFill>
            </a:endParaRPr>
          </a:p>
          <a:p>
            <a:endParaRPr lang="en-US" altLang="en-US">
              <a:solidFill>
                <a:srgbClr val="00B050"/>
              </a:solidFill>
            </a:endParaRPr>
          </a:p>
          <a:p>
            <a:endParaRPr lang="en-US" altLang="en-US">
              <a:solidFill>
                <a:srgbClr val="00B050"/>
              </a:solidFill>
            </a:endParaRPr>
          </a:p>
          <a:p>
            <a:endParaRPr lang="en-US" altLang="en-US">
              <a:solidFill>
                <a:srgbClr val="00B050"/>
              </a:solidFill>
            </a:endParaRPr>
          </a:p>
          <a:p>
            <a:endParaRPr lang="en-US" altLang="en-US">
              <a:solidFill>
                <a:srgbClr val="00B050"/>
              </a:solidFill>
            </a:endParaRPr>
          </a:p>
        </p:txBody>
      </p:sp>
      <p:sp>
        <p:nvSpPr>
          <p:cNvPr id="77828" name="Slide Number Placeholder 3">
            <a:extLst>
              <a:ext uri="{FF2B5EF4-FFF2-40B4-BE49-F238E27FC236}">
                <a16:creationId xmlns:a16="http://schemas.microsoft.com/office/drawing/2014/main" id="{86F6B5CA-515A-4EB4-A3A2-F1BAC416D3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2A227BA-3B48-47F9-B638-1CEEE3D5B94A}"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425337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t>http://respectabilityusa.com/Resources/RespectAbility%20California%20State%20Plan%20Comments%202016.pdf </a:t>
            </a:r>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buClr>
                <a:srgbClr val="000000"/>
              </a:buClr>
              <a:buSzPct val="25000"/>
              <a:buFont typeface="Calibri" charset="0"/>
              <a:buNone/>
            </a:pPr>
            <a:fld id="{737B08C1-5B7E-6B4E-BFBB-B93E3AA367DE}" type="slidenum">
              <a:rPr lang="en-US" altLang="x-none">
                <a:solidFill>
                  <a:srgbClr val="000000"/>
                </a:solidFill>
                <a:latin typeface="Calibri" charset="0"/>
                <a:ea typeface="Calibri" charset="0"/>
                <a:cs typeface="Calibri" charset="0"/>
                <a:sym typeface="Calibri" charset="0"/>
              </a:rPr>
              <a:pPr>
                <a:buClr>
                  <a:srgbClr val="000000"/>
                </a:buClr>
                <a:buSzPct val="25000"/>
                <a:buFont typeface="Calibri" charset="0"/>
                <a:buNone/>
              </a:pPr>
              <a:t>12</a:t>
            </a:fld>
            <a:endParaRPr lang="en-US" altLang="x-none">
              <a:solidFill>
                <a:srgbClr val="000000"/>
              </a:solidFill>
              <a:latin typeface="Calibri" charset="0"/>
              <a:ea typeface="Calibri" charset="0"/>
              <a:cs typeface="Calibri" charset="0"/>
              <a:sym typeface="Calibri" charset="0"/>
            </a:endParaRPr>
          </a:p>
        </p:txBody>
      </p:sp>
    </p:spTree>
    <p:extLst>
      <p:ext uri="{BB962C8B-B14F-4D97-AF65-F5344CB8AC3E}">
        <p14:creationId xmlns:p14="http://schemas.microsoft.com/office/powerpoint/2010/main" val="275110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14"/>
        <p:cNvGrpSpPr/>
        <p:nvPr/>
      </p:nvGrpSpPr>
      <p:grpSpPr>
        <a:xfrm>
          <a:off x="0" y="0"/>
          <a:ext cx="0" cy="0"/>
          <a:chOff x="0" y="0"/>
          <a:chExt cx="0" cy="0"/>
        </a:xfrm>
      </p:grpSpPr>
      <p:sp>
        <p:nvSpPr>
          <p:cNvPr id="15" name="Shape 15"/>
          <p:cNvSpPr txBox="1">
            <a:spLocks noGrp="1"/>
          </p:cNvSpPr>
          <p:nvPr>
            <p:ph type="ftr" idx="11"/>
          </p:nvPr>
        </p:nvSpPr>
        <p:spPr>
          <a:xfrm>
            <a:off x="3108614" y="6377548"/>
            <a:ext cx="2926773" cy="246529"/>
          </a:xfrm>
          <a:prstGeom prst="rect">
            <a:avLst/>
          </a:prstGeom>
          <a:noFill/>
          <a:ln>
            <a:noFill/>
          </a:ln>
        </p:spPr>
        <p:txBody>
          <a:bodyPr wrap="square" lIns="82045" tIns="82045" rIns="82045" bIns="82045" anchor="t" anchorCtr="0"/>
          <a:lstStyle>
            <a:lvl1pPr marL="0" marR="0" lvl="0" indent="0" algn="ctr" rtl="0">
              <a:spcBef>
                <a:spcPts val="0"/>
              </a:spcBef>
              <a:spcAft>
                <a:spcPts val="0"/>
              </a:spcAft>
              <a:buNone/>
              <a:defRPr sz="1600">
                <a:solidFill>
                  <a:srgbClr val="888888"/>
                </a:solidFill>
                <a:latin typeface="Calibri"/>
                <a:ea typeface="Calibri"/>
                <a:cs typeface="Calibri"/>
                <a:sym typeface="Calibri"/>
              </a:defRPr>
            </a:lvl1pPr>
            <a:lvl2pPr marL="408867" marR="0" lvl="1" indent="1424" algn="l" rtl="0">
              <a:spcBef>
                <a:spcPts val="0"/>
              </a:spcBef>
              <a:spcAft>
                <a:spcPts val="0"/>
              </a:spcAft>
              <a:buNone/>
              <a:defRPr sz="1600" b="0" i="0" u="none" strike="noStrike" cap="none">
                <a:solidFill>
                  <a:schemeClr val="dk1"/>
                </a:solidFill>
                <a:latin typeface="Arial"/>
                <a:ea typeface="Arial"/>
                <a:cs typeface="Arial"/>
                <a:sym typeface="Arial"/>
              </a:defRPr>
            </a:lvl2pPr>
            <a:lvl3pPr marL="819158" marR="0" lvl="2" indent="1424" algn="l" rtl="0">
              <a:spcBef>
                <a:spcPts val="0"/>
              </a:spcBef>
              <a:spcAft>
                <a:spcPts val="0"/>
              </a:spcAft>
              <a:buNone/>
              <a:defRPr sz="1600" b="0" i="0" u="none" strike="noStrike" cap="none">
                <a:solidFill>
                  <a:schemeClr val="dk1"/>
                </a:solidFill>
                <a:latin typeface="Arial"/>
                <a:ea typeface="Arial"/>
                <a:cs typeface="Arial"/>
                <a:sym typeface="Arial"/>
              </a:defRPr>
            </a:lvl3pPr>
            <a:lvl4pPr marL="1229450" marR="0" lvl="3" indent="1424" algn="l" rtl="0">
              <a:spcBef>
                <a:spcPts val="0"/>
              </a:spcBef>
              <a:spcAft>
                <a:spcPts val="0"/>
              </a:spcAft>
              <a:buNone/>
              <a:defRPr sz="1600" b="0" i="0" u="none" strike="noStrike" cap="none">
                <a:solidFill>
                  <a:schemeClr val="dk1"/>
                </a:solidFill>
                <a:latin typeface="Arial"/>
                <a:ea typeface="Arial"/>
                <a:cs typeface="Arial"/>
                <a:sym typeface="Arial"/>
              </a:defRPr>
            </a:lvl4pPr>
            <a:lvl5pPr marL="1639741" marR="0" lvl="4" indent="1423" algn="l" rtl="0">
              <a:spcBef>
                <a:spcPts val="0"/>
              </a:spcBef>
              <a:spcAft>
                <a:spcPts val="0"/>
              </a:spcAft>
              <a:buNone/>
              <a:defRPr sz="1600" b="0" i="0" u="none" strike="noStrike" cap="none">
                <a:solidFill>
                  <a:schemeClr val="dk1"/>
                </a:solidFill>
                <a:latin typeface="Arial"/>
                <a:ea typeface="Arial"/>
                <a:cs typeface="Arial"/>
                <a:sym typeface="Arial"/>
              </a:defRPr>
            </a:lvl5pPr>
            <a:lvl6pPr marL="2051456" marR="0" lvl="5" indent="0" algn="l" rtl="0">
              <a:spcBef>
                <a:spcPts val="0"/>
              </a:spcBef>
              <a:buNone/>
              <a:defRPr sz="1600" b="0" i="0" u="none" strike="noStrike" cap="none">
                <a:solidFill>
                  <a:schemeClr val="dk1"/>
                </a:solidFill>
                <a:latin typeface="Arial"/>
                <a:ea typeface="Arial"/>
                <a:cs typeface="Arial"/>
                <a:sym typeface="Arial"/>
              </a:defRPr>
            </a:lvl6pPr>
            <a:lvl7pPr marL="2461748" marR="0" lvl="6" indent="0" algn="l" rtl="0">
              <a:spcBef>
                <a:spcPts val="0"/>
              </a:spcBef>
              <a:buNone/>
              <a:defRPr sz="1600" b="0" i="0" u="none" strike="noStrike" cap="none">
                <a:solidFill>
                  <a:schemeClr val="dk1"/>
                </a:solidFill>
                <a:latin typeface="Arial"/>
                <a:ea typeface="Arial"/>
                <a:cs typeface="Arial"/>
                <a:sym typeface="Arial"/>
              </a:defRPr>
            </a:lvl7pPr>
            <a:lvl8pPr marL="2872039" marR="0" lvl="7" indent="0" algn="l" rtl="0">
              <a:spcBef>
                <a:spcPts val="0"/>
              </a:spcBef>
              <a:buNone/>
              <a:defRPr sz="1600" b="0" i="0" u="none" strike="noStrike" cap="none">
                <a:solidFill>
                  <a:schemeClr val="dk1"/>
                </a:solidFill>
                <a:latin typeface="Arial"/>
                <a:ea typeface="Arial"/>
                <a:cs typeface="Arial"/>
                <a:sym typeface="Arial"/>
              </a:defRPr>
            </a:lvl8pPr>
            <a:lvl9pPr marL="3282330" marR="0" lvl="8" indent="0" algn="l" rtl="0">
              <a:spcBef>
                <a:spcPts val="0"/>
              </a:spcBef>
              <a:buNone/>
              <a:defRPr sz="16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dt" idx="10"/>
          </p:nvPr>
        </p:nvSpPr>
        <p:spPr>
          <a:xfrm>
            <a:off x="457490" y="6377548"/>
            <a:ext cx="2102715" cy="246529"/>
          </a:xfrm>
          <a:prstGeom prst="rect">
            <a:avLst/>
          </a:prstGeom>
          <a:noFill/>
          <a:ln>
            <a:noFill/>
          </a:ln>
        </p:spPr>
        <p:txBody>
          <a:bodyPr wrap="square" lIns="82045" tIns="82045" rIns="82045" bIns="82045" anchor="t" anchorCtr="0"/>
          <a:lstStyle>
            <a:lvl1pPr marL="0" marR="0" lvl="0" indent="0" algn="l" rtl="0">
              <a:spcBef>
                <a:spcPts val="0"/>
              </a:spcBef>
              <a:spcAft>
                <a:spcPts val="0"/>
              </a:spcAft>
              <a:buNone/>
              <a:defRPr sz="1600">
                <a:solidFill>
                  <a:srgbClr val="888888"/>
                </a:solidFill>
                <a:latin typeface="Calibri"/>
                <a:ea typeface="Calibri"/>
                <a:cs typeface="Calibri"/>
                <a:sym typeface="Calibri"/>
              </a:defRPr>
            </a:lvl1pPr>
            <a:lvl2pPr marL="408867" marR="0" lvl="1" indent="1424" algn="l" rtl="0">
              <a:spcBef>
                <a:spcPts val="0"/>
              </a:spcBef>
              <a:spcAft>
                <a:spcPts val="0"/>
              </a:spcAft>
              <a:buNone/>
              <a:defRPr sz="1600" b="0" i="0" u="none" strike="noStrike" cap="none">
                <a:solidFill>
                  <a:schemeClr val="dk1"/>
                </a:solidFill>
                <a:latin typeface="Arial"/>
                <a:ea typeface="Arial"/>
                <a:cs typeface="Arial"/>
                <a:sym typeface="Arial"/>
              </a:defRPr>
            </a:lvl2pPr>
            <a:lvl3pPr marL="819158" marR="0" lvl="2" indent="1424" algn="l" rtl="0">
              <a:spcBef>
                <a:spcPts val="0"/>
              </a:spcBef>
              <a:spcAft>
                <a:spcPts val="0"/>
              </a:spcAft>
              <a:buNone/>
              <a:defRPr sz="1600" b="0" i="0" u="none" strike="noStrike" cap="none">
                <a:solidFill>
                  <a:schemeClr val="dk1"/>
                </a:solidFill>
                <a:latin typeface="Arial"/>
                <a:ea typeface="Arial"/>
                <a:cs typeface="Arial"/>
                <a:sym typeface="Arial"/>
              </a:defRPr>
            </a:lvl3pPr>
            <a:lvl4pPr marL="1229450" marR="0" lvl="3" indent="1424" algn="l" rtl="0">
              <a:spcBef>
                <a:spcPts val="0"/>
              </a:spcBef>
              <a:spcAft>
                <a:spcPts val="0"/>
              </a:spcAft>
              <a:buNone/>
              <a:defRPr sz="1600" b="0" i="0" u="none" strike="noStrike" cap="none">
                <a:solidFill>
                  <a:schemeClr val="dk1"/>
                </a:solidFill>
                <a:latin typeface="Arial"/>
                <a:ea typeface="Arial"/>
                <a:cs typeface="Arial"/>
                <a:sym typeface="Arial"/>
              </a:defRPr>
            </a:lvl4pPr>
            <a:lvl5pPr marL="1639741" marR="0" lvl="4" indent="1423" algn="l" rtl="0">
              <a:spcBef>
                <a:spcPts val="0"/>
              </a:spcBef>
              <a:spcAft>
                <a:spcPts val="0"/>
              </a:spcAft>
              <a:buNone/>
              <a:defRPr sz="1600" b="0" i="0" u="none" strike="noStrike" cap="none">
                <a:solidFill>
                  <a:schemeClr val="dk1"/>
                </a:solidFill>
                <a:latin typeface="Arial"/>
                <a:ea typeface="Arial"/>
                <a:cs typeface="Arial"/>
                <a:sym typeface="Arial"/>
              </a:defRPr>
            </a:lvl5pPr>
            <a:lvl6pPr marL="2051456" marR="0" lvl="5" indent="0" algn="l" rtl="0">
              <a:spcBef>
                <a:spcPts val="0"/>
              </a:spcBef>
              <a:buNone/>
              <a:defRPr sz="1600" b="0" i="0" u="none" strike="noStrike" cap="none">
                <a:solidFill>
                  <a:schemeClr val="dk1"/>
                </a:solidFill>
                <a:latin typeface="Arial"/>
                <a:ea typeface="Arial"/>
                <a:cs typeface="Arial"/>
                <a:sym typeface="Arial"/>
              </a:defRPr>
            </a:lvl6pPr>
            <a:lvl7pPr marL="2461748" marR="0" lvl="6" indent="0" algn="l" rtl="0">
              <a:spcBef>
                <a:spcPts val="0"/>
              </a:spcBef>
              <a:buNone/>
              <a:defRPr sz="1600" b="0" i="0" u="none" strike="noStrike" cap="none">
                <a:solidFill>
                  <a:schemeClr val="dk1"/>
                </a:solidFill>
                <a:latin typeface="Arial"/>
                <a:ea typeface="Arial"/>
                <a:cs typeface="Arial"/>
                <a:sym typeface="Arial"/>
              </a:defRPr>
            </a:lvl7pPr>
            <a:lvl8pPr marL="2872039" marR="0" lvl="7" indent="0" algn="l" rtl="0">
              <a:spcBef>
                <a:spcPts val="0"/>
              </a:spcBef>
              <a:buNone/>
              <a:defRPr sz="1600" b="0" i="0" u="none" strike="noStrike" cap="none">
                <a:solidFill>
                  <a:schemeClr val="dk1"/>
                </a:solidFill>
                <a:latin typeface="Arial"/>
                <a:ea typeface="Arial"/>
                <a:cs typeface="Arial"/>
                <a:sym typeface="Arial"/>
              </a:defRPr>
            </a:lvl8pPr>
            <a:lvl9pPr marL="3282330" marR="0" lvl="8" indent="0" algn="l" rtl="0">
              <a:spcBef>
                <a:spcPts val="0"/>
              </a:spcBef>
              <a:buNone/>
              <a:defRPr sz="16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6583796" y="6377548"/>
            <a:ext cx="2102716" cy="246529"/>
          </a:xfrm>
          <a:prstGeom prst="rect">
            <a:avLst/>
          </a:prstGeom>
          <a:noFill/>
          <a:ln>
            <a:noFill/>
          </a:ln>
        </p:spPr>
        <p:txBody>
          <a:bodyPr wrap="square" lIns="0" tIns="0" rIns="0" bIns="0" anchor="t" anchorCtr="0">
            <a:noAutofit/>
          </a:bodyPr>
          <a:lstStyle/>
          <a:p>
            <a:pPr algn="r">
              <a:buSzPct val="25000"/>
            </a:pPr>
            <a:fld id="{00000000-1234-1234-1234-123412341234}" type="slidenum">
              <a:rPr lang="en-US" sz="1600" smtClean="0">
                <a:solidFill>
                  <a:srgbClr val="898989"/>
                </a:solidFill>
                <a:latin typeface="Calibri"/>
                <a:ea typeface="Calibri"/>
                <a:cs typeface="Calibri"/>
                <a:sym typeface="Calibri"/>
              </a:rPr>
              <a:pPr algn="r">
                <a:buSzPct val="25000"/>
              </a:pPr>
              <a:t>‹#›</a:t>
            </a:fld>
            <a:endParaRPr lang="en-US" sz="16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44200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RespectAbility 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424C5E53-EF93-46DC-BEC6-CC61507E4FCD}"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5" name="Rectangle 13"/>
          <p:cNvSpPr>
            <a:spLocks noChangeArrowheads="1"/>
          </p:cNvSpPr>
          <p:nvPr userDrawn="1"/>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F59881E1-82F8-44EC-8070-57B22DD89D7B}"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6" name="Rectangle 5"/>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cs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97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924F5971-3E20-43E4-A949-1E4E46F2C5FD}"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5"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4637BB35-399D-4D83-80B1-FC18D30BA0D5}"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5127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CA3C4CE0-CA01-4410-A8E9-11F91A2483AB}"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6"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28104BA4-FF09-4A55-8D78-86D8DB9AC395}"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7" name="Rectangle 6"/>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cs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5319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3B5DDC6C-17BF-49F6-83BA-2FDA74B4B857}"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8" name="Rectangle 11"/>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D624CE76-0052-4DA6-BF23-CB9FA6568190}"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9" name="Rectangle 8"/>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cs typeface="Arial"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350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1D8F72C3-85EF-48C3-A5A5-B79469587A9F}"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4" name="Rectangle 3"/>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5C828A4D-1060-44DC-B580-D17560B6CDBB}"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5" name="Rectangle 4"/>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cs typeface="Arial"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983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2AFB25EB-7343-42C3-8C2F-811180ABCF9E}"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3" name="Rectangle 2"/>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837F42BC-8C90-4F3D-9625-A49A8B9F1F02}"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Tree>
    <p:extLst>
      <p:ext uri="{BB962C8B-B14F-4D97-AF65-F5344CB8AC3E}">
        <p14:creationId xmlns:p14="http://schemas.microsoft.com/office/powerpoint/2010/main" val="1629408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103B2F25-106C-4A6C-BE2D-BACCA5E538C1}"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6"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98067AD5-7C81-46A2-B102-0FC613897056}"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2" name="Title 1"/>
          <p:cNvSpPr>
            <a:spLocks noGrp="1"/>
          </p:cNvSpPr>
          <p:nvPr>
            <p:ph type="title"/>
          </p:nvPr>
        </p:nvSpPr>
        <p:spPr>
          <a:xfrm>
            <a:off x="457200" y="273050"/>
            <a:ext cx="3008313" cy="1162050"/>
          </a:xfrm>
          <a:solidFill>
            <a:srgbClr val="003399"/>
          </a:solidFill>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705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93DEEA7B-4D7D-4211-81EA-4B83FE13B305}"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6"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D560B906-9F18-45A3-8766-4BEA62E8584B}"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2" name="Title 1"/>
          <p:cNvSpPr>
            <a:spLocks noGrp="1"/>
          </p:cNvSpPr>
          <p:nvPr>
            <p:ph type="title"/>
          </p:nvPr>
        </p:nvSpPr>
        <p:spPr>
          <a:xfrm>
            <a:off x="1792288" y="4800600"/>
            <a:ext cx="5486400" cy="566738"/>
          </a:xfrm>
          <a:solidFill>
            <a:srgbClr val="003399"/>
          </a:solidFill>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7017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968ED340-5EE3-4575-8F19-D74607FD318D}"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5" name="Rectangle 8"/>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92EF3AAC-7398-411D-9BA5-E378BE4DD093}"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6" name="Rectangle 5"/>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cs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34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12741FE5-01A6-4849-A3A7-F34F2EE7D375}"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5" name="Rectangle 8"/>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8106A585-B4DA-4CE4-AFEA-36C5EC148F68}"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267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489" y="274545"/>
            <a:ext cx="8229023" cy="243728"/>
          </a:xfrm>
          <a:prstGeom prst="rect">
            <a:avLst/>
          </a:prstGeom>
          <a:noFill/>
          <a:ln>
            <a:noFill/>
          </a:ln>
        </p:spPr>
        <p:txBody>
          <a:bodyPr wrap="square" lIns="82045" tIns="82045" rIns="82045" bIns="82045" anchor="t" anchorCtr="0"/>
          <a:lstStyle>
            <a:lvl1pPr marL="0" marR="0" lvl="0" indent="0" algn="ctr" rtl="0">
              <a:spcBef>
                <a:spcPts val="0"/>
              </a:spcBef>
              <a:spcAft>
                <a:spcPts val="0"/>
              </a:spcAft>
              <a:buNone/>
              <a:defRPr sz="16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16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16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16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1600" b="0" i="0" u="none" strike="noStrike" cap="none">
                <a:solidFill>
                  <a:schemeClr val="dk2"/>
                </a:solidFill>
                <a:latin typeface="Calibri"/>
                <a:ea typeface="Calibri"/>
                <a:cs typeface="Calibri"/>
                <a:sym typeface="Calibri"/>
              </a:defRPr>
            </a:lvl5pPr>
            <a:lvl6pPr marL="410291" marR="0" lvl="5" indent="0" algn="ctr" rtl="0">
              <a:spcBef>
                <a:spcPts val="0"/>
              </a:spcBef>
              <a:spcAft>
                <a:spcPts val="0"/>
              </a:spcAft>
              <a:buNone/>
              <a:defRPr sz="1600" b="0" i="0" u="none" strike="noStrike" cap="none">
                <a:solidFill>
                  <a:schemeClr val="dk2"/>
                </a:solidFill>
                <a:latin typeface="Calibri"/>
                <a:ea typeface="Calibri"/>
                <a:cs typeface="Calibri"/>
                <a:sym typeface="Calibri"/>
              </a:defRPr>
            </a:lvl6pPr>
            <a:lvl7pPr marL="820583" marR="0" lvl="6" indent="0" algn="ctr" rtl="0">
              <a:spcBef>
                <a:spcPts val="0"/>
              </a:spcBef>
              <a:spcAft>
                <a:spcPts val="0"/>
              </a:spcAft>
              <a:buNone/>
              <a:defRPr sz="1600" b="0" i="0" u="none" strike="noStrike" cap="none">
                <a:solidFill>
                  <a:schemeClr val="dk2"/>
                </a:solidFill>
                <a:latin typeface="Calibri"/>
                <a:ea typeface="Calibri"/>
                <a:cs typeface="Calibri"/>
                <a:sym typeface="Calibri"/>
              </a:defRPr>
            </a:lvl7pPr>
            <a:lvl8pPr marL="1230874" marR="0" lvl="7" indent="0" algn="ctr" rtl="0">
              <a:spcBef>
                <a:spcPts val="0"/>
              </a:spcBef>
              <a:spcAft>
                <a:spcPts val="0"/>
              </a:spcAft>
              <a:buNone/>
              <a:defRPr sz="1600" b="0" i="0" u="none" strike="noStrike" cap="none">
                <a:solidFill>
                  <a:schemeClr val="dk2"/>
                </a:solidFill>
                <a:latin typeface="Calibri"/>
                <a:ea typeface="Calibri"/>
                <a:cs typeface="Calibri"/>
                <a:sym typeface="Calibri"/>
              </a:defRPr>
            </a:lvl8pPr>
            <a:lvl9pPr marL="1641165" marR="0" lvl="8" indent="0" algn="ctr" rtl="0">
              <a:spcBef>
                <a:spcPts val="0"/>
              </a:spcBef>
              <a:spcAft>
                <a:spcPts val="0"/>
              </a:spcAft>
              <a:buNone/>
              <a:defRPr sz="1600" b="0" i="0" u="none" strike="noStrike" cap="none">
                <a:solidFill>
                  <a:schemeClr val="dk2"/>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489" y="1577228"/>
            <a:ext cx="8229023" cy="245129"/>
          </a:xfrm>
          <a:prstGeom prst="rect">
            <a:avLst/>
          </a:prstGeom>
          <a:noFill/>
          <a:ln>
            <a:noFill/>
          </a:ln>
        </p:spPr>
        <p:txBody>
          <a:bodyPr wrap="square" lIns="82045" tIns="82045" rIns="82045" bIns="82045" anchor="t" anchorCtr="0"/>
          <a:lstStyle>
            <a:lvl1pPr marL="0" marR="0" lvl="0" indent="0" algn="l" rtl="0">
              <a:spcBef>
                <a:spcPts val="323"/>
              </a:spcBef>
              <a:spcAft>
                <a:spcPts val="0"/>
              </a:spcAft>
              <a:buNone/>
              <a:defRPr sz="1600" b="0" i="0" u="none" strike="noStrike" cap="none">
                <a:solidFill>
                  <a:schemeClr val="dk1"/>
                </a:solidFill>
                <a:latin typeface="Calibri"/>
                <a:ea typeface="Calibri"/>
                <a:cs typeface="Calibri"/>
                <a:sym typeface="Calibri"/>
              </a:defRPr>
            </a:lvl1pPr>
            <a:lvl2pPr marL="408867" marR="0" lvl="1" indent="-9972" algn="l" rtl="0">
              <a:spcBef>
                <a:spcPts val="323"/>
              </a:spcBef>
              <a:spcAft>
                <a:spcPts val="0"/>
              </a:spcAft>
              <a:buNone/>
              <a:defRPr sz="1600" b="0" i="0" u="none" strike="noStrike" cap="none">
                <a:solidFill>
                  <a:schemeClr val="dk1"/>
                </a:solidFill>
                <a:latin typeface="Calibri"/>
                <a:ea typeface="Calibri"/>
                <a:cs typeface="Calibri"/>
                <a:sym typeface="Calibri"/>
              </a:defRPr>
            </a:lvl2pPr>
            <a:lvl3pPr marL="819158" marR="0" lvl="2" indent="-9972" algn="l" rtl="0">
              <a:spcBef>
                <a:spcPts val="323"/>
              </a:spcBef>
              <a:spcAft>
                <a:spcPts val="0"/>
              </a:spcAft>
              <a:buNone/>
              <a:defRPr sz="1600" b="0" i="0" u="none" strike="noStrike" cap="none">
                <a:solidFill>
                  <a:schemeClr val="dk1"/>
                </a:solidFill>
                <a:latin typeface="Calibri"/>
                <a:ea typeface="Calibri"/>
                <a:cs typeface="Calibri"/>
                <a:sym typeface="Calibri"/>
              </a:defRPr>
            </a:lvl3pPr>
            <a:lvl4pPr marL="1229450" marR="0" lvl="3" indent="-9972" algn="l" rtl="0">
              <a:spcBef>
                <a:spcPts val="323"/>
              </a:spcBef>
              <a:spcAft>
                <a:spcPts val="0"/>
              </a:spcAft>
              <a:buNone/>
              <a:defRPr sz="1600" b="0" i="0" u="none" strike="noStrike" cap="none">
                <a:solidFill>
                  <a:schemeClr val="dk1"/>
                </a:solidFill>
                <a:latin typeface="Calibri"/>
                <a:ea typeface="Calibri"/>
                <a:cs typeface="Calibri"/>
                <a:sym typeface="Calibri"/>
              </a:defRPr>
            </a:lvl4pPr>
            <a:lvl5pPr marL="1639741" marR="0" lvl="4" indent="-9973" algn="l" rtl="0">
              <a:spcBef>
                <a:spcPts val="323"/>
              </a:spcBef>
              <a:spcAft>
                <a:spcPts val="0"/>
              </a:spcAft>
              <a:buNone/>
              <a:defRPr sz="1600" b="0" i="0" u="none" strike="noStrike" cap="none">
                <a:solidFill>
                  <a:schemeClr val="dk1"/>
                </a:solidFill>
                <a:latin typeface="Calibri"/>
                <a:ea typeface="Calibri"/>
                <a:cs typeface="Calibri"/>
                <a:sym typeface="Calibri"/>
              </a:defRPr>
            </a:lvl5pPr>
            <a:lvl6pPr marL="2050496" marR="0" lvl="5" indent="-10436" algn="l" rtl="0">
              <a:spcBef>
                <a:spcPts val="0"/>
              </a:spcBef>
              <a:buNone/>
              <a:defRPr sz="1600" b="0" i="0" u="none" strike="noStrike" cap="none">
                <a:latin typeface="Calibri"/>
                <a:ea typeface="Calibri"/>
                <a:cs typeface="Calibri"/>
                <a:sym typeface="Calibri"/>
              </a:defRPr>
            </a:lvl6pPr>
            <a:lvl7pPr marL="2460597" marR="0" lvl="6" indent="-10246" algn="l" rtl="0">
              <a:spcBef>
                <a:spcPts val="0"/>
              </a:spcBef>
              <a:buNone/>
              <a:defRPr sz="1600" b="0" i="0" u="none" strike="noStrike" cap="none">
                <a:latin typeface="Calibri"/>
                <a:ea typeface="Calibri"/>
                <a:cs typeface="Calibri"/>
                <a:sym typeface="Calibri"/>
              </a:defRPr>
            </a:lvl7pPr>
            <a:lvl8pPr marL="2870696" marR="0" lvl="7" indent="-10053" algn="l" rtl="0">
              <a:spcBef>
                <a:spcPts val="0"/>
              </a:spcBef>
              <a:buNone/>
              <a:defRPr sz="1600" b="0" i="0" u="none" strike="noStrike" cap="none">
                <a:latin typeface="Calibri"/>
                <a:ea typeface="Calibri"/>
                <a:cs typeface="Calibri"/>
                <a:sym typeface="Calibri"/>
              </a:defRPr>
            </a:lvl8pPr>
            <a:lvl9pPr marL="3280794" marR="0" lvl="8" indent="-9861" algn="l" rtl="0">
              <a:spcBef>
                <a:spcPts val="0"/>
              </a:spcBef>
              <a:buNone/>
              <a:defRPr sz="1600" b="0" i="0" u="none" strike="noStrike" cap="none">
                <a:latin typeface="Calibri"/>
                <a:ea typeface="Calibri"/>
                <a:cs typeface="Calibri"/>
                <a:sym typeface="Calibri"/>
              </a:defRPr>
            </a:lvl9pPr>
          </a:lstStyle>
          <a:p>
            <a:endParaRPr/>
          </a:p>
        </p:txBody>
      </p:sp>
      <p:sp>
        <p:nvSpPr>
          <p:cNvPr id="21" name="Shape 21"/>
          <p:cNvSpPr txBox="1">
            <a:spLocks noGrp="1"/>
          </p:cNvSpPr>
          <p:nvPr>
            <p:ph type="ftr" idx="11"/>
          </p:nvPr>
        </p:nvSpPr>
        <p:spPr>
          <a:xfrm>
            <a:off x="3108614" y="6377548"/>
            <a:ext cx="2926773" cy="246529"/>
          </a:xfrm>
          <a:prstGeom prst="rect">
            <a:avLst/>
          </a:prstGeom>
          <a:noFill/>
          <a:ln>
            <a:noFill/>
          </a:ln>
        </p:spPr>
        <p:txBody>
          <a:bodyPr wrap="square" lIns="82045" tIns="82045" rIns="82045" bIns="82045" anchor="t" anchorCtr="0"/>
          <a:lstStyle>
            <a:lvl1pPr marL="0" marR="0" lvl="0" indent="0" algn="ctr" rtl="0">
              <a:spcBef>
                <a:spcPts val="0"/>
              </a:spcBef>
              <a:spcAft>
                <a:spcPts val="0"/>
              </a:spcAft>
              <a:buNone/>
              <a:defRPr sz="1600">
                <a:solidFill>
                  <a:srgbClr val="888888"/>
                </a:solidFill>
                <a:latin typeface="Calibri"/>
                <a:ea typeface="Calibri"/>
                <a:cs typeface="Calibri"/>
                <a:sym typeface="Calibri"/>
              </a:defRPr>
            </a:lvl1pPr>
            <a:lvl2pPr marL="408867" marR="0" lvl="1" indent="1424" algn="l" rtl="0">
              <a:spcBef>
                <a:spcPts val="0"/>
              </a:spcBef>
              <a:spcAft>
                <a:spcPts val="0"/>
              </a:spcAft>
              <a:buNone/>
              <a:defRPr sz="1600" b="0" i="0" u="none" strike="noStrike" cap="none">
                <a:solidFill>
                  <a:schemeClr val="dk1"/>
                </a:solidFill>
                <a:latin typeface="Arial"/>
                <a:ea typeface="Arial"/>
                <a:cs typeface="Arial"/>
                <a:sym typeface="Arial"/>
              </a:defRPr>
            </a:lvl2pPr>
            <a:lvl3pPr marL="819158" marR="0" lvl="2" indent="1424" algn="l" rtl="0">
              <a:spcBef>
                <a:spcPts val="0"/>
              </a:spcBef>
              <a:spcAft>
                <a:spcPts val="0"/>
              </a:spcAft>
              <a:buNone/>
              <a:defRPr sz="1600" b="0" i="0" u="none" strike="noStrike" cap="none">
                <a:solidFill>
                  <a:schemeClr val="dk1"/>
                </a:solidFill>
                <a:latin typeface="Arial"/>
                <a:ea typeface="Arial"/>
                <a:cs typeface="Arial"/>
                <a:sym typeface="Arial"/>
              </a:defRPr>
            </a:lvl3pPr>
            <a:lvl4pPr marL="1229450" marR="0" lvl="3" indent="1424" algn="l" rtl="0">
              <a:spcBef>
                <a:spcPts val="0"/>
              </a:spcBef>
              <a:spcAft>
                <a:spcPts val="0"/>
              </a:spcAft>
              <a:buNone/>
              <a:defRPr sz="1600" b="0" i="0" u="none" strike="noStrike" cap="none">
                <a:solidFill>
                  <a:schemeClr val="dk1"/>
                </a:solidFill>
                <a:latin typeface="Arial"/>
                <a:ea typeface="Arial"/>
                <a:cs typeface="Arial"/>
                <a:sym typeface="Arial"/>
              </a:defRPr>
            </a:lvl4pPr>
            <a:lvl5pPr marL="1639741" marR="0" lvl="4" indent="1423" algn="l" rtl="0">
              <a:spcBef>
                <a:spcPts val="0"/>
              </a:spcBef>
              <a:spcAft>
                <a:spcPts val="0"/>
              </a:spcAft>
              <a:buNone/>
              <a:defRPr sz="1600" b="0" i="0" u="none" strike="noStrike" cap="none">
                <a:solidFill>
                  <a:schemeClr val="dk1"/>
                </a:solidFill>
                <a:latin typeface="Arial"/>
                <a:ea typeface="Arial"/>
                <a:cs typeface="Arial"/>
                <a:sym typeface="Arial"/>
              </a:defRPr>
            </a:lvl5pPr>
            <a:lvl6pPr marL="2051456" marR="0" lvl="5" indent="0" algn="l" rtl="0">
              <a:spcBef>
                <a:spcPts val="0"/>
              </a:spcBef>
              <a:buNone/>
              <a:defRPr sz="1600" b="0" i="0" u="none" strike="noStrike" cap="none">
                <a:solidFill>
                  <a:schemeClr val="dk1"/>
                </a:solidFill>
                <a:latin typeface="Arial"/>
                <a:ea typeface="Arial"/>
                <a:cs typeface="Arial"/>
                <a:sym typeface="Arial"/>
              </a:defRPr>
            </a:lvl6pPr>
            <a:lvl7pPr marL="2461748" marR="0" lvl="6" indent="0" algn="l" rtl="0">
              <a:spcBef>
                <a:spcPts val="0"/>
              </a:spcBef>
              <a:buNone/>
              <a:defRPr sz="1600" b="0" i="0" u="none" strike="noStrike" cap="none">
                <a:solidFill>
                  <a:schemeClr val="dk1"/>
                </a:solidFill>
                <a:latin typeface="Arial"/>
                <a:ea typeface="Arial"/>
                <a:cs typeface="Arial"/>
                <a:sym typeface="Arial"/>
              </a:defRPr>
            </a:lvl7pPr>
            <a:lvl8pPr marL="2872039" marR="0" lvl="7" indent="0" algn="l" rtl="0">
              <a:spcBef>
                <a:spcPts val="0"/>
              </a:spcBef>
              <a:buNone/>
              <a:defRPr sz="1600" b="0" i="0" u="none" strike="noStrike" cap="none">
                <a:solidFill>
                  <a:schemeClr val="dk1"/>
                </a:solidFill>
                <a:latin typeface="Arial"/>
                <a:ea typeface="Arial"/>
                <a:cs typeface="Arial"/>
                <a:sym typeface="Arial"/>
              </a:defRPr>
            </a:lvl8pPr>
            <a:lvl9pPr marL="3282330" marR="0" lvl="8" indent="0" algn="l" rtl="0">
              <a:spcBef>
                <a:spcPts val="0"/>
              </a:spcBef>
              <a:buNone/>
              <a:defRPr sz="1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dt" idx="10"/>
          </p:nvPr>
        </p:nvSpPr>
        <p:spPr>
          <a:xfrm>
            <a:off x="457490" y="6377548"/>
            <a:ext cx="2102715" cy="246529"/>
          </a:xfrm>
          <a:prstGeom prst="rect">
            <a:avLst/>
          </a:prstGeom>
          <a:noFill/>
          <a:ln>
            <a:noFill/>
          </a:ln>
        </p:spPr>
        <p:txBody>
          <a:bodyPr wrap="square" lIns="82045" tIns="82045" rIns="82045" bIns="82045" anchor="t" anchorCtr="0"/>
          <a:lstStyle>
            <a:lvl1pPr marL="0" marR="0" lvl="0" indent="0" algn="l" rtl="0">
              <a:spcBef>
                <a:spcPts val="0"/>
              </a:spcBef>
              <a:spcAft>
                <a:spcPts val="0"/>
              </a:spcAft>
              <a:buNone/>
              <a:defRPr sz="1600">
                <a:solidFill>
                  <a:srgbClr val="888888"/>
                </a:solidFill>
                <a:latin typeface="Calibri"/>
                <a:ea typeface="Calibri"/>
                <a:cs typeface="Calibri"/>
                <a:sym typeface="Calibri"/>
              </a:defRPr>
            </a:lvl1pPr>
            <a:lvl2pPr marL="408867" marR="0" lvl="1" indent="1424" algn="l" rtl="0">
              <a:spcBef>
                <a:spcPts val="0"/>
              </a:spcBef>
              <a:spcAft>
                <a:spcPts val="0"/>
              </a:spcAft>
              <a:buNone/>
              <a:defRPr sz="1600" b="0" i="0" u="none" strike="noStrike" cap="none">
                <a:solidFill>
                  <a:schemeClr val="dk1"/>
                </a:solidFill>
                <a:latin typeface="Arial"/>
                <a:ea typeface="Arial"/>
                <a:cs typeface="Arial"/>
                <a:sym typeface="Arial"/>
              </a:defRPr>
            </a:lvl2pPr>
            <a:lvl3pPr marL="819158" marR="0" lvl="2" indent="1424" algn="l" rtl="0">
              <a:spcBef>
                <a:spcPts val="0"/>
              </a:spcBef>
              <a:spcAft>
                <a:spcPts val="0"/>
              </a:spcAft>
              <a:buNone/>
              <a:defRPr sz="1600" b="0" i="0" u="none" strike="noStrike" cap="none">
                <a:solidFill>
                  <a:schemeClr val="dk1"/>
                </a:solidFill>
                <a:latin typeface="Arial"/>
                <a:ea typeface="Arial"/>
                <a:cs typeface="Arial"/>
                <a:sym typeface="Arial"/>
              </a:defRPr>
            </a:lvl3pPr>
            <a:lvl4pPr marL="1229450" marR="0" lvl="3" indent="1424" algn="l" rtl="0">
              <a:spcBef>
                <a:spcPts val="0"/>
              </a:spcBef>
              <a:spcAft>
                <a:spcPts val="0"/>
              </a:spcAft>
              <a:buNone/>
              <a:defRPr sz="1600" b="0" i="0" u="none" strike="noStrike" cap="none">
                <a:solidFill>
                  <a:schemeClr val="dk1"/>
                </a:solidFill>
                <a:latin typeface="Arial"/>
                <a:ea typeface="Arial"/>
                <a:cs typeface="Arial"/>
                <a:sym typeface="Arial"/>
              </a:defRPr>
            </a:lvl4pPr>
            <a:lvl5pPr marL="1639741" marR="0" lvl="4" indent="1423" algn="l" rtl="0">
              <a:spcBef>
                <a:spcPts val="0"/>
              </a:spcBef>
              <a:spcAft>
                <a:spcPts val="0"/>
              </a:spcAft>
              <a:buNone/>
              <a:defRPr sz="1600" b="0" i="0" u="none" strike="noStrike" cap="none">
                <a:solidFill>
                  <a:schemeClr val="dk1"/>
                </a:solidFill>
                <a:latin typeface="Arial"/>
                <a:ea typeface="Arial"/>
                <a:cs typeface="Arial"/>
                <a:sym typeface="Arial"/>
              </a:defRPr>
            </a:lvl5pPr>
            <a:lvl6pPr marL="2051456" marR="0" lvl="5" indent="0" algn="l" rtl="0">
              <a:spcBef>
                <a:spcPts val="0"/>
              </a:spcBef>
              <a:buNone/>
              <a:defRPr sz="1600" b="0" i="0" u="none" strike="noStrike" cap="none">
                <a:solidFill>
                  <a:schemeClr val="dk1"/>
                </a:solidFill>
                <a:latin typeface="Arial"/>
                <a:ea typeface="Arial"/>
                <a:cs typeface="Arial"/>
                <a:sym typeface="Arial"/>
              </a:defRPr>
            </a:lvl6pPr>
            <a:lvl7pPr marL="2461748" marR="0" lvl="6" indent="0" algn="l" rtl="0">
              <a:spcBef>
                <a:spcPts val="0"/>
              </a:spcBef>
              <a:buNone/>
              <a:defRPr sz="1600" b="0" i="0" u="none" strike="noStrike" cap="none">
                <a:solidFill>
                  <a:schemeClr val="dk1"/>
                </a:solidFill>
                <a:latin typeface="Arial"/>
                <a:ea typeface="Arial"/>
                <a:cs typeface="Arial"/>
                <a:sym typeface="Arial"/>
              </a:defRPr>
            </a:lvl7pPr>
            <a:lvl8pPr marL="2872039" marR="0" lvl="7" indent="0" algn="l" rtl="0">
              <a:spcBef>
                <a:spcPts val="0"/>
              </a:spcBef>
              <a:buNone/>
              <a:defRPr sz="1600" b="0" i="0" u="none" strike="noStrike" cap="none">
                <a:solidFill>
                  <a:schemeClr val="dk1"/>
                </a:solidFill>
                <a:latin typeface="Arial"/>
                <a:ea typeface="Arial"/>
                <a:cs typeface="Arial"/>
                <a:sym typeface="Arial"/>
              </a:defRPr>
            </a:lvl8pPr>
            <a:lvl9pPr marL="3282330" marR="0" lvl="8" indent="0" algn="l" rtl="0">
              <a:spcBef>
                <a:spcPts val="0"/>
              </a:spcBef>
              <a:buNone/>
              <a:defRPr sz="16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6583796" y="6377548"/>
            <a:ext cx="2102716" cy="246529"/>
          </a:xfrm>
          <a:prstGeom prst="rect">
            <a:avLst/>
          </a:prstGeom>
          <a:noFill/>
          <a:ln>
            <a:noFill/>
          </a:ln>
        </p:spPr>
        <p:txBody>
          <a:bodyPr wrap="square" lIns="0" tIns="0" rIns="0" bIns="0" anchor="t" anchorCtr="0">
            <a:noAutofit/>
          </a:bodyPr>
          <a:lstStyle/>
          <a:p>
            <a:pPr algn="r">
              <a:buSzPct val="25000"/>
            </a:pPr>
            <a:fld id="{00000000-1234-1234-1234-123412341234}" type="slidenum">
              <a:rPr lang="en-US" sz="1600" smtClean="0">
                <a:solidFill>
                  <a:srgbClr val="898989"/>
                </a:solidFill>
                <a:latin typeface="Calibri"/>
                <a:ea typeface="Calibri"/>
                <a:cs typeface="Calibri"/>
                <a:sym typeface="Calibri"/>
              </a:rPr>
              <a:pPr algn="r">
                <a:buSzPct val="25000"/>
              </a:pPr>
              <a:t>‹#›</a:t>
            </a:fld>
            <a:endParaRPr lang="en-US" sz="16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427658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4F38295B-901B-453F-BC78-9AC70E469043}"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4" name="Rectangle 3"/>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17085E4A-7356-498F-B5C0-2DB6B03AC9DB}"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5" name="Rectangle 4"/>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cs typeface="Arial"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279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spectAbility 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6303963"/>
            <a:ext cx="3419476"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76600" y="6400800"/>
            <a:ext cx="58674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cs typeface="Arial" charset="0"/>
            </a:endParaRPr>
          </a:p>
        </p:txBody>
      </p:sp>
      <p:sp>
        <p:nvSpPr>
          <p:cNvPr id="6" name="Rectangle 8"/>
          <p:cNvSpPr>
            <a:spLocks noChangeArrowheads="1"/>
          </p:cNvSpPr>
          <p:nvPr/>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57828DDF-C9B4-4C36-901D-D6791761AFDF}"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7" name="Rectangle 1"/>
          <p:cNvSpPr/>
          <p:nvPr userDrawn="1"/>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cs typeface="Arial" charset="0"/>
            </a:endParaRPr>
          </a:p>
        </p:txBody>
      </p:sp>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2888" y="71438"/>
            <a:ext cx="35052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819400"/>
            <a:ext cx="91440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userDrawn="1"/>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442E5F98-F263-4285-80F1-50D19E2530D9}" type="slidenum">
              <a:rPr lang="en-US" altLang="en-US">
                <a:solidFill>
                  <a:srgbClr val="000000"/>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3" name="Subtitle 2"/>
          <p:cNvSpPr>
            <a:spLocks noGrp="1"/>
          </p:cNvSpPr>
          <p:nvPr>
            <p:ph type="subTitle" idx="1"/>
          </p:nvPr>
        </p:nvSpPr>
        <p:spPr>
          <a:xfrm>
            <a:off x="1371600" y="4343401"/>
            <a:ext cx="6400800" cy="1066800"/>
          </a:xfrm>
        </p:spPr>
        <p:txBody>
          <a:bodyPr>
            <a:no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dirty="0" err="1"/>
              <a:t>Click to edit Master subtitle style</a:t>
            </a:r>
            <a:endParaRPr lang="en-US" altLang="en-US" dirty="0"/>
          </a:p>
        </p:txBody>
      </p:sp>
    </p:spTree>
    <p:extLst>
      <p:ext uri="{BB962C8B-B14F-4D97-AF65-F5344CB8AC3E}">
        <p14:creationId xmlns:p14="http://schemas.microsoft.com/office/powerpoint/2010/main" val="338327517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RespectAbility 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153CE248-C299-4ABB-8290-207424D1113F}"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5" name="Rectangle 13"/>
          <p:cNvSpPr>
            <a:spLocks noChangeArrowheads="1"/>
          </p:cNvSpPr>
          <p:nvPr userDrawn="1"/>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DBE9D825-1A43-4B5A-8B49-E97D5D5652D1}"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6" name="Rectangle 5"/>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053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67E87BA9-441E-4D90-B183-A3238CEC63C0}"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974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614ADEFE-E93B-45BF-8118-4CCAA4E66148}"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6" name="Rectangle 9"/>
          <p:cNvSpPr>
            <a:spLocks noChangeArrowheads="1"/>
          </p:cNvSpPr>
          <p:nvPr userDrawn="1"/>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B9BB7FFB-457C-469A-A3D4-13A786747A7E}"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7" name="Rectangle 6"/>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0491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11"/>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454AB5B4-E519-49A9-9BB3-3BBAD75066A6}"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8" name="Rectangle 7"/>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317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F8D4F1DF-1562-477C-8665-1A3EF6EA8BDA}"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4" name="Rectangle 3"/>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4533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1671633A-9DF7-424A-8251-92269A59E788}"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Tree>
    <p:extLst>
      <p:ext uri="{BB962C8B-B14F-4D97-AF65-F5344CB8AC3E}">
        <p14:creationId xmlns:p14="http://schemas.microsoft.com/office/powerpoint/2010/main" val="623723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C720301D-D127-4D9C-9F3D-64BA216EE04B}"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2" name="Title 1"/>
          <p:cNvSpPr>
            <a:spLocks noGrp="1"/>
          </p:cNvSpPr>
          <p:nvPr>
            <p:ph type="title"/>
          </p:nvPr>
        </p:nvSpPr>
        <p:spPr>
          <a:xfrm>
            <a:off x="457200" y="273050"/>
            <a:ext cx="3008313" cy="1162050"/>
          </a:xfrm>
          <a:solidFill>
            <a:srgbClr val="003399"/>
          </a:solidFill>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8567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CD7D56D2-89E4-40B5-837D-375D6F6F62E2}"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2" name="Title 1"/>
          <p:cNvSpPr>
            <a:spLocks noGrp="1"/>
          </p:cNvSpPr>
          <p:nvPr>
            <p:ph type="title"/>
          </p:nvPr>
        </p:nvSpPr>
        <p:spPr>
          <a:xfrm>
            <a:off x="1792288" y="4800600"/>
            <a:ext cx="5486400" cy="566738"/>
          </a:xfrm>
          <a:solidFill>
            <a:srgbClr val="003399"/>
          </a:solidFill>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053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25985"/>
            <a:ext cx="7772400" cy="244411"/>
          </a:xfrm>
          <a:prstGeom prst="rect">
            <a:avLst/>
          </a:prstGeom>
          <a:noFill/>
          <a:ln>
            <a:noFill/>
          </a:ln>
        </p:spPr>
        <p:txBody>
          <a:bodyPr wrap="square" lIns="82045" tIns="82045" rIns="82045" bIns="82045" anchor="t" anchorCtr="0"/>
          <a:lstStyle>
            <a:lvl1pPr marL="0" marR="0" lvl="0" indent="0" algn="ctr" rtl="0">
              <a:spcBef>
                <a:spcPts val="0"/>
              </a:spcBef>
              <a:spcAft>
                <a:spcPts val="0"/>
              </a:spcAft>
              <a:buNone/>
              <a:defRPr sz="16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16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16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16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1600" b="0" i="0" u="none" strike="noStrike" cap="none">
                <a:solidFill>
                  <a:schemeClr val="dk2"/>
                </a:solidFill>
                <a:latin typeface="Calibri"/>
                <a:ea typeface="Calibri"/>
                <a:cs typeface="Calibri"/>
                <a:sym typeface="Calibri"/>
              </a:defRPr>
            </a:lvl5pPr>
            <a:lvl6pPr marL="410291" marR="0" lvl="5" indent="0" algn="ctr" rtl="0">
              <a:spcBef>
                <a:spcPts val="0"/>
              </a:spcBef>
              <a:spcAft>
                <a:spcPts val="0"/>
              </a:spcAft>
              <a:buNone/>
              <a:defRPr sz="1600" b="0" i="0" u="none" strike="noStrike" cap="none">
                <a:solidFill>
                  <a:schemeClr val="dk2"/>
                </a:solidFill>
                <a:latin typeface="Calibri"/>
                <a:ea typeface="Calibri"/>
                <a:cs typeface="Calibri"/>
                <a:sym typeface="Calibri"/>
              </a:defRPr>
            </a:lvl6pPr>
            <a:lvl7pPr marL="820583" marR="0" lvl="6" indent="0" algn="ctr" rtl="0">
              <a:spcBef>
                <a:spcPts val="0"/>
              </a:spcBef>
              <a:spcAft>
                <a:spcPts val="0"/>
              </a:spcAft>
              <a:buNone/>
              <a:defRPr sz="1600" b="0" i="0" u="none" strike="noStrike" cap="none">
                <a:solidFill>
                  <a:schemeClr val="dk2"/>
                </a:solidFill>
                <a:latin typeface="Calibri"/>
                <a:ea typeface="Calibri"/>
                <a:cs typeface="Calibri"/>
                <a:sym typeface="Calibri"/>
              </a:defRPr>
            </a:lvl7pPr>
            <a:lvl8pPr marL="1230874" marR="0" lvl="7" indent="0" algn="ctr" rtl="0">
              <a:spcBef>
                <a:spcPts val="0"/>
              </a:spcBef>
              <a:spcAft>
                <a:spcPts val="0"/>
              </a:spcAft>
              <a:buNone/>
              <a:defRPr sz="1600" b="0" i="0" u="none" strike="noStrike" cap="none">
                <a:solidFill>
                  <a:schemeClr val="dk2"/>
                </a:solidFill>
                <a:latin typeface="Calibri"/>
                <a:ea typeface="Calibri"/>
                <a:cs typeface="Calibri"/>
                <a:sym typeface="Calibri"/>
              </a:defRPr>
            </a:lvl8pPr>
            <a:lvl9pPr marL="1641165" marR="0" lvl="8" indent="0" algn="ctr" rtl="0">
              <a:spcBef>
                <a:spcPts val="0"/>
              </a:spcBef>
              <a:spcAft>
                <a:spcPts val="0"/>
              </a:spcAft>
              <a:buNone/>
              <a:defRPr sz="1600" b="0" i="0" u="none" strike="noStrike" cap="none">
                <a:solidFill>
                  <a:schemeClr val="dk2"/>
                </a:solidFill>
                <a:latin typeface="Calibri"/>
                <a:ea typeface="Calibri"/>
                <a:cs typeface="Calibri"/>
                <a:sym typeface="Calibri"/>
              </a:defRPr>
            </a:lvl9pPr>
          </a:lstStyle>
          <a:p>
            <a:endParaRPr/>
          </a:p>
        </p:txBody>
      </p:sp>
      <p:sp>
        <p:nvSpPr>
          <p:cNvPr id="26" name="Shape 26"/>
          <p:cNvSpPr txBox="1">
            <a:spLocks noGrp="1"/>
          </p:cNvSpPr>
          <p:nvPr>
            <p:ph type="subTitle" idx="1"/>
          </p:nvPr>
        </p:nvSpPr>
        <p:spPr>
          <a:xfrm>
            <a:off x="1371605" y="3840484"/>
            <a:ext cx="6400799" cy="244411"/>
          </a:xfrm>
          <a:prstGeom prst="rect">
            <a:avLst/>
          </a:prstGeom>
          <a:noFill/>
          <a:ln>
            <a:noFill/>
          </a:ln>
        </p:spPr>
        <p:txBody>
          <a:bodyPr wrap="square" lIns="82045" tIns="82045" rIns="82045" bIns="82045" anchor="t" anchorCtr="0"/>
          <a:lstStyle>
            <a:lvl1pPr marL="0" marR="0" lvl="0" indent="0" algn="l" rtl="0">
              <a:spcBef>
                <a:spcPts val="323"/>
              </a:spcBef>
              <a:spcAft>
                <a:spcPts val="0"/>
              </a:spcAft>
              <a:buNone/>
              <a:defRPr sz="1600" b="0" i="0" u="none" strike="noStrike" cap="none">
                <a:solidFill>
                  <a:schemeClr val="dk1"/>
                </a:solidFill>
                <a:latin typeface="Calibri"/>
                <a:ea typeface="Calibri"/>
                <a:cs typeface="Calibri"/>
                <a:sym typeface="Calibri"/>
              </a:defRPr>
            </a:lvl1pPr>
            <a:lvl2pPr marL="408867" marR="0" lvl="1" indent="-9972" algn="l" rtl="0">
              <a:spcBef>
                <a:spcPts val="323"/>
              </a:spcBef>
              <a:spcAft>
                <a:spcPts val="0"/>
              </a:spcAft>
              <a:buNone/>
              <a:defRPr sz="1600" b="0" i="0" u="none" strike="noStrike" cap="none">
                <a:solidFill>
                  <a:schemeClr val="dk1"/>
                </a:solidFill>
                <a:latin typeface="Calibri"/>
                <a:ea typeface="Calibri"/>
                <a:cs typeface="Calibri"/>
                <a:sym typeface="Calibri"/>
              </a:defRPr>
            </a:lvl2pPr>
            <a:lvl3pPr marL="819158" marR="0" lvl="2" indent="-9972" algn="l" rtl="0">
              <a:spcBef>
                <a:spcPts val="323"/>
              </a:spcBef>
              <a:spcAft>
                <a:spcPts val="0"/>
              </a:spcAft>
              <a:buNone/>
              <a:defRPr sz="1600" b="0" i="0" u="none" strike="noStrike" cap="none">
                <a:solidFill>
                  <a:schemeClr val="dk1"/>
                </a:solidFill>
                <a:latin typeface="Calibri"/>
                <a:ea typeface="Calibri"/>
                <a:cs typeface="Calibri"/>
                <a:sym typeface="Calibri"/>
              </a:defRPr>
            </a:lvl3pPr>
            <a:lvl4pPr marL="1229450" marR="0" lvl="3" indent="-9972" algn="l" rtl="0">
              <a:spcBef>
                <a:spcPts val="323"/>
              </a:spcBef>
              <a:spcAft>
                <a:spcPts val="0"/>
              </a:spcAft>
              <a:buNone/>
              <a:defRPr sz="1600" b="0" i="0" u="none" strike="noStrike" cap="none">
                <a:solidFill>
                  <a:schemeClr val="dk1"/>
                </a:solidFill>
                <a:latin typeface="Calibri"/>
                <a:ea typeface="Calibri"/>
                <a:cs typeface="Calibri"/>
                <a:sym typeface="Calibri"/>
              </a:defRPr>
            </a:lvl4pPr>
            <a:lvl5pPr marL="1639741" marR="0" lvl="4" indent="-9973" algn="l" rtl="0">
              <a:spcBef>
                <a:spcPts val="323"/>
              </a:spcBef>
              <a:spcAft>
                <a:spcPts val="0"/>
              </a:spcAft>
              <a:buNone/>
              <a:defRPr sz="1600" b="0" i="0" u="none" strike="noStrike" cap="none">
                <a:solidFill>
                  <a:schemeClr val="dk1"/>
                </a:solidFill>
                <a:latin typeface="Calibri"/>
                <a:ea typeface="Calibri"/>
                <a:cs typeface="Calibri"/>
                <a:sym typeface="Calibri"/>
              </a:defRPr>
            </a:lvl5pPr>
            <a:lvl6pPr marL="2050496" marR="0" lvl="5" indent="-10436" algn="l" rtl="0">
              <a:spcBef>
                <a:spcPts val="0"/>
              </a:spcBef>
              <a:buNone/>
              <a:defRPr sz="1600" b="0" i="0" u="none" strike="noStrike" cap="none">
                <a:latin typeface="Calibri"/>
                <a:ea typeface="Calibri"/>
                <a:cs typeface="Calibri"/>
                <a:sym typeface="Calibri"/>
              </a:defRPr>
            </a:lvl6pPr>
            <a:lvl7pPr marL="2460597" marR="0" lvl="6" indent="-10246" algn="l" rtl="0">
              <a:spcBef>
                <a:spcPts val="0"/>
              </a:spcBef>
              <a:buNone/>
              <a:defRPr sz="1600" b="0" i="0" u="none" strike="noStrike" cap="none">
                <a:latin typeface="Calibri"/>
                <a:ea typeface="Calibri"/>
                <a:cs typeface="Calibri"/>
                <a:sym typeface="Calibri"/>
              </a:defRPr>
            </a:lvl7pPr>
            <a:lvl8pPr marL="2870696" marR="0" lvl="7" indent="-10053" algn="l" rtl="0">
              <a:spcBef>
                <a:spcPts val="0"/>
              </a:spcBef>
              <a:buNone/>
              <a:defRPr sz="1600" b="0" i="0" u="none" strike="noStrike" cap="none">
                <a:latin typeface="Calibri"/>
                <a:ea typeface="Calibri"/>
                <a:cs typeface="Calibri"/>
                <a:sym typeface="Calibri"/>
              </a:defRPr>
            </a:lvl8pPr>
            <a:lvl9pPr marL="3280794" marR="0" lvl="8" indent="-9861" algn="l" rtl="0">
              <a:spcBef>
                <a:spcPts val="0"/>
              </a:spcBef>
              <a:buNone/>
              <a:defRPr sz="1600" b="0" i="0" u="none" strike="noStrike" cap="none">
                <a:latin typeface="Calibri"/>
                <a:ea typeface="Calibri"/>
                <a:cs typeface="Calibri"/>
                <a:sym typeface="Calibri"/>
              </a:defRPr>
            </a:lvl9pPr>
          </a:lstStyle>
          <a:p>
            <a:endParaRPr/>
          </a:p>
        </p:txBody>
      </p:sp>
      <p:sp>
        <p:nvSpPr>
          <p:cNvPr id="27" name="Shape 27"/>
          <p:cNvSpPr txBox="1">
            <a:spLocks noGrp="1"/>
          </p:cNvSpPr>
          <p:nvPr>
            <p:ph type="ftr" idx="11"/>
          </p:nvPr>
        </p:nvSpPr>
        <p:spPr>
          <a:xfrm>
            <a:off x="3108614" y="6377548"/>
            <a:ext cx="2926773" cy="246529"/>
          </a:xfrm>
          <a:prstGeom prst="rect">
            <a:avLst/>
          </a:prstGeom>
          <a:noFill/>
          <a:ln>
            <a:noFill/>
          </a:ln>
        </p:spPr>
        <p:txBody>
          <a:bodyPr wrap="square" lIns="82045" tIns="82045" rIns="82045" bIns="82045" anchor="t" anchorCtr="0"/>
          <a:lstStyle>
            <a:lvl1pPr marL="0" marR="0" lvl="0" indent="0" algn="ctr" rtl="0">
              <a:spcBef>
                <a:spcPts val="0"/>
              </a:spcBef>
              <a:spcAft>
                <a:spcPts val="0"/>
              </a:spcAft>
              <a:buNone/>
              <a:defRPr sz="1600">
                <a:solidFill>
                  <a:srgbClr val="888888"/>
                </a:solidFill>
                <a:latin typeface="Calibri"/>
                <a:ea typeface="Calibri"/>
                <a:cs typeface="Calibri"/>
                <a:sym typeface="Calibri"/>
              </a:defRPr>
            </a:lvl1pPr>
            <a:lvl2pPr marL="408867" marR="0" lvl="1" indent="1424" algn="l" rtl="0">
              <a:spcBef>
                <a:spcPts val="0"/>
              </a:spcBef>
              <a:spcAft>
                <a:spcPts val="0"/>
              </a:spcAft>
              <a:buNone/>
              <a:defRPr sz="1600" b="0" i="0" u="none" strike="noStrike" cap="none">
                <a:solidFill>
                  <a:schemeClr val="dk1"/>
                </a:solidFill>
                <a:latin typeface="Arial"/>
                <a:ea typeface="Arial"/>
                <a:cs typeface="Arial"/>
                <a:sym typeface="Arial"/>
              </a:defRPr>
            </a:lvl2pPr>
            <a:lvl3pPr marL="819158" marR="0" lvl="2" indent="1424" algn="l" rtl="0">
              <a:spcBef>
                <a:spcPts val="0"/>
              </a:spcBef>
              <a:spcAft>
                <a:spcPts val="0"/>
              </a:spcAft>
              <a:buNone/>
              <a:defRPr sz="1600" b="0" i="0" u="none" strike="noStrike" cap="none">
                <a:solidFill>
                  <a:schemeClr val="dk1"/>
                </a:solidFill>
                <a:latin typeface="Arial"/>
                <a:ea typeface="Arial"/>
                <a:cs typeface="Arial"/>
                <a:sym typeface="Arial"/>
              </a:defRPr>
            </a:lvl3pPr>
            <a:lvl4pPr marL="1229450" marR="0" lvl="3" indent="1424" algn="l" rtl="0">
              <a:spcBef>
                <a:spcPts val="0"/>
              </a:spcBef>
              <a:spcAft>
                <a:spcPts val="0"/>
              </a:spcAft>
              <a:buNone/>
              <a:defRPr sz="1600" b="0" i="0" u="none" strike="noStrike" cap="none">
                <a:solidFill>
                  <a:schemeClr val="dk1"/>
                </a:solidFill>
                <a:latin typeface="Arial"/>
                <a:ea typeface="Arial"/>
                <a:cs typeface="Arial"/>
                <a:sym typeface="Arial"/>
              </a:defRPr>
            </a:lvl4pPr>
            <a:lvl5pPr marL="1639741" marR="0" lvl="4" indent="1423" algn="l" rtl="0">
              <a:spcBef>
                <a:spcPts val="0"/>
              </a:spcBef>
              <a:spcAft>
                <a:spcPts val="0"/>
              </a:spcAft>
              <a:buNone/>
              <a:defRPr sz="1600" b="0" i="0" u="none" strike="noStrike" cap="none">
                <a:solidFill>
                  <a:schemeClr val="dk1"/>
                </a:solidFill>
                <a:latin typeface="Arial"/>
                <a:ea typeface="Arial"/>
                <a:cs typeface="Arial"/>
                <a:sym typeface="Arial"/>
              </a:defRPr>
            </a:lvl5pPr>
            <a:lvl6pPr marL="2051456" marR="0" lvl="5" indent="0" algn="l" rtl="0">
              <a:spcBef>
                <a:spcPts val="0"/>
              </a:spcBef>
              <a:buNone/>
              <a:defRPr sz="1600" b="0" i="0" u="none" strike="noStrike" cap="none">
                <a:solidFill>
                  <a:schemeClr val="dk1"/>
                </a:solidFill>
                <a:latin typeface="Arial"/>
                <a:ea typeface="Arial"/>
                <a:cs typeface="Arial"/>
                <a:sym typeface="Arial"/>
              </a:defRPr>
            </a:lvl6pPr>
            <a:lvl7pPr marL="2461748" marR="0" lvl="6" indent="0" algn="l" rtl="0">
              <a:spcBef>
                <a:spcPts val="0"/>
              </a:spcBef>
              <a:buNone/>
              <a:defRPr sz="1600" b="0" i="0" u="none" strike="noStrike" cap="none">
                <a:solidFill>
                  <a:schemeClr val="dk1"/>
                </a:solidFill>
                <a:latin typeface="Arial"/>
                <a:ea typeface="Arial"/>
                <a:cs typeface="Arial"/>
                <a:sym typeface="Arial"/>
              </a:defRPr>
            </a:lvl7pPr>
            <a:lvl8pPr marL="2872039" marR="0" lvl="7" indent="0" algn="l" rtl="0">
              <a:spcBef>
                <a:spcPts val="0"/>
              </a:spcBef>
              <a:buNone/>
              <a:defRPr sz="1600" b="0" i="0" u="none" strike="noStrike" cap="none">
                <a:solidFill>
                  <a:schemeClr val="dk1"/>
                </a:solidFill>
                <a:latin typeface="Arial"/>
                <a:ea typeface="Arial"/>
                <a:cs typeface="Arial"/>
                <a:sym typeface="Arial"/>
              </a:defRPr>
            </a:lvl8pPr>
            <a:lvl9pPr marL="3282330" marR="0" lvl="8" indent="0" algn="l" rtl="0">
              <a:spcBef>
                <a:spcPts val="0"/>
              </a:spcBef>
              <a:buNone/>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dt" idx="10"/>
          </p:nvPr>
        </p:nvSpPr>
        <p:spPr>
          <a:xfrm>
            <a:off x="457490" y="6377548"/>
            <a:ext cx="2102715" cy="246529"/>
          </a:xfrm>
          <a:prstGeom prst="rect">
            <a:avLst/>
          </a:prstGeom>
          <a:noFill/>
          <a:ln>
            <a:noFill/>
          </a:ln>
        </p:spPr>
        <p:txBody>
          <a:bodyPr wrap="square" lIns="82045" tIns="82045" rIns="82045" bIns="82045" anchor="t" anchorCtr="0"/>
          <a:lstStyle>
            <a:lvl1pPr marL="0" marR="0" lvl="0" indent="0" algn="l" rtl="0">
              <a:spcBef>
                <a:spcPts val="0"/>
              </a:spcBef>
              <a:spcAft>
                <a:spcPts val="0"/>
              </a:spcAft>
              <a:buNone/>
              <a:defRPr sz="1600">
                <a:solidFill>
                  <a:srgbClr val="888888"/>
                </a:solidFill>
                <a:latin typeface="Calibri"/>
                <a:ea typeface="Calibri"/>
                <a:cs typeface="Calibri"/>
                <a:sym typeface="Calibri"/>
              </a:defRPr>
            </a:lvl1pPr>
            <a:lvl2pPr marL="408867" marR="0" lvl="1" indent="1424" algn="l" rtl="0">
              <a:spcBef>
                <a:spcPts val="0"/>
              </a:spcBef>
              <a:spcAft>
                <a:spcPts val="0"/>
              </a:spcAft>
              <a:buNone/>
              <a:defRPr sz="1600" b="0" i="0" u="none" strike="noStrike" cap="none">
                <a:solidFill>
                  <a:schemeClr val="dk1"/>
                </a:solidFill>
                <a:latin typeface="Arial"/>
                <a:ea typeface="Arial"/>
                <a:cs typeface="Arial"/>
                <a:sym typeface="Arial"/>
              </a:defRPr>
            </a:lvl2pPr>
            <a:lvl3pPr marL="819158" marR="0" lvl="2" indent="1424" algn="l" rtl="0">
              <a:spcBef>
                <a:spcPts val="0"/>
              </a:spcBef>
              <a:spcAft>
                <a:spcPts val="0"/>
              </a:spcAft>
              <a:buNone/>
              <a:defRPr sz="1600" b="0" i="0" u="none" strike="noStrike" cap="none">
                <a:solidFill>
                  <a:schemeClr val="dk1"/>
                </a:solidFill>
                <a:latin typeface="Arial"/>
                <a:ea typeface="Arial"/>
                <a:cs typeface="Arial"/>
                <a:sym typeface="Arial"/>
              </a:defRPr>
            </a:lvl3pPr>
            <a:lvl4pPr marL="1229450" marR="0" lvl="3" indent="1424" algn="l" rtl="0">
              <a:spcBef>
                <a:spcPts val="0"/>
              </a:spcBef>
              <a:spcAft>
                <a:spcPts val="0"/>
              </a:spcAft>
              <a:buNone/>
              <a:defRPr sz="1600" b="0" i="0" u="none" strike="noStrike" cap="none">
                <a:solidFill>
                  <a:schemeClr val="dk1"/>
                </a:solidFill>
                <a:latin typeface="Arial"/>
                <a:ea typeface="Arial"/>
                <a:cs typeface="Arial"/>
                <a:sym typeface="Arial"/>
              </a:defRPr>
            </a:lvl4pPr>
            <a:lvl5pPr marL="1639741" marR="0" lvl="4" indent="1423" algn="l" rtl="0">
              <a:spcBef>
                <a:spcPts val="0"/>
              </a:spcBef>
              <a:spcAft>
                <a:spcPts val="0"/>
              </a:spcAft>
              <a:buNone/>
              <a:defRPr sz="1600" b="0" i="0" u="none" strike="noStrike" cap="none">
                <a:solidFill>
                  <a:schemeClr val="dk1"/>
                </a:solidFill>
                <a:latin typeface="Arial"/>
                <a:ea typeface="Arial"/>
                <a:cs typeface="Arial"/>
                <a:sym typeface="Arial"/>
              </a:defRPr>
            </a:lvl5pPr>
            <a:lvl6pPr marL="2051456" marR="0" lvl="5" indent="0" algn="l" rtl="0">
              <a:spcBef>
                <a:spcPts val="0"/>
              </a:spcBef>
              <a:buNone/>
              <a:defRPr sz="1600" b="0" i="0" u="none" strike="noStrike" cap="none">
                <a:solidFill>
                  <a:schemeClr val="dk1"/>
                </a:solidFill>
                <a:latin typeface="Arial"/>
                <a:ea typeface="Arial"/>
                <a:cs typeface="Arial"/>
                <a:sym typeface="Arial"/>
              </a:defRPr>
            </a:lvl6pPr>
            <a:lvl7pPr marL="2461748" marR="0" lvl="6" indent="0" algn="l" rtl="0">
              <a:spcBef>
                <a:spcPts val="0"/>
              </a:spcBef>
              <a:buNone/>
              <a:defRPr sz="1600" b="0" i="0" u="none" strike="noStrike" cap="none">
                <a:solidFill>
                  <a:schemeClr val="dk1"/>
                </a:solidFill>
                <a:latin typeface="Arial"/>
                <a:ea typeface="Arial"/>
                <a:cs typeface="Arial"/>
                <a:sym typeface="Arial"/>
              </a:defRPr>
            </a:lvl7pPr>
            <a:lvl8pPr marL="2872039" marR="0" lvl="7" indent="0" algn="l" rtl="0">
              <a:spcBef>
                <a:spcPts val="0"/>
              </a:spcBef>
              <a:buNone/>
              <a:defRPr sz="1600" b="0" i="0" u="none" strike="noStrike" cap="none">
                <a:solidFill>
                  <a:schemeClr val="dk1"/>
                </a:solidFill>
                <a:latin typeface="Arial"/>
                <a:ea typeface="Arial"/>
                <a:cs typeface="Arial"/>
                <a:sym typeface="Arial"/>
              </a:defRPr>
            </a:lvl8pPr>
            <a:lvl9pPr marL="3282330" marR="0" lvl="8" indent="0" algn="l" rtl="0">
              <a:spcBef>
                <a:spcPts val="0"/>
              </a:spcBef>
              <a:buNone/>
              <a:defRPr sz="16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6583796" y="6377548"/>
            <a:ext cx="2102716" cy="246529"/>
          </a:xfrm>
          <a:prstGeom prst="rect">
            <a:avLst/>
          </a:prstGeom>
          <a:noFill/>
          <a:ln>
            <a:noFill/>
          </a:ln>
        </p:spPr>
        <p:txBody>
          <a:bodyPr wrap="square" lIns="0" tIns="0" rIns="0" bIns="0" anchor="t" anchorCtr="0">
            <a:noAutofit/>
          </a:bodyPr>
          <a:lstStyle/>
          <a:p>
            <a:pPr algn="r">
              <a:buSzPct val="25000"/>
            </a:pPr>
            <a:fld id="{00000000-1234-1234-1234-123412341234}" type="slidenum">
              <a:rPr lang="en-US" sz="1600" smtClean="0">
                <a:solidFill>
                  <a:srgbClr val="898989"/>
                </a:solidFill>
                <a:latin typeface="Calibri"/>
                <a:ea typeface="Calibri"/>
                <a:cs typeface="Calibri"/>
                <a:sym typeface="Calibri"/>
              </a:rPr>
              <a:pPr algn="r">
                <a:buSzPct val="25000"/>
              </a:pPr>
              <a:t>‹#›</a:t>
            </a:fld>
            <a:endParaRPr lang="en-US" sz="16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795508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1F7A168E-5461-45D1-8713-DCE9FA6E9FB5}"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5" name="Rectangle 4"/>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856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47290F7D-0596-445E-8C11-F8DA7A8CAADC}"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8540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1FCCA843-49A2-4C3F-B7CB-13B20BE71574}"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3399"/>
              </a:solidFill>
              <a:latin typeface="Verdana" pitchFamily="34" charset="0"/>
            </a:endParaRPr>
          </a:p>
        </p:txBody>
      </p:sp>
      <p:sp>
        <p:nvSpPr>
          <p:cNvPr id="4" name="Rectangle 3"/>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4865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spectAbility Title Slide">
    <p:spTree>
      <p:nvGrpSpPr>
        <p:cNvPr id="1" name=""/>
        <p:cNvGrpSpPr/>
        <p:nvPr/>
      </p:nvGrpSpPr>
      <p:grpSpPr>
        <a:xfrm>
          <a:off x="0" y="0"/>
          <a:ext cx="0" cy="0"/>
          <a:chOff x="0" y="0"/>
          <a:chExt cx="0" cy="0"/>
        </a:xfrm>
      </p:grpSpPr>
      <p:sp>
        <p:nvSpPr>
          <p:cNvPr id="4" name="Rectangle 1"/>
          <p:cNvSpPr/>
          <p:nvPr userDrawn="1"/>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endParaRPr lang="en-US" altLang="en-US">
              <a:solidFill>
                <a:srgbClr val="FFFFFF"/>
              </a:solidFill>
              <a:latin typeface="Verdana" panose="020B0604030504040204" pitchFamily="34" charset="0"/>
            </a:endParaRPr>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82888" y="71438"/>
            <a:ext cx="35052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819400"/>
            <a:ext cx="91440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p:nvPr userDrawn="1"/>
        </p:nvSpPr>
        <p:spPr>
          <a:xfrm>
            <a:off x="8561388" y="6445250"/>
            <a:ext cx="577850" cy="366713"/>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76C5DBAD-34BF-4506-9891-965EFA25BCBD}" type="slidenum">
              <a:rPr lang="en-US" altLang="en-US">
                <a:solidFill>
                  <a:srgbClr val="000000"/>
                </a:solidFill>
                <a:latin typeface="Verdana" panose="020B0604030504040204" pitchFamily="34" charset="0"/>
              </a:rPr>
              <a:pPr defTabSz="914400" fontAlgn="base">
                <a:spcBef>
                  <a:spcPct val="0"/>
                </a:spcBef>
                <a:spcAft>
                  <a:spcPct val="0"/>
                </a:spcAft>
              </a:pPr>
              <a:t>‹#›</a:t>
            </a:fld>
            <a:endParaRPr lang="en-US" altLang="en-US">
              <a:solidFill>
                <a:srgbClr val="000000"/>
              </a:solidFill>
              <a:latin typeface="Verdana" panose="020B0604030504040204" pitchFamily="34" charset="0"/>
            </a:endParaRPr>
          </a:p>
        </p:txBody>
      </p:sp>
      <p:sp>
        <p:nvSpPr>
          <p:cNvPr id="3" name="Subtitle 2"/>
          <p:cNvSpPr>
            <a:spLocks noGrp="1"/>
          </p:cNvSpPr>
          <p:nvPr>
            <p:ph type="subTitle" idx="1"/>
          </p:nvPr>
        </p:nvSpPr>
        <p:spPr>
          <a:xfrm>
            <a:off x="1371600" y="4343401"/>
            <a:ext cx="6400800" cy="1066800"/>
          </a:xfrm>
        </p:spPr>
        <p:txBody>
          <a:bodyPr>
            <a:no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dirty="0" err="1"/>
              <a:t>Click to edit Master subtitle style</a:t>
            </a:r>
            <a:endParaRPr lang="en-US" altLang="en-US" dirty="0"/>
          </a:p>
        </p:txBody>
      </p:sp>
    </p:spTree>
    <p:extLst>
      <p:ext uri="{BB962C8B-B14F-4D97-AF65-F5344CB8AC3E}">
        <p14:creationId xmlns:p14="http://schemas.microsoft.com/office/powerpoint/2010/main" val="3033028139"/>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RespectAbility Title and Content">
    <p:spTree>
      <p:nvGrpSpPr>
        <p:cNvPr id="1" name=""/>
        <p:cNvGrpSpPr/>
        <p:nvPr/>
      </p:nvGrpSpPr>
      <p:grpSpPr>
        <a:xfrm>
          <a:off x="0" y="0"/>
          <a:ext cx="0" cy="0"/>
          <a:chOff x="0" y="0"/>
          <a:chExt cx="0" cy="0"/>
        </a:xfrm>
      </p:grpSpPr>
      <p:sp>
        <p:nvSpPr>
          <p:cNvPr id="4" name="Rectangle 13"/>
          <p:cNvSpPr/>
          <p:nvPr userDrawn="1"/>
        </p:nvSpPr>
        <p:spPr>
          <a:xfrm>
            <a:off x="8561388" y="6445250"/>
            <a:ext cx="577850" cy="366713"/>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110FEA15-A189-472F-8A61-F25ACC1C06FF}"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3399"/>
              </a:solidFill>
              <a:latin typeface="Verdana" panose="020B0604030504040204" pitchFamily="34" charset="0"/>
            </a:endParaRPr>
          </a:p>
        </p:txBody>
      </p:sp>
      <p:sp>
        <p:nvSpPr>
          <p:cNvPr id="5" name="Rectangle 4"/>
          <p:cNvSpPr/>
          <p:nvPr userDrawn="1"/>
        </p:nvSpPr>
        <p:spPr>
          <a:xfrm>
            <a:off x="0" y="1143000"/>
            <a:ext cx="91440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endParaRPr lang="en-US" altLang="en-US">
              <a:solidFill>
                <a:srgbClr val="FFFFFF"/>
              </a:solidFill>
              <a:latin typeface="Verdan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753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9"/>
          <p:cNvSpPr/>
          <p:nvPr userDrawn="1"/>
        </p:nvSpPr>
        <p:spPr>
          <a:xfrm>
            <a:off x="8561388" y="6445250"/>
            <a:ext cx="577850" cy="366713"/>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7C7E74BE-905E-45E9-8D74-E581778A09B7}"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3399"/>
              </a:solidFill>
              <a:latin typeface="Verdana" panose="020B060403050404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29297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userDrawn="1"/>
        </p:nvSpPr>
        <p:spPr>
          <a:xfrm>
            <a:off x="8561388" y="6445250"/>
            <a:ext cx="577850" cy="366713"/>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BACEF4D1-F0AD-4A3A-AAD0-91BE8A14E3D7}"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3399"/>
              </a:solidFill>
              <a:latin typeface="Verdana" panose="020B0604030504040204" pitchFamily="34" charset="0"/>
            </a:endParaRPr>
          </a:p>
        </p:txBody>
      </p:sp>
      <p:sp>
        <p:nvSpPr>
          <p:cNvPr id="6" name="Rectangle 5"/>
          <p:cNvSpPr/>
          <p:nvPr userDrawn="1"/>
        </p:nvSpPr>
        <p:spPr>
          <a:xfrm>
            <a:off x="0" y="1143000"/>
            <a:ext cx="91440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endParaRPr lang="en-US" altLang="en-US">
              <a:solidFill>
                <a:srgbClr val="FFFFFF"/>
              </a:solidFill>
              <a:latin typeface="Verdan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3958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11"/>
          <p:cNvSpPr/>
          <p:nvPr userDrawn="1"/>
        </p:nvSpPr>
        <p:spPr>
          <a:xfrm>
            <a:off x="8561388" y="6445250"/>
            <a:ext cx="577850" cy="366713"/>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809304F2-3033-42C0-B26B-1DEF5F8CC1A3}"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3399"/>
              </a:solidFill>
              <a:latin typeface="Verdana" panose="020B0604030504040204" pitchFamily="34" charset="0"/>
            </a:endParaRPr>
          </a:p>
        </p:txBody>
      </p:sp>
      <p:sp>
        <p:nvSpPr>
          <p:cNvPr id="8" name="Rectangle 7"/>
          <p:cNvSpPr/>
          <p:nvPr userDrawn="1"/>
        </p:nvSpPr>
        <p:spPr>
          <a:xfrm>
            <a:off x="0" y="1143000"/>
            <a:ext cx="91440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endParaRPr lang="en-US" altLang="en-US">
              <a:solidFill>
                <a:srgbClr val="FFFFFF"/>
              </a:solidFill>
              <a:latin typeface="Verdana" panose="020B060403050404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239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7"/>
          <p:cNvSpPr/>
          <p:nvPr userDrawn="1"/>
        </p:nvSpPr>
        <p:spPr>
          <a:xfrm>
            <a:off x="8561388" y="6445250"/>
            <a:ext cx="577850" cy="366713"/>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A9F202D8-456F-432B-9467-598A1173B5F1}"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3399"/>
              </a:solidFill>
              <a:latin typeface="Verdana" panose="020B0604030504040204" pitchFamily="34" charset="0"/>
            </a:endParaRPr>
          </a:p>
        </p:txBody>
      </p:sp>
      <p:sp>
        <p:nvSpPr>
          <p:cNvPr id="4" name="Rectangle 3"/>
          <p:cNvSpPr/>
          <p:nvPr userDrawn="1"/>
        </p:nvSpPr>
        <p:spPr>
          <a:xfrm>
            <a:off x="0" y="1143000"/>
            <a:ext cx="91440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endParaRPr lang="en-US" altLang="en-US">
              <a:solidFill>
                <a:srgbClr val="FFFFFF"/>
              </a:solidFill>
              <a:latin typeface="Verdan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9504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8561388" y="6445250"/>
            <a:ext cx="577850" cy="366713"/>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905F8108-E2EA-4E25-88D7-C373F26F64A1}"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3399"/>
              </a:solidFill>
              <a:latin typeface="Verdana" panose="020B0604030504040204" pitchFamily="34" charset="0"/>
            </a:endParaRPr>
          </a:p>
        </p:txBody>
      </p:sp>
    </p:spTree>
    <p:extLst>
      <p:ext uri="{BB962C8B-B14F-4D97-AF65-F5344CB8AC3E}">
        <p14:creationId xmlns:p14="http://schemas.microsoft.com/office/powerpoint/2010/main" val="354041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489" y="274545"/>
            <a:ext cx="8229023" cy="243728"/>
          </a:xfrm>
          <a:prstGeom prst="rect">
            <a:avLst/>
          </a:prstGeom>
          <a:noFill/>
          <a:ln>
            <a:noFill/>
          </a:ln>
        </p:spPr>
        <p:txBody>
          <a:bodyPr wrap="square" lIns="82045" tIns="82045" rIns="82045" bIns="82045" anchor="t" anchorCtr="0"/>
          <a:lstStyle>
            <a:lvl1pPr marL="0" marR="0" lvl="0" indent="0" algn="ctr" rtl="0">
              <a:spcBef>
                <a:spcPts val="0"/>
              </a:spcBef>
              <a:spcAft>
                <a:spcPts val="0"/>
              </a:spcAft>
              <a:buNone/>
              <a:defRPr sz="16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16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16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16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1600" b="0" i="0" u="none" strike="noStrike" cap="none">
                <a:solidFill>
                  <a:schemeClr val="dk2"/>
                </a:solidFill>
                <a:latin typeface="Calibri"/>
                <a:ea typeface="Calibri"/>
                <a:cs typeface="Calibri"/>
                <a:sym typeface="Calibri"/>
              </a:defRPr>
            </a:lvl5pPr>
            <a:lvl6pPr marL="410291" marR="0" lvl="5" indent="0" algn="ctr" rtl="0">
              <a:spcBef>
                <a:spcPts val="0"/>
              </a:spcBef>
              <a:spcAft>
                <a:spcPts val="0"/>
              </a:spcAft>
              <a:buNone/>
              <a:defRPr sz="1600" b="0" i="0" u="none" strike="noStrike" cap="none">
                <a:solidFill>
                  <a:schemeClr val="dk2"/>
                </a:solidFill>
                <a:latin typeface="Calibri"/>
                <a:ea typeface="Calibri"/>
                <a:cs typeface="Calibri"/>
                <a:sym typeface="Calibri"/>
              </a:defRPr>
            </a:lvl6pPr>
            <a:lvl7pPr marL="820583" marR="0" lvl="6" indent="0" algn="ctr" rtl="0">
              <a:spcBef>
                <a:spcPts val="0"/>
              </a:spcBef>
              <a:spcAft>
                <a:spcPts val="0"/>
              </a:spcAft>
              <a:buNone/>
              <a:defRPr sz="1600" b="0" i="0" u="none" strike="noStrike" cap="none">
                <a:solidFill>
                  <a:schemeClr val="dk2"/>
                </a:solidFill>
                <a:latin typeface="Calibri"/>
                <a:ea typeface="Calibri"/>
                <a:cs typeface="Calibri"/>
                <a:sym typeface="Calibri"/>
              </a:defRPr>
            </a:lvl7pPr>
            <a:lvl8pPr marL="1230874" marR="0" lvl="7" indent="0" algn="ctr" rtl="0">
              <a:spcBef>
                <a:spcPts val="0"/>
              </a:spcBef>
              <a:spcAft>
                <a:spcPts val="0"/>
              </a:spcAft>
              <a:buNone/>
              <a:defRPr sz="1600" b="0" i="0" u="none" strike="noStrike" cap="none">
                <a:solidFill>
                  <a:schemeClr val="dk2"/>
                </a:solidFill>
                <a:latin typeface="Calibri"/>
                <a:ea typeface="Calibri"/>
                <a:cs typeface="Calibri"/>
                <a:sym typeface="Calibri"/>
              </a:defRPr>
            </a:lvl8pPr>
            <a:lvl9pPr marL="1641165" marR="0" lvl="8" indent="0" algn="ctr" rtl="0">
              <a:spcBef>
                <a:spcPts val="0"/>
              </a:spcBef>
              <a:spcAft>
                <a:spcPts val="0"/>
              </a:spcAft>
              <a:buNone/>
              <a:defRPr sz="1600" b="0" i="0" u="none" strike="noStrike" cap="none">
                <a:solidFill>
                  <a:schemeClr val="dk2"/>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08614" y="6377548"/>
            <a:ext cx="2926773" cy="246529"/>
          </a:xfrm>
          <a:prstGeom prst="rect">
            <a:avLst/>
          </a:prstGeom>
          <a:noFill/>
          <a:ln>
            <a:noFill/>
          </a:ln>
        </p:spPr>
        <p:txBody>
          <a:bodyPr wrap="square" lIns="82045" tIns="82045" rIns="82045" bIns="82045" anchor="t" anchorCtr="0"/>
          <a:lstStyle>
            <a:lvl1pPr marL="0" marR="0" lvl="0" indent="0" algn="ctr" rtl="0">
              <a:spcBef>
                <a:spcPts val="0"/>
              </a:spcBef>
              <a:spcAft>
                <a:spcPts val="0"/>
              </a:spcAft>
              <a:buNone/>
              <a:defRPr sz="1600">
                <a:solidFill>
                  <a:srgbClr val="888888"/>
                </a:solidFill>
                <a:latin typeface="Calibri"/>
                <a:ea typeface="Calibri"/>
                <a:cs typeface="Calibri"/>
                <a:sym typeface="Calibri"/>
              </a:defRPr>
            </a:lvl1pPr>
            <a:lvl2pPr marL="408867" marR="0" lvl="1" indent="1424" algn="l" rtl="0">
              <a:spcBef>
                <a:spcPts val="0"/>
              </a:spcBef>
              <a:spcAft>
                <a:spcPts val="0"/>
              </a:spcAft>
              <a:buNone/>
              <a:defRPr sz="1600" b="0" i="0" u="none" strike="noStrike" cap="none">
                <a:solidFill>
                  <a:schemeClr val="dk1"/>
                </a:solidFill>
                <a:latin typeface="Arial"/>
                <a:ea typeface="Arial"/>
                <a:cs typeface="Arial"/>
                <a:sym typeface="Arial"/>
              </a:defRPr>
            </a:lvl2pPr>
            <a:lvl3pPr marL="819158" marR="0" lvl="2" indent="1424" algn="l" rtl="0">
              <a:spcBef>
                <a:spcPts val="0"/>
              </a:spcBef>
              <a:spcAft>
                <a:spcPts val="0"/>
              </a:spcAft>
              <a:buNone/>
              <a:defRPr sz="1600" b="0" i="0" u="none" strike="noStrike" cap="none">
                <a:solidFill>
                  <a:schemeClr val="dk1"/>
                </a:solidFill>
                <a:latin typeface="Arial"/>
                <a:ea typeface="Arial"/>
                <a:cs typeface="Arial"/>
                <a:sym typeface="Arial"/>
              </a:defRPr>
            </a:lvl3pPr>
            <a:lvl4pPr marL="1229450" marR="0" lvl="3" indent="1424" algn="l" rtl="0">
              <a:spcBef>
                <a:spcPts val="0"/>
              </a:spcBef>
              <a:spcAft>
                <a:spcPts val="0"/>
              </a:spcAft>
              <a:buNone/>
              <a:defRPr sz="1600" b="0" i="0" u="none" strike="noStrike" cap="none">
                <a:solidFill>
                  <a:schemeClr val="dk1"/>
                </a:solidFill>
                <a:latin typeface="Arial"/>
                <a:ea typeface="Arial"/>
                <a:cs typeface="Arial"/>
                <a:sym typeface="Arial"/>
              </a:defRPr>
            </a:lvl4pPr>
            <a:lvl5pPr marL="1639741" marR="0" lvl="4" indent="1423" algn="l" rtl="0">
              <a:spcBef>
                <a:spcPts val="0"/>
              </a:spcBef>
              <a:spcAft>
                <a:spcPts val="0"/>
              </a:spcAft>
              <a:buNone/>
              <a:defRPr sz="1600" b="0" i="0" u="none" strike="noStrike" cap="none">
                <a:solidFill>
                  <a:schemeClr val="dk1"/>
                </a:solidFill>
                <a:latin typeface="Arial"/>
                <a:ea typeface="Arial"/>
                <a:cs typeface="Arial"/>
                <a:sym typeface="Arial"/>
              </a:defRPr>
            </a:lvl5pPr>
            <a:lvl6pPr marL="2051456" marR="0" lvl="5" indent="0" algn="l" rtl="0">
              <a:spcBef>
                <a:spcPts val="0"/>
              </a:spcBef>
              <a:buNone/>
              <a:defRPr sz="1600" b="0" i="0" u="none" strike="noStrike" cap="none">
                <a:solidFill>
                  <a:schemeClr val="dk1"/>
                </a:solidFill>
                <a:latin typeface="Arial"/>
                <a:ea typeface="Arial"/>
                <a:cs typeface="Arial"/>
                <a:sym typeface="Arial"/>
              </a:defRPr>
            </a:lvl6pPr>
            <a:lvl7pPr marL="2461748" marR="0" lvl="6" indent="0" algn="l" rtl="0">
              <a:spcBef>
                <a:spcPts val="0"/>
              </a:spcBef>
              <a:buNone/>
              <a:defRPr sz="1600" b="0" i="0" u="none" strike="noStrike" cap="none">
                <a:solidFill>
                  <a:schemeClr val="dk1"/>
                </a:solidFill>
                <a:latin typeface="Arial"/>
                <a:ea typeface="Arial"/>
                <a:cs typeface="Arial"/>
                <a:sym typeface="Arial"/>
              </a:defRPr>
            </a:lvl7pPr>
            <a:lvl8pPr marL="2872039" marR="0" lvl="7" indent="0" algn="l" rtl="0">
              <a:spcBef>
                <a:spcPts val="0"/>
              </a:spcBef>
              <a:buNone/>
              <a:defRPr sz="1600" b="0" i="0" u="none" strike="noStrike" cap="none">
                <a:solidFill>
                  <a:schemeClr val="dk1"/>
                </a:solidFill>
                <a:latin typeface="Arial"/>
                <a:ea typeface="Arial"/>
                <a:cs typeface="Arial"/>
                <a:sym typeface="Arial"/>
              </a:defRPr>
            </a:lvl8pPr>
            <a:lvl9pPr marL="3282330" marR="0" lvl="8" indent="0" algn="l" rtl="0">
              <a:spcBef>
                <a:spcPts val="0"/>
              </a:spcBef>
              <a:buNone/>
              <a:defRPr sz="1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dt" idx="10"/>
          </p:nvPr>
        </p:nvSpPr>
        <p:spPr>
          <a:xfrm>
            <a:off x="457490" y="6377548"/>
            <a:ext cx="2102715" cy="246529"/>
          </a:xfrm>
          <a:prstGeom prst="rect">
            <a:avLst/>
          </a:prstGeom>
          <a:noFill/>
          <a:ln>
            <a:noFill/>
          </a:ln>
        </p:spPr>
        <p:txBody>
          <a:bodyPr wrap="square" lIns="82045" tIns="82045" rIns="82045" bIns="82045" anchor="t" anchorCtr="0"/>
          <a:lstStyle>
            <a:lvl1pPr marL="0" marR="0" lvl="0" indent="0" algn="l" rtl="0">
              <a:spcBef>
                <a:spcPts val="0"/>
              </a:spcBef>
              <a:spcAft>
                <a:spcPts val="0"/>
              </a:spcAft>
              <a:buNone/>
              <a:defRPr sz="1600">
                <a:solidFill>
                  <a:srgbClr val="888888"/>
                </a:solidFill>
                <a:latin typeface="Calibri"/>
                <a:ea typeface="Calibri"/>
                <a:cs typeface="Calibri"/>
                <a:sym typeface="Calibri"/>
              </a:defRPr>
            </a:lvl1pPr>
            <a:lvl2pPr marL="408867" marR="0" lvl="1" indent="1424" algn="l" rtl="0">
              <a:spcBef>
                <a:spcPts val="0"/>
              </a:spcBef>
              <a:spcAft>
                <a:spcPts val="0"/>
              </a:spcAft>
              <a:buNone/>
              <a:defRPr sz="1600" b="0" i="0" u="none" strike="noStrike" cap="none">
                <a:solidFill>
                  <a:schemeClr val="dk1"/>
                </a:solidFill>
                <a:latin typeface="Arial"/>
                <a:ea typeface="Arial"/>
                <a:cs typeface="Arial"/>
                <a:sym typeface="Arial"/>
              </a:defRPr>
            </a:lvl2pPr>
            <a:lvl3pPr marL="819158" marR="0" lvl="2" indent="1424" algn="l" rtl="0">
              <a:spcBef>
                <a:spcPts val="0"/>
              </a:spcBef>
              <a:spcAft>
                <a:spcPts val="0"/>
              </a:spcAft>
              <a:buNone/>
              <a:defRPr sz="1600" b="0" i="0" u="none" strike="noStrike" cap="none">
                <a:solidFill>
                  <a:schemeClr val="dk1"/>
                </a:solidFill>
                <a:latin typeface="Arial"/>
                <a:ea typeface="Arial"/>
                <a:cs typeface="Arial"/>
                <a:sym typeface="Arial"/>
              </a:defRPr>
            </a:lvl3pPr>
            <a:lvl4pPr marL="1229450" marR="0" lvl="3" indent="1424" algn="l" rtl="0">
              <a:spcBef>
                <a:spcPts val="0"/>
              </a:spcBef>
              <a:spcAft>
                <a:spcPts val="0"/>
              </a:spcAft>
              <a:buNone/>
              <a:defRPr sz="1600" b="0" i="0" u="none" strike="noStrike" cap="none">
                <a:solidFill>
                  <a:schemeClr val="dk1"/>
                </a:solidFill>
                <a:latin typeface="Arial"/>
                <a:ea typeface="Arial"/>
                <a:cs typeface="Arial"/>
                <a:sym typeface="Arial"/>
              </a:defRPr>
            </a:lvl4pPr>
            <a:lvl5pPr marL="1639741" marR="0" lvl="4" indent="1423" algn="l" rtl="0">
              <a:spcBef>
                <a:spcPts val="0"/>
              </a:spcBef>
              <a:spcAft>
                <a:spcPts val="0"/>
              </a:spcAft>
              <a:buNone/>
              <a:defRPr sz="1600" b="0" i="0" u="none" strike="noStrike" cap="none">
                <a:solidFill>
                  <a:schemeClr val="dk1"/>
                </a:solidFill>
                <a:latin typeface="Arial"/>
                <a:ea typeface="Arial"/>
                <a:cs typeface="Arial"/>
                <a:sym typeface="Arial"/>
              </a:defRPr>
            </a:lvl5pPr>
            <a:lvl6pPr marL="2051456" marR="0" lvl="5" indent="0" algn="l" rtl="0">
              <a:spcBef>
                <a:spcPts val="0"/>
              </a:spcBef>
              <a:buNone/>
              <a:defRPr sz="1600" b="0" i="0" u="none" strike="noStrike" cap="none">
                <a:solidFill>
                  <a:schemeClr val="dk1"/>
                </a:solidFill>
                <a:latin typeface="Arial"/>
                <a:ea typeface="Arial"/>
                <a:cs typeface="Arial"/>
                <a:sym typeface="Arial"/>
              </a:defRPr>
            </a:lvl6pPr>
            <a:lvl7pPr marL="2461748" marR="0" lvl="6" indent="0" algn="l" rtl="0">
              <a:spcBef>
                <a:spcPts val="0"/>
              </a:spcBef>
              <a:buNone/>
              <a:defRPr sz="1600" b="0" i="0" u="none" strike="noStrike" cap="none">
                <a:solidFill>
                  <a:schemeClr val="dk1"/>
                </a:solidFill>
                <a:latin typeface="Arial"/>
                <a:ea typeface="Arial"/>
                <a:cs typeface="Arial"/>
                <a:sym typeface="Arial"/>
              </a:defRPr>
            </a:lvl7pPr>
            <a:lvl8pPr marL="2872039" marR="0" lvl="7" indent="0" algn="l" rtl="0">
              <a:spcBef>
                <a:spcPts val="0"/>
              </a:spcBef>
              <a:buNone/>
              <a:defRPr sz="1600" b="0" i="0" u="none" strike="noStrike" cap="none">
                <a:solidFill>
                  <a:schemeClr val="dk1"/>
                </a:solidFill>
                <a:latin typeface="Arial"/>
                <a:ea typeface="Arial"/>
                <a:cs typeface="Arial"/>
                <a:sym typeface="Arial"/>
              </a:defRPr>
            </a:lvl8pPr>
            <a:lvl9pPr marL="3282330" marR="0" lvl="8" indent="0" algn="l" rtl="0">
              <a:spcBef>
                <a:spcPts val="0"/>
              </a:spcBef>
              <a:buNone/>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6583796" y="6377548"/>
            <a:ext cx="2102716" cy="246529"/>
          </a:xfrm>
          <a:prstGeom prst="rect">
            <a:avLst/>
          </a:prstGeom>
          <a:noFill/>
          <a:ln>
            <a:noFill/>
          </a:ln>
        </p:spPr>
        <p:txBody>
          <a:bodyPr wrap="square" lIns="0" tIns="0" rIns="0" bIns="0" anchor="t" anchorCtr="0">
            <a:noAutofit/>
          </a:bodyPr>
          <a:lstStyle/>
          <a:p>
            <a:pPr algn="r">
              <a:buSzPct val="25000"/>
            </a:pPr>
            <a:fld id="{00000000-1234-1234-1234-123412341234}" type="slidenum">
              <a:rPr lang="en-US" sz="1600" smtClean="0">
                <a:solidFill>
                  <a:srgbClr val="898989"/>
                </a:solidFill>
                <a:latin typeface="Calibri"/>
                <a:ea typeface="Calibri"/>
                <a:cs typeface="Calibri"/>
                <a:sym typeface="Calibri"/>
              </a:rPr>
              <a:pPr algn="r">
                <a:buSzPct val="25000"/>
              </a:pPr>
              <a:t>‹#›</a:t>
            </a:fld>
            <a:endParaRPr lang="en-US" sz="16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535128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8561388" y="6445250"/>
            <a:ext cx="582612" cy="368300"/>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5C120AE7-2C9E-44F6-A676-8CBF513DD133}"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0000"/>
              </a:solidFill>
              <a:latin typeface="Verdana" panose="020B0604030504040204" pitchFamily="34" charset="0"/>
            </a:endParaRPr>
          </a:p>
        </p:txBody>
      </p:sp>
      <p:sp>
        <p:nvSpPr>
          <p:cNvPr id="6" name="Rectangle 5"/>
          <p:cNvSpPr/>
          <p:nvPr userDrawn="1"/>
        </p:nvSpPr>
        <p:spPr>
          <a:xfrm>
            <a:off x="8561388" y="6445250"/>
            <a:ext cx="582612" cy="368300"/>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FC5817E8-D05C-4236-A086-2E62A6F52089}"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3399"/>
              </a:solidFill>
              <a:latin typeface="Verdana" panose="020B0604030504040204" pitchFamily="34" charset="0"/>
            </a:endParaRPr>
          </a:p>
        </p:txBody>
      </p:sp>
      <p:sp>
        <p:nvSpPr>
          <p:cNvPr id="2" name="Title 1"/>
          <p:cNvSpPr>
            <a:spLocks noGrp="1"/>
          </p:cNvSpPr>
          <p:nvPr>
            <p:ph type="title"/>
          </p:nvPr>
        </p:nvSpPr>
        <p:spPr>
          <a:xfrm>
            <a:off x="457200" y="273050"/>
            <a:ext cx="3008313" cy="1162050"/>
          </a:xfrm>
          <a:solidFill>
            <a:srgbClr val="003399"/>
          </a:solidFill>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8960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8561388" y="6445250"/>
            <a:ext cx="582612" cy="368300"/>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FD5F189C-D193-478C-9B4A-2FE71FFE0E00}"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0000"/>
              </a:solidFill>
              <a:latin typeface="Verdana" panose="020B0604030504040204" pitchFamily="34" charset="0"/>
            </a:endParaRPr>
          </a:p>
        </p:txBody>
      </p:sp>
      <p:sp>
        <p:nvSpPr>
          <p:cNvPr id="6" name="Rectangle 5"/>
          <p:cNvSpPr/>
          <p:nvPr userDrawn="1"/>
        </p:nvSpPr>
        <p:spPr>
          <a:xfrm>
            <a:off x="8561388" y="6445250"/>
            <a:ext cx="582612" cy="368300"/>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92A88423-FFA7-419E-AAF0-12C4A0374AA2}"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3399"/>
              </a:solidFill>
              <a:latin typeface="Verdana" panose="020B0604030504040204" pitchFamily="34" charset="0"/>
            </a:endParaRPr>
          </a:p>
        </p:txBody>
      </p:sp>
      <p:sp>
        <p:nvSpPr>
          <p:cNvPr id="2" name="Title 1"/>
          <p:cNvSpPr>
            <a:spLocks noGrp="1"/>
          </p:cNvSpPr>
          <p:nvPr>
            <p:ph type="title"/>
          </p:nvPr>
        </p:nvSpPr>
        <p:spPr>
          <a:xfrm>
            <a:off x="1792288" y="4800600"/>
            <a:ext cx="5486400" cy="566738"/>
          </a:xfrm>
          <a:solidFill>
            <a:srgbClr val="003399"/>
          </a:solidFill>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9143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8561388" y="6445250"/>
            <a:ext cx="582612" cy="368300"/>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A894C202-3413-4D5E-B107-3DC23B525E91}"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0000"/>
              </a:solidFill>
              <a:latin typeface="Verdana" panose="020B0604030504040204" pitchFamily="34" charset="0"/>
            </a:endParaRPr>
          </a:p>
        </p:txBody>
      </p:sp>
      <p:sp>
        <p:nvSpPr>
          <p:cNvPr id="5" name="Rectangle 4"/>
          <p:cNvSpPr/>
          <p:nvPr userDrawn="1"/>
        </p:nvSpPr>
        <p:spPr>
          <a:xfrm>
            <a:off x="8561388" y="6445250"/>
            <a:ext cx="582612" cy="368300"/>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3DAF883A-CFCB-4A45-972D-53F681CC7114}"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3399"/>
              </a:solidFill>
              <a:latin typeface="Verdana" panose="020B0604030504040204" pitchFamily="34" charset="0"/>
            </a:endParaRPr>
          </a:p>
        </p:txBody>
      </p:sp>
      <p:sp>
        <p:nvSpPr>
          <p:cNvPr id="6" name="Rectangle 5"/>
          <p:cNvSpPr/>
          <p:nvPr userDrawn="1"/>
        </p:nvSpPr>
        <p:spPr>
          <a:xfrm>
            <a:off x="0" y="1143000"/>
            <a:ext cx="91440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endParaRPr lang="en-US" altLang="en-US">
              <a:solidFill>
                <a:srgbClr val="FFFFFF"/>
              </a:solidFill>
              <a:latin typeface="Verdan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1537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6400800"/>
            <a:ext cx="91440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endParaRPr lang="en-US" altLang="en-US">
              <a:solidFill>
                <a:srgbClr val="FFFFFF"/>
              </a:solidFill>
              <a:latin typeface="Verdana" panose="020B0604030504040204" pitchFamily="34" charset="0"/>
            </a:endParaRPr>
          </a:p>
        </p:txBody>
      </p:sp>
      <p:sp>
        <p:nvSpPr>
          <p:cNvPr id="5" name="Rectangle 4"/>
          <p:cNvSpPr/>
          <p:nvPr/>
        </p:nvSpPr>
        <p:spPr>
          <a:xfrm>
            <a:off x="8561388" y="6445250"/>
            <a:ext cx="582612" cy="368300"/>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52C37B37-B8C2-49A3-B302-F75AF14C1567}"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0000"/>
              </a:solidFill>
              <a:latin typeface="Verdana" panose="020B0604030504040204" pitchFamily="34" charset="0"/>
            </a:endParaRPr>
          </a:p>
        </p:txBody>
      </p:sp>
      <p:sp>
        <p:nvSpPr>
          <p:cNvPr id="6" name="Rectangle 5"/>
          <p:cNvSpPr/>
          <p:nvPr userDrawn="1"/>
        </p:nvSpPr>
        <p:spPr>
          <a:xfrm>
            <a:off x="8561388" y="6445250"/>
            <a:ext cx="582612" cy="368300"/>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A333D4CB-49A6-46F9-9DB9-EB60A850344A}"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3399"/>
              </a:solidFill>
              <a:latin typeface="Verdana" panose="020B0604030504040204"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671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5"/>
          <p:cNvSpPr/>
          <p:nvPr/>
        </p:nvSpPr>
        <p:spPr>
          <a:xfrm>
            <a:off x="8561388" y="6445250"/>
            <a:ext cx="582612" cy="368300"/>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1D86ADB3-840D-424E-B8E3-DCA74A82ED1F}"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0000"/>
              </a:solidFill>
              <a:latin typeface="Verdana" panose="020B0604030504040204" pitchFamily="34" charset="0"/>
            </a:endParaRPr>
          </a:p>
        </p:txBody>
      </p:sp>
      <p:sp>
        <p:nvSpPr>
          <p:cNvPr id="4" name="Rectangle 7"/>
          <p:cNvSpPr/>
          <p:nvPr userDrawn="1"/>
        </p:nvSpPr>
        <p:spPr>
          <a:xfrm>
            <a:off x="8561388" y="6445250"/>
            <a:ext cx="582612" cy="368300"/>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86BF5C36-7657-4701-979A-C9A4685F91DC}"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3399"/>
              </a:solidFill>
              <a:latin typeface="Verdana" panose="020B0604030504040204" pitchFamily="34" charset="0"/>
            </a:endParaRPr>
          </a:p>
        </p:txBody>
      </p:sp>
      <p:sp>
        <p:nvSpPr>
          <p:cNvPr id="5" name="Rectangle 4"/>
          <p:cNvSpPr/>
          <p:nvPr userDrawn="1"/>
        </p:nvSpPr>
        <p:spPr>
          <a:xfrm>
            <a:off x="0" y="1143000"/>
            <a:ext cx="91440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endParaRPr lang="en-US" altLang="en-US">
              <a:solidFill>
                <a:srgbClr val="FFFFFF"/>
              </a:solidFill>
              <a:latin typeface="Verdan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394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1">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SzPts val="1800"/>
              <a:buFont typeface="Arial"/>
              <a:buNone/>
              <a:defRPr sz="1800"/>
            </a:lvl2pPr>
            <a:lvl3pPr lvl="2" indent="0" rtl="0">
              <a:spcBef>
                <a:spcPts val="0"/>
              </a:spcBef>
              <a:buSzPts val="1800"/>
              <a:buFont typeface="Arial"/>
              <a:buNone/>
              <a:defRPr sz="1800"/>
            </a:lvl3pPr>
            <a:lvl4pPr lvl="3" indent="0" rtl="0">
              <a:spcBef>
                <a:spcPts val="0"/>
              </a:spcBef>
              <a:buSzPts val="1800"/>
              <a:buFont typeface="Arial"/>
              <a:buNone/>
              <a:defRPr sz="1800"/>
            </a:lvl4pPr>
            <a:lvl5pPr lvl="4" indent="0" rtl="0">
              <a:spcBef>
                <a:spcPts val="0"/>
              </a:spcBef>
              <a:buSzPts val="1800"/>
              <a:buFont typeface="Arial"/>
              <a:buNone/>
              <a:defRPr sz="1800"/>
            </a:lvl5pPr>
            <a:lvl6pPr lvl="5" indent="0" rtl="0">
              <a:spcBef>
                <a:spcPts val="0"/>
              </a:spcBef>
              <a:buSzPts val="1800"/>
              <a:buFont typeface="Arial"/>
              <a:buNone/>
              <a:defRPr sz="1800"/>
            </a:lvl6pPr>
            <a:lvl7pPr lvl="6" indent="0" rtl="0">
              <a:spcBef>
                <a:spcPts val="0"/>
              </a:spcBef>
              <a:buSzPts val="1800"/>
              <a:buFont typeface="Arial"/>
              <a:buNone/>
              <a:defRPr sz="1800"/>
            </a:lvl7pPr>
            <a:lvl8pPr lvl="7" indent="0" rtl="0">
              <a:spcBef>
                <a:spcPts val="0"/>
              </a:spcBef>
              <a:buSzPts val="1800"/>
              <a:buFont typeface="Arial"/>
              <a:buNone/>
              <a:defRPr sz="1800"/>
            </a:lvl8pPr>
            <a:lvl9pPr lvl="8" indent="0" rtl="0">
              <a:spcBef>
                <a:spcPts val="0"/>
              </a:spcBef>
              <a:buSzPts val="1800"/>
              <a:buFont typeface="Arial"/>
              <a:buNone/>
              <a:defRPr sz="1800"/>
            </a:lvl9pPr>
          </a:lstStyle>
          <a:p>
            <a:endParaRPr/>
          </a:p>
        </p:txBody>
      </p:sp>
      <p:sp>
        <p:nvSpPr>
          <p:cNvPr id="64" name="Shape 64"/>
          <p:cNvSpPr txBox="1">
            <a:spLocks noGrp="1"/>
          </p:cNvSpPr>
          <p:nvPr>
            <p:ph type="body" idx="1"/>
          </p:nvPr>
        </p:nvSpPr>
        <p:spPr>
          <a:xfrm>
            <a:off x="457200" y="1600200"/>
            <a:ext cx="4038600" cy="4526100"/>
          </a:xfrm>
          <a:prstGeom prst="rect">
            <a:avLst/>
          </a:prstGeom>
          <a:noFill/>
          <a:ln>
            <a:noFill/>
          </a:ln>
        </p:spPr>
        <p:txBody>
          <a:bodyPr wrap="square" lIns="91425" tIns="91425" rIns="91425" bIns="91425" anchor="t" anchorCtr="0"/>
          <a:lstStyle>
            <a:lvl1pPr marL="355600" marR="0" lvl="0" indent="1651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762000" marR="0" lvl="1" indent="1333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68400" marR="0" lvl="2"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648200" y="1600200"/>
            <a:ext cx="4038600" cy="4526100"/>
          </a:xfrm>
          <a:prstGeom prst="rect">
            <a:avLst/>
          </a:prstGeom>
          <a:noFill/>
          <a:ln>
            <a:noFill/>
          </a:ln>
        </p:spPr>
        <p:txBody>
          <a:bodyPr wrap="square" lIns="91425" tIns="91425" rIns="91425" bIns="91425" anchor="t" anchorCtr="0"/>
          <a:lstStyle>
            <a:lvl1pPr marL="355600" marR="0" lvl="0" indent="1651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762000" marR="0" lvl="1" indent="1333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68400" marR="0" lvl="2"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1975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722312" y="4406900"/>
            <a:ext cx="7772400" cy="1362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SzPts val="1800"/>
              <a:buFont typeface="Arial"/>
              <a:buNone/>
              <a:defRPr sz="1800"/>
            </a:lvl2pPr>
            <a:lvl3pPr lvl="2" indent="0" rtl="0">
              <a:spcBef>
                <a:spcPts val="0"/>
              </a:spcBef>
              <a:buSzPts val="1800"/>
              <a:buFont typeface="Arial"/>
              <a:buNone/>
              <a:defRPr sz="1800"/>
            </a:lvl3pPr>
            <a:lvl4pPr lvl="3" indent="0" rtl="0">
              <a:spcBef>
                <a:spcPts val="0"/>
              </a:spcBef>
              <a:buSzPts val="1800"/>
              <a:buFont typeface="Arial"/>
              <a:buNone/>
              <a:defRPr sz="1800"/>
            </a:lvl4pPr>
            <a:lvl5pPr lvl="4" indent="0" rtl="0">
              <a:spcBef>
                <a:spcPts val="0"/>
              </a:spcBef>
              <a:buSzPts val="1800"/>
              <a:buFont typeface="Arial"/>
              <a:buNone/>
              <a:defRPr sz="1800"/>
            </a:lvl5pPr>
            <a:lvl6pPr lvl="5" indent="0" rtl="0">
              <a:spcBef>
                <a:spcPts val="0"/>
              </a:spcBef>
              <a:buSzPts val="1800"/>
              <a:buFont typeface="Arial"/>
              <a:buNone/>
              <a:defRPr sz="1800"/>
            </a:lvl6pPr>
            <a:lvl7pPr lvl="6" indent="0" rtl="0">
              <a:spcBef>
                <a:spcPts val="0"/>
              </a:spcBef>
              <a:buSzPts val="1800"/>
              <a:buFont typeface="Arial"/>
              <a:buNone/>
              <a:defRPr sz="1800"/>
            </a:lvl7pPr>
            <a:lvl8pPr lvl="7" indent="0" rtl="0">
              <a:spcBef>
                <a:spcPts val="0"/>
              </a:spcBef>
              <a:buSzPts val="1800"/>
              <a:buFont typeface="Arial"/>
              <a:buNone/>
              <a:defRPr sz="1800"/>
            </a:lvl8pPr>
            <a:lvl9pPr lvl="8" indent="0" rtl="0">
              <a:spcBef>
                <a:spcPts val="0"/>
              </a:spcBef>
              <a:buSzPts val="1800"/>
              <a:buFont typeface="Arial"/>
              <a:buNone/>
              <a:defRPr sz="1800"/>
            </a:lvl9pPr>
          </a:lstStyle>
          <a:p>
            <a:endParaRPr/>
          </a:p>
        </p:txBody>
      </p:sp>
      <p:sp>
        <p:nvSpPr>
          <p:cNvPr id="54" name="Shape 54"/>
          <p:cNvSpPr txBox="1">
            <a:spLocks noGrp="1"/>
          </p:cNvSpPr>
          <p:nvPr>
            <p:ph type="body" idx="1"/>
          </p:nvPr>
        </p:nvSpPr>
        <p:spPr>
          <a:xfrm>
            <a:off x="722312" y="2906713"/>
            <a:ext cx="7772400" cy="1500300"/>
          </a:xfrm>
          <a:prstGeom prst="rect">
            <a:avLst/>
          </a:prstGeom>
          <a:noFill/>
          <a:ln>
            <a:noFill/>
          </a:ln>
        </p:spPr>
        <p:txBody>
          <a:bodyPr wrap="square" lIns="91425" tIns="91425" rIns="91425" bIns="91425" anchor="b" anchorCtr="0"/>
          <a:lstStyle>
            <a:lvl1pPr marL="0" marR="0" lvl="0" indent="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249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SzPts val="1800"/>
              <a:buFont typeface="Arial"/>
              <a:buNone/>
              <a:defRPr sz="1800"/>
            </a:lvl2pPr>
            <a:lvl3pPr lvl="2" indent="0" rtl="0">
              <a:spcBef>
                <a:spcPts val="0"/>
              </a:spcBef>
              <a:buSzPts val="1800"/>
              <a:buFont typeface="Arial"/>
              <a:buNone/>
              <a:defRPr sz="1800"/>
            </a:lvl3pPr>
            <a:lvl4pPr lvl="3" indent="0" rtl="0">
              <a:spcBef>
                <a:spcPts val="0"/>
              </a:spcBef>
              <a:buSzPts val="1800"/>
              <a:buFont typeface="Arial"/>
              <a:buNone/>
              <a:defRPr sz="1800"/>
            </a:lvl4pPr>
            <a:lvl5pPr lvl="4" indent="0" rtl="0">
              <a:spcBef>
                <a:spcPts val="0"/>
              </a:spcBef>
              <a:buSzPts val="1800"/>
              <a:buFont typeface="Arial"/>
              <a:buNone/>
              <a:defRPr sz="1800"/>
            </a:lvl5pPr>
            <a:lvl6pPr lvl="5" indent="0" rtl="0">
              <a:spcBef>
                <a:spcPts val="0"/>
              </a:spcBef>
              <a:buSzPts val="1800"/>
              <a:buFont typeface="Arial"/>
              <a:buNone/>
              <a:defRPr sz="1800"/>
            </a:lvl6pPr>
            <a:lvl7pPr lvl="6" indent="0" rtl="0">
              <a:spcBef>
                <a:spcPts val="0"/>
              </a:spcBef>
              <a:buSzPts val="1800"/>
              <a:buFont typeface="Arial"/>
              <a:buNone/>
              <a:defRPr sz="1800"/>
            </a:lvl7pPr>
            <a:lvl8pPr lvl="7" indent="0" rtl="0">
              <a:spcBef>
                <a:spcPts val="0"/>
              </a:spcBef>
              <a:buSzPts val="1800"/>
              <a:buFont typeface="Arial"/>
              <a:buNone/>
              <a:defRPr sz="1800"/>
            </a:lvl8pPr>
            <a:lvl9pPr lvl="8" indent="0" rtl="0">
              <a:spcBef>
                <a:spcPts val="0"/>
              </a:spcBef>
              <a:buSzPts val="1800"/>
              <a:buFont typeface="Arial"/>
              <a:buNone/>
              <a:defRPr sz="1800"/>
            </a:lvl9pPr>
          </a:lstStyle>
          <a:p>
            <a:endParaRPr/>
          </a:p>
        </p:txBody>
      </p:sp>
      <p:sp>
        <p:nvSpPr>
          <p:cNvPr id="70" name="Shape 70"/>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406400" marR="0" lvl="0" indent="1397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81280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2192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256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828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400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5338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SzPts val="1800"/>
              <a:buFont typeface="Arial"/>
              <a:buNone/>
              <a:defRPr sz="1800"/>
            </a:lvl2pPr>
            <a:lvl3pPr lvl="2" indent="0" rtl="0">
              <a:spcBef>
                <a:spcPts val="0"/>
              </a:spcBef>
              <a:buSzPts val="1800"/>
              <a:buFont typeface="Arial"/>
              <a:buNone/>
              <a:defRPr sz="1800"/>
            </a:lvl3pPr>
            <a:lvl4pPr lvl="3" indent="0" rtl="0">
              <a:spcBef>
                <a:spcPts val="0"/>
              </a:spcBef>
              <a:buSzPts val="1800"/>
              <a:buFont typeface="Arial"/>
              <a:buNone/>
              <a:defRPr sz="1800"/>
            </a:lvl4pPr>
            <a:lvl5pPr lvl="4" indent="0" rtl="0">
              <a:spcBef>
                <a:spcPts val="0"/>
              </a:spcBef>
              <a:buSzPts val="1800"/>
              <a:buFont typeface="Arial"/>
              <a:buNone/>
              <a:defRPr sz="1800"/>
            </a:lvl5pPr>
            <a:lvl6pPr lvl="5" indent="0" rtl="0">
              <a:spcBef>
                <a:spcPts val="0"/>
              </a:spcBef>
              <a:buSzPts val="1800"/>
              <a:buFont typeface="Arial"/>
              <a:buNone/>
              <a:defRPr sz="1800"/>
            </a:lvl6pPr>
            <a:lvl7pPr lvl="6" indent="0" rtl="0">
              <a:spcBef>
                <a:spcPts val="0"/>
              </a:spcBef>
              <a:buSzPts val="1800"/>
              <a:buFont typeface="Arial"/>
              <a:buNone/>
              <a:defRPr sz="1800"/>
            </a:lvl7pPr>
            <a:lvl8pPr lvl="7" indent="0" rtl="0">
              <a:spcBef>
                <a:spcPts val="0"/>
              </a:spcBef>
              <a:buSzPts val="1800"/>
              <a:buFont typeface="Arial"/>
              <a:buNone/>
              <a:defRPr sz="1800"/>
            </a:lvl8pPr>
            <a:lvl9pPr lvl="8" indent="0" rtl="0">
              <a:spcBef>
                <a:spcPts val="0"/>
              </a:spcBef>
              <a:buSzPts val="1800"/>
              <a:buFont typeface="Arial"/>
              <a:buNone/>
              <a:defRPr sz="1800"/>
            </a:lvl9pPr>
          </a:lstStyle>
          <a:p>
            <a:endParaRPr/>
          </a:p>
        </p:txBody>
      </p:sp>
      <p:sp>
        <p:nvSpPr>
          <p:cNvPr id="75" name="Shape 75"/>
          <p:cNvSpPr txBox="1">
            <a:spLocks noGrp="1"/>
          </p:cNvSpPr>
          <p:nvPr>
            <p:ph type="body" idx="1"/>
          </p:nvPr>
        </p:nvSpPr>
        <p:spPr>
          <a:xfrm>
            <a:off x="457200" y="1535112"/>
            <a:ext cx="4040100" cy="639900"/>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2"/>
          </p:nvPr>
        </p:nvSpPr>
        <p:spPr>
          <a:xfrm>
            <a:off x="457200" y="2174875"/>
            <a:ext cx="4040100" cy="3951300"/>
          </a:xfrm>
          <a:prstGeom prst="rect">
            <a:avLst/>
          </a:prstGeom>
          <a:noFill/>
          <a:ln>
            <a:noFill/>
          </a:ln>
        </p:spPr>
        <p:txBody>
          <a:bodyPr wrap="square" lIns="91425" tIns="91425" rIns="91425" bIns="91425" anchor="t" anchorCtr="0"/>
          <a:lstStyle>
            <a:lvl1pPr marL="342900" marR="0" lvl="0" indent="1143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742950" marR="0" lvl="1" indent="952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3"/>
          </p:nvPr>
        </p:nvSpPr>
        <p:spPr>
          <a:xfrm>
            <a:off x="4645025" y="1535112"/>
            <a:ext cx="4041900" cy="639900"/>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4"/>
          </p:nvPr>
        </p:nvSpPr>
        <p:spPr>
          <a:xfrm>
            <a:off x="4645025" y="2174875"/>
            <a:ext cx="4041900" cy="3951300"/>
          </a:xfrm>
          <a:prstGeom prst="rect">
            <a:avLst/>
          </a:prstGeom>
          <a:noFill/>
          <a:ln>
            <a:noFill/>
          </a:ln>
        </p:spPr>
        <p:txBody>
          <a:bodyPr wrap="square" lIns="91425" tIns="91425" rIns="91425" bIns="91425" anchor="t" anchorCtr="0"/>
          <a:lstStyle>
            <a:lvl1pPr marL="342900" marR="0" lvl="0" indent="1143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742950" marR="0" lvl="1" indent="952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5757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spectAbility 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6303963"/>
            <a:ext cx="3419476"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76600" y="6400800"/>
            <a:ext cx="58674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cs typeface="Arial" charset="0"/>
            </a:endParaRPr>
          </a:p>
        </p:txBody>
      </p:sp>
      <p:sp>
        <p:nvSpPr>
          <p:cNvPr id="6" name="Rectangle 5"/>
          <p:cNvSpPr>
            <a:spLocks noChangeArrowheads="1"/>
          </p:cNvSpPr>
          <p:nvPr/>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F5002564-5E71-4DC9-BD0F-11C4096CB84F}"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7" name="Rectangle 1"/>
          <p:cNvSpPr/>
          <p:nvPr userDrawn="1"/>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fontAlgn="base">
              <a:spcBef>
                <a:spcPct val="0"/>
              </a:spcBef>
              <a:spcAft>
                <a:spcPct val="0"/>
              </a:spcAft>
            </a:pPr>
            <a:endParaRPr lang="en-US" altLang="en-US" dirty="0">
              <a:solidFill>
                <a:srgbClr val="FFFFFF"/>
              </a:solidFill>
              <a:latin typeface="Verdana" pitchFamily="34" charset="0"/>
              <a:cs typeface="Arial" charset="0"/>
            </a:endParaRPr>
          </a:p>
        </p:txBody>
      </p:sp>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0400" y="0"/>
            <a:ext cx="247808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1981200"/>
            <a:ext cx="86217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userDrawn="1"/>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5D6947F7-343D-4129-AE95-1E2A15F7240A}" type="slidenum">
              <a:rPr lang="en-US" altLang="en-US">
                <a:solidFill>
                  <a:srgbClr val="000000"/>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
        <p:nvSpPr>
          <p:cNvPr id="3" name="Subtitle 2"/>
          <p:cNvSpPr>
            <a:spLocks noGrp="1"/>
          </p:cNvSpPr>
          <p:nvPr>
            <p:ph type="subTitle" idx="1"/>
          </p:nvPr>
        </p:nvSpPr>
        <p:spPr>
          <a:xfrm>
            <a:off x="1371600" y="4343401"/>
            <a:ext cx="6400800" cy="1066800"/>
          </a:xfrm>
        </p:spPr>
        <p:txBody>
          <a:bodyPr>
            <a:no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dirty="0" err="1"/>
              <a:t>Click to edit Master subtitle style</a:t>
            </a:r>
            <a:endParaRPr lang="en-US" altLang="en-US" dirty="0"/>
          </a:p>
        </p:txBody>
      </p:sp>
    </p:spTree>
    <p:extLst>
      <p:ext uri="{BB962C8B-B14F-4D97-AF65-F5344CB8AC3E}">
        <p14:creationId xmlns:p14="http://schemas.microsoft.com/office/powerpoint/2010/main" val="12919236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0"/>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defTabSz="914400"/>
            <a:endParaRPr sz="1600" kern="0">
              <a:solidFill>
                <a:srgbClr val="000000"/>
              </a:solidFill>
              <a:ea typeface="Arial"/>
              <a:cs typeface="Arial"/>
              <a:sym typeface="Arial"/>
            </a:endParaRPr>
          </a:p>
        </p:txBody>
      </p:sp>
      <p:sp>
        <p:nvSpPr>
          <p:cNvPr id="7" name="Shape 7"/>
          <p:cNvSpPr/>
          <p:nvPr/>
        </p:nvSpPr>
        <p:spPr>
          <a:xfrm>
            <a:off x="207818" y="201706"/>
            <a:ext cx="1870364" cy="791416"/>
          </a:xfrm>
          <a:prstGeom prst="rect">
            <a:avLst/>
          </a:prstGeom>
          <a:blipFill rotWithShape="1">
            <a:blip r:embed="rId10">
              <a:alphaModFix/>
            </a:blip>
            <a:stretch>
              <a:fillRect/>
            </a:stretch>
          </a:blipFill>
          <a:ln>
            <a:noFill/>
          </a:ln>
        </p:spPr>
        <p:txBody>
          <a:bodyPr wrap="square" lIns="0" tIns="0" rIns="0" bIns="0" anchor="t" anchorCtr="0">
            <a:noAutofit/>
          </a:bodyPr>
          <a:lstStyle/>
          <a:p>
            <a:pPr defTabSz="914400"/>
            <a:endParaRPr sz="1600" kern="0">
              <a:solidFill>
                <a:srgbClr val="000000"/>
              </a:solidFill>
              <a:latin typeface="Calibri"/>
              <a:ea typeface="Calibri"/>
              <a:cs typeface="Calibri"/>
              <a:sym typeface="Calibri"/>
            </a:endParaRPr>
          </a:p>
        </p:txBody>
      </p:sp>
      <p:sp>
        <p:nvSpPr>
          <p:cNvPr id="8" name="Shape 8"/>
          <p:cNvSpPr/>
          <p:nvPr/>
        </p:nvSpPr>
        <p:spPr>
          <a:xfrm>
            <a:off x="1459057" y="402012"/>
            <a:ext cx="56284" cy="57430"/>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defTabSz="914400"/>
            <a:endParaRPr sz="1600" kern="0">
              <a:solidFill>
                <a:srgbClr val="000000"/>
              </a:solidFill>
              <a:ea typeface="Arial"/>
              <a:cs typeface="Arial"/>
              <a:sym typeface="Arial"/>
            </a:endParaRPr>
          </a:p>
        </p:txBody>
      </p:sp>
      <p:sp>
        <p:nvSpPr>
          <p:cNvPr id="9" name="Shape 9"/>
          <p:cNvSpPr txBox="1">
            <a:spLocks noGrp="1"/>
          </p:cNvSpPr>
          <p:nvPr>
            <p:ph type="title"/>
          </p:nvPr>
        </p:nvSpPr>
        <p:spPr>
          <a:xfrm>
            <a:off x="457489" y="274545"/>
            <a:ext cx="8229023" cy="243728"/>
          </a:xfrm>
          <a:prstGeom prst="rect">
            <a:avLst/>
          </a:prstGeom>
          <a:noFill/>
          <a:ln>
            <a:noFill/>
          </a:ln>
        </p:spPr>
        <p:txBody>
          <a:bodyPr wrap="square" lIns="82045" tIns="82045" rIns="82045" bIns="82045" anchor="t" anchorCtr="0"/>
          <a:lstStyle>
            <a:lvl1pPr marL="0" marR="0" lvl="0" indent="0" algn="ctr" rtl="0">
              <a:spcBef>
                <a:spcPts val="0"/>
              </a:spcBef>
              <a:spcAft>
                <a:spcPts val="0"/>
              </a:spcAft>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18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1800" b="0" i="0" u="none" strike="noStrike" cap="none">
                <a:solidFill>
                  <a:schemeClr val="dk2"/>
                </a:solidFill>
                <a:latin typeface="Calibri"/>
                <a:ea typeface="Calibri"/>
                <a:cs typeface="Calibri"/>
                <a:sym typeface="Calibri"/>
              </a:defRPr>
            </a:lvl6pPr>
            <a:lvl7pPr marL="914400" marR="0" lvl="6" indent="0" algn="ctr" rtl="0">
              <a:spcBef>
                <a:spcPts val="0"/>
              </a:spcBef>
              <a:spcAft>
                <a:spcPts val="0"/>
              </a:spcAft>
              <a:buNone/>
              <a:defRPr sz="1800" b="0" i="0" u="none" strike="noStrike" cap="none">
                <a:solidFill>
                  <a:schemeClr val="dk2"/>
                </a:solidFill>
                <a:latin typeface="Calibri"/>
                <a:ea typeface="Calibri"/>
                <a:cs typeface="Calibri"/>
                <a:sym typeface="Calibri"/>
              </a:defRPr>
            </a:lvl7pPr>
            <a:lvl8pPr marL="1371600" marR="0" lvl="7" indent="0" algn="ctr" rtl="0">
              <a:spcBef>
                <a:spcPts val="0"/>
              </a:spcBef>
              <a:spcAft>
                <a:spcPts val="0"/>
              </a:spcAft>
              <a:buNone/>
              <a:defRPr sz="1800" b="0" i="0" u="none" strike="noStrike" cap="none">
                <a:solidFill>
                  <a:schemeClr val="dk2"/>
                </a:solidFill>
                <a:latin typeface="Calibri"/>
                <a:ea typeface="Calibri"/>
                <a:cs typeface="Calibri"/>
                <a:sym typeface="Calibri"/>
              </a:defRPr>
            </a:lvl8pPr>
            <a:lvl9pPr marL="1828800" marR="0" lvl="8" indent="0" algn="ctr" rtl="0">
              <a:spcBef>
                <a:spcPts val="0"/>
              </a:spcBef>
              <a:spcAft>
                <a:spcPts val="0"/>
              </a:spcAft>
              <a:buNone/>
              <a:defRPr sz="1800" b="0" i="0" u="none" strike="noStrike" cap="none">
                <a:solidFill>
                  <a:schemeClr val="dk2"/>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457489" y="1577228"/>
            <a:ext cx="8229023" cy="245129"/>
          </a:xfrm>
          <a:prstGeom prst="rect">
            <a:avLst/>
          </a:prstGeom>
          <a:noFill/>
          <a:ln>
            <a:noFill/>
          </a:ln>
        </p:spPr>
        <p:txBody>
          <a:bodyPr wrap="square" lIns="82045" tIns="82045" rIns="82045" bIns="82045" anchor="t" anchorCtr="0"/>
          <a:lstStyle>
            <a:lvl1pPr marL="0" marR="0" lvl="0" indent="0" algn="l" rtl="0">
              <a:spcBef>
                <a:spcPts val="360"/>
              </a:spcBef>
              <a:spcAft>
                <a:spcPts val="0"/>
              </a:spcAft>
              <a:buChar char="●"/>
              <a:defRPr sz="1800" b="0" i="0" u="none" strike="noStrike" cap="none">
                <a:solidFill>
                  <a:schemeClr val="dk1"/>
                </a:solidFill>
                <a:latin typeface="Calibri"/>
                <a:ea typeface="Calibri"/>
                <a:cs typeface="Calibri"/>
                <a:sym typeface="Calibri"/>
              </a:defRPr>
            </a:lvl1pPr>
            <a:lvl2pPr marL="455613" marR="0" lvl="1" indent="-11112" algn="l" rtl="0">
              <a:spcBef>
                <a:spcPts val="360"/>
              </a:spcBef>
              <a:spcAft>
                <a:spcPts val="0"/>
              </a:spcAft>
              <a:buChar char="○"/>
              <a:defRPr sz="1800" b="0" i="0" u="none" strike="noStrike" cap="none">
                <a:solidFill>
                  <a:schemeClr val="dk1"/>
                </a:solidFill>
                <a:latin typeface="Calibri"/>
                <a:ea typeface="Calibri"/>
                <a:cs typeface="Calibri"/>
                <a:sym typeface="Calibri"/>
              </a:defRPr>
            </a:lvl2pPr>
            <a:lvl3pPr marL="912813" marR="0" lvl="2" indent="-11112" algn="l" rtl="0">
              <a:spcBef>
                <a:spcPts val="360"/>
              </a:spcBef>
              <a:spcAft>
                <a:spcPts val="0"/>
              </a:spcAft>
              <a:buChar char="■"/>
              <a:defRPr sz="1800" b="0" i="0" u="none" strike="noStrike" cap="none">
                <a:solidFill>
                  <a:schemeClr val="dk1"/>
                </a:solidFill>
                <a:latin typeface="Calibri"/>
                <a:ea typeface="Calibri"/>
                <a:cs typeface="Calibri"/>
                <a:sym typeface="Calibri"/>
              </a:defRPr>
            </a:lvl3pPr>
            <a:lvl4pPr marL="1370013" marR="0" lvl="3" indent="-11112" algn="l" rtl="0">
              <a:spcBef>
                <a:spcPts val="360"/>
              </a:spcBef>
              <a:spcAft>
                <a:spcPts val="0"/>
              </a:spcAft>
              <a:buChar char="●"/>
              <a:defRPr sz="1800" b="0" i="0" u="none" strike="noStrike" cap="none">
                <a:solidFill>
                  <a:schemeClr val="dk1"/>
                </a:solidFill>
                <a:latin typeface="Calibri"/>
                <a:ea typeface="Calibri"/>
                <a:cs typeface="Calibri"/>
                <a:sym typeface="Calibri"/>
              </a:defRPr>
            </a:lvl4pPr>
            <a:lvl5pPr marL="1827213" marR="0" lvl="4" indent="-11113" algn="l" rtl="0">
              <a:spcBef>
                <a:spcPts val="360"/>
              </a:spcBef>
              <a:spcAft>
                <a:spcPts val="0"/>
              </a:spcAft>
              <a:buChar char="○"/>
              <a:defRPr sz="1800" b="0" i="0" u="none" strike="noStrike" cap="none">
                <a:solidFill>
                  <a:schemeClr val="dk1"/>
                </a:solidFill>
                <a:latin typeface="Calibri"/>
                <a:ea typeface="Calibri"/>
                <a:cs typeface="Calibri"/>
                <a:sym typeface="Calibri"/>
              </a:defRPr>
            </a:lvl5pPr>
            <a:lvl6pPr marL="2284930" marR="0" lvl="5" indent="-11629" algn="l" rtl="0">
              <a:spcBef>
                <a:spcPts val="0"/>
              </a:spcBef>
              <a:buChar char="■"/>
              <a:defRPr sz="1800" b="0" i="0" u="none" strike="noStrike" cap="none">
                <a:latin typeface="Calibri"/>
                <a:ea typeface="Calibri"/>
                <a:cs typeface="Calibri"/>
                <a:sym typeface="Calibri"/>
              </a:defRPr>
            </a:lvl6pPr>
            <a:lvl7pPr marL="2741918" marR="0" lvl="6" indent="-11417" algn="l" rtl="0">
              <a:spcBef>
                <a:spcPts val="0"/>
              </a:spcBef>
              <a:buChar char="●"/>
              <a:defRPr sz="1800" b="0" i="0" u="none" strike="noStrike" cap="none">
                <a:latin typeface="Calibri"/>
                <a:ea typeface="Calibri"/>
                <a:cs typeface="Calibri"/>
                <a:sym typeface="Calibri"/>
              </a:defRPr>
            </a:lvl7pPr>
            <a:lvl8pPr marL="3198903" marR="0" lvl="7" indent="-11202" algn="l" rtl="0">
              <a:spcBef>
                <a:spcPts val="0"/>
              </a:spcBef>
              <a:buChar char="○"/>
              <a:defRPr sz="1800" b="0" i="0" u="none" strike="noStrike" cap="none">
                <a:latin typeface="Calibri"/>
                <a:ea typeface="Calibri"/>
                <a:cs typeface="Calibri"/>
                <a:sym typeface="Calibri"/>
              </a:defRPr>
            </a:lvl8pPr>
            <a:lvl9pPr marL="3655888" marR="0" lvl="8" indent="-10988" algn="l" rtl="0">
              <a:spcBef>
                <a:spcPts val="0"/>
              </a:spcBef>
              <a:buChar char="■"/>
              <a:defRPr sz="1800" b="0" i="0" u="none" strike="noStrike" cap="none">
                <a:latin typeface="Calibri"/>
                <a:ea typeface="Calibri"/>
                <a:cs typeface="Calibri"/>
                <a:sym typeface="Calibri"/>
              </a:defRPr>
            </a:lvl9pPr>
          </a:lstStyle>
          <a:p>
            <a:endParaRPr/>
          </a:p>
        </p:txBody>
      </p:sp>
      <p:sp>
        <p:nvSpPr>
          <p:cNvPr id="11" name="Shape 11"/>
          <p:cNvSpPr txBox="1">
            <a:spLocks noGrp="1"/>
          </p:cNvSpPr>
          <p:nvPr>
            <p:ph type="ftr" idx="11"/>
          </p:nvPr>
        </p:nvSpPr>
        <p:spPr>
          <a:xfrm>
            <a:off x="3108614" y="6377548"/>
            <a:ext cx="2926773" cy="246529"/>
          </a:xfrm>
          <a:prstGeom prst="rect">
            <a:avLst/>
          </a:prstGeom>
          <a:noFill/>
          <a:ln>
            <a:noFill/>
          </a:ln>
        </p:spPr>
        <p:txBody>
          <a:bodyPr wrap="square" lIns="82045" tIns="82045" rIns="82045" bIns="82045" anchor="t" anchorCtr="0"/>
          <a:lstStyle>
            <a:lvl1pPr marL="0" marR="0" lvl="0" indent="0" algn="ctr" rtl="0">
              <a:spcBef>
                <a:spcPts val="0"/>
              </a:spcBef>
              <a:spcAft>
                <a:spcPts val="0"/>
              </a:spcAft>
              <a:buNone/>
              <a:defRPr sz="1600">
                <a:solidFill>
                  <a:srgbClr val="888888"/>
                </a:solidFill>
                <a:latin typeface="Calibri"/>
                <a:ea typeface="Calibri"/>
                <a:cs typeface="Calibri"/>
                <a:sym typeface="Calibri"/>
              </a:defRPr>
            </a:lvl1pPr>
            <a:lvl2pPr marL="408867" marR="0" lvl="1" indent="1424" algn="l" rtl="0">
              <a:spcBef>
                <a:spcPts val="0"/>
              </a:spcBef>
              <a:spcAft>
                <a:spcPts val="0"/>
              </a:spcAft>
              <a:buNone/>
              <a:defRPr sz="1600" b="0" i="0" u="none" strike="noStrike" cap="none">
                <a:solidFill>
                  <a:schemeClr val="dk1"/>
                </a:solidFill>
                <a:latin typeface="Arial"/>
                <a:ea typeface="Arial"/>
                <a:cs typeface="Arial"/>
                <a:sym typeface="Arial"/>
              </a:defRPr>
            </a:lvl2pPr>
            <a:lvl3pPr marL="819158" marR="0" lvl="2" indent="1424" algn="l" rtl="0">
              <a:spcBef>
                <a:spcPts val="0"/>
              </a:spcBef>
              <a:spcAft>
                <a:spcPts val="0"/>
              </a:spcAft>
              <a:buNone/>
              <a:defRPr sz="1600" b="0" i="0" u="none" strike="noStrike" cap="none">
                <a:solidFill>
                  <a:schemeClr val="dk1"/>
                </a:solidFill>
                <a:latin typeface="Arial"/>
                <a:ea typeface="Arial"/>
                <a:cs typeface="Arial"/>
                <a:sym typeface="Arial"/>
              </a:defRPr>
            </a:lvl3pPr>
            <a:lvl4pPr marL="1229450" marR="0" lvl="3" indent="1424" algn="l" rtl="0">
              <a:spcBef>
                <a:spcPts val="0"/>
              </a:spcBef>
              <a:spcAft>
                <a:spcPts val="0"/>
              </a:spcAft>
              <a:buNone/>
              <a:defRPr sz="1600" b="0" i="0" u="none" strike="noStrike" cap="none">
                <a:solidFill>
                  <a:schemeClr val="dk1"/>
                </a:solidFill>
                <a:latin typeface="Arial"/>
                <a:ea typeface="Arial"/>
                <a:cs typeface="Arial"/>
                <a:sym typeface="Arial"/>
              </a:defRPr>
            </a:lvl4pPr>
            <a:lvl5pPr marL="1639741" marR="0" lvl="4" indent="1423" algn="l" rtl="0">
              <a:spcBef>
                <a:spcPts val="0"/>
              </a:spcBef>
              <a:spcAft>
                <a:spcPts val="0"/>
              </a:spcAft>
              <a:buNone/>
              <a:defRPr sz="1600" b="0" i="0" u="none" strike="noStrike" cap="none">
                <a:solidFill>
                  <a:schemeClr val="dk1"/>
                </a:solidFill>
                <a:latin typeface="Arial"/>
                <a:ea typeface="Arial"/>
                <a:cs typeface="Arial"/>
                <a:sym typeface="Arial"/>
              </a:defRPr>
            </a:lvl5pPr>
            <a:lvl6pPr marL="2051456" marR="0" lvl="5" indent="0" algn="l" rtl="0">
              <a:spcBef>
                <a:spcPts val="0"/>
              </a:spcBef>
              <a:buNone/>
              <a:defRPr sz="1600" b="0" i="0" u="none" strike="noStrike" cap="none">
                <a:solidFill>
                  <a:schemeClr val="dk1"/>
                </a:solidFill>
                <a:latin typeface="Arial"/>
                <a:ea typeface="Arial"/>
                <a:cs typeface="Arial"/>
                <a:sym typeface="Arial"/>
              </a:defRPr>
            </a:lvl6pPr>
            <a:lvl7pPr marL="2461748" marR="0" lvl="6" indent="0" algn="l" rtl="0">
              <a:spcBef>
                <a:spcPts val="0"/>
              </a:spcBef>
              <a:buNone/>
              <a:defRPr sz="1600" b="0" i="0" u="none" strike="noStrike" cap="none">
                <a:solidFill>
                  <a:schemeClr val="dk1"/>
                </a:solidFill>
                <a:latin typeface="Arial"/>
                <a:ea typeface="Arial"/>
                <a:cs typeface="Arial"/>
                <a:sym typeface="Arial"/>
              </a:defRPr>
            </a:lvl7pPr>
            <a:lvl8pPr marL="2872039" marR="0" lvl="7" indent="0" algn="l" rtl="0">
              <a:spcBef>
                <a:spcPts val="0"/>
              </a:spcBef>
              <a:buNone/>
              <a:defRPr sz="1600" b="0" i="0" u="none" strike="noStrike" cap="none">
                <a:solidFill>
                  <a:schemeClr val="dk1"/>
                </a:solidFill>
                <a:latin typeface="Arial"/>
                <a:ea typeface="Arial"/>
                <a:cs typeface="Arial"/>
                <a:sym typeface="Arial"/>
              </a:defRPr>
            </a:lvl8pPr>
            <a:lvl9pPr marL="3282330" marR="0" lvl="8" indent="0" algn="l" rtl="0">
              <a:spcBef>
                <a:spcPts val="0"/>
              </a:spcBef>
              <a:buNone/>
              <a:defRPr sz="1600" b="0" i="0" u="none" strike="noStrike" cap="none">
                <a:solidFill>
                  <a:schemeClr val="dk1"/>
                </a:solidFill>
                <a:latin typeface="Arial"/>
                <a:ea typeface="Arial"/>
                <a:cs typeface="Arial"/>
                <a:sym typeface="Arial"/>
              </a:defRPr>
            </a:lvl9pPr>
          </a:lstStyle>
          <a:p>
            <a:pPr defTabSz="914400"/>
            <a:endParaRPr kern="0"/>
          </a:p>
        </p:txBody>
      </p:sp>
      <p:sp>
        <p:nvSpPr>
          <p:cNvPr id="12" name="Shape 12"/>
          <p:cNvSpPr txBox="1">
            <a:spLocks noGrp="1"/>
          </p:cNvSpPr>
          <p:nvPr>
            <p:ph type="dt" idx="10"/>
          </p:nvPr>
        </p:nvSpPr>
        <p:spPr>
          <a:xfrm>
            <a:off x="457490" y="6377548"/>
            <a:ext cx="2102715" cy="246529"/>
          </a:xfrm>
          <a:prstGeom prst="rect">
            <a:avLst/>
          </a:prstGeom>
          <a:noFill/>
          <a:ln>
            <a:noFill/>
          </a:ln>
        </p:spPr>
        <p:txBody>
          <a:bodyPr wrap="square" lIns="82045" tIns="82045" rIns="82045" bIns="82045" anchor="t" anchorCtr="0"/>
          <a:lstStyle>
            <a:lvl1pPr marL="0" marR="0" lvl="0" indent="0" algn="l" rtl="0">
              <a:spcBef>
                <a:spcPts val="0"/>
              </a:spcBef>
              <a:spcAft>
                <a:spcPts val="0"/>
              </a:spcAft>
              <a:buNone/>
              <a:defRPr sz="1600">
                <a:solidFill>
                  <a:srgbClr val="888888"/>
                </a:solidFill>
                <a:latin typeface="Calibri"/>
                <a:ea typeface="Calibri"/>
                <a:cs typeface="Calibri"/>
                <a:sym typeface="Calibri"/>
              </a:defRPr>
            </a:lvl1pPr>
            <a:lvl2pPr marL="408867" marR="0" lvl="1" indent="1424" algn="l" rtl="0">
              <a:spcBef>
                <a:spcPts val="0"/>
              </a:spcBef>
              <a:spcAft>
                <a:spcPts val="0"/>
              </a:spcAft>
              <a:buNone/>
              <a:defRPr sz="1600" b="0" i="0" u="none" strike="noStrike" cap="none">
                <a:solidFill>
                  <a:schemeClr val="dk1"/>
                </a:solidFill>
                <a:latin typeface="Arial"/>
                <a:ea typeface="Arial"/>
                <a:cs typeface="Arial"/>
                <a:sym typeface="Arial"/>
              </a:defRPr>
            </a:lvl2pPr>
            <a:lvl3pPr marL="819158" marR="0" lvl="2" indent="1424" algn="l" rtl="0">
              <a:spcBef>
                <a:spcPts val="0"/>
              </a:spcBef>
              <a:spcAft>
                <a:spcPts val="0"/>
              </a:spcAft>
              <a:buNone/>
              <a:defRPr sz="1600" b="0" i="0" u="none" strike="noStrike" cap="none">
                <a:solidFill>
                  <a:schemeClr val="dk1"/>
                </a:solidFill>
                <a:latin typeface="Arial"/>
                <a:ea typeface="Arial"/>
                <a:cs typeface="Arial"/>
                <a:sym typeface="Arial"/>
              </a:defRPr>
            </a:lvl3pPr>
            <a:lvl4pPr marL="1229450" marR="0" lvl="3" indent="1424" algn="l" rtl="0">
              <a:spcBef>
                <a:spcPts val="0"/>
              </a:spcBef>
              <a:spcAft>
                <a:spcPts val="0"/>
              </a:spcAft>
              <a:buNone/>
              <a:defRPr sz="1600" b="0" i="0" u="none" strike="noStrike" cap="none">
                <a:solidFill>
                  <a:schemeClr val="dk1"/>
                </a:solidFill>
                <a:latin typeface="Arial"/>
                <a:ea typeface="Arial"/>
                <a:cs typeface="Arial"/>
                <a:sym typeface="Arial"/>
              </a:defRPr>
            </a:lvl4pPr>
            <a:lvl5pPr marL="1639741" marR="0" lvl="4" indent="1423" algn="l" rtl="0">
              <a:spcBef>
                <a:spcPts val="0"/>
              </a:spcBef>
              <a:spcAft>
                <a:spcPts val="0"/>
              </a:spcAft>
              <a:buNone/>
              <a:defRPr sz="1600" b="0" i="0" u="none" strike="noStrike" cap="none">
                <a:solidFill>
                  <a:schemeClr val="dk1"/>
                </a:solidFill>
                <a:latin typeface="Arial"/>
                <a:ea typeface="Arial"/>
                <a:cs typeface="Arial"/>
                <a:sym typeface="Arial"/>
              </a:defRPr>
            </a:lvl5pPr>
            <a:lvl6pPr marL="2051456" marR="0" lvl="5" indent="0" algn="l" rtl="0">
              <a:spcBef>
                <a:spcPts val="0"/>
              </a:spcBef>
              <a:buNone/>
              <a:defRPr sz="1600" b="0" i="0" u="none" strike="noStrike" cap="none">
                <a:solidFill>
                  <a:schemeClr val="dk1"/>
                </a:solidFill>
                <a:latin typeface="Arial"/>
                <a:ea typeface="Arial"/>
                <a:cs typeface="Arial"/>
                <a:sym typeface="Arial"/>
              </a:defRPr>
            </a:lvl6pPr>
            <a:lvl7pPr marL="2461748" marR="0" lvl="6" indent="0" algn="l" rtl="0">
              <a:spcBef>
                <a:spcPts val="0"/>
              </a:spcBef>
              <a:buNone/>
              <a:defRPr sz="1600" b="0" i="0" u="none" strike="noStrike" cap="none">
                <a:solidFill>
                  <a:schemeClr val="dk1"/>
                </a:solidFill>
                <a:latin typeface="Arial"/>
                <a:ea typeface="Arial"/>
                <a:cs typeface="Arial"/>
                <a:sym typeface="Arial"/>
              </a:defRPr>
            </a:lvl7pPr>
            <a:lvl8pPr marL="2872039" marR="0" lvl="7" indent="0" algn="l" rtl="0">
              <a:spcBef>
                <a:spcPts val="0"/>
              </a:spcBef>
              <a:buNone/>
              <a:defRPr sz="1600" b="0" i="0" u="none" strike="noStrike" cap="none">
                <a:solidFill>
                  <a:schemeClr val="dk1"/>
                </a:solidFill>
                <a:latin typeface="Arial"/>
                <a:ea typeface="Arial"/>
                <a:cs typeface="Arial"/>
                <a:sym typeface="Arial"/>
              </a:defRPr>
            </a:lvl8pPr>
            <a:lvl9pPr marL="3282330" marR="0" lvl="8" indent="0" algn="l" rtl="0">
              <a:spcBef>
                <a:spcPts val="0"/>
              </a:spcBef>
              <a:buNone/>
              <a:defRPr sz="1600" b="0" i="0" u="none" strike="noStrike" cap="none">
                <a:solidFill>
                  <a:schemeClr val="dk1"/>
                </a:solidFill>
                <a:latin typeface="Arial"/>
                <a:ea typeface="Arial"/>
                <a:cs typeface="Arial"/>
                <a:sym typeface="Arial"/>
              </a:defRPr>
            </a:lvl9pPr>
          </a:lstStyle>
          <a:p>
            <a:pPr defTabSz="914400"/>
            <a:endParaRPr kern="0"/>
          </a:p>
        </p:txBody>
      </p:sp>
      <p:sp>
        <p:nvSpPr>
          <p:cNvPr id="13" name="Shape 13"/>
          <p:cNvSpPr txBox="1">
            <a:spLocks noGrp="1"/>
          </p:cNvSpPr>
          <p:nvPr>
            <p:ph type="sldNum" idx="12"/>
          </p:nvPr>
        </p:nvSpPr>
        <p:spPr>
          <a:xfrm>
            <a:off x="6583796" y="6377548"/>
            <a:ext cx="2102716" cy="246529"/>
          </a:xfrm>
          <a:prstGeom prst="rect">
            <a:avLst/>
          </a:prstGeom>
          <a:noFill/>
          <a:ln>
            <a:noFill/>
          </a:ln>
        </p:spPr>
        <p:txBody>
          <a:bodyPr wrap="square" lIns="0" tIns="0" rIns="0" bIns="0" anchor="t" anchorCtr="0">
            <a:noAutofit/>
          </a:bodyPr>
          <a:lstStyle/>
          <a:p>
            <a:pPr algn="r" defTabSz="914400">
              <a:buSzPct val="25000"/>
            </a:pPr>
            <a:fld id="{00000000-1234-1234-1234-123412341234}" type="slidenum">
              <a:rPr lang="en-US" sz="1600" kern="0" smtClean="0">
                <a:solidFill>
                  <a:srgbClr val="898989"/>
                </a:solidFill>
                <a:latin typeface="Calibri"/>
                <a:ea typeface="Calibri"/>
                <a:cs typeface="Calibri"/>
                <a:sym typeface="Calibri"/>
              </a:rPr>
              <a:pPr algn="r" defTabSz="914400">
                <a:buSzPct val="25000"/>
              </a:pPr>
              <a:t>‹#›</a:t>
            </a:fld>
            <a:endParaRPr lang="en-US" sz="1600" kern="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915026874"/>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1" r:id="rId4"/>
    <p:sldLayoutId id="2147483713" r:id="rId5"/>
    <p:sldLayoutId id="2147483714" r:id="rId6"/>
    <p:sldLayoutId id="2147483715" r:id="rId7"/>
    <p:sldLayoutId id="214748371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3EBE5AE7-3F3D-45D9-8953-4E86101FDE7E}"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Tree>
    <p:extLst>
      <p:ext uri="{BB962C8B-B14F-4D97-AF65-F5344CB8AC3E}">
        <p14:creationId xmlns:p14="http://schemas.microsoft.com/office/powerpoint/2010/main" val="24594099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ctr" rtl="0" eaLnBrk="0" fontAlgn="base" hangingPunct="0">
        <a:spcBef>
          <a:spcPct val="0"/>
        </a:spcBef>
        <a:spcAft>
          <a:spcPct val="0"/>
        </a:spcAft>
        <a:defRPr sz="4400" kern="1200">
          <a:solidFill>
            <a:schemeClr val="bg1"/>
          </a:solidFill>
          <a:latin typeface="Calibri" panose="020F0502020204030204" pitchFamily="34" charset="0"/>
          <a:ea typeface="ＭＳ Ｐゴシック" panose="020B0600070205080204" pitchFamily="34" charset="-128"/>
          <a:cs typeface="ＭＳ Ｐゴシック" charset="-128"/>
        </a:defRPr>
      </a:lvl1pPr>
      <a:lvl2pPr algn="ctr" rtl="0" eaLnBrk="0" fontAlgn="base" hangingPunct="0">
        <a:spcBef>
          <a:spcPct val="0"/>
        </a:spcBef>
        <a:spcAft>
          <a:spcPct val="0"/>
        </a:spcAft>
        <a:defRPr sz="4400">
          <a:solidFill>
            <a:schemeClr val="bg1"/>
          </a:solidFill>
          <a:latin typeface="Calibri" pitchFamily="34" charset="0"/>
          <a:ea typeface="ＭＳ Ｐゴシック" panose="020B0600070205080204" pitchFamily="34" charset="-128"/>
          <a:cs typeface="ＭＳ Ｐゴシック" charset="-128"/>
        </a:defRPr>
      </a:lvl2pPr>
      <a:lvl3pPr algn="ctr" rtl="0" eaLnBrk="0" fontAlgn="base" hangingPunct="0">
        <a:spcBef>
          <a:spcPct val="0"/>
        </a:spcBef>
        <a:spcAft>
          <a:spcPct val="0"/>
        </a:spcAft>
        <a:defRPr sz="4400">
          <a:solidFill>
            <a:schemeClr val="bg1"/>
          </a:solidFill>
          <a:latin typeface="Calibri" pitchFamily="34" charset="0"/>
          <a:ea typeface="ＭＳ Ｐゴシック" panose="020B0600070205080204" pitchFamily="34" charset="-128"/>
          <a:cs typeface="ＭＳ Ｐゴシック" charset="-128"/>
        </a:defRPr>
      </a:lvl3pPr>
      <a:lvl4pPr algn="ctr" rtl="0" eaLnBrk="0" fontAlgn="base" hangingPunct="0">
        <a:spcBef>
          <a:spcPct val="0"/>
        </a:spcBef>
        <a:spcAft>
          <a:spcPct val="0"/>
        </a:spcAft>
        <a:defRPr sz="4400">
          <a:solidFill>
            <a:schemeClr val="bg1"/>
          </a:solidFill>
          <a:latin typeface="Calibri" pitchFamily="34" charset="0"/>
          <a:ea typeface="ＭＳ Ｐゴシック" panose="020B0600070205080204" pitchFamily="34" charset="-128"/>
          <a:cs typeface="ＭＳ Ｐゴシック" charset="-128"/>
        </a:defRPr>
      </a:lvl4pPr>
      <a:lvl5pPr algn="ctr" rtl="0" eaLnBrk="0" fontAlgn="base" hangingPunct="0">
        <a:spcBef>
          <a:spcPct val="0"/>
        </a:spcBef>
        <a:spcAft>
          <a:spcPct val="0"/>
        </a:spcAft>
        <a:defRPr sz="4400">
          <a:solidFill>
            <a:schemeClr val="bg1"/>
          </a:solidFill>
          <a:latin typeface="Calibri" pitchFamily="34" charset="0"/>
          <a:ea typeface="ＭＳ Ｐゴシック" panose="020B0600070205080204" pitchFamily="34" charset="-128"/>
          <a:cs typeface="ＭＳ Ｐゴシック" charset="-128"/>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Calibri" panose="020F0502020204030204" pitchFamily="34" charset="0"/>
          <a:ea typeface="ＭＳ Ｐゴシック" panose="020B0600070205080204" pitchFamily="34" charset="-128"/>
          <a:cs typeface="ＭＳ Ｐゴシック" charset="-128"/>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Calibri" panose="020F0502020204030204" pitchFamily="34" charset="0"/>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anose="020F0502020204030204" pitchFamily="34" charset="0"/>
          <a:ea typeface="ＭＳ Ｐゴシック" charset="-128"/>
          <a:cs typeface="ＭＳ Ｐゴシック"/>
        </a:defRPr>
      </a:lvl3pPr>
      <a:lvl4pPr marL="1600200" indent="-228600" algn="l" rtl="0" eaLnBrk="0" fontAlgn="base" hangingPunct="0">
        <a:spcBef>
          <a:spcPct val="20000"/>
        </a:spcBef>
        <a:spcAft>
          <a:spcPct val="0"/>
        </a:spcAft>
        <a:buFont typeface="Wingdings" pitchFamily="2" charset="2"/>
        <a:buChar char="Ø"/>
        <a:defRPr sz="2000" kern="1200">
          <a:solidFill>
            <a:schemeClr val="tx1"/>
          </a:solidFill>
          <a:latin typeface="Calibri" panose="020F0502020204030204" pitchFamily="34" charset="0"/>
          <a:ea typeface="ＭＳ Ｐゴシック" charset="-128"/>
          <a:cs typeface="ＭＳ Ｐゴシック"/>
        </a:defRPr>
      </a:lvl4pPr>
      <a:lvl5pPr marL="2057400" indent="-228600" algn="l" rtl="0" eaLnBrk="0" fontAlgn="base" hangingPunct="0">
        <a:spcBef>
          <a:spcPct val="20000"/>
        </a:spcBef>
        <a:spcAft>
          <a:spcPct val="0"/>
        </a:spcAft>
        <a:buFont typeface="Courier New" pitchFamily="49" charset="0"/>
        <a:buChar char="o"/>
        <a:defRPr sz="2000" kern="1200">
          <a:solidFill>
            <a:schemeClr val="tx1"/>
          </a:solidFill>
          <a:latin typeface="Calibri" panose="020F0502020204030204" pitchFamily="34" charset="0"/>
          <a:ea typeface="ＭＳ Ｐゴシック" charset="-128"/>
          <a:cs typeface="ＭＳ Ｐゴシック"/>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0" y="0"/>
            <a:ext cx="9144000" cy="11430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0"/>
              </a:spcBef>
              <a:spcAft>
                <a:spcPct val="0"/>
              </a:spcAft>
            </a:pPr>
            <a:fld id="{1A93CB37-06E4-4D59-A5D4-2DCF3D2BC3D1}" type="slidenum">
              <a:rPr lang="en-US" altLang="en-US">
                <a:solidFill>
                  <a:srgbClr val="003399"/>
                </a:solidFill>
                <a:latin typeface="Verdana" pitchFamily="34" charset="0"/>
              </a:rPr>
              <a:pPr defTabSz="914400" fontAlgn="base">
                <a:spcBef>
                  <a:spcPct val="0"/>
                </a:spcBef>
                <a:spcAft>
                  <a:spcPct val="0"/>
                </a:spcAft>
              </a:pPr>
              <a:t>‹#›</a:t>
            </a:fld>
            <a:endParaRPr lang="en-US" altLang="en-US" dirty="0">
              <a:solidFill>
                <a:srgbClr val="000000"/>
              </a:solidFill>
              <a:latin typeface="Verdana" pitchFamily="34" charset="0"/>
            </a:endParaRPr>
          </a:p>
        </p:txBody>
      </p:sp>
    </p:spTree>
    <p:extLst>
      <p:ext uri="{BB962C8B-B14F-4D97-AF65-F5344CB8AC3E}">
        <p14:creationId xmlns:p14="http://schemas.microsoft.com/office/powerpoint/2010/main" val="31919786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ctr" rtl="0" eaLnBrk="0" fontAlgn="base" hangingPunct="0">
        <a:spcBef>
          <a:spcPct val="0"/>
        </a:spcBef>
        <a:spcAft>
          <a:spcPct val="0"/>
        </a:spcAft>
        <a:defRPr sz="4400" kern="1200">
          <a:solidFill>
            <a:schemeClr val="bg1"/>
          </a:solidFill>
          <a:latin typeface="Calibri" panose="020F0502020204030204"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Calibri" panose="020F0502020204030204" pitchFamily="34" charset="0"/>
          <a:ea typeface="ＭＳ Ｐゴシック" charset="0"/>
          <a:cs typeface="ＭＳ Ｐゴシック" charset="0"/>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Calibri" panose="020F0502020204030204" pitchFamily="34" charset="0"/>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anose="020F0502020204030204" pitchFamily="34" charset="0"/>
          <a:ea typeface="ＭＳ Ｐゴシック" charset="0"/>
          <a:cs typeface="ＭＳ Ｐゴシック"/>
        </a:defRPr>
      </a:lvl3pPr>
      <a:lvl4pPr marL="1600200" indent="-228600" algn="l" rtl="0" eaLnBrk="0" fontAlgn="base" hangingPunct="0">
        <a:spcBef>
          <a:spcPct val="20000"/>
        </a:spcBef>
        <a:spcAft>
          <a:spcPct val="0"/>
        </a:spcAft>
        <a:buFont typeface="Wingdings" pitchFamily="2" charset="2"/>
        <a:buChar char="Ø"/>
        <a:defRPr sz="2000" kern="1200">
          <a:solidFill>
            <a:schemeClr val="tx1"/>
          </a:solidFill>
          <a:latin typeface="Calibri" panose="020F0502020204030204" pitchFamily="34" charset="0"/>
          <a:ea typeface="ＭＳ Ｐゴシック" charset="0"/>
          <a:cs typeface="ＭＳ Ｐゴシック"/>
        </a:defRPr>
      </a:lvl4pPr>
      <a:lvl5pPr marL="2057400" indent="-228600" algn="l" rtl="0" eaLnBrk="0" fontAlgn="base" hangingPunct="0">
        <a:spcBef>
          <a:spcPct val="20000"/>
        </a:spcBef>
        <a:spcAft>
          <a:spcPct val="0"/>
        </a:spcAft>
        <a:buFont typeface="Courier New" pitchFamily="49" charset="0"/>
        <a:buChar char="o"/>
        <a:defRPr sz="2000" kern="1200">
          <a:solidFill>
            <a:schemeClr val="tx1"/>
          </a:solidFill>
          <a:latin typeface="Calibri" panose="020F0502020204030204" pitchFamily="34" charset="0"/>
          <a:ea typeface="ＭＳ Ｐゴシック" charset="0"/>
          <a:cs typeface="ＭＳ Ｐゴシック"/>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p:cNvSpPr/>
          <p:nvPr/>
        </p:nvSpPr>
        <p:spPr>
          <a:xfrm>
            <a:off x="8561388" y="6445250"/>
            <a:ext cx="577850" cy="366713"/>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1E0EBC09-61D7-43CD-A3A5-9715BD5545E2}" type="slidenum">
              <a:rPr lang="en-US" altLang="en-US">
                <a:solidFill>
                  <a:srgbClr val="003399"/>
                </a:solidFill>
                <a:latin typeface="Verdana" panose="020B0604030504040204" pitchFamily="34" charset="0"/>
              </a:rPr>
              <a:pPr defTabSz="914400" fontAlgn="base">
                <a:spcBef>
                  <a:spcPct val="0"/>
                </a:spcBef>
                <a:spcAft>
                  <a:spcPct val="0"/>
                </a:spcAft>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35385113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ctr" rtl="0" eaLnBrk="0" fontAlgn="base" hangingPunct="0">
        <a:spcBef>
          <a:spcPct val="0"/>
        </a:spcBef>
        <a:spcAft>
          <a:spcPct val="0"/>
        </a:spcAft>
        <a:defRPr sz="4400" kern="1200">
          <a:solidFill>
            <a:schemeClr val="bg1"/>
          </a:solidFill>
          <a:latin typeface="Calibri" panose="020F0502020204030204" pitchFamily="34" charset="0"/>
          <a:ea typeface="ＭＳ Ｐゴシック" pitchFamily="34" charset="-128"/>
          <a:cs typeface="ＭＳ Ｐゴシック" charset="-128"/>
        </a:defRPr>
      </a:lvl1pPr>
      <a:lvl2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ＭＳ Ｐゴシック" charset="-128"/>
        </a:defRPr>
      </a:lvl2pPr>
      <a:lvl3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ＭＳ Ｐゴシック" charset="-128"/>
        </a:defRPr>
      </a:lvl3pPr>
      <a:lvl4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ＭＳ Ｐゴシック" charset="-128"/>
        </a:defRPr>
      </a:lvl4pPr>
      <a:lvl5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ＭＳ Ｐゴシック" charset="-128"/>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sz="3200" kern="1200">
          <a:solidFill>
            <a:schemeClr val="tx1"/>
          </a:solidFill>
          <a:latin typeface="Calibri" panose="020F0502020204030204" pitchFamily="34" charset="0"/>
          <a:ea typeface="ＭＳ Ｐゴシック" pitchFamily="34" charset="-128"/>
          <a:cs typeface="ＭＳ Ｐゴシック" charset="-128"/>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Calibri" panose="020F0502020204030204" pitchFamily="34" charset="0"/>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ＭＳ Ｐゴシック" charset="-128"/>
          <a:cs typeface="+mn-cs"/>
        </a:defRPr>
      </a:lvl3pPr>
      <a:lvl4pPr marL="1600200" indent="-228600" algn="l" rtl="0" eaLnBrk="0" fontAlgn="base" hangingPunct="0">
        <a:spcBef>
          <a:spcPct val="20000"/>
        </a:spcBef>
        <a:spcAft>
          <a:spcPct val="0"/>
        </a:spcAft>
        <a:buFont typeface="Wingdings" panose="05000000000000000000" pitchFamily="2" charset="2"/>
        <a:buChar char="Ø"/>
        <a:defRPr sz="2000" kern="1200">
          <a:solidFill>
            <a:schemeClr val="tx1"/>
          </a:solidFill>
          <a:latin typeface="Calibri" panose="020F0502020204030204" pitchFamily="34" charset="0"/>
          <a:ea typeface="ＭＳ Ｐゴシック" charset="-128"/>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Calibri" panose="020F0502020204030204" pitchFamily="34" charset="0"/>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mailto:JenniferM@RespectAbility.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disabilitycompendium.org/docs/default-source/2015-compendium/compendium_2015_final.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labormarketinfo.edd.ca.gov/Publications/Labor-Market-Analysis/calmr.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www.disabilitycompendium.org/docs/default-source/2014-compendium/2014_compendium.pdf" TargetMode="External"/><Relationship Id="rId4" Type="http://schemas.openxmlformats.org/officeDocument/2006/relationships/hyperlink" Target="https://factfinder.census.gov/faces/tableservices/jsf/pages/productview.xhtml?pid=ACS_13_3YR_S0201&amp;prodType=tablehttps://factfinder.census.gov/faces/tableservices/jsf/pages/productview.xhtml?pid=ACS_15_1YR_B18120&amp;prodType=tabl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nces.ed.gov/programs/coe/indicator_cgg.asp"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bi.nlm.nih.gov/pmc/articles/PMC349055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ls.gov/opub/ted/2015/people-with-a-disability-less-likely-to-have-completed-a-bachelors-degree.ht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bls.gov/opub/mlr/2003/05/art3full.pdfhttp:/lapublichealth.org/wwwfiles/ph/hae/ha/Disability02.pdf" TargetMode="External"/><Relationship Id="rId2" Type="http://schemas.openxmlformats.org/officeDocument/2006/relationships/hyperlink" Target="http://ajph.aphapublications.org/doi/pdf/10.2105/AJPH.2014.302182" TargetMode="Externa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lapublichealth.org/wwwfiles/ph/hae/ha/Disability02.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rudermanfoundation.org/blog/article/the-ruderman-white-paper-employment-of-actors-with-disabilities-in-televis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rtcil.org/products/media/guidelines#Person-First" TargetMode="External"/><Relationship Id="rId2" Type="http://schemas.openxmlformats.org/officeDocument/2006/relationships/hyperlink" Target="http://ncdj.org/style-guide/" TargetMode="External"/><Relationship Id="rId1" Type="http://schemas.openxmlformats.org/officeDocument/2006/relationships/slideLayout" Target="../slideLayouts/slideLayout2.xml"/><Relationship Id="rId4" Type="http://schemas.openxmlformats.org/officeDocument/2006/relationships/hyperlink" Target="http://ncdj.org/2015/09/terms-to-avoid-when-writing-about-disability/"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unitedspinal.org/disability-etiquett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hyperlink" Target="http://bit.ly/2jOl3FL" TargetMode="External"/><Relationship Id="rId7" Type="http://schemas.openxmlformats.org/officeDocument/2006/relationships/hyperlink" Target="http://bit.ly/2zrgFp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bit.ly/2AueSyx" TargetMode="External"/><Relationship Id="rId5" Type="http://schemas.openxmlformats.org/officeDocument/2006/relationships/hyperlink" Target="http://bit.ly/2Bxy0Lk" TargetMode="External"/><Relationship Id="rId4" Type="http://schemas.openxmlformats.org/officeDocument/2006/relationships/hyperlink" Target="http://bit.ly/2nr4moJ"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jpmorganchase.com/corporate/news/pr/new-conference-accessibility-initiative.ht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hSrfeCk_Bzw&amp;list=PL7lfR31A58RZMwsBsvnLGK7OoQ7MESmAm&amp;index=5"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41.jpg"/><Relationship Id="rId4" Type="http://schemas.openxmlformats.org/officeDocument/2006/relationships/image" Target="../media/image40.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hyperlink" Target="http://www.cct.org/wp-content/uploads/2015/08/2015ADAComplianceGuide.pdf"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respectability.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glaad.org/whereweareontv16" TargetMode="External"/><Relationship Id="rId2" Type="http://schemas.openxmlformats.org/officeDocument/2006/relationships/hyperlink" Target="http://www.disabilitycompendium.org/statistics" TargetMode="External"/><Relationship Id="rId1" Type="http://schemas.openxmlformats.org/officeDocument/2006/relationships/slideLayout" Target="../slideLayouts/slideLayout2.xml"/><Relationship Id="rId6" Type="http://schemas.openxmlformats.org/officeDocument/2006/relationships/hyperlink" Target="http://www1.nyc.gov/site/diversity/index.page" TargetMode="External"/><Relationship Id="rId5" Type="http://schemas.openxmlformats.org/officeDocument/2006/relationships/hyperlink" Target="https://www.washingtonpost.com/news/act-four/wp/2016/09/07/in-hollywood-people-with-disabilities-are-almost-nonexistent/?utm_term=.4b964f397db5" TargetMode="External"/><Relationship Id="rId4" Type="http://schemas.openxmlformats.org/officeDocument/2006/relationships/hyperlink" Target="http://variety.com/2016/film/awards/hollywood-people-with-disabilities-speechless-1201938396/"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emf"/><Relationship Id="rId4" Type="http://schemas.openxmlformats.org/officeDocument/2006/relationships/image" Target="../media/image13.png"/><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5"/>
        <p:cNvGrpSpPr/>
        <p:nvPr/>
      </p:nvGrpSpPr>
      <p:grpSpPr>
        <a:xfrm>
          <a:off x="0" y="0"/>
          <a:ext cx="0" cy="0"/>
          <a:chOff x="0" y="0"/>
          <a:chExt cx="0" cy="0"/>
        </a:xfrm>
      </p:grpSpPr>
      <p:pic>
        <p:nvPicPr>
          <p:cNvPr id="48" name="Shape 48" descr="Respectability's black and gold logo with the tagline: Fighting Stigmas. Advacning Opportunities.&#10;"/>
          <p:cNvPicPr preferRelativeResize="0"/>
          <p:nvPr/>
        </p:nvPicPr>
        <p:blipFill rotWithShape="1">
          <a:blip r:embed="rId3">
            <a:alphaModFix/>
          </a:blip>
          <a:srcRect/>
          <a:stretch/>
        </p:blipFill>
        <p:spPr>
          <a:xfrm>
            <a:off x="340244" y="3530433"/>
            <a:ext cx="4109641" cy="1695015"/>
          </a:xfrm>
          <a:prstGeom prst="rect">
            <a:avLst/>
          </a:prstGeom>
          <a:noFill/>
          <a:ln>
            <a:noFill/>
          </a:ln>
        </p:spPr>
      </p:pic>
      <p:sp>
        <p:nvSpPr>
          <p:cNvPr id="50" name="Shape 50"/>
          <p:cNvSpPr txBox="1"/>
          <p:nvPr/>
        </p:nvSpPr>
        <p:spPr>
          <a:xfrm>
            <a:off x="76200" y="5612444"/>
            <a:ext cx="5527964" cy="1059114"/>
          </a:xfrm>
          <a:prstGeom prst="rect">
            <a:avLst/>
          </a:prstGeom>
          <a:noFill/>
          <a:ln>
            <a:noFill/>
          </a:ln>
        </p:spPr>
        <p:txBody>
          <a:bodyPr wrap="square" lIns="82036" tIns="41006" rIns="82036" bIns="41006" anchor="t" anchorCtr="0">
            <a:noAutofit/>
          </a:bodyPr>
          <a:lstStyle/>
          <a:p>
            <a:pPr defTabSz="820583">
              <a:buSzPct val="25000"/>
            </a:pPr>
            <a:r>
              <a:rPr lang="en-US" kern="0" dirty="0">
                <a:solidFill>
                  <a:srgbClr val="000000"/>
                </a:solidFill>
                <a:latin typeface="Georgia"/>
                <a:ea typeface="Georgia"/>
                <a:cs typeface="Georgia"/>
                <a:sym typeface="Georgia"/>
              </a:rPr>
              <a:t>Jennifer Laszlo Mizrahi, President, RespectAbility</a:t>
            </a:r>
          </a:p>
          <a:p>
            <a:pPr defTabSz="820583">
              <a:buSzPct val="25000"/>
            </a:pPr>
            <a:r>
              <a:rPr lang="en-US" kern="0" dirty="0">
                <a:solidFill>
                  <a:srgbClr val="000000"/>
                </a:solidFill>
                <a:latin typeface="Georgia"/>
                <a:ea typeface="Georgia"/>
                <a:cs typeface="Georgia"/>
                <a:sym typeface="Georgia"/>
              </a:rPr>
              <a:t>Contact: </a:t>
            </a:r>
            <a:r>
              <a:rPr lang="en-US" u="sng" kern="0" dirty="0">
                <a:solidFill>
                  <a:srgbClr val="0000FF"/>
                </a:solidFill>
                <a:latin typeface="Georgia"/>
                <a:ea typeface="Georgia"/>
                <a:cs typeface="Georgia"/>
                <a:sym typeface="Georgia"/>
                <a:hlinkClick r:id="rId4"/>
              </a:rPr>
              <a:t>JenniferM@RespectAbility.org</a:t>
            </a:r>
          </a:p>
          <a:p>
            <a:pPr defTabSz="820583">
              <a:buSzPct val="25000"/>
            </a:pPr>
            <a:r>
              <a:rPr lang="en-US" kern="0" dirty="0">
                <a:solidFill>
                  <a:srgbClr val="000000"/>
                </a:solidFill>
                <a:latin typeface="Georgia"/>
                <a:ea typeface="Georgia"/>
                <a:cs typeface="Georgia"/>
                <a:sym typeface="Georgia"/>
              </a:rPr>
              <a:t>(202) 365-0787</a:t>
            </a:r>
          </a:p>
        </p:txBody>
      </p:sp>
      <p:pic>
        <p:nvPicPr>
          <p:cNvPr id="52" name="Shape 52" descr="Headshot of Calvin Harris, Chairman  "/>
          <p:cNvPicPr preferRelativeResize="0"/>
          <p:nvPr/>
        </p:nvPicPr>
        <p:blipFill rotWithShape="1">
          <a:blip r:embed="rId5">
            <a:alphaModFix/>
          </a:blip>
          <a:srcRect/>
          <a:stretch/>
        </p:blipFill>
        <p:spPr>
          <a:xfrm>
            <a:off x="7050183" y="3914166"/>
            <a:ext cx="1594318" cy="2153779"/>
          </a:xfrm>
          <a:prstGeom prst="rect">
            <a:avLst/>
          </a:prstGeom>
          <a:noFill/>
          <a:ln>
            <a:noFill/>
          </a:ln>
        </p:spPr>
      </p:pic>
      <p:sp>
        <p:nvSpPr>
          <p:cNvPr id="54" name="Shape 54"/>
          <p:cNvSpPr txBox="1"/>
          <p:nvPr/>
        </p:nvSpPr>
        <p:spPr>
          <a:xfrm>
            <a:off x="6628535" y="6086941"/>
            <a:ext cx="2550000" cy="406511"/>
          </a:xfrm>
          <a:prstGeom prst="rect">
            <a:avLst/>
          </a:prstGeom>
          <a:noFill/>
          <a:ln>
            <a:noFill/>
          </a:ln>
        </p:spPr>
        <p:txBody>
          <a:bodyPr wrap="square" lIns="82036" tIns="82036" rIns="82036" bIns="82036" anchor="t" anchorCtr="0">
            <a:noAutofit/>
          </a:bodyPr>
          <a:lstStyle/>
          <a:p>
            <a:pPr indent="-19943" defTabSz="820583">
              <a:buClr>
                <a:srgbClr val="000000"/>
              </a:buClr>
              <a:buSzPct val="25000"/>
            </a:pPr>
            <a:r>
              <a:rPr lang="en-US" sz="1300" kern="0">
                <a:solidFill>
                  <a:srgbClr val="000000"/>
                </a:solidFill>
                <a:latin typeface="Georgia"/>
                <a:ea typeface="Georgia"/>
                <a:cs typeface="Georgia"/>
                <a:sym typeface="Georgia"/>
              </a:rPr>
              <a:t>Calvin Harris, Chairman </a:t>
            </a:r>
          </a:p>
        </p:txBody>
      </p:sp>
      <p:sp>
        <p:nvSpPr>
          <p:cNvPr id="46" name="Shape 46"/>
          <p:cNvSpPr txBox="1">
            <a:spLocks noGrp="1"/>
          </p:cNvSpPr>
          <p:nvPr>
            <p:ph type="title" idx="4294967295"/>
          </p:nvPr>
        </p:nvSpPr>
        <p:spPr>
          <a:xfrm>
            <a:off x="304800" y="414275"/>
            <a:ext cx="8229023" cy="243728"/>
          </a:xfrm>
          <a:prstGeom prst="rect">
            <a:avLst/>
          </a:prstGeom>
          <a:noFill/>
          <a:ln>
            <a:noFill/>
          </a:ln>
        </p:spPr>
        <p:txBody>
          <a:bodyPr wrap="square" lIns="0" tIns="0" rIns="0" bIns="0" anchor="t" anchorCtr="0">
            <a:noAutofit/>
          </a:bodyPr>
          <a:lstStyle/>
          <a:p>
            <a:pPr algn="l">
              <a:buSzPct val="25000"/>
            </a:pPr>
            <a:r>
              <a:rPr lang="en-US" sz="4000" b="1" dirty="0">
                <a:solidFill>
                  <a:schemeClr val="tx1"/>
                </a:solidFill>
              </a:rPr>
              <a:t>Hollywood Disability Toolkit: The </a:t>
            </a:r>
            <a:r>
              <a:rPr lang="en-US" sz="4000" b="1" dirty="0" err="1">
                <a:solidFill>
                  <a:schemeClr val="tx1"/>
                </a:solidFill>
              </a:rPr>
              <a:t>RespectAbility</a:t>
            </a:r>
            <a:r>
              <a:rPr lang="en-US" sz="4000" b="1" dirty="0">
                <a:solidFill>
                  <a:schemeClr val="tx1"/>
                </a:solidFill>
              </a:rPr>
              <a:t> Guide to Inclusion in the Entertainment Industry</a:t>
            </a:r>
          </a:p>
        </p:txBody>
      </p:sp>
    </p:spTree>
    <p:extLst>
      <p:ext uri="{BB962C8B-B14F-4D97-AF65-F5344CB8AC3E}">
        <p14:creationId xmlns:p14="http://schemas.microsoft.com/office/powerpoint/2010/main" val="123124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0FE5-F255-43B6-8DC8-B904006E8085}"/>
              </a:ext>
            </a:extLst>
          </p:cNvPr>
          <p:cNvSpPr>
            <a:spLocks noGrp="1"/>
          </p:cNvSpPr>
          <p:nvPr>
            <p:ph type="title"/>
          </p:nvPr>
        </p:nvSpPr>
        <p:spPr/>
        <p:txBody>
          <a:bodyPr/>
          <a:lstStyle/>
          <a:p>
            <a:pPr algn="r"/>
            <a:r>
              <a:rPr lang="en-US" sz="4000" b="1" dirty="0">
                <a:solidFill>
                  <a:schemeClr val="bg1"/>
                </a:solidFill>
              </a:rPr>
              <a:t>Resources for Hollywood</a:t>
            </a:r>
          </a:p>
        </p:txBody>
      </p:sp>
      <p:pic>
        <p:nvPicPr>
          <p:cNvPr id="4" name="Picture 3" descr="Picture of the Hollywood, CA sign with the words: &quot;The Hollywood Disability Toolkit: The RespectAbility Guide to Inclusion in the Entertainment Industry #InclusionRider March 20, 2018&quot;" title="Hollywood Disability Toolkit">
            <a:extLst>
              <a:ext uri="{FF2B5EF4-FFF2-40B4-BE49-F238E27FC236}">
                <a16:creationId xmlns:a16="http://schemas.microsoft.com/office/drawing/2014/main" id="{F76E33EE-6173-481E-ADD2-9A66C2DA0393}"/>
              </a:ext>
            </a:extLst>
          </p:cNvPr>
          <p:cNvPicPr>
            <a:picLocks noChangeAspect="1"/>
          </p:cNvPicPr>
          <p:nvPr/>
        </p:nvPicPr>
        <p:blipFill>
          <a:blip r:embed="rId2"/>
          <a:stretch>
            <a:fillRect/>
          </a:stretch>
        </p:blipFill>
        <p:spPr>
          <a:xfrm>
            <a:off x="1371600" y="1447800"/>
            <a:ext cx="6134100" cy="4686300"/>
          </a:xfrm>
          <a:prstGeom prst="rect">
            <a:avLst/>
          </a:prstGeom>
        </p:spPr>
      </p:pic>
    </p:spTree>
    <p:extLst>
      <p:ext uri="{BB962C8B-B14F-4D97-AF65-F5344CB8AC3E}">
        <p14:creationId xmlns:p14="http://schemas.microsoft.com/office/powerpoint/2010/main" val="398304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2935E2D-944C-43FA-97A3-5ACA12DC723B}"/>
              </a:ext>
            </a:extLst>
          </p:cNvPr>
          <p:cNvSpPr>
            <a:spLocks noGrp="1"/>
          </p:cNvSpPr>
          <p:nvPr>
            <p:ph type="title"/>
          </p:nvPr>
        </p:nvSpPr>
        <p:spPr>
          <a:xfrm>
            <a:off x="1102896" y="307657"/>
            <a:ext cx="7772400" cy="615553"/>
          </a:xfrm>
        </p:spPr>
        <p:txBody>
          <a:bodyPr/>
          <a:lstStyle/>
          <a:p>
            <a:pPr algn="r" eaLnBrk="1" hangingPunct="1"/>
            <a:r>
              <a:rPr lang="en-US" altLang="en-US" sz="4000" b="1" dirty="0">
                <a:solidFill>
                  <a:schemeClr val="bg1"/>
                </a:solidFill>
                <a:latin typeface="Calibri" panose="020F0502020204030204" pitchFamily="34" charset="0"/>
                <a:cs typeface="Calibri" panose="020F0502020204030204" pitchFamily="34" charset="0"/>
              </a:rPr>
              <a:t>California</a:t>
            </a:r>
            <a:r>
              <a:rPr lang="en-US" altLang="en-US" sz="4000" b="1" baseline="0" dirty="0">
                <a:solidFill>
                  <a:schemeClr val="bg1"/>
                </a:solidFill>
                <a:latin typeface="Calibri" panose="020F0502020204030204" pitchFamily="34" charset="0"/>
                <a:cs typeface="Calibri" panose="020F0502020204030204" pitchFamily="34" charset="0"/>
              </a:rPr>
              <a:t> Statistics</a:t>
            </a:r>
            <a:endParaRPr lang="en-US" altLang="en-US" sz="4000" b="1" dirty="0">
              <a:solidFill>
                <a:schemeClr val="bg1"/>
              </a:solidFill>
              <a:latin typeface="Calibri" panose="020F0502020204030204" pitchFamily="34" charset="0"/>
              <a:cs typeface="Calibri" panose="020F0502020204030204" pitchFamily="34" charset="0"/>
            </a:endParaRPr>
          </a:p>
        </p:txBody>
      </p:sp>
      <p:sp>
        <p:nvSpPr>
          <p:cNvPr id="32771" name="Content Placeholder 2">
            <a:extLst>
              <a:ext uri="{FF2B5EF4-FFF2-40B4-BE49-F238E27FC236}">
                <a16:creationId xmlns:a16="http://schemas.microsoft.com/office/drawing/2014/main" id="{43157E46-BAFF-4218-B7EB-124CF34B3BE8}"/>
              </a:ext>
            </a:extLst>
          </p:cNvPr>
          <p:cNvSpPr>
            <a:spLocks noGrp="1"/>
          </p:cNvSpPr>
          <p:nvPr>
            <p:ph idx="1"/>
          </p:nvPr>
        </p:nvSpPr>
        <p:spPr>
          <a:xfrm>
            <a:off x="1716505" y="1239068"/>
            <a:ext cx="7427495" cy="5181600"/>
          </a:xfrm>
        </p:spPr>
        <p:txBody>
          <a:bodyPr/>
          <a:lstStyle/>
          <a:p>
            <a:pPr marL="822325" lvl="1">
              <a:lnSpc>
                <a:spcPct val="80000"/>
              </a:lnSpc>
              <a:spcBef>
                <a:spcPts val="88"/>
              </a:spcBef>
              <a:spcAft>
                <a:spcPts val="600"/>
              </a:spcAft>
              <a:buFont typeface="Wingdings" panose="05000000000000000000" pitchFamily="2" charset="2"/>
              <a:buChar char="v"/>
            </a:pPr>
            <a:r>
              <a:rPr lang="en-US" altLang="en-US" sz="2000" dirty="0"/>
              <a:t>71.1% of persons without disabilities aged 18 to 64 are employed.</a:t>
            </a:r>
            <a:r>
              <a:rPr lang="en-US" altLang="en-US" sz="2000" baseline="30000" dirty="0"/>
              <a:t>3</a:t>
            </a:r>
          </a:p>
          <a:p>
            <a:pPr marL="822325" lvl="1">
              <a:lnSpc>
                <a:spcPct val="80000"/>
              </a:lnSpc>
              <a:spcBef>
                <a:spcPts val="88"/>
              </a:spcBef>
              <a:spcAft>
                <a:spcPts val="600"/>
              </a:spcAft>
              <a:buFont typeface="Wingdings" panose="05000000000000000000" pitchFamily="2" charset="2"/>
              <a:buChar char="v"/>
            </a:pPr>
            <a:r>
              <a:rPr lang="en-US" altLang="en-US" sz="2000" b="1" dirty="0"/>
              <a:t>32.7% of </a:t>
            </a:r>
            <a:r>
              <a:rPr lang="en-US" altLang="en-US" sz="2000" b="1" dirty="0" err="1"/>
              <a:t>PwDs</a:t>
            </a:r>
            <a:r>
              <a:rPr lang="en-US" altLang="en-US" sz="2000" b="1" dirty="0"/>
              <a:t> aged 18 to 64 in CA are employed.</a:t>
            </a:r>
            <a:r>
              <a:rPr lang="en-US" altLang="en-US" sz="2000" b="1" baseline="30000" dirty="0"/>
              <a:t>3</a:t>
            </a:r>
          </a:p>
          <a:p>
            <a:pPr marL="822325" lvl="1">
              <a:lnSpc>
                <a:spcPct val="80000"/>
              </a:lnSpc>
              <a:spcBef>
                <a:spcPts val="88"/>
              </a:spcBef>
              <a:spcAft>
                <a:spcPts val="600"/>
              </a:spcAft>
              <a:buFont typeface="Wingdings" panose="05000000000000000000" pitchFamily="2" charset="2"/>
              <a:buChar char="v"/>
            </a:pPr>
            <a:r>
              <a:rPr lang="en-US" altLang="en-US" sz="2000" b="1" dirty="0"/>
              <a:t>California is 36</a:t>
            </a:r>
            <a:r>
              <a:rPr lang="en-US" altLang="en-US" sz="2000" b="1" baseline="30000" dirty="0"/>
              <a:t>th</a:t>
            </a:r>
            <a:r>
              <a:rPr lang="en-US" altLang="en-US" sz="2000" b="1" dirty="0"/>
              <a:t> in the country in terms of jobs for PWDs.</a:t>
            </a:r>
            <a:r>
              <a:rPr lang="en-US" altLang="en-US" sz="2000" b="1" baseline="30000" dirty="0"/>
              <a:t>3</a:t>
            </a:r>
            <a:endParaRPr lang="en-US" altLang="en-US" sz="2000" b="1" dirty="0"/>
          </a:p>
          <a:p>
            <a:pPr marL="822325" lvl="1">
              <a:lnSpc>
                <a:spcPct val="80000"/>
              </a:lnSpc>
              <a:spcBef>
                <a:spcPts val="88"/>
              </a:spcBef>
              <a:spcAft>
                <a:spcPts val="600"/>
              </a:spcAft>
              <a:buFont typeface="Wingdings" panose="05000000000000000000" pitchFamily="2" charset="2"/>
              <a:buChar char="v"/>
            </a:pPr>
            <a:r>
              <a:rPr lang="en-US" altLang="en-US" sz="2000" b="1" dirty="0">
                <a:solidFill>
                  <a:srgbClr val="FF0000"/>
                </a:solidFill>
              </a:rPr>
              <a:t>There is a 38.4 point gap between the Labor Force Participation Rate (LFPR) of PWDs and those without disabilities. This is the most important performance metric to measure as this gap must be reduced.</a:t>
            </a:r>
          </a:p>
          <a:p>
            <a:pPr marL="822325" lvl="1">
              <a:lnSpc>
                <a:spcPct val="80000"/>
              </a:lnSpc>
              <a:spcBef>
                <a:spcPts val="88"/>
              </a:spcBef>
              <a:spcAft>
                <a:spcPts val="600"/>
              </a:spcAft>
              <a:buFont typeface="Wingdings" panose="05000000000000000000" pitchFamily="2" charset="2"/>
              <a:buChar char="v"/>
            </a:pPr>
            <a:r>
              <a:rPr lang="en-US" altLang="en-US" sz="2000" dirty="0"/>
              <a:t>115,600 persons aged 16 to 20 have a disability.</a:t>
            </a:r>
            <a:r>
              <a:rPr lang="en-US" altLang="en-US" sz="2000" baseline="30000" dirty="0"/>
              <a:t>1</a:t>
            </a:r>
          </a:p>
          <a:p>
            <a:pPr marL="822325" lvl="1">
              <a:lnSpc>
                <a:spcPct val="80000"/>
              </a:lnSpc>
              <a:spcBef>
                <a:spcPts val="88"/>
              </a:spcBef>
              <a:spcAft>
                <a:spcPts val="600"/>
              </a:spcAft>
              <a:buFont typeface="Wingdings" panose="05000000000000000000" pitchFamily="2" charset="2"/>
              <a:buChar char="v"/>
            </a:pPr>
            <a:r>
              <a:rPr lang="en-US" altLang="en-US" sz="2000" dirty="0"/>
              <a:t>1,793,900 persons aged 21 to 64 have a disability.</a:t>
            </a:r>
            <a:r>
              <a:rPr lang="en-US" altLang="en-US" sz="2000" baseline="30000" dirty="0"/>
              <a:t>1</a:t>
            </a:r>
          </a:p>
          <a:p>
            <a:pPr marL="822325" lvl="1">
              <a:lnSpc>
                <a:spcPct val="80000"/>
              </a:lnSpc>
              <a:spcBef>
                <a:spcPts val="88"/>
              </a:spcBef>
              <a:spcAft>
                <a:spcPts val="600"/>
              </a:spcAft>
              <a:buFont typeface="Wingdings" panose="05000000000000000000" pitchFamily="2" charset="2"/>
              <a:buChar char="v"/>
            </a:pPr>
            <a:r>
              <a:rPr lang="en-US" altLang="en-US" sz="2000" dirty="0"/>
              <a:t>4,019,882 civilians in CA have a disability.</a:t>
            </a:r>
            <a:r>
              <a:rPr lang="en-US" altLang="en-US" sz="2000" baseline="30000" dirty="0"/>
              <a:t>3</a:t>
            </a:r>
            <a:endParaRPr lang="en-US" altLang="en-US" sz="2000" dirty="0"/>
          </a:p>
          <a:p>
            <a:pPr marL="822325" lvl="1">
              <a:lnSpc>
                <a:spcPct val="80000"/>
              </a:lnSpc>
              <a:spcBef>
                <a:spcPts val="88"/>
              </a:spcBef>
              <a:spcAft>
                <a:spcPts val="600"/>
              </a:spcAft>
              <a:buFont typeface="Wingdings" panose="05000000000000000000" pitchFamily="2" charset="2"/>
              <a:buChar char="v"/>
            </a:pPr>
            <a:r>
              <a:rPr lang="en-US" altLang="en-US" sz="2000" dirty="0"/>
              <a:t>807,945 people ages 18-64 received SSDI or SSI benefits in the year 2012.</a:t>
            </a:r>
            <a:r>
              <a:rPr lang="en-US" altLang="en-US" sz="2000" baseline="30000" dirty="0"/>
              <a:t>3</a:t>
            </a:r>
            <a:endParaRPr lang="en-US" altLang="en-US" sz="2000" dirty="0"/>
          </a:p>
          <a:p>
            <a:pPr marL="822325" lvl="1">
              <a:lnSpc>
                <a:spcPct val="80000"/>
              </a:lnSpc>
              <a:spcBef>
                <a:spcPts val="88"/>
              </a:spcBef>
              <a:spcAft>
                <a:spcPts val="600"/>
              </a:spcAft>
              <a:buFont typeface="Wingdings" panose="05000000000000000000" pitchFamily="2" charset="2"/>
              <a:buChar char="v"/>
            </a:pPr>
            <a:r>
              <a:rPr lang="en-US" altLang="en-US" sz="2000" dirty="0">
                <a:solidFill>
                  <a:srgbClr val="000000"/>
                </a:solidFill>
              </a:rPr>
              <a:t>In 2012, total expenditure on SSDI benefits in CA for </a:t>
            </a:r>
            <a:r>
              <a:rPr lang="en-US" altLang="en-US" sz="2000" dirty="0" err="1">
                <a:solidFill>
                  <a:srgbClr val="000000"/>
                </a:solidFill>
              </a:rPr>
              <a:t>PwDs</a:t>
            </a:r>
            <a:r>
              <a:rPr lang="en-US" altLang="en-US" sz="2000" dirty="0">
                <a:solidFill>
                  <a:srgbClr val="000000"/>
                </a:solidFill>
              </a:rPr>
              <a:t> was $10,723,392,000.</a:t>
            </a:r>
            <a:r>
              <a:rPr lang="en-US" altLang="en-US" sz="2000" baseline="30000" dirty="0"/>
              <a:t>3</a:t>
            </a:r>
            <a:endParaRPr lang="en-US" altLang="en-US" sz="2000" dirty="0">
              <a:solidFill>
                <a:srgbClr val="000000"/>
              </a:solidFill>
            </a:endParaRPr>
          </a:p>
          <a:p>
            <a:pPr marL="822325" lvl="1">
              <a:lnSpc>
                <a:spcPct val="80000"/>
              </a:lnSpc>
              <a:spcBef>
                <a:spcPts val="88"/>
              </a:spcBef>
              <a:spcAft>
                <a:spcPts val="600"/>
              </a:spcAft>
              <a:buFont typeface="Wingdings" panose="05000000000000000000" pitchFamily="2" charset="2"/>
              <a:buChar char="v"/>
            </a:pPr>
            <a:r>
              <a:rPr lang="en-US" altLang="en-US" sz="2000" dirty="0"/>
              <a:t>Voc. Rehab. obtained 11,187 jobs for </a:t>
            </a:r>
            <a:r>
              <a:rPr lang="en-US" altLang="en-US" sz="2000" dirty="0" err="1"/>
              <a:t>PwDs</a:t>
            </a:r>
            <a:r>
              <a:rPr lang="en-US" altLang="en-US" sz="2000" dirty="0"/>
              <a:t> in CA in 2012.</a:t>
            </a:r>
            <a:r>
              <a:rPr lang="en-US" altLang="en-US" sz="2000" baseline="30000" dirty="0"/>
              <a:t>2</a:t>
            </a:r>
          </a:p>
          <a:p>
            <a:pPr marL="822325" lvl="1">
              <a:lnSpc>
                <a:spcPct val="80000"/>
              </a:lnSpc>
              <a:spcBef>
                <a:spcPts val="88"/>
              </a:spcBef>
              <a:buFont typeface="Wingdings" panose="05000000000000000000" pitchFamily="2" charset="2"/>
              <a:buChar char="v"/>
            </a:pPr>
            <a:r>
              <a:rPr lang="en-US" altLang="en-US" sz="2000" dirty="0">
                <a:solidFill>
                  <a:srgbClr val="0D0D0D"/>
                </a:solidFill>
              </a:rPr>
              <a:t>Voc. Rehab. received 37,009 general applicants in CA in 2012.</a:t>
            </a:r>
            <a:r>
              <a:rPr lang="en-US" altLang="en-US" sz="2000" baseline="30000" dirty="0">
                <a:solidFill>
                  <a:srgbClr val="0D0D0D"/>
                </a:solidFill>
              </a:rPr>
              <a:t>3</a:t>
            </a:r>
            <a:endParaRPr lang="en-US" altLang="en-US" sz="2000" dirty="0">
              <a:solidFill>
                <a:srgbClr val="0D0D0D"/>
              </a:solidFill>
            </a:endParaRPr>
          </a:p>
        </p:txBody>
      </p:sp>
      <p:pic>
        <p:nvPicPr>
          <p:cNvPr id="32772" name="Picture 3" descr="Picture of Gov. Jerry Brown (D)&#10;">
            <a:extLst>
              <a:ext uri="{FF2B5EF4-FFF2-40B4-BE49-F238E27FC236}">
                <a16:creationId xmlns:a16="http://schemas.microsoft.com/office/drawing/2014/main" id="{20C5C10D-1C3E-421C-8D1E-EA53BD8F95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47800"/>
            <a:ext cx="2235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4">
            <a:extLst>
              <a:ext uri="{FF2B5EF4-FFF2-40B4-BE49-F238E27FC236}">
                <a16:creationId xmlns:a16="http://schemas.microsoft.com/office/drawing/2014/main" id="{78D3FBBB-6CF5-4F44-B2AC-653B2D350E59}"/>
              </a:ext>
            </a:extLst>
          </p:cNvPr>
          <p:cNvSpPr txBox="1">
            <a:spLocks noChangeArrowheads="1"/>
          </p:cNvSpPr>
          <p:nvPr/>
        </p:nvSpPr>
        <p:spPr bwMode="auto">
          <a:xfrm>
            <a:off x="-228600" y="48006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000000"/>
                </a:solidFill>
                <a:latin typeface="Calibri" panose="020F0502020204030204" pitchFamily="34" charset="0"/>
              </a:rPr>
              <a:t>Gov. Jerry Brown (D)</a:t>
            </a:r>
          </a:p>
        </p:txBody>
      </p:sp>
      <p:sp>
        <p:nvSpPr>
          <p:cNvPr id="32774" name="TextBox 5">
            <a:extLst>
              <a:ext uri="{FF2B5EF4-FFF2-40B4-BE49-F238E27FC236}">
                <a16:creationId xmlns:a16="http://schemas.microsoft.com/office/drawing/2014/main" id="{45A7B28E-B52D-4B74-842B-A018AB126826}"/>
              </a:ext>
            </a:extLst>
          </p:cNvPr>
          <p:cNvSpPr txBox="1">
            <a:spLocks noChangeArrowheads="1"/>
          </p:cNvSpPr>
          <p:nvPr/>
        </p:nvSpPr>
        <p:spPr bwMode="auto">
          <a:xfrm>
            <a:off x="0" y="5195888"/>
            <a:ext cx="2667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FontTx/>
              <a:buAutoNum type="arabicPeriod"/>
            </a:pPr>
            <a:r>
              <a:rPr lang="en-US" altLang="en-US" sz="1000">
                <a:latin typeface="Calibri" panose="020F0502020204030204" pitchFamily="34" charset="0"/>
              </a:rPr>
              <a:t>2013 Disability Status Report: California, disabilitystatistics.org</a:t>
            </a:r>
          </a:p>
          <a:p>
            <a:pPr eaLnBrk="1" hangingPunct="1">
              <a:buFontTx/>
              <a:buAutoNum type="arabicPeriod"/>
            </a:pPr>
            <a:r>
              <a:rPr lang="en-US" altLang="en-US" sz="1000">
                <a:latin typeface="Calibri" panose="020F0502020204030204" pitchFamily="34" charset="0"/>
              </a:rPr>
              <a:t>StateData: The National Report on Employment Services and Outcomes, 2014</a:t>
            </a:r>
          </a:p>
          <a:p>
            <a:pPr eaLnBrk="1" hangingPunct="1">
              <a:buFontTx/>
              <a:buAutoNum type="arabicPeriod"/>
            </a:pPr>
            <a:r>
              <a:rPr lang="en-US" altLang="en-US" sz="1000">
                <a:latin typeface="Calibri" panose="020F0502020204030204" pitchFamily="34" charset="0"/>
                <a:hlinkClick r:id="rId4"/>
              </a:rPr>
              <a:t>Annual Disability Statistics Compendium</a:t>
            </a:r>
            <a:endParaRPr lang="en-US" altLang="en-US" sz="1000">
              <a:latin typeface="Calibri" panose="020F0502020204030204" pitchFamily="34" charset="0"/>
            </a:endParaRPr>
          </a:p>
        </p:txBody>
      </p:sp>
    </p:spTree>
    <p:extLst>
      <p:ext uri="{BB962C8B-B14F-4D97-AF65-F5344CB8AC3E}">
        <p14:creationId xmlns:p14="http://schemas.microsoft.com/office/powerpoint/2010/main" val="30549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5" y="274324"/>
            <a:ext cx="8229599" cy="615553"/>
          </a:xfrm>
        </p:spPr>
        <p:txBody>
          <a:bodyPr/>
          <a:lstStyle/>
          <a:p>
            <a:pPr algn="r">
              <a:defRPr/>
            </a:pPr>
            <a:r>
              <a:rPr lang="en-US" sz="4000" b="1" dirty="0">
                <a:solidFill>
                  <a:schemeClr val="bg1"/>
                </a:solidFill>
                <a:latin typeface="Calibri" panose="020F0502020204030204" pitchFamily="34" charset="0"/>
                <a:cs typeface="Calibri" panose="020F0502020204030204" pitchFamily="34" charset="0"/>
              </a:rPr>
              <a:t>Los Angeles Statistics</a:t>
            </a:r>
          </a:p>
        </p:txBody>
      </p:sp>
      <p:sp>
        <p:nvSpPr>
          <p:cNvPr id="9219" name="Text Placeholder 2"/>
          <p:cNvSpPr>
            <a:spLocks noGrp="1"/>
          </p:cNvSpPr>
          <p:nvPr>
            <p:ph type="body" idx="1"/>
          </p:nvPr>
        </p:nvSpPr>
        <p:spPr>
          <a:xfrm>
            <a:off x="2019300" y="1676400"/>
            <a:ext cx="7124700" cy="3693319"/>
          </a:xfrm>
        </p:spPr>
        <p:txBody>
          <a:bodyPr/>
          <a:lstStyle/>
          <a:p>
            <a:pPr marL="342900" indent="-342900">
              <a:buFont typeface="Wingdings" panose="05000000000000000000" pitchFamily="2" charset="2"/>
              <a:buChar char="v"/>
            </a:pPr>
            <a:r>
              <a:rPr lang="en-US" altLang="x-none" sz="2000" dirty="0"/>
              <a:t>Los Angeles’ Labor Force Participation Rate (LFPR) is 62.8%.</a:t>
            </a:r>
            <a:r>
              <a:rPr lang="en-US" altLang="x-none" sz="1600" baseline="30000" dirty="0"/>
              <a:t> 1</a:t>
            </a:r>
          </a:p>
          <a:p>
            <a:pPr marL="342900" indent="-342900">
              <a:buFont typeface="Wingdings" panose="05000000000000000000" pitchFamily="2" charset="2"/>
              <a:buChar char="v"/>
            </a:pPr>
            <a:r>
              <a:rPr lang="en-US" altLang="x-none" sz="2000" dirty="0"/>
              <a:t>70.6% of people without disabilities aged 18 to 64  in LA are employed.</a:t>
            </a:r>
            <a:r>
              <a:rPr lang="en-US" altLang="x-none" sz="2000" baseline="30000" dirty="0"/>
              <a:t> 2</a:t>
            </a:r>
            <a:endParaRPr lang="en-US" altLang="x-none" sz="2000" dirty="0">
              <a:sym typeface="Wingdings" charset="2"/>
            </a:endParaRPr>
          </a:p>
          <a:p>
            <a:pPr marL="342900" indent="-342900">
              <a:buFont typeface="Wingdings" panose="05000000000000000000" pitchFamily="2" charset="2"/>
              <a:buChar char="v"/>
            </a:pPr>
            <a:r>
              <a:rPr lang="en-US" altLang="x-none" sz="2000" b="1" dirty="0">
                <a:sym typeface="Wingdings" charset="2"/>
              </a:rPr>
              <a:t>36.7% of LA residents w/ disabilities (ages 18-64) have jobs.</a:t>
            </a:r>
            <a:r>
              <a:rPr lang="en-US" altLang="x-none" sz="2000" b="1" baseline="30000" dirty="0"/>
              <a:t> 2</a:t>
            </a:r>
            <a:endParaRPr lang="en-US" altLang="x-none" sz="2000" b="1" dirty="0">
              <a:sym typeface="Wingdings" charset="2"/>
            </a:endParaRPr>
          </a:p>
          <a:p>
            <a:pPr marL="342900" indent="-342900">
              <a:buFont typeface="Wingdings" panose="05000000000000000000" pitchFamily="2" charset="2"/>
              <a:buChar char="v"/>
            </a:pPr>
            <a:r>
              <a:rPr lang="en-US" altLang="x-none" sz="2000" dirty="0">
                <a:sym typeface="Wingdings" charset="2"/>
              </a:rPr>
              <a:t>There is a 33.9 point gap between the employment rates of PWDs and those without disabilities. </a:t>
            </a:r>
            <a:endParaRPr lang="en-US" altLang="x-none" sz="2000" b="1" dirty="0">
              <a:sym typeface="Wingdings" charset="2"/>
            </a:endParaRPr>
          </a:p>
          <a:p>
            <a:pPr marL="342900" indent="-342900">
              <a:buFont typeface="Wingdings" panose="05000000000000000000" pitchFamily="2" charset="2"/>
              <a:buChar char="v"/>
            </a:pPr>
            <a:r>
              <a:rPr lang="en-US" altLang="x-none" sz="2000" dirty="0">
                <a:sym typeface="Wingdings" charset="2"/>
              </a:rPr>
              <a:t>California ranks 34th in the country in terms of jobs for PWDs.</a:t>
            </a:r>
            <a:r>
              <a:rPr lang="en-US" altLang="x-none" sz="2000" baseline="30000" dirty="0"/>
              <a:t> 3</a:t>
            </a:r>
            <a:endParaRPr lang="en-US" altLang="x-none" sz="2000" dirty="0">
              <a:sym typeface="Wingdings" charset="2"/>
            </a:endParaRPr>
          </a:p>
          <a:p>
            <a:pPr marL="342900" indent="-342900">
              <a:buFont typeface="Wingdings" panose="05000000000000000000" pitchFamily="2" charset="2"/>
              <a:buChar char="v"/>
            </a:pPr>
            <a:r>
              <a:rPr lang="en-US" altLang="x-none" sz="2000" dirty="0">
                <a:sym typeface="Wingdings" charset="2"/>
              </a:rPr>
              <a:t>In total, there are 948,587 </a:t>
            </a:r>
            <a:r>
              <a:rPr lang="en-US" altLang="x-none" sz="2000" dirty="0"/>
              <a:t> </a:t>
            </a:r>
            <a:r>
              <a:rPr lang="en-US" altLang="x-none" sz="2000" dirty="0">
                <a:sym typeface="Wingdings" charset="2"/>
              </a:rPr>
              <a:t>LA residents with disabilities.</a:t>
            </a:r>
            <a:r>
              <a:rPr lang="en-US" altLang="x-none" sz="2000" baseline="30000" dirty="0"/>
              <a:t> 2</a:t>
            </a:r>
            <a:endParaRPr lang="en-US" altLang="x-none" sz="2000" dirty="0">
              <a:sym typeface="Wingdings" charset="2"/>
            </a:endParaRPr>
          </a:p>
          <a:p>
            <a:pPr marL="342900" indent="-342900">
              <a:buFont typeface="Wingdings" panose="05000000000000000000" pitchFamily="2" charset="2"/>
              <a:buChar char="v"/>
            </a:pPr>
            <a:r>
              <a:rPr lang="en-US" altLang="x-none" sz="2000" dirty="0">
                <a:sym typeface="Wingdings" charset="2"/>
              </a:rPr>
              <a:t>Out of that number, there are </a:t>
            </a:r>
            <a:r>
              <a:rPr lang="en-US" altLang="x-none" sz="2000" dirty="0"/>
              <a:t>566,325</a:t>
            </a:r>
            <a:r>
              <a:rPr lang="en-US" altLang="x-none" sz="2000" dirty="0">
                <a:sym typeface="Wingdings" charset="2"/>
              </a:rPr>
              <a:t> working age (18-64) people with disabilities living in Los Angeles.</a:t>
            </a:r>
            <a:r>
              <a:rPr lang="en-US" altLang="x-none" sz="2000" baseline="30000" dirty="0"/>
              <a:t> 4</a:t>
            </a:r>
            <a:endParaRPr lang="en-US" altLang="x-none" sz="2000" dirty="0">
              <a:sym typeface="Wingdings" charset="2"/>
            </a:endParaRPr>
          </a:p>
          <a:p>
            <a:pPr marL="342900" indent="-342900">
              <a:buFont typeface="Wingdings" panose="05000000000000000000" pitchFamily="2" charset="2"/>
              <a:buChar char="v"/>
            </a:pPr>
            <a:r>
              <a:rPr lang="en-US" altLang="x-none" sz="2000" dirty="0">
                <a:sym typeface="Wingdings" charset="2"/>
              </a:rPr>
              <a:t>31% of all LA residents with disabilities live in poverty.</a:t>
            </a:r>
          </a:p>
          <a:p>
            <a:pPr marL="342900" indent="-342900">
              <a:buFont typeface="Wingdings" panose="05000000000000000000" pitchFamily="2" charset="2"/>
              <a:buChar char="v"/>
            </a:pPr>
            <a:endParaRPr lang="en-US" altLang="x-none" sz="2000" dirty="0">
              <a:sym typeface="Wingdings" charset="2"/>
            </a:endParaRPr>
          </a:p>
        </p:txBody>
      </p:sp>
      <p:sp>
        <p:nvSpPr>
          <p:cNvPr id="9220" name="TextBox 7"/>
          <p:cNvSpPr txBox="1">
            <a:spLocks noChangeArrowheads="1"/>
          </p:cNvSpPr>
          <p:nvPr/>
        </p:nvSpPr>
        <p:spPr bwMode="auto">
          <a:xfrm>
            <a:off x="141288" y="3617913"/>
            <a:ext cx="1878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x-none"/>
              <a:t>Mayor Eric Garcetti (D)</a:t>
            </a:r>
          </a:p>
        </p:txBody>
      </p:sp>
      <p:sp>
        <p:nvSpPr>
          <p:cNvPr id="9221" name="Shape 134"/>
          <p:cNvSpPr txBox="1">
            <a:spLocks noChangeArrowheads="1"/>
          </p:cNvSpPr>
          <p:nvPr/>
        </p:nvSpPr>
        <p:spPr bwMode="auto">
          <a:xfrm>
            <a:off x="141288" y="4168775"/>
            <a:ext cx="20193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28600" indent="-228600">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buClr>
                <a:srgbClr val="000000"/>
              </a:buClr>
              <a:buSzPct val="100000"/>
              <a:buFont typeface="Calibri" charset="0"/>
              <a:buAutoNum type="arabicPeriod"/>
            </a:pPr>
            <a:r>
              <a:rPr lang="en-US" altLang="x-none" sz="1200" b="1">
                <a:solidFill>
                  <a:srgbClr val="000000"/>
                </a:solidFill>
                <a:latin typeface="Calibri" charset="0"/>
                <a:ea typeface="Calibri" charset="0"/>
                <a:cs typeface="Calibri" charset="0"/>
                <a:sym typeface="Calibri" charset="0"/>
                <a:hlinkClick r:id="rId3"/>
              </a:rPr>
              <a:t>California Labor Market Review-November 2016. </a:t>
            </a:r>
            <a:endParaRPr lang="en-US" altLang="x-none" sz="1200" b="1">
              <a:solidFill>
                <a:srgbClr val="000000"/>
              </a:solidFill>
              <a:latin typeface="Calibri" charset="0"/>
              <a:ea typeface="Calibri" charset="0"/>
              <a:cs typeface="Calibri" charset="0"/>
              <a:sym typeface="Calibri" charset="0"/>
            </a:endParaRPr>
          </a:p>
          <a:p>
            <a:pPr>
              <a:buClr>
                <a:srgbClr val="000000"/>
              </a:buClr>
              <a:buSzPct val="100000"/>
              <a:buFont typeface="Calibri" charset="0"/>
              <a:buAutoNum type="arabicPeriod"/>
            </a:pPr>
            <a:r>
              <a:rPr lang="en-US" altLang="x-none" sz="1200" b="1">
                <a:solidFill>
                  <a:srgbClr val="000000"/>
                </a:solidFill>
                <a:latin typeface="Calibri" charset="0"/>
                <a:ea typeface="Calibri" charset="0"/>
                <a:cs typeface="Calibri" charset="0"/>
                <a:sym typeface="Calibri" charset="0"/>
                <a:hlinkClick r:id="rId4"/>
              </a:rPr>
              <a:t>Census Bureau - 2015 American Community Survey</a:t>
            </a:r>
            <a:endParaRPr lang="en-US" altLang="x-none" sz="1200" b="1">
              <a:solidFill>
                <a:srgbClr val="000000"/>
              </a:solidFill>
              <a:latin typeface="Calibri" charset="0"/>
              <a:ea typeface="Calibri" charset="0"/>
              <a:cs typeface="Calibri" charset="0"/>
              <a:sym typeface="Calibri" charset="0"/>
            </a:endParaRPr>
          </a:p>
          <a:p>
            <a:pPr>
              <a:buClr>
                <a:srgbClr val="000000"/>
              </a:buClr>
              <a:buSzPct val="100000"/>
              <a:buFont typeface="Calibri" charset="0"/>
              <a:buAutoNum type="arabicPeriod"/>
            </a:pPr>
            <a:r>
              <a:rPr lang="en-US" altLang="x-none" sz="1200" b="1" u="sng">
                <a:solidFill>
                  <a:schemeClr val="hlink"/>
                </a:solidFill>
                <a:latin typeface="Calibri" charset="0"/>
                <a:ea typeface="Calibri" charset="0"/>
                <a:cs typeface="Calibri" charset="0"/>
                <a:hlinkClick r:id="rId5"/>
              </a:rPr>
              <a:t>Best and Worst States for Workers with Disabilities</a:t>
            </a:r>
          </a:p>
          <a:p>
            <a:pPr>
              <a:buClr>
                <a:srgbClr val="000000"/>
              </a:buClr>
              <a:buSzPct val="100000"/>
              <a:buFont typeface="Calibri" charset="0"/>
              <a:buAutoNum type="arabicPeriod"/>
            </a:pPr>
            <a:r>
              <a:rPr lang="en-US" altLang="x-none" sz="1200" b="1">
                <a:solidFill>
                  <a:srgbClr val="000000"/>
                </a:solidFill>
                <a:latin typeface="Calibri" charset="0"/>
                <a:ea typeface="Calibri" charset="0"/>
                <a:cs typeface="Calibri" charset="0"/>
                <a:sym typeface="Calibri" charset="0"/>
              </a:rPr>
              <a:t>Census Bureau- 2015 ACS Disability and Employment Status</a:t>
            </a:r>
          </a:p>
          <a:p>
            <a:pPr>
              <a:buClr>
                <a:srgbClr val="000000"/>
              </a:buClr>
              <a:buSzPct val="100000"/>
              <a:buFont typeface="Arial" charset="0"/>
              <a:buAutoNum type="arabicPeriod"/>
            </a:pPr>
            <a:endParaRPr lang="en-US" altLang="x-none" sz="1200" b="1" u="sng">
              <a:solidFill>
                <a:schemeClr val="hlink"/>
              </a:solidFill>
              <a:latin typeface="Calibri" charset="0"/>
              <a:ea typeface="Calibri" charset="0"/>
              <a:cs typeface="Calibri" charset="0"/>
              <a:sym typeface="Arial" charset="0"/>
            </a:endParaRPr>
          </a:p>
          <a:p>
            <a:pPr>
              <a:buClr>
                <a:srgbClr val="000000"/>
              </a:buClr>
              <a:buSzPct val="100000"/>
              <a:buFont typeface="Arial" charset="0"/>
              <a:buAutoNum type="arabicPeriod"/>
            </a:pPr>
            <a:endParaRPr lang="en-US" altLang="x-none" sz="1200" b="1" u="sng">
              <a:solidFill>
                <a:schemeClr val="hlink"/>
              </a:solidFill>
              <a:latin typeface="Calibri" charset="0"/>
              <a:ea typeface="Calibri" charset="0"/>
              <a:cs typeface="Calibri" charset="0"/>
              <a:sym typeface="Arial" charset="0"/>
            </a:endParaRPr>
          </a:p>
          <a:p>
            <a:pPr>
              <a:buClr>
                <a:srgbClr val="000000"/>
              </a:buClr>
              <a:buSzPct val="100000"/>
              <a:buFont typeface="Arial" charset="0"/>
              <a:buAutoNum type="arabicPeriod"/>
            </a:pPr>
            <a:endParaRPr lang="en-US" altLang="x-none" sz="1200" b="1" u="sng">
              <a:solidFill>
                <a:schemeClr val="hlink"/>
              </a:solidFill>
              <a:latin typeface="Calibri" charset="0"/>
              <a:ea typeface="Calibri" charset="0"/>
              <a:cs typeface="Calibri" charset="0"/>
              <a:sym typeface="Arial" charset="0"/>
              <a:hlinkClick r:id="rId5"/>
            </a:endParaRPr>
          </a:p>
        </p:txBody>
      </p:sp>
      <p:pic>
        <p:nvPicPr>
          <p:cNvPr id="9222" name="Picture 2" descr="Picture of Mayor Eric Garcetti (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38" y="1582738"/>
            <a:ext cx="153511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1263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4747A8-565E-412C-98D4-6AF9DE1DFA35}"/>
              </a:ext>
            </a:extLst>
          </p:cNvPr>
          <p:cNvSpPr/>
          <p:nvPr/>
        </p:nvSpPr>
        <p:spPr>
          <a:xfrm>
            <a:off x="182805" y="1250245"/>
            <a:ext cx="8778389" cy="5909310"/>
          </a:xfrm>
          <a:prstGeom prst="rect">
            <a:avLst/>
          </a:prstGeom>
        </p:spPr>
        <p:txBody>
          <a:bodyPr wrap="square">
            <a:spAutoFit/>
          </a:bodyPr>
          <a:lstStyle/>
          <a:p>
            <a:pPr marL="285750" indent="-285750">
              <a:buFont typeface="Arial" panose="020B0604020202020204" pitchFamily="34" charset="0"/>
              <a:buChar char="•"/>
            </a:pPr>
            <a:r>
              <a:rPr lang="en-US" b="1" dirty="0">
                <a:latin typeface="Georgia" panose="02040502050405020303" pitchFamily="18" charset="0"/>
              </a:rPr>
              <a:t>Six million students with diagnosed disabilities are enrolled in America’s public schools.</a:t>
            </a:r>
          </a:p>
          <a:p>
            <a:pPr marL="285750" indent="-285750">
              <a:buFont typeface="Arial" panose="020B0604020202020204" pitchFamily="34" charset="0"/>
              <a:buChar char="•"/>
            </a:pPr>
            <a:endParaRPr lang="en-US" b="1"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There are </a:t>
            </a:r>
            <a:r>
              <a:rPr lang="en-US" dirty="0">
                <a:latin typeface="Georgia" panose="02040502050405020303" pitchFamily="18" charset="0"/>
                <a:hlinkClick r:id="rId2"/>
              </a:rPr>
              <a:t>1,107,606 African American/black students</a:t>
            </a:r>
            <a:r>
              <a:rPr lang="en-US" dirty="0">
                <a:latin typeface="Georgia" panose="02040502050405020303" pitchFamily="18" charset="0"/>
              </a:rPr>
              <a:t> with disabilities enrolled in America’s public schools</a:t>
            </a:r>
          </a:p>
          <a:p>
            <a:pPr marL="285750" indent="-285750">
              <a:buFont typeface="Arial" panose="020B0604020202020204" pitchFamily="34" charset="0"/>
              <a:buChar char="•"/>
            </a:pPr>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Likewise, there are </a:t>
            </a:r>
            <a:r>
              <a:rPr lang="en-US" dirty="0">
                <a:latin typeface="Georgia" panose="02040502050405020303" pitchFamily="18" charset="0"/>
                <a:hlinkClick r:id="rId2"/>
              </a:rPr>
              <a:t>1,531,699 Latino students</a:t>
            </a:r>
            <a:r>
              <a:rPr lang="en-US" dirty="0">
                <a:latin typeface="Georgia" panose="02040502050405020303" pitchFamily="18" charset="0"/>
              </a:rPr>
              <a:t> with disabilities in our schools today.</a:t>
            </a:r>
          </a:p>
          <a:p>
            <a:pPr marL="285750" indent="-285750">
              <a:buFont typeface="Arial" panose="020B0604020202020204" pitchFamily="34" charset="0"/>
              <a:buChar char="•"/>
            </a:pPr>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Children with disabilities and students of color are disproportionately suspended and expelled, which can be a contributing factor to the school-to-prison pipeline. Many student of color and/or ESL learners do not get a needed disability diagnosis or get the wrong one. </a:t>
            </a:r>
          </a:p>
          <a:p>
            <a:pPr marL="285750" indent="-285750">
              <a:buFont typeface="Arial" panose="020B0604020202020204" pitchFamily="34" charset="0"/>
              <a:buChar char="•"/>
            </a:pPr>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Only 57 percent of black students with disabilities graduate high school compared to 76 percent of black students without disabilities.</a:t>
            </a:r>
          </a:p>
          <a:p>
            <a:pPr marL="285750" indent="-285750">
              <a:buFont typeface="Arial" panose="020B0604020202020204" pitchFamily="34" charset="0"/>
              <a:buChar char="•"/>
            </a:pPr>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Only 59 percent of Latino students with disabilities graduate high school, compared to 79 percent of Latino students without a disability.</a:t>
            </a:r>
          </a:p>
          <a:p>
            <a:pPr marL="285750" indent="-285750">
              <a:buFont typeface="Arial" panose="020B0604020202020204" pitchFamily="34" charset="0"/>
              <a:buChar char="•"/>
            </a:pPr>
            <a:endParaRPr lang="en-US" dirty="0">
              <a:latin typeface="Georgia" panose="02040502050405020303" pitchFamily="18" charset="0"/>
            </a:endParaRPr>
          </a:p>
          <a:p>
            <a:endParaRPr lang="en-US" b="1" dirty="0">
              <a:latin typeface="Georgia" panose="02040502050405020303" pitchFamily="18" charset="0"/>
            </a:endParaRPr>
          </a:p>
        </p:txBody>
      </p:sp>
      <p:sp>
        <p:nvSpPr>
          <p:cNvPr id="2" name="Title 1">
            <a:extLst>
              <a:ext uri="{FF2B5EF4-FFF2-40B4-BE49-F238E27FC236}">
                <a16:creationId xmlns:a16="http://schemas.microsoft.com/office/drawing/2014/main" id="{90E0EED8-C578-4957-8310-F81A9C88606A}"/>
              </a:ext>
            </a:extLst>
          </p:cNvPr>
          <p:cNvSpPr>
            <a:spLocks noGrp="1"/>
          </p:cNvSpPr>
          <p:nvPr>
            <p:ph type="title" idx="4294967295"/>
          </p:nvPr>
        </p:nvSpPr>
        <p:spPr>
          <a:xfrm>
            <a:off x="732171" y="0"/>
            <a:ext cx="8229023" cy="243728"/>
          </a:xfrm>
        </p:spPr>
        <p:txBody>
          <a:bodyPr/>
          <a:lstStyle/>
          <a:p>
            <a:pPr algn="r" rtl="0" eaLnBrk="1" latinLnBrk="0" hangingPunct="1"/>
            <a:r>
              <a:rPr lang="en-US" sz="4000" b="1" kern="1200" dirty="0">
                <a:solidFill>
                  <a:srgbClr val="FFFFFF"/>
                </a:solidFill>
                <a:effectLst/>
                <a:latin typeface="Calibri" panose="020F0502020204030204" pitchFamily="34" charset="0"/>
                <a:ea typeface="+mn-ea"/>
                <a:cs typeface="Calibri" panose="020F0502020204030204" pitchFamily="34" charset="0"/>
              </a:rPr>
              <a:t>Intersectionality, </a:t>
            </a:r>
            <a:br>
              <a:rPr lang="en-US" sz="4000" b="1" kern="1200" dirty="0">
                <a:solidFill>
                  <a:srgbClr val="FFFFFF"/>
                </a:solidFill>
                <a:effectLst/>
                <a:latin typeface="Calibri" panose="020F0502020204030204" pitchFamily="34" charset="0"/>
                <a:ea typeface="+mn-ea"/>
                <a:cs typeface="Calibri" panose="020F0502020204030204" pitchFamily="34" charset="0"/>
              </a:rPr>
            </a:br>
            <a:r>
              <a:rPr lang="en-US" sz="4000" b="1" kern="1200" dirty="0">
                <a:solidFill>
                  <a:srgbClr val="FFFFFF"/>
                </a:solidFill>
                <a:effectLst/>
                <a:latin typeface="Calibri" panose="020F0502020204030204" pitchFamily="34" charset="0"/>
                <a:ea typeface="+mn-ea"/>
                <a:cs typeface="Calibri" panose="020F0502020204030204" pitchFamily="34" charset="0"/>
              </a:rPr>
              <a:t>Edu and Disability Stats</a:t>
            </a:r>
            <a:endParaRPr lang="en-US" sz="4000" dirty="0">
              <a:effectLst/>
              <a:latin typeface="Calibri" panose="020F0502020204030204" pitchFamily="34" charset="0"/>
              <a:cs typeface="Calibri" panose="020F0502020204030204" pitchFamily="34" charset="0"/>
            </a:endParaRPr>
          </a:p>
          <a:p>
            <a:endParaRPr lang="en-US" sz="3600" dirty="0">
              <a:latin typeface="Georgia" panose="02040502050405020303" pitchFamily="18" charset="0"/>
            </a:endParaRPr>
          </a:p>
        </p:txBody>
      </p:sp>
    </p:spTree>
    <p:extLst>
      <p:ext uri="{BB962C8B-B14F-4D97-AF65-F5344CB8AC3E}">
        <p14:creationId xmlns:p14="http://schemas.microsoft.com/office/powerpoint/2010/main" val="169952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47800"/>
            <a:ext cx="8610599" cy="4585871"/>
          </a:xfrm>
        </p:spPr>
        <p:txBody>
          <a:bodyPr/>
          <a:lstStyle/>
          <a:p>
            <a:pPr algn="ctr"/>
            <a:r>
              <a:rPr lang="en-US" sz="3200" b="1" dirty="0">
                <a:latin typeface="+mj-lt"/>
              </a:rPr>
              <a:t>Between 3 and 5 million Americans with disabilities identify as LGBTQ</a:t>
            </a:r>
          </a:p>
          <a:p>
            <a:endParaRPr lang="en-US" b="1" dirty="0">
              <a:latin typeface="+mj-lt"/>
            </a:endParaRPr>
          </a:p>
          <a:p>
            <a:pPr marL="285717" indent="-285717">
              <a:buFont typeface="Arial" panose="020B0604020202020204" pitchFamily="34" charset="0"/>
              <a:buChar char="•"/>
            </a:pPr>
            <a:r>
              <a:rPr lang="en-US" dirty="0">
                <a:latin typeface="+mj-lt"/>
              </a:rPr>
              <a:t>Lesbian, gay and bisexual adults have a higher prevalence of disability than their heterosexual counterparts.</a:t>
            </a:r>
          </a:p>
          <a:p>
            <a:pPr marL="285717" indent="-285717">
              <a:buFont typeface="Arial" panose="020B0604020202020204" pitchFamily="34" charset="0"/>
              <a:buChar char="•"/>
            </a:pPr>
            <a:r>
              <a:rPr lang="en-US" dirty="0">
                <a:latin typeface="+mj-lt"/>
              </a:rPr>
              <a:t>36 percent of lesbians and 36 percent of bisexual women self-identify as people with disabilities.</a:t>
            </a:r>
          </a:p>
          <a:p>
            <a:pPr marL="285717" indent="-285717">
              <a:buFont typeface="Arial" panose="020B0604020202020204" pitchFamily="34" charset="0"/>
              <a:buChar char="•"/>
            </a:pPr>
            <a:r>
              <a:rPr lang="en-US" dirty="0">
                <a:latin typeface="+mj-lt"/>
              </a:rPr>
              <a:t>26 percent of gay men and 40 percent of bisexual men are people with disabilities. </a:t>
            </a:r>
          </a:p>
          <a:p>
            <a:endParaRPr lang="en-US" b="1" dirty="0">
              <a:latin typeface="+mj-lt"/>
            </a:endParaRPr>
          </a:p>
          <a:p>
            <a:r>
              <a:rPr lang="en-US" b="1" dirty="0">
                <a:latin typeface="+mj-lt"/>
              </a:rPr>
              <a:t>Estimated size of LGBTQ population within the disability community:</a:t>
            </a:r>
            <a:endParaRPr lang="en-US" dirty="0">
              <a:latin typeface="+mj-lt"/>
            </a:endParaRPr>
          </a:p>
          <a:p>
            <a:pPr marL="285717" indent="-285717">
              <a:buFont typeface="Arial" panose="020B0604020202020204" pitchFamily="34" charset="0"/>
              <a:buChar char="•"/>
            </a:pPr>
            <a:r>
              <a:rPr lang="en-US" dirty="0">
                <a:latin typeface="+mj-lt"/>
              </a:rPr>
              <a:t>953,000 bisexual women have disabilities</a:t>
            </a:r>
          </a:p>
          <a:p>
            <a:pPr marL="285717" indent="-285717">
              <a:buFont typeface="Arial" panose="020B0604020202020204" pitchFamily="34" charset="0"/>
              <a:buChar char="•"/>
            </a:pPr>
            <a:r>
              <a:rPr lang="en-US" dirty="0">
                <a:latin typeface="+mj-lt"/>
              </a:rPr>
              <a:t>490,000 lesbian/gay women have disabilities</a:t>
            </a:r>
          </a:p>
          <a:p>
            <a:pPr marL="285717" indent="-285717">
              <a:buFont typeface="Arial" panose="020B0604020202020204" pitchFamily="34" charset="0"/>
              <a:buChar char="•"/>
            </a:pPr>
            <a:r>
              <a:rPr lang="en-US" dirty="0">
                <a:latin typeface="+mj-lt"/>
              </a:rPr>
              <a:t>615,000 bisexual men have disabilities.</a:t>
            </a:r>
          </a:p>
          <a:p>
            <a:pPr marL="285717" indent="-285717">
              <a:buFont typeface="Arial" panose="020B0604020202020204" pitchFamily="34" charset="0"/>
              <a:buChar char="•"/>
            </a:pPr>
            <a:r>
              <a:rPr lang="en-US" dirty="0">
                <a:latin typeface="+mj-lt"/>
              </a:rPr>
              <a:t>647,000 gay men have disabilities. </a:t>
            </a:r>
          </a:p>
          <a:p>
            <a:endParaRPr lang="en-US" b="1" dirty="0">
              <a:latin typeface="+mj-lt"/>
            </a:endParaRPr>
          </a:p>
        </p:txBody>
      </p:sp>
      <p:sp>
        <p:nvSpPr>
          <p:cNvPr id="5" name="Title 1"/>
          <p:cNvSpPr>
            <a:spLocks noGrp="1"/>
          </p:cNvSpPr>
          <p:nvPr>
            <p:ph type="title"/>
          </p:nvPr>
        </p:nvSpPr>
        <p:spPr>
          <a:xfrm>
            <a:off x="2535381" y="0"/>
            <a:ext cx="6303818" cy="384721"/>
          </a:xfrm>
        </p:spPr>
        <p:txBody>
          <a:bodyPr/>
          <a:lstStyle/>
          <a:p>
            <a:r>
              <a:rPr lang="en-US" sz="4000" b="1" dirty="0">
                <a:solidFill>
                  <a:srgbClr val="FFFFFF"/>
                </a:solidFill>
              </a:rPr>
              <a:t>LGBTQ INDIVIDUALS WITH DISABILITIES</a:t>
            </a:r>
          </a:p>
        </p:txBody>
      </p:sp>
      <p:sp>
        <p:nvSpPr>
          <p:cNvPr id="9" name="Rectangle 8">
            <a:extLst>
              <a:ext uri="{FF2B5EF4-FFF2-40B4-BE49-F238E27FC236}">
                <a16:creationId xmlns:a16="http://schemas.microsoft.com/office/drawing/2014/main" id="{11F1D1FE-F7D6-4DE5-B1CF-41ABE7DE37E8}"/>
              </a:ext>
            </a:extLst>
          </p:cNvPr>
          <p:cNvSpPr/>
          <p:nvPr/>
        </p:nvSpPr>
        <p:spPr>
          <a:xfrm>
            <a:off x="228600" y="5864394"/>
            <a:ext cx="8391913" cy="338554"/>
          </a:xfrm>
          <a:prstGeom prst="rect">
            <a:avLst/>
          </a:prstGeom>
        </p:spPr>
        <p:txBody>
          <a:bodyPr wrap="none">
            <a:spAutoFit/>
          </a:bodyPr>
          <a:lstStyle/>
          <a:p>
            <a:r>
              <a:rPr lang="en-US" sz="1600" dirty="0">
                <a:hlinkClick r:id="rId2"/>
              </a:rPr>
              <a:t>Source: NIH-Disability Among Lesbian, Gay, and Bisexual Adults: Disparities in Prevalence and Risk.</a:t>
            </a:r>
            <a:endParaRPr lang="en-US" sz="1600" dirty="0"/>
          </a:p>
        </p:txBody>
      </p:sp>
    </p:spTree>
    <p:extLst>
      <p:ext uri="{BB962C8B-B14F-4D97-AF65-F5344CB8AC3E}">
        <p14:creationId xmlns:p14="http://schemas.microsoft.com/office/powerpoint/2010/main" val="363423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2717599" y="-6458"/>
            <a:ext cx="6145412" cy="477000"/>
          </a:xfrm>
          <a:prstGeom prst="rect">
            <a:avLst/>
          </a:prstGeom>
          <a:noFill/>
          <a:ln>
            <a:noFill/>
          </a:ln>
        </p:spPr>
        <p:txBody>
          <a:bodyPr wrap="square" lIns="0" tIns="0" rIns="0" bIns="0" anchor="t" anchorCtr="0">
            <a:noAutofit/>
          </a:bodyPr>
          <a:lstStyle/>
          <a:p>
            <a:pPr algn="r" rtl="0">
              <a:buClr>
                <a:srgbClr val="FFFFFF"/>
              </a:buClr>
              <a:buSzPct val="25000"/>
            </a:pPr>
            <a:r>
              <a:rPr lang="en-US" sz="4000" b="1" dirty="0">
                <a:solidFill>
                  <a:srgbClr val="FFFFFF"/>
                </a:solidFill>
                <a:latin typeface="Calibri" panose="020F0502020204030204" pitchFamily="34" charset="0"/>
                <a:ea typeface="Libre Baskerville"/>
                <a:cs typeface="Calibri" panose="020F0502020204030204" pitchFamily="34" charset="0"/>
                <a:sym typeface="Libre Baskerville"/>
              </a:rPr>
              <a:t>Lack of Employment Leads to Poverty</a:t>
            </a:r>
          </a:p>
        </p:txBody>
      </p:sp>
      <p:pic>
        <p:nvPicPr>
          <p:cNvPr id="235" name="Shape 235" descr="Image of a woman in a wheelchair using a laptop. She is smiling towards the camera. The words: Only 1-in-3 people with disabilities has a job. Despite this, 70% of people with disabilities are striving for work. www.RespectAbility.org Source: 2015 Kessler Foundation National Employment &amp; Disability Survey" title="One in 3 People with disabilities has a job"/>
          <p:cNvPicPr preferRelativeResize="0"/>
          <p:nvPr/>
        </p:nvPicPr>
        <p:blipFill rotWithShape="1">
          <a:blip r:embed="rId3">
            <a:alphaModFix/>
          </a:blip>
          <a:srcRect/>
          <a:stretch/>
        </p:blipFill>
        <p:spPr>
          <a:xfrm>
            <a:off x="134470" y="1233075"/>
            <a:ext cx="8875059" cy="5125129"/>
          </a:xfrm>
          <a:prstGeom prst="rect">
            <a:avLst/>
          </a:prstGeom>
          <a:noFill/>
          <a:ln>
            <a:noFill/>
          </a:ln>
        </p:spPr>
      </p:pic>
      <p:sp>
        <p:nvSpPr>
          <p:cNvPr id="236" name="Shape 236"/>
          <p:cNvSpPr txBox="1">
            <a:spLocks noGrp="1"/>
          </p:cNvSpPr>
          <p:nvPr>
            <p:ph type="sldNum" idx="4294967295"/>
          </p:nvPr>
        </p:nvSpPr>
        <p:spPr>
          <a:xfrm>
            <a:off x="6821864" y="6528036"/>
            <a:ext cx="2041147" cy="246176"/>
          </a:xfrm>
          <a:prstGeom prst="rect">
            <a:avLst/>
          </a:prstGeom>
          <a:noFill/>
          <a:ln>
            <a:noFill/>
          </a:ln>
        </p:spPr>
        <p:txBody>
          <a:bodyPr wrap="square" lIns="0" tIns="0" rIns="0" bIns="0" anchor="t" anchorCtr="0">
            <a:noAutofit/>
          </a:bodyPr>
          <a:lstStyle/>
          <a:p>
            <a:pPr defTabSz="806301">
              <a:buClr>
                <a:srgbClr val="888888"/>
              </a:buClr>
              <a:buSzPct val="25000"/>
            </a:pPr>
            <a:fld id="{00000000-1234-1234-1234-123412341234}" type="slidenum">
              <a:rPr lang="en-US" sz="1235">
                <a:solidFill>
                  <a:srgbClr val="000000"/>
                </a:solidFill>
                <a:latin typeface="Arial"/>
                <a:ea typeface="Arial"/>
                <a:cs typeface="Arial"/>
                <a:sym typeface="Arial"/>
              </a:rPr>
              <a:pPr defTabSz="806301">
                <a:buClr>
                  <a:srgbClr val="888888"/>
                </a:buClr>
                <a:buSzPct val="25000"/>
              </a:pPr>
              <a:t>15</a:t>
            </a:fld>
            <a:endParaRPr lang="en-US" sz="1235"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79429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1313-0662-4BEA-B9C0-03DE27483CCB}"/>
              </a:ext>
            </a:extLst>
          </p:cNvPr>
          <p:cNvSpPr>
            <a:spLocks noGrp="1"/>
          </p:cNvSpPr>
          <p:nvPr>
            <p:ph type="title"/>
          </p:nvPr>
        </p:nvSpPr>
        <p:spPr>
          <a:xfrm>
            <a:off x="800747" y="152400"/>
            <a:ext cx="8229599" cy="276999"/>
          </a:xfrm>
        </p:spPr>
        <p:txBody>
          <a:bodyPr>
            <a:noAutofit/>
          </a:bodyPr>
          <a:lstStyle/>
          <a:p>
            <a:pPr algn="r">
              <a:defRPr/>
            </a:pPr>
            <a:r>
              <a:rPr lang="en-US" sz="4000" b="1" dirty="0">
                <a:solidFill>
                  <a:schemeClr val="bg1"/>
                </a:solidFill>
                <a:latin typeface="Calibri" panose="020F0502020204030204" pitchFamily="34" charset="0"/>
                <a:cs typeface="Calibri" panose="020F0502020204030204" pitchFamily="34" charset="0"/>
              </a:rPr>
              <a:t>California Ranks 34</a:t>
            </a:r>
            <a:r>
              <a:rPr lang="en-US" sz="4000" b="1" baseline="30000" dirty="0">
                <a:solidFill>
                  <a:schemeClr val="bg1"/>
                </a:solidFill>
                <a:latin typeface="Calibri" panose="020F0502020204030204" pitchFamily="34" charset="0"/>
                <a:cs typeface="Calibri" panose="020F0502020204030204" pitchFamily="34" charset="0"/>
              </a:rPr>
              <a:t>th</a:t>
            </a:r>
            <a:r>
              <a:rPr lang="en-US" sz="4000" b="1" dirty="0">
                <a:solidFill>
                  <a:schemeClr val="bg1"/>
                </a:solidFill>
                <a:latin typeface="Calibri" panose="020F0502020204030204" pitchFamily="34" charset="0"/>
                <a:cs typeface="Calibri" panose="020F0502020204030204" pitchFamily="34" charset="0"/>
              </a:rPr>
              <a:t>…</a:t>
            </a:r>
          </a:p>
        </p:txBody>
      </p:sp>
      <p:graphicFrame>
        <p:nvGraphicFramePr>
          <p:cNvPr id="4" name="Content Placeholder 3" descr="This table shows the top ten states for workers with disabilities. The statistics are: 1st place, North Dakota with 43,089 total PwD (aged 18-64) 23,286 PwD employed, 4,794 jobs gained, and an employment rate 54%. 2nd place, South Dakota, 51,003 total pwd aged 18-64, 26,323  PwD employed, 96 jobs lost and employment rate of 51.5%. 3rd place Minnesota 302,274 total PwD aged 18-64, 145,080 PwD employed, 3,823 jobs gained, and employment rate of 48%. 4th place, Alaska, 50,330 total PwD aged 18-64, 24,090 employed PwD, 4,139 jobs gained, and employment rate of 47.9%, 5th place, Nebraska, 112,418 total PwD, 53,323 employed PwD, 3,838 job gains, and employment rate of 47.4%. 6th place, Wyoming, 39,161 total PwD, 18,485 PwD employed, 3,023 job losses, employment rate of 47.2%. 7th place, Utah, 159,024 total PwD, 80,416 employed PwD, 5,130 jobs gained, employment rate of 47%. 8th place, Iowa, 175,367 total PwD, 80,416 PwD employed, 2,975 job losses, employment rate 45.9%. 9th place, Kansas, 188,671 total PwD, 84,262 employed PwD, 5,130 job gains, employment rate of 44.7%. 10th place, Montana, 76,169 total PwD, 33,419 employed PwD, 4,459 job gains, employment rate 43.9%&#10;&#10;" title="Table 1 - Top 10 States for Workers with disabilities">
            <a:extLst>
              <a:ext uri="{FF2B5EF4-FFF2-40B4-BE49-F238E27FC236}">
                <a16:creationId xmlns:a16="http://schemas.microsoft.com/office/drawing/2014/main" id="{D4B9FEBF-29BB-43C2-9B1C-6D89FAF25723}"/>
              </a:ext>
            </a:extLst>
          </p:cNvPr>
          <p:cNvGraphicFramePr>
            <a:graphicFrameLocks noGrp="1"/>
          </p:cNvGraphicFramePr>
          <p:nvPr>
            <p:ph idx="1"/>
            <p:extLst>
              <p:ext uri="{D42A27DB-BD31-4B8C-83A1-F6EECF244321}">
                <p14:modId xmlns:p14="http://schemas.microsoft.com/office/powerpoint/2010/main" val="711989160"/>
              </p:ext>
            </p:extLst>
          </p:nvPr>
        </p:nvGraphicFramePr>
        <p:xfrm>
          <a:off x="76200" y="1228578"/>
          <a:ext cx="8991600" cy="4648201"/>
        </p:xfrm>
        <a:graphic>
          <a:graphicData uri="http://schemas.openxmlformats.org/drawingml/2006/table">
            <a:tbl>
              <a:tblPr firstRow="1" firstCol="1" bandRow="1">
                <a:tableStyleId>{5C22544A-7EE6-4342-B048-85BDC9FD1C3A}</a:tableStyleId>
              </a:tblPr>
              <a:tblGrid>
                <a:gridCol w="1498766">
                  <a:extLst>
                    <a:ext uri="{9D8B030D-6E8A-4147-A177-3AD203B41FA5}">
                      <a16:colId xmlns:a16="http://schemas.microsoft.com/office/drawing/2014/main" val="20000"/>
                    </a:ext>
                  </a:extLst>
                </a:gridCol>
                <a:gridCol w="1497770">
                  <a:extLst>
                    <a:ext uri="{9D8B030D-6E8A-4147-A177-3AD203B41FA5}">
                      <a16:colId xmlns:a16="http://schemas.microsoft.com/office/drawing/2014/main" val="20001"/>
                    </a:ext>
                  </a:extLst>
                </a:gridCol>
                <a:gridCol w="1498766">
                  <a:extLst>
                    <a:ext uri="{9D8B030D-6E8A-4147-A177-3AD203B41FA5}">
                      <a16:colId xmlns:a16="http://schemas.microsoft.com/office/drawing/2014/main" val="20002"/>
                    </a:ext>
                  </a:extLst>
                </a:gridCol>
                <a:gridCol w="1498766">
                  <a:extLst>
                    <a:ext uri="{9D8B030D-6E8A-4147-A177-3AD203B41FA5}">
                      <a16:colId xmlns:a16="http://schemas.microsoft.com/office/drawing/2014/main" val="20003"/>
                    </a:ext>
                  </a:extLst>
                </a:gridCol>
                <a:gridCol w="1498766">
                  <a:extLst>
                    <a:ext uri="{9D8B030D-6E8A-4147-A177-3AD203B41FA5}">
                      <a16:colId xmlns:a16="http://schemas.microsoft.com/office/drawing/2014/main" val="20004"/>
                    </a:ext>
                  </a:extLst>
                </a:gridCol>
                <a:gridCol w="1498766">
                  <a:extLst>
                    <a:ext uri="{9D8B030D-6E8A-4147-A177-3AD203B41FA5}">
                      <a16:colId xmlns:a16="http://schemas.microsoft.com/office/drawing/2014/main" val="20005"/>
                    </a:ext>
                  </a:extLst>
                </a:gridCol>
              </a:tblGrid>
              <a:tr h="292912">
                <a:tc gridSpan="6">
                  <a:txBody>
                    <a:bodyPr/>
                    <a:lstStyle/>
                    <a:p>
                      <a:pPr marL="0" marR="0" algn="ctr">
                        <a:lnSpc>
                          <a:spcPct val="115000"/>
                        </a:lnSpc>
                        <a:spcBef>
                          <a:spcPts val="0"/>
                        </a:spcBef>
                        <a:spcAft>
                          <a:spcPts val="0"/>
                        </a:spcAft>
                      </a:pPr>
                      <a:r>
                        <a:rPr lang="en-US" sz="1500" dirty="0">
                          <a:effectLst/>
                        </a:rPr>
                        <a:t>Table 1 – Top 10 States for Workers with Disabilities</a:t>
                      </a:r>
                      <a:endParaRPr lang="en-US" sz="1500" dirty="0">
                        <a:effectLst/>
                        <a:latin typeface="Calibri"/>
                        <a:ea typeface="Calibri"/>
                        <a:cs typeface="Times New Roman"/>
                      </a:endParaRPr>
                    </a:p>
                  </a:txBody>
                  <a:tcPr marL="9525" marR="9525" marT="9525" marB="95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0569">
                <a:tc>
                  <a:txBody>
                    <a:bodyPr/>
                    <a:lstStyle/>
                    <a:p>
                      <a:pPr marL="0" marR="0" algn="ctr">
                        <a:lnSpc>
                          <a:spcPct val="115000"/>
                        </a:lnSpc>
                        <a:spcBef>
                          <a:spcPts val="0"/>
                        </a:spcBef>
                        <a:spcAft>
                          <a:spcPts val="0"/>
                        </a:spcAft>
                      </a:pPr>
                      <a:r>
                        <a:rPr lang="en-US" sz="1500" b="1" dirty="0">
                          <a:effectLst/>
                        </a:rPr>
                        <a:t>State Ranking</a:t>
                      </a:r>
                      <a:endParaRPr lang="en-US" sz="1500" b="1" dirty="0">
                        <a:effectLst/>
                        <a:latin typeface="Calibri"/>
                        <a:ea typeface="Calibri"/>
                        <a:cs typeface="Times New Roman"/>
                      </a:endParaRPr>
                    </a:p>
                  </a:txBody>
                  <a:tcPr marL="9525" marR="9525" marT="9525" marB="9525"/>
                </a:tc>
                <a:tc>
                  <a:txBody>
                    <a:bodyPr/>
                    <a:lstStyle/>
                    <a:p>
                      <a:pPr marL="0" marR="0" algn="ctr">
                        <a:lnSpc>
                          <a:spcPct val="115000"/>
                        </a:lnSpc>
                        <a:spcBef>
                          <a:spcPts val="0"/>
                        </a:spcBef>
                        <a:spcAft>
                          <a:spcPts val="0"/>
                        </a:spcAft>
                      </a:pPr>
                      <a:r>
                        <a:rPr lang="en-US" sz="1500" b="1" dirty="0">
                          <a:effectLst/>
                        </a:rPr>
                        <a:t>State</a:t>
                      </a:r>
                      <a:endParaRPr lang="en-US" sz="1500" b="1" dirty="0">
                        <a:effectLst/>
                        <a:latin typeface="Calibri"/>
                        <a:ea typeface="Calibri"/>
                        <a:cs typeface="Times New Roman"/>
                      </a:endParaRPr>
                    </a:p>
                  </a:txBody>
                  <a:tcPr marL="60960" marR="60960" marT="30480" marB="30480" anchor="ctr"/>
                </a:tc>
                <a:tc>
                  <a:txBody>
                    <a:bodyPr/>
                    <a:lstStyle/>
                    <a:p>
                      <a:pPr marL="0" marR="0" algn="ctr">
                        <a:lnSpc>
                          <a:spcPct val="115000"/>
                        </a:lnSpc>
                        <a:spcBef>
                          <a:spcPts val="0"/>
                        </a:spcBef>
                        <a:spcAft>
                          <a:spcPts val="0"/>
                        </a:spcAft>
                      </a:pPr>
                      <a:r>
                        <a:rPr lang="en-US" sz="1500" b="1" dirty="0">
                          <a:effectLst/>
                        </a:rPr>
                        <a:t>Total # of </a:t>
                      </a:r>
                      <a:r>
                        <a:rPr lang="en-US" sz="1500" b="1" dirty="0" err="1">
                          <a:effectLst/>
                        </a:rPr>
                        <a:t>PwDs</a:t>
                      </a:r>
                      <a:r>
                        <a:rPr lang="en-US" sz="1500" b="1" dirty="0">
                          <a:effectLst/>
                        </a:rPr>
                        <a:t> (Aged 18-64)</a:t>
                      </a:r>
                      <a:endParaRPr lang="en-US" sz="1500" b="1"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500" b="1" dirty="0">
                          <a:effectLst/>
                        </a:rPr>
                        <a:t># of</a:t>
                      </a:r>
                    </a:p>
                    <a:p>
                      <a:pPr marL="0" marR="0" algn="ctr">
                        <a:lnSpc>
                          <a:spcPct val="115000"/>
                        </a:lnSpc>
                        <a:spcBef>
                          <a:spcPts val="0"/>
                        </a:spcBef>
                        <a:spcAft>
                          <a:spcPts val="0"/>
                        </a:spcAft>
                      </a:pPr>
                      <a:r>
                        <a:rPr lang="en-US" sz="1500" b="1" dirty="0" err="1">
                          <a:effectLst/>
                        </a:rPr>
                        <a:t>PwDs</a:t>
                      </a:r>
                      <a:endParaRPr lang="en-US" sz="1500" b="1" dirty="0">
                        <a:effectLst/>
                      </a:endParaRPr>
                    </a:p>
                    <a:p>
                      <a:pPr marL="0" marR="0" algn="ctr">
                        <a:lnSpc>
                          <a:spcPct val="115000"/>
                        </a:lnSpc>
                        <a:spcBef>
                          <a:spcPts val="0"/>
                        </a:spcBef>
                        <a:spcAft>
                          <a:spcPts val="0"/>
                        </a:spcAft>
                      </a:pPr>
                      <a:r>
                        <a:rPr lang="en-US" sz="1500" b="1" dirty="0">
                          <a:effectLst/>
                        </a:rPr>
                        <a:t>Employed</a:t>
                      </a:r>
                      <a:endParaRPr lang="en-US" sz="1500" b="1"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500" b="1" dirty="0">
                          <a:effectLst/>
                        </a:rPr>
                        <a:t>Total #  Jobs Gained + or Lost – </a:t>
                      </a:r>
                      <a:endParaRPr lang="en-US" sz="1500" b="1" dirty="0">
                        <a:effectLst/>
                        <a:latin typeface="Calibri"/>
                        <a:ea typeface="Calibri"/>
                        <a:cs typeface="Times New Roman"/>
                      </a:endParaRPr>
                    </a:p>
                  </a:txBody>
                  <a:tcPr marL="9525" marR="9525" marT="9525" marB="9525"/>
                </a:tc>
                <a:tc>
                  <a:txBody>
                    <a:bodyPr/>
                    <a:lstStyle/>
                    <a:p>
                      <a:pPr marL="0" marR="0" algn="ctr">
                        <a:lnSpc>
                          <a:spcPct val="115000"/>
                        </a:lnSpc>
                        <a:spcBef>
                          <a:spcPts val="0"/>
                        </a:spcBef>
                        <a:spcAft>
                          <a:spcPts val="0"/>
                        </a:spcAft>
                      </a:pPr>
                      <a:r>
                        <a:rPr lang="en-US" sz="1500" b="1" dirty="0">
                          <a:effectLst/>
                        </a:rPr>
                        <a:t>Percentage of </a:t>
                      </a:r>
                      <a:r>
                        <a:rPr lang="en-US" sz="1500" b="1" dirty="0" err="1">
                          <a:effectLst/>
                        </a:rPr>
                        <a:t>PwDs</a:t>
                      </a:r>
                      <a:r>
                        <a:rPr lang="en-US" sz="1500" b="1" dirty="0">
                          <a:effectLst/>
                        </a:rPr>
                        <a:t> Employed</a:t>
                      </a:r>
                      <a:endParaRPr lang="en-US" sz="15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349472">
                <a:tc>
                  <a:txBody>
                    <a:bodyPr/>
                    <a:lstStyle/>
                    <a:p>
                      <a:pPr marL="0" marR="0" algn="ctr">
                        <a:lnSpc>
                          <a:spcPct val="115000"/>
                        </a:lnSpc>
                        <a:spcBef>
                          <a:spcPts val="0"/>
                        </a:spcBef>
                        <a:spcAft>
                          <a:spcPts val="0"/>
                        </a:spcAft>
                      </a:pPr>
                      <a:r>
                        <a:rPr lang="en-US" sz="1500" b="1" dirty="0">
                          <a:effectLst/>
                        </a:rPr>
                        <a:t>1</a:t>
                      </a:r>
                      <a:r>
                        <a:rPr lang="en-US" sz="1500" b="1" baseline="30000" dirty="0">
                          <a:effectLst/>
                        </a:rPr>
                        <a:t>st</a:t>
                      </a:r>
                      <a:r>
                        <a:rPr lang="en-US" sz="1500" b="1" dirty="0">
                          <a:effectLst/>
                        </a:rPr>
                        <a:t> </a:t>
                      </a:r>
                      <a:endParaRPr lang="en-US" sz="15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latin typeface="+mj-lt"/>
                          <a:ea typeface="Calibri"/>
                          <a:cs typeface="Times New Roman"/>
                        </a:rPr>
                        <a:t>North Dakota</a:t>
                      </a:r>
                    </a:p>
                  </a:txBody>
                  <a:tcPr marL="60960" marR="60960" marT="30480" marB="30480" anchor="ctr"/>
                </a:tc>
                <a:tc>
                  <a:txBody>
                    <a:bodyPr/>
                    <a:lstStyle/>
                    <a:p>
                      <a:pPr marL="0" marR="0">
                        <a:lnSpc>
                          <a:spcPct val="115000"/>
                        </a:lnSpc>
                        <a:spcBef>
                          <a:spcPts val="0"/>
                        </a:spcBef>
                        <a:spcAft>
                          <a:spcPts val="0"/>
                        </a:spcAft>
                      </a:pPr>
                      <a:r>
                        <a:rPr lang="en-US" sz="1500" dirty="0">
                          <a:effectLst/>
                          <a:latin typeface="+mj-lt"/>
                          <a:ea typeface="Calibri"/>
                          <a:cs typeface="Times New Roman"/>
                        </a:rPr>
                        <a:t>43,089</a:t>
                      </a:r>
                    </a:p>
                  </a:txBody>
                  <a:tcPr marL="9525" marR="9525" marT="9525" marB="9525"/>
                </a:tc>
                <a:tc>
                  <a:txBody>
                    <a:bodyPr/>
                    <a:lstStyle/>
                    <a:p>
                      <a:pPr marL="0" marR="0">
                        <a:lnSpc>
                          <a:spcPct val="115000"/>
                        </a:lnSpc>
                        <a:spcBef>
                          <a:spcPts val="0"/>
                        </a:spcBef>
                        <a:spcAft>
                          <a:spcPts val="0"/>
                        </a:spcAft>
                      </a:pPr>
                      <a:r>
                        <a:rPr lang="en-US" sz="1500" dirty="0">
                          <a:effectLst/>
                          <a:latin typeface="+mj-lt"/>
                        </a:rPr>
                        <a:t>23,286</a:t>
                      </a:r>
                      <a:endParaRPr lang="en-US" sz="1500" dirty="0">
                        <a:effectLst/>
                        <a:latin typeface="+mj-lt"/>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latin typeface="+mj-lt"/>
                        </a:rPr>
                        <a:t>+ 4,704</a:t>
                      </a:r>
                      <a:endParaRPr lang="en-US" sz="1500" dirty="0">
                        <a:effectLst/>
                        <a:latin typeface="+mj-lt"/>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latin typeface="+mj-lt"/>
                        </a:rPr>
                        <a:t>54%</a:t>
                      </a:r>
                      <a:endParaRPr lang="en-US" sz="1500" b="1" dirty="0">
                        <a:effectLst/>
                        <a:latin typeface="+mj-lt"/>
                        <a:ea typeface="Calibri"/>
                        <a:cs typeface="Times New Roman"/>
                      </a:endParaRPr>
                    </a:p>
                  </a:txBody>
                  <a:tcPr marL="9525" marR="9525" marT="9525" marB="9525"/>
                </a:tc>
                <a:extLst>
                  <a:ext uri="{0D108BD9-81ED-4DB2-BD59-A6C34878D82A}">
                    <a16:rowId xmlns:a16="http://schemas.microsoft.com/office/drawing/2014/main" val="10002"/>
                  </a:ext>
                </a:extLst>
              </a:tr>
              <a:tr h="349472">
                <a:tc>
                  <a:txBody>
                    <a:bodyPr/>
                    <a:lstStyle/>
                    <a:p>
                      <a:pPr marL="0" marR="0" algn="ctr">
                        <a:lnSpc>
                          <a:spcPct val="115000"/>
                        </a:lnSpc>
                        <a:spcBef>
                          <a:spcPts val="0"/>
                        </a:spcBef>
                        <a:spcAft>
                          <a:spcPts val="0"/>
                        </a:spcAft>
                      </a:pPr>
                      <a:r>
                        <a:rPr lang="en-US" sz="1500" b="1" dirty="0">
                          <a:effectLst/>
                        </a:rPr>
                        <a:t>2</a:t>
                      </a:r>
                      <a:r>
                        <a:rPr lang="en-US" sz="1500" b="1" baseline="30000" dirty="0">
                          <a:effectLst/>
                        </a:rPr>
                        <a:t>nd</a:t>
                      </a:r>
                      <a:r>
                        <a:rPr lang="en-US" sz="1500" b="1" dirty="0">
                          <a:effectLst/>
                        </a:rPr>
                        <a:t> </a:t>
                      </a:r>
                      <a:endParaRPr lang="en-US" sz="15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South</a:t>
                      </a:r>
                      <a:r>
                        <a:rPr lang="en-US" sz="1500" b="1" baseline="0" dirty="0">
                          <a:effectLst/>
                        </a:rPr>
                        <a:t> Dakota</a:t>
                      </a:r>
                      <a:endParaRPr lang="en-US" sz="1500" b="1" dirty="0">
                        <a:effectLst/>
                        <a:latin typeface="Calibri"/>
                        <a:ea typeface="Calibri"/>
                        <a:cs typeface="Times New Roman"/>
                      </a:endParaRPr>
                    </a:p>
                  </a:txBody>
                  <a:tcPr marL="60960" marR="60960" marT="30480" marB="30480" anchor="ctr"/>
                </a:tc>
                <a:tc>
                  <a:txBody>
                    <a:bodyPr/>
                    <a:lstStyle/>
                    <a:p>
                      <a:pPr marL="0" marR="0">
                        <a:lnSpc>
                          <a:spcPct val="115000"/>
                        </a:lnSpc>
                        <a:spcBef>
                          <a:spcPts val="0"/>
                        </a:spcBef>
                        <a:spcAft>
                          <a:spcPts val="0"/>
                        </a:spcAft>
                      </a:pPr>
                      <a:r>
                        <a:rPr lang="en-US" sz="1500" dirty="0">
                          <a:effectLst/>
                          <a:latin typeface="+mj-lt"/>
                        </a:rPr>
                        <a:t>51,003</a:t>
                      </a:r>
                      <a:endParaRPr lang="en-US" sz="1500" dirty="0">
                        <a:effectLst/>
                        <a:latin typeface="+mj-lt"/>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rPr>
                        <a:t>26,323 </a:t>
                      </a:r>
                      <a:endParaRPr lang="en-US" sz="1500" dirty="0">
                        <a:effectLst/>
                        <a:latin typeface="Calibri"/>
                        <a:ea typeface="Calibri"/>
                        <a:cs typeface="Times New Roman"/>
                      </a:endParaRPr>
                    </a:p>
                  </a:txBody>
                  <a:tcPr marL="9525" marR="9525" marT="9525" marB="9525"/>
                </a:tc>
                <a:tc>
                  <a:txBody>
                    <a:bodyPr/>
                    <a:lstStyle/>
                    <a:p>
                      <a:pPr marL="457200" marR="0" indent="-457200">
                        <a:lnSpc>
                          <a:spcPct val="115000"/>
                        </a:lnSpc>
                        <a:spcBef>
                          <a:spcPts val="0"/>
                        </a:spcBef>
                        <a:spcAft>
                          <a:spcPts val="0"/>
                        </a:spcAft>
                      </a:pPr>
                      <a:r>
                        <a:rPr lang="en-US" sz="1500" dirty="0">
                          <a:effectLst/>
                        </a:rPr>
                        <a:t>– 96</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51.5%</a:t>
                      </a:r>
                      <a:endParaRPr lang="en-US" sz="15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349472">
                <a:tc>
                  <a:txBody>
                    <a:bodyPr/>
                    <a:lstStyle/>
                    <a:p>
                      <a:pPr marL="0" marR="0" algn="ctr">
                        <a:lnSpc>
                          <a:spcPct val="115000"/>
                        </a:lnSpc>
                        <a:spcBef>
                          <a:spcPts val="0"/>
                        </a:spcBef>
                        <a:spcAft>
                          <a:spcPts val="0"/>
                        </a:spcAft>
                      </a:pPr>
                      <a:r>
                        <a:rPr lang="en-US" sz="1500" b="1" dirty="0">
                          <a:effectLst/>
                        </a:rPr>
                        <a:t>3</a:t>
                      </a:r>
                      <a:r>
                        <a:rPr lang="en-US" sz="1500" b="1" baseline="30000" dirty="0">
                          <a:effectLst/>
                        </a:rPr>
                        <a:t>rd</a:t>
                      </a:r>
                      <a:r>
                        <a:rPr lang="en-US" sz="1500" b="1" dirty="0">
                          <a:effectLst/>
                        </a:rPr>
                        <a:t> </a:t>
                      </a:r>
                      <a:endParaRPr lang="en-US" sz="15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latin typeface="+mj-lt"/>
                          <a:ea typeface="Calibri"/>
                          <a:cs typeface="Times New Roman"/>
                        </a:rPr>
                        <a:t>Minnesota</a:t>
                      </a:r>
                    </a:p>
                  </a:txBody>
                  <a:tcPr marL="60960" marR="60960" marT="30480" marB="30480" anchor="ctr"/>
                </a:tc>
                <a:tc>
                  <a:txBody>
                    <a:bodyPr/>
                    <a:lstStyle/>
                    <a:p>
                      <a:pPr marL="0" marR="0">
                        <a:lnSpc>
                          <a:spcPct val="115000"/>
                        </a:lnSpc>
                        <a:spcBef>
                          <a:spcPts val="0"/>
                        </a:spcBef>
                        <a:spcAft>
                          <a:spcPts val="0"/>
                        </a:spcAft>
                      </a:pPr>
                      <a:r>
                        <a:rPr lang="en-US" sz="1500" dirty="0">
                          <a:effectLst/>
                          <a:latin typeface="+mj-lt"/>
                        </a:rPr>
                        <a:t>302,274 </a:t>
                      </a:r>
                      <a:endParaRPr lang="en-US" sz="1500" dirty="0">
                        <a:effectLst/>
                        <a:latin typeface="+mj-lt"/>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latin typeface="Calibri"/>
                          <a:ea typeface="Calibri"/>
                          <a:cs typeface="Times New Roman"/>
                        </a:rPr>
                        <a:t>145,080</a:t>
                      </a:r>
                    </a:p>
                  </a:txBody>
                  <a:tcPr marL="9525" marR="9525" marT="9525" marB="9525"/>
                </a:tc>
                <a:tc>
                  <a:txBody>
                    <a:bodyPr/>
                    <a:lstStyle/>
                    <a:p>
                      <a:pPr marL="0" marR="0">
                        <a:lnSpc>
                          <a:spcPct val="115000"/>
                        </a:lnSpc>
                        <a:spcBef>
                          <a:spcPts val="0"/>
                        </a:spcBef>
                        <a:spcAft>
                          <a:spcPts val="0"/>
                        </a:spcAft>
                      </a:pPr>
                      <a:r>
                        <a:rPr lang="en-US" sz="1500" dirty="0">
                          <a:effectLst/>
                          <a:latin typeface="Calibri"/>
                          <a:ea typeface="Calibri"/>
                          <a:cs typeface="Times New Roman"/>
                        </a:rPr>
                        <a:t>+ 3,823</a:t>
                      </a:r>
                    </a:p>
                  </a:txBody>
                  <a:tcPr marL="9525" marR="9525" marT="9525" marB="9525"/>
                </a:tc>
                <a:tc>
                  <a:txBody>
                    <a:bodyPr/>
                    <a:lstStyle/>
                    <a:p>
                      <a:pPr marL="0" marR="0">
                        <a:lnSpc>
                          <a:spcPct val="115000"/>
                        </a:lnSpc>
                        <a:spcBef>
                          <a:spcPts val="0"/>
                        </a:spcBef>
                        <a:spcAft>
                          <a:spcPts val="0"/>
                        </a:spcAft>
                      </a:pPr>
                      <a:r>
                        <a:rPr lang="en-US" sz="1500" b="1" dirty="0">
                          <a:effectLst/>
                        </a:rPr>
                        <a:t>48%</a:t>
                      </a:r>
                      <a:endParaRPr lang="en-US" sz="15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r h="349472">
                <a:tc>
                  <a:txBody>
                    <a:bodyPr/>
                    <a:lstStyle/>
                    <a:p>
                      <a:pPr marL="0" marR="0" algn="ctr">
                        <a:lnSpc>
                          <a:spcPct val="115000"/>
                        </a:lnSpc>
                        <a:spcBef>
                          <a:spcPts val="0"/>
                        </a:spcBef>
                        <a:spcAft>
                          <a:spcPts val="0"/>
                        </a:spcAft>
                      </a:pPr>
                      <a:r>
                        <a:rPr lang="en-US" sz="1500" b="1" dirty="0">
                          <a:effectLst/>
                        </a:rPr>
                        <a:t>4</a:t>
                      </a:r>
                      <a:r>
                        <a:rPr lang="en-US" sz="1500" b="1" baseline="30000" dirty="0">
                          <a:effectLst/>
                        </a:rPr>
                        <a:t>th</a:t>
                      </a:r>
                      <a:r>
                        <a:rPr lang="en-US" sz="1500" b="1" dirty="0">
                          <a:effectLst/>
                        </a:rPr>
                        <a:t> </a:t>
                      </a:r>
                      <a:endParaRPr lang="en-US" sz="15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latin typeface="+mj-lt"/>
                          <a:ea typeface="Calibri"/>
                          <a:cs typeface="Times New Roman"/>
                        </a:rPr>
                        <a:t>Alaska</a:t>
                      </a:r>
                    </a:p>
                  </a:txBody>
                  <a:tcPr marL="60960" marR="60960" marT="30480" marB="30480" anchor="ctr"/>
                </a:tc>
                <a:tc>
                  <a:txBody>
                    <a:bodyPr/>
                    <a:lstStyle/>
                    <a:p>
                      <a:pPr marL="0" marR="0">
                        <a:lnSpc>
                          <a:spcPct val="115000"/>
                        </a:lnSpc>
                        <a:spcBef>
                          <a:spcPts val="0"/>
                        </a:spcBef>
                        <a:spcAft>
                          <a:spcPts val="0"/>
                        </a:spcAft>
                      </a:pPr>
                      <a:r>
                        <a:rPr lang="en-US" sz="1500" dirty="0">
                          <a:effectLst/>
                          <a:latin typeface="+mj-lt"/>
                        </a:rPr>
                        <a:t>50,330 </a:t>
                      </a:r>
                      <a:endParaRPr lang="en-US" sz="1500" dirty="0">
                        <a:effectLst/>
                        <a:latin typeface="+mj-lt"/>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latin typeface="Calibri"/>
                          <a:ea typeface="Calibri"/>
                          <a:cs typeface="Times New Roman"/>
                        </a:rPr>
                        <a:t>24,090</a:t>
                      </a:r>
                    </a:p>
                  </a:txBody>
                  <a:tcPr marL="9525" marR="9525" marT="9525" marB="9525"/>
                </a:tc>
                <a:tc>
                  <a:txBody>
                    <a:bodyPr/>
                    <a:lstStyle/>
                    <a:p>
                      <a:pPr marL="0" marR="0">
                        <a:lnSpc>
                          <a:spcPct val="115000"/>
                        </a:lnSpc>
                        <a:spcBef>
                          <a:spcPts val="0"/>
                        </a:spcBef>
                        <a:spcAft>
                          <a:spcPts val="0"/>
                        </a:spcAft>
                      </a:pPr>
                      <a:r>
                        <a:rPr lang="en-US" sz="1500" dirty="0">
                          <a:effectLst/>
                        </a:rPr>
                        <a:t>+ 4,139</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47.9%</a:t>
                      </a:r>
                      <a:endParaRPr lang="en-US" sz="15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05"/>
                  </a:ext>
                </a:extLst>
              </a:tr>
              <a:tr h="349472">
                <a:tc>
                  <a:txBody>
                    <a:bodyPr/>
                    <a:lstStyle/>
                    <a:p>
                      <a:pPr marL="0" marR="0" algn="ctr">
                        <a:lnSpc>
                          <a:spcPct val="115000"/>
                        </a:lnSpc>
                        <a:spcBef>
                          <a:spcPts val="0"/>
                        </a:spcBef>
                        <a:spcAft>
                          <a:spcPts val="0"/>
                        </a:spcAft>
                      </a:pPr>
                      <a:r>
                        <a:rPr lang="en-US" sz="1500" b="1" dirty="0">
                          <a:effectLst/>
                        </a:rPr>
                        <a:t>5</a:t>
                      </a:r>
                      <a:r>
                        <a:rPr lang="en-US" sz="1500" b="1" baseline="30000" dirty="0">
                          <a:effectLst/>
                        </a:rPr>
                        <a:t>th</a:t>
                      </a:r>
                      <a:r>
                        <a:rPr lang="en-US" sz="1500" b="1" dirty="0">
                          <a:effectLst/>
                        </a:rPr>
                        <a:t> </a:t>
                      </a:r>
                      <a:endParaRPr lang="en-US" sz="15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Nebraska</a:t>
                      </a:r>
                      <a:endParaRPr lang="en-US" sz="1500" b="1" dirty="0">
                        <a:effectLst/>
                        <a:latin typeface="Calibri"/>
                        <a:ea typeface="Calibri"/>
                        <a:cs typeface="Times New Roman"/>
                      </a:endParaRPr>
                    </a:p>
                  </a:txBody>
                  <a:tcPr marL="60960" marR="60960" marT="30480" marB="30480" anchor="ctr"/>
                </a:tc>
                <a:tc>
                  <a:txBody>
                    <a:bodyPr/>
                    <a:lstStyle/>
                    <a:p>
                      <a:pPr marL="0" marR="0">
                        <a:lnSpc>
                          <a:spcPct val="115000"/>
                        </a:lnSpc>
                        <a:spcBef>
                          <a:spcPts val="0"/>
                        </a:spcBef>
                        <a:spcAft>
                          <a:spcPts val="0"/>
                        </a:spcAft>
                      </a:pPr>
                      <a:r>
                        <a:rPr lang="en-US" sz="1500" dirty="0">
                          <a:effectLst/>
                          <a:latin typeface="+mj-lt"/>
                          <a:ea typeface="Calibri"/>
                          <a:cs typeface="Times New Roman"/>
                        </a:rPr>
                        <a:t>112,418</a:t>
                      </a:r>
                    </a:p>
                  </a:txBody>
                  <a:tcPr marL="9525" marR="9525" marT="9525" marB="9525"/>
                </a:tc>
                <a:tc>
                  <a:txBody>
                    <a:bodyPr/>
                    <a:lstStyle/>
                    <a:p>
                      <a:pPr marL="0" marR="0">
                        <a:lnSpc>
                          <a:spcPct val="115000"/>
                        </a:lnSpc>
                        <a:spcBef>
                          <a:spcPts val="0"/>
                        </a:spcBef>
                        <a:spcAft>
                          <a:spcPts val="0"/>
                        </a:spcAft>
                      </a:pPr>
                      <a:r>
                        <a:rPr lang="en-US" sz="1500" dirty="0">
                          <a:effectLst/>
                        </a:rPr>
                        <a:t>53,323 </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rPr>
                        <a:t>+ 3,838</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47.4%</a:t>
                      </a:r>
                      <a:endParaRPr lang="en-US" sz="15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06"/>
                  </a:ext>
                </a:extLst>
              </a:tr>
              <a:tr h="349472">
                <a:tc>
                  <a:txBody>
                    <a:bodyPr/>
                    <a:lstStyle/>
                    <a:p>
                      <a:pPr marL="0" marR="0" algn="ctr">
                        <a:lnSpc>
                          <a:spcPct val="115000"/>
                        </a:lnSpc>
                        <a:spcBef>
                          <a:spcPts val="0"/>
                        </a:spcBef>
                        <a:spcAft>
                          <a:spcPts val="0"/>
                        </a:spcAft>
                      </a:pPr>
                      <a:r>
                        <a:rPr lang="en-US" sz="1500" b="1" dirty="0">
                          <a:effectLst/>
                        </a:rPr>
                        <a:t>6</a:t>
                      </a:r>
                      <a:r>
                        <a:rPr lang="en-US" sz="1500" b="1" baseline="30000" dirty="0">
                          <a:effectLst/>
                        </a:rPr>
                        <a:t>th</a:t>
                      </a:r>
                      <a:r>
                        <a:rPr lang="en-US" sz="1500" b="1" dirty="0">
                          <a:effectLst/>
                        </a:rPr>
                        <a:t> </a:t>
                      </a:r>
                      <a:endParaRPr lang="en-US" sz="15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Wyoming</a:t>
                      </a:r>
                      <a:endParaRPr lang="en-US" sz="1500" b="1" dirty="0">
                        <a:effectLst/>
                        <a:latin typeface="Calibri"/>
                        <a:ea typeface="Calibri"/>
                        <a:cs typeface="Times New Roman"/>
                      </a:endParaRPr>
                    </a:p>
                  </a:txBody>
                  <a:tcPr marL="60960" marR="60960" marT="30480" marB="30480" anchor="ctr"/>
                </a:tc>
                <a:tc>
                  <a:txBody>
                    <a:bodyPr/>
                    <a:lstStyle/>
                    <a:p>
                      <a:pPr marL="0" marR="0">
                        <a:lnSpc>
                          <a:spcPct val="115000"/>
                        </a:lnSpc>
                        <a:spcBef>
                          <a:spcPts val="0"/>
                        </a:spcBef>
                        <a:spcAft>
                          <a:spcPts val="0"/>
                        </a:spcAft>
                      </a:pPr>
                      <a:r>
                        <a:rPr lang="en-US" sz="1500" dirty="0">
                          <a:effectLst/>
                          <a:latin typeface="+mj-lt"/>
                          <a:ea typeface="Calibri"/>
                          <a:cs typeface="Times New Roman"/>
                        </a:rPr>
                        <a:t>39,161</a:t>
                      </a:r>
                    </a:p>
                  </a:txBody>
                  <a:tcPr marL="9525" marR="9525" marT="9525" marB="9525"/>
                </a:tc>
                <a:tc>
                  <a:txBody>
                    <a:bodyPr/>
                    <a:lstStyle/>
                    <a:p>
                      <a:pPr marL="0" marR="0">
                        <a:lnSpc>
                          <a:spcPct val="115000"/>
                        </a:lnSpc>
                        <a:spcBef>
                          <a:spcPts val="0"/>
                        </a:spcBef>
                        <a:spcAft>
                          <a:spcPts val="0"/>
                        </a:spcAft>
                      </a:pPr>
                      <a:r>
                        <a:rPr lang="en-US" sz="1500" dirty="0">
                          <a:effectLst/>
                        </a:rPr>
                        <a:t>18,485 </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rPr>
                        <a:t>– 3,023</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47.2%</a:t>
                      </a:r>
                      <a:endParaRPr lang="en-US" sz="15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07"/>
                  </a:ext>
                </a:extLst>
              </a:tr>
              <a:tr h="349472">
                <a:tc>
                  <a:txBody>
                    <a:bodyPr/>
                    <a:lstStyle/>
                    <a:p>
                      <a:pPr marL="0" marR="0" algn="ctr">
                        <a:lnSpc>
                          <a:spcPct val="115000"/>
                        </a:lnSpc>
                        <a:spcBef>
                          <a:spcPts val="0"/>
                        </a:spcBef>
                        <a:spcAft>
                          <a:spcPts val="0"/>
                        </a:spcAft>
                      </a:pPr>
                      <a:r>
                        <a:rPr lang="en-US" sz="1500" b="1" dirty="0">
                          <a:effectLst/>
                        </a:rPr>
                        <a:t>7</a:t>
                      </a:r>
                      <a:r>
                        <a:rPr lang="en-US" sz="1500" b="1" baseline="30000" dirty="0">
                          <a:effectLst/>
                        </a:rPr>
                        <a:t>th</a:t>
                      </a:r>
                      <a:r>
                        <a:rPr lang="en-US" sz="1500" b="1" dirty="0">
                          <a:effectLst/>
                        </a:rPr>
                        <a:t> </a:t>
                      </a:r>
                      <a:endParaRPr lang="en-US" sz="15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Utah</a:t>
                      </a:r>
                      <a:endParaRPr lang="en-US" sz="1500" b="1" dirty="0">
                        <a:effectLst/>
                        <a:latin typeface="Calibri"/>
                        <a:ea typeface="Calibri"/>
                        <a:cs typeface="Times New Roman"/>
                      </a:endParaRPr>
                    </a:p>
                  </a:txBody>
                  <a:tcPr marL="60960" marR="60960" marT="30480" marB="30480" anchor="ctr"/>
                </a:tc>
                <a:tc>
                  <a:txBody>
                    <a:bodyPr/>
                    <a:lstStyle/>
                    <a:p>
                      <a:pPr marL="0" marR="0">
                        <a:lnSpc>
                          <a:spcPct val="115000"/>
                        </a:lnSpc>
                        <a:spcBef>
                          <a:spcPts val="0"/>
                        </a:spcBef>
                        <a:spcAft>
                          <a:spcPts val="0"/>
                        </a:spcAft>
                      </a:pPr>
                      <a:r>
                        <a:rPr lang="en-US" sz="1500" dirty="0">
                          <a:effectLst/>
                        </a:rPr>
                        <a:t>159,024</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rPr>
                        <a:t>74,767 </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rPr>
                        <a:t>+ 3,582</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47%</a:t>
                      </a:r>
                      <a:endParaRPr lang="en-US" sz="15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08"/>
                  </a:ext>
                </a:extLst>
              </a:tr>
              <a:tr h="349472">
                <a:tc>
                  <a:txBody>
                    <a:bodyPr/>
                    <a:lstStyle/>
                    <a:p>
                      <a:pPr marL="0" marR="0" algn="ctr">
                        <a:lnSpc>
                          <a:spcPct val="115000"/>
                        </a:lnSpc>
                        <a:spcBef>
                          <a:spcPts val="0"/>
                        </a:spcBef>
                        <a:spcAft>
                          <a:spcPts val="0"/>
                        </a:spcAft>
                      </a:pPr>
                      <a:r>
                        <a:rPr lang="en-US" sz="1500" b="1" dirty="0">
                          <a:effectLst/>
                        </a:rPr>
                        <a:t>8</a:t>
                      </a:r>
                      <a:r>
                        <a:rPr lang="en-US" sz="1500" b="1" baseline="30000" dirty="0">
                          <a:effectLst/>
                        </a:rPr>
                        <a:t>th</a:t>
                      </a:r>
                      <a:r>
                        <a:rPr lang="en-US" sz="1500" b="1" dirty="0">
                          <a:effectLst/>
                        </a:rPr>
                        <a:t> </a:t>
                      </a:r>
                      <a:endParaRPr lang="en-US" sz="15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latin typeface="Arial" panose="020B0604020202020204" pitchFamily="34" charset="0"/>
                          <a:ea typeface="Calibri"/>
                          <a:cs typeface="Arial" panose="020B0604020202020204" pitchFamily="34" charset="0"/>
                        </a:rPr>
                        <a:t>Iowa</a:t>
                      </a:r>
                    </a:p>
                  </a:txBody>
                  <a:tcPr marL="60960" marR="60960" marT="30480" marB="30480" anchor="ctr"/>
                </a:tc>
                <a:tc>
                  <a:txBody>
                    <a:bodyPr/>
                    <a:lstStyle/>
                    <a:p>
                      <a:pPr marL="0" marR="0">
                        <a:lnSpc>
                          <a:spcPct val="115000"/>
                        </a:lnSpc>
                        <a:spcBef>
                          <a:spcPts val="0"/>
                        </a:spcBef>
                        <a:spcAft>
                          <a:spcPts val="0"/>
                        </a:spcAft>
                      </a:pPr>
                      <a:r>
                        <a:rPr lang="en-US" sz="1500" dirty="0">
                          <a:effectLst/>
                        </a:rPr>
                        <a:t>175,367</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rPr>
                        <a:t>80,416 </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rPr>
                        <a:t>– 2,975</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45.9%</a:t>
                      </a:r>
                      <a:endParaRPr lang="en-US" sz="15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09"/>
                  </a:ext>
                </a:extLst>
              </a:tr>
              <a:tr h="349472">
                <a:tc>
                  <a:txBody>
                    <a:bodyPr/>
                    <a:lstStyle/>
                    <a:p>
                      <a:pPr marL="0" marR="0" algn="ctr">
                        <a:lnSpc>
                          <a:spcPct val="115000"/>
                        </a:lnSpc>
                        <a:spcBef>
                          <a:spcPts val="0"/>
                        </a:spcBef>
                        <a:spcAft>
                          <a:spcPts val="0"/>
                        </a:spcAft>
                      </a:pPr>
                      <a:r>
                        <a:rPr lang="en-US" sz="1500" b="1" dirty="0">
                          <a:effectLst/>
                        </a:rPr>
                        <a:t>9</a:t>
                      </a:r>
                      <a:r>
                        <a:rPr lang="en-US" sz="1500" b="1" baseline="30000" dirty="0">
                          <a:effectLst/>
                        </a:rPr>
                        <a:t>th</a:t>
                      </a:r>
                      <a:r>
                        <a:rPr lang="en-US" sz="1500" b="1" dirty="0">
                          <a:effectLst/>
                        </a:rPr>
                        <a:t> </a:t>
                      </a:r>
                      <a:endParaRPr lang="en-US" sz="15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Kansas</a:t>
                      </a:r>
                      <a:endParaRPr lang="en-US" sz="1500" b="1" dirty="0">
                        <a:effectLst/>
                        <a:latin typeface="Calibri"/>
                        <a:ea typeface="Calibri"/>
                        <a:cs typeface="Times New Roman"/>
                      </a:endParaRPr>
                    </a:p>
                  </a:txBody>
                  <a:tcPr marL="60960" marR="60960" marT="30480" marB="30480" anchor="ctr"/>
                </a:tc>
                <a:tc>
                  <a:txBody>
                    <a:bodyPr/>
                    <a:lstStyle/>
                    <a:p>
                      <a:pPr marL="0" marR="0">
                        <a:lnSpc>
                          <a:spcPct val="115000"/>
                        </a:lnSpc>
                        <a:spcBef>
                          <a:spcPts val="0"/>
                        </a:spcBef>
                        <a:spcAft>
                          <a:spcPts val="0"/>
                        </a:spcAft>
                      </a:pPr>
                      <a:r>
                        <a:rPr lang="en-US" sz="1500" dirty="0">
                          <a:effectLst/>
                          <a:latin typeface="+mj-lt"/>
                          <a:ea typeface="Calibri"/>
                          <a:cs typeface="Times New Roman"/>
                        </a:rPr>
                        <a:t>188,671</a:t>
                      </a:r>
                    </a:p>
                  </a:txBody>
                  <a:tcPr marL="9525" marR="9525" marT="9525" marB="9525"/>
                </a:tc>
                <a:tc>
                  <a:txBody>
                    <a:bodyPr/>
                    <a:lstStyle/>
                    <a:p>
                      <a:pPr marL="0" marR="0">
                        <a:lnSpc>
                          <a:spcPct val="115000"/>
                        </a:lnSpc>
                        <a:spcBef>
                          <a:spcPts val="0"/>
                        </a:spcBef>
                        <a:spcAft>
                          <a:spcPts val="0"/>
                        </a:spcAft>
                      </a:pPr>
                      <a:r>
                        <a:rPr lang="en-US" sz="1500" dirty="0">
                          <a:effectLst/>
                          <a:latin typeface="+mj-lt"/>
                          <a:ea typeface="Calibri"/>
                          <a:cs typeface="Times New Roman"/>
                        </a:rPr>
                        <a:t>84,262</a:t>
                      </a:r>
                    </a:p>
                  </a:txBody>
                  <a:tcPr marL="9525" marR="9525" marT="9525" marB="9525"/>
                </a:tc>
                <a:tc>
                  <a:txBody>
                    <a:bodyPr/>
                    <a:lstStyle/>
                    <a:p>
                      <a:pPr marL="0" marR="0">
                        <a:lnSpc>
                          <a:spcPct val="115000"/>
                        </a:lnSpc>
                        <a:spcBef>
                          <a:spcPts val="0"/>
                        </a:spcBef>
                        <a:spcAft>
                          <a:spcPts val="0"/>
                        </a:spcAft>
                      </a:pPr>
                      <a:r>
                        <a:rPr lang="en-US" sz="1500" dirty="0">
                          <a:effectLst/>
                        </a:rPr>
                        <a:t>+ 5,130</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44.7%</a:t>
                      </a:r>
                      <a:endParaRPr lang="en-US" sz="15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10"/>
                  </a:ext>
                </a:extLst>
              </a:tr>
              <a:tr h="349472">
                <a:tc>
                  <a:txBody>
                    <a:bodyPr/>
                    <a:lstStyle/>
                    <a:p>
                      <a:pPr marL="0" marR="0" algn="ctr">
                        <a:lnSpc>
                          <a:spcPct val="115000"/>
                        </a:lnSpc>
                        <a:spcBef>
                          <a:spcPts val="0"/>
                        </a:spcBef>
                        <a:spcAft>
                          <a:spcPts val="0"/>
                        </a:spcAft>
                      </a:pPr>
                      <a:r>
                        <a:rPr lang="en-US" sz="1500" b="1" dirty="0">
                          <a:effectLst/>
                        </a:rPr>
                        <a:t>10</a:t>
                      </a:r>
                      <a:r>
                        <a:rPr lang="en-US" sz="1500" b="1" baseline="30000" dirty="0">
                          <a:effectLst/>
                        </a:rPr>
                        <a:t>th</a:t>
                      </a:r>
                      <a:r>
                        <a:rPr lang="en-US" sz="1500" b="1" dirty="0">
                          <a:effectLst/>
                        </a:rPr>
                        <a:t> </a:t>
                      </a:r>
                      <a:endParaRPr lang="en-US" sz="15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latin typeface="+mj-lt"/>
                          <a:ea typeface="Calibri"/>
                          <a:cs typeface="Times New Roman"/>
                        </a:rPr>
                        <a:t>Montana</a:t>
                      </a:r>
                    </a:p>
                  </a:txBody>
                  <a:tcPr marL="60960" marR="60960" marT="30480" marB="30480" anchor="ctr"/>
                </a:tc>
                <a:tc>
                  <a:txBody>
                    <a:bodyPr/>
                    <a:lstStyle/>
                    <a:p>
                      <a:pPr marL="0" marR="0">
                        <a:lnSpc>
                          <a:spcPct val="115000"/>
                        </a:lnSpc>
                        <a:spcBef>
                          <a:spcPts val="0"/>
                        </a:spcBef>
                        <a:spcAft>
                          <a:spcPts val="0"/>
                        </a:spcAft>
                      </a:pPr>
                      <a:r>
                        <a:rPr lang="en-US" sz="1500" dirty="0">
                          <a:effectLst/>
                        </a:rPr>
                        <a:t>76,169 </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rPr>
                        <a:t>33,419 </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dirty="0">
                          <a:effectLst/>
                        </a:rPr>
                        <a:t>+ 4,459</a:t>
                      </a:r>
                      <a:endParaRPr lang="en-US" sz="1500"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1500" b="1" dirty="0">
                          <a:effectLst/>
                        </a:rPr>
                        <a:t>43.9%</a:t>
                      </a:r>
                      <a:endParaRPr lang="en-US" sz="15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11"/>
                  </a:ext>
                </a:extLst>
              </a:tr>
            </a:tbl>
          </a:graphicData>
        </a:graphic>
      </p:graphicFrame>
      <p:graphicFrame>
        <p:nvGraphicFramePr>
          <p:cNvPr id="3" name="Table 2" descr="Red table in conjunction with the previous table. It shows that California is ranked in 34th place for workers with disabilities. California has a total of 2,023,714 people with disabilities aged 18-64. It has 701,791 total employed people with disabilities. It has had a gain of 19,398 jobs in the last year. The employment rate is 34.7%." title="California Ranking"/>
          <p:cNvGraphicFramePr>
            <a:graphicFrameLocks noGrp="1"/>
          </p:cNvGraphicFramePr>
          <p:nvPr>
            <p:extLst>
              <p:ext uri="{D42A27DB-BD31-4B8C-83A1-F6EECF244321}">
                <p14:modId xmlns:p14="http://schemas.microsoft.com/office/powerpoint/2010/main" val="3024730668"/>
              </p:ext>
            </p:extLst>
          </p:nvPr>
        </p:nvGraphicFramePr>
        <p:xfrm>
          <a:off x="76200" y="5876779"/>
          <a:ext cx="8991600" cy="376428"/>
        </p:xfrm>
        <a:graphic>
          <a:graphicData uri="http://schemas.openxmlformats.org/drawingml/2006/table">
            <a:tbl>
              <a:tblPr/>
              <a:tblGrid>
                <a:gridCol w="1498600">
                  <a:extLst>
                    <a:ext uri="{9D8B030D-6E8A-4147-A177-3AD203B41FA5}">
                      <a16:colId xmlns:a16="http://schemas.microsoft.com/office/drawing/2014/main" val="20000"/>
                    </a:ext>
                  </a:extLst>
                </a:gridCol>
                <a:gridCol w="1498600">
                  <a:extLst>
                    <a:ext uri="{9D8B030D-6E8A-4147-A177-3AD203B41FA5}">
                      <a16:colId xmlns:a16="http://schemas.microsoft.com/office/drawing/2014/main" val="20001"/>
                    </a:ext>
                  </a:extLst>
                </a:gridCol>
                <a:gridCol w="1498600">
                  <a:extLst>
                    <a:ext uri="{9D8B030D-6E8A-4147-A177-3AD203B41FA5}">
                      <a16:colId xmlns:a16="http://schemas.microsoft.com/office/drawing/2014/main" val="20002"/>
                    </a:ext>
                  </a:extLst>
                </a:gridCol>
                <a:gridCol w="1498600">
                  <a:extLst>
                    <a:ext uri="{9D8B030D-6E8A-4147-A177-3AD203B41FA5}">
                      <a16:colId xmlns:a16="http://schemas.microsoft.com/office/drawing/2014/main" val="20003"/>
                    </a:ext>
                  </a:extLst>
                </a:gridCol>
                <a:gridCol w="1498600">
                  <a:extLst>
                    <a:ext uri="{9D8B030D-6E8A-4147-A177-3AD203B41FA5}">
                      <a16:colId xmlns:a16="http://schemas.microsoft.com/office/drawing/2014/main" val="20004"/>
                    </a:ext>
                  </a:extLst>
                </a:gridCol>
                <a:gridCol w="1498600">
                  <a:extLst>
                    <a:ext uri="{9D8B030D-6E8A-4147-A177-3AD203B41FA5}">
                      <a16:colId xmlns:a16="http://schemas.microsoft.com/office/drawing/2014/main" val="20005"/>
                    </a:ext>
                  </a:extLst>
                </a:gridCol>
              </a:tblGrid>
              <a:tr h="349250">
                <a:tc>
                  <a:txBody>
                    <a:bodyPr/>
                    <a:lstStyle>
                      <a:lvl1pPr>
                        <a:buClr>
                          <a:schemeClr val="accent1"/>
                        </a:buClr>
                        <a:buSzPct val="80000"/>
                        <a:buFont typeface="Wingdings 2" charset="2"/>
                        <a:defRPr sz="2800">
                          <a:solidFill>
                            <a:schemeClr val="tx1"/>
                          </a:solidFill>
                          <a:latin typeface="Corbel" charset="0"/>
                        </a:defRPr>
                      </a:lvl1pPr>
                      <a:lvl2pPr marL="742950" indent="-285750">
                        <a:spcBef>
                          <a:spcPct val="20000"/>
                        </a:spcBef>
                        <a:buClr>
                          <a:schemeClr val="accent2"/>
                        </a:buClr>
                        <a:buSzPct val="90000"/>
                        <a:buFont typeface="Wingdings" charset="2"/>
                        <a:defRPr sz="2400">
                          <a:solidFill>
                            <a:schemeClr val="tx1"/>
                          </a:solidFill>
                          <a:latin typeface="Corbel" charset="0"/>
                        </a:defRPr>
                      </a:lvl2pPr>
                      <a:lvl3pPr marL="1143000" indent="-228600">
                        <a:spcBef>
                          <a:spcPct val="20000"/>
                        </a:spcBef>
                        <a:buClr>
                          <a:srgbClr val="E66C7D"/>
                        </a:buClr>
                        <a:buFont typeface="Arial" charset="0"/>
                        <a:defRPr sz="2000">
                          <a:solidFill>
                            <a:schemeClr val="tx1"/>
                          </a:solidFill>
                          <a:latin typeface="Corbel" charset="0"/>
                        </a:defRPr>
                      </a:lvl3pPr>
                      <a:lvl4pPr marL="1600200" indent="-228600">
                        <a:spcBef>
                          <a:spcPct val="20000"/>
                        </a:spcBef>
                        <a:buClr>
                          <a:srgbClr val="6BB76D"/>
                        </a:buClr>
                        <a:buFont typeface="Arial" charset="0"/>
                        <a:defRPr>
                          <a:solidFill>
                            <a:schemeClr val="tx1"/>
                          </a:solidFill>
                          <a:latin typeface="Corbel" charset="0"/>
                        </a:defRPr>
                      </a:lvl4pPr>
                      <a:lvl5pPr marL="2057400" indent="-228600">
                        <a:spcBef>
                          <a:spcPct val="20000"/>
                        </a:spcBef>
                        <a:buClr>
                          <a:srgbClr val="E88651"/>
                        </a:buClr>
                        <a:buFont typeface="Wingdings 3" charset="2"/>
                        <a:defRPr>
                          <a:solidFill>
                            <a:schemeClr val="tx1"/>
                          </a:solidFill>
                          <a:latin typeface="Corbel" charset="0"/>
                        </a:defRPr>
                      </a:lvl5pPr>
                      <a:lvl6pPr marL="2514600" indent="-228600" eaLnBrk="0" fontAlgn="base" hangingPunct="0">
                        <a:spcBef>
                          <a:spcPct val="20000"/>
                        </a:spcBef>
                        <a:spcAft>
                          <a:spcPct val="0"/>
                        </a:spcAft>
                        <a:buClr>
                          <a:srgbClr val="E88651"/>
                        </a:buClr>
                        <a:buFont typeface="Wingdings 3" charset="2"/>
                        <a:defRPr>
                          <a:solidFill>
                            <a:schemeClr val="tx1"/>
                          </a:solidFill>
                          <a:latin typeface="Corbel" charset="0"/>
                        </a:defRPr>
                      </a:lvl6pPr>
                      <a:lvl7pPr marL="2971800" indent="-228600" eaLnBrk="0" fontAlgn="base" hangingPunct="0">
                        <a:spcBef>
                          <a:spcPct val="20000"/>
                        </a:spcBef>
                        <a:spcAft>
                          <a:spcPct val="0"/>
                        </a:spcAft>
                        <a:buClr>
                          <a:srgbClr val="E88651"/>
                        </a:buClr>
                        <a:buFont typeface="Wingdings 3" charset="2"/>
                        <a:defRPr>
                          <a:solidFill>
                            <a:schemeClr val="tx1"/>
                          </a:solidFill>
                          <a:latin typeface="Corbel" charset="0"/>
                        </a:defRPr>
                      </a:lvl7pPr>
                      <a:lvl8pPr marL="3429000" indent="-228600" eaLnBrk="0" fontAlgn="base" hangingPunct="0">
                        <a:spcBef>
                          <a:spcPct val="20000"/>
                        </a:spcBef>
                        <a:spcAft>
                          <a:spcPct val="0"/>
                        </a:spcAft>
                        <a:buClr>
                          <a:srgbClr val="E88651"/>
                        </a:buClr>
                        <a:buFont typeface="Wingdings 3" charset="2"/>
                        <a:defRPr>
                          <a:solidFill>
                            <a:schemeClr val="tx1"/>
                          </a:solidFill>
                          <a:latin typeface="Corbel" charset="0"/>
                        </a:defRPr>
                      </a:lvl8pPr>
                      <a:lvl9pPr marL="3886200" indent="-228600" eaLnBrk="0" fontAlgn="base" hangingPunct="0">
                        <a:spcBef>
                          <a:spcPct val="20000"/>
                        </a:spcBef>
                        <a:spcAft>
                          <a:spcPct val="0"/>
                        </a:spcAft>
                        <a:buClr>
                          <a:srgbClr val="E88651"/>
                        </a:buClr>
                        <a:buFont typeface="Wingdings 3" charset="2"/>
                        <a:defRPr>
                          <a:solidFill>
                            <a:schemeClr val="tx1"/>
                          </a:solidFill>
                          <a:latin typeface="Corbe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1800" b="1" i="0" u="none" strike="noStrike" cap="none" normalizeH="0" baseline="0" dirty="0">
                          <a:ln>
                            <a:noFill/>
                          </a:ln>
                          <a:solidFill>
                            <a:schemeClr val="bg1"/>
                          </a:solidFill>
                          <a:effectLst/>
                          <a:latin typeface="Corbel" charset="0"/>
                          <a:ea typeface="Arial" charset="0"/>
                          <a:cs typeface="Arial" charset="0"/>
                        </a:rPr>
                        <a:t>34</a:t>
                      </a:r>
                      <a:r>
                        <a:rPr kumimoji="0" lang="en-US" altLang="x-none" sz="1800" b="1" i="0" u="none" strike="noStrike" cap="none" normalizeH="0" baseline="30000" dirty="0">
                          <a:ln>
                            <a:noFill/>
                          </a:ln>
                          <a:solidFill>
                            <a:schemeClr val="bg1"/>
                          </a:solidFill>
                          <a:effectLst/>
                          <a:latin typeface="Corbel" charset="0"/>
                          <a:ea typeface="Arial" charset="0"/>
                          <a:cs typeface="Arial" charset="0"/>
                        </a:rPr>
                        <a:t>th</a:t>
                      </a:r>
                      <a:r>
                        <a:rPr kumimoji="0" lang="en-US" altLang="x-none" sz="1800" b="1" i="0" u="none" strike="noStrike" cap="none" normalizeH="0" baseline="0" dirty="0">
                          <a:ln>
                            <a:noFill/>
                          </a:ln>
                          <a:solidFill>
                            <a:schemeClr val="bg1"/>
                          </a:solidFill>
                          <a:effectLst/>
                          <a:latin typeface="Corbel" charset="0"/>
                          <a:ea typeface="Arial" charset="0"/>
                          <a:cs typeface="Arial" charset="0"/>
                        </a:rPr>
                        <a:t> </a:t>
                      </a: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lvl1pPr>
                        <a:buClr>
                          <a:schemeClr val="accent1"/>
                        </a:buClr>
                        <a:buSzPct val="80000"/>
                        <a:buFont typeface="Wingdings 2" charset="2"/>
                        <a:defRPr sz="2800">
                          <a:solidFill>
                            <a:schemeClr val="tx1"/>
                          </a:solidFill>
                          <a:latin typeface="Corbel" charset="0"/>
                        </a:defRPr>
                      </a:lvl1pPr>
                      <a:lvl2pPr marL="742950" indent="-285750">
                        <a:spcBef>
                          <a:spcPct val="20000"/>
                        </a:spcBef>
                        <a:buClr>
                          <a:schemeClr val="accent2"/>
                        </a:buClr>
                        <a:buSzPct val="90000"/>
                        <a:buFont typeface="Wingdings" charset="2"/>
                        <a:defRPr sz="2400">
                          <a:solidFill>
                            <a:schemeClr val="tx1"/>
                          </a:solidFill>
                          <a:latin typeface="Corbel" charset="0"/>
                        </a:defRPr>
                      </a:lvl2pPr>
                      <a:lvl3pPr marL="1143000" indent="-228600">
                        <a:spcBef>
                          <a:spcPct val="20000"/>
                        </a:spcBef>
                        <a:buClr>
                          <a:srgbClr val="E66C7D"/>
                        </a:buClr>
                        <a:buFont typeface="Arial" charset="0"/>
                        <a:defRPr sz="2000">
                          <a:solidFill>
                            <a:schemeClr val="tx1"/>
                          </a:solidFill>
                          <a:latin typeface="Corbel" charset="0"/>
                        </a:defRPr>
                      </a:lvl3pPr>
                      <a:lvl4pPr marL="1600200" indent="-228600">
                        <a:spcBef>
                          <a:spcPct val="20000"/>
                        </a:spcBef>
                        <a:buClr>
                          <a:srgbClr val="6BB76D"/>
                        </a:buClr>
                        <a:buFont typeface="Arial" charset="0"/>
                        <a:defRPr>
                          <a:solidFill>
                            <a:schemeClr val="tx1"/>
                          </a:solidFill>
                          <a:latin typeface="Corbel" charset="0"/>
                        </a:defRPr>
                      </a:lvl4pPr>
                      <a:lvl5pPr marL="2057400" indent="-228600">
                        <a:spcBef>
                          <a:spcPct val="20000"/>
                        </a:spcBef>
                        <a:buClr>
                          <a:srgbClr val="E88651"/>
                        </a:buClr>
                        <a:buFont typeface="Wingdings 3" charset="2"/>
                        <a:defRPr>
                          <a:solidFill>
                            <a:schemeClr val="tx1"/>
                          </a:solidFill>
                          <a:latin typeface="Corbel" charset="0"/>
                        </a:defRPr>
                      </a:lvl5pPr>
                      <a:lvl6pPr marL="2514600" indent="-228600" eaLnBrk="0" fontAlgn="base" hangingPunct="0">
                        <a:spcBef>
                          <a:spcPct val="20000"/>
                        </a:spcBef>
                        <a:spcAft>
                          <a:spcPct val="0"/>
                        </a:spcAft>
                        <a:buClr>
                          <a:srgbClr val="E88651"/>
                        </a:buClr>
                        <a:buFont typeface="Wingdings 3" charset="2"/>
                        <a:defRPr>
                          <a:solidFill>
                            <a:schemeClr val="tx1"/>
                          </a:solidFill>
                          <a:latin typeface="Corbel" charset="0"/>
                        </a:defRPr>
                      </a:lvl6pPr>
                      <a:lvl7pPr marL="2971800" indent="-228600" eaLnBrk="0" fontAlgn="base" hangingPunct="0">
                        <a:spcBef>
                          <a:spcPct val="20000"/>
                        </a:spcBef>
                        <a:spcAft>
                          <a:spcPct val="0"/>
                        </a:spcAft>
                        <a:buClr>
                          <a:srgbClr val="E88651"/>
                        </a:buClr>
                        <a:buFont typeface="Wingdings 3" charset="2"/>
                        <a:defRPr>
                          <a:solidFill>
                            <a:schemeClr val="tx1"/>
                          </a:solidFill>
                          <a:latin typeface="Corbel" charset="0"/>
                        </a:defRPr>
                      </a:lvl7pPr>
                      <a:lvl8pPr marL="3429000" indent="-228600" eaLnBrk="0" fontAlgn="base" hangingPunct="0">
                        <a:spcBef>
                          <a:spcPct val="20000"/>
                        </a:spcBef>
                        <a:spcAft>
                          <a:spcPct val="0"/>
                        </a:spcAft>
                        <a:buClr>
                          <a:srgbClr val="E88651"/>
                        </a:buClr>
                        <a:buFont typeface="Wingdings 3" charset="2"/>
                        <a:defRPr>
                          <a:solidFill>
                            <a:schemeClr val="tx1"/>
                          </a:solidFill>
                          <a:latin typeface="Corbel" charset="0"/>
                        </a:defRPr>
                      </a:lvl8pPr>
                      <a:lvl9pPr marL="3886200" indent="-228600" eaLnBrk="0" fontAlgn="base" hangingPunct="0">
                        <a:spcBef>
                          <a:spcPct val="20000"/>
                        </a:spcBef>
                        <a:spcAft>
                          <a:spcPct val="0"/>
                        </a:spcAft>
                        <a:buClr>
                          <a:srgbClr val="E88651"/>
                        </a:buClr>
                        <a:buFont typeface="Wingdings 3" charset="2"/>
                        <a:defRPr>
                          <a:solidFill>
                            <a:schemeClr val="tx1"/>
                          </a:solidFill>
                          <a:latin typeface="Corbe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800" b="1" i="0" u="none" strike="noStrike" cap="none" normalizeH="0" baseline="0" dirty="0">
                          <a:ln>
                            <a:noFill/>
                          </a:ln>
                          <a:solidFill>
                            <a:schemeClr val="bg1"/>
                          </a:solidFill>
                          <a:effectLst/>
                          <a:latin typeface="Corbel" charset="0"/>
                          <a:ea typeface="Arial" charset="0"/>
                          <a:cs typeface="Arial" charset="0"/>
                        </a:rPr>
                        <a:t>CALIFORNIA</a:t>
                      </a:r>
                    </a:p>
                  </a:txBody>
                  <a:tcPr marL="60960" marR="60960" marT="30480" marB="304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lvl1pPr>
                        <a:buClr>
                          <a:schemeClr val="accent1"/>
                        </a:buClr>
                        <a:buSzPct val="80000"/>
                        <a:buFont typeface="Wingdings 2" charset="2"/>
                        <a:defRPr sz="2800">
                          <a:solidFill>
                            <a:schemeClr val="tx1"/>
                          </a:solidFill>
                          <a:latin typeface="Corbel" charset="0"/>
                        </a:defRPr>
                      </a:lvl1pPr>
                      <a:lvl2pPr marL="742950" indent="-285750">
                        <a:spcBef>
                          <a:spcPct val="20000"/>
                        </a:spcBef>
                        <a:buClr>
                          <a:schemeClr val="accent2"/>
                        </a:buClr>
                        <a:buSzPct val="90000"/>
                        <a:buFont typeface="Wingdings" charset="2"/>
                        <a:defRPr sz="2400">
                          <a:solidFill>
                            <a:schemeClr val="tx1"/>
                          </a:solidFill>
                          <a:latin typeface="Corbel" charset="0"/>
                        </a:defRPr>
                      </a:lvl2pPr>
                      <a:lvl3pPr marL="1143000" indent="-228600">
                        <a:spcBef>
                          <a:spcPct val="20000"/>
                        </a:spcBef>
                        <a:buClr>
                          <a:srgbClr val="E66C7D"/>
                        </a:buClr>
                        <a:buFont typeface="Arial" charset="0"/>
                        <a:defRPr sz="2000">
                          <a:solidFill>
                            <a:schemeClr val="tx1"/>
                          </a:solidFill>
                          <a:latin typeface="Corbel" charset="0"/>
                        </a:defRPr>
                      </a:lvl3pPr>
                      <a:lvl4pPr marL="1600200" indent="-228600">
                        <a:spcBef>
                          <a:spcPct val="20000"/>
                        </a:spcBef>
                        <a:buClr>
                          <a:srgbClr val="6BB76D"/>
                        </a:buClr>
                        <a:buFont typeface="Arial" charset="0"/>
                        <a:defRPr>
                          <a:solidFill>
                            <a:schemeClr val="tx1"/>
                          </a:solidFill>
                          <a:latin typeface="Corbel" charset="0"/>
                        </a:defRPr>
                      </a:lvl4pPr>
                      <a:lvl5pPr marL="2057400" indent="-228600">
                        <a:spcBef>
                          <a:spcPct val="20000"/>
                        </a:spcBef>
                        <a:buClr>
                          <a:srgbClr val="E88651"/>
                        </a:buClr>
                        <a:buFont typeface="Wingdings 3" charset="2"/>
                        <a:defRPr>
                          <a:solidFill>
                            <a:schemeClr val="tx1"/>
                          </a:solidFill>
                          <a:latin typeface="Corbel" charset="0"/>
                        </a:defRPr>
                      </a:lvl5pPr>
                      <a:lvl6pPr marL="2514600" indent="-228600" eaLnBrk="0" fontAlgn="base" hangingPunct="0">
                        <a:spcBef>
                          <a:spcPct val="20000"/>
                        </a:spcBef>
                        <a:spcAft>
                          <a:spcPct val="0"/>
                        </a:spcAft>
                        <a:buClr>
                          <a:srgbClr val="E88651"/>
                        </a:buClr>
                        <a:buFont typeface="Wingdings 3" charset="2"/>
                        <a:defRPr>
                          <a:solidFill>
                            <a:schemeClr val="tx1"/>
                          </a:solidFill>
                          <a:latin typeface="Corbel" charset="0"/>
                        </a:defRPr>
                      </a:lvl6pPr>
                      <a:lvl7pPr marL="2971800" indent="-228600" eaLnBrk="0" fontAlgn="base" hangingPunct="0">
                        <a:spcBef>
                          <a:spcPct val="20000"/>
                        </a:spcBef>
                        <a:spcAft>
                          <a:spcPct val="0"/>
                        </a:spcAft>
                        <a:buClr>
                          <a:srgbClr val="E88651"/>
                        </a:buClr>
                        <a:buFont typeface="Wingdings 3" charset="2"/>
                        <a:defRPr>
                          <a:solidFill>
                            <a:schemeClr val="tx1"/>
                          </a:solidFill>
                          <a:latin typeface="Corbel" charset="0"/>
                        </a:defRPr>
                      </a:lvl7pPr>
                      <a:lvl8pPr marL="3429000" indent="-228600" eaLnBrk="0" fontAlgn="base" hangingPunct="0">
                        <a:spcBef>
                          <a:spcPct val="20000"/>
                        </a:spcBef>
                        <a:spcAft>
                          <a:spcPct val="0"/>
                        </a:spcAft>
                        <a:buClr>
                          <a:srgbClr val="E88651"/>
                        </a:buClr>
                        <a:buFont typeface="Wingdings 3" charset="2"/>
                        <a:defRPr>
                          <a:solidFill>
                            <a:schemeClr val="tx1"/>
                          </a:solidFill>
                          <a:latin typeface="Corbel" charset="0"/>
                        </a:defRPr>
                      </a:lvl8pPr>
                      <a:lvl9pPr marL="3886200" indent="-228600" eaLnBrk="0" fontAlgn="base" hangingPunct="0">
                        <a:spcBef>
                          <a:spcPct val="20000"/>
                        </a:spcBef>
                        <a:spcAft>
                          <a:spcPct val="0"/>
                        </a:spcAft>
                        <a:buClr>
                          <a:srgbClr val="E88651"/>
                        </a:buClr>
                        <a:buFont typeface="Wingdings 3" charset="2"/>
                        <a:defRPr>
                          <a:solidFill>
                            <a:schemeClr val="tx1"/>
                          </a:solidFill>
                          <a:latin typeface="Corbe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800" b="1" i="0" u="none" strike="noStrike" cap="none" normalizeH="0" baseline="0" dirty="0">
                          <a:ln>
                            <a:noFill/>
                          </a:ln>
                          <a:solidFill>
                            <a:schemeClr val="bg1"/>
                          </a:solidFill>
                          <a:effectLst/>
                          <a:latin typeface="Corbel" charset="0"/>
                          <a:ea typeface="Arial" charset="0"/>
                          <a:cs typeface="Arial" charset="0"/>
                        </a:rPr>
                        <a:t>2,023,714</a:t>
                      </a: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lvl1pPr>
                        <a:buClr>
                          <a:schemeClr val="accent1"/>
                        </a:buClr>
                        <a:buSzPct val="80000"/>
                        <a:buFont typeface="Wingdings 2" charset="2"/>
                        <a:defRPr sz="2800">
                          <a:solidFill>
                            <a:schemeClr val="tx1"/>
                          </a:solidFill>
                          <a:latin typeface="Corbel" charset="0"/>
                        </a:defRPr>
                      </a:lvl1pPr>
                      <a:lvl2pPr marL="742950" indent="-285750">
                        <a:spcBef>
                          <a:spcPct val="20000"/>
                        </a:spcBef>
                        <a:buClr>
                          <a:schemeClr val="accent2"/>
                        </a:buClr>
                        <a:buSzPct val="90000"/>
                        <a:buFont typeface="Wingdings" charset="2"/>
                        <a:defRPr sz="2400">
                          <a:solidFill>
                            <a:schemeClr val="tx1"/>
                          </a:solidFill>
                          <a:latin typeface="Corbel" charset="0"/>
                        </a:defRPr>
                      </a:lvl2pPr>
                      <a:lvl3pPr marL="1143000" indent="-228600">
                        <a:spcBef>
                          <a:spcPct val="20000"/>
                        </a:spcBef>
                        <a:buClr>
                          <a:srgbClr val="E66C7D"/>
                        </a:buClr>
                        <a:buFont typeface="Arial" charset="0"/>
                        <a:defRPr sz="2000">
                          <a:solidFill>
                            <a:schemeClr val="tx1"/>
                          </a:solidFill>
                          <a:latin typeface="Corbel" charset="0"/>
                        </a:defRPr>
                      </a:lvl3pPr>
                      <a:lvl4pPr marL="1600200" indent="-228600">
                        <a:spcBef>
                          <a:spcPct val="20000"/>
                        </a:spcBef>
                        <a:buClr>
                          <a:srgbClr val="6BB76D"/>
                        </a:buClr>
                        <a:buFont typeface="Arial" charset="0"/>
                        <a:defRPr>
                          <a:solidFill>
                            <a:schemeClr val="tx1"/>
                          </a:solidFill>
                          <a:latin typeface="Corbel" charset="0"/>
                        </a:defRPr>
                      </a:lvl4pPr>
                      <a:lvl5pPr marL="2057400" indent="-228600">
                        <a:spcBef>
                          <a:spcPct val="20000"/>
                        </a:spcBef>
                        <a:buClr>
                          <a:srgbClr val="E88651"/>
                        </a:buClr>
                        <a:buFont typeface="Wingdings 3" charset="2"/>
                        <a:defRPr>
                          <a:solidFill>
                            <a:schemeClr val="tx1"/>
                          </a:solidFill>
                          <a:latin typeface="Corbel" charset="0"/>
                        </a:defRPr>
                      </a:lvl5pPr>
                      <a:lvl6pPr marL="2514600" indent="-228600" eaLnBrk="0" fontAlgn="base" hangingPunct="0">
                        <a:spcBef>
                          <a:spcPct val="20000"/>
                        </a:spcBef>
                        <a:spcAft>
                          <a:spcPct val="0"/>
                        </a:spcAft>
                        <a:buClr>
                          <a:srgbClr val="E88651"/>
                        </a:buClr>
                        <a:buFont typeface="Wingdings 3" charset="2"/>
                        <a:defRPr>
                          <a:solidFill>
                            <a:schemeClr val="tx1"/>
                          </a:solidFill>
                          <a:latin typeface="Corbel" charset="0"/>
                        </a:defRPr>
                      </a:lvl6pPr>
                      <a:lvl7pPr marL="2971800" indent="-228600" eaLnBrk="0" fontAlgn="base" hangingPunct="0">
                        <a:spcBef>
                          <a:spcPct val="20000"/>
                        </a:spcBef>
                        <a:spcAft>
                          <a:spcPct val="0"/>
                        </a:spcAft>
                        <a:buClr>
                          <a:srgbClr val="E88651"/>
                        </a:buClr>
                        <a:buFont typeface="Wingdings 3" charset="2"/>
                        <a:defRPr>
                          <a:solidFill>
                            <a:schemeClr val="tx1"/>
                          </a:solidFill>
                          <a:latin typeface="Corbel" charset="0"/>
                        </a:defRPr>
                      </a:lvl7pPr>
                      <a:lvl8pPr marL="3429000" indent="-228600" eaLnBrk="0" fontAlgn="base" hangingPunct="0">
                        <a:spcBef>
                          <a:spcPct val="20000"/>
                        </a:spcBef>
                        <a:spcAft>
                          <a:spcPct val="0"/>
                        </a:spcAft>
                        <a:buClr>
                          <a:srgbClr val="E88651"/>
                        </a:buClr>
                        <a:buFont typeface="Wingdings 3" charset="2"/>
                        <a:defRPr>
                          <a:solidFill>
                            <a:schemeClr val="tx1"/>
                          </a:solidFill>
                          <a:latin typeface="Corbel" charset="0"/>
                        </a:defRPr>
                      </a:lvl8pPr>
                      <a:lvl9pPr marL="3886200" indent="-228600" eaLnBrk="0" fontAlgn="base" hangingPunct="0">
                        <a:spcBef>
                          <a:spcPct val="20000"/>
                        </a:spcBef>
                        <a:spcAft>
                          <a:spcPct val="0"/>
                        </a:spcAft>
                        <a:buClr>
                          <a:srgbClr val="E88651"/>
                        </a:buClr>
                        <a:buFont typeface="Wingdings 3" charset="2"/>
                        <a:defRPr>
                          <a:solidFill>
                            <a:schemeClr val="tx1"/>
                          </a:solidFill>
                          <a:latin typeface="Corbe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800" b="1" i="0" u="none" strike="noStrike" cap="none" normalizeH="0" baseline="0" dirty="0">
                          <a:ln>
                            <a:noFill/>
                          </a:ln>
                          <a:solidFill>
                            <a:schemeClr val="bg1"/>
                          </a:solidFill>
                          <a:effectLst/>
                          <a:latin typeface="Corbel" charset="0"/>
                          <a:ea typeface="Arial" charset="0"/>
                          <a:cs typeface="Arial" charset="0"/>
                        </a:rPr>
                        <a:t>701,791</a:t>
                      </a: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lvl1pPr>
                        <a:buClr>
                          <a:schemeClr val="accent1"/>
                        </a:buClr>
                        <a:buSzPct val="80000"/>
                        <a:buFont typeface="Wingdings 2" charset="2"/>
                        <a:defRPr sz="2800">
                          <a:solidFill>
                            <a:schemeClr val="tx1"/>
                          </a:solidFill>
                          <a:latin typeface="Corbel" charset="0"/>
                        </a:defRPr>
                      </a:lvl1pPr>
                      <a:lvl2pPr marL="742950" indent="-285750">
                        <a:spcBef>
                          <a:spcPct val="20000"/>
                        </a:spcBef>
                        <a:buClr>
                          <a:schemeClr val="accent2"/>
                        </a:buClr>
                        <a:buSzPct val="90000"/>
                        <a:buFont typeface="Wingdings" charset="2"/>
                        <a:defRPr sz="2400">
                          <a:solidFill>
                            <a:schemeClr val="tx1"/>
                          </a:solidFill>
                          <a:latin typeface="Corbel" charset="0"/>
                        </a:defRPr>
                      </a:lvl2pPr>
                      <a:lvl3pPr marL="1143000" indent="-228600">
                        <a:spcBef>
                          <a:spcPct val="20000"/>
                        </a:spcBef>
                        <a:buClr>
                          <a:srgbClr val="E66C7D"/>
                        </a:buClr>
                        <a:buFont typeface="Arial" charset="0"/>
                        <a:defRPr sz="2000">
                          <a:solidFill>
                            <a:schemeClr val="tx1"/>
                          </a:solidFill>
                          <a:latin typeface="Corbel" charset="0"/>
                        </a:defRPr>
                      </a:lvl3pPr>
                      <a:lvl4pPr marL="1600200" indent="-228600">
                        <a:spcBef>
                          <a:spcPct val="20000"/>
                        </a:spcBef>
                        <a:buClr>
                          <a:srgbClr val="6BB76D"/>
                        </a:buClr>
                        <a:buFont typeface="Arial" charset="0"/>
                        <a:defRPr>
                          <a:solidFill>
                            <a:schemeClr val="tx1"/>
                          </a:solidFill>
                          <a:latin typeface="Corbel" charset="0"/>
                        </a:defRPr>
                      </a:lvl4pPr>
                      <a:lvl5pPr marL="2057400" indent="-228600">
                        <a:spcBef>
                          <a:spcPct val="20000"/>
                        </a:spcBef>
                        <a:buClr>
                          <a:srgbClr val="E88651"/>
                        </a:buClr>
                        <a:buFont typeface="Wingdings 3" charset="2"/>
                        <a:defRPr>
                          <a:solidFill>
                            <a:schemeClr val="tx1"/>
                          </a:solidFill>
                          <a:latin typeface="Corbel" charset="0"/>
                        </a:defRPr>
                      </a:lvl5pPr>
                      <a:lvl6pPr marL="2514600" indent="-228600" eaLnBrk="0" fontAlgn="base" hangingPunct="0">
                        <a:spcBef>
                          <a:spcPct val="20000"/>
                        </a:spcBef>
                        <a:spcAft>
                          <a:spcPct val="0"/>
                        </a:spcAft>
                        <a:buClr>
                          <a:srgbClr val="E88651"/>
                        </a:buClr>
                        <a:buFont typeface="Wingdings 3" charset="2"/>
                        <a:defRPr>
                          <a:solidFill>
                            <a:schemeClr val="tx1"/>
                          </a:solidFill>
                          <a:latin typeface="Corbel" charset="0"/>
                        </a:defRPr>
                      </a:lvl6pPr>
                      <a:lvl7pPr marL="2971800" indent="-228600" eaLnBrk="0" fontAlgn="base" hangingPunct="0">
                        <a:spcBef>
                          <a:spcPct val="20000"/>
                        </a:spcBef>
                        <a:spcAft>
                          <a:spcPct val="0"/>
                        </a:spcAft>
                        <a:buClr>
                          <a:srgbClr val="E88651"/>
                        </a:buClr>
                        <a:buFont typeface="Wingdings 3" charset="2"/>
                        <a:defRPr>
                          <a:solidFill>
                            <a:schemeClr val="tx1"/>
                          </a:solidFill>
                          <a:latin typeface="Corbel" charset="0"/>
                        </a:defRPr>
                      </a:lvl7pPr>
                      <a:lvl8pPr marL="3429000" indent="-228600" eaLnBrk="0" fontAlgn="base" hangingPunct="0">
                        <a:spcBef>
                          <a:spcPct val="20000"/>
                        </a:spcBef>
                        <a:spcAft>
                          <a:spcPct val="0"/>
                        </a:spcAft>
                        <a:buClr>
                          <a:srgbClr val="E88651"/>
                        </a:buClr>
                        <a:buFont typeface="Wingdings 3" charset="2"/>
                        <a:defRPr>
                          <a:solidFill>
                            <a:schemeClr val="tx1"/>
                          </a:solidFill>
                          <a:latin typeface="Corbel" charset="0"/>
                        </a:defRPr>
                      </a:lvl8pPr>
                      <a:lvl9pPr marL="3886200" indent="-228600" eaLnBrk="0" fontAlgn="base" hangingPunct="0">
                        <a:spcBef>
                          <a:spcPct val="20000"/>
                        </a:spcBef>
                        <a:spcAft>
                          <a:spcPct val="0"/>
                        </a:spcAft>
                        <a:buClr>
                          <a:srgbClr val="E88651"/>
                        </a:buClr>
                        <a:buFont typeface="Wingdings 3" charset="2"/>
                        <a:defRPr>
                          <a:solidFill>
                            <a:schemeClr val="tx1"/>
                          </a:solidFill>
                          <a:latin typeface="Corbe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800" b="1" i="0" u="none" strike="noStrike" cap="none" normalizeH="0" baseline="0">
                          <a:ln>
                            <a:noFill/>
                          </a:ln>
                          <a:solidFill>
                            <a:schemeClr val="bg1"/>
                          </a:solidFill>
                          <a:effectLst/>
                          <a:latin typeface="Corbel" charset="0"/>
                          <a:ea typeface="Arial" charset="0"/>
                          <a:cs typeface="Arial" charset="0"/>
                        </a:rPr>
                        <a:t>+ </a:t>
                      </a:r>
                      <a:r>
                        <a:rPr kumimoji="0" lang="en-US" altLang="x-none" sz="1800" b="1" i="0" u="none" strike="noStrike" cap="none" normalizeH="0" baseline="0">
                          <a:ln>
                            <a:noFill/>
                          </a:ln>
                          <a:solidFill>
                            <a:srgbClr val="FFFFFF"/>
                          </a:solidFill>
                          <a:effectLst/>
                          <a:latin typeface="Corbel" charset="0"/>
                          <a:ea typeface="Arial" charset="0"/>
                          <a:cs typeface="Arial" charset="0"/>
                        </a:rPr>
                        <a:t>19,398 </a:t>
                      </a:r>
                      <a:r>
                        <a:rPr kumimoji="0" lang="en-US" altLang="x-none" sz="1800" b="1" i="0" u="none" strike="noStrike" cap="none" normalizeH="0" baseline="0" dirty="0">
                          <a:ln>
                            <a:noFill/>
                          </a:ln>
                          <a:solidFill>
                            <a:srgbClr val="FFFFFF"/>
                          </a:solidFill>
                          <a:effectLst/>
                          <a:latin typeface="Corbel" charset="0"/>
                          <a:ea typeface="Arial" charset="0"/>
                          <a:cs typeface="Arial" charset="0"/>
                        </a:rPr>
                        <a:t>jobs</a:t>
                      </a:r>
                      <a:endParaRPr kumimoji="0" lang="en-US" altLang="x-none" sz="1800" b="1" i="0" u="none" strike="noStrike" cap="none" normalizeH="0" baseline="0" dirty="0">
                        <a:ln>
                          <a:noFill/>
                        </a:ln>
                        <a:solidFill>
                          <a:schemeClr val="bg1"/>
                        </a:solidFill>
                        <a:effectLst/>
                        <a:latin typeface="Corbel" charset="0"/>
                        <a:ea typeface="Arial" charset="0"/>
                        <a:cs typeface="Arial"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lvl1pPr>
                        <a:buClr>
                          <a:schemeClr val="accent1"/>
                        </a:buClr>
                        <a:buSzPct val="80000"/>
                        <a:buFont typeface="Wingdings 2" charset="2"/>
                        <a:defRPr sz="2800">
                          <a:solidFill>
                            <a:schemeClr val="tx1"/>
                          </a:solidFill>
                          <a:latin typeface="Corbel" charset="0"/>
                        </a:defRPr>
                      </a:lvl1pPr>
                      <a:lvl2pPr marL="742950" indent="-285750">
                        <a:spcBef>
                          <a:spcPct val="20000"/>
                        </a:spcBef>
                        <a:buClr>
                          <a:schemeClr val="accent2"/>
                        </a:buClr>
                        <a:buSzPct val="90000"/>
                        <a:buFont typeface="Wingdings" charset="2"/>
                        <a:defRPr sz="2400">
                          <a:solidFill>
                            <a:schemeClr val="tx1"/>
                          </a:solidFill>
                          <a:latin typeface="Corbel" charset="0"/>
                        </a:defRPr>
                      </a:lvl2pPr>
                      <a:lvl3pPr marL="1143000" indent="-228600">
                        <a:spcBef>
                          <a:spcPct val="20000"/>
                        </a:spcBef>
                        <a:buClr>
                          <a:srgbClr val="E66C7D"/>
                        </a:buClr>
                        <a:buFont typeface="Arial" charset="0"/>
                        <a:defRPr sz="2000">
                          <a:solidFill>
                            <a:schemeClr val="tx1"/>
                          </a:solidFill>
                          <a:latin typeface="Corbel" charset="0"/>
                        </a:defRPr>
                      </a:lvl3pPr>
                      <a:lvl4pPr marL="1600200" indent="-228600">
                        <a:spcBef>
                          <a:spcPct val="20000"/>
                        </a:spcBef>
                        <a:buClr>
                          <a:srgbClr val="6BB76D"/>
                        </a:buClr>
                        <a:buFont typeface="Arial" charset="0"/>
                        <a:defRPr>
                          <a:solidFill>
                            <a:schemeClr val="tx1"/>
                          </a:solidFill>
                          <a:latin typeface="Corbel" charset="0"/>
                        </a:defRPr>
                      </a:lvl4pPr>
                      <a:lvl5pPr marL="2057400" indent="-228600">
                        <a:spcBef>
                          <a:spcPct val="20000"/>
                        </a:spcBef>
                        <a:buClr>
                          <a:srgbClr val="E88651"/>
                        </a:buClr>
                        <a:buFont typeface="Wingdings 3" charset="2"/>
                        <a:defRPr>
                          <a:solidFill>
                            <a:schemeClr val="tx1"/>
                          </a:solidFill>
                          <a:latin typeface="Corbel" charset="0"/>
                        </a:defRPr>
                      </a:lvl5pPr>
                      <a:lvl6pPr marL="2514600" indent="-228600" eaLnBrk="0" fontAlgn="base" hangingPunct="0">
                        <a:spcBef>
                          <a:spcPct val="20000"/>
                        </a:spcBef>
                        <a:spcAft>
                          <a:spcPct val="0"/>
                        </a:spcAft>
                        <a:buClr>
                          <a:srgbClr val="E88651"/>
                        </a:buClr>
                        <a:buFont typeface="Wingdings 3" charset="2"/>
                        <a:defRPr>
                          <a:solidFill>
                            <a:schemeClr val="tx1"/>
                          </a:solidFill>
                          <a:latin typeface="Corbel" charset="0"/>
                        </a:defRPr>
                      </a:lvl6pPr>
                      <a:lvl7pPr marL="2971800" indent="-228600" eaLnBrk="0" fontAlgn="base" hangingPunct="0">
                        <a:spcBef>
                          <a:spcPct val="20000"/>
                        </a:spcBef>
                        <a:spcAft>
                          <a:spcPct val="0"/>
                        </a:spcAft>
                        <a:buClr>
                          <a:srgbClr val="E88651"/>
                        </a:buClr>
                        <a:buFont typeface="Wingdings 3" charset="2"/>
                        <a:defRPr>
                          <a:solidFill>
                            <a:schemeClr val="tx1"/>
                          </a:solidFill>
                          <a:latin typeface="Corbel" charset="0"/>
                        </a:defRPr>
                      </a:lvl7pPr>
                      <a:lvl8pPr marL="3429000" indent="-228600" eaLnBrk="0" fontAlgn="base" hangingPunct="0">
                        <a:spcBef>
                          <a:spcPct val="20000"/>
                        </a:spcBef>
                        <a:spcAft>
                          <a:spcPct val="0"/>
                        </a:spcAft>
                        <a:buClr>
                          <a:srgbClr val="E88651"/>
                        </a:buClr>
                        <a:buFont typeface="Wingdings 3" charset="2"/>
                        <a:defRPr>
                          <a:solidFill>
                            <a:schemeClr val="tx1"/>
                          </a:solidFill>
                          <a:latin typeface="Corbel" charset="0"/>
                        </a:defRPr>
                      </a:lvl8pPr>
                      <a:lvl9pPr marL="3886200" indent="-228600" eaLnBrk="0" fontAlgn="base" hangingPunct="0">
                        <a:spcBef>
                          <a:spcPct val="20000"/>
                        </a:spcBef>
                        <a:spcAft>
                          <a:spcPct val="0"/>
                        </a:spcAft>
                        <a:buClr>
                          <a:srgbClr val="E88651"/>
                        </a:buClr>
                        <a:buFont typeface="Wingdings 3" charset="2"/>
                        <a:defRPr>
                          <a:solidFill>
                            <a:schemeClr val="tx1"/>
                          </a:solidFill>
                          <a:latin typeface="Corbe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800" b="1" i="0" u="none" strike="noStrike" cap="none" normalizeH="0" baseline="0" dirty="0">
                          <a:ln>
                            <a:noFill/>
                          </a:ln>
                          <a:solidFill>
                            <a:schemeClr val="bg1"/>
                          </a:solidFill>
                          <a:effectLst/>
                          <a:latin typeface="Corbel" charset="0"/>
                          <a:ea typeface="Arial" charset="0"/>
                          <a:cs typeface="Arial" charset="0"/>
                        </a:rPr>
                        <a:t>34.7%</a:t>
                      </a: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9528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descr="A group of people smiling towards the camera with &quot;hands all in.&quot; Graphic overlayed with the statistics: Only 61% of young people with disabilities achieve a high school diploma, compared to 81% of people without disabilities - a 20 point gap.  Source: Public High School Four-Year-On-Time Graduation Rates and Event Dropout Rates - National Center for Education Statistics" title="Only 61% of young people with disabilities achieve a high school diploma, compared to 81% of people without disabilities - a 20 point gap. "/>
          <p:cNvPicPr preferRelativeResize="0"/>
          <p:nvPr/>
        </p:nvPicPr>
        <p:blipFill rotWithShape="1">
          <a:blip r:embed="rId3">
            <a:alphaModFix/>
          </a:blip>
          <a:srcRect/>
          <a:stretch/>
        </p:blipFill>
        <p:spPr>
          <a:xfrm>
            <a:off x="0" y="1234438"/>
            <a:ext cx="9144000" cy="5143499"/>
          </a:xfrm>
          <a:prstGeom prst="rect">
            <a:avLst/>
          </a:prstGeom>
          <a:noFill/>
          <a:ln>
            <a:noFill/>
          </a:ln>
        </p:spPr>
      </p:pic>
      <p:sp>
        <p:nvSpPr>
          <p:cNvPr id="249" name="Shape 249"/>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18</a:t>
            </a:r>
          </a:p>
        </p:txBody>
      </p:sp>
      <p:sp>
        <p:nvSpPr>
          <p:cNvPr id="250" name="Shape 250"/>
          <p:cNvSpPr txBox="1">
            <a:spLocks noGrp="1"/>
          </p:cNvSpPr>
          <p:nvPr>
            <p:ph type="title" idx="4294967295"/>
          </p:nvPr>
        </p:nvSpPr>
        <p:spPr>
          <a:xfrm>
            <a:off x="1507583" y="59479"/>
            <a:ext cx="8314500" cy="941400"/>
          </a:xfrm>
          <a:prstGeom prst="rect">
            <a:avLst/>
          </a:prstGeom>
          <a:noFill/>
          <a:ln>
            <a:noFill/>
          </a:ln>
        </p:spPr>
        <p:txBody>
          <a:bodyPr wrap="square" lIns="91425" tIns="91425" rIns="91425" bIns="91425" anchor="ctr" anchorCtr="0">
            <a:noAutofit/>
          </a:bodyPr>
          <a:lstStyle/>
          <a:p>
            <a:pPr marL="0" marR="0" lvl="0" indent="-254000" algn="ctr" rtl="0">
              <a:lnSpc>
                <a:spcPct val="100000"/>
              </a:lnSpc>
              <a:spcBef>
                <a:spcPts val="0"/>
              </a:spcBef>
              <a:spcAft>
                <a:spcPts val="0"/>
              </a:spcAft>
              <a:buClr>
                <a:schemeClr val="lt1"/>
              </a:buClr>
              <a:buSzPts val="4000"/>
              <a:buFont typeface="Calibri"/>
              <a:buNone/>
            </a:pPr>
            <a:r>
              <a:rPr lang="en-US" sz="4000" b="1" i="0" u="none" strike="noStrike" cap="none" dirty="0">
                <a:solidFill>
                  <a:schemeClr val="lt1"/>
                </a:solidFill>
                <a:latin typeface="Calibri"/>
                <a:ea typeface="Calibri"/>
                <a:cs typeface="Calibri"/>
                <a:sym typeface="Calibri"/>
              </a:rPr>
              <a:t>Failure to Complete High School</a:t>
            </a:r>
          </a:p>
        </p:txBody>
      </p:sp>
    </p:spTree>
    <p:extLst>
      <p:ext uri="{BB962C8B-B14F-4D97-AF65-F5344CB8AC3E}">
        <p14:creationId xmlns:p14="http://schemas.microsoft.com/office/powerpoint/2010/main" val="359956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idx="4294967295"/>
          </p:nvPr>
        </p:nvSpPr>
        <p:spPr>
          <a:xfrm>
            <a:off x="-139700" y="62701"/>
            <a:ext cx="9144000" cy="941400"/>
          </a:xfrm>
          <a:prstGeom prst="rect">
            <a:avLst/>
          </a:prstGeom>
          <a:noFill/>
          <a:ln>
            <a:noFill/>
          </a:ln>
        </p:spPr>
        <p:txBody>
          <a:bodyPr wrap="square" lIns="91425" tIns="45700" rIns="91425" bIns="45700" anchor="ctr" anchorCtr="0">
            <a:noAutofit/>
          </a:bodyPr>
          <a:lstStyle/>
          <a:p>
            <a:pPr marL="0" marR="0" lvl="0" indent="-57150" algn="r" rtl="0">
              <a:lnSpc>
                <a:spcPct val="100000"/>
              </a:lnSpc>
              <a:spcBef>
                <a:spcPts val="0"/>
              </a:spcBef>
              <a:spcAft>
                <a:spcPts val="0"/>
              </a:spcAft>
              <a:buClr>
                <a:schemeClr val="lt1"/>
              </a:buClr>
              <a:buSzPts val="900"/>
              <a:buFont typeface="Calibri"/>
              <a:buNone/>
            </a:pPr>
            <a:r>
              <a:rPr lang="en-US" sz="4000" b="1" i="0" u="none" strike="noStrike" cap="none" dirty="0">
                <a:solidFill>
                  <a:schemeClr val="lt1"/>
                </a:solidFill>
                <a:latin typeface="Calibri"/>
                <a:ea typeface="Calibri"/>
                <a:cs typeface="Calibri"/>
                <a:sym typeface="Calibri"/>
              </a:rPr>
              <a:t>Intersectionality Example:</a:t>
            </a:r>
            <a:br>
              <a:rPr lang="en-US" sz="4000" b="1" i="0" u="none" strike="noStrike" cap="none" dirty="0">
                <a:solidFill>
                  <a:schemeClr val="lt1"/>
                </a:solidFill>
                <a:latin typeface="Calibri"/>
                <a:ea typeface="Calibri"/>
                <a:cs typeface="Calibri"/>
                <a:sym typeface="Calibri"/>
              </a:rPr>
            </a:br>
            <a:r>
              <a:rPr lang="en-US" sz="4000" b="1" i="0" u="none" strike="noStrike" cap="none" dirty="0">
                <a:solidFill>
                  <a:schemeClr val="lt1"/>
                </a:solidFill>
                <a:latin typeface="Calibri"/>
                <a:ea typeface="Calibri"/>
                <a:cs typeface="Calibri"/>
                <a:sym typeface="Calibri"/>
              </a:rPr>
              <a:t>Minority Disability Suspension</a:t>
            </a:r>
          </a:p>
        </p:txBody>
      </p:sp>
      <p:sp>
        <p:nvSpPr>
          <p:cNvPr id="257" name="Shape 257"/>
          <p:cNvSpPr txBox="1">
            <a:spLocks noGrp="1"/>
          </p:cNvSpPr>
          <p:nvPr>
            <p:ph type="body" idx="4294967295"/>
          </p:nvPr>
        </p:nvSpPr>
        <p:spPr>
          <a:xfrm>
            <a:off x="457200" y="1219200"/>
            <a:ext cx="8305799" cy="4038598"/>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Noto Sans Symbols"/>
              <a:buChar char="❖"/>
            </a:pPr>
            <a:r>
              <a:rPr lang="en-US" sz="3200" b="0" i="0" u="none" strike="noStrike" cap="none">
                <a:solidFill>
                  <a:schemeClr val="dk1"/>
                </a:solidFill>
                <a:latin typeface="Calibri"/>
                <a:ea typeface="Calibri"/>
                <a:cs typeface="Calibri"/>
                <a:sym typeface="Calibri"/>
              </a:rPr>
              <a:t>Minority youth with disabilities are suspended at the highest rates of all.</a:t>
            </a:r>
          </a:p>
        </p:txBody>
      </p:sp>
      <p:pic>
        <p:nvPicPr>
          <p:cNvPr id="258" name="Shape 258" descr="Graph shoing the following statistics: Latino, female secondary have 12.1% suspension rarte. Latino, male secondary have 23.2% suspension rate. Latino, female elementary have 1.9 percent suspension rate. Latino, male elementary have 6.6% suspension rate. White, female secondary have 7.3% suspension rate. White, male secondary have 16.2% suspension rate. White, female elementary have a 1.1 suspension rate. White, male elementary have 4.8% suspension rate. Black, female secondary, have 22.5% suspension rate. Black, male secondary, have 33.8% suspension rate. Black female elementary, have 5.6% suspension rate. Black, male elementary have 13.7% suspension rate. In total, female secondary have a 11.7% suspension rate. Male secondary have 21.4% suspension rate. Female elementary have 2.2% suspension rate. Male elementary have 6.8% suspension rate." title="Suspension Rates of Students with Disabilities at both Elementary and Secondary Levels, Further Disaggregated by Race/Ethnicity and Gender"/>
          <p:cNvPicPr preferRelativeResize="0"/>
          <p:nvPr/>
        </p:nvPicPr>
        <p:blipFill rotWithShape="1">
          <a:blip r:embed="rId3">
            <a:alphaModFix/>
          </a:blip>
          <a:srcRect/>
          <a:stretch/>
        </p:blipFill>
        <p:spPr>
          <a:xfrm>
            <a:off x="88900" y="2590799"/>
            <a:ext cx="8915400" cy="3887290"/>
          </a:xfrm>
          <a:prstGeom prst="rect">
            <a:avLst/>
          </a:prstGeom>
          <a:noFill/>
          <a:ln>
            <a:noFill/>
          </a:ln>
        </p:spPr>
      </p:pic>
      <p:sp>
        <p:nvSpPr>
          <p:cNvPr id="259" name="Shape 259"/>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19</a:t>
            </a:r>
          </a:p>
        </p:txBody>
      </p:sp>
    </p:spTree>
    <p:extLst>
      <p:ext uri="{BB962C8B-B14F-4D97-AF65-F5344CB8AC3E}">
        <p14:creationId xmlns:p14="http://schemas.microsoft.com/office/powerpoint/2010/main" val="488244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idx="4294967295"/>
          </p:nvPr>
        </p:nvSpPr>
        <p:spPr>
          <a:xfrm>
            <a:off x="-214393" y="171297"/>
            <a:ext cx="9144000" cy="762000"/>
          </a:xfrm>
          <a:prstGeom prst="rect">
            <a:avLst/>
          </a:prstGeom>
          <a:noFill/>
          <a:ln>
            <a:noFill/>
          </a:ln>
        </p:spPr>
        <p:txBody>
          <a:bodyPr wrap="square" lIns="91425" tIns="91425" rIns="91425" bIns="91425" anchor="ctr" anchorCtr="0">
            <a:noAutofit/>
          </a:bodyPr>
          <a:lstStyle/>
          <a:p>
            <a:pPr marL="0" marR="0" lvl="0" indent="-76200" algn="r" rtl="0">
              <a:lnSpc>
                <a:spcPct val="100000"/>
              </a:lnSpc>
              <a:spcBef>
                <a:spcPts val="0"/>
              </a:spcBef>
              <a:spcAft>
                <a:spcPts val="0"/>
              </a:spcAft>
              <a:buClr>
                <a:schemeClr val="lt1"/>
              </a:buClr>
              <a:buSzPts val="1200"/>
              <a:buFont typeface="Calibri"/>
              <a:buNone/>
            </a:pPr>
            <a:r>
              <a:rPr lang="en-US" sz="4000" b="1" i="0" u="none" strike="noStrike" cap="none" dirty="0">
                <a:solidFill>
                  <a:srgbClr val="FFFFFF"/>
                </a:solidFill>
                <a:latin typeface="Calibri"/>
                <a:ea typeface="Calibri"/>
                <a:cs typeface="Calibri"/>
                <a:sym typeface="Calibri"/>
              </a:rPr>
              <a:t>Higher Education</a:t>
            </a:r>
          </a:p>
        </p:txBody>
      </p:sp>
      <p:sp>
        <p:nvSpPr>
          <p:cNvPr id="265" name="Shape 265"/>
          <p:cNvSpPr txBox="1">
            <a:spLocks noGrp="1"/>
          </p:cNvSpPr>
          <p:nvPr>
            <p:ph type="body" idx="4294967295"/>
          </p:nvPr>
        </p:nvSpPr>
        <p:spPr>
          <a:xfrm>
            <a:off x="152400" y="1353856"/>
            <a:ext cx="8763000" cy="5410200"/>
          </a:xfrm>
          <a:prstGeom prst="rect">
            <a:avLst/>
          </a:prstGeom>
          <a:noFill/>
          <a:ln>
            <a:noFill/>
          </a:ln>
        </p:spPr>
        <p:txBody>
          <a:bodyPr wrap="square" lIns="91425" tIns="91425" rIns="91425" bIns="91425" anchor="t" anchorCtr="0">
            <a:noAutofit/>
          </a:bodyPr>
          <a:lstStyle/>
          <a:p>
            <a:pPr marL="203200" marR="0" lvl="0" indent="-36512" algn="l" rtl="0">
              <a:lnSpc>
                <a:spcPct val="100000"/>
              </a:lnSpc>
              <a:spcBef>
                <a:spcPts val="0"/>
              </a:spcBef>
              <a:spcAft>
                <a:spcPts val="0"/>
              </a:spcAft>
              <a:buClr>
                <a:schemeClr val="dk1"/>
              </a:buClr>
              <a:buSzPts val="575"/>
              <a:buFont typeface="Arial"/>
              <a:buNone/>
            </a:pPr>
            <a:r>
              <a:rPr lang="en-US" sz="2300" b="0" i="0" u="none" strike="noStrike" cap="none" dirty="0">
                <a:solidFill>
                  <a:schemeClr val="dk1"/>
                </a:solidFill>
                <a:latin typeface="Calibri"/>
                <a:ea typeface="Calibri"/>
                <a:cs typeface="Calibri"/>
                <a:sym typeface="Calibri"/>
              </a:rPr>
              <a:t>Individuals with disabilities are largely underrepresented in higher education. Consider that:</a:t>
            </a:r>
          </a:p>
          <a:p>
            <a:pPr marL="742950" marR="0" lvl="1" indent="-342900" algn="l" rtl="0">
              <a:lnSpc>
                <a:spcPct val="90000"/>
              </a:lnSpc>
              <a:spcBef>
                <a:spcPts val="48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There are 1.2 million people with disabilities aged 16-20 in the U.S. </a:t>
            </a:r>
          </a:p>
          <a:p>
            <a:pPr marL="742950" marR="0" lvl="1" indent="-342900" algn="l" rtl="0">
              <a:lnSpc>
                <a:spcPct val="90000"/>
              </a:lnSpc>
              <a:spcBef>
                <a:spcPts val="48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Among people age 25 and older in 2014, only 16.4 percent of those with a disability had completed at least a bachelor’s degree. In contrast to this, 34.6 percent of people with no disability had completed at least a bachelor’s degree in the same year. </a:t>
            </a:r>
          </a:p>
          <a:p>
            <a:pPr marL="742950" marR="0" lvl="1" indent="-342900" algn="l" rtl="0">
              <a:lnSpc>
                <a:spcPct val="90000"/>
              </a:lnSpc>
              <a:spcBef>
                <a:spcPts val="48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In 2014, about one-in-five working-age (18-64) people with a disability have less than a high school diploma, compared to 1-in-10 people without a disability. </a:t>
            </a:r>
          </a:p>
          <a:p>
            <a:pPr marL="742950" marR="0" lvl="1" indent="-342900" algn="l" rtl="0">
              <a:lnSpc>
                <a:spcPct val="90000"/>
              </a:lnSpc>
              <a:spcBef>
                <a:spcPts val="48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Only half of college graduates with disabilities are employed, compared to the 89.9 percent employment rate for college graduates without disabilities. </a:t>
            </a:r>
          </a:p>
          <a:p>
            <a:pPr marL="342900" marR="0" lvl="0" indent="-266700" algn="l" rtl="0">
              <a:lnSpc>
                <a:spcPct val="100000"/>
              </a:lnSpc>
              <a:spcBef>
                <a:spcPts val="64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sp>
        <p:nvSpPr>
          <p:cNvPr id="266" name="Shape 266"/>
          <p:cNvSpPr txBox="1"/>
          <p:nvPr/>
        </p:nvSpPr>
        <p:spPr>
          <a:xfrm>
            <a:off x="8678171" y="6485678"/>
            <a:ext cx="431400" cy="3078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20</a:t>
            </a:r>
          </a:p>
        </p:txBody>
      </p:sp>
      <p:sp>
        <p:nvSpPr>
          <p:cNvPr id="267" name="Shape 267"/>
          <p:cNvSpPr txBox="1"/>
          <p:nvPr/>
        </p:nvSpPr>
        <p:spPr>
          <a:xfrm>
            <a:off x="152400" y="6305703"/>
            <a:ext cx="4343400" cy="3810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Calibri"/>
                <a:ea typeface="Calibri"/>
                <a:cs typeface="Calibri"/>
                <a:sym typeface="Calibri"/>
              </a:rPr>
              <a:t>Source: Bureau of Labor Statistics, U.S. Department of Labor, The Economics Daily, </a:t>
            </a:r>
            <a:r>
              <a:rPr kumimoji="0" lang="en-US" sz="1000" b="0" i="0" u="sng" strike="noStrike" kern="0" cap="none" spc="0" normalizeH="0" baseline="0" noProof="0">
                <a:ln>
                  <a:noFill/>
                </a:ln>
                <a:solidFill>
                  <a:srgbClr val="0000FF"/>
                </a:solidFill>
                <a:effectLst/>
                <a:uLnTx/>
                <a:uFillTx/>
                <a:latin typeface="Calibri"/>
                <a:ea typeface="Calibri"/>
                <a:cs typeface="Calibri"/>
                <a:sym typeface="Calibri"/>
                <a:hlinkClick r:id="rId3"/>
              </a:rPr>
              <a:t>People with a disability less likely to have completed a bachelor's degree</a:t>
            </a:r>
          </a:p>
        </p:txBody>
      </p:sp>
    </p:spTree>
    <p:extLst>
      <p:ext uri="{BB962C8B-B14F-4D97-AF65-F5344CB8AC3E}">
        <p14:creationId xmlns:p14="http://schemas.microsoft.com/office/powerpoint/2010/main" val="331930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Shape 145"/>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7</a:t>
            </a:r>
          </a:p>
        </p:txBody>
      </p:sp>
      <p:sp>
        <p:nvSpPr>
          <p:cNvPr id="146" name="Shape 146"/>
          <p:cNvSpPr txBox="1">
            <a:spLocks noGrp="1"/>
          </p:cNvSpPr>
          <p:nvPr>
            <p:ph type="title" idx="4294967295"/>
          </p:nvPr>
        </p:nvSpPr>
        <p:spPr>
          <a:xfrm>
            <a:off x="448558" y="49179"/>
            <a:ext cx="8314440" cy="941418"/>
          </a:xfrm>
          <a:prstGeom prst="rect">
            <a:avLst/>
          </a:prstGeom>
          <a:noFill/>
          <a:ln>
            <a:noFill/>
          </a:ln>
        </p:spPr>
        <p:txBody>
          <a:bodyPr wrap="square" lIns="91425" tIns="91425" rIns="91425" bIns="91425" anchor="ctr" anchorCtr="0">
            <a:noAutofit/>
          </a:bodyPr>
          <a:lstStyle/>
          <a:p>
            <a:pPr marL="0" marR="0" lvl="0" indent="-254000" algn="r" rtl="0">
              <a:lnSpc>
                <a:spcPct val="100000"/>
              </a:lnSpc>
              <a:spcBef>
                <a:spcPts val="0"/>
              </a:spcBef>
              <a:spcAft>
                <a:spcPts val="0"/>
              </a:spcAft>
              <a:buClr>
                <a:schemeClr val="lt1"/>
              </a:buClr>
              <a:buSzPts val="4000"/>
              <a:buFont typeface="Calibri"/>
              <a:buNone/>
            </a:pPr>
            <a:r>
              <a:rPr lang="en-US" sz="4000" b="1" i="0" u="none" strike="noStrike" cap="none" dirty="0">
                <a:solidFill>
                  <a:schemeClr val="lt1"/>
                </a:solidFill>
                <a:latin typeface="Calibri"/>
                <a:ea typeface="Calibri"/>
                <a:cs typeface="Calibri"/>
                <a:sym typeface="Calibri"/>
              </a:rPr>
              <a:t>Who Has a Disability?</a:t>
            </a:r>
          </a:p>
        </p:txBody>
      </p:sp>
      <p:pic>
        <p:nvPicPr>
          <p:cNvPr id="5" name="Shape 199" descr="IMAGE: Racially and ethnically diverse young professionals gather around a document in an office setting. Superimposed text says 1-IN-5 Americans have a disability. 56.7 Americans have a disability, 8.1 million difficulty seeing and 7.6 million hearing.">
            <a:extLst>
              <a:ext uri="{FF2B5EF4-FFF2-40B4-BE49-F238E27FC236}">
                <a16:creationId xmlns:a16="http://schemas.microsoft.com/office/drawing/2014/main" id="{7FFB8542-B811-460B-ACAC-0174DDE124C0}"/>
              </a:ext>
            </a:extLst>
          </p:cNvPr>
          <p:cNvPicPr preferRelativeResize="0"/>
          <p:nvPr/>
        </p:nvPicPr>
        <p:blipFill rotWithShape="1">
          <a:blip r:embed="rId3">
            <a:alphaModFix/>
          </a:blip>
          <a:srcRect/>
          <a:stretch/>
        </p:blipFill>
        <p:spPr>
          <a:xfrm>
            <a:off x="0" y="1600200"/>
            <a:ext cx="9133899" cy="4635216"/>
          </a:xfrm>
          <a:prstGeom prst="rect">
            <a:avLst/>
          </a:prstGeom>
          <a:noFill/>
          <a:ln>
            <a:noFill/>
          </a:ln>
        </p:spPr>
      </p:pic>
    </p:spTree>
    <p:extLst>
      <p:ext uri="{BB962C8B-B14F-4D97-AF65-F5344CB8AC3E}">
        <p14:creationId xmlns:p14="http://schemas.microsoft.com/office/powerpoint/2010/main" val="180212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Shape 332" descr="Labor force participation data points graphed, with trendlines illustrating that while there is an upward trend for women, african americans and hispanic americans, the labor force participation rate has gone down for americans with disabilities since the 1980s. " title="The differences nationally in workforce participate rates between people with disabilities and their non-disabled peers"/>
          <p:cNvPicPr preferRelativeResize="0"/>
          <p:nvPr/>
        </p:nvPicPr>
        <p:blipFill rotWithShape="1">
          <a:blip r:embed="rId3">
            <a:alphaModFix/>
          </a:blip>
          <a:srcRect/>
          <a:stretch/>
        </p:blipFill>
        <p:spPr>
          <a:xfrm>
            <a:off x="3581400" y="1295400"/>
            <a:ext cx="5410200" cy="5038724"/>
          </a:xfrm>
          <a:prstGeom prst="rect">
            <a:avLst/>
          </a:prstGeom>
          <a:noFill/>
          <a:ln>
            <a:noFill/>
          </a:ln>
        </p:spPr>
      </p:pic>
      <p:sp>
        <p:nvSpPr>
          <p:cNvPr id="333" name="Shape 333"/>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27</a:t>
            </a:r>
          </a:p>
        </p:txBody>
      </p:sp>
      <p:sp>
        <p:nvSpPr>
          <p:cNvPr id="334" name="Shape 334"/>
          <p:cNvSpPr txBox="1"/>
          <p:nvPr/>
        </p:nvSpPr>
        <p:spPr>
          <a:xfrm>
            <a:off x="0" y="1524000"/>
            <a:ext cx="3657600" cy="5080000"/>
          </a:xfrm>
          <a:prstGeom prst="rect">
            <a:avLst/>
          </a:prstGeom>
          <a:noFill/>
          <a:ln>
            <a:noFill/>
          </a:ln>
        </p:spPr>
        <p:txBody>
          <a:bodyPr wrap="square" lIns="91425" tIns="91425" rIns="91425" bIns="91425" anchor="t" anchorCtr="0">
            <a:noAutofit/>
          </a:bodyPr>
          <a:lstStyle/>
          <a:p>
            <a:pPr marL="203200" marR="0" lvl="0" indent="-44450" algn="ctr" defTabSz="914400" rtl="0" eaLnBrk="1" fontAlgn="auto" latinLnBrk="0" hangingPunct="1">
              <a:lnSpc>
                <a:spcPct val="100000"/>
              </a:lnSpc>
              <a:spcBef>
                <a:spcPts val="0"/>
              </a:spcBef>
              <a:spcAft>
                <a:spcPts val="0"/>
              </a:spcAft>
              <a:buClr>
                <a:srgbClr val="000000"/>
              </a:buClr>
              <a:buSzPts val="700"/>
              <a:buFont typeface="Noto Sans Symbols"/>
              <a:buNone/>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In recent years, while things have improved for African Americans, Hispanics and women, sadly </a:t>
            </a:r>
            <a:r>
              <a:rPr kumimoji="0" lang="en-US" sz="2800" b="1" i="0" u="none" strike="noStrike" kern="0" cap="none" spc="0" normalizeH="0" baseline="0" noProof="0">
                <a:ln>
                  <a:noFill/>
                </a:ln>
                <a:solidFill>
                  <a:srgbClr val="000000"/>
                </a:solidFill>
                <a:effectLst/>
                <a:uLnTx/>
                <a:uFillTx/>
                <a:latin typeface="Calibri"/>
                <a:ea typeface="Calibri"/>
                <a:cs typeface="Calibri"/>
                <a:sym typeface="Calibri"/>
              </a:rPr>
              <a:t>the labor force participation rate (LFPR) for people with disabilities has decreased significantly.</a:t>
            </a:r>
          </a:p>
        </p:txBody>
      </p:sp>
      <p:sp>
        <p:nvSpPr>
          <p:cNvPr id="335" name="Shape 335"/>
          <p:cNvSpPr txBox="1">
            <a:spLocks noGrp="1"/>
          </p:cNvSpPr>
          <p:nvPr>
            <p:ph type="title" idx="4294967295"/>
          </p:nvPr>
        </p:nvSpPr>
        <p:spPr>
          <a:xfrm>
            <a:off x="448558" y="49179"/>
            <a:ext cx="8314440" cy="941418"/>
          </a:xfrm>
          <a:prstGeom prst="rect">
            <a:avLst/>
          </a:prstGeom>
          <a:noFill/>
          <a:ln>
            <a:noFill/>
          </a:ln>
        </p:spPr>
        <p:txBody>
          <a:bodyPr wrap="square" lIns="91425" tIns="91425" rIns="91425" bIns="91425" anchor="ctr" anchorCtr="0">
            <a:noAutofit/>
          </a:bodyPr>
          <a:lstStyle/>
          <a:p>
            <a:pPr marL="0" marR="0" lvl="0" indent="-254000" algn="r" rtl="0">
              <a:lnSpc>
                <a:spcPct val="100000"/>
              </a:lnSpc>
              <a:spcBef>
                <a:spcPts val="0"/>
              </a:spcBef>
              <a:spcAft>
                <a:spcPts val="0"/>
              </a:spcAft>
              <a:buClr>
                <a:schemeClr val="lt1"/>
              </a:buClr>
              <a:buSzPts val="4000"/>
              <a:buFont typeface="Calibri"/>
              <a:buNone/>
            </a:pPr>
            <a:r>
              <a:rPr lang="en-US" sz="4000" b="1" i="0" u="none" strike="noStrike" cap="none" dirty="0">
                <a:solidFill>
                  <a:schemeClr val="lt1"/>
                </a:solidFill>
                <a:latin typeface="Calibri"/>
                <a:ea typeface="Calibri"/>
                <a:cs typeface="Calibri"/>
                <a:sym typeface="Calibri"/>
              </a:rPr>
              <a:t>Labor Force Participation Rate</a:t>
            </a:r>
          </a:p>
        </p:txBody>
      </p:sp>
    </p:spTree>
    <p:extLst>
      <p:ext uri="{BB962C8B-B14F-4D97-AF65-F5344CB8AC3E}">
        <p14:creationId xmlns:p14="http://schemas.microsoft.com/office/powerpoint/2010/main" val="375119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Shape 341" descr="The employment percentage varies greatly depending on the specific type of disability and needs to be addressed as such.   Hearing: 50.7% Vision: 40.2% Cognitive: 24.2% Ambulatory: 24.2% Self-Care: 15.4% Independent Living: 15.9%" title="Employment Percentage by Type of Disability, Ages 18-64, 2014"/>
          <p:cNvPicPr preferRelativeResize="0"/>
          <p:nvPr/>
        </p:nvPicPr>
        <p:blipFill rotWithShape="1">
          <a:blip r:embed="rId3">
            <a:alphaModFix/>
          </a:blip>
          <a:srcRect/>
          <a:stretch/>
        </p:blipFill>
        <p:spPr>
          <a:xfrm>
            <a:off x="685800" y="1524000"/>
            <a:ext cx="7848599" cy="4495800"/>
          </a:xfrm>
          <a:prstGeom prst="rect">
            <a:avLst/>
          </a:prstGeom>
          <a:noFill/>
          <a:ln>
            <a:noFill/>
          </a:ln>
        </p:spPr>
      </p:pic>
      <p:sp>
        <p:nvSpPr>
          <p:cNvPr id="342" name="Shape 342"/>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28</a:t>
            </a:r>
          </a:p>
        </p:txBody>
      </p:sp>
      <p:sp>
        <p:nvSpPr>
          <p:cNvPr id="343" name="Shape 343"/>
          <p:cNvSpPr txBox="1">
            <a:spLocks noGrp="1"/>
          </p:cNvSpPr>
          <p:nvPr>
            <p:ph type="title" idx="4294967295"/>
          </p:nvPr>
        </p:nvSpPr>
        <p:spPr>
          <a:xfrm>
            <a:off x="-270833" y="77460"/>
            <a:ext cx="9144000" cy="941400"/>
          </a:xfrm>
          <a:prstGeom prst="rect">
            <a:avLst/>
          </a:prstGeom>
          <a:noFill/>
          <a:ln>
            <a:noFill/>
          </a:ln>
        </p:spPr>
        <p:txBody>
          <a:bodyPr wrap="square" lIns="91425" tIns="91425" rIns="91425" bIns="91425" anchor="ctr" anchorCtr="0">
            <a:noAutofit/>
          </a:bodyPr>
          <a:lstStyle/>
          <a:p>
            <a:pPr marL="0" marR="0" lvl="0" indent="-254000" algn="r" rtl="0">
              <a:lnSpc>
                <a:spcPct val="100000"/>
              </a:lnSpc>
              <a:spcBef>
                <a:spcPts val="0"/>
              </a:spcBef>
              <a:spcAft>
                <a:spcPts val="0"/>
              </a:spcAft>
              <a:buClr>
                <a:schemeClr val="lt1"/>
              </a:buClr>
              <a:buSzPts val="4000"/>
              <a:buFont typeface="Calibri"/>
              <a:buNone/>
            </a:pPr>
            <a:r>
              <a:rPr lang="en-US" sz="4000" b="1" i="0" u="none" strike="noStrike" cap="none" dirty="0">
                <a:solidFill>
                  <a:schemeClr val="lt1"/>
                </a:solidFill>
                <a:latin typeface="Calibri"/>
                <a:ea typeface="Calibri"/>
                <a:cs typeface="Calibri"/>
                <a:sym typeface="Calibri"/>
              </a:rPr>
              <a:t>National Employment Rates </a:t>
            </a:r>
            <a:br>
              <a:rPr lang="en-US" sz="4000" b="1" i="0" u="none" strike="noStrike" cap="none" dirty="0">
                <a:solidFill>
                  <a:schemeClr val="lt1"/>
                </a:solidFill>
                <a:latin typeface="Calibri"/>
                <a:ea typeface="Calibri"/>
                <a:cs typeface="Calibri"/>
                <a:sym typeface="Calibri"/>
              </a:rPr>
            </a:br>
            <a:r>
              <a:rPr lang="en-US" sz="4000" b="1" i="0" u="none" strike="noStrike" cap="none" dirty="0">
                <a:solidFill>
                  <a:schemeClr val="lt1"/>
                </a:solidFill>
                <a:latin typeface="Calibri"/>
                <a:ea typeface="Calibri"/>
                <a:cs typeface="Calibri"/>
                <a:sym typeface="Calibri"/>
              </a:rPr>
              <a:t>by Disability </a:t>
            </a:r>
          </a:p>
        </p:txBody>
      </p:sp>
    </p:spTree>
    <p:extLst>
      <p:ext uri="{BB962C8B-B14F-4D97-AF65-F5344CB8AC3E}">
        <p14:creationId xmlns:p14="http://schemas.microsoft.com/office/powerpoint/2010/main" val="1428005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627" y="1446790"/>
            <a:ext cx="4106593" cy="1559081"/>
          </a:xfrm>
          <a:prstGeom prst="rect">
            <a:avLst/>
          </a:prstGeom>
        </p:spPr>
        <p:txBody>
          <a:bodyPr wrap="square">
            <a:spAutoFit/>
          </a:bodyPr>
          <a:lstStyle/>
          <a:p>
            <a:pPr marL="100575" lvl="1" defTabSz="806301">
              <a:lnSpc>
                <a:spcPct val="90000"/>
              </a:lnSpc>
            </a:pPr>
            <a:r>
              <a:rPr lang="en-US" sz="2118" dirty="0">
                <a:solidFill>
                  <a:prstClr val="black"/>
                </a:solidFill>
                <a:latin typeface="Calibri"/>
              </a:rPr>
              <a:t>- “Adults with disabilities are 4 times more likely to report their health to be fair or poor than people with no disabilities (40.3% vs. 9.9%)”.</a:t>
            </a:r>
            <a:r>
              <a:rPr lang="en-US" sz="2118" baseline="30000" dirty="0">
                <a:solidFill>
                  <a:prstClr val="black"/>
                </a:solidFill>
                <a:latin typeface="Calibri"/>
              </a:rPr>
              <a:t>1</a:t>
            </a:r>
            <a:r>
              <a:rPr lang="en-US" sz="2118" dirty="0">
                <a:solidFill>
                  <a:prstClr val="black"/>
                </a:solidFill>
                <a:latin typeface="Calibri"/>
              </a:rPr>
              <a:t> </a:t>
            </a:r>
          </a:p>
        </p:txBody>
      </p:sp>
      <p:sp>
        <p:nvSpPr>
          <p:cNvPr id="4" name="Rectangle 3"/>
          <p:cNvSpPr/>
          <p:nvPr/>
        </p:nvSpPr>
        <p:spPr>
          <a:xfrm>
            <a:off x="134470" y="3066949"/>
            <a:ext cx="3678664" cy="1852430"/>
          </a:xfrm>
          <a:prstGeom prst="rect">
            <a:avLst/>
          </a:prstGeom>
        </p:spPr>
        <p:txBody>
          <a:bodyPr wrap="square">
            <a:spAutoFit/>
          </a:bodyPr>
          <a:lstStyle/>
          <a:p>
            <a:pPr marL="100575" lvl="1" defTabSz="806301">
              <a:lnSpc>
                <a:spcPct val="90000"/>
              </a:lnSpc>
            </a:pPr>
            <a:r>
              <a:rPr lang="en-US" sz="2118" dirty="0">
                <a:solidFill>
                  <a:prstClr val="black"/>
                </a:solidFill>
                <a:latin typeface="Calibri"/>
              </a:rPr>
              <a:t>- Compared with the general California population, persons with I/DD are at higher risk of pedestrian accidents, falls, fires, and, especially, drowning.</a:t>
            </a:r>
            <a:r>
              <a:rPr lang="en-US" sz="2118" baseline="30000" dirty="0">
                <a:solidFill>
                  <a:prstClr val="black"/>
                </a:solidFill>
                <a:latin typeface="Calibri"/>
              </a:rPr>
              <a:t>2</a:t>
            </a:r>
            <a:endParaRPr lang="en-US" sz="2118" dirty="0">
              <a:solidFill>
                <a:prstClr val="black"/>
              </a:solidFill>
              <a:latin typeface="Calibri"/>
            </a:endParaRPr>
          </a:p>
        </p:txBody>
      </p:sp>
      <p:sp>
        <p:nvSpPr>
          <p:cNvPr id="5" name="Shape 141"/>
          <p:cNvSpPr txBox="1"/>
          <p:nvPr/>
        </p:nvSpPr>
        <p:spPr>
          <a:xfrm>
            <a:off x="134471" y="6185647"/>
            <a:ext cx="8875059" cy="892268"/>
          </a:xfrm>
          <a:prstGeom prst="rect">
            <a:avLst/>
          </a:prstGeom>
          <a:noFill/>
          <a:ln>
            <a:noFill/>
          </a:ln>
        </p:spPr>
        <p:txBody>
          <a:bodyPr lIns="80669" tIns="40324" rIns="80669" bIns="40324" anchor="t" anchorCtr="0">
            <a:noAutofit/>
          </a:bodyPr>
          <a:lstStyle/>
          <a:p>
            <a:pPr marL="201717" indent="-201717" defTabSz="806867">
              <a:buClr>
                <a:srgbClr val="000000"/>
              </a:buClr>
              <a:buSzPct val="100000"/>
              <a:buFont typeface="Calibri"/>
              <a:buAutoNum type="arabicPeriod"/>
              <a:defRPr/>
            </a:pPr>
            <a:r>
              <a:rPr lang="en-US" sz="1059" kern="0" dirty="0" err="1">
                <a:solidFill>
                  <a:srgbClr val="000000"/>
                </a:solidFill>
                <a:latin typeface="Calibri"/>
                <a:ea typeface="Calibri"/>
                <a:cs typeface="Calibri"/>
                <a:sym typeface="Calibri"/>
                <a:hlinkClick r:id="rId2"/>
              </a:rPr>
              <a:t>Krahn</a:t>
            </a:r>
            <a:r>
              <a:rPr lang="en-US" sz="1059" kern="0" dirty="0">
                <a:solidFill>
                  <a:srgbClr val="000000"/>
                </a:solidFill>
                <a:latin typeface="Calibri"/>
                <a:ea typeface="Calibri"/>
                <a:cs typeface="Calibri"/>
                <a:sym typeface="Calibri"/>
                <a:hlinkClick r:id="rId2"/>
              </a:rPr>
              <a:t> GL, Walker DK, Correa-De-Araujo R. Persons with disabilities as an unrecognized health disparity population. Am J Public Health 2015;105</a:t>
            </a:r>
            <a:endParaRPr lang="en-US" sz="1059" kern="0" dirty="0">
              <a:solidFill>
                <a:srgbClr val="000000"/>
              </a:solidFill>
              <a:latin typeface="Calibri"/>
              <a:ea typeface="Calibri"/>
              <a:cs typeface="Calibri"/>
              <a:sym typeface="Calibri"/>
            </a:endParaRPr>
          </a:p>
          <a:p>
            <a:pPr marL="201717" indent="-201717" defTabSz="806867">
              <a:buClr>
                <a:srgbClr val="000000"/>
              </a:buClr>
              <a:buSzPct val="100000"/>
              <a:buFont typeface="Calibri"/>
              <a:buAutoNum type="arabicPeriod"/>
              <a:defRPr/>
            </a:pPr>
            <a:r>
              <a:rPr lang="en-US" sz="1059" kern="0" dirty="0">
                <a:solidFill>
                  <a:srgbClr val="000000"/>
                </a:solidFill>
                <a:latin typeface="Calibri"/>
                <a:ea typeface="Calibri"/>
                <a:cs typeface="Calibri"/>
                <a:sym typeface="Calibri"/>
                <a:hlinkClick r:id="rId3"/>
              </a:rPr>
              <a:t>Strauss D1, </a:t>
            </a:r>
            <a:r>
              <a:rPr lang="en-US" sz="1059" kern="0" dirty="0" err="1">
                <a:solidFill>
                  <a:srgbClr val="000000"/>
                </a:solidFill>
                <a:latin typeface="Calibri"/>
                <a:ea typeface="Calibri"/>
                <a:cs typeface="Calibri"/>
                <a:sym typeface="Calibri"/>
                <a:hlinkClick r:id="rId3"/>
              </a:rPr>
              <a:t>Shavelle</a:t>
            </a:r>
            <a:r>
              <a:rPr lang="en-US" sz="1059" kern="0" dirty="0">
                <a:solidFill>
                  <a:srgbClr val="000000"/>
                </a:solidFill>
                <a:latin typeface="Calibri"/>
                <a:ea typeface="Calibri"/>
                <a:cs typeface="Calibri"/>
                <a:sym typeface="Calibri"/>
                <a:hlinkClick r:id="rId3"/>
              </a:rPr>
              <a:t> R, Anderson TW, </a:t>
            </a:r>
            <a:r>
              <a:rPr lang="en-US" sz="1059" kern="0" dirty="0" err="1">
                <a:solidFill>
                  <a:srgbClr val="000000"/>
                </a:solidFill>
                <a:latin typeface="Calibri"/>
                <a:ea typeface="Calibri"/>
                <a:cs typeface="Calibri"/>
                <a:sym typeface="Calibri"/>
                <a:hlinkClick r:id="rId3"/>
              </a:rPr>
              <a:t>Baumeister</a:t>
            </a:r>
            <a:r>
              <a:rPr lang="en-US" sz="1059" kern="0" dirty="0">
                <a:solidFill>
                  <a:srgbClr val="000000"/>
                </a:solidFill>
                <a:latin typeface="Calibri"/>
                <a:ea typeface="Calibri"/>
                <a:cs typeface="Calibri"/>
                <a:sym typeface="Calibri"/>
                <a:hlinkClick r:id="rId3"/>
              </a:rPr>
              <a:t> A. External causes of death among persons with developmental disability. Am J </a:t>
            </a:r>
            <a:r>
              <a:rPr lang="en-US" sz="1059" kern="0" dirty="0" err="1">
                <a:solidFill>
                  <a:srgbClr val="000000"/>
                </a:solidFill>
                <a:latin typeface="Calibri"/>
                <a:ea typeface="Calibri"/>
                <a:cs typeface="Calibri"/>
                <a:sym typeface="Calibri"/>
                <a:hlinkClick r:id="rId3"/>
              </a:rPr>
              <a:t>Epidemiol</a:t>
            </a:r>
            <a:r>
              <a:rPr lang="en-US" sz="1059" kern="0" dirty="0">
                <a:solidFill>
                  <a:srgbClr val="000000"/>
                </a:solidFill>
                <a:latin typeface="Calibri"/>
                <a:ea typeface="Calibri"/>
                <a:cs typeface="Calibri"/>
                <a:sym typeface="Calibri"/>
                <a:hlinkClick r:id="rId3"/>
              </a:rPr>
              <a:t>. 1998</a:t>
            </a:r>
            <a:endParaRPr lang="en-US" sz="1059" kern="0" dirty="0">
              <a:solidFill>
                <a:srgbClr val="000000"/>
              </a:solidFill>
              <a:latin typeface="Calibri"/>
              <a:ea typeface="Calibri"/>
              <a:cs typeface="Calibri"/>
              <a:sym typeface="Calibri"/>
            </a:endParaRPr>
          </a:p>
          <a:p>
            <a:pPr marL="201717" indent="-201717" defTabSz="806867">
              <a:buClr>
                <a:srgbClr val="000000"/>
              </a:buClr>
              <a:buSzPct val="100000"/>
              <a:buFont typeface="Calibri"/>
              <a:buAutoNum type="arabicPeriod"/>
              <a:defRPr/>
            </a:pPr>
            <a:r>
              <a:rPr lang="en-US" sz="1059" kern="0" dirty="0">
                <a:solidFill>
                  <a:srgbClr val="000000"/>
                </a:solidFill>
                <a:latin typeface="Calibri"/>
                <a:ea typeface="Calibri"/>
                <a:cs typeface="Calibri"/>
                <a:sym typeface="Calibri"/>
                <a:hlinkClick r:id="rId4"/>
              </a:rPr>
              <a:t>Los Angeles County Department of Public Health, Adult Disability in Los Angeles County, LA Health; September 2006.</a:t>
            </a:r>
            <a:endParaRPr lang="en-US" sz="1059" kern="0" dirty="0">
              <a:solidFill>
                <a:srgbClr val="000000"/>
              </a:solidFill>
              <a:latin typeface="Calibri"/>
              <a:ea typeface="Calibri"/>
              <a:cs typeface="Calibri"/>
              <a:sym typeface="Calibri"/>
            </a:endParaRPr>
          </a:p>
          <a:p>
            <a:pPr marL="201717" indent="-201717" defTabSz="806867">
              <a:buClr>
                <a:srgbClr val="000000"/>
              </a:buClr>
              <a:buSzPct val="100000"/>
              <a:buFont typeface="Calibri"/>
              <a:buAutoNum type="arabicPeriod"/>
              <a:defRPr/>
            </a:pPr>
            <a:endParaRPr lang="en-US" sz="1059" kern="0" dirty="0">
              <a:solidFill>
                <a:srgbClr val="000000"/>
              </a:solidFill>
              <a:latin typeface="Calibri"/>
              <a:ea typeface="Calibri"/>
              <a:cs typeface="Calibri"/>
              <a:sym typeface="Calibri"/>
              <a:hlinkClick r:id="rId4"/>
            </a:endParaRPr>
          </a:p>
        </p:txBody>
      </p:sp>
      <p:sp>
        <p:nvSpPr>
          <p:cNvPr id="6" name="Rectangle 5"/>
          <p:cNvSpPr/>
          <p:nvPr/>
        </p:nvSpPr>
        <p:spPr>
          <a:xfrm>
            <a:off x="134471" y="4729300"/>
            <a:ext cx="4179815" cy="1265731"/>
          </a:xfrm>
          <a:prstGeom prst="rect">
            <a:avLst/>
          </a:prstGeom>
        </p:spPr>
        <p:txBody>
          <a:bodyPr wrap="square">
            <a:spAutoFit/>
          </a:bodyPr>
          <a:lstStyle/>
          <a:p>
            <a:pPr defTabSz="806301">
              <a:lnSpc>
                <a:spcPct val="90000"/>
              </a:lnSpc>
            </a:pPr>
            <a:endParaRPr lang="en-US" sz="2118" dirty="0">
              <a:solidFill>
                <a:prstClr val="black"/>
              </a:solidFill>
              <a:latin typeface="Calibri"/>
            </a:endParaRPr>
          </a:p>
          <a:p>
            <a:pPr marL="100575" lvl="1" defTabSz="806301">
              <a:lnSpc>
                <a:spcPct val="90000"/>
              </a:lnSpc>
            </a:pPr>
            <a:r>
              <a:rPr lang="en-US" sz="2118" dirty="0">
                <a:solidFill>
                  <a:prstClr val="black"/>
                </a:solidFill>
                <a:latin typeface="Calibri"/>
              </a:rPr>
              <a:t>- In LA, “PWDs reported three times as many unhealthy days as those without a disability”</a:t>
            </a:r>
            <a:r>
              <a:rPr lang="en-US" sz="2118" baseline="30000" dirty="0">
                <a:solidFill>
                  <a:prstClr val="black"/>
                </a:solidFill>
                <a:latin typeface="Calibri"/>
              </a:rPr>
              <a:t> 3</a:t>
            </a:r>
            <a:endParaRPr lang="en-US" sz="2118" dirty="0">
              <a:solidFill>
                <a:prstClr val="black"/>
              </a:solidFill>
              <a:latin typeface="Calibri"/>
            </a:endParaRPr>
          </a:p>
        </p:txBody>
      </p:sp>
      <p:sp>
        <p:nvSpPr>
          <p:cNvPr id="7" name="Rectangle 6"/>
          <p:cNvSpPr/>
          <p:nvPr/>
        </p:nvSpPr>
        <p:spPr>
          <a:xfrm>
            <a:off x="4393318" y="1344706"/>
            <a:ext cx="4481741" cy="972382"/>
          </a:xfrm>
          <a:prstGeom prst="rect">
            <a:avLst/>
          </a:prstGeom>
        </p:spPr>
        <p:txBody>
          <a:bodyPr wrap="square">
            <a:spAutoFit/>
          </a:bodyPr>
          <a:lstStyle/>
          <a:p>
            <a:pPr marL="100575" lvl="1" defTabSz="806301">
              <a:lnSpc>
                <a:spcPct val="90000"/>
              </a:lnSpc>
            </a:pPr>
            <a:r>
              <a:rPr lang="en-US" sz="2118" dirty="0">
                <a:solidFill>
                  <a:prstClr val="black"/>
                </a:solidFill>
                <a:latin typeface="Calibri"/>
              </a:rPr>
              <a:t>- In LA, 42% of PWDs rated their health as fair or poor, compared to 16% of persons without a disability.</a:t>
            </a:r>
            <a:r>
              <a:rPr lang="en-US" sz="2118" baseline="30000" dirty="0">
                <a:solidFill>
                  <a:prstClr val="black"/>
                </a:solidFill>
                <a:latin typeface="Calibri"/>
              </a:rPr>
              <a:t>3</a:t>
            </a:r>
            <a:endParaRPr lang="en-US" sz="2118" dirty="0">
              <a:solidFill>
                <a:prstClr val="black"/>
              </a:solidFill>
              <a:latin typeface="Calibri"/>
            </a:endParaRPr>
          </a:p>
        </p:txBody>
      </p:sp>
      <p:pic>
        <p:nvPicPr>
          <p:cNvPr id="1026" name="Picture 2" descr="A doctor or nurse in blue scrubs smiles at a patient in a wheelchair, who looks back smiling at the doctor or nurse." title="A doctor and a patient in a wheelcha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3487" y="2430614"/>
            <a:ext cx="4641572" cy="350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a:extLst>
              <a:ext uri="{FF2B5EF4-FFF2-40B4-BE49-F238E27FC236}">
                <a16:creationId xmlns:a16="http://schemas.microsoft.com/office/drawing/2014/main" id="{B1D45437-DB62-46E6-BFF1-959EA5650D68}"/>
              </a:ext>
            </a:extLst>
          </p:cNvPr>
          <p:cNvSpPr>
            <a:spLocks noGrp="1"/>
          </p:cNvSpPr>
          <p:nvPr>
            <p:ph type="title" idx="4294967295"/>
          </p:nvPr>
        </p:nvSpPr>
        <p:spPr/>
        <p:txBody>
          <a:bodyPr/>
          <a:lstStyle/>
          <a:p>
            <a:pPr algn="r"/>
            <a:r>
              <a:rPr lang="en-US" sz="4000" b="1" dirty="0">
                <a:solidFill>
                  <a:schemeClr val="bg1"/>
                </a:solidFill>
                <a:latin typeface="Calibri" panose="020F0502020204030204" pitchFamily="34" charset="0"/>
                <a:cs typeface="Calibri" panose="020F0502020204030204" pitchFamily="34" charset="0"/>
              </a:rPr>
              <a:t>Health and PWDs</a:t>
            </a:r>
          </a:p>
        </p:txBody>
      </p:sp>
    </p:spTree>
    <p:extLst>
      <p:ext uri="{BB962C8B-B14F-4D97-AF65-F5344CB8AC3E}">
        <p14:creationId xmlns:p14="http://schemas.microsoft.com/office/powerpoint/2010/main" val="385182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734941" y="393013"/>
            <a:ext cx="6010941" cy="477000"/>
          </a:xfrm>
          <a:prstGeom prst="rect">
            <a:avLst/>
          </a:prstGeom>
          <a:noFill/>
          <a:ln>
            <a:noFill/>
          </a:ln>
        </p:spPr>
        <p:txBody>
          <a:bodyPr wrap="square" lIns="0" tIns="0" rIns="0" bIns="0" anchor="t" anchorCtr="0">
            <a:noAutofit/>
          </a:bodyPr>
          <a:lstStyle/>
          <a:p>
            <a:pPr algn="r" rtl="0">
              <a:buClr>
                <a:srgbClr val="FFFFFF"/>
              </a:buClr>
              <a:buSzPct val="25000"/>
            </a:pPr>
            <a:r>
              <a:rPr lang="en-US" sz="4000" b="1" dirty="0">
                <a:solidFill>
                  <a:srgbClr val="FFFFFF"/>
                </a:solidFill>
                <a:latin typeface="Calibri" panose="020F0502020204030204" pitchFamily="34" charset="0"/>
                <a:ea typeface="Libre Baskerville"/>
                <a:cs typeface="Calibri" panose="020F0502020204030204" pitchFamily="34" charset="0"/>
                <a:sym typeface="Libre Baskerville"/>
              </a:rPr>
              <a:t>Disability Impacts Everyone</a:t>
            </a:r>
          </a:p>
        </p:txBody>
      </p:sp>
      <p:sp>
        <p:nvSpPr>
          <p:cNvPr id="133" name="Shape 133"/>
          <p:cNvSpPr txBox="1"/>
          <p:nvPr/>
        </p:nvSpPr>
        <p:spPr>
          <a:xfrm>
            <a:off x="398118" y="1565269"/>
            <a:ext cx="8347765" cy="4025912"/>
          </a:xfrm>
          <a:prstGeom prst="rect">
            <a:avLst/>
          </a:prstGeom>
          <a:noFill/>
          <a:ln>
            <a:noFill/>
          </a:ln>
        </p:spPr>
        <p:txBody>
          <a:bodyPr wrap="square" lIns="80669" tIns="40324" rIns="80669" bIns="40324" anchor="t" anchorCtr="0">
            <a:noAutofit/>
          </a:bodyPr>
          <a:lstStyle/>
          <a:p>
            <a:pPr algn="ctr" defTabSz="806301">
              <a:buClr>
                <a:srgbClr val="000000"/>
              </a:buClr>
              <a:buSzPct val="25000"/>
            </a:pPr>
            <a:r>
              <a:rPr lang="en-US" sz="3530" dirty="0">
                <a:solidFill>
                  <a:srgbClr val="000000"/>
                </a:solidFill>
                <a:latin typeface="Georgia" panose="02040502050405020303" pitchFamily="18" charset="0"/>
                <a:ea typeface="Libre Baskerville"/>
                <a:cs typeface="Libre Baskerville"/>
                <a:sym typeface="Libre Baskerville"/>
              </a:rPr>
              <a:t>Disability impacts people of all races, genders, and backgrounds. However,</a:t>
            </a:r>
            <a:r>
              <a:rPr lang="en-US" sz="3530" b="1" dirty="0">
                <a:solidFill>
                  <a:srgbClr val="000000"/>
                </a:solidFill>
                <a:latin typeface="Georgia" panose="02040502050405020303" pitchFamily="18" charset="0"/>
                <a:ea typeface="Libre Baskerville"/>
                <a:cs typeface="Libre Baskerville"/>
                <a:sym typeface="Libre Baskerville"/>
              </a:rPr>
              <a:t> youth with multiple minority status</a:t>
            </a:r>
            <a:r>
              <a:rPr lang="en-US" sz="3530" dirty="0">
                <a:solidFill>
                  <a:srgbClr val="000000"/>
                </a:solidFill>
                <a:latin typeface="Georgia" panose="02040502050405020303" pitchFamily="18" charset="0"/>
                <a:ea typeface="Libre Baskerville"/>
                <a:cs typeface="Libre Baskerville"/>
                <a:sym typeface="Libre Baskerville"/>
              </a:rPr>
              <a:t> (i.e. person of color + disability) are most likely to enter the </a:t>
            </a:r>
            <a:r>
              <a:rPr lang="en-US" sz="3530" b="1" dirty="0">
                <a:solidFill>
                  <a:srgbClr val="000000"/>
                </a:solidFill>
                <a:latin typeface="Georgia" panose="02040502050405020303" pitchFamily="18" charset="0"/>
                <a:ea typeface="Libre Baskerville"/>
                <a:cs typeface="Libre Baskerville"/>
                <a:sym typeface="Libre Baskerville"/>
              </a:rPr>
              <a:t>school-to-prison pipeline</a:t>
            </a:r>
            <a:r>
              <a:rPr lang="en-US" sz="3530" dirty="0">
                <a:solidFill>
                  <a:srgbClr val="000000"/>
                </a:solidFill>
                <a:latin typeface="Georgia" panose="02040502050405020303" pitchFamily="18" charset="0"/>
                <a:ea typeface="Libre Baskerville"/>
                <a:cs typeface="Libre Baskerville"/>
                <a:sym typeface="Libre Baskerville"/>
              </a:rPr>
              <a:t>. </a:t>
            </a:r>
            <a:r>
              <a:rPr lang="en-US" sz="3177" dirty="0">
                <a:solidFill>
                  <a:srgbClr val="000000"/>
                </a:solidFill>
                <a:latin typeface="Georgia" panose="02040502050405020303" pitchFamily="18" charset="0"/>
                <a:ea typeface="Libre Baskerville"/>
                <a:cs typeface="Libre Baskerville"/>
                <a:sym typeface="Libre Baskerville"/>
              </a:rPr>
              <a:t> </a:t>
            </a:r>
          </a:p>
        </p:txBody>
      </p:sp>
      <p:sp>
        <p:nvSpPr>
          <p:cNvPr id="134" name="Shape 134"/>
          <p:cNvSpPr txBox="1">
            <a:spLocks noGrp="1"/>
          </p:cNvSpPr>
          <p:nvPr>
            <p:ph type="sldNum" idx="4294967295"/>
          </p:nvPr>
        </p:nvSpPr>
        <p:spPr>
          <a:xfrm>
            <a:off x="8275475" y="6351406"/>
            <a:ext cx="2041147" cy="246176"/>
          </a:xfrm>
          <a:prstGeom prst="rect">
            <a:avLst/>
          </a:prstGeom>
          <a:noFill/>
          <a:ln>
            <a:noFill/>
          </a:ln>
        </p:spPr>
        <p:txBody>
          <a:bodyPr wrap="square" lIns="0" tIns="0" rIns="0" bIns="0" anchor="t" anchorCtr="0">
            <a:noAutofit/>
          </a:bodyPr>
          <a:lstStyle/>
          <a:p>
            <a:pPr algn="l" defTabSz="806301">
              <a:buClr>
                <a:srgbClr val="888888"/>
              </a:buClr>
              <a:buSzPct val="25000"/>
            </a:pPr>
            <a:fld id="{00000000-1234-1234-1234-123412341234}" type="slidenum">
              <a:rPr lang="en-US" sz="1235">
                <a:solidFill>
                  <a:srgbClr val="000000"/>
                </a:solidFill>
                <a:latin typeface="Arial"/>
                <a:ea typeface="Arial"/>
                <a:cs typeface="Arial"/>
                <a:sym typeface="Arial"/>
              </a:rPr>
              <a:pPr algn="l" defTabSz="806301">
                <a:buClr>
                  <a:srgbClr val="888888"/>
                </a:buClr>
                <a:buSzPct val="25000"/>
              </a:pPr>
              <a:t>23</a:t>
            </a:fld>
            <a:endParaRPr lang="en-US" sz="1235">
              <a:solidFill>
                <a:srgbClr val="000000"/>
              </a:solidFill>
              <a:latin typeface="Arial"/>
              <a:ea typeface="Arial"/>
              <a:cs typeface="Arial"/>
              <a:sym typeface="Arial"/>
            </a:endParaRPr>
          </a:p>
        </p:txBody>
      </p:sp>
    </p:spTree>
    <p:extLst>
      <p:ext uri="{BB962C8B-B14F-4D97-AF65-F5344CB8AC3E}">
        <p14:creationId xmlns:p14="http://schemas.microsoft.com/office/powerpoint/2010/main" val="424978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a:xfrm>
            <a:off x="6583680" y="6377943"/>
            <a:ext cx="2103120" cy="276999"/>
          </a:xfrm>
        </p:spPr>
        <p:txBody>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sp>
        <p:nvSpPr>
          <p:cNvPr id="5" name="Title 1"/>
          <p:cNvSpPr>
            <a:spLocks noGrp="1"/>
          </p:cNvSpPr>
          <p:nvPr>
            <p:ph type="title"/>
          </p:nvPr>
        </p:nvSpPr>
        <p:spPr>
          <a:xfrm>
            <a:off x="1321904" y="0"/>
            <a:ext cx="7815470" cy="769441"/>
          </a:xfrm>
        </p:spPr>
        <p:txBody>
          <a:bodyPr/>
          <a:lstStyle/>
          <a:p>
            <a:pPr algn="r"/>
            <a:r>
              <a:rPr lang="en-US" sz="4000" b="1" dirty="0">
                <a:solidFill>
                  <a:srgbClr val="FFFFFF"/>
                </a:solidFill>
              </a:rPr>
              <a:t>Fellowship: The Need For Authentic, Impactful Leaders</a:t>
            </a:r>
          </a:p>
        </p:txBody>
      </p:sp>
      <p:sp>
        <p:nvSpPr>
          <p:cNvPr id="8" name="Text Placeholder 2"/>
          <p:cNvSpPr>
            <a:spLocks noGrp="1"/>
          </p:cNvSpPr>
          <p:nvPr>
            <p:ph type="body" idx="1"/>
          </p:nvPr>
        </p:nvSpPr>
        <p:spPr>
          <a:xfrm>
            <a:off x="207818" y="1344708"/>
            <a:ext cx="8797636" cy="5046819"/>
          </a:xfrm>
        </p:spPr>
        <p:txBody>
          <a:bodyPr>
            <a:normAutofit/>
          </a:bodyPr>
          <a:lstStyle/>
          <a:p>
            <a:pPr algn="l"/>
            <a:r>
              <a:rPr lang="en-US" sz="2200" b="1" dirty="0"/>
              <a:t>Goals: </a:t>
            </a:r>
          </a:p>
          <a:p>
            <a:pPr marL="457200" indent="-457200" algn="l">
              <a:buAutoNum type="arabicPeriod"/>
            </a:pPr>
            <a:r>
              <a:rPr lang="en-US" sz="2200" dirty="0"/>
              <a:t>Recruit and train talented leaders with disabilities </a:t>
            </a:r>
          </a:p>
          <a:p>
            <a:pPr marL="457200" indent="-457200" algn="l">
              <a:buAutoNum type="arabicPeriod"/>
            </a:pPr>
            <a:r>
              <a:rPr lang="en-US" sz="2200" dirty="0"/>
              <a:t>Enable these young leaders to gain skills and contacts they need to succeed in public policy, advocacy, nonprofits, journalism or communications roles </a:t>
            </a:r>
          </a:p>
          <a:p>
            <a:pPr marL="457200" indent="-457200" algn="l">
              <a:buAutoNum type="arabicPeriod"/>
            </a:pPr>
            <a:r>
              <a:rPr lang="en-US" sz="2200" dirty="0"/>
              <a:t>Empower them to further their careers so that they can work to </a:t>
            </a:r>
            <a:r>
              <a:rPr lang="en-US" sz="2200" b="1" dirty="0"/>
              <a:t>enable millions of people with disabilities to have a better future</a:t>
            </a:r>
            <a:r>
              <a:rPr lang="en-US" sz="2200" dirty="0"/>
              <a:t>. </a:t>
            </a:r>
          </a:p>
          <a:p>
            <a:endParaRPr lang="en-US" sz="2100" dirty="0"/>
          </a:p>
          <a:p>
            <a:pPr marL="461470" indent="-461470">
              <a:buFont typeface="+mj-lt"/>
              <a:buAutoNum type="arabicParenR"/>
            </a:pPr>
            <a:endParaRPr lang="en-US" sz="2100" dirty="0"/>
          </a:p>
        </p:txBody>
      </p:sp>
      <p:pic>
        <p:nvPicPr>
          <p:cNvPr id="2" name="Picture 1" descr="Summer 2017 Communications Fellows."/>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4373" y="4057748"/>
            <a:ext cx="3562477" cy="2756646"/>
          </a:xfrm>
          <a:prstGeom prst="rect">
            <a:avLst/>
          </a:prstGeom>
        </p:spPr>
      </p:pic>
      <p:pic>
        <p:nvPicPr>
          <p:cNvPr id="3" name="Picture 2" descr="Summer 2017 Policy Fellows. From left to right, Ana, a young Asian woman, James, a young white man with a beard, Sneha, a young woman of South Asian ascestry, Stephanie, a blonde young woman joined by her guide dog Nala, Amelia, a young biracial woman and Ricky, a young man of Hispanic heritage.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4516" y="4089757"/>
            <a:ext cx="3996911" cy="2259611"/>
          </a:xfrm>
          <a:prstGeom prst="rect">
            <a:avLst/>
          </a:prstGeom>
        </p:spPr>
      </p:pic>
    </p:spTree>
    <p:extLst>
      <p:ext uri="{BB962C8B-B14F-4D97-AF65-F5344CB8AC3E}">
        <p14:creationId xmlns:p14="http://schemas.microsoft.com/office/powerpoint/2010/main" val="1391650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body" idx="4294967295"/>
          </p:nvPr>
        </p:nvSpPr>
        <p:spPr>
          <a:xfrm>
            <a:off x="448558" y="2209800"/>
            <a:ext cx="8305799" cy="2743200"/>
          </a:xfrm>
          <a:prstGeom prst="rect">
            <a:avLst/>
          </a:prstGeom>
          <a:noFill/>
          <a:ln>
            <a:noFill/>
          </a:ln>
        </p:spPr>
        <p:txBody>
          <a:bodyPr wrap="square" lIns="91425" tIns="45700" rIns="91425" bIns="45700" anchor="t" anchorCtr="0">
            <a:noAutofit/>
          </a:bodyPr>
          <a:lstStyle/>
          <a:p>
            <a:pPr marL="0" marR="0" lvl="0" indent="-57150" algn="ctr" rtl="0">
              <a:lnSpc>
                <a:spcPct val="100000"/>
              </a:lnSpc>
              <a:spcBef>
                <a:spcPts val="0"/>
              </a:spcBef>
              <a:spcAft>
                <a:spcPts val="0"/>
              </a:spcAft>
              <a:buClr>
                <a:schemeClr val="dk1"/>
              </a:buClr>
              <a:buSzPts val="900"/>
              <a:buFont typeface="Arial"/>
              <a:buNone/>
            </a:pPr>
            <a:r>
              <a:rPr lang="en-US" sz="3600" b="1" i="0" u="none" strike="noStrike" cap="none" dirty="0">
                <a:solidFill>
                  <a:schemeClr val="dk1"/>
                </a:solidFill>
                <a:latin typeface="Calibri"/>
                <a:ea typeface="Calibri"/>
                <a:cs typeface="Calibri"/>
                <a:sym typeface="Calibri"/>
              </a:rPr>
              <a:t>MAKING HOLLYWOOD</a:t>
            </a:r>
          </a:p>
          <a:p>
            <a:pPr marL="0" marR="0" lvl="0" indent="-57150" algn="ctr" rtl="0">
              <a:lnSpc>
                <a:spcPct val="100000"/>
              </a:lnSpc>
              <a:spcBef>
                <a:spcPts val="720"/>
              </a:spcBef>
              <a:spcAft>
                <a:spcPts val="0"/>
              </a:spcAft>
              <a:buClr>
                <a:schemeClr val="dk1"/>
              </a:buClr>
              <a:buSzPts val="900"/>
              <a:buFont typeface="Arial"/>
              <a:buNone/>
            </a:pPr>
            <a:r>
              <a:rPr lang="en-US" sz="3600" b="1" i="0" u="none" strike="noStrike" cap="none" dirty="0">
                <a:solidFill>
                  <a:schemeClr val="dk1"/>
                </a:solidFill>
                <a:latin typeface="Calibri"/>
                <a:ea typeface="Calibri"/>
                <a:cs typeface="Calibri"/>
                <a:sym typeface="Calibri"/>
              </a:rPr>
              <a:t> MORE INCLUSIVE</a:t>
            </a:r>
          </a:p>
          <a:p>
            <a:pPr marL="0" marR="0" lvl="0" indent="-50800"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p:txBody>
      </p:sp>
      <p:sp>
        <p:nvSpPr>
          <p:cNvPr id="457" name="Shape 457"/>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41</a:t>
            </a:r>
          </a:p>
        </p:txBody>
      </p:sp>
      <p:sp>
        <p:nvSpPr>
          <p:cNvPr id="2" name="Title 1">
            <a:extLst>
              <a:ext uri="{FF2B5EF4-FFF2-40B4-BE49-F238E27FC236}">
                <a16:creationId xmlns:a16="http://schemas.microsoft.com/office/drawing/2014/main" id="{FDE57DB3-1B08-41C3-B02C-1BFB054AC7B0}"/>
              </a:ext>
            </a:extLst>
          </p:cNvPr>
          <p:cNvSpPr>
            <a:spLocks noGrp="1"/>
          </p:cNvSpPr>
          <p:nvPr>
            <p:ph type="title" idx="4294967295"/>
          </p:nvPr>
        </p:nvSpPr>
        <p:spPr/>
        <p:txBody>
          <a:bodyPr/>
          <a:lstStyle/>
          <a:p>
            <a:pPr algn="r"/>
            <a:r>
              <a:rPr lang="en-US" sz="36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IMPORTANT STEPS </a:t>
            </a:r>
            <a:endParaRPr lang="en-US" dirty="0">
              <a:solidFill>
                <a:schemeClr val="bg1"/>
              </a:solidFill>
            </a:endParaRPr>
          </a:p>
        </p:txBody>
      </p:sp>
    </p:spTree>
    <p:extLst>
      <p:ext uri="{BB962C8B-B14F-4D97-AF65-F5344CB8AC3E}">
        <p14:creationId xmlns:p14="http://schemas.microsoft.com/office/powerpoint/2010/main" val="3606754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BE15-3BCE-42A3-BF15-06D277AC68FD}"/>
              </a:ext>
            </a:extLst>
          </p:cNvPr>
          <p:cNvSpPr>
            <a:spLocks noGrp="1"/>
          </p:cNvSpPr>
          <p:nvPr>
            <p:ph type="title"/>
          </p:nvPr>
        </p:nvSpPr>
        <p:spPr>
          <a:xfrm>
            <a:off x="685800" y="-121864"/>
            <a:ext cx="8229023" cy="243728"/>
          </a:xfrm>
        </p:spPr>
        <p:txBody>
          <a:bodyPr/>
          <a:lstStyle/>
          <a:p>
            <a:pPr algn="r"/>
            <a:r>
              <a:rPr lang="en-US" sz="4000" b="1" dirty="0">
                <a:solidFill>
                  <a:schemeClr val="lt1"/>
                </a:solidFill>
              </a:rPr>
              <a:t>Hollywood Toolkit – </a:t>
            </a:r>
            <a:br>
              <a:rPr lang="en-US" sz="4000" b="1" dirty="0">
                <a:solidFill>
                  <a:schemeClr val="lt1"/>
                </a:solidFill>
              </a:rPr>
            </a:br>
            <a:r>
              <a:rPr lang="en-US" sz="4000" b="1" dirty="0">
                <a:solidFill>
                  <a:schemeClr val="lt1"/>
                </a:solidFill>
              </a:rPr>
              <a:t>Topic by Topic</a:t>
            </a:r>
            <a:endParaRPr lang="en-US" sz="4000" dirty="0"/>
          </a:p>
        </p:txBody>
      </p:sp>
      <p:sp>
        <p:nvSpPr>
          <p:cNvPr id="3" name="Text Placeholder 2">
            <a:extLst>
              <a:ext uri="{FF2B5EF4-FFF2-40B4-BE49-F238E27FC236}">
                <a16:creationId xmlns:a16="http://schemas.microsoft.com/office/drawing/2014/main" id="{26C56C97-CAF6-4A7C-AB9E-9340C98EA219}"/>
              </a:ext>
            </a:extLst>
          </p:cNvPr>
          <p:cNvSpPr>
            <a:spLocks noGrp="1"/>
          </p:cNvSpPr>
          <p:nvPr>
            <p:ph type="body" idx="1"/>
          </p:nvPr>
        </p:nvSpPr>
        <p:spPr>
          <a:xfrm>
            <a:off x="304800" y="1143000"/>
            <a:ext cx="8229023" cy="245129"/>
          </a:xfrm>
        </p:spPr>
        <p:txBody>
          <a:bodyPr/>
          <a:lstStyle/>
          <a:p>
            <a:pPr marL="285750" indent="-285750">
              <a:buClrTx/>
              <a:buFont typeface="Wingdings" panose="05000000000000000000" pitchFamily="2" charset="2"/>
              <a:buChar char="v"/>
              <a:defRPr/>
            </a:pPr>
            <a:r>
              <a:rPr lang="en-US" sz="4000" b="1" dirty="0"/>
              <a:t>Examples of Best Practices – Driving Inclusion through Compelling Story Telling</a:t>
            </a:r>
          </a:p>
          <a:p>
            <a:pPr marL="285750" indent="-285750">
              <a:buClrTx/>
              <a:buFont typeface="Wingdings" panose="05000000000000000000" pitchFamily="2" charset="2"/>
              <a:buChar char="v"/>
              <a:defRPr/>
            </a:pPr>
            <a:r>
              <a:rPr lang="en-US" sz="4000" b="1" dirty="0"/>
              <a:t>Terminology Tips – Using the Appropriate Lexicon</a:t>
            </a:r>
          </a:p>
          <a:p>
            <a:pPr marL="285750" indent="-285750">
              <a:buClrTx/>
              <a:buFont typeface="Wingdings" panose="05000000000000000000" pitchFamily="2" charset="2"/>
              <a:buChar char="v"/>
              <a:defRPr/>
            </a:pPr>
            <a:r>
              <a:rPr lang="en-US" sz="4000" b="1" dirty="0"/>
              <a:t>Common Acronyms </a:t>
            </a:r>
          </a:p>
          <a:p>
            <a:pPr marL="285750" indent="-285750">
              <a:buClrTx/>
              <a:buFont typeface="Wingdings" panose="05000000000000000000" pitchFamily="2" charset="2"/>
              <a:buChar char="v"/>
              <a:defRPr/>
            </a:pPr>
            <a:r>
              <a:rPr lang="en-US" sz="4000" b="1" dirty="0"/>
              <a:t>Disability Etiquette – Interacting with People with Disabilities</a:t>
            </a:r>
          </a:p>
        </p:txBody>
      </p:sp>
    </p:spTree>
    <p:extLst>
      <p:ext uri="{BB962C8B-B14F-4D97-AF65-F5344CB8AC3E}">
        <p14:creationId xmlns:p14="http://schemas.microsoft.com/office/powerpoint/2010/main" val="2105540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BE15-3BCE-42A3-BF15-06D277AC68FD}"/>
              </a:ext>
            </a:extLst>
          </p:cNvPr>
          <p:cNvSpPr>
            <a:spLocks noGrp="1"/>
          </p:cNvSpPr>
          <p:nvPr>
            <p:ph type="title"/>
          </p:nvPr>
        </p:nvSpPr>
        <p:spPr>
          <a:xfrm>
            <a:off x="609600" y="228600"/>
            <a:ext cx="8229023" cy="243728"/>
          </a:xfrm>
        </p:spPr>
        <p:txBody>
          <a:bodyPr/>
          <a:lstStyle/>
          <a:p>
            <a:pPr algn="r"/>
            <a:r>
              <a:rPr lang="en-US" sz="4000" b="1" dirty="0">
                <a:solidFill>
                  <a:schemeClr val="lt1"/>
                </a:solidFill>
              </a:rPr>
              <a:t>Examples of Best Practices</a:t>
            </a:r>
            <a:endParaRPr lang="en-US" sz="4000" dirty="0"/>
          </a:p>
        </p:txBody>
      </p:sp>
      <p:sp>
        <p:nvSpPr>
          <p:cNvPr id="3" name="Text Placeholder 2">
            <a:extLst>
              <a:ext uri="{FF2B5EF4-FFF2-40B4-BE49-F238E27FC236}">
                <a16:creationId xmlns:a16="http://schemas.microsoft.com/office/drawing/2014/main" id="{26C56C97-CAF6-4A7C-AB9E-9340C98EA219}"/>
              </a:ext>
            </a:extLst>
          </p:cNvPr>
          <p:cNvSpPr>
            <a:spLocks noGrp="1"/>
          </p:cNvSpPr>
          <p:nvPr>
            <p:ph type="body" idx="1"/>
          </p:nvPr>
        </p:nvSpPr>
        <p:spPr>
          <a:xfrm>
            <a:off x="304800" y="1143000"/>
            <a:ext cx="8229023" cy="245129"/>
          </a:xfrm>
        </p:spPr>
        <p:txBody>
          <a:bodyPr/>
          <a:lstStyle/>
          <a:p>
            <a:pPr marL="285750" lvl="0" indent="-285750">
              <a:buFont typeface="Wingdings" panose="05000000000000000000" pitchFamily="2" charset="2"/>
              <a:buChar char="v"/>
            </a:pPr>
            <a:r>
              <a:rPr lang="en-US" sz="1800" dirty="0"/>
              <a:t>Not an ordinary reality show, </a:t>
            </a:r>
            <a:r>
              <a:rPr lang="en-US" sz="1800" b="1" i="1" dirty="0"/>
              <a:t>Born This Way</a:t>
            </a:r>
            <a:r>
              <a:rPr lang="en-US" sz="1800" dirty="0"/>
              <a:t> stars seven diverse young adults with Down syndrome as they move toward full independence and deal with issues around employment, independent living, education and romance. </a:t>
            </a:r>
            <a:r>
              <a:rPr lang="en-US" sz="1800" i="1" dirty="0"/>
              <a:t>Born This Way </a:t>
            </a:r>
            <a:r>
              <a:rPr lang="en-US" sz="1800" dirty="0"/>
              <a:t>has won 3 Emmy awards, including for being the best-unstructured reality show.</a:t>
            </a:r>
          </a:p>
          <a:p>
            <a:pPr marL="285750" lvl="0" indent="-285750">
              <a:buFont typeface="Wingdings" panose="05000000000000000000" pitchFamily="2" charset="2"/>
              <a:buChar char="v"/>
            </a:pPr>
            <a:r>
              <a:rPr lang="en-US" sz="1800" dirty="0"/>
              <a:t>In scripted television, </a:t>
            </a:r>
            <a:r>
              <a:rPr lang="en-US" sz="1800" b="1" i="1" dirty="0"/>
              <a:t>Speechless</a:t>
            </a:r>
            <a:r>
              <a:rPr lang="en-US" sz="1800" i="1" dirty="0"/>
              <a:t> </a:t>
            </a:r>
            <a:r>
              <a:rPr lang="en-US" sz="1800" dirty="0"/>
              <a:t>is a sitcom centered on a family that happens to include a son with cerebral palsy, J.J. The fact that J.J. is played by Micah Fowler, an actor with cerebral palsy, is important. Actors without disabilities play more than </a:t>
            </a:r>
            <a:r>
              <a:rPr lang="en-US" sz="1800" u="sng" dirty="0">
                <a:hlinkClick r:id="rId2"/>
              </a:rPr>
              <a:t>95 percent</a:t>
            </a:r>
            <a:r>
              <a:rPr lang="en-US" sz="1800" dirty="0"/>
              <a:t> of characters with disabilities on television. </a:t>
            </a:r>
          </a:p>
          <a:p>
            <a:pPr marL="285750" lvl="0" indent="-285750">
              <a:buFont typeface="Wingdings" panose="05000000000000000000" pitchFamily="2" charset="2"/>
              <a:buChar char="v"/>
            </a:pPr>
            <a:r>
              <a:rPr lang="en-US" sz="1800" dirty="0"/>
              <a:t>Also in scripted television, </a:t>
            </a:r>
            <a:r>
              <a:rPr lang="en-US" sz="1800" b="1" i="1" dirty="0"/>
              <a:t>NCIS: New Orleans</a:t>
            </a:r>
            <a:r>
              <a:rPr lang="en-US" sz="1800" dirty="0"/>
              <a:t> features a character in a wheelchair, Patton Plame. Daryl “Chill” Mitchell, an African American actor who uses a wheelchair, plays Plame. </a:t>
            </a:r>
          </a:p>
          <a:p>
            <a:pPr marL="285750" lvl="0" indent="-285750">
              <a:buFont typeface="Wingdings" panose="05000000000000000000" pitchFamily="2" charset="2"/>
              <a:buChar char="v"/>
            </a:pPr>
            <a:r>
              <a:rPr lang="en-US" sz="1800" dirty="0"/>
              <a:t>In children’s television, </a:t>
            </a:r>
            <a:r>
              <a:rPr lang="en-US" sz="1800" b="1" i="1" dirty="0"/>
              <a:t>Sesame Street</a:t>
            </a:r>
            <a:r>
              <a:rPr lang="en-US" sz="1800" dirty="0"/>
              <a:t> has been educating children since the early 1960s. The show recently introduced Julia, a puppet character who has autism. Sesame Workshop’s goal was simple – to create a better understanding of autism in children. </a:t>
            </a:r>
          </a:p>
          <a:p>
            <a:pPr marL="285750" lvl="0" indent="-285750">
              <a:buFont typeface="Wingdings" panose="05000000000000000000" pitchFamily="2" charset="2"/>
              <a:buChar char="v"/>
            </a:pPr>
            <a:r>
              <a:rPr lang="en-US" sz="1800" dirty="0"/>
              <a:t>Also in children’s television, </a:t>
            </a:r>
            <a:r>
              <a:rPr lang="en-US" sz="1800" b="1" i="1" dirty="0"/>
              <a:t>Pablo</a:t>
            </a:r>
            <a:r>
              <a:rPr lang="en-US" sz="1800" dirty="0"/>
              <a:t> aims to educate society about autism spectrum disorder. Produced by Paper Owl Productions, </a:t>
            </a:r>
            <a:r>
              <a:rPr lang="en-US" sz="1800" i="1" dirty="0"/>
              <a:t>Pablo</a:t>
            </a:r>
            <a:r>
              <a:rPr lang="en-US" sz="1800" dirty="0"/>
              <a:t> voiced by a boy with autism but also many of the creators involved behind-the-scenes also have autism.</a:t>
            </a:r>
          </a:p>
        </p:txBody>
      </p:sp>
    </p:spTree>
    <p:extLst>
      <p:ext uri="{BB962C8B-B14F-4D97-AF65-F5344CB8AC3E}">
        <p14:creationId xmlns:p14="http://schemas.microsoft.com/office/powerpoint/2010/main" val="4014314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BE15-3BCE-42A3-BF15-06D277AC68FD}"/>
              </a:ext>
            </a:extLst>
          </p:cNvPr>
          <p:cNvSpPr>
            <a:spLocks noGrp="1"/>
          </p:cNvSpPr>
          <p:nvPr>
            <p:ph type="title"/>
          </p:nvPr>
        </p:nvSpPr>
        <p:spPr>
          <a:xfrm>
            <a:off x="762000" y="-121864"/>
            <a:ext cx="8229023" cy="243728"/>
          </a:xfrm>
        </p:spPr>
        <p:txBody>
          <a:bodyPr/>
          <a:lstStyle/>
          <a:p>
            <a:pPr algn="r"/>
            <a:r>
              <a:rPr lang="en-US" sz="4000" b="1" dirty="0">
                <a:solidFill>
                  <a:schemeClr val="lt1"/>
                </a:solidFill>
              </a:rPr>
              <a:t>Terminology Tips: Using the Appropriate Lexicon</a:t>
            </a:r>
            <a:endParaRPr lang="en-US" sz="4000" dirty="0"/>
          </a:p>
        </p:txBody>
      </p:sp>
      <p:sp>
        <p:nvSpPr>
          <p:cNvPr id="3" name="Text Placeholder 2">
            <a:extLst>
              <a:ext uri="{FF2B5EF4-FFF2-40B4-BE49-F238E27FC236}">
                <a16:creationId xmlns:a16="http://schemas.microsoft.com/office/drawing/2014/main" id="{26C56C97-CAF6-4A7C-AB9E-9340C98EA219}"/>
              </a:ext>
            </a:extLst>
          </p:cNvPr>
          <p:cNvSpPr>
            <a:spLocks noGrp="1"/>
          </p:cNvSpPr>
          <p:nvPr>
            <p:ph type="body" idx="1"/>
          </p:nvPr>
        </p:nvSpPr>
        <p:spPr>
          <a:xfrm>
            <a:off x="304800" y="1143000"/>
            <a:ext cx="8229023" cy="245129"/>
          </a:xfrm>
        </p:spPr>
        <p:txBody>
          <a:bodyPr/>
          <a:lstStyle/>
          <a:p>
            <a:pPr marL="285750" lvl="0" indent="-285750">
              <a:buFont typeface="Wingdings" panose="05000000000000000000" pitchFamily="2" charset="2"/>
              <a:buChar char="v"/>
            </a:pPr>
            <a:r>
              <a:rPr lang="en-US" sz="1800" b="1" dirty="0"/>
              <a:t>Disability language style guide:</a:t>
            </a:r>
            <a:r>
              <a:rPr lang="en-US" sz="1800" dirty="0"/>
              <a:t> The National Center on Disability and Journalism (NCDJ) provides the industry’s only disability language style guide. </a:t>
            </a:r>
          </a:p>
          <a:p>
            <a:pPr lvl="1" indent="0"/>
            <a:r>
              <a:rPr lang="en-US" sz="1800" u="sng" dirty="0">
                <a:hlinkClick r:id="rId2"/>
              </a:rPr>
              <a:t>http://ncdj.org/style-guide/</a:t>
            </a:r>
            <a:endParaRPr lang="en-US" sz="1800" dirty="0"/>
          </a:p>
          <a:p>
            <a:pPr marL="285750" lvl="0" indent="-285750">
              <a:buFont typeface="Wingdings" panose="05000000000000000000" pitchFamily="2" charset="2"/>
              <a:buChar char="v"/>
            </a:pPr>
            <a:r>
              <a:rPr lang="en-US" sz="1800" b="1" dirty="0"/>
              <a:t>Use person-first language to keep the person first, not his or her disability.</a:t>
            </a:r>
            <a:r>
              <a:rPr lang="en-US" sz="1800" dirty="0"/>
              <a:t> Language shapes perceptions, so a small word choice can make a big difference in communicating attitudes. Person-first language puts the person first instead of his or her disability. </a:t>
            </a:r>
            <a:r>
              <a:rPr lang="en-US" sz="1800" u="sng" dirty="0">
                <a:hlinkClick r:id="rId3"/>
              </a:rPr>
              <a:t>http://rtcil.org/products/media/guidelines#Person-First</a:t>
            </a:r>
            <a:r>
              <a:rPr lang="en-US" sz="1800" dirty="0"/>
              <a:t> </a:t>
            </a:r>
          </a:p>
          <a:p>
            <a:pPr marL="285750" lvl="0" indent="-285750">
              <a:buFont typeface="Wingdings" panose="05000000000000000000" pitchFamily="2" charset="2"/>
              <a:buChar char="v"/>
            </a:pPr>
            <a:r>
              <a:rPr lang="en-US" sz="1800" b="1" dirty="0"/>
              <a:t>If you are working with individuals with disabilities, ask them their preference. </a:t>
            </a:r>
            <a:r>
              <a:rPr lang="en-US" sz="1800" dirty="0"/>
              <a:t>Some individuals with disabilities prefer identity-first (disabled person). Just as you may ask people for their gender pronoun preferences, you should ask people with disabilities you work with how they choose to be identified. </a:t>
            </a:r>
          </a:p>
          <a:p>
            <a:pPr marL="285750" lvl="0" indent="-285750">
              <a:buFont typeface="Wingdings" panose="05000000000000000000" pitchFamily="2" charset="2"/>
              <a:buChar char="v"/>
            </a:pPr>
            <a:r>
              <a:rPr lang="en-US" sz="1800" b="1" dirty="0"/>
              <a:t>Think about other language that you use.</a:t>
            </a:r>
            <a:r>
              <a:rPr lang="en-US" sz="1800" dirty="0"/>
              <a:t> What is considered acceptable language regarding disabilities has changed over time. Standards are changing as understanding evolves. Other terms are outdated medical or colloquial terms. </a:t>
            </a:r>
            <a:r>
              <a:rPr lang="en-US" sz="1800" b="1" dirty="0"/>
              <a:t>Avoid terms like “wheelchair-bound” and “suffers from.” People with disabilities are not “victims.”</a:t>
            </a:r>
          </a:p>
          <a:p>
            <a:pPr lvl="1" indent="0"/>
            <a:r>
              <a:rPr lang="en-US" sz="1800" u="sng" dirty="0">
                <a:hlinkClick r:id="rId4"/>
              </a:rPr>
              <a:t>http://ncdj.org/2015/09/terms-to-avoid-when-writing-about-disability/</a:t>
            </a:r>
            <a:r>
              <a:rPr lang="en-US" sz="1800" dirty="0"/>
              <a:t> </a:t>
            </a:r>
          </a:p>
          <a:p>
            <a:pPr marL="285750" lvl="0" indent="-285750">
              <a:buFont typeface="Wingdings" panose="05000000000000000000" pitchFamily="2" charset="2"/>
              <a:buChar char="v"/>
            </a:pPr>
            <a:r>
              <a:rPr lang="en-US" sz="1800" b="1" dirty="0"/>
              <a:t>People with disabilities should not be described as “inspirational” or “courageous” just because they have a disability.</a:t>
            </a:r>
            <a:endParaRPr lang="en-US" sz="1800" dirty="0"/>
          </a:p>
        </p:txBody>
      </p:sp>
    </p:spTree>
    <p:extLst>
      <p:ext uri="{BB962C8B-B14F-4D97-AF65-F5344CB8AC3E}">
        <p14:creationId xmlns:p14="http://schemas.microsoft.com/office/powerpoint/2010/main" val="1042746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BE15-3BCE-42A3-BF15-06D277AC68FD}"/>
              </a:ext>
            </a:extLst>
          </p:cNvPr>
          <p:cNvSpPr>
            <a:spLocks noGrp="1"/>
          </p:cNvSpPr>
          <p:nvPr>
            <p:ph type="title"/>
          </p:nvPr>
        </p:nvSpPr>
        <p:spPr>
          <a:xfrm>
            <a:off x="762000" y="-121864"/>
            <a:ext cx="8229023" cy="243728"/>
          </a:xfrm>
        </p:spPr>
        <p:txBody>
          <a:bodyPr/>
          <a:lstStyle/>
          <a:p>
            <a:pPr algn="r"/>
            <a:r>
              <a:rPr lang="en-US" sz="4000" b="1" dirty="0">
                <a:solidFill>
                  <a:schemeClr val="lt1"/>
                </a:solidFill>
              </a:rPr>
              <a:t>Etiquette - Interacting With </a:t>
            </a:r>
            <a:br>
              <a:rPr lang="en-US" sz="4000" b="1" dirty="0">
                <a:solidFill>
                  <a:schemeClr val="lt1"/>
                </a:solidFill>
              </a:rPr>
            </a:br>
            <a:r>
              <a:rPr lang="en-US" sz="4000" b="1" dirty="0">
                <a:solidFill>
                  <a:schemeClr val="lt1"/>
                </a:solidFill>
              </a:rPr>
              <a:t>People With Disabilities</a:t>
            </a:r>
            <a:endParaRPr lang="en-US" sz="4000" dirty="0"/>
          </a:p>
        </p:txBody>
      </p:sp>
      <p:sp>
        <p:nvSpPr>
          <p:cNvPr id="3" name="Text Placeholder 2">
            <a:extLst>
              <a:ext uri="{FF2B5EF4-FFF2-40B4-BE49-F238E27FC236}">
                <a16:creationId xmlns:a16="http://schemas.microsoft.com/office/drawing/2014/main" id="{26C56C97-CAF6-4A7C-AB9E-9340C98EA219}"/>
              </a:ext>
            </a:extLst>
          </p:cNvPr>
          <p:cNvSpPr>
            <a:spLocks noGrp="1"/>
          </p:cNvSpPr>
          <p:nvPr>
            <p:ph type="body" idx="1"/>
          </p:nvPr>
        </p:nvSpPr>
        <p:spPr>
          <a:xfrm>
            <a:off x="304800" y="1143000"/>
            <a:ext cx="8229023" cy="245129"/>
          </a:xfrm>
        </p:spPr>
        <p:txBody>
          <a:bodyPr/>
          <a:lstStyle/>
          <a:p>
            <a:pPr marL="285750" lvl="0" indent="-285750">
              <a:buFont typeface="Wingdings" panose="05000000000000000000" pitchFamily="2" charset="2"/>
              <a:buChar char="v"/>
            </a:pPr>
            <a:r>
              <a:rPr lang="en-US" b="1" dirty="0"/>
              <a:t>People with disabilities are human.</a:t>
            </a:r>
            <a:r>
              <a:rPr lang="en-US" dirty="0"/>
              <a:t> Acknowledge their differences as you would acknowledge anyone else’s uniqueness and treat them “as normal.”</a:t>
            </a:r>
          </a:p>
          <a:p>
            <a:pPr marL="285750" lvl="0" indent="-285750">
              <a:buFont typeface="Wingdings" panose="05000000000000000000" pitchFamily="2" charset="2"/>
              <a:buChar char="v"/>
            </a:pPr>
            <a:r>
              <a:rPr lang="en-US" b="1" dirty="0"/>
              <a:t>Put the person first.</a:t>
            </a:r>
            <a:r>
              <a:rPr lang="en-US" dirty="0"/>
              <a:t> Say “person with a disability” rather than “disabled person.”</a:t>
            </a:r>
          </a:p>
          <a:p>
            <a:pPr marL="285750" lvl="0" indent="-285750">
              <a:buFont typeface="Wingdings" panose="05000000000000000000" pitchFamily="2" charset="2"/>
              <a:buChar char="v"/>
            </a:pPr>
            <a:r>
              <a:rPr lang="en-US" b="1" dirty="0"/>
              <a:t>Speak directly to a person with a disability, </a:t>
            </a:r>
            <a:r>
              <a:rPr lang="en-US" dirty="0"/>
              <a:t>not to their companion or ASL interpreter.</a:t>
            </a:r>
          </a:p>
          <a:p>
            <a:pPr marL="285750" lvl="0" indent="-285750">
              <a:buFont typeface="Wingdings" panose="05000000000000000000" pitchFamily="2" charset="2"/>
              <a:buChar char="v"/>
            </a:pPr>
            <a:r>
              <a:rPr lang="en-US" b="1" dirty="0"/>
              <a:t>Adults with disabilities are adults and deserve to be treated and spoken to as adults.</a:t>
            </a:r>
            <a:r>
              <a:rPr lang="en-US" dirty="0"/>
              <a:t> Provide them with every option you provide those without disabilities. </a:t>
            </a:r>
          </a:p>
          <a:p>
            <a:pPr marL="285750" lvl="0" indent="-285750">
              <a:buFont typeface="Wingdings" panose="05000000000000000000" pitchFamily="2" charset="2"/>
              <a:buChar char="v"/>
            </a:pPr>
            <a:r>
              <a:rPr lang="en-US" b="1" dirty="0"/>
              <a:t>If you are unsure of how you should interact with a person with a disability, just ask him or her.</a:t>
            </a:r>
            <a:r>
              <a:rPr lang="en-US" dirty="0"/>
              <a:t> Just because someone has a disability, do not assume they need help. </a:t>
            </a:r>
          </a:p>
          <a:p>
            <a:pPr marL="285750" lvl="0" indent="-285750">
              <a:buFont typeface="Wingdings" panose="05000000000000000000" pitchFamily="2" charset="2"/>
              <a:buChar char="v"/>
            </a:pPr>
            <a:r>
              <a:rPr lang="en-US" b="1" dirty="0"/>
              <a:t>A person’s mobility equipment, such as a wheelchair, scooter or cane, is part of his or her personal space.</a:t>
            </a:r>
            <a:r>
              <a:rPr lang="en-US" dirty="0"/>
              <a:t> Do not touch or move it without permission, even if someone puts it down or chooses to leave it somewhere. </a:t>
            </a:r>
          </a:p>
          <a:p>
            <a:pPr marL="285750" lvl="0" indent="-285750">
              <a:buFont typeface="Wingdings" panose="05000000000000000000" pitchFamily="2" charset="2"/>
              <a:buChar char="v"/>
            </a:pPr>
            <a:r>
              <a:rPr lang="en-US" b="1" dirty="0"/>
              <a:t>Listen attentively when you are talking with a person who has difficulty speaking.</a:t>
            </a:r>
            <a:r>
              <a:rPr lang="en-US" dirty="0"/>
              <a:t> Be patient and wait for the person to finish, rather than correcting or speaking for the person</a:t>
            </a:r>
          </a:p>
          <a:p>
            <a:pPr marL="285750" lvl="0" indent="-285750">
              <a:buFont typeface="Wingdings" panose="05000000000000000000" pitchFamily="2" charset="2"/>
              <a:buChar char="v"/>
            </a:pPr>
            <a:r>
              <a:rPr lang="en-US" b="1" dirty="0"/>
              <a:t>People who have psychiatric disabilities may have varying personalities and different ways of coping with their disability.</a:t>
            </a:r>
            <a:r>
              <a:rPr lang="en-US" dirty="0"/>
              <a:t> Treat each person as an individual.</a:t>
            </a:r>
          </a:p>
          <a:p>
            <a:pPr marL="285750" lvl="0" indent="-285750">
              <a:buFont typeface="Wingdings" panose="05000000000000000000" pitchFamily="2" charset="2"/>
              <a:buChar char="v"/>
            </a:pPr>
            <a:r>
              <a:rPr lang="en-US" b="1" dirty="0"/>
              <a:t>There are visible disabilities as well as invisible disabilities, meaning not all disabilities are apparent.</a:t>
            </a:r>
            <a:r>
              <a:rPr lang="en-US" dirty="0"/>
              <a:t> </a:t>
            </a:r>
          </a:p>
          <a:p>
            <a:pPr marL="285750" lvl="0" indent="-285750">
              <a:buFont typeface="Wingdings" panose="05000000000000000000" pitchFamily="2" charset="2"/>
              <a:buChar char="v"/>
            </a:pPr>
            <a:r>
              <a:rPr lang="en-US" b="1" dirty="0">
                <a:highlight>
                  <a:srgbClr val="FFFF00"/>
                </a:highlight>
              </a:rPr>
              <a:t>Please note it is considered offensive to pretend to have a disability, and disability simulation experiences should be done for design/navigational purposes only.</a:t>
            </a:r>
          </a:p>
          <a:p>
            <a:r>
              <a:rPr lang="en-US" dirty="0"/>
              <a:t>Learn more by reading the United Spinal Association’s Disability Etiquette booklet: </a:t>
            </a:r>
            <a:r>
              <a:rPr lang="en-US" u="sng" dirty="0">
                <a:hlinkClick r:id="rId2"/>
              </a:rPr>
              <a:t>https://unitedspinal.org/disability-etiquette/</a:t>
            </a:r>
            <a:r>
              <a:rPr lang="en-US" dirty="0"/>
              <a:t>. </a:t>
            </a:r>
          </a:p>
        </p:txBody>
      </p:sp>
    </p:spTree>
    <p:extLst>
      <p:ext uri="{BB962C8B-B14F-4D97-AF65-F5344CB8AC3E}">
        <p14:creationId xmlns:p14="http://schemas.microsoft.com/office/powerpoint/2010/main" val="148853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8</a:t>
            </a:r>
          </a:p>
        </p:txBody>
      </p:sp>
      <p:sp>
        <p:nvSpPr>
          <p:cNvPr id="154" name="Shape 154"/>
          <p:cNvSpPr txBox="1">
            <a:spLocks noGrp="1"/>
          </p:cNvSpPr>
          <p:nvPr>
            <p:ph type="title" idx="4294967295"/>
          </p:nvPr>
        </p:nvSpPr>
        <p:spPr>
          <a:xfrm>
            <a:off x="448558" y="49179"/>
            <a:ext cx="8314440" cy="941418"/>
          </a:xfrm>
          <a:prstGeom prst="rect">
            <a:avLst/>
          </a:prstGeom>
          <a:noFill/>
          <a:ln>
            <a:noFill/>
          </a:ln>
        </p:spPr>
        <p:txBody>
          <a:bodyPr wrap="square" lIns="91425" tIns="91425" rIns="91425" bIns="91425" anchor="ctr" anchorCtr="0">
            <a:noAutofit/>
          </a:bodyPr>
          <a:lstStyle/>
          <a:p>
            <a:pPr marL="0" marR="0" lvl="0" indent="-254000" algn="r" rtl="0">
              <a:lnSpc>
                <a:spcPct val="100000"/>
              </a:lnSpc>
              <a:spcBef>
                <a:spcPts val="0"/>
              </a:spcBef>
              <a:spcAft>
                <a:spcPts val="0"/>
              </a:spcAft>
              <a:buClr>
                <a:schemeClr val="lt1"/>
              </a:buClr>
              <a:buSzPts val="4000"/>
              <a:buFont typeface="Calibri"/>
              <a:buNone/>
            </a:pPr>
            <a:r>
              <a:rPr lang="en-US" sz="4000" b="1" i="0" u="none" strike="noStrike" cap="none" dirty="0">
                <a:solidFill>
                  <a:schemeClr val="lt1"/>
                </a:solidFill>
                <a:latin typeface="Calibri"/>
                <a:ea typeface="Calibri"/>
                <a:cs typeface="Calibri"/>
                <a:sym typeface="Calibri"/>
              </a:rPr>
              <a:t>Forget 6 Degrees</a:t>
            </a:r>
          </a:p>
        </p:txBody>
      </p:sp>
      <p:pic>
        <p:nvPicPr>
          <p:cNvPr id="5" name="Shape 205" descr="IMAGE: A young white mom and her daugher with Down Syndrome smile at the camera. Superimposed is a text overlay that says 51 % of Americans report having a family member or close friend with a disability. 52 % of Democrats report a disability connection and 44 % of Republicans. Independents have the largest number of voters who say they have a disability connection: 58 %. ">
            <a:extLst>
              <a:ext uri="{FF2B5EF4-FFF2-40B4-BE49-F238E27FC236}">
                <a16:creationId xmlns:a16="http://schemas.microsoft.com/office/drawing/2014/main" id="{47D8D988-16F8-43AD-9207-6C80A41783D1}"/>
              </a:ext>
            </a:extLst>
          </p:cNvPr>
          <p:cNvPicPr preferRelativeResize="0"/>
          <p:nvPr/>
        </p:nvPicPr>
        <p:blipFill rotWithShape="1">
          <a:blip r:embed="rId3">
            <a:alphaModFix/>
          </a:blip>
          <a:srcRect/>
          <a:stretch/>
        </p:blipFill>
        <p:spPr>
          <a:xfrm>
            <a:off x="0" y="1243628"/>
            <a:ext cx="9026393" cy="5583375"/>
          </a:xfrm>
          <a:prstGeom prst="rect">
            <a:avLst/>
          </a:prstGeom>
          <a:noFill/>
          <a:ln>
            <a:noFill/>
          </a:ln>
        </p:spPr>
      </p:pic>
    </p:spTree>
    <p:extLst>
      <p:ext uri="{BB962C8B-B14F-4D97-AF65-F5344CB8AC3E}">
        <p14:creationId xmlns:p14="http://schemas.microsoft.com/office/powerpoint/2010/main" val="3065152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152400" y="1600200"/>
            <a:ext cx="4343399" cy="4525963"/>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Noto Sans Symbols"/>
              <a:buChar char="❖"/>
            </a:pPr>
            <a:r>
              <a:rPr lang="en-US" sz="1800" b="1" i="0" u="none" strike="noStrike" cap="none" dirty="0">
                <a:solidFill>
                  <a:schemeClr val="dk1"/>
                </a:solidFill>
                <a:latin typeface="Calibri"/>
                <a:ea typeface="Calibri"/>
                <a:cs typeface="Calibri"/>
                <a:sym typeface="Calibri"/>
              </a:rPr>
              <a:t>Disability</a:t>
            </a:r>
            <a:r>
              <a:rPr lang="en-US" sz="1800" b="0" i="0" u="none" strike="noStrike" cap="none" dirty="0">
                <a:solidFill>
                  <a:schemeClr val="dk1"/>
                </a:solidFill>
                <a:latin typeface="Calibri"/>
                <a:ea typeface="Calibri"/>
                <a:cs typeface="Calibri"/>
                <a:sym typeface="Calibri"/>
              </a:rPr>
              <a:t> can be physical (i.e. vision, hearing, mobility), cognitive, intellectual, mental, sensory, developmental, or some combination of these that substantially limits one or more major life activity. </a:t>
            </a:r>
          </a:p>
          <a:p>
            <a:pPr marL="342900" marR="0" lvl="0" indent="-342900" algn="l" rtl="0">
              <a:lnSpc>
                <a:spcPct val="100000"/>
              </a:lnSpc>
              <a:spcBef>
                <a:spcPts val="480"/>
              </a:spcBef>
              <a:spcAft>
                <a:spcPts val="0"/>
              </a:spcAft>
              <a:buClr>
                <a:schemeClr val="dk1"/>
              </a:buClr>
              <a:buSzPts val="1800"/>
              <a:buFont typeface="Noto Sans Symbols"/>
              <a:buNone/>
            </a:pPr>
            <a:endParaRPr sz="1800" b="1"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1800"/>
              <a:buFont typeface="Noto Sans Symbols"/>
              <a:buNone/>
            </a:pPr>
            <a:endParaRPr sz="1800" b="1"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1800"/>
              <a:buFont typeface="Noto Sans Symbols"/>
              <a:buChar char="❖"/>
            </a:pPr>
            <a:r>
              <a:rPr lang="en-US" sz="1800" b="1" i="0" u="none" strike="noStrike" cap="none" dirty="0">
                <a:solidFill>
                  <a:schemeClr val="dk1"/>
                </a:solidFill>
                <a:latin typeface="Calibri"/>
                <a:ea typeface="Calibri"/>
                <a:cs typeface="Calibri"/>
                <a:sym typeface="Calibri"/>
              </a:rPr>
              <a:t>The Americans with Disabilities Act of 1990 (ADA</a:t>
            </a:r>
            <a:r>
              <a:rPr lang="en-US" sz="1800" b="0" i="0" u="none" strike="noStrike" cap="none" dirty="0">
                <a:solidFill>
                  <a:schemeClr val="dk1"/>
                </a:solidFill>
                <a:latin typeface="Calibri"/>
                <a:ea typeface="Calibri"/>
                <a:cs typeface="Calibri"/>
                <a:sym typeface="Calibri"/>
              </a:rPr>
              <a:t>) prohibits discrimination and ensures equal opportunity for persons with disabilities in employment, State and local government services, public accommodations, commercial facilities, and transportation.</a:t>
            </a:r>
          </a:p>
        </p:txBody>
      </p:sp>
      <p:sp>
        <p:nvSpPr>
          <p:cNvPr id="175" name="Shape 175"/>
          <p:cNvSpPr txBox="1">
            <a:spLocks noGrp="1"/>
          </p:cNvSpPr>
          <p:nvPr>
            <p:ph type="body" idx="2"/>
          </p:nvPr>
        </p:nvSpPr>
        <p:spPr>
          <a:xfrm>
            <a:off x="4495800" y="1600200"/>
            <a:ext cx="4419599" cy="45720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Calibri"/>
                <a:ea typeface="Calibri"/>
                <a:cs typeface="Calibri"/>
                <a:sym typeface="Calibri"/>
              </a:rPr>
              <a:t>Accommodation</a:t>
            </a:r>
            <a:r>
              <a:rPr lang="en-US" sz="1800" b="0" i="0" u="none" strike="noStrike" cap="none">
                <a:solidFill>
                  <a:schemeClr val="dk1"/>
                </a:solidFill>
                <a:latin typeface="Calibri"/>
                <a:ea typeface="Calibri"/>
                <a:cs typeface="Calibri"/>
                <a:sym typeface="Calibri"/>
              </a:rPr>
              <a:t> is any change in the work environment or in the way things are done that enables an individual with a disability to enjoy equal access and treatment.</a:t>
            </a:r>
          </a:p>
          <a:p>
            <a:pPr marL="342900" marR="0" lvl="0" indent="-342900" algn="l" rtl="0">
              <a:lnSpc>
                <a:spcPct val="100000"/>
              </a:lnSpc>
              <a:spcBef>
                <a:spcPts val="48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1800"/>
              <a:buFont typeface="Noto Sans Symbols"/>
              <a:buNone/>
            </a:pPr>
            <a:endParaRPr sz="18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1800"/>
              <a:buFont typeface="Noto Sans Symbols"/>
              <a:buNone/>
            </a:pPr>
            <a:endParaRPr sz="18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1800"/>
              <a:buFont typeface="Noto Sans Symbols"/>
              <a:buChar char="❖"/>
            </a:pPr>
            <a:r>
              <a:rPr lang="en-US" sz="1800" b="1" i="0" u="none" strike="noStrike" cap="none">
                <a:solidFill>
                  <a:schemeClr val="dk1"/>
                </a:solidFill>
                <a:latin typeface="Calibri"/>
                <a:ea typeface="Calibri"/>
                <a:cs typeface="Calibri"/>
                <a:sym typeface="Calibri"/>
              </a:rPr>
              <a:t>Ableism</a:t>
            </a:r>
            <a:r>
              <a:rPr lang="en-US" sz="1800" b="0" i="0" u="none" strike="noStrike" cap="none">
                <a:solidFill>
                  <a:schemeClr val="dk1"/>
                </a:solidFill>
                <a:latin typeface="Calibri"/>
                <a:ea typeface="Calibri"/>
                <a:cs typeface="Calibri"/>
                <a:sym typeface="Calibri"/>
              </a:rPr>
              <a:t> is discrimination in favor of able-bodied people; the belief that people who have disabilities are somehow less human, less valuable, and less capable than others.</a:t>
            </a:r>
          </a:p>
          <a:p>
            <a:pPr marL="342900" marR="0" lvl="0" indent="-368300" algn="l" rtl="0">
              <a:lnSpc>
                <a:spcPct val="100000"/>
              </a:lnSpc>
              <a:spcBef>
                <a:spcPts val="320"/>
              </a:spcBef>
              <a:spcAft>
                <a:spcPts val="0"/>
              </a:spcAft>
              <a:buClr>
                <a:schemeClr val="dk1"/>
              </a:buClr>
              <a:buSzPts val="400"/>
              <a:buFont typeface="Arial"/>
              <a:buNone/>
            </a:pPr>
            <a:endParaRPr sz="16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title"/>
          </p:nvPr>
        </p:nvSpPr>
        <p:spPr>
          <a:xfrm>
            <a:off x="465931" y="-32657"/>
            <a:ext cx="8229600" cy="1143000"/>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Calibri"/>
              <a:buNone/>
            </a:pPr>
            <a:r>
              <a:rPr lang="en-US" sz="4000" b="1" i="0" u="none" strike="noStrike" cap="none" dirty="0">
                <a:solidFill>
                  <a:schemeClr val="lt1"/>
                </a:solidFill>
                <a:latin typeface="Calibri"/>
                <a:ea typeface="Calibri"/>
                <a:cs typeface="Calibri"/>
                <a:sym typeface="Calibri"/>
              </a:rPr>
              <a:t>Key Terms: Disability</a:t>
            </a:r>
          </a:p>
        </p:txBody>
      </p:sp>
      <p:sp>
        <p:nvSpPr>
          <p:cNvPr id="177" name="Shape 177"/>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10</a:t>
            </a:r>
          </a:p>
        </p:txBody>
      </p:sp>
    </p:spTree>
    <p:extLst>
      <p:ext uri="{BB962C8B-B14F-4D97-AF65-F5344CB8AC3E}">
        <p14:creationId xmlns:p14="http://schemas.microsoft.com/office/powerpoint/2010/main" val="1776913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descr="magnifying glass with the phrase, &quot;look at grant making through the lens of disability&quot; inside of the lens. "/>
          <p:cNvPicPr preferRelativeResize="0"/>
          <p:nvPr/>
        </p:nvPicPr>
        <p:blipFill rotWithShape="1">
          <a:blip r:embed="rId3">
            <a:alphaModFix/>
          </a:blip>
          <a:srcRect b="9494"/>
          <a:stretch/>
        </p:blipFill>
        <p:spPr>
          <a:xfrm>
            <a:off x="1750302" y="1251464"/>
            <a:ext cx="6395452" cy="5606537"/>
          </a:xfrm>
          <a:prstGeom prst="rect">
            <a:avLst/>
          </a:prstGeom>
          <a:noFill/>
          <a:ln>
            <a:noFill/>
          </a:ln>
        </p:spPr>
      </p:pic>
      <p:sp>
        <p:nvSpPr>
          <p:cNvPr id="270" name="Shape 270"/>
          <p:cNvSpPr txBox="1">
            <a:spLocks noGrp="1"/>
          </p:cNvSpPr>
          <p:nvPr>
            <p:ph type="body" idx="1"/>
          </p:nvPr>
        </p:nvSpPr>
        <p:spPr>
          <a:xfrm>
            <a:off x="2808000" y="2395936"/>
            <a:ext cx="2263235" cy="463500"/>
          </a:xfrm>
          <a:prstGeom prst="rect">
            <a:avLst/>
          </a:prstGeom>
          <a:noFill/>
          <a:ln>
            <a:noFill/>
          </a:ln>
        </p:spPr>
        <p:txBody>
          <a:bodyPr wrap="square" lIns="80669" tIns="80669" rIns="80669" bIns="80669" anchor="t" anchorCtr="0">
            <a:noAutofit/>
          </a:bodyPr>
          <a:lstStyle/>
          <a:p>
            <a:pPr algn="ctr" rtl="0">
              <a:buClr>
                <a:srgbClr val="000000"/>
              </a:buClr>
              <a:buSzPct val="25000"/>
            </a:pPr>
            <a:r>
              <a:rPr lang="en-US" sz="2382" b="1" dirty="0">
                <a:solidFill>
                  <a:srgbClr val="000000"/>
                </a:solidFill>
                <a:latin typeface="Georgia" pitchFamily="18" charset="0"/>
                <a:ea typeface="Libre Baskerville"/>
                <a:cs typeface="Libre Baskerville"/>
                <a:sym typeface="Libre Baskerville"/>
              </a:rPr>
              <a:t>Looking through the lens of disability</a:t>
            </a:r>
          </a:p>
        </p:txBody>
      </p:sp>
      <p:sp>
        <p:nvSpPr>
          <p:cNvPr id="272" name="Shape 272"/>
          <p:cNvSpPr txBox="1">
            <a:spLocks noGrp="1"/>
          </p:cNvSpPr>
          <p:nvPr>
            <p:ph type="sldNum" idx="4294967295"/>
          </p:nvPr>
        </p:nvSpPr>
        <p:spPr>
          <a:xfrm>
            <a:off x="8607108" y="6470788"/>
            <a:ext cx="2041147" cy="246176"/>
          </a:xfrm>
          <a:prstGeom prst="rect">
            <a:avLst/>
          </a:prstGeom>
          <a:noFill/>
          <a:ln>
            <a:noFill/>
          </a:ln>
        </p:spPr>
        <p:txBody>
          <a:bodyPr wrap="square" lIns="0" tIns="0" rIns="0" bIns="0" anchor="t" anchorCtr="0">
            <a:noAutofit/>
          </a:bodyPr>
          <a:lstStyle/>
          <a:p>
            <a:pPr algn="l" defTabSz="806301">
              <a:buClr>
                <a:srgbClr val="888888"/>
              </a:buClr>
              <a:buSzPct val="25000"/>
            </a:pPr>
            <a:fld id="{00000000-1234-1234-1234-123412341234}" type="slidenum">
              <a:rPr lang="en-US" sz="1235">
                <a:solidFill>
                  <a:srgbClr val="000000"/>
                </a:solidFill>
                <a:latin typeface="Arial"/>
                <a:ea typeface="Arial"/>
                <a:cs typeface="Arial"/>
                <a:sym typeface="Arial"/>
              </a:rPr>
              <a:pPr algn="l" defTabSz="806301">
                <a:buClr>
                  <a:srgbClr val="888888"/>
                </a:buClr>
                <a:buSzPct val="25000"/>
              </a:pPr>
              <a:t>31</a:t>
            </a:fld>
            <a:endParaRPr lang="en-US" sz="1235">
              <a:solidFill>
                <a:srgbClr val="000000"/>
              </a:solidFill>
              <a:latin typeface="Arial"/>
              <a:ea typeface="Arial"/>
              <a:cs typeface="Arial"/>
              <a:sym typeface="Arial"/>
            </a:endParaRPr>
          </a:p>
        </p:txBody>
      </p:sp>
      <p:sp>
        <p:nvSpPr>
          <p:cNvPr id="2" name="Title 1"/>
          <p:cNvSpPr>
            <a:spLocks noGrp="1"/>
          </p:cNvSpPr>
          <p:nvPr>
            <p:ph type="title"/>
          </p:nvPr>
        </p:nvSpPr>
        <p:spPr>
          <a:xfrm>
            <a:off x="954252" y="-87976"/>
            <a:ext cx="7987552" cy="869212"/>
          </a:xfrm>
        </p:spPr>
        <p:txBody>
          <a:bodyPr/>
          <a:lstStyle/>
          <a:p>
            <a:pPr algn="r" rtl="0"/>
            <a:r>
              <a:rPr lang="en-US" sz="4000" b="1" dirty="0">
                <a:solidFill>
                  <a:srgbClr val="FFFFFF"/>
                </a:solidFill>
                <a:latin typeface="Calibri" panose="020F0502020204030204" pitchFamily="34" charset="0"/>
                <a:ea typeface="Libre Baskerville"/>
                <a:cs typeface="Calibri" panose="020F0502020204030204" pitchFamily="34" charset="0"/>
              </a:rPr>
              <a:t>Inclusion, Equity, Equality </a:t>
            </a:r>
            <a:br>
              <a:rPr lang="en-US" sz="4000" b="1" dirty="0">
                <a:solidFill>
                  <a:srgbClr val="FFFFFF"/>
                </a:solidFill>
                <a:latin typeface="Calibri" panose="020F0502020204030204" pitchFamily="34" charset="0"/>
                <a:ea typeface="Libre Baskerville"/>
                <a:cs typeface="Calibri" panose="020F0502020204030204" pitchFamily="34" charset="0"/>
              </a:rPr>
            </a:br>
            <a:r>
              <a:rPr lang="en-US" sz="4000" b="1" dirty="0">
                <a:solidFill>
                  <a:srgbClr val="FFFFFF"/>
                </a:solidFill>
                <a:latin typeface="Calibri" panose="020F0502020204030204" pitchFamily="34" charset="0"/>
                <a:ea typeface="Libre Baskerville"/>
                <a:cs typeface="Calibri" panose="020F0502020204030204" pitchFamily="34" charset="0"/>
              </a:rPr>
              <a:t>&amp; Disability</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3068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p:nvPr/>
        </p:nvSpPr>
        <p:spPr>
          <a:xfrm>
            <a:off x="2667948" y="3244333"/>
            <a:ext cx="3808104" cy="369332"/>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How to Raise Money for Great Causes!</a:t>
            </a:r>
          </a:p>
        </p:txBody>
      </p:sp>
      <p:sp>
        <p:nvSpPr>
          <p:cNvPr id="464" name="Shape 464"/>
          <p:cNvSpPr txBox="1">
            <a:spLocks noGrp="1"/>
          </p:cNvSpPr>
          <p:nvPr>
            <p:ph type="title" idx="4294967295"/>
          </p:nvPr>
        </p:nvSpPr>
        <p:spPr>
          <a:xfrm>
            <a:off x="12940" y="457200"/>
            <a:ext cx="9144000" cy="685799"/>
          </a:xfrm>
          <a:prstGeom prst="rect">
            <a:avLst/>
          </a:prstGeom>
          <a:noFill/>
          <a:ln>
            <a:noFill/>
          </a:ln>
        </p:spPr>
        <p:txBody>
          <a:bodyPr wrap="square" lIns="91425" tIns="91425" rIns="91425" bIns="91425" anchor="ctr" anchorCtr="0">
            <a:noAutofit/>
          </a:bodyPr>
          <a:lstStyle/>
          <a:p>
            <a:pPr marL="0" marR="0" lvl="0" indent="-254000" algn="r" rtl="0">
              <a:lnSpc>
                <a:spcPct val="100000"/>
              </a:lnSpc>
              <a:spcBef>
                <a:spcPts val="0"/>
              </a:spcBef>
              <a:spcAft>
                <a:spcPts val="0"/>
              </a:spcAft>
              <a:buClr>
                <a:schemeClr val="lt1"/>
              </a:buClr>
              <a:buSzPts val="4000"/>
              <a:buFont typeface="Calibri"/>
              <a:buNone/>
            </a:pPr>
            <a:r>
              <a:rPr lang="en-US" sz="4000" b="1" i="0" u="none" strike="noStrike" cap="none" dirty="0">
                <a:solidFill>
                  <a:srgbClr val="FFFFFF"/>
                </a:solidFill>
                <a:latin typeface="Calibri"/>
                <a:ea typeface="Calibri"/>
                <a:cs typeface="Calibri"/>
                <a:sym typeface="Calibri"/>
              </a:rPr>
              <a:t>What Does Inclusion Look Like?</a:t>
            </a:r>
            <a:br>
              <a:rPr lang="en-US" sz="4000" b="1" i="0" u="none" strike="noStrike" cap="none" dirty="0">
                <a:solidFill>
                  <a:srgbClr val="FFFFFF"/>
                </a:solidFill>
                <a:latin typeface="Calibri"/>
                <a:ea typeface="Calibri"/>
                <a:cs typeface="Calibri"/>
                <a:sym typeface="Calibri"/>
              </a:rPr>
            </a:br>
            <a:endParaRPr lang="en-US" sz="4000" b="1" i="0" u="none" strike="noStrike" cap="none" dirty="0">
              <a:solidFill>
                <a:srgbClr val="FFFFFF"/>
              </a:solidFill>
              <a:latin typeface="Calibri"/>
              <a:ea typeface="Calibri"/>
              <a:cs typeface="Calibri"/>
              <a:sym typeface="Calibri"/>
            </a:endParaRPr>
          </a:p>
        </p:txBody>
      </p:sp>
      <p:sp>
        <p:nvSpPr>
          <p:cNvPr id="465" name="Shape 465"/>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42</a:t>
            </a:r>
          </a:p>
        </p:txBody>
      </p:sp>
      <p:pic>
        <p:nvPicPr>
          <p:cNvPr id="466" name="Shape 466" descr="Graphic shows the difference between exclusion, segregation, integration, and inclusion. In exclusion, people with disabilities are outside a circle in which there are able-bodied people. In segregation, there are two circles: one with able-bodied people and another with people with disabilities. In integration, there is a circle with able-bodied people and embedded is a second circle with only people with disabilities. In inclusion, there is a sincle larger circle, where both people with disabilities and able-bodied people are represented through out." title="Graphic showing Exclusion, Segregation, Integration and inclusion"/>
          <p:cNvPicPr preferRelativeResize="0"/>
          <p:nvPr/>
        </p:nvPicPr>
        <p:blipFill>
          <a:blip r:embed="rId3">
            <a:alphaModFix/>
          </a:blip>
          <a:stretch>
            <a:fillRect/>
          </a:stretch>
        </p:blipFill>
        <p:spPr>
          <a:xfrm>
            <a:off x="609600" y="1620350"/>
            <a:ext cx="7620825" cy="4856650"/>
          </a:xfrm>
          <a:prstGeom prst="rect">
            <a:avLst/>
          </a:prstGeom>
          <a:noFill/>
          <a:ln>
            <a:noFill/>
          </a:ln>
        </p:spPr>
      </p:pic>
    </p:spTree>
    <p:extLst>
      <p:ext uri="{BB962C8B-B14F-4D97-AF65-F5344CB8AC3E}">
        <p14:creationId xmlns:p14="http://schemas.microsoft.com/office/powerpoint/2010/main" val="168572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Title 1">
            <a:extLst>
              <a:ext uri="{FF2B5EF4-FFF2-40B4-BE49-F238E27FC236}">
                <a16:creationId xmlns:a16="http://schemas.microsoft.com/office/drawing/2014/main" id="{342E8EA6-532D-4824-9829-5BF49859F94F}"/>
              </a:ext>
            </a:extLst>
          </p:cNvPr>
          <p:cNvSpPr>
            <a:spLocks noGrp="1"/>
          </p:cNvSpPr>
          <p:nvPr>
            <p:ph type="title" idx="4294967295"/>
          </p:nvPr>
        </p:nvSpPr>
        <p:spPr>
          <a:xfrm>
            <a:off x="889862" y="197270"/>
            <a:ext cx="8229599" cy="430887"/>
          </a:xfrm>
        </p:spPr>
        <p:txBody>
          <a:bodyPr/>
          <a:lstStyle/>
          <a:p>
            <a:pPr algn="r"/>
            <a:r>
              <a:rPr lang="en-US" sz="4000" b="1" dirty="0">
                <a:solidFill>
                  <a:schemeClr val="bg1"/>
                </a:solidFill>
                <a:latin typeface="Calibri" panose="020F0502020204030204" pitchFamily="34" charset="0"/>
                <a:cs typeface="Calibri" panose="020F0502020204030204" pitchFamily="34" charset="0"/>
              </a:rPr>
              <a:t>Ford Foundation offers model</a:t>
            </a:r>
          </a:p>
        </p:txBody>
      </p:sp>
      <p:sp>
        <p:nvSpPr>
          <p:cNvPr id="3" name="Rectangle 2">
            <a:extLst>
              <a:ext uri="{FF2B5EF4-FFF2-40B4-BE49-F238E27FC236}">
                <a16:creationId xmlns:a16="http://schemas.microsoft.com/office/drawing/2014/main" id="{408461E0-2BDB-488E-A321-479486ADDBF2}"/>
              </a:ext>
            </a:extLst>
          </p:cNvPr>
          <p:cNvSpPr/>
          <p:nvPr/>
        </p:nvSpPr>
        <p:spPr>
          <a:xfrm>
            <a:off x="5710320" y="1192237"/>
            <a:ext cx="3149835" cy="6186309"/>
          </a:xfrm>
          <a:prstGeom prst="rect">
            <a:avLst/>
          </a:prstGeom>
        </p:spPr>
        <p:txBody>
          <a:bodyPr wrap="square">
            <a:spAutoFit/>
          </a:bodyPr>
          <a:lstStyle/>
          <a:p>
            <a:pPr marL="285750" indent="-285750">
              <a:buFont typeface="Wingdings" panose="05000000000000000000" pitchFamily="2" charset="2"/>
              <a:buChar char="v"/>
            </a:pPr>
            <a:r>
              <a:rPr lang="en-US" dirty="0">
                <a:latin typeface="Libre Baskerville" panose="020B0604020202020204" charset="0"/>
              </a:rPr>
              <a:t>The Ford Foundation has recently added the disability lens to their work </a:t>
            </a:r>
            <a:r>
              <a:rPr lang="en-US" dirty="0">
                <a:latin typeface="Libre Baskerville" panose="020B0604020202020204" charset="0"/>
                <a:hlinkClick r:id="rId3"/>
              </a:rPr>
              <a:t>http://bit.ly/2jOl3FL</a:t>
            </a:r>
            <a:r>
              <a:rPr lang="en-US" dirty="0">
                <a:latin typeface="Libre Baskerville" panose="020B0604020202020204" charset="0"/>
              </a:rPr>
              <a:t> </a:t>
            </a:r>
          </a:p>
          <a:p>
            <a:pPr marL="285750" indent="-285750">
              <a:buFont typeface="Wingdings" panose="05000000000000000000" pitchFamily="2" charset="2"/>
              <a:buChar char="v"/>
            </a:pPr>
            <a:r>
              <a:rPr lang="en-US" dirty="0">
                <a:latin typeface="Libre Baskerville" panose="020B0604020202020204" charset="0"/>
              </a:rPr>
              <a:t>Additionally, Ford’s CEO Darren Walker spoke extensively on why this impacts other funders as well: </a:t>
            </a:r>
            <a:r>
              <a:rPr lang="en-US" dirty="0">
                <a:latin typeface="Libre Baskerville" panose="020B0604020202020204" charset="0"/>
                <a:hlinkClick r:id="rId4"/>
              </a:rPr>
              <a:t>http://bit.ly/2nr4moJ</a:t>
            </a:r>
            <a:r>
              <a:rPr lang="en-US" dirty="0">
                <a:latin typeface="Libre Baskerville" panose="020B0604020202020204" charset="0"/>
              </a:rPr>
              <a:t> </a:t>
            </a:r>
          </a:p>
          <a:p>
            <a:pPr marL="285750" indent="-285750">
              <a:buFont typeface="Wingdings" panose="05000000000000000000" pitchFamily="2" charset="2"/>
              <a:buChar char="v"/>
            </a:pPr>
            <a:r>
              <a:rPr lang="en-US" dirty="0">
                <a:latin typeface="Libre Baskerville" panose="020B0604020202020204" charset="0"/>
              </a:rPr>
              <a:t>Here is Darren Walker’s original letter:  </a:t>
            </a:r>
            <a:r>
              <a:rPr lang="en-US" dirty="0">
                <a:latin typeface="Libre Baskerville" panose="020B0604020202020204" charset="0"/>
                <a:hlinkClick r:id="rId5"/>
              </a:rPr>
              <a:t>http://bit.ly/2Bxy0Lk</a:t>
            </a:r>
            <a:r>
              <a:rPr lang="en-US" dirty="0">
                <a:latin typeface="Libre Baskerville" panose="020B0604020202020204" charset="0"/>
              </a:rPr>
              <a:t> </a:t>
            </a:r>
          </a:p>
          <a:p>
            <a:pPr marL="285750" indent="-285750">
              <a:buFont typeface="Wingdings" panose="05000000000000000000" pitchFamily="2" charset="2"/>
              <a:buChar char="v"/>
            </a:pPr>
            <a:r>
              <a:rPr lang="en-US" dirty="0">
                <a:latin typeface="Libre Baskerville" panose="020B0604020202020204" charset="0"/>
              </a:rPr>
              <a:t>This is the response of the co-authors of the Americans with Disabilities Act: </a:t>
            </a:r>
            <a:r>
              <a:rPr lang="en-US" dirty="0">
                <a:latin typeface="Libre Baskerville" panose="020B0604020202020204" charset="0"/>
                <a:hlinkClick r:id="rId6"/>
              </a:rPr>
              <a:t>http://bit.ly/2AueSyx</a:t>
            </a:r>
            <a:r>
              <a:rPr lang="en-US" dirty="0">
                <a:latin typeface="Libre Baskerville" panose="020B0604020202020204" charset="0"/>
              </a:rPr>
              <a:t> </a:t>
            </a:r>
          </a:p>
          <a:p>
            <a:pPr marL="285750" indent="-285750">
              <a:buFont typeface="Wingdings" panose="05000000000000000000" pitchFamily="2" charset="2"/>
              <a:buChar char="v"/>
            </a:pPr>
            <a:r>
              <a:rPr lang="en-US" dirty="0">
                <a:latin typeface="Libre Baskerville" panose="020B0604020202020204" charset="0"/>
              </a:rPr>
              <a:t>Watch the Darren Walker-Sen. Tom Harkin interview on YouTube: </a:t>
            </a:r>
            <a:r>
              <a:rPr lang="en-US" dirty="0">
                <a:latin typeface="Libre Baskerville" panose="020B0604020202020204" charset="0"/>
                <a:hlinkClick r:id="rId7"/>
              </a:rPr>
              <a:t>http://bit.ly/2zrgFpE</a:t>
            </a:r>
            <a:r>
              <a:rPr lang="en-US" dirty="0">
                <a:latin typeface="Libre Baskerville" panose="020B0604020202020204" charset="0"/>
              </a:rPr>
              <a:t> </a:t>
            </a:r>
          </a:p>
          <a:p>
            <a:pPr marL="285750" indent="-285750">
              <a:buFont typeface="Wingdings" panose="05000000000000000000" pitchFamily="2" charset="2"/>
              <a:buChar char="v"/>
            </a:pPr>
            <a:endParaRPr lang="en-US" dirty="0">
              <a:latin typeface="Libre Baskerville" panose="020B0604020202020204" charset="0"/>
              <a:ea typeface="Times New Roman" panose="02020603050405020304" pitchFamily="18" charset="0"/>
            </a:endParaRPr>
          </a:p>
          <a:p>
            <a:pPr marL="285750" indent="-285750">
              <a:buFont typeface="Wingdings" panose="05000000000000000000" pitchFamily="2" charset="2"/>
              <a:buChar char="v"/>
            </a:pPr>
            <a:endParaRPr lang="en-US" dirty="0">
              <a:latin typeface="Libre Baskerville" panose="020B0604020202020204" charset="0"/>
              <a:ea typeface="Times New Roman" panose="02020603050405020304" pitchFamily="18" charset="0"/>
            </a:endParaRPr>
          </a:p>
        </p:txBody>
      </p:sp>
      <p:sp>
        <p:nvSpPr>
          <p:cNvPr id="6" name="Shape 675">
            <a:extLst>
              <a:ext uri="{FF2B5EF4-FFF2-40B4-BE49-F238E27FC236}">
                <a16:creationId xmlns:a16="http://schemas.microsoft.com/office/drawing/2014/main" id="{6FE1AA29-4780-42B5-9707-B1719DDD9328}"/>
              </a:ext>
            </a:extLst>
          </p:cNvPr>
          <p:cNvSpPr txBox="1">
            <a:spLocks/>
          </p:cNvSpPr>
          <p:nvPr/>
        </p:nvSpPr>
        <p:spPr>
          <a:xfrm>
            <a:off x="6818891" y="6391878"/>
            <a:ext cx="2041264" cy="268852"/>
          </a:xfrm>
          <a:prstGeom prst="rect">
            <a:avLst/>
          </a:prstGeom>
          <a:noFill/>
          <a:ln>
            <a:noFill/>
          </a:ln>
        </p:spPr>
        <p:txBody>
          <a:bodyPr wrap="square" lIns="0" tIns="0" rIns="0" bIns="0" anchor="t" anchorCtr="0">
            <a:noAutofit/>
          </a:bodyP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06301">
              <a:buSzPct val="25000"/>
            </a:pPr>
            <a:fld id="{00000000-1234-1234-1234-123412341234}" type="slidenum">
              <a:rPr lang="en-US" sz="1747" smtClean="0">
                <a:solidFill>
                  <a:srgbClr val="888888"/>
                </a:solidFill>
                <a:latin typeface="Calibri"/>
                <a:ea typeface="Calibri"/>
                <a:cs typeface="Calibri"/>
                <a:sym typeface="Calibri"/>
              </a:rPr>
              <a:pPr defTabSz="806301">
                <a:buSzPct val="25000"/>
              </a:pPr>
              <a:t>33</a:t>
            </a:fld>
            <a:endParaRPr lang="en-US" sz="1747" dirty="0">
              <a:solidFill>
                <a:srgbClr val="888888"/>
              </a:solidFill>
              <a:latin typeface="Calibri"/>
              <a:ea typeface="Calibri"/>
              <a:cs typeface="Calibri"/>
              <a:sym typeface="Calibri"/>
            </a:endParaRPr>
          </a:p>
        </p:txBody>
      </p:sp>
      <p:pic>
        <p:nvPicPr>
          <p:cNvPr id="7" name="Picture 6" descr="Image of a stage, with people with disabilities dancing in the lower third. The words: &quot;the specific outcomes and goals [Ford Foundation] is working to achieve simply cannot be accomplished without addressing the needs, concerns, and priorities of people with disabilities.&quot; The quote is credited to Noorain Khan, Ford Foundation Program Officer" title="The specific outcomes and goals [Ford Foundation] is working to achieve simply cannot be accomplished without affressing the needs, concerns, and priorities of people with disabilities.">
            <a:extLst>
              <a:ext uri="{FF2B5EF4-FFF2-40B4-BE49-F238E27FC236}">
                <a16:creationId xmlns:a16="http://schemas.microsoft.com/office/drawing/2014/main" id="{C76F6086-9C12-4A8C-9740-26D824F3C9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192237"/>
            <a:ext cx="5665763" cy="5665763"/>
          </a:xfrm>
          <a:prstGeom prst="rect">
            <a:avLst/>
          </a:prstGeom>
        </p:spPr>
      </p:pic>
    </p:spTree>
    <p:extLst>
      <p:ext uri="{BB962C8B-B14F-4D97-AF65-F5344CB8AC3E}">
        <p14:creationId xmlns:p14="http://schemas.microsoft.com/office/powerpoint/2010/main" val="982887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idx="4294967295"/>
          </p:nvPr>
        </p:nvSpPr>
        <p:spPr>
          <a:xfrm>
            <a:off x="414750" y="186160"/>
            <a:ext cx="8314500" cy="941400"/>
          </a:xfrm>
          <a:prstGeom prst="rect">
            <a:avLst/>
          </a:prstGeom>
          <a:noFill/>
          <a:ln>
            <a:noFill/>
          </a:ln>
        </p:spPr>
        <p:txBody>
          <a:bodyPr wrap="square" lIns="91425" tIns="45700" rIns="91425" bIns="45700" anchor="ctr" anchorCtr="0">
            <a:noAutofit/>
          </a:bodyPr>
          <a:lstStyle/>
          <a:p>
            <a:pPr marL="0" marR="0" lvl="0" indent="-57150" algn="r" rtl="0">
              <a:lnSpc>
                <a:spcPct val="100000"/>
              </a:lnSpc>
              <a:spcBef>
                <a:spcPts val="0"/>
              </a:spcBef>
              <a:spcAft>
                <a:spcPts val="0"/>
              </a:spcAft>
              <a:buClr>
                <a:schemeClr val="lt1"/>
              </a:buClr>
              <a:buSzPts val="900"/>
              <a:buFont typeface="Calibri"/>
              <a:buNone/>
            </a:pPr>
            <a:r>
              <a:rPr lang="en-US" sz="4000" b="1" i="0" u="none" strike="noStrike" cap="none" dirty="0">
                <a:solidFill>
                  <a:schemeClr val="lt1"/>
                </a:solidFill>
                <a:latin typeface="Calibri" panose="020F0502020204030204" pitchFamily="34" charset="0"/>
                <a:cs typeface="Calibri" panose="020F0502020204030204" pitchFamily="34" charset="0"/>
                <a:sym typeface="Calibri"/>
              </a:rPr>
              <a:t>JP Morgan Chase initiative</a:t>
            </a:r>
          </a:p>
        </p:txBody>
      </p:sp>
      <p:sp>
        <p:nvSpPr>
          <p:cNvPr id="669" name="Shape 669"/>
          <p:cNvSpPr txBox="1">
            <a:spLocks noGrp="1"/>
          </p:cNvSpPr>
          <p:nvPr>
            <p:ph type="body" idx="4294967295"/>
          </p:nvPr>
        </p:nvSpPr>
        <p:spPr>
          <a:xfrm>
            <a:off x="155700" y="1244955"/>
            <a:ext cx="8832600" cy="5548500"/>
          </a:xfrm>
          <a:prstGeom prst="rect">
            <a:avLst/>
          </a:prstGeom>
          <a:noFill/>
          <a:ln>
            <a:noFill/>
          </a:ln>
        </p:spPr>
        <p:txBody>
          <a:bodyPr wrap="square" lIns="91425" tIns="45700" rIns="91425" bIns="45700" anchor="t" anchorCtr="0">
            <a:noAutofit/>
          </a:bodyPr>
          <a:lstStyle/>
          <a:p>
            <a:pPr marL="0" marR="0" lvl="0" indent="-28575" algn="l" rtl="0">
              <a:lnSpc>
                <a:spcPct val="80000"/>
              </a:lnSpc>
              <a:spcBef>
                <a:spcPts val="0"/>
              </a:spcBef>
              <a:spcAft>
                <a:spcPts val="0"/>
              </a:spcAft>
              <a:buClr>
                <a:schemeClr val="dk1"/>
              </a:buClr>
              <a:buSzPts val="450"/>
              <a:buFont typeface="Arial"/>
              <a:buNone/>
            </a:pPr>
            <a:r>
              <a:rPr lang="en-US" sz="1800" b="0" i="0" u="none" strike="noStrike" cap="none" dirty="0">
                <a:solidFill>
                  <a:schemeClr val="dk1"/>
                </a:solidFill>
                <a:latin typeface="Calibri"/>
                <a:ea typeface="Calibri"/>
                <a:cs typeface="Calibri"/>
                <a:sym typeface="Calibri"/>
              </a:rPr>
              <a:t>Many non profits are NOT inclusive of PwDs. For example, their videos don’t have captions and events are held in buildings that are not accessible and more. </a:t>
            </a:r>
          </a:p>
          <a:p>
            <a:pPr marL="0" marR="0" lvl="0" indent="-28575" algn="l" rtl="0">
              <a:lnSpc>
                <a:spcPct val="80000"/>
              </a:lnSpc>
              <a:spcBef>
                <a:spcPts val="0"/>
              </a:spcBef>
              <a:spcAft>
                <a:spcPts val="0"/>
              </a:spcAft>
              <a:buClr>
                <a:schemeClr val="dk1"/>
              </a:buClr>
              <a:buSzPts val="450"/>
              <a:buFont typeface="Arial"/>
              <a:buNone/>
            </a:pPr>
            <a:endParaRPr sz="1800" b="0" i="0" u="none" strike="noStrike" cap="none" dirty="0">
              <a:solidFill>
                <a:schemeClr val="dk1"/>
              </a:solidFill>
              <a:latin typeface="Calibri"/>
              <a:ea typeface="Calibri"/>
              <a:cs typeface="Calibri"/>
              <a:sym typeface="Calibri"/>
            </a:endParaRPr>
          </a:p>
          <a:p>
            <a:pPr marL="0" marR="0" lvl="0" indent="-28575" algn="l" rtl="0">
              <a:lnSpc>
                <a:spcPct val="80000"/>
              </a:lnSpc>
              <a:spcBef>
                <a:spcPts val="0"/>
              </a:spcBef>
              <a:spcAft>
                <a:spcPts val="0"/>
              </a:spcAft>
              <a:buClr>
                <a:schemeClr val="dk1"/>
              </a:buClr>
              <a:buSzPts val="450"/>
              <a:buFont typeface="Arial"/>
              <a:buNone/>
            </a:pPr>
            <a:r>
              <a:rPr lang="en-US" sz="1800" b="1" i="0" u="none" strike="noStrike" cap="none" dirty="0">
                <a:solidFill>
                  <a:schemeClr val="dk1"/>
                </a:solidFill>
                <a:latin typeface="Calibri"/>
                <a:ea typeface="Calibri"/>
                <a:cs typeface="Calibri"/>
                <a:sym typeface="Calibri"/>
              </a:rPr>
              <a:t>J.P. Morgan has funded and initiative to cover the direct disability accommodation costs for 10 10 major community development and civil rights conferences for people with disabilities</a:t>
            </a:r>
            <a:r>
              <a:rPr lang="en-US" sz="1800" b="0" i="0" u="none" strike="noStrike" cap="none" dirty="0">
                <a:solidFill>
                  <a:schemeClr val="dk1"/>
                </a:solidFill>
                <a:latin typeface="Calibri"/>
                <a:ea typeface="Calibri"/>
                <a:cs typeface="Calibri"/>
                <a:sym typeface="Calibri"/>
              </a:rPr>
              <a:t>: </a:t>
            </a:r>
            <a:r>
              <a:rPr lang="en-US" sz="1800" b="0" i="0" u="sng" strike="noStrike" cap="none" dirty="0">
                <a:solidFill>
                  <a:schemeClr val="hlink"/>
                </a:solidFill>
                <a:latin typeface="Calibri"/>
                <a:ea typeface="Calibri"/>
                <a:cs typeface="Calibri"/>
                <a:sym typeface="Calibri"/>
                <a:hlinkClick r:id="rId3"/>
              </a:rPr>
              <a:t>https://www.jpmorganchase.com/corporate/news/pr/new-conference-accessibility-initiative.htm</a:t>
            </a:r>
          </a:p>
          <a:p>
            <a:pPr marL="0" marR="0" lvl="0" indent="-28575" algn="l" rtl="0">
              <a:lnSpc>
                <a:spcPct val="80000"/>
              </a:lnSpc>
              <a:spcBef>
                <a:spcPts val="352"/>
              </a:spcBef>
              <a:spcAft>
                <a:spcPts val="0"/>
              </a:spcAft>
              <a:buClr>
                <a:schemeClr val="dk1"/>
              </a:buClr>
              <a:buSzPts val="450"/>
              <a:buFont typeface="Arial"/>
              <a:buNone/>
            </a:pPr>
            <a:endParaRPr sz="1800" b="0" i="0" u="none" strike="noStrike" cap="none" dirty="0">
              <a:solidFill>
                <a:schemeClr val="dk1"/>
              </a:solidFill>
              <a:latin typeface="Calibri"/>
              <a:ea typeface="Calibri"/>
              <a:cs typeface="Calibri"/>
              <a:sym typeface="Calibri"/>
            </a:endParaRPr>
          </a:p>
          <a:p>
            <a:pPr marL="0" marR="0" lvl="0" indent="-28575" algn="l" rtl="0">
              <a:lnSpc>
                <a:spcPct val="80000"/>
              </a:lnSpc>
              <a:spcBef>
                <a:spcPts val="352"/>
              </a:spcBef>
              <a:spcAft>
                <a:spcPts val="0"/>
              </a:spcAft>
              <a:buClr>
                <a:schemeClr val="dk1"/>
              </a:buClr>
              <a:buSzPts val="450"/>
              <a:buFont typeface="Arial"/>
              <a:buNone/>
            </a:pPr>
            <a:r>
              <a:rPr lang="en-US" sz="1800" b="0" i="0" u="none" strike="noStrike" cap="none" dirty="0">
                <a:solidFill>
                  <a:schemeClr val="dk1"/>
                </a:solidFill>
                <a:latin typeface="Calibri"/>
                <a:ea typeface="Calibri"/>
                <a:cs typeface="Calibri"/>
                <a:sym typeface="Calibri"/>
              </a:rPr>
              <a:t>March 23, 2016 (Washington, D.C.) – JPMorgan Chase &amp; Co. (NYSE: JPM), in collaboration with the World Institute on Disability (WID), today launches its Conference Accessibility Initiative. Through this initiative, 10 of the largest community development and civil rights conferences in the United States, including the NAACP, National Fair Housing Alliance, National Housing Conference, National Urban League and the Corporation for Economic Development, will for the first time, be fully inclusive of people with disabilities and enable them to both attend and fully participate in conference sessions.</a:t>
            </a:r>
          </a:p>
          <a:p>
            <a:pPr marL="0" marR="0" lvl="0" indent="-28575" algn="l" rtl="0">
              <a:lnSpc>
                <a:spcPct val="80000"/>
              </a:lnSpc>
              <a:spcBef>
                <a:spcPts val="352"/>
              </a:spcBef>
              <a:spcAft>
                <a:spcPts val="0"/>
              </a:spcAft>
              <a:buClr>
                <a:schemeClr val="dk1"/>
              </a:buClr>
              <a:buSzPts val="450"/>
              <a:buFont typeface="Arial"/>
              <a:buNone/>
            </a:pPr>
            <a:endParaRPr sz="1800" b="0" i="0" u="none" strike="noStrike" cap="none" dirty="0">
              <a:solidFill>
                <a:schemeClr val="dk1"/>
              </a:solidFill>
              <a:latin typeface="Calibri"/>
              <a:ea typeface="Calibri"/>
              <a:cs typeface="Calibri"/>
              <a:sym typeface="Calibri"/>
            </a:endParaRPr>
          </a:p>
          <a:p>
            <a:pPr marL="0" marR="0" lvl="0" indent="-28575" algn="l" rtl="0">
              <a:lnSpc>
                <a:spcPct val="80000"/>
              </a:lnSpc>
              <a:spcBef>
                <a:spcPts val="352"/>
              </a:spcBef>
              <a:spcAft>
                <a:spcPts val="0"/>
              </a:spcAft>
              <a:buClr>
                <a:schemeClr val="dk1"/>
              </a:buClr>
              <a:buSzPts val="450"/>
              <a:buFont typeface="Arial"/>
              <a:buNone/>
            </a:pPr>
            <a:r>
              <a:rPr lang="en-US" sz="1800" b="0" i="0" u="none" strike="noStrike" cap="none" dirty="0">
                <a:solidFill>
                  <a:schemeClr val="dk1"/>
                </a:solidFill>
                <a:latin typeface="Calibri"/>
                <a:ea typeface="Calibri"/>
                <a:cs typeface="Calibri"/>
                <a:sym typeface="Calibri"/>
              </a:rPr>
              <a:t>“People with disabilities experience economic hardship at rates that exceed the national average. At JPMorgan Chase, we believe that the private sector has both a responsibility and role to play in helping address economic and social challenges. Through the Conference Accessibility Initiative, JPMorgan Chase is excited to create more inclusive advocacy and community development conversations and expand the way people think about diversity and inclusion.”- </a:t>
            </a:r>
            <a:r>
              <a:rPr lang="en-US" sz="1800" b="0" i="1" u="none" strike="noStrike" cap="none" dirty="0">
                <a:solidFill>
                  <a:schemeClr val="dk1"/>
                </a:solidFill>
                <a:latin typeface="Calibri"/>
                <a:ea typeface="Calibri"/>
                <a:cs typeface="Calibri"/>
                <a:sym typeface="Calibri"/>
              </a:rPr>
              <a:t>Naomi Camper, Head of the Office of Nonprofit Engagement, JPMorgan Chase</a:t>
            </a:r>
          </a:p>
          <a:p>
            <a:pPr marL="0" marR="0" lvl="0" indent="-28575" algn="l" rtl="0">
              <a:lnSpc>
                <a:spcPct val="80000"/>
              </a:lnSpc>
              <a:spcBef>
                <a:spcPts val="352"/>
              </a:spcBef>
              <a:spcAft>
                <a:spcPts val="0"/>
              </a:spcAft>
              <a:buClr>
                <a:schemeClr val="dk1"/>
              </a:buClr>
              <a:buSzPts val="450"/>
              <a:buFont typeface="Arial"/>
              <a:buNone/>
            </a:pP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8514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 that is part of a larger textbox, saying Discussion Guides Spark Conversation. The rest of the text box says: &quot;The discussion is designed to increase awareness and attitudinal adjustments through exploration of accommodations that enable an organization to be fully inclusive.&#10;&#10;shalomdc.org/inclusiondiscussion&#10;&quot;" title="Discussion Guides Spark Conversation">
            <a:extLst>
              <a:ext uri="{FF2B5EF4-FFF2-40B4-BE49-F238E27FC236}">
                <a16:creationId xmlns:a16="http://schemas.microsoft.com/office/drawing/2014/main" id="{F58AB766-6118-40A5-932A-0085D94F083B}"/>
              </a:ext>
            </a:extLst>
          </p:cNvPr>
          <p:cNvPicPr>
            <a:picLocks noChangeAspect="1"/>
          </p:cNvPicPr>
          <p:nvPr/>
        </p:nvPicPr>
        <p:blipFill rotWithShape="1">
          <a:blip r:embed="rId2">
            <a:extLst>
              <a:ext uri="{28A0092B-C50C-407E-A947-70E740481C1C}">
                <a14:useLocalDpi xmlns:a14="http://schemas.microsoft.com/office/drawing/2010/main" val="0"/>
              </a:ext>
            </a:extLst>
          </a:blip>
          <a:srcRect t="10656" r="-11037" b="15691"/>
          <a:stretch/>
        </p:blipFill>
        <p:spPr>
          <a:xfrm>
            <a:off x="363520" y="1681118"/>
            <a:ext cx="3665141" cy="1329061"/>
          </a:xfrm>
          <a:prstGeom prst="rect">
            <a:avLst/>
          </a:prstGeom>
          <a:ln>
            <a:noFill/>
          </a:ln>
          <a:effectLst>
            <a:outerShdw blurRad="190500" algn="tl" rotWithShape="0">
              <a:srgbClr val="000000">
                <a:alpha val="70000"/>
              </a:srgbClr>
            </a:outerShdw>
          </a:effectLst>
        </p:spPr>
      </p:pic>
      <p:pic>
        <p:nvPicPr>
          <p:cNvPr id="9" name="Picture 8" descr="Image within larger textbox, saying &quot;Self Assessment Activities Build Your Customized Resource Package.&quot; The rest of the textbox says: These interactive online activities are categorized by area of focus. After you fill in the self-assessment portion, the system will generate a customized resource package to help you advance your inclusive efforts.&#10; &#10;shalomdc.org/inclusionassessment&#10;" title="Self-Assesment Activities Build Your Customized Resource Package">
            <a:extLst>
              <a:ext uri="{FF2B5EF4-FFF2-40B4-BE49-F238E27FC236}">
                <a16:creationId xmlns:a16="http://schemas.microsoft.com/office/drawing/2014/main" id="{63E9C80D-CA4B-4B16-AEB4-33509FA54706}"/>
              </a:ext>
            </a:extLst>
          </p:cNvPr>
          <p:cNvPicPr>
            <a:picLocks noChangeAspect="1"/>
          </p:cNvPicPr>
          <p:nvPr/>
        </p:nvPicPr>
        <p:blipFill rotWithShape="1">
          <a:blip r:embed="rId3">
            <a:extLst>
              <a:ext uri="{28A0092B-C50C-407E-A947-70E740481C1C}">
                <a14:useLocalDpi xmlns:a14="http://schemas.microsoft.com/office/drawing/2010/main" val="0"/>
              </a:ext>
            </a:extLst>
          </a:blip>
          <a:srcRect t="11218" b="24054"/>
          <a:stretch/>
        </p:blipFill>
        <p:spPr>
          <a:xfrm>
            <a:off x="4376190" y="1671580"/>
            <a:ext cx="4404290" cy="1332911"/>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53CF8A2D-C235-41B6-AD42-74F1B4707281}"/>
              </a:ext>
            </a:extLst>
          </p:cNvPr>
          <p:cNvSpPr txBox="1"/>
          <p:nvPr/>
        </p:nvSpPr>
        <p:spPr>
          <a:xfrm>
            <a:off x="258681" y="3358810"/>
            <a:ext cx="3769980"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a:ea typeface="+mn-ea"/>
                <a:cs typeface="+mn-cs"/>
                <a:sym typeface="Calibri"/>
              </a:rPr>
              <a:t>The discussion is designed to increase awareness and attitudinal adjustments through exploration of accommodations that enable an organization to be fully inclusive.</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a:ea typeface="+mn-ea"/>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alibri"/>
                <a:ea typeface="+mn-ea"/>
                <a:cs typeface="+mn-cs"/>
                <a:sym typeface="Calibri"/>
              </a:rPr>
              <a:t>shalomdc.org/</a:t>
            </a:r>
            <a:r>
              <a:rPr kumimoji="0" lang="en-US" sz="2000" b="1" i="0" u="none" strike="noStrike" kern="0" cap="none" spc="0" normalizeH="0" baseline="0" noProof="0" dirty="0" err="1">
                <a:ln>
                  <a:noFill/>
                </a:ln>
                <a:solidFill>
                  <a:srgbClr val="000000"/>
                </a:solidFill>
                <a:effectLst/>
                <a:uLnTx/>
                <a:uFillTx/>
                <a:latin typeface="Calibri"/>
                <a:ea typeface="+mn-ea"/>
                <a:cs typeface="+mn-cs"/>
                <a:sym typeface="Calibri"/>
              </a:rPr>
              <a:t>inclusiondiscussion</a:t>
            </a:r>
            <a:endParaRPr kumimoji="0" lang="en-US" sz="2000" b="1" i="0" u="none" strike="noStrike" kern="0" cap="none" spc="0" normalizeH="0" baseline="0" noProof="0" dirty="0">
              <a:ln>
                <a:noFill/>
              </a:ln>
              <a:solidFill>
                <a:srgbClr val="000000"/>
              </a:solidFill>
              <a:effectLst/>
              <a:uLnTx/>
              <a:uFillTx/>
              <a:latin typeface="Calibri"/>
              <a:ea typeface="+mn-ea"/>
              <a:cs typeface="+mn-cs"/>
              <a:sym typeface="Calibri"/>
            </a:endParaRPr>
          </a:p>
        </p:txBody>
      </p:sp>
      <p:sp>
        <p:nvSpPr>
          <p:cNvPr id="11" name="TextBox 10">
            <a:extLst>
              <a:ext uri="{FF2B5EF4-FFF2-40B4-BE49-F238E27FC236}">
                <a16:creationId xmlns:a16="http://schemas.microsoft.com/office/drawing/2014/main" id="{8FCDCDD9-159F-4866-A67B-84AE715C2323}"/>
              </a:ext>
            </a:extLst>
          </p:cNvPr>
          <p:cNvSpPr txBox="1"/>
          <p:nvPr/>
        </p:nvSpPr>
        <p:spPr>
          <a:xfrm>
            <a:off x="4211945" y="3389588"/>
            <a:ext cx="4715058" cy="2215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a:ea typeface="+mn-ea"/>
                <a:cs typeface="+mn-cs"/>
                <a:sym typeface="Calibri"/>
              </a:rPr>
              <a:t>These interactive online activities are categorized by area of focus. After you fill in the self-assessment portion, the system will generate a customized resource package to help you advance your inclusive efforts.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sym typeface="Calibri"/>
              </a:rPr>
              <a:t>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alibri"/>
                <a:ea typeface="+mn-ea"/>
                <a:cs typeface="+mn-cs"/>
                <a:sym typeface="Calibri"/>
              </a:rPr>
              <a:t>shalomdc.org/</a:t>
            </a:r>
            <a:r>
              <a:rPr kumimoji="0" lang="en-US" sz="2000" b="1" i="0" u="none" strike="noStrike" kern="0" cap="none" spc="0" normalizeH="0" baseline="0" noProof="0" dirty="0" err="1">
                <a:ln>
                  <a:noFill/>
                </a:ln>
                <a:solidFill>
                  <a:srgbClr val="000000"/>
                </a:solidFill>
                <a:effectLst/>
                <a:uLnTx/>
                <a:uFillTx/>
                <a:latin typeface="Calibri"/>
                <a:ea typeface="+mn-ea"/>
                <a:cs typeface="+mn-cs"/>
                <a:sym typeface="Calibri"/>
              </a:rPr>
              <a:t>inclusionassessment</a:t>
            </a:r>
            <a:endParaRPr kumimoji="0" lang="en-US" sz="2000" b="1" i="0" u="none" strike="noStrike" kern="0" cap="none" spc="0" normalizeH="0" baseline="0" noProof="0" dirty="0">
              <a:ln>
                <a:noFill/>
              </a:ln>
              <a:solidFill>
                <a:srgbClr val="000000"/>
              </a:solidFill>
              <a:effectLst/>
              <a:uLnTx/>
              <a:uFillTx/>
              <a:latin typeface="Calibri"/>
              <a:ea typeface="+mn-ea"/>
              <a:cs typeface="+mn-cs"/>
              <a:sym typeface="Calibri"/>
            </a:endParaRPr>
          </a:p>
        </p:txBody>
      </p:sp>
      <p:sp>
        <p:nvSpPr>
          <p:cNvPr id="12" name="Shape 675">
            <a:extLst>
              <a:ext uri="{FF2B5EF4-FFF2-40B4-BE49-F238E27FC236}">
                <a16:creationId xmlns:a16="http://schemas.microsoft.com/office/drawing/2014/main" id="{A1DB0CD6-278D-4EFA-B2ED-15EE974B50D5}"/>
              </a:ext>
            </a:extLst>
          </p:cNvPr>
          <p:cNvSpPr txBox="1">
            <a:spLocks/>
          </p:cNvSpPr>
          <p:nvPr/>
        </p:nvSpPr>
        <p:spPr>
          <a:xfrm>
            <a:off x="6524513" y="6291210"/>
            <a:ext cx="2041264" cy="268852"/>
          </a:xfrm>
          <a:prstGeom prst="rect">
            <a:avLst/>
          </a:prstGeom>
          <a:noFill/>
          <a:ln>
            <a:noFill/>
          </a:ln>
        </p:spPr>
        <p:txBody>
          <a:bodyPr wrap="square" lIns="0" tIns="0" rIns="0" bIns="0" anchor="t" anchorCtr="0">
            <a:noAutofit/>
          </a:bodyP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806301"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747"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806301" rtl="0" eaLnBrk="1" fontAlgn="auto" latinLnBrk="0" hangingPunct="1">
                <a:lnSpc>
                  <a:spcPct val="100000"/>
                </a:lnSpc>
                <a:spcBef>
                  <a:spcPts val="0"/>
                </a:spcBef>
                <a:spcAft>
                  <a:spcPts val="0"/>
                </a:spcAft>
                <a:buClrTx/>
                <a:buSzPct val="25000"/>
                <a:buFontTx/>
                <a:buNone/>
                <a:tabLst/>
                <a:defRPr/>
              </a:pPr>
              <a:t>35</a:t>
            </a:fld>
            <a:endParaRPr kumimoji="0" lang="en-US" sz="1747"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
        <p:nvSpPr>
          <p:cNvPr id="3" name="Title 2">
            <a:extLst>
              <a:ext uri="{FF2B5EF4-FFF2-40B4-BE49-F238E27FC236}">
                <a16:creationId xmlns:a16="http://schemas.microsoft.com/office/drawing/2014/main" id="{0054FCFA-2634-4A54-8E2C-4EE85B1B7B1D}"/>
              </a:ext>
            </a:extLst>
          </p:cNvPr>
          <p:cNvSpPr>
            <a:spLocks noGrp="1"/>
          </p:cNvSpPr>
          <p:nvPr>
            <p:ph type="title" idx="4294967295"/>
          </p:nvPr>
        </p:nvSpPr>
        <p:spPr>
          <a:xfrm>
            <a:off x="1447800" y="0"/>
            <a:ext cx="7479203" cy="243728"/>
          </a:xfrm>
        </p:spPr>
        <p:txBody>
          <a:bodyPr/>
          <a:lstStyle/>
          <a:p>
            <a:pPr algn="r"/>
            <a:r>
              <a:rPr lang="en-US" sz="4000" b="1" dirty="0">
                <a:solidFill>
                  <a:schemeClr val="bg1"/>
                </a:solidFill>
              </a:rPr>
              <a:t>Toolkit from the Jewish </a:t>
            </a:r>
            <a:br>
              <a:rPr lang="en-US" sz="4000" b="1" dirty="0">
                <a:solidFill>
                  <a:schemeClr val="bg1"/>
                </a:solidFill>
              </a:rPr>
            </a:br>
            <a:r>
              <a:rPr lang="en-US" sz="4000" b="1" dirty="0">
                <a:solidFill>
                  <a:schemeClr val="bg1"/>
                </a:solidFill>
              </a:rPr>
              <a:t>Federation of Greater Washington</a:t>
            </a:r>
          </a:p>
        </p:txBody>
      </p:sp>
    </p:spTree>
    <p:extLst>
      <p:ext uri="{BB962C8B-B14F-4D97-AF65-F5344CB8AC3E}">
        <p14:creationId xmlns:p14="http://schemas.microsoft.com/office/powerpoint/2010/main" val="227382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idx="4294967295"/>
          </p:nvPr>
        </p:nvSpPr>
        <p:spPr>
          <a:xfrm>
            <a:off x="719100" y="262360"/>
            <a:ext cx="8314500" cy="1143000"/>
          </a:xfrm>
          <a:prstGeom prst="rect">
            <a:avLst/>
          </a:prstGeom>
          <a:noFill/>
          <a:ln>
            <a:noFill/>
          </a:ln>
        </p:spPr>
        <p:txBody>
          <a:bodyPr wrap="square" lIns="91425" tIns="45700" rIns="91425" bIns="45700" anchor="ctr" anchorCtr="0">
            <a:noAutofit/>
          </a:bodyPr>
          <a:lstStyle/>
          <a:p>
            <a:pPr marL="0" marR="0" lvl="0" indent="-57150" algn="r" rtl="0">
              <a:lnSpc>
                <a:spcPct val="100000"/>
              </a:lnSpc>
              <a:spcBef>
                <a:spcPts val="0"/>
              </a:spcBef>
              <a:spcAft>
                <a:spcPts val="0"/>
              </a:spcAft>
              <a:buClr>
                <a:schemeClr val="lt1"/>
              </a:buClr>
              <a:buSzPts val="900"/>
              <a:buFont typeface="Calibri"/>
              <a:buNone/>
            </a:pPr>
            <a:r>
              <a:rPr lang="en-US" sz="4000" b="1" i="0" u="none" strike="noStrike" cap="none" dirty="0">
                <a:solidFill>
                  <a:schemeClr val="lt1"/>
                </a:solidFill>
                <a:latin typeface="Calibri"/>
                <a:ea typeface="Calibri"/>
                <a:cs typeface="Calibri"/>
                <a:sym typeface="Calibri"/>
              </a:rPr>
              <a:t>Leadership at the Top Needs</a:t>
            </a:r>
            <a:br>
              <a:rPr lang="en-US" sz="4000" b="1" i="0" u="none" strike="noStrike" cap="none" dirty="0">
                <a:solidFill>
                  <a:schemeClr val="lt1"/>
                </a:solidFill>
                <a:latin typeface="Calibri"/>
                <a:ea typeface="Calibri"/>
                <a:cs typeface="Calibri"/>
                <a:sym typeface="Calibri"/>
              </a:rPr>
            </a:br>
            <a:r>
              <a:rPr lang="en-US" sz="4000" b="1" i="0" u="none" strike="noStrike" cap="none" dirty="0">
                <a:solidFill>
                  <a:schemeClr val="lt1"/>
                </a:solidFill>
                <a:latin typeface="Calibri"/>
                <a:ea typeface="Calibri"/>
                <a:cs typeface="Calibri"/>
                <a:sym typeface="Calibri"/>
              </a:rPr>
              <a:t>To Share Vision of Inclusion </a:t>
            </a:r>
            <a:br>
              <a:rPr lang="en-US" sz="3000" b="1" i="0" u="none" strike="noStrike" cap="none" dirty="0">
                <a:solidFill>
                  <a:schemeClr val="dk1"/>
                </a:solidFill>
                <a:latin typeface="Calibri"/>
                <a:ea typeface="Calibri"/>
                <a:cs typeface="Calibri"/>
                <a:sym typeface="Calibri"/>
              </a:rPr>
            </a:br>
            <a:endParaRPr lang="en-US" sz="3000" b="1" i="0" u="none" strike="noStrike" cap="none" dirty="0">
              <a:solidFill>
                <a:schemeClr val="dk1"/>
              </a:solidFill>
              <a:latin typeface="Calibri"/>
              <a:ea typeface="Calibri"/>
              <a:cs typeface="Calibri"/>
              <a:sym typeface="Calibri"/>
            </a:endParaRPr>
          </a:p>
        </p:txBody>
      </p:sp>
      <p:sp>
        <p:nvSpPr>
          <p:cNvPr id="473" name="Shape 473"/>
          <p:cNvSpPr txBox="1">
            <a:spLocks noGrp="1"/>
          </p:cNvSpPr>
          <p:nvPr>
            <p:ph type="body" idx="4294967295"/>
          </p:nvPr>
        </p:nvSpPr>
        <p:spPr>
          <a:xfrm>
            <a:off x="4017032" y="1752600"/>
            <a:ext cx="4876799" cy="4038598"/>
          </a:xfrm>
          <a:prstGeom prst="rect">
            <a:avLst/>
          </a:prstGeom>
          <a:noFill/>
          <a:ln>
            <a:noFill/>
          </a:ln>
        </p:spPr>
        <p:txBody>
          <a:bodyPr wrap="square" lIns="91425" tIns="45700" rIns="91425" bIns="45700" anchor="t" anchorCtr="0">
            <a:noAutofit/>
          </a:bodyPr>
          <a:lstStyle/>
          <a:p>
            <a:pPr marL="0" marR="0" lvl="0" indent="-50800" algn="l" rtl="0">
              <a:lnSpc>
                <a:spcPct val="100000"/>
              </a:lnSpc>
              <a:spcBef>
                <a:spcPts val="0"/>
              </a:spcBef>
              <a:spcAft>
                <a:spcPts val="0"/>
              </a:spcAft>
              <a:buClr>
                <a:schemeClr val="dk1"/>
              </a:buClr>
              <a:buSzPts val="800"/>
              <a:buFont typeface="Arial"/>
              <a:buNone/>
            </a:pPr>
            <a:r>
              <a:rPr lang="en-US" sz="3200" b="0" i="0" u="none" strike="noStrike" cap="none" dirty="0">
                <a:solidFill>
                  <a:schemeClr val="dk1"/>
                </a:solidFill>
                <a:latin typeface="Calibri"/>
                <a:ea typeface="Calibri"/>
                <a:cs typeface="Calibri"/>
                <a:sym typeface="Calibri"/>
              </a:rPr>
              <a:t>The message that all people are of equal value and must be respected and heard fairly, must be communicated from top down.</a:t>
            </a:r>
          </a:p>
          <a:p>
            <a:pPr marL="0" marR="0" lvl="0" indent="-50800"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p:txBody>
      </p:sp>
      <p:pic>
        <p:nvPicPr>
          <p:cNvPr id="474" name="Shape 474" descr="image of a palm of a hand with the words &quot;we are all equal&quot; written on it"/>
          <p:cNvPicPr preferRelativeResize="0"/>
          <p:nvPr/>
        </p:nvPicPr>
        <p:blipFill rotWithShape="1">
          <a:blip r:embed="rId3">
            <a:alphaModFix/>
          </a:blip>
          <a:srcRect/>
          <a:stretch/>
        </p:blipFill>
        <p:spPr>
          <a:xfrm>
            <a:off x="228600" y="1905000"/>
            <a:ext cx="3663950" cy="2438399"/>
          </a:xfrm>
          <a:prstGeom prst="rect">
            <a:avLst/>
          </a:prstGeom>
          <a:noFill/>
          <a:ln>
            <a:noFill/>
          </a:ln>
        </p:spPr>
      </p:pic>
      <p:sp>
        <p:nvSpPr>
          <p:cNvPr id="475" name="Shape 475"/>
          <p:cNvSpPr txBox="1"/>
          <p:nvPr/>
        </p:nvSpPr>
        <p:spPr>
          <a:xfrm>
            <a:off x="228600" y="4495800"/>
            <a:ext cx="3663950" cy="461961"/>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Pictured:  Words “We are all equal” handwritten on palm of hand</a:t>
            </a:r>
          </a:p>
        </p:txBody>
      </p:sp>
      <p:sp>
        <p:nvSpPr>
          <p:cNvPr id="477" name="Shape 477"/>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43</a:t>
            </a:r>
          </a:p>
        </p:txBody>
      </p:sp>
    </p:spTree>
    <p:extLst>
      <p:ext uri="{BB962C8B-B14F-4D97-AF65-F5344CB8AC3E}">
        <p14:creationId xmlns:p14="http://schemas.microsoft.com/office/powerpoint/2010/main" val="3930617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75723" algn="r" rtl="0">
              <a:lnSpc>
                <a:spcPct val="100000"/>
              </a:lnSpc>
              <a:spcBef>
                <a:spcPts val="0"/>
              </a:spcBef>
              <a:spcAft>
                <a:spcPts val="0"/>
              </a:spcAft>
              <a:buClr>
                <a:schemeClr val="lt1"/>
              </a:buClr>
              <a:buSzPts val="1193"/>
              <a:buFont typeface="Calibri"/>
              <a:buNone/>
            </a:pPr>
            <a:r>
              <a:rPr lang="en-US" sz="4000" b="1" i="0" u="none" strike="noStrike" cap="none" dirty="0">
                <a:solidFill>
                  <a:schemeClr val="lt1"/>
                </a:solidFill>
                <a:latin typeface="Calibri"/>
                <a:ea typeface="Calibri"/>
                <a:cs typeface="Calibri"/>
                <a:sym typeface="Calibri"/>
              </a:rPr>
              <a:t>Walk The Walk</a:t>
            </a:r>
            <a:br>
              <a:rPr lang="en-US" sz="3959" b="0" i="0" u="none" strike="noStrike" cap="none" dirty="0">
                <a:solidFill>
                  <a:schemeClr val="dk1"/>
                </a:solidFill>
                <a:latin typeface="Calibri"/>
                <a:ea typeface="Calibri"/>
                <a:cs typeface="Calibri"/>
                <a:sym typeface="Calibri"/>
              </a:rPr>
            </a:br>
            <a:endParaRPr lang="en-US" sz="3959" b="0" i="0" u="none" strike="noStrike" cap="none" dirty="0">
              <a:solidFill>
                <a:schemeClr val="dk1"/>
              </a:solidFill>
              <a:latin typeface="Calibri"/>
              <a:ea typeface="Calibri"/>
              <a:cs typeface="Calibri"/>
              <a:sym typeface="Calibri"/>
            </a:endParaRPr>
          </a:p>
        </p:txBody>
      </p:sp>
      <p:pic>
        <p:nvPicPr>
          <p:cNvPr id="484" name="Shape 484" descr="image of a crosswalk traffic sign captioned &quot;are you walking the walk&quot;"/>
          <p:cNvPicPr preferRelativeResize="0">
            <a:picLocks noGrp="1"/>
          </p:cNvPicPr>
          <p:nvPr>
            <p:ph type="body" idx="1"/>
          </p:nvPr>
        </p:nvPicPr>
        <p:blipFill rotWithShape="1">
          <a:blip r:embed="rId3">
            <a:alphaModFix/>
          </a:blip>
          <a:srcRect/>
          <a:stretch/>
        </p:blipFill>
        <p:spPr>
          <a:xfrm>
            <a:off x="152400" y="1692275"/>
            <a:ext cx="4283090" cy="3352799"/>
          </a:xfrm>
          <a:prstGeom prst="rect">
            <a:avLst/>
          </a:prstGeom>
          <a:noFill/>
          <a:ln>
            <a:noFill/>
          </a:ln>
        </p:spPr>
      </p:pic>
      <p:sp>
        <p:nvSpPr>
          <p:cNvPr id="485" name="Shape 485"/>
          <p:cNvSpPr txBox="1">
            <a:spLocks noGrp="1"/>
          </p:cNvSpPr>
          <p:nvPr>
            <p:ph type="body" idx="2"/>
          </p:nvPr>
        </p:nvSpPr>
        <p:spPr>
          <a:xfrm>
            <a:off x="4648200" y="1600200"/>
            <a:ext cx="4038598" cy="4525963"/>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First impressions can be lasting</a:t>
            </a:r>
          </a:p>
          <a:p>
            <a:pPr marL="342900" marR="0" lvl="0" indent="-342900" algn="l" rtl="0">
              <a:lnSpc>
                <a:spcPct val="90000"/>
              </a:lnSpc>
              <a:spcBef>
                <a:spcPts val="48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Have proper tools and aids to lead to success</a:t>
            </a:r>
          </a:p>
          <a:p>
            <a:pPr marL="342900" marR="0" lvl="0" indent="-342900" algn="l" rtl="0">
              <a:lnSpc>
                <a:spcPct val="90000"/>
              </a:lnSpc>
              <a:spcBef>
                <a:spcPts val="48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Start with a specific and measurable goal</a:t>
            </a:r>
          </a:p>
          <a:p>
            <a:pPr marL="342900" marR="0" lvl="0" indent="-342900" algn="l" rtl="0">
              <a:lnSpc>
                <a:spcPct val="90000"/>
              </a:lnSpc>
              <a:spcBef>
                <a:spcPts val="48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Use an inclusion committee to monitor the goal</a:t>
            </a:r>
          </a:p>
        </p:txBody>
      </p:sp>
      <p:sp>
        <p:nvSpPr>
          <p:cNvPr id="486" name="Shape 486"/>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44</a:t>
            </a:r>
          </a:p>
        </p:txBody>
      </p:sp>
    </p:spTree>
    <p:extLst>
      <p:ext uri="{BB962C8B-B14F-4D97-AF65-F5344CB8AC3E}">
        <p14:creationId xmlns:p14="http://schemas.microsoft.com/office/powerpoint/2010/main" val="382418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idx="4294967295"/>
          </p:nvPr>
        </p:nvSpPr>
        <p:spPr>
          <a:xfrm>
            <a:off x="1981199" y="0"/>
            <a:ext cx="7128291" cy="1101977"/>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Steps to Becoming More Inclusive</a:t>
            </a:r>
          </a:p>
        </p:txBody>
      </p:sp>
      <p:sp>
        <p:nvSpPr>
          <p:cNvPr id="493" name="Shape 493"/>
          <p:cNvSpPr txBox="1">
            <a:spLocks noGrp="1"/>
          </p:cNvSpPr>
          <p:nvPr>
            <p:ph type="body" idx="4294967295"/>
          </p:nvPr>
        </p:nvSpPr>
        <p:spPr>
          <a:xfrm>
            <a:off x="457200" y="1371600"/>
            <a:ext cx="8305799" cy="4855132"/>
          </a:xfrm>
          <a:prstGeom prst="rect">
            <a:avLst/>
          </a:prstGeom>
          <a:noFill/>
          <a:ln>
            <a:noFill/>
          </a:ln>
        </p:spPr>
        <p:txBody>
          <a:bodyPr wrap="square" lIns="91425" tIns="45700" rIns="91425" bIns="45700" anchor="t" anchorCtr="0">
            <a:noAutofit/>
          </a:bodyPr>
          <a:lstStyle/>
          <a:p>
            <a:pPr marL="514350" marR="0" lvl="0" indent="-514350" algn="l" rtl="0">
              <a:lnSpc>
                <a:spcPct val="80000"/>
              </a:lnSpc>
              <a:spcBef>
                <a:spcPts val="0"/>
              </a:spcBef>
              <a:spcAft>
                <a:spcPts val="0"/>
              </a:spcAft>
              <a:buClr>
                <a:schemeClr val="dk1"/>
              </a:buClr>
              <a:buSzPts val="3237"/>
              <a:buFont typeface="Calibri"/>
              <a:buAutoNum type="arabicPeriod"/>
            </a:pPr>
            <a:r>
              <a:rPr lang="en-US" sz="3145" b="0" i="0" u="none" strike="noStrike" cap="none">
                <a:solidFill>
                  <a:schemeClr val="dk1"/>
                </a:solidFill>
                <a:latin typeface="Calibri"/>
                <a:ea typeface="Calibri"/>
                <a:cs typeface="Calibri"/>
                <a:sym typeface="Calibri"/>
              </a:rPr>
              <a:t>Decide that you want to be inclusive of people of disabilities in the same way that you are on other diversity measures.</a:t>
            </a:r>
          </a:p>
          <a:p>
            <a:pPr marL="514350" marR="0" lvl="0" indent="-514350" algn="l" rtl="0">
              <a:lnSpc>
                <a:spcPct val="80000"/>
              </a:lnSpc>
              <a:spcBef>
                <a:spcPts val="629"/>
              </a:spcBef>
              <a:spcAft>
                <a:spcPts val="0"/>
              </a:spcAft>
              <a:buClr>
                <a:schemeClr val="dk1"/>
              </a:buClr>
              <a:buSzPts val="3237"/>
              <a:buFont typeface="Calibri"/>
              <a:buAutoNum type="arabicPeriod"/>
            </a:pPr>
            <a:r>
              <a:rPr lang="en-US" sz="3145" b="0" i="0" u="none" strike="noStrike" cap="none">
                <a:solidFill>
                  <a:schemeClr val="dk1"/>
                </a:solidFill>
                <a:latin typeface="Calibri"/>
                <a:ea typeface="Calibri"/>
                <a:cs typeface="Calibri"/>
                <a:sym typeface="Calibri"/>
              </a:rPr>
              <a:t>Set a specific goal and timeline to achieve those goals.</a:t>
            </a:r>
          </a:p>
          <a:p>
            <a:pPr marL="514350" marR="0" lvl="0" indent="-514350" algn="l" rtl="0">
              <a:lnSpc>
                <a:spcPct val="80000"/>
              </a:lnSpc>
              <a:spcBef>
                <a:spcPts val="629"/>
              </a:spcBef>
              <a:spcAft>
                <a:spcPts val="0"/>
              </a:spcAft>
              <a:buClr>
                <a:schemeClr val="dk1"/>
              </a:buClr>
              <a:buSzPts val="3237"/>
              <a:buFont typeface="Calibri"/>
              <a:buAutoNum type="arabicPeriod"/>
            </a:pPr>
            <a:r>
              <a:rPr lang="en-US" sz="3145" b="0" i="0" u="none" strike="noStrike" cap="none">
                <a:solidFill>
                  <a:schemeClr val="dk1"/>
                </a:solidFill>
                <a:latin typeface="Calibri"/>
                <a:ea typeface="Calibri"/>
                <a:cs typeface="Calibri"/>
                <a:sym typeface="Calibri"/>
              </a:rPr>
              <a:t>Have a point person who is responsible for ensuring progress.</a:t>
            </a:r>
          </a:p>
          <a:p>
            <a:pPr marL="514350" marR="0" lvl="0" indent="-514350" algn="l" rtl="0">
              <a:lnSpc>
                <a:spcPct val="80000"/>
              </a:lnSpc>
              <a:spcBef>
                <a:spcPts val="629"/>
              </a:spcBef>
              <a:spcAft>
                <a:spcPts val="0"/>
              </a:spcAft>
              <a:buClr>
                <a:schemeClr val="dk1"/>
              </a:buClr>
              <a:buSzPts val="3237"/>
              <a:buFont typeface="Calibri"/>
              <a:buAutoNum type="arabicPeriod"/>
            </a:pPr>
            <a:r>
              <a:rPr lang="en-US" sz="3145" b="0" i="0" u="none" strike="noStrike" cap="none">
                <a:solidFill>
                  <a:schemeClr val="dk1"/>
                </a:solidFill>
                <a:latin typeface="Calibri"/>
                <a:ea typeface="Calibri"/>
                <a:cs typeface="Calibri"/>
                <a:sym typeface="Calibri"/>
              </a:rPr>
              <a:t>Establish an inclusion committee.</a:t>
            </a:r>
          </a:p>
          <a:p>
            <a:pPr marL="514350" marR="0" lvl="0" indent="-514350" algn="l" rtl="0">
              <a:lnSpc>
                <a:spcPct val="80000"/>
              </a:lnSpc>
              <a:spcBef>
                <a:spcPts val="629"/>
              </a:spcBef>
              <a:spcAft>
                <a:spcPts val="0"/>
              </a:spcAft>
              <a:buClr>
                <a:schemeClr val="dk1"/>
              </a:buClr>
              <a:buSzPts val="3237"/>
              <a:buFont typeface="Calibri"/>
              <a:buAutoNum type="arabicPeriod"/>
            </a:pPr>
            <a:r>
              <a:rPr lang="en-US" sz="3145" b="0" i="0" u="none" strike="noStrike" cap="none">
                <a:solidFill>
                  <a:schemeClr val="dk1"/>
                </a:solidFill>
                <a:latin typeface="Calibri"/>
                <a:ea typeface="Calibri"/>
                <a:cs typeface="Calibri"/>
                <a:sym typeface="Calibri"/>
              </a:rPr>
              <a:t>Request that grantees explore ways of becoming more inclusive of people from all backgrounds. (more detail in grantee section)</a:t>
            </a:r>
          </a:p>
          <a:p>
            <a:pPr marL="0" marR="0" lvl="0" indent="-43180" algn="l" rtl="0">
              <a:lnSpc>
                <a:spcPct val="80000"/>
              </a:lnSpc>
              <a:spcBef>
                <a:spcPts val="544"/>
              </a:spcBef>
              <a:spcAft>
                <a:spcPts val="0"/>
              </a:spcAft>
              <a:buClr>
                <a:schemeClr val="dk1"/>
              </a:buClr>
              <a:buSzPts val="680"/>
              <a:buFont typeface="Arial"/>
              <a:buNone/>
            </a:pPr>
            <a:endParaRPr sz="2720" b="0" i="0" u="none" strike="noStrike" cap="none">
              <a:solidFill>
                <a:schemeClr val="dk1"/>
              </a:solidFill>
              <a:latin typeface="Calibri"/>
              <a:ea typeface="Calibri"/>
              <a:cs typeface="Calibri"/>
              <a:sym typeface="Calibri"/>
            </a:endParaRPr>
          </a:p>
        </p:txBody>
      </p:sp>
      <p:sp>
        <p:nvSpPr>
          <p:cNvPr id="494" name="Shape 494"/>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45</a:t>
            </a:r>
          </a:p>
        </p:txBody>
      </p:sp>
    </p:spTree>
    <p:extLst>
      <p:ext uri="{BB962C8B-B14F-4D97-AF65-F5344CB8AC3E}">
        <p14:creationId xmlns:p14="http://schemas.microsoft.com/office/powerpoint/2010/main" val="2901004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idx="4294967295"/>
          </p:nvPr>
        </p:nvSpPr>
        <p:spPr>
          <a:xfrm>
            <a:off x="448558" y="49179"/>
            <a:ext cx="8314440" cy="941418"/>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Steps Continued…</a:t>
            </a:r>
          </a:p>
        </p:txBody>
      </p:sp>
      <p:sp>
        <p:nvSpPr>
          <p:cNvPr id="501" name="Shape 501"/>
          <p:cNvSpPr txBox="1">
            <a:spLocks noGrp="1"/>
          </p:cNvSpPr>
          <p:nvPr>
            <p:ph type="body" idx="4294967295"/>
          </p:nvPr>
        </p:nvSpPr>
        <p:spPr>
          <a:xfrm>
            <a:off x="372371" y="1496125"/>
            <a:ext cx="8305800" cy="4679052"/>
          </a:xfrm>
          <a:prstGeom prst="rect">
            <a:avLst/>
          </a:prstGeom>
          <a:noFill/>
          <a:ln>
            <a:noFill/>
          </a:ln>
        </p:spPr>
        <p:txBody>
          <a:bodyPr wrap="square" lIns="91425" tIns="45700" rIns="91425" bIns="45700" anchor="t" anchorCtr="0">
            <a:noAutofit/>
          </a:bodyPr>
          <a:lstStyle/>
          <a:p>
            <a:pPr marL="514350" marR="0" lvl="0" indent="-514350" algn="l" rtl="0">
              <a:lnSpc>
                <a:spcPct val="80000"/>
              </a:lnSpc>
              <a:spcBef>
                <a:spcPts val="0"/>
              </a:spcBef>
              <a:spcAft>
                <a:spcPts val="0"/>
              </a:spcAft>
              <a:buClr>
                <a:schemeClr val="dk1"/>
              </a:buClr>
              <a:buSzPts val="2340"/>
              <a:buFont typeface="Calibri"/>
              <a:buAutoNum type="arabicPeriod" startAt="6"/>
            </a:pPr>
            <a:r>
              <a:rPr lang="en-US" sz="2380" b="0" i="0" u="none" strike="noStrike" cap="none" dirty="0">
                <a:solidFill>
                  <a:schemeClr val="dk1"/>
                </a:solidFill>
                <a:latin typeface="Calibri"/>
                <a:ea typeface="Calibri"/>
                <a:cs typeface="Calibri"/>
                <a:sym typeface="Calibri"/>
              </a:rPr>
              <a:t>Show people with disabilities in all photos of your work in an inclusive way.</a:t>
            </a:r>
          </a:p>
          <a:p>
            <a:pPr marL="514350" marR="0" lvl="0" indent="-514350" algn="l" rtl="0">
              <a:lnSpc>
                <a:spcPct val="80000"/>
              </a:lnSpc>
              <a:spcBef>
                <a:spcPts val="476"/>
              </a:spcBef>
              <a:spcAft>
                <a:spcPts val="0"/>
              </a:spcAft>
              <a:buClr>
                <a:schemeClr val="dk1"/>
              </a:buClr>
              <a:buSzPts val="2340"/>
              <a:buFont typeface="Calibri"/>
              <a:buAutoNum type="arabicPeriod" startAt="6"/>
            </a:pPr>
            <a:r>
              <a:rPr lang="en-US" sz="2380" b="0" i="0" u="none" strike="noStrike" cap="none" dirty="0">
                <a:solidFill>
                  <a:schemeClr val="dk1"/>
                </a:solidFill>
                <a:latin typeface="Calibri"/>
                <a:ea typeface="Calibri"/>
                <a:cs typeface="Calibri"/>
                <a:sym typeface="Calibri"/>
              </a:rPr>
              <a:t>Ensure that people with disabilities are on panels and programs, especially those on poverty, healthcare and social justice.</a:t>
            </a:r>
          </a:p>
          <a:p>
            <a:pPr marL="514350" marR="0" lvl="0" indent="-514350" algn="l" rtl="0">
              <a:lnSpc>
                <a:spcPct val="80000"/>
              </a:lnSpc>
              <a:spcBef>
                <a:spcPts val="476"/>
              </a:spcBef>
              <a:spcAft>
                <a:spcPts val="0"/>
              </a:spcAft>
              <a:buClr>
                <a:schemeClr val="dk1"/>
              </a:buClr>
              <a:buSzPts val="2340"/>
              <a:buFont typeface="Calibri"/>
              <a:buAutoNum type="arabicPeriod" startAt="6"/>
            </a:pPr>
            <a:r>
              <a:rPr lang="en-US" sz="2380" b="0" i="0" u="none" strike="noStrike" cap="none" dirty="0">
                <a:solidFill>
                  <a:schemeClr val="dk1"/>
                </a:solidFill>
                <a:latin typeface="Calibri"/>
                <a:ea typeface="Calibri"/>
                <a:cs typeface="Calibri"/>
                <a:sym typeface="Calibri"/>
              </a:rPr>
              <a:t>Use vendors who are or who hire people with disabilities.</a:t>
            </a:r>
          </a:p>
          <a:p>
            <a:pPr marL="514350" marR="0" lvl="0" indent="-514350" algn="l" rtl="0">
              <a:lnSpc>
                <a:spcPct val="80000"/>
              </a:lnSpc>
              <a:spcBef>
                <a:spcPts val="476"/>
              </a:spcBef>
              <a:spcAft>
                <a:spcPts val="0"/>
              </a:spcAft>
              <a:buClr>
                <a:schemeClr val="dk1"/>
              </a:buClr>
              <a:buSzPts val="2340"/>
              <a:buFont typeface="Calibri"/>
              <a:buAutoNum type="arabicPeriod" startAt="6"/>
            </a:pPr>
            <a:r>
              <a:rPr lang="en-US" sz="2380" b="0" i="0" u="none" strike="noStrike" cap="none" dirty="0">
                <a:solidFill>
                  <a:schemeClr val="dk1"/>
                </a:solidFill>
                <a:latin typeface="Calibri"/>
                <a:ea typeface="Calibri"/>
                <a:cs typeface="Calibri"/>
                <a:sym typeface="Calibri"/>
              </a:rPr>
              <a:t>Invest in social enterprises that hire people with and without disabilities. </a:t>
            </a:r>
          </a:p>
          <a:p>
            <a:pPr marL="514350" marR="0" lvl="0" indent="-514350" algn="l" rtl="0">
              <a:lnSpc>
                <a:spcPct val="80000"/>
              </a:lnSpc>
              <a:spcBef>
                <a:spcPts val="476"/>
              </a:spcBef>
              <a:spcAft>
                <a:spcPts val="0"/>
              </a:spcAft>
              <a:buClr>
                <a:schemeClr val="dk1"/>
              </a:buClr>
              <a:buSzPts val="2340"/>
              <a:buFont typeface="Calibri"/>
              <a:buAutoNum type="arabicPeriod" startAt="6"/>
            </a:pPr>
            <a:r>
              <a:rPr lang="en-US" sz="2380" b="0" i="0" u="none" strike="noStrike" cap="none" dirty="0">
                <a:solidFill>
                  <a:schemeClr val="dk1"/>
                </a:solidFill>
                <a:latin typeface="Calibri"/>
                <a:ea typeface="Calibri"/>
                <a:cs typeface="Calibri"/>
                <a:sym typeface="Calibri"/>
              </a:rPr>
              <a:t>Ensure that all your events, and those of your grantees, are held in accessible locations and that accommodations (i.e. sign language) are provided when requested.</a:t>
            </a:r>
          </a:p>
          <a:p>
            <a:pPr marL="514350" marR="0" lvl="0" indent="-514350" algn="l" rtl="0">
              <a:lnSpc>
                <a:spcPct val="80000"/>
              </a:lnSpc>
              <a:spcBef>
                <a:spcPts val="476"/>
              </a:spcBef>
              <a:spcAft>
                <a:spcPts val="0"/>
              </a:spcAft>
              <a:buClr>
                <a:schemeClr val="dk1"/>
              </a:buClr>
              <a:buSzPts val="2340"/>
              <a:buFont typeface="Calibri"/>
              <a:buAutoNum type="arabicPeriod" startAt="6"/>
            </a:pPr>
            <a:r>
              <a:rPr lang="en-US" sz="2380" b="0" i="0" u="none" strike="noStrike" cap="none" dirty="0">
                <a:solidFill>
                  <a:schemeClr val="dk1"/>
                </a:solidFill>
                <a:latin typeface="Calibri"/>
                <a:ea typeface="Calibri"/>
                <a:cs typeface="Calibri"/>
                <a:sym typeface="Calibri"/>
              </a:rPr>
              <a:t>Ensure that the disability lens is put on all your program work.  For example, the majority of people behind bars have disability issues, many school issues are due to failure to diagnose disability issues (especially for children of color). </a:t>
            </a:r>
          </a:p>
          <a:p>
            <a:pPr marL="0" marR="0" lvl="0" indent="-35560" algn="l" rtl="0">
              <a:lnSpc>
                <a:spcPct val="80000"/>
              </a:lnSpc>
              <a:spcBef>
                <a:spcPts val="448"/>
              </a:spcBef>
              <a:spcAft>
                <a:spcPts val="0"/>
              </a:spcAft>
              <a:buClr>
                <a:schemeClr val="dk1"/>
              </a:buClr>
              <a:buSzPts val="560"/>
              <a:buFont typeface="Arial"/>
              <a:buNone/>
            </a:pPr>
            <a:endParaRPr sz="2240" b="0" i="0" u="none" strike="noStrike" cap="none" dirty="0">
              <a:solidFill>
                <a:schemeClr val="dk1"/>
              </a:solidFill>
              <a:latin typeface="Calibri"/>
              <a:ea typeface="Calibri"/>
              <a:cs typeface="Calibri"/>
              <a:sym typeface="Calibri"/>
            </a:endParaRPr>
          </a:p>
        </p:txBody>
      </p:sp>
      <p:sp>
        <p:nvSpPr>
          <p:cNvPr id="502" name="Shape 502"/>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46</a:t>
            </a:r>
          </a:p>
        </p:txBody>
      </p:sp>
    </p:spTree>
    <p:extLst>
      <p:ext uri="{BB962C8B-B14F-4D97-AF65-F5344CB8AC3E}">
        <p14:creationId xmlns:p14="http://schemas.microsoft.com/office/powerpoint/2010/main" val="171995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0" y="1787041"/>
            <a:ext cx="4580965" cy="1447800"/>
          </a:xfrm>
          <a:prstGeom prst="rect">
            <a:avLst/>
          </a:prstGeom>
          <a:noFill/>
          <a:ln>
            <a:noFill/>
          </a:ln>
        </p:spPr>
        <p:txBody>
          <a:bodyPr wrap="square" lIns="91425" tIns="45700" rIns="91425" bIns="45700" anchor="t" anchorCtr="0">
            <a:noAutofit/>
          </a:bodyPr>
          <a:lstStyle/>
          <a:p>
            <a:pPr marL="203200" marR="0" lvl="0" indent="-50800" algn="ctr" rtl="0">
              <a:lnSpc>
                <a:spcPct val="100000"/>
              </a:lnSpc>
              <a:spcBef>
                <a:spcPts val="0"/>
              </a:spcBef>
              <a:spcAft>
                <a:spcPts val="0"/>
              </a:spcAft>
              <a:buClr>
                <a:schemeClr val="dk1"/>
              </a:buClr>
              <a:buSzPts val="800"/>
              <a:buFont typeface="Arial"/>
              <a:buNone/>
            </a:pPr>
            <a:r>
              <a:rPr lang="en-US" sz="3200" b="0" i="0" u="none" strike="noStrike" cap="none">
                <a:solidFill>
                  <a:schemeClr val="dk1"/>
                </a:solidFill>
                <a:latin typeface="Calibri"/>
                <a:ea typeface="Calibri"/>
                <a:cs typeface="Calibri"/>
                <a:sym typeface="Calibri"/>
              </a:rPr>
              <a:t>Disabilities present and affect people differently:</a:t>
            </a:r>
          </a:p>
        </p:txBody>
      </p:sp>
      <p:sp>
        <p:nvSpPr>
          <p:cNvPr id="161" name="Shape 161"/>
          <p:cNvSpPr txBox="1">
            <a:spLocks noGrp="1"/>
          </p:cNvSpPr>
          <p:nvPr>
            <p:ph type="body" idx="2"/>
          </p:nvPr>
        </p:nvSpPr>
        <p:spPr>
          <a:xfrm>
            <a:off x="4743014" y="4310356"/>
            <a:ext cx="1447798" cy="685799"/>
          </a:xfrm>
          <a:prstGeom prst="rect">
            <a:avLst/>
          </a:prstGeom>
          <a:noFill/>
          <a:ln>
            <a:noFill/>
          </a:ln>
        </p:spPr>
        <p:txBody>
          <a:bodyPr wrap="square" lIns="91425" tIns="45700" rIns="91425" bIns="45700" anchor="t" anchorCtr="0">
            <a:noAutofit/>
          </a:bodyPr>
          <a:lstStyle/>
          <a:p>
            <a:pPr marL="152400" marR="0" lvl="0" indent="-31750" algn="ctr" rtl="0">
              <a:lnSpc>
                <a:spcPct val="80000"/>
              </a:lnSpc>
              <a:spcBef>
                <a:spcPts val="0"/>
              </a:spcBef>
              <a:spcAft>
                <a:spcPts val="0"/>
              </a:spcAft>
              <a:buClr>
                <a:schemeClr val="dk1"/>
              </a:buClr>
              <a:buSzPts val="500"/>
              <a:buFont typeface="Arial"/>
              <a:buNone/>
            </a:pPr>
            <a:r>
              <a:rPr lang="en-US" sz="2000" b="0" i="0" u="none" strike="noStrike" cap="none">
                <a:solidFill>
                  <a:schemeClr val="dk1"/>
                </a:solidFill>
                <a:latin typeface="Calibri"/>
                <a:ea typeface="Calibri"/>
                <a:cs typeface="Calibri"/>
                <a:sym typeface="Calibri"/>
              </a:rPr>
              <a:t>Invisible and Visible </a:t>
            </a:r>
          </a:p>
        </p:txBody>
      </p:sp>
      <p:sp>
        <p:nvSpPr>
          <p:cNvPr id="162" name="Shape 162"/>
          <p:cNvSpPr txBox="1">
            <a:spLocks noGrp="1"/>
          </p:cNvSpPr>
          <p:nvPr>
            <p:ph type="body" idx="1"/>
          </p:nvPr>
        </p:nvSpPr>
        <p:spPr>
          <a:xfrm>
            <a:off x="4495800" y="2164627"/>
            <a:ext cx="1942227" cy="1129194"/>
          </a:xfrm>
          <a:prstGeom prst="rect">
            <a:avLst/>
          </a:prstGeom>
          <a:noFill/>
          <a:ln>
            <a:noFill/>
          </a:ln>
        </p:spPr>
        <p:txBody>
          <a:bodyPr wrap="square" lIns="91425" tIns="45700" rIns="91425" bIns="45700" anchor="t" anchorCtr="0">
            <a:noAutofit/>
          </a:bodyPr>
          <a:lstStyle/>
          <a:p>
            <a:pPr marL="203200" marR="0" lvl="0" indent="-31750" algn="ctr" rtl="0">
              <a:lnSpc>
                <a:spcPct val="100000"/>
              </a:lnSpc>
              <a:spcBef>
                <a:spcPts val="0"/>
              </a:spcBef>
              <a:spcAft>
                <a:spcPts val="0"/>
              </a:spcAft>
              <a:buClr>
                <a:schemeClr val="dk1"/>
              </a:buClr>
              <a:buSzPts val="500"/>
              <a:buFont typeface="Arial"/>
              <a:buNone/>
            </a:pPr>
            <a:r>
              <a:rPr lang="en-US" sz="2000" b="0" i="0" u="none" strike="noStrike" cap="none">
                <a:solidFill>
                  <a:schemeClr val="dk1"/>
                </a:solidFill>
                <a:latin typeface="Calibri"/>
                <a:ea typeface="Calibri"/>
                <a:cs typeface="Calibri"/>
                <a:sym typeface="Calibri"/>
              </a:rPr>
              <a:t>Temporary and Permanent</a:t>
            </a:r>
            <a:r>
              <a:rPr lang="en-US" sz="2400" b="0" i="0" u="none" strike="noStrike" cap="none">
                <a:solidFill>
                  <a:schemeClr val="dk1"/>
                </a:solidFill>
                <a:latin typeface="Calibri"/>
                <a:ea typeface="Calibri"/>
                <a:cs typeface="Calibri"/>
                <a:sym typeface="Calibri"/>
              </a:rPr>
              <a:t>	</a:t>
            </a:r>
          </a:p>
          <a:p>
            <a:pPr marL="342900" marR="0" lvl="0" indent="-393700" algn="l" rtl="0">
              <a:lnSpc>
                <a:spcPct val="100000"/>
              </a:lnSpc>
              <a:spcBef>
                <a:spcPts val="640"/>
              </a:spcBef>
              <a:spcAft>
                <a:spcPts val="0"/>
              </a:spcAft>
              <a:buClr>
                <a:schemeClr val="dk1"/>
              </a:buClr>
              <a:buSzPts val="800"/>
              <a:buFont typeface="Arial"/>
              <a:buNone/>
            </a:pPr>
            <a:endParaRPr sz="3200" b="0" i="0" u="none" strike="noStrike" cap="none">
              <a:solidFill>
                <a:schemeClr val="dk1"/>
              </a:solidFill>
              <a:latin typeface="Calibri"/>
              <a:ea typeface="Calibri"/>
              <a:cs typeface="Calibri"/>
              <a:sym typeface="Calibri"/>
            </a:endParaRPr>
          </a:p>
        </p:txBody>
      </p:sp>
      <p:grpSp>
        <p:nvGrpSpPr>
          <p:cNvPr id="163" name="Shape 163" descr="Examples of visible and invisible disabilities, those with disabilities standing side by side with others who have no visible disabilities but may still have disabilities; a husband using crutches standing with his family, another man using crutches walking with his doctor, a man with a prosthetic leg posing with his wife." title="More than meets the eye"/>
          <p:cNvGrpSpPr/>
          <p:nvPr/>
        </p:nvGrpSpPr>
        <p:grpSpPr>
          <a:xfrm>
            <a:off x="587187" y="1288083"/>
            <a:ext cx="8175811" cy="5162022"/>
            <a:chOff x="587187" y="1288083"/>
            <a:chExt cx="8175811" cy="5162022"/>
          </a:xfrm>
        </p:grpSpPr>
        <p:pic>
          <p:nvPicPr>
            <p:cNvPr id="164" name="Shape 164" descr="left to right; boy, woman, man with 1 leg amputation using crutches, girl" title="4 stick figures"/>
            <p:cNvPicPr preferRelativeResize="0"/>
            <p:nvPr/>
          </p:nvPicPr>
          <p:blipFill rotWithShape="1">
            <a:blip r:embed="rId3">
              <a:alphaModFix/>
            </a:blip>
            <a:srcRect/>
            <a:stretch/>
          </p:blipFill>
          <p:spPr>
            <a:xfrm>
              <a:off x="587187" y="3352800"/>
              <a:ext cx="2743199" cy="1972961"/>
            </a:xfrm>
            <a:prstGeom prst="rect">
              <a:avLst/>
            </a:prstGeom>
            <a:noFill/>
            <a:ln>
              <a:noFill/>
            </a:ln>
          </p:spPr>
        </p:pic>
        <p:pic>
          <p:nvPicPr>
            <p:cNvPr id="165" name="Shape 165" descr="photo of man walking in MossRehab hallway using ReWalk exoskeleton and crutches.  nurse in white lab coat walks beside him" title="ReWalk exoskeleton device"/>
            <p:cNvPicPr preferRelativeResize="0"/>
            <p:nvPr/>
          </p:nvPicPr>
          <p:blipFill rotWithShape="1">
            <a:blip r:embed="rId4">
              <a:alphaModFix/>
            </a:blip>
            <a:srcRect l="24802" t="723" r="20435" b="8724"/>
            <a:stretch/>
          </p:blipFill>
          <p:spPr>
            <a:xfrm>
              <a:off x="6520453" y="1288083"/>
              <a:ext cx="2242545" cy="2445717"/>
            </a:xfrm>
            <a:prstGeom prst="rect">
              <a:avLst/>
            </a:prstGeom>
            <a:noFill/>
            <a:ln>
              <a:noFill/>
            </a:ln>
          </p:spPr>
        </p:pic>
        <p:pic>
          <p:nvPicPr>
            <p:cNvPr id="166" name="Shape 166" descr="phot of man and woman hugging.  man is wearing a leg prosthetic and is behind woman" title="hugging.jpg"/>
            <p:cNvPicPr preferRelativeResize="0"/>
            <p:nvPr/>
          </p:nvPicPr>
          <p:blipFill rotWithShape="1">
            <a:blip r:embed="rId5">
              <a:alphaModFix/>
            </a:blip>
            <a:srcRect/>
            <a:stretch/>
          </p:blipFill>
          <p:spPr>
            <a:xfrm>
              <a:off x="6515973" y="3774103"/>
              <a:ext cx="2247025" cy="2676002"/>
            </a:xfrm>
            <a:prstGeom prst="rect">
              <a:avLst/>
            </a:prstGeom>
            <a:noFill/>
            <a:ln>
              <a:noFill/>
            </a:ln>
          </p:spPr>
        </p:pic>
      </p:grpSp>
      <p:sp>
        <p:nvSpPr>
          <p:cNvPr id="167" name="Shape 167"/>
          <p:cNvSpPr txBox="1">
            <a:spLocks noGrp="1"/>
          </p:cNvSpPr>
          <p:nvPr>
            <p:ph type="title"/>
          </p:nvPr>
        </p:nvSpPr>
        <p:spPr>
          <a:xfrm>
            <a:off x="1545531" y="5100"/>
            <a:ext cx="8229600" cy="1143000"/>
          </a:xfrm>
          <a:prstGeom prst="rect">
            <a:avLst/>
          </a:prstGeom>
          <a:noFill/>
          <a:ln>
            <a:noFill/>
          </a:ln>
        </p:spPr>
        <p:txBody>
          <a:bodyPr wrap="square" lIns="91425" tIns="45700" rIns="91425" bIns="45700" anchor="ctr" anchorCtr="0">
            <a:noAutofit/>
          </a:bodyPr>
          <a:lstStyle/>
          <a:p>
            <a:pPr marL="0" marR="0" lvl="0" indent="-69850" algn="ctr" rtl="0">
              <a:lnSpc>
                <a:spcPct val="100000"/>
              </a:lnSpc>
              <a:spcBef>
                <a:spcPts val="0"/>
              </a:spcBef>
              <a:spcAft>
                <a:spcPts val="0"/>
              </a:spcAft>
              <a:buClr>
                <a:schemeClr val="lt1"/>
              </a:buClr>
              <a:buSzPts val="1100"/>
              <a:buFont typeface="Calibri"/>
              <a:buNone/>
            </a:pPr>
            <a:r>
              <a:rPr lang="en-US" sz="4000" b="1" i="0" u="none" strike="noStrike" cap="none" dirty="0">
                <a:solidFill>
                  <a:schemeClr val="lt1"/>
                </a:solidFill>
                <a:latin typeface="Calibri"/>
                <a:ea typeface="Calibri"/>
                <a:cs typeface="Calibri"/>
                <a:sym typeface="Calibri"/>
              </a:rPr>
              <a:t>Not All Disabilities Can Be Seen</a:t>
            </a:r>
          </a:p>
        </p:txBody>
      </p:sp>
      <p:sp>
        <p:nvSpPr>
          <p:cNvPr id="168" name="Shape 168"/>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9</a:t>
            </a:r>
          </a:p>
        </p:txBody>
      </p:sp>
    </p:spTree>
    <p:extLst>
      <p:ext uri="{BB962C8B-B14F-4D97-AF65-F5344CB8AC3E}">
        <p14:creationId xmlns:p14="http://schemas.microsoft.com/office/powerpoint/2010/main" val="1878648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idx="4294967295"/>
          </p:nvPr>
        </p:nvSpPr>
        <p:spPr>
          <a:xfrm>
            <a:off x="448558" y="49179"/>
            <a:ext cx="8314440" cy="941418"/>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Steps Continued…Part 2</a:t>
            </a:r>
          </a:p>
        </p:txBody>
      </p:sp>
      <p:sp>
        <p:nvSpPr>
          <p:cNvPr id="509" name="Shape 509"/>
          <p:cNvSpPr txBox="1">
            <a:spLocks noGrp="1"/>
          </p:cNvSpPr>
          <p:nvPr>
            <p:ph type="body" idx="4294967295"/>
          </p:nvPr>
        </p:nvSpPr>
        <p:spPr>
          <a:xfrm>
            <a:off x="457199" y="1352550"/>
            <a:ext cx="8305799" cy="4953000"/>
          </a:xfrm>
          <a:prstGeom prst="rect">
            <a:avLst/>
          </a:prstGeom>
          <a:noFill/>
          <a:ln>
            <a:noFill/>
          </a:ln>
        </p:spPr>
        <p:txBody>
          <a:bodyPr wrap="square" lIns="91425" tIns="45700" rIns="91425" bIns="45700" anchor="t" anchorCtr="0">
            <a:noAutofit/>
          </a:bodyPr>
          <a:lstStyle/>
          <a:p>
            <a:pPr marL="514350" marR="0" lvl="0" indent="-514350" algn="l" rtl="0">
              <a:lnSpc>
                <a:spcPct val="80000"/>
              </a:lnSpc>
              <a:spcBef>
                <a:spcPts val="0"/>
              </a:spcBef>
              <a:spcAft>
                <a:spcPts val="0"/>
              </a:spcAft>
              <a:buClr>
                <a:schemeClr val="dk1"/>
              </a:buClr>
              <a:buSzPts val="2250"/>
              <a:buFont typeface="Calibri"/>
              <a:buAutoNum type="arabicPeriod" startAt="12"/>
            </a:pPr>
            <a:r>
              <a:rPr lang="en-US" sz="2300" b="0" i="0" u="none" strike="noStrike" cap="none" dirty="0">
                <a:solidFill>
                  <a:schemeClr val="dk1"/>
                </a:solidFill>
                <a:latin typeface="Calibri"/>
                <a:ea typeface="Calibri"/>
                <a:cs typeface="Calibri"/>
                <a:sym typeface="Calibri"/>
              </a:rPr>
              <a:t>Build a more inclusive environment by learning respectful language.</a:t>
            </a:r>
          </a:p>
          <a:p>
            <a:pPr marL="514350" marR="0" lvl="0" indent="-514350" algn="l" rtl="0">
              <a:lnSpc>
                <a:spcPct val="80000"/>
              </a:lnSpc>
              <a:spcBef>
                <a:spcPts val="450"/>
              </a:spcBef>
              <a:spcAft>
                <a:spcPts val="0"/>
              </a:spcAft>
              <a:buClr>
                <a:schemeClr val="dk1"/>
              </a:buClr>
              <a:buSzPts val="2250"/>
              <a:buFont typeface="Calibri"/>
              <a:buAutoNum type="arabicPeriod" startAt="12"/>
            </a:pPr>
            <a:r>
              <a:rPr lang="en-US" sz="2300" b="0" i="0" u="none" strike="noStrike" cap="none" dirty="0">
                <a:solidFill>
                  <a:schemeClr val="dk1"/>
                </a:solidFill>
                <a:latin typeface="Calibri"/>
                <a:ea typeface="Calibri"/>
                <a:cs typeface="Calibri"/>
                <a:sym typeface="Calibri"/>
              </a:rPr>
              <a:t>Include people with disabilities, who are experts in disability issues, on the board, senior staff and inclusion/diversity committees.</a:t>
            </a:r>
          </a:p>
          <a:p>
            <a:pPr marL="514350" marR="0" lvl="0" indent="-514350" algn="l" rtl="0">
              <a:lnSpc>
                <a:spcPct val="80000"/>
              </a:lnSpc>
              <a:spcBef>
                <a:spcPts val="450"/>
              </a:spcBef>
              <a:spcAft>
                <a:spcPts val="0"/>
              </a:spcAft>
              <a:buClr>
                <a:schemeClr val="dk1"/>
              </a:buClr>
              <a:buSzPts val="2250"/>
              <a:buFont typeface="Calibri"/>
              <a:buAutoNum type="arabicPeriod" startAt="12"/>
            </a:pPr>
            <a:r>
              <a:rPr lang="en-US" sz="2300" b="0" i="0" u="none" strike="noStrike" cap="none" dirty="0">
                <a:solidFill>
                  <a:schemeClr val="dk1"/>
                </a:solidFill>
                <a:latin typeface="Calibri"/>
                <a:ea typeface="Calibri"/>
                <a:cs typeface="Calibri"/>
                <a:sym typeface="Calibri"/>
              </a:rPr>
              <a:t>Put captions are on all videos, and ask grantees to do the same, so people with hearing impairments can access them. </a:t>
            </a:r>
          </a:p>
          <a:p>
            <a:pPr marL="514350" marR="0" lvl="0" indent="-514350" algn="l" rtl="0">
              <a:lnSpc>
                <a:spcPct val="80000"/>
              </a:lnSpc>
              <a:spcBef>
                <a:spcPts val="450"/>
              </a:spcBef>
              <a:spcAft>
                <a:spcPts val="0"/>
              </a:spcAft>
              <a:buClr>
                <a:schemeClr val="dk1"/>
              </a:buClr>
              <a:buSzPts val="2250"/>
              <a:buFont typeface="Calibri"/>
              <a:buAutoNum type="arabicPeriod" startAt="12"/>
            </a:pPr>
            <a:r>
              <a:rPr lang="en-US" sz="2300" b="0" i="0" u="none" strike="noStrike" cap="none" dirty="0">
                <a:solidFill>
                  <a:schemeClr val="dk1"/>
                </a:solidFill>
                <a:latin typeface="Calibri"/>
                <a:ea typeface="Calibri"/>
                <a:cs typeface="Calibri"/>
                <a:sym typeface="Calibri"/>
              </a:rPr>
              <a:t>Ensure screen reader accessibility so people with vision impairments can access your documents, social media and website. Ask grantees to do the same. </a:t>
            </a:r>
          </a:p>
          <a:p>
            <a:pPr marL="514350" marR="0" lvl="0" indent="-514350" algn="l" rtl="0">
              <a:lnSpc>
                <a:spcPct val="80000"/>
              </a:lnSpc>
              <a:spcBef>
                <a:spcPts val="450"/>
              </a:spcBef>
              <a:spcAft>
                <a:spcPts val="0"/>
              </a:spcAft>
              <a:buClr>
                <a:schemeClr val="dk1"/>
              </a:buClr>
              <a:buSzPts val="2250"/>
              <a:buFont typeface="Calibri"/>
              <a:buAutoNum type="arabicPeriod" startAt="12"/>
            </a:pPr>
            <a:r>
              <a:rPr lang="en-US" sz="2300" b="0" i="0" u="none" strike="noStrike" cap="none" dirty="0">
                <a:solidFill>
                  <a:schemeClr val="dk1"/>
                </a:solidFill>
                <a:latin typeface="Calibri"/>
                <a:ea typeface="Calibri"/>
                <a:cs typeface="Calibri"/>
                <a:sym typeface="Calibri"/>
              </a:rPr>
              <a:t>Recruit people with disabilities to be volunteers and care GIVERS (i.e. don’t see us through the lens of pity, see us through a lens of empowerment and people wanting to contribute). </a:t>
            </a:r>
          </a:p>
          <a:p>
            <a:pPr marL="514350" marR="0" lvl="0" indent="-514350" algn="l" rtl="0">
              <a:lnSpc>
                <a:spcPct val="80000"/>
              </a:lnSpc>
              <a:spcBef>
                <a:spcPts val="450"/>
              </a:spcBef>
              <a:spcAft>
                <a:spcPts val="0"/>
              </a:spcAft>
              <a:buClr>
                <a:schemeClr val="dk1"/>
              </a:buClr>
              <a:buSzPts val="2250"/>
              <a:buFont typeface="Calibri"/>
              <a:buAutoNum type="arabicPeriod" startAt="12"/>
            </a:pPr>
            <a:r>
              <a:rPr lang="en-US" sz="2300" b="0" i="0" u="none" strike="noStrike" cap="none" dirty="0">
                <a:solidFill>
                  <a:schemeClr val="dk1"/>
                </a:solidFill>
                <a:latin typeface="Calibri"/>
                <a:ea typeface="Calibri"/>
                <a:cs typeface="Calibri"/>
                <a:sym typeface="Calibri"/>
              </a:rPr>
              <a:t>Pro-actively reach out to enable people with disabilities to have access to the democratic process and to jobs.</a:t>
            </a:r>
          </a:p>
          <a:p>
            <a:pPr marL="0" marR="0" lvl="0" indent="-36512" algn="l" rtl="0">
              <a:lnSpc>
                <a:spcPct val="80000"/>
              </a:lnSpc>
              <a:spcBef>
                <a:spcPts val="400"/>
              </a:spcBef>
              <a:spcAft>
                <a:spcPts val="0"/>
              </a:spcAft>
              <a:buClr>
                <a:schemeClr val="dk1"/>
              </a:buClr>
              <a:buSzPts val="575"/>
              <a:buFont typeface="Arial"/>
              <a:buNone/>
            </a:pPr>
            <a:endParaRPr sz="2300" b="0" i="0" u="none" strike="noStrike" cap="none" dirty="0">
              <a:solidFill>
                <a:schemeClr val="dk1"/>
              </a:solidFill>
              <a:latin typeface="Calibri"/>
              <a:ea typeface="Calibri"/>
              <a:cs typeface="Calibri"/>
              <a:sym typeface="Calibri"/>
            </a:endParaRPr>
          </a:p>
        </p:txBody>
      </p:sp>
      <p:sp>
        <p:nvSpPr>
          <p:cNvPr id="510" name="Shape 510"/>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47</a:t>
            </a:r>
          </a:p>
        </p:txBody>
      </p:sp>
    </p:spTree>
    <p:extLst>
      <p:ext uri="{BB962C8B-B14F-4D97-AF65-F5344CB8AC3E}">
        <p14:creationId xmlns:p14="http://schemas.microsoft.com/office/powerpoint/2010/main" val="3071247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body" idx="4294967295"/>
          </p:nvPr>
        </p:nvSpPr>
        <p:spPr>
          <a:xfrm>
            <a:off x="457200" y="2743200"/>
            <a:ext cx="8305799" cy="1904999"/>
          </a:xfrm>
          <a:prstGeom prst="rect">
            <a:avLst/>
          </a:prstGeom>
          <a:noFill/>
          <a:ln>
            <a:noFill/>
          </a:ln>
        </p:spPr>
        <p:txBody>
          <a:bodyPr wrap="square" lIns="91425" tIns="45700" rIns="91425" bIns="45700" anchor="t" anchorCtr="0">
            <a:noAutofit/>
          </a:bodyPr>
          <a:lstStyle/>
          <a:p>
            <a:pPr marL="0" marR="0" lvl="0" indent="-50800" algn="ctr" rtl="0">
              <a:lnSpc>
                <a:spcPct val="100000"/>
              </a:lnSpc>
              <a:spcBef>
                <a:spcPts val="0"/>
              </a:spcBef>
              <a:spcAft>
                <a:spcPts val="0"/>
              </a:spcAft>
              <a:buClr>
                <a:schemeClr val="dk1"/>
              </a:buClr>
              <a:buSzPts val="800"/>
              <a:buFont typeface="Arial"/>
              <a:buNone/>
            </a:pPr>
            <a:r>
              <a:rPr lang="en-US" sz="3200" b="1" i="0" u="none" strike="noStrike" cap="none" dirty="0">
                <a:solidFill>
                  <a:schemeClr val="dk1"/>
                </a:solidFill>
                <a:latin typeface="Calibri"/>
                <a:ea typeface="Calibri"/>
                <a:cs typeface="Calibri"/>
                <a:sym typeface="Calibri"/>
              </a:rPr>
              <a:t>INTERNAL FOCUS ON PRACTICES AND POLICIES</a:t>
            </a:r>
          </a:p>
        </p:txBody>
      </p:sp>
      <p:sp>
        <p:nvSpPr>
          <p:cNvPr id="517" name="Shape 517"/>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48</a:t>
            </a:r>
          </a:p>
        </p:txBody>
      </p:sp>
      <p:sp>
        <p:nvSpPr>
          <p:cNvPr id="2" name="Title 1">
            <a:extLst>
              <a:ext uri="{FF2B5EF4-FFF2-40B4-BE49-F238E27FC236}">
                <a16:creationId xmlns:a16="http://schemas.microsoft.com/office/drawing/2014/main" id="{91BD6A23-73AF-40EA-AC73-EBFE2AF5210E}"/>
              </a:ext>
            </a:extLst>
          </p:cNvPr>
          <p:cNvSpPr>
            <a:spLocks noGrp="1"/>
          </p:cNvSpPr>
          <p:nvPr>
            <p:ph type="title" idx="4294967295"/>
          </p:nvPr>
        </p:nvSpPr>
        <p:spPr/>
        <p:txBody>
          <a:bodyPr/>
          <a:lstStyle/>
          <a:p>
            <a:pPr algn="r"/>
            <a:r>
              <a:rPr lang="en-US" sz="4000" b="1" dirty="0">
                <a:solidFill>
                  <a:schemeClr val="bg1"/>
                </a:solidFill>
              </a:rPr>
              <a:t>PRACTICES AND POLICIES</a:t>
            </a:r>
          </a:p>
        </p:txBody>
      </p:sp>
    </p:spTree>
    <p:extLst>
      <p:ext uri="{BB962C8B-B14F-4D97-AF65-F5344CB8AC3E}">
        <p14:creationId xmlns:p14="http://schemas.microsoft.com/office/powerpoint/2010/main" val="168286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457200" y="1600200"/>
            <a:ext cx="4038598" cy="4525963"/>
          </a:xfrm>
          <a:prstGeom prst="rect">
            <a:avLst/>
          </a:prstGeom>
          <a:noFill/>
          <a:ln>
            <a:noFill/>
          </a:ln>
        </p:spPr>
        <p:txBody>
          <a:bodyPr wrap="square" lIns="91425" tIns="91425" rIns="91425" bIns="91425" anchor="t" anchorCtr="0">
            <a:noAutofit/>
          </a:bodyPr>
          <a:lstStyle/>
          <a:p>
            <a:pPr marL="355600" marR="0" lvl="0" indent="-1270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523" name="Shape 523"/>
          <p:cNvSpPr txBox="1">
            <a:spLocks noGrp="1"/>
          </p:cNvSpPr>
          <p:nvPr>
            <p:ph type="body" idx="2"/>
          </p:nvPr>
        </p:nvSpPr>
        <p:spPr>
          <a:xfrm>
            <a:off x="4686300" y="1447800"/>
            <a:ext cx="4038598" cy="4525963"/>
          </a:xfrm>
          <a:prstGeom prst="rect">
            <a:avLst/>
          </a:prstGeom>
          <a:noFill/>
          <a:ln>
            <a:noFill/>
          </a:ln>
        </p:spPr>
        <p:txBody>
          <a:bodyPr wrap="square" lIns="91425" tIns="91425" rIns="91425" bIns="91425" anchor="t" anchorCtr="0">
            <a:noAutofit/>
          </a:bodyPr>
          <a:lstStyle/>
          <a:p>
            <a:pPr marL="342900" marR="0" lvl="0" indent="-342900" algn="l" rtl="0">
              <a:lnSpc>
                <a:spcPct val="9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People with disabilities use the Internet so websites need to be set up for use by screen readers and people who need captions.</a:t>
            </a:r>
          </a:p>
          <a:p>
            <a:pPr marL="342900" marR="0" lvl="0" indent="-342900" algn="l" rtl="0">
              <a:lnSpc>
                <a:spcPct val="90000"/>
              </a:lnSpc>
              <a:spcBef>
                <a:spcPts val="48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Perceive, understand, navigate, and interact</a:t>
            </a:r>
          </a:p>
          <a:p>
            <a:pPr marL="342900" marR="0" lvl="0" indent="-342900" algn="l" rtl="0">
              <a:lnSpc>
                <a:spcPct val="90000"/>
              </a:lnSpc>
              <a:spcBef>
                <a:spcPts val="48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Encompasses all disabilities that affect Web access</a:t>
            </a:r>
          </a:p>
          <a:p>
            <a:pPr marL="342900" marR="0" lvl="0" indent="-342900" algn="l" rtl="0">
              <a:lnSpc>
                <a:spcPct val="90000"/>
              </a:lnSpc>
              <a:spcBef>
                <a:spcPts val="480"/>
              </a:spcBef>
              <a:spcAft>
                <a:spcPts val="0"/>
              </a:spcAft>
              <a:buClr>
                <a:schemeClr val="dk1"/>
              </a:buClr>
              <a:buSzPts val="2000"/>
              <a:buFont typeface="Noto Sans Symbols"/>
              <a:buChar char="❖"/>
            </a:pPr>
            <a:r>
              <a:rPr lang="en-US" sz="2000" b="0" i="0" u="sng" strike="noStrike" cap="none">
                <a:solidFill>
                  <a:schemeClr val="hlink"/>
                </a:solidFill>
                <a:latin typeface="Calibri"/>
                <a:ea typeface="Calibri"/>
                <a:cs typeface="Calibri"/>
                <a:sym typeface="Calibri"/>
                <a:hlinkClick r:id="rId3"/>
              </a:rPr>
              <a:t>See RespectAbility’s webinar on web accessibility</a:t>
            </a:r>
            <a:r>
              <a:rPr lang="en-US" sz="2000" b="0" i="0" u="none" strike="noStrike" cap="none">
                <a:solidFill>
                  <a:schemeClr val="dk1"/>
                </a:solidFill>
                <a:latin typeface="Calibri"/>
                <a:ea typeface="Calibri"/>
                <a:cs typeface="Calibri"/>
                <a:sym typeface="Calibri"/>
              </a:rPr>
              <a:t>.</a:t>
            </a:r>
          </a:p>
          <a:p>
            <a:pPr marL="742950" marR="0" lvl="1" indent="-342900" algn="l" rtl="0">
              <a:lnSpc>
                <a:spcPct val="90000"/>
              </a:lnSpc>
              <a:spcBef>
                <a:spcPts val="480"/>
              </a:spcBef>
              <a:spcAft>
                <a:spcPts val="0"/>
              </a:spcAft>
              <a:buClr>
                <a:schemeClr val="dk1"/>
              </a:buClr>
              <a:buSzPts val="1600"/>
              <a:buFont typeface="Noto Sans Symbols"/>
              <a:buNone/>
            </a:pPr>
            <a:endParaRPr sz="1600" b="0" i="0" u="none" strike="noStrike" cap="none">
              <a:solidFill>
                <a:schemeClr val="dk1"/>
              </a:solidFill>
              <a:latin typeface="Calibri"/>
              <a:ea typeface="Calibri"/>
              <a:cs typeface="Calibri"/>
              <a:sym typeface="Calibri"/>
            </a:endParaRPr>
          </a:p>
          <a:p>
            <a:pPr marL="355600" marR="0" lvl="0" indent="-12700" algn="l" rtl="0">
              <a:lnSpc>
                <a:spcPct val="100000"/>
              </a:lnSpc>
              <a:spcBef>
                <a:spcPts val="56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524" name="Shape 524" descr="image of a banner on a building which contains a person in wheelchair and the phrase &quot;pardon our appearance as we make our selves accessible to people of all abilities&quot;"/>
          <p:cNvPicPr preferRelativeResize="0"/>
          <p:nvPr/>
        </p:nvPicPr>
        <p:blipFill rotWithShape="1">
          <a:blip r:embed="rId4">
            <a:alphaModFix/>
          </a:blip>
          <a:srcRect/>
          <a:stretch/>
        </p:blipFill>
        <p:spPr>
          <a:xfrm>
            <a:off x="779264" y="1600200"/>
            <a:ext cx="3394472" cy="4525963"/>
          </a:xfrm>
          <a:prstGeom prst="rect">
            <a:avLst/>
          </a:prstGeom>
          <a:noFill/>
          <a:ln>
            <a:noFill/>
          </a:ln>
        </p:spPr>
      </p:pic>
      <p:pic>
        <p:nvPicPr>
          <p:cNvPr id="525" name="Shape 525" descr="Image of a globe, connecting people and computers"/>
          <p:cNvPicPr preferRelativeResize="0"/>
          <p:nvPr/>
        </p:nvPicPr>
        <p:blipFill rotWithShape="1">
          <a:blip r:embed="rId5">
            <a:alphaModFix/>
          </a:blip>
          <a:srcRect/>
          <a:stretch/>
        </p:blipFill>
        <p:spPr>
          <a:xfrm>
            <a:off x="5333998" y="4582166"/>
            <a:ext cx="2743199" cy="2057400"/>
          </a:xfrm>
          <a:prstGeom prst="rect">
            <a:avLst/>
          </a:prstGeom>
          <a:noFill/>
          <a:ln>
            <a:noFill/>
          </a:ln>
        </p:spPr>
      </p:pic>
      <p:sp>
        <p:nvSpPr>
          <p:cNvPr id="526" name="Shape 526"/>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49</a:t>
            </a:r>
          </a:p>
        </p:txBody>
      </p:sp>
      <p:sp>
        <p:nvSpPr>
          <p:cNvPr id="2" name="Title 1">
            <a:extLst>
              <a:ext uri="{FF2B5EF4-FFF2-40B4-BE49-F238E27FC236}">
                <a16:creationId xmlns:a16="http://schemas.microsoft.com/office/drawing/2014/main" id="{3C65C6C5-973B-4AE4-9451-87C5476077AA}"/>
              </a:ext>
            </a:extLst>
          </p:cNvPr>
          <p:cNvSpPr>
            <a:spLocks noGrp="1"/>
          </p:cNvSpPr>
          <p:nvPr>
            <p:ph type="title"/>
          </p:nvPr>
        </p:nvSpPr>
        <p:spPr>
          <a:xfrm>
            <a:off x="779264" y="4010"/>
            <a:ext cx="8229600" cy="1143000"/>
          </a:xfrm>
        </p:spPr>
        <p:txBody>
          <a:bodyPr/>
          <a:lstStyle/>
          <a:p>
            <a:pPr algn="r"/>
            <a:r>
              <a:rPr lang="en-US" sz="4000" b="1" dirty="0">
                <a:solidFill>
                  <a:schemeClr val="bg1"/>
                </a:solidFill>
              </a:rPr>
              <a:t>Physical and Web Accessibility</a:t>
            </a:r>
          </a:p>
        </p:txBody>
      </p:sp>
    </p:spTree>
    <p:extLst>
      <p:ext uri="{BB962C8B-B14F-4D97-AF65-F5344CB8AC3E}">
        <p14:creationId xmlns:p14="http://schemas.microsoft.com/office/powerpoint/2010/main" val="2276322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p:nvPr/>
        </p:nvSpPr>
        <p:spPr>
          <a:xfrm>
            <a:off x="3962400" y="1752600"/>
            <a:ext cx="3808104" cy="369332"/>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How to Raise Money for Great Causes!</a:t>
            </a:r>
          </a:p>
        </p:txBody>
      </p:sp>
      <p:sp>
        <p:nvSpPr>
          <p:cNvPr id="535" name="Shape 535"/>
          <p:cNvSpPr txBox="1">
            <a:spLocks noGrp="1"/>
          </p:cNvSpPr>
          <p:nvPr>
            <p:ph type="body" idx="1"/>
          </p:nvPr>
        </p:nvSpPr>
        <p:spPr>
          <a:xfrm>
            <a:off x="334270" y="1371600"/>
            <a:ext cx="8458201" cy="5267966"/>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Noto Sans Symbols"/>
              <a:buChar char="❖"/>
            </a:pPr>
            <a:r>
              <a:rPr lang="en-US" sz="3200" b="0" i="0" u="none" strike="noStrike" cap="none">
                <a:solidFill>
                  <a:schemeClr val="dk1"/>
                </a:solidFill>
                <a:latin typeface="Calibri"/>
                <a:ea typeface="Calibri"/>
                <a:cs typeface="Calibri"/>
                <a:sym typeface="Calibri"/>
              </a:rPr>
              <a:t> Inclusion Coordinator (Central Address for accountability and implementation of this process)</a:t>
            </a:r>
          </a:p>
          <a:p>
            <a:pPr marL="342900" marR="0" lvl="0" indent="-342900" algn="l" rtl="0">
              <a:lnSpc>
                <a:spcPct val="90000"/>
              </a:lnSpc>
              <a:spcBef>
                <a:spcPts val="480"/>
              </a:spcBef>
              <a:spcAft>
                <a:spcPts val="0"/>
              </a:spcAft>
              <a:buClr>
                <a:schemeClr val="dk1"/>
              </a:buClr>
              <a:buSzPts val="3200"/>
              <a:buFont typeface="Noto Sans Symbols"/>
              <a:buChar char="❖"/>
            </a:pPr>
            <a:r>
              <a:rPr lang="en-US" sz="3200" b="0" i="0" u="none" strike="noStrike" cap="none">
                <a:solidFill>
                  <a:schemeClr val="dk1"/>
                </a:solidFill>
                <a:latin typeface="Calibri"/>
                <a:ea typeface="Calibri"/>
                <a:cs typeface="Calibri"/>
                <a:sym typeface="Calibri"/>
              </a:rPr>
              <a:t> Application forms need to have a place for people to request and accommodation</a:t>
            </a:r>
          </a:p>
          <a:p>
            <a:pPr marL="342900" marR="0" lvl="0" indent="-342900" algn="l" rtl="0">
              <a:lnSpc>
                <a:spcPct val="90000"/>
              </a:lnSpc>
              <a:spcBef>
                <a:spcPts val="480"/>
              </a:spcBef>
              <a:spcAft>
                <a:spcPts val="0"/>
              </a:spcAft>
              <a:buClr>
                <a:schemeClr val="dk1"/>
              </a:buClr>
              <a:buSzPts val="3200"/>
              <a:buFont typeface="Noto Sans Symbols"/>
              <a:buChar char="❖"/>
            </a:pPr>
            <a:r>
              <a:rPr lang="en-US" sz="3200" b="0" i="0" u="none" strike="noStrike" cap="none">
                <a:solidFill>
                  <a:schemeClr val="dk1"/>
                </a:solidFill>
                <a:latin typeface="Calibri"/>
                <a:ea typeface="Calibri"/>
                <a:cs typeface="Calibri"/>
                <a:sym typeface="Calibri"/>
              </a:rPr>
              <a:t> Mission Statement and Inclusion Policy should be on your website</a:t>
            </a:r>
          </a:p>
          <a:p>
            <a:pPr marL="342900" marR="0" lvl="0" indent="-342900" algn="l" rtl="0">
              <a:lnSpc>
                <a:spcPct val="90000"/>
              </a:lnSpc>
              <a:spcBef>
                <a:spcPts val="480"/>
              </a:spcBef>
              <a:spcAft>
                <a:spcPts val="0"/>
              </a:spcAft>
              <a:buClr>
                <a:schemeClr val="dk1"/>
              </a:buClr>
              <a:buSzPts val="3200"/>
              <a:buFont typeface="Noto Sans Symbols"/>
              <a:buChar char="❖"/>
            </a:pPr>
            <a:r>
              <a:rPr lang="en-US" sz="3200" b="0" i="0" u="none" strike="noStrike" cap="none">
                <a:solidFill>
                  <a:schemeClr val="dk1"/>
                </a:solidFill>
                <a:latin typeface="Calibri"/>
                <a:ea typeface="Calibri"/>
                <a:cs typeface="Calibri"/>
                <a:sym typeface="Calibri"/>
              </a:rPr>
              <a:t> Line on all program invites should Offer accommodations and note ADA accessibility</a:t>
            </a:r>
          </a:p>
          <a:p>
            <a:pPr marL="342900" marR="0" lvl="0" indent="-342900" algn="l" rtl="0">
              <a:lnSpc>
                <a:spcPct val="90000"/>
              </a:lnSpc>
              <a:spcBef>
                <a:spcPts val="480"/>
              </a:spcBef>
              <a:spcAft>
                <a:spcPts val="0"/>
              </a:spcAft>
              <a:buClr>
                <a:schemeClr val="dk1"/>
              </a:buClr>
              <a:buSzPts val="3200"/>
              <a:buFont typeface="Noto Sans Symbols"/>
              <a:buChar char="❖"/>
            </a:pPr>
            <a:r>
              <a:rPr lang="en-US" sz="3200" b="0" i="0" u="none" strike="noStrike" cap="none">
                <a:solidFill>
                  <a:schemeClr val="dk1"/>
                </a:solidFill>
                <a:latin typeface="Calibri"/>
                <a:ea typeface="Calibri"/>
                <a:cs typeface="Calibri"/>
                <a:sym typeface="Calibri"/>
              </a:rPr>
              <a:t>HR Evaluation and grant manager evaluation includes diversity as a performance metric.</a:t>
            </a:r>
          </a:p>
        </p:txBody>
      </p:sp>
      <p:sp>
        <p:nvSpPr>
          <p:cNvPr id="536" name="Shape 536"/>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50</a:t>
            </a:r>
          </a:p>
        </p:txBody>
      </p:sp>
      <p:sp>
        <p:nvSpPr>
          <p:cNvPr id="2" name="Title 1">
            <a:extLst>
              <a:ext uri="{FF2B5EF4-FFF2-40B4-BE49-F238E27FC236}">
                <a16:creationId xmlns:a16="http://schemas.microsoft.com/office/drawing/2014/main" id="{42C3C3DF-4593-43AA-87AC-52717EFEACE1}"/>
              </a:ext>
            </a:extLst>
          </p:cNvPr>
          <p:cNvSpPr>
            <a:spLocks noGrp="1"/>
          </p:cNvSpPr>
          <p:nvPr>
            <p:ph type="title"/>
          </p:nvPr>
        </p:nvSpPr>
        <p:spPr/>
        <p:txBody>
          <a:bodyPr/>
          <a:lstStyle/>
          <a:p>
            <a:pPr algn="r"/>
            <a:r>
              <a:rPr lang="en-US" sz="4000" b="1" dirty="0">
                <a:solidFill>
                  <a:schemeClr val="bg1"/>
                </a:solidFill>
              </a:rPr>
              <a:t>Policies and Practices</a:t>
            </a:r>
          </a:p>
        </p:txBody>
      </p:sp>
    </p:spTree>
    <p:extLst>
      <p:ext uri="{BB962C8B-B14F-4D97-AF65-F5344CB8AC3E}">
        <p14:creationId xmlns:p14="http://schemas.microsoft.com/office/powerpoint/2010/main" val="4143351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3" name="Shape 543"/>
          <p:cNvSpPr txBox="1">
            <a:spLocks noGrp="1"/>
          </p:cNvSpPr>
          <p:nvPr>
            <p:ph type="body" idx="1"/>
          </p:nvPr>
        </p:nvSpPr>
        <p:spPr>
          <a:xfrm>
            <a:off x="457200" y="1341437"/>
            <a:ext cx="8705054" cy="4525963"/>
          </a:xfrm>
          <a:prstGeom prst="rect">
            <a:avLst/>
          </a:prstGeom>
          <a:noFill/>
          <a:ln>
            <a:noFill/>
          </a:ln>
        </p:spPr>
        <p:txBody>
          <a:bodyPr wrap="square" lIns="91425" tIns="45700" rIns="91425" bIns="45700" anchor="t" anchorCtr="0">
            <a:noAutofit/>
          </a:bodyPr>
          <a:lstStyle/>
          <a:p>
            <a:pPr marL="0" marR="0" lvl="0" indent="-50800" algn="l" rtl="0">
              <a:lnSpc>
                <a:spcPct val="100000"/>
              </a:lnSpc>
              <a:spcBef>
                <a:spcPts val="0"/>
              </a:spcBef>
              <a:spcAft>
                <a:spcPts val="0"/>
              </a:spcAft>
              <a:buClr>
                <a:schemeClr val="dk1"/>
              </a:buClr>
              <a:buSzPts val="800"/>
              <a:buFont typeface="Arial"/>
              <a:buNone/>
            </a:pPr>
            <a:r>
              <a:rPr lang="en-US" sz="3200" b="1" i="0" u="none" strike="noStrike" cap="none">
                <a:solidFill>
                  <a:schemeClr val="dk1"/>
                </a:solidFill>
                <a:latin typeface="Calibri"/>
                <a:ea typeface="Calibri"/>
                <a:cs typeface="Calibri"/>
                <a:sym typeface="Calibri"/>
              </a:rPr>
              <a:t>Remember: ATP- Ask the Person</a:t>
            </a:r>
          </a:p>
          <a:p>
            <a:pPr marL="342900" marR="0" lvl="0" indent="-342900" algn="l" rtl="0">
              <a:lnSpc>
                <a:spcPct val="90000"/>
              </a:lnSpc>
              <a:spcBef>
                <a:spcPts val="480"/>
              </a:spcBef>
              <a:spcAft>
                <a:spcPts val="0"/>
              </a:spcAft>
              <a:buClr>
                <a:schemeClr val="dk1"/>
              </a:buClr>
              <a:buSzPts val="3200"/>
              <a:buFont typeface="Noto Sans Symbols"/>
              <a:buChar char="❖"/>
            </a:pPr>
            <a:r>
              <a:rPr lang="en-US" sz="3200" b="0" i="0" u="none" strike="noStrike" cap="none">
                <a:solidFill>
                  <a:schemeClr val="dk1"/>
                </a:solidFill>
                <a:latin typeface="Calibri"/>
                <a:ea typeface="Calibri"/>
                <a:cs typeface="Calibri"/>
                <a:sym typeface="Calibri"/>
              </a:rPr>
              <a:t>Line on All Forms- ok to say you need notice</a:t>
            </a:r>
          </a:p>
          <a:p>
            <a:pPr marL="342900" marR="0" lvl="0" indent="-342900" algn="l" rtl="0">
              <a:lnSpc>
                <a:spcPct val="90000"/>
              </a:lnSpc>
              <a:spcBef>
                <a:spcPts val="480"/>
              </a:spcBef>
              <a:spcAft>
                <a:spcPts val="0"/>
              </a:spcAft>
              <a:buClr>
                <a:schemeClr val="dk1"/>
              </a:buClr>
              <a:buSzPts val="3200"/>
              <a:buFont typeface="Noto Sans Symbols"/>
              <a:buChar char="❖"/>
            </a:pPr>
            <a:r>
              <a:rPr lang="en-US" sz="3200" b="0" i="0" u="none" strike="noStrike" cap="none">
                <a:solidFill>
                  <a:schemeClr val="dk1"/>
                </a:solidFill>
                <a:latin typeface="Calibri"/>
                <a:ea typeface="Calibri"/>
                <a:cs typeface="Calibri"/>
                <a:sym typeface="Calibri"/>
              </a:rPr>
              <a:t>Checklist for Events</a:t>
            </a:r>
          </a:p>
          <a:p>
            <a:pPr marL="342900" marR="0" lvl="0" indent="-342900" algn="l" rtl="0">
              <a:lnSpc>
                <a:spcPct val="90000"/>
              </a:lnSpc>
              <a:spcBef>
                <a:spcPts val="480"/>
              </a:spcBef>
              <a:spcAft>
                <a:spcPts val="0"/>
              </a:spcAft>
              <a:buClr>
                <a:schemeClr val="dk1"/>
              </a:buClr>
              <a:buSzPts val="3200"/>
              <a:buFont typeface="Noto Sans Symbols"/>
              <a:buChar char="❖"/>
            </a:pPr>
            <a:r>
              <a:rPr lang="en-US" sz="3200" b="0" i="0" u="none" strike="noStrike" cap="none">
                <a:solidFill>
                  <a:schemeClr val="dk1"/>
                </a:solidFill>
                <a:latin typeface="Calibri"/>
                <a:ea typeface="Calibri"/>
                <a:cs typeface="Calibri"/>
                <a:sym typeface="Calibri"/>
              </a:rPr>
              <a:t>List of Volunteers or Staff for Meeting Key Needs</a:t>
            </a:r>
          </a:p>
          <a:p>
            <a:pPr marL="0" marR="0" lvl="0" indent="-50800" algn="l" rtl="0">
              <a:lnSpc>
                <a:spcPct val="100000"/>
              </a:lnSpc>
              <a:spcBef>
                <a:spcPts val="640"/>
              </a:spcBef>
              <a:spcAft>
                <a:spcPts val="0"/>
              </a:spcAft>
              <a:buClr>
                <a:schemeClr val="dk1"/>
              </a:buClr>
              <a:buSzPts val="800"/>
              <a:buFont typeface="Arial"/>
              <a:buNone/>
            </a:pPr>
            <a:endParaRPr sz="3200" b="0" i="0" u="none" strike="noStrike" cap="none">
              <a:solidFill>
                <a:schemeClr val="dk1"/>
              </a:solidFill>
              <a:latin typeface="Calibri"/>
              <a:ea typeface="Calibri"/>
              <a:cs typeface="Calibri"/>
              <a:sym typeface="Calibri"/>
            </a:endParaRPr>
          </a:p>
        </p:txBody>
      </p:sp>
      <p:pic>
        <p:nvPicPr>
          <p:cNvPr id="544" name="Shape 544" descr="image containing stylized blue signs of a blind person using a white cane, a handicap sign, sign language hands, and a question mark"/>
          <p:cNvPicPr preferRelativeResize="0"/>
          <p:nvPr/>
        </p:nvPicPr>
        <p:blipFill rotWithShape="1">
          <a:blip r:embed="rId3">
            <a:alphaModFix/>
          </a:blip>
          <a:srcRect/>
          <a:stretch/>
        </p:blipFill>
        <p:spPr>
          <a:xfrm>
            <a:off x="634204" y="3604417"/>
            <a:ext cx="7893844" cy="1981199"/>
          </a:xfrm>
          <a:prstGeom prst="rect">
            <a:avLst/>
          </a:prstGeom>
          <a:noFill/>
          <a:ln>
            <a:noFill/>
          </a:ln>
        </p:spPr>
      </p:pic>
      <p:sp>
        <p:nvSpPr>
          <p:cNvPr id="545" name="Shape 545"/>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51</a:t>
            </a:r>
          </a:p>
        </p:txBody>
      </p:sp>
      <p:sp>
        <p:nvSpPr>
          <p:cNvPr id="2" name="Title 1">
            <a:extLst>
              <a:ext uri="{FF2B5EF4-FFF2-40B4-BE49-F238E27FC236}">
                <a16:creationId xmlns:a16="http://schemas.microsoft.com/office/drawing/2014/main" id="{E812C0CD-C4A7-4FAA-BB41-553C6273EEAE}"/>
              </a:ext>
            </a:extLst>
          </p:cNvPr>
          <p:cNvSpPr>
            <a:spLocks noGrp="1"/>
          </p:cNvSpPr>
          <p:nvPr>
            <p:ph type="title"/>
          </p:nvPr>
        </p:nvSpPr>
        <p:spPr/>
        <p:txBody>
          <a:bodyPr/>
          <a:lstStyle/>
          <a:p>
            <a:pPr algn="r"/>
            <a:r>
              <a:rPr lang="en-US" sz="4000" b="1" dirty="0">
                <a:solidFill>
                  <a:schemeClr val="bg1"/>
                </a:solidFill>
              </a:rPr>
              <a:t>Programming</a:t>
            </a:r>
          </a:p>
        </p:txBody>
      </p:sp>
    </p:spTree>
    <p:extLst>
      <p:ext uri="{BB962C8B-B14F-4D97-AF65-F5344CB8AC3E}">
        <p14:creationId xmlns:p14="http://schemas.microsoft.com/office/powerpoint/2010/main" val="617409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Shape 551" descr="image of a teenage boy with a guitar with text stating  “your words, attitudes &amp; actions impact my life more than my disability.”"/>
          <p:cNvPicPr preferRelativeResize="0">
            <a:picLocks noGrp="1"/>
          </p:cNvPicPr>
          <p:nvPr>
            <p:ph type="body" idx="1"/>
          </p:nvPr>
        </p:nvPicPr>
        <p:blipFill rotWithShape="1">
          <a:blip r:embed="rId3">
            <a:alphaModFix/>
          </a:blip>
          <a:srcRect/>
          <a:stretch/>
        </p:blipFill>
        <p:spPr>
          <a:xfrm>
            <a:off x="404812" y="1752600"/>
            <a:ext cx="2949600" cy="2209800"/>
          </a:xfrm>
          <a:prstGeom prst="rect">
            <a:avLst/>
          </a:prstGeom>
          <a:noFill/>
          <a:ln>
            <a:noFill/>
          </a:ln>
        </p:spPr>
      </p:pic>
      <p:sp>
        <p:nvSpPr>
          <p:cNvPr id="552" name="Shape 552"/>
          <p:cNvSpPr txBox="1">
            <a:spLocks noGrp="1"/>
          </p:cNvSpPr>
          <p:nvPr>
            <p:ph type="body" idx="1"/>
          </p:nvPr>
        </p:nvSpPr>
        <p:spPr>
          <a:xfrm>
            <a:off x="3429000" y="1676400"/>
            <a:ext cx="5714998" cy="4068763"/>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Source Sans Pro"/>
                <a:ea typeface="Source Sans Pro"/>
                <a:cs typeface="Source Sans Pro"/>
                <a:sym typeface="Source Sans Pro"/>
              </a:rPr>
              <a:t>Everyone responds to language differently</a:t>
            </a:r>
          </a:p>
          <a:p>
            <a:pPr marL="342900" marR="0" lvl="0" indent="-342900" algn="l" rtl="0">
              <a:lnSpc>
                <a:spcPct val="90000"/>
              </a:lnSpc>
              <a:spcBef>
                <a:spcPts val="480"/>
              </a:spcBef>
              <a:spcAft>
                <a:spcPts val="0"/>
              </a:spcAft>
              <a:buClr>
                <a:schemeClr val="dk1"/>
              </a:buClr>
              <a:buSzPts val="2800"/>
              <a:buFont typeface="Noto Sans Symbols"/>
              <a:buChar char="❖"/>
            </a:pPr>
            <a:r>
              <a:rPr lang="en-US" sz="2800" b="0" i="0" u="none" strike="noStrike" cap="none">
                <a:solidFill>
                  <a:schemeClr val="dk1"/>
                </a:solidFill>
                <a:latin typeface="Source Sans Pro"/>
                <a:ea typeface="Source Sans Pro"/>
                <a:cs typeface="Source Sans Pro"/>
                <a:sym typeface="Source Sans Pro"/>
              </a:rPr>
              <a:t>Focus on being respectful and polite</a:t>
            </a:r>
          </a:p>
          <a:p>
            <a:pPr marL="342900" marR="0" lvl="0" indent="-342900" algn="l" rtl="0">
              <a:lnSpc>
                <a:spcPct val="90000"/>
              </a:lnSpc>
              <a:spcBef>
                <a:spcPts val="480"/>
              </a:spcBef>
              <a:spcAft>
                <a:spcPts val="0"/>
              </a:spcAft>
              <a:buClr>
                <a:schemeClr val="dk1"/>
              </a:buClr>
              <a:buSzPts val="2800"/>
              <a:buFont typeface="Noto Sans Symbols"/>
              <a:buChar char="❖"/>
            </a:pPr>
            <a:r>
              <a:rPr lang="en-US" sz="2800" b="0" i="0" u="none" strike="noStrike" cap="none">
                <a:solidFill>
                  <a:schemeClr val="dk1"/>
                </a:solidFill>
                <a:latin typeface="Source Sans Pro"/>
                <a:ea typeface="Source Sans Pro"/>
                <a:cs typeface="Source Sans Pro"/>
                <a:sym typeface="Source Sans Pro"/>
              </a:rPr>
              <a:t>Start out communication by introducing yourself as you would in any other situation</a:t>
            </a:r>
          </a:p>
          <a:p>
            <a:pPr marL="342900" marR="0" lvl="0" indent="-342900" algn="l" rtl="0">
              <a:lnSpc>
                <a:spcPct val="90000"/>
              </a:lnSpc>
              <a:spcBef>
                <a:spcPts val="480"/>
              </a:spcBef>
              <a:spcAft>
                <a:spcPts val="0"/>
              </a:spcAft>
              <a:buClr>
                <a:schemeClr val="dk1"/>
              </a:buClr>
              <a:buSzPts val="2800"/>
              <a:buFont typeface="Noto Sans Symbols"/>
              <a:buChar char="❖"/>
            </a:pPr>
            <a:r>
              <a:rPr lang="en-US" sz="2800" b="0" i="0" u="none" strike="noStrike" cap="none">
                <a:solidFill>
                  <a:schemeClr val="dk1"/>
                </a:solidFill>
                <a:latin typeface="Source Sans Pro"/>
                <a:ea typeface="Source Sans Pro"/>
                <a:cs typeface="Source Sans Pro"/>
                <a:sym typeface="Source Sans Pro"/>
              </a:rPr>
              <a:t>Adapt communication as necessary or requested</a:t>
            </a:r>
          </a:p>
          <a:p>
            <a:pPr marL="0" marR="0" lvl="0" indent="-44450" algn="l" rtl="0">
              <a:lnSpc>
                <a:spcPct val="90000"/>
              </a:lnSpc>
              <a:spcBef>
                <a:spcPts val="560"/>
              </a:spcBef>
              <a:spcAft>
                <a:spcPts val="0"/>
              </a:spcAft>
              <a:buClr>
                <a:schemeClr val="dk1"/>
              </a:buClr>
              <a:buSzPts val="700"/>
              <a:buFont typeface="Arial"/>
              <a:buNone/>
            </a:pPr>
            <a:endParaRPr sz="2800" b="0" i="0" u="none" strike="noStrike" cap="none">
              <a:solidFill>
                <a:schemeClr val="dk1"/>
              </a:solidFill>
              <a:latin typeface="Calibri"/>
              <a:ea typeface="Calibri"/>
              <a:cs typeface="Calibri"/>
              <a:sym typeface="Calibri"/>
            </a:endParaRPr>
          </a:p>
        </p:txBody>
      </p:sp>
      <p:sp>
        <p:nvSpPr>
          <p:cNvPr id="553" name="Shape 553"/>
          <p:cNvSpPr txBox="1"/>
          <p:nvPr/>
        </p:nvSpPr>
        <p:spPr>
          <a:xfrm>
            <a:off x="381000" y="4114800"/>
            <a:ext cx="3048000" cy="646112"/>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Pictured: Teenage boy with guitar, words on picture “your words, attitudes &amp; actions impact my life more than my disability.”</a:t>
            </a:r>
          </a:p>
        </p:txBody>
      </p:sp>
      <p:sp>
        <p:nvSpPr>
          <p:cNvPr id="554" name="Shape 554"/>
          <p:cNvSpPr txBox="1">
            <a:spLocks noGrp="1"/>
          </p:cNvSpPr>
          <p:nvPr>
            <p:ph type="title"/>
          </p:nvPr>
        </p:nvSpPr>
        <p:spPr>
          <a:xfrm>
            <a:off x="51400" y="41150"/>
            <a:ext cx="9144000" cy="1066800"/>
          </a:xfrm>
          <a:prstGeom prst="rect">
            <a:avLst/>
          </a:prstGeom>
          <a:noFill/>
          <a:ln>
            <a:noFill/>
          </a:ln>
        </p:spPr>
        <p:txBody>
          <a:bodyPr wrap="square" lIns="91425" tIns="45700" rIns="91425" bIns="45700" anchor="ctr" anchorCtr="0">
            <a:noAutofit/>
          </a:bodyPr>
          <a:lstStyle/>
          <a:p>
            <a:pPr marL="0" marR="0" lvl="0" indent="-85725" algn="r" rtl="0">
              <a:lnSpc>
                <a:spcPct val="100000"/>
              </a:lnSpc>
              <a:spcBef>
                <a:spcPts val="0"/>
              </a:spcBef>
              <a:spcAft>
                <a:spcPts val="0"/>
              </a:spcAft>
              <a:buClr>
                <a:schemeClr val="lt1"/>
              </a:buClr>
              <a:buSzPts val="1350"/>
              <a:buFont typeface="Calibri"/>
              <a:buNone/>
            </a:pPr>
            <a:r>
              <a:rPr lang="en-US" sz="4000" b="1" i="0" u="none" strike="noStrike" cap="none" dirty="0">
                <a:solidFill>
                  <a:schemeClr val="lt1"/>
                </a:solidFill>
                <a:latin typeface="Calibri"/>
                <a:ea typeface="Calibri"/>
                <a:cs typeface="Calibri"/>
                <a:sym typeface="Calibri"/>
              </a:rPr>
              <a:t>Best Practices</a:t>
            </a:r>
          </a:p>
        </p:txBody>
      </p:sp>
      <p:sp>
        <p:nvSpPr>
          <p:cNvPr id="555" name="Shape 555"/>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52</a:t>
            </a:r>
          </a:p>
        </p:txBody>
      </p:sp>
    </p:spTree>
    <p:extLst>
      <p:ext uri="{BB962C8B-B14F-4D97-AF65-F5344CB8AC3E}">
        <p14:creationId xmlns:p14="http://schemas.microsoft.com/office/powerpoint/2010/main" val="479585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457200" y="1535112"/>
            <a:ext cx="4040187" cy="639762"/>
          </a:xfrm>
          <a:prstGeom prst="rect">
            <a:avLst/>
          </a:prstGeom>
          <a:noFill/>
          <a:ln>
            <a:noFill/>
          </a:ln>
        </p:spPr>
        <p:txBody>
          <a:bodyPr wrap="square" lIns="91425" tIns="45700" rIns="91425" bIns="45700" anchor="b" anchorCtr="0">
            <a:noAutofit/>
          </a:bodyPr>
          <a:lstStyle/>
          <a:p>
            <a:pPr marL="0" marR="0" lvl="0" indent="-38100" algn="l" rtl="0">
              <a:lnSpc>
                <a:spcPct val="100000"/>
              </a:lnSpc>
              <a:spcBef>
                <a:spcPts val="0"/>
              </a:spcBef>
              <a:spcAft>
                <a:spcPts val="0"/>
              </a:spcAft>
              <a:buClr>
                <a:schemeClr val="dk1"/>
              </a:buClr>
              <a:buSzPts val="600"/>
              <a:buFont typeface="Arial"/>
              <a:buNone/>
            </a:pPr>
            <a:r>
              <a:rPr lang="en-US" sz="2400" b="1" i="0" u="none" strike="noStrike" cap="none">
                <a:solidFill>
                  <a:schemeClr val="dk1"/>
                </a:solidFill>
                <a:latin typeface="Calibri"/>
                <a:ea typeface="Calibri"/>
                <a:cs typeface="Calibri"/>
                <a:sym typeface="Calibri"/>
              </a:rPr>
              <a:t>            Please say</a:t>
            </a:r>
          </a:p>
        </p:txBody>
      </p:sp>
      <p:sp>
        <p:nvSpPr>
          <p:cNvPr id="562" name="Shape 562"/>
          <p:cNvSpPr txBox="1">
            <a:spLocks noGrp="1"/>
          </p:cNvSpPr>
          <p:nvPr>
            <p:ph type="body" idx="2"/>
          </p:nvPr>
        </p:nvSpPr>
        <p:spPr>
          <a:xfrm>
            <a:off x="457200" y="2174875"/>
            <a:ext cx="4040187" cy="3951286"/>
          </a:xfrm>
          <a:prstGeom prst="rect">
            <a:avLst/>
          </a:prstGeom>
          <a:noFill/>
          <a:ln>
            <a:noFill/>
          </a:ln>
        </p:spPr>
        <p:txBody>
          <a:bodyPr wrap="square" lIns="91425" tIns="45700" rIns="91425" bIns="45700" anchor="t" anchorCtr="0">
            <a:noAutofit/>
          </a:bodyPr>
          <a:lstStyle/>
          <a:p>
            <a:pPr marL="800100" marR="0" lvl="1" indent="-342900" algn="l" rtl="0">
              <a:lnSpc>
                <a:spcPct val="80000"/>
              </a:lnSpc>
              <a:spcBef>
                <a:spcPts val="0"/>
              </a:spcBef>
              <a:spcAft>
                <a:spcPts val="0"/>
              </a:spcAft>
              <a:buClr>
                <a:schemeClr val="dk1"/>
              </a:buClr>
              <a:buSzPts val="1882"/>
              <a:buFont typeface="Noto Sans Symbols"/>
              <a:buChar char="❖"/>
            </a:pPr>
            <a:r>
              <a:rPr lang="en-US" sz="1960" b="0" i="0" u="none" strike="noStrike" cap="none">
                <a:solidFill>
                  <a:schemeClr val="dk1"/>
                </a:solidFill>
                <a:latin typeface="Source Sans Pro"/>
                <a:ea typeface="Source Sans Pro"/>
                <a:cs typeface="Source Sans Pro"/>
                <a:sym typeface="Source Sans Pro"/>
              </a:rPr>
              <a:t>Person with a disability</a:t>
            </a:r>
          </a:p>
          <a:p>
            <a:pPr marL="800100" marR="0" lvl="1" indent="-342900" algn="l" rtl="0">
              <a:lnSpc>
                <a:spcPct val="80000"/>
              </a:lnSpc>
              <a:spcBef>
                <a:spcPts val="392"/>
              </a:spcBef>
              <a:spcAft>
                <a:spcPts val="0"/>
              </a:spcAft>
              <a:buClr>
                <a:schemeClr val="dk1"/>
              </a:buClr>
              <a:buSzPts val="1882"/>
              <a:buFont typeface="Noto Sans Symbols"/>
              <a:buChar char="❖"/>
            </a:pPr>
            <a:r>
              <a:rPr lang="en-US" sz="1960" b="0" i="0" u="none" strike="noStrike" cap="none">
                <a:solidFill>
                  <a:schemeClr val="dk1"/>
                </a:solidFill>
                <a:latin typeface="Source Sans Pro"/>
                <a:ea typeface="Source Sans Pro"/>
                <a:cs typeface="Source Sans Pro"/>
                <a:sym typeface="Source Sans Pro"/>
              </a:rPr>
              <a:t>Person who has/had a stroke/Polio/MS</a:t>
            </a:r>
          </a:p>
          <a:p>
            <a:pPr marL="800100" marR="0" lvl="1" indent="-342900" algn="l" rtl="0">
              <a:lnSpc>
                <a:spcPct val="80000"/>
              </a:lnSpc>
              <a:spcBef>
                <a:spcPts val="392"/>
              </a:spcBef>
              <a:spcAft>
                <a:spcPts val="0"/>
              </a:spcAft>
              <a:buClr>
                <a:schemeClr val="dk1"/>
              </a:buClr>
              <a:buSzPts val="1882"/>
              <a:buFont typeface="Noto Sans Symbols"/>
              <a:buChar char="❖"/>
            </a:pPr>
            <a:r>
              <a:rPr lang="en-US" sz="1960" b="0" i="0" u="none" strike="noStrike" cap="none">
                <a:solidFill>
                  <a:schemeClr val="dk1"/>
                </a:solidFill>
                <a:latin typeface="Source Sans Pro"/>
                <a:ea typeface="Source Sans Pro"/>
                <a:cs typeface="Source Sans Pro"/>
                <a:sym typeface="Source Sans Pro"/>
              </a:rPr>
              <a:t>Person who uses a wheelchair</a:t>
            </a:r>
          </a:p>
          <a:p>
            <a:pPr marL="800100" marR="0" lvl="1" indent="-342900" algn="l" rtl="0">
              <a:lnSpc>
                <a:spcPct val="80000"/>
              </a:lnSpc>
              <a:spcBef>
                <a:spcPts val="392"/>
              </a:spcBef>
              <a:spcAft>
                <a:spcPts val="0"/>
              </a:spcAft>
              <a:buClr>
                <a:schemeClr val="dk1"/>
              </a:buClr>
              <a:buSzPts val="1882"/>
              <a:buFont typeface="Noto Sans Symbols"/>
              <a:buChar char="❖"/>
            </a:pPr>
            <a:r>
              <a:rPr lang="en-US" sz="1960" b="0" i="0" u="none" strike="noStrike" cap="none">
                <a:solidFill>
                  <a:schemeClr val="dk1"/>
                </a:solidFill>
                <a:latin typeface="Source Sans Pro"/>
                <a:ea typeface="Source Sans Pro"/>
                <a:cs typeface="Source Sans Pro"/>
                <a:sym typeface="Source Sans Pro"/>
              </a:rPr>
              <a:t>Person who is blind/person with a visual impairment</a:t>
            </a:r>
          </a:p>
          <a:p>
            <a:pPr marL="800100" marR="0" lvl="1" indent="-342900" algn="l" rtl="0">
              <a:lnSpc>
                <a:spcPct val="80000"/>
              </a:lnSpc>
              <a:spcBef>
                <a:spcPts val="392"/>
              </a:spcBef>
              <a:spcAft>
                <a:spcPts val="0"/>
              </a:spcAft>
              <a:buClr>
                <a:schemeClr val="dk1"/>
              </a:buClr>
              <a:buSzPts val="1882"/>
              <a:buFont typeface="Noto Sans Symbols"/>
              <a:buChar char="❖"/>
            </a:pPr>
            <a:r>
              <a:rPr lang="en-US" sz="1960" b="0" i="0" u="none" strike="noStrike" cap="none">
                <a:solidFill>
                  <a:schemeClr val="dk1"/>
                </a:solidFill>
                <a:latin typeface="Source Sans Pro"/>
                <a:ea typeface="Source Sans Pro"/>
                <a:cs typeface="Source Sans Pro"/>
                <a:sym typeface="Source Sans Pro"/>
              </a:rPr>
              <a:t>Person who is deaf/person with a hearing impairment</a:t>
            </a:r>
          </a:p>
          <a:p>
            <a:pPr marL="800100" marR="0" lvl="1" indent="-342900" algn="l" rtl="0">
              <a:lnSpc>
                <a:spcPct val="80000"/>
              </a:lnSpc>
              <a:spcBef>
                <a:spcPts val="392"/>
              </a:spcBef>
              <a:spcAft>
                <a:spcPts val="0"/>
              </a:spcAft>
              <a:buClr>
                <a:schemeClr val="dk1"/>
              </a:buClr>
              <a:buSzPts val="1882"/>
              <a:buFont typeface="Noto Sans Symbols"/>
              <a:buChar char="❖"/>
            </a:pPr>
            <a:r>
              <a:rPr lang="en-US" sz="1960" b="0" i="0" u="none" strike="noStrike" cap="none">
                <a:solidFill>
                  <a:schemeClr val="dk1"/>
                </a:solidFill>
                <a:latin typeface="Source Sans Pro"/>
                <a:ea typeface="Source Sans Pro"/>
                <a:cs typeface="Source Sans Pro"/>
                <a:sym typeface="Source Sans Pro"/>
              </a:rPr>
              <a:t>Person with a mental illness</a:t>
            </a:r>
            <a:br>
              <a:rPr lang="en-US" sz="1400" b="0" i="0" u="none" strike="noStrike" cap="none">
                <a:solidFill>
                  <a:schemeClr val="dk1"/>
                </a:solidFill>
                <a:latin typeface="Calibri"/>
                <a:ea typeface="Calibri"/>
                <a:cs typeface="Calibri"/>
                <a:sym typeface="Calibri"/>
              </a:rPr>
            </a:br>
            <a:endParaRPr lang="en-US" sz="1400" b="0" i="0" u="none" strike="noStrike" cap="none">
              <a:solidFill>
                <a:schemeClr val="dk1"/>
              </a:solidFill>
              <a:latin typeface="Calibri"/>
              <a:ea typeface="Calibri"/>
              <a:cs typeface="Calibri"/>
              <a:sym typeface="Calibri"/>
            </a:endParaRPr>
          </a:p>
          <a:p>
            <a:pPr marL="742950" marR="0" lvl="1" indent="-307975" algn="l" rtl="0">
              <a:lnSpc>
                <a:spcPct val="80000"/>
              </a:lnSpc>
              <a:spcBef>
                <a:spcPts val="280"/>
              </a:spcBef>
              <a:spcAft>
                <a:spcPts val="0"/>
              </a:spcAft>
              <a:buClr>
                <a:schemeClr val="dk1"/>
              </a:buClr>
              <a:buSzPts val="350"/>
              <a:buFont typeface="Arial"/>
              <a:buNone/>
            </a:pPr>
            <a:endParaRPr sz="1400" b="0" i="0" u="none" strike="noStrike" cap="none">
              <a:solidFill>
                <a:schemeClr val="dk1"/>
              </a:solidFill>
              <a:latin typeface="Source Sans Pro"/>
              <a:ea typeface="Source Sans Pro"/>
              <a:cs typeface="Source Sans Pro"/>
              <a:sym typeface="Source Sans Pro"/>
            </a:endParaRPr>
          </a:p>
          <a:p>
            <a:pPr marL="342900" marR="0" lvl="0" indent="-369554" algn="l" rtl="0">
              <a:lnSpc>
                <a:spcPct val="80000"/>
              </a:lnSpc>
              <a:spcBef>
                <a:spcPts val="336"/>
              </a:spcBef>
              <a:spcAft>
                <a:spcPts val="0"/>
              </a:spcAft>
              <a:buClr>
                <a:schemeClr val="dk1"/>
              </a:buClr>
              <a:buSzPts val="420"/>
              <a:buFont typeface="Arial"/>
              <a:buNone/>
            </a:pPr>
            <a:endParaRPr sz="1679" b="0" i="0" u="none" strike="noStrike" cap="none">
              <a:solidFill>
                <a:schemeClr val="dk1"/>
              </a:solidFill>
              <a:latin typeface="Calibri"/>
              <a:ea typeface="Calibri"/>
              <a:cs typeface="Calibri"/>
              <a:sym typeface="Calibri"/>
            </a:endParaRPr>
          </a:p>
        </p:txBody>
      </p:sp>
      <p:sp>
        <p:nvSpPr>
          <p:cNvPr id="563" name="Shape 563"/>
          <p:cNvSpPr txBox="1">
            <a:spLocks noGrp="1"/>
          </p:cNvSpPr>
          <p:nvPr>
            <p:ph type="body" idx="3"/>
          </p:nvPr>
        </p:nvSpPr>
        <p:spPr>
          <a:xfrm>
            <a:off x="4876800" y="1447800"/>
            <a:ext cx="4041773" cy="727073"/>
          </a:xfrm>
          <a:prstGeom prst="rect">
            <a:avLst/>
          </a:prstGeom>
          <a:noFill/>
          <a:ln>
            <a:noFill/>
          </a:ln>
        </p:spPr>
        <p:txBody>
          <a:bodyPr wrap="square" lIns="91425" tIns="45700" rIns="91425" bIns="45700" anchor="b" anchorCtr="0">
            <a:noAutofit/>
          </a:bodyPr>
          <a:lstStyle/>
          <a:p>
            <a:pPr marL="0" marR="0" lvl="0" indent="-38100" algn="l" rtl="0">
              <a:lnSpc>
                <a:spcPct val="100000"/>
              </a:lnSpc>
              <a:spcBef>
                <a:spcPts val="0"/>
              </a:spcBef>
              <a:spcAft>
                <a:spcPts val="0"/>
              </a:spcAft>
              <a:buClr>
                <a:schemeClr val="dk1"/>
              </a:buClr>
              <a:buSzPts val="600"/>
              <a:buFont typeface="Arial"/>
              <a:buNone/>
            </a:pPr>
            <a:r>
              <a:rPr lang="en-US" sz="2400" b="1" i="0" u="none" strike="noStrike" cap="none">
                <a:solidFill>
                  <a:schemeClr val="dk1"/>
                </a:solidFill>
                <a:latin typeface="Calibri"/>
                <a:ea typeface="Calibri"/>
                <a:cs typeface="Calibri"/>
                <a:sym typeface="Calibri"/>
              </a:rPr>
              <a:t>Previously you may have said</a:t>
            </a:r>
          </a:p>
        </p:txBody>
      </p:sp>
      <p:sp>
        <p:nvSpPr>
          <p:cNvPr id="564" name="Shape 564"/>
          <p:cNvSpPr txBox="1">
            <a:spLocks noGrp="1"/>
          </p:cNvSpPr>
          <p:nvPr>
            <p:ph type="body" idx="4"/>
          </p:nvPr>
        </p:nvSpPr>
        <p:spPr>
          <a:xfrm>
            <a:off x="4645025" y="2174875"/>
            <a:ext cx="4041773" cy="3951286"/>
          </a:xfrm>
          <a:prstGeom prst="rect">
            <a:avLst/>
          </a:prstGeom>
          <a:noFill/>
          <a:ln>
            <a:noFill/>
          </a:ln>
        </p:spPr>
        <p:txBody>
          <a:bodyPr wrap="square" lIns="91425" tIns="45700" rIns="91425" bIns="45700" anchor="t" anchorCtr="0">
            <a:noAutofit/>
          </a:bodyPr>
          <a:lstStyle/>
          <a:p>
            <a:pPr marL="800100" marR="0" lvl="1" indent="-342900"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Source Sans Pro"/>
                <a:ea typeface="Source Sans Pro"/>
                <a:cs typeface="Source Sans Pro"/>
                <a:sym typeface="Source Sans Pro"/>
              </a:rPr>
              <a:t>Handicapped/Disabled Crippled</a:t>
            </a:r>
          </a:p>
          <a:p>
            <a:pPr marL="800100"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Source Sans Pro"/>
                <a:ea typeface="Source Sans Pro"/>
                <a:cs typeface="Source Sans Pro"/>
                <a:sym typeface="Source Sans Pro"/>
              </a:rPr>
              <a:t>Stroke/MS/Polio VICTIM</a:t>
            </a:r>
          </a:p>
          <a:p>
            <a:pPr marL="800100"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Source Sans Pro"/>
                <a:ea typeface="Source Sans Pro"/>
                <a:cs typeface="Source Sans Pro"/>
                <a:sym typeface="Source Sans Pro"/>
              </a:rPr>
              <a:t>Wheelchair bound/confined</a:t>
            </a:r>
          </a:p>
          <a:p>
            <a:pPr marL="800100"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Source Sans Pro"/>
                <a:ea typeface="Source Sans Pro"/>
                <a:cs typeface="Source Sans Pro"/>
                <a:sym typeface="Source Sans Pro"/>
              </a:rPr>
              <a:t>Blind person</a:t>
            </a:r>
          </a:p>
          <a:p>
            <a:pPr marL="800100"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Source Sans Pro"/>
                <a:ea typeface="Source Sans Pro"/>
                <a:cs typeface="Source Sans Pro"/>
                <a:sym typeface="Source Sans Pro"/>
              </a:rPr>
              <a:t>The deaf, deaf and dumb, suffers a hearing loss</a:t>
            </a:r>
          </a:p>
          <a:p>
            <a:pPr marL="800100"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Source Sans Pro"/>
                <a:ea typeface="Source Sans Pro"/>
                <a:cs typeface="Source Sans Pro"/>
                <a:sym typeface="Source Sans Pro"/>
              </a:rPr>
              <a:t>Crazy, psycho, lunatic</a:t>
            </a:r>
          </a:p>
          <a:p>
            <a:pPr marL="742950" marR="0" lvl="1" indent="-317500" algn="l" rtl="0">
              <a:lnSpc>
                <a:spcPct val="100000"/>
              </a:lnSpc>
              <a:spcBef>
                <a:spcPts val="400"/>
              </a:spcBef>
              <a:spcAft>
                <a:spcPts val="0"/>
              </a:spcAft>
              <a:buClr>
                <a:schemeClr val="dk1"/>
              </a:buClr>
              <a:buSzPts val="500"/>
              <a:buFont typeface="Arial"/>
              <a:buNone/>
            </a:pPr>
            <a:endParaRPr sz="2000" b="0" i="0" u="none" strike="noStrike" cap="none">
              <a:solidFill>
                <a:schemeClr val="dk1"/>
              </a:solidFill>
              <a:latin typeface="Source Sans Pro"/>
              <a:ea typeface="Source Sans Pro"/>
              <a:cs typeface="Source Sans Pro"/>
              <a:sym typeface="Source Sans Pro"/>
            </a:endParaRPr>
          </a:p>
          <a:p>
            <a:pPr marL="342900" marR="0" lvl="0" indent="-381000" algn="l" rtl="0">
              <a:lnSpc>
                <a:spcPct val="100000"/>
              </a:lnSpc>
              <a:spcBef>
                <a:spcPts val="480"/>
              </a:spcBef>
              <a:spcAft>
                <a:spcPts val="0"/>
              </a:spcAft>
              <a:buClr>
                <a:schemeClr val="dk1"/>
              </a:buClr>
              <a:buSzPts val="600"/>
              <a:buFont typeface="Arial"/>
              <a:buNone/>
            </a:pPr>
            <a:endParaRPr sz="2400" b="0" i="0" u="none" strike="noStrike" cap="none">
              <a:solidFill>
                <a:schemeClr val="dk1"/>
              </a:solidFill>
              <a:latin typeface="Calibri"/>
              <a:ea typeface="Calibri"/>
              <a:cs typeface="Calibri"/>
              <a:sym typeface="Calibri"/>
            </a:endParaRPr>
          </a:p>
        </p:txBody>
      </p:sp>
      <p:pic>
        <p:nvPicPr>
          <p:cNvPr id="565" name="Shape 565" descr="green circle with check mark" title="bulleted point"/>
          <p:cNvPicPr preferRelativeResize="0"/>
          <p:nvPr/>
        </p:nvPicPr>
        <p:blipFill rotWithShape="1">
          <a:blip r:embed="rId3">
            <a:alphaModFix/>
          </a:blip>
          <a:srcRect/>
          <a:stretch/>
        </p:blipFill>
        <p:spPr>
          <a:xfrm>
            <a:off x="685800" y="1563854"/>
            <a:ext cx="457200" cy="457200"/>
          </a:xfrm>
          <a:prstGeom prst="rect">
            <a:avLst/>
          </a:prstGeom>
          <a:noFill/>
          <a:ln>
            <a:noFill/>
          </a:ln>
        </p:spPr>
      </p:pic>
      <p:pic>
        <p:nvPicPr>
          <p:cNvPr id="566" name="Shape 566" descr="red circle with x" title="bulleted point"/>
          <p:cNvPicPr preferRelativeResize="0"/>
          <p:nvPr/>
        </p:nvPicPr>
        <p:blipFill rotWithShape="1">
          <a:blip r:embed="rId4">
            <a:alphaModFix/>
          </a:blip>
          <a:srcRect/>
          <a:stretch/>
        </p:blipFill>
        <p:spPr>
          <a:xfrm flipH="1">
            <a:off x="4343398" y="1563854"/>
            <a:ext cx="420476" cy="457200"/>
          </a:xfrm>
          <a:prstGeom prst="rect">
            <a:avLst/>
          </a:prstGeom>
          <a:noFill/>
          <a:ln>
            <a:noFill/>
          </a:ln>
        </p:spPr>
      </p:pic>
      <p:sp>
        <p:nvSpPr>
          <p:cNvPr id="567" name="Shape 567"/>
          <p:cNvSpPr txBox="1">
            <a:spLocks noGrp="1"/>
          </p:cNvSpPr>
          <p:nvPr>
            <p:ph type="title"/>
          </p:nvPr>
        </p:nvSpPr>
        <p:spPr>
          <a:xfrm>
            <a:off x="914400" y="0"/>
            <a:ext cx="8229600" cy="1143000"/>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Calibri"/>
              <a:buNone/>
            </a:pPr>
            <a:r>
              <a:rPr lang="en-US" sz="4000" b="1" i="0" u="none" strike="noStrike" cap="none" dirty="0">
                <a:solidFill>
                  <a:schemeClr val="lt1"/>
                </a:solidFill>
                <a:latin typeface="Calibri"/>
                <a:ea typeface="Calibri"/>
                <a:cs typeface="Calibri"/>
                <a:sym typeface="Calibri"/>
              </a:rPr>
              <a:t>Person First Language</a:t>
            </a:r>
          </a:p>
        </p:txBody>
      </p:sp>
      <p:sp>
        <p:nvSpPr>
          <p:cNvPr id="568" name="Shape 568"/>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53</a:t>
            </a:r>
          </a:p>
        </p:txBody>
      </p:sp>
    </p:spTree>
    <p:extLst>
      <p:ext uri="{BB962C8B-B14F-4D97-AF65-F5344CB8AC3E}">
        <p14:creationId xmlns:p14="http://schemas.microsoft.com/office/powerpoint/2010/main" val="2994425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idx="4294967295"/>
          </p:nvPr>
        </p:nvSpPr>
        <p:spPr>
          <a:xfrm>
            <a:off x="448558" y="49179"/>
            <a:ext cx="8314440" cy="941418"/>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Calibri"/>
              <a:buNone/>
            </a:pPr>
            <a:r>
              <a:rPr lang="en-US" sz="4000" b="1" i="0" u="none" strike="noStrike" cap="none" dirty="0">
                <a:solidFill>
                  <a:schemeClr val="lt1"/>
                </a:solidFill>
                <a:latin typeface="Calibri"/>
                <a:ea typeface="Calibri"/>
                <a:cs typeface="Calibri"/>
                <a:sym typeface="Calibri"/>
              </a:rPr>
              <a:t>Language Matters</a:t>
            </a:r>
          </a:p>
        </p:txBody>
      </p:sp>
      <p:sp>
        <p:nvSpPr>
          <p:cNvPr id="575" name="Shape 575"/>
          <p:cNvSpPr txBox="1">
            <a:spLocks noGrp="1"/>
          </p:cNvSpPr>
          <p:nvPr>
            <p:ph type="body" idx="4294967295"/>
          </p:nvPr>
        </p:nvSpPr>
        <p:spPr>
          <a:xfrm>
            <a:off x="457200" y="1369816"/>
            <a:ext cx="8305799" cy="4345183"/>
          </a:xfrm>
          <a:prstGeom prst="rect">
            <a:avLst/>
          </a:prstGeom>
          <a:noFill/>
          <a:ln>
            <a:noFill/>
          </a:ln>
        </p:spPr>
        <p:txBody>
          <a:bodyPr wrap="square" lIns="91425" tIns="45700" rIns="91425" bIns="45700" anchor="t" anchorCtr="0">
            <a:noAutofit/>
          </a:bodyPr>
          <a:lstStyle/>
          <a:p>
            <a:pPr marL="0" marR="0" lvl="0" indent="-43180" algn="l" rtl="0">
              <a:lnSpc>
                <a:spcPct val="80000"/>
              </a:lnSpc>
              <a:spcBef>
                <a:spcPts val="0"/>
              </a:spcBef>
              <a:spcAft>
                <a:spcPts val="0"/>
              </a:spcAft>
              <a:buClr>
                <a:schemeClr val="dk1"/>
              </a:buClr>
              <a:buSzPts val="680"/>
              <a:buFont typeface="Arial"/>
              <a:buNone/>
            </a:pPr>
            <a:r>
              <a:rPr lang="en-US" sz="2720" b="1" i="1" u="none" strike="noStrike" cap="none">
                <a:solidFill>
                  <a:schemeClr val="dk1"/>
                </a:solidFill>
                <a:latin typeface="Calibri"/>
                <a:ea typeface="Calibri"/>
                <a:cs typeface="Calibri"/>
                <a:sym typeface="Calibri"/>
              </a:rPr>
              <a:t>People First Language</a:t>
            </a:r>
          </a:p>
          <a:p>
            <a:pPr marL="0" marR="0" lvl="0" indent="-43180" algn="l" rtl="0">
              <a:lnSpc>
                <a:spcPct val="80000"/>
              </a:lnSpc>
              <a:spcBef>
                <a:spcPts val="0"/>
              </a:spcBef>
              <a:spcAft>
                <a:spcPts val="0"/>
              </a:spcAft>
              <a:buClr>
                <a:schemeClr val="dk1"/>
              </a:buClr>
              <a:buSzPts val="680"/>
              <a:buFont typeface="Arial"/>
              <a:buNone/>
            </a:pPr>
            <a:endParaRPr sz="2720" b="1" i="1" u="none" strike="noStrike" cap="none">
              <a:solidFill>
                <a:schemeClr val="dk1"/>
              </a:solidFill>
              <a:latin typeface="Calibri"/>
              <a:ea typeface="Calibri"/>
              <a:cs typeface="Calibri"/>
              <a:sym typeface="Calibri"/>
            </a:endParaRPr>
          </a:p>
          <a:p>
            <a:pPr marL="0" marR="0" lvl="0" indent="-43180" algn="l" rtl="0">
              <a:lnSpc>
                <a:spcPct val="80000"/>
              </a:lnSpc>
              <a:spcBef>
                <a:spcPts val="544"/>
              </a:spcBef>
              <a:spcAft>
                <a:spcPts val="0"/>
              </a:spcAft>
              <a:buClr>
                <a:schemeClr val="dk1"/>
              </a:buClr>
              <a:buSzPts val="680"/>
              <a:buFont typeface="Arial"/>
              <a:buNone/>
            </a:pPr>
            <a:r>
              <a:rPr lang="en-US" sz="2720" b="0" i="0" u="none" strike="noStrike" cap="none">
                <a:solidFill>
                  <a:schemeClr val="dk1"/>
                </a:solidFill>
                <a:latin typeface="Calibri"/>
                <a:ea typeface="Calibri"/>
                <a:cs typeface="Calibri"/>
                <a:sym typeface="Calibri"/>
              </a:rPr>
              <a:t>In all that you do, remember to respect individuals with disabilities as people, not projects or people to pity. This starts with the language that we use, in this case “people first language.” Respect human beings and their right to be appreciated for the strengths they have, and not be defined by their disabilities. For example, a person who uses a wheelchair is a person first, and their wheelchair is a tool. They are not “wheelchair bound.” We are “people with disabilities” (PwDs), not “handicapped” or “the disabled.</a:t>
            </a:r>
          </a:p>
          <a:p>
            <a:pPr marL="0" marR="0" lvl="0" indent="-43180" algn="l" rtl="0">
              <a:lnSpc>
                <a:spcPct val="80000"/>
              </a:lnSpc>
              <a:spcBef>
                <a:spcPts val="544"/>
              </a:spcBef>
              <a:spcAft>
                <a:spcPts val="0"/>
              </a:spcAft>
              <a:buClr>
                <a:schemeClr val="dk1"/>
              </a:buClr>
              <a:buSzPts val="680"/>
              <a:buFont typeface="Arial"/>
              <a:buNone/>
            </a:pPr>
            <a:endParaRPr sz="2720" b="0" i="0" u="none" strike="noStrike" cap="none">
              <a:solidFill>
                <a:schemeClr val="dk1"/>
              </a:solidFill>
              <a:latin typeface="Calibri"/>
              <a:ea typeface="Calibri"/>
              <a:cs typeface="Calibri"/>
              <a:sym typeface="Calibri"/>
            </a:endParaRPr>
          </a:p>
        </p:txBody>
      </p:sp>
      <p:sp>
        <p:nvSpPr>
          <p:cNvPr id="576" name="Shape 576"/>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54</a:t>
            </a:r>
          </a:p>
        </p:txBody>
      </p:sp>
    </p:spTree>
    <p:extLst>
      <p:ext uri="{BB962C8B-B14F-4D97-AF65-F5344CB8AC3E}">
        <p14:creationId xmlns:p14="http://schemas.microsoft.com/office/powerpoint/2010/main" val="3134737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idx="4294967295"/>
          </p:nvPr>
        </p:nvSpPr>
        <p:spPr>
          <a:xfrm>
            <a:off x="1676399" y="64545"/>
            <a:ext cx="7362823" cy="1066388"/>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Potential Accommodation Language</a:t>
            </a:r>
          </a:p>
        </p:txBody>
      </p:sp>
      <p:sp>
        <p:nvSpPr>
          <p:cNvPr id="583" name="Shape 583"/>
          <p:cNvSpPr txBox="1">
            <a:spLocks noGrp="1"/>
          </p:cNvSpPr>
          <p:nvPr>
            <p:ph type="body" idx="4294967295"/>
          </p:nvPr>
        </p:nvSpPr>
        <p:spPr>
          <a:xfrm>
            <a:off x="140991" y="1295194"/>
            <a:ext cx="8968500" cy="5334000"/>
          </a:xfrm>
          <a:prstGeom prst="rect">
            <a:avLst/>
          </a:prstGeom>
          <a:noFill/>
          <a:ln>
            <a:noFill/>
          </a:ln>
        </p:spPr>
        <p:txBody>
          <a:bodyPr wrap="square" lIns="91425" tIns="45700" rIns="91425" bIns="45700" anchor="t" anchorCtr="0">
            <a:noAutofit/>
          </a:bodyPr>
          <a:lstStyle/>
          <a:p>
            <a:pPr marL="0" marR="0" lvl="0" indent="-22225" algn="l" rtl="0">
              <a:lnSpc>
                <a:spcPct val="80000"/>
              </a:lnSpc>
              <a:spcBef>
                <a:spcPts val="0"/>
              </a:spcBef>
              <a:spcAft>
                <a:spcPts val="0"/>
              </a:spcAft>
              <a:buClr>
                <a:schemeClr val="dk1"/>
              </a:buClr>
              <a:buSzPts val="350"/>
              <a:buFont typeface="Arial"/>
              <a:buNone/>
            </a:pPr>
            <a:r>
              <a:rPr lang="en-US" sz="1400" b="1" i="0" u="none" strike="noStrike" cap="none" dirty="0">
                <a:solidFill>
                  <a:schemeClr val="dk1"/>
                </a:solidFill>
                <a:latin typeface="Calibri"/>
                <a:ea typeface="Calibri"/>
                <a:cs typeface="Calibri"/>
                <a:sym typeface="Calibri"/>
              </a:rPr>
              <a:t>The following examples support the Americans with Disabilities Act (ADA) and are provided by the Great Lakes ADA Center. These statements may be used to communicate that you are an inclusive organization and invite individuals to let you know about their need for special accommodations. The regulations implementing the ADA do not require specific language to be used in notifying the public. The obligation under the ADA is for entities covered to provide appropriate auxiliary aids and services in order to allow for individuals with disabilities to participate in the programs, activities or services. </a:t>
            </a:r>
          </a:p>
          <a:p>
            <a:pPr marL="0" marR="0" lvl="0" indent="-22225" algn="l" rtl="0">
              <a:lnSpc>
                <a:spcPct val="80000"/>
              </a:lnSpc>
              <a:spcBef>
                <a:spcPts val="280"/>
              </a:spcBef>
              <a:spcAft>
                <a:spcPts val="0"/>
              </a:spcAft>
              <a:buClr>
                <a:schemeClr val="dk1"/>
              </a:buClr>
              <a:buSzPts val="350"/>
              <a:buFont typeface="Arial"/>
              <a:buNone/>
            </a:pPr>
            <a:endParaRPr sz="1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1400"/>
              <a:buFont typeface="Noto Sans Symbols"/>
              <a:buChar char="❖"/>
            </a:pPr>
            <a:r>
              <a:rPr lang="en-US" sz="1400" b="0" i="0" u="none" strike="noStrike" cap="none" dirty="0">
                <a:solidFill>
                  <a:schemeClr val="dk1"/>
                </a:solidFill>
                <a:latin typeface="Calibri"/>
                <a:ea typeface="Calibri"/>
                <a:cs typeface="Calibri"/>
                <a:sym typeface="Calibri"/>
              </a:rPr>
              <a:t>Individuals needing accommodations to participate in the meeting should contact	  ______________ at 222-222-222, no later than _____________. (name)	 (deadline if appropriate)</a:t>
            </a:r>
          </a:p>
          <a:p>
            <a:pPr marL="0" marR="0" lvl="0" indent="-22225" algn="l" rtl="0">
              <a:lnSpc>
                <a:spcPct val="80000"/>
              </a:lnSpc>
              <a:spcBef>
                <a:spcPts val="280"/>
              </a:spcBef>
              <a:spcAft>
                <a:spcPts val="0"/>
              </a:spcAft>
              <a:buClr>
                <a:schemeClr val="dk1"/>
              </a:buClr>
              <a:buSzPts val="350"/>
              <a:buFont typeface="Arial"/>
              <a:buNone/>
            </a:pPr>
            <a:endParaRPr sz="1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1400"/>
              <a:buFont typeface="Noto Sans Symbols"/>
              <a:buChar char="❖"/>
            </a:pPr>
            <a:r>
              <a:rPr lang="en-US" sz="1400" b="0" i="0" u="none" strike="noStrike" cap="none" dirty="0">
                <a:solidFill>
                  <a:schemeClr val="dk1"/>
                </a:solidFill>
                <a:latin typeface="Calibri"/>
                <a:ea typeface="Calibri"/>
                <a:cs typeface="Calibri"/>
                <a:sym typeface="Calibri"/>
              </a:rPr>
              <a:t>Accommodation requests should be directed to  __________ at 222-222-222 no later than _____________. (name) (deadline if appropriate)</a:t>
            </a:r>
          </a:p>
          <a:p>
            <a:pPr marL="0" marR="0" lvl="0" indent="-22225" algn="l" rtl="0">
              <a:lnSpc>
                <a:spcPct val="80000"/>
              </a:lnSpc>
              <a:spcBef>
                <a:spcPts val="280"/>
              </a:spcBef>
              <a:spcAft>
                <a:spcPts val="0"/>
              </a:spcAft>
              <a:buClr>
                <a:schemeClr val="dk1"/>
              </a:buClr>
              <a:buSzPts val="350"/>
              <a:buFont typeface="Arial"/>
              <a:buNone/>
            </a:pPr>
            <a:r>
              <a:rPr lang="en-US" sz="1400" b="0" i="0" u="none" strike="noStrike" cap="none" dirty="0">
                <a:solidFill>
                  <a:schemeClr val="dk1"/>
                </a:solidFill>
                <a:latin typeface="Calibri"/>
                <a:ea typeface="Calibri"/>
                <a:cs typeface="Calibri"/>
                <a:sym typeface="Calibri"/>
              </a:rPr>
              <a:t> </a:t>
            </a:r>
          </a:p>
          <a:p>
            <a:pPr marL="342900" marR="0" lvl="0" indent="-342900" algn="l" rtl="0">
              <a:lnSpc>
                <a:spcPct val="90000"/>
              </a:lnSpc>
              <a:spcBef>
                <a:spcPts val="480"/>
              </a:spcBef>
              <a:spcAft>
                <a:spcPts val="0"/>
              </a:spcAft>
              <a:buClr>
                <a:schemeClr val="dk1"/>
              </a:buClr>
              <a:buSzPts val="1400"/>
              <a:buFont typeface="Noto Sans Symbols"/>
              <a:buChar char="❖"/>
            </a:pPr>
            <a:r>
              <a:rPr lang="en-US" sz="1400" b="0" i="0" u="none" strike="noStrike" cap="none" dirty="0">
                <a:solidFill>
                  <a:schemeClr val="dk1"/>
                </a:solidFill>
                <a:latin typeface="Calibri"/>
                <a:ea typeface="Calibri"/>
                <a:cs typeface="Calibri"/>
                <a:sym typeface="Calibri"/>
              </a:rPr>
              <a:t>Direct requests for accommodations to _________at 222-222-2222, no later than ______________. (name) (deadline if appropriate)</a:t>
            </a:r>
          </a:p>
          <a:p>
            <a:pPr marL="0" marR="0" lvl="0" indent="-22225" algn="l" rtl="0">
              <a:lnSpc>
                <a:spcPct val="80000"/>
              </a:lnSpc>
              <a:spcBef>
                <a:spcPts val="280"/>
              </a:spcBef>
              <a:spcAft>
                <a:spcPts val="0"/>
              </a:spcAft>
              <a:buClr>
                <a:schemeClr val="dk1"/>
              </a:buClr>
              <a:buSzPts val="350"/>
              <a:buFont typeface="Arial"/>
              <a:buNone/>
            </a:pPr>
            <a:endParaRPr sz="1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1400"/>
              <a:buFont typeface="Noto Sans Symbols"/>
              <a:buChar char="❖"/>
            </a:pPr>
            <a:r>
              <a:rPr lang="en-US" sz="1400" b="0" i="0" u="none" strike="noStrike" cap="none" dirty="0">
                <a:solidFill>
                  <a:schemeClr val="dk1"/>
                </a:solidFill>
                <a:latin typeface="Calibri"/>
                <a:ea typeface="Calibri"/>
                <a:cs typeface="Calibri"/>
                <a:sym typeface="Calibri"/>
              </a:rPr>
              <a:t>Requests for sign language interpreter or materials in alternative format should be made no later than ______________ to ___________ at 222-222-2222. (deadline if appropriate)(name)</a:t>
            </a:r>
          </a:p>
          <a:p>
            <a:pPr marL="0" marR="0" lvl="0" indent="-22225" algn="l" rtl="0">
              <a:lnSpc>
                <a:spcPct val="80000"/>
              </a:lnSpc>
              <a:spcBef>
                <a:spcPts val="280"/>
              </a:spcBef>
              <a:spcAft>
                <a:spcPts val="0"/>
              </a:spcAft>
              <a:buClr>
                <a:schemeClr val="dk1"/>
              </a:buClr>
              <a:buSzPts val="350"/>
              <a:buFont typeface="Arial"/>
              <a:buNone/>
            </a:pPr>
            <a:r>
              <a:rPr lang="en-US" sz="1400" b="0" i="0" u="none" strike="noStrike" cap="none" dirty="0">
                <a:solidFill>
                  <a:schemeClr val="dk1"/>
                </a:solidFill>
                <a:latin typeface="Calibri"/>
                <a:ea typeface="Calibri"/>
                <a:cs typeface="Calibri"/>
                <a:sym typeface="Calibri"/>
              </a:rPr>
              <a:t> </a:t>
            </a:r>
          </a:p>
          <a:p>
            <a:pPr marL="342900" marR="0" lvl="0" indent="-342900" algn="l" rtl="0">
              <a:lnSpc>
                <a:spcPct val="90000"/>
              </a:lnSpc>
              <a:spcBef>
                <a:spcPts val="480"/>
              </a:spcBef>
              <a:spcAft>
                <a:spcPts val="0"/>
              </a:spcAft>
              <a:buClr>
                <a:schemeClr val="dk1"/>
              </a:buClr>
              <a:buSzPts val="1400"/>
              <a:buFont typeface="Noto Sans Symbols"/>
              <a:buChar char="❖"/>
            </a:pPr>
            <a:r>
              <a:rPr lang="en-US" sz="1400" b="0" i="0" u="none" strike="noStrike" cap="none" dirty="0">
                <a:solidFill>
                  <a:schemeClr val="dk1"/>
                </a:solidFill>
                <a:latin typeface="Calibri"/>
                <a:ea typeface="Calibri"/>
                <a:cs typeface="Calibri"/>
                <a:sym typeface="Calibri"/>
              </a:rPr>
              <a:t>Individuals with disabilities requiring additional services to	 participate in the meeting should call 222-222-2222 by _________________. (deadline if appropriate)</a:t>
            </a:r>
          </a:p>
          <a:p>
            <a:pPr marL="0" marR="0" lvl="0" indent="-22225" algn="l" rtl="0">
              <a:lnSpc>
                <a:spcPct val="80000"/>
              </a:lnSpc>
              <a:spcBef>
                <a:spcPts val="280"/>
              </a:spcBef>
              <a:spcAft>
                <a:spcPts val="0"/>
              </a:spcAft>
              <a:buClr>
                <a:schemeClr val="dk1"/>
              </a:buClr>
              <a:buSzPts val="350"/>
              <a:buFont typeface="Arial"/>
              <a:buNone/>
            </a:pPr>
            <a:endParaRPr sz="1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1400"/>
              <a:buFont typeface="Noto Sans Symbols"/>
              <a:buChar char="❖"/>
            </a:pPr>
            <a:r>
              <a:rPr lang="en-US" sz="1400" b="0" i="0" u="none" strike="noStrike" cap="none" dirty="0">
                <a:solidFill>
                  <a:schemeClr val="dk1"/>
                </a:solidFill>
                <a:latin typeface="Calibri"/>
                <a:ea typeface="Calibri"/>
                <a:cs typeface="Calibri"/>
                <a:sym typeface="Calibri"/>
              </a:rPr>
              <a:t>Additional language may be added to state that requests for accommodations made after the advertised date will be honored to the maximum extent feasible.</a:t>
            </a:r>
          </a:p>
          <a:p>
            <a:pPr marL="0" marR="0" lvl="0" indent="-22225" algn="l" rtl="0">
              <a:lnSpc>
                <a:spcPct val="80000"/>
              </a:lnSpc>
              <a:spcBef>
                <a:spcPts val="280"/>
              </a:spcBef>
              <a:spcAft>
                <a:spcPts val="0"/>
              </a:spcAft>
              <a:buClr>
                <a:schemeClr val="dk1"/>
              </a:buClr>
              <a:buSzPts val="350"/>
              <a:buFont typeface="Arial"/>
              <a:buNone/>
            </a:pPr>
            <a:endParaRPr sz="1400" b="0" i="0" u="none" strike="noStrike" cap="none" dirty="0">
              <a:solidFill>
                <a:schemeClr val="dk1"/>
              </a:solidFill>
              <a:latin typeface="Calibri"/>
              <a:ea typeface="Calibri"/>
              <a:cs typeface="Calibri"/>
              <a:sym typeface="Calibri"/>
            </a:endParaRPr>
          </a:p>
          <a:p>
            <a:pPr marL="0" marR="0" lvl="0" indent="-22225" algn="l" rtl="0">
              <a:lnSpc>
                <a:spcPct val="80000"/>
              </a:lnSpc>
              <a:spcBef>
                <a:spcPts val="256"/>
              </a:spcBef>
              <a:spcAft>
                <a:spcPts val="0"/>
              </a:spcAft>
              <a:buClr>
                <a:schemeClr val="dk1"/>
              </a:buClr>
              <a:buSzPts val="350"/>
              <a:buFont typeface="Arial"/>
              <a:buNone/>
            </a:pPr>
            <a:endParaRPr sz="1400" b="0" i="0" u="none" strike="noStrike" cap="none" dirty="0">
              <a:solidFill>
                <a:schemeClr val="dk1"/>
              </a:solidFill>
              <a:latin typeface="Calibri"/>
              <a:ea typeface="Calibri"/>
              <a:cs typeface="Calibri"/>
              <a:sym typeface="Calibri"/>
            </a:endParaRPr>
          </a:p>
        </p:txBody>
      </p:sp>
      <p:sp>
        <p:nvSpPr>
          <p:cNvPr id="584" name="Shape 584"/>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55</a:t>
            </a:r>
          </a:p>
        </p:txBody>
      </p:sp>
    </p:spTree>
    <p:extLst>
      <p:ext uri="{BB962C8B-B14F-4D97-AF65-F5344CB8AC3E}">
        <p14:creationId xmlns:p14="http://schemas.microsoft.com/office/powerpoint/2010/main" val="290781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idx="4294967295"/>
          </p:nvPr>
        </p:nvSpPr>
        <p:spPr>
          <a:xfrm>
            <a:off x="677158" y="65390"/>
            <a:ext cx="8314500" cy="941400"/>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Example Non-Discrimination Language</a:t>
            </a:r>
          </a:p>
        </p:txBody>
      </p:sp>
      <p:sp>
        <p:nvSpPr>
          <p:cNvPr id="591" name="Shape 591"/>
          <p:cNvSpPr txBox="1">
            <a:spLocks noGrp="1"/>
          </p:cNvSpPr>
          <p:nvPr>
            <p:ph type="body" idx="4294967295"/>
          </p:nvPr>
        </p:nvSpPr>
        <p:spPr>
          <a:xfrm>
            <a:off x="457200" y="1676400"/>
            <a:ext cx="8305799" cy="4038598"/>
          </a:xfrm>
          <a:prstGeom prst="rect">
            <a:avLst/>
          </a:prstGeom>
          <a:noFill/>
          <a:ln>
            <a:noFill/>
          </a:ln>
        </p:spPr>
        <p:txBody>
          <a:bodyPr wrap="square" lIns="91425" tIns="45700" rIns="91425" bIns="45700" anchor="t" anchorCtr="0">
            <a:noAutofit/>
          </a:bodyPr>
          <a:lstStyle/>
          <a:p>
            <a:pPr marL="0" marR="0" lvl="0" indent="-35560" algn="l" rtl="0">
              <a:lnSpc>
                <a:spcPct val="80000"/>
              </a:lnSpc>
              <a:spcBef>
                <a:spcPts val="0"/>
              </a:spcBef>
              <a:spcAft>
                <a:spcPts val="0"/>
              </a:spcAft>
              <a:buClr>
                <a:schemeClr val="dk1"/>
              </a:buClr>
              <a:buSzPts val="560"/>
              <a:buFont typeface="Arial"/>
              <a:buNone/>
            </a:pPr>
            <a:r>
              <a:rPr lang="en-US" sz="2240" b="0" i="0" u="none" strike="noStrike" cap="none">
                <a:solidFill>
                  <a:schemeClr val="dk1"/>
                </a:solidFill>
                <a:latin typeface="Calibri"/>
                <a:ea typeface="Calibri"/>
                <a:cs typeface="Calibri"/>
                <a:sym typeface="Calibri"/>
              </a:rPr>
              <a:t>This foundation provides equal employment opportunities (EEO) to all employees and applicants for employment without regard to race, color, religion, sex, national origin, age, disability or genetics. In addition to federal law requirements, this synagogue complies with applicable state and local laws governing nondiscrimination in employment. This policy applies to all terms and conditions of employment, including recruiting, hiring, placement, promotion, termination, layoff, recall, transfer, leaves of absence, compensation and training. This foundation expressly prohibits any form of workplace harassment based on race, color, religion, gender, sexual orientation, gender identity or expression, national origin, age, genetic information, disability, or veteran status.</a:t>
            </a:r>
          </a:p>
          <a:p>
            <a:pPr marL="0" marR="0" lvl="0" indent="-35560" algn="l" rtl="0">
              <a:lnSpc>
                <a:spcPct val="80000"/>
              </a:lnSpc>
              <a:spcBef>
                <a:spcPts val="448"/>
              </a:spcBef>
              <a:spcAft>
                <a:spcPts val="0"/>
              </a:spcAft>
              <a:buClr>
                <a:schemeClr val="dk1"/>
              </a:buClr>
              <a:buSzPts val="560"/>
              <a:buFont typeface="Arial"/>
              <a:buNone/>
            </a:pPr>
            <a:endParaRPr sz="2240" b="0" i="0" u="none" strike="noStrike" cap="none">
              <a:solidFill>
                <a:schemeClr val="dk1"/>
              </a:solidFill>
              <a:latin typeface="Calibri"/>
              <a:ea typeface="Calibri"/>
              <a:cs typeface="Calibri"/>
              <a:sym typeface="Calibri"/>
            </a:endParaRPr>
          </a:p>
        </p:txBody>
      </p:sp>
      <p:sp>
        <p:nvSpPr>
          <p:cNvPr id="592" name="Shape 592"/>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56</a:t>
            </a:r>
          </a:p>
        </p:txBody>
      </p:sp>
    </p:spTree>
    <p:extLst>
      <p:ext uri="{BB962C8B-B14F-4D97-AF65-F5344CB8AC3E}">
        <p14:creationId xmlns:p14="http://schemas.microsoft.com/office/powerpoint/2010/main" val="321488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Shape 115"/>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3</a:t>
            </a:r>
          </a:p>
        </p:txBody>
      </p:sp>
      <p:sp>
        <p:nvSpPr>
          <p:cNvPr id="5" name="Shape 174">
            <a:extLst>
              <a:ext uri="{FF2B5EF4-FFF2-40B4-BE49-F238E27FC236}">
                <a16:creationId xmlns:a16="http://schemas.microsoft.com/office/drawing/2014/main" id="{914A2D86-DF4D-4B49-919D-073DE428A620}"/>
              </a:ext>
            </a:extLst>
          </p:cNvPr>
          <p:cNvSpPr txBox="1">
            <a:spLocks noGrp="1"/>
          </p:cNvSpPr>
          <p:nvPr>
            <p:ph type="body" idx="1"/>
          </p:nvPr>
        </p:nvSpPr>
        <p:spPr>
          <a:xfrm>
            <a:off x="260889" y="1371600"/>
            <a:ext cx="8692611" cy="4525963"/>
          </a:xfrm>
          <a:prstGeom prst="rect">
            <a:avLst/>
          </a:prstGeom>
          <a:noFill/>
          <a:ln>
            <a:noFill/>
          </a:ln>
        </p:spPr>
        <p:txBody>
          <a:bodyPr wrap="square" lIns="91425" tIns="45700" rIns="91425" bIns="45700" anchor="t" anchorCtr="0">
            <a:noAutofit/>
          </a:bodyPr>
          <a:lstStyle/>
          <a:p>
            <a:pPr marL="342900" lvl="0" indent="-342900">
              <a:spcBef>
                <a:spcPts val="0"/>
              </a:spcBef>
              <a:buClr>
                <a:schemeClr val="dk1"/>
              </a:buClr>
              <a:buSzPts val="1800"/>
              <a:buFont typeface="Noto Sans Symbols"/>
              <a:buChar char="❖"/>
            </a:pPr>
            <a:r>
              <a:rPr lang="en-US" sz="2400" dirty="0">
                <a:solidFill>
                  <a:schemeClr val="dk1"/>
                </a:solidFill>
              </a:rPr>
              <a:t>Entertainment professionals across all platforms are working to become more inclusive of minorities. This is our opportunity to ensure inclusion and equality for all people – including America’s largest minority – the one-in-five Americans with a disability.</a:t>
            </a:r>
          </a:p>
          <a:p>
            <a:pPr marL="342900" lvl="0" indent="-342900">
              <a:spcBef>
                <a:spcPts val="0"/>
              </a:spcBef>
              <a:buClr>
                <a:schemeClr val="dk1"/>
              </a:buClr>
              <a:buSzPts val="1800"/>
              <a:buFont typeface="Noto Sans Symbols"/>
              <a:buChar char="❖"/>
            </a:pPr>
            <a:endParaRPr lang="en-US" sz="2400" dirty="0">
              <a:solidFill>
                <a:schemeClr val="dk1"/>
              </a:solidFill>
            </a:endParaRPr>
          </a:p>
          <a:p>
            <a:pPr marL="342900" lvl="0" indent="-342900">
              <a:spcBef>
                <a:spcPts val="0"/>
              </a:spcBef>
              <a:buClr>
                <a:schemeClr val="dk1"/>
              </a:buClr>
              <a:buSzPts val="1800"/>
              <a:buFont typeface="Noto Sans Symbols"/>
              <a:buChar char="❖"/>
            </a:pPr>
            <a:r>
              <a:rPr lang="en-US" sz="2400" dirty="0">
                <a:solidFill>
                  <a:schemeClr val="dk1"/>
                </a:solidFill>
              </a:rPr>
              <a:t>Opening the inclusion umbrella is the right thing to do as well as economically smart given that the disability market is valued at more than $1 trillion.</a:t>
            </a:r>
          </a:p>
          <a:p>
            <a:pPr marL="342900" lvl="0" indent="-342900">
              <a:spcBef>
                <a:spcPts val="0"/>
              </a:spcBef>
              <a:buClr>
                <a:schemeClr val="dk1"/>
              </a:buClr>
              <a:buSzPts val="1800"/>
              <a:buFont typeface="Noto Sans Symbols"/>
              <a:buChar char="❖"/>
            </a:pPr>
            <a:endParaRPr lang="en-US" sz="2400" dirty="0">
              <a:solidFill>
                <a:schemeClr val="dk1"/>
              </a:solidFill>
            </a:endParaRPr>
          </a:p>
          <a:p>
            <a:pPr marL="342900" lvl="0" indent="-342900">
              <a:spcBef>
                <a:spcPts val="0"/>
              </a:spcBef>
              <a:buClr>
                <a:schemeClr val="dk1"/>
              </a:buClr>
              <a:buSzPts val="1800"/>
              <a:buFont typeface="Noto Sans Symbols"/>
              <a:buChar char="❖"/>
            </a:pPr>
            <a:r>
              <a:rPr lang="en-US" sz="2400" dirty="0">
                <a:solidFill>
                  <a:schemeClr val="dk1"/>
                </a:solidFill>
              </a:rPr>
              <a:t>According to Nielsen Research, consumers with disabilities represent a $1 billion market segment. When you include their families, friends and associates, that total expands to more than $1 trillion. Americans with disabilities represent the third largest market behind Baby Boomers and the mature market.</a:t>
            </a:r>
            <a:endParaRPr sz="2400" i="0" u="none" strike="noStrike" cap="none" dirty="0">
              <a:solidFill>
                <a:schemeClr val="dk1"/>
              </a:solidFill>
              <a:latin typeface="Calibri"/>
              <a:ea typeface="Calibri"/>
              <a:cs typeface="Calibri"/>
              <a:sym typeface="Calibri"/>
            </a:endParaRPr>
          </a:p>
        </p:txBody>
      </p:sp>
      <p:sp>
        <p:nvSpPr>
          <p:cNvPr id="3" name="Title 2">
            <a:extLst>
              <a:ext uri="{FF2B5EF4-FFF2-40B4-BE49-F238E27FC236}">
                <a16:creationId xmlns:a16="http://schemas.microsoft.com/office/drawing/2014/main" id="{CB57D4A2-A8AB-4E4A-BD90-6AA437D4E723}"/>
              </a:ext>
            </a:extLst>
          </p:cNvPr>
          <p:cNvSpPr>
            <a:spLocks noGrp="1"/>
          </p:cNvSpPr>
          <p:nvPr>
            <p:ph type="title"/>
          </p:nvPr>
        </p:nvSpPr>
        <p:spPr>
          <a:xfrm>
            <a:off x="1337091" y="-129475"/>
            <a:ext cx="7772400" cy="1362000"/>
          </a:xfrm>
        </p:spPr>
        <p:txBody>
          <a:bodyPr/>
          <a:lstStyle/>
          <a:p>
            <a:pPr algn="r"/>
            <a:r>
              <a:rPr lang="en-US" dirty="0">
                <a:solidFill>
                  <a:schemeClr val="bg1"/>
                </a:solidFill>
              </a:rPr>
              <a:t>Opportunity for the </a:t>
            </a:r>
            <a:br>
              <a:rPr lang="en-US" dirty="0">
                <a:solidFill>
                  <a:schemeClr val="bg1"/>
                </a:solidFill>
              </a:rPr>
            </a:br>
            <a:r>
              <a:rPr lang="en-US" dirty="0">
                <a:solidFill>
                  <a:schemeClr val="bg1"/>
                </a:solidFill>
              </a:rPr>
              <a:t>Entertainment Industry</a:t>
            </a:r>
          </a:p>
        </p:txBody>
      </p:sp>
    </p:spTree>
    <p:extLst>
      <p:ext uri="{BB962C8B-B14F-4D97-AF65-F5344CB8AC3E}">
        <p14:creationId xmlns:p14="http://schemas.microsoft.com/office/powerpoint/2010/main" val="2327153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idx="4294967295"/>
          </p:nvPr>
        </p:nvSpPr>
        <p:spPr>
          <a:xfrm>
            <a:off x="448558" y="49179"/>
            <a:ext cx="8314440" cy="941418"/>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Example Event Checklist</a:t>
            </a:r>
          </a:p>
        </p:txBody>
      </p:sp>
      <p:sp>
        <p:nvSpPr>
          <p:cNvPr id="599" name="Shape 599"/>
          <p:cNvSpPr/>
          <p:nvPr/>
        </p:nvSpPr>
        <p:spPr>
          <a:xfrm>
            <a:off x="305683" y="1300903"/>
            <a:ext cx="8153398" cy="5184775"/>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Invitation/Notification of Event</a:t>
            </a:r>
          </a:p>
          <a:p>
            <a:pPr marL="342900" marR="0" lvl="0" indent="-342900" algn="l" defTabSz="914400" rtl="0" eaLnBrk="1" fontAlgn="auto" latinLnBrk="0" hangingPunct="1">
              <a:lnSpc>
                <a:spcPct val="90000"/>
              </a:lnSpc>
              <a:spcBef>
                <a:spcPts val="480"/>
              </a:spcBef>
              <a:spcAft>
                <a:spcPts val="0"/>
              </a:spcAft>
              <a:buClr>
                <a:srgbClr val="000000"/>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Does the invitation clearly indicate that people with all abilities are welcome?</a:t>
            </a:r>
          </a:p>
          <a:p>
            <a:pPr marL="342900" marR="0" lvl="0" indent="-342900" algn="l" defTabSz="914400" rtl="0" eaLnBrk="1" fontAlgn="auto" latinLnBrk="0" hangingPunct="1">
              <a:lnSpc>
                <a:spcPct val="90000"/>
              </a:lnSpc>
              <a:spcBef>
                <a:spcPts val="480"/>
              </a:spcBef>
              <a:spcAft>
                <a:spcPts val="0"/>
              </a:spcAft>
              <a:buClr>
                <a:srgbClr val="000000"/>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Do appropriate icons appear e.g., physical access, sign language interpreter available etc.?</a:t>
            </a:r>
          </a:p>
          <a:p>
            <a:pPr marL="342900" marR="0" lvl="0" indent="-342900" algn="l" defTabSz="914400" rtl="0" eaLnBrk="1" fontAlgn="auto" latinLnBrk="0" hangingPunct="1">
              <a:lnSpc>
                <a:spcPct val="90000"/>
              </a:lnSpc>
              <a:spcBef>
                <a:spcPts val="480"/>
              </a:spcBef>
              <a:spcAft>
                <a:spcPts val="0"/>
              </a:spcAft>
              <a:buClr>
                <a:srgbClr val="000000"/>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Is the writing clear, in an easily legible font and size?</a:t>
            </a:r>
          </a:p>
          <a:p>
            <a:pPr marL="342900" marR="0" lvl="0" indent="-342900" algn="l" defTabSz="914400" rtl="0" eaLnBrk="1" fontAlgn="auto" latinLnBrk="0" hangingPunct="1">
              <a:lnSpc>
                <a:spcPct val="90000"/>
              </a:lnSpc>
              <a:spcBef>
                <a:spcPts val="480"/>
              </a:spcBef>
              <a:spcAft>
                <a:spcPts val="0"/>
              </a:spcAft>
              <a:buClr>
                <a:srgbClr val="000000"/>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Is the information embedded in an email as well as an attachment?</a:t>
            </a:r>
          </a:p>
          <a:p>
            <a:pPr marL="342900" marR="0" lvl="0" indent="-342900" algn="l" defTabSz="914400" rtl="0" eaLnBrk="1" fontAlgn="auto" latinLnBrk="0" hangingPunct="1">
              <a:lnSpc>
                <a:spcPct val="90000"/>
              </a:lnSpc>
              <a:spcBef>
                <a:spcPts val="480"/>
              </a:spcBef>
              <a:spcAft>
                <a:spcPts val="0"/>
              </a:spcAft>
              <a:buClr>
                <a:srgbClr val="000000"/>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Do the visual images depict inclusion, e.g., people with special needs?</a:t>
            </a:r>
          </a:p>
          <a:p>
            <a:pPr marL="342900" marR="0" lvl="0" indent="-342900" algn="l" defTabSz="914400" rtl="0" eaLnBrk="1" fontAlgn="auto" latinLnBrk="0" hangingPunct="1">
              <a:lnSpc>
                <a:spcPct val="90000"/>
              </a:lnSpc>
              <a:spcBef>
                <a:spcPts val="480"/>
              </a:spcBef>
              <a:spcAft>
                <a:spcPts val="0"/>
              </a:spcAft>
              <a:buClr>
                <a:srgbClr val="000000"/>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Have you included a contact name and number for inquiries regarding special accommodations?</a:t>
            </a:r>
          </a:p>
          <a:p>
            <a:pPr marL="342900" marR="0" lvl="0" indent="-342900" algn="l" defTabSz="914400" rtl="0" eaLnBrk="1" fontAlgn="auto" latinLnBrk="0" hangingPunct="1">
              <a:lnSpc>
                <a:spcPct val="90000"/>
              </a:lnSpc>
              <a:spcBef>
                <a:spcPts val="480"/>
              </a:spcBef>
              <a:spcAft>
                <a:spcPts val="0"/>
              </a:spcAft>
              <a:buClr>
                <a:srgbClr val="000000"/>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Is notification of the event on the website as well as in hard copy?</a:t>
            </a:r>
          </a:p>
        </p:txBody>
      </p:sp>
      <p:sp>
        <p:nvSpPr>
          <p:cNvPr id="600" name="Shape 600"/>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57</a:t>
            </a:r>
          </a:p>
        </p:txBody>
      </p:sp>
    </p:spTree>
    <p:extLst>
      <p:ext uri="{BB962C8B-B14F-4D97-AF65-F5344CB8AC3E}">
        <p14:creationId xmlns:p14="http://schemas.microsoft.com/office/powerpoint/2010/main" val="3369367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idx="4294967295"/>
          </p:nvPr>
        </p:nvSpPr>
        <p:spPr>
          <a:xfrm>
            <a:off x="1447800" y="70434"/>
            <a:ext cx="7696200" cy="941418"/>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Example Event Checklist Continued…</a:t>
            </a:r>
          </a:p>
        </p:txBody>
      </p:sp>
      <p:sp>
        <p:nvSpPr>
          <p:cNvPr id="607" name="Shape 607"/>
          <p:cNvSpPr/>
          <p:nvPr/>
        </p:nvSpPr>
        <p:spPr>
          <a:xfrm>
            <a:off x="19278" y="1184779"/>
            <a:ext cx="8911354" cy="3424654"/>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Facilities</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Is the facility accessible – for wheelchairs, walkers, scooters?</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Are the bathrooms accessible? Are there designated information/ rest areas available?</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Is there handicapped parking?</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If transportation is being provided, is it accessible?</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Is the lighting appropriate for people with visual impairments?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08" name="Shape 608"/>
          <p:cNvSpPr/>
          <p:nvPr/>
        </p:nvSpPr>
        <p:spPr>
          <a:xfrm>
            <a:off x="19278" y="3124200"/>
            <a:ext cx="8972321" cy="3442161"/>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Communication</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Will there be a sign language interpreter?</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If there are videos, will there be subtitles?</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Will there be assistive listening devices?</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Have you made sure that signers, etc. will be visible to those in wheelchairs?</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Is the website where the event is posted accessible?</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Is the event available as a webcast?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9" name="Shape 609"/>
          <p:cNvSpPr/>
          <p:nvPr/>
        </p:nvSpPr>
        <p:spPr>
          <a:xfrm>
            <a:off x="0" y="5404671"/>
            <a:ext cx="8610600" cy="1151678"/>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Staff/Volunteers</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Have you arranged for volunteers?</a:t>
            </a:r>
          </a:p>
          <a:p>
            <a:pPr marL="342900" marR="0" lvl="0" indent="-342900" algn="l" defTabSz="914400" rtl="0" eaLnBrk="1" fontAlgn="auto" latinLnBrk="0" hangingPunct="1">
              <a:lnSpc>
                <a:spcPct val="90000"/>
              </a:lnSpc>
              <a:spcBef>
                <a:spcPts val="480"/>
              </a:spcBef>
              <a:spcAft>
                <a:spcPts val="0"/>
              </a:spcAft>
              <a:buClr>
                <a:srgbClr val="000000"/>
              </a:buClr>
              <a:buSzPts val="1800"/>
              <a:buFont typeface="Noto Sans Symbols"/>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Have they received orientation/sensitization and training to respond to inquiries?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0" name="Shape 610"/>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58</a:t>
            </a:r>
          </a:p>
        </p:txBody>
      </p:sp>
    </p:spTree>
    <p:extLst>
      <p:ext uri="{BB962C8B-B14F-4D97-AF65-F5344CB8AC3E}">
        <p14:creationId xmlns:p14="http://schemas.microsoft.com/office/powerpoint/2010/main" val="1497565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idx="4294967295"/>
          </p:nvPr>
        </p:nvSpPr>
        <p:spPr>
          <a:xfrm>
            <a:off x="648585" y="134904"/>
            <a:ext cx="8314440" cy="941418"/>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Hiring and Intentional Diversity</a:t>
            </a:r>
          </a:p>
        </p:txBody>
      </p:sp>
      <p:sp>
        <p:nvSpPr>
          <p:cNvPr id="617" name="Shape 617"/>
          <p:cNvSpPr txBox="1">
            <a:spLocks noGrp="1"/>
          </p:cNvSpPr>
          <p:nvPr>
            <p:ph type="body" idx="4294967295"/>
          </p:nvPr>
        </p:nvSpPr>
        <p:spPr>
          <a:xfrm>
            <a:off x="254883" y="1525162"/>
            <a:ext cx="8708142" cy="4425950"/>
          </a:xfrm>
          <a:prstGeom prst="rect">
            <a:avLst/>
          </a:prstGeom>
          <a:noFill/>
          <a:ln>
            <a:noFill/>
          </a:ln>
        </p:spPr>
        <p:txBody>
          <a:bodyPr wrap="square" lIns="91425" tIns="45700" rIns="91425" bIns="45700" anchor="t" anchorCtr="0">
            <a:noAutofit/>
          </a:bodyPr>
          <a:lstStyle/>
          <a:p>
            <a:pPr marL="0" marR="0" lvl="0" indent="-28575" algn="l" rtl="0">
              <a:lnSpc>
                <a:spcPct val="80000"/>
              </a:lnSpc>
              <a:spcBef>
                <a:spcPts val="0"/>
              </a:spcBef>
              <a:spcAft>
                <a:spcPts val="0"/>
              </a:spcAft>
              <a:buClr>
                <a:schemeClr val="dk1"/>
              </a:buClr>
              <a:buSzPts val="450"/>
              <a:buFont typeface="Arial"/>
              <a:buNone/>
            </a:pPr>
            <a:r>
              <a:rPr lang="en-US" sz="2000" b="0" i="0" u="none" strike="noStrike" cap="none" dirty="0">
                <a:solidFill>
                  <a:schemeClr val="dk1"/>
                </a:solidFill>
                <a:latin typeface="Calibri"/>
                <a:ea typeface="Calibri"/>
                <a:cs typeface="Calibri"/>
                <a:sym typeface="Calibri"/>
              </a:rPr>
              <a:t>In our focus groups of foundation professionals, representatives of foundations that were successful in becoming more diverse noted that </a:t>
            </a:r>
            <a:r>
              <a:rPr lang="en-US" sz="2000" b="1" i="0" u="none" strike="noStrike" cap="none" dirty="0">
                <a:solidFill>
                  <a:schemeClr val="dk1"/>
                </a:solidFill>
                <a:latin typeface="Calibri"/>
                <a:ea typeface="Calibri"/>
                <a:cs typeface="Calibri"/>
                <a:sym typeface="Calibri"/>
              </a:rPr>
              <a:t>they made a conscious decision and effort to seek out and include certain demographic groups whether that was gender, race, or sexual orientation.  </a:t>
            </a:r>
          </a:p>
          <a:p>
            <a:pPr marL="0" marR="0" lvl="0" indent="-28575" algn="l" rtl="0">
              <a:lnSpc>
                <a:spcPct val="80000"/>
              </a:lnSpc>
              <a:spcBef>
                <a:spcPts val="418"/>
              </a:spcBef>
              <a:spcAft>
                <a:spcPts val="0"/>
              </a:spcAft>
              <a:buClr>
                <a:schemeClr val="dk1"/>
              </a:buClr>
              <a:buSzPts val="450"/>
              <a:buFont typeface="Arial"/>
              <a:buNone/>
            </a:pPr>
            <a:endParaRPr sz="2000" b="0" i="0" u="none" strike="noStrike" cap="none" dirty="0">
              <a:solidFill>
                <a:schemeClr val="dk1"/>
              </a:solidFill>
              <a:latin typeface="Calibri"/>
              <a:ea typeface="Calibri"/>
              <a:cs typeface="Calibri"/>
              <a:sym typeface="Calibri"/>
            </a:endParaRPr>
          </a:p>
          <a:p>
            <a:pPr marL="0" marR="0" lvl="0" indent="-28575" algn="l" rtl="0">
              <a:lnSpc>
                <a:spcPct val="80000"/>
              </a:lnSpc>
              <a:spcBef>
                <a:spcPts val="418"/>
              </a:spcBef>
              <a:spcAft>
                <a:spcPts val="0"/>
              </a:spcAft>
              <a:buClr>
                <a:schemeClr val="dk1"/>
              </a:buClr>
              <a:buSzPts val="450"/>
              <a:buFont typeface="Arial"/>
              <a:buNone/>
            </a:pPr>
            <a:r>
              <a:rPr lang="en-US" sz="2000" b="0" i="0" u="none" strike="noStrike" cap="none" dirty="0">
                <a:solidFill>
                  <a:schemeClr val="dk1"/>
                </a:solidFill>
                <a:latin typeface="Calibri"/>
                <a:ea typeface="Calibri"/>
                <a:cs typeface="Calibri"/>
                <a:sym typeface="Calibri"/>
              </a:rPr>
              <a:t>That is consistent with previous research that the U.S. Department of Labor commissioned from the Wharton School of Business.  It found that for profit companies who have gender or race diversity policies and acquisition strategies are the best targets to becoming inclusive of people with disabilities. </a:t>
            </a:r>
          </a:p>
          <a:p>
            <a:pPr marL="0" marR="0" lvl="0" indent="-28575" algn="l" rtl="0">
              <a:lnSpc>
                <a:spcPct val="80000"/>
              </a:lnSpc>
              <a:spcBef>
                <a:spcPts val="418"/>
              </a:spcBef>
              <a:spcAft>
                <a:spcPts val="0"/>
              </a:spcAft>
              <a:buClr>
                <a:schemeClr val="dk1"/>
              </a:buClr>
              <a:buSzPts val="450"/>
              <a:buFont typeface="Arial"/>
              <a:buNone/>
            </a:pPr>
            <a:r>
              <a:rPr lang="en-US" sz="2000" b="0" i="0" u="none" strike="noStrike" cap="none" dirty="0">
                <a:solidFill>
                  <a:schemeClr val="dk1"/>
                </a:solidFill>
                <a:latin typeface="Calibri"/>
                <a:ea typeface="Calibri"/>
                <a:cs typeface="Calibri"/>
                <a:sym typeface="Calibri"/>
              </a:rPr>
              <a:t> </a:t>
            </a:r>
          </a:p>
          <a:p>
            <a:pPr marL="0" marR="0" lvl="0" indent="-28575" algn="ctr" rtl="0">
              <a:lnSpc>
                <a:spcPct val="80000"/>
              </a:lnSpc>
              <a:spcBef>
                <a:spcPts val="418"/>
              </a:spcBef>
              <a:spcAft>
                <a:spcPts val="0"/>
              </a:spcAft>
              <a:buClr>
                <a:schemeClr val="dk1"/>
              </a:buClr>
              <a:buSzPts val="450"/>
              <a:buFont typeface="Arial"/>
              <a:buNone/>
            </a:pPr>
            <a:r>
              <a:rPr lang="en-US" sz="2000" b="1" i="1" u="none" strike="noStrike" cap="none" dirty="0">
                <a:solidFill>
                  <a:schemeClr val="dk1"/>
                </a:solidFill>
                <a:latin typeface="Calibri"/>
                <a:ea typeface="Calibri"/>
                <a:cs typeface="Calibri"/>
                <a:sym typeface="Calibri"/>
              </a:rPr>
              <a:t>“People with disabilities just don’t apply.”</a:t>
            </a:r>
          </a:p>
          <a:p>
            <a:pPr marL="0" marR="0" lvl="0" indent="-28575" algn="l" rtl="0">
              <a:lnSpc>
                <a:spcPct val="80000"/>
              </a:lnSpc>
              <a:spcBef>
                <a:spcPts val="418"/>
              </a:spcBef>
              <a:spcAft>
                <a:spcPts val="0"/>
              </a:spcAft>
              <a:buClr>
                <a:schemeClr val="dk1"/>
              </a:buClr>
              <a:buSzPts val="450"/>
              <a:buFont typeface="Arial"/>
              <a:buNone/>
            </a:pPr>
            <a:endParaRPr sz="2000" b="0" i="0" u="none" strike="noStrike" cap="none" dirty="0">
              <a:solidFill>
                <a:schemeClr val="dk1"/>
              </a:solidFill>
              <a:latin typeface="Calibri"/>
              <a:ea typeface="Calibri"/>
              <a:cs typeface="Calibri"/>
              <a:sym typeface="Calibri"/>
            </a:endParaRPr>
          </a:p>
          <a:p>
            <a:pPr marL="0" marR="0" lvl="0" indent="-28575" algn="l" rtl="0">
              <a:lnSpc>
                <a:spcPct val="80000"/>
              </a:lnSpc>
              <a:spcBef>
                <a:spcPts val="418"/>
              </a:spcBef>
              <a:spcAft>
                <a:spcPts val="0"/>
              </a:spcAft>
              <a:buClr>
                <a:schemeClr val="dk1"/>
              </a:buClr>
              <a:buSzPts val="450"/>
              <a:buFont typeface="Arial"/>
              <a:buNone/>
            </a:pPr>
            <a:r>
              <a:rPr lang="en-US" sz="2000" b="0" i="0" u="none" strike="noStrike" cap="none" dirty="0">
                <a:solidFill>
                  <a:schemeClr val="dk1"/>
                </a:solidFill>
                <a:latin typeface="Calibri"/>
                <a:ea typeface="Calibri"/>
                <a:cs typeface="Calibri"/>
                <a:sym typeface="Calibri"/>
              </a:rPr>
              <a:t>“I do a lot of interviewing. But I don’t think I’ve ever seen or interviewed a person with a disability. I have not, in my 14 years, seen a candidate who would fit. People just don’t apply. We don’t go out and look for them. I would say there are other groups that we are actively looking for – women and people of color.”  </a:t>
            </a:r>
            <a:r>
              <a:rPr lang="en-US" sz="2000" b="0" i="1" u="none" strike="noStrike" cap="none" dirty="0">
                <a:solidFill>
                  <a:schemeClr val="dk1"/>
                </a:solidFill>
                <a:latin typeface="Calibri"/>
                <a:ea typeface="Calibri"/>
                <a:cs typeface="Calibri"/>
                <a:sym typeface="Calibri"/>
              </a:rPr>
              <a:t>-- Foundation professional, focus group participant</a:t>
            </a:r>
          </a:p>
          <a:p>
            <a:pPr marL="0" marR="0" lvl="0" indent="-28575" algn="l" rtl="0">
              <a:lnSpc>
                <a:spcPct val="80000"/>
              </a:lnSpc>
              <a:spcBef>
                <a:spcPts val="352"/>
              </a:spcBef>
              <a:spcAft>
                <a:spcPts val="0"/>
              </a:spcAft>
              <a:buClr>
                <a:schemeClr val="dk1"/>
              </a:buClr>
              <a:buSzPts val="450"/>
              <a:buFont typeface="Arial"/>
              <a:buNone/>
            </a:pPr>
            <a:endParaRPr sz="2000" b="0" i="0" u="none" strike="noStrike" cap="none" dirty="0">
              <a:solidFill>
                <a:schemeClr val="dk1"/>
              </a:solidFill>
              <a:latin typeface="Calibri"/>
              <a:ea typeface="Calibri"/>
              <a:cs typeface="Calibri"/>
              <a:sym typeface="Calibri"/>
            </a:endParaRPr>
          </a:p>
        </p:txBody>
      </p:sp>
      <p:sp>
        <p:nvSpPr>
          <p:cNvPr id="618" name="Shape 618"/>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59</a:t>
            </a:r>
          </a:p>
        </p:txBody>
      </p:sp>
    </p:spTree>
    <p:extLst>
      <p:ext uri="{BB962C8B-B14F-4D97-AF65-F5344CB8AC3E}">
        <p14:creationId xmlns:p14="http://schemas.microsoft.com/office/powerpoint/2010/main" val="3080538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idx="4294967295"/>
          </p:nvPr>
        </p:nvSpPr>
        <p:spPr>
          <a:xfrm>
            <a:off x="448557" y="152401"/>
            <a:ext cx="8314440" cy="941418"/>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Partner with Hiring Resources</a:t>
            </a:r>
          </a:p>
        </p:txBody>
      </p:sp>
      <p:sp>
        <p:nvSpPr>
          <p:cNvPr id="625" name="Shape 625"/>
          <p:cNvSpPr txBox="1">
            <a:spLocks noGrp="1"/>
          </p:cNvSpPr>
          <p:nvPr>
            <p:ph type="body" idx="4294967295"/>
          </p:nvPr>
        </p:nvSpPr>
        <p:spPr>
          <a:xfrm>
            <a:off x="152400" y="1366837"/>
            <a:ext cx="8839199" cy="4124325"/>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000"/>
              <a:buFont typeface="Noto Sans Symbols"/>
              <a:buChar char="❖"/>
            </a:pPr>
            <a:r>
              <a:rPr lang="en-US" sz="3000" b="0" i="0" u="none" strike="noStrike" cap="none" dirty="0">
                <a:solidFill>
                  <a:schemeClr val="dk1"/>
                </a:solidFill>
                <a:latin typeface="Calibri"/>
                <a:ea typeface="Calibri"/>
                <a:cs typeface="Calibri"/>
                <a:sym typeface="Calibri"/>
              </a:rPr>
              <a:t>Being a truly inclusive employer of people with disabilities will not happen by accident, it must be an INTENTIONAL decision and process. </a:t>
            </a:r>
          </a:p>
          <a:p>
            <a:pPr marL="342900" marR="0" lvl="0" indent="-342900" algn="l" rtl="0">
              <a:lnSpc>
                <a:spcPct val="90000"/>
              </a:lnSpc>
              <a:spcBef>
                <a:spcPts val="480"/>
              </a:spcBef>
              <a:spcAft>
                <a:spcPts val="0"/>
              </a:spcAft>
              <a:buClr>
                <a:schemeClr val="dk1"/>
              </a:buClr>
              <a:buSzPts val="3000"/>
              <a:buFont typeface="Noto Sans Symbols"/>
              <a:buNone/>
            </a:pPr>
            <a:endParaRPr sz="30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3000"/>
              <a:buFont typeface="Noto Sans Symbols"/>
              <a:buChar char="❖"/>
            </a:pPr>
            <a:r>
              <a:rPr lang="en-US" sz="3000" b="0" i="0" u="none" strike="noStrike" cap="none" dirty="0">
                <a:solidFill>
                  <a:schemeClr val="dk1"/>
                </a:solidFill>
                <a:latin typeface="Calibri"/>
                <a:ea typeface="Calibri"/>
                <a:cs typeface="Calibri"/>
                <a:sym typeface="Calibri"/>
              </a:rPr>
              <a:t>Use established resources to increase the qualified candidates with disabilities in your hiring pool:</a:t>
            </a:r>
          </a:p>
          <a:p>
            <a:pPr marL="742950" marR="0" lvl="1" indent="-342900" algn="l" rtl="0">
              <a:lnSpc>
                <a:spcPct val="90000"/>
              </a:lnSpc>
              <a:spcBef>
                <a:spcPts val="480"/>
              </a:spcBef>
              <a:spcAft>
                <a:spcPts val="0"/>
              </a:spcAft>
              <a:buClr>
                <a:schemeClr val="dk1"/>
              </a:buClr>
              <a:buSzPts val="2600"/>
              <a:buFont typeface="Noto Sans Symbols"/>
              <a:buChar char="❖"/>
            </a:pPr>
            <a:r>
              <a:rPr lang="en-US" sz="2600" b="0" i="0" u="none" strike="noStrike" cap="none" dirty="0" err="1">
                <a:solidFill>
                  <a:schemeClr val="dk1"/>
                </a:solidFill>
                <a:latin typeface="Calibri"/>
                <a:ea typeface="Calibri"/>
                <a:cs typeface="Calibri"/>
                <a:sym typeface="Calibri"/>
              </a:rPr>
              <a:t>TAPAbility</a:t>
            </a:r>
            <a:r>
              <a:rPr lang="en-US" sz="2600" b="0" i="0" u="none" strike="noStrike" cap="none" dirty="0">
                <a:solidFill>
                  <a:schemeClr val="dk1"/>
                </a:solidFill>
                <a:latin typeface="Calibri"/>
                <a:ea typeface="Calibri"/>
                <a:cs typeface="Calibri"/>
                <a:sym typeface="Calibri"/>
              </a:rPr>
              <a:t>, which can source talent</a:t>
            </a:r>
          </a:p>
          <a:p>
            <a:pPr marL="742950" marR="0" lvl="1" indent="-342900" algn="l" rtl="0">
              <a:lnSpc>
                <a:spcPct val="90000"/>
              </a:lnSpc>
              <a:spcBef>
                <a:spcPts val="480"/>
              </a:spcBef>
              <a:spcAft>
                <a:spcPts val="0"/>
              </a:spcAft>
              <a:buClr>
                <a:schemeClr val="dk1"/>
              </a:buClr>
              <a:buSzPts val="2600"/>
              <a:buFont typeface="Noto Sans Symbols"/>
              <a:buChar char="❖"/>
            </a:pPr>
            <a:r>
              <a:rPr lang="en-US" sz="2600" b="0" i="0" u="none" strike="noStrike" cap="none" dirty="0">
                <a:solidFill>
                  <a:schemeClr val="dk1"/>
                </a:solidFill>
                <a:latin typeface="Calibri"/>
                <a:ea typeface="Calibri"/>
                <a:cs typeface="Calibri"/>
                <a:sym typeface="Calibri"/>
              </a:rPr>
              <a:t>AskJan.org, which can problem solve inclusive employment questions for free. </a:t>
            </a:r>
          </a:p>
        </p:txBody>
      </p:sp>
      <p:sp>
        <p:nvSpPr>
          <p:cNvPr id="626" name="Shape 626"/>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60</a:t>
            </a:r>
          </a:p>
        </p:txBody>
      </p:sp>
    </p:spTree>
    <p:extLst>
      <p:ext uri="{BB962C8B-B14F-4D97-AF65-F5344CB8AC3E}">
        <p14:creationId xmlns:p14="http://schemas.microsoft.com/office/powerpoint/2010/main" val="2841880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idx="4294967295"/>
          </p:nvPr>
        </p:nvSpPr>
        <p:spPr>
          <a:xfrm>
            <a:off x="448558" y="49179"/>
            <a:ext cx="8314440" cy="941418"/>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Signage</a:t>
            </a:r>
          </a:p>
        </p:txBody>
      </p:sp>
      <p:sp>
        <p:nvSpPr>
          <p:cNvPr id="633" name="Shape 633"/>
          <p:cNvSpPr txBox="1">
            <a:spLocks noGrp="1"/>
          </p:cNvSpPr>
          <p:nvPr>
            <p:ph type="body" idx="4294967295"/>
          </p:nvPr>
        </p:nvSpPr>
        <p:spPr>
          <a:xfrm>
            <a:off x="0" y="1417171"/>
            <a:ext cx="3657599" cy="3597503"/>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Noto Sans Symbols"/>
              <a:buChar char="❖"/>
            </a:pPr>
            <a:r>
              <a:rPr lang="en-US" sz="2200" b="0" i="0" u="none" strike="noStrike" cap="none" dirty="0">
                <a:solidFill>
                  <a:schemeClr val="dk1"/>
                </a:solidFill>
                <a:latin typeface="Calibri"/>
                <a:ea typeface="Calibri"/>
                <a:cs typeface="Calibri"/>
                <a:sym typeface="Calibri"/>
              </a:rPr>
              <a:t>Signs can help demonstrate that the foundation is being inclusive of people with disabilities. </a:t>
            </a:r>
          </a:p>
          <a:p>
            <a:pPr marL="342900" marR="0" lvl="0" indent="-342900" algn="l" rtl="0">
              <a:lnSpc>
                <a:spcPct val="90000"/>
              </a:lnSpc>
              <a:spcBef>
                <a:spcPts val="480"/>
              </a:spcBef>
              <a:spcAft>
                <a:spcPts val="0"/>
              </a:spcAft>
              <a:buClr>
                <a:schemeClr val="dk1"/>
              </a:buClr>
              <a:buSzPts val="2400"/>
              <a:buFont typeface="Noto Sans Symbols"/>
              <a:buNone/>
            </a:pPr>
            <a:endParaRPr sz="22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Noto Sans Symbols"/>
              <a:buChar char="❖"/>
            </a:pPr>
            <a:r>
              <a:rPr lang="en-US" sz="2200" b="0" i="0" u="none" strike="noStrike" cap="none" dirty="0">
                <a:solidFill>
                  <a:schemeClr val="dk1"/>
                </a:solidFill>
                <a:latin typeface="Calibri"/>
                <a:ea typeface="Calibri"/>
                <a:cs typeface="Calibri"/>
                <a:sym typeface="Calibri"/>
              </a:rPr>
              <a:t>These clear signs can provide information about important locations, such as restrooms, a quiet room, water fountains, emergency exits, plus any accommodations specifically for people with disabilities. </a:t>
            </a:r>
          </a:p>
        </p:txBody>
      </p:sp>
      <p:pic>
        <p:nvPicPr>
          <p:cNvPr id="634" name="Shape 634" descr="image of the handicap sign with the words &quot;toilet&quot; below it."/>
          <p:cNvPicPr preferRelativeResize="0"/>
          <p:nvPr/>
        </p:nvPicPr>
        <p:blipFill rotWithShape="1">
          <a:blip r:embed="rId3">
            <a:alphaModFix/>
          </a:blip>
          <a:srcRect/>
          <a:stretch/>
        </p:blipFill>
        <p:spPr>
          <a:xfrm>
            <a:off x="3720729" y="3765236"/>
            <a:ext cx="1743031" cy="2498875"/>
          </a:xfrm>
          <a:prstGeom prst="rect">
            <a:avLst/>
          </a:prstGeom>
          <a:noFill/>
          <a:ln w="50800" cap="flat" cmpd="sng">
            <a:solidFill>
              <a:srgbClr val="000000"/>
            </a:solidFill>
            <a:prstDash val="solid"/>
            <a:miter lim="8000"/>
            <a:headEnd type="none" w="med" len="med"/>
            <a:tailEnd type="none" w="med" len="med"/>
          </a:ln>
        </p:spPr>
      </p:pic>
      <p:pic>
        <p:nvPicPr>
          <p:cNvPr id="635" name="Shape 635" descr="Image of the handicap sign, with the words &quot;accessible entrance&quot; below it and an arrow pointint to the right."/>
          <p:cNvPicPr preferRelativeResize="0"/>
          <p:nvPr/>
        </p:nvPicPr>
        <p:blipFill rotWithShape="1">
          <a:blip r:embed="rId4">
            <a:alphaModFix/>
          </a:blip>
          <a:srcRect/>
          <a:stretch/>
        </p:blipFill>
        <p:spPr>
          <a:xfrm>
            <a:off x="7344710" y="1295208"/>
            <a:ext cx="1549121" cy="2470028"/>
          </a:xfrm>
          <a:prstGeom prst="rect">
            <a:avLst/>
          </a:prstGeom>
          <a:noFill/>
          <a:ln w="50800" cap="flat" cmpd="sng">
            <a:solidFill>
              <a:srgbClr val="000000"/>
            </a:solidFill>
            <a:prstDash val="solid"/>
            <a:miter lim="8000"/>
            <a:headEnd type="none" w="med" len="med"/>
            <a:tailEnd type="none" w="med" len="med"/>
          </a:ln>
        </p:spPr>
      </p:pic>
      <p:pic>
        <p:nvPicPr>
          <p:cNvPr id="636" name="Shape 636" descr="image of the handicap sign with the words &quot;we are pleased to provide assistance to anyone requesting it. If you need help, please ask.&quot;"/>
          <p:cNvPicPr preferRelativeResize="0"/>
          <p:nvPr/>
        </p:nvPicPr>
        <p:blipFill rotWithShape="1">
          <a:blip r:embed="rId5">
            <a:alphaModFix/>
          </a:blip>
          <a:srcRect/>
          <a:stretch/>
        </p:blipFill>
        <p:spPr>
          <a:xfrm>
            <a:off x="3581357" y="1322537"/>
            <a:ext cx="1827530" cy="1954212"/>
          </a:xfrm>
          <a:prstGeom prst="rect">
            <a:avLst/>
          </a:prstGeom>
          <a:noFill/>
          <a:ln w="50800" cap="flat" cmpd="sng">
            <a:solidFill>
              <a:srgbClr val="000000"/>
            </a:solidFill>
            <a:prstDash val="solid"/>
            <a:miter lim="8000"/>
            <a:headEnd type="none" w="med" len="med"/>
            <a:tailEnd type="none" w="med" len="med"/>
          </a:ln>
        </p:spPr>
      </p:pic>
      <p:pic>
        <p:nvPicPr>
          <p:cNvPr id="637" name="Shape 637" descr="image of the handicap sign with the words &quot;accessible route&quot; below it, and an arrow pointing to the left."/>
          <p:cNvPicPr preferRelativeResize="0"/>
          <p:nvPr/>
        </p:nvPicPr>
        <p:blipFill rotWithShape="1">
          <a:blip r:embed="rId6">
            <a:alphaModFix/>
          </a:blip>
          <a:srcRect/>
          <a:stretch/>
        </p:blipFill>
        <p:spPr>
          <a:xfrm>
            <a:off x="7263339" y="4221328"/>
            <a:ext cx="1320545" cy="2093264"/>
          </a:xfrm>
          <a:prstGeom prst="rect">
            <a:avLst/>
          </a:prstGeom>
          <a:noFill/>
          <a:ln w="50800" cap="flat" cmpd="sng">
            <a:solidFill>
              <a:srgbClr val="000000"/>
            </a:solidFill>
            <a:prstDash val="solid"/>
            <a:miter lim="8000"/>
            <a:headEnd type="none" w="med" len="med"/>
            <a:tailEnd type="none" w="med" len="med"/>
          </a:ln>
        </p:spPr>
      </p:pic>
      <p:pic>
        <p:nvPicPr>
          <p:cNvPr id="642" name="Shape 642" descr="Blue and white logo with large block text that says ASSISTIVE LISTENING SYSTEMS AVAILABLE."/>
          <p:cNvPicPr preferRelativeResize="0"/>
          <p:nvPr/>
        </p:nvPicPr>
        <p:blipFill rotWithShape="1">
          <a:blip r:embed="rId7">
            <a:alphaModFix/>
          </a:blip>
          <a:srcRect/>
          <a:stretch/>
        </p:blipFill>
        <p:spPr>
          <a:xfrm>
            <a:off x="5566901" y="3205423"/>
            <a:ext cx="1639045" cy="872974"/>
          </a:xfrm>
          <a:prstGeom prst="rect">
            <a:avLst/>
          </a:prstGeom>
          <a:noFill/>
          <a:ln>
            <a:noFill/>
          </a:ln>
        </p:spPr>
      </p:pic>
      <p:pic>
        <p:nvPicPr>
          <p:cNvPr id="645" name="Shape 645" descr="Standard blue and white disability logo with text that says WHEELCHAIR RAMP&#10;"/>
          <p:cNvPicPr preferRelativeResize="0"/>
          <p:nvPr/>
        </p:nvPicPr>
        <p:blipFill rotWithShape="1">
          <a:blip r:embed="rId8">
            <a:alphaModFix/>
          </a:blip>
          <a:srcRect/>
          <a:stretch/>
        </p:blipFill>
        <p:spPr>
          <a:xfrm>
            <a:off x="5919644" y="4572602"/>
            <a:ext cx="933557" cy="1390716"/>
          </a:xfrm>
          <a:prstGeom prst="rect">
            <a:avLst/>
          </a:prstGeom>
          <a:noFill/>
          <a:ln>
            <a:noFill/>
          </a:ln>
        </p:spPr>
      </p:pic>
      <p:sp>
        <p:nvSpPr>
          <p:cNvPr id="647" name="Shape 647"/>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61</a:t>
            </a:r>
          </a:p>
        </p:txBody>
      </p:sp>
    </p:spTree>
    <p:extLst>
      <p:ext uri="{BB962C8B-B14F-4D97-AF65-F5344CB8AC3E}">
        <p14:creationId xmlns:p14="http://schemas.microsoft.com/office/powerpoint/2010/main" val="1230384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idx="4294967295"/>
          </p:nvPr>
        </p:nvSpPr>
        <p:spPr>
          <a:xfrm>
            <a:off x="667633" y="125400"/>
            <a:ext cx="8314500" cy="941400"/>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ADA Accessible Resource Guide</a:t>
            </a:r>
          </a:p>
        </p:txBody>
      </p:sp>
      <p:sp>
        <p:nvSpPr>
          <p:cNvPr id="654" name="Shape 654"/>
          <p:cNvSpPr txBox="1">
            <a:spLocks noGrp="1"/>
          </p:cNvSpPr>
          <p:nvPr>
            <p:ph type="body" idx="4294967295"/>
          </p:nvPr>
        </p:nvSpPr>
        <p:spPr>
          <a:xfrm>
            <a:off x="271145" y="1066800"/>
            <a:ext cx="3639048" cy="4169894"/>
          </a:xfrm>
          <a:prstGeom prst="rect">
            <a:avLst/>
          </a:prstGeom>
          <a:noFill/>
          <a:ln>
            <a:noFill/>
          </a:ln>
        </p:spPr>
        <p:txBody>
          <a:bodyPr wrap="square" lIns="91425" tIns="45700" rIns="91425" bIns="45700" anchor="t" anchorCtr="0">
            <a:noAutofit/>
          </a:bodyPr>
          <a:lstStyle/>
          <a:p>
            <a:pPr marL="457200" marR="0" lvl="1" indent="-22225" algn="l" rtl="0">
              <a:lnSpc>
                <a:spcPct val="100000"/>
              </a:lnSpc>
              <a:spcBef>
                <a:spcPts val="0"/>
              </a:spcBef>
              <a:spcAft>
                <a:spcPts val="0"/>
              </a:spcAft>
              <a:buClr>
                <a:schemeClr val="dk1"/>
              </a:buClr>
              <a:buSzPts val="350"/>
              <a:buFont typeface="Arial"/>
              <a:buNone/>
            </a:pPr>
            <a:endParaRPr sz="1400" b="1" i="0" u="none" strike="noStrike" cap="none">
              <a:solidFill>
                <a:schemeClr val="dk1"/>
              </a:solidFill>
              <a:latin typeface="Calibri"/>
              <a:ea typeface="Calibri"/>
              <a:cs typeface="Calibri"/>
              <a:sym typeface="Calibri"/>
            </a:endParaRPr>
          </a:p>
          <a:p>
            <a:pPr marL="457200" marR="0" lvl="1" indent="-22225" algn="l" rtl="0">
              <a:lnSpc>
                <a:spcPct val="100000"/>
              </a:lnSpc>
              <a:spcBef>
                <a:spcPts val="280"/>
              </a:spcBef>
              <a:spcAft>
                <a:spcPts val="0"/>
              </a:spcAft>
              <a:buClr>
                <a:schemeClr val="dk1"/>
              </a:buClr>
              <a:buSzPts val="350"/>
              <a:buFont typeface="Arial"/>
              <a:buNone/>
            </a:pPr>
            <a:endParaRPr sz="1400" b="1" i="0" u="none" strike="noStrike" cap="none">
              <a:solidFill>
                <a:schemeClr val="dk1"/>
              </a:solidFill>
              <a:latin typeface="Calibri"/>
              <a:ea typeface="Calibri"/>
              <a:cs typeface="Calibri"/>
              <a:sym typeface="Calibri"/>
            </a:endParaRPr>
          </a:p>
          <a:p>
            <a:pPr marL="457200" marR="0" lvl="1" indent="-22225" algn="l" rtl="0">
              <a:lnSpc>
                <a:spcPct val="100000"/>
              </a:lnSpc>
              <a:spcBef>
                <a:spcPts val="280"/>
              </a:spcBef>
              <a:spcAft>
                <a:spcPts val="0"/>
              </a:spcAft>
              <a:buClr>
                <a:schemeClr val="dk1"/>
              </a:buClr>
              <a:buSzPts val="350"/>
              <a:buFont typeface="Arial"/>
              <a:buNone/>
            </a:pPr>
            <a:endParaRPr sz="1400" b="1" i="0" u="none" strike="noStrike" cap="none">
              <a:solidFill>
                <a:schemeClr val="dk1"/>
              </a:solidFill>
              <a:latin typeface="Calibri"/>
              <a:ea typeface="Calibri"/>
              <a:cs typeface="Calibri"/>
              <a:sym typeface="Calibri"/>
            </a:endParaRPr>
          </a:p>
          <a:p>
            <a:pPr marL="457200" marR="0" lvl="1" indent="-31750" algn="l" rtl="0">
              <a:lnSpc>
                <a:spcPct val="100000"/>
              </a:lnSpc>
              <a:spcBef>
                <a:spcPts val="400"/>
              </a:spcBef>
              <a:spcAft>
                <a:spcPts val="0"/>
              </a:spcAft>
              <a:buClr>
                <a:schemeClr val="dk1"/>
              </a:buClr>
              <a:buSzPts val="500"/>
              <a:buFont typeface="Arial"/>
              <a:buNone/>
            </a:pPr>
            <a:r>
              <a:rPr lang="en-US" sz="2000" b="1" i="0" u="none" strike="noStrike" cap="none">
                <a:solidFill>
                  <a:schemeClr val="dk1"/>
                </a:solidFill>
                <a:latin typeface="Calibri"/>
                <a:ea typeface="Calibri"/>
                <a:cs typeface="Calibri"/>
                <a:sym typeface="Calibri"/>
              </a:rPr>
              <a:t>The Chicago Community Trust</a:t>
            </a:r>
          </a:p>
          <a:p>
            <a:pPr marL="0" marR="0" lvl="0" indent="-31750" algn="l" rtl="0">
              <a:lnSpc>
                <a:spcPct val="100000"/>
              </a:lnSpc>
              <a:spcBef>
                <a:spcPts val="400"/>
              </a:spcBef>
              <a:spcAft>
                <a:spcPts val="0"/>
              </a:spcAft>
              <a:buClr>
                <a:schemeClr val="dk1"/>
              </a:buClr>
              <a:buSzPts val="500"/>
              <a:buFont typeface="Arial"/>
              <a:buNone/>
            </a:pPr>
            <a:r>
              <a:rPr lang="en-US" sz="2000" b="1" i="0" u="none" strike="noStrike" cap="none">
                <a:solidFill>
                  <a:schemeClr val="dk1"/>
                </a:solidFill>
                <a:latin typeface="Calibri"/>
                <a:ea typeface="Calibri"/>
                <a:cs typeface="Calibri"/>
                <a:sym typeface="Calibri"/>
              </a:rPr>
              <a:t> </a:t>
            </a:r>
          </a:p>
          <a:p>
            <a:pPr marL="0" marR="0" lvl="0" indent="-31750" algn="l" rtl="0">
              <a:lnSpc>
                <a:spcPct val="100000"/>
              </a:lnSpc>
              <a:spcBef>
                <a:spcPts val="400"/>
              </a:spcBef>
              <a:spcAft>
                <a:spcPts val="0"/>
              </a:spcAft>
              <a:buClr>
                <a:schemeClr val="dk1"/>
              </a:buClr>
              <a:buSzPts val="500"/>
              <a:buFont typeface="Arial"/>
              <a:buNone/>
            </a:pPr>
            <a:r>
              <a:rPr lang="en-US" sz="2000" b="1" i="0" u="sng" strike="noStrike" cap="none">
                <a:solidFill>
                  <a:schemeClr val="hlink"/>
                </a:solidFill>
                <a:latin typeface="Calibri"/>
                <a:ea typeface="Calibri"/>
                <a:cs typeface="Calibri"/>
                <a:sym typeface="Calibri"/>
                <a:hlinkClick r:id="rId3"/>
              </a:rPr>
              <a:t>http://www.cct.org/wp-content/uploads/2015/08/2015ADAComplianceGuide.pdf</a:t>
            </a:r>
          </a:p>
          <a:p>
            <a:pPr marL="0" marR="0" lvl="0" indent="-31750" algn="l" rtl="0">
              <a:lnSpc>
                <a:spcPct val="100000"/>
              </a:lnSpc>
              <a:spcBef>
                <a:spcPts val="400"/>
              </a:spcBef>
              <a:spcAft>
                <a:spcPts val="0"/>
              </a:spcAft>
              <a:buClr>
                <a:schemeClr val="dk1"/>
              </a:buClr>
              <a:buSzPts val="500"/>
              <a:buFont typeface="Arial"/>
              <a:buNone/>
            </a:pPr>
            <a:endParaRPr sz="2000" b="1" i="0" u="none" strike="noStrike" cap="none">
              <a:solidFill>
                <a:schemeClr val="dk1"/>
              </a:solidFill>
              <a:latin typeface="Calibri"/>
              <a:ea typeface="Calibri"/>
              <a:cs typeface="Calibri"/>
              <a:sym typeface="Calibri"/>
            </a:endParaRPr>
          </a:p>
          <a:p>
            <a:pPr marL="0" marR="0" lvl="0" indent="-31750" algn="l" rtl="0">
              <a:lnSpc>
                <a:spcPct val="100000"/>
              </a:lnSpc>
              <a:spcBef>
                <a:spcPts val="400"/>
              </a:spcBef>
              <a:spcAft>
                <a:spcPts val="0"/>
              </a:spcAft>
              <a:buClr>
                <a:schemeClr val="dk1"/>
              </a:buClr>
              <a:buSzPts val="500"/>
              <a:buFont typeface="Arial"/>
              <a:buNone/>
            </a:pPr>
            <a:endParaRPr sz="2000" b="1" i="0" u="none" strike="noStrike" cap="none">
              <a:solidFill>
                <a:schemeClr val="dk1"/>
              </a:solidFill>
              <a:latin typeface="Calibri"/>
              <a:ea typeface="Calibri"/>
              <a:cs typeface="Calibri"/>
              <a:sym typeface="Calibri"/>
            </a:endParaRPr>
          </a:p>
        </p:txBody>
      </p:sp>
      <p:sp>
        <p:nvSpPr>
          <p:cNvPr id="655" name="Shape 655"/>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62</a:t>
            </a:r>
          </a:p>
        </p:txBody>
      </p:sp>
      <p:pic>
        <p:nvPicPr>
          <p:cNvPr id="5" name="Shape 678" descr="Image of the cover of the 2015 ADA Compliance guide. The words &quot;Renewing the Commitment: An ADA Compliance Guide for Nonprofits by Irene Bowen, JD, ADA One, LLC&quot; are in the left portion of the image. Above are the logos from ADA25 Chicago and The Chicago Community Trust. Multiple people with disabilities are on the cover, including a young girl with dwarfism, a man in a wheelchair at a protest with a sign saying &quot;I can't even get to the back of the bus&quot;, a man in a red hat saying &quot;people first, a man in a power chair getting in an adaptive car, a woman in a power chair near a sink, and a man wearing a brace doing therapy with a therapist." title="Renewing the Commitment: An ADA Compliance Guide for Nonprofits">
            <a:extLst>
              <a:ext uri="{FF2B5EF4-FFF2-40B4-BE49-F238E27FC236}">
                <a16:creationId xmlns:a16="http://schemas.microsoft.com/office/drawing/2014/main" id="{B3A9C455-9554-43EA-AD2C-238B45AAC975}"/>
              </a:ext>
            </a:extLst>
          </p:cNvPr>
          <p:cNvPicPr preferRelativeResize="0"/>
          <p:nvPr/>
        </p:nvPicPr>
        <p:blipFill rotWithShape="1">
          <a:blip r:embed="rId4">
            <a:alphaModFix/>
          </a:blip>
          <a:srcRect/>
          <a:stretch/>
        </p:blipFill>
        <p:spPr>
          <a:xfrm>
            <a:off x="4116245" y="1336884"/>
            <a:ext cx="4351480" cy="5389895"/>
          </a:xfrm>
          <a:prstGeom prst="rect">
            <a:avLst/>
          </a:prstGeom>
          <a:noFill/>
          <a:ln>
            <a:noFill/>
          </a:ln>
        </p:spPr>
      </p:pic>
    </p:spTree>
    <p:extLst>
      <p:ext uri="{BB962C8B-B14F-4D97-AF65-F5344CB8AC3E}">
        <p14:creationId xmlns:p14="http://schemas.microsoft.com/office/powerpoint/2010/main" val="3623474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txBox="1">
            <a:spLocks noGrp="1"/>
          </p:cNvSpPr>
          <p:nvPr>
            <p:ph type="title" idx="4294967295"/>
          </p:nvPr>
        </p:nvSpPr>
        <p:spPr>
          <a:xfrm>
            <a:off x="579331" y="144429"/>
            <a:ext cx="8314500" cy="941400"/>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Questions…</a:t>
            </a:r>
          </a:p>
        </p:txBody>
      </p:sp>
      <p:sp>
        <p:nvSpPr>
          <p:cNvPr id="696" name="Shape 696"/>
          <p:cNvSpPr txBox="1">
            <a:spLocks noGrp="1"/>
          </p:cNvSpPr>
          <p:nvPr>
            <p:ph type="body" idx="4294967295"/>
          </p:nvPr>
        </p:nvSpPr>
        <p:spPr>
          <a:xfrm>
            <a:off x="34509" y="1343024"/>
            <a:ext cx="8985666" cy="5450431"/>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800"/>
              <a:buFont typeface="Noto Sans Symbols"/>
              <a:buChar char="❖"/>
            </a:pPr>
            <a:r>
              <a:rPr lang="en-US" sz="1700" b="0" i="0" u="none" strike="noStrike" cap="none" dirty="0">
                <a:solidFill>
                  <a:schemeClr val="dk1"/>
                </a:solidFill>
                <a:latin typeface="Calibri"/>
                <a:ea typeface="Calibri"/>
                <a:cs typeface="Calibri"/>
                <a:sym typeface="Calibri"/>
              </a:rPr>
              <a:t>Has someone who uses a wheelchair personally checked the physical accessibility of your offices and programs for people who use wheelchairs?</a:t>
            </a:r>
          </a:p>
          <a:p>
            <a:pPr marL="342900" marR="0" lvl="0" indent="-342900" algn="l" rtl="0">
              <a:lnSpc>
                <a:spcPct val="90000"/>
              </a:lnSpc>
              <a:spcBef>
                <a:spcPts val="480"/>
              </a:spcBef>
              <a:spcAft>
                <a:spcPts val="0"/>
              </a:spcAft>
              <a:buClr>
                <a:schemeClr val="dk1"/>
              </a:buClr>
              <a:buSzPts val="1800"/>
              <a:buFont typeface="Noto Sans Symbols"/>
              <a:buNone/>
            </a:pPr>
            <a:endParaRPr sz="17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1700" b="0" i="0" u="none" strike="noStrike" cap="none" dirty="0">
                <a:solidFill>
                  <a:schemeClr val="dk1"/>
                </a:solidFill>
                <a:latin typeface="Calibri"/>
                <a:ea typeface="Calibri"/>
                <a:cs typeface="Calibri"/>
                <a:sym typeface="Calibri"/>
              </a:rPr>
              <a:t>Has a person who is blind and who uses adaptive computer technology checked your website and facilities for accessibility?</a:t>
            </a:r>
          </a:p>
          <a:p>
            <a:pPr marL="342900" marR="0" lvl="0" indent="-342900" algn="l" rtl="0">
              <a:lnSpc>
                <a:spcPct val="90000"/>
              </a:lnSpc>
              <a:spcBef>
                <a:spcPts val="480"/>
              </a:spcBef>
              <a:spcAft>
                <a:spcPts val="0"/>
              </a:spcAft>
              <a:buClr>
                <a:schemeClr val="dk1"/>
              </a:buClr>
              <a:buSzPts val="1800"/>
              <a:buFont typeface="Noto Sans Symbols"/>
              <a:buNone/>
            </a:pPr>
            <a:endParaRPr sz="17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1700" b="0" i="0" u="none" strike="noStrike" cap="none" dirty="0">
                <a:solidFill>
                  <a:schemeClr val="dk1"/>
                </a:solidFill>
                <a:latin typeface="Calibri"/>
                <a:ea typeface="Calibri"/>
                <a:cs typeface="Calibri"/>
                <a:sym typeface="Calibri"/>
              </a:rPr>
              <a:t>Do the videos you use have captions? Do you have a way to communicate with people who are deaf or use other adaptive supports?</a:t>
            </a:r>
          </a:p>
          <a:p>
            <a:pPr marL="342900" marR="0" lvl="0" indent="-342900" algn="l" rtl="0">
              <a:lnSpc>
                <a:spcPct val="90000"/>
              </a:lnSpc>
              <a:spcBef>
                <a:spcPts val="480"/>
              </a:spcBef>
              <a:spcAft>
                <a:spcPts val="0"/>
              </a:spcAft>
              <a:buClr>
                <a:schemeClr val="dk1"/>
              </a:buClr>
              <a:buSzPts val="1800"/>
              <a:buFont typeface="Noto Sans Symbols"/>
              <a:buNone/>
            </a:pPr>
            <a:endParaRPr sz="17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1700" b="0" i="0" u="none" strike="noStrike" cap="none" dirty="0">
                <a:solidFill>
                  <a:schemeClr val="dk1"/>
                </a:solidFill>
                <a:latin typeface="Calibri"/>
                <a:ea typeface="Calibri"/>
                <a:cs typeface="Calibri"/>
                <a:sym typeface="Calibri"/>
              </a:rPr>
              <a:t>Do you employ individuals who have disabilities? If so, what are their jobs? Do they receive the same compensation and benefits as other employees?</a:t>
            </a:r>
          </a:p>
          <a:p>
            <a:pPr marL="342900" marR="0" lvl="0" indent="-342900" algn="l" rtl="0">
              <a:lnSpc>
                <a:spcPct val="90000"/>
              </a:lnSpc>
              <a:spcBef>
                <a:spcPts val="480"/>
              </a:spcBef>
              <a:spcAft>
                <a:spcPts val="0"/>
              </a:spcAft>
              <a:buClr>
                <a:schemeClr val="dk1"/>
              </a:buClr>
              <a:buSzPts val="1800"/>
              <a:buFont typeface="Noto Sans Symbols"/>
              <a:buNone/>
            </a:pPr>
            <a:endParaRPr sz="17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1700" b="0" i="0" u="none" strike="noStrike" cap="none" dirty="0">
                <a:solidFill>
                  <a:schemeClr val="dk1"/>
                </a:solidFill>
                <a:latin typeface="Calibri"/>
                <a:ea typeface="Calibri"/>
                <a:cs typeface="Calibri"/>
                <a:sym typeface="Calibri"/>
              </a:rPr>
              <a:t>How do you educate your staff, board of directors, trustees and other key people about serving and partnering with people with disabilities?</a:t>
            </a:r>
          </a:p>
          <a:p>
            <a:pPr marL="342900" marR="0" lvl="0" indent="-342900" algn="l" rtl="0">
              <a:lnSpc>
                <a:spcPct val="90000"/>
              </a:lnSpc>
              <a:spcBef>
                <a:spcPts val="480"/>
              </a:spcBef>
              <a:spcAft>
                <a:spcPts val="0"/>
              </a:spcAft>
              <a:buClr>
                <a:schemeClr val="dk1"/>
              </a:buClr>
              <a:buSzPts val="1800"/>
              <a:buFont typeface="Noto Sans Symbols"/>
              <a:buNone/>
            </a:pPr>
            <a:endParaRPr sz="17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1700" b="0" i="0" u="none" strike="noStrike" cap="none" dirty="0">
                <a:solidFill>
                  <a:schemeClr val="dk1"/>
                </a:solidFill>
                <a:latin typeface="Calibri"/>
                <a:ea typeface="Calibri"/>
                <a:cs typeface="Calibri"/>
                <a:sym typeface="Calibri"/>
              </a:rPr>
              <a:t>Has your organization considered how the language it uses may affect its ability to include and mobilize those people with disabilities whose values it shares?</a:t>
            </a:r>
          </a:p>
          <a:p>
            <a:pPr marL="342900" marR="0" lvl="0" indent="-342900" algn="l" rtl="0">
              <a:lnSpc>
                <a:spcPct val="90000"/>
              </a:lnSpc>
              <a:spcBef>
                <a:spcPts val="480"/>
              </a:spcBef>
              <a:spcAft>
                <a:spcPts val="0"/>
              </a:spcAft>
              <a:buClr>
                <a:schemeClr val="dk1"/>
              </a:buClr>
              <a:buSzPts val="1800"/>
              <a:buFont typeface="Noto Sans Symbols"/>
              <a:buNone/>
            </a:pPr>
            <a:endParaRPr sz="17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1700" b="0" i="0" u="none" strike="noStrike" cap="none" dirty="0">
                <a:solidFill>
                  <a:schemeClr val="dk1"/>
                </a:solidFill>
                <a:latin typeface="Calibri"/>
                <a:ea typeface="Calibri"/>
                <a:cs typeface="Calibri"/>
                <a:sym typeface="Calibri"/>
              </a:rPr>
              <a:t>Once your organization has decided that inclusion is important, how will you know that you have achieved it?</a:t>
            </a:r>
          </a:p>
          <a:p>
            <a:pPr marL="342900" marR="0" lvl="0" indent="-342900" algn="l" rtl="0">
              <a:lnSpc>
                <a:spcPct val="90000"/>
              </a:lnSpc>
              <a:spcBef>
                <a:spcPts val="480"/>
              </a:spcBef>
              <a:spcAft>
                <a:spcPts val="0"/>
              </a:spcAft>
              <a:buClr>
                <a:schemeClr val="dk1"/>
              </a:buClr>
              <a:buSzPts val="1800"/>
              <a:buFont typeface="Noto Sans Symbols"/>
              <a:buNone/>
            </a:pPr>
            <a:endParaRPr sz="1700" b="0" i="0" u="none" strike="noStrike" cap="none" dirty="0">
              <a:solidFill>
                <a:schemeClr val="dk1"/>
              </a:solidFill>
              <a:latin typeface="Calibri"/>
              <a:ea typeface="Calibri"/>
              <a:cs typeface="Calibri"/>
              <a:sym typeface="Calibri"/>
            </a:endParaRPr>
          </a:p>
          <a:p>
            <a:pPr marL="0" marR="0" lvl="0" indent="-28575" algn="l" rtl="0">
              <a:lnSpc>
                <a:spcPct val="80000"/>
              </a:lnSpc>
              <a:spcBef>
                <a:spcPts val="352"/>
              </a:spcBef>
              <a:spcAft>
                <a:spcPts val="0"/>
              </a:spcAft>
              <a:buClr>
                <a:schemeClr val="dk1"/>
              </a:buClr>
              <a:buSzPts val="450"/>
              <a:buFont typeface="Arial"/>
              <a:buNone/>
            </a:pPr>
            <a:endParaRPr sz="1700" b="0" i="0" u="none" strike="noStrike" cap="none" dirty="0">
              <a:solidFill>
                <a:schemeClr val="dk1"/>
              </a:solidFill>
              <a:latin typeface="Calibri"/>
              <a:ea typeface="Calibri"/>
              <a:cs typeface="Calibri"/>
              <a:sym typeface="Calibri"/>
            </a:endParaRPr>
          </a:p>
        </p:txBody>
      </p:sp>
      <p:sp>
        <p:nvSpPr>
          <p:cNvPr id="697" name="Shape 697"/>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67</a:t>
            </a:r>
          </a:p>
        </p:txBody>
      </p:sp>
    </p:spTree>
    <p:extLst>
      <p:ext uri="{BB962C8B-B14F-4D97-AF65-F5344CB8AC3E}">
        <p14:creationId xmlns:p14="http://schemas.microsoft.com/office/powerpoint/2010/main" val="1318261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idx="4294967295"/>
          </p:nvPr>
        </p:nvSpPr>
        <p:spPr>
          <a:xfrm>
            <a:off x="0" y="4762"/>
            <a:ext cx="8314440" cy="941418"/>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alibri"/>
              <a:buNone/>
            </a:pPr>
            <a:r>
              <a:rPr lang="en-US" sz="4000" b="1" i="0" u="none" strike="noStrike" cap="none" dirty="0">
                <a:solidFill>
                  <a:schemeClr val="lt1"/>
                </a:solidFill>
                <a:latin typeface="Calibri"/>
                <a:ea typeface="Calibri"/>
                <a:cs typeface="Calibri"/>
                <a:sym typeface="Calibri"/>
              </a:rPr>
              <a:t>What you can do: </a:t>
            </a:r>
          </a:p>
        </p:txBody>
      </p:sp>
      <p:sp>
        <p:nvSpPr>
          <p:cNvPr id="493" name="Shape 493"/>
          <p:cNvSpPr txBox="1">
            <a:spLocks noGrp="1"/>
          </p:cNvSpPr>
          <p:nvPr>
            <p:ph type="body" idx="4294967295"/>
          </p:nvPr>
        </p:nvSpPr>
        <p:spPr>
          <a:xfrm>
            <a:off x="419100" y="946180"/>
            <a:ext cx="8305799" cy="5051952"/>
          </a:xfrm>
          <a:prstGeom prst="rect">
            <a:avLst/>
          </a:prstGeom>
          <a:noFill/>
          <a:ln>
            <a:noFill/>
          </a:ln>
        </p:spPr>
        <p:txBody>
          <a:bodyPr wrap="square" lIns="91425" tIns="45700" rIns="91425" bIns="45700" anchor="t" anchorCtr="0">
            <a:noAutofit/>
          </a:bodyPr>
          <a:lstStyle/>
          <a:p>
            <a:pPr>
              <a:buNone/>
            </a:pPr>
            <a:endParaRPr lang="en-US" sz="2400" dirty="0"/>
          </a:p>
          <a:p>
            <a:pPr lvl="0"/>
            <a:r>
              <a:rPr lang="en-US" sz="2400" dirty="0"/>
              <a:t> Read the toolkit yourself and learn how to advocate for, and include, people with a variety of disabilities </a:t>
            </a:r>
          </a:p>
          <a:p>
            <a:pPr lvl="0"/>
            <a:r>
              <a:rPr lang="en-US" sz="2400" dirty="0"/>
              <a:t> Share the toolkit with everyone you know in the entertainment industry and beyond</a:t>
            </a:r>
          </a:p>
          <a:p>
            <a:pPr lvl="0"/>
            <a:r>
              <a:rPr lang="en-US" sz="2400" dirty="0"/>
              <a:t> Speak with Lauren Appelbaum about your new ideas</a:t>
            </a:r>
          </a:p>
          <a:p>
            <a:pPr lvl="0"/>
            <a:r>
              <a:rPr lang="en-US" sz="2400" dirty="0"/>
              <a:t> Volunteer to work with Debbie Fink, our new director of Community Outreach and Impact</a:t>
            </a:r>
          </a:p>
          <a:p>
            <a:pPr lvl="0"/>
            <a:r>
              <a:rPr lang="en-US" sz="2400" dirty="0"/>
              <a:t> SPREAD THE WORD! Write and publish </a:t>
            </a:r>
            <a:r>
              <a:rPr lang="en-US" sz="2400" dirty="0" err="1"/>
              <a:t>opeds</a:t>
            </a:r>
            <a:r>
              <a:rPr lang="en-US" sz="2400" dirty="0"/>
              <a:t>, push out social and traditional media on these issues and more! </a:t>
            </a:r>
          </a:p>
          <a:p>
            <a:pPr>
              <a:buNone/>
            </a:pPr>
            <a:endParaRPr lang="en-US" sz="2400" dirty="0"/>
          </a:p>
          <a:p>
            <a:pPr>
              <a:buNone/>
            </a:pPr>
            <a:r>
              <a:rPr lang="en-US" sz="2400" dirty="0"/>
              <a:t>Note: This past year there was a 4X improvement in the number of new jobs for people with disabilities. </a:t>
            </a:r>
            <a:r>
              <a:rPr lang="en-US" sz="2400" b="1" dirty="0"/>
              <a:t>That’s 343,000 jobs!</a:t>
            </a:r>
            <a:r>
              <a:rPr lang="en-US" sz="2400" dirty="0"/>
              <a:t> Together, we can do it! </a:t>
            </a:r>
          </a:p>
          <a:p>
            <a:pPr marL="0" marR="0" lvl="0" indent="-43180" algn="l" rtl="0">
              <a:lnSpc>
                <a:spcPct val="80000"/>
              </a:lnSpc>
              <a:spcBef>
                <a:spcPts val="544"/>
              </a:spcBef>
              <a:spcAft>
                <a:spcPts val="0"/>
              </a:spcAft>
              <a:buClr>
                <a:schemeClr val="dk1"/>
              </a:buClr>
              <a:buSzPts val="680"/>
              <a:buFont typeface="Arial"/>
              <a:buNone/>
            </a:pPr>
            <a:endParaRPr sz="2720" b="0" i="0" u="none" strike="noStrike" cap="none" dirty="0">
              <a:solidFill>
                <a:schemeClr val="dk1"/>
              </a:solidFill>
              <a:latin typeface="Calibri"/>
              <a:ea typeface="Calibri"/>
              <a:cs typeface="Calibri"/>
              <a:sym typeface="Calibri"/>
            </a:endParaRPr>
          </a:p>
        </p:txBody>
      </p:sp>
      <p:sp>
        <p:nvSpPr>
          <p:cNvPr id="494" name="Shape 494"/>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45</a:t>
            </a:r>
          </a:p>
        </p:txBody>
      </p:sp>
    </p:spTree>
    <p:extLst>
      <p:ext uri="{BB962C8B-B14F-4D97-AF65-F5344CB8AC3E}">
        <p14:creationId xmlns:p14="http://schemas.microsoft.com/office/powerpoint/2010/main" val="2623756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222778" y="1407828"/>
            <a:ext cx="8637656" cy="4527536"/>
          </a:xfrm>
          <a:prstGeom prst="rect">
            <a:avLst/>
          </a:prstGeom>
          <a:noFill/>
          <a:ln>
            <a:noFill/>
          </a:ln>
        </p:spPr>
        <p:txBody>
          <a:bodyPr wrap="square" lIns="0" tIns="0" rIns="0" bIns="0" anchor="t" anchorCtr="0">
            <a:noAutofit/>
          </a:bodyPr>
          <a:lstStyle/>
          <a:p>
            <a:pPr algn="ctr">
              <a:buSzPct val="25000"/>
            </a:pPr>
            <a:r>
              <a:rPr lang="en" sz="1812" dirty="0">
                <a:latin typeface="Libre Baskerville"/>
                <a:ea typeface="Libre Baskerville"/>
                <a:cs typeface="Libre Baskerville"/>
                <a:sym typeface="Libre Baskerville"/>
              </a:rPr>
              <a:t>RespectAbility’s mission is to </a:t>
            </a:r>
            <a:r>
              <a:rPr lang="en" sz="1812" b="1" dirty="0">
                <a:latin typeface="Libre Baskerville"/>
                <a:ea typeface="Libre Baskerville"/>
                <a:cs typeface="Libre Baskerville"/>
                <a:sym typeface="Libre Baskerville"/>
              </a:rPr>
              <a:t>fight stigma and advance opportunities </a:t>
            </a:r>
            <a:r>
              <a:rPr lang="en" sz="1812" dirty="0">
                <a:latin typeface="Libre Baskerville"/>
                <a:ea typeface="Libre Baskerville"/>
                <a:cs typeface="Libre Baskerville"/>
                <a:sym typeface="Libre Baskerville"/>
              </a:rPr>
              <a:t>so that people with disabilities can fully participate in all aspects of community. We are unique in our national focus on enabling people with disabilities to get the education, skills, and opportunities they need to achieve competitive, integrated employment and independence.</a:t>
            </a:r>
          </a:p>
          <a:p>
            <a:pPr algn="ctr">
              <a:buSzPct val="25000"/>
            </a:pPr>
            <a:endParaRPr sz="1812" b="1" dirty="0">
              <a:latin typeface="Libre Baskerville"/>
              <a:ea typeface="Libre Baskerville"/>
              <a:cs typeface="Libre Baskerville"/>
              <a:sym typeface="Libre Baskerville"/>
            </a:endParaRPr>
          </a:p>
          <a:p>
            <a:pPr algn="ctr">
              <a:buSzPct val="25000"/>
            </a:pPr>
            <a:r>
              <a:rPr lang="en" sz="1812" dirty="0">
                <a:latin typeface="Libre Baskerville"/>
                <a:ea typeface="Libre Baskerville"/>
                <a:cs typeface="Libre Baskerville"/>
                <a:sym typeface="Libre Baskerville"/>
              </a:rPr>
              <a:t>RespectAbility is a nonprofit, nonpartisan organization that understands we are a stronger community when we live up to our values – when we are welcoming, diverse, moral and respect one another.</a:t>
            </a:r>
          </a:p>
          <a:p>
            <a:pPr algn="ctr">
              <a:buSzPct val="25000"/>
            </a:pPr>
            <a:endParaRPr sz="1812" dirty="0">
              <a:latin typeface="Libre Baskerville"/>
              <a:ea typeface="Libre Baskerville"/>
              <a:cs typeface="Libre Baskerville"/>
              <a:sym typeface="Libre Baskerville"/>
            </a:endParaRPr>
          </a:p>
          <a:p>
            <a:pPr algn="ctr">
              <a:buSzPct val="25000"/>
            </a:pPr>
            <a:r>
              <a:rPr lang="en" sz="1812" dirty="0">
                <a:latin typeface="Libre Baskerville"/>
                <a:ea typeface="Libre Baskerville"/>
                <a:cs typeface="Libre Baskerville"/>
                <a:sym typeface="Libre Baskerville"/>
              </a:rPr>
              <a:t>We work with entertainment, policy makers, educators, self-advocates, nonprofits, employers, faith-based organizations, philanthropists, journalists and online media to fight stigmas and advance opportunities for people with disabilities.</a:t>
            </a:r>
          </a:p>
          <a:p>
            <a:pPr algn="ctr">
              <a:buSzPct val="25000"/>
            </a:pPr>
            <a:endParaRPr sz="1812" dirty="0">
              <a:latin typeface="Libre Baskerville"/>
              <a:ea typeface="Libre Baskerville"/>
              <a:cs typeface="Libre Baskerville"/>
              <a:sym typeface="Libre Baskerville"/>
            </a:endParaRPr>
          </a:p>
          <a:p>
            <a:pPr algn="ctr">
              <a:buSzPct val="25000"/>
            </a:pPr>
            <a:r>
              <a:rPr lang="en" sz="1812" dirty="0">
                <a:latin typeface="Libre Baskerville"/>
                <a:ea typeface="Libre Baskerville"/>
                <a:cs typeface="Libre Baskerville"/>
                <a:sym typeface="Libre Baskerville"/>
              </a:rPr>
              <a:t>Led by people with disabilities and those who love them, we know that people with disabilities and their families have the same hopes and dreams as everyone else, even if they face different challenges.</a:t>
            </a:r>
          </a:p>
          <a:p>
            <a:pPr algn="ctr">
              <a:buSzPct val="25000"/>
            </a:pPr>
            <a:endParaRPr sz="1812" dirty="0">
              <a:latin typeface="Libre Baskerville"/>
              <a:ea typeface="Libre Baskerville"/>
              <a:cs typeface="Libre Baskerville"/>
              <a:sym typeface="Libre Baskerville"/>
            </a:endParaRPr>
          </a:p>
          <a:p>
            <a:pPr>
              <a:buSzPct val="25000"/>
            </a:pPr>
            <a:endParaRPr sz="1812" b="1" dirty="0">
              <a:latin typeface="Libre Baskerville"/>
              <a:ea typeface="Libre Baskerville"/>
              <a:cs typeface="Libre Baskerville"/>
              <a:sym typeface="Libre Baskerville"/>
            </a:endParaRPr>
          </a:p>
          <a:p>
            <a:pPr>
              <a:buSzPct val="25000"/>
            </a:pPr>
            <a:endParaRPr sz="2071" dirty="0">
              <a:latin typeface="Libre Baskerville"/>
              <a:ea typeface="Libre Baskerville"/>
              <a:cs typeface="Libre Baskerville"/>
              <a:sym typeface="Libre Baskerville"/>
            </a:endParaRPr>
          </a:p>
        </p:txBody>
      </p:sp>
      <p:sp>
        <p:nvSpPr>
          <p:cNvPr id="226" name="Shape 226"/>
          <p:cNvSpPr txBox="1">
            <a:spLocks noGrp="1"/>
          </p:cNvSpPr>
          <p:nvPr>
            <p:ph type="title"/>
          </p:nvPr>
        </p:nvSpPr>
        <p:spPr>
          <a:xfrm>
            <a:off x="605118" y="336177"/>
            <a:ext cx="8157988" cy="373482"/>
          </a:xfrm>
          <a:prstGeom prst="rect">
            <a:avLst/>
          </a:prstGeom>
          <a:noFill/>
          <a:ln>
            <a:noFill/>
          </a:ln>
        </p:spPr>
        <p:txBody>
          <a:bodyPr wrap="square" lIns="0" tIns="0" rIns="0" bIns="0" anchor="t" anchorCtr="0">
            <a:noAutofit/>
          </a:bodyPr>
          <a:lstStyle/>
          <a:p>
            <a:pPr algn="r">
              <a:buSzPct val="25000"/>
            </a:pPr>
            <a:r>
              <a:rPr lang="en-US" sz="4000" b="1" dirty="0">
                <a:solidFill>
                  <a:srgbClr val="FFFFFF"/>
                </a:solidFill>
                <a:latin typeface="Calibri" panose="020F0502020204030204" pitchFamily="34" charset="0"/>
                <a:ea typeface="Libre Baskerville"/>
                <a:cs typeface="Calibri" panose="020F0502020204030204" pitchFamily="34" charset="0"/>
                <a:sym typeface="Libre Baskerville"/>
              </a:rPr>
              <a:t>RESPECTABILITY’S MISSION</a:t>
            </a:r>
            <a:endParaRPr lang="en" sz="4000" b="1" dirty="0">
              <a:solidFill>
                <a:srgbClr val="FFFFFF"/>
              </a:solidFill>
              <a:latin typeface="Calibri" panose="020F0502020204030204" pitchFamily="34" charset="0"/>
              <a:ea typeface="Libre Baskerville"/>
              <a:cs typeface="Calibri" panose="020F0502020204030204" pitchFamily="34" charset="0"/>
              <a:sym typeface="Libre Baskerville"/>
            </a:endParaRPr>
          </a:p>
        </p:txBody>
      </p:sp>
    </p:spTree>
    <p:extLst>
      <p:ext uri="{BB962C8B-B14F-4D97-AF65-F5344CB8AC3E}">
        <p14:creationId xmlns:p14="http://schemas.microsoft.com/office/powerpoint/2010/main" val="808227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6096000" cy="384721"/>
          </a:xfrm>
        </p:spPr>
        <p:txBody>
          <a:bodyPr/>
          <a:lstStyle/>
          <a:p>
            <a:pPr algn="r"/>
            <a:r>
              <a:rPr lang="en-US" sz="4000" b="1" dirty="0">
                <a:solidFill>
                  <a:srgbClr val="FFFFFF"/>
                </a:solidFill>
              </a:rPr>
              <a:t>CONTACT INFORMATION</a:t>
            </a:r>
          </a:p>
        </p:txBody>
      </p:sp>
      <p:sp>
        <p:nvSpPr>
          <p:cNvPr id="3" name="Text Placeholder 2"/>
          <p:cNvSpPr>
            <a:spLocks noGrp="1"/>
          </p:cNvSpPr>
          <p:nvPr>
            <p:ph type="body" idx="1"/>
          </p:nvPr>
        </p:nvSpPr>
        <p:spPr>
          <a:xfrm>
            <a:off x="1149934" y="1853490"/>
            <a:ext cx="6954977" cy="4431983"/>
          </a:xfrm>
        </p:spPr>
        <p:txBody>
          <a:bodyPr/>
          <a:lstStyle/>
          <a:p>
            <a:pPr algn="ctr"/>
            <a:r>
              <a:rPr lang="en-US" sz="3200" dirty="0" err="1"/>
              <a:t>RespectAbility</a:t>
            </a:r>
            <a:r>
              <a:rPr lang="en-US" sz="3200" dirty="0"/>
              <a:t> </a:t>
            </a:r>
          </a:p>
          <a:p>
            <a:pPr algn="ctr"/>
            <a:r>
              <a:rPr lang="nl-NL" sz="3200" dirty="0"/>
              <a:t>11333 </a:t>
            </a:r>
            <a:r>
              <a:rPr lang="nl-NL" sz="3200" dirty="0" err="1"/>
              <a:t>Woodglen</a:t>
            </a:r>
            <a:r>
              <a:rPr lang="nl-NL" sz="3200" dirty="0"/>
              <a:t> Drive #102</a:t>
            </a:r>
          </a:p>
          <a:p>
            <a:pPr algn="ctr"/>
            <a:r>
              <a:rPr lang="nl-NL" sz="3200" dirty="0"/>
              <a:t>Rockville MD 20852</a:t>
            </a:r>
          </a:p>
          <a:p>
            <a:pPr algn="ctr"/>
            <a:r>
              <a:rPr lang="nl-NL" sz="3200" dirty="0"/>
              <a:t>Jennifer </a:t>
            </a:r>
            <a:r>
              <a:rPr lang="nl-NL" sz="3200" dirty="0" err="1"/>
              <a:t>Laszlo</a:t>
            </a:r>
            <a:r>
              <a:rPr lang="nl-NL" sz="3200" dirty="0"/>
              <a:t> </a:t>
            </a:r>
            <a:r>
              <a:rPr lang="nl-NL" sz="3200" dirty="0" err="1"/>
              <a:t>Mizrahi</a:t>
            </a:r>
            <a:r>
              <a:rPr lang="nl-NL" sz="3200" dirty="0"/>
              <a:t>, President</a:t>
            </a:r>
          </a:p>
          <a:p>
            <a:pPr algn="ctr"/>
            <a:r>
              <a:rPr lang="nl-NL" sz="3200" dirty="0" err="1"/>
              <a:t>JenniferM@RespectAbility.org</a:t>
            </a:r>
            <a:endParaRPr lang="nl-NL" sz="3200" dirty="0"/>
          </a:p>
          <a:p>
            <a:pPr algn="ctr"/>
            <a:r>
              <a:rPr lang="nl-NL" sz="3200" dirty="0"/>
              <a:t>Ben Spangenberg, Manager, National Leadership Program, BenS@RespectAbility.org</a:t>
            </a:r>
            <a:endParaRPr lang="nl-NL" sz="3200" dirty="0">
              <a:hlinkClick r:id="rId2"/>
            </a:endParaRPr>
          </a:p>
          <a:p>
            <a:pPr algn="ctr"/>
            <a:r>
              <a:rPr lang="nl-NL" sz="3200" dirty="0" err="1">
                <a:hlinkClick r:id="rId2"/>
              </a:rPr>
              <a:t>www.RespectAbility.org</a:t>
            </a:r>
            <a:endParaRPr lang="en-US" sz="3200" dirty="0"/>
          </a:p>
        </p:txBody>
      </p:sp>
      <p:sp>
        <p:nvSpPr>
          <p:cNvPr id="4" name="Slide Number Placeholder 3"/>
          <p:cNvSpPr>
            <a:spLocks noGrp="1"/>
          </p:cNvSpPr>
          <p:nvPr>
            <p:ph type="sldNum" sz="quarter" idx="7"/>
          </p:nvPr>
        </p:nvSpPr>
        <p:spPr>
          <a:xfrm>
            <a:off x="6583680" y="6377943"/>
            <a:ext cx="2103120" cy="276999"/>
          </a:xfrm>
        </p:spPr>
        <p:txBody>
          <a:bodyPr/>
          <a:lstStyle/>
          <a:p>
            <a:fld id="{B6F15528-21DE-4FAA-801E-634DDDAF4B2B}"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363420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idx="4294967295"/>
          </p:nvPr>
        </p:nvSpPr>
        <p:spPr>
          <a:xfrm>
            <a:off x="507000" y="138162"/>
            <a:ext cx="8416800" cy="941400"/>
          </a:xfrm>
          <a:prstGeom prst="rect">
            <a:avLst/>
          </a:prstGeom>
          <a:noFill/>
          <a:ln>
            <a:noFill/>
          </a:ln>
        </p:spPr>
        <p:txBody>
          <a:bodyPr wrap="square" lIns="91425" tIns="45700" rIns="91425" bIns="45700" anchor="ctr" anchorCtr="0">
            <a:noAutofit/>
          </a:bodyPr>
          <a:lstStyle/>
          <a:p>
            <a:pPr marL="0" marR="0" lvl="0" indent="-50800" algn="r" rtl="0">
              <a:lnSpc>
                <a:spcPct val="100000"/>
              </a:lnSpc>
              <a:spcBef>
                <a:spcPts val="0"/>
              </a:spcBef>
              <a:spcAft>
                <a:spcPts val="0"/>
              </a:spcAft>
              <a:buClr>
                <a:schemeClr val="lt1"/>
              </a:buClr>
              <a:buSzPts val="800"/>
              <a:buFont typeface="Calibri"/>
              <a:buNone/>
            </a:pPr>
            <a:r>
              <a:rPr lang="en-US" sz="4000" b="1" i="0" u="none" strike="noStrike" cap="none" dirty="0">
                <a:solidFill>
                  <a:schemeClr val="lt1"/>
                </a:solidFill>
                <a:latin typeface="Calibri"/>
                <a:ea typeface="Calibri"/>
                <a:cs typeface="Calibri"/>
                <a:sym typeface="Calibri"/>
              </a:rPr>
              <a:t>Opportunity for Inclusion</a:t>
            </a:r>
          </a:p>
        </p:txBody>
      </p:sp>
      <p:sp>
        <p:nvSpPr>
          <p:cNvPr id="122" name="Shape 122"/>
          <p:cNvSpPr txBox="1">
            <a:spLocks noGrp="1"/>
          </p:cNvSpPr>
          <p:nvPr>
            <p:ph type="body" idx="4294967295"/>
          </p:nvPr>
        </p:nvSpPr>
        <p:spPr>
          <a:xfrm>
            <a:off x="166937" y="1307055"/>
            <a:ext cx="8516400" cy="5486400"/>
          </a:xfrm>
          <a:prstGeom prst="rect">
            <a:avLst/>
          </a:prstGeom>
          <a:noFill/>
          <a:ln>
            <a:noFill/>
          </a:ln>
        </p:spPr>
        <p:txBody>
          <a:bodyPr wrap="square" lIns="91425" tIns="45700" rIns="91425" bIns="45700" anchor="t" anchorCtr="0">
            <a:noAutofit/>
          </a:bodyPr>
          <a:lstStyle/>
          <a:p>
            <a:pPr marL="285750" indent="-285750">
              <a:buFont typeface="Wingdings" panose="05000000000000000000" pitchFamily="2" charset="2"/>
              <a:buChar char="v"/>
            </a:pPr>
            <a:r>
              <a:rPr lang="en-US" sz="2400" dirty="0"/>
              <a:t>For generations, television and movies have represented people with disabilities as objects of pity. From the Jerry Lewis telethons to stories covering school teams as heroes for allowing one child with a disability to play on the court or field for a few minutes, society’s screens have propelled stigmas undermining people who have disabilities.</a:t>
            </a:r>
          </a:p>
          <a:p>
            <a:pPr marL="285750" indent="-285750">
              <a:buFont typeface="Wingdings" panose="05000000000000000000" pitchFamily="2" charset="2"/>
              <a:buChar char="v"/>
            </a:pPr>
            <a:endParaRPr lang="en-US" sz="2400" b="1" dirty="0"/>
          </a:p>
          <a:p>
            <a:pPr marL="285750" indent="-285750">
              <a:buFont typeface="Wingdings" panose="05000000000000000000" pitchFamily="2" charset="2"/>
              <a:buChar char="v"/>
            </a:pPr>
            <a:r>
              <a:rPr lang="en-US" sz="2400" b="1" dirty="0"/>
              <a:t>What we see and hear impacts our thoughts and feelings, which can have life and death consequences. </a:t>
            </a:r>
          </a:p>
          <a:p>
            <a:pPr marL="285750" indent="-285750">
              <a:buFont typeface="Wingdings" panose="05000000000000000000" pitchFamily="2" charset="2"/>
              <a:buChar char="v"/>
            </a:pPr>
            <a:endParaRPr lang="en-US" sz="2400" b="1" dirty="0"/>
          </a:p>
          <a:p>
            <a:pPr marL="285750" indent="-285750">
              <a:buFont typeface="Wingdings" panose="05000000000000000000" pitchFamily="2" charset="2"/>
              <a:buChar char="v"/>
            </a:pPr>
            <a:r>
              <a:rPr lang="en-US" sz="2400" b="1" dirty="0"/>
              <a:t>An increase in positive, diverse and accurate portrayals of people with disabilities in television and film would significantly help to end stigmas. </a:t>
            </a:r>
            <a:endParaRPr lang="en-US" sz="2400" b="1" i="0" u="none" strike="noStrike" cap="none" dirty="0">
              <a:solidFill>
                <a:schemeClr val="dk1"/>
              </a:solidFill>
              <a:latin typeface="Calibri"/>
              <a:ea typeface="Calibri"/>
              <a:cs typeface="Calibri"/>
              <a:sym typeface="Calibri"/>
            </a:endParaRPr>
          </a:p>
        </p:txBody>
      </p:sp>
      <p:sp>
        <p:nvSpPr>
          <p:cNvPr id="123" name="Shape 123"/>
          <p:cNvSpPr txBox="1"/>
          <p:nvPr/>
        </p:nvSpPr>
        <p:spPr>
          <a:xfrm>
            <a:off x="8678171" y="6485678"/>
            <a:ext cx="431320" cy="307777"/>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4</a:t>
            </a:r>
          </a:p>
        </p:txBody>
      </p:sp>
    </p:spTree>
    <p:extLst>
      <p:ext uri="{BB962C8B-B14F-4D97-AF65-F5344CB8AC3E}">
        <p14:creationId xmlns:p14="http://schemas.microsoft.com/office/powerpoint/2010/main" val="238336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BE15-3BCE-42A3-BF15-06D277AC68FD}"/>
              </a:ext>
            </a:extLst>
          </p:cNvPr>
          <p:cNvSpPr>
            <a:spLocks noGrp="1"/>
          </p:cNvSpPr>
          <p:nvPr>
            <p:ph type="title"/>
          </p:nvPr>
        </p:nvSpPr>
        <p:spPr>
          <a:xfrm>
            <a:off x="609600" y="-121864"/>
            <a:ext cx="8229023" cy="243728"/>
          </a:xfrm>
        </p:spPr>
        <p:txBody>
          <a:bodyPr/>
          <a:lstStyle/>
          <a:p>
            <a:pPr algn="r"/>
            <a:r>
              <a:rPr lang="en-US" sz="4000" b="1" dirty="0">
                <a:solidFill>
                  <a:schemeClr val="lt1"/>
                </a:solidFill>
              </a:rPr>
              <a:t>Portrayals of Disability </a:t>
            </a:r>
            <a:br>
              <a:rPr lang="en-US" sz="4000" b="1" dirty="0">
                <a:solidFill>
                  <a:schemeClr val="lt1"/>
                </a:solidFill>
              </a:rPr>
            </a:br>
            <a:r>
              <a:rPr lang="en-US" sz="4000" b="1" dirty="0">
                <a:solidFill>
                  <a:schemeClr val="lt1"/>
                </a:solidFill>
              </a:rPr>
              <a:t>in Film and TV</a:t>
            </a:r>
            <a:endParaRPr lang="en-US" sz="4000" dirty="0"/>
          </a:p>
        </p:txBody>
      </p:sp>
      <p:sp>
        <p:nvSpPr>
          <p:cNvPr id="3" name="Text Placeholder 2">
            <a:extLst>
              <a:ext uri="{FF2B5EF4-FFF2-40B4-BE49-F238E27FC236}">
                <a16:creationId xmlns:a16="http://schemas.microsoft.com/office/drawing/2014/main" id="{26C56C97-CAF6-4A7C-AB9E-9340C98EA219}"/>
              </a:ext>
            </a:extLst>
          </p:cNvPr>
          <p:cNvSpPr>
            <a:spLocks noGrp="1"/>
          </p:cNvSpPr>
          <p:nvPr>
            <p:ph type="body" idx="1"/>
          </p:nvPr>
        </p:nvSpPr>
        <p:spPr>
          <a:xfrm>
            <a:off x="304800" y="1143000"/>
            <a:ext cx="8229023" cy="245129"/>
          </a:xfrm>
        </p:spPr>
        <p:txBody>
          <a:bodyPr/>
          <a:lstStyle/>
          <a:p>
            <a:pPr marL="285750" indent="-285750">
              <a:buClrTx/>
              <a:buFont typeface="Wingdings" panose="05000000000000000000" pitchFamily="2" charset="2"/>
              <a:buChar char="v"/>
              <a:defRPr/>
            </a:pPr>
            <a:r>
              <a:rPr lang="en-US" sz="2400" dirty="0"/>
              <a:t>While people with disabilities are the largest minority in America (roughly </a:t>
            </a:r>
            <a:r>
              <a:rPr lang="en-US" sz="2400" u="sng" dirty="0">
                <a:hlinkClick r:id="rId2"/>
              </a:rPr>
              <a:t>20 percent</a:t>
            </a:r>
            <a:r>
              <a:rPr lang="en-US" sz="2400" dirty="0"/>
              <a:t> of the population), the disability community often is forgotten in conversations about inclusion and diversity. </a:t>
            </a:r>
          </a:p>
          <a:p>
            <a:pPr marL="285750" indent="-285750">
              <a:buClrTx/>
              <a:buFont typeface="Wingdings" panose="05000000000000000000" pitchFamily="2" charset="2"/>
              <a:buChar char="v"/>
              <a:defRPr/>
            </a:pPr>
            <a:r>
              <a:rPr lang="en-US" sz="2400" dirty="0"/>
              <a:t>While one in five people have a disability, according to GLAAD, </a:t>
            </a:r>
            <a:r>
              <a:rPr lang="en-US" sz="2400" u="sng" dirty="0">
                <a:hlinkClick r:id="rId3"/>
              </a:rPr>
              <a:t>fewer than two percent</a:t>
            </a:r>
            <a:r>
              <a:rPr lang="en-US" sz="2400" dirty="0"/>
              <a:t> of scripted television characters (15 people) have disabilities.</a:t>
            </a:r>
          </a:p>
          <a:p>
            <a:pPr marL="285750" indent="-285750">
              <a:buClrTx/>
              <a:buFont typeface="Wingdings" panose="05000000000000000000" pitchFamily="2" charset="2"/>
              <a:buChar char="v"/>
              <a:defRPr/>
            </a:pPr>
            <a:r>
              <a:rPr lang="en-US" sz="2400" dirty="0"/>
              <a:t> 95% of characters with disabilities in film and television are played by </a:t>
            </a:r>
            <a:r>
              <a:rPr lang="en-US" sz="2400" u="sng" dirty="0">
                <a:hlinkClick r:id="rId4"/>
              </a:rPr>
              <a:t>able-bodied actors</a:t>
            </a:r>
            <a:r>
              <a:rPr lang="en-US" sz="2400" dirty="0"/>
              <a:t>. Many characters are shown in a negative and inaccurate light.</a:t>
            </a:r>
          </a:p>
          <a:p>
            <a:pPr marL="285750" indent="-285750">
              <a:buClrTx/>
              <a:buFont typeface="Wingdings" panose="05000000000000000000" pitchFamily="2" charset="2"/>
              <a:buChar char="v"/>
              <a:defRPr/>
            </a:pPr>
            <a:r>
              <a:rPr lang="en-US" sz="2400" dirty="0"/>
              <a:t> Almost all portrayals of people with disabilities in media </a:t>
            </a:r>
            <a:r>
              <a:rPr lang="en-US" sz="2400" u="sng" dirty="0">
                <a:hlinkClick r:id="rId5"/>
              </a:rPr>
              <a:t>are white</a:t>
            </a:r>
            <a:r>
              <a:rPr lang="en-US" sz="2400" dirty="0"/>
              <a:t>, despite the fact that disability impacts all ethnicities.</a:t>
            </a:r>
          </a:p>
          <a:p>
            <a:pPr marL="285750" indent="-285750">
              <a:buClrTx/>
              <a:buFont typeface="Wingdings" panose="05000000000000000000" pitchFamily="2" charset="2"/>
              <a:buChar char="v"/>
              <a:defRPr/>
            </a:pPr>
            <a:r>
              <a:rPr lang="en-US" sz="2400" dirty="0"/>
              <a:t> Fewer than </a:t>
            </a:r>
            <a:r>
              <a:rPr lang="en-US" sz="2400" u="sng" dirty="0">
                <a:hlinkClick r:id="rId6"/>
              </a:rPr>
              <a:t>one percent</a:t>
            </a:r>
            <a:r>
              <a:rPr lang="en-US" sz="2400" dirty="0"/>
              <a:t> of people employed by cultural institutions in New York City are people with disabilities.</a:t>
            </a:r>
          </a:p>
          <a:p>
            <a:pPr marL="285750" indent="-285750">
              <a:buFont typeface="Wingdings" panose="05000000000000000000" pitchFamily="2" charset="2"/>
              <a:buChar char="v"/>
              <a:defRPr/>
            </a:pPr>
            <a:endParaRPr lang="en-US" sz="2400" dirty="0"/>
          </a:p>
          <a:p>
            <a:pPr marL="285750" indent="-285750">
              <a:buFont typeface="Wingdings" panose="05000000000000000000" pitchFamily="2" charset="2"/>
              <a:buChar char="v"/>
            </a:pPr>
            <a:endParaRPr lang="en-US" sz="2400" dirty="0"/>
          </a:p>
        </p:txBody>
      </p:sp>
    </p:spTree>
    <p:extLst>
      <p:ext uri="{BB962C8B-B14F-4D97-AF65-F5344CB8AC3E}">
        <p14:creationId xmlns:p14="http://schemas.microsoft.com/office/powerpoint/2010/main" val="201988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16"/>
          <p:cNvSpPr txBox="1">
            <a:spLocks noChangeArrowheads="1"/>
          </p:cNvSpPr>
          <p:nvPr/>
        </p:nvSpPr>
        <p:spPr bwMode="auto">
          <a:xfrm>
            <a:off x="2052424" y="3257085"/>
            <a:ext cx="1560419" cy="74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defTabSz="1017588">
              <a:defRPr>
                <a:solidFill>
                  <a:schemeClr val="tx1"/>
                </a:solidFill>
                <a:latin typeface="Arial" pitchFamily="34" charset="0"/>
                <a:cs typeface="Arial" pitchFamily="34" charset="0"/>
              </a:defRPr>
            </a:lvl1pPr>
            <a:lvl2pPr marL="742950" indent="-285750" defTabSz="1017588">
              <a:defRPr>
                <a:solidFill>
                  <a:schemeClr val="tx1"/>
                </a:solidFill>
                <a:latin typeface="Arial" pitchFamily="34" charset="0"/>
                <a:cs typeface="Arial" pitchFamily="34" charset="0"/>
              </a:defRPr>
            </a:lvl2pPr>
            <a:lvl3pPr marL="1143000" indent="-228600" defTabSz="1017588">
              <a:defRPr>
                <a:solidFill>
                  <a:schemeClr val="tx1"/>
                </a:solidFill>
                <a:latin typeface="Arial" pitchFamily="34" charset="0"/>
                <a:cs typeface="Arial" pitchFamily="34" charset="0"/>
              </a:defRPr>
            </a:lvl3pPr>
            <a:lvl4pPr marL="1600200" indent="-228600" defTabSz="1017588">
              <a:defRPr>
                <a:solidFill>
                  <a:schemeClr val="tx1"/>
                </a:solidFill>
                <a:latin typeface="Arial" pitchFamily="34" charset="0"/>
                <a:cs typeface="Arial" pitchFamily="34" charset="0"/>
              </a:defRPr>
            </a:lvl4pPr>
            <a:lvl5pPr marL="2057400" indent="-228600" defTabSz="1017588">
              <a:defRPr>
                <a:solidFill>
                  <a:schemeClr val="tx1"/>
                </a:solidFill>
                <a:latin typeface="Arial" pitchFamily="34" charset="0"/>
                <a:cs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97920" fontAlgn="base">
              <a:spcBef>
                <a:spcPct val="0"/>
              </a:spcBef>
              <a:spcAft>
                <a:spcPct val="0"/>
              </a:spcAft>
            </a:pPr>
            <a:r>
              <a:rPr lang="en-US" altLang="en-US" sz="1412" b="1" dirty="0">
                <a:solidFill>
                  <a:srgbClr val="000000"/>
                </a:solidFill>
                <a:latin typeface="Georgia" pitchFamily="18" charset="0"/>
                <a:sym typeface="Arial" pitchFamily="34" charset="0"/>
              </a:rPr>
              <a:t>Harriet Tubman: Seizures</a:t>
            </a:r>
          </a:p>
        </p:txBody>
      </p:sp>
      <p:sp>
        <p:nvSpPr>
          <p:cNvPr id="8203" name="TextBox 28"/>
          <p:cNvSpPr txBox="1">
            <a:spLocks noChangeArrowheads="1"/>
          </p:cNvSpPr>
          <p:nvPr/>
        </p:nvSpPr>
        <p:spPr bwMode="auto">
          <a:xfrm>
            <a:off x="7088155" y="3278541"/>
            <a:ext cx="1585251" cy="74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lvl1pPr defTabSz="1017588">
              <a:defRPr>
                <a:solidFill>
                  <a:schemeClr val="tx1"/>
                </a:solidFill>
                <a:latin typeface="Arial" pitchFamily="34" charset="0"/>
                <a:cs typeface="Arial" pitchFamily="34" charset="0"/>
              </a:defRPr>
            </a:lvl1pPr>
            <a:lvl2pPr marL="742950" indent="-285750" defTabSz="1017588">
              <a:defRPr>
                <a:solidFill>
                  <a:schemeClr val="tx1"/>
                </a:solidFill>
                <a:latin typeface="Arial" pitchFamily="34" charset="0"/>
                <a:cs typeface="Arial" pitchFamily="34" charset="0"/>
              </a:defRPr>
            </a:lvl2pPr>
            <a:lvl3pPr marL="1143000" indent="-228600" defTabSz="1017588">
              <a:defRPr>
                <a:solidFill>
                  <a:schemeClr val="tx1"/>
                </a:solidFill>
                <a:latin typeface="Arial" pitchFamily="34" charset="0"/>
                <a:cs typeface="Arial" pitchFamily="34" charset="0"/>
              </a:defRPr>
            </a:lvl3pPr>
            <a:lvl4pPr marL="1600200" indent="-228600" defTabSz="1017588">
              <a:defRPr>
                <a:solidFill>
                  <a:schemeClr val="tx1"/>
                </a:solidFill>
                <a:latin typeface="Arial" pitchFamily="34" charset="0"/>
                <a:cs typeface="Arial" pitchFamily="34" charset="0"/>
              </a:defRPr>
            </a:lvl4pPr>
            <a:lvl5pPr marL="2057400" indent="-228600" defTabSz="1017588">
              <a:defRPr>
                <a:solidFill>
                  <a:schemeClr val="tx1"/>
                </a:solidFill>
                <a:latin typeface="Arial" pitchFamily="34" charset="0"/>
                <a:cs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97920" fontAlgn="base">
              <a:spcBef>
                <a:spcPct val="0"/>
              </a:spcBef>
              <a:spcAft>
                <a:spcPct val="0"/>
              </a:spcAft>
            </a:pPr>
            <a:r>
              <a:rPr lang="en-US" altLang="en-US" sz="1412" b="1" dirty="0">
                <a:solidFill>
                  <a:srgbClr val="000000"/>
                </a:solidFill>
                <a:latin typeface="Georgia" pitchFamily="18" charset="0"/>
                <a:sym typeface="Arial" pitchFamily="34" charset="0"/>
              </a:rPr>
              <a:t>Maya Angelou: Selective Mutism</a:t>
            </a:r>
          </a:p>
        </p:txBody>
      </p:sp>
      <p:pic>
        <p:nvPicPr>
          <p:cNvPr id="8205" name="Picture 3" descr="Harriet Tubman wearing a scarf on her head. She is wearing a blue shirt. There are trees in the background."/>
          <p:cNvPicPr>
            <a:picLocks noChangeAspect="1"/>
          </p:cNvPicPr>
          <p:nvPr/>
        </p:nvPicPr>
        <p:blipFill>
          <a:blip r:embed="rId3">
            <a:extLst>
              <a:ext uri="{28A0092B-C50C-407E-A947-70E740481C1C}">
                <a14:useLocalDpi xmlns:a14="http://schemas.microsoft.com/office/drawing/2010/main" val="0"/>
              </a:ext>
            </a:extLst>
          </a:blip>
          <a:srcRect l="25008" t="12454" r="28081" b="40344"/>
          <a:stretch>
            <a:fillRect/>
          </a:stretch>
        </p:blipFill>
        <p:spPr bwMode="auto">
          <a:xfrm>
            <a:off x="2159715" y="1745692"/>
            <a:ext cx="1418944" cy="147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5" descr="Whoopi Goldberg smiling. Her hair is in dreads."/>
          <p:cNvPicPr>
            <a:picLocks noChangeAspect="1" noChangeArrowheads="1"/>
          </p:cNvPicPr>
          <p:nvPr/>
        </p:nvPicPr>
        <p:blipFill>
          <a:blip r:embed="rId4">
            <a:extLst>
              <a:ext uri="{28A0092B-C50C-407E-A947-70E740481C1C}">
                <a14:useLocalDpi xmlns:a14="http://schemas.microsoft.com/office/drawing/2010/main" val="0"/>
              </a:ext>
            </a:extLst>
          </a:blip>
          <a:srcRect t="5293" b="14706"/>
          <a:stretch>
            <a:fillRect/>
          </a:stretch>
        </p:blipFill>
        <p:spPr bwMode="auto">
          <a:xfrm>
            <a:off x="602368" y="4193304"/>
            <a:ext cx="1418945" cy="146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a:spLocks noChangeArrowheads="1"/>
          </p:cNvSpPr>
          <p:nvPr/>
        </p:nvSpPr>
        <p:spPr bwMode="auto">
          <a:xfrm>
            <a:off x="343933" y="5786015"/>
            <a:ext cx="1935816" cy="52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defTabSz="1017588">
              <a:defRPr>
                <a:solidFill>
                  <a:schemeClr val="tx1"/>
                </a:solidFill>
                <a:latin typeface="Arial" pitchFamily="34" charset="0"/>
                <a:cs typeface="Arial" pitchFamily="34" charset="0"/>
              </a:defRPr>
            </a:lvl1pPr>
            <a:lvl2pPr marL="742950" indent="-285750" defTabSz="1017588">
              <a:defRPr>
                <a:solidFill>
                  <a:schemeClr val="tx1"/>
                </a:solidFill>
                <a:latin typeface="Arial" pitchFamily="34" charset="0"/>
                <a:cs typeface="Arial" pitchFamily="34" charset="0"/>
              </a:defRPr>
            </a:lvl2pPr>
            <a:lvl3pPr marL="1143000" indent="-228600" defTabSz="1017588">
              <a:defRPr>
                <a:solidFill>
                  <a:schemeClr val="tx1"/>
                </a:solidFill>
                <a:latin typeface="Arial" pitchFamily="34" charset="0"/>
                <a:cs typeface="Arial" pitchFamily="34" charset="0"/>
              </a:defRPr>
            </a:lvl3pPr>
            <a:lvl4pPr marL="1600200" indent="-228600" defTabSz="1017588">
              <a:defRPr>
                <a:solidFill>
                  <a:schemeClr val="tx1"/>
                </a:solidFill>
                <a:latin typeface="Arial" pitchFamily="34" charset="0"/>
                <a:cs typeface="Arial" pitchFamily="34" charset="0"/>
              </a:defRPr>
            </a:lvl4pPr>
            <a:lvl5pPr marL="2057400" indent="-228600" defTabSz="1017588">
              <a:defRPr>
                <a:solidFill>
                  <a:schemeClr val="tx1"/>
                </a:solidFill>
                <a:latin typeface="Arial" pitchFamily="34" charset="0"/>
                <a:cs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97920" fontAlgn="base">
              <a:spcBef>
                <a:spcPct val="0"/>
              </a:spcBef>
              <a:spcAft>
                <a:spcPct val="0"/>
              </a:spcAft>
            </a:pPr>
            <a:r>
              <a:rPr lang="en-US" altLang="en-US" sz="1412" b="1" dirty="0">
                <a:solidFill>
                  <a:srgbClr val="000000"/>
                </a:solidFill>
                <a:latin typeface="Georgia" pitchFamily="18" charset="0"/>
                <a:sym typeface="Arial" pitchFamily="34" charset="0"/>
              </a:rPr>
              <a:t>Whoopi </a:t>
            </a:r>
          </a:p>
          <a:p>
            <a:pPr algn="ctr" defTabSz="897920" fontAlgn="base">
              <a:spcBef>
                <a:spcPct val="0"/>
              </a:spcBef>
              <a:spcAft>
                <a:spcPct val="0"/>
              </a:spcAft>
            </a:pPr>
            <a:r>
              <a:rPr lang="en-US" altLang="en-US" sz="1412" b="1" dirty="0">
                <a:solidFill>
                  <a:srgbClr val="000000"/>
                </a:solidFill>
                <a:latin typeface="Georgia" pitchFamily="18" charset="0"/>
                <a:sym typeface="Arial" pitchFamily="34" charset="0"/>
              </a:rPr>
              <a:t>Goldberg: Dyslexia</a:t>
            </a:r>
          </a:p>
        </p:txBody>
      </p:sp>
      <p:sp>
        <p:nvSpPr>
          <p:cNvPr id="23" name="TextBox 2"/>
          <p:cNvSpPr txBox="1">
            <a:spLocks noChangeArrowheads="1"/>
          </p:cNvSpPr>
          <p:nvPr/>
        </p:nvSpPr>
        <p:spPr bwMode="auto">
          <a:xfrm>
            <a:off x="5180168" y="5801411"/>
            <a:ext cx="2078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05466" eaLnBrk="0" fontAlgn="base" hangingPunct="0">
              <a:spcBef>
                <a:spcPct val="0"/>
              </a:spcBef>
              <a:spcAft>
                <a:spcPct val="0"/>
              </a:spcAft>
            </a:pPr>
            <a:r>
              <a:rPr lang="en-US" altLang="en-US" sz="1400" b="1" dirty="0">
                <a:solidFill>
                  <a:prstClr val="black"/>
                </a:solidFill>
                <a:latin typeface="Georgia" pitchFamily="18" charset="0"/>
                <a:cs typeface="Arial" panose="020B0604020202020204" pitchFamily="34" charset="0"/>
              </a:rPr>
              <a:t>Harry Belafonte: Dyslexia</a:t>
            </a:r>
          </a:p>
        </p:txBody>
      </p:sp>
      <p:pic>
        <p:nvPicPr>
          <p:cNvPr id="24" name="Picture 19" descr="Picture of Haben Girma, Deaf and Blind lawyer. She is a smiling and standing against a bright blue background.&#10;&#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93" y="1720399"/>
            <a:ext cx="1113653" cy="146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0"/>
          <p:cNvSpPr txBox="1">
            <a:spLocks noChangeArrowheads="1"/>
          </p:cNvSpPr>
          <p:nvPr/>
        </p:nvSpPr>
        <p:spPr bwMode="auto">
          <a:xfrm>
            <a:off x="511474" y="3301114"/>
            <a:ext cx="1509839" cy="74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05466" eaLnBrk="0" fontAlgn="base" hangingPunct="0">
              <a:spcBef>
                <a:spcPct val="0"/>
              </a:spcBef>
              <a:spcAft>
                <a:spcPct val="0"/>
              </a:spcAft>
            </a:pPr>
            <a:r>
              <a:rPr lang="en-US" sz="1412" b="1" dirty="0" err="1">
                <a:solidFill>
                  <a:prstClr val="black"/>
                </a:solidFill>
                <a:latin typeface="Georgia" pitchFamily="18" charset="0"/>
                <a:cs typeface="Arial" panose="020B0604020202020204" pitchFamily="34" charset="0"/>
              </a:rPr>
              <a:t>Haben</a:t>
            </a:r>
            <a:r>
              <a:rPr lang="en-US" sz="1412" b="1" dirty="0">
                <a:solidFill>
                  <a:prstClr val="black"/>
                </a:solidFill>
                <a:latin typeface="Georgia" pitchFamily="18" charset="0"/>
                <a:cs typeface="Arial" panose="020B0604020202020204" pitchFamily="34" charset="0"/>
              </a:rPr>
              <a:t> </a:t>
            </a:r>
            <a:r>
              <a:rPr lang="en-US" sz="1412" b="1" dirty="0" err="1">
                <a:solidFill>
                  <a:prstClr val="black"/>
                </a:solidFill>
                <a:latin typeface="Georgia" pitchFamily="18" charset="0"/>
                <a:cs typeface="Arial" panose="020B0604020202020204" pitchFamily="34" charset="0"/>
              </a:rPr>
              <a:t>Girma</a:t>
            </a:r>
            <a:r>
              <a:rPr lang="en-US" sz="1412" b="1" dirty="0">
                <a:solidFill>
                  <a:prstClr val="black"/>
                </a:solidFill>
                <a:latin typeface="Georgia" pitchFamily="18" charset="0"/>
                <a:cs typeface="Arial" panose="020B0604020202020204" pitchFamily="34" charset="0"/>
              </a:rPr>
              <a:t>:</a:t>
            </a:r>
          </a:p>
          <a:p>
            <a:pPr algn="ctr" defTabSz="805466" eaLnBrk="0" fontAlgn="base" hangingPunct="0">
              <a:spcBef>
                <a:spcPct val="0"/>
              </a:spcBef>
              <a:spcAft>
                <a:spcPct val="0"/>
              </a:spcAft>
            </a:pPr>
            <a:r>
              <a:rPr lang="en-US" sz="1412" b="1" dirty="0">
                <a:solidFill>
                  <a:prstClr val="black"/>
                </a:solidFill>
                <a:latin typeface="Georgia" pitchFamily="18" charset="0"/>
                <a:cs typeface="Arial" panose="020B0604020202020204" pitchFamily="34" charset="0"/>
              </a:rPr>
              <a:t>Deaf and Blind</a:t>
            </a:r>
          </a:p>
        </p:txBody>
      </p:sp>
      <p:sp>
        <p:nvSpPr>
          <p:cNvPr id="27" name="TextBox 26"/>
          <p:cNvSpPr txBox="1"/>
          <p:nvPr/>
        </p:nvSpPr>
        <p:spPr>
          <a:xfrm>
            <a:off x="5196361" y="3292812"/>
            <a:ext cx="1816155" cy="516076"/>
          </a:xfrm>
          <a:prstGeom prst="rect">
            <a:avLst/>
          </a:prstGeom>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pPr algn="ctr" defTabSz="805466" eaLnBrk="0" fontAlgn="base" hangingPunct="0">
              <a:spcBef>
                <a:spcPct val="0"/>
              </a:spcBef>
              <a:spcAft>
                <a:spcPct val="0"/>
              </a:spcAft>
            </a:pPr>
            <a:r>
              <a:rPr lang="en-US" sz="1412" b="1" dirty="0">
                <a:solidFill>
                  <a:prstClr val="black"/>
                </a:solidFill>
                <a:latin typeface="Georgia" pitchFamily="18" charset="0"/>
                <a:cs typeface="Arial" panose="020B0604020202020204" pitchFamily="34" charset="0"/>
              </a:rPr>
              <a:t>S</a:t>
            </a:r>
            <a:r>
              <a:rPr lang="en-US" sz="1412" b="1" dirty="0">
                <a:solidFill>
                  <a:prstClr val="black"/>
                </a:solidFill>
                <a:latin typeface="Georgia" pitchFamily="18" charset="0"/>
                <a:cs typeface="Arial"/>
              </a:rPr>
              <a:t>imone </a:t>
            </a:r>
            <a:r>
              <a:rPr lang="en-US" sz="1412" b="1" dirty="0" err="1">
                <a:solidFill>
                  <a:prstClr val="black"/>
                </a:solidFill>
                <a:latin typeface="Georgia" pitchFamily="18" charset="0"/>
                <a:cs typeface="Arial"/>
              </a:rPr>
              <a:t>Biles</a:t>
            </a:r>
            <a:r>
              <a:rPr lang="en-US" sz="1412" b="1" dirty="0">
                <a:solidFill>
                  <a:prstClr val="black"/>
                </a:solidFill>
                <a:latin typeface="Georgia" pitchFamily="18" charset="0"/>
                <a:cs typeface="Arial"/>
              </a:rPr>
              <a:t>:</a:t>
            </a:r>
          </a:p>
          <a:p>
            <a:pPr algn="ctr" defTabSz="805466" eaLnBrk="0" fontAlgn="base" hangingPunct="0">
              <a:spcBef>
                <a:spcPct val="0"/>
              </a:spcBef>
              <a:spcAft>
                <a:spcPct val="0"/>
              </a:spcAft>
            </a:pPr>
            <a:r>
              <a:rPr lang="en-US" sz="1412" b="1" dirty="0">
                <a:solidFill>
                  <a:prstClr val="black"/>
                </a:solidFill>
                <a:latin typeface="Georgia" pitchFamily="18" charset="0"/>
                <a:cs typeface="Arial"/>
              </a:rPr>
              <a:t>ADHD</a:t>
            </a:r>
          </a:p>
        </p:txBody>
      </p:sp>
      <p:pic>
        <p:nvPicPr>
          <p:cNvPr id="29" name="Picture 7" descr="Picture of activisit Videor Paneda. He is a handsome Hispanic man where a plastic breathing mask over his nose.&#10;"/>
          <p:cNvPicPr>
            <a:picLocks noChangeAspect="1"/>
          </p:cNvPicPr>
          <p:nvPr/>
        </p:nvPicPr>
        <p:blipFill>
          <a:blip r:embed="rId6"/>
          <a:stretch>
            <a:fillRect/>
          </a:stretch>
        </p:blipFill>
        <p:spPr>
          <a:xfrm>
            <a:off x="3974526" y="4241687"/>
            <a:ext cx="1381721" cy="1447086"/>
          </a:xfrm>
          <a:prstGeom prst="rect">
            <a:avLst/>
          </a:prstGeom>
        </p:spPr>
      </p:pic>
      <p:sp>
        <p:nvSpPr>
          <p:cNvPr id="30" name="TextBox 29"/>
          <p:cNvSpPr txBox="1"/>
          <p:nvPr/>
        </p:nvSpPr>
        <p:spPr>
          <a:xfrm>
            <a:off x="3850338" y="5793123"/>
            <a:ext cx="1630096" cy="950682"/>
          </a:xfrm>
          <a:prstGeom prst="rect">
            <a:avLst/>
          </a:prstGeom>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pPr algn="ctr" defTabSz="805466" eaLnBrk="0" fontAlgn="base" hangingPunct="0">
              <a:spcBef>
                <a:spcPct val="0"/>
              </a:spcBef>
              <a:spcAft>
                <a:spcPct val="0"/>
              </a:spcAft>
            </a:pPr>
            <a:r>
              <a:rPr lang="en-US" sz="1412" b="1" dirty="0">
                <a:solidFill>
                  <a:prstClr val="black"/>
                </a:solidFill>
                <a:latin typeface="Georgia" pitchFamily="18" charset="0"/>
                <a:cs typeface="Arial" panose="020B0604020202020204" pitchFamily="34" charset="0"/>
              </a:rPr>
              <a:t>Victor </a:t>
            </a:r>
            <a:r>
              <a:rPr lang="en-US" sz="1412" b="1" dirty="0" err="1">
                <a:solidFill>
                  <a:prstClr val="black"/>
                </a:solidFill>
                <a:latin typeface="Georgia" pitchFamily="18" charset="0"/>
                <a:cs typeface="Arial" panose="020B0604020202020204" pitchFamily="34" charset="0"/>
              </a:rPr>
              <a:t>Pañeda</a:t>
            </a:r>
            <a:r>
              <a:rPr lang="en-US" sz="1412" b="1" dirty="0">
                <a:solidFill>
                  <a:prstClr val="black"/>
                </a:solidFill>
                <a:latin typeface="Georgia" pitchFamily="18" charset="0"/>
                <a:cs typeface="Arial" panose="020B0604020202020204" pitchFamily="34" charset="0"/>
              </a:rPr>
              <a:t>, Activist:  Spinal muscular atrophy</a:t>
            </a:r>
            <a:endParaRPr lang="en-US" sz="1412" b="1" dirty="0">
              <a:solidFill>
                <a:prstClr val="black"/>
              </a:solidFill>
              <a:latin typeface="Georgia" pitchFamily="18" charset="0"/>
              <a:cs typeface="Arial"/>
            </a:endParaRPr>
          </a:p>
        </p:txBody>
      </p:sp>
      <p:sp>
        <p:nvSpPr>
          <p:cNvPr id="31" name="TextBox 14"/>
          <p:cNvSpPr txBox="1">
            <a:spLocks noChangeArrowheads="1"/>
          </p:cNvSpPr>
          <p:nvPr/>
        </p:nvSpPr>
        <p:spPr bwMode="auto">
          <a:xfrm>
            <a:off x="2183582" y="5773721"/>
            <a:ext cx="1649677" cy="95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lvl1pPr defTabSz="1017588">
              <a:defRPr>
                <a:solidFill>
                  <a:schemeClr val="tx1"/>
                </a:solidFill>
                <a:latin typeface="Arial" pitchFamily="34" charset="0"/>
                <a:cs typeface="Arial" pitchFamily="34" charset="0"/>
              </a:defRPr>
            </a:lvl1pPr>
            <a:lvl2pPr marL="742950" indent="-285750" defTabSz="1017588">
              <a:defRPr>
                <a:solidFill>
                  <a:schemeClr val="tx1"/>
                </a:solidFill>
                <a:latin typeface="Arial" pitchFamily="34" charset="0"/>
                <a:cs typeface="Arial" pitchFamily="34" charset="0"/>
              </a:defRPr>
            </a:lvl2pPr>
            <a:lvl3pPr marL="1143000" indent="-228600" defTabSz="1017588">
              <a:defRPr>
                <a:solidFill>
                  <a:schemeClr val="tx1"/>
                </a:solidFill>
                <a:latin typeface="Arial" pitchFamily="34" charset="0"/>
                <a:cs typeface="Arial" pitchFamily="34" charset="0"/>
              </a:defRPr>
            </a:lvl3pPr>
            <a:lvl4pPr marL="1600200" indent="-228600" defTabSz="1017588">
              <a:defRPr>
                <a:solidFill>
                  <a:schemeClr val="tx1"/>
                </a:solidFill>
                <a:latin typeface="Arial" pitchFamily="34" charset="0"/>
                <a:cs typeface="Arial" pitchFamily="34" charset="0"/>
              </a:defRPr>
            </a:lvl4pPr>
            <a:lvl5pPr marL="2057400" indent="-228600" defTabSz="1017588">
              <a:defRPr>
                <a:solidFill>
                  <a:schemeClr val="tx1"/>
                </a:solidFill>
                <a:latin typeface="Arial" pitchFamily="34" charset="0"/>
                <a:cs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97920" fontAlgn="base">
              <a:spcBef>
                <a:spcPct val="0"/>
              </a:spcBef>
              <a:spcAft>
                <a:spcPct val="0"/>
              </a:spcAft>
            </a:pPr>
            <a:r>
              <a:rPr lang="en-US" altLang="en-US" sz="1412" b="1" dirty="0" err="1">
                <a:solidFill>
                  <a:srgbClr val="000000"/>
                </a:solidFill>
                <a:latin typeface="Georgia" pitchFamily="18" charset="0"/>
                <a:sym typeface="Arial" pitchFamily="34" charset="0"/>
              </a:rPr>
              <a:t>Daymond</a:t>
            </a:r>
            <a:r>
              <a:rPr lang="en-US" altLang="en-US" sz="1412" b="1" dirty="0">
                <a:solidFill>
                  <a:srgbClr val="000000"/>
                </a:solidFill>
                <a:latin typeface="Georgia" pitchFamily="18" charset="0"/>
                <a:sym typeface="Arial" pitchFamily="34" charset="0"/>
              </a:rPr>
              <a:t> John: Dyslexia &amp; Hearing Impaired</a:t>
            </a:r>
          </a:p>
        </p:txBody>
      </p:sp>
      <p:pic>
        <p:nvPicPr>
          <p:cNvPr id="8210" name="Picture 18" descr="Profile image of Daymond John dressed in a bespoke suit.&#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2966" y="4225791"/>
            <a:ext cx="1464789" cy="14647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554932" y="-139538"/>
            <a:ext cx="8414544" cy="923330"/>
          </a:xfrm>
        </p:spPr>
        <p:txBody>
          <a:bodyPr/>
          <a:lstStyle/>
          <a:p>
            <a:pPr algn="r" rtl="0" eaLnBrk="1" fontAlgn="auto" hangingPunct="1"/>
            <a:r>
              <a:rPr lang="en-US" sz="4000" b="1" kern="1200" dirty="0">
                <a:solidFill>
                  <a:srgbClr val="FFFFFF"/>
                </a:solidFill>
                <a:latin typeface="Calibri" panose="020F0502020204030204" pitchFamily="34" charset="0"/>
                <a:ea typeface="+mn-ea"/>
                <a:cs typeface="Calibri" panose="020F0502020204030204" pitchFamily="34" charset="0"/>
              </a:rPr>
              <a:t>People with disabilities can be </a:t>
            </a:r>
            <a:br>
              <a:rPr lang="en-US" sz="4000" b="1" kern="1200" dirty="0">
                <a:solidFill>
                  <a:srgbClr val="FFFFFF"/>
                </a:solidFill>
                <a:latin typeface="Calibri" panose="020F0502020204030204" pitchFamily="34" charset="0"/>
                <a:ea typeface="+mn-ea"/>
                <a:cs typeface="Calibri" panose="020F0502020204030204" pitchFamily="34" charset="0"/>
              </a:rPr>
            </a:br>
            <a:r>
              <a:rPr lang="en-US" sz="4000" b="1" kern="1200" dirty="0">
                <a:solidFill>
                  <a:srgbClr val="FFFFFF"/>
                </a:solidFill>
                <a:latin typeface="Calibri" panose="020F0502020204030204" pitchFamily="34" charset="0"/>
                <a:ea typeface="+mn-ea"/>
                <a:cs typeface="Calibri" panose="020F0502020204030204" pitchFamily="34" charset="0"/>
              </a:rPr>
              <a:t>the MOST talented people</a:t>
            </a:r>
            <a:endParaRPr lang="en-US" sz="4000" b="1" dirty="0">
              <a:latin typeface="Calibri" panose="020F0502020204030204" pitchFamily="34" charset="0"/>
              <a:cs typeface="Calibri" panose="020F0502020204030204" pitchFamily="34" charset="0"/>
            </a:endParaRPr>
          </a:p>
        </p:txBody>
      </p:sp>
      <p:pic>
        <p:nvPicPr>
          <p:cNvPr id="1026" name="Picture 2" descr="Picture of Gymnast Simone Biles holding an impressive string of sporting medals, including Olympic Gold, in front of the America flag.&#10;"/>
          <p:cNvPicPr>
            <a:picLocks noChangeAspect="1" noChangeArrowheads="1"/>
          </p:cNvPicPr>
          <p:nvPr/>
        </p:nvPicPr>
        <p:blipFill rotWithShape="1">
          <a:blip r:embed="rId8">
            <a:extLst>
              <a:ext uri="{28A0092B-C50C-407E-A947-70E740481C1C}">
                <a14:useLocalDpi xmlns:a14="http://schemas.microsoft.com/office/drawing/2010/main" val="0"/>
              </a:ext>
            </a:extLst>
          </a:blip>
          <a:srcRect l="10471" r="17113"/>
          <a:stretch/>
        </p:blipFill>
        <p:spPr bwMode="auto">
          <a:xfrm>
            <a:off x="5254858" y="1804117"/>
            <a:ext cx="1699164" cy="141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Picture of poet Maya Angelou laughing.&#10;">
            <a:extLst>
              <a:ext uri="{FF2B5EF4-FFF2-40B4-BE49-F238E27FC236}">
                <a16:creationId xmlns:a16="http://schemas.microsoft.com/office/drawing/2014/main" id="{48D4DDEB-424F-4E79-BA7B-73681E604775}"/>
              </a:ext>
            </a:extLst>
          </p:cNvPr>
          <p:cNvPicPr>
            <a:picLocks noChangeAspect="1"/>
          </p:cNvPicPr>
          <p:nvPr/>
        </p:nvPicPr>
        <p:blipFill>
          <a:blip r:embed="rId9"/>
          <a:stretch>
            <a:fillRect/>
          </a:stretch>
        </p:blipFill>
        <p:spPr>
          <a:xfrm>
            <a:off x="7135696" y="1770338"/>
            <a:ext cx="1466082" cy="1423321"/>
          </a:xfrm>
          <a:prstGeom prst="rect">
            <a:avLst/>
          </a:prstGeom>
        </p:spPr>
      </p:pic>
      <p:pic>
        <p:nvPicPr>
          <p:cNvPr id="5" name="Picture 4" descr="Picture of a smiling Harry Belafonte.&#10;">
            <a:extLst>
              <a:ext uri="{FF2B5EF4-FFF2-40B4-BE49-F238E27FC236}">
                <a16:creationId xmlns:a16="http://schemas.microsoft.com/office/drawing/2014/main" id="{3CE76231-1FB2-4CCD-BB89-0FB33973A39E}"/>
              </a:ext>
            </a:extLst>
          </p:cNvPr>
          <p:cNvPicPr>
            <a:picLocks noChangeAspect="1"/>
          </p:cNvPicPr>
          <p:nvPr/>
        </p:nvPicPr>
        <p:blipFill>
          <a:blip r:embed="rId10"/>
          <a:stretch>
            <a:fillRect/>
          </a:stretch>
        </p:blipFill>
        <p:spPr>
          <a:xfrm>
            <a:off x="5558039" y="4254712"/>
            <a:ext cx="1466610" cy="1447967"/>
          </a:xfrm>
          <a:prstGeom prst="rect">
            <a:avLst/>
          </a:prstGeom>
        </p:spPr>
      </p:pic>
      <p:pic>
        <p:nvPicPr>
          <p:cNvPr id="6" name="Picture 5" descr="A serious looking self-portrait of artist Frida Kahlo.&#10;">
            <a:extLst>
              <a:ext uri="{FF2B5EF4-FFF2-40B4-BE49-F238E27FC236}">
                <a16:creationId xmlns:a16="http://schemas.microsoft.com/office/drawing/2014/main" id="{FF205F99-E3F7-468A-8734-BF85082EEC86}"/>
              </a:ext>
            </a:extLst>
          </p:cNvPr>
          <p:cNvPicPr>
            <a:picLocks noChangeAspect="1"/>
          </p:cNvPicPr>
          <p:nvPr/>
        </p:nvPicPr>
        <p:blipFill>
          <a:blip r:embed="rId11"/>
          <a:stretch>
            <a:fillRect/>
          </a:stretch>
        </p:blipFill>
        <p:spPr>
          <a:xfrm>
            <a:off x="7206796" y="4235598"/>
            <a:ext cx="1466610" cy="1516447"/>
          </a:xfrm>
          <a:prstGeom prst="rect">
            <a:avLst/>
          </a:prstGeom>
        </p:spPr>
      </p:pic>
      <p:sp>
        <p:nvSpPr>
          <p:cNvPr id="22" name="TextBox 2">
            <a:extLst>
              <a:ext uri="{FF2B5EF4-FFF2-40B4-BE49-F238E27FC236}">
                <a16:creationId xmlns:a16="http://schemas.microsoft.com/office/drawing/2014/main" id="{DF19CA00-4DC7-4BFE-AEDB-87AA08499AD7}"/>
              </a:ext>
            </a:extLst>
          </p:cNvPr>
          <p:cNvSpPr txBox="1">
            <a:spLocks noChangeArrowheads="1"/>
          </p:cNvSpPr>
          <p:nvPr/>
        </p:nvSpPr>
        <p:spPr bwMode="auto">
          <a:xfrm>
            <a:off x="6829397" y="5767114"/>
            <a:ext cx="2078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05466" eaLnBrk="0" fontAlgn="base" hangingPunct="0">
              <a:spcBef>
                <a:spcPct val="0"/>
              </a:spcBef>
              <a:spcAft>
                <a:spcPct val="0"/>
              </a:spcAft>
            </a:pPr>
            <a:r>
              <a:rPr lang="en-US" altLang="en-US" sz="1400" b="1" dirty="0">
                <a:solidFill>
                  <a:prstClr val="black"/>
                </a:solidFill>
                <a:latin typeface="Georgia" pitchFamily="18" charset="0"/>
                <a:cs typeface="Arial" panose="020B0604020202020204" pitchFamily="34" charset="0"/>
              </a:rPr>
              <a:t>Frida Kahlo: </a:t>
            </a:r>
          </a:p>
          <a:p>
            <a:pPr algn="ctr" defTabSz="805466" eaLnBrk="0" fontAlgn="base" hangingPunct="0">
              <a:spcBef>
                <a:spcPct val="0"/>
              </a:spcBef>
              <a:spcAft>
                <a:spcPct val="0"/>
              </a:spcAft>
            </a:pPr>
            <a:r>
              <a:rPr lang="en-US" altLang="en-US" sz="1400" b="1" dirty="0">
                <a:solidFill>
                  <a:prstClr val="black"/>
                </a:solidFill>
                <a:latin typeface="Georgia" pitchFamily="18" charset="0"/>
                <a:cs typeface="Arial" panose="020B0604020202020204" pitchFamily="34" charset="0"/>
              </a:rPr>
              <a:t>Polio</a:t>
            </a:r>
          </a:p>
        </p:txBody>
      </p:sp>
      <p:pic>
        <p:nvPicPr>
          <p:cNvPr id="7" name="Picture 6" descr="Picture of Selena Gomez looking serious on the red carpe.t&#10;">
            <a:extLst>
              <a:ext uri="{FF2B5EF4-FFF2-40B4-BE49-F238E27FC236}">
                <a16:creationId xmlns:a16="http://schemas.microsoft.com/office/drawing/2014/main" id="{24C56088-FFE8-4116-AC32-DDA283354523}"/>
              </a:ext>
            </a:extLst>
          </p:cNvPr>
          <p:cNvPicPr>
            <a:picLocks noChangeAspect="1"/>
          </p:cNvPicPr>
          <p:nvPr/>
        </p:nvPicPr>
        <p:blipFill>
          <a:blip r:embed="rId12"/>
          <a:stretch>
            <a:fillRect/>
          </a:stretch>
        </p:blipFill>
        <p:spPr>
          <a:xfrm>
            <a:off x="3720354" y="1720399"/>
            <a:ext cx="1443667" cy="1443667"/>
          </a:xfrm>
          <a:prstGeom prst="rect">
            <a:avLst/>
          </a:prstGeom>
        </p:spPr>
      </p:pic>
      <p:sp>
        <p:nvSpPr>
          <p:cNvPr id="26" name="TextBox 25">
            <a:extLst>
              <a:ext uri="{FF2B5EF4-FFF2-40B4-BE49-F238E27FC236}">
                <a16:creationId xmlns:a16="http://schemas.microsoft.com/office/drawing/2014/main" id="{49086AB8-8ADD-4C2F-87A7-FE5920C92903}"/>
              </a:ext>
            </a:extLst>
          </p:cNvPr>
          <p:cNvSpPr txBox="1"/>
          <p:nvPr/>
        </p:nvSpPr>
        <p:spPr>
          <a:xfrm>
            <a:off x="3534109" y="3290541"/>
            <a:ext cx="1816155" cy="516076"/>
          </a:xfrm>
          <a:prstGeom prst="rect">
            <a:avLst/>
          </a:prstGeom>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pPr algn="ctr" defTabSz="805466" eaLnBrk="0" fontAlgn="base" hangingPunct="0">
              <a:spcBef>
                <a:spcPct val="0"/>
              </a:spcBef>
              <a:spcAft>
                <a:spcPct val="0"/>
              </a:spcAft>
            </a:pPr>
            <a:r>
              <a:rPr lang="en-US" sz="1412" b="1" dirty="0">
                <a:solidFill>
                  <a:prstClr val="black"/>
                </a:solidFill>
                <a:latin typeface="Georgia" pitchFamily="18" charset="0"/>
                <a:cs typeface="Arial" panose="020B0604020202020204" pitchFamily="34" charset="0"/>
              </a:rPr>
              <a:t>Selena Gomez: Lupus</a:t>
            </a:r>
            <a:endParaRPr lang="en-US" sz="1412" b="1" dirty="0">
              <a:solidFill>
                <a:prstClr val="black"/>
              </a:solidFill>
              <a:latin typeface="Georgia" pitchFamily="18" charset="0"/>
              <a:cs typeface="Arial"/>
            </a:endParaRPr>
          </a:p>
        </p:txBody>
      </p:sp>
    </p:spTree>
    <p:extLst>
      <p:ext uri="{BB962C8B-B14F-4D97-AF65-F5344CB8AC3E}">
        <p14:creationId xmlns:p14="http://schemas.microsoft.com/office/powerpoint/2010/main" val="395321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BE15-3BCE-42A3-BF15-06D277AC68FD}"/>
              </a:ext>
            </a:extLst>
          </p:cNvPr>
          <p:cNvSpPr>
            <a:spLocks noGrp="1"/>
          </p:cNvSpPr>
          <p:nvPr>
            <p:ph type="title"/>
          </p:nvPr>
        </p:nvSpPr>
        <p:spPr>
          <a:xfrm>
            <a:off x="609600" y="-121864"/>
            <a:ext cx="8229023" cy="243728"/>
          </a:xfrm>
        </p:spPr>
        <p:txBody>
          <a:bodyPr/>
          <a:lstStyle/>
          <a:p>
            <a:pPr algn="r"/>
            <a:r>
              <a:rPr lang="en-US" sz="4000" b="1" dirty="0">
                <a:solidFill>
                  <a:schemeClr val="lt1"/>
                </a:solidFill>
              </a:rPr>
              <a:t>Partnering with the </a:t>
            </a:r>
            <a:br>
              <a:rPr lang="en-US" sz="4000" b="1" dirty="0">
                <a:solidFill>
                  <a:schemeClr val="lt1"/>
                </a:solidFill>
              </a:rPr>
            </a:br>
            <a:r>
              <a:rPr lang="en-US" sz="4000" b="1" dirty="0">
                <a:solidFill>
                  <a:schemeClr val="lt1"/>
                </a:solidFill>
              </a:rPr>
              <a:t>Entertainment Industry</a:t>
            </a:r>
            <a:endParaRPr lang="en-US" sz="4000" dirty="0"/>
          </a:p>
        </p:txBody>
      </p:sp>
      <p:sp>
        <p:nvSpPr>
          <p:cNvPr id="3" name="Text Placeholder 2">
            <a:extLst>
              <a:ext uri="{FF2B5EF4-FFF2-40B4-BE49-F238E27FC236}">
                <a16:creationId xmlns:a16="http://schemas.microsoft.com/office/drawing/2014/main" id="{26C56C97-CAF6-4A7C-AB9E-9340C98EA219}"/>
              </a:ext>
            </a:extLst>
          </p:cNvPr>
          <p:cNvSpPr>
            <a:spLocks noGrp="1"/>
          </p:cNvSpPr>
          <p:nvPr>
            <p:ph type="body" idx="1"/>
          </p:nvPr>
        </p:nvSpPr>
        <p:spPr>
          <a:xfrm>
            <a:off x="304800" y="1143000"/>
            <a:ext cx="8229023" cy="245129"/>
          </a:xfrm>
        </p:spPr>
        <p:txBody>
          <a:bodyPr/>
          <a:lstStyle/>
          <a:p>
            <a:pPr marL="285750" lvl="0" indent="-285750">
              <a:buFont typeface="Wingdings" panose="05000000000000000000" pitchFamily="2" charset="2"/>
              <a:buChar char="v"/>
            </a:pPr>
            <a:r>
              <a:rPr lang="en-US" sz="2000" dirty="0"/>
              <a:t>Identify the diverse talent needed to reflect the fact that 56 million people in the U.S. and more than one-billion people with disabilities worldwide.</a:t>
            </a:r>
          </a:p>
          <a:p>
            <a:pPr marL="285750" lvl="0" indent="-285750">
              <a:buFont typeface="Wingdings" panose="05000000000000000000" pitchFamily="2" charset="2"/>
              <a:buChar char="v"/>
            </a:pPr>
            <a:r>
              <a:rPr lang="en-US" sz="2000" dirty="0"/>
              <a:t>Create both entertaining content for and with people with disabilities and benefit the bottom line by tapping into this trillion-dollar market. </a:t>
            </a:r>
          </a:p>
          <a:p>
            <a:pPr marL="285750" lvl="0" indent="-285750">
              <a:buFont typeface="Wingdings" panose="05000000000000000000" pitchFamily="2" charset="2"/>
              <a:buChar char="v"/>
            </a:pPr>
            <a:r>
              <a:rPr lang="en-US" sz="2000" dirty="0"/>
              <a:t>Access raw, real, compelling, diverse and inclusive stories that will make TV and film more relevant. </a:t>
            </a:r>
          </a:p>
          <a:p>
            <a:pPr marL="285750" lvl="0" indent="-285750">
              <a:buFont typeface="Wingdings" panose="05000000000000000000" pitchFamily="2" charset="2"/>
              <a:buChar char="v"/>
            </a:pPr>
            <a:r>
              <a:rPr lang="en-US" sz="2000" dirty="0"/>
              <a:t>Set the bar higher in the creation of welcoming entertainment that powerfully resonates with audiences.</a:t>
            </a:r>
          </a:p>
          <a:p>
            <a:pPr marL="285750" lvl="0" indent="-285750">
              <a:buFont typeface="Wingdings" panose="05000000000000000000" pitchFamily="2" charset="2"/>
              <a:buChar char="v"/>
            </a:pPr>
            <a:r>
              <a:rPr lang="en-US" sz="2000" dirty="0"/>
              <a:t>Become the go-to creative and marketing ally that can help established voices and a new generation of artists and filmmakers reach new heights.</a:t>
            </a:r>
          </a:p>
          <a:p>
            <a:pPr marL="285750" lvl="0" indent="-285750">
              <a:buFont typeface="Wingdings" panose="05000000000000000000" pitchFamily="2" charset="2"/>
              <a:buChar char="v"/>
            </a:pPr>
            <a:r>
              <a:rPr lang="en-US" sz="2000" dirty="0"/>
              <a:t>Acquire facts, resources and contacts needed to tell authentic disability stories in a way that will win audiences and advance dignity for all.</a:t>
            </a:r>
          </a:p>
          <a:p>
            <a:pPr marL="285750" lvl="0" indent="-285750">
              <a:buFont typeface="Wingdings" panose="05000000000000000000" pitchFamily="2" charset="2"/>
              <a:buChar char="v"/>
            </a:pPr>
            <a:r>
              <a:rPr lang="en-US" sz="2000" dirty="0"/>
              <a:t>Understand disability etiquette and ensure disability is not viewed through the “pity lens.”</a:t>
            </a:r>
          </a:p>
          <a:p>
            <a:pPr marL="285750" lvl="0" indent="-285750">
              <a:buFont typeface="Wingdings" panose="05000000000000000000" pitchFamily="2" charset="2"/>
              <a:buChar char="v"/>
            </a:pPr>
            <a:r>
              <a:rPr lang="en-US" sz="2000" dirty="0"/>
              <a:t>Update lexicons to ensure that scripts are culturally sensitive to the one-in-five people with disabilities and the people who love them.</a:t>
            </a:r>
          </a:p>
          <a:p>
            <a:pPr marL="342900" indent="-342900">
              <a:buFont typeface="Wingdings" panose="05000000000000000000" pitchFamily="2" charset="2"/>
              <a:buChar char="v"/>
              <a:defRPr/>
            </a:pPr>
            <a:endParaRPr lang="en-US" sz="2400" dirty="0"/>
          </a:p>
          <a:p>
            <a:pPr marL="342900" indent="-342900">
              <a:buFont typeface="Wingdings" panose="05000000000000000000" pitchFamily="2" charset="2"/>
              <a:buChar char="v"/>
            </a:pPr>
            <a:endParaRPr lang="en-US" sz="2400" dirty="0"/>
          </a:p>
        </p:txBody>
      </p:sp>
    </p:spTree>
    <p:extLst>
      <p:ext uri="{BB962C8B-B14F-4D97-AF65-F5344CB8AC3E}">
        <p14:creationId xmlns:p14="http://schemas.microsoft.com/office/powerpoint/2010/main" val="12806081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RespectAbility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RespectAbility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spectAbility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5862</Words>
  <Application>Microsoft Office PowerPoint</Application>
  <PresentationFormat>On-screen Show (4:3)</PresentationFormat>
  <Paragraphs>594</Paragraphs>
  <Slides>59</Slides>
  <Notes>46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59</vt:i4>
      </vt:variant>
    </vt:vector>
  </HeadingPairs>
  <TitlesOfParts>
    <vt:vector size="76" baseType="lpstr">
      <vt:lpstr>MS PGothic</vt:lpstr>
      <vt:lpstr>MS PGothic</vt:lpstr>
      <vt:lpstr>Arial</vt:lpstr>
      <vt:lpstr>Calibri</vt:lpstr>
      <vt:lpstr>Corbel</vt:lpstr>
      <vt:lpstr>Courier New</vt:lpstr>
      <vt:lpstr>Georgia</vt:lpstr>
      <vt:lpstr>Libre Baskerville</vt:lpstr>
      <vt:lpstr>Noto Sans Symbols</vt:lpstr>
      <vt:lpstr>Source Sans Pro</vt:lpstr>
      <vt:lpstr>Times New Roman</vt:lpstr>
      <vt:lpstr>Verdana</vt:lpstr>
      <vt:lpstr>Wingdings</vt:lpstr>
      <vt:lpstr>Office Theme</vt:lpstr>
      <vt:lpstr>3_RespectAbility Template Final</vt:lpstr>
      <vt:lpstr>5_RespectAbility Template Final</vt:lpstr>
      <vt:lpstr>RespectAbility Template Final</vt:lpstr>
      <vt:lpstr>Hollywood Disability Toolkit: The RespectAbility Guide to Inclusion in the Entertainment Industry</vt:lpstr>
      <vt:lpstr>Who Has a Disability?</vt:lpstr>
      <vt:lpstr>Forget 6 Degrees</vt:lpstr>
      <vt:lpstr>Not All Disabilities Can Be Seen</vt:lpstr>
      <vt:lpstr>Opportunity for the  Entertainment Industry</vt:lpstr>
      <vt:lpstr>Opportunity for Inclusion</vt:lpstr>
      <vt:lpstr>Portrayals of Disability  in Film and TV</vt:lpstr>
      <vt:lpstr>People with disabilities can be  the MOST talented people</vt:lpstr>
      <vt:lpstr>Partnering with the  Entertainment Industry</vt:lpstr>
      <vt:lpstr>Resources for Hollywood</vt:lpstr>
      <vt:lpstr>California Statistics</vt:lpstr>
      <vt:lpstr>Los Angeles Statistics</vt:lpstr>
      <vt:lpstr>Intersectionality,  Edu and Disability Stats </vt:lpstr>
      <vt:lpstr>LGBTQ INDIVIDUALS WITH DISABILITIES</vt:lpstr>
      <vt:lpstr>Lack of Employment Leads to Poverty</vt:lpstr>
      <vt:lpstr>California Ranks 34th…</vt:lpstr>
      <vt:lpstr>Failure to Complete High School</vt:lpstr>
      <vt:lpstr>Intersectionality Example: Minority Disability Suspension</vt:lpstr>
      <vt:lpstr>Higher Education</vt:lpstr>
      <vt:lpstr>Labor Force Participation Rate</vt:lpstr>
      <vt:lpstr>National Employment Rates  by Disability </vt:lpstr>
      <vt:lpstr>Health and PWDs</vt:lpstr>
      <vt:lpstr>Disability Impacts Everyone</vt:lpstr>
      <vt:lpstr>Fellowship: The Need For Authentic, Impactful Leaders</vt:lpstr>
      <vt:lpstr>IMPORTANT STEPS </vt:lpstr>
      <vt:lpstr>Hollywood Toolkit –  Topic by Topic</vt:lpstr>
      <vt:lpstr>Examples of Best Practices</vt:lpstr>
      <vt:lpstr>Terminology Tips: Using the Appropriate Lexicon</vt:lpstr>
      <vt:lpstr>Etiquette - Interacting With  People With Disabilities</vt:lpstr>
      <vt:lpstr>Key Terms: Disability</vt:lpstr>
      <vt:lpstr>Inclusion, Equity, Equality  &amp; Disability</vt:lpstr>
      <vt:lpstr>What Does Inclusion Look Like? </vt:lpstr>
      <vt:lpstr>Ford Foundation offers model</vt:lpstr>
      <vt:lpstr>JP Morgan Chase initiative</vt:lpstr>
      <vt:lpstr>Toolkit from the Jewish  Federation of Greater Washington</vt:lpstr>
      <vt:lpstr>Leadership at the Top Needs To Share Vision of Inclusion  </vt:lpstr>
      <vt:lpstr>Walk The Walk </vt:lpstr>
      <vt:lpstr>Steps to Becoming More Inclusive</vt:lpstr>
      <vt:lpstr>Steps Continued…</vt:lpstr>
      <vt:lpstr>Steps Continued…Part 2</vt:lpstr>
      <vt:lpstr>PRACTICES AND POLICIES</vt:lpstr>
      <vt:lpstr>Physical and Web Accessibility</vt:lpstr>
      <vt:lpstr>Policies and Practices</vt:lpstr>
      <vt:lpstr>Programming</vt:lpstr>
      <vt:lpstr>Best Practices</vt:lpstr>
      <vt:lpstr>Person First Language</vt:lpstr>
      <vt:lpstr>Language Matters</vt:lpstr>
      <vt:lpstr>Potential Accommodation Language</vt:lpstr>
      <vt:lpstr>Example Non-Discrimination Language</vt:lpstr>
      <vt:lpstr>Example Event Checklist</vt:lpstr>
      <vt:lpstr>Example Event Checklist Continued…</vt:lpstr>
      <vt:lpstr>Hiring and Intentional Diversity</vt:lpstr>
      <vt:lpstr>Partner with Hiring Resources</vt:lpstr>
      <vt:lpstr>Signage</vt:lpstr>
      <vt:lpstr>ADA Accessible Resource Guide</vt:lpstr>
      <vt:lpstr>Questions…</vt:lpstr>
      <vt:lpstr>What you can do: </vt:lpstr>
      <vt:lpstr>RESPECTABILITY’S MISSION</vt:lpstr>
      <vt:lpstr>CONTACT INFORMATION</vt:lpstr>
    </vt:vector>
  </TitlesOfParts>
  <Company>Chindex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LEADERSHIP PROGRAM</dc:title>
  <dc:creator>Local Admin</dc:creator>
  <cp:lastModifiedBy>Philip Pauli</cp:lastModifiedBy>
  <cp:revision>122</cp:revision>
  <dcterms:created xsi:type="dcterms:W3CDTF">2017-10-20T18:58:44Z</dcterms:created>
  <dcterms:modified xsi:type="dcterms:W3CDTF">2018-03-21T20:09:45Z</dcterms:modified>
</cp:coreProperties>
</file>