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handoutMasterIdLst>
    <p:handoutMasterId r:id="rId21"/>
  </p:handoutMasterIdLst>
  <p:sldIdLst>
    <p:sldId id="299" r:id="rId3"/>
    <p:sldId id="256" r:id="rId4"/>
    <p:sldId id="259" r:id="rId5"/>
    <p:sldId id="286" r:id="rId6"/>
    <p:sldId id="293" r:id="rId7"/>
    <p:sldId id="292" r:id="rId8"/>
    <p:sldId id="291" r:id="rId9"/>
    <p:sldId id="290" r:id="rId10"/>
    <p:sldId id="289" r:id="rId11"/>
    <p:sldId id="288" r:id="rId12"/>
    <p:sldId id="287" r:id="rId13"/>
    <p:sldId id="296" r:id="rId14"/>
    <p:sldId id="295" r:id="rId15"/>
    <p:sldId id="294" r:id="rId16"/>
    <p:sldId id="297" r:id="rId17"/>
    <p:sldId id="284" r:id="rId18"/>
    <p:sldId id="298" r:id="rId19"/>
  </p:sldIdLst>
  <p:sldSz cx="9144000" cy="6858000" type="screen4x3"/>
  <p:notesSz cx="7077075" cy="9004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36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2FEFF-AF67-4B38-A616-9D746C7AFAD1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52522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52522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30B84-49EB-4461-8AED-1EB557188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72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A0C45-3F59-46BB-9B22-93B4B284DA0C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77043"/>
            <a:ext cx="5661660" cy="4051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52522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52522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5F3E4-E58F-419A-A244-B2798D3454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4688"/>
            <a:ext cx="4502150" cy="3376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68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lnSpc>
        <a:spcPct val="200000"/>
      </a:lnSpc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7463" y="674688"/>
            <a:ext cx="4502150" cy="3376612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5F3E4-E58F-419A-A244-B2798D3454B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5F3E4-E58F-419A-A244-B2798D3454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</a:lstStyle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TJIP Logo - No Ruderma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667000" y="4495800"/>
            <a:ext cx="6477000" cy="267638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5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5" y="3840484"/>
            <a:ext cx="64007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2BA-F462-C441-8484-36478EB6732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2/27/18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7757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36F9-EF5A-DF40-90FD-E48C9A7F2F0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2/27/18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0912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4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4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9A4C3-FB06-694F-934D-7010595098C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2/27/18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0824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A5167-C3FB-F04E-97FA-64A5157E151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2/27/18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8283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F246-91DC-8D44-B1AC-06CF27052B6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2/27/18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536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3200"/>
            <a:ext cx="1545264" cy="231648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EB00EBC0-19CC-4899-9933-8249FE03FED4}" type="datetimeFigureOut">
              <a:rPr lang="en-US" smtClean="0"/>
              <a:pPr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5791200" y="6553200"/>
            <a:ext cx="1048584" cy="231648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771D9956-59BA-4054-B59D-FA42129751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TJIP Logo - No Ruderman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334096" y="5681340"/>
            <a:ext cx="2809904" cy="11766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solidFill>
            <a:schemeClr val="tx2">
              <a:lumMod val="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210235"/>
          </a:xfrm>
          <a:custGeom>
            <a:avLst/>
            <a:gdLst/>
            <a:ahLst/>
            <a:cxnLst/>
            <a:rect l="l" t="t" r="r" b="b"/>
            <a:pathLst>
              <a:path w="10058400" h="1371600">
                <a:moveTo>
                  <a:pt x="0" y="1371599"/>
                </a:moveTo>
                <a:lnTo>
                  <a:pt x="10058399" y="1371599"/>
                </a:lnTo>
                <a:lnTo>
                  <a:pt x="10058399" y="0"/>
                </a:lnTo>
                <a:lnTo>
                  <a:pt x="0" y="0"/>
                </a:lnTo>
                <a:lnTo>
                  <a:pt x="0" y="1371599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>
            <a:pPr defTabSz="820007"/>
            <a:endParaRPr sz="1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07822" y="201710"/>
            <a:ext cx="1870375" cy="7915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20007"/>
            <a:endParaRPr sz="1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458834" y="401710"/>
            <a:ext cx="56573" cy="58271"/>
          </a:xfrm>
          <a:custGeom>
            <a:avLst/>
            <a:gdLst/>
            <a:ahLst/>
            <a:cxnLst/>
            <a:rect l="l" t="t" r="r" b="b"/>
            <a:pathLst>
              <a:path w="62230" h="66040">
                <a:moveTo>
                  <a:pt x="34704" y="0"/>
                </a:moveTo>
                <a:lnTo>
                  <a:pt x="19618" y="2550"/>
                </a:lnTo>
                <a:lnTo>
                  <a:pt x="7718" y="9828"/>
                </a:lnTo>
                <a:lnTo>
                  <a:pt x="0" y="20598"/>
                </a:lnTo>
                <a:lnTo>
                  <a:pt x="648" y="38925"/>
                </a:lnTo>
                <a:lnTo>
                  <a:pt x="5430" y="52285"/>
                </a:lnTo>
                <a:lnTo>
                  <a:pt x="13532" y="60957"/>
                </a:lnTo>
                <a:lnTo>
                  <a:pt x="24140" y="65219"/>
                </a:lnTo>
                <a:lnTo>
                  <a:pt x="30497" y="65784"/>
                </a:lnTo>
                <a:lnTo>
                  <a:pt x="44885" y="62920"/>
                </a:lnTo>
                <a:lnTo>
                  <a:pt x="55769" y="54960"/>
                </a:lnTo>
                <a:lnTo>
                  <a:pt x="62197" y="42853"/>
                </a:lnTo>
                <a:lnTo>
                  <a:pt x="60677" y="25862"/>
                </a:lnTo>
                <a:lnTo>
                  <a:pt x="54927" y="12846"/>
                </a:lnTo>
                <a:lnTo>
                  <a:pt x="45938" y="4120"/>
                </a:lnTo>
                <a:lnTo>
                  <a:pt x="34704" y="0"/>
                </a:lnTo>
                <a:close/>
              </a:path>
            </a:pathLst>
          </a:custGeom>
          <a:solidFill>
            <a:srgbClr val="ECB329"/>
          </a:solidFill>
        </p:spPr>
        <p:txBody>
          <a:bodyPr wrap="square" lIns="0" tIns="0" rIns="0" bIns="0" rtlCol="0"/>
          <a:lstStyle/>
          <a:p>
            <a:pPr defTabSz="820007"/>
            <a:endParaRPr sz="1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5" y="274324"/>
            <a:ext cx="82295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5" y="1577344"/>
            <a:ext cx="82295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5" y="6377942"/>
            <a:ext cx="2926079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007"/>
            <a:endParaRPr sz="16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2"/>
            <a:ext cx="21031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007"/>
            <a:fld id="{2EFC2A76-5E53-674B-91CA-4888DE4CF560}" type="datetime1">
              <a:rPr lang="en-US" sz="16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820007"/>
              <a:t>2/27/18</a:t>
            </a:fld>
            <a:endParaRPr lang="en-US" sz="16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2"/>
            <a:ext cx="21031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007"/>
            <a:fld id="{B6F15528-21DE-4FAA-801E-634DDDAF4B2B}" type="slidenum">
              <a:rPr sz="160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820007"/>
              <a:t>‹#›</a:t>
            </a:fld>
            <a:endParaRPr sz="16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391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0099">
        <a:defRPr>
          <a:latin typeface="+mn-lt"/>
          <a:ea typeface="+mn-ea"/>
          <a:cs typeface="+mn-cs"/>
        </a:defRPr>
      </a:lvl2pPr>
      <a:lvl3pPr marL="820199">
        <a:defRPr>
          <a:latin typeface="+mn-lt"/>
          <a:ea typeface="+mn-ea"/>
          <a:cs typeface="+mn-cs"/>
        </a:defRPr>
      </a:lvl3pPr>
      <a:lvl4pPr marL="1230298">
        <a:defRPr>
          <a:latin typeface="+mn-lt"/>
          <a:ea typeface="+mn-ea"/>
          <a:cs typeface="+mn-cs"/>
        </a:defRPr>
      </a:lvl4pPr>
      <a:lvl5pPr marL="1640397">
        <a:defRPr>
          <a:latin typeface="+mn-lt"/>
          <a:ea typeface="+mn-ea"/>
          <a:cs typeface="+mn-cs"/>
        </a:defRPr>
      </a:lvl5pPr>
      <a:lvl6pPr marL="2050496">
        <a:defRPr>
          <a:latin typeface="+mn-lt"/>
          <a:ea typeface="+mn-ea"/>
          <a:cs typeface="+mn-cs"/>
        </a:defRPr>
      </a:lvl6pPr>
      <a:lvl7pPr marL="2460597">
        <a:defRPr>
          <a:latin typeface="+mn-lt"/>
          <a:ea typeface="+mn-ea"/>
          <a:cs typeface="+mn-cs"/>
        </a:defRPr>
      </a:lvl7pPr>
      <a:lvl8pPr marL="2870696">
        <a:defRPr>
          <a:latin typeface="+mn-lt"/>
          <a:ea typeface="+mn-ea"/>
          <a:cs typeface="+mn-cs"/>
        </a:defRPr>
      </a:lvl8pPr>
      <a:lvl9pPr marL="32807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0099">
        <a:defRPr>
          <a:latin typeface="+mn-lt"/>
          <a:ea typeface="+mn-ea"/>
          <a:cs typeface="+mn-cs"/>
        </a:defRPr>
      </a:lvl2pPr>
      <a:lvl3pPr marL="820199">
        <a:defRPr>
          <a:latin typeface="+mn-lt"/>
          <a:ea typeface="+mn-ea"/>
          <a:cs typeface="+mn-cs"/>
        </a:defRPr>
      </a:lvl3pPr>
      <a:lvl4pPr marL="1230298">
        <a:defRPr>
          <a:latin typeface="+mn-lt"/>
          <a:ea typeface="+mn-ea"/>
          <a:cs typeface="+mn-cs"/>
        </a:defRPr>
      </a:lvl4pPr>
      <a:lvl5pPr marL="1640397">
        <a:defRPr>
          <a:latin typeface="+mn-lt"/>
          <a:ea typeface="+mn-ea"/>
          <a:cs typeface="+mn-cs"/>
        </a:defRPr>
      </a:lvl5pPr>
      <a:lvl6pPr marL="2050496">
        <a:defRPr>
          <a:latin typeface="+mn-lt"/>
          <a:ea typeface="+mn-ea"/>
          <a:cs typeface="+mn-cs"/>
        </a:defRPr>
      </a:lvl6pPr>
      <a:lvl7pPr marL="2460597">
        <a:defRPr>
          <a:latin typeface="+mn-lt"/>
          <a:ea typeface="+mn-ea"/>
          <a:cs typeface="+mn-cs"/>
        </a:defRPr>
      </a:lvl7pPr>
      <a:lvl8pPr marL="2870696">
        <a:defRPr>
          <a:latin typeface="+mn-lt"/>
          <a:ea typeface="+mn-ea"/>
          <a:cs typeface="+mn-cs"/>
        </a:defRPr>
      </a:lvl8pPr>
      <a:lvl9pPr marL="32807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M@RespectAbility.org" TargetMode="External"/><Relationship Id="rId4" Type="http://schemas.openxmlformats.org/officeDocument/2006/relationships/hyperlink" Target="https://www.respectability.org" TargetMode="External"/><Relationship Id="rId5" Type="http://schemas.openxmlformats.org/officeDocument/2006/relationships/hyperlink" Target="http://www.RespectAbility.org" TargetMode="External"/><Relationship Id="rId1" Type="http://schemas.openxmlformats.org/officeDocument/2006/relationships/slideLayout" Target="../slideLayouts/slideLayout13.xml"/><Relationship Id="rId2" Type="http://schemas.openxmlformats.org/officeDocument/2006/relationships/hyperlink" Target="mailto:shelco123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60" y="228600"/>
            <a:ext cx="5846622" cy="615553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FF"/>
                </a:solidFill>
              </a:rPr>
              <a:t>STARTING WITH “YES!”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7200" y="1699260"/>
            <a:ext cx="4724399" cy="4185761"/>
          </a:xfrm>
        </p:spPr>
        <p:txBody>
          <a:bodyPr/>
          <a:lstStyle/>
          <a:p>
            <a:pPr algn="ctr"/>
            <a:r>
              <a:rPr lang="nl-NL" sz="4000" b="1" dirty="0" smtClean="0"/>
              <a:t>Tips </a:t>
            </a:r>
            <a:r>
              <a:rPr lang="nl-NL" sz="4000" b="1" dirty="0" err="1" smtClean="0"/>
              <a:t>for</a:t>
            </a:r>
            <a:r>
              <a:rPr lang="nl-NL" sz="4000" b="1" dirty="0" smtClean="0"/>
              <a:t> Making </a:t>
            </a:r>
            <a:r>
              <a:rPr lang="nl-NL" sz="4000" b="1" dirty="0" err="1" smtClean="0"/>
              <a:t>Your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Faith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Institution</a:t>
            </a:r>
            <a:r>
              <a:rPr lang="nl-NL" sz="4000" b="1" dirty="0" smtClean="0"/>
              <a:t> More </a:t>
            </a:r>
            <a:r>
              <a:rPr lang="nl-NL" sz="4000" b="1" dirty="0" err="1" smtClean="0"/>
              <a:t>Inclusive</a:t>
            </a:r>
            <a:r>
              <a:rPr lang="nl-NL" sz="4000" b="1" dirty="0" smtClean="0"/>
              <a:t> of People </a:t>
            </a:r>
            <a:r>
              <a:rPr lang="nl-NL" sz="4000" b="1" dirty="0" err="1" smtClean="0"/>
              <a:t>with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Disabilities</a:t>
            </a:r>
            <a:endParaRPr lang="nl-NL" sz="4000" b="1" dirty="0"/>
          </a:p>
          <a:p>
            <a:pPr algn="ctr"/>
            <a:endParaRPr lang="nl-NL" sz="3200" b="1" dirty="0" smtClean="0"/>
          </a:p>
          <a:p>
            <a:pPr algn="ctr"/>
            <a:r>
              <a:rPr lang="nl-NL" sz="3200" b="1" dirty="0" smtClean="0"/>
              <a:t>Shelley </a:t>
            </a:r>
            <a:r>
              <a:rPr lang="nl-NL" sz="3200" b="1" dirty="0" err="1" smtClean="0"/>
              <a:t>Richman</a:t>
            </a:r>
            <a:r>
              <a:rPr lang="nl-NL" sz="3200" b="1" dirty="0" smtClean="0"/>
              <a:t> Cohen</a:t>
            </a:r>
            <a:endParaRPr lang="nl-NL" sz="3200" b="1" dirty="0"/>
          </a:p>
          <a:p>
            <a:pPr algn="ctr"/>
            <a:endParaRPr lang="nl-NL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6583680" y="6377942"/>
            <a:ext cx="2103120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5" name="Picture 4" descr="Shelley Coh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28800"/>
            <a:ext cx="38354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33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Architectural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Short and long term capital fundraising goals</a:t>
            </a:r>
          </a:p>
          <a:p>
            <a:r>
              <a:rPr lang="en-US" sz="3200" dirty="0" smtClean="0"/>
              <a:t> Purchase/build temporary ramps</a:t>
            </a:r>
          </a:p>
          <a:p>
            <a:r>
              <a:rPr lang="en-US" sz="3200" dirty="0" smtClean="0"/>
              <a:t> Re-purpose room usage</a:t>
            </a:r>
          </a:p>
          <a:p>
            <a:r>
              <a:rPr lang="en-US" sz="3200" dirty="0" smtClean="0"/>
              <a:t> Signage</a:t>
            </a:r>
          </a:p>
          <a:p>
            <a:r>
              <a:rPr lang="en-US" sz="3200" dirty="0" smtClean="0"/>
              <a:t> Communicate plans to involve entire community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Attitudinal and Awareness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 Staff training</a:t>
            </a:r>
          </a:p>
          <a:p>
            <a:r>
              <a:rPr lang="en-US" sz="4000" dirty="0" smtClean="0"/>
              <a:t> Lay leadership training</a:t>
            </a:r>
          </a:p>
          <a:p>
            <a:r>
              <a:rPr lang="en-US" sz="4000" dirty="0" smtClean="0"/>
              <a:t> Mission Statement </a:t>
            </a:r>
          </a:p>
          <a:p>
            <a:r>
              <a:rPr lang="en-US" sz="4000" dirty="0" smtClean="0"/>
              <a:t> Sermons</a:t>
            </a:r>
          </a:p>
          <a:p>
            <a:r>
              <a:rPr lang="en-US" sz="4000" dirty="0" smtClean="0"/>
              <a:t> Website</a:t>
            </a:r>
          </a:p>
          <a:p>
            <a:r>
              <a:rPr lang="en-US" sz="4000" dirty="0" smtClean="0"/>
              <a:t> Weekly Newsletter</a:t>
            </a:r>
          </a:p>
          <a:p>
            <a:r>
              <a:rPr lang="en-US" sz="4000" dirty="0" smtClean="0"/>
              <a:t> Social Media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Practices and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 Disability Etiquette</a:t>
            </a:r>
          </a:p>
          <a:p>
            <a:r>
              <a:rPr lang="en-US" sz="4000" dirty="0" smtClean="0"/>
              <a:t> Inclusion Committee</a:t>
            </a:r>
          </a:p>
          <a:p>
            <a:r>
              <a:rPr lang="en-US" sz="4000" dirty="0" smtClean="0"/>
              <a:t> Inclusion Coordinator</a:t>
            </a:r>
          </a:p>
          <a:p>
            <a:r>
              <a:rPr lang="en-US" sz="4000" dirty="0" smtClean="0"/>
              <a:t> Inclusion Policy</a:t>
            </a:r>
          </a:p>
          <a:p>
            <a:r>
              <a:rPr lang="en-US" sz="4000" dirty="0" smtClean="0"/>
              <a:t> Buddy Systems (for both PwDs and families)</a:t>
            </a:r>
          </a:p>
          <a:p>
            <a:r>
              <a:rPr lang="en-US" sz="4000" dirty="0" smtClean="0"/>
              <a:t> Support Groups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oard of Directors oversees Clergy, Inclusion Committee and President / Executive COmmittee&#10;&#10;The ritual, program, communications, membership and education committees areunder president / executive committee as well as parallel to the inclusion committee.&#10;&#10;In order to effectuate congregational transformation, an Inclusion Committee must be established with a unique role. An effective Inclusion Committee will:&#10;A) Report to the President&#10;B) Be represented on the Board and all applicable synagogue committees to enhance &quot;voice of inclusion&quot; in synagogue workings&#10;This organization structure may be required for a period of 2-3 years until inclusion best practices are inherent in organziational thinking. " title="Sample Synagogue Organization Chart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02" r="3423" b="20013"/>
          <a:stretch>
            <a:fillRect/>
          </a:stretch>
        </p:blipFill>
        <p:spPr>
          <a:xfrm>
            <a:off x="381000" y="1371600"/>
            <a:ext cx="7543800" cy="4724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Inclusive Synagogue Infrastructure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Shabbat Morning Groups</a:t>
            </a:r>
          </a:p>
          <a:p>
            <a:r>
              <a:rPr lang="en-US" sz="4400" dirty="0" smtClean="0"/>
              <a:t> Sensory Calming Room</a:t>
            </a:r>
          </a:p>
          <a:p>
            <a:r>
              <a:rPr lang="en-US" sz="4400" dirty="0" smtClean="0"/>
              <a:t> Adaptive Holiday programming</a:t>
            </a:r>
          </a:p>
          <a:p>
            <a:r>
              <a:rPr lang="en-US" sz="4400" dirty="0" smtClean="0"/>
              <a:t> Bar/Bat Mitzvah programming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94960"/>
          </a:xfrm>
        </p:spPr>
        <p:txBody>
          <a:bodyPr>
            <a:noAutofit/>
          </a:bodyPr>
          <a:lstStyle/>
          <a:p>
            <a:pPr lvl="0"/>
            <a:r>
              <a:rPr lang="en-US" sz="6000" dirty="0"/>
              <a:t>Synagogues can be a portal to better living for People with Disabilities</a:t>
            </a:r>
            <a:br>
              <a:rPr lang="en-US" sz="6000" dirty="0"/>
            </a:br>
            <a:endParaRPr lang="en-US" sz="6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699760"/>
          </a:xfrm>
        </p:spPr>
        <p:txBody>
          <a:bodyPr>
            <a:noAutofit/>
          </a:bodyPr>
          <a:lstStyle/>
          <a:p>
            <a:r>
              <a:rPr lang="en-US" sz="5400" dirty="0"/>
              <a:t>“You don’t have to be great to start, </a:t>
            </a:r>
            <a:br>
              <a:rPr lang="en-US" sz="5400" dirty="0"/>
            </a:br>
            <a:r>
              <a:rPr lang="en-US" sz="5400" dirty="0"/>
              <a:t>but you do have to start to be great!</a:t>
            </a:r>
            <a:r>
              <a:rPr lang="en-US" sz="5400" dirty="0" smtClean="0"/>
              <a:t>”</a:t>
            </a:r>
            <a:endParaRPr lang="en-US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560" y="228600"/>
            <a:ext cx="5846622" cy="615553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FFFF"/>
                </a:solidFill>
              </a:rPr>
              <a:t>KEEP IN TOUCH WITH US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95400"/>
            <a:ext cx="9143999" cy="4924424"/>
          </a:xfrm>
        </p:spPr>
        <p:txBody>
          <a:bodyPr/>
          <a:lstStyle/>
          <a:p>
            <a:pPr algn="ctr"/>
            <a:endParaRPr lang="nl-NL" sz="3200" b="1" dirty="0"/>
          </a:p>
          <a:p>
            <a:pPr algn="ctr"/>
            <a:r>
              <a:rPr lang="nl-NL" sz="3200" b="1" dirty="0"/>
              <a:t>Shelley </a:t>
            </a:r>
            <a:r>
              <a:rPr lang="nl-NL" sz="3200" b="1" dirty="0" err="1"/>
              <a:t>Richman</a:t>
            </a:r>
            <a:r>
              <a:rPr lang="nl-NL" sz="3200" b="1" dirty="0"/>
              <a:t> Cohen</a:t>
            </a:r>
            <a:endParaRPr lang="nl-NL" sz="3200" dirty="0"/>
          </a:p>
          <a:p>
            <a:pPr algn="ctr"/>
            <a:r>
              <a:rPr lang="nl-NL" sz="3200" dirty="0" err="1"/>
              <a:t>Founder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Director, The </a:t>
            </a:r>
            <a:r>
              <a:rPr lang="nl-NL" sz="3200" dirty="0" err="1"/>
              <a:t>Jewish</a:t>
            </a:r>
            <a:r>
              <a:rPr lang="nl-NL" sz="3200" dirty="0"/>
              <a:t> </a:t>
            </a:r>
            <a:r>
              <a:rPr lang="nl-NL" sz="3200" dirty="0" err="1"/>
              <a:t>Inclusion</a:t>
            </a:r>
            <a:r>
              <a:rPr lang="nl-NL" sz="3200" dirty="0"/>
              <a:t> Project</a:t>
            </a:r>
          </a:p>
          <a:p>
            <a:pPr algn="ctr"/>
            <a:r>
              <a:rPr lang="nl-NL" sz="3200" dirty="0">
                <a:hlinkClick r:id="rId2"/>
              </a:rPr>
              <a:t>shelco123@gmail.com</a:t>
            </a:r>
            <a:r>
              <a:rPr lang="nl-NL" sz="3200" dirty="0"/>
              <a:t> </a:t>
            </a:r>
          </a:p>
          <a:p>
            <a:pPr algn="ctr"/>
            <a:endParaRPr lang="nl-NL" sz="3200" dirty="0"/>
          </a:p>
          <a:p>
            <a:pPr algn="ctr"/>
            <a:r>
              <a:rPr lang="nl-NL" sz="3200" b="1" dirty="0"/>
              <a:t>Jennifer </a:t>
            </a:r>
            <a:r>
              <a:rPr lang="nl-NL" sz="3200" b="1" dirty="0" err="1" smtClean="0"/>
              <a:t>Laszlo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Mizrahi</a:t>
            </a:r>
            <a:r>
              <a:rPr lang="nl-NL" sz="3200" b="1" dirty="0" smtClean="0"/>
              <a:t>, RespectAbility President</a:t>
            </a:r>
          </a:p>
          <a:p>
            <a:pPr algn="ctr"/>
            <a:r>
              <a:rPr lang="nl-NL" sz="3200" dirty="0" smtClean="0">
                <a:hlinkClick r:id="rId3"/>
              </a:rPr>
              <a:t>JenniferM@RespectAbility.org</a:t>
            </a:r>
            <a:r>
              <a:rPr lang="nl-NL" sz="3200" dirty="0" smtClean="0"/>
              <a:t> </a:t>
            </a:r>
          </a:p>
          <a:p>
            <a:pPr algn="ctr"/>
            <a:r>
              <a:rPr lang="nl-NL" sz="3200" dirty="0" err="1" smtClean="0"/>
              <a:t>Cell</a:t>
            </a:r>
            <a:r>
              <a:rPr lang="nl-NL" sz="3200" dirty="0"/>
              <a:t>: 202-365-0787</a:t>
            </a:r>
          </a:p>
          <a:p>
            <a:pPr algn="ctr"/>
            <a:r>
              <a:rPr lang="nl-NL" sz="3200" dirty="0"/>
              <a:t>11333 </a:t>
            </a:r>
            <a:r>
              <a:rPr lang="nl-NL" sz="3200" dirty="0" err="1"/>
              <a:t>Woodglen</a:t>
            </a:r>
            <a:r>
              <a:rPr lang="nl-NL" sz="3200" dirty="0"/>
              <a:t> Drive #</a:t>
            </a:r>
            <a:r>
              <a:rPr lang="nl-NL" sz="3200" dirty="0" smtClean="0"/>
              <a:t>102, </a:t>
            </a:r>
            <a:r>
              <a:rPr lang="nl-NL" sz="3200" dirty="0" err="1" smtClean="0"/>
              <a:t>Rockville</a:t>
            </a:r>
            <a:r>
              <a:rPr lang="nl-NL" sz="3200" dirty="0" smtClean="0"/>
              <a:t> </a:t>
            </a:r>
            <a:r>
              <a:rPr lang="nl-NL" sz="3200" dirty="0"/>
              <a:t>MD </a:t>
            </a:r>
            <a:r>
              <a:rPr lang="nl-NL" sz="3200" dirty="0" smtClean="0"/>
              <a:t>20852</a:t>
            </a:r>
            <a:endParaRPr lang="nl-NL" sz="3200" dirty="0">
              <a:hlinkClick r:id="rId4"/>
            </a:endParaRPr>
          </a:p>
          <a:p>
            <a:pPr algn="ctr"/>
            <a:r>
              <a:rPr lang="nl-NL" sz="3200" dirty="0" smtClean="0">
                <a:hlinkClick r:id="rId5"/>
              </a:rPr>
              <a:t>www.RespectAbility.org</a:t>
            </a:r>
            <a:endParaRPr lang="nl-NL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>
          <a:xfrm>
            <a:off x="6583680" y="6377942"/>
            <a:ext cx="2103120" cy="276999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603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Practical Guide to enhanced inclusion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Shelley Richman Cohen</a:t>
            </a:r>
          </a:p>
          <a:p>
            <a:r>
              <a:rPr lang="en-US" dirty="0" smtClean="0"/>
              <a:t>February 27, 2018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descr="five blue stick figures, one is circled" title="Illustration showing one-in-five"/>
          <p:cNvGrpSpPr/>
          <p:nvPr/>
        </p:nvGrpSpPr>
        <p:grpSpPr>
          <a:xfrm>
            <a:off x="228600" y="2819400"/>
            <a:ext cx="7696200" cy="2804160"/>
            <a:chOff x="457200" y="2971800"/>
            <a:chExt cx="7924800" cy="3048000"/>
          </a:xfrm>
        </p:grpSpPr>
        <p:pic>
          <p:nvPicPr>
            <p:cNvPr id="16386" name="Picture 2" descr="http://www.clipartbest.com/cliparts/RcG/KLR/RcGKLRpcL.png"/>
            <p:cNvPicPr>
              <a:picLocks noChangeAspect="1" noChangeArrowheads="1"/>
            </p:cNvPicPr>
            <p:nvPr/>
          </p:nvPicPr>
          <p:blipFill>
            <a:blip r:embed="rId3" cstate="print"/>
            <a:srcRect l="17500" r="20000"/>
            <a:stretch>
              <a:fillRect/>
            </a:stretch>
          </p:blipFill>
          <p:spPr bwMode="auto">
            <a:xfrm>
              <a:off x="457200" y="2971800"/>
              <a:ext cx="1905000" cy="3048000"/>
            </a:xfrm>
            <a:prstGeom prst="rect">
              <a:avLst/>
            </a:prstGeom>
            <a:noFill/>
          </p:spPr>
        </p:pic>
        <p:pic>
          <p:nvPicPr>
            <p:cNvPr id="4" name="Picture 2" descr="http://www.clipartbest.com/cliparts/RcG/KLR/RcGKLRpcL.png"/>
            <p:cNvPicPr>
              <a:picLocks noChangeAspect="1" noChangeArrowheads="1"/>
            </p:cNvPicPr>
            <p:nvPr/>
          </p:nvPicPr>
          <p:blipFill>
            <a:blip r:embed="rId3" cstate="print"/>
            <a:srcRect l="17500" r="20000"/>
            <a:stretch>
              <a:fillRect/>
            </a:stretch>
          </p:blipFill>
          <p:spPr bwMode="auto">
            <a:xfrm>
              <a:off x="1948004" y="2971800"/>
              <a:ext cx="1905000" cy="3048000"/>
            </a:xfrm>
            <a:prstGeom prst="rect">
              <a:avLst/>
            </a:prstGeom>
            <a:noFill/>
          </p:spPr>
        </p:pic>
        <p:pic>
          <p:nvPicPr>
            <p:cNvPr id="5" name="Picture 2" descr="http://www.clipartbest.com/cliparts/RcG/KLR/RcGKLRpcL.png"/>
            <p:cNvPicPr>
              <a:picLocks noChangeAspect="1" noChangeArrowheads="1"/>
            </p:cNvPicPr>
            <p:nvPr/>
          </p:nvPicPr>
          <p:blipFill>
            <a:blip r:embed="rId3" cstate="print"/>
            <a:srcRect l="17500" r="20000"/>
            <a:stretch>
              <a:fillRect/>
            </a:stretch>
          </p:blipFill>
          <p:spPr bwMode="auto">
            <a:xfrm>
              <a:off x="3505200" y="2971800"/>
              <a:ext cx="1905000" cy="3048000"/>
            </a:xfrm>
            <a:prstGeom prst="rect">
              <a:avLst/>
            </a:prstGeom>
            <a:noFill/>
          </p:spPr>
        </p:pic>
        <p:pic>
          <p:nvPicPr>
            <p:cNvPr id="6" name="Picture 2" descr="http://www.clipartbest.com/cliparts/RcG/KLR/RcGKLRpcL.png"/>
            <p:cNvPicPr>
              <a:picLocks noChangeAspect="1" noChangeArrowheads="1"/>
            </p:cNvPicPr>
            <p:nvPr/>
          </p:nvPicPr>
          <p:blipFill>
            <a:blip r:embed="rId3" cstate="print"/>
            <a:srcRect l="17500" r="20000"/>
            <a:stretch>
              <a:fillRect/>
            </a:stretch>
          </p:blipFill>
          <p:spPr bwMode="auto">
            <a:xfrm>
              <a:off x="5029200" y="2971800"/>
              <a:ext cx="1905000" cy="3048000"/>
            </a:xfrm>
            <a:prstGeom prst="rect">
              <a:avLst/>
            </a:prstGeom>
            <a:noFill/>
          </p:spPr>
        </p:pic>
        <p:pic>
          <p:nvPicPr>
            <p:cNvPr id="7" name="Picture 2" descr="http://www.clipartbest.com/cliparts/RcG/KLR/RcGKLRpcL.png"/>
            <p:cNvPicPr>
              <a:picLocks noChangeAspect="1" noChangeArrowheads="1"/>
            </p:cNvPicPr>
            <p:nvPr/>
          </p:nvPicPr>
          <p:blipFill>
            <a:blip r:embed="rId3" cstate="print"/>
            <a:srcRect l="17500" r="20000"/>
            <a:stretch>
              <a:fillRect/>
            </a:stretch>
          </p:blipFill>
          <p:spPr bwMode="auto">
            <a:xfrm>
              <a:off x="6477000" y="2971800"/>
              <a:ext cx="1905000" cy="3048000"/>
            </a:xfrm>
            <a:prstGeom prst="rect">
              <a:avLst/>
            </a:prstGeom>
            <a:noFill/>
          </p:spPr>
        </p:pic>
      </p:grpSp>
      <p:sp>
        <p:nvSpPr>
          <p:cNvPr id="9" name="Oval 8"/>
          <p:cNvSpPr/>
          <p:nvPr/>
        </p:nvSpPr>
        <p:spPr>
          <a:xfrm>
            <a:off x="6172200" y="2743200"/>
            <a:ext cx="1600200" cy="2971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lvl="0"/>
            <a:r>
              <a:rPr lang="en-US" sz="9600" dirty="0" smtClean="0"/>
              <a:t>18.6%</a:t>
            </a:r>
            <a:endParaRPr lang="en-US" sz="9600" dirty="0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05840"/>
            <a:ext cx="6324600" cy="48463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 </a:t>
            </a:r>
            <a:r>
              <a:rPr lang="en-US" sz="4400" dirty="0" smtClean="0">
                <a:latin typeface="Franklin Gothic Demi Cond" pitchFamily="34" charset="0"/>
              </a:rPr>
              <a:t>A Religious Obligation </a:t>
            </a:r>
          </a:p>
          <a:p>
            <a:pPr algn="ctr">
              <a:buNone/>
            </a:pPr>
            <a:r>
              <a:rPr lang="en-US" sz="3600" dirty="0" smtClean="0"/>
              <a:t>not</a:t>
            </a:r>
            <a:r>
              <a:rPr lang="en-US" sz="4400" dirty="0" smtClean="0"/>
              <a:t> </a:t>
            </a:r>
          </a:p>
          <a:p>
            <a:pPr algn="ctr">
              <a:buNone/>
            </a:pPr>
            <a:r>
              <a:rPr lang="en-US" sz="4400" dirty="0" smtClean="0">
                <a:latin typeface="Franklin Gothic Demi Cond" pitchFamily="34" charset="0"/>
              </a:rPr>
              <a:t>an Act of Kindness</a:t>
            </a:r>
          </a:p>
          <a:p>
            <a:pPr algn="ctr">
              <a:buNone/>
            </a:pPr>
            <a:endParaRPr lang="en-US" sz="4400" dirty="0" smtClean="0"/>
          </a:p>
          <a:p>
            <a:pPr marL="0" indent="0"/>
            <a:r>
              <a:rPr lang="en-US" sz="4400" dirty="0" smtClean="0"/>
              <a:t> A proactive process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Inclusion of people with disabilities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1100"/>
            <a:ext cx="723900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b="1" dirty="0" smtClean="0"/>
              <a:t>$$ is not an excuse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Bridge the gap between ideal and real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Inclusion involves….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 Empathy</a:t>
            </a:r>
          </a:p>
          <a:p>
            <a:r>
              <a:rPr lang="en-US" sz="4400" dirty="0" smtClean="0"/>
              <a:t> Action</a:t>
            </a:r>
          </a:p>
          <a:p>
            <a:r>
              <a:rPr lang="en-US" sz="4400" dirty="0" smtClean="0"/>
              <a:t> Accountability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Barriers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 Architectural</a:t>
            </a:r>
          </a:p>
          <a:p>
            <a:r>
              <a:rPr lang="en-US" sz="4400" dirty="0" smtClean="0"/>
              <a:t> Attitudinal</a:t>
            </a:r>
          </a:p>
          <a:p>
            <a:r>
              <a:rPr lang="en-US" sz="4400" dirty="0" smtClean="0"/>
              <a:t> Communication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Ask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How can I help you?</a:t>
            </a:r>
          </a:p>
          <a:p>
            <a:r>
              <a:rPr lang="en-US" sz="4400" dirty="0" smtClean="0"/>
              <a:t> What do you need?</a:t>
            </a:r>
          </a:p>
          <a:p>
            <a:r>
              <a:rPr lang="en-US" sz="4400" dirty="0" smtClean="0"/>
              <a:t> How can we make this happen?</a:t>
            </a:r>
          </a:p>
          <a:p>
            <a:r>
              <a:rPr lang="en-US" sz="4400" dirty="0" smtClean="0"/>
              <a:t> What are the next steps?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Be a good listener. Validate. Be compassionate.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Approach things as a problem solver</a:t>
            </a:r>
          </a:p>
          <a:p>
            <a:r>
              <a:rPr lang="en-US" sz="3200" dirty="0" smtClean="0"/>
              <a:t> Brainstorm, partner to find solutions with staff members, professionals in and out of congregation</a:t>
            </a:r>
          </a:p>
          <a:p>
            <a:r>
              <a:rPr lang="en-US" sz="3200" dirty="0" smtClean="0"/>
              <a:t> Create infrastructure through programming</a:t>
            </a:r>
          </a:p>
          <a:p>
            <a:r>
              <a:rPr lang="en-US" sz="3200" dirty="0" smtClean="0"/>
              <a:t> Be creative</a:t>
            </a:r>
          </a:p>
          <a:p>
            <a:r>
              <a:rPr lang="en-US" sz="3200" dirty="0" smtClean="0"/>
              <a:t> The Power of Google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1034</TotalTime>
  <Words>325</Words>
  <Application>Microsoft Macintosh PowerPoint</Application>
  <PresentationFormat>On-screen Show (4:3)</PresentationFormat>
  <Paragraphs>84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Opulent</vt:lpstr>
      <vt:lpstr>Office Theme</vt:lpstr>
      <vt:lpstr>STARTING WITH “YES!”</vt:lpstr>
      <vt:lpstr>A Practical Guide to enhanced inclusion</vt:lpstr>
      <vt:lpstr>18.6%</vt:lpstr>
      <vt:lpstr>Inclusion of people with disabilities</vt:lpstr>
      <vt:lpstr>Bridge the gap between ideal and real</vt:lpstr>
      <vt:lpstr>Inclusion involves….</vt:lpstr>
      <vt:lpstr>Barriers </vt:lpstr>
      <vt:lpstr>Ask Questions</vt:lpstr>
      <vt:lpstr>Be a good listener. Validate. Be compassionate.</vt:lpstr>
      <vt:lpstr>Architectural Barriers</vt:lpstr>
      <vt:lpstr>Attitudinal and Awareness Barriers</vt:lpstr>
      <vt:lpstr>Practices and Policies</vt:lpstr>
      <vt:lpstr>Inclusive Synagogue Infrastructure</vt:lpstr>
      <vt:lpstr>Inclusion Programming</vt:lpstr>
      <vt:lpstr>Synagogues can be a portal to better living for People with Disabilities </vt:lpstr>
      <vt:lpstr>“You don’t have to be great to start,  but you do have to start to be great!”</vt:lpstr>
      <vt:lpstr>KEEP IN TOUCH WITH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Training for Clergy</dc:title>
  <dc:creator>ruvan cohen</dc:creator>
  <cp:lastModifiedBy>Lauren Appelbaum</cp:lastModifiedBy>
  <cp:revision>25</cp:revision>
  <dcterms:created xsi:type="dcterms:W3CDTF">2018-02-21T17:38:42Z</dcterms:created>
  <dcterms:modified xsi:type="dcterms:W3CDTF">2018-02-27T13:59:33Z</dcterms:modified>
</cp:coreProperties>
</file>