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38.jpg" ContentType="image/jpg"/>
  <Override PartName="/ppt/media/image39.jpg" ContentType="image/jpg"/>
  <Override PartName="/ppt/media/image40.jpg" ContentType="image/jpg"/>
  <Override PartName="/ppt/media/image41.jpg" ContentType="image/jp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1" r:id="rId1"/>
    <p:sldMasterId id="2147483672" r:id="rId2"/>
    <p:sldMasterId id="2147483673" r:id="rId3"/>
  </p:sldMasterIdLst>
  <p:notesMasterIdLst>
    <p:notesMasterId r:id="rId44"/>
  </p:notesMasterIdLst>
  <p:sldIdLst>
    <p:sldId id="256" r:id="rId4"/>
    <p:sldId id="259" r:id="rId5"/>
    <p:sldId id="260" r:id="rId6"/>
    <p:sldId id="261" r:id="rId7"/>
    <p:sldId id="308" r:id="rId8"/>
    <p:sldId id="286" r:id="rId9"/>
    <p:sldId id="311" r:id="rId10"/>
    <p:sldId id="262" r:id="rId11"/>
    <p:sldId id="266" r:id="rId12"/>
    <p:sldId id="267" r:id="rId13"/>
    <p:sldId id="309" r:id="rId14"/>
    <p:sldId id="269" r:id="rId15"/>
    <p:sldId id="289" r:id="rId16"/>
    <p:sldId id="290" r:id="rId17"/>
    <p:sldId id="273" r:id="rId18"/>
    <p:sldId id="274" r:id="rId19"/>
    <p:sldId id="285" r:id="rId20"/>
    <p:sldId id="294" r:id="rId21"/>
    <p:sldId id="295" r:id="rId22"/>
    <p:sldId id="275" r:id="rId23"/>
    <p:sldId id="328" r:id="rId24"/>
    <p:sldId id="327" r:id="rId25"/>
    <p:sldId id="278" r:id="rId26"/>
    <p:sldId id="334" r:id="rId27"/>
    <p:sldId id="313" r:id="rId28"/>
    <p:sldId id="314" r:id="rId29"/>
    <p:sldId id="315" r:id="rId30"/>
    <p:sldId id="323" r:id="rId31"/>
    <p:sldId id="317" r:id="rId32"/>
    <p:sldId id="320" r:id="rId33"/>
    <p:sldId id="319" r:id="rId34"/>
    <p:sldId id="322" r:id="rId35"/>
    <p:sldId id="324" r:id="rId36"/>
    <p:sldId id="329" r:id="rId37"/>
    <p:sldId id="330" r:id="rId38"/>
    <p:sldId id="331" r:id="rId39"/>
    <p:sldId id="332" r:id="rId40"/>
    <p:sldId id="333" r:id="rId41"/>
    <p:sldId id="307" r:id="rId42"/>
    <p:sldId id="277" r:id="rId43"/>
  </p:sldIdLst>
  <p:sldSz cx="9144000" cy="6858000" type="screen4x3"/>
  <p:notesSz cx="6858000" cy="9144000"/>
  <p:embeddedFontLst>
    <p:embeddedFont>
      <p:font typeface="Verdana" panose="020B0604030504040204" pitchFamily="34" charset="0"/>
      <p:regular r:id="rId45"/>
      <p:bold r:id="rId46"/>
      <p:italic r:id="rId47"/>
      <p:boldItalic r:id="rId48"/>
    </p:embeddedFont>
    <p:embeddedFont>
      <p:font typeface="Trebuchet MS" panose="020B0603020202020204" pitchFamily="3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Libre Baskerville" panose="020B0604020202020204" charset="0"/>
      <p:regular r:id="rId57"/>
      <p:bold r:id="rId58"/>
      <p: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0" autoAdjust="0"/>
    <p:restoredTop sz="86347" autoAdjust="0"/>
  </p:normalViewPr>
  <p:slideViewPr>
    <p:cSldViewPr snapToGrid="0">
      <p:cViewPr varScale="1">
        <p:scale>
          <a:sx n="62" d="100"/>
          <a:sy n="62" d="100"/>
        </p:scale>
        <p:origin x="960"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208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font" Target="fonts/font10.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5.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5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ct val="100000"/>
              <a:buFont typeface="Calibri"/>
              <a:buNone/>
              <a:defRPr sz="1200" b="0" i="0" u="none" strike="noStrike" cap="none">
                <a:solidFill>
                  <a:schemeClr val="dk1"/>
                </a:solidFill>
                <a:latin typeface="Calibri"/>
                <a:ea typeface="Calibri"/>
                <a:cs typeface="Calibri"/>
                <a:sym typeface="Calibri"/>
              </a:defRPr>
            </a:lvl1pPr>
            <a:lvl2pPr marL="456560" marR="0" lvl="1" indent="-12060"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2pPr>
            <a:lvl3pPr marL="913117" marR="0" lvl="2" indent="-11417"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5pPr>
            <a:lvl6pPr marL="2282796" marR="0" lvl="5" indent="-949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6pPr>
            <a:lvl7pPr marL="2739352" marR="0" lvl="6" indent="-8851"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7pPr>
            <a:lvl8pPr marL="3195913" marR="0" lvl="7" indent="-8213"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8pPr>
            <a:lvl9pPr marL="3652470" marR="0" lvl="8" indent="-7570"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chemeClr val="dk1"/>
              </a:buClr>
              <a:buSzPct val="100000"/>
              <a:buFont typeface="Calibri"/>
              <a:buNone/>
              <a:defRPr sz="1200" b="0" i="0" u="none" strike="noStrike" cap="none">
                <a:solidFill>
                  <a:schemeClr val="dk1"/>
                </a:solidFill>
                <a:latin typeface="Calibri"/>
                <a:ea typeface="Calibri"/>
                <a:cs typeface="Calibri"/>
                <a:sym typeface="Calibri"/>
              </a:defRPr>
            </a:lvl1pPr>
            <a:lvl2pPr marL="456560" marR="0" lvl="1" indent="-12060"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2pPr>
            <a:lvl3pPr marL="913117" marR="0" lvl="2" indent="-11417"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5pPr>
            <a:lvl6pPr marL="2282796" marR="0" lvl="5" indent="-949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6pPr>
            <a:lvl7pPr marL="2739352" marR="0" lvl="6" indent="-8851"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7pPr>
            <a:lvl8pPr marL="3195913" marR="0" lvl="7" indent="-8213"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8pPr>
            <a:lvl9pPr marL="3652470" marR="0" lvl="8" indent="-7570"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1pPr>
            <a:lvl2pPr marL="456560" marR="0" lvl="1" indent="64139"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2pPr>
            <a:lvl3pPr marL="913117" marR="0" lvl="2" indent="64782"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3pPr>
            <a:lvl4pPr marL="1369677" marR="0" lvl="3" indent="65423"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4pPr>
            <a:lvl5pPr marL="1826235" marR="0" lvl="4" indent="66064"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5pPr>
            <a:lvl6pPr marL="2282796" marR="0" lvl="5" indent="66704"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6pPr>
            <a:lvl7pPr marL="2739352" marR="0" lvl="6" indent="67348"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7pPr>
            <a:lvl8pPr marL="3195913" marR="0" lvl="7" indent="67986"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8pPr>
            <a:lvl9pPr marL="3652470" marR="0" lvl="8" indent="68629"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ct val="100000"/>
              <a:buFont typeface="Calibri"/>
              <a:buNone/>
              <a:defRPr sz="1200" b="0" i="0" u="none" strike="noStrike" cap="none">
                <a:solidFill>
                  <a:schemeClr val="dk1"/>
                </a:solidFill>
                <a:latin typeface="Calibri"/>
                <a:ea typeface="Calibri"/>
                <a:cs typeface="Calibri"/>
                <a:sym typeface="Calibri"/>
              </a:defRPr>
            </a:lvl1pPr>
            <a:lvl2pPr marL="456560" marR="0" lvl="1" indent="-12060"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2pPr>
            <a:lvl3pPr marL="913117" marR="0" lvl="2" indent="-11417"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5pPr>
            <a:lvl6pPr marL="2282796" marR="0" lvl="5" indent="-949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6pPr>
            <a:lvl7pPr marL="2739352" marR="0" lvl="6" indent="-8851"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7pPr>
            <a:lvl8pPr marL="3195913" marR="0" lvl="7" indent="-8213"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8pPr>
            <a:lvl9pPr marL="3652470" marR="0" lvl="8" indent="-7570"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1905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7722629"/>
      </p:ext>
    </p:extLst>
  </p:cSld>
  <p:clrMap bg1="lt1" tx1="dk1" bg2="dk2" tx2="lt2" accent1="accent1" accent2="accent2" accent3="accent3" accent4="accent4" accent5="accent5" accent6="accent6" hlink="hlink" folHlink="folHlink"/>
  <p:notesStyle>
    <a:lvl1pPr marL="0" algn="l" defTabSz="914309" rtl="0" eaLnBrk="1" latinLnBrk="0" hangingPunct="1">
      <a:defRPr sz="1200" kern="1200">
        <a:solidFill>
          <a:schemeClr val="tx1"/>
        </a:solidFill>
        <a:latin typeface="+mn-lt"/>
        <a:ea typeface="+mn-ea"/>
        <a:cs typeface="+mn-cs"/>
      </a:defRPr>
    </a:lvl1pPr>
    <a:lvl2pPr marL="457155"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4" algn="l" defTabSz="914309" rtl="0" eaLnBrk="1" latinLnBrk="0" hangingPunct="1">
      <a:defRPr sz="1200" kern="1200">
        <a:solidFill>
          <a:schemeClr val="tx1"/>
        </a:solidFill>
        <a:latin typeface="+mn-lt"/>
        <a:ea typeface="+mn-ea"/>
        <a:cs typeface="+mn-cs"/>
      </a:defRPr>
    </a:lvl4pPr>
    <a:lvl5pPr marL="1828618" algn="l" defTabSz="914309" rtl="0" eaLnBrk="1" latinLnBrk="0" hangingPunct="1">
      <a:defRPr sz="1200" kern="1200">
        <a:solidFill>
          <a:schemeClr val="tx1"/>
        </a:solidFill>
        <a:latin typeface="+mn-lt"/>
        <a:ea typeface="+mn-ea"/>
        <a:cs typeface="+mn-cs"/>
      </a:defRPr>
    </a:lvl5pPr>
    <a:lvl6pPr marL="2285774"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5"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bls.gov/news.release/disabl.nr0.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pi.org/chart/swa-poverty-figure-7d-poverty-rate-raceethnicity-2/?utm_source=epi_press&amp;utm_medium=chart_embed&amp;utm_campaign=charts_v1&amp;view=embed&amp;embed_template=charts_v2013_08_21&amp;newest&amp;chartoptions=showtable,showdata,showimagelink,showembed,hidelinkback"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census.gov/content/dam/Census/library/publications/2015/demo/p60-252.pdf" TargetMode="External"/><Relationship Id="rId5" Type="http://schemas.openxmlformats.org/officeDocument/2006/relationships/hyperlink" Target="http://disabilitystatistics.org/sources.cfm?n=3#acs" TargetMode="External"/><Relationship Id="rId4" Type="http://schemas.openxmlformats.org/officeDocument/2006/relationships/hyperlink" Target="http://disabilitycompendium.org/statistics/povert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66" name="Shape 166"/>
          <p:cNvSpPr txBox="1">
            <a:spLocks noGrp="1"/>
          </p:cNvSpPr>
          <p:nvPr>
            <p:ph type="body" idx="1"/>
          </p:nvPr>
        </p:nvSpPr>
        <p:spPr>
          <a:xfrm>
            <a:off x="685801" y="4343400"/>
            <a:ext cx="5486399" cy="4114800"/>
          </a:xfrm>
          <a:prstGeom prst="rect">
            <a:avLst/>
          </a:prstGeom>
          <a:noFill/>
          <a:ln>
            <a:noFill/>
          </a:ln>
        </p:spPr>
        <p:txBody>
          <a:bodyPr wrap="square" lIns="91400" tIns="45675" rIns="91400" bIns="45675" anchor="t" anchorCtr="0">
            <a:noAutofit/>
          </a:bodyPr>
          <a:lstStyle/>
          <a:p>
            <a:pPr marL="0" marR="0" lvl="0" indent="-1905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7" name="Shape 167"/>
          <p:cNvSpPr txBox="1">
            <a:spLocks noGrp="1"/>
          </p:cNvSpPr>
          <p:nvPr>
            <p:ph type="sldNum" idx="12"/>
          </p:nvPr>
        </p:nvSpPr>
        <p:spPr>
          <a:xfrm>
            <a:off x="3884613" y="8685213"/>
            <a:ext cx="2971799" cy="457200"/>
          </a:xfrm>
          <a:prstGeom prst="rect">
            <a:avLst/>
          </a:prstGeom>
          <a:noFill/>
          <a:ln>
            <a:noFill/>
          </a:ln>
        </p:spPr>
        <p:txBody>
          <a:bodyPr wrap="square" lIns="91400" tIns="45675" rIns="91400" bIns="45675" anchor="b" anchorCtr="0">
            <a:noAutofit/>
          </a:bodyPr>
          <a:lstStyle/>
          <a:p>
            <a:pPr marL="0" marR="0" lvl="0" indent="-1905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1905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"70 percent of the 21 million working-age people with disabilities are outside of the workforce. For people without disabilities, this is less than 22 percent."</a:t>
            </a:r>
          </a:p>
          <a:p>
            <a:pPr marL="0" marR="0" lvl="0" indent="-1905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Bureau of Labor Statistics</a:t>
            </a:r>
          </a:p>
        </p:txBody>
      </p:sp>
      <p:sp>
        <p:nvSpPr>
          <p:cNvPr id="280" name="Shape 28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1905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76200" algn="l" rtl="0">
              <a:spcBef>
                <a:spcPts val="0"/>
              </a:spcBef>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21" name="Shape 321"/>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30" name="Shape 330"/>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800" b="0" i="0" u="none" strike="noStrike" cap="none">
                <a:solidFill>
                  <a:schemeClr val="dk1"/>
                </a:solidFill>
                <a:latin typeface="Arial"/>
                <a:ea typeface="Arial"/>
                <a:cs typeface="Arial"/>
                <a:sym typeface="Arial"/>
              </a:rPr>
              <a:t>Need Erin’s Headshot </a:t>
            </a:r>
          </a:p>
        </p:txBody>
      </p:sp>
      <p:sp>
        <p:nvSpPr>
          <p:cNvPr id="126" name="Shape 126"/>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89285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65" name="Shape 365"/>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36DB3-9387-45E1-B7A5-56C9BA49CEAB}" type="slidenum">
              <a:rPr lang="en-US" smtClean="0"/>
              <a:t>29</a:t>
            </a:fld>
            <a:endParaRPr lang="en-US" dirty="0"/>
          </a:p>
        </p:txBody>
      </p:sp>
    </p:spTree>
    <p:extLst>
      <p:ext uri="{BB962C8B-B14F-4D97-AF65-F5344CB8AC3E}">
        <p14:creationId xmlns:p14="http://schemas.microsoft.com/office/powerpoint/2010/main" val="425094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006" eaLnBrk="0" hangingPunct="0">
              <a:defRPr sz="4200" u="sng">
                <a:solidFill>
                  <a:schemeClr val="tx1"/>
                </a:solidFill>
                <a:latin typeface="Arial" pitchFamily="34" charset="0"/>
              </a:defRPr>
            </a:lvl1pPr>
            <a:lvl2pPr marL="735091" indent="-282727" defTabSz="922006" eaLnBrk="0" hangingPunct="0">
              <a:defRPr sz="4200" u="sng">
                <a:solidFill>
                  <a:schemeClr val="tx1"/>
                </a:solidFill>
                <a:latin typeface="Arial" pitchFamily="34" charset="0"/>
              </a:defRPr>
            </a:lvl2pPr>
            <a:lvl3pPr marL="1130909" indent="-226182" defTabSz="922006" eaLnBrk="0" hangingPunct="0">
              <a:defRPr sz="4200" u="sng">
                <a:solidFill>
                  <a:schemeClr val="tx1"/>
                </a:solidFill>
                <a:latin typeface="Arial" pitchFamily="34" charset="0"/>
              </a:defRPr>
            </a:lvl3pPr>
            <a:lvl4pPr marL="1583273" indent="-226182" defTabSz="922006" eaLnBrk="0" hangingPunct="0">
              <a:defRPr sz="4200" u="sng">
                <a:solidFill>
                  <a:schemeClr val="tx1"/>
                </a:solidFill>
                <a:latin typeface="Arial" pitchFamily="34" charset="0"/>
              </a:defRPr>
            </a:lvl4pPr>
            <a:lvl5pPr marL="2035637" indent="-226182" defTabSz="922006" eaLnBrk="0" hangingPunct="0">
              <a:defRPr sz="4200" u="sng">
                <a:solidFill>
                  <a:schemeClr val="tx1"/>
                </a:solidFill>
                <a:latin typeface="Arial" pitchFamily="34" charset="0"/>
              </a:defRPr>
            </a:lvl5pPr>
            <a:lvl6pPr marL="2488001" indent="-226182" algn="ctr" defTabSz="922006" eaLnBrk="0" fontAlgn="base" hangingPunct="0">
              <a:spcBef>
                <a:spcPct val="0"/>
              </a:spcBef>
              <a:spcAft>
                <a:spcPct val="0"/>
              </a:spcAft>
              <a:defRPr sz="4200" u="sng">
                <a:solidFill>
                  <a:schemeClr val="tx1"/>
                </a:solidFill>
                <a:latin typeface="Arial" pitchFamily="34" charset="0"/>
              </a:defRPr>
            </a:lvl6pPr>
            <a:lvl7pPr marL="2940364" indent="-226182" algn="ctr" defTabSz="922006" eaLnBrk="0" fontAlgn="base" hangingPunct="0">
              <a:spcBef>
                <a:spcPct val="0"/>
              </a:spcBef>
              <a:spcAft>
                <a:spcPct val="0"/>
              </a:spcAft>
              <a:defRPr sz="4200" u="sng">
                <a:solidFill>
                  <a:schemeClr val="tx1"/>
                </a:solidFill>
                <a:latin typeface="Arial" pitchFamily="34" charset="0"/>
              </a:defRPr>
            </a:lvl7pPr>
            <a:lvl8pPr marL="3392729" indent="-226182" algn="ctr" defTabSz="922006" eaLnBrk="0" fontAlgn="base" hangingPunct="0">
              <a:spcBef>
                <a:spcPct val="0"/>
              </a:spcBef>
              <a:spcAft>
                <a:spcPct val="0"/>
              </a:spcAft>
              <a:defRPr sz="4200" u="sng">
                <a:solidFill>
                  <a:schemeClr val="tx1"/>
                </a:solidFill>
                <a:latin typeface="Arial" pitchFamily="34" charset="0"/>
              </a:defRPr>
            </a:lvl8pPr>
            <a:lvl9pPr marL="3845092" indent="-226182" algn="ctr" defTabSz="922006" eaLnBrk="0" fontAlgn="base" hangingPunct="0">
              <a:spcBef>
                <a:spcPct val="0"/>
              </a:spcBef>
              <a:spcAft>
                <a:spcPct val="0"/>
              </a:spcAft>
              <a:defRPr sz="4200" u="sng">
                <a:solidFill>
                  <a:schemeClr val="tx1"/>
                </a:solidFill>
                <a:latin typeface="Arial" pitchFamily="34" charset="0"/>
              </a:defRPr>
            </a:lvl9pPr>
          </a:lstStyle>
          <a:p>
            <a:fld id="{1A715EA1-125F-421A-A3F0-7B97E11BA961}" type="slidenum">
              <a:rPr lang="en-US" sz="1000" u="none">
                <a:latin typeface="Fujiyama" charset="0"/>
              </a:rPr>
              <a:pPr/>
              <a:t>31</a:t>
            </a:fld>
            <a:endParaRPr lang="en-US" sz="1000" u="none">
              <a:latin typeface="Fujiyama" charset="0"/>
            </a:endParaRPr>
          </a:p>
        </p:txBody>
      </p:sp>
    </p:spTree>
    <p:extLst>
      <p:ext uri="{BB962C8B-B14F-4D97-AF65-F5344CB8AC3E}">
        <p14:creationId xmlns:p14="http://schemas.microsoft.com/office/powerpoint/2010/main" val="3882790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30" name="Shape 330"/>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39</a:t>
            </a:fld>
            <a:endParaRPr lang="en-US"/>
          </a:p>
        </p:txBody>
      </p:sp>
    </p:spTree>
    <p:extLst>
      <p:ext uri="{BB962C8B-B14F-4D97-AF65-F5344CB8AC3E}">
        <p14:creationId xmlns:p14="http://schemas.microsoft.com/office/powerpoint/2010/main" val="1750832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6" name="Shape 35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1905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57" name="Shape 35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1905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76200" algn="l" rtl="0">
              <a:spcBef>
                <a:spcPts val="0"/>
              </a:spcBef>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76200" algn="l" rtl="0">
              <a:spcBef>
                <a:spcPts val="0"/>
              </a:spcBef>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
        <p:nvSpPr>
          <p:cNvPr id="203" name="Shape 20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22225"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09" name="Shape 209"/>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76200" algn="l" rtl="0">
              <a:spcBef>
                <a:spcPts val="0"/>
              </a:spcBef>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37838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www.nyc.gov</a:t>
            </a:r>
            <a:r>
              <a:rPr lang="en-US" dirty="0"/>
              <a:t>/html/</a:t>
            </a:r>
            <a:r>
              <a:rPr lang="en-US" dirty="0" err="1"/>
              <a:t>mopd</a:t>
            </a:r>
            <a:r>
              <a:rPr lang="en-US" dirty="0"/>
              <a:t>/downloads/pdf/</a:t>
            </a:r>
            <a:r>
              <a:rPr lang="en-US" dirty="0" err="1"/>
              <a:t>ACCESS_NYC_updated.pdf</a:t>
            </a:r>
            <a:endParaRPr lang="en-US" dirty="0"/>
          </a:p>
          <a:p>
            <a:r>
              <a:rPr lang="en-US" dirty="0"/>
              <a:t>http://</a:t>
            </a:r>
            <a:r>
              <a:rPr lang="en-US" dirty="0" err="1"/>
              <a:t>respectabilityusa.com</a:t>
            </a:r>
            <a:r>
              <a:rPr lang="en-US" dirty="0"/>
              <a:t>/Resources/RespectAbiltiy%20NY%20WIOA%20State%20Plan%20Comments.pdf</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6</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46728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1905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Sources: </a:t>
            </a:r>
            <a:r>
              <a:rPr lang="en-US" sz="1200" b="0" i="0" u="sng" strike="noStrike" cap="none">
                <a:solidFill>
                  <a:schemeClr val="hlink"/>
                </a:solidFill>
                <a:latin typeface="Calibri"/>
                <a:ea typeface="Calibri"/>
                <a:cs typeface="Calibri"/>
                <a:sym typeface="Calibri"/>
                <a:hlinkClick r:id="rId3"/>
              </a:rPr>
              <a:t>EPI Chart</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hlink"/>
                </a:solidFill>
                <a:latin typeface="Calibri"/>
                <a:ea typeface="Calibri"/>
                <a:cs typeface="Calibri"/>
                <a:sym typeface="Calibri"/>
                <a:hlinkClick r:id="rId4"/>
              </a:rPr>
              <a:t>Annual Disability Statistics Compendium</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hlink"/>
                </a:solidFill>
                <a:latin typeface="Calibri"/>
                <a:ea typeface="Calibri"/>
                <a:cs typeface="Calibri"/>
                <a:sym typeface="Calibri"/>
                <a:hlinkClick r:id="rId5"/>
              </a:rPr>
              <a:t>Disability Statistics, by Cornell University</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hlink"/>
                </a:solidFill>
                <a:latin typeface="Calibri"/>
                <a:ea typeface="Calibri"/>
                <a:cs typeface="Calibri"/>
                <a:sym typeface="Calibri"/>
                <a:hlinkClick r:id="rId6"/>
              </a:rPr>
              <a:t>U.S. Census Data</a:t>
            </a:r>
          </a:p>
          <a:p>
            <a:pPr marL="0" marR="0" lvl="0" indent="-1905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16" name="Shape 216"/>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1905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1905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51" name="Shape 251"/>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1905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76200" algn="l" rtl="0">
              <a:spcBef>
                <a:spcPts val="0"/>
              </a:spcBef>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
        <p:nvSpPr>
          <p:cNvPr id="262" name="Shape 26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22225"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RespectAbility Title Slide">
    <p:spTree>
      <p:nvGrpSpPr>
        <p:cNvPr id="1" name="Shape 13"/>
        <p:cNvGrpSpPr/>
        <p:nvPr/>
      </p:nvGrpSpPr>
      <p:grpSpPr>
        <a:xfrm>
          <a:off x="0" y="0"/>
          <a:ext cx="0" cy="0"/>
          <a:chOff x="0" y="0"/>
          <a:chExt cx="0" cy="0"/>
        </a:xfrm>
      </p:grpSpPr>
      <p:pic>
        <p:nvPicPr>
          <p:cNvPr id="14" name="Shape 14"/>
          <p:cNvPicPr preferRelativeResize="0"/>
          <p:nvPr/>
        </p:nvPicPr>
        <p:blipFill rotWithShape="1">
          <a:blip r:embed="rId2">
            <a:alphaModFix/>
          </a:blip>
          <a:srcRect/>
          <a:stretch/>
        </p:blipFill>
        <p:spPr>
          <a:xfrm>
            <a:off x="-96839" y="6303966"/>
            <a:ext cx="3403083" cy="650767"/>
          </a:xfrm>
          <a:prstGeom prst="rect">
            <a:avLst/>
          </a:prstGeom>
          <a:noFill/>
          <a:ln>
            <a:noFill/>
          </a:ln>
        </p:spPr>
      </p:pic>
      <p:sp>
        <p:nvSpPr>
          <p:cNvPr id="15" name="Shape 15"/>
          <p:cNvSpPr/>
          <p:nvPr/>
        </p:nvSpPr>
        <p:spPr>
          <a:xfrm>
            <a:off x="3276600" y="6400800"/>
            <a:ext cx="5867400" cy="457200"/>
          </a:xfrm>
          <a:prstGeom prst="rect">
            <a:avLst/>
          </a:prstGeom>
          <a:solidFill>
            <a:srgbClr val="FF0000"/>
          </a:solidFill>
          <a:ln w="25400" cap="flat" cmpd="sng">
            <a:solidFill>
              <a:srgbClr val="FF0000"/>
            </a:solidFill>
            <a:prstDash val="solid"/>
            <a:round/>
            <a:headEnd type="none" w="med" len="med"/>
            <a:tailEnd type="none" w="med" len="med"/>
          </a:ln>
        </p:spPr>
        <p:txBody>
          <a:bodyPr wrap="square" lIns="91266" tIns="45622" rIns="91266" bIns="45622" anchor="ctr" anchorCtr="0">
            <a:noAutofit/>
          </a:bodyPr>
          <a:lstStyle/>
          <a:p>
            <a:pPr marL="0" marR="0" lvl="0" indent="-114289"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Verdana"/>
              <a:ea typeface="Verdana"/>
              <a:cs typeface="Verdana"/>
              <a:sym typeface="Verdana"/>
            </a:endParaRPr>
          </a:p>
        </p:txBody>
      </p:sp>
      <p:sp>
        <p:nvSpPr>
          <p:cNvPr id="16" name="Shape 16"/>
          <p:cNvSpPr/>
          <p:nvPr/>
        </p:nvSpPr>
        <p:spPr>
          <a:xfrm>
            <a:off x="8561389" y="6445256"/>
            <a:ext cx="577851" cy="366713"/>
          </a:xfrm>
          <a:prstGeom prst="rect">
            <a:avLst/>
          </a:prstGeom>
          <a:noFill/>
          <a:ln>
            <a:noFill/>
          </a:ln>
        </p:spPr>
        <p:txBody>
          <a:bodyPr wrap="square" lIns="91266" tIns="45622" rIns="91266" bIns="45622" anchor="t" anchorCtr="0">
            <a:noAutofit/>
          </a:bodyPr>
          <a:lstStyle/>
          <a:p>
            <a:pPr marL="0" marR="0" lvl="0" indent="-28574" algn="l" rtl="0">
              <a:lnSpc>
                <a:spcPct val="100000"/>
              </a:lnSpc>
              <a:spcBef>
                <a:spcPts val="0"/>
              </a:spcBef>
              <a:spcAft>
                <a:spcPts val="0"/>
              </a:spcAft>
              <a:buClr>
                <a:srgbClr val="003399"/>
              </a:buClr>
              <a:buSzPct val="25000"/>
              <a:buFont typeface="Verdana"/>
              <a:buNone/>
            </a:pPr>
            <a:fld id="{00000000-1234-1234-1234-123412341234}" type="slidenum">
              <a:rPr lang="en-US" sz="1900" b="0" i="0" u="none" strike="noStrike" cap="none">
                <a:solidFill>
                  <a:srgbClr val="003399"/>
                </a:solidFill>
                <a:latin typeface="Verdana"/>
                <a:ea typeface="Verdana"/>
                <a:cs typeface="Verdana"/>
                <a:sym typeface="Verdana"/>
              </a:rPr>
              <a:pPr marL="0" marR="0" lvl="0" indent="-28574" algn="l" rtl="0">
                <a:lnSpc>
                  <a:spcPct val="100000"/>
                </a:lnSpc>
                <a:spcBef>
                  <a:spcPts val="0"/>
                </a:spcBef>
                <a:spcAft>
                  <a:spcPts val="0"/>
                </a:spcAft>
                <a:buClr>
                  <a:srgbClr val="003399"/>
                </a:buClr>
                <a:buSzPct val="25000"/>
                <a:buFont typeface="Verdana"/>
                <a:buNone/>
              </a:pPr>
              <a:t>‹#›</a:t>
            </a:fld>
            <a:endParaRPr lang="en-US" sz="1900" b="0" i="0" u="none" strike="noStrike" cap="none">
              <a:solidFill>
                <a:srgbClr val="003399"/>
              </a:solidFill>
              <a:latin typeface="Verdana"/>
              <a:ea typeface="Verdana"/>
              <a:cs typeface="Verdana"/>
              <a:sym typeface="Verdana"/>
            </a:endParaRPr>
          </a:p>
        </p:txBody>
      </p:sp>
      <p:sp>
        <p:nvSpPr>
          <p:cNvPr id="17" name="Shape 17"/>
          <p:cNvSpPr/>
          <p:nvPr/>
        </p:nvSpPr>
        <p:spPr>
          <a:xfrm>
            <a:off x="0" y="6324618"/>
            <a:ext cx="9144000" cy="533399"/>
          </a:xfrm>
          <a:prstGeom prst="rect">
            <a:avLst/>
          </a:prstGeom>
          <a:solidFill>
            <a:schemeClr val="lt1"/>
          </a:solidFill>
          <a:ln w="25400" cap="flat" cmpd="sng">
            <a:solidFill>
              <a:schemeClr val="lt1"/>
            </a:solidFill>
            <a:prstDash val="solid"/>
            <a:round/>
            <a:headEnd type="none" w="med" len="med"/>
            <a:tailEnd type="none" w="med" len="med"/>
          </a:ln>
        </p:spPr>
        <p:txBody>
          <a:bodyPr wrap="square" lIns="91266" tIns="45622" rIns="91266" bIns="45622" anchor="ctr" anchorCtr="0">
            <a:noAutofit/>
          </a:bodyPr>
          <a:lstStyle/>
          <a:p>
            <a:pPr marL="0" marR="0" lvl="0" indent="-114289" algn="ctr" rtl="0">
              <a:lnSpc>
                <a:spcPct val="100000"/>
              </a:lnSpc>
              <a:spcBef>
                <a:spcPts val="0"/>
              </a:spcBef>
              <a:spcAft>
                <a:spcPts val="0"/>
              </a:spcAft>
              <a:buClr>
                <a:srgbClr val="000000"/>
              </a:buClr>
              <a:buFont typeface="Arial"/>
              <a:buNone/>
            </a:pPr>
            <a:endParaRPr sz="1900" b="0" i="0" u="none" strike="noStrike" cap="none">
              <a:solidFill>
                <a:srgbClr val="FFFFFF"/>
              </a:solidFill>
              <a:latin typeface="Verdana"/>
              <a:ea typeface="Verdana"/>
              <a:cs typeface="Verdana"/>
              <a:sym typeface="Verdana"/>
            </a:endParaRPr>
          </a:p>
        </p:txBody>
      </p:sp>
      <p:sp>
        <p:nvSpPr>
          <p:cNvPr id="18" name="Shape 18"/>
          <p:cNvSpPr txBox="1">
            <a:spLocks noGrp="1"/>
          </p:cNvSpPr>
          <p:nvPr>
            <p:ph type="subTitle" idx="1"/>
          </p:nvPr>
        </p:nvSpPr>
        <p:spPr>
          <a:xfrm>
            <a:off x="1371618" y="4343418"/>
            <a:ext cx="6400799" cy="1066799"/>
          </a:xfrm>
          <a:prstGeom prst="rect">
            <a:avLst/>
          </a:prstGeom>
          <a:noFill/>
          <a:ln>
            <a:noFill/>
          </a:ln>
        </p:spPr>
        <p:txBody>
          <a:bodyPr wrap="square" lIns="91416" tIns="91416" rIns="91416" bIns="91416" anchor="t" anchorCtr="0"/>
          <a:lstStyle>
            <a:lvl1pPr marL="0" marR="0" lvl="0" indent="0" algn="ctr" rtl="0">
              <a:lnSpc>
                <a:spcPct val="100000"/>
              </a:lnSpc>
              <a:spcBef>
                <a:spcPts val="360"/>
              </a:spcBef>
              <a:spcAft>
                <a:spcPts val="0"/>
              </a:spcAft>
              <a:buClr>
                <a:srgbClr val="888888"/>
              </a:buClr>
              <a:buSzPct val="100000"/>
              <a:buFont typeface="Arial"/>
              <a:buNone/>
              <a:defRPr sz="1900" b="0" i="0" u="none" strike="noStrike" cap="none">
                <a:solidFill>
                  <a:srgbClr val="888888"/>
                </a:solidFill>
                <a:latin typeface="Calibri"/>
                <a:ea typeface="Calibri"/>
                <a:cs typeface="Calibri"/>
                <a:sym typeface="Calibri"/>
              </a:defRPr>
            </a:lvl1pPr>
            <a:lvl2pPr marL="456515" marR="0" lvl="1" indent="-12060" algn="ctr" rtl="0">
              <a:lnSpc>
                <a:spcPct val="100000"/>
              </a:lnSpc>
              <a:spcBef>
                <a:spcPts val="560"/>
              </a:spcBef>
              <a:spcAft>
                <a:spcPts val="0"/>
              </a:spcAft>
              <a:buClr>
                <a:srgbClr val="888888"/>
              </a:buClr>
              <a:buSzPct val="100000"/>
              <a:buFont typeface="Arial"/>
              <a:buNone/>
              <a:defRPr sz="2800" b="0" i="0" u="none" strike="noStrike" cap="none">
                <a:solidFill>
                  <a:srgbClr val="888888"/>
                </a:solidFill>
                <a:latin typeface="Calibri"/>
                <a:ea typeface="Calibri"/>
                <a:cs typeface="Calibri"/>
                <a:sym typeface="Calibri"/>
              </a:defRPr>
            </a:lvl2pPr>
            <a:lvl3pPr marL="913027" marR="0" lvl="2" indent="-11417" algn="ctr" rtl="0">
              <a:lnSpc>
                <a:spcPct val="100000"/>
              </a:lnSpc>
              <a:spcBef>
                <a:spcPts val="480"/>
              </a:spcBef>
              <a:spcAft>
                <a:spcPts val="0"/>
              </a:spcAft>
              <a:buClr>
                <a:srgbClr val="888888"/>
              </a:buClr>
              <a:buSzPct val="100000"/>
              <a:buFont typeface="Arial"/>
              <a:buNone/>
              <a:defRPr sz="2400" b="0" i="0" u="none" strike="noStrike" cap="none">
                <a:solidFill>
                  <a:srgbClr val="888888"/>
                </a:solidFill>
                <a:latin typeface="Calibri"/>
                <a:ea typeface="Calibri"/>
                <a:cs typeface="Calibri"/>
                <a:sym typeface="Calibri"/>
              </a:defRPr>
            </a:lvl3pPr>
            <a:lvl4pPr marL="1369540" marR="0" lvl="3" indent="-10776"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4pPr>
            <a:lvl5pPr marL="1826053" marR="0" lvl="4" indent="-10134"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5pPr>
            <a:lvl6pPr marL="2282570" marR="0" lvl="5" indent="-9494"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6pPr>
            <a:lvl7pPr marL="2739080" marR="0" lvl="6" indent="-885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7pPr>
            <a:lvl8pPr marL="3195593" marR="0" lvl="7" indent="-8213"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8pPr>
            <a:lvl9pPr marL="3652103" marR="0" lvl="8" indent="-757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73"/>
        <p:cNvGrpSpPr/>
        <p:nvPr/>
      </p:nvGrpSpPr>
      <p:grpSpPr>
        <a:xfrm>
          <a:off x="0" y="0"/>
          <a:ext cx="0" cy="0"/>
          <a:chOff x="0" y="0"/>
          <a:chExt cx="0" cy="0"/>
        </a:xfrm>
      </p:grpSpPr>
      <p:sp>
        <p:nvSpPr>
          <p:cNvPr id="74" name="Shape 74"/>
          <p:cNvSpPr txBox="1">
            <a:spLocks noGrp="1"/>
          </p:cNvSpPr>
          <p:nvPr>
            <p:ph type="ftr" idx="11"/>
          </p:nvPr>
        </p:nvSpPr>
        <p:spPr>
          <a:xfrm>
            <a:off x="3108981" y="6377949"/>
            <a:ext cx="2926079"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77949"/>
            <a:ext cx="2103120"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83680" y="6377949"/>
            <a:ext cx="2103120" cy="276999"/>
          </a:xfrm>
          <a:prstGeom prst="rect">
            <a:avLst/>
          </a:prstGeom>
          <a:noFill/>
          <a:ln>
            <a:noFill/>
          </a:ln>
        </p:spPr>
        <p:txBody>
          <a:bodyPr wrap="square" lIns="0" tIns="0" rIns="0" bIns="0" anchor="t" anchorCtr="0">
            <a:noAutofit/>
          </a:bodyPr>
          <a:lstStyle/>
          <a:p>
            <a:pPr indent="-28574" algn="r">
              <a:buClr>
                <a:srgbClr val="888888"/>
              </a:buClr>
              <a:buSzPct val="25000"/>
            </a:pPr>
            <a:fld id="{00000000-1234-1234-1234-123412341234}" type="slidenum">
              <a:rPr lang="en-US" sz="1900" smtClean="0">
                <a:solidFill>
                  <a:srgbClr val="888888"/>
                </a:solidFill>
                <a:latin typeface="Calibri"/>
                <a:ea typeface="Calibri"/>
                <a:cs typeface="Calibri"/>
                <a:sym typeface="Calibri"/>
              </a:rPr>
              <a:pPr indent="-28574" algn="r">
                <a:buClr>
                  <a:srgbClr val="888888"/>
                </a:buClr>
                <a:buSzPct val="25000"/>
              </a:pPr>
              <a:t>‹#›</a:t>
            </a:fld>
            <a:endParaRPr lang="en-US" sz="19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lide">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685800" y="2126001"/>
            <a:ext cx="7772400"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79" name="Shape 79"/>
          <p:cNvSpPr txBox="1">
            <a:spLocks noGrp="1"/>
          </p:cNvSpPr>
          <p:nvPr>
            <p:ph type="subTitle" idx="1"/>
          </p:nvPr>
        </p:nvSpPr>
        <p:spPr>
          <a:xfrm>
            <a:off x="1371621" y="3840499"/>
            <a:ext cx="6400799"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1pPr>
            <a:lvl2pPr marL="409578" marR="0" lvl="1" indent="-321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2pPr>
            <a:lvl3pPr marL="819158" marR="0" lvl="2" indent="-643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3pPr>
            <a:lvl4pPr marL="1228737" marR="0" lvl="3" indent="-9658"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4pPr>
            <a:lvl5pPr marL="1638318" marR="0" lvl="4" indent="-1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5pPr>
            <a:lvl6pPr marL="2047895" marR="0" lvl="5" indent="-340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7476" marR="0" lvl="6" indent="-662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055" marR="0" lvl="7" indent="-9841"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6633" marR="0" lvl="8" indent="-36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3108981" y="6377949"/>
            <a:ext cx="2926079"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77949"/>
            <a:ext cx="2103120"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583680" y="6377949"/>
            <a:ext cx="2103120" cy="276999"/>
          </a:xfrm>
          <a:prstGeom prst="rect">
            <a:avLst/>
          </a:prstGeom>
          <a:noFill/>
          <a:ln>
            <a:noFill/>
          </a:ln>
        </p:spPr>
        <p:txBody>
          <a:bodyPr wrap="square" lIns="0" tIns="0" rIns="0" bIns="0" anchor="t" anchorCtr="0">
            <a:noAutofit/>
          </a:bodyPr>
          <a:lstStyle/>
          <a:p>
            <a:pPr indent="-28574" algn="r">
              <a:buClr>
                <a:srgbClr val="888888"/>
              </a:buClr>
              <a:buSzPct val="25000"/>
            </a:pPr>
            <a:fld id="{00000000-1234-1234-1234-123412341234}" type="slidenum">
              <a:rPr lang="en-US" sz="1900" smtClean="0">
                <a:solidFill>
                  <a:srgbClr val="888888"/>
                </a:solidFill>
                <a:latin typeface="Calibri"/>
                <a:ea typeface="Calibri"/>
                <a:cs typeface="Calibri"/>
                <a:sym typeface="Calibri"/>
              </a:rPr>
              <a:pPr indent="-28574" algn="r">
                <a:buClr>
                  <a:srgbClr val="888888"/>
                </a:buClr>
                <a:buSzPct val="25000"/>
              </a:pPr>
              <a:t>‹#›</a:t>
            </a:fld>
            <a:endParaRPr lang="en-US" sz="19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Shape 99"/>
        <p:cNvGrpSpPr/>
        <p:nvPr/>
      </p:nvGrpSpPr>
      <p:grpSpPr>
        <a:xfrm>
          <a:off x="0" y="0"/>
          <a:ext cx="0" cy="0"/>
          <a:chOff x="0" y="0"/>
          <a:chExt cx="0" cy="0"/>
        </a:xfrm>
      </p:grpSpPr>
      <p:sp>
        <p:nvSpPr>
          <p:cNvPr id="100" name="Shape 100"/>
          <p:cNvSpPr txBox="1">
            <a:spLocks noGrp="1"/>
          </p:cNvSpPr>
          <p:nvPr>
            <p:ph type="ftr" idx="11"/>
          </p:nvPr>
        </p:nvSpPr>
        <p:spPr>
          <a:xfrm>
            <a:off x="3108616" y="6377554"/>
            <a:ext cx="292677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457493" y="6377554"/>
            <a:ext cx="2102715"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sldNum" idx="12"/>
          </p:nvPr>
        </p:nvSpPr>
        <p:spPr>
          <a:xfrm>
            <a:off x="6583799" y="6377554"/>
            <a:ext cx="2102716" cy="276999"/>
          </a:xfrm>
          <a:prstGeom prst="rect">
            <a:avLst/>
          </a:prstGeom>
          <a:noFill/>
          <a:ln>
            <a:noFill/>
          </a:ln>
        </p:spPr>
        <p:txBody>
          <a:bodyPr wrap="square" lIns="0" tIns="0" rIns="0" bIns="0" anchor="t" anchorCtr="0">
            <a:noAutofit/>
          </a:bodyPr>
          <a:lstStyle/>
          <a:p>
            <a:pPr indent="-28574" algn="r">
              <a:buClr>
                <a:srgbClr val="898989"/>
              </a:buClr>
              <a:buSzPct val="25000"/>
            </a:pPr>
            <a:fld id="{00000000-1234-1234-1234-123412341234}" type="slidenum">
              <a:rPr lang="en-US" sz="1900" smtClean="0">
                <a:solidFill>
                  <a:srgbClr val="898989"/>
                </a:solidFill>
                <a:latin typeface="Calibri"/>
                <a:ea typeface="Calibri"/>
                <a:cs typeface="Calibri"/>
                <a:sym typeface="Calibri"/>
              </a:rPr>
              <a:pPr indent="-28574" algn="r">
                <a:buClr>
                  <a:srgbClr val="898989"/>
                </a:buClr>
                <a:buSzPct val="25000"/>
              </a:pPr>
              <a:t>‹#›</a:t>
            </a:fld>
            <a:endParaRPr lang="en-US" sz="1900">
              <a:solidFill>
                <a:srgbClr val="898989"/>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3"/>
        <p:cNvGrpSpPr/>
        <p:nvPr/>
      </p:nvGrpSpPr>
      <p:grpSpPr>
        <a:xfrm>
          <a:off x="0" y="0"/>
          <a:ext cx="0" cy="0"/>
          <a:chOff x="0" y="0"/>
          <a:chExt cx="0" cy="0"/>
        </a:xfrm>
      </p:grpSpPr>
      <p:sp>
        <p:nvSpPr>
          <p:cNvPr id="104" name="Shape 104"/>
          <p:cNvSpPr txBox="1">
            <a:spLocks noGrp="1"/>
          </p:cNvSpPr>
          <p:nvPr>
            <p:ph type="ctrTitle"/>
          </p:nvPr>
        </p:nvSpPr>
        <p:spPr>
          <a:xfrm>
            <a:off x="685800" y="2125998"/>
            <a:ext cx="7772400"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5pPr>
            <a:lvl6pPr marL="409866" marR="0" lvl="5" indent="-3507"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6pPr>
            <a:lvl7pPr marL="819734" marR="0" lvl="6" indent="-7014"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7pPr>
            <a:lvl8pPr marL="1229600" marR="0" lvl="7" indent="-10522"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8pPr>
            <a:lvl9pPr marL="1639470" marR="0" lvl="8" indent="-1329"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9pPr>
          </a:lstStyle>
          <a:p>
            <a:endParaRPr/>
          </a:p>
        </p:txBody>
      </p:sp>
      <p:sp>
        <p:nvSpPr>
          <p:cNvPr id="105" name="Shape 105"/>
          <p:cNvSpPr txBox="1">
            <a:spLocks noGrp="1"/>
          </p:cNvSpPr>
          <p:nvPr>
            <p:ph type="subTitle" idx="1"/>
          </p:nvPr>
        </p:nvSpPr>
        <p:spPr>
          <a:xfrm>
            <a:off x="1371618" y="3840498"/>
            <a:ext cx="6400799" cy="276999"/>
          </a:xfrm>
          <a:prstGeom prst="rect">
            <a:avLst/>
          </a:prstGeom>
          <a:noFill/>
          <a:ln>
            <a:noFill/>
          </a:ln>
        </p:spPr>
        <p:txBody>
          <a:bodyPr wrap="square" lIns="91416" tIns="91416" rIns="91416" bIns="91416" anchor="t" anchorCtr="0"/>
          <a:lstStyle>
            <a:lvl1pPr marL="0" marR="0" lvl="0" indent="0"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1pPr>
            <a:lvl2pPr marL="408442" marR="0" lvl="1" indent="-2083"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818310" marR="0" lvl="2" indent="-5589"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228176" marR="0" lvl="3" indent="-9098"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638046" marR="0" lvl="4" indent="-12606"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048375" marR="0" lvl="5" indent="-38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8051" marR="0" lvl="6" indent="-7196"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723" marR="0" lvl="7" indent="-1051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7399" marR="0" lvl="8" indent="-1127"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106" name="Shape 106"/>
          <p:cNvSpPr txBox="1">
            <a:spLocks noGrp="1"/>
          </p:cNvSpPr>
          <p:nvPr>
            <p:ph type="ftr" idx="11"/>
          </p:nvPr>
        </p:nvSpPr>
        <p:spPr>
          <a:xfrm>
            <a:off x="3108616" y="6377554"/>
            <a:ext cx="292677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dt" idx="10"/>
          </p:nvPr>
        </p:nvSpPr>
        <p:spPr>
          <a:xfrm>
            <a:off x="457493" y="6377554"/>
            <a:ext cx="2102715"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sldNum" idx="12"/>
          </p:nvPr>
        </p:nvSpPr>
        <p:spPr>
          <a:xfrm>
            <a:off x="6583799" y="6377554"/>
            <a:ext cx="2102716" cy="276999"/>
          </a:xfrm>
          <a:prstGeom prst="rect">
            <a:avLst/>
          </a:prstGeom>
          <a:noFill/>
          <a:ln>
            <a:noFill/>
          </a:ln>
        </p:spPr>
        <p:txBody>
          <a:bodyPr wrap="square" lIns="0" tIns="0" rIns="0" bIns="0" anchor="t" anchorCtr="0">
            <a:noAutofit/>
          </a:bodyPr>
          <a:lstStyle/>
          <a:p>
            <a:pPr indent="-28574" algn="r">
              <a:buClr>
                <a:srgbClr val="898989"/>
              </a:buClr>
              <a:buSzPct val="25000"/>
            </a:pPr>
            <a:fld id="{00000000-1234-1234-1234-123412341234}" type="slidenum">
              <a:rPr lang="en-US" sz="1900" smtClean="0">
                <a:solidFill>
                  <a:srgbClr val="898989"/>
                </a:solidFill>
                <a:latin typeface="Calibri"/>
                <a:ea typeface="Calibri"/>
                <a:cs typeface="Calibri"/>
                <a:sym typeface="Calibri"/>
              </a:rPr>
              <a:pPr indent="-28574" algn="r">
                <a:buClr>
                  <a:srgbClr val="898989"/>
                </a:buClr>
                <a:buSzPct val="25000"/>
              </a:pPr>
              <a:t>‹#›</a:t>
            </a:fld>
            <a:endParaRPr lang="en-US" sz="1900">
              <a:solidFill>
                <a:srgbClr val="898989"/>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502" y="274558"/>
            <a:ext cx="822902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5pPr>
            <a:lvl6pPr marL="409866" marR="0" lvl="5" indent="-3507"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6pPr>
            <a:lvl7pPr marL="819734" marR="0" lvl="6" indent="-7014"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7pPr>
            <a:lvl8pPr marL="1229600" marR="0" lvl="7" indent="-10522"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8pPr>
            <a:lvl9pPr marL="1639470" marR="0" lvl="8" indent="-1329"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9pPr>
          </a:lstStyle>
          <a:p>
            <a:endParaRPr/>
          </a:p>
        </p:txBody>
      </p:sp>
      <p:sp>
        <p:nvSpPr>
          <p:cNvPr id="111" name="Shape 111"/>
          <p:cNvSpPr txBox="1">
            <a:spLocks noGrp="1"/>
          </p:cNvSpPr>
          <p:nvPr>
            <p:ph type="body" idx="1"/>
          </p:nvPr>
        </p:nvSpPr>
        <p:spPr>
          <a:xfrm>
            <a:off x="457502" y="1577242"/>
            <a:ext cx="8229023" cy="276999"/>
          </a:xfrm>
          <a:prstGeom prst="rect">
            <a:avLst/>
          </a:prstGeom>
          <a:noFill/>
          <a:ln>
            <a:noFill/>
          </a:ln>
        </p:spPr>
        <p:txBody>
          <a:bodyPr wrap="square" lIns="91416" tIns="91416" rIns="91416" bIns="91416" anchor="t" anchorCtr="0"/>
          <a:lstStyle>
            <a:lvl1pPr marL="0" marR="0" lvl="0" indent="0"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1pPr>
            <a:lvl2pPr marL="408442" marR="0" lvl="1" indent="-2083"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818310" marR="0" lvl="2" indent="-5589"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228176" marR="0" lvl="3" indent="-9098"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638046" marR="0" lvl="4" indent="-12606"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048375" marR="0" lvl="5" indent="-38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8051" marR="0" lvl="6" indent="-7196"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723" marR="0" lvl="7" indent="-1051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7399" marR="0" lvl="8" indent="-1127"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112" name="Shape 112"/>
          <p:cNvSpPr txBox="1">
            <a:spLocks noGrp="1"/>
          </p:cNvSpPr>
          <p:nvPr>
            <p:ph type="ftr" idx="11"/>
          </p:nvPr>
        </p:nvSpPr>
        <p:spPr>
          <a:xfrm>
            <a:off x="3108616" y="6377554"/>
            <a:ext cx="292677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dt" idx="10"/>
          </p:nvPr>
        </p:nvSpPr>
        <p:spPr>
          <a:xfrm>
            <a:off x="457493" y="6377554"/>
            <a:ext cx="2102715"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sldNum" idx="12"/>
          </p:nvPr>
        </p:nvSpPr>
        <p:spPr>
          <a:xfrm>
            <a:off x="6583799" y="6377554"/>
            <a:ext cx="2102716" cy="276999"/>
          </a:xfrm>
          <a:prstGeom prst="rect">
            <a:avLst/>
          </a:prstGeom>
          <a:noFill/>
          <a:ln>
            <a:noFill/>
          </a:ln>
        </p:spPr>
        <p:txBody>
          <a:bodyPr wrap="square" lIns="0" tIns="0" rIns="0" bIns="0" anchor="t" anchorCtr="0">
            <a:noAutofit/>
          </a:bodyPr>
          <a:lstStyle/>
          <a:p>
            <a:pPr indent="-28574" algn="r">
              <a:buClr>
                <a:srgbClr val="898989"/>
              </a:buClr>
              <a:buSzPct val="25000"/>
            </a:pPr>
            <a:fld id="{00000000-1234-1234-1234-123412341234}" type="slidenum">
              <a:rPr lang="en-US" sz="1900" smtClean="0">
                <a:solidFill>
                  <a:srgbClr val="898989"/>
                </a:solidFill>
                <a:latin typeface="Calibri"/>
                <a:ea typeface="Calibri"/>
                <a:cs typeface="Calibri"/>
                <a:sym typeface="Calibri"/>
              </a:rPr>
              <a:pPr indent="-28574" algn="r">
                <a:buClr>
                  <a:srgbClr val="898989"/>
                </a:buClr>
                <a:buSzPct val="25000"/>
              </a:pPr>
              <a:t>‹#›</a:t>
            </a:fld>
            <a:endParaRPr lang="en-US" sz="1900">
              <a:solidFill>
                <a:srgbClr val="898989"/>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wo Conten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502" y="274558"/>
            <a:ext cx="822902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5pPr>
            <a:lvl6pPr marL="409866" marR="0" lvl="5" indent="-3507"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6pPr>
            <a:lvl7pPr marL="819734" marR="0" lvl="6" indent="-7014"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7pPr>
            <a:lvl8pPr marL="1229600" marR="0" lvl="7" indent="-10522"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8pPr>
            <a:lvl9pPr marL="1639470" marR="0" lvl="8" indent="-1329"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9pPr>
          </a:lstStyle>
          <a:p>
            <a:endParaRPr/>
          </a:p>
        </p:txBody>
      </p:sp>
      <p:sp>
        <p:nvSpPr>
          <p:cNvPr id="117" name="Shape 117"/>
          <p:cNvSpPr txBox="1">
            <a:spLocks noGrp="1"/>
          </p:cNvSpPr>
          <p:nvPr>
            <p:ph type="body" idx="1"/>
          </p:nvPr>
        </p:nvSpPr>
        <p:spPr>
          <a:xfrm>
            <a:off x="457200" y="1577358"/>
            <a:ext cx="3977640" cy="276999"/>
          </a:xfrm>
          <a:prstGeom prst="rect">
            <a:avLst/>
          </a:prstGeom>
          <a:noFill/>
          <a:ln>
            <a:noFill/>
          </a:ln>
        </p:spPr>
        <p:txBody>
          <a:bodyPr wrap="square" lIns="91416" tIns="91416" rIns="91416" bIns="91416" anchor="t" anchorCtr="0"/>
          <a:lstStyle>
            <a:lvl1pPr marL="0" marR="0" lvl="0" indent="0"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1pPr>
            <a:lvl2pPr marL="408442" marR="0" lvl="1" indent="-2083"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818310" marR="0" lvl="2" indent="-5589"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228176" marR="0" lvl="3" indent="-9098"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638046" marR="0" lvl="4" indent="-12606"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048375" marR="0" lvl="5" indent="-38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8051" marR="0" lvl="6" indent="-7196"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723" marR="0" lvl="7" indent="-1051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7399" marR="0" lvl="8" indent="-1127"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118" name="Shape 118"/>
          <p:cNvSpPr txBox="1">
            <a:spLocks noGrp="1"/>
          </p:cNvSpPr>
          <p:nvPr>
            <p:ph type="body" idx="2"/>
          </p:nvPr>
        </p:nvSpPr>
        <p:spPr>
          <a:xfrm>
            <a:off x="4709159" y="1577358"/>
            <a:ext cx="3977640" cy="276999"/>
          </a:xfrm>
          <a:prstGeom prst="rect">
            <a:avLst/>
          </a:prstGeom>
          <a:noFill/>
          <a:ln>
            <a:noFill/>
          </a:ln>
        </p:spPr>
        <p:txBody>
          <a:bodyPr wrap="square" lIns="91416" tIns="91416" rIns="91416" bIns="91416" anchor="t" anchorCtr="0"/>
          <a:lstStyle>
            <a:lvl1pPr marL="0" marR="0" lvl="0" indent="0"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1pPr>
            <a:lvl2pPr marL="408442" marR="0" lvl="1" indent="-2083"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818310" marR="0" lvl="2" indent="-5589"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228176" marR="0" lvl="3" indent="-9098"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638046" marR="0" lvl="4" indent="-12606"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048375" marR="0" lvl="5" indent="-38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8051" marR="0" lvl="6" indent="-7196"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723" marR="0" lvl="7" indent="-1051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7399" marR="0" lvl="8" indent="-1127"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119" name="Shape 119"/>
          <p:cNvSpPr txBox="1">
            <a:spLocks noGrp="1"/>
          </p:cNvSpPr>
          <p:nvPr>
            <p:ph type="ftr" idx="11"/>
          </p:nvPr>
        </p:nvSpPr>
        <p:spPr>
          <a:xfrm>
            <a:off x="3108616" y="6377554"/>
            <a:ext cx="292677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dt" idx="10"/>
          </p:nvPr>
        </p:nvSpPr>
        <p:spPr>
          <a:xfrm>
            <a:off x="457493" y="6377554"/>
            <a:ext cx="2102715"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sldNum" idx="12"/>
          </p:nvPr>
        </p:nvSpPr>
        <p:spPr>
          <a:xfrm>
            <a:off x="6583799" y="6377554"/>
            <a:ext cx="2102716" cy="276999"/>
          </a:xfrm>
          <a:prstGeom prst="rect">
            <a:avLst/>
          </a:prstGeom>
          <a:noFill/>
          <a:ln>
            <a:noFill/>
          </a:ln>
        </p:spPr>
        <p:txBody>
          <a:bodyPr wrap="square" lIns="0" tIns="0" rIns="0" bIns="0" anchor="t" anchorCtr="0">
            <a:noAutofit/>
          </a:bodyPr>
          <a:lstStyle/>
          <a:p>
            <a:pPr indent="-28574" algn="r">
              <a:buClr>
                <a:srgbClr val="898989"/>
              </a:buClr>
              <a:buSzPct val="25000"/>
            </a:pPr>
            <a:fld id="{00000000-1234-1234-1234-123412341234}" type="slidenum">
              <a:rPr lang="en-US" sz="1900" smtClean="0">
                <a:solidFill>
                  <a:srgbClr val="898989"/>
                </a:solidFill>
                <a:latin typeface="Calibri"/>
                <a:ea typeface="Calibri"/>
                <a:cs typeface="Calibri"/>
                <a:sym typeface="Calibri"/>
              </a:rPr>
              <a:pPr indent="-28574" algn="r">
                <a:buClr>
                  <a:srgbClr val="898989"/>
                </a:buClr>
                <a:buSzPct val="25000"/>
              </a:pPr>
              <a:t>‹#›</a:t>
            </a:fld>
            <a:endParaRPr lang="en-US" sz="1900">
              <a:solidFill>
                <a:srgbClr val="898989"/>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Only">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502" y="274558"/>
            <a:ext cx="822902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5pPr>
            <a:lvl6pPr marL="409866" marR="0" lvl="5" indent="-3507"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6pPr>
            <a:lvl7pPr marL="819734" marR="0" lvl="6" indent="-7014"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7pPr>
            <a:lvl8pPr marL="1229600" marR="0" lvl="7" indent="-10522"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8pPr>
            <a:lvl9pPr marL="1639470" marR="0" lvl="8" indent="-1329"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9pPr>
          </a:lstStyle>
          <a:p>
            <a:endParaRPr/>
          </a:p>
        </p:txBody>
      </p:sp>
      <p:sp>
        <p:nvSpPr>
          <p:cNvPr id="124" name="Shape 124"/>
          <p:cNvSpPr txBox="1">
            <a:spLocks noGrp="1"/>
          </p:cNvSpPr>
          <p:nvPr>
            <p:ph type="ftr" idx="11"/>
          </p:nvPr>
        </p:nvSpPr>
        <p:spPr>
          <a:xfrm>
            <a:off x="3108616" y="6377554"/>
            <a:ext cx="292677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dt" idx="10"/>
          </p:nvPr>
        </p:nvSpPr>
        <p:spPr>
          <a:xfrm>
            <a:off x="457493" y="6377554"/>
            <a:ext cx="2102715"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sldNum" idx="12"/>
          </p:nvPr>
        </p:nvSpPr>
        <p:spPr>
          <a:xfrm>
            <a:off x="6583799" y="6377554"/>
            <a:ext cx="2102716" cy="276999"/>
          </a:xfrm>
          <a:prstGeom prst="rect">
            <a:avLst/>
          </a:prstGeom>
          <a:noFill/>
          <a:ln>
            <a:noFill/>
          </a:ln>
        </p:spPr>
        <p:txBody>
          <a:bodyPr wrap="square" lIns="0" tIns="0" rIns="0" bIns="0" anchor="t" anchorCtr="0">
            <a:noAutofit/>
          </a:bodyPr>
          <a:lstStyle/>
          <a:p>
            <a:pPr indent="-28574" algn="r">
              <a:buClr>
                <a:srgbClr val="898989"/>
              </a:buClr>
              <a:buSzPct val="25000"/>
            </a:pPr>
            <a:fld id="{00000000-1234-1234-1234-123412341234}" type="slidenum">
              <a:rPr lang="en-US" sz="1900" smtClean="0">
                <a:solidFill>
                  <a:srgbClr val="898989"/>
                </a:solidFill>
                <a:latin typeface="Calibri"/>
                <a:ea typeface="Calibri"/>
                <a:cs typeface="Calibri"/>
                <a:sym typeface="Calibri"/>
              </a:rPr>
              <a:pPr indent="-28574" algn="r">
                <a:buClr>
                  <a:srgbClr val="898989"/>
                </a:buClr>
                <a:buSzPct val="25000"/>
              </a:pPr>
              <a:t>‹#›</a:t>
            </a:fld>
            <a:endParaRPr lang="en-US" sz="1900">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685800" y="2130430"/>
            <a:ext cx="7772400" cy="1470023"/>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21" name="Shape 21"/>
          <p:cNvSpPr txBox="1">
            <a:spLocks noGrp="1"/>
          </p:cNvSpPr>
          <p:nvPr>
            <p:ph type="subTitle" idx="1"/>
          </p:nvPr>
        </p:nvSpPr>
        <p:spPr>
          <a:xfrm>
            <a:off x="1371618" y="3886200"/>
            <a:ext cx="6400799" cy="1752600"/>
          </a:xfrm>
          <a:prstGeom prst="rect">
            <a:avLst/>
          </a:prstGeom>
          <a:noFill/>
          <a:ln>
            <a:noFill/>
          </a:ln>
        </p:spPr>
        <p:txBody>
          <a:bodyPr wrap="square" lIns="91416" tIns="91416" rIns="91416" bIns="91416" anchor="t" anchorCtr="0"/>
          <a:lstStyle>
            <a:lvl1pPr marL="0" marR="0" lvl="0" indent="0" algn="ctr" rtl="0">
              <a:lnSpc>
                <a:spcPct val="100000"/>
              </a:lnSpc>
              <a:spcBef>
                <a:spcPts val="640"/>
              </a:spcBef>
              <a:spcAft>
                <a:spcPts val="0"/>
              </a:spcAft>
              <a:buClr>
                <a:srgbClr val="888888"/>
              </a:buClr>
              <a:buSzPct val="100000"/>
              <a:buFont typeface="Arial"/>
              <a:buNone/>
              <a:defRPr sz="3200" b="0" i="0" u="none" strike="noStrike" cap="none">
                <a:solidFill>
                  <a:srgbClr val="888888"/>
                </a:solidFill>
                <a:latin typeface="Calibri"/>
                <a:ea typeface="Calibri"/>
                <a:cs typeface="Calibri"/>
                <a:sym typeface="Calibri"/>
              </a:defRPr>
            </a:lvl1pPr>
            <a:lvl2pPr marL="456515" marR="0" lvl="1" indent="-12060" algn="ctr" rtl="0">
              <a:lnSpc>
                <a:spcPct val="100000"/>
              </a:lnSpc>
              <a:spcBef>
                <a:spcPts val="560"/>
              </a:spcBef>
              <a:spcAft>
                <a:spcPts val="0"/>
              </a:spcAft>
              <a:buClr>
                <a:srgbClr val="888888"/>
              </a:buClr>
              <a:buSzPct val="100000"/>
              <a:buFont typeface="Arial"/>
              <a:buNone/>
              <a:defRPr sz="2800" b="0" i="0" u="none" strike="noStrike" cap="none">
                <a:solidFill>
                  <a:srgbClr val="888888"/>
                </a:solidFill>
                <a:latin typeface="Calibri"/>
                <a:ea typeface="Calibri"/>
                <a:cs typeface="Calibri"/>
                <a:sym typeface="Calibri"/>
              </a:defRPr>
            </a:lvl2pPr>
            <a:lvl3pPr marL="913027" marR="0" lvl="2" indent="-11417" algn="ctr" rtl="0">
              <a:lnSpc>
                <a:spcPct val="100000"/>
              </a:lnSpc>
              <a:spcBef>
                <a:spcPts val="480"/>
              </a:spcBef>
              <a:spcAft>
                <a:spcPts val="0"/>
              </a:spcAft>
              <a:buClr>
                <a:srgbClr val="888888"/>
              </a:buClr>
              <a:buSzPct val="100000"/>
              <a:buFont typeface="Arial"/>
              <a:buNone/>
              <a:defRPr sz="2400" b="0" i="0" u="none" strike="noStrike" cap="none">
                <a:solidFill>
                  <a:srgbClr val="888888"/>
                </a:solidFill>
                <a:latin typeface="Calibri"/>
                <a:ea typeface="Calibri"/>
                <a:cs typeface="Calibri"/>
                <a:sym typeface="Calibri"/>
              </a:defRPr>
            </a:lvl3pPr>
            <a:lvl4pPr marL="1369540" marR="0" lvl="3" indent="-10776"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4pPr>
            <a:lvl5pPr marL="1826053" marR="0" lvl="4" indent="-10134"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5pPr>
            <a:lvl6pPr marL="2282570" marR="0" lvl="5" indent="-9494"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6pPr>
            <a:lvl7pPr marL="2739080" marR="0" lvl="6" indent="-885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7pPr>
            <a:lvl8pPr marL="3195593" marR="0" lvl="7" indent="-8213"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8pPr>
            <a:lvl9pPr marL="3652103" marR="0" lvl="8" indent="-757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4637"/>
            <a:ext cx="8229600" cy="114300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26" name="Shape 26"/>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
        <p:nvSpPr>
          <p:cNvPr id="29" name="Shape 29"/>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9" y="273051"/>
            <a:ext cx="3008313" cy="1162048"/>
          </a:xfrm>
          <a:prstGeom prst="rect">
            <a:avLst/>
          </a:prstGeom>
          <a:noFill/>
          <a:ln>
            <a:noFill/>
          </a:ln>
        </p:spPr>
        <p:txBody>
          <a:bodyPr wrap="square" lIns="91416" tIns="91416" rIns="91416" bIns="91416" anchor="b" anchorCtr="0"/>
          <a:lstStyle>
            <a:lvl1pPr marL="0" marR="0" lvl="0" indent="0" algn="l" rtl="0">
              <a:lnSpc>
                <a:spcPct val="100000"/>
              </a:lnSpc>
              <a:spcBef>
                <a:spcPts val="0"/>
              </a:spcBef>
              <a:spcAft>
                <a:spcPts val="0"/>
              </a:spcAft>
              <a:buClr>
                <a:schemeClr val="dk1"/>
              </a:buClr>
              <a:buSzPct val="100000"/>
              <a:buFont typeface="Calibri"/>
              <a:buNone/>
              <a:defRPr sz="2000" b="1"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33" name="Shape 33"/>
          <p:cNvSpPr txBox="1">
            <a:spLocks noGrp="1"/>
          </p:cNvSpPr>
          <p:nvPr>
            <p:ph type="body" idx="1"/>
          </p:nvPr>
        </p:nvSpPr>
        <p:spPr>
          <a:xfrm>
            <a:off x="3575054" y="273055"/>
            <a:ext cx="5111751" cy="5853111"/>
          </a:xfrm>
          <a:prstGeom prst="rect">
            <a:avLst/>
          </a:prstGeom>
          <a:noFill/>
          <a:ln>
            <a:noFill/>
          </a:ln>
        </p:spPr>
        <p:txBody>
          <a:bodyPr wrap="square" lIns="91416" tIns="91416" rIns="91416" bIns="91416" anchor="t" anchorCtr="0"/>
          <a:lstStyle>
            <a:lvl1pPr marL="533347" marR="0" lvl="0" indent="63494"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14308" marR="0" lvl="1" indent="63494"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82571" marR="0" lvl="2" indent="76193"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14329" marR="0" lvl="3"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71482" marR="0" lvl="4"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28637" marR="0" lvl="5"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85794" marR="0" lvl="6"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42946" marR="0" lvl="7"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00100" marR="0" lvl="8"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457209" y="1435104"/>
            <a:ext cx="3008313" cy="4691063"/>
          </a:xfrm>
          <a:prstGeom prst="rect">
            <a:avLst/>
          </a:prstGeom>
          <a:noFill/>
          <a:ln>
            <a:noFill/>
          </a:ln>
        </p:spPr>
        <p:txBody>
          <a:bodyPr wrap="square" lIns="91416" tIns="91416" rIns="91416" bIns="91416" anchor="t" anchorCtr="0"/>
          <a:lstStyle>
            <a:lvl1pPr marL="0" marR="0" lvl="0" indent="0" algn="l" rtl="0">
              <a:lnSpc>
                <a:spcPct val="100000"/>
              </a:lnSpc>
              <a:spcBef>
                <a:spcPts val="280"/>
              </a:spcBef>
              <a:spcAft>
                <a:spcPts val="0"/>
              </a:spcAft>
              <a:buClr>
                <a:schemeClr val="dk1"/>
              </a:buClr>
              <a:buSzPct val="100000"/>
              <a:buFont typeface="Arial"/>
              <a:buNone/>
              <a:defRPr sz="1500" b="0" i="0" u="none" strike="noStrike" cap="none">
                <a:solidFill>
                  <a:schemeClr val="dk1"/>
                </a:solidFill>
                <a:latin typeface="Calibri"/>
                <a:ea typeface="Calibri"/>
                <a:cs typeface="Calibri"/>
                <a:sym typeface="Calibri"/>
              </a:defRPr>
            </a:lvl1pPr>
            <a:lvl2pPr marL="456515" marR="0" lvl="1" indent="-12060" algn="l" rtl="0">
              <a:lnSpc>
                <a:spcPct val="100000"/>
              </a:lnSpc>
              <a:spcBef>
                <a:spcPts val="240"/>
              </a:spcBef>
              <a:spcAft>
                <a:spcPts val="0"/>
              </a:spcAft>
              <a:buClr>
                <a:schemeClr val="dk1"/>
              </a:buClr>
              <a:buSzPct val="100000"/>
              <a:buFont typeface="Arial"/>
              <a:buNone/>
              <a:defRPr sz="12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200"/>
              </a:spcBef>
              <a:spcAft>
                <a:spcPts val="0"/>
              </a:spcAft>
              <a:buClr>
                <a:schemeClr val="dk1"/>
              </a:buClr>
              <a:buSzPct val="100000"/>
              <a:buFont typeface="Arial"/>
              <a:buNone/>
              <a:defRPr sz="11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792306" y="4800601"/>
            <a:ext cx="5486399" cy="566736"/>
          </a:xfrm>
          <a:prstGeom prst="rect">
            <a:avLst/>
          </a:prstGeom>
          <a:noFill/>
          <a:ln>
            <a:noFill/>
          </a:ln>
        </p:spPr>
        <p:txBody>
          <a:bodyPr wrap="square" lIns="91416" tIns="91416" rIns="91416" bIns="91416" anchor="b" anchorCtr="0"/>
          <a:lstStyle>
            <a:lvl1pPr marL="0" marR="0" lvl="0" indent="0" algn="l" rtl="0">
              <a:lnSpc>
                <a:spcPct val="100000"/>
              </a:lnSpc>
              <a:spcBef>
                <a:spcPts val="0"/>
              </a:spcBef>
              <a:spcAft>
                <a:spcPts val="0"/>
              </a:spcAft>
              <a:buClr>
                <a:schemeClr val="dk1"/>
              </a:buClr>
              <a:buSzPct val="100000"/>
              <a:buFont typeface="Calibri"/>
              <a:buNone/>
              <a:defRPr sz="2000" b="1"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39" name="Shape 39"/>
          <p:cNvSpPr>
            <a:spLocks noGrp="1"/>
          </p:cNvSpPr>
          <p:nvPr>
            <p:ph type="pic" idx="2"/>
          </p:nvPr>
        </p:nvSpPr>
        <p:spPr>
          <a:xfrm>
            <a:off x="1792306" y="612775"/>
            <a:ext cx="5486399" cy="4114800"/>
          </a:xfrm>
          <a:prstGeom prst="rect">
            <a:avLst/>
          </a:prstGeom>
          <a:noFill/>
          <a:ln>
            <a:noFill/>
          </a:ln>
        </p:spPr>
        <p:txBody>
          <a:bodyPr wrap="square" lIns="91416" tIns="91416" rIns="91416" bIns="91416" anchor="t" anchorCtr="0"/>
          <a:lstStyle>
            <a:lvl1pPr marL="0" marR="0" lvl="0" indent="0" algn="l" rtl="0">
              <a:lnSpc>
                <a:spcPct val="100000"/>
              </a:lnSpc>
              <a:spcBef>
                <a:spcPts val="640"/>
              </a:spcBef>
              <a:spcAft>
                <a:spcPts val="0"/>
              </a:spcAft>
              <a:buClr>
                <a:schemeClr val="dk1"/>
              </a:buClr>
              <a:buSzPct val="100000"/>
              <a:buFont typeface="Arial"/>
              <a:buNone/>
              <a:defRPr sz="3200" b="0" i="0" u="none" strike="noStrike" cap="none">
                <a:solidFill>
                  <a:schemeClr val="dk1"/>
                </a:solidFill>
                <a:latin typeface="Calibri"/>
                <a:ea typeface="Calibri"/>
                <a:cs typeface="Calibri"/>
                <a:sym typeface="Calibri"/>
              </a:defRPr>
            </a:lvl1pPr>
            <a:lvl2pPr marL="456515" marR="0" lvl="1" indent="-12060" algn="l" rtl="0">
              <a:lnSpc>
                <a:spcPct val="100000"/>
              </a:lnSpc>
              <a:spcBef>
                <a:spcPts val="560"/>
              </a:spcBef>
              <a:spcAft>
                <a:spcPts val="0"/>
              </a:spcAft>
              <a:buClr>
                <a:schemeClr val="dk1"/>
              </a:buClr>
              <a:buSzPct val="100000"/>
              <a:buFont typeface="Arial"/>
              <a:buNone/>
              <a:defRPr sz="28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480"/>
              </a:spcBef>
              <a:spcAft>
                <a:spcPts val="0"/>
              </a:spcAft>
              <a:buClr>
                <a:schemeClr val="dk1"/>
              </a:buClr>
              <a:buSzPct val="100000"/>
              <a:buFont typeface="Arial"/>
              <a:buNone/>
              <a:defRPr sz="24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1"/>
          </p:nvPr>
        </p:nvSpPr>
        <p:spPr>
          <a:xfrm>
            <a:off x="1792306" y="5367340"/>
            <a:ext cx="5486399" cy="804861"/>
          </a:xfrm>
          <a:prstGeom prst="rect">
            <a:avLst/>
          </a:prstGeom>
          <a:noFill/>
          <a:ln>
            <a:noFill/>
          </a:ln>
        </p:spPr>
        <p:txBody>
          <a:bodyPr wrap="square" lIns="91416" tIns="91416" rIns="91416" bIns="91416" anchor="t" anchorCtr="0"/>
          <a:lstStyle>
            <a:lvl1pPr marL="0" marR="0" lvl="0" indent="0" algn="l" rtl="0">
              <a:lnSpc>
                <a:spcPct val="100000"/>
              </a:lnSpc>
              <a:spcBef>
                <a:spcPts val="280"/>
              </a:spcBef>
              <a:spcAft>
                <a:spcPts val="0"/>
              </a:spcAft>
              <a:buClr>
                <a:schemeClr val="dk1"/>
              </a:buClr>
              <a:buSzPct val="100000"/>
              <a:buFont typeface="Arial"/>
              <a:buNone/>
              <a:defRPr sz="1500" b="0" i="0" u="none" strike="noStrike" cap="none">
                <a:solidFill>
                  <a:schemeClr val="dk1"/>
                </a:solidFill>
                <a:latin typeface="Calibri"/>
                <a:ea typeface="Calibri"/>
                <a:cs typeface="Calibri"/>
                <a:sym typeface="Calibri"/>
              </a:defRPr>
            </a:lvl1pPr>
            <a:lvl2pPr marL="456515" marR="0" lvl="1" indent="-12060" algn="l" rtl="0">
              <a:lnSpc>
                <a:spcPct val="100000"/>
              </a:lnSpc>
              <a:spcBef>
                <a:spcPts val="240"/>
              </a:spcBef>
              <a:spcAft>
                <a:spcPts val="0"/>
              </a:spcAft>
              <a:buClr>
                <a:schemeClr val="dk1"/>
              </a:buClr>
              <a:buSzPct val="100000"/>
              <a:buFont typeface="Arial"/>
              <a:buNone/>
              <a:defRPr sz="12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200"/>
              </a:spcBef>
              <a:spcAft>
                <a:spcPts val="0"/>
              </a:spcAft>
              <a:buClr>
                <a:schemeClr val="dk1"/>
              </a:buClr>
              <a:buSzPct val="100000"/>
              <a:buFont typeface="Arial"/>
              <a:buNone/>
              <a:defRPr sz="11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45" name="Shape 45"/>
          <p:cNvSpPr txBox="1">
            <a:spLocks noGrp="1"/>
          </p:cNvSpPr>
          <p:nvPr>
            <p:ph type="body" idx="1"/>
          </p:nvPr>
        </p:nvSpPr>
        <p:spPr>
          <a:xfrm rot="5400000">
            <a:off x="2309029" y="-251619"/>
            <a:ext cx="4525963" cy="8229600"/>
          </a:xfrm>
          <a:prstGeom prst="rect">
            <a:avLst/>
          </a:prstGeom>
          <a:noFill/>
          <a:ln>
            <a:noFill/>
          </a:ln>
        </p:spPr>
        <p:txBody>
          <a:bodyPr wrap="square" lIns="91416" tIns="91416" rIns="91416" bIns="91416" anchor="t" anchorCtr="0"/>
          <a:lstStyle>
            <a:lvl1pPr marL="533347" marR="0" lvl="0" indent="63494"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14308" marR="0" lvl="1" indent="63494"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82571" marR="0" lvl="2" indent="76193"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14329" marR="0" lvl="3"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71482" marR="0" lvl="4"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28637" marR="0" lvl="5"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85794" marR="0" lvl="6"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42946" marR="0" lvl="7"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00100" marR="0" lvl="8"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rot="5400000">
            <a:off x="4732340" y="2171700"/>
            <a:ext cx="5851525" cy="205740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50" name="Shape 50"/>
          <p:cNvSpPr txBox="1">
            <a:spLocks noGrp="1"/>
          </p:cNvSpPr>
          <p:nvPr>
            <p:ph type="body" idx="1"/>
          </p:nvPr>
        </p:nvSpPr>
        <p:spPr>
          <a:xfrm rot="5400000">
            <a:off x="541340" y="190505"/>
            <a:ext cx="5851525" cy="6019799"/>
          </a:xfrm>
          <a:prstGeom prst="rect">
            <a:avLst/>
          </a:prstGeom>
          <a:noFill/>
          <a:ln>
            <a:noFill/>
          </a:ln>
        </p:spPr>
        <p:txBody>
          <a:bodyPr wrap="square" lIns="91416" tIns="91416" rIns="91416" bIns="91416" anchor="t" anchorCtr="0"/>
          <a:lstStyle>
            <a:lvl1pPr marL="533347" marR="0" lvl="0" indent="63494"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14308" marR="0" lvl="1" indent="63494"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82571" marR="0" lvl="2" indent="76193"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14329" marR="0" lvl="3"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71482" marR="0" lvl="4"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28637" marR="0" lvl="5"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85794" marR="0" lvl="6"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42946" marR="0" lvl="7"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00100" marR="0" lvl="8"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21" y="274339"/>
            <a:ext cx="8229599"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64" name="Shape 64"/>
          <p:cNvSpPr txBox="1">
            <a:spLocks noGrp="1"/>
          </p:cNvSpPr>
          <p:nvPr>
            <p:ph type="body" idx="1"/>
          </p:nvPr>
        </p:nvSpPr>
        <p:spPr>
          <a:xfrm>
            <a:off x="457221" y="1577359"/>
            <a:ext cx="8229599"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1pPr>
            <a:lvl2pPr marL="409578" marR="0" lvl="1" indent="-321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2pPr>
            <a:lvl3pPr marL="819158" marR="0" lvl="2" indent="-643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3pPr>
            <a:lvl4pPr marL="1228737" marR="0" lvl="3" indent="-9658"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4pPr>
            <a:lvl5pPr marL="1638318" marR="0" lvl="4" indent="-1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5pPr>
            <a:lvl6pPr marL="2047895" marR="0" lvl="5" indent="-340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7476" marR="0" lvl="6" indent="-662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055" marR="0" lvl="7" indent="-9841"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6633" marR="0" lvl="8" indent="-36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08981" y="6377949"/>
            <a:ext cx="2926079"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0" y="6377949"/>
            <a:ext cx="2103120"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83680" y="6377949"/>
            <a:ext cx="2103120" cy="276999"/>
          </a:xfrm>
          <a:prstGeom prst="rect">
            <a:avLst/>
          </a:prstGeom>
          <a:noFill/>
          <a:ln>
            <a:noFill/>
          </a:ln>
        </p:spPr>
        <p:txBody>
          <a:bodyPr wrap="square" lIns="0" tIns="0" rIns="0" bIns="0" anchor="t" anchorCtr="0">
            <a:noAutofit/>
          </a:bodyPr>
          <a:lstStyle/>
          <a:p>
            <a:pPr indent="-28574" algn="r">
              <a:buClr>
                <a:srgbClr val="888888"/>
              </a:buClr>
              <a:buSzPct val="25000"/>
            </a:pPr>
            <a:fld id="{00000000-1234-1234-1234-123412341234}" type="slidenum">
              <a:rPr lang="en-US" sz="1900" smtClean="0">
                <a:solidFill>
                  <a:srgbClr val="888888"/>
                </a:solidFill>
                <a:latin typeface="Calibri"/>
                <a:ea typeface="Calibri"/>
                <a:cs typeface="Calibri"/>
                <a:sym typeface="Calibri"/>
              </a:rPr>
              <a:pPr indent="-28574" algn="r">
                <a:buClr>
                  <a:srgbClr val="888888"/>
                </a:buClr>
                <a:buSzPct val="25000"/>
              </a:pPr>
              <a:t>‹#›</a:t>
            </a:fld>
            <a:endParaRPr lang="en-US" sz="19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800"/>
            </a:lvl2pPr>
            <a:lvl3pPr lvl="2" indent="0">
              <a:spcBef>
                <a:spcPts val="0"/>
              </a:spcBef>
              <a:buSzPct val="100000"/>
              <a:buFont typeface="Arial"/>
              <a:buNone/>
              <a:defRPr sz="1800"/>
            </a:lvl3pPr>
            <a:lvl4pPr lvl="3" indent="0">
              <a:spcBef>
                <a:spcPts val="0"/>
              </a:spcBef>
              <a:buSzPct val="100000"/>
              <a:buFont typeface="Arial"/>
              <a:buNone/>
              <a:defRPr sz="1800"/>
            </a:lvl4pPr>
            <a:lvl5pPr lvl="4" indent="0">
              <a:spcBef>
                <a:spcPts val="0"/>
              </a:spcBef>
              <a:buSzPct val="100000"/>
              <a:buFont typeface="Arial"/>
              <a:buNone/>
              <a:defRPr sz="1800"/>
            </a:lvl5pPr>
            <a:lvl6pPr lvl="5" indent="0">
              <a:spcBef>
                <a:spcPts val="0"/>
              </a:spcBef>
              <a:buSzPct val="100000"/>
              <a:buFont typeface="Arial"/>
              <a:buNone/>
              <a:defRPr sz="1800"/>
            </a:lvl6pPr>
            <a:lvl7pPr lvl="6" indent="0">
              <a:spcBef>
                <a:spcPts val="0"/>
              </a:spcBef>
              <a:buSzPct val="100000"/>
              <a:buFont typeface="Arial"/>
              <a:buNone/>
              <a:defRPr sz="1800"/>
            </a:lvl7pPr>
            <a:lvl8pPr lvl="7" indent="0">
              <a:spcBef>
                <a:spcPts val="0"/>
              </a:spcBef>
              <a:buSzPct val="100000"/>
              <a:buFont typeface="Arial"/>
              <a:buNone/>
              <a:defRPr sz="1800"/>
            </a:lvl8pPr>
            <a:lvl9pPr lvl="8" indent="0">
              <a:spcBef>
                <a:spcPts val="0"/>
              </a:spcBef>
              <a:buSzPct val="100000"/>
              <a:buFont typeface="Arial"/>
              <a:buNone/>
              <a:defRPr sz="1800"/>
            </a:lvl9pPr>
          </a:lstStyle>
          <a:p>
            <a:endParaRPr/>
          </a:p>
        </p:txBody>
      </p:sp>
      <p:sp>
        <p:nvSpPr>
          <p:cNvPr id="11" name="Shape 11"/>
          <p:cNvSpPr txBox="1">
            <a:spLocks noGrp="1"/>
          </p:cNvSpPr>
          <p:nvPr>
            <p:ph type="body" idx="1"/>
          </p:nvPr>
        </p:nvSpPr>
        <p:spPr>
          <a:xfrm>
            <a:off x="457200" y="1600213"/>
            <a:ext cx="8229600" cy="4525963"/>
          </a:xfrm>
          <a:prstGeom prst="rect">
            <a:avLst/>
          </a:prstGeom>
          <a:noFill/>
          <a:ln>
            <a:noFill/>
          </a:ln>
        </p:spPr>
        <p:txBody>
          <a:bodyPr wrap="square" lIns="91416" tIns="91416" rIns="91416" bIns="91416" anchor="t" anchorCtr="0"/>
          <a:lstStyle>
            <a:lvl1pPr marL="5461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14400" marR="0" lvl="1" indent="762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954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27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84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41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98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56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13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6553218" y="6173788"/>
            <a:ext cx="2133599" cy="365125"/>
          </a:xfrm>
          <a:prstGeom prst="rect">
            <a:avLst/>
          </a:prstGeom>
          <a:noFill/>
          <a:ln>
            <a:noFill/>
          </a:ln>
        </p:spPr>
        <p:txBody>
          <a:bodyPr wrap="square" lIns="91266" tIns="45622" rIns="91266" bIns="45622" anchor="ctr" anchorCtr="0">
            <a:noAutofit/>
          </a:bodyPr>
          <a:lstStyle/>
          <a:p>
            <a:pPr indent="-19050" algn="r">
              <a:buClr>
                <a:srgbClr val="888888"/>
              </a:buClr>
              <a:buSzPct val="25000"/>
            </a:pPr>
            <a:fld id="{00000000-1234-1234-1234-123412341234}" type="slidenum">
              <a:rPr lang="en-US" sz="1200" smtClean="0">
                <a:solidFill>
                  <a:srgbClr val="888888"/>
                </a:solidFill>
              </a:rPr>
              <a:pPr indent="-19050" algn="r">
                <a:buClr>
                  <a:srgbClr val="888888"/>
                </a:buClr>
                <a:buSzPct val="25000"/>
              </a:pPr>
              <a:t>‹#›</a:t>
            </a:fld>
            <a:endParaRPr lang="en-US" sz="1200">
              <a:solidFill>
                <a:srgbClr val="888888"/>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Shape 54"/>
          <p:cNvSpPr/>
          <p:nvPr/>
        </p:nvSpPr>
        <p:spPr>
          <a:xfrm>
            <a:off x="0" y="1"/>
            <a:ext cx="9144000" cy="1210235"/>
          </a:xfrm>
          <a:custGeom>
            <a:avLst/>
            <a:gdLst/>
            <a:ahLst/>
            <a:cxnLst/>
            <a:rect l="0" t="0" r="0" b="0"/>
            <a:pathLst>
              <a:path w="120000" h="120000" extrusionOk="0">
                <a:moveTo>
                  <a:pt x="0" y="119999"/>
                </a:moveTo>
                <a:lnTo>
                  <a:pt x="119999" y="119999"/>
                </a:lnTo>
                <a:lnTo>
                  <a:pt x="119999" y="0"/>
                </a:lnTo>
                <a:lnTo>
                  <a:pt x="0" y="0"/>
                </a:lnTo>
                <a:lnTo>
                  <a:pt x="0" y="119999"/>
                </a:lnTo>
                <a:close/>
              </a:path>
            </a:pathLst>
          </a:custGeom>
          <a:solidFill>
            <a:srgbClr val="5F5F5F"/>
          </a:solidFill>
          <a:ln>
            <a:noFill/>
          </a:ln>
        </p:spPr>
        <p:txBody>
          <a:bodyPr wrap="square" lIns="0" tIns="0" rIns="0" bIns="0" anchor="t" anchorCtr="0">
            <a:noAutofit/>
          </a:bodyPr>
          <a:lstStyle/>
          <a:p>
            <a:pPr marL="0" marR="0" lvl="0" indent="-101589"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sp>
        <p:nvSpPr>
          <p:cNvPr id="55" name="Shape 55"/>
          <p:cNvSpPr/>
          <p:nvPr/>
        </p:nvSpPr>
        <p:spPr>
          <a:xfrm>
            <a:off x="207838" y="201725"/>
            <a:ext cx="1870375" cy="791537"/>
          </a:xfrm>
          <a:prstGeom prst="rect">
            <a:avLst/>
          </a:prstGeom>
          <a:blipFill rotWithShape="1">
            <a:blip r:embed="rId5">
              <a:alphaModFix/>
            </a:blip>
            <a:stretch>
              <a:fillRect/>
            </a:stretch>
          </a:blipFill>
          <a:ln>
            <a:noFill/>
          </a:ln>
        </p:spPr>
        <p:txBody>
          <a:bodyPr wrap="square" lIns="0" tIns="0" rIns="0" bIns="0" anchor="t" anchorCtr="0">
            <a:noAutofit/>
          </a:bodyPr>
          <a:lstStyle/>
          <a:p>
            <a:pPr marL="0" marR="0" lvl="0" indent="-101589"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sp>
        <p:nvSpPr>
          <p:cNvPr id="56" name="Shape 56"/>
          <p:cNvSpPr/>
          <p:nvPr/>
        </p:nvSpPr>
        <p:spPr>
          <a:xfrm>
            <a:off x="1458836" y="401712"/>
            <a:ext cx="56573" cy="58271"/>
          </a:xfrm>
          <a:custGeom>
            <a:avLst/>
            <a:gdLst/>
            <a:ahLst/>
            <a:cxnLst/>
            <a:rect l="0" t="0" r="0" b="0"/>
            <a:pathLst>
              <a:path w="120000" h="120000" extrusionOk="0">
                <a:moveTo>
                  <a:pt x="66920" y="0"/>
                </a:moveTo>
                <a:lnTo>
                  <a:pt x="37829" y="4633"/>
                </a:lnTo>
                <a:lnTo>
                  <a:pt x="14882" y="17858"/>
                </a:lnTo>
                <a:lnTo>
                  <a:pt x="0" y="37428"/>
                </a:lnTo>
                <a:lnTo>
                  <a:pt x="1249" y="70729"/>
                </a:lnTo>
                <a:lnTo>
                  <a:pt x="10470" y="95006"/>
                </a:lnTo>
                <a:lnTo>
                  <a:pt x="26094" y="110763"/>
                </a:lnTo>
                <a:lnTo>
                  <a:pt x="46549" y="118508"/>
                </a:lnTo>
                <a:lnTo>
                  <a:pt x="58808" y="119534"/>
                </a:lnTo>
                <a:lnTo>
                  <a:pt x="86553" y="114330"/>
                </a:lnTo>
                <a:lnTo>
                  <a:pt x="107541" y="99866"/>
                </a:lnTo>
                <a:lnTo>
                  <a:pt x="119936" y="77867"/>
                </a:lnTo>
                <a:lnTo>
                  <a:pt x="117005" y="46993"/>
                </a:lnTo>
                <a:lnTo>
                  <a:pt x="105917" y="23342"/>
                </a:lnTo>
                <a:lnTo>
                  <a:pt x="88583" y="7486"/>
                </a:lnTo>
                <a:lnTo>
                  <a:pt x="66920" y="0"/>
                </a:lnTo>
                <a:close/>
              </a:path>
            </a:pathLst>
          </a:custGeom>
          <a:solidFill>
            <a:srgbClr val="ECB329"/>
          </a:solidFill>
          <a:ln>
            <a:noFill/>
          </a:ln>
        </p:spPr>
        <p:txBody>
          <a:bodyPr wrap="square" lIns="0" tIns="0" rIns="0" bIns="0" anchor="t" anchorCtr="0">
            <a:noAutofit/>
          </a:bodyPr>
          <a:lstStyle/>
          <a:p>
            <a:pPr marL="0" marR="0" lvl="0" indent="-101589"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sp>
        <p:nvSpPr>
          <p:cNvPr id="57" name="Shape 57"/>
          <p:cNvSpPr txBox="1">
            <a:spLocks noGrp="1"/>
          </p:cNvSpPr>
          <p:nvPr>
            <p:ph type="title"/>
          </p:nvPr>
        </p:nvSpPr>
        <p:spPr>
          <a:xfrm>
            <a:off x="457221" y="274339"/>
            <a:ext cx="8229599"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800" b="0" i="0" u="none" strike="noStrike" cap="none">
                <a:solidFill>
                  <a:srgbClr val="000000"/>
                </a:solidFill>
                <a:latin typeface="Calibri"/>
                <a:ea typeface="Calibri"/>
                <a:cs typeface="Calibri"/>
                <a:sym typeface="Calibri"/>
              </a:defRPr>
            </a:lvl1pPr>
            <a:lvl2pPr lvl="1" indent="0">
              <a:spcBef>
                <a:spcPts val="0"/>
              </a:spcBef>
              <a:buSzPct val="100000"/>
              <a:buFont typeface="Arial"/>
              <a:buNone/>
              <a:defRPr sz="1800"/>
            </a:lvl2pPr>
            <a:lvl3pPr lvl="2" indent="0">
              <a:spcBef>
                <a:spcPts val="0"/>
              </a:spcBef>
              <a:buSzPct val="100000"/>
              <a:buFont typeface="Arial"/>
              <a:buNone/>
              <a:defRPr sz="1800"/>
            </a:lvl3pPr>
            <a:lvl4pPr lvl="3" indent="0">
              <a:spcBef>
                <a:spcPts val="0"/>
              </a:spcBef>
              <a:buSzPct val="100000"/>
              <a:buFont typeface="Arial"/>
              <a:buNone/>
              <a:defRPr sz="1800"/>
            </a:lvl4pPr>
            <a:lvl5pPr lvl="4" indent="0">
              <a:spcBef>
                <a:spcPts val="0"/>
              </a:spcBef>
              <a:buSzPct val="100000"/>
              <a:buFont typeface="Arial"/>
              <a:buNone/>
              <a:defRPr sz="1800"/>
            </a:lvl5pPr>
            <a:lvl6pPr lvl="5" indent="0">
              <a:spcBef>
                <a:spcPts val="0"/>
              </a:spcBef>
              <a:buSzPct val="100000"/>
              <a:buFont typeface="Arial"/>
              <a:buNone/>
              <a:defRPr sz="1800"/>
            </a:lvl6pPr>
            <a:lvl7pPr lvl="6" indent="0">
              <a:spcBef>
                <a:spcPts val="0"/>
              </a:spcBef>
              <a:buSzPct val="100000"/>
              <a:buFont typeface="Arial"/>
              <a:buNone/>
              <a:defRPr sz="1800"/>
            </a:lvl7pPr>
            <a:lvl8pPr lvl="7" indent="0">
              <a:spcBef>
                <a:spcPts val="0"/>
              </a:spcBef>
              <a:buSzPct val="100000"/>
              <a:buFont typeface="Arial"/>
              <a:buNone/>
              <a:defRPr sz="1800"/>
            </a:lvl8pPr>
            <a:lvl9pPr lvl="8" indent="0">
              <a:spcBef>
                <a:spcPts val="0"/>
              </a:spcBef>
              <a:buSzPct val="100000"/>
              <a:buFont typeface="Arial"/>
              <a:buNone/>
              <a:defRPr sz="1800"/>
            </a:lvl9pPr>
          </a:lstStyle>
          <a:p>
            <a:endParaRPr/>
          </a:p>
        </p:txBody>
      </p:sp>
      <p:sp>
        <p:nvSpPr>
          <p:cNvPr id="58" name="Shape 58"/>
          <p:cNvSpPr txBox="1">
            <a:spLocks noGrp="1"/>
          </p:cNvSpPr>
          <p:nvPr>
            <p:ph type="body" idx="1"/>
          </p:nvPr>
        </p:nvSpPr>
        <p:spPr>
          <a:xfrm>
            <a:off x="457221" y="1577359"/>
            <a:ext cx="8229599" cy="276999"/>
          </a:xfrm>
          <a:prstGeom prst="rect">
            <a:avLst/>
          </a:prstGeom>
          <a:noFill/>
          <a:ln>
            <a:noFill/>
          </a:ln>
        </p:spPr>
        <p:txBody>
          <a:bodyPr wrap="square" lIns="91416" tIns="91416" rIns="91416" bIns="91416" anchor="t" anchorCtr="0"/>
          <a:lstStyle>
            <a:lvl1pPr marL="0" marR="0" lvl="0" indent="11430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1pPr>
            <a:lvl2pPr marL="409619" marR="0" lvl="1" indent="111081"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2pPr>
            <a:lvl3pPr marL="819239" marR="0" lvl="2" indent="10786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3pPr>
            <a:lvl4pPr marL="1228860" marR="0" lvl="3" indent="10464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4pPr>
            <a:lvl5pPr marL="1638479" marR="0" lvl="4" indent="11412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5pPr>
            <a:lvl6pPr marL="2048101" marR="0" lvl="5" indent="11089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6pPr>
            <a:lvl7pPr marL="2457721" marR="0" lvl="6" indent="10767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7pPr>
            <a:lvl8pPr marL="2867341" marR="0" lvl="7" indent="104458"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8pPr>
            <a:lvl9pPr marL="3276960" marR="0" lvl="8" indent="11393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08981" y="6377944"/>
            <a:ext cx="2926079" cy="246221"/>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457200" y="6377944"/>
            <a:ext cx="2103120" cy="246221"/>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83680" y="6377944"/>
            <a:ext cx="2103120" cy="246221"/>
          </a:xfrm>
          <a:prstGeom prst="rect">
            <a:avLst/>
          </a:prstGeom>
          <a:noFill/>
          <a:ln>
            <a:noFill/>
          </a:ln>
        </p:spPr>
        <p:txBody>
          <a:bodyPr wrap="square" lIns="0" tIns="0" rIns="0" bIns="0" anchor="t" anchorCtr="0">
            <a:noAutofit/>
          </a:bodyPr>
          <a:lstStyle/>
          <a:p>
            <a:pPr indent="-25398" algn="r">
              <a:buClr>
                <a:srgbClr val="888888"/>
              </a:buClr>
              <a:buSzPct val="25000"/>
            </a:pPr>
            <a:fld id="{00000000-1234-1234-1234-123412341234}" type="slidenum">
              <a:rPr lang="en-US" sz="1600" smtClean="0">
                <a:solidFill>
                  <a:srgbClr val="888888"/>
                </a:solidFill>
                <a:latin typeface="Calibri"/>
                <a:ea typeface="Calibri"/>
                <a:cs typeface="Calibri"/>
                <a:sym typeface="Calibri"/>
              </a:rPr>
              <a:pPr indent="-25398" algn="r">
                <a:buClr>
                  <a:srgbClr val="888888"/>
                </a:buClr>
                <a:buSzPct val="25000"/>
              </a:pPr>
              <a:t>‹#›</a:t>
            </a:fld>
            <a:endParaRPr lang="en-US" sz="16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6" r:id="rId1"/>
    <p:sldLayoutId id="2147483658" r:id="rId2"/>
    <p:sldLayoutId id="2147483659"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Shape 91"/>
          <p:cNvSpPr/>
          <p:nvPr/>
        </p:nvSpPr>
        <p:spPr>
          <a:xfrm>
            <a:off x="0" y="1"/>
            <a:ext cx="9144000" cy="1210235"/>
          </a:xfrm>
          <a:custGeom>
            <a:avLst/>
            <a:gdLst/>
            <a:ahLst/>
            <a:cxnLst/>
            <a:rect l="0" t="0" r="0" b="0"/>
            <a:pathLst>
              <a:path w="120000" h="120000" extrusionOk="0">
                <a:moveTo>
                  <a:pt x="0" y="119999"/>
                </a:moveTo>
                <a:lnTo>
                  <a:pt x="119999" y="119999"/>
                </a:lnTo>
                <a:lnTo>
                  <a:pt x="119999" y="0"/>
                </a:lnTo>
                <a:lnTo>
                  <a:pt x="0" y="0"/>
                </a:lnTo>
                <a:lnTo>
                  <a:pt x="0" y="119999"/>
                </a:lnTo>
                <a:close/>
              </a:path>
            </a:pathLst>
          </a:custGeom>
          <a:solidFill>
            <a:srgbClr val="5F5F5F"/>
          </a:solidFill>
          <a:ln>
            <a:noFill/>
          </a:ln>
        </p:spPr>
        <p:txBody>
          <a:bodyPr wrap="square" lIns="0" tIns="0" rIns="0" bIns="0" anchor="t" anchorCtr="0">
            <a:noAutofit/>
          </a:bodyPr>
          <a:lstStyle/>
          <a:p>
            <a:pPr marL="0" marR="0" lvl="0" indent="-114289"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92" name="Shape 92"/>
          <p:cNvSpPr/>
          <p:nvPr/>
        </p:nvSpPr>
        <p:spPr>
          <a:xfrm>
            <a:off x="207819" y="201707"/>
            <a:ext cx="1870364" cy="791416"/>
          </a:xfrm>
          <a:prstGeom prst="rect">
            <a:avLst/>
          </a:prstGeom>
          <a:blipFill rotWithShape="1">
            <a:blip r:embed="rId7">
              <a:alphaModFix/>
            </a:blip>
            <a:stretch>
              <a:fillRect/>
            </a:stretch>
          </a:blipFill>
          <a:ln>
            <a:noFill/>
          </a:ln>
        </p:spPr>
        <p:txBody>
          <a:bodyPr wrap="square" lIns="0" tIns="0" rIns="0" bIns="0" anchor="t" anchorCtr="0">
            <a:noAutofit/>
          </a:bodyPr>
          <a:lstStyle/>
          <a:p>
            <a:pPr marL="0" marR="0" lvl="0" indent="-114289"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Calibri"/>
              <a:ea typeface="Calibri"/>
              <a:cs typeface="Calibri"/>
              <a:sym typeface="Calibri"/>
            </a:endParaRPr>
          </a:p>
        </p:txBody>
      </p:sp>
      <p:sp>
        <p:nvSpPr>
          <p:cNvPr id="93" name="Shape 93"/>
          <p:cNvSpPr/>
          <p:nvPr/>
        </p:nvSpPr>
        <p:spPr>
          <a:xfrm>
            <a:off x="1459059" y="402018"/>
            <a:ext cx="56284" cy="57431"/>
          </a:xfrm>
          <a:custGeom>
            <a:avLst/>
            <a:gdLst/>
            <a:ahLst/>
            <a:cxnLst/>
            <a:rect l="0" t="0" r="0" b="0"/>
            <a:pathLst>
              <a:path w="120000" h="120000" extrusionOk="0">
                <a:moveTo>
                  <a:pt x="66920" y="0"/>
                </a:moveTo>
                <a:lnTo>
                  <a:pt x="37829" y="4633"/>
                </a:lnTo>
                <a:lnTo>
                  <a:pt x="14882" y="17858"/>
                </a:lnTo>
                <a:lnTo>
                  <a:pt x="0" y="37428"/>
                </a:lnTo>
                <a:lnTo>
                  <a:pt x="1249" y="70729"/>
                </a:lnTo>
                <a:lnTo>
                  <a:pt x="10470" y="95006"/>
                </a:lnTo>
                <a:lnTo>
                  <a:pt x="26094" y="110763"/>
                </a:lnTo>
                <a:lnTo>
                  <a:pt x="46549" y="118508"/>
                </a:lnTo>
                <a:lnTo>
                  <a:pt x="58808" y="119534"/>
                </a:lnTo>
                <a:lnTo>
                  <a:pt x="86553" y="114330"/>
                </a:lnTo>
                <a:lnTo>
                  <a:pt x="107541" y="99866"/>
                </a:lnTo>
                <a:lnTo>
                  <a:pt x="119936" y="77867"/>
                </a:lnTo>
                <a:lnTo>
                  <a:pt x="117005" y="46993"/>
                </a:lnTo>
                <a:lnTo>
                  <a:pt x="105917" y="23342"/>
                </a:lnTo>
                <a:lnTo>
                  <a:pt x="88583" y="7486"/>
                </a:lnTo>
                <a:lnTo>
                  <a:pt x="66920" y="0"/>
                </a:lnTo>
                <a:close/>
              </a:path>
            </a:pathLst>
          </a:custGeom>
          <a:solidFill>
            <a:srgbClr val="ECB329"/>
          </a:solidFill>
          <a:ln>
            <a:noFill/>
          </a:ln>
        </p:spPr>
        <p:txBody>
          <a:bodyPr wrap="square" lIns="0" tIns="0" rIns="0" bIns="0" anchor="t" anchorCtr="0">
            <a:noAutofit/>
          </a:bodyPr>
          <a:lstStyle/>
          <a:p>
            <a:pPr marL="0" marR="0" lvl="0" indent="-114289"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94" name="Shape 94"/>
          <p:cNvSpPr txBox="1">
            <a:spLocks noGrp="1"/>
          </p:cNvSpPr>
          <p:nvPr>
            <p:ph type="title"/>
          </p:nvPr>
        </p:nvSpPr>
        <p:spPr>
          <a:xfrm>
            <a:off x="457502" y="274558"/>
            <a:ext cx="822902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chemeClr val="dk2"/>
              </a:buClr>
              <a:buSzPct val="100000"/>
              <a:buFont typeface="Calibri"/>
              <a:buNone/>
              <a:defRPr sz="18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Clr>
                <a:schemeClr val="dk2"/>
              </a:buClr>
              <a:buSzPct val="100000"/>
              <a:buFont typeface="Calibri"/>
              <a:buNone/>
              <a:defRPr sz="18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Clr>
                <a:schemeClr val="dk2"/>
              </a:buClr>
              <a:buSzPct val="100000"/>
              <a:buFont typeface="Calibri"/>
              <a:buNone/>
              <a:defRPr sz="18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Clr>
                <a:schemeClr val="dk2"/>
              </a:buClr>
              <a:buSzPct val="100000"/>
              <a:buFont typeface="Calibri"/>
              <a:buNone/>
              <a:defRPr sz="18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Clr>
                <a:schemeClr val="dk2"/>
              </a:buClr>
              <a:buSzPct val="100000"/>
              <a:buFont typeface="Calibri"/>
              <a:buNone/>
              <a:defRPr sz="1800" b="0" i="0" u="none" strike="noStrike" cap="none">
                <a:solidFill>
                  <a:schemeClr val="dk2"/>
                </a:solidFill>
                <a:latin typeface="Calibri"/>
                <a:ea typeface="Calibri"/>
                <a:cs typeface="Calibri"/>
                <a:sym typeface="Calibri"/>
              </a:defRPr>
            </a:lvl5pPr>
            <a:lvl6pPr marL="409907" marR="0" lvl="5" indent="-3507" algn="ctr" rtl="0">
              <a:spcBef>
                <a:spcPts val="0"/>
              </a:spcBef>
              <a:spcAft>
                <a:spcPts val="0"/>
              </a:spcAft>
              <a:buClr>
                <a:schemeClr val="dk2"/>
              </a:buClr>
              <a:buSzPct val="100000"/>
              <a:buFont typeface="Calibri"/>
              <a:buNone/>
              <a:defRPr sz="1800" b="0" i="0" u="none" strike="noStrike" cap="none">
                <a:solidFill>
                  <a:schemeClr val="dk2"/>
                </a:solidFill>
                <a:latin typeface="Calibri"/>
                <a:ea typeface="Calibri"/>
                <a:cs typeface="Calibri"/>
                <a:sym typeface="Calibri"/>
              </a:defRPr>
            </a:lvl6pPr>
            <a:lvl7pPr marL="819815" marR="0" lvl="6" indent="-7014" algn="ctr" rtl="0">
              <a:spcBef>
                <a:spcPts val="0"/>
              </a:spcBef>
              <a:spcAft>
                <a:spcPts val="0"/>
              </a:spcAft>
              <a:buClr>
                <a:schemeClr val="dk2"/>
              </a:buClr>
              <a:buSzPct val="100000"/>
              <a:buFont typeface="Calibri"/>
              <a:buNone/>
              <a:defRPr sz="1800" b="0" i="0" u="none" strike="noStrike" cap="none">
                <a:solidFill>
                  <a:schemeClr val="dk2"/>
                </a:solidFill>
                <a:latin typeface="Calibri"/>
                <a:ea typeface="Calibri"/>
                <a:cs typeface="Calibri"/>
                <a:sym typeface="Calibri"/>
              </a:defRPr>
            </a:lvl7pPr>
            <a:lvl8pPr marL="1229723" marR="0" lvl="7" indent="-10523" algn="ctr" rtl="0">
              <a:spcBef>
                <a:spcPts val="0"/>
              </a:spcBef>
              <a:spcAft>
                <a:spcPts val="0"/>
              </a:spcAft>
              <a:buClr>
                <a:schemeClr val="dk2"/>
              </a:buClr>
              <a:buSzPct val="100000"/>
              <a:buFont typeface="Calibri"/>
              <a:buNone/>
              <a:defRPr sz="1800" b="0" i="0" u="none" strike="noStrike" cap="none">
                <a:solidFill>
                  <a:schemeClr val="dk2"/>
                </a:solidFill>
                <a:latin typeface="Calibri"/>
                <a:ea typeface="Calibri"/>
                <a:cs typeface="Calibri"/>
                <a:sym typeface="Calibri"/>
              </a:defRPr>
            </a:lvl8pPr>
            <a:lvl9pPr marL="1639630" marR="0" lvl="8" indent="-1329" algn="ctr" rtl="0">
              <a:spcBef>
                <a:spcPts val="0"/>
              </a:spcBef>
              <a:spcAft>
                <a:spcPts val="0"/>
              </a:spcAft>
              <a:buClr>
                <a:schemeClr val="dk2"/>
              </a:buClr>
              <a:buSzPct val="100000"/>
              <a:buFont typeface="Calibri"/>
              <a:buNone/>
              <a:defRPr sz="1800" b="0" i="0" u="none" strike="noStrike" cap="none">
                <a:solidFill>
                  <a:schemeClr val="dk2"/>
                </a:solidFill>
                <a:latin typeface="Calibri"/>
                <a:ea typeface="Calibri"/>
                <a:cs typeface="Calibri"/>
                <a:sym typeface="Calibri"/>
              </a:defRPr>
            </a:lvl9pPr>
          </a:lstStyle>
          <a:p>
            <a:endParaRPr/>
          </a:p>
        </p:txBody>
      </p:sp>
      <p:sp>
        <p:nvSpPr>
          <p:cNvPr id="95" name="Shape 95"/>
          <p:cNvSpPr txBox="1">
            <a:spLocks noGrp="1"/>
          </p:cNvSpPr>
          <p:nvPr>
            <p:ph type="body" idx="1"/>
          </p:nvPr>
        </p:nvSpPr>
        <p:spPr>
          <a:xfrm>
            <a:off x="457502" y="1577242"/>
            <a:ext cx="8229023" cy="276999"/>
          </a:xfrm>
          <a:prstGeom prst="rect">
            <a:avLst/>
          </a:prstGeom>
          <a:noFill/>
          <a:ln>
            <a:noFill/>
          </a:ln>
        </p:spPr>
        <p:txBody>
          <a:bodyPr wrap="square" lIns="91416" tIns="91416" rIns="91416" bIns="91416" anchor="t" anchorCtr="0"/>
          <a:lstStyle>
            <a:lvl1pPr marL="0" marR="0" lvl="0" indent="114300" algn="l" rtl="0">
              <a:lnSpc>
                <a:spcPct val="100000"/>
              </a:lnSpc>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1pPr>
            <a:lvl2pPr marL="408483" marR="0" lvl="1" indent="112216" algn="l" rtl="0">
              <a:lnSpc>
                <a:spcPct val="100000"/>
              </a:lnSpc>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2pPr>
            <a:lvl3pPr marL="818390" marR="0" lvl="2" indent="108710" algn="l" rtl="0">
              <a:lnSpc>
                <a:spcPct val="100000"/>
              </a:lnSpc>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3pPr>
            <a:lvl4pPr marL="1228299" marR="0" lvl="3" indent="105201" algn="l" rtl="0">
              <a:lnSpc>
                <a:spcPct val="100000"/>
              </a:lnSpc>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4pPr>
            <a:lvl5pPr marL="1638207" marR="0" lvl="4" indent="101693" algn="l" rtl="0">
              <a:lnSpc>
                <a:spcPct val="100000"/>
              </a:lnSpc>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5pPr>
            <a:lvl6pPr marL="2048580" marR="0" lvl="5" indent="11042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6pPr>
            <a:lvl7pPr marL="2458296" marR="0" lvl="6" indent="107103"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7pPr>
            <a:lvl8pPr marL="2868011" marR="0" lvl="7" indent="10378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8pPr>
            <a:lvl9pPr marL="3277727" marR="0" lvl="8" indent="113172"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9pPr>
          </a:lstStyle>
          <a:p>
            <a:endParaRPr/>
          </a:p>
        </p:txBody>
      </p:sp>
      <p:sp>
        <p:nvSpPr>
          <p:cNvPr id="96" name="Shape 96"/>
          <p:cNvSpPr txBox="1">
            <a:spLocks noGrp="1"/>
          </p:cNvSpPr>
          <p:nvPr>
            <p:ph type="ftr" idx="11"/>
          </p:nvPr>
        </p:nvSpPr>
        <p:spPr>
          <a:xfrm>
            <a:off x="3108616" y="6377554"/>
            <a:ext cx="292677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a:off x="457493" y="6377554"/>
            <a:ext cx="2102715"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583799" y="6377554"/>
            <a:ext cx="2102716" cy="276999"/>
          </a:xfrm>
          <a:prstGeom prst="rect">
            <a:avLst/>
          </a:prstGeom>
          <a:noFill/>
          <a:ln>
            <a:noFill/>
          </a:ln>
        </p:spPr>
        <p:txBody>
          <a:bodyPr wrap="square" lIns="0" tIns="0" rIns="0" bIns="0" anchor="t" anchorCtr="0">
            <a:noAutofit/>
          </a:bodyPr>
          <a:lstStyle/>
          <a:p>
            <a:pPr indent="-28574" algn="r">
              <a:buClr>
                <a:srgbClr val="898989"/>
              </a:buClr>
              <a:buSzPct val="25000"/>
            </a:pPr>
            <a:fld id="{00000000-1234-1234-1234-123412341234}" type="slidenum">
              <a:rPr lang="en-US" sz="1900" smtClean="0">
                <a:solidFill>
                  <a:srgbClr val="898989"/>
                </a:solidFill>
                <a:latin typeface="Calibri"/>
                <a:ea typeface="Calibri"/>
                <a:cs typeface="Calibri"/>
                <a:sym typeface="Calibri"/>
              </a:rPr>
              <a:pPr indent="-28574" algn="r">
                <a:buClr>
                  <a:srgbClr val="898989"/>
                </a:buClr>
                <a:buSzPct val="25000"/>
              </a:pPr>
              <a:t>‹#›</a:t>
            </a:fld>
            <a:endParaRPr lang="en-US" sz="1900">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nytimes.com/2016/01/12/nyregion/new-york-citys-high-school-graduation-rate-tops-70.html" TargetMode="External"/><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respectabilityusa.com/2014/08/workers-with-disabilities-help-hospitals-help-patients/" TargetMode="External"/><Relationship Id="rId7"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2.jpg"/><Relationship Id="rId5" Type="http://schemas.openxmlformats.org/officeDocument/2006/relationships/hyperlink" Target="http://respectabilityusa.com/2014/08/young-people-with-disabilities-help-senior-citizens-provide-excellent-workforce-for-the-future/" TargetMode="External"/><Relationship Id="rId4" Type="http://schemas.openxmlformats.org/officeDocument/2006/relationships/hyperlink" Target="http://respectabilityusa.com/2015/06/best-practices-in-youth-employment-for-people-with-disabiliti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1.eeoc.gov/laws/regulations/qanda-ada-disabilities-final-rule.cfm?renderforprint=1"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hyperlink" Target="http://respectabilityusa.com/2015/01/implementing-the-workforce-investment-and-opportunity-act-wioa-and-the-national-governors-associations-better-bottom-line-employing-people-with-disabilities-lessons-from-the-front-line/" TargetMode="External"/><Relationship Id="rId4" Type="http://schemas.openxmlformats.org/officeDocument/2006/relationships/hyperlink" Target="http://respectabilityusa.com/2014/08/youth-with-disabilities-help-make-government-work-better/"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hyperlink" Target="https://labor.ny.gov/workforcenypartners/lwda/nyc-regional-plan-2016.pdf" TargetMode="External"/><Relationship Id="rId7" Type="http://schemas.openxmlformats.org/officeDocument/2006/relationships/image" Target="../media/image28.jpg"/><Relationship Id="rId2" Type="http://schemas.openxmlformats.org/officeDocument/2006/relationships/hyperlink" Target="http://respectabilityusa.com/2015/02/best-practices-and-success-in-inclusive-employment-in-the-hospitality-sector/" TargetMode="External"/><Relationship Id="rId1" Type="http://schemas.openxmlformats.org/officeDocument/2006/relationships/slideLayout" Target="../slideLayouts/slideLayout10.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hyperlink" Target="http://www.google.com/imgres?imgurl=http://i0.bookcdn.com/data/Photos/OriginalPhoto/181/18150/18150932/Embassy-Suites-Omaha-La-Vista-Hotel--Conference-Center-photos-Interior.JPEG&amp;imgrefurl=http://www.booked.net/hotel/embassy-suites-omaha-la-vista-hotel-conference-center-ne-78640&amp;h=480&amp;w=640&amp;tbnid=Il3StcoJumqBiM:&amp;zoom=1&amp;docid=JQa4OObFffUHDM&amp;ei=iCifU8LeLI60yASo6oAQ&amp;tbm=isch&amp;ved=0CFgQMyg2MDY&amp;iact=rc&amp;uact=3&amp;dur=270&amp;page=2&amp;start=43&amp;ndsp=53" TargetMode="External"/><Relationship Id="rId9"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hyperlink" Target="https://www.fpds.gov/fpdsng_cms/index.php/en/reports/62-top-100-contractors-report3.html" TargetMode="External"/><Relationship Id="rId2" Type="http://schemas.openxmlformats.org/officeDocument/2006/relationships/hyperlink" Target="https://www.usaspending.gov/Pages/TextView.aspx?data=StateMostFundedRecipientsByAwardType&amp;AwardType=C&amp;statecode=NY&amp;fiscalyear=2017"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www1.nyc.gov/site/diversity/index.page" TargetMode="External"/><Relationship Id="rId2" Type="http://schemas.openxmlformats.org/officeDocument/2006/relationships/hyperlink" Target="https://www.labor.ny.gov/stats/PDFs/New-York-Motion-Picture-Industry.pdf"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projectsearch.us/"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hyperlink" Target="http://www1.nyc.gov/site/mopd/employment/nyc-at-work.page" TargetMode="External"/><Relationship Id="rId1" Type="http://schemas.openxmlformats.org/officeDocument/2006/relationships/slideLayout" Target="../slideLayouts/slideLayout9.xml"/><Relationship Id="rId4" Type="http://schemas.openxmlformats.org/officeDocument/2006/relationships/hyperlink" Target="http://www1.nyc.gov/site/mopd/employment/nyc-at-work-video-series.pag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hyperlink" Target="http://www.nyc.gov/html/mopd/downloads/pdf/ACCESS_NYC_updated.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understood.org/en" TargetMode="External"/><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bit.ly/DesignDeliver"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rubistar.4teachers.org/index.php"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 TargetMode="External"/><Relationship Id="rId2" Type="http://schemas.openxmlformats.org/officeDocument/2006/relationships/hyperlink" Target="http://www.livebinders.com/" TargetMode="External"/><Relationship Id="rId1" Type="http://schemas.openxmlformats.org/officeDocument/2006/relationships/slideLayout" Target="../slideLayouts/slideLayout9.xml"/><Relationship Id="rId6" Type="http://schemas.openxmlformats.org/officeDocument/2006/relationships/hyperlink" Target="https://app.bitly.com/bitlinks" TargetMode="External"/><Relationship Id="rId5" Type="http://schemas.openxmlformats.org/officeDocument/2006/relationships/hyperlink" Target="http://www.google.com/" TargetMode="External"/><Relationship Id="rId4" Type="http://schemas.openxmlformats.org/officeDocument/2006/relationships/hyperlink" Target="http://rubistar.4teachers.org/index.php"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0.xml"/><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dol.gov/odep/" TargetMode="Externa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employmentfirst.leadcenter.org/" TargetMode="External"/><Relationship Id="rId2" Type="http://schemas.openxmlformats.org/officeDocument/2006/relationships/hyperlink" Target="https://www.dol.gov/cgi-bin/leave-dol.asp?exiturl=http://www.leadcenter.org/&amp;exitTitle=www.leadcenter.org" TargetMode="External"/><Relationship Id="rId1" Type="http://schemas.openxmlformats.org/officeDocument/2006/relationships/slideLayout" Target="../slideLayouts/slideLayout14.xml"/><Relationship Id="rId6" Type="http://schemas.openxmlformats.org/officeDocument/2006/relationships/hyperlink" Target="https://www.dol.gov/odep/resources/lead.htm" TargetMode="External"/><Relationship Id="rId5" Type="http://schemas.openxmlformats.org/officeDocument/2006/relationships/image" Target="../media/image50.jpeg"/><Relationship Id="rId4" Type="http://schemas.openxmlformats.org/officeDocument/2006/relationships/hyperlink" Target="https://www.dol.gov/cgi-bin/leave-dol.asp?exiturl=http://www.leadcenter.org/news/newsletters/lead-september-2015/&amp;exitTitle=www.leadcenter.org"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dol.gov/odep/resources/NCWD.htm" TargetMode="External"/><Relationship Id="rId3" Type="http://schemas.openxmlformats.org/officeDocument/2006/relationships/hyperlink" Target="http://www.ncwd-youth.info/guideposts/" TargetMode="External"/><Relationship Id="rId7" Type="http://schemas.openxmlformats.org/officeDocument/2006/relationships/image" Target="../media/image51.jpeg"/><Relationship Id="rId2" Type="http://schemas.openxmlformats.org/officeDocument/2006/relationships/hyperlink" Target="https://www.dol.gov/cgi-bin/leave-dol.asp?exiturl=http://www.ncwd-youth.info/&amp;exitTitle=www.ncwd-youth.info" TargetMode="External"/><Relationship Id="rId1" Type="http://schemas.openxmlformats.org/officeDocument/2006/relationships/slideLayout" Target="../slideLayouts/slideLayout14.xml"/><Relationship Id="rId6" Type="http://schemas.openxmlformats.org/officeDocument/2006/relationships/hyperlink" Target="http://www.ncwd-youth.info/youth-development/" TargetMode="External"/><Relationship Id="rId5" Type="http://schemas.openxmlformats.org/officeDocument/2006/relationships/hyperlink" Target="http://www.ncwd-youth.info/professional-development/" TargetMode="External"/><Relationship Id="rId4" Type="http://schemas.openxmlformats.org/officeDocument/2006/relationships/hyperlink" Target="http://www.ncwd-youth.info/ilp/"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peatworks.org/techcheck" TargetMode="External"/><Relationship Id="rId2" Type="http://schemas.openxmlformats.org/officeDocument/2006/relationships/hyperlink" Target="http://www.peatworks.org/" TargetMode="External"/><Relationship Id="rId1" Type="http://schemas.openxmlformats.org/officeDocument/2006/relationships/slideLayout" Target="../slideLayouts/slideLayout14.xml"/><Relationship Id="rId5" Type="http://schemas.openxmlformats.org/officeDocument/2006/relationships/hyperlink" Target="https://www.dol.gov/odep/resources/PEAT.htm" TargetMode="External"/><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hyperlink" Target="http://www.askearn.org/wp-content/uploads/2016/07/EARN-Self-ID-Fact-Sheet.pdf" TargetMode="External"/><Relationship Id="rId2" Type="http://schemas.openxmlformats.org/officeDocument/2006/relationships/hyperlink" Target="http://www.askearn.org/" TargetMode="External"/><Relationship Id="rId1" Type="http://schemas.openxmlformats.org/officeDocument/2006/relationships/slideLayout" Target="../slideLayouts/slideLayout9.xml"/><Relationship Id="rId6" Type="http://schemas.openxmlformats.org/officeDocument/2006/relationships/hyperlink" Target="http://www.askearn.org/stepstosuccess/" TargetMode="External"/><Relationship Id="rId5" Type="http://schemas.openxmlformats.org/officeDocument/2006/relationships/hyperlink" Target="http://www.askearn.org/wp-content/uploads/docs/businessstrategiesthatwork.pdf" TargetMode="External"/><Relationship Id="rId4" Type="http://schemas.openxmlformats.org/officeDocument/2006/relationships/hyperlink" Target="http://www.askearn.org/earns-primer-on-disability-inclusion/"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askjan.org/" TargetMode="External"/><Relationship Id="rId1" Type="http://schemas.openxmlformats.org/officeDocument/2006/relationships/slideLayout" Target="../slideLayouts/slideLayout9.xml"/><Relationship Id="rId6" Type="http://schemas.openxmlformats.org/officeDocument/2006/relationships/hyperlink" Target="https://askjan.org/media/lowcosthighimpact.html" TargetMode="External"/><Relationship Id="rId5" Type="http://schemas.openxmlformats.org/officeDocument/2006/relationships/hyperlink" Target="https://askjan.org/training/library.htm" TargetMode="External"/><Relationship Id="rId4" Type="http://schemas.openxmlformats.org/officeDocument/2006/relationships/hyperlink" Target="http://prod.askjan.org/toolkit/"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hyperlink" Target="http://usbln.org/" TargetMode="External"/><Relationship Id="rId5" Type="http://schemas.openxmlformats.org/officeDocument/2006/relationships/image" Target="../media/image56.png"/><Relationship Id="rId4" Type="http://schemas.openxmlformats.org/officeDocument/2006/relationships/hyperlink" Target="https://www.nod.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hyperlink" Target="http://bit.ly/LBDisabilityjobs" TargetMode="External"/><Relationship Id="rId13" Type="http://schemas.openxmlformats.org/officeDocument/2006/relationships/hyperlink" Target="https://www.facebook.com/RespectAbilityUSA" TargetMode="External"/><Relationship Id="rId3" Type="http://schemas.openxmlformats.org/officeDocument/2006/relationships/hyperlink" Target="http://www.disabilitystatistics.org/" TargetMode="External"/><Relationship Id="rId7" Type="http://schemas.openxmlformats.org/officeDocument/2006/relationships/hyperlink" Target="http://wdcrobcolp01.ed.gov/Programs/EROD/org_list.cfm?category_cd=SVR" TargetMode="External"/><Relationship Id="rId12" Type="http://schemas.openxmlformats.org/officeDocument/2006/relationships/hyperlink" Target="https://twitter.com/respect_ability"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hyperlink" Target="https://askjan.org/" TargetMode="External"/><Relationship Id="rId11" Type="http://schemas.openxmlformats.org/officeDocument/2006/relationships/hyperlink" Target="mailto:JenniferM@RespectAbilityUSA.org" TargetMode="External"/><Relationship Id="rId5" Type="http://schemas.openxmlformats.org/officeDocument/2006/relationships/hyperlink" Target="http://www.projectsearch.us/" TargetMode="External"/><Relationship Id="rId10" Type="http://schemas.openxmlformats.org/officeDocument/2006/relationships/hyperlink" Target="http://www.respectability.org/" TargetMode="External"/><Relationship Id="rId4" Type="http://schemas.openxmlformats.org/officeDocument/2006/relationships/hyperlink" Target="http://www.fedspending.org/" TargetMode="External"/><Relationship Id="rId9" Type="http://schemas.openxmlformats.org/officeDocument/2006/relationships/hyperlink" Target="http://bit.ly/MontgomeryCountydisabilityjobs" TargetMode="External"/><Relationship Id="rId14" Type="http://schemas.openxmlformats.org/officeDocument/2006/relationships/hyperlink" Target="http://www.respectabilityusa.or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g"/></Relationships>
</file>

<file path=ppt/slides/_rels/slide6.xml.rels><?xml version="1.0" encoding="UTF-8" standalone="yes"?>
<Relationships xmlns="http://schemas.openxmlformats.org/package/2006/relationships"><Relationship Id="rId8" Type="http://schemas.openxmlformats.org/officeDocument/2006/relationships/hyperlink" Target="http://www.nyc.gov/html/mopd/downloads/pdf/selected-characteristics-disabled-population.pdf" TargetMode="External"/><Relationship Id="rId3" Type="http://schemas.openxmlformats.org/officeDocument/2006/relationships/image" Target="../media/image14.tiff"/><Relationship Id="rId7" Type="http://schemas.openxmlformats.org/officeDocument/2006/relationships/hyperlink" Target="http://www.disabilitycompendium.org/docs/default-source/2014-compendium/2014_compendium.pdf"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www.cidny.org/resources/ADA%20at%2026%20in%20NYC.pdf" TargetMode="External"/><Relationship Id="rId5" Type="http://schemas.openxmlformats.org/officeDocument/2006/relationships/hyperlink" Target="https://factfinder.census.gov/bkmk/table/1.0/en/ACS/15_1YR/B18120/312M200US356203651000" TargetMode="External"/><Relationship Id="rId4" Type="http://schemas.openxmlformats.org/officeDocument/2006/relationships/hyperlink" Target="http://comptroller.nyc.gov/reports/the-state-of-the-citys-economy-and-finances-201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nyc.gov/html/mopd/downloads/pdf/selected-characteristics-disabled-population.pdf"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www.respectability.org/2017/02/24/people-with-disabilities-twice-as-likely-to-be-employed-in-some-states-as-others/"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2" name="Title 1">
            <a:extLst>
              <a:ext uri="{FF2B5EF4-FFF2-40B4-BE49-F238E27FC236}">
                <a16:creationId xmlns:a16="http://schemas.microsoft.com/office/drawing/2014/main" id="{B3BAB956-BE6F-4551-AEAD-C50E125A78DC}"/>
              </a:ext>
            </a:extLst>
          </p:cNvPr>
          <p:cNvSpPr>
            <a:spLocks noGrp="1"/>
          </p:cNvSpPr>
          <p:nvPr>
            <p:ph type="title" idx="4294967295"/>
          </p:nvPr>
        </p:nvSpPr>
        <p:spPr>
          <a:xfrm>
            <a:off x="550621" y="480036"/>
            <a:ext cx="8229600" cy="1143000"/>
          </a:xfrm>
        </p:spPr>
        <p:txBody>
          <a:bodyPr/>
          <a:lstStyle/>
          <a:p>
            <a:r>
              <a:rPr lang="en-US" dirty="0" err="1"/>
              <a:t>RespectAbility</a:t>
            </a:r>
            <a:endParaRPr lang="en-US" dirty="0"/>
          </a:p>
        </p:txBody>
      </p:sp>
      <p:sp>
        <p:nvSpPr>
          <p:cNvPr id="169" name="Shape 169"/>
          <p:cNvSpPr txBox="1">
            <a:spLocks noGrp="1"/>
          </p:cNvSpPr>
          <p:nvPr>
            <p:ph type="subTitle" idx="1"/>
          </p:nvPr>
        </p:nvSpPr>
        <p:spPr>
          <a:xfrm>
            <a:off x="0" y="4602997"/>
            <a:ext cx="9144000" cy="2193840"/>
          </a:xfrm>
          <a:prstGeom prst="rect">
            <a:avLst/>
          </a:prstGeom>
          <a:noFill/>
          <a:ln>
            <a:noFill/>
          </a:ln>
        </p:spPr>
        <p:txBody>
          <a:bodyPr wrap="square" lIns="91266" tIns="45622" rIns="91266" bIns="45622" anchor="t" anchorCtr="0">
            <a:noAutofit/>
          </a:bodyPr>
          <a:lstStyle/>
          <a:p>
            <a:pPr marL="25398">
              <a:lnSpc>
                <a:spcPct val="115000"/>
              </a:lnSpc>
              <a:spcBef>
                <a:spcPts val="0"/>
              </a:spcBef>
              <a:spcAft>
                <a:spcPts val="300"/>
              </a:spcAft>
              <a:buClr>
                <a:schemeClr val="dk1"/>
              </a:buClr>
              <a:buSzPct val="61111"/>
            </a:pPr>
            <a:r>
              <a:rPr lang="en-US" b="1" dirty="0">
                <a:solidFill>
                  <a:schemeClr val="dk1"/>
                </a:solidFill>
                <a:latin typeface="Libre Baskerville"/>
                <a:ea typeface="Libre Baskerville"/>
                <a:cs typeface="Libre Baskerville"/>
                <a:sym typeface="Libre Baskerville"/>
              </a:rPr>
              <a:t>Calvin Harris, Chairman, </a:t>
            </a:r>
            <a:r>
              <a:rPr lang="en-US" b="1" dirty="0" err="1">
                <a:solidFill>
                  <a:schemeClr val="dk1"/>
                </a:solidFill>
                <a:latin typeface="Libre Baskerville"/>
                <a:ea typeface="Libre Baskerville"/>
                <a:cs typeface="Libre Baskerville"/>
                <a:sym typeface="Libre Baskerville"/>
              </a:rPr>
              <a:t>RespectAbility</a:t>
            </a:r>
            <a:endParaRPr lang="en-US" b="1" dirty="0">
              <a:solidFill>
                <a:schemeClr val="dk1"/>
              </a:solidFill>
              <a:latin typeface="Libre Baskerville"/>
              <a:ea typeface="Libre Baskerville"/>
              <a:cs typeface="Libre Baskerville"/>
              <a:sym typeface="Libre Baskerville"/>
            </a:endParaRPr>
          </a:p>
          <a:p>
            <a:pPr marL="25398">
              <a:lnSpc>
                <a:spcPct val="115000"/>
              </a:lnSpc>
              <a:spcBef>
                <a:spcPts val="0"/>
              </a:spcBef>
              <a:spcAft>
                <a:spcPts val="300"/>
              </a:spcAft>
              <a:buClr>
                <a:schemeClr val="dk1"/>
              </a:buClr>
              <a:buSzPct val="61111"/>
            </a:pPr>
            <a:r>
              <a:rPr lang="en-US" b="1" dirty="0">
                <a:solidFill>
                  <a:schemeClr val="dk1"/>
                </a:solidFill>
                <a:latin typeface="Libre Baskerville"/>
                <a:ea typeface="Libre Baskerville"/>
                <a:cs typeface="Libre Baskerville"/>
                <a:sym typeface="Libre Baskerville"/>
              </a:rPr>
              <a:t>Jennifer Laszlo Mizrahi, President, </a:t>
            </a:r>
            <a:r>
              <a:rPr lang="en-US" b="1" dirty="0" err="1">
                <a:solidFill>
                  <a:schemeClr val="dk1"/>
                </a:solidFill>
                <a:latin typeface="Libre Baskerville"/>
                <a:ea typeface="Libre Baskerville"/>
                <a:cs typeface="Libre Baskerville"/>
                <a:sym typeface="Libre Baskerville"/>
              </a:rPr>
              <a:t>RespectAbility</a:t>
            </a:r>
            <a:endParaRPr lang="en-US" b="1" dirty="0">
              <a:solidFill>
                <a:schemeClr val="dk1"/>
              </a:solidFill>
              <a:latin typeface="Libre Baskerville"/>
              <a:ea typeface="Libre Baskerville"/>
              <a:cs typeface="Libre Baskerville"/>
              <a:sym typeface="Libre Baskerville"/>
            </a:endParaRPr>
          </a:p>
          <a:p>
            <a:pPr marL="25398">
              <a:lnSpc>
                <a:spcPct val="115000"/>
              </a:lnSpc>
              <a:spcBef>
                <a:spcPts val="0"/>
              </a:spcBef>
              <a:spcAft>
                <a:spcPts val="300"/>
              </a:spcAft>
              <a:buClr>
                <a:schemeClr val="dk1"/>
              </a:buClr>
              <a:buSzPct val="61111"/>
            </a:pPr>
            <a:r>
              <a:rPr lang="en-US" b="1" dirty="0">
                <a:solidFill>
                  <a:schemeClr val="dk1"/>
                </a:solidFill>
                <a:latin typeface="Libre Baskerville"/>
                <a:ea typeface="Libre Baskerville"/>
                <a:cs typeface="Libre Baskerville"/>
                <a:sym typeface="Libre Baskerville"/>
              </a:rPr>
              <a:t>Philip Kahn-Pauli, Policy Director, </a:t>
            </a:r>
            <a:r>
              <a:rPr lang="en-US" b="1" dirty="0" err="1">
                <a:solidFill>
                  <a:schemeClr val="dk1"/>
                </a:solidFill>
                <a:latin typeface="Libre Baskerville"/>
                <a:ea typeface="Libre Baskerville"/>
                <a:cs typeface="Libre Baskerville"/>
                <a:sym typeface="Libre Baskerville"/>
              </a:rPr>
              <a:t>RespectAbility</a:t>
            </a:r>
            <a:endParaRPr lang="en-US" b="1" dirty="0">
              <a:solidFill>
                <a:schemeClr val="dk1"/>
              </a:solidFill>
              <a:latin typeface="Libre Baskerville"/>
              <a:ea typeface="Libre Baskerville"/>
              <a:cs typeface="Libre Baskerville"/>
              <a:sym typeface="Libre Baskerville"/>
            </a:endParaRPr>
          </a:p>
          <a:p>
            <a:pPr marL="25398">
              <a:lnSpc>
                <a:spcPct val="115000"/>
              </a:lnSpc>
              <a:spcBef>
                <a:spcPts val="0"/>
              </a:spcBef>
              <a:buClr>
                <a:schemeClr val="dk1"/>
              </a:buClr>
              <a:buSzPct val="61111"/>
            </a:pPr>
            <a:r>
              <a:rPr lang="en-US" b="1" dirty="0">
                <a:solidFill>
                  <a:schemeClr val="dk1"/>
                </a:solidFill>
                <a:latin typeface="Libre Baskerville"/>
                <a:ea typeface="Libre Baskerville"/>
                <a:cs typeface="Libre Baskerville"/>
                <a:sym typeface="Libre Baskerville"/>
              </a:rPr>
              <a:t>www.RespectAbility.org</a:t>
            </a:r>
          </a:p>
        </p:txBody>
      </p:sp>
      <p:pic>
        <p:nvPicPr>
          <p:cNvPr id="172" name="Shape 172"/>
          <p:cNvPicPr preferRelativeResize="0"/>
          <p:nvPr/>
        </p:nvPicPr>
        <p:blipFill rotWithShape="1">
          <a:blip r:embed="rId3">
            <a:alphaModFix/>
          </a:blip>
          <a:srcRect/>
          <a:stretch/>
        </p:blipFill>
        <p:spPr>
          <a:xfrm>
            <a:off x="2021528" y="358511"/>
            <a:ext cx="5066724" cy="2524951"/>
          </a:xfrm>
          <a:prstGeom prst="rect">
            <a:avLst/>
          </a:prstGeom>
          <a:noFill/>
          <a:ln>
            <a:noFill/>
          </a:ln>
        </p:spPr>
      </p:pic>
      <p:sp>
        <p:nvSpPr>
          <p:cNvPr id="13" name="Shape 170">
            <a:extLst>
              <a:ext uri="{FF2B5EF4-FFF2-40B4-BE49-F238E27FC236}">
                <a16:creationId xmlns:a16="http://schemas.microsoft.com/office/drawing/2014/main" id="{80B8E184-7368-4B00-97C3-CD1F2C8CB0FB}"/>
              </a:ext>
            </a:extLst>
          </p:cNvPr>
          <p:cNvSpPr txBox="1"/>
          <p:nvPr/>
        </p:nvSpPr>
        <p:spPr>
          <a:xfrm>
            <a:off x="0" y="2739317"/>
            <a:ext cx="9033300" cy="3416400"/>
          </a:xfrm>
          <a:prstGeom prst="rect">
            <a:avLst/>
          </a:prstGeom>
          <a:noFill/>
          <a:ln>
            <a:noFill/>
          </a:ln>
        </p:spPr>
        <p:txBody>
          <a:bodyPr wrap="square" lIns="91266" tIns="45622" rIns="91266" bIns="45622" anchor="t" anchorCtr="0">
            <a:noAutofit/>
          </a:bodyPr>
          <a:lstStyle/>
          <a:p>
            <a:pPr indent="-228578" algn="ctr">
              <a:buClr>
                <a:srgbClr val="000000"/>
              </a:buClr>
            </a:pPr>
            <a:endParaRPr lang="en-US" b="1" dirty="0">
              <a:latin typeface="Libre Baskerville"/>
              <a:ea typeface="Libre Baskerville"/>
              <a:cs typeface="Libre Baskerville"/>
              <a:sym typeface="Libre Baskerville"/>
            </a:endParaRPr>
          </a:p>
          <a:p>
            <a:pPr indent="-50795" algn="ctr">
              <a:buClr>
                <a:srgbClr val="000000"/>
              </a:buClr>
              <a:buSzPct val="25000"/>
            </a:pPr>
            <a:r>
              <a:rPr lang="en-US" sz="3300" b="1" i="1" dirty="0" err="1">
                <a:latin typeface="Libre Baskerville"/>
                <a:ea typeface="Libre Baskerville"/>
                <a:cs typeface="Libre Baskerville"/>
                <a:sym typeface="Libre Baskerville"/>
              </a:rPr>
              <a:t>RespectAbility</a:t>
            </a:r>
            <a:r>
              <a:rPr lang="en-US" sz="3300" b="1" i="1" dirty="0">
                <a:latin typeface="Libre Baskerville"/>
                <a:ea typeface="Libre Baskerville"/>
                <a:cs typeface="Libre Baskerville"/>
                <a:sym typeface="Libre Baskerville"/>
              </a:rPr>
              <a:t> WIOA Breakfast</a:t>
            </a:r>
          </a:p>
          <a:p>
            <a:pPr indent="-50795" algn="ctr">
              <a:buClr>
                <a:srgbClr val="000000"/>
              </a:buClr>
              <a:buSzPct val="25000"/>
            </a:pPr>
            <a:r>
              <a:rPr lang="en-US" sz="3300" b="1" i="1" dirty="0">
                <a:latin typeface="Libre Baskerville"/>
                <a:ea typeface="Libre Baskerville"/>
                <a:cs typeface="Libre Baskerville"/>
                <a:sym typeface="Libre Baskerville"/>
              </a:rPr>
              <a:t>Friday, November 3</a:t>
            </a:r>
            <a:r>
              <a:rPr lang="en-US" sz="3300" b="1" i="1" baseline="30000" dirty="0">
                <a:latin typeface="Libre Baskerville"/>
                <a:ea typeface="Libre Baskerville"/>
                <a:cs typeface="Libre Baskerville"/>
                <a:sym typeface="Libre Baskerville"/>
              </a:rPr>
              <a:t>rd</a:t>
            </a:r>
            <a:r>
              <a:rPr lang="en-US" sz="3300" b="1" i="1" dirty="0">
                <a:latin typeface="Libre Baskerville"/>
                <a:ea typeface="Libre Baskerville"/>
                <a:cs typeface="Libre Baskerville"/>
                <a:sym typeface="Libre Baskerville"/>
              </a:rPr>
              <a:t>, 2017 </a:t>
            </a:r>
          </a:p>
          <a:p>
            <a:pPr indent="-228578" algn="ctr">
              <a:buClr>
                <a:srgbClr val="000000"/>
              </a:buClr>
            </a:pPr>
            <a:endParaRPr sz="3600" b="1" i="1" dirty="0">
              <a:latin typeface="Libre Baskerville"/>
              <a:ea typeface="Libre Baskerville"/>
              <a:cs typeface="Libre Baskerville"/>
              <a:sym typeface="Libre Baskervill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5" name="Shape 265"/>
          <p:cNvSpPr txBox="1"/>
          <p:nvPr/>
        </p:nvSpPr>
        <p:spPr>
          <a:xfrm>
            <a:off x="141151" y="6450351"/>
            <a:ext cx="6836400" cy="325500"/>
          </a:xfrm>
          <a:prstGeom prst="rect">
            <a:avLst/>
          </a:prstGeom>
          <a:noFill/>
          <a:ln>
            <a:noFill/>
          </a:ln>
        </p:spPr>
        <p:txBody>
          <a:bodyPr wrap="square" lIns="91416" tIns="91416" rIns="91416" bIns="91416" anchor="ctr" anchorCtr="0">
            <a:noAutofit/>
          </a:bodyPr>
          <a:lstStyle/>
          <a:p>
            <a:pPr marL="228261" indent="-56825">
              <a:buClr>
                <a:schemeClr val="dk1"/>
              </a:buClr>
              <a:buSzPct val="100000"/>
            </a:pPr>
            <a:r>
              <a:rPr lang="en-US" sz="700" dirty="0">
                <a:solidFill>
                  <a:schemeClr val="dk1"/>
                </a:solidFill>
                <a:highlight>
                  <a:srgbClr val="FFFFFF"/>
                </a:highlight>
                <a:latin typeface="Libre Baskerville"/>
                <a:ea typeface="Libre Baskerville"/>
                <a:cs typeface="Libre Baskerville"/>
                <a:sym typeface="Libre Baskerville"/>
              </a:rPr>
              <a:t>Source:1  U.S. Census Bureau, 2016 American Community Survey 1-Year Estimates</a:t>
            </a:r>
          </a:p>
        </p:txBody>
      </p:sp>
      <p:sp>
        <p:nvSpPr>
          <p:cNvPr id="266" name="Shape 266"/>
          <p:cNvSpPr txBox="1"/>
          <p:nvPr/>
        </p:nvSpPr>
        <p:spPr>
          <a:xfrm>
            <a:off x="1508759" y="142012"/>
            <a:ext cx="7470331" cy="729300"/>
          </a:xfrm>
          <a:prstGeom prst="rect">
            <a:avLst/>
          </a:prstGeom>
          <a:noFill/>
          <a:ln>
            <a:noFill/>
          </a:ln>
        </p:spPr>
        <p:txBody>
          <a:bodyPr wrap="square" lIns="91416" tIns="91416" rIns="91416" bIns="91416" anchor="t" anchorCtr="0">
            <a:noAutofit/>
          </a:bodyPr>
          <a:lstStyle/>
          <a:p>
            <a:pPr indent="-152384" algn="r">
              <a:buClr>
                <a:srgbClr val="FFFFFF"/>
              </a:buClr>
              <a:buSzPct val="100000"/>
            </a:pPr>
            <a:endParaRPr lang="en-US" sz="2400" b="1" dirty="0">
              <a:solidFill>
                <a:srgbClr val="FFFFFF"/>
              </a:solidFill>
              <a:latin typeface="Libre Baskerville"/>
              <a:ea typeface="Libre Baskerville"/>
              <a:cs typeface="Libre Baskerville"/>
              <a:sym typeface="Libre Baskerville"/>
            </a:endParaRPr>
          </a:p>
        </p:txBody>
      </p:sp>
      <p:sp>
        <p:nvSpPr>
          <p:cNvPr id="267" name="Shape 267"/>
          <p:cNvSpPr txBox="1"/>
          <p:nvPr/>
        </p:nvSpPr>
        <p:spPr>
          <a:xfrm>
            <a:off x="0" y="5239933"/>
            <a:ext cx="9165175" cy="1291500"/>
          </a:xfrm>
          <a:prstGeom prst="rect">
            <a:avLst/>
          </a:prstGeom>
          <a:noFill/>
          <a:ln>
            <a:noFill/>
          </a:ln>
        </p:spPr>
        <p:txBody>
          <a:bodyPr wrap="square" lIns="91416" tIns="91416" rIns="91416" bIns="91416" anchor="ctr" anchorCtr="0">
            <a:noAutofit/>
          </a:bodyPr>
          <a:lstStyle/>
          <a:p>
            <a:pPr indent="-114289">
              <a:lnSpc>
                <a:spcPct val="115000"/>
              </a:lnSpc>
              <a:buClr>
                <a:srgbClr val="000000"/>
              </a:buClr>
            </a:pPr>
            <a:endParaRPr sz="1600" dirty="0">
              <a:solidFill>
                <a:schemeClr val="dk1"/>
              </a:solidFill>
              <a:latin typeface="Libre Baskerville"/>
              <a:ea typeface="Libre Baskerville"/>
              <a:cs typeface="Libre Baskerville"/>
              <a:sym typeface="Libre Baskerville"/>
            </a:endParaRPr>
          </a:p>
          <a:p>
            <a:pPr marL="431756" lvl="1" indent="-25398">
              <a:lnSpc>
                <a:spcPct val="115000"/>
              </a:lnSpc>
              <a:buClr>
                <a:schemeClr val="dk1"/>
              </a:buClr>
              <a:buSzPct val="100000"/>
              <a:buFont typeface="Libre Baskerville"/>
              <a:buChar char="❖"/>
            </a:pPr>
            <a:r>
              <a:rPr lang="en-US" sz="1600" dirty="0">
                <a:solidFill>
                  <a:schemeClr val="dk1"/>
                </a:solidFill>
                <a:latin typeface="Libre Baskerville"/>
                <a:ea typeface="Libre Baskerville"/>
                <a:cs typeface="Libre Baskerville"/>
                <a:sym typeface="Libre Baskerville"/>
              </a:rPr>
              <a:t>There are 113,604 working-age Latina women with disabilities living in NYC.</a:t>
            </a:r>
          </a:p>
          <a:p>
            <a:pPr marL="457155" indent="-88892">
              <a:lnSpc>
                <a:spcPct val="115000"/>
              </a:lnSpc>
              <a:buClr>
                <a:srgbClr val="000000"/>
              </a:buClr>
            </a:pPr>
            <a:endParaRPr sz="1600" dirty="0">
              <a:solidFill>
                <a:schemeClr val="dk1"/>
              </a:solidFill>
              <a:latin typeface="Libre Baskerville"/>
              <a:ea typeface="Libre Baskerville"/>
              <a:cs typeface="Libre Baskerville"/>
              <a:sym typeface="Libre Baskerville"/>
            </a:endParaRPr>
          </a:p>
          <a:p>
            <a:pPr marL="431756" lvl="1" indent="-25398">
              <a:lnSpc>
                <a:spcPct val="115000"/>
              </a:lnSpc>
              <a:buClr>
                <a:schemeClr val="dk1"/>
              </a:buClr>
              <a:buSzPct val="100000"/>
              <a:buFont typeface="Libre Baskerville"/>
              <a:buChar char="❖"/>
            </a:pPr>
            <a:r>
              <a:rPr lang="en-US" sz="1600" dirty="0">
                <a:solidFill>
                  <a:schemeClr val="dk1"/>
                </a:solidFill>
                <a:latin typeface="Libre Baskerville"/>
                <a:ea typeface="Libre Baskerville"/>
                <a:cs typeface="Libre Baskerville"/>
                <a:sym typeface="Libre Baskerville"/>
              </a:rPr>
              <a:t>27,879 or only 24% working-age Latina women with disabilities have jobs in NYC.</a:t>
            </a:r>
          </a:p>
          <a:p>
            <a:pPr marL="457155" indent="-76193">
              <a:lnSpc>
                <a:spcPct val="115000"/>
              </a:lnSpc>
              <a:buClr>
                <a:srgbClr val="000000"/>
              </a:buClr>
            </a:pPr>
            <a:endParaRPr sz="1600" dirty="0">
              <a:solidFill>
                <a:srgbClr val="4E4B47"/>
              </a:solidFill>
              <a:latin typeface="Libre Baskerville"/>
              <a:ea typeface="Libre Baskerville"/>
              <a:cs typeface="Libre Baskerville"/>
              <a:sym typeface="Libre Baskerville"/>
            </a:endParaRPr>
          </a:p>
        </p:txBody>
      </p:sp>
      <p:pic>
        <p:nvPicPr>
          <p:cNvPr id="268" name="Shape 268" descr="Image result for latino disabled girls"/>
          <p:cNvPicPr preferRelativeResize="0"/>
          <p:nvPr/>
        </p:nvPicPr>
        <p:blipFill rotWithShape="1">
          <a:blip r:embed="rId3">
            <a:alphaModFix/>
          </a:blip>
          <a:srcRect/>
          <a:stretch/>
        </p:blipFill>
        <p:spPr>
          <a:xfrm>
            <a:off x="2949651" y="2967068"/>
            <a:ext cx="3416500" cy="2272865"/>
          </a:xfrm>
          <a:prstGeom prst="rect">
            <a:avLst/>
          </a:prstGeom>
          <a:noFill/>
          <a:ln>
            <a:noFill/>
          </a:ln>
        </p:spPr>
      </p:pic>
      <p:sp>
        <p:nvSpPr>
          <p:cNvPr id="269" name="Shape 269"/>
          <p:cNvSpPr txBox="1"/>
          <p:nvPr/>
        </p:nvSpPr>
        <p:spPr>
          <a:xfrm>
            <a:off x="141151" y="1274300"/>
            <a:ext cx="8594100" cy="1614600"/>
          </a:xfrm>
          <a:prstGeom prst="rect">
            <a:avLst/>
          </a:prstGeom>
          <a:noFill/>
          <a:ln>
            <a:noFill/>
          </a:ln>
        </p:spPr>
        <p:txBody>
          <a:bodyPr wrap="square" lIns="91416" tIns="91416" rIns="91416" bIns="91416" anchor="ctr" anchorCtr="0">
            <a:noAutofit/>
          </a:bodyPr>
          <a:lstStyle/>
          <a:p>
            <a:pPr marL="431756" lvl="1" indent="-25398">
              <a:lnSpc>
                <a:spcPct val="115000"/>
              </a:lnSpc>
              <a:buClr>
                <a:schemeClr val="dk1"/>
              </a:buClr>
              <a:buSzPct val="100000"/>
              <a:buFont typeface="Libre Baskerville"/>
              <a:buChar char="❖"/>
            </a:pPr>
            <a:r>
              <a:rPr lang="en-US" sz="1600" dirty="0">
                <a:solidFill>
                  <a:schemeClr val="dk1"/>
                </a:solidFill>
                <a:latin typeface="Libre Baskerville"/>
                <a:ea typeface="Libre Baskerville"/>
                <a:cs typeface="Libre Baskerville"/>
                <a:sym typeface="Libre Baskerville"/>
              </a:rPr>
              <a:t>In total, there are 96,478 working-age African American women with disabilities living in NYC.</a:t>
            </a:r>
          </a:p>
          <a:p>
            <a:pPr marL="457155" indent="-88892">
              <a:lnSpc>
                <a:spcPct val="115000"/>
              </a:lnSpc>
              <a:buClr>
                <a:srgbClr val="000000"/>
              </a:buClr>
            </a:pPr>
            <a:endParaRPr sz="1600" dirty="0">
              <a:solidFill>
                <a:schemeClr val="dk1"/>
              </a:solidFill>
              <a:latin typeface="Libre Baskerville"/>
              <a:ea typeface="Libre Baskerville"/>
              <a:cs typeface="Libre Baskerville"/>
              <a:sym typeface="Libre Baskerville"/>
            </a:endParaRPr>
          </a:p>
          <a:p>
            <a:pPr marL="431756" lvl="1" indent="-25398">
              <a:lnSpc>
                <a:spcPct val="115000"/>
              </a:lnSpc>
              <a:buClr>
                <a:schemeClr val="dk1"/>
              </a:buClr>
              <a:buSzPct val="100000"/>
              <a:buFont typeface="Libre Baskerville"/>
              <a:buChar char="❖"/>
            </a:pPr>
            <a:r>
              <a:rPr lang="en-US" sz="1600" dirty="0">
                <a:solidFill>
                  <a:schemeClr val="dk1"/>
                </a:solidFill>
                <a:latin typeface="Libre Baskerville"/>
                <a:ea typeface="Libre Baskerville"/>
                <a:cs typeface="Libre Baskerville"/>
                <a:sym typeface="Libre Baskerville"/>
              </a:rPr>
              <a:t>Only 28,806 or 29% of working-age African American women with disabilities living in NYC have jobs. </a:t>
            </a:r>
          </a:p>
        </p:txBody>
      </p:sp>
      <p:sp>
        <p:nvSpPr>
          <p:cNvPr id="2" name="Title 1">
            <a:extLst>
              <a:ext uri="{FF2B5EF4-FFF2-40B4-BE49-F238E27FC236}">
                <a16:creationId xmlns:a16="http://schemas.microsoft.com/office/drawing/2014/main" id="{96B9C8BC-9A66-4E21-9486-3D1AC46F152A}"/>
              </a:ext>
            </a:extLst>
          </p:cNvPr>
          <p:cNvSpPr>
            <a:spLocks noGrp="1"/>
          </p:cNvSpPr>
          <p:nvPr>
            <p:ph type="title" idx="4294967295"/>
          </p:nvPr>
        </p:nvSpPr>
        <p:spPr/>
        <p:txBody>
          <a:bodyPr/>
          <a:lstStyle/>
          <a:p>
            <a:pPr algn="r" rtl="0"/>
            <a:r>
              <a:rPr lang="en-US" sz="2400" b="1" i="0" dirty="0">
                <a:solidFill>
                  <a:srgbClr val="FFFFFF"/>
                </a:solidFill>
                <a:effectLst/>
                <a:latin typeface="Libre Baskerville" panose="020B0604020202020204" charset="0"/>
                <a:ea typeface="Libre Baskerville" panose="020B0604020202020204" charset="0"/>
                <a:cs typeface="Libre Baskerville" panose="020B0604020202020204" charset="0"/>
              </a:rPr>
              <a:t>Intersectionality in </a:t>
            </a:r>
            <a:endParaRPr lang="en-US" dirty="0">
              <a:effectLst/>
            </a:endParaRPr>
          </a:p>
          <a:p>
            <a:pPr algn="r" rtl="0"/>
            <a:r>
              <a:rPr lang="en-US" sz="2400" b="1" i="0" dirty="0">
                <a:solidFill>
                  <a:srgbClr val="FFFFFF"/>
                </a:solidFill>
                <a:effectLst/>
                <a:latin typeface="Libre Baskerville" panose="020B0604020202020204" charset="0"/>
                <a:ea typeface="Libre Baskerville" panose="020B0604020202020204" charset="0"/>
                <a:cs typeface="Libre Baskerville" panose="020B0604020202020204" charset="0"/>
              </a:rPr>
              <a:t>New York City Women</a:t>
            </a:r>
            <a:endParaRPr lang="en-US" dirty="0">
              <a:effectLst/>
            </a:endParaRPr>
          </a:p>
          <a:p>
            <a:pPr algn="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E8048-6288-4D27-A156-70146352E4C3}"/>
              </a:ext>
            </a:extLst>
          </p:cNvPr>
          <p:cNvSpPr>
            <a:spLocks noGrp="1"/>
          </p:cNvSpPr>
          <p:nvPr>
            <p:ph type="title"/>
          </p:nvPr>
        </p:nvSpPr>
        <p:spPr/>
        <p:txBody>
          <a:bodyPr/>
          <a:lstStyle/>
          <a:p>
            <a:pPr algn="r"/>
            <a:r>
              <a:rPr lang="en-US" sz="2400" b="1" dirty="0">
                <a:solidFill>
                  <a:schemeClr val="bg1"/>
                </a:solidFill>
                <a:latin typeface="Libre Baskerville" panose="020B0604020202020204" charset="0"/>
              </a:rPr>
              <a:t>High School Graduation Rates in NYC</a:t>
            </a:r>
          </a:p>
        </p:txBody>
      </p:sp>
      <p:sp>
        <p:nvSpPr>
          <p:cNvPr id="5" name="Text Placeholder 4">
            <a:extLst>
              <a:ext uri="{FF2B5EF4-FFF2-40B4-BE49-F238E27FC236}">
                <a16:creationId xmlns:a16="http://schemas.microsoft.com/office/drawing/2014/main" id="{2BB923F1-0CA0-479C-922E-79999C1A96D5}"/>
              </a:ext>
            </a:extLst>
          </p:cNvPr>
          <p:cNvSpPr>
            <a:spLocks noGrp="1"/>
          </p:cNvSpPr>
          <p:nvPr>
            <p:ph type="body" idx="1"/>
          </p:nvPr>
        </p:nvSpPr>
        <p:spPr>
          <a:xfrm>
            <a:off x="0" y="1139704"/>
            <a:ext cx="5772816" cy="224147"/>
          </a:xfrm>
        </p:spPr>
        <p:txBody>
          <a:bodyPr/>
          <a:lstStyle/>
          <a:p>
            <a:pPr marL="342900" indent="-342900">
              <a:buFont typeface="Wingdings" panose="05000000000000000000" pitchFamily="2" charset="2"/>
              <a:buChar char="v"/>
            </a:pPr>
            <a:r>
              <a:rPr lang="en-US" altLang="en-US" sz="1800" dirty="0">
                <a:solidFill>
                  <a:schemeClr val="tx1"/>
                </a:solidFill>
                <a:latin typeface="Libre Baskerville" panose="020B0604020202020204" charset="0"/>
              </a:rPr>
              <a:t>NYC has an overall high school graduation rate of 70.5%  </a:t>
            </a:r>
          </a:p>
          <a:p>
            <a:pPr marL="342900" indent="-342900">
              <a:buFont typeface="Wingdings" panose="05000000000000000000" pitchFamily="2" charset="2"/>
              <a:buChar char="v"/>
            </a:pPr>
            <a:r>
              <a:rPr lang="en-US" altLang="en-US" sz="1800" b="1" dirty="0">
                <a:solidFill>
                  <a:schemeClr val="tx1"/>
                </a:solidFill>
                <a:latin typeface="Libre Baskerville" panose="020B0604020202020204" charset="0"/>
              </a:rPr>
              <a:t>NYC students with disabilities have an  high school graduation rate of only 44.8%</a:t>
            </a:r>
          </a:p>
          <a:p>
            <a:pPr marL="342900" indent="-342900">
              <a:buFont typeface="Wingdings" panose="05000000000000000000" pitchFamily="2" charset="2"/>
              <a:buChar char="v"/>
            </a:pPr>
            <a:r>
              <a:rPr lang="en-US" altLang="en-US" sz="1800" b="1" dirty="0">
                <a:solidFill>
                  <a:schemeClr val="tx1"/>
                </a:solidFill>
                <a:latin typeface="Libre Baskerville" panose="020B0604020202020204" charset="0"/>
              </a:rPr>
              <a:t>Out of the 74,172 students in the class of 2016 in NYC, 12,938 were students with disabilities.</a:t>
            </a:r>
          </a:p>
          <a:p>
            <a:pPr marL="342900" indent="-342900">
              <a:buFont typeface="Wingdings" panose="05000000000000000000" pitchFamily="2" charset="2"/>
              <a:buChar char="v"/>
            </a:pPr>
            <a:r>
              <a:rPr lang="en-US" altLang="en-US" sz="1800" b="1" dirty="0">
                <a:solidFill>
                  <a:schemeClr val="tx1"/>
                </a:solidFill>
                <a:latin typeface="Libre Baskerville" panose="020B0604020202020204" charset="0"/>
              </a:rPr>
              <a:t>439 NYC students with disabilities left    high school with only an IEP Diploma    (not equivalent to a GED or HS diploma).</a:t>
            </a:r>
          </a:p>
          <a:p>
            <a:pPr marL="342900" indent="-342900">
              <a:buFont typeface="Wingdings" panose="05000000000000000000" pitchFamily="2" charset="2"/>
              <a:buChar char="v"/>
            </a:pPr>
            <a:r>
              <a:rPr lang="en-US" altLang="en-US" sz="1800" b="1" dirty="0">
                <a:solidFill>
                  <a:schemeClr val="tx1"/>
                </a:solidFill>
                <a:latin typeface="Libre Baskerville" panose="020B0604020202020204" charset="0"/>
              </a:rPr>
              <a:t>In total, 5,800 students with disabilities graduated NYC high schools in the class of 2016. (Out of 53,848 graduates overall)</a:t>
            </a:r>
          </a:p>
          <a:p>
            <a:pPr marL="342900" indent="-342900">
              <a:buFont typeface="Wingdings" panose="05000000000000000000" pitchFamily="2" charset="2"/>
              <a:buChar char="v"/>
            </a:pPr>
            <a:r>
              <a:rPr lang="en-US" altLang="en-US" sz="1800" b="1" dirty="0">
                <a:solidFill>
                  <a:schemeClr val="tx1"/>
                </a:solidFill>
                <a:latin typeface="Libre Baskerville" panose="020B0604020202020204" charset="0"/>
              </a:rPr>
              <a:t>NYC Special Ed. Enrollment by Ethnicity:</a:t>
            </a:r>
          </a:p>
          <a:p>
            <a:pPr marL="342900" indent="-342900">
              <a:buFont typeface="Wingdings" panose="05000000000000000000" pitchFamily="2" charset="2"/>
              <a:buChar char="v"/>
            </a:pPr>
            <a:r>
              <a:rPr lang="en-US" altLang="en-US" sz="1400" dirty="0">
                <a:solidFill>
                  <a:schemeClr val="tx1"/>
                </a:solidFill>
                <a:latin typeface="Libre Baskerville" panose="020B0604020202020204" charset="0"/>
              </a:rPr>
              <a:t>295 Native American students with disabilities</a:t>
            </a:r>
          </a:p>
          <a:p>
            <a:pPr marL="342900" indent="-342900">
              <a:buFont typeface="Wingdings" panose="05000000000000000000" pitchFamily="2" charset="2"/>
              <a:buChar char="v"/>
            </a:pPr>
            <a:r>
              <a:rPr lang="en-US" altLang="en-US" sz="1400" dirty="0">
                <a:solidFill>
                  <a:schemeClr val="tx1"/>
                </a:solidFill>
                <a:latin typeface="Libre Baskerville" panose="020B0604020202020204" charset="0"/>
              </a:rPr>
              <a:t>1,637 Asian Americans students with disabilities</a:t>
            </a:r>
          </a:p>
          <a:p>
            <a:pPr marL="342900" indent="-342900">
              <a:buFont typeface="Wingdings" panose="05000000000000000000" pitchFamily="2" charset="2"/>
              <a:buChar char="v"/>
            </a:pPr>
            <a:r>
              <a:rPr lang="en-US" altLang="en-US" sz="1400" dirty="0">
                <a:solidFill>
                  <a:schemeClr val="tx1"/>
                </a:solidFill>
                <a:latin typeface="Libre Baskerville" panose="020B0604020202020204" charset="0"/>
              </a:rPr>
              <a:t>9,189 Latino/Latina students  with disabilities</a:t>
            </a:r>
          </a:p>
          <a:p>
            <a:pPr marL="342900" indent="-342900">
              <a:buFont typeface="Wingdings" panose="05000000000000000000" pitchFamily="2" charset="2"/>
              <a:buChar char="v"/>
            </a:pPr>
            <a:r>
              <a:rPr lang="en-US" altLang="en-US" sz="1400" dirty="0">
                <a:solidFill>
                  <a:schemeClr val="tx1"/>
                </a:solidFill>
                <a:latin typeface="Libre Baskerville" panose="020B0604020202020204" charset="0"/>
              </a:rPr>
              <a:t>8,719 African American students  with disabilities</a:t>
            </a:r>
          </a:p>
          <a:p>
            <a:pPr marL="342900" indent="-342900">
              <a:buFont typeface="Wingdings" panose="05000000000000000000" pitchFamily="2" charset="2"/>
              <a:buChar char="v"/>
            </a:pPr>
            <a:r>
              <a:rPr lang="en-US" altLang="en-US" sz="1400" dirty="0">
                <a:solidFill>
                  <a:schemeClr val="tx1"/>
                </a:solidFill>
                <a:latin typeface="Libre Baskerville" panose="020B0604020202020204" charset="0"/>
              </a:rPr>
              <a:t>3,080 White students with disabilities </a:t>
            </a:r>
            <a:endParaRPr lang="en-US" altLang="en-US" sz="1400" b="1" dirty="0">
              <a:solidFill>
                <a:schemeClr val="tx1"/>
              </a:solidFill>
              <a:latin typeface="Libre Baskerville" panose="020B0604020202020204" charset="0"/>
            </a:endParaRPr>
          </a:p>
          <a:p>
            <a:pPr marL="342900" indent="-342900">
              <a:buFont typeface="Wingdings" panose="05000000000000000000" pitchFamily="2" charset="2"/>
              <a:buChar char="v"/>
            </a:pPr>
            <a:endParaRPr lang="en-US" sz="1800" dirty="0">
              <a:solidFill>
                <a:schemeClr val="tx1"/>
              </a:solidFill>
              <a:latin typeface="Libre Baskerville" panose="020B0604020202020204" charset="0"/>
            </a:endParaRPr>
          </a:p>
        </p:txBody>
      </p:sp>
      <p:pic>
        <p:nvPicPr>
          <p:cNvPr id="2050" name="Picture 2" descr="https://upload.wikimedia.org/wikipedia/commons/b/b1/NYC_DOE_Logo.png">
            <a:extLst>
              <a:ext uri="{FF2B5EF4-FFF2-40B4-BE49-F238E27FC236}">
                <a16:creationId xmlns:a16="http://schemas.microsoft.com/office/drawing/2014/main" id="{FBF50A1C-1585-49BA-A093-94E0A3739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9849" y="2106981"/>
            <a:ext cx="3664151" cy="22197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CEF7B86-97AD-4E63-B440-DB91ED4281AF}"/>
              </a:ext>
            </a:extLst>
          </p:cNvPr>
          <p:cNvSpPr/>
          <p:nvPr/>
        </p:nvSpPr>
        <p:spPr>
          <a:xfrm>
            <a:off x="5772816" y="4572000"/>
            <a:ext cx="2913709" cy="2631490"/>
          </a:xfrm>
          <a:prstGeom prst="rect">
            <a:avLst/>
          </a:prstGeom>
        </p:spPr>
        <p:txBody>
          <a:bodyPr wrap="square">
            <a:spAutoFit/>
          </a:bodyPr>
          <a:lstStyle/>
          <a:p>
            <a:r>
              <a:rPr lang="en-US" dirty="0">
                <a:solidFill>
                  <a:srgbClr val="333333"/>
                </a:solidFill>
                <a:latin typeface="Libre Baskerville" panose="020B0604020202020204" charset="0"/>
                <a:hlinkClick r:id="rId3"/>
              </a:rPr>
              <a:t>From </a:t>
            </a:r>
            <a:r>
              <a:rPr lang="en-US" i="1" dirty="0">
                <a:solidFill>
                  <a:srgbClr val="333333"/>
                </a:solidFill>
                <a:latin typeface="Libre Baskerville" panose="020B0604020202020204" charset="0"/>
                <a:hlinkClick r:id="rId3"/>
              </a:rPr>
              <a:t>The New York Times</a:t>
            </a:r>
            <a:r>
              <a:rPr lang="en-US" i="1" dirty="0">
                <a:solidFill>
                  <a:srgbClr val="333333"/>
                </a:solidFill>
                <a:latin typeface="Libre Baskerville" panose="020B0604020202020204" charset="0"/>
              </a:rPr>
              <a:t>: “…</a:t>
            </a:r>
            <a:r>
              <a:rPr lang="en-US" dirty="0">
                <a:solidFill>
                  <a:srgbClr val="333333"/>
                </a:solidFill>
                <a:latin typeface="Libre Baskerville" panose="020B0604020202020204" charset="0"/>
              </a:rPr>
              <a:t>white students remained far more likely to receive a diploma than black or Hispanic students. </a:t>
            </a:r>
            <a:r>
              <a:rPr lang="en-US" b="1" dirty="0">
                <a:solidFill>
                  <a:srgbClr val="333333"/>
                </a:solidFill>
                <a:latin typeface="Libre Baskerville" panose="020B0604020202020204" charset="0"/>
              </a:rPr>
              <a:t>And</a:t>
            </a:r>
            <a:r>
              <a:rPr lang="en-US" dirty="0">
                <a:solidFill>
                  <a:srgbClr val="333333"/>
                </a:solidFill>
                <a:latin typeface="Libre Baskerville" panose="020B0604020202020204" charset="0"/>
              </a:rPr>
              <a:t> </a:t>
            </a:r>
            <a:r>
              <a:rPr lang="en-US" b="1" dirty="0">
                <a:solidFill>
                  <a:srgbClr val="333333"/>
                </a:solidFill>
                <a:latin typeface="Libre Baskerville" panose="020B0604020202020204" charset="0"/>
              </a:rPr>
              <a:t>high school graduation remained out of reach for many students with disabilities.”</a:t>
            </a:r>
            <a:endParaRPr lang="en-US" dirty="0">
              <a:solidFill>
                <a:srgbClr val="333333"/>
              </a:solidFill>
              <a:latin typeface="Libre Baskerville" panose="020B0604020202020204" charset="0"/>
            </a:endParaRPr>
          </a:p>
          <a:p>
            <a:br>
              <a:rPr lang="en-US" dirty="0">
                <a:latin typeface="Libre Baskerville" panose="020B0604020202020204" charset="0"/>
              </a:rPr>
            </a:br>
            <a:endParaRPr lang="en-US" dirty="0">
              <a:latin typeface="Libre Baskerville" panose="020B0604020202020204" charset="0"/>
            </a:endParaRPr>
          </a:p>
        </p:txBody>
      </p:sp>
    </p:spTree>
    <p:extLst>
      <p:ext uri="{BB962C8B-B14F-4D97-AF65-F5344CB8AC3E}">
        <p14:creationId xmlns:p14="http://schemas.microsoft.com/office/powerpoint/2010/main" val="1645455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3" name="Shape 283"/>
          <p:cNvSpPr txBox="1"/>
          <p:nvPr/>
        </p:nvSpPr>
        <p:spPr>
          <a:xfrm>
            <a:off x="2290000" y="295421"/>
            <a:ext cx="6477000" cy="618953"/>
          </a:xfrm>
          <a:prstGeom prst="rect">
            <a:avLst/>
          </a:prstGeom>
          <a:noFill/>
          <a:ln>
            <a:noFill/>
          </a:ln>
        </p:spPr>
        <p:txBody>
          <a:bodyPr wrap="square" lIns="91416" tIns="45698" rIns="91416" bIns="45698" anchor="t" anchorCtr="0">
            <a:noAutofit/>
          </a:bodyPr>
          <a:lstStyle/>
          <a:p>
            <a:pPr indent="-50795" algn="r">
              <a:buClr>
                <a:schemeClr val="lt1"/>
              </a:buClr>
              <a:buSzPct val="25000"/>
            </a:pPr>
            <a:endParaRPr lang="en-US" sz="2400" b="1" dirty="0">
              <a:solidFill>
                <a:schemeClr val="lt1"/>
              </a:solidFill>
              <a:latin typeface="Libre Baskerville"/>
              <a:ea typeface="Libre Baskerville"/>
              <a:cs typeface="Libre Baskerville"/>
              <a:sym typeface="Libre Baskerville"/>
            </a:endParaRPr>
          </a:p>
        </p:txBody>
      </p:sp>
      <p:pic>
        <p:nvPicPr>
          <p:cNvPr id="284" name="Shape 284"/>
          <p:cNvPicPr preferRelativeResize="0"/>
          <p:nvPr/>
        </p:nvPicPr>
        <p:blipFill rotWithShape="1">
          <a:blip r:embed="rId3">
            <a:alphaModFix/>
          </a:blip>
          <a:srcRect/>
          <a:stretch/>
        </p:blipFill>
        <p:spPr>
          <a:xfrm>
            <a:off x="6" y="1136579"/>
            <a:ext cx="9123199" cy="5645225"/>
          </a:xfrm>
          <a:prstGeom prst="rect">
            <a:avLst/>
          </a:prstGeom>
          <a:noFill/>
          <a:ln>
            <a:noFill/>
          </a:ln>
        </p:spPr>
      </p:pic>
      <p:sp>
        <p:nvSpPr>
          <p:cNvPr id="2" name="Title 1">
            <a:extLst>
              <a:ext uri="{FF2B5EF4-FFF2-40B4-BE49-F238E27FC236}">
                <a16:creationId xmlns:a16="http://schemas.microsoft.com/office/drawing/2014/main" id="{76698487-DE19-40D4-BFC6-F7C720827231}"/>
              </a:ext>
            </a:extLst>
          </p:cNvPr>
          <p:cNvSpPr>
            <a:spLocks noGrp="1"/>
          </p:cNvSpPr>
          <p:nvPr>
            <p:ph type="title" idx="4294967295"/>
          </p:nvPr>
        </p:nvSpPr>
        <p:spPr/>
        <p:txBody>
          <a:bodyPr/>
          <a:lstStyle/>
          <a:p>
            <a:pPr algn="r" rtl="0"/>
            <a:r>
              <a:rPr lang="en-US" sz="2400" b="1" i="0" dirty="0">
                <a:solidFill>
                  <a:srgbClr val="FFFFFF"/>
                </a:solidFill>
                <a:effectLst/>
                <a:latin typeface="Libre Baskerville" panose="020B0604020202020204" charset="0"/>
                <a:ea typeface="Libre Baskerville" panose="020B0604020202020204" charset="0"/>
                <a:cs typeface="Libre Baskerville" panose="020B0604020202020204" charset="0"/>
              </a:rPr>
              <a:t>Vast Majority Outside the Workforce</a:t>
            </a:r>
            <a:endParaRPr lang="en-US" dirty="0">
              <a:effectLst/>
            </a:endParaRP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213A3-1E79-4D60-BB1A-F50F4DC3EE64}"/>
              </a:ext>
            </a:extLst>
          </p:cNvPr>
          <p:cNvSpPr>
            <a:spLocks noGrp="1"/>
          </p:cNvSpPr>
          <p:nvPr>
            <p:ph type="title"/>
          </p:nvPr>
        </p:nvSpPr>
        <p:spPr/>
        <p:txBody>
          <a:bodyPr/>
          <a:lstStyle/>
          <a:p>
            <a:pPr algn="r"/>
            <a:r>
              <a:rPr lang="en-US" sz="2000" b="1" dirty="0">
                <a:solidFill>
                  <a:schemeClr val="bg1"/>
                </a:solidFill>
                <a:latin typeface="Libre Baskerville" panose="020B0604020202020204" charset="0"/>
              </a:rPr>
              <a:t>That is where WIOA comes in…</a:t>
            </a:r>
          </a:p>
        </p:txBody>
      </p:sp>
      <p:sp>
        <p:nvSpPr>
          <p:cNvPr id="3" name="Text Placeholder 2">
            <a:extLst>
              <a:ext uri="{FF2B5EF4-FFF2-40B4-BE49-F238E27FC236}">
                <a16:creationId xmlns:a16="http://schemas.microsoft.com/office/drawing/2014/main" id="{CC20368D-8192-46F1-92B5-FE9315160494}"/>
              </a:ext>
            </a:extLst>
          </p:cNvPr>
          <p:cNvSpPr>
            <a:spLocks noGrp="1"/>
          </p:cNvSpPr>
          <p:nvPr>
            <p:ph type="body" idx="1"/>
          </p:nvPr>
        </p:nvSpPr>
        <p:spPr>
          <a:xfrm>
            <a:off x="1" y="1220781"/>
            <a:ext cx="4268082" cy="406541"/>
          </a:xfrm>
        </p:spPr>
        <p:txBody>
          <a:bodyPr/>
          <a:lstStyle/>
          <a:p>
            <a:pPr lvl="0">
              <a:spcBef>
                <a:spcPts val="0"/>
              </a:spcBef>
            </a:pPr>
            <a:r>
              <a:rPr lang="en-US" sz="1500" b="1" dirty="0">
                <a:latin typeface="Libre Baskerville" panose="020B0604020202020204" charset="0"/>
              </a:rPr>
              <a:t>Think about the main goals of the Workforce Innovation and Opportunity Act (WIOA): </a:t>
            </a:r>
          </a:p>
          <a:p>
            <a:pPr lvl="0">
              <a:spcBef>
                <a:spcPts val="0"/>
              </a:spcBef>
            </a:pPr>
            <a:r>
              <a:rPr lang="en-US" sz="1500" dirty="0">
                <a:latin typeface="Libre Baskerville" panose="020B0604020202020204" charset="0"/>
              </a:rPr>
              <a:t>1 Increase access to education, training, and employment--</a:t>
            </a:r>
            <a:r>
              <a:rPr lang="en-US" sz="1500" b="1" dirty="0">
                <a:latin typeface="Libre Baskerville" panose="020B0604020202020204" charset="0"/>
              </a:rPr>
              <a:t>particularly for people with barriers to employment.</a:t>
            </a:r>
          </a:p>
          <a:p>
            <a:pPr lvl="0">
              <a:spcBef>
                <a:spcPts val="0"/>
              </a:spcBef>
            </a:pPr>
            <a:endParaRPr lang="en-US" sz="1500" b="1" dirty="0">
              <a:solidFill>
                <a:srgbClr val="000000"/>
              </a:solidFill>
              <a:latin typeface="Libre Baskerville" panose="020B0604020202020204" charset="0"/>
            </a:endParaRPr>
          </a:p>
          <a:p>
            <a:pPr lvl="0">
              <a:spcBef>
                <a:spcPts val="0"/>
              </a:spcBef>
            </a:pPr>
            <a:r>
              <a:rPr lang="en-US" sz="1500" dirty="0">
                <a:solidFill>
                  <a:srgbClr val="000000"/>
                </a:solidFill>
                <a:latin typeface="Libre Baskerville" panose="020B0604020202020204" charset="0"/>
              </a:rPr>
              <a:t>2 Create a comprehensive, high-quality workforce development system. </a:t>
            </a:r>
          </a:p>
          <a:p>
            <a:pPr lvl="0">
              <a:spcBef>
                <a:spcPts val="0"/>
              </a:spcBef>
            </a:pPr>
            <a:endParaRPr lang="en-US" sz="1500" dirty="0">
              <a:solidFill>
                <a:srgbClr val="000000"/>
              </a:solidFill>
              <a:latin typeface="Libre Baskerville" panose="020B0604020202020204" charset="0"/>
            </a:endParaRPr>
          </a:p>
          <a:p>
            <a:pPr lvl="0">
              <a:spcBef>
                <a:spcPts val="0"/>
              </a:spcBef>
            </a:pPr>
            <a:r>
              <a:rPr lang="en-US" sz="1500" dirty="0">
                <a:solidFill>
                  <a:srgbClr val="000000"/>
                </a:solidFill>
                <a:latin typeface="Libre Baskerville" panose="020B0604020202020204" charset="0"/>
              </a:rPr>
              <a:t>3 Improve the quality and labor market relevance of workforce efforts. </a:t>
            </a:r>
          </a:p>
          <a:p>
            <a:pPr lvl="0">
              <a:spcBef>
                <a:spcPts val="0"/>
              </a:spcBef>
            </a:pPr>
            <a:endParaRPr lang="en-US" sz="1500" dirty="0">
              <a:solidFill>
                <a:srgbClr val="000000"/>
              </a:solidFill>
              <a:latin typeface="Libre Baskerville" panose="020B0604020202020204" charset="0"/>
            </a:endParaRPr>
          </a:p>
          <a:p>
            <a:pPr lvl="0">
              <a:spcBef>
                <a:spcPts val="0"/>
              </a:spcBef>
            </a:pPr>
            <a:r>
              <a:rPr lang="en-US" sz="1500" dirty="0">
                <a:solidFill>
                  <a:srgbClr val="000000"/>
                </a:solidFill>
                <a:latin typeface="Libre Baskerville" panose="020B0604020202020204" charset="0"/>
              </a:rPr>
              <a:t>4 Promote improvement in the structure and delivery of services.</a:t>
            </a:r>
          </a:p>
          <a:p>
            <a:pPr lvl="0">
              <a:spcBef>
                <a:spcPts val="0"/>
              </a:spcBef>
            </a:pPr>
            <a:endParaRPr lang="en-US" sz="1500" dirty="0">
              <a:solidFill>
                <a:srgbClr val="000000"/>
              </a:solidFill>
              <a:latin typeface="Libre Baskerville" panose="020B0604020202020204" charset="0"/>
            </a:endParaRPr>
          </a:p>
          <a:p>
            <a:pPr lvl="0">
              <a:spcBef>
                <a:spcPts val="0"/>
              </a:spcBef>
            </a:pPr>
            <a:r>
              <a:rPr lang="en-US" sz="1500" dirty="0">
                <a:solidFill>
                  <a:srgbClr val="000000"/>
                </a:solidFill>
                <a:latin typeface="Libre Baskerville" panose="020B0604020202020204" charset="0"/>
              </a:rPr>
              <a:t>5 Increase the prosperity of workers and </a:t>
            </a:r>
          </a:p>
          <a:p>
            <a:pPr lvl="0">
              <a:spcBef>
                <a:spcPts val="0"/>
              </a:spcBef>
            </a:pPr>
            <a:r>
              <a:rPr lang="en-US" sz="1500" dirty="0">
                <a:solidFill>
                  <a:srgbClr val="000000"/>
                </a:solidFill>
                <a:latin typeface="Libre Baskerville" panose="020B0604020202020204" charset="0"/>
              </a:rPr>
              <a:t>employers. </a:t>
            </a:r>
          </a:p>
          <a:p>
            <a:pPr lvl="0">
              <a:spcBef>
                <a:spcPts val="0"/>
              </a:spcBef>
            </a:pPr>
            <a:endParaRPr lang="en-US" sz="1500" dirty="0">
              <a:solidFill>
                <a:srgbClr val="000000"/>
              </a:solidFill>
              <a:latin typeface="Libre Baskerville" panose="020B0604020202020204" charset="0"/>
            </a:endParaRPr>
          </a:p>
          <a:p>
            <a:pPr lvl="0">
              <a:spcBef>
                <a:spcPts val="0"/>
              </a:spcBef>
            </a:pPr>
            <a:r>
              <a:rPr lang="en-US" sz="1500" dirty="0">
                <a:solidFill>
                  <a:srgbClr val="000000"/>
                </a:solidFill>
                <a:latin typeface="Libre Baskerville" panose="020B0604020202020204" charset="0"/>
              </a:rPr>
              <a:t>6 Reduce dependency, increase self-sufficiency, meet employer needs, and enhance the productivity and competitiveness of the nation.</a:t>
            </a:r>
          </a:p>
          <a:p>
            <a:endParaRPr lang="en-US" sz="1500" dirty="0">
              <a:latin typeface="Libre Baskerville" panose="020B0604020202020204" charset="0"/>
            </a:endParaRPr>
          </a:p>
        </p:txBody>
      </p:sp>
      <p:pic>
        <p:nvPicPr>
          <p:cNvPr id="4" name="Shape 293" descr="This photo shows President Barack Obama signing the Workforce Innovation and Opportunity Act into law on July 22, 2014. He is seated on a stage surrounded by key partners that worked to get the law passed. Dressed in pink and standing to the President's right is Congresswoman Virginia Foxx from North Carolina. On the President's left is Senator Patty Murray from Washington state.  ">
            <a:extLst>
              <a:ext uri="{FF2B5EF4-FFF2-40B4-BE49-F238E27FC236}">
                <a16:creationId xmlns:a16="http://schemas.microsoft.com/office/drawing/2014/main" id="{E5751C61-0F2F-4B4B-90F7-780DCC40D3F2}"/>
              </a:ext>
            </a:extLst>
          </p:cNvPr>
          <p:cNvPicPr preferRelativeResize="0">
            <a:picLocks/>
          </p:cNvPicPr>
          <p:nvPr/>
        </p:nvPicPr>
        <p:blipFill rotWithShape="1">
          <a:blip r:embed="rId2">
            <a:alphaModFix/>
          </a:blip>
          <a:srcRect/>
          <a:stretch/>
        </p:blipFill>
        <p:spPr>
          <a:xfrm>
            <a:off x="4268082" y="1424051"/>
            <a:ext cx="4697412" cy="2819400"/>
          </a:xfrm>
          <a:prstGeom prst="rect">
            <a:avLst/>
          </a:prstGeom>
          <a:noFill/>
          <a:ln>
            <a:noFill/>
          </a:ln>
        </p:spPr>
      </p:pic>
      <p:sp>
        <p:nvSpPr>
          <p:cNvPr id="5" name="Rectangle 4">
            <a:extLst>
              <a:ext uri="{FF2B5EF4-FFF2-40B4-BE49-F238E27FC236}">
                <a16:creationId xmlns:a16="http://schemas.microsoft.com/office/drawing/2014/main" id="{6A3F1A38-A758-44A9-BF26-7C607212899E}"/>
              </a:ext>
            </a:extLst>
          </p:cNvPr>
          <p:cNvSpPr/>
          <p:nvPr/>
        </p:nvSpPr>
        <p:spPr>
          <a:xfrm>
            <a:off x="5329439" y="4805979"/>
            <a:ext cx="2900161" cy="1323439"/>
          </a:xfrm>
          <a:prstGeom prst="rect">
            <a:avLst/>
          </a:prstGeom>
        </p:spPr>
        <p:txBody>
          <a:bodyPr wrap="square">
            <a:spAutoFit/>
          </a:bodyPr>
          <a:lstStyle/>
          <a:p>
            <a:r>
              <a:rPr lang="en-US" sz="2000" b="1" dirty="0">
                <a:latin typeface="Libre Baskerville" panose="020B0604020202020204" charset="0"/>
              </a:rPr>
              <a:t>What are the disability </a:t>
            </a:r>
          </a:p>
          <a:p>
            <a:r>
              <a:rPr lang="en-US" sz="2000" b="1" dirty="0">
                <a:latin typeface="Libre Baskerville" panose="020B0604020202020204" charset="0"/>
              </a:rPr>
              <a:t>dimensions of each of those goals?</a:t>
            </a:r>
          </a:p>
        </p:txBody>
      </p:sp>
    </p:spTree>
    <p:extLst>
      <p:ext uri="{BB962C8B-B14F-4D97-AF65-F5344CB8AC3E}">
        <p14:creationId xmlns:p14="http://schemas.microsoft.com/office/powerpoint/2010/main" val="2785901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87EFB8-7B8F-4BC8-BE38-B5879DE61390}"/>
              </a:ext>
            </a:extLst>
          </p:cNvPr>
          <p:cNvSpPr>
            <a:spLocks noGrp="1"/>
          </p:cNvSpPr>
          <p:nvPr>
            <p:ph type="title"/>
          </p:nvPr>
        </p:nvSpPr>
        <p:spPr/>
        <p:txBody>
          <a:bodyPr/>
          <a:lstStyle/>
          <a:p>
            <a:pPr algn="r"/>
            <a:r>
              <a:rPr lang="en-US" sz="2400" b="1" dirty="0">
                <a:solidFill>
                  <a:schemeClr val="bg1"/>
                </a:solidFill>
                <a:latin typeface="Libre Baskerville" panose="020B0604020202020204" charset="0"/>
              </a:rPr>
              <a:t>Discussion Time: </a:t>
            </a:r>
            <a:br>
              <a:rPr lang="en-US" sz="2400" b="1" dirty="0">
                <a:solidFill>
                  <a:schemeClr val="bg1"/>
                </a:solidFill>
                <a:latin typeface="Libre Baskerville" panose="020B0604020202020204" charset="0"/>
              </a:rPr>
            </a:br>
            <a:endParaRPr lang="en-US" sz="2400" b="1" dirty="0">
              <a:solidFill>
                <a:schemeClr val="bg1"/>
              </a:solidFill>
              <a:latin typeface="Libre Baskerville" panose="020B0604020202020204" charset="0"/>
            </a:endParaRPr>
          </a:p>
        </p:txBody>
      </p:sp>
      <p:sp>
        <p:nvSpPr>
          <p:cNvPr id="7" name="Text Placeholder 6">
            <a:extLst>
              <a:ext uri="{FF2B5EF4-FFF2-40B4-BE49-F238E27FC236}">
                <a16:creationId xmlns:a16="http://schemas.microsoft.com/office/drawing/2014/main" id="{AB849AE3-8B65-4584-A6E7-FDAFCCCCE660}"/>
              </a:ext>
            </a:extLst>
          </p:cNvPr>
          <p:cNvSpPr>
            <a:spLocks noGrp="1"/>
          </p:cNvSpPr>
          <p:nvPr>
            <p:ph type="body" idx="1"/>
          </p:nvPr>
        </p:nvSpPr>
        <p:spPr>
          <a:xfrm>
            <a:off x="457502" y="1577242"/>
            <a:ext cx="8229023" cy="276999"/>
          </a:xfrm>
        </p:spPr>
        <p:txBody>
          <a:bodyPr/>
          <a:lstStyle/>
          <a:p>
            <a:pPr marL="342900" indent="-342900">
              <a:buFont typeface="Wingdings" panose="05000000000000000000" pitchFamily="2" charset="2"/>
              <a:buChar char="v"/>
            </a:pPr>
            <a:r>
              <a:rPr lang="en-US" sz="2200" dirty="0">
                <a:latin typeface="Libre Baskerville" panose="020B0604020202020204" charset="0"/>
              </a:rPr>
              <a:t>How has WIOA changed your work? Your organization? Your client base? </a:t>
            </a:r>
          </a:p>
          <a:p>
            <a:pPr marL="342900" indent="-342900">
              <a:buFont typeface="Wingdings" panose="05000000000000000000" pitchFamily="2" charset="2"/>
              <a:buChar char="v"/>
            </a:pPr>
            <a:endParaRPr lang="en-US" sz="2200" dirty="0">
              <a:latin typeface="Libre Baskerville" panose="020B0604020202020204" charset="0"/>
            </a:endParaRPr>
          </a:p>
          <a:p>
            <a:pPr marL="342900" indent="-342900">
              <a:buFont typeface="Wingdings" panose="05000000000000000000" pitchFamily="2" charset="2"/>
              <a:buChar char="v"/>
            </a:pPr>
            <a:r>
              <a:rPr lang="en-US" sz="2200" dirty="0">
                <a:latin typeface="Libre Baskerville" panose="020B0604020202020204" charset="0"/>
              </a:rPr>
              <a:t>What has been WIOA’s most positive impact in New York City? </a:t>
            </a:r>
          </a:p>
          <a:p>
            <a:pPr marL="342900" indent="-342900">
              <a:buFont typeface="Wingdings" panose="05000000000000000000" pitchFamily="2" charset="2"/>
              <a:buChar char="v"/>
            </a:pPr>
            <a:endParaRPr lang="en-US" sz="2200" dirty="0">
              <a:latin typeface="Libre Baskerville" panose="020B0604020202020204" charset="0"/>
            </a:endParaRPr>
          </a:p>
          <a:p>
            <a:pPr marL="342900" indent="-342900">
              <a:buFont typeface="Wingdings" panose="05000000000000000000" pitchFamily="2" charset="2"/>
              <a:buChar char="v"/>
            </a:pPr>
            <a:r>
              <a:rPr lang="en-US" sz="2200" dirty="0">
                <a:latin typeface="Libre Baskerville" panose="020B0604020202020204" charset="0"/>
              </a:rPr>
              <a:t>Where are there areas for improvement? </a:t>
            </a:r>
          </a:p>
          <a:p>
            <a:pPr marL="342900" indent="-342900">
              <a:buFont typeface="Wingdings" panose="05000000000000000000" pitchFamily="2" charset="2"/>
              <a:buChar char="v"/>
            </a:pPr>
            <a:endParaRPr lang="en-US" sz="2200" dirty="0">
              <a:latin typeface="Libre Baskerville" panose="020B0604020202020204" charset="0"/>
            </a:endParaRPr>
          </a:p>
          <a:p>
            <a:pPr marL="342900" indent="-342900">
              <a:buFont typeface="Wingdings" panose="05000000000000000000" pitchFamily="2" charset="2"/>
              <a:buChar char="v"/>
            </a:pPr>
            <a:r>
              <a:rPr lang="en-US" sz="2200" dirty="0">
                <a:latin typeface="Libre Baskerville" panose="020B0604020202020204" charset="0"/>
              </a:rPr>
              <a:t>Has WIOA’s requirements around people with disability impacted your organization? </a:t>
            </a:r>
          </a:p>
          <a:p>
            <a:pPr marL="342900" indent="-342900">
              <a:buFont typeface="Wingdings" panose="05000000000000000000" pitchFamily="2" charset="2"/>
              <a:buChar char="v"/>
            </a:pPr>
            <a:endParaRPr lang="en-US" sz="2200" dirty="0">
              <a:latin typeface="Libre Baskerville" panose="020B0604020202020204" charset="0"/>
            </a:endParaRPr>
          </a:p>
          <a:p>
            <a:pPr marL="342900" indent="-342900">
              <a:buFont typeface="Wingdings" panose="05000000000000000000" pitchFamily="2" charset="2"/>
              <a:buChar char="v"/>
            </a:pPr>
            <a:r>
              <a:rPr lang="en-US" sz="2200" dirty="0">
                <a:latin typeface="Libre Baskerville" panose="020B0604020202020204" charset="0"/>
              </a:rPr>
              <a:t>What have you done around Section 188? Programmatic Accessibility? Physical Accessibility? </a:t>
            </a:r>
          </a:p>
          <a:p>
            <a:pPr marL="342900" indent="-342900">
              <a:buFont typeface="Wingdings" panose="05000000000000000000" pitchFamily="2" charset="2"/>
              <a:buChar char="v"/>
            </a:pPr>
            <a:endParaRPr lang="en-US" sz="2200" dirty="0">
              <a:latin typeface="Libre Baskerville" panose="020B0604020202020204" charset="0"/>
            </a:endParaRPr>
          </a:p>
          <a:p>
            <a:pPr marL="342900" indent="-342900">
              <a:buFont typeface="Wingdings" panose="05000000000000000000" pitchFamily="2" charset="2"/>
              <a:buChar char="v"/>
            </a:pPr>
            <a:endParaRPr lang="en-US" sz="2200" dirty="0">
              <a:latin typeface="Libre Baskerville" panose="020B0604020202020204" charset="0"/>
            </a:endParaRPr>
          </a:p>
          <a:p>
            <a:pPr marL="342900" indent="-342900">
              <a:buFont typeface="Wingdings" panose="05000000000000000000" pitchFamily="2" charset="2"/>
              <a:buChar char="v"/>
            </a:pPr>
            <a:endParaRPr lang="en-US" sz="2200" dirty="0">
              <a:latin typeface="Libre Baskerville" panose="020B0604020202020204" charset="0"/>
            </a:endParaRPr>
          </a:p>
        </p:txBody>
      </p:sp>
    </p:spTree>
    <p:extLst>
      <p:ext uri="{BB962C8B-B14F-4D97-AF65-F5344CB8AC3E}">
        <p14:creationId xmlns:p14="http://schemas.microsoft.com/office/powerpoint/2010/main" val="3252204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3" name="Shape 313"/>
          <p:cNvSpPr/>
          <p:nvPr/>
        </p:nvSpPr>
        <p:spPr>
          <a:xfrm>
            <a:off x="2003253" y="167643"/>
            <a:ext cx="7049569" cy="769500"/>
          </a:xfrm>
          <a:prstGeom prst="rect">
            <a:avLst/>
          </a:prstGeom>
          <a:noFill/>
          <a:ln>
            <a:noFill/>
          </a:ln>
        </p:spPr>
        <p:txBody>
          <a:bodyPr wrap="square" lIns="91416" tIns="45698" rIns="91416" bIns="45698" anchor="t" anchorCtr="0">
            <a:noAutofit/>
          </a:bodyPr>
          <a:lstStyle/>
          <a:p>
            <a:pPr indent="-34922" algn="r">
              <a:buClr>
                <a:schemeClr val="lt1"/>
              </a:buClr>
              <a:buSzPct val="25000"/>
            </a:pPr>
            <a:endParaRPr lang="en-US" sz="2400" dirty="0">
              <a:solidFill>
                <a:schemeClr val="lt1"/>
              </a:solidFill>
              <a:latin typeface="Libre Baskerville"/>
              <a:ea typeface="Libre Baskerville"/>
              <a:cs typeface="Libre Baskerville"/>
              <a:sym typeface="Libre Baskerville"/>
            </a:endParaRPr>
          </a:p>
        </p:txBody>
      </p:sp>
      <p:sp>
        <p:nvSpPr>
          <p:cNvPr id="314" name="Shape 314"/>
          <p:cNvSpPr txBox="1"/>
          <p:nvPr/>
        </p:nvSpPr>
        <p:spPr>
          <a:xfrm>
            <a:off x="-152400" y="1375525"/>
            <a:ext cx="5589000" cy="2827800"/>
          </a:xfrm>
          <a:prstGeom prst="rect">
            <a:avLst/>
          </a:prstGeom>
          <a:noFill/>
          <a:ln>
            <a:noFill/>
          </a:ln>
        </p:spPr>
        <p:txBody>
          <a:bodyPr wrap="square" lIns="91266" tIns="91266" rIns="91266" bIns="91266" anchor="t" anchorCtr="0">
            <a:noAutofit/>
          </a:bodyPr>
          <a:lstStyle/>
          <a:p>
            <a:pPr marL="342386" lvl="1" indent="-132855">
              <a:buClr>
                <a:srgbClr val="000000"/>
              </a:buClr>
              <a:buSzPct val="100000"/>
              <a:buFont typeface="Libre Baskerville"/>
              <a:buChar char="❖"/>
            </a:pPr>
            <a:r>
              <a:rPr lang="en-US" sz="1700" u="sng">
                <a:solidFill>
                  <a:schemeClr val="hlink"/>
                </a:solidFill>
                <a:latin typeface="Libre Baskerville"/>
                <a:ea typeface="Libre Baskerville"/>
                <a:cs typeface="Libre Baskerville"/>
                <a:sym typeface="Libre Baskerville"/>
                <a:hlinkClick r:id="rId3"/>
              </a:rPr>
              <a:t>Workers with disabilities help hospitals help</a:t>
            </a:r>
          </a:p>
          <a:p>
            <a:pPr marL="342386" lvl="1" indent="-316987">
              <a:spcBef>
                <a:spcPts val="560"/>
              </a:spcBef>
              <a:buClr>
                <a:srgbClr val="000000"/>
              </a:buClr>
            </a:pPr>
            <a:endParaRPr sz="1700">
              <a:latin typeface="Libre Baskerville"/>
              <a:ea typeface="Libre Baskerville"/>
              <a:cs typeface="Libre Baskerville"/>
              <a:sym typeface="Libre Baskerville"/>
            </a:endParaRPr>
          </a:p>
          <a:p>
            <a:pPr marL="342386" lvl="1" indent="-132855">
              <a:spcBef>
                <a:spcPts val="560"/>
              </a:spcBef>
              <a:buClr>
                <a:srgbClr val="000000"/>
              </a:buClr>
              <a:buSzPct val="100000"/>
              <a:buFont typeface="Libre Baskerville"/>
              <a:buChar char="❖"/>
            </a:pPr>
            <a:r>
              <a:rPr lang="en-US" sz="1700" u="sng">
                <a:solidFill>
                  <a:schemeClr val="hlink"/>
                </a:solidFill>
                <a:latin typeface="Libre Baskerville"/>
                <a:ea typeface="Libre Baskerville"/>
                <a:cs typeface="Libre Baskerville"/>
                <a:sym typeface="Libre Baskerville"/>
                <a:hlinkClick r:id="rId4"/>
              </a:rPr>
              <a:t>Best Practices Webinar on Project SEARCH and Healthcare Jobs for PWDs</a:t>
            </a:r>
          </a:p>
          <a:p>
            <a:pPr marL="342386" lvl="1" indent="-316987">
              <a:spcBef>
                <a:spcPts val="560"/>
              </a:spcBef>
              <a:buClr>
                <a:srgbClr val="000000"/>
              </a:buClr>
            </a:pPr>
            <a:endParaRPr sz="1700">
              <a:latin typeface="Libre Baskerville"/>
              <a:ea typeface="Libre Baskerville"/>
              <a:cs typeface="Libre Baskerville"/>
              <a:sym typeface="Libre Baskerville"/>
            </a:endParaRPr>
          </a:p>
          <a:p>
            <a:pPr marL="342386" lvl="1" indent="-132855">
              <a:spcBef>
                <a:spcPts val="560"/>
              </a:spcBef>
              <a:buClr>
                <a:srgbClr val="000000"/>
              </a:buClr>
              <a:buSzPct val="100000"/>
              <a:buFont typeface="Libre Baskerville"/>
              <a:buChar char="❖"/>
            </a:pPr>
            <a:r>
              <a:rPr lang="en-US" sz="1700" i="1" u="sng">
                <a:solidFill>
                  <a:schemeClr val="hlink"/>
                </a:solidFill>
                <a:latin typeface="Libre Baskerville"/>
                <a:ea typeface="Libre Baskerville"/>
                <a:cs typeface="Libre Baskerville"/>
                <a:sym typeface="Libre Baskerville"/>
                <a:hlinkClick r:id="rId5"/>
              </a:rPr>
              <a:t>Young people with disabilities help senior citizens</a:t>
            </a:r>
            <a:r>
              <a:rPr lang="en-US" sz="1700" u="sng">
                <a:solidFill>
                  <a:schemeClr val="hlink"/>
                </a:solidFill>
                <a:latin typeface="Libre Baskerville"/>
                <a:ea typeface="Libre Baskerville"/>
                <a:cs typeface="Libre Baskerville"/>
                <a:sym typeface="Libre Baskerville"/>
                <a:hlinkClick r:id="rId5"/>
              </a:rPr>
              <a:t>– Example of Project SEARCH in New York </a:t>
            </a:r>
          </a:p>
          <a:p>
            <a:pPr marL="342386" lvl="1" indent="-316987">
              <a:spcBef>
                <a:spcPts val="560"/>
              </a:spcBef>
              <a:buClr>
                <a:srgbClr val="000000"/>
              </a:buClr>
            </a:pPr>
            <a:endParaRPr sz="2300">
              <a:latin typeface="Libre Baskerville"/>
              <a:ea typeface="Libre Baskerville"/>
              <a:cs typeface="Libre Baskerville"/>
              <a:sym typeface="Libre Baskerville"/>
            </a:endParaRPr>
          </a:p>
        </p:txBody>
      </p:sp>
      <p:pic>
        <p:nvPicPr>
          <p:cNvPr id="315" name="Shape 315" descr="Project SEARCH intern Anthony Telesford is all smiles while working in the kitchen at Montefiore New Rochelle." title="Image of a Project SEARCH working hard at his job."/>
          <p:cNvPicPr preferRelativeResize="0"/>
          <p:nvPr/>
        </p:nvPicPr>
        <p:blipFill rotWithShape="1">
          <a:blip r:embed="rId6">
            <a:alphaModFix/>
          </a:blip>
          <a:srcRect/>
          <a:stretch/>
        </p:blipFill>
        <p:spPr>
          <a:xfrm>
            <a:off x="5835681" y="1371601"/>
            <a:ext cx="3120175" cy="2087851"/>
          </a:xfrm>
          <a:prstGeom prst="rect">
            <a:avLst/>
          </a:prstGeom>
          <a:noFill/>
          <a:ln>
            <a:noFill/>
          </a:ln>
        </p:spPr>
      </p:pic>
      <p:pic>
        <p:nvPicPr>
          <p:cNvPr id="316" name="Shape 316" descr="IMAGE: In a hallway at United Hebrew New Rochelle, a Project SEARCH is pushing an older American in a wheelchair." title="Project SEARCH nterns working with Elder Americans"/>
          <p:cNvPicPr preferRelativeResize="0"/>
          <p:nvPr/>
        </p:nvPicPr>
        <p:blipFill rotWithShape="1">
          <a:blip r:embed="rId7">
            <a:alphaModFix/>
          </a:blip>
          <a:srcRect/>
          <a:stretch/>
        </p:blipFill>
        <p:spPr>
          <a:xfrm>
            <a:off x="186181" y="4074805"/>
            <a:ext cx="3320799" cy="2562049"/>
          </a:xfrm>
          <a:prstGeom prst="rect">
            <a:avLst/>
          </a:prstGeom>
          <a:noFill/>
          <a:ln>
            <a:noFill/>
          </a:ln>
        </p:spPr>
      </p:pic>
      <p:pic>
        <p:nvPicPr>
          <p:cNvPr id="317" name="Shape 317" descr="IMAGE: The picture shows a young woman with Down Syndrome working hard at her job sterilizing medical equipment in the ICU at Cincinatti Children's Hospital. "/>
          <p:cNvPicPr preferRelativeResize="0"/>
          <p:nvPr/>
        </p:nvPicPr>
        <p:blipFill rotWithShape="1">
          <a:blip r:embed="rId8">
            <a:alphaModFix/>
          </a:blip>
          <a:srcRect/>
          <a:stretch/>
        </p:blipFill>
        <p:spPr>
          <a:xfrm>
            <a:off x="6069005" y="4074801"/>
            <a:ext cx="2983819" cy="2562051"/>
          </a:xfrm>
          <a:prstGeom prst="rect">
            <a:avLst/>
          </a:prstGeom>
          <a:noFill/>
          <a:ln>
            <a:noFill/>
          </a:ln>
        </p:spPr>
      </p:pic>
      <p:sp>
        <p:nvSpPr>
          <p:cNvPr id="2" name="Title 1">
            <a:extLst>
              <a:ext uri="{FF2B5EF4-FFF2-40B4-BE49-F238E27FC236}">
                <a16:creationId xmlns:a16="http://schemas.microsoft.com/office/drawing/2014/main" id="{7DA718D3-D32B-4F3B-9B4B-BF5D4D5D3917}"/>
              </a:ext>
            </a:extLst>
          </p:cNvPr>
          <p:cNvSpPr>
            <a:spLocks noGrp="1"/>
          </p:cNvSpPr>
          <p:nvPr>
            <p:ph type="title" idx="4294967295"/>
          </p:nvPr>
        </p:nvSpPr>
        <p:spPr/>
        <p:txBody>
          <a:bodyPr/>
          <a:lstStyle/>
          <a:p>
            <a:pPr algn="r" rtl="0"/>
            <a:r>
              <a:rPr lang="en-US" sz="2400" b="1" i="0" dirty="0">
                <a:solidFill>
                  <a:srgbClr val="FFFFFF"/>
                </a:solidFill>
                <a:effectLst/>
                <a:latin typeface="Libre Baskerville" panose="020B0604020202020204" charset="0"/>
                <a:ea typeface="Libre Baskerville" panose="020B0604020202020204" charset="0"/>
                <a:cs typeface="Libre Baskerville" panose="020B0604020202020204" charset="0"/>
              </a:rPr>
              <a:t>People with Disabilities can Succeed in Healthcare Jobs</a:t>
            </a:r>
            <a:endParaRPr lang="en-US" b="1" dirty="0">
              <a:effectLst/>
            </a:endParaRPr>
          </a:p>
          <a:p>
            <a:pPr algn="r"/>
            <a:endParaRPr 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Shape 324"/>
          <p:cNvSpPr txBox="1"/>
          <p:nvPr/>
        </p:nvSpPr>
        <p:spPr>
          <a:xfrm>
            <a:off x="0" y="1219203"/>
            <a:ext cx="4506000" cy="5694900"/>
          </a:xfrm>
          <a:prstGeom prst="rect">
            <a:avLst/>
          </a:prstGeom>
          <a:noFill/>
          <a:ln>
            <a:noFill/>
          </a:ln>
        </p:spPr>
        <p:txBody>
          <a:bodyPr wrap="square" lIns="91416" tIns="91416" rIns="91416" bIns="91416" anchor="ctr" anchorCtr="0">
            <a:noAutofit/>
          </a:bodyPr>
          <a:lstStyle/>
          <a:p>
            <a:pPr>
              <a:lnSpc>
                <a:spcPct val="115000"/>
              </a:lnSpc>
              <a:spcAft>
                <a:spcPts val="400"/>
              </a:spcAft>
            </a:pPr>
            <a:r>
              <a:rPr lang="en-US" sz="1800" dirty="0">
                <a:solidFill>
                  <a:schemeClr val="dk1"/>
                </a:solidFill>
                <a:latin typeface="Trebuchet MS"/>
                <a:ea typeface="Trebuchet MS"/>
                <a:cs typeface="Trebuchet MS"/>
                <a:sym typeface="Trebuchet MS"/>
              </a:rPr>
              <a:t>❖ </a:t>
            </a:r>
            <a:r>
              <a:rPr lang="en-US" sz="1800" dirty="0">
                <a:solidFill>
                  <a:schemeClr val="dk1"/>
                </a:solidFill>
                <a:latin typeface="Libre Baskerville"/>
                <a:ea typeface="Libre Baskerville"/>
                <a:cs typeface="Libre Baskerville"/>
                <a:sym typeface="Libre Baskerville"/>
              </a:rPr>
              <a:t>On Jan. 3, 2017, the EEOC issued a final rule about employment opportunities for PWDs in the fed government.</a:t>
            </a:r>
          </a:p>
          <a:p>
            <a:pPr>
              <a:lnSpc>
                <a:spcPct val="115000"/>
              </a:lnSpc>
              <a:spcAft>
                <a:spcPts val="400"/>
              </a:spcAft>
            </a:pPr>
            <a:r>
              <a:rPr lang="en-US" sz="1800" dirty="0">
                <a:solidFill>
                  <a:schemeClr val="dk1"/>
                </a:solidFill>
                <a:latin typeface="Libre Baskerville"/>
                <a:ea typeface="Libre Baskerville"/>
                <a:cs typeface="Libre Baskerville"/>
                <a:sym typeface="Libre Baskerville"/>
              </a:rPr>
              <a:t>❖ </a:t>
            </a:r>
            <a:r>
              <a:rPr lang="en-US" sz="1800" b="1" dirty="0">
                <a:solidFill>
                  <a:schemeClr val="dk1"/>
                </a:solidFill>
                <a:latin typeface="Libre Baskerville"/>
                <a:ea typeface="Libre Baskerville"/>
                <a:cs typeface="Libre Baskerville"/>
                <a:sym typeface="Libre Baskerville"/>
              </a:rPr>
              <a:t>Each federal agency has been directed to set a goal of having 12% of its workforce be people with disabilities, and 2% of its workforce be people with targeted disabilities.</a:t>
            </a:r>
          </a:p>
          <a:p>
            <a:pPr>
              <a:lnSpc>
                <a:spcPct val="115000"/>
              </a:lnSpc>
              <a:spcAft>
                <a:spcPts val="400"/>
              </a:spcAft>
            </a:pPr>
            <a:r>
              <a:rPr lang="en-US" sz="1800" dirty="0">
                <a:solidFill>
                  <a:schemeClr val="dk1"/>
                </a:solidFill>
                <a:latin typeface="Libre Baskerville"/>
                <a:ea typeface="Libre Baskerville"/>
                <a:cs typeface="Libre Baskerville"/>
                <a:sym typeface="Libre Baskerville"/>
              </a:rPr>
              <a:t>❖ </a:t>
            </a:r>
            <a:r>
              <a:rPr lang="en-US" sz="1800" u="sng" dirty="0">
                <a:solidFill>
                  <a:srgbClr val="0000FF"/>
                </a:solidFill>
                <a:latin typeface="Libre Baskerville"/>
                <a:ea typeface="Libre Baskerville"/>
                <a:cs typeface="Libre Baskerville"/>
                <a:sym typeface="Libre Baskerville"/>
                <a:hlinkClick r:id="rId3"/>
              </a:rPr>
              <a:t>For more information, please visit EEOC’s website.</a:t>
            </a:r>
          </a:p>
          <a:p>
            <a:pPr>
              <a:lnSpc>
                <a:spcPct val="115000"/>
              </a:lnSpc>
              <a:spcAft>
                <a:spcPts val="400"/>
              </a:spcAft>
            </a:pPr>
            <a:r>
              <a:rPr lang="en-US" sz="1800" dirty="0">
                <a:solidFill>
                  <a:schemeClr val="dk1"/>
                </a:solidFill>
                <a:latin typeface="Libre Baskerville"/>
                <a:ea typeface="Libre Baskerville"/>
                <a:cs typeface="Libre Baskerville"/>
                <a:sym typeface="Libre Baskerville"/>
              </a:rPr>
              <a:t>❖ State </a:t>
            </a:r>
            <a:r>
              <a:rPr lang="en-US" sz="1800" dirty="0" err="1">
                <a:solidFill>
                  <a:schemeClr val="dk1"/>
                </a:solidFill>
                <a:latin typeface="Libre Baskerville"/>
                <a:ea typeface="Libre Baskerville"/>
                <a:cs typeface="Libre Baskerville"/>
                <a:sym typeface="Libre Baskerville"/>
              </a:rPr>
              <a:t>gov</a:t>
            </a:r>
            <a:r>
              <a:rPr lang="en-US" sz="1800" dirty="0">
                <a:solidFill>
                  <a:schemeClr val="dk1"/>
                </a:solidFill>
                <a:latin typeface="Libre Baskerville"/>
                <a:ea typeface="Libre Baskerville"/>
                <a:cs typeface="Libre Baskerville"/>
                <a:sym typeface="Libre Baskerville"/>
              </a:rPr>
              <a:t> can also serve as</a:t>
            </a:r>
            <a:r>
              <a:rPr lang="en-US" sz="1800" dirty="0">
                <a:solidFill>
                  <a:schemeClr val="dk1"/>
                </a:solidFill>
                <a:latin typeface="Libre Baskerville"/>
                <a:ea typeface="Libre Baskerville"/>
                <a:cs typeface="Libre Baskerville"/>
                <a:sym typeface="Libre Baskerville"/>
                <a:hlinkClick r:id="rId4"/>
              </a:rPr>
              <a:t> </a:t>
            </a:r>
            <a:r>
              <a:rPr lang="en-US" sz="1800" u="sng" dirty="0">
                <a:solidFill>
                  <a:srgbClr val="0000FF"/>
                </a:solidFill>
                <a:latin typeface="Libre Baskerville"/>
                <a:ea typeface="Libre Baskerville"/>
                <a:cs typeface="Libre Baskerville"/>
                <a:sym typeface="Libre Baskerville"/>
                <a:hlinkClick r:id="rId4"/>
              </a:rPr>
              <a:t>a model employer of PWDs</a:t>
            </a:r>
            <a:r>
              <a:rPr lang="en-US" sz="1800" dirty="0">
                <a:solidFill>
                  <a:schemeClr val="dk1"/>
                </a:solidFill>
                <a:latin typeface="Libre Baskerville"/>
                <a:ea typeface="Libre Baskerville"/>
                <a:cs typeface="Libre Baskerville"/>
                <a:sym typeface="Libre Baskerville"/>
              </a:rPr>
              <a:t>. </a:t>
            </a:r>
          </a:p>
          <a:p>
            <a:pPr>
              <a:lnSpc>
                <a:spcPct val="115000"/>
              </a:lnSpc>
            </a:pPr>
            <a:r>
              <a:rPr lang="en-US" sz="1800" dirty="0">
                <a:solidFill>
                  <a:schemeClr val="dk1"/>
                </a:solidFill>
                <a:latin typeface="Libre Baskerville"/>
                <a:ea typeface="Libre Baskerville"/>
                <a:cs typeface="Libre Baskerville"/>
                <a:sym typeface="Libre Baskerville"/>
              </a:rPr>
              <a:t>❖</a:t>
            </a:r>
            <a:r>
              <a:rPr lang="en-US" sz="1800" u="sng" dirty="0">
                <a:solidFill>
                  <a:srgbClr val="0000FF"/>
                </a:solidFill>
                <a:latin typeface="Libre Baskerville"/>
                <a:ea typeface="Libre Baskerville"/>
                <a:cs typeface="Libre Baskerville"/>
                <a:sym typeface="Libre Baskerville"/>
                <a:hlinkClick r:id="rId5"/>
              </a:rPr>
              <a:t>Learn from Delaware’s effort to hire talented employees with disabilities</a:t>
            </a:r>
            <a:r>
              <a:rPr lang="en-US" sz="1800" dirty="0">
                <a:solidFill>
                  <a:schemeClr val="dk1"/>
                </a:solidFill>
                <a:latin typeface="Libre Baskerville"/>
                <a:ea typeface="Libre Baskerville"/>
                <a:cs typeface="Libre Baskerville"/>
                <a:sym typeface="Libre Baskerville"/>
              </a:rPr>
              <a:t>.</a:t>
            </a:r>
          </a:p>
        </p:txBody>
      </p:sp>
      <p:pic>
        <p:nvPicPr>
          <p:cNvPr id="325" name="Shape 325"/>
          <p:cNvPicPr preferRelativeResize="0"/>
          <p:nvPr/>
        </p:nvPicPr>
        <p:blipFill>
          <a:blip r:embed="rId6">
            <a:alphaModFix/>
          </a:blip>
          <a:stretch>
            <a:fillRect/>
          </a:stretch>
        </p:blipFill>
        <p:spPr>
          <a:xfrm>
            <a:off x="4496306" y="2235562"/>
            <a:ext cx="3885575" cy="3222743"/>
          </a:xfrm>
          <a:prstGeom prst="rect">
            <a:avLst/>
          </a:prstGeom>
          <a:noFill/>
          <a:ln>
            <a:noFill/>
          </a:ln>
        </p:spPr>
      </p:pic>
      <p:sp>
        <p:nvSpPr>
          <p:cNvPr id="326" name="Shape 326"/>
          <p:cNvSpPr txBox="1"/>
          <p:nvPr/>
        </p:nvSpPr>
        <p:spPr>
          <a:xfrm>
            <a:off x="1219200" y="76200"/>
            <a:ext cx="7543800" cy="995400"/>
          </a:xfrm>
          <a:prstGeom prst="rect">
            <a:avLst/>
          </a:prstGeom>
          <a:noFill/>
          <a:ln>
            <a:noFill/>
          </a:ln>
        </p:spPr>
        <p:txBody>
          <a:bodyPr wrap="square" lIns="91416" tIns="91416" rIns="91416" bIns="91416" anchor="ctr" anchorCtr="0">
            <a:noAutofit/>
          </a:bodyPr>
          <a:lstStyle/>
          <a:p>
            <a:pPr algn="r"/>
            <a:endParaRPr lang="en-US" sz="2400" b="1" dirty="0">
              <a:solidFill>
                <a:schemeClr val="lt1"/>
              </a:solidFill>
              <a:latin typeface="Libre Baskerville"/>
              <a:ea typeface="Libre Baskerville"/>
              <a:cs typeface="Libre Baskerville"/>
              <a:sym typeface="Libre Baskerville"/>
            </a:endParaRPr>
          </a:p>
        </p:txBody>
      </p:sp>
      <p:sp>
        <p:nvSpPr>
          <p:cNvPr id="3" name="Title 2">
            <a:extLst>
              <a:ext uri="{FF2B5EF4-FFF2-40B4-BE49-F238E27FC236}">
                <a16:creationId xmlns:a16="http://schemas.microsoft.com/office/drawing/2014/main" id="{BC6D621D-F822-489C-A1A1-764F0DD75582}"/>
              </a:ext>
            </a:extLst>
          </p:cNvPr>
          <p:cNvSpPr>
            <a:spLocks noGrp="1"/>
          </p:cNvSpPr>
          <p:nvPr>
            <p:ph type="title" idx="4294967295"/>
          </p:nvPr>
        </p:nvSpPr>
        <p:spPr/>
        <p:txBody>
          <a:bodyPr/>
          <a:lstStyle/>
          <a:p>
            <a:pPr algn="r" rtl="0"/>
            <a:r>
              <a:rPr lang="en-US" sz="2400" b="1" i="0" dirty="0">
                <a:solidFill>
                  <a:srgbClr val="FFFFFF"/>
                </a:solidFill>
                <a:effectLst/>
                <a:latin typeface="Libre Baskerville" panose="020B0604020202020204" charset="0"/>
                <a:ea typeface="Libre Baskerville" panose="020B0604020202020204" charset="0"/>
                <a:cs typeface="Libre Baskerville" panose="020B0604020202020204" charset="0"/>
              </a:rPr>
              <a:t>Jobs in Government</a:t>
            </a:r>
            <a:endParaRPr lang="en-US" sz="2400" b="1" dirty="0">
              <a:effectLst/>
            </a:endParaRPr>
          </a:p>
          <a:p>
            <a:pPr algn="r"/>
            <a:endParaRPr lang="en-US" sz="2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3">
            <a:extLst>
              <a:ext uri="{FF2B5EF4-FFF2-40B4-BE49-F238E27FC236}">
                <a16:creationId xmlns:a16="http://schemas.microsoft.com/office/drawing/2014/main" id="{8FEA20FB-B0ED-4B36-9F75-E996B25CCEAD}"/>
              </a:ext>
            </a:extLst>
          </p:cNvPr>
          <p:cNvSpPr txBox="1">
            <a:spLocks/>
          </p:cNvSpPr>
          <p:nvPr/>
        </p:nvSpPr>
        <p:spPr>
          <a:xfrm>
            <a:off x="5730076" y="1426029"/>
            <a:ext cx="3413924" cy="4700132"/>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a:lstStyle>
          <a:p>
            <a:pPr marL="342900" lvl="1" indent="-342900">
              <a:buFont typeface="Wingdings" panose="05000000000000000000" pitchFamily="2" charset="2"/>
              <a:buChar char="v"/>
            </a:pPr>
            <a:r>
              <a:rPr lang="en-US" sz="1600" dirty="0">
                <a:latin typeface="Libre Baskerville" panose="020B0604020202020204" charset="0"/>
              </a:rPr>
              <a:t>NYC employs more than 340,000 people in this sector.</a:t>
            </a:r>
          </a:p>
          <a:p>
            <a:pPr marL="342900" lvl="1" indent="-342900">
              <a:buFont typeface="Wingdings" panose="05000000000000000000" pitchFamily="2" charset="2"/>
              <a:buChar char="v"/>
            </a:pPr>
            <a:endParaRPr lang="en-US" sz="1600" dirty="0">
              <a:latin typeface="Libre Baskerville" panose="020B0604020202020204" charset="0"/>
            </a:endParaRPr>
          </a:p>
          <a:p>
            <a:pPr marL="342900" lvl="1" indent="-342900">
              <a:buFont typeface="Wingdings" panose="05000000000000000000" pitchFamily="2" charset="2"/>
              <a:buChar char="v"/>
            </a:pPr>
            <a:r>
              <a:rPr lang="en-US" sz="1600" dirty="0">
                <a:latin typeface="Libre Baskerville" panose="020B0604020202020204" charset="0"/>
                <a:hlinkClick r:id="rId2"/>
              </a:rPr>
              <a:t>Best Practices Webinar- Hospitality Sector for PWDs.</a:t>
            </a:r>
            <a:endParaRPr lang="en-US" sz="1600" i="1" dirty="0">
              <a:latin typeface="Libre Baskerville" panose="020B0604020202020204" charset="0"/>
            </a:endParaRPr>
          </a:p>
          <a:p>
            <a:pPr marL="342900" lvl="1" indent="-342900">
              <a:buFont typeface="Wingdings" panose="05000000000000000000" pitchFamily="2" charset="2"/>
              <a:buChar char="v"/>
            </a:pPr>
            <a:endParaRPr lang="en-US" sz="1600" dirty="0">
              <a:solidFill>
                <a:schemeClr val="dk1"/>
              </a:solidFill>
              <a:latin typeface="Libre Baskerville" panose="020B0604020202020204" charset="0"/>
              <a:ea typeface="Calibri"/>
              <a:cs typeface="Calibri"/>
              <a:sym typeface="Calibri"/>
            </a:endParaRPr>
          </a:p>
          <a:p>
            <a:pPr marL="342900" lvl="1" indent="-342900">
              <a:buFont typeface="Wingdings" panose="05000000000000000000" pitchFamily="2" charset="2"/>
              <a:buChar char="v"/>
            </a:pPr>
            <a:r>
              <a:rPr lang="en-US" sz="1600" dirty="0">
                <a:solidFill>
                  <a:schemeClr val="dk1"/>
                </a:solidFill>
                <a:latin typeface="Libre Baskerville" panose="020B0604020202020204" charset="0"/>
                <a:ea typeface="Calibri"/>
                <a:cs typeface="Calibri"/>
                <a:sym typeface="Calibri"/>
              </a:rPr>
              <a:t>From the NYC Workforce Board’s 2016 Regional Plan: </a:t>
            </a:r>
            <a:r>
              <a:rPr lang="en-US" altLang="en-US" sz="1600" dirty="0">
                <a:latin typeface="Libre Baskerville" panose="020B0604020202020204" charset="0"/>
              </a:rPr>
              <a:t>“</a:t>
            </a:r>
            <a:r>
              <a:rPr lang="en-US" altLang="en-US" sz="1600" dirty="0">
                <a:latin typeface="Libre Baskerville" panose="020B0604020202020204" charset="0"/>
                <a:hlinkClick r:id="rId3"/>
              </a:rPr>
              <a:t>Sizable labor shortage of qualified talent...and very high turnover</a:t>
            </a:r>
            <a:r>
              <a:rPr lang="en-US" altLang="en-US" sz="1600" dirty="0">
                <a:latin typeface="Libre Baskerville" panose="020B0604020202020204" charset="0"/>
              </a:rPr>
              <a:t>.”</a:t>
            </a:r>
          </a:p>
          <a:p>
            <a:pPr marL="342900" lvl="1" indent="-342900">
              <a:buFont typeface="Wingdings" panose="05000000000000000000" pitchFamily="2" charset="2"/>
              <a:buChar char="v"/>
            </a:pPr>
            <a:endParaRPr lang="en-US" sz="1600" dirty="0">
              <a:solidFill>
                <a:schemeClr val="dk1"/>
              </a:solidFill>
              <a:latin typeface="Libre Baskerville" panose="020B0604020202020204" charset="0"/>
              <a:ea typeface="Calibri"/>
              <a:cs typeface="Calibri"/>
              <a:sym typeface="Calibri"/>
            </a:endParaRPr>
          </a:p>
          <a:p>
            <a:pPr marL="342900" lvl="1" indent="-342900">
              <a:buFont typeface="Wingdings" panose="05000000000000000000" pitchFamily="2" charset="2"/>
              <a:buChar char="v"/>
            </a:pPr>
            <a:r>
              <a:rPr lang="en-US" sz="1600" dirty="0">
                <a:solidFill>
                  <a:schemeClr val="dk1"/>
                </a:solidFill>
                <a:latin typeface="Libre Baskerville" panose="020B0604020202020204" charset="0"/>
                <a:ea typeface="Calibri"/>
                <a:cs typeface="Calibri"/>
                <a:sym typeface="Calibri"/>
              </a:rPr>
              <a:t>People with disabilities are known to be loyal employees. In an industry with such high turnovers, hiring people with disabilities can benefit the bottom line. </a:t>
            </a:r>
          </a:p>
          <a:p>
            <a:pPr marL="342900" lvl="1" indent="-342900">
              <a:buFont typeface="Wingdings" panose="05000000000000000000" pitchFamily="2" charset="2"/>
              <a:buChar char="v"/>
            </a:pPr>
            <a:endParaRPr lang="en-US" sz="1600" dirty="0">
              <a:latin typeface="Libre Baskerville" panose="020B0604020202020204" charset="0"/>
            </a:endParaRPr>
          </a:p>
          <a:p>
            <a:pPr marL="342900" lvl="1" indent="-342900">
              <a:buFont typeface="Wingdings" panose="05000000000000000000" pitchFamily="2" charset="2"/>
              <a:buChar char="v"/>
            </a:pPr>
            <a:endParaRPr lang="en-US" sz="1600" dirty="0">
              <a:solidFill>
                <a:schemeClr val="dk1"/>
              </a:solidFill>
              <a:latin typeface="Libre Baskerville" panose="020B0604020202020204" charset="0"/>
              <a:ea typeface="Calibri"/>
              <a:cs typeface="Calibri"/>
              <a:sym typeface="Calibri"/>
            </a:endParaRPr>
          </a:p>
        </p:txBody>
      </p:sp>
      <p:pic>
        <p:nvPicPr>
          <p:cNvPr id="3" name="Shape 154" descr="Picture of young woman with a suit doing guest relations. She is handing a key.   Source: https://encrypted-tbn2.gstatic.com/images?q=tbn:ANd9GcR87hXjLATnRIPlj5lOpgfDPNi7-ppEAb_QtWy1pL0ZiE5hrTc0KQ" title="Picture of young woman doing guest services ">
            <a:hlinkClick r:id="rId4"/>
            <a:extLst>
              <a:ext uri="{FF2B5EF4-FFF2-40B4-BE49-F238E27FC236}">
                <a16:creationId xmlns:a16="http://schemas.microsoft.com/office/drawing/2014/main" id="{5C34699C-7A36-4D04-A2AE-8669A41380FF}"/>
              </a:ext>
            </a:extLst>
          </p:cNvPr>
          <p:cNvPicPr preferRelativeResize="0"/>
          <p:nvPr/>
        </p:nvPicPr>
        <p:blipFill rotWithShape="1">
          <a:blip r:embed="rId5">
            <a:alphaModFix/>
          </a:blip>
          <a:srcRect/>
          <a:stretch/>
        </p:blipFill>
        <p:spPr>
          <a:xfrm>
            <a:off x="19050" y="1306512"/>
            <a:ext cx="2085975" cy="1752600"/>
          </a:xfrm>
          <a:prstGeom prst="rect">
            <a:avLst/>
          </a:prstGeom>
          <a:noFill/>
          <a:ln>
            <a:noFill/>
          </a:ln>
        </p:spPr>
      </p:pic>
      <p:pic>
        <p:nvPicPr>
          <p:cNvPr id="4" name="Shape 155" descr="Picture of a young woman changing ber sheets as part of her housekeeping job" title="Picture of a young woman changing ber sheets as part of her housekeeping job">
            <a:extLst>
              <a:ext uri="{FF2B5EF4-FFF2-40B4-BE49-F238E27FC236}">
                <a16:creationId xmlns:a16="http://schemas.microsoft.com/office/drawing/2014/main" id="{0CD35036-453A-4DFC-BC50-610C4B5DE328}"/>
              </a:ext>
            </a:extLst>
          </p:cNvPr>
          <p:cNvPicPr preferRelativeResize="0"/>
          <p:nvPr/>
        </p:nvPicPr>
        <p:blipFill rotWithShape="1">
          <a:blip r:embed="rId6">
            <a:alphaModFix/>
          </a:blip>
          <a:srcRect l="10001" t="4443" r="14999" b="17778"/>
          <a:stretch/>
        </p:blipFill>
        <p:spPr>
          <a:xfrm>
            <a:off x="2794000" y="1306512"/>
            <a:ext cx="2666998" cy="1752600"/>
          </a:xfrm>
          <a:prstGeom prst="rect">
            <a:avLst/>
          </a:prstGeom>
          <a:noFill/>
          <a:ln>
            <a:noFill/>
          </a:ln>
        </p:spPr>
      </p:pic>
      <p:pic>
        <p:nvPicPr>
          <p:cNvPr id="5" name="Shape 156" descr="Picture of a man doing mantainance work at the hotel's garden, par of his engineering job " title="Man doing yard work">
            <a:extLst>
              <a:ext uri="{FF2B5EF4-FFF2-40B4-BE49-F238E27FC236}">
                <a16:creationId xmlns:a16="http://schemas.microsoft.com/office/drawing/2014/main" id="{15DF5664-F325-47A8-8FBA-B34988A25B6A}"/>
              </a:ext>
            </a:extLst>
          </p:cNvPr>
          <p:cNvPicPr preferRelativeResize="0"/>
          <p:nvPr/>
        </p:nvPicPr>
        <p:blipFill rotWithShape="1">
          <a:blip r:embed="rId7">
            <a:alphaModFix/>
          </a:blip>
          <a:srcRect/>
          <a:stretch/>
        </p:blipFill>
        <p:spPr>
          <a:xfrm>
            <a:off x="19050" y="3516312"/>
            <a:ext cx="1784349" cy="2368550"/>
          </a:xfrm>
          <a:prstGeom prst="rect">
            <a:avLst/>
          </a:prstGeom>
          <a:noFill/>
          <a:ln>
            <a:noFill/>
          </a:ln>
        </p:spPr>
      </p:pic>
      <p:pic>
        <p:nvPicPr>
          <p:cNvPr id="6" name="Shape 157" descr="Picture of a man in a restaurant kitchen, part of his job in culinary   Source : G:\Project Search\Maria\Internship Example Pictures\DSC02001.JPG " title="Picture of a man in a restaurant kitchen, part of his job in culinary ">
            <a:extLst>
              <a:ext uri="{FF2B5EF4-FFF2-40B4-BE49-F238E27FC236}">
                <a16:creationId xmlns:a16="http://schemas.microsoft.com/office/drawing/2014/main" id="{9A882369-050B-4788-8BFF-77AAD535B886}"/>
              </a:ext>
            </a:extLst>
          </p:cNvPr>
          <p:cNvPicPr preferRelativeResize="0"/>
          <p:nvPr/>
        </p:nvPicPr>
        <p:blipFill rotWithShape="1">
          <a:blip r:embed="rId8">
            <a:alphaModFix/>
          </a:blip>
          <a:srcRect/>
          <a:stretch/>
        </p:blipFill>
        <p:spPr>
          <a:xfrm>
            <a:off x="1878010" y="3516312"/>
            <a:ext cx="1828800" cy="2368550"/>
          </a:xfrm>
          <a:prstGeom prst="rect">
            <a:avLst/>
          </a:prstGeom>
          <a:noFill/>
          <a:ln>
            <a:noFill/>
          </a:ln>
        </p:spPr>
      </p:pic>
      <p:pic>
        <p:nvPicPr>
          <p:cNvPr id="7" name="Shape 158" descr="Picture of a woman setting a table, part of her job preparing banquets  souce: G:\Project Search\Maria\Internship Example Pictures\DSC01992.JPG" title="Picture of a woman setting a table, part of her job preparing banquets">
            <a:extLst>
              <a:ext uri="{FF2B5EF4-FFF2-40B4-BE49-F238E27FC236}">
                <a16:creationId xmlns:a16="http://schemas.microsoft.com/office/drawing/2014/main" id="{A7805CC2-7A25-4E92-984B-5118E667BA26}"/>
              </a:ext>
            </a:extLst>
          </p:cNvPr>
          <p:cNvPicPr preferRelativeResize="0"/>
          <p:nvPr/>
        </p:nvPicPr>
        <p:blipFill rotWithShape="1">
          <a:blip r:embed="rId9">
            <a:alphaModFix/>
          </a:blip>
          <a:srcRect/>
          <a:stretch/>
        </p:blipFill>
        <p:spPr>
          <a:xfrm>
            <a:off x="3838575" y="3522662"/>
            <a:ext cx="1828800" cy="2362200"/>
          </a:xfrm>
          <a:prstGeom prst="rect">
            <a:avLst/>
          </a:prstGeom>
          <a:noFill/>
          <a:ln>
            <a:noFill/>
          </a:ln>
        </p:spPr>
      </p:pic>
      <p:sp>
        <p:nvSpPr>
          <p:cNvPr id="8" name="Shape 159">
            <a:extLst>
              <a:ext uri="{FF2B5EF4-FFF2-40B4-BE49-F238E27FC236}">
                <a16:creationId xmlns:a16="http://schemas.microsoft.com/office/drawing/2014/main" id="{BE25204C-8A02-41C5-9846-12509BDF7596}"/>
              </a:ext>
            </a:extLst>
          </p:cNvPr>
          <p:cNvSpPr/>
          <p:nvPr/>
        </p:nvSpPr>
        <p:spPr>
          <a:xfrm>
            <a:off x="3259138" y="3070225"/>
            <a:ext cx="1493836"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Noto Sans Symbols"/>
              <a:buNone/>
            </a:pPr>
            <a:r>
              <a:rPr lang="en-US" sz="1800" b="0" i="1" u="none" strike="noStrike" cap="none">
                <a:solidFill>
                  <a:schemeClr val="dk1"/>
                </a:solidFill>
                <a:latin typeface="Calibri"/>
                <a:ea typeface="Calibri"/>
                <a:cs typeface="Calibri"/>
                <a:sym typeface="Calibri"/>
              </a:rPr>
              <a:t>Housekeeping</a:t>
            </a:r>
          </a:p>
        </p:txBody>
      </p:sp>
      <p:sp>
        <p:nvSpPr>
          <p:cNvPr id="9" name="Shape 160">
            <a:extLst>
              <a:ext uri="{FF2B5EF4-FFF2-40B4-BE49-F238E27FC236}">
                <a16:creationId xmlns:a16="http://schemas.microsoft.com/office/drawing/2014/main" id="{4469D5FC-E47E-421C-8D24-B60F9A3F36B8}"/>
              </a:ext>
            </a:extLst>
          </p:cNvPr>
          <p:cNvSpPr/>
          <p:nvPr/>
        </p:nvSpPr>
        <p:spPr>
          <a:xfrm>
            <a:off x="204788" y="3059113"/>
            <a:ext cx="1522412" cy="36988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Noto Sans Symbols"/>
              <a:buNone/>
            </a:pPr>
            <a:r>
              <a:rPr lang="en-US" sz="1800" b="0" i="1" u="none" strike="noStrike" cap="none">
                <a:solidFill>
                  <a:schemeClr val="dk1"/>
                </a:solidFill>
                <a:latin typeface="Calibri"/>
                <a:ea typeface="Calibri"/>
                <a:cs typeface="Calibri"/>
                <a:sym typeface="Calibri"/>
              </a:rPr>
              <a:t>Guest Services</a:t>
            </a:r>
          </a:p>
        </p:txBody>
      </p:sp>
      <p:sp>
        <p:nvSpPr>
          <p:cNvPr id="10" name="Shape 161">
            <a:extLst>
              <a:ext uri="{FF2B5EF4-FFF2-40B4-BE49-F238E27FC236}">
                <a16:creationId xmlns:a16="http://schemas.microsoft.com/office/drawing/2014/main" id="{1D3A51A4-0539-4632-A926-0FCF83FE20F3}"/>
              </a:ext>
            </a:extLst>
          </p:cNvPr>
          <p:cNvSpPr/>
          <p:nvPr/>
        </p:nvSpPr>
        <p:spPr>
          <a:xfrm>
            <a:off x="234950" y="5878512"/>
            <a:ext cx="1293811" cy="3682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Noto Sans Symbols"/>
              <a:buNone/>
            </a:pPr>
            <a:r>
              <a:rPr lang="en-US" sz="1800" b="0" i="1" u="none" strike="noStrike" cap="none">
                <a:solidFill>
                  <a:schemeClr val="dk1"/>
                </a:solidFill>
                <a:latin typeface="Calibri"/>
                <a:ea typeface="Calibri"/>
                <a:cs typeface="Calibri"/>
                <a:sym typeface="Calibri"/>
              </a:rPr>
              <a:t>Engineering</a:t>
            </a:r>
          </a:p>
        </p:txBody>
      </p:sp>
      <p:sp>
        <p:nvSpPr>
          <p:cNvPr id="11" name="Shape 162">
            <a:extLst>
              <a:ext uri="{FF2B5EF4-FFF2-40B4-BE49-F238E27FC236}">
                <a16:creationId xmlns:a16="http://schemas.microsoft.com/office/drawing/2014/main" id="{B214D325-D544-4D59-9067-ADABC54B4352}"/>
              </a:ext>
            </a:extLst>
          </p:cNvPr>
          <p:cNvSpPr/>
          <p:nvPr/>
        </p:nvSpPr>
        <p:spPr>
          <a:xfrm>
            <a:off x="2317750" y="5878512"/>
            <a:ext cx="949323" cy="3682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Noto Sans Symbols"/>
              <a:buNone/>
            </a:pPr>
            <a:r>
              <a:rPr lang="en-US" sz="1800" b="0" i="1" u="none" strike="noStrike" cap="none">
                <a:solidFill>
                  <a:schemeClr val="dk1"/>
                </a:solidFill>
                <a:latin typeface="Calibri"/>
                <a:ea typeface="Calibri"/>
                <a:cs typeface="Calibri"/>
                <a:sym typeface="Calibri"/>
              </a:rPr>
              <a:t>Culinary</a:t>
            </a:r>
          </a:p>
        </p:txBody>
      </p:sp>
      <p:sp>
        <p:nvSpPr>
          <p:cNvPr id="12" name="Shape 163">
            <a:extLst>
              <a:ext uri="{FF2B5EF4-FFF2-40B4-BE49-F238E27FC236}">
                <a16:creationId xmlns:a16="http://schemas.microsoft.com/office/drawing/2014/main" id="{940D3E26-E0AC-4DCE-80E8-03B2FDF80529}"/>
              </a:ext>
            </a:extLst>
          </p:cNvPr>
          <p:cNvSpPr/>
          <p:nvPr/>
        </p:nvSpPr>
        <p:spPr>
          <a:xfrm>
            <a:off x="4222750" y="5878512"/>
            <a:ext cx="1060448" cy="3682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Noto Sans Symbols"/>
              <a:buNone/>
            </a:pPr>
            <a:r>
              <a:rPr lang="en-US" sz="1800" b="0" i="1" u="none" strike="noStrike" cap="none">
                <a:solidFill>
                  <a:schemeClr val="dk1"/>
                </a:solidFill>
                <a:latin typeface="Calibri"/>
                <a:ea typeface="Calibri"/>
                <a:cs typeface="Calibri"/>
                <a:sym typeface="Calibri"/>
              </a:rPr>
              <a:t>Banquets</a:t>
            </a:r>
          </a:p>
        </p:txBody>
      </p:sp>
      <p:sp>
        <p:nvSpPr>
          <p:cNvPr id="13" name="Title 12">
            <a:extLst>
              <a:ext uri="{FF2B5EF4-FFF2-40B4-BE49-F238E27FC236}">
                <a16:creationId xmlns:a16="http://schemas.microsoft.com/office/drawing/2014/main" id="{F8C4D098-98AB-4B86-9A35-1A1E07DC46D8}"/>
              </a:ext>
            </a:extLst>
          </p:cNvPr>
          <p:cNvSpPr>
            <a:spLocks noGrp="1"/>
          </p:cNvSpPr>
          <p:nvPr>
            <p:ph type="title" idx="4294967295"/>
          </p:nvPr>
        </p:nvSpPr>
        <p:spPr/>
        <p:txBody>
          <a:bodyPr/>
          <a:lstStyle/>
          <a:p>
            <a:pPr algn="r"/>
            <a:r>
              <a:rPr lang="en-US" sz="2400" b="1" dirty="0">
                <a:solidFill>
                  <a:schemeClr val="bg1"/>
                </a:solidFill>
                <a:latin typeface="Libre Baskerville" panose="020B0604020202020204" charset="0"/>
              </a:rPr>
              <a:t>People</a:t>
            </a:r>
            <a:r>
              <a:rPr lang="en-US" sz="2400" b="1" baseline="0" dirty="0">
                <a:solidFill>
                  <a:schemeClr val="bg1"/>
                </a:solidFill>
                <a:latin typeface="Libre Baskerville" panose="020B0604020202020204" charset="0"/>
              </a:rPr>
              <a:t> with Disabilities </a:t>
            </a:r>
            <a:br>
              <a:rPr lang="en-US" sz="2400" b="1" baseline="0" dirty="0">
                <a:solidFill>
                  <a:schemeClr val="bg1"/>
                </a:solidFill>
                <a:latin typeface="Libre Baskerville" panose="020B0604020202020204" charset="0"/>
              </a:rPr>
            </a:br>
            <a:r>
              <a:rPr lang="en-US" sz="2400" b="1" baseline="0" dirty="0">
                <a:solidFill>
                  <a:schemeClr val="bg1"/>
                </a:solidFill>
                <a:latin typeface="Libre Baskerville" panose="020B0604020202020204" charset="0"/>
              </a:rPr>
              <a:t>and the Hospitality Industry</a:t>
            </a:r>
            <a:endParaRPr lang="en-US" sz="2400" b="1" dirty="0">
              <a:solidFill>
                <a:schemeClr val="bg1"/>
              </a:solidFill>
              <a:latin typeface="Libre Baskerville" panose="020B0604020202020204" charset="0"/>
            </a:endParaRPr>
          </a:p>
        </p:txBody>
      </p:sp>
    </p:spTree>
    <p:extLst>
      <p:ext uri="{BB962C8B-B14F-4D97-AF65-F5344CB8AC3E}">
        <p14:creationId xmlns:p14="http://schemas.microsoft.com/office/powerpoint/2010/main" val="75746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2400" dirty="0">
                <a:solidFill>
                  <a:schemeClr val="bg1"/>
                </a:solidFill>
                <a:latin typeface="Libre Baskerville" panose="020B0604020202020204" charset="0"/>
              </a:rPr>
              <a:t>Sector Strategies – Gov’t Contractors</a:t>
            </a:r>
          </a:p>
        </p:txBody>
      </p:sp>
      <p:sp>
        <p:nvSpPr>
          <p:cNvPr id="3" name="Content Placeholder 2"/>
          <p:cNvSpPr>
            <a:spLocks noGrp="1"/>
          </p:cNvSpPr>
          <p:nvPr>
            <p:ph idx="1"/>
          </p:nvPr>
        </p:nvSpPr>
        <p:spPr>
          <a:xfrm>
            <a:off x="457200" y="1344706"/>
            <a:ext cx="8229600" cy="4525961"/>
          </a:xfrm>
        </p:spPr>
        <p:txBody>
          <a:bodyPr/>
          <a:lstStyle/>
          <a:p>
            <a:pPr lvl="0">
              <a:lnSpc>
                <a:spcPct val="80000"/>
              </a:lnSpc>
              <a:spcBef>
                <a:spcPts val="0"/>
              </a:spcBef>
              <a:spcAft>
                <a:spcPts val="0"/>
              </a:spcAft>
              <a:buClr>
                <a:schemeClr val="dk1"/>
              </a:buClr>
              <a:buSzPct val="100000"/>
              <a:buFont typeface="Noto Sans Symbols"/>
              <a:buChar char="❖"/>
            </a:pPr>
            <a:r>
              <a:rPr lang="en-US" sz="2000" b="1" dirty="0">
                <a:solidFill>
                  <a:schemeClr val="dk1"/>
                </a:solidFill>
                <a:latin typeface="Libre Baskerville" panose="020B0604020202020204" charset="0"/>
                <a:sym typeface="Calibri"/>
              </a:rPr>
              <a:t>Top contractors include:</a:t>
            </a:r>
          </a:p>
          <a:p>
            <a:pPr lvl="1">
              <a:lnSpc>
                <a:spcPct val="80000"/>
              </a:lnSpc>
              <a:spcBef>
                <a:spcPts val="400"/>
              </a:spcBef>
              <a:spcAft>
                <a:spcPts val="0"/>
              </a:spcAft>
              <a:buClr>
                <a:schemeClr val="dk1"/>
              </a:buClr>
              <a:buSzPct val="100000"/>
              <a:buFont typeface="Noto Sans Symbols"/>
              <a:buChar char="▪"/>
            </a:pPr>
            <a:r>
              <a:rPr lang="en-US" sz="2000" b="1" dirty="0">
                <a:solidFill>
                  <a:schemeClr val="dk1"/>
                </a:solidFill>
                <a:latin typeface="Libre Baskerville" panose="020B0604020202020204" charset="0"/>
                <a:sym typeface="Calibri"/>
              </a:rPr>
              <a:t>Brookhaven Science Association</a:t>
            </a:r>
          </a:p>
          <a:p>
            <a:pPr lvl="1">
              <a:lnSpc>
                <a:spcPct val="80000"/>
              </a:lnSpc>
              <a:spcBef>
                <a:spcPts val="400"/>
              </a:spcBef>
              <a:spcAft>
                <a:spcPts val="0"/>
              </a:spcAft>
              <a:buClr>
                <a:schemeClr val="dk1"/>
              </a:buClr>
              <a:buSzPct val="100000"/>
              <a:buFont typeface="Noto Sans Symbols"/>
              <a:buChar char="▪"/>
            </a:pPr>
            <a:r>
              <a:rPr lang="en-US" sz="2000" b="1" dirty="0">
                <a:latin typeface="Libre Baskerville" panose="020B0604020202020204" charset="0"/>
              </a:rPr>
              <a:t>Truth North Communications </a:t>
            </a:r>
          </a:p>
          <a:p>
            <a:pPr lvl="1">
              <a:lnSpc>
                <a:spcPct val="80000"/>
              </a:lnSpc>
              <a:spcBef>
                <a:spcPts val="400"/>
              </a:spcBef>
              <a:spcAft>
                <a:spcPts val="0"/>
              </a:spcAft>
              <a:buClr>
                <a:schemeClr val="dk1"/>
              </a:buClr>
              <a:buSzPct val="100000"/>
              <a:buFont typeface="Noto Sans Symbols"/>
              <a:buChar char="▪"/>
            </a:pPr>
            <a:r>
              <a:rPr lang="en-US" sz="2000" b="1" dirty="0" err="1">
                <a:solidFill>
                  <a:schemeClr val="dk1"/>
                </a:solidFill>
                <a:latin typeface="Libre Baskerville" panose="020B0604020202020204" charset="0"/>
                <a:sym typeface="Calibri"/>
              </a:rPr>
              <a:t>Leidos</a:t>
            </a:r>
            <a:r>
              <a:rPr lang="en-US" sz="2000" b="1" dirty="0">
                <a:solidFill>
                  <a:schemeClr val="dk1"/>
                </a:solidFill>
                <a:latin typeface="Libre Baskerville" panose="020B0604020202020204" charset="0"/>
                <a:sym typeface="Calibri"/>
              </a:rPr>
              <a:t> Holdings, Inc.</a:t>
            </a:r>
          </a:p>
          <a:p>
            <a:pPr lvl="1">
              <a:lnSpc>
                <a:spcPct val="80000"/>
              </a:lnSpc>
              <a:spcBef>
                <a:spcPts val="400"/>
              </a:spcBef>
              <a:spcAft>
                <a:spcPts val="0"/>
              </a:spcAft>
              <a:buClr>
                <a:schemeClr val="dk1"/>
              </a:buClr>
              <a:buSzPct val="100000"/>
              <a:buFont typeface="Noto Sans Symbols"/>
              <a:buChar char="▪"/>
            </a:pPr>
            <a:r>
              <a:rPr lang="en-US" sz="2000" b="1" dirty="0">
                <a:solidFill>
                  <a:schemeClr val="dk1"/>
                </a:solidFill>
                <a:latin typeface="Libre Baskerville" panose="020B0604020202020204" charset="0"/>
                <a:sym typeface="Calibri"/>
              </a:rPr>
              <a:t>Continental Sciences Group</a:t>
            </a:r>
          </a:p>
          <a:p>
            <a:pPr lvl="1">
              <a:lnSpc>
                <a:spcPct val="80000"/>
              </a:lnSpc>
              <a:spcBef>
                <a:spcPts val="400"/>
              </a:spcBef>
              <a:spcAft>
                <a:spcPts val="0"/>
              </a:spcAft>
              <a:buClr>
                <a:schemeClr val="dk1"/>
              </a:buClr>
              <a:buSzPct val="100000"/>
              <a:buFont typeface="Noto Sans Symbols"/>
              <a:buChar char="▪"/>
            </a:pPr>
            <a:r>
              <a:rPr lang="en-US" sz="2000" b="1" dirty="0">
                <a:latin typeface="Libre Baskerville" panose="020B0604020202020204" charset="0"/>
              </a:rPr>
              <a:t>Bank of New York</a:t>
            </a:r>
          </a:p>
          <a:p>
            <a:pPr lvl="0">
              <a:lnSpc>
                <a:spcPct val="80000"/>
              </a:lnSpc>
              <a:spcBef>
                <a:spcPts val="360"/>
              </a:spcBef>
              <a:spcAft>
                <a:spcPts val="0"/>
              </a:spcAft>
              <a:buClr>
                <a:schemeClr val="dk1"/>
              </a:buClr>
              <a:buSzPct val="25000"/>
              <a:buNone/>
            </a:pPr>
            <a:endParaRPr lang="en-US" sz="1800" dirty="0">
              <a:solidFill>
                <a:schemeClr val="dk1"/>
              </a:solidFill>
              <a:latin typeface="Libre Baskerville" panose="020B0604020202020204" charset="0"/>
              <a:sym typeface="Calibri"/>
            </a:endParaRPr>
          </a:p>
          <a:p>
            <a:pPr lvl="0">
              <a:lnSpc>
                <a:spcPct val="80000"/>
              </a:lnSpc>
              <a:spcBef>
                <a:spcPts val="400"/>
              </a:spcBef>
              <a:buSzPct val="25000"/>
              <a:buNone/>
            </a:pPr>
            <a:r>
              <a:rPr lang="en-US" sz="2000" dirty="0">
                <a:solidFill>
                  <a:schemeClr val="dk1"/>
                </a:solidFill>
                <a:latin typeface="Libre Baskerville" panose="020B0604020202020204" charset="0"/>
                <a:sym typeface="Calibri"/>
              </a:rPr>
              <a:t>For complete list go to: </a:t>
            </a:r>
            <a:r>
              <a:rPr lang="en-US" sz="2000" dirty="0">
                <a:latin typeface="Libre Baskerville" panose="020B0604020202020204" charset="0"/>
                <a:hlinkClick r:id="rId2"/>
              </a:rPr>
              <a:t>https://www.usaspending.gov/Pages/TextView .aspx?data=StateMostFundedRecipientsByAwardType&amp;AwardType=C&amp;statecode=NY&amp;fiscalyear=2017</a:t>
            </a:r>
            <a:r>
              <a:rPr lang="en-US" sz="2000" dirty="0">
                <a:latin typeface="Libre Baskerville" panose="020B0604020202020204" charset="0"/>
              </a:rPr>
              <a:t> </a:t>
            </a:r>
            <a:endParaRPr lang="en-US" sz="1200" dirty="0">
              <a:solidFill>
                <a:schemeClr val="dk1"/>
              </a:solidFill>
              <a:latin typeface="Libre Baskerville" panose="020B0604020202020204" charset="0"/>
              <a:sym typeface="Calibri"/>
            </a:endParaRPr>
          </a:p>
          <a:p>
            <a:pPr lvl="0">
              <a:lnSpc>
                <a:spcPct val="90000"/>
              </a:lnSpc>
              <a:spcBef>
                <a:spcPts val="400"/>
              </a:spcBef>
              <a:spcAft>
                <a:spcPts val="0"/>
              </a:spcAft>
              <a:buClr>
                <a:schemeClr val="dk1"/>
              </a:buClr>
              <a:buSzPct val="25000"/>
              <a:buNone/>
            </a:pPr>
            <a:r>
              <a:rPr lang="en-US" sz="2000" dirty="0">
                <a:solidFill>
                  <a:schemeClr val="dk1"/>
                </a:solidFill>
                <a:latin typeface="Libre Baskerville" panose="020B0604020202020204" charset="0"/>
                <a:sym typeface="Calibri"/>
              </a:rPr>
              <a:t>Complete federal lists of 2006-2013</a:t>
            </a:r>
            <a:r>
              <a:rPr lang="en-US" sz="1800" dirty="0">
                <a:solidFill>
                  <a:schemeClr val="dk1"/>
                </a:solidFill>
                <a:latin typeface="Libre Baskerville" panose="020B0604020202020204" charset="0"/>
                <a:sym typeface="Calibri"/>
              </a:rPr>
              <a:t> → </a:t>
            </a:r>
            <a:r>
              <a:rPr lang="en-US" sz="1800" u="sng" dirty="0">
                <a:solidFill>
                  <a:schemeClr val="hlink"/>
                </a:solidFill>
                <a:latin typeface="Libre Baskerville" panose="020B0604020202020204" charset="0"/>
                <a:sym typeface="Calibri"/>
                <a:hlinkClick r:id="rId3"/>
              </a:rPr>
              <a:t>Federal Procurement Data System </a:t>
            </a:r>
          </a:p>
          <a:p>
            <a:pPr lvl="0">
              <a:lnSpc>
                <a:spcPct val="90000"/>
              </a:lnSpc>
              <a:spcBef>
                <a:spcPts val="480"/>
              </a:spcBef>
              <a:spcAft>
                <a:spcPts val="0"/>
              </a:spcAft>
              <a:buClr>
                <a:schemeClr val="dk1"/>
              </a:buClr>
              <a:buSzPct val="25000"/>
              <a:buNone/>
            </a:pPr>
            <a:endParaRPr lang="en-US" sz="2400" dirty="0">
              <a:solidFill>
                <a:schemeClr val="dk1"/>
              </a:solidFill>
              <a:latin typeface="Libre Baskerville" panose="020B0604020202020204" charset="0"/>
              <a:sym typeface="Calibri"/>
            </a:endParaRPr>
          </a:p>
          <a:p>
            <a:pPr lvl="0">
              <a:spcBef>
                <a:spcPts val="480"/>
              </a:spcBef>
              <a:spcAft>
                <a:spcPts val="0"/>
              </a:spcAft>
              <a:buClr>
                <a:schemeClr val="dk1"/>
              </a:buClr>
              <a:buSzPct val="100000"/>
              <a:buNone/>
            </a:pPr>
            <a:endParaRPr lang="en-US" sz="2400" dirty="0">
              <a:solidFill>
                <a:schemeClr val="dk1"/>
              </a:solidFill>
              <a:latin typeface="Libre Baskerville" panose="020B0604020202020204" charset="0"/>
              <a:sym typeface="Calibri"/>
            </a:endParaRPr>
          </a:p>
          <a:p>
            <a:endParaRPr lang="en-US" dirty="0">
              <a:latin typeface="Libre Baskerville" panose="020B0604020202020204" charset="0"/>
            </a:endParaRPr>
          </a:p>
        </p:txBody>
      </p:sp>
    </p:spTree>
    <p:extLst>
      <p:ext uri="{BB962C8B-B14F-4D97-AF65-F5344CB8AC3E}">
        <p14:creationId xmlns:p14="http://schemas.microsoft.com/office/powerpoint/2010/main" val="1748723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2400" dirty="0">
                <a:solidFill>
                  <a:schemeClr val="bg1"/>
                </a:solidFill>
                <a:latin typeface="Libre Baskerville" panose="020B0604020202020204" charset="0"/>
              </a:rPr>
              <a:t>Jobs in Entertainment / Culture</a:t>
            </a:r>
          </a:p>
        </p:txBody>
      </p:sp>
      <p:sp>
        <p:nvSpPr>
          <p:cNvPr id="4" name="Content Placeholder 3"/>
          <p:cNvSpPr>
            <a:spLocks noGrp="1"/>
          </p:cNvSpPr>
          <p:nvPr>
            <p:ph idx="1"/>
          </p:nvPr>
        </p:nvSpPr>
        <p:spPr>
          <a:xfrm>
            <a:off x="457200" y="1284270"/>
            <a:ext cx="8229600" cy="4841891"/>
          </a:xfrm>
        </p:spPr>
        <p:txBody>
          <a:bodyPr/>
          <a:lstStyle/>
          <a:p>
            <a:pPr marL="342900" lvl="1" indent="-139700">
              <a:spcBef>
                <a:spcPts val="640"/>
              </a:spcBef>
              <a:buFont typeface="Noto Sans Symbols"/>
              <a:buChar char="❖"/>
            </a:pPr>
            <a:r>
              <a:rPr lang="en-US" sz="1800" dirty="0">
                <a:latin typeface="Libre Baskerville" panose="020B0604020202020204" charset="0"/>
                <a:hlinkClick r:id="rId2"/>
              </a:rPr>
              <a:t>NY State </a:t>
            </a:r>
            <a:r>
              <a:rPr lang="en-US" sz="1800" dirty="0" err="1">
                <a:latin typeface="Libre Baskerville" panose="020B0604020202020204" charset="0"/>
                <a:hlinkClick r:id="rId2"/>
              </a:rPr>
              <a:t>Dept</a:t>
            </a:r>
            <a:r>
              <a:rPr lang="en-US" sz="1800" dirty="0">
                <a:latin typeface="Libre Baskerville" panose="020B0604020202020204" charset="0"/>
                <a:hlinkClick r:id="rId2"/>
              </a:rPr>
              <a:t> of Labor Report on Motion Picture Industry</a:t>
            </a:r>
            <a:endParaRPr lang="en-US" sz="1800" dirty="0">
              <a:latin typeface="Libre Baskerville" panose="020B0604020202020204" charset="0"/>
            </a:endParaRPr>
          </a:p>
          <a:p>
            <a:pPr marL="742950" lvl="2" indent="-139700">
              <a:spcBef>
                <a:spcPts val="640"/>
              </a:spcBef>
              <a:buFont typeface="Noto Sans Symbols"/>
              <a:buChar char="❖"/>
            </a:pPr>
            <a:r>
              <a:rPr lang="en-US" sz="1800" dirty="0">
                <a:latin typeface="Libre Baskerville" panose="020B0604020202020204" charset="0"/>
              </a:rPr>
              <a:t>The motion picture industry in New York City has always played a visible role in the city’s culture.</a:t>
            </a:r>
          </a:p>
          <a:p>
            <a:pPr marL="742950" lvl="2" indent="-139700">
              <a:spcBef>
                <a:spcPts val="640"/>
              </a:spcBef>
              <a:buFont typeface="Noto Sans Symbols"/>
              <a:buChar char="❖"/>
            </a:pPr>
            <a:r>
              <a:rPr lang="en-US" sz="1800" dirty="0">
                <a:latin typeface="Libre Baskerville" panose="020B0604020202020204" charset="0"/>
              </a:rPr>
              <a:t>In 2013, California had the most film jobs (138,000) of any state. New York State ranked second, with slightly less than 56,000.</a:t>
            </a:r>
          </a:p>
          <a:p>
            <a:pPr marL="742950" lvl="2" indent="-139700">
              <a:spcBef>
                <a:spcPts val="640"/>
              </a:spcBef>
              <a:buFont typeface="Noto Sans Symbols"/>
              <a:buChar char="❖"/>
            </a:pPr>
            <a:r>
              <a:rPr lang="en-US" sz="1800" dirty="0">
                <a:latin typeface="Libre Baskerville" panose="020B0604020202020204" charset="0"/>
              </a:rPr>
              <a:t>Over the last ten years, New York State’s share of U.S. motion picture jobs has risen dramatically... </a:t>
            </a:r>
          </a:p>
          <a:p>
            <a:pPr marL="742950" lvl="2" indent="-139700">
              <a:spcBef>
                <a:spcPts val="640"/>
              </a:spcBef>
              <a:buFont typeface="Noto Sans Symbols"/>
              <a:buChar char="❖"/>
            </a:pPr>
            <a:r>
              <a:rPr lang="en-US" sz="1800" dirty="0">
                <a:latin typeface="Libre Baskerville" panose="020B0604020202020204" charset="0"/>
              </a:rPr>
              <a:t>However, fewer than </a:t>
            </a:r>
            <a:r>
              <a:rPr lang="en-US" sz="1800" u="sng" dirty="0">
                <a:latin typeface="Libre Baskerville" panose="020B0604020202020204" charset="0"/>
                <a:hlinkClick r:id="rId3"/>
              </a:rPr>
              <a:t>one percent</a:t>
            </a:r>
            <a:r>
              <a:rPr lang="en-US" sz="1800" dirty="0">
                <a:latin typeface="Libre Baskerville" panose="020B0604020202020204" charset="0"/>
              </a:rPr>
              <a:t> of people employed by cultural institutions in New York City are </a:t>
            </a:r>
            <a:r>
              <a:rPr lang="en-US" sz="1800" dirty="0" err="1">
                <a:latin typeface="Libre Baskerville" panose="020B0604020202020204" charset="0"/>
              </a:rPr>
              <a:t>PwDs</a:t>
            </a:r>
            <a:r>
              <a:rPr lang="en-US" sz="1800" dirty="0">
                <a:latin typeface="Libre Baskerville" panose="020B0604020202020204" charset="0"/>
              </a:rPr>
              <a:t>.</a:t>
            </a:r>
          </a:p>
          <a:p>
            <a:pPr marL="342900" lvl="1" indent="-139700">
              <a:spcBef>
                <a:spcPts val="640"/>
              </a:spcBef>
              <a:buFont typeface="Noto Sans Symbols"/>
              <a:buChar char="❖"/>
            </a:pPr>
            <a:r>
              <a:rPr lang="en-US" sz="1800" dirty="0">
                <a:latin typeface="Libre Baskerville" panose="020B0604020202020204" charset="0"/>
              </a:rPr>
              <a:t>Combating stigma against PWDs needs to include engagement with showrunners / producers / actors.</a:t>
            </a:r>
          </a:p>
          <a:p>
            <a:pPr marL="342900" lvl="1" indent="-139700">
              <a:spcBef>
                <a:spcPts val="640"/>
              </a:spcBef>
              <a:buFont typeface="Noto Sans Symbols"/>
              <a:buChar char="❖"/>
            </a:pPr>
            <a:r>
              <a:rPr lang="en-US" sz="1800" dirty="0">
                <a:latin typeface="Libre Baskerville" panose="020B0604020202020204" charset="0"/>
              </a:rPr>
              <a:t>See the example and success of </a:t>
            </a:r>
            <a:r>
              <a:rPr lang="en-US" sz="1800" i="1" dirty="0">
                <a:latin typeface="Libre Baskerville" panose="020B0604020202020204" charset="0"/>
              </a:rPr>
              <a:t>Born this Way.</a:t>
            </a:r>
          </a:p>
          <a:p>
            <a:pPr marL="342900" lvl="1" indent="-139700">
              <a:spcBef>
                <a:spcPts val="640"/>
              </a:spcBef>
              <a:buFont typeface="Noto Sans Symbols"/>
              <a:buChar char="❖"/>
            </a:pPr>
            <a:endParaRPr lang="en-US" sz="1800" dirty="0">
              <a:latin typeface="Libre Baskerville" panose="020B0604020202020204" charset="0"/>
            </a:endParaRPr>
          </a:p>
        </p:txBody>
      </p:sp>
    </p:spTree>
    <p:extLst>
      <p:ext uri="{BB962C8B-B14F-4D97-AF65-F5344CB8AC3E}">
        <p14:creationId xmlns:p14="http://schemas.microsoft.com/office/powerpoint/2010/main" val="307586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Shape 199"/>
          <p:cNvPicPr preferRelativeResize="0"/>
          <p:nvPr/>
        </p:nvPicPr>
        <p:blipFill rotWithShape="1">
          <a:blip r:embed="rId3">
            <a:alphaModFix/>
          </a:blip>
          <a:srcRect/>
          <a:stretch/>
        </p:blipFill>
        <p:spPr>
          <a:xfrm>
            <a:off x="10101" y="1208741"/>
            <a:ext cx="9133899" cy="4635216"/>
          </a:xfrm>
          <a:prstGeom prst="rect">
            <a:avLst/>
          </a:prstGeom>
          <a:noFill/>
          <a:ln>
            <a:noFill/>
          </a:ln>
        </p:spPr>
      </p:pic>
      <p:sp>
        <p:nvSpPr>
          <p:cNvPr id="2" name="Title 1">
            <a:extLst>
              <a:ext uri="{FF2B5EF4-FFF2-40B4-BE49-F238E27FC236}">
                <a16:creationId xmlns:a16="http://schemas.microsoft.com/office/drawing/2014/main" id="{342E8EA6-532D-4824-9829-5BF49859F94F}"/>
              </a:ext>
            </a:extLst>
          </p:cNvPr>
          <p:cNvSpPr>
            <a:spLocks noGrp="1"/>
          </p:cNvSpPr>
          <p:nvPr>
            <p:ph type="title" idx="4294967295"/>
          </p:nvPr>
        </p:nvSpPr>
        <p:spPr/>
        <p:txBody>
          <a:bodyPr/>
          <a:lstStyle/>
          <a:p>
            <a:pPr algn="r"/>
            <a:r>
              <a:rPr lang="en-US" sz="2400" b="1" dirty="0">
                <a:solidFill>
                  <a:schemeClr val="bg1"/>
                </a:solidFill>
                <a:latin typeface="Libre Baskerville" panose="020B0604020202020204" charset="0"/>
              </a:rPr>
              <a:t>1 in 5 Americans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3" name="Shape 333"/>
          <p:cNvPicPr preferRelativeResize="0"/>
          <p:nvPr/>
        </p:nvPicPr>
        <p:blipFill>
          <a:blip r:embed="rId3">
            <a:alphaModFix/>
          </a:blip>
          <a:stretch>
            <a:fillRect/>
          </a:stretch>
        </p:blipFill>
        <p:spPr>
          <a:xfrm>
            <a:off x="5" y="1221054"/>
            <a:ext cx="9144001" cy="5636951"/>
          </a:xfrm>
          <a:prstGeom prst="rect">
            <a:avLst/>
          </a:prstGeom>
          <a:noFill/>
          <a:ln>
            <a:noFill/>
          </a:ln>
        </p:spPr>
      </p:pic>
      <p:sp>
        <p:nvSpPr>
          <p:cNvPr id="2" name="Title 1">
            <a:extLst>
              <a:ext uri="{FF2B5EF4-FFF2-40B4-BE49-F238E27FC236}">
                <a16:creationId xmlns:a16="http://schemas.microsoft.com/office/drawing/2014/main" id="{741EF4A0-E79D-4C82-A071-0C8E9EBDE588}"/>
              </a:ext>
            </a:extLst>
          </p:cNvPr>
          <p:cNvSpPr>
            <a:spLocks noGrp="1"/>
          </p:cNvSpPr>
          <p:nvPr>
            <p:ph type="title" idx="4294967295"/>
          </p:nvPr>
        </p:nvSpPr>
        <p:spPr/>
        <p:txBody>
          <a:bodyPr/>
          <a:lstStyle/>
          <a:p>
            <a:pPr algn="r"/>
            <a:r>
              <a:rPr lang="en-US" sz="2400" b="1" dirty="0">
                <a:solidFill>
                  <a:schemeClr val="bg1"/>
                </a:solidFill>
                <a:latin typeface="Libre Baskerville" panose="020B0604020202020204" charset="0"/>
              </a:rPr>
              <a:t>People</a:t>
            </a:r>
            <a:r>
              <a:rPr lang="en-US" sz="2400" b="1" baseline="0" dirty="0">
                <a:solidFill>
                  <a:schemeClr val="bg1"/>
                </a:solidFill>
                <a:latin typeface="Libre Baskerville" panose="020B0604020202020204" charset="0"/>
              </a:rPr>
              <a:t> with Disabilities CAN Succeed </a:t>
            </a:r>
            <a:endParaRPr lang="en-US" sz="2400" b="1" dirty="0">
              <a:solidFill>
                <a:schemeClr val="bg1"/>
              </a:solidFill>
              <a:latin typeface="Libre Baskerville" panose="020B06040202020202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3" name="Title 2">
            <a:extLst>
              <a:ext uri="{FF2B5EF4-FFF2-40B4-BE49-F238E27FC236}">
                <a16:creationId xmlns:a16="http://schemas.microsoft.com/office/drawing/2014/main" id="{C94D37E3-850C-4D92-8B77-3FF7A944F367}"/>
              </a:ext>
            </a:extLst>
          </p:cNvPr>
          <p:cNvSpPr>
            <a:spLocks noGrp="1"/>
          </p:cNvSpPr>
          <p:nvPr>
            <p:ph type="title"/>
          </p:nvPr>
        </p:nvSpPr>
        <p:spPr/>
        <p:txBody>
          <a:bodyPr/>
          <a:lstStyle/>
          <a:p>
            <a:pPr algn="r"/>
            <a:r>
              <a:rPr lang="en-US" sz="2000" b="1" dirty="0">
                <a:solidFill>
                  <a:schemeClr val="lt1"/>
                </a:solidFill>
                <a:latin typeface="Libre Baskerville" panose="020B0604020202020204" charset="0"/>
              </a:rPr>
              <a:t>One Common Goal: Employment </a:t>
            </a:r>
            <a:endParaRPr lang="en-US" sz="2000" b="1" dirty="0">
              <a:latin typeface="Libre Baskerville" panose="020B0604020202020204" charset="0"/>
            </a:endParaRPr>
          </a:p>
        </p:txBody>
      </p:sp>
      <p:sp>
        <p:nvSpPr>
          <p:cNvPr id="129" name="Shape 129"/>
          <p:cNvSpPr txBox="1">
            <a:spLocks noGrp="1"/>
          </p:cNvSpPr>
          <p:nvPr>
            <p:ph type="body" idx="1"/>
          </p:nvPr>
        </p:nvSpPr>
        <p:spPr>
          <a:xfrm>
            <a:off x="4184542" y="1577359"/>
            <a:ext cx="4502278" cy="297936"/>
          </a:xfrm>
          <a:prstGeom prst="rect">
            <a:avLst/>
          </a:prstGeom>
          <a:noFill/>
          <a:ln>
            <a:noFill/>
          </a:ln>
        </p:spPr>
        <p:txBody>
          <a:bodyPr lIns="91425" tIns="91425" rIns="91425" bIns="91425" anchor="t" anchorCtr="0">
            <a:noAutofit/>
          </a:bodyPr>
          <a:lstStyle/>
          <a:p>
            <a:pPr marL="114300" marR="0" lvl="0" indent="0" algn="l" rtl="0">
              <a:lnSpc>
                <a:spcPct val="100000"/>
              </a:lnSpc>
              <a:spcBef>
                <a:spcPts val="0"/>
              </a:spcBef>
              <a:spcAft>
                <a:spcPts val="0"/>
              </a:spcAft>
              <a:buClr>
                <a:schemeClr val="dk1"/>
              </a:buClr>
              <a:buSzPct val="25000"/>
              <a:buFont typeface="Noto Sans Symbols"/>
              <a:buNone/>
            </a:pPr>
            <a:r>
              <a:rPr lang="en-US" sz="2000" b="1" i="0" u="none" strike="noStrike" cap="none" dirty="0">
                <a:solidFill>
                  <a:schemeClr val="dk1"/>
                </a:solidFill>
                <a:latin typeface="Libre Baskerville" panose="020B0604020202020204" charset="0"/>
                <a:sym typeface="Calibri"/>
              </a:rPr>
              <a:t>High School Transition that Works: Lessons Learned from Project SEARCH </a:t>
            </a:r>
            <a:r>
              <a:rPr lang="en-US" sz="2000" b="0" i="0" u="none" strike="noStrike" cap="none" dirty="0">
                <a:solidFill>
                  <a:schemeClr val="dk1"/>
                </a:solidFill>
                <a:latin typeface="Libre Baskerville" panose="020B0604020202020204" charset="0"/>
                <a:sym typeface="Calibri"/>
              </a:rPr>
              <a:t>By Maryellen </a:t>
            </a:r>
            <a:r>
              <a:rPr lang="en-US" sz="2000" b="0" i="0" u="none" strike="noStrike" cap="none" dirty="0" err="1">
                <a:solidFill>
                  <a:schemeClr val="dk1"/>
                </a:solidFill>
                <a:latin typeface="Libre Baskerville" panose="020B0604020202020204" charset="0"/>
                <a:sym typeface="Calibri"/>
              </a:rPr>
              <a:t>Daston</a:t>
            </a:r>
            <a:r>
              <a:rPr lang="en-US" sz="2000" b="0" i="0" u="none" strike="noStrike" cap="none" dirty="0">
                <a:solidFill>
                  <a:schemeClr val="dk1"/>
                </a:solidFill>
                <a:latin typeface="Libre Baskerville" panose="020B0604020202020204" charset="0"/>
                <a:sym typeface="Calibri"/>
              </a:rPr>
              <a:t>, Erin Riehle, and Susie Rutkowski</a:t>
            </a:r>
          </a:p>
          <a:p>
            <a:pPr marL="114300" marR="0" lvl="0" indent="0" algn="l" rtl="0">
              <a:lnSpc>
                <a:spcPct val="100000"/>
              </a:lnSpc>
              <a:spcBef>
                <a:spcPts val="640"/>
              </a:spcBef>
              <a:spcAft>
                <a:spcPts val="0"/>
              </a:spcAft>
              <a:buClr>
                <a:schemeClr val="dk1"/>
              </a:buClr>
              <a:buSzPct val="25000"/>
              <a:buFont typeface="Noto Sans Symbols"/>
              <a:buNone/>
            </a:pPr>
            <a:endParaRPr sz="2000" b="0" i="0" u="none" strike="noStrike" cap="none" dirty="0">
              <a:solidFill>
                <a:schemeClr val="dk1"/>
              </a:solidFill>
              <a:latin typeface="Libre Baskerville" panose="020B0604020202020204" charset="0"/>
              <a:sym typeface="Calibri"/>
            </a:endParaRPr>
          </a:p>
          <a:p>
            <a:pPr marL="114300" marR="0" lvl="0" indent="0" algn="l" rtl="0">
              <a:lnSpc>
                <a:spcPct val="100000"/>
              </a:lnSpc>
              <a:spcBef>
                <a:spcPts val="640"/>
              </a:spcBef>
              <a:spcAft>
                <a:spcPts val="0"/>
              </a:spcAft>
              <a:buClr>
                <a:schemeClr val="dk1"/>
              </a:buClr>
              <a:buSzPct val="25000"/>
              <a:buFont typeface="Noto Sans Symbols"/>
              <a:buNone/>
            </a:pPr>
            <a:r>
              <a:rPr lang="en-US" sz="2000" b="0" i="0" u="none" strike="noStrike" cap="none" dirty="0">
                <a:solidFill>
                  <a:schemeClr val="dk1"/>
                </a:solidFill>
                <a:latin typeface="Libre Baskerville" panose="020B0604020202020204" charset="0"/>
                <a:sym typeface="Calibri"/>
              </a:rPr>
              <a:t>Paul H. Brookes Publishing Co., </a:t>
            </a:r>
          </a:p>
          <a:p>
            <a:pPr marL="114300" marR="0" lvl="0" indent="0" algn="l" rtl="0">
              <a:lnSpc>
                <a:spcPct val="100000"/>
              </a:lnSpc>
              <a:spcBef>
                <a:spcPts val="640"/>
              </a:spcBef>
              <a:spcAft>
                <a:spcPts val="0"/>
              </a:spcAft>
              <a:buClr>
                <a:schemeClr val="dk1"/>
              </a:buClr>
              <a:buSzPct val="25000"/>
              <a:buFont typeface="Noto Sans Symbols"/>
              <a:buNone/>
            </a:pPr>
            <a:endParaRPr lang="en-US" sz="2000" b="0" i="0" u="none" strike="noStrike" cap="none" dirty="0">
              <a:solidFill>
                <a:schemeClr val="dk1"/>
              </a:solidFill>
              <a:latin typeface="Libre Baskerville" panose="020B0604020202020204" charset="0"/>
              <a:sym typeface="Calibri"/>
            </a:endParaRPr>
          </a:p>
          <a:p>
            <a:pPr marL="400050" marR="0" lvl="0" indent="-285750" algn="l" rtl="0">
              <a:lnSpc>
                <a:spcPct val="100000"/>
              </a:lnSpc>
              <a:spcBef>
                <a:spcPts val="640"/>
              </a:spcBef>
              <a:spcAft>
                <a:spcPts val="0"/>
              </a:spcAft>
              <a:buClr>
                <a:schemeClr val="dk1"/>
              </a:buClr>
              <a:buSzPct val="100000"/>
              <a:buFont typeface="Noto Sans Symbols"/>
              <a:buChar char="▪"/>
            </a:pPr>
            <a:r>
              <a:rPr lang="en-US" sz="2000" b="0" i="0" u="none" strike="noStrike" cap="none" dirty="0">
                <a:solidFill>
                  <a:schemeClr val="dk1"/>
                </a:solidFill>
                <a:latin typeface="Libre Baskerville" panose="020B0604020202020204" charset="0"/>
                <a:sym typeface="Calibri"/>
              </a:rPr>
              <a:t>For more information go </a:t>
            </a:r>
            <a:r>
              <a:rPr lang="en-US" sz="2000" b="0" i="0" u="none" strike="noStrike" cap="none" dirty="0" err="1">
                <a:solidFill>
                  <a:schemeClr val="dk1"/>
                </a:solidFill>
                <a:latin typeface="Libre Baskerville" panose="020B0604020202020204" charset="0"/>
                <a:sym typeface="Calibri"/>
              </a:rPr>
              <a:t>to:</a:t>
            </a:r>
            <a:r>
              <a:rPr lang="en-US" sz="2000" b="0" i="0" u="sng" strike="noStrike" cap="none" dirty="0" err="1">
                <a:solidFill>
                  <a:schemeClr val="hlink"/>
                </a:solidFill>
                <a:latin typeface="Libre Baskerville" panose="020B0604020202020204" charset="0"/>
                <a:sym typeface="Calibri"/>
                <a:hlinkClick r:id="rId3"/>
              </a:rPr>
              <a:t>http</a:t>
            </a:r>
            <a:r>
              <a:rPr lang="en-US" sz="2000" b="0" i="0" u="sng" strike="noStrike" cap="none" dirty="0">
                <a:solidFill>
                  <a:schemeClr val="hlink"/>
                </a:solidFill>
                <a:latin typeface="Libre Baskerville" panose="020B0604020202020204" charset="0"/>
                <a:sym typeface="Calibri"/>
                <a:hlinkClick r:id="rId3"/>
              </a:rPr>
              <a:t>://projectsearch.us/</a:t>
            </a:r>
          </a:p>
          <a:p>
            <a:pPr marL="114300" marR="0" lvl="0" indent="0" algn="l" rtl="0">
              <a:lnSpc>
                <a:spcPct val="100000"/>
              </a:lnSpc>
              <a:spcBef>
                <a:spcPts val="640"/>
              </a:spcBef>
              <a:spcAft>
                <a:spcPts val="0"/>
              </a:spcAft>
              <a:buClr>
                <a:schemeClr val="dk1"/>
              </a:buClr>
              <a:buSzPct val="25000"/>
              <a:buFont typeface="Noto Sans Symbols"/>
              <a:buNone/>
            </a:pPr>
            <a:endParaRPr sz="2000" b="0" i="0" u="none" strike="noStrike" cap="none" dirty="0">
              <a:solidFill>
                <a:schemeClr val="dk1"/>
              </a:solidFill>
              <a:latin typeface="Libre Baskerville" panose="020B0604020202020204" charset="0"/>
              <a:sym typeface="Calibri"/>
            </a:endParaRPr>
          </a:p>
        </p:txBody>
      </p:sp>
      <p:pic>
        <p:nvPicPr>
          <p:cNvPr id="130" name="Shape 130" descr="Image of the the book High School Transition that works: Lessons Learned from Project SEARCH " title="High School Transition That Works"/>
          <p:cNvPicPr preferRelativeResize="0"/>
          <p:nvPr/>
        </p:nvPicPr>
        <p:blipFill rotWithShape="1">
          <a:blip r:embed="rId4">
            <a:alphaModFix/>
          </a:blip>
          <a:srcRect/>
          <a:stretch/>
        </p:blipFill>
        <p:spPr>
          <a:xfrm>
            <a:off x="381000" y="1676400"/>
            <a:ext cx="3276600" cy="4237038"/>
          </a:xfrm>
          <a:prstGeom prst="rect">
            <a:avLst/>
          </a:prstGeom>
          <a:noFill/>
          <a:ln>
            <a:noFill/>
          </a:ln>
        </p:spPr>
      </p:pic>
    </p:spTree>
    <p:extLst>
      <p:ext uri="{BB962C8B-B14F-4D97-AF65-F5344CB8AC3E}">
        <p14:creationId xmlns:p14="http://schemas.microsoft.com/office/powerpoint/2010/main" val="61709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287A5-5EB9-428F-A86E-431C53618BFA}"/>
              </a:ext>
            </a:extLst>
          </p:cNvPr>
          <p:cNvSpPr>
            <a:spLocks noGrp="1"/>
          </p:cNvSpPr>
          <p:nvPr>
            <p:ph type="title"/>
          </p:nvPr>
        </p:nvSpPr>
        <p:spPr>
          <a:xfrm>
            <a:off x="457221" y="274339"/>
            <a:ext cx="8229599" cy="276999"/>
          </a:xfrm>
        </p:spPr>
        <p:txBody>
          <a:bodyPr/>
          <a:lstStyle/>
          <a:p>
            <a:pPr algn="r"/>
            <a:r>
              <a:rPr lang="en-US" sz="2000" b="1" dirty="0">
                <a:solidFill>
                  <a:schemeClr val="bg1"/>
                </a:solidFill>
                <a:latin typeface="Libre Baskerville" panose="020B0604020202020204" charset="0"/>
              </a:rPr>
              <a:t>MOPD NYC: ATWORK</a:t>
            </a:r>
          </a:p>
        </p:txBody>
      </p:sp>
      <p:sp>
        <p:nvSpPr>
          <p:cNvPr id="3" name="Text Placeholder 2">
            <a:extLst>
              <a:ext uri="{FF2B5EF4-FFF2-40B4-BE49-F238E27FC236}">
                <a16:creationId xmlns:a16="http://schemas.microsoft.com/office/drawing/2014/main" id="{D25720B2-A46B-4F12-86E4-B6B2CAF888CD}"/>
              </a:ext>
            </a:extLst>
          </p:cNvPr>
          <p:cNvSpPr>
            <a:spLocks noGrp="1"/>
          </p:cNvSpPr>
          <p:nvPr>
            <p:ph type="body" idx="1"/>
          </p:nvPr>
        </p:nvSpPr>
        <p:spPr>
          <a:xfrm>
            <a:off x="4267221" y="1395663"/>
            <a:ext cx="4419599" cy="4267200"/>
          </a:xfrm>
        </p:spPr>
        <p:txBody>
          <a:bodyPr/>
          <a:lstStyle/>
          <a:p>
            <a:pPr marL="285750" indent="-285750">
              <a:buFont typeface="Wingdings" panose="05000000000000000000" pitchFamily="2" charset="2"/>
              <a:buChar char="v"/>
            </a:pPr>
            <a:r>
              <a:rPr lang="en-US" sz="1600" dirty="0">
                <a:latin typeface="Libre Baskerville" panose="020B0604020202020204" charset="0"/>
              </a:rPr>
              <a:t>The Mayor’s Office for People with Disabilities is proud to announce </a:t>
            </a:r>
            <a:r>
              <a:rPr lang="en-US" sz="1600" dirty="0">
                <a:latin typeface="Libre Baskerville" panose="020B0604020202020204" charset="0"/>
                <a:hlinkClick r:id="rId2"/>
              </a:rPr>
              <a:t>NYC: ATWORK</a:t>
            </a:r>
            <a:r>
              <a:rPr lang="en-US" sz="1600" dirty="0">
                <a:latin typeface="Libre Baskerville" panose="020B0604020202020204" charset="0"/>
              </a:rPr>
              <a:t>, a public-private partnership to provide unemployed or underemployed New Yorkers with disabilities access to jobs, and build a sustainable pipeline of qualified talent in high-growth industries.</a:t>
            </a:r>
          </a:p>
          <a:p>
            <a:pPr marL="285750" indent="-285750">
              <a:buFont typeface="Wingdings" panose="05000000000000000000" pitchFamily="2" charset="2"/>
              <a:buChar char="v"/>
            </a:pPr>
            <a:endParaRPr lang="en-US" sz="1600" dirty="0">
              <a:latin typeface="Libre Baskerville" panose="020B0604020202020204" charset="0"/>
            </a:endParaRPr>
          </a:p>
          <a:p>
            <a:pPr marL="285750" indent="-285750">
              <a:buFont typeface="Wingdings" panose="05000000000000000000" pitchFamily="2" charset="2"/>
              <a:buChar char="v"/>
            </a:pPr>
            <a:r>
              <a:rPr lang="en-US" sz="1600" dirty="0">
                <a:latin typeface="Libre Baskerville" panose="020B0604020202020204" charset="0"/>
              </a:rPr>
              <a:t>NYC: ATWORK is funded by the </a:t>
            </a:r>
            <a:r>
              <a:rPr lang="en-US" sz="1600" dirty="0" err="1">
                <a:latin typeface="Libre Baskerville" panose="020B0604020202020204" charset="0"/>
              </a:rPr>
              <a:t>the</a:t>
            </a:r>
            <a:r>
              <a:rPr lang="en-US" sz="1600" dirty="0">
                <a:latin typeface="Libre Baskerville" panose="020B0604020202020204" charset="0"/>
              </a:rPr>
              <a:t> Poses Family Foundation, Kessler Foundation, Institute for Career Development, and New York State Adult Career and Continuing Education Services-Vocational Rehabilitation (ACCES-VR). </a:t>
            </a:r>
          </a:p>
          <a:p>
            <a:pPr marL="285750" indent="-285750">
              <a:buFont typeface="Wingdings" panose="05000000000000000000" pitchFamily="2" charset="2"/>
              <a:buChar char="v"/>
            </a:pPr>
            <a:endParaRPr lang="en-US" sz="1600" dirty="0">
              <a:latin typeface="Libre Baskerville" panose="020B0604020202020204" charset="0"/>
            </a:endParaRPr>
          </a:p>
          <a:p>
            <a:pPr marL="285750" indent="-285750">
              <a:buFont typeface="Wingdings" panose="05000000000000000000" pitchFamily="2" charset="2"/>
              <a:buChar char="v"/>
            </a:pPr>
            <a:r>
              <a:rPr lang="en-US" sz="1600" dirty="0">
                <a:latin typeface="Libre Baskerville" panose="020B0604020202020204" charset="0"/>
              </a:rPr>
              <a:t>The program will be grant-funded for three years before transitioning in-house at the NYC Department of Small Business Services. </a:t>
            </a:r>
          </a:p>
        </p:txBody>
      </p:sp>
      <p:pic>
        <p:nvPicPr>
          <p:cNvPr id="3074" name="Picture 2" descr="NYC at Work Logo">
            <a:extLst>
              <a:ext uri="{FF2B5EF4-FFF2-40B4-BE49-F238E27FC236}">
                <a16:creationId xmlns:a16="http://schemas.microsoft.com/office/drawing/2014/main" id="{71CAF20E-BCE1-4F6E-B60F-9916593C4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21" y="1205163"/>
            <a:ext cx="3810000" cy="4457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3A71F94-557C-4115-AEF9-BFDAC9F3D687}"/>
              </a:ext>
            </a:extLst>
          </p:cNvPr>
          <p:cNvSpPr/>
          <p:nvPr/>
        </p:nvSpPr>
        <p:spPr>
          <a:xfrm>
            <a:off x="854291" y="5993523"/>
            <a:ext cx="2962671" cy="338554"/>
          </a:xfrm>
          <a:prstGeom prst="rect">
            <a:avLst/>
          </a:prstGeom>
        </p:spPr>
        <p:txBody>
          <a:bodyPr wrap="none">
            <a:spAutoFit/>
          </a:bodyPr>
          <a:lstStyle/>
          <a:p>
            <a:pPr lvl="1"/>
            <a:r>
              <a:rPr lang="en-US" sz="1600" b="1" i="1" dirty="0">
                <a:latin typeface="Libre Baskerville" panose="020B0604020202020204" charset="0"/>
                <a:hlinkClick r:id="rId4"/>
              </a:rPr>
              <a:t>NYC: ATWORK Video Series</a:t>
            </a:r>
            <a:endParaRPr lang="en-US" sz="1600" b="1" i="1" dirty="0">
              <a:latin typeface="Libre Baskerville" panose="020B0604020202020204" charset="0"/>
            </a:endParaRPr>
          </a:p>
        </p:txBody>
      </p:sp>
    </p:spTree>
    <p:extLst>
      <p:ext uri="{BB962C8B-B14F-4D97-AF65-F5344CB8AC3E}">
        <p14:creationId xmlns:p14="http://schemas.microsoft.com/office/powerpoint/2010/main" val="1319016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8" name="Shape 368"/>
          <p:cNvPicPr preferRelativeResize="0"/>
          <p:nvPr/>
        </p:nvPicPr>
        <p:blipFill>
          <a:blip r:embed="rId3">
            <a:alphaModFix/>
          </a:blip>
          <a:stretch>
            <a:fillRect/>
          </a:stretch>
        </p:blipFill>
        <p:spPr>
          <a:xfrm>
            <a:off x="325464" y="1432939"/>
            <a:ext cx="8539567" cy="3950558"/>
          </a:xfrm>
          <a:prstGeom prst="rect">
            <a:avLst/>
          </a:prstGeom>
          <a:noFill/>
          <a:ln>
            <a:noFill/>
          </a:ln>
        </p:spPr>
      </p:pic>
      <p:sp>
        <p:nvSpPr>
          <p:cNvPr id="369" name="Shape 369"/>
          <p:cNvSpPr txBox="1"/>
          <p:nvPr/>
        </p:nvSpPr>
        <p:spPr>
          <a:xfrm>
            <a:off x="3072019" y="5383497"/>
            <a:ext cx="3000000" cy="530100"/>
          </a:xfrm>
          <a:prstGeom prst="rect">
            <a:avLst/>
          </a:prstGeom>
          <a:noFill/>
          <a:ln>
            <a:noFill/>
          </a:ln>
        </p:spPr>
        <p:txBody>
          <a:bodyPr wrap="square" lIns="91416" tIns="91416" rIns="91416" bIns="91416" anchor="ctr" anchorCtr="0">
            <a:noAutofit/>
          </a:bodyPr>
          <a:lstStyle/>
          <a:p>
            <a:pPr algn="ctr">
              <a:lnSpc>
                <a:spcPct val="115000"/>
              </a:lnSpc>
            </a:pPr>
            <a:r>
              <a:rPr lang="en-US" sz="2100" b="1" dirty="0">
                <a:solidFill>
                  <a:schemeClr val="dk1"/>
                </a:solidFill>
                <a:latin typeface="Libre Baskerville"/>
                <a:ea typeface="Libre Baskerville"/>
                <a:cs typeface="Libre Baskerville"/>
                <a:sym typeface="Libre Baskerville"/>
              </a:rPr>
              <a:t>Download the </a:t>
            </a:r>
            <a:r>
              <a:rPr lang="en-US" sz="2100" b="1" u="sng" dirty="0">
                <a:solidFill>
                  <a:srgbClr val="0000FF"/>
                </a:solidFill>
                <a:latin typeface="Libre Baskerville"/>
                <a:ea typeface="Libre Baskerville"/>
                <a:cs typeface="Libre Baskerville"/>
                <a:sym typeface="Libre Baskerville"/>
                <a:hlinkClick r:id="rId4"/>
              </a:rPr>
              <a:t>PDF</a:t>
            </a:r>
          </a:p>
        </p:txBody>
      </p:sp>
      <p:sp>
        <p:nvSpPr>
          <p:cNvPr id="370" name="Shape 370"/>
          <p:cNvSpPr txBox="1"/>
          <p:nvPr/>
        </p:nvSpPr>
        <p:spPr>
          <a:xfrm>
            <a:off x="1315203" y="71351"/>
            <a:ext cx="7696500" cy="1158600"/>
          </a:xfrm>
          <a:prstGeom prst="rect">
            <a:avLst/>
          </a:prstGeom>
          <a:noFill/>
          <a:ln>
            <a:noFill/>
          </a:ln>
        </p:spPr>
        <p:txBody>
          <a:bodyPr wrap="square" lIns="91416" tIns="91416" rIns="91416" bIns="91416" anchor="ctr" anchorCtr="0">
            <a:noAutofit/>
          </a:bodyPr>
          <a:lstStyle/>
          <a:p>
            <a:pPr algn="r"/>
            <a:endParaRPr lang="en-US" sz="2400" b="1" dirty="0">
              <a:solidFill>
                <a:schemeClr val="lt1"/>
              </a:solidFill>
              <a:latin typeface="Libre Baskerville"/>
              <a:ea typeface="Libre Baskerville"/>
              <a:cs typeface="Libre Baskerville"/>
              <a:sym typeface="Libre Baskerville"/>
            </a:endParaRPr>
          </a:p>
        </p:txBody>
      </p:sp>
      <p:sp>
        <p:nvSpPr>
          <p:cNvPr id="2" name="Title 1">
            <a:extLst>
              <a:ext uri="{FF2B5EF4-FFF2-40B4-BE49-F238E27FC236}">
                <a16:creationId xmlns:a16="http://schemas.microsoft.com/office/drawing/2014/main" id="{29530F60-0DB9-44BA-8AAC-4D2D1188A08F}"/>
              </a:ext>
            </a:extLst>
          </p:cNvPr>
          <p:cNvSpPr>
            <a:spLocks noGrp="1"/>
          </p:cNvSpPr>
          <p:nvPr>
            <p:ph type="title" idx="4294967295"/>
          </p:nvPr>
        </p:nvSpPr>
        <p:spPr/>
        <p:txBody>
          <a:bodyPr/>
          <a:lstStyle/>
          <a:p>
            <a:pPr algn="r" rtl="0"/>
            <a:r>
              <a:rPr lang="en-US" sz="2400" b="1" i="0" dirty="0">
                <a:solidFill>
                  <a:srgbClr val="FFFFFF"/>
                </a:solidFill>
                <a:effectLst/>
                <a:latin typeface="Libre Baskerville" panose="020B0604020202020204" charset="0"/>
                <a:ea typeface="Libre Baskerville" panose="020B0604020202020204" charset="0"/>
                <a:cs typeface="Libre Baskerville" panose="020B0604020202020204" charset="0"/>
              </a:rPr>
              <a:t>NYC Leadership - Accessible NYC</a:t>
            </a:r>
            <a:endParaRPr lang="en-US" dirty="0">
              <a:effectLst/>
            </a:endParaRPr>
          </a:p>
          <a:p>
            <a:pPr algn="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4EEBCF-014D-4612-82F3-D82C4E1B966B}"/>
              </a:ext>
            </a:extLst>
          </p:cNvPr>
          <p:cNvSpPr>
            <a:spLocks noGrp="1"/>
          </p:cNvSpPr>
          <p:nvPr>
            <p:ph type="title"/>
          </p:nvPr>
        </p:nvSpPr>
        <p:spPr/>
        <p:txBody>
          <a:bodyPr/>
          <a:lstStyle/>
          <a:p>
            <a:pPr algn="r"/>
            <a:r>
              <a:rPr lang="en-US" sz="2000" b="1" dirty="0">
                <a:solidFill>
                  <a:schemeClr val="bg1"/>
                </a:solidFill>
                <a:latin typeface="Libre Baskerville" panose="020B0604020202020204" charset="0"/>
              </a:rPr>
              <a:t>Resources on Learning Disabilities</a:t>
            </a:r>
          </a:p>
        </p:txBody>
      </p:sp>
      <p:sp>
        <p:nvSpPr>
          <p:cNvPr id="5" name="Text Placeholder 4">
            <a:extLst>
              <a:ext uri="{FF2B5EF4-FFF2-40B4-BE49-F238E27FC236}">
                <a16:creationId xmlns:a16="http://schemas.microsoft.com/office/drawing/2014/main" id="{F858ABD1-0B23-4A31-8037-F4CF670ABF55}"/>
              </a:ext>
            </a:extLst>
          </p:cNvPr>
          <p:cNvSpPr>
            <a:spLocks noGrp="1"/>
          </p:cNvSpPr>
          <p:nvPr>
            <p:ph type="body" idx="1"/>
          </p:nvPr>
        </p:nvSpPr>
        <p:spPr>
          <a:xfrm>
            <a:off x="209542" y="1577242"/>
            <a:ext cx="4362471" cy="1506921"/>
          </a:xfrm>
        </p:spPr>
        <p:txBody>
          <a:bodyPr/>
          <a:lstStyle/>
          <a:p>
            <a:pPr marL="342900" indent="-342900">
              <a:buFont typeface="Wingdings" panose="05000000000000000000" pitchFamily="2" charset="2"/>
              <a:buChar char="v"/>
            </a:pPr>
            <a:r>
              <a:rPr lang="en-US" sz="1800" dirty="0">
                <a:latin typeface="Libre Baskerville" panose="020B0604020202020204" charset="0"/>
              </a:rPr>
              <a:t>Parents want the best for their children. We do, too. For the first time ever, 15 nonprofit organizations have joined forces to support parents of the one in five children with learning and attention issues throughout their journey.</a:t>
            </a:r>
          </a:p>
          <a:p>
            <a:pPr marL="342900" indent="-342900">
              <a:buFont typeface="Wingdings" panose="05000000000000000000" pitchFamily="2" charset="2"/>
              <a:buChar char="v"/>
            </a:pPr>
            <a:r>
              <a:rPr lang="en-US" sz="1800" dirty="0">
                <a:latin typeface="Libre Baskerville" panose="020B0604020202020204" charset="0"/>
              </a:rPr>
              <a:t>With the right support, parents can help children unlock their strengths and reach their full potential. With state-of-the-art technology, personalized resources, free daily access to experts, a secure online community, practical tips and more, Understood aims to be that support.</a:t>
            </a:r>
          </a:p>
          <a:p>
            <a:pPr marL="342900" indent="-342900">
              <a:buFont typeface="Wingdings" panose="05000000000000000000" pitchFamily="2" charset="2"/>
              <a:buChar char="v"/>
            </a:pPr>
            <a:endParaRPr lang="en-US" sz="1800" dirty="0">
              <a:latin typeface="Libre Baskerville" panose="020B0604020202020204" charset="0"/>
            </a:endParaRPr>
          </a:p>
        </p:txBody>
      </p:sp>
      <p:pic>
        <p:nvPicPr>
          <p:cNvPr id="4100" name="Picture 4" descr="https://www.understood.org/Presentation/includes/images/logo.u.large.png">
            <a:extLst>
              <a:ext uri="{FF2B5EF4-FFF2-40B4-BE49-F238E27FC236}">
                <a16:creationId xmlns:a16="http://schemas.microsoft.com/office/drawing/2014/main" id="{822786AE-8B08-45A3-AC2B-95C33AAB4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612" y="2388838"/>
            <a:ext cx="4381500" cy="13906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70BA9EF-99B4-4A74-A43C-0166E58D7955}"/>
              </a:ext>
            </a:extLst>
          </p:cNvPr>
          <p:cNvSpPr/>
          <p:nvPr/>
        </p:nvSpPr>
        <p:spPr>
          <a:xfrm>
            <a:off x="4479211" y="4109848"/>
            <a:ext cx="4474302" cy="400110"/>
          </a:xfrm>
          <a:prstGeom prst="rect">
            <a:avLst/>
          </a:prstGeom>
        </p:spPr>
        <p:txBody>
          <a:bodyPr wrap="none">
            <a:spAutoFit/>
          </a:bodyPr>
          <a:lstStyle/>
          <a:p>
            <a:r>
              <a:rPr lang="en-US" sz="2000" b="1" dirty="0">
                <a:latin typeface="Libre Baskerville" panose="020B0604020202020204" charset="0"/>
                <a:hlinkClick r:id="rId3"/>
              </a:rPr>
              <a:t>https://www.understood.org/en</a:t>
            </a:r>
            <a:endParaRPr lang="en-US" sz="2000" b="1" dirty="0">
              <a:latin typeface="Libre Baskerville" panose="020B0604020202020204" charset="0"/>
            </a:endParaRPr>
          </a:p>
        </p:txBody>
      </p:sp>
    </p:spTree>
    <p:extLst>
      <p:ext uri="{BB962C8B-B14F-4D97-AF65-F5344CB8AC3E}">
        <p14:creationId xmlns:p14="http://schemas.microsoft.com/office/powerpoint/2010/main" val="4141367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2000" b="1" dirty="0">
                <a:solidFill>
                  <a:schemeClr val="bg1"/>
                </a:solidFill>
                <a:latin typeface="Libre Baskerville" panose="020B0604020202020204" charset="0"/>
              </a:rPr>
              <a:t>Putting Free Resources to Work</a:t>
            </a:r>
          </a:p>
        </p:txBody>
      </p:sp>
      <p:sp>
        <p:nvSpPr>
          <p:cNvPr id="5" name="Text Placeholder 4">
            <a:extLst>
              <a:ext uri="{FF2B5EF4-FFF2-40B4-BE49-F238E27FC236}">
                <a16:creationId xmlns:a16="http://schemas.microsoft.com/office/drawing/2014/main" id="{BD471A3A-1F4D-4188-B819-D7D7053ADB73}"/>
              </a:ext>
            </a:extLst>
          </p:cNvPr>
          <p:cNvSpPr>
            <a:spLocks noGrp="1"/>
          </p:cNvSpPr>
          <p:nvPr>
            <p:ph type="body" idx="1"/>
          </p:nvPr>
        </p:nvSpPr>
        <p:spPr>
          <a:xfrm>
            <a:off x="699456" y="5622299"/>
            <a:ext cx="8229023" cy="276999"/>
          </a:xfrm>
        </p:spPr>
        <p:txBody>
          <a:bodyPr/>
          <a:lstStyle/>
          <a:p>
            <a:r>
              <a:rPr lang="en-US" dirty="0" err="1"/>
              <a:t>Livebinder</a:t>
            </a:r>
            <a:r>
              <a:rPr lang="en-US" dirty="0"/>
              <a:t> resource:</a:t>
            </a:r>
            <a:br>
              <a:rPr lang="en-US" dirty="0"/>
            </a:br>
            <a:r>
              <a:rPr lang="en-US" dirty="0">
                <a:hlinkClick r:id="rId2"/>
              </a:rPr>
              <a:t>http://bit.ly/DesignDeliver</a:t>
            </a:r>
            <a:r>
              <a:rPr lang="en-US" dirty="0"/>
              <a:t> </a:t>
            </a:r>
          </a:p>
        </p:txBody>
      </p:sp>
      <p:pic>
        <p:nvPicPr>
          <p:cNvPr id="4" name="Picture 3"/>
          <p:cNvPicPr>
            <a:picLocks noChangeAspect="1"/>
          </p:cNvPicPr>
          <p:nvPr/>
        </p:nvPicPr>
        <p:blipFill>
          <a:blip r:embed="rId3"/>
          <a:stretch>
            <a:fillRect/>
          </a:stretch>
        </p:blipFill>
        <p:spPr>
          <a:xfrm>
            <a:off x="699456" y="1472604"/>
            <a:ext cx="6952791" cy="3781135"/>
          </a:xfrm>
          <a:prstGeom prst="rect">
            <a:avLst/>
          </a:prstGeom>
        </p:spPr>
      </p:pic>
    </p:spTree>
    <p:extLst>
      <p:ext uri="{BB962C8B-B14F-4D97-AF65-F5344CB8AC3E}">
        <p14:creationId xmlns:p14="http://schemas.microsoft.com/office/powerpoint/2010/main" val="1557716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324" y="5362099"/>
            <a:ext cx="6400800" cy="1130300"/>
          </a:xfrm>
        </p:spPr>
        <p:txBody>
          <a:bodyPr>
            <a:normAutofit/>
          </a:bodyPr>
          <a:lstStyle/>
          <a:p>
            <a:r>
              <a:rPr lang="en-US" dirty="0" err="1"/>
              <a:t>Rubistar</a:t>
            </a:r>
            <a:r>
              <a:rPr lang="en-US" dirty="0"/>
              <a:t>: </a:t>
            </a:r>
            <a:r>
              <a:rPr lang="en-US" sz="1650" dirty="0">
                <a:hlinkClick r:id="rId2"/>
              </a:rPr>
              <a:t>http://rubistar.4teachers.org/index.php</a:t>
            </a:r>
            <a:r>
              <a:rPr lang="en-US" sz="1650" dirty="0"/>
              <a:t> </a:t>
            </a:r>
          </a:p>
        </p:txBody>
      </p:sp>
      <p:pic>
        <p:nvPicPr>
          <p:cNvPr id="4" name="Picture 3"/>
          <p:cNvPicPr>
            <a:picLocks noChangeAspect="1"/>
          </p:cNvPicPr>
          <p:nvPr/>
        </p:nvPicPr>
        <p:blipFill>
          <a:blip r:embed="rId3"/>
          <a:stretch>
            <a:fillRect/>
          </a:stretch>
        </p:blipFill>
        <p:spPr>
          <a:xfrm>
            <a:off x="1091574" y="1405327"/>
            <a:ext cx="6702137" cy="4039899"/>
          </a:xfrm>
          <a:prstGeom prst="rect">
            <a:avLst/>
          </a:prstGeom>
        </p:spPr>
      </p:pic>
    </p:spTree>
    <p:extLst>
      <p:ext uri="{BB962C8B-B14F-4D97-AF65-F5344CB8AC3E}">
        <p14:creationId xmlns:p14="http://schemas.microsoft.com/office/powerpoint/2010/main" val="342915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160" y="1356014"/>
            <a:ext cx="7778786" cy="3158837"/>
          </a:xfrm>
        </p:spPr>
        <p:txBody>
          <a:bodyPr>
            <a:noAutofit/>
          </a:bodyPr>
          <a:lstStyle/>
          <a:p>
            <a:r>
              <a:rPr lang="en-US" sz="1600" dirty="0">
                <a:latin typeface="Libre Baskerville" panose="020B0604020202020204" charset="0"/>
              </a:rPr>
              <a:t>LiveBinders: Organize online content or upload your own to bring the traditional static binder of information to life!</a:t>
            </a:r>
          </a:p>
          <a:p>
            <a:pPr lvl="1"/>
            <a:r>
              <a:rPr lang="en-US" sz="1600" dirty="0">
                <a:latin typeface="Libre Baskerville" panose="020B0604020202020204" charset="0"/>
                <a:hlinkClick r:id="rId2"/>
              </a:rPr>
              <a:t>Create an account and get started: http://www.livebinders.com/</a:t>
            </a:r>
            <a:r>
              <a:rPr lang="en-US" sz="1600" dirty="0">
                <a:latin typeface="Libre Baskerville" panose="020B0604020202020204" charset="0"/>
              </a:rPr>
              <a:t> </a:t>
            </a:r>
          </a:p>
          <a:p>
            <a:r>
              <a:rPr lang="en-US" sz="1600" dirty="0">
                <a:latin typeface="Libre Baskerville" panose="020B0604020202020204" charset="0"/>
              </a:rPr>
              <a:t>YouTube: Find videos that provide helpful information or upload your own!</a:t>
            </a:r>
          </a:p>
          <a:p>
            <a:pPr lvl="1"/>
            <a:r>
              <a:rPr lang="en-US" sz="1600" dirty="0">
                <a:latin typeface="Libre Baskerville" panose="020B0604020202020204" charset="0"/>
                <a:hlinkClick r:id="rId3"/>
              </a:rPr>
              <a:t>Use your Google account for best results: https://www.youtube.com/</a:t>
            </a:r>
            <a:r>
              <a:rPr lang="en-US" sz="1600" dirty="0">
                <a:latin typeface="Libre Baskerville" panose="020B0604020202020204" charset="0"/>
              </a:rPr>
              <a:t> </a:t>
            </a:r>
          </a:p>
          <a:p>
            <a:r>
              <a:rPr lang="en-US" sz="1600" dirty="0" err="1">
                <a:latin typeface="Libre Baskerville" panose="020B0604020202020204" charset="0"/>
              </a:rPr>
              <a:t>RubiStar</a:t>
            </a:r>
            <a:r>
              <a:rPr lang="en-US" sz="1600" dirty="0">
                <a:latin typeface="Libre Baskerville" panose="020B0604020202020204" charset="0"/>
              </a:rPr>
              <a:t>: Create rubrics quickly and easily! You can also evaluate individual or class data on the site.</a:t>
            </a:r>
          </a:p>
          <a:p>
            <a:pPr lvl="1"/>
            <a:r>
              <a:rPr lang="en-US" sz="1600" dirty="0">
                <a:latin typeface="Libre Baskerville" panose="020B0604020202020204" charset="0"/>
                <a:hlinkClick r:id="rId4"/>
              </a:rPr>
              <a:t>Create an account and get started: http://rubistar.4teachers.org/index.php</a:t>
            </a:r>
            <a:r>
              <a:rPr lang="en-US" sz="1600" dirty="0">
                <a:latin typeface="Libre Baskerville" panose="020B0604020202020204" charset="0"/>
              </a:rPr>
              <a:t> </a:t>
            </a:r>
          </a:p>
          <a:p>
            <a:r>
              <a:rPr lang="en-US" sz="1600" dirty="0">
                <a:latin typeface="Libre Baskerville" panose="020B0604020202020204" charset="0"/>
              </a:rPr>
              <a:t>Google Docs: Create, edit, collaborate and share documents with ease.</a:t>
            </a:r>
          </a:p>
          <a:p>
            <a:pPr lvl="1"/>
            <a:r>
              <a:rPr lang="en-US" sz="1600" dirty="0">
                <a:latin typeface="Libre Baskerville" panose="020B0604020202020204" charset="0"/>
                <a:hlinkClick r:id="rId5"/>
              </a:rPr>
              <a:t>Create or use your Google account: http://www.google.com</a:t>
            </a:r>
            <a:r>
              <a:rPr lang="en-US" sz="1600" dirty="0">
                <a:latin typeface="Libre Baskerville" panose="020B0604020202020204" charset="0"/>
              </a:rPr>
              <a:t> </a:t>
            </a:r>
          </a:p>
          <a:p>
            <a:r>
              <a:rPr lang="en-US" sz="1600" dirty="0">
                <a:latin typeface="Libre Baskerville" panose="020B0604020202020204" charset="0"/>
              </a:rPr>
              <a:t>Google Drive: Store files, videos, pictures, and documents for easy access and sharing with your team! (Think sharing career portfolios of clients with VR, job developers and job coaches.)</a:t>
            </a:r>
          </a:p>
          <a:p>
            <a:pPr lvl="1"/>
            <a:r>
              <a:rPr lang="en-US" sz="1600" dirty="0">
                <a:latin typeface="Libre Baskerville" panose="020B0604020202020204" charset="0"/>
                <a:hlinkClick r:id="rId5"/>
              </a:rPr>
              <a:t>Create or use your Google account: http://www.google.com</a:t>
            </a:r>
            <a:r>
              <a:rPr lang="en-US" sz="1600" dirty="0">
                <a:latin typeface="Libre Baskerville" panose="020B0604020202020204" charset="0"/>
              </a:rPr>
              <a:t> </a:t>
            </a:r>
          </a:p>
          <a:p>
            <a:r>
              <a:rPr lang="en-US" sz="1600" dirty="0" err="1">
                <a:latin typeface="Libre Baskerville" panose="020B0604020202020204" charset="0"/>
              </a:rPr>
              <a:t>Bitly</a:t>
            </a:r>
            <a:r>
              <a:rPr lang="en-US" sz="1600" dirty="0">
                <a:latin typeface="Libre Baskerville" panose="020B0604020202020204" charset="0"/>
              </a:rPr>
              <a:t>: Shorten and customize lengthy website URLs.</a:t>
            </a:r>
          </a:p>
          <a:p>
            <a:pPr lvl="1"/>
            <a:r>
              <a:rPr lang="en-US" sz="1600" dirty="0">
                <a:latin typeface="Libre Baskerville" panose="020B0604020202020204" charset="0"/>
                <a:hlinkClick r:id="rId6"/>
              </a:rPr>
              <a:t>Use your Twitter or Facebook account  or create an account with your email: https://app.</a:t>
            </a:r>
            <a:r>
              <a:rPr lang="en-US" sz="1600" b="1" dirty="0">
                <a:latin typeface="Libre Baskerville" panose="020B0604020202020204" charset="0"/>
                <a:hlinkClick r:id="rId6"/>
              </a:rPr>
              <a:t>bitly</a:t>
            </a:r>
            <a:r>
              <a:rPr lang="en-US" sz="1600" dirty="0">
                <a:latin typeface="Libre Baskerville" panose="020B0604020202020204" charset="0"/>
                <a:hlinkClick r:id="rId6"/>
              </a:rPr>
              <a:t>.com/bitlinks</a:t>
            </a:r>
            <a:r>
              <a:rPr lang="en-US" sz="1600" dirty="0">
                <a:latin typeface="Libre Baskerville" panose="020B0604020202020204" charset="0"/>
              </a:rPr>
              <a:t> </a:t>
            </a:r>
          </a:p>
        </p:txBody>
      </p:sp>
    </p:spTree>
    <p:extLst>
      <p:ext uri="{BB962C8B-B14F-4D97-AF65-F5344CB8AC3E}">
        <p14:creationId xmlns:p14="http://schemas.microsoft.com/office/powerpoint/2010/main" val="719888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2BDBF064-D92F-40E2-96B7-952C5DCD1247}"/>
              </a:ext>
            </a:extLst>
          </p:cNvPr>
          <p:cNvSpPr/>
          <p:nvPr/>
        </p:nvSpPr>
        <p:spPr>
          <a:xfrm>
            <a:off x="6826624" y="1275381"/>
            <a:ext cx="1751479" cy="2335305"/>
          </a:xfrm>
          <a:prstGeom prst="rect">
            <a:avLst/>
          </a:prstGeom>
          <a:blipFill>
            <a:blip r:embed="rId2" cstate="print"/>
            <a:stretch>
              <a:fillRect/>
            </a:stretch>
          </a:blipFill>
        </p:spPr>
        <p:txBody>
          <a:bodyPr wrap="square" lIns="0" tIns="0" rIns="0" bIns="0" rtlCol="0"/>
          <a:lstStyle/>
          <a:p>
            <a:endParaRPr sz="1324"/>
          </a:p>
        </p:txBody>
      </p:sp>
      <p:sp>
        <p:nvSpPr>
          <p:cNvPr id="3" name="object 6">
            <a:extLst>
              <a:ext uri="{FF2B5EF4-FFF2-40B4-BE49-F238E27FC236}">
                <a16:creationId xmlns:a16="http://schemas.microsoft.com/office/drawing/2014/main" id="{E7E913F4-4115-48B6-AA1C-0F8C20AE40E8}"/>
              </a:ext>
            </a:extLst>
          </p:cNvPr>
          <p:cNvSpPr/>
          <p:nvPr/>
        </p:nvSpPr>
        <p:spPr>
          <a:xfrm>
            <a:off x="812986" y="1020855"/>
            <a:ext cx="3134285" cy="2350434"/>
          </a:xfrm>
          <a:prstGeom prst="rect">
            <a:avLst/>
          </a:prstGeom>
          <a:blipFill>
            <a:blip r:embed="rId3" cstate="print"/>
            <a:stretch>
              <a:fillRect/>
            </a:stretch>
          </a:blipFill>
        </p:spPr>
        <p:txBody>
          <a:bodyPr wrap="square" lIns="0" tIns="0" rIns="0" bIns="0" rtlCol="0"/>
          <a:lstStyle/>
          <a:p>
            <a:endParaRPr sz="1324"/>
          </a:p>
        </p:txBody>
      </p:sp>
      <p:sp>
        <p:nvSpPr>
          <p:cNvPr id="4" name="object 7">
            <a:extLst>
              <a:ext uri="{FF2B5EF4-FFF2-40B4-BE49-F238E27FC236}">
                <a16:creationId xmlns:a16="http://schemas.microsoft.com/office/drawing/2014/main" id="{3DE94F2D-F4DF-44F5-96CD-15A3A9B29074}"/>
              </a:ext>
            </a:extLst>
          </p:cNvPr>
          <p:cNvSpPr/>
          <p:nvPr/>
        </p:nvSpPr>
        <p:spPr>
          <a:xfrm>
            <a:off x="4667810" y="3846420"/>
            <a:ext cx="3910293" cy="2199154"/>
          </a:xfrm>
          <a:prstGeom prst="rect">
            <a:avLst/>
          </a:prstGeom>
          <a:blipFill>
            <a:blip r:embed="rId4" cstate="print"/>
            <a:stretch>
              <a:fillRect/>
            </a:stretch>
          </a:blipFill>
        </p:spPr>
        <p:txBody>
          <a:bodyPr wrap="square" lIns="0" tIns="0" rIns="0" bIns="0" rtlCol="0"/>
          <a:lstStyle/>
          <a:p>
            <a:endParaRPr sz="1324"/>
          </a:p>
        </p:txBody>
      </p:sp>
      <p:sp>
        <p:nvSpPr>
          <p:cNvPr id="5" name="object 8">
            <a:extLst>
              <a:ext uri="{FF2B5EF4-FFF2-40B4-BE49-F238E27FC236}">
                <a16:creationId xmlns:a16="http://schemas.microsoft.com/office/drawing/2014/main" id="{8C69EA58-C3BC-4D9B-8B01-2E97F63B9921}"/>
              </a:ext>
            </a:extLst>
          </p:cNvPr>
          <p:cNvSpPr/>
          <p:nvPr/>
        </p:nvSpPr>
        <p:spPr>
          <a:xfrm>
            <a:off x="941294" y="4148978"/>
            <a:ext cx="2848535" cy="1898837"/>
          </a:xfrm>
          <a:prstGeom prst="rect">
            <a:avLst/>
          </a:prstGeom>
          <a:blipFill>
            <a:blip r:embed="rId5" cstate="print"/>
            <a:stretch>
              <a:fillRect/>
            </a:stretch>
          </a:blipFill>
        </p:spPr>
        <p:txBody>
          <a:bodyPr wrap="square" lIns="0" tIns="0" rIns="0" bIns="0" rtlCol="0"/>
          <a:lstStyle/>
          <a:p>
            <a:endParaRPr sz="1324"/>
          </a:p>
        </p:txBody>
      </p:sp>
      <p:sp>
        <p:nvSpPr>
          <p:cNvPr id="6" name="object 9">
            <a:extLst>
              <a:ext uri="{FF2B5EF4-FFF2-40B4-BE49-F238E27FC236}">
                <a16:creationId xmlns:a16="http://schemas.microsoft.com/office/drawing/2014/main" id="{BD7C98C1-09DE-4C88-AE94-C0542FE9815D}"/>
              </a:ext>
            </a:extLst>
          </p:cNvPr>
          <p:cNvSpPr txBox="1"/>
          <p:nvPr/>
        </p:nvSpPr>
        <p:spPr>
          <a:xfrm>
            <a:off x="812986" y="3369720"/>
            <a:ext cx="3091143" cy="679424"/>
          </a:xfrm>
          <a:prstGeom prst="rect">
            <a:avLst/>
          </a:prstGeom>
          <a:ln w="6350">
            <a:solidFill>
              <a:srgbClr val="000000"/>
            </a:solidFill>
          </a:ln>
        </p:spPr>
        <p:txBody>
          <a:bodyPr vert="horz" wrap="square" lIns="0" tIns="21851" rIns="0" bIns="0" rtlCol="0">
            <a:spAutoFit/>
          </a:bodyPr>
          <a:lstStyle/>
          <a:p>
            <a:pPr marL="83488" marR="146805">
              <a:lnSpc>
                <a:spcPct val="109700"/>
              </a:lnSpc>
              <a:spcBef>
                <a:spcPts val="172"/>
              </a:spcBef>
            </a:pPr>
            <a:r>
              <a:rPr sz="971" dirty="0">
                <a:latin typeface="Calibri"/>
                <a:cs typeface="Calibri"/>
              </a:rPr>
              <a:t>Dejah </a:t>
            </a:r>
            <a:r>
              <a:rPr sz="971" spc="-4" dirty="0">
                <a:latin typeface="Calibri"/>
                <a:cs typeface="Calibri"/>
              </a:rPr>
              <a:t>utilizes </a:t>
            </a:r>
            <a:r>
              <a:rPr sz="971" dirty="0">
                <a:latin typeface="Calibri"/>
                <a:cs typeface="Calibri"/>
              </a:rPr>
              <a:t>a </a:t>
            </a:r>
            <a:r>
              <a:rPr sz="971" spc="-4" dirty="0">
                <a:latin typeface="Calibri"/>
                <a:cs typeface="Calibri"/>
              </a:rPr>
              <a:t>laptop to complete </a:t>
            </a:r>
            <a:r>
              <a:rPr sz="971" dirty="0">
                <a:latin typeface="Calibri"/>
                <a:cs typeface="Calibri"/>
              </a:rPr>
              <a:t>a </a:t>
            </a:r>
            <a:r>
              <a:rPr sz="971" spc="-4" dirty="0">
                <a:latin typeface="Calibri"/>
                <a:cs typeface="Calibri"/>
              </a:rPr>
              <a:t>task. She alternated  between two programs, copying text from Microsoft  </a:t>
            </a:r>
            <a:r>
              <a:rPr sz="971" dirty="0">
                <a:latin typeface="Calibri"/>
                <a:cs typeface="Calibri"/>
              </a:rPr>
              <a:t>Word and </a:t>
            </a:r>
            <a:r>
              <a:rPr sz="971" spc="-4" dirty="0">
                <a:latin typeface="Calibri"/>
                <a:cs typeface="Calibri"/>
              </a:rPr>
              <a:t>pasting </a:t>
            </a:r>
            <a:r>
              <a:rPr sz="971" dirty="0">
                <a:latin typeface="Calibri"/>
                <a:cs typeface="Calibri"/>
              </a:rPr>
              <a:t>the </a:t>
            </a:r>
            <a:r>
              <a:rPr sz="971" spc="-4" dirty="0">
                <a:latin typeface="Calibri"/>
                <a:cs typeface="Calibri"/>
              </a:rPr>
              <a:t>data </a:t>
            </a:r>
            <a:r>
              <a:rPr sz="971" dirty="0">
                <a:latin typeface="Calibri"/>
                <a:cs typeface="Calibri"/>
              </a:rPr>
              <a:t>into a </a:t>
            </a:r>
            <a:r>
              <a:rPr sz="971" spc="-4" dirty="0">
                <a:latin typeface="Calibri"/>
                <a:cs typeface="Calibri"/>
              </a:rPr>
              <a:t>spreadsheet </a:t>
            </a:r>
            <a:r>
              <a:rPr sz="971" dirty="0">
                <a:latin typeface="Calibri"/>
                <a:cs typeface="Calibri"/>
              </a:rPr>
              <a:t>in  </a:t>
            </a:r>
            <a:r>
              <a:rPr sz="971" spc="-4" dirty="0">
                <a:latin typeface="Calibri"/>
                <a:cs typeface="Calibri"/>
              </a:rPr>
              <a:t>Microsoft Excel.</a:t>
            </a:r>
            <a:endParaRPr sz="971">
              <a:latin typeface="Calibri"/>
              <a:cs typeface="Calibri"/>
            </a:endParaRPr>
          </a:p>
        </p:txBody>
      </p:sp>
      <p:sp>
        <p:nvSpPr>
          <p:cNvPr id="7" name="object 10">
            <a:extLst>
              <a:ext uri="{FF2B5EF4-FFF2-40B4-BE49-F238E27FC236}">
                <a16:creationId xmlns:a16="http://schemas.microsoft.com/office/drawing/2014/main" id="{B79B020C-FFA9-4B21-9E2F-C496C504E5FF}"/>
              </a:ext>
            </a:extLst>
          </p:cNvPr>
          <p:cNvSpPr txBox="1"/>
          <p:nvPr/>
        </p:nvSpPr>
        <p:spPr>
          <a:xfrm>
            <a:off x="5266766" y="1905263"/>
            <a:ext cx="1541929" cy="1664332"/>
          </a:xfrm>
          <a:prstGeom prst="rect">
            <a:avLst/>
          </a:prstGeom>
          <a:ln w="6350">
            <a:solidFill>
              <a:srgbClr val="000000"/>
            </a:solidFill>
          </a:ln>
        </p:spPr>
        <p:txBody>
          <a:bodyPr vert="horz" wrap="square" lIns="0" tIns="20731" rIns="0" bIns="0" rtlCol="0">
            <a:spAutoFit/>
          </a:bodyPr>
          <a:lstStyle/>
          <a:p>
            <a:pPr marL="83488" marR="125513">
              <a:lnSpc>
                <a:spcPct val="109800"/>
              </a:lnSpc>
              <a:spcBef>
                <a:spcPts val="163"/>
              </a:spcBef>
            </a:pPr>
            <a:r>
              <a:rPr sz="971" spc="-4" dirty="0">
                <a:latin typeface="Calibri"/>
                <a:cs typeface="Calibri"/>
              </a:rPr>
              <a:t>Ashley uses </a:t>
            </a:r>
            <a:r>
              <a:rPr sz="971" dirty="0">
                <a:latin typeface="Calibri"/>
                <a:cs typeface="Calibri"/>
              </a:rPr>
              <a:t>an </a:t>
            </a:r>
            <a:r>
              <a:rPr sz="971" spc="-4" dirty="0">
                <a:latin typeface="Calibri"/>
                <a:cs typeface="Calibri"/>
              </a:rPr>
              <a:t>iPad to  </a:t>
            </a:r>
            <a:r>
              <a:rPr sz="971" dirty="0">
                <a:latin typeface="Calibri"/>
                <a:cs typeface="Calibri"/>
              </a:rPr>
              <a:t>calculate </a:t>
            </a:r>
            <a:r>
              <a:rPr sz="971" spc="-4" dirty="0">
                <a:latin typeface="Calibri"/>
                <a:cs typeface="Calibri"/>
              </a:rPr>
              <a:t>money </a:t>
            </a:r>
            <a:r>
              <a:rPr sz="971" dirty="0">
                <a:latin typeface="Calibri"/>
                <a:cs typeface="Calibri"/>
              </a:rPr>
              <a:t>in  preparation </a:t>
            </a:r>
            <a:r>
              <a:rPr sz="971" spc="-4" dirty="0">
                <a:latin typeface="Calibri"/>
                <a:cs typeface="Calibri"/>
              </a:rPr>
              <a:t>for banking at  Del-One. She uses </a:t>
            </a:r>
            <a:r>
              <a:rPr sz="971" dirty="0">
                <a:latin typeface="Calibri"/>
                <a:cs typeface="Calibri"/>
              </a:rPr>
              <a:t>the  </a:t>
            </a:r>
            <a:r>
              <a:rPr sz="971" spc="-4" dirty="0">
                <a:latin typeface="Calibri"/>
                <a:cs typeface="Calibri"/>
              </a:rPr>
              <a:t>Checkbook </a:t>
            </a:r>
            <a:r>
              <a:rPr sz="971" dirty="0">
                <a:latin typeface="Calibri"/>
                <a:cs typeface="Calibri"/>
              </a:rPr>
              <a:t>App </a:t>
            </a:r>
            <a:r>
              <a:rPr sz="971" spc="-4" dirty="0">
                <a:latin typeface="Calibri"/>
                <a:cs typeface="Calibri"/>
              </a:rPr>
              <a:t>to record  deposits </a:t>
            </a:r>
            <a:r>
              <a:rPr sz="971" dirty="0">
                <a:latin typeface="Calibri"/>
                <a:cs typeface="Calibri"/>
              </a:rPr>
              <a:t>and </a:t>
            </a:r>
            <a:r>
              <a:rPr sz="971" spc="-4" dirty="0">
                <a:latin typeface="Calibri"/>
                <a:cs typeface="Calibri"/>
              </a:rPr>
              <a:t>withdraws.  She uses the Del-One  online banking </a:t>
            </a:r>
            <a:r>
              <a:rPr sz="971" dirty="0">
                <a:latin typeface="Calibri"/>
                <a:cs typeface="Calibri"/>
              </a:rPr>
              <a:t>app </a:t>
            </a:r>
            <a:r>
              <a:rPr sz="971" spc="-4" dirty="0">
                <a:latin typeface="Calibri"/>
                <a:cs typeface="Calibri"/>
              </a:rPr>
              <a:t>to  reconcile </a:t>
            </a:r>
            <a:r>
              <a:rPr sz="971" dirty="0">
                <a:latin typeface="Calibri"/>
                <a:cs typeface="Calibri"/>
              </a:rPr>
              <a:t>her </a:t>
            </a:r>
            <a:r>
              <a:rPr sz="971" spc="-4" dirty="0">
                <a:latin typeface="Calibri"/>
                <a:cs typeface="Calibri"/>
              </a:rPr>
              <a:t>account </a:t>
            </a:r>
            <a:r>
              <a:rPr sz="971" dirty="0">
                <a:latin typeface="Calibri"/>
                <a:cs typeface="Calibri"/>
              </a:rPr>
              <a:t>on a  </a:t>
            </a:r>
            <a:r>
              <a:rPr sz="971" spc="-4" dirty="0">
                <a:latin typeface="Calibri"/>
                <a:cs typeface="Calibri"/>
              </a:rPr>
              <a:t>monthly basis.</a:t>
            </a:r>
            <a:endParaRPr sz="971" dirty="0">
              <a:latin typeface="Calibri"/>
              <a:cs typeface="Calibri"/>
            </a:endParaRPr>
          </a:p>
        </p:txBody>
      </p:sp>
      <p:sp>
        <p:nvSpPr>
          <p:cNvPr id="8" name="object 11">
            <a:extLst>
              <a:ext uri="{FF2B5EF4-FFF2-40B4-BE49-F238E27FC236}">
                <a16:creationId xmlns:a16="http://schemas.microsoft.com/office/drawing/2014/main" id="{0ECDAB01-423D-44AD-B97B-A9D82AAEDF81}"/>
              </a:ext>
            </a:extLst>
          </p:cNvPr>
          <p:cNvSpPr txBox="1"/>
          <p:nvPr/>
        </p:nvSpPr>
        <p:spPr>
          <a:xfrm>
            <a:off x="812986" y="6047355"/>
            <a:ext cx="3176868" cy="515084"/>
          </a:xfrm>
          <a:prstGeom prst="rect">
            <a:avLst/>
          </a:prstGeom>
          <a:ln w="6350">
            <a:solidFill>
              <a:srgbClr val="000000"/>
            </a:solidFill>
          </a:ln>
        </p:spPr>
        <p:txBody>
          <a:bodyPr vert="horz" wrap="square" lIns="0" tIns="21851" rIns="0" bIns="0" rtlCol="0">
            <a:spAutoFit/>
          </a:bodyPr>
          <a:lstStyle/>
          <a:p>
            <a:pPr marL="83488" marR="104220">
              <a:lnSpc>
                <a:spcPct val="110000"/>
              </a:lnSpc>
              <a:spcBef>
                <a:spcPts val="172"/>
              </a:spcBef>
            </a:pPr>
            <a:r>
              <a:rPr sz="971" dirty="0">
                <a:latin typeface="Calibri"/>
                <a:cs typeface="Calibri"/>
              </a:rPr>
              <a:t>Wayne and Daniel </a:t>
            </a:r>
            <a:r>
              <a:rPr sz="971" spc="-4" dirty="0">
                <a:latin typeface="Calibri"/>
                <a:cs typeface="Calibri"/>
              </a:rPr>
              <a:t>created </a:t>
            </a:r>
            <a:r>
              <a:rPr sz="971" dirty="0">
                <a:latin typeface="Calibri"/>
                <a:cs typeface="Calibri"/>
              </a:rPr>
              <a:t>a Prezi </a:t>
            </a:r>
            <a:r>
              <a:rPr sz="971" spc="-4" dirty="0">
                <a:latin typeface="Calibri"/>
                <a:cs typeface="Calibri"/>
              </a:rPr>
              <a:t>presentation </a:t>
            </a:r>
            <a:r>
              <a:rPr sz="971" dirty="0">
                <a:latin typeface="Calibri"/>
                <a:cs typeface="Calibri"/>
              </a:rPr>
              <a:t>on the iPad.  </a:t>
            </a:r>
            <a:r>
              <a:rPr sz="971" spc="-4" dirty="0">
                <a:latin typeface="Calibri"/>
                <a:cs typeface="Calibri"/>
              </a:rPr>
              <a:t>They connected </a:t>
            </a:r>
            <a:r>
              <a:rPr sz="971" dirty="0">
                <a:latin typeface="Calibri"/>
                <a:cs typeface="Calibri"/>
              </a:rPr>
              <a:t>the </a:t>
            </a:r>
            <a:r>
              <a:rPr sz="971" spc="-4" dirty="0">
                <a:latin typeface="Calibri"/>
                <a:cs typeface="Calibri"/>
              </a:rPr>
              <a:t>iPad to </a:t>
            </a:r>
            <a:r>
              <a:rPr sz="971" dirty="0">
                <a:latin typeface="Calibri"/>
                <a:cs typeface="Calibri"/>
              </a:rPr>
              <a:t>the </a:t>
            </a:r>
            <a:r>
              <a:rPr sz="971" spc="-4" dirty="0">
                <a:latin typeface="Calibri"/>
                <a:cs typeface="Calibri"/>
              </a:rPr>
              <a:t>SMART Board </a:t>
            </a:r>
            <a:r>
              <a:rPr sz="971" dirty="0">
                <a:latin typeface="Calibri"/>
                <a:cs typeface="Calibri"/>
              </a:rPr>
              <a:t>and  presented their </a:t>
            </a:r>
            <a:r>
              <a:rPr sz="971" spc="-4" dirty="0">
                <a:latin typeface="Calibri"/>
                <a:cs typeface="Calibri"/>
              </a:rPr>
              <a:t>presentation to Senator</a:t>
            </a:r>
            <a:r>
              <a:rPr sz="971" spc="-18" dirty="0">
                <a:latin typeface="Calibri"/>
                <a:cs typeface="Calibri"/>
              </a:rPr>
              <a:t> </a:t>
            </a:r>
            <a:r>
              <a:rPr sz="971" spc="-4" dirty="0">
                <a:latin typeface="Calibri"/>
                <a:cs typeface="Calibri"/>
              </a:rPr>
              <a:t>Carper.</a:t>
            </a:r>
            <a:endParaRPr sz="971">
              <a:latin typeface="Calibri"/>
              <a:cs typeface="Calibri"/>
            </a:endParaRPr>
          </a:p>
        </p:txBody>
      </p:sp>
      <p:sp>
        <p:nvSpPr>
          <p:cNvPr id="9" name="object 12">
            <a:extLst>
              <a:ext uri="{FF2B5EF4-FFF2-40B4-BE49-F238E27FC236}">
                <a16:creationId xmlns:a16="http://schemas.microsoft.com/office/drawing/2014/main" id="{7FB7865A-42A5-498A-A2EC-C8E979CEF57E}"/>
              </a:ext>
            </a:extLst>
          </p:cNvPr>
          <p:cNvSpPr txBox="1"/>
          <p:nvPr/>
        </p:nvSpPr>
        <p:spPr>
          <a:xfrm>
            <a:off x="4611221" y="6047359"/>
            <a:ext cx="3966882" cy="679424"/>
          </a:xfrm>
          <a:prstGeom prst="rect">
            <a:avLst/>
          </a:prstGeom>
          <a:ln w="6350">
            <a:solidFill>
              <a:srgbClr val="000000"/>
            </a:solidFill>
          </a:ln>
        </p:spPr>
        <p:txBody>
          <a:bodyPr vert="horz" wrap="square" lIns="0" tIns="21851" rIns="0" bIns="0" rtlCol="0">
            <a:spAutoFit/>
          </a:bodyPr>
          <a:lstStyle/>
          <a:p>
            <a:pPr marL="83488" marR="103660">
              <a:lnSpc>
                <a:spcPct val="109700"/>
              </a:lnSpc>
              <a:spcBef>
                <a:spcPts val="172"/>
              </a:spcBef>
            </a:pPr>
            <a:r>
              <a:rPr sz="971" dirty="0">
                <a:latin typeface="Calibri"/>
                <a:cs typeface="Calibri"/>
              </a:rPr>
              <a:t>Maliek </a:t>
            </a:r>
            <a:r>
              <a:rPr sz="971" spc="-4" dirty="0">
                <a:latin typeface="Calibri"/>
                <a:cs typeface="Calibri"/>
              </a:rPr>
              <a:t>utilizes </a:t>
            </a:r>
            <a:r>
              <a:rPr sz="971" dirty="0">
                <a:latin typeface="Calibri"/>
                <a:cs typeface="Calibri"/>
              </a:rPr>
              <a:t>a </a:t>
            </a:r>
            <a:r>
              <a:rPr sz="971" spc="-4" dirty="0">
                <a:latin typeface="Calibri"/>
                <a:cs typeface="Calibri"/>
              </a:rPr>
              <a:t>desktop computer </a:t>
            </a:r>
            <a:r>
              <a:rPr sz="971" dirty="0">
                <a:latin typeface="Calibri"/>
                <a:cs typeface="Calibri"/>
              </a:rPr>
              <a:t>and </a:t>
            </a:r>
            <a:r>
              <a:rPr sz="971" spc="-4" dirty="0">
                <a:latin typeface="Calibri"/>
                <a:cs typeface="Calibri"/>
              </a:rPr>
              <a:t>Microsoft Word </a:t>
            </a:r>
            <a:r>
              <a:rPr sz="971" dirty="0">
                <a:latin typeface="Calibri"/>
                <a:cs typeface="Calibri"/>
              </a:rPr>
              <a:t>to create, edit, and  </a:t>
            </a:r>
            <a:r>
              <a:rPr sz="971" spc="-4" dirty="0">
                <a:latin typeface="Calibri"/>
                <a:cs typeface="Calibri"/>
              </a:rPr>
              <a:t>print his resume. Next he </a:t>
            </a:r>
            <a:r>
              <a:rPr sz="971" dirty="0">
                <a:latin typeface="Calibri"/>
                <a:cs typeface="Calibri"/>
              </a:rPr>
              <a:t>will upload </a:t>
            </a:r>
            <a:r>
              <a:rPr sz="971" spc="-4" dirty="0">
                <a:latin typeface="Calibri"/>
                <a:cs typeface="Calibri"/>
              </a:rPr>
              <a:t>the completed </a:t>
            </a:r>
            <a:r>
              <a:rPr sz="971" dirty="0">
                <a:latin typeface="Calibri"/>
                <a:cs typeface="Calibri"/>
              </a:rPr>
              <a:t>document </a:t>
            </a:r>
            <a:r>
              <a:rPr sz="971" spc="-4" dirty="0">
                <a:latin typeface="Calibri"/>
                <a:cs typeface="Calibri"/>
              </a:rPr>
              <a:t>to Google  Drive, </a:t>
            </a:r>
            <a:r>
              <a:rPr sz="971" dirty="0">
                <a:latin typeface="Calibri"/>
                <a:cs typeface="Calibri"/>
              </a:rPr>
              <a:t>place it in </a:t>
            </a:r>
            <a:r>
              <a:rPr sz="971" spc="-4" dirty="0">
                <a:latin typeface="Calibri"/>
                <a:cs typeface="Calibri"/>
              </a:rPr>
              <a:t>his Career Portfolio, </a:t>
            </a:r>
            <a:r>
              <a:rPr sz="971" dirty="0">
                <a:latin typeface="Calibri"/>
                <a:cs typeface="Calibri"/>
              </a:rPr>
              <a:t>and </a:t>
            </a:r>
            <a:r>
              <a:rPr sz="971" spc="-4" dirty="0">
                <a:latin typeface="Calibri"/>
                <a:cs typeface="Calibri"/>
              </a:rPr>
              <a:t>share that folder </a:t>
            </a:r>
            <a:r>
              <a:rPr sz="971" dirty="0">
                <a:latin typeface="Calibri"/>
                <a:cs typeface="Calibri"/>
              </a:rPr>
              <a:t>with </a:t>
            </a:r>
            <a:r>
              <a:rPr sz="971" spc="-4" dirty="0">
                <a:latin typeface="Calibri"/>
                <a:cs typeface="Calibri"/>
              </a:rPr>
              <a:t>instructors,  </a:t>
            </a:r>
            <a:r>
              <a:rPr sz="971" dirty="0">
                <a:latin typeface="Calibri"/>
                <a:cs typeface="Calibri"/>
              </a:rPr>
              <a:t>job </a:t>
            </a:r>
            <a:r>
              <a:rPr sz="971" spc="-4" dirty="0">
                <a:latin typeface="Calibri"/>
                <a:cs typeface="Calibri"/>
              </a:rPr>
              <a:t>coaches, job developers, </a:t>
            </a:r>
            <a:r>
              <a:rPr sz="971" dirty="0">
                <a:latin typeface="Calibri"/>
                <a:cs typeface="Calibri"/>
              </a:rPr>
              <a:t>and</a:t>
            </a:r>
            <a:r>
              <a:rPr sz="971" spc="-4" dirty="0">
                <a:latin typeface="Calibri"/>
                <a:cs typeface="Calibri"/>
              </a:rPr>
              <a:t> VR.</a:t>
            </a:r>
            <a:endParaRPr sz="971">
              <a:latin typeface="Calibri"/>
              <a:cs typeface="Calibri"/>
            </a:endParaRPr>
          </a:p>
        </p:txBody>
      </p:sp>
      <p:sp>
        <p:nvSpPr>
          <p:cNvPr id="18" name="object 4">
            <a:extLst>
              <a:ext uri="{FF2B5EF4-FFF2-40B4-BE49-F238E27FC236}">
                <a16:creationId xmlns:a16="http://schemas.microsoft.com/office/drawing/2014/main" id="{2AC8CFF2-2F3A-42A6-BDA0-609901832BDA}"/>
              </a:ext>
            </a:extLst>
          </p:cNvPr>
          <p:cNvSpPr txBox="1">
            <a:spLocks/>
          </p:cNvSpPr>
          <p:nvPr/>
        </p:nvSpPr>
        <p:spPr>
          <a:xfrm>
            <a:off x="1514294" y="282275"/>
            <a:ext cx="7261411" cy="757372"/>
          </a:xfrm>
          <a:prstGeom prst="rect">
            <a:avLst/>
          </a:prstGeom>
        </p:spPr>
        <p:txBody>
          <a:bodyPr vert="horz" wrap="square" lIns="0" tIns="3922" rIns="0" bIns="0" rtlCol="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stStyle>
          <a:p>
            <a:pPr marL="1753253" marR="4483" indent="-186028" algn="r">
              <a:lnSpc>
                <a:spcPct val="101800"/>
              </a:lnSpc>
              <a:spcBef>
                <a:spcPts val="31"/>
              </a:spcBef>
            </a:pPr>
            <a:r>
              <a:rPr lang="en-US" sz="2400" b="1" spc="-57">
                <a:solidFill>
                  <a:schemeClr val="bg1"/>
                </a:solidFill>
                <a:latin typeface="Libre Baskerville" panose="020B0604020202020204" charset="0"/>
              </a:rPr>
              <a:t>Utilizing</a:t>
            </a:r>
            <a:r>
              <a:rPr lang="en-US" sz="2400" b="1" spc="-172">
                <a:solidFill>
                  <a:schemeClr val="bg1"/>
                </a:solidFill>
                <a:latin typeface="Libre Baskerville" panose="020B0604020202020204" charset="0"/>
              </a:rPr>
              <a:t> </a:t>
            </a:r>
            <a:r>
              <a:rPr lang="en-US" sz="2400" b="1" spc="-84">
                <a:solidFill>
                  <a:schemeClr val="bg1"/>
                </a:solidFill>
                <a:latin typeface="Libre Baskerville" panose="020B0604020202020204" charset="0"/>
              </a:rPr>
              <a:t>Technology  </a:t>
            </a:r>
            <a:r>
              <a:rPr lang="en-US" sz="2400" b="1" spc="-26">
                <a:solidFill>
                  <a:schemeClr val="bg1"/>
                </a:solidFill>
                <a:latin typeface="Libre Baskerville" panose="020B0604020202020204" charset="0"/>
              </a:rPr>
              <a:t>in </a:t>
            </a:r>
            <a:r>
              <a:rPr lang="en-US" sz="2400" b="1" spc="-49">
                <a:solidFill>
                  <a:schemeClr val="bg1"/>
                </a:solidFill>
                <a:latin typeface="Libre Baskerville" panose="020B0604020202020204" charset="0"/>
              </a:rPr>
              <a:t>the</a:t>
            </a:r>
            <a:r>
              <a:rPr lang="en-US" sz="2400" b="1" spc="-243">
                <a:solidFill>
                  <a:schemeClr val="bg1"/>
                </a:solidFill>
                <a:latin typeface="Libre Baskerville" panose="020B0604020202020204" charset="0"/>
              </a:rPr>
              <a:t> </a:t>
            </a:r>
            <a:r>
              <a:rPr lang="en-US" sz="2400" b="1" spc="-66">
                <a:solidFill>
                  <a:schemeClr val="bg1"/>
                </a:solidFill>
                <a:latin typeface="Libre Baskerville" panose="020B0604020202020204" charset="0"/>
              </a:rPr>
              <a:t>Classroom</a:t>
            </a:r>
            <a:endParaRPr lang="en-US" sz="2400" b="1" spc="-66" dirty="0">
              <a:solidFill>
                <a:schemeClr val="bg1"/>
              </a:solidFill>
              <a:latin typeface="Libre Baskerville" panose="020B0604020202020204" charset="0"/>
            </a:endParaRPr>
          </a:p>
        </p:txBody>
      </p:sp>
    </p:spTree>
    <p:extLst>
      <p:ext uri="{BB962C8B-B14F-4D97-AF65-F5344CB8AC3E}">
        <p14:creationId xmlns:p14="http://schemas.microsoft.com/office/powerpoint/2010/main" val="401296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077200" cy="1143000"/>
          </a:xfrm>
        </p:spPr>
        <p:txBody>
          <a:bodyPr>
            <a:normAutofit/>
          </a:bodyPr>
          <a:lstStyle/>
          <a:p>
            <a:pPr algn="r"/>
            <a:r>
              <a:rPr lang="en-US" sz="2400" dirty="0">
                <a:solidFill>
                  <a:schemeClr val="bg1"/>
                </a:solidFill>
                <a:latin typeface="Libre Baskerville" panose="020B0604020202020204" charset="0"/>
              </a:rPr>
              <a:t>Accommodations &amp; Supports</a:t>
            </a:r>
          </a:p>
        </p:txBody>
      </p:sp>
      <p:pic>
        <p:nvPicPr>
          <p:cNvPr id="1026" name="Picture 2" descr="C:\Users\gosborne\Pictures\2013-04-28\67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241" t="-2055" r="11863" b="2055"/>
          <a:stretch/>
        </p:blipFill>
        <p:spPr bwMode="auto">
          <a:xfrm>
            <a:off x="1981200" y="1295400"/>
            <a:ext cx="5201432" cy="4661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626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p:cNvPicPr preferRelativeResize="0"/>
          <p:nvPr/>
        </p:nvPicPr>
        <p:blipFill rotWithShape="1">
          <a:blip r:embed="rId3">
            <a:alphaModFix/>
          </a:blip>
          <a:srcRect/>
          <a:stretch/>
        </p:blipFill>
        <p:spPr>
          <a:xfrm>
            <a:off x="48805" y="1229806"/>
            <a:ext cx="9026393" cy="5583375"/>
          </a:xfrm>
          <a:prstGeom prst="rect">
            <a:avLst/>
          </a:prstGeom>
          <a:noFill/>
          <a:ln>
            <a:noFill/>
          </a:ln>
        </p:spPr>
      </p:pic>
      <p:sp>
        <p:nvSpPr>
          <p:cNvPr id="2" name="Title 1">
            <a:extLst>
              <a:ext uri="{FF2B5EF4-FFF2-40B4-BE49-F238E27FC236}">
                <a16:creationId xmlns:a16="http://schemas.microsoft.com/office/drawing/2014/main" id="{359EAB2A-FF56-4DE8-8E48-86A93D138A18}"/>
              </a:ext>
            </a:extLst>
          </p:cNvPr>
          <p:cNvSpPr>
            <a:spLocks noGrp="1"/>
          </p:cNvSpPr>
          <p:nvPr>
            <p:ph type="title" idx="4294967295"/>
          </p:nvPr>
        </p:nvSpPr>
        <p:spPr/>
        <p:txBody>
          <a:bodyPr/>
          <a:lstStyle/>
          <a:p>
            <a:pPr algn="r"/>
            <a:r>
              <a:rPr lang="en-US" sz="2400" b="1" dirty="0">
                <a:solidFill>
                  <a:schemeClr val="bg1"/>
                </a:solidFill>
                <a:latin typeface="Libre Baskerville" panose="020B0604020202020204" charset="0"/>
              </a:rPr>
              <a:t>51 percent of Americans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VC-021S">
            <a:extLst>
              <a:ext uri="{FF2B5EF4-FFF2-40B4-BE49-F238E27FC236}">
                <a16:creationId xmlns:a16="http://schemas.microsoft.com/office/drawing/2014/main" id="{4F57E997-70DF-45FD-8BAE-AEE9001936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a:xfrm>
            <a:off x="457200" y="2231231"/>
            <a:ext cx="4035425" cy="3026569"/>
          </a:xfrm>
          <a:prstGeom prst="rect">
            <a:avLst/>
          </a:prstGeom>
        </p:spPr>
      </p:pic>
      <p:pic>
        <p:nvPicPr>
          <p:cNvPr id="3" name="Picture 4" descr="MVC-014F">
            <a:extLst>
              <a:ext uri="{FF2B5EF4-FFF2-40B4-BE49-F238E27FC236}">
                <a16:creationId xmlns:a16="http://schemas.microsoft.com/office/drawing/2014/main" id="{62846091-E189-4993-B115-EEDAB5EF18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4876801" y="1676400"/>
            <a:ext cx="3200400" cy="4267200"/>
          </a:xfrm>
          <a:prstGeom prst="rect">
            <a:avLst/>
          </a:prstGeom>
        </p:spPr>
      </p:pic>
      <p:cxnSp>
        <p:nvCxnSpPr>
          <p:cNvPr id="4" name="Elbow Connector 10">
            <a:extLst>
              <a:ext uri="{FF2B5EF4-FFF2-40B4-BE49-F238E27FC236}">
                <a16:creationId xmlns:a16="http://schemas.microsoft.com/office/drawing/2014/main" id="{1E744643-E3BE-4363-96EE-7842369FCC54}"/>
              </a:ext>
            </a:extLst>
          </p:cNvPr>
          <p:cNvCxnSpPr/>
          <p:nvPr/>
        </p:nvCxnSpPr>
        <p:spPr>
          <a:xfrm rot="10800000" flipV="1">
            <a:off x="3048000" y="1981200"/>
            <a:ext cx="4419600" cy="1676400"/>
          </a:xfrm>
          <a:prstGeom prst="bentConnector3">
            <a:avLst>
              <a:gd name="adj1" fmla="val 63263"/>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ED7F6533-76E2-4187-BEA4-42F3A574804D}"/>
              </a:ext>
            </a:extLst>
          </p:cNvPr>
          <p:cNvSpPr>
            <a:spLocks noGrp="1"/>
          </p:cNvSpPr>
          <p:nvPr>
            <p:ph type="title"/>
          </p:nvPr>
        </p:nvSpPr>
        <p:spPr/>
        <p:txBody>
          <a:bodyPr/>
          <a:lstStyle/>
          <a:p>
            <a:pPr algn="r"/>
            <a:r>
              <a:rPr lang="en-US" sz="2000" b="1" dirty="0">
                <a:solidFill>
                  <a:schemeClr val="bg1"/>
                </a:solidFill>
                <a:latin typeface="Libre Baskerville" panose="020B0604020202020204" charset="0"/>
              </a:rPr>
              <a:t>Use Pictures instead of Words</a:t>
            </a:r>
          </a:p>
        </p:txBody>
      </p:sp>
    </p:spTree>
    <p:extLst>
      <p:ext uri="{BB962C8B-B14F-4D97-AF65-F5344CB8AC3E}">
        <p14:creationId xmlns:p14="http://schemas.microsoft.com/office/powerpoint/2010/main" val="2732151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3" algn="r" eaLnBrk="1" fontAlgn="auto" hangingPunct="1">
              <a:spcBef>
                <a:spcPts val="0"/>
              </a:spcBef>
              <a:spcAft>
                <a:spcPts val="0"/>
              </a:spcAft>
              <a:defRPr/>
            </a:pPr>
            <a:r>
              <a:rPr lang="en-US" sz="2400" b="1" dirty="0">
                <a:solidFill>
                  <a:schemeClr val="bg1"/>
                </a:solidFill>
                <a:latin typeface="Libre Baskerville" panose="020B0604020202020204" charset="0"/>
              </a:rPr>
              <a:t>Counting Cart to establish </a:t>
            </a:r>
            <a:br>
              <a:rPr lang="en-US" sz="2400" b="1" dirty="0">
                <a:solidFill>
                  <a:schemeClr val="bg1"/>
                </a:solidFill>
                <a:latin typeface="Libre Baskerville" panose="020B0604020202020204" charset="0"/>
              </a:rPr>
            </a:br>
            <a:r>
              <a:rPr lang="en-US" sz="2400" b="1" dirty="0">
                <a:solidFill>
                  <a:schemeClr val="bg1"/>
                </a:solidFill>
                <a:latin typeface="Libre Baskerville" panose="020B0604020202020204" charset="0"/>
              </a:rPr>
              <a:t>accuracy and efficiency!</a:t>
            </a:r>
          </a:p>
        </p:txBody>
      </p:sp>
      <p:pic>
        <p:nvPicPr>
          <p:cNvPr id="15363" name="Picture 2" descr="Gretchen"/>
          <p:cNvPicPr>
            <a:picLocks noGrp="1" noChangeAspect="1" noChangeArrowheads="1"/>
          </p:cNvPicPr>
          <p:nvPr>
            <p:ph idx="1"/>
          </p:nvPr>
        </p:nvPicPr>
        <p:blipFill rotWithShape="1">
          <a:blip r:embed="rId3"/>
          <a:srcRect l="15429" t="2064" r="-2000" b="-2064"/>
          <a:stretch/>
        </p:blipFill>
        <p:spPr>
          <a:xfrm>
            <a:off x="609600" y="1338263"/>
            <a:ext cx="3562350" cy="4791075"/>
          </a:xfrm>
          <a:ln w="12700"/>
          <a:effectLst>
            <a:outerShdw blurRad="292100" dist="139700" dir="2700000" algn="tl" rotWithShape="0">
              <a:srgbClr val="333333">
                <a:alpha val="65000"/>
              </a:srgbClr>
            </a:outerShdw>
          </a:effectLst>
          <a:extLst/>
        </p:spPr>
      </p:pic>
      <p:pic>
        <p:nvPicPr>
          <p:cNvPr id="6" name="Content Placeholder 9"/>
          <p:cNvPicPr>
            <a:picLocks/>
          </p:cNvPicPr>
          <p:nvPr/>
        </p:nvPicPr>
        <p:blipFill>
          <a:blip r:embed="rId4">
            <a:extLst>
              <a:ext uri="{28A0092B-C50C-407E-A947-70E740481C1C}">
                <a14:useLocalDpi xmlns:a14="http://schemas.microsoft.com/office/drawing/2010/main" val="0"/>
              </a:ext>
            </a:extLst>
          </a:blip>
          <a:stretch>
            <a:fillRect/>
          </a:stretch>
        </p:blipFill>
        <p:spPr bwMode="auto">
          <a:xfrm>
            <a:off x="4267200" y="1524000"/>
            <a:ext cx="4008104" cy="441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15800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2A668A3-6E43-4080-B20A-EE98C75D7ABD}"/>
              </a:ext>
            </a:extLst>
          </p:cNvPr>
          <p:cNvSpPr txBox="1">
            <a:spLocks/>
          </p:cNvSpPr>
          <p:nvPr/>
        </p:nvSpPr>
        <p:spPr>
          <a:xfrm>
            <a:off x="457200" y="1535113"/>
            <a:ext cx="3657600" cy="639762"/>
          </a:xfrm>
          <a:prstGeom prst="rect">
            <a:avLst/>
          </a:prstGeom>
          <a:solidFill>
            <a:schemeClr val="accent1">
              <a:lumMod val="75000"/>
            </a:schemeClr>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5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5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5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5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5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5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5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500" b="0" i="0" u="none" strike="noStrike" cap="none">
                <a:solidFill>
                  <a:schemeClr val="lt1"/>
                </a:solidFill>
                <a:latin typeface="+mn-lt"/>
                <a:ea typeface="+mn-ea"/>
                <a:cs typeface="+mn-cs"/>
                <a:sym typeface="Arial"/>
              </a:defRPr>
            </a:lvl9pPr>
          </a:lstStyle>
          <a:p>
            <a:r>
              <a:rPr lang="en-US" sz="2400">
                <a:solidFill>
                  <a:schemeClr val="bg1"/>
                </a:solidFill>
              </a:rPr>
              <a:t>Before = A Pick List</a:t>
            </a:r>
            <a:endParaRPr lang="en-US" sz="2400" dirty="0">
              <a:solidFill>
                <a:schemeClr val="bg1"/>
              </a:solidFill>
            </a:endParaRPr>
          </a:p>
        </p:txBody>
      </p:sp>
      <p:sp>
        <p:nvSpPr>
          <p:cNvPr id="3" name="Text Placeholder 4">
            <a:extLst>
              <a:ext uri="{FF2B5EF4-FFF2-40B4-BE49-F238E27FC236}">
                <a16:creationId xmlns:a16="http://schemas.microsoft.com/office/drawing/2014/main" id="{11E232DE-00F4-46AB-BA02-9132BFDBA0EB}"/>
              </a:ext>
            </a:extLst>
          </p:cNvPr>
          <p:cNvSpPr txBox="1">
            <a:spLocks/>
          </p:cNvSpPr>
          <p:nvPr/>
        </p:nvSpPr>
        <p:spPr>
          <a:xfrm>
            <a:off x="4419600" y="1535113"/>
            <a:ext cx="3657600" cy="639762"/>
          </a:xfrm>
          <a:prstGeom prst="rect">
            <a:avLst/>
          </a:prstGeom>
          <a:solidFill>
            <a:schemeClr val="tx2"/>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5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5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5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5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5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5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5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500" b="0" i="0" u="none" strike="noStrike" cap="none">
                <a:solidFill>
                  <a:schemeClr val="lt1"/>
                </a:solidFill>
                <a:latin typeface="+mn-lt"/>
                <a:ea typeface="+mn-ea"/>
                <a:cs typeface="+mn-cs"/>
                <a:sym typeface="Arial"/>
              </a:defRPr>
            </a:lvl9pPr>
          </a:lstStyle>
          <a:p>
            <a:r>
              <a:rPr lang="en-US" sz="2400">
                <a:solidFill>
                  <a:schemeClr val="bg1"/>
                </a:solidFill>
              </a:rPr>
              <a:t>After</a:t>
            </a:r>
            <a:endParaRPr lang="en-US" sz="2400" dirty="0">
              <a:solidFill>
                <a:schemeClr val="bg1"/>
              </a:solidFill>
            </a:endParaRPr>
          </a:p>
        </p:txBody>
      </p:sp>
      <p:pic>
        <p:nvPicPr>
          <p:cNvPr id="4" name="Picture 2" descr="MVC-027F">
            <a:extLst>
              <a:ext uri="{FF2B5EF4-FFF2-40B4-BE49-F238E27FC236}">
                <a16:creationId xmlns:a16="http://schemas.microsoft.com/office/drawing/2014/main" id="{DF20A029-7345-4F8F-A05A-100CEF4A87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 y="2778919"/>
            <a:ext cx="3657600" cy="2743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2" descr="MVC-011F">
            <a:extLst>
              <a:ext uri="{FF2B5EF4-FFF2-40B4-BE49-F238E27FC236}">
                <a16:creationId xmlns:a16="http://schemas.microsoft.com/office/drawing/2014/main" id="{4BE0296A-D714-4FCA-8640-F5723EC1B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501" t="3334" r="21249" b="5000"/>
          <a:stretch>
            <a:fillRect/>
          </a:stretch>
        </p:blipFill>
        <p:spPr>
          <a:xfrm>
            <a:off x="4631952" y="2373312"/>
            <a:ext cx="3232895" cy="395128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Title 7">
            <a:extLst>
              <a:ext uri="{FF2B5EF4-FFF2-40B4-BE49-F238E27FC236}">
                <a16:creationId xmlns:a16="http://schemas.microsoft.com/office/drawing/2014/main" id="{D033C501-748D-48C9-92DE-3E51DC5164A8}"/>
              </a:ext>
            </a:extLst>
          </p:cNvPr>
          <p:cNvSpPr>
            <a:spLocks noGrp="1"/>
          </p:cNvSpPr>
          <p:nvPr>
            <p:ph type="title"/>
          </p:nvPr>
        </p:nvSpPr>
        <p:spPr/>
        <p:txBody>
          <a:bodyPr/>
          <a:lstStyle/>
          <a:p>
            <a:pPr algn="r"/>
            <a:r>
              <a:rPr lang="en-US" sz="2000" b="1" dirty="0">
                <a:solidFill>
                  <a:schemeClr val="bg1"/>
                </a:solidFill>
                <a:latin typeface="Libre Baskerville" panose="020B0604020202020204" charset="0"/>
              </a:rPr>
              <a:t>Inclusive Training Resources to Promote Skills</a:t>
            </a:r>
          </a:p>
        </p:txBody>
      </p:sp>
    </p:spTree>
    <p:extLst>
      <p:ext uri="{BB962C8B-B14F-4D97-AF65-F5344CB8AC3E}">
        <p14:creationId xmlns:p14="http://schemas.microsoft.com/office/powerpoint/2010/main" val="351922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7339C2-D751-4FEF-A2D1-C8A980A39939}"/>
              </a:ext>
            </a:extLst>
          </p:cNvPr>
          <p:cNvSpPr>
            <a:spLocks noGrp="1"/>
          </p:cNvSpPr>
          <p:nvPr>
            <p:ph type="title"/>
          </p:nvPr>
        </p:nvSpPr>
        <p:spPr/>
        <p:txBody>
          <a:bodyPr/>
          <a:lstStyle/>
          <a:p>
            <a:pPr algn="r"/>
            <a:r>
              <a:rPr lang="en-US" sz="2400" dirty="0">
                <a:solidFill>
                  <a:schemeClr val="bg1"/>
                </a:solidFill>
                <a:latin typeface="Libre Baskerville" panose="020B0604020202020204" charset="0"/>
              </a:rPr>
              <a:t>Office of Disability </a:t>
            </a:r>
            <a:br>
              <a:rPr lang="en-US" sz="2400" dirty="0">
                <a:solidFill>
                  <a:schemeClr val="bg1"/>
                </a:solidFill>
                <a:latin typeface="Libre Baskerville" panose="020B0604020202020204" charset="0"/>
              </a:rPr>
            </a:br>
            <a:r>
              <a:rPr lang="en-US" sz="2400" dirty="0">
                <a:solidFill>
                  <a:schemeClr val="bg1"/>
                </a:solidFill>
                <a:latin typeface="Libre Baskerville" panose="020B0604020202020204" charset="0"/>
              </a:rPr>
              <a:t>Employment Policy (ODEP)</a:t>
            </a:r>
          </a:p>
        </p:txBody>
      </p:sp>
      <p:sp>
        <p:nvSpPr>
          <p:cNvPr id="5" name="Text Placeholder 4">
            <a:extLst>
              <a:ext uri="{FF2B5EF4-FFF2-40B4-BE49-F238E27FC236}">
                <a16:creationId xmlns:a16="http://schemas.microsoft.com/office/drawing/2014/main" id="{5E5201CB-B23B-401E-8BBE-08C19FC34087}"/>
              </a:ext>
            </a:extLst>
          </p:cNvPr>
          <p:cNvSpPr>
            <a:spLocks noGrp="1"/>
          </p:cNvSpPr>
          <p:nvPr>
            <p:ph type="body" idx="1"/>
          </p:nvPr>
        </p:nvSpPr>
        <p:spPr>
          <a:xfrm>
            <a:off x="612485" y="3757693"/>
            <a:ext cx="8229023" cy="276999"/>
          </a:xfrm>
        </p:spPr>
        <p:txBody>
          <a:bodyPr/>
          <a:lstStyle/>
          <a:p>
            <a:pPr marL="285750" indent="-285750">
              <a:buFont typeface="Wingdings" panose="05000000000000000000" pitchFamily="2" charset="2"/>
              <a:buChar char="v"/>
            </a:pPr>
            <a:r>
              <a:rPr lang="en-US" sz="1800" dirty="0">
                <a:latin typeface="Libre Baskerville" panose="020B0604020202020204" charset="0"/>
              </a:rPr>
              <a:t>The Office of Disability Employment Policy (ODEP) is the only non-regulatory federal agency that promotes policies and coordinates with employers and all levels of government to increase workplace success for people with disabilities.</a:t>
            </a:r>
          </a:p>
          <a:p>
            <a:pPr algn="ctr"/>
            <a:endParaRPr lang="en-US" sz="1800" b="1" dirty="0">
              <a:latin typeface="Libre Baskerville" panose="020B0604020202020204" charset="0"/>
              <a:hlinkClick r:id="rId2"/>
            </a:endParaRPr>
          </a:p>
          <a:p>
            <a:pPr algn="ctr"/>
            <a:r>
              <a:rPr lang="en-US" sz="1800" b="1" dirty="0">
                <a:latin typeface="Libre Baskerville" panose="020B0604020202020204" charset="0"/>
                <a:hlinkClick r:id="rId2"/>
              </a:rPr>
              <a:t>https://www.dol.gov/odep/</a:t>
            </a:r>
            <a:endParaRPr lang="en-US" sz="1800" b="1" dirty="0">
              <a:latin typeface="Libre Baskerville" panose="020B0604020202020204" charset="0"/>
            </a:endParaRPr>
          </a:p>
        </p:txBody>
      </p:sp>
      <p:pic>
        <p:nvPicPr>
          <p:cNvPr id="7" name="Picture 6">
            <a:extLst>
              <a:ext uri="{FF2B5EF4-FFF2-40B4-BE49-F238E27FC236}">
                <a16:creationId xmlns:a16="http://schemas.microsoft.com/office/drawing/2014/main" id="{7D587676-8710-4440-9D8D-A0959B5225AD}"/>
              </a:ext>
            </a:extLst>
          </p:cNvPr>
          <p:cNvPicPr>
            <a:picLocks noChangeAspect="1"/>
          </p:cNvPicPr>
          <p:nvPr/>
        </p:nvPicPr>
        <p:blipFill>
          <a:blip r:embed="rId3"/>
          <a:stretch>
            <a:fillRect/>
          </a:stretch>
        </p:blipFill>
        <p:spPr>
          <a:xfrm>
            <a:off x="1909775" y="1395493"/>
            <a:ext cx="5324475" cy="2362200"/>
          </a:xfrm>
          <a:prstGeom prst="rect">
            <a:avLst/>
          </a:prstGeom>
        </p:spPr>
      </p:pic>
    </p:spTree>
    <p:extLst>
      <p:ext uri="{BB962C8B-B14F-4D97-AF65-F5344CB8AC3E}">
        <p14:creationId xmlns:p14="http://schemas.microsoft.com/office/powerpoint/2010/main" val="2903613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33407-0954-4EB8-B040-3C04B830A752}"/>
              </a:ext>
            </a:extLst>
          </p:cNvPr>
          <p:cNvSpPr>
            <a:spLocks noGrp="1"/>
          </p:cNvSpPr>
          <p:nvPr>
            <p:ph type="title"/>
          </p:nvPr>
        </p:nvSpPr>
        <p:spPr/>
        <p:txBody>
          <a:bodyPr/>
          <a:lstStyle/>
          <a:p>
            <a:pPr algn="r"/>
            <a:r>
              <a:rPr lang="en-US" sz="2000" b="1" dirty="0">
                <a:solidFill>
                  <a:schemeClr val="bg1"/>
                </a:solidFill>
                <a:latin typeface="Libre Baskerville" panose="020B0604020202020204" charset="0"/>
              </a:rPr>
              <a:t>ODEP Workforce Resources: LEAD Center</a:t>
            </a:r>
          </a:p>
        </p:txBody>
      </p:sp>
      <p:sp>
        <p:nvSpPr>
          <p:cNvPr id="3" name="Text Placeholder 2">
            <a:extLst>
              <a:ext uri="{FF2B5EF4-FFF2-40B4-BE49-F238E27FC236}">
                <a16:creationId xmlns:a16="http://schemas.microsoft.com/office/drawing/2014/main" id="{CDDD327C-969D-4256-93D3-6F966EE1FED8}"/>
              </a:ext>
            </a:extLst>
          </p:cNvPr>
          <p:cNvSpPr>
            <a:spLocks noGrp="1"/>
          </p:cNvSpPr>
          <p:nvPr>
            <p:ph type="body" idx="1"/>
          </p:nvPr>
        </p:nvSpPr>
        <p:spPr>
          <a:xfrm>
            <a:off x="457502" y="4005920"/>
            <a:ext cx="8229023" cy="276999"/>
          </a:xfrm>
        </p:spPr>
        <p:txBody>
          <a:bodyPr/>
          <a:lstStyle/>
          <a:p>
            <a:pPr marL="285750" indent="-285750">
              <a:buFont typeface="Wingdings" panose="05000000000000000000" pitchFamily="2" charset="2"/>
              <a:buChar char="v"/>
            </a:pPr>
            <a:r>
              <a:rPr lang="en-US" sz="1600" dirty="0">
                <a:latin typeface="Libre Baskerville" panose="020B0604020202020204" charset="0"/>
              </a:rPr>
              <a:t>The LEAD Center is a collaborative of disability, workforce and economic empowerment organizations led by National Disability Institute.</a:t>
            </a:r>
          </a:p>
          <a:p>
            <a:pPr marL="285750" indent="-285750">
              <a:buFont typeface="Wingdings" panose="05000000000000000000" pitchFamily="2" charset="2"/>
              <a:buChar char="v"/>
            </a:pPr>
            <a:r>
              <a:rPr lang="en-US" sz="1600" u="sng" dirty="0">
                <a:latin typeface="Libre Baskerville" panose="020B0604020202020204" charset="0"/>
                <a:hlinkClick r:id="rId2"/>
              </a:rPr>
              <a:t>The LEAD Center</a:t>
            </a:r>
            <a:r>
              <a:rPr lang="en-US" sz="1600" dirty="0">
                <a:latin typeface="Libre Baskerville" panose="020B0604020202020204" charset="0"/>
              </a:rPr>
              <a:t> is dedicated to advancing sustainable individual and systems-level change to improve competitive, integrated employment and economic self-sufficiency for adults across the spectrum of disabilities.</a:t>
            </a:r>
          </a:p>
          <a:p>
            <a:pPr marL="285750" indent="-285750">
              <a:buFont typeface="Wingdings" panose="05000000000000000000" pitchFamily="2" charset="2"/>
              <a:buChar char="v"/>
            </a:pPr>
            <a:r>
              <a:rPr lang="en-US" sz="1600" dirty="0">
                <a:latin typeface="Libre Baskerville" panose="020B0604020202020204" charset="0"/>
              </a:rPr>
              <a:t>The LEAD Center's work focuses on three core leadership areas: policy, employment and economic advancement. </a:t>
            </a:r>
          </a:p>
          <a:p>
            <a:pPr marL="285750" indent="-285750">
              <a:buFont typeface="Wingdings" panose="05000000000000000000" pitchFamily="2" charset="2"/>
              <a:buChar char="v"/>
            </a:pPr>
            <a:r>
              <a:rPr lang="en-US" sz="1600" dirty="0">
                <a:latin typeface="Libre Baskerville" panose="020B0604020202020204" charset="0"/>
              </a:rPr>
              <a:t>Other resources: </a:t>
            </a:r>
          </a:p>
          <a:p>
            <a:pPr marL="694192" lvl="1" indent="-285750">
              <a:buFont typeface="Wingdings" panose="05000000000000000000" pitchFamily="2" charset="2"/>
              <a:buChar char="v"/>
            </a:pPr>
            <a:r>
              <a:rPr lang="en-US" sz="1600" u="sng" dirty="0">
                <a:latin typeface="Libre Baskerville" panose="020B0604020202020204" charset="0"/>
                <a:hlinkClick r:id="rId3"/>
              </a:rPr>
              <a:t>Employment First Website</a:t>
            </a:r>
            <a:r>
              <a:rPr lang="en-US" sz="1600" dirty="0">
                <a:latin typeface="Libre Baskerville" panose="020B0604020202020204" charset="0"/>
              </a:rPr>
              <a:t> </a:t>
            </a:r>
          </a:p>
          <a:p>
            <a:pPr marL="694192" lvl="1" indent="-285750">
              <a:buFont typeface="Wingdings" panose="05000000000000000000" pitchFamily="2" charset="2"/>
              <a:buChar char="v"/>
            </a:pPr>
            <a:r>
              <a:rPr lang="en-US" sz="1600" u="sng" dirty="0">
                <a:latin typeface="Libre Baskerville" panose="020B0604020202020204" charset="0"/>
                <a:hlinkClick r:id="rId4"/>
              </a:rPr>
              <a:t>LEAD On!</a:t>
            </a:r>
            <a:r>
              <a:rPr lang="en-US" sz="1600" dirty="0">
                <a:latin typeface="Libre Baskerville" panose="020B0604020202020204" charset="0"/>
              </a:rPr>
              <a:t> quarterly newsletter.</a:t>
            </a:r>
          </a:p>
          <a:p>
            <a:pPr marL="285750" indent="-285750">
              <a:buFont typeface="Wingdings" panose="05000000000000000000" pitchFamily="2" charset="2"/>
              <a:buChar char="v"/>
            </a:pPr>
            <a:endParaRPr lang="en-US" sz="1600" dirty="0">
              <a:latin typeface="Libre Baskerville" panose="020B0604020202020204" charset="0"/>
            </a:endParaRPr>
          </a:p>
        </p:txBody>
      </p:sp>
      <p:pic>
        <p:nvPicPr>
          <p:cNvPr id="4" name="Picture 2" descr="https://www.dol.gov/odep/images/LEADCenter_LogoHoriz_ColorHP.jpg">
            <a:extLst>
              <a:ext uri="{FF2B5EF4-FFF2-40B4-BE49-F238E27FC236}">
                <a16:creationId xmlns:a16="http://schemas.microsoft.com/office/drawing/2014/main" id="{11F2953B-A319-4CC1-A595-3C1F154EB7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58" y="1503062"/>
            <a:ext cx="5231435" cy="11141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5E8FB7F-9F4D-49D2-B124-71602187FDBB}"/>
              </a:ext>
            </a:extLst>
          </p:cNvPr>
          <p:cNvSpPr/>
          <p:nvPr/>
        </p:nvSpPr>
        <p:spPr>
          <a:xfrm>
            <a:off x="552127" y="2942210"/>
            <a:ext cx="8134398" cy="1015663"/>
          </a:xfrm>
          <a:prstGeom prst="rect">
            <a:avLst/>
          </a:prstGeom>
        </p:spPr>
        <p:txBody>
          <a:bodyPr wrap="square">
            <a:spAutoFit/>
          </a:bodyPr>
          <a:lstStyle/>
          <a:p>
            <a:pPr algn="ctr"/>
            <a:r>
              <a:rPr lang="en-US" sz="2000" dirty="0">
                <a:latin typeface="Libre Baskerville" panose="020B0604020202020204" charset="0"/>
                <a:hlinkClick r:id="rId6"/>
              </a:rPr>
              <a:t>National Center on Leadership for the Employment and Economic Advancement of People with Disabilities </a:t>
            </a:r>
          </a:p>
          <a:p>
            <a:pPr algn="ctr"/>
            <a:r>
              <a:rPr lang="en-US" sz="2000" dirty="0">
                <a:latin typeface="Libre Baskerville" panose="020B0604020202020204" charset="0"/>
                <a:hlinkClick r:id="rId6"/>
              </a:rPr>
              <a:t>(LEAD Center).</a:t>
            </a:r>
            <a:endParaRPr lang="en-US" sz="2000" dirty="0">
              <a:latin typeface="Libre Baskerville" panose="020B0604020202020204" charset="0"/>
            </a:endParaRPr>
          </a:p>
        </p:txBody>
      </p:sp>
    </p:spTree>
    <p:extLst>
      <p:ext uri="{BB962C8B-B14F-4D97-AF65-F5344CB8AC3E}">
        <p14:creationId xmlns:p14="http://schemas.microsoft.com/office/powerpoint/2010/main" val="1015808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5764B-01DD-4A34-9098-2FF81CBB92B9}"/>
              </a:ext>
            </a:extLst>
          </p:cNvPr>
          <p:cNvSpPr>
            <a:spLocks noGrp="1"/>
          </p:cNvSpPr>
          <p:nvPr>
            <p:ph type="title"/>
          </p:nvPr>
        </p:nvSpPr>
        <p:spPr/>
        <p:txBody>
          <a:bodyPr/>
          <a:lstStyle/>
          <a:p>
            <a:pPr algn="r"/>
            <a:r>
              <a:rPr lang="en-US" sz="2000" b="1" dirty="0">
                <a:solidFill>
                  <a:schemeClr val="bg1"/>
                </a:solidFill>
                <a:latin typeface="Libre Baskerville" panose="020B0604020202020204" charset="0"/>
              </a:rPr>
              <a:t>ODEP Youth Resources: NCWD</a:t>
            </a:r>
          </a:p>
        </p:txBody>
      </p:sp>
      <p:sp>
        <p:nvSpPr>
          <p:cNvPr id="3" name="Text Placeholder 2">
            <a:extLst>
              <a:ext uri="{FF2B5EF4-FFF2-40B4-BE49-F238E27FC236}">
                <a16:creationId xmlns:a16="http://schemas.microsoft.com/office/drawing/2014/main" id="{A3023D07-56DE-4413-84AB-E2B3B099C0E3}"/>
              </a:ext>
            </a:extLst>
          </p:cNvPr>
          <p:cNvSpPr>
            <a:spLocks noGrp="1"/>
          </p:cNvSpPr>
          <p:nvPr>
            <p:ph type="body" idx="1"/>
          </p:nvPr>
        </p:nvSpPr>
        <p:spPr>
          <a:xfrm>
            <a:off x="457502" y="1577242"/>
            <a:ext cx="4006010" cy="4467097"/>
          </a:xfrm>
        </p:spPr>
        <p:txBody>
          <a:bodyPr/>
          <a:lstStyle/>
          <a:p>
            <a:pPr marL="342900" indent="-342900">
              <a:buFont typeface="Wingdings" panose="05000000000000000000" pitchFamily="2" charset="2"/>
              <a:buChar char="v"/>
            </a:pPr>
            <a:r>
              <a:rPr lang="en-US" sz="1800" u="sng" dirty="0">
                <a:latin typeface="Libre Baskerville" panose="020B0604020202020204" charset="0"/>
                <a:hlinkClick r:id="rId2"/>
              </a:rPr>
              <a:t>National Collaborative on Workforce and Disability for Youth (NCWD/Youth)</a:t>
            </a:r>
            <a:r>
              <a:rPr lang="en-US" sz="1800" u="sng" dirty="0">
                <a:latin typeface="Libre Baskerville" panose="020B0604020202020204" charset="0"/>
              </a:rPr>
              <a:t> is</a:t>
            </a:r>
            <a:r>
              <a:rPr lang="en-US" sz="1800" dirty="0">
                <a:latin typeface="Libre Baskerville" panose="020B0604020202020204" charset="0"/>
              </a:rPr>
              <a:t> a partnership to promote success for youth with disabilities entering the world of work.</a:t>
            </a:r>
          </a:p>
          <a:p>
            <a:pPr marL="342900" indent="-342900">
              <a:buFont typeface="Wingdings" panose="05000000000000000000" pitchFamily="2" charset="2"/>
              <a:buChar char="v"/>
            </a:pPr>
            <a:r>
              <a:rPr lang="en-US" sz="1800" dirty="0">
                <a:latin typeface="Libre Baskerville" panose="020B0604020202020204" charset="0"/>
              </a:rPr>
              <a:t>The NCWD/Youth website houses numerous youth-focused resources including:</a:t>
            </a:r>
          </a:p>
          <a:p>
            <a:pPr marL="751342" lvl="1" indent="-342900">
              <a:buFont typeface="Wingdings" panose="05000000000000000000" pitchFamily="2" charset="2"/>
              <a:buChar char="v"/>
            </a:pPr>
            <a:r>
              <a:rPr lang="en-US" sz="1800" dirty="0">
                <a:latin typeface="Libre Baskerville" panose="020B0604020202020204" charset="0"/>
                <a:hlinkClick r:id="rId3"/>
              </a:rPr>
              <a:t>Guideposts for Success</a:t>
            </a:r>
            <a:endParaRPr lang="en-US" sz="1800" dirty="0">
              <a:latin typeface="Libre Baskerville" panose="020B0604020202020204" charset="0"/>
            </a:endParaRPr>
          </a:p>
          <a:p>
            <a:pPr marL="751342" lvl="1" indent="-342900">
              <a:buFont typeface="Wingdings" panose="05000000000000000000" pitchFamily="2" charset="2"/>
              <a:buChar char="v"/>
            </a:pPr>
            <a:r>
              <a:rPr lang="en-US" sz="1800" dirty="0">
                <a:latin typeface="Libre Baskerville" panose="020B0604020202020204" charset="0"/>
                <a:hlinkClick r:id="rId4"/>
              </a:rPr>
              <a:t>Career Development</a:t>
            </a:r>
            <a:endParaRPr lang="en-US" sz="1800" dirty="0">
              <a:latin typeface="Libre Baskerville" panose="020B0604020202020204" charset="0"/>
            </a:endParaRPr>
          </a:p>
          <a:p>
            <a:pPr marL="751342" lvl="1" indent="-342900">
              <a:buFont typeface="Wingdings" panose="05000000000000000000" pitchFamily="2" charset="2"/>
              <a:buChar char="v"/>
            </a:pPr>
            <a:r>
              <a:rPr lang="en-US" sz="1800" dirty="0">
                <a:latin typeface="Libre Baskerville" panose="020B0604020202020204" charset="0"/>
                <a:hlinkClick r:id="rId5"/>
              </a:rPr>
              <a:t>Professional Development</a:t>
            </a:r>
            <a:endParaRPr lang="en-US" sz="1800" dirty="0">
              <a:latin typeface="Libre Baskerville" panose="020B0604020202020204" charset="0"/>
            </a:endParaRPr>
          </a:p>
          <a:p>
            <a:pPr marL="751342" lvl="1" indent="-342900">
              <a:buFont typeface="Wingdings" panose="05000000000000000000" pitchFamily="2" charset="2"/>
              <a:buChar char="v"/>
            </a:pPr>
            <a:r>
              <a:rPr lang="en-US" sz="1800" dirty="0">
                <a:latin typeface="Libre Baskerville" panose="020B0604020202020204" charset="0"/>
                <a:hlinkClick r:id="rId6"/>
              </a:rPr>
              <a:t>Youth Development and Leadership</a:t>
            </a:r>
            <a:endParaRPr lang="en-US" sz="1800" dirty="0">
              <a:latin typeface="Libre Baskerville" panose="020B0604020202020204" charset="0"/>
            </a:endParaRPr>
          </a:p>
        </p:txBody>
      </p:sp>
      <p:pic>
        <p:nvPicPr>
          <p:cNvPr id="4" name="Picture 4" descr="https://www.dol.gov/odep/images/NCWD_Youth_LargeHP.jpg">
            <a:extLst>
              <a:ext uri="{FF2B5EF4-FFF2-40B4-BE49-F238E27FC236}">
                <a16:creationId xmlns:a16="http://schemas.microsoft.com/office/drawing/2014/main" id="{8006A5EE-19BA-4A6C-8C7A-92CC32D1D4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105262"/>
            <a:ext cx="3802897" cy="15493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E017905-8615-4D39-A3C1-730A7C483B39}"/>
              </a:ext>
            </a:extLst>
          </p:cNvPr>
          <p:cNvSpPr/>
          <p:nvPr/>
        </p:nvSpPr>
        <p:spPr>
          <a:xfrm>
            <a:off x="4572000" y="3654590"/>
            <a:ext cx="4572000" cy="1015663"/>
          </a:xfrm>
          <a:prstGeom prst="rect">
            <a:avLst/>
          </a:prstGeom>
        </p:spPr>
        <p:txBody>
          <a:bodyPr>
            <a:spAutoFit/>
          </a:bodyPr>
          <a:lstStyle/>
          <a:p>
            <a:r>
              <a:rPr lang="en-US" sz="2000" dirty="0">
                <a:latin typeface="Libre Baskerville" panose="020B0604020202020204" charset="0"/>
                <a:hlinkClick r:id="rId8"/>
              </a:rPr>
              <a:t>National Collaborative on Workforce and Disability for Youth (NCWD/Youth)</a:t>
            </a:r>
            <a:endParaRPr lang="en-US" sz="2000" dirty="0">
              <a:latin typeface="Libre Baskerville" panose="020B0604020202020204" charset="0"/>
            </a:endParaRPr>
          </a:p>
        </p:txBody>
      </p:sp>
    </p:spTree>
    <p:extLst>
      <p:ext uri="{BB962C8B-B14F-4D97-AF65-F5344CB8AC3E}">
        <p14:creationId xmlns:p14="http://schemas.microsoft.com/office/powerpoint/2010/main" val="2738450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45A3A-7079-4254-9415-4AAA73E3A79E}"/>
              </a:ext>
            </a:extLst>
          </p:cNvPr>
          <p:cNvSpPr>
            <a:spLocks noGrp="1"/>
          </p:cNvSpPr>
          <p:nvPr>
            <p:ph type="title"/>
          </p:nvPr>
        </p:nvSpPr>
        <p:spPr/>
        <p:txBody>
          <a:bodyPr/>
          <a:lstStyle/>
          <a:p>
            <a:pPr algn="r"/>
            <a:r>
              <a:rPr lang="en-US" sz="2000" b="1" dirty="0">
                <a:solidFill>
                  <a:schemeClr val="bg1"/>
                </a:solidFill>
                <a:latin typeface="Libre Baskerville" panose="020B0604020202020204" charset="0"/>
              </a:rPr>
              <a:t>Technology Resources: PEAT</a:t>
            </a:r>
          </a:p>
        </p:txBody>
      </p:sp>
      <p:sp>
        <p:nvSpPr>
          <p:cNvPr id="3" name="Text Placeholder 2">
            <a:extLst>
              <a:ext uri="{FF2B5EF4-FFF2-40B4-BE49-F238E27FC236}">
                <a16:creationId xmlns:a16="http://schemas.microsoft.com/office/drawing/2014/main" id="{C2388136-7E34-422E-AC66-5DB660F2EFD5}"/>
              </a:ext>
            </a:extLst>
          </p:cNvPr>
          <p:cNvSpPr>
            <a:spLocks noGrp="1"/>
          </p:cNvSpPr>
          <p:nvPr>
            <p:ph type="body" idx="1"/>
          </p:nvPr>
        </p:nvSpPr>
        <p:spPr>
          <a:xfrm>
            <a:off x="4602997" y="1577242"/>
            <a:ext cx="4083528" cy="1057470"/>
          </a:xfrm>
        </p:spPr>
        <p:txBody>
          <a:bodyPr/>
          <a:lstStyle/>
          <a:p>
            <a:pPr marL="342900" indent="-342900">
              <a:buFont typeface="Wingdings" panose="05000000000000000000" pitchFamily="2" charset="2"/>
              <a:buChar char="v"/>
            </a:pPr>
            <a:r>
              <a:rPr lang="en-US" sz="1800" dirty="0">
                <a:latin typeface="Libre Baskerville" panose="020B0604020202020204" charset="0"/>
              </a:rPr>
              <a:t>PEAT promotes the employment, retention, and career advancement of people with disabilities through the development, adoption, and promotion of accessible technology.</a:t>
            </a:r>
          </a:p>
          <a:p>
            <a:pPr marL="342900" indent="-342900">
              <a:buFont typeface="Wingdings" panose="05000000000000000000" pitchFamily="2" charset="2"/>
              <a:buChar char="v"/>
            </a:pPr>
            <a:r>
              <a:rPr lang="en-US" sz="1800" dirty="0">
                <a:latin typeface="Libre Baskerville" panose="020B0604020202020204" charset="0"/>
              </a:rPr>
              <a:t>Selected Resources:</a:t>
            </a:r>
          </a:p>
          <a:p>
            <a:pPr marL="751342" lvl="1" indent="-342900">
              <a:buFont typeface="Wingdings" panose="05000000000000000000" pitchFamily="2" charset="2"/>
              <a:buChar char="v"/>
            </a:pPr>
            <a:r>
              <a:rPr lang="en-US" sz="1800" dirty="0">
                <a:latin typeface="Libre Baskerville" panose="020B0604020202020204" charset="0"/>
                <a:hlinkClick r:id="rId2"/>
              </a:rPr>
              <a:t>PEATWorks.org</a:t>
            </a:r>
            <a:r>
              <a:rPr lang="en-US" sz="1800" dirty="0">
                <a:latin typeface="Libre Baskerville" panose="020B0604020202020204" charset="0"/>
              </a:rPr>
              <a:t>, a central hub for accessible technology-related tools and resources</a:t>
            </a:r>
          </a:p>
          <a:p>
            <a:pPr marL="751342" lvl="1" indent="-342900">
              <a:buFont typeface="Wingdings" panose="05000000000000000000" pitchFamily="2" charset="2"/>
              <a:buChar char="v"/>
            </a:pPr>
            <a:r>
              <a:rPr lang="en-US" sz="1800" dirty="0" err="1">
                <a:latin typeface="Libre Baskerville" panose="020B0604020202020204" charset="0"/>
                <a:hlinkClick r:id="rId3"/>
              </a:rPr>
              <a:t>TechCheck</a:t>
            </a:r>
            <a:r>
              <a:rPr lang="en-US" sz="1800" dirty="0">
                <a:latin typeface="Libre Baskerville" panose="020B0604020202020204" charset="0"/>
              </a:rPr>
              <a:t>, a powerful but simple tool to help employers assess their technology accessibility practices and find tools</a:t>
            </a:r>
          </a:p>
        </p:txBody>
      </p:sp>
      <p:pic>
        <p:nvPicPr>
          <p:cNvPr id="4" name="Picture 6" descr="https://www.dol.gov/odep/images/PEAT-logo-HP.jpg">
            <a:extLst>
              <a:ext uri="{FF2B5EF4-FFF2-40B4-BE49-F238E27FC236}">
                <a16:creationId xmlns:a16="http://schemas.microsoft.com/office/drawing/2014/main" id="{E34407C5-2C36-44C0-9386-7F91ED9725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02" y="1854241"/>
            <a:ext cx="3589798" cy="16130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3C4BF49-97FE-4A1A-BD5C-A7D2B323AB51}"/>
              </a:ext>
            </a:extLst>
          </p:cNvPr>
          <p:cNvSpPr/>
          <p:nvPr/>
        </p:nvSpPr>
        <p:spPr>
          <a:xfrm>
            <a:off x="457502" y="3631471"/>
            <a:ext cx="4572000" cy="707886"/>
          </a:xfrm>
          <a:prstGeom prst="rect">
            <a:avLst/>
          </a:prstGeom>
        </p:spPr>
        <p:txBody>
          <a:bodyPr>
            <a:spAutoFit/>
          </a:bodyPr>
          <a:lstStyle/>
          <a:p>
            <a:r>
              <a:rPr lang="en-US" sz="2000" dirty="0">
                <a:latin typeface="Libre Baskerville" panose="020B0604020202020204" charset="0"/>
                <a:hlinkClick r:id="rId5"/>
              </a:rPr>
              <a:t>Partnership on Employment &amp; Accessible Technology (PEAT)</a:t>
            </a:r>
            <a:endParaRPr lang="en-US" sz="2000" dirty="0">
              <a:latin typeface="Libre Baskerville" panose="020B0604020202020204" charset="0"/>
            </a:endParaRPr>
          </a:p>
        </p:txBody>
      </p:sp>
    </p:spTree>
    <p:extLst>
      <p:ext uri="{BB962C8B-B14F-4D97-AF65-F5344CB8AC3E}">
        <p14:creationId xmlns:p14="http://schemas.microsoft.com/office/powerpoint/2010/main" val="3265773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9F880C-72E7-4456-87FE-4A69E41CFA96}"/>
              </a:ext>
            </a:extLst>
          </p:cNvPr>
          <p:cNvSpPr/>
          <p:nvPr/>
        </p:nvSpPr>
        <p:spPr>
          <a:xfrm>
            <a:off x="488379" y="2730850"/>
            <a:ext cx="3045417" cy="1631216"/>
          </a:xfrm>
          <a:prstGeom prst="rect">
            <a:avLst/>
          </a:prstGeom>
        </p:spPr>
        <p:txBody>
          <a:bodyPr wrap="square">
            <a:spAutoFit/>
          </a:bodyPr>
          <a:lstStyle/>
          <a:p>
            <a:pPr algn="ctr"/>
            <a:r>
              <a:rPr lang="en-US" sz="2000" b="1" dirty="0">
                <a:latin typeface="Libre Baskerville" panose="020B0604020202020204" charset="0"/>
                <a:hlinkClick r:id="rId2"/>
              </a:rPr>
              <a:t>Employer Assistance and Resource Network on Disability Inclusion (EARN)</a:t>
            </a:r>
            <a:endParaRPr lang="en-US" sz="2000" b="1" dirty="0">
              <a:latin typeface="Libre Baskerville" panose="020B0604020202020204" charset="0"/>
            </a:endParaRPr>
          </a:p>
        </p:txBody>
      </p:sp>
      <p:pic>
        <p:nvPicPr>
          <p:cNvPr id="3" name="Picture 2">
            <a:extLst>
              <a:ext uri="{FF2B5EF4-FFF2-40B4-BE49-F238E27FC236}">
                <a16:creationId xmlns:a16="http://schemas.microsoft.com/office/drawing/2014/main" id="{B5B6AF86-168A-4234-88FC-96C3E05E0FF1}"/>
              </a:ext>
            </a:extLst>
          </p:cNvPr>
          <p:cNvPicPr>
            <a:picLocks noChangeAspect="1"/>
          </p:cNvPicPr>
          <p:nvPr/>
        </p:nvPicPr>
        <p:blipFill>
          <a:blip r:embed="rId3"/>
          <a:stretch>
            <a:fillRect/>
          </a:stretch>
        </p:blipFill>
        <p:spPr>
          <a:xfrm>
            <a:off x="457221" y="1616425"/>
            <a:ext cx="3076575" cy="1114425"/>
          </a:xfrm>
          <a:prstGeom prst="rect">
            <a:avLst/>
          </a:prstGeom>
        </p:spPr>
      </p:pic>
      <p:sp>
        <p:nvSpPr>
          <p:cNvPr id="4" name="Title 3">
            <a:extLst>
              <a:ext uri="{FF2B5EF4-FFF2-40B4-BE49-F238E27FC236}">
                <a16:creationId xmlns:a16="http://schemas.microsoft.com/office/drawing/2014/main" id="{2E382076-48D7-4A91-B11A-F84DCBC66254}"/>
              </a:ext>
            </a:extLst>
          </p:cNvPr>
          <p:cNvSpPr>
            <a:spLocks noGrp="1"/>
          </p:cNvSpPr>
          <p:nvPr>
            <p:ph type="title"/>
          </p:nvPr>
        </p:nvSpPr>
        <p:spPr/>
        <p:txBody>
          <a:bodyPr/>
          <a:lstStyle/>
          <a:p>
            <a:pPr algn="r"/>
            <a:r>
              <a:rPr lang="en-US" sz="2000" b="1" dirty="0">
                <a:solidFill>
                  <a:schemeClr val="bg1"/>
                </a:solidFill>
                <a:latin typeface="Libre Baskerville" panose="020B0604020202020204" charset="0"/>
              </a:rPr>
              <a:t>Employer Resources</a:t>
            </a:r>
          </a:p>
        </p:txBody>
      </p:sp>
      <p:sp>
        <p:nvSpPr>
          <p:cNvPr id="5" name="Text Placeholder 4">
            <a:extLst>
              <a:ext uri="{FF2B5EF4-FFF2-40B4-BE49-F238E27FC236}">
                <a16:creationId xmlns:a16="http://schemas.microsoft.com/office/drawing/2014/main" id="{6CB4CDE3-51CC-46C8-99E0-3BFF1A9D45BD}"/>
              </a:ext>
            </a:extLst>
          </p:cNvPr>
          <p:cNvSpPr>
            <a:spLocks noGrp="1"/>
          </p:cNvSpPr>
          <p:nvPr>
            <p:ph type="body" idx="1"/>
          </p:nvPr>
        </p:nvSpPr>
        <p:spPr>
          <a:xfrm>
            <a:off x="3533796" y="1577359"/>
            <a:ext cx="5153024" cy="793882"/>
          </a:xfrm>
        </p:spPr>
        <p:txBody>
          <a:bodyPr/>
          <a:lstStyle/>
          <a:p>
            <a:pPr marL="285750" indent="-285750">
              <a:buFont typeface="Wingdings" panose="05000000000000000000" pitchFamily="2" charset="2"/>
              <a:buChar char="v"/>
            </a:pPr>
            <a:r>
              <a:rPr lang="en-US" sz="1800" dirty="0">
                <a:latin typeface="Libre Baskerville" panose="020B0604020202020204" charset="0"/>
              </a:rPr>
              <a:t>(EARN) helps employers recruit, hire, retain and advance people with disabilities. </a:t>
            </a:r>
          </a:p>
          <a:p>
            <a:pPr marL="285750" indent="-285750">
              <a:buFont typeface="Wingdings" panose="05000000000000000000" pitchFamily="2" charset="2"/>
              <a:buChar char="v"/>
            </a:pPr>
            <a:r>
              <a:rPr lang="en-US" sz="1800" dirty="0">
                <a:latin typeface="Libre Baskerville" panose="020B0604020202020204" charset="0"/>
              </a:rPr>
              <a:t>EARN also maintains a website, AskEARN.org, which provides information on: recruiting and hiring; retention and advancement; laws and regulations; creating an accessible and welcoming workplace; and federal contractor requirements.</a:t>
            </a:r>
          </a:p>
          <a:p>
            <a:pPr marL="285750" indent="-285750">
              <a:buFont typeface="Wingdings" panose="05000000000000000000" pitchFamily="2" charset="2"/>
              <a:buChar char="v"/>
            </a:pPr>
            <a:r>
              <a:rPr lang="en-US" sz="1800" dirty="0">
                <a:latin typeface="Libre Baskerville" panose="020B0604020202020204" charset="0"/>
              </a:rPr>
              <a:t>Other Resources:</a:t>
            </a:r>
          </a:p>
          <a:p>
            <a:pPr marL="695328" lvl="1" indent="-285750">
              <a:buFont typeface="Wingdings" panose="05000000000000000000" pitchFamily="2" charset="2"/>
              <a:buChar char="v"/>
            </a:pPr>
            <a:r>
              <a:rPr lang="en-US" sz="1800" dirty="0">
                <a:latin typeface="Libre Baskerville" panose="020B0604020202020204" charset="0"/>
                <a:hlinkClick r:id="rId4"/>
              </a:rPr>
              <a:t>Primer on Disability Inclusion </a:t>
            </a:r>
            <a:endParaRPr lang="en-US" sz="1800" dirty="0">
              <a:latin typeface="Libre Baskerville" panose="020B0604020202020204" charset="0"/>
            </a:endParaRPr>
          </a:p>
          <a:p>
            <a:pPr marL="695328" lvl="1" indent="-285750">
              <a:buFont typeface="Wingdings" panose="05000000000000000000" pitchFamily="2" charset="2"/>
              <a:buChar char="v"/>
            </a:pPr>
            <a:r>
              <a:rPr lang="en-US" sz="1800" dirty="0">
                <a:latin typeface="Libre Baskerville" panose="020B0604020202020204" charset="0"/>
                <a:hlinkClick r:id="rId5"/>
              </a:rPr>
              <a:t>Business Strategies that Work: A Framework for Disability Inclusion</a:t>
            </a:r>
            <a:endParaRPr lang="en-US" sz="1800" dirty="0">
              <a:latin typeface="Libre Baskerville" panose="020B0604020202020204" charset="0"/>
            </a:endParaRPr>
          </a:p>
          <a:p>
            <a:pPr marL="695328" lvl="1" indent="-285750">
              <a:buFont typeface="Wingdings" panose="05000000000000000000" pitchFamily="2" charset="2"/>
              <a:buChar char="v"/>
            </a:pPr>
            <a:r>
              <a:rPr lang="en-US" sz="1800" dirty="0">
                <a:latin typeface="Libre Baskerville" panose="020B0604020202020204" charset="0"/>
                <a:hlinkClick r:id="rId6"/>
              </a:rPr>
              <a:t>Small Business &amp; Disability: Steps to Success </a:t>
            </a:r>
            <a:endParaRPr lang="en-US" sz="1800" dirty="0">
              <a:latin typeface="Libre Baskerville" panose="020B0604020202020204" charset="0"/>
            </a:endParaRPr>
          </a:p>
          <a:p>
            <a:pPr marL="695328" lvl="1" indent="-285750">
              <a:buFont typeface="Wingdings" panose="05000000000000000000" pitchFamily="2" charset="2"/>
              <a:buChar char="v"/>
            </a:pPr>
            <a:r>
              <a:rPr lang="en-US" sz="1800" dirty="0">
                <a:latin typeface="Libre Baskerville" panose="020B0604020202020204" charset="0"/>
                <a:hlinkClick r:id="rId7"/>
              </a:rPr>
              <a:t>Fact Sheet on Self-Identification of Disability</a:t>
            </a:r>
            <a:endParaRPr lang="en-US" sz="1800" dirty="0">
              <a:latin typeface="Libre Baskerville" panose="020B0604020202020204" charset="0"/>
            </a:endParaRPr>
          </a:p>
        </p:txBody>
      </p:sp>
    </p:spTree>
    <p:extLst>
      <p:ext uri="{BB962C8B-B14F-4D97-AF65-F5344CB8AC3E}">
        <p14:creationId xmlns:p14="http://schemas.microsoft.com/office/powerpoint/2010/main" val="1542630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DA51CA41-9965-4B44-872D-565A102301E7}"/>
              </a:ext>
            </a:extLst>
          </p:cNvPr>
          <p:cNvSpPr/>
          <p:nvPr/>
        </p:nvSpPr>
        <p:spPr>
          <a:xfrm>
            <a:off x="2858268" y="2787299"/>
            <a:ext cx="3151825" cy="707886"/>
          </a:xfrm>
          <a:prstGeom prst="rect">
            <a:avLst/>
          </a:prstGeom>
        </p:spPr>
        <p:txBody>
          <a:bodyPr wrap="none">
            <a:spAutoFit/>
          </a:bodyPr>
          <a:lstStyle/>
          <a:p>
            <a:pPr lvl="1" algn="just"/>
            <a:r>
              <a:rPr lang="en-US" sz="2000" b="1" dirty="0">
                <a:latin typeface="Libre Baskerville" panose="020B0604020202020204" charset="0"/>
                <a:hlinkClick r:id="rId2"/>
              </a:rPr>
              <a:t>Job Accommodation </a:t>
            </a:r>
          </a:p>
          <a:p>
            <a:pPr lvl="1" algn="just"/>
            <a:r>
              <a:rPr lang="en-US" sz="2000" b="1" dirty="0">
                <a:latin typeface="Libre Baskerville" panose="020B0604020202020204" charset="0"/>
                <a:hlinkClick r:id="rId2"/>
              </a:rPr>
              <a:t>Network: AskJAN.org </a:t>
            </a:r>
            <a:endParaRPr lang="en-US" sz="2000" b="1" dirty="0">
              <a:latin typeface="Libre Baskerville" panose="020B0604020202020204" charset="0"/>
            </a:endParaRPr>
          </a:p>
        </p:txBody>
      </p:sp>
      <p:pic>
        <p:nvPicPr>
          <p:cNvPr id="3" name="Picture 2">
            <a:extLst>
              <a:ext uri="{FF2B5EF4-FFF2-40B4-BE49-F238E27FC236}">
                <a16:creationId xmlns:a16="http://schemas.microsoft.com/office/drawing/2014/main" id="{B4A69CCA-A651-463D-80C6-AA1DFD9FE60A}"/>
              </a:ext>
            </a:extLst>
          </p:cNvPr>
          <p:cNvPicPr>
            <a:picLocks noChangeAspect="1"/>
          </p:cNvPicPr>
          <p:nvPr/>
        </p:nvPicPr>
        <p:blipFill>
          <a:blip r:embed="rId3"/>
          <a:stretch>
            <a:fillRect/>
          </a:stretch>
        </p:blipFill>
        <p:spPr>
          <a:xfrm>
            <a:off x="2948794" y="1476941"/>
            <a:ext cx="2978789" cy="1174433"/>
          </a:xfrm>
          <a:prstGeom prst="rect">
            <a:avLst/>
          </a:prstGeom>
        </p:spPr>
      </p:pic>
      <p:sp>
        <p:nvSpPr>
          <p:cNvPr id="6" name="Title 5">
            <a:extLst>
              <a:ext uri="{FF2B5EF4-FFF2-40B4-BE49-F238E27FC236}">
                <a16:creationId xmlns:a16="http://schemas.microsoft.com/office/drawing/2014/main" id="{3A84D0B2-2FA2-40EB-B0DA-8AADA07D60EE}"/>
              </a:ext>
            </a:extLst>
          </p:cNvPr>
          <p:cNvSpPr>
            <a:spLocks noGrp="1"/>
          </p:cNvSpPr>
          <p:nvPr>
            <p:ph type="title"/>
          </p:nvPr>
        </p:nvSpPr>
        <p:spPr/>
        <p:txBody>
          <a:bodyPr/>
          <a:lstStyle/>
          <a:p>
            <a:pPr algn="r"/>
            <a:r>
              <a:rPr lang="en-US" sz="2000" b="1" dirty="0">
                <a:solidFill>
                  <a:schemeClr val="bg1"/>
                </a:solidFill>
                <a:latin typeface="Libre Baskerville" panose="020B0604020202020204" charset="0"/>
              </a:rPr>
              <a:t>Accommodations Resources</a:t>
            </a:r>
          </a:p>
        </p:txBody>
      </p:sp>
      <p:sp>
        <p:nvSpPr>
          <p:cNvPr id="7" name="Text Placeholder 6">
            <a:extLst>
              <a:ext uri="{FF2B5EF4-FFF2-40B4-BE49-F238E27FC236}">
                <a16:creationId xmlns:a16="http://schemas.microsoft.com/office/drawing/2014/main" id="{5BDF28F4-5B85-4AB7-9760-7DEE72DECD55}"/>
              </a:ext>
            </a:extLst>
          </p:cNvPr>
          <p:cNvSpPr>
            <a:spLocks noGrp="1"/>
          </p:cNvSpPr>
          <p:nvPr>
            <p:ph type="body" idx="1"/>
          </p:nvPr>
        </p:nvSpPr>
        <p:spPr>
          <a:xfrm>
            <a:off x="319380" y="3631110"/>
            <a:ext cx="8229599" cy="276999"/>
          </a:xfrm>
        </p:spPr>
        <p:txBody>
          <a:bodyPr/>
          <a:lstStyle/>
          <a:p>
            <a:pPr marL="342900" indent="-342900">
              <a:buFont typeface="Wingdings" panose="05000000000000000000" pitchFamily="2" charset="2"/>
              <a:buChar char="v"/>
            </a:pPr>
            <a:r>
              <a:rPr lang="en-US" sz="1800" dirty="0">
                <a:latin typeface="Libre Baskerville" panose="020B0604020202020204" charset="0"/>
              </a:rPr>
              <a:t>JAN is the leading source of free, expert and confidential guidance on workplace accommodations and disability employment issues.</a:t>
            </a:r>
          </a:p>
          <a:p>
            <a:pPr marL="342900" indent="-342900">
              <a:buFont typeface="Wingdings" panose="05000000000000000000" pitchFamily="2" charset="2"/>
              <a:buChar char="v"/>
            </a:pPr>
            <a:r>
              <a:rPr lang="en-US" sz="1800" dirty="0">
                <a:latin typeface="Libre Baskerville" panose="020B0604020202020204" charset="0"/>
              </a:rPr>
              <a:t>Working toward practical solutions that benefit both employer and employee, JAN helps people with disabilities enhance their employability, and shows employers how to capitalize on the value and talent that people with disabilities add to the workplace.</a:t>
            </a:r>
          </a:p>
          <a:p>
            <a:pPr marL="342900" indent="-342900">
              <a:buFont typeface="Wingdings" panose="05000000000000000000" pitchFamily="2" charset="2"/>
              <a:buChar char="v"/>
            </a:pPr>
            <a:r>
              <a:rPr lang="en-US" sz="1800" dirty="0">
                <a:latin typeface="Libre Baskerville" panose="020B0604020202020204" charset="0"/>
              </a:rPr>
              <a:t>Recent JAN activities and areas of focus include:</a:t>
            </a:r>
          </a:p>
          <a:p>
            <a:pPr marL="752478" lvl="1" indent="-342900">
              <a:buFont typeface="Wingdings" panose="05000000000000000000" pitchFamily="2" charset="2"/>
              <a:buChar char="v"/>
            </a:pPr>
            <a:r>
              <a:rPr lang="en-US" sz="1800" dirty="0">
                <a:latin typeface="Libre Baskerville" panose="020B0604020202020204" charset="0"/>
                <a:hlinkClick r:id="rId4"/>
              </a:rPr>
              <a:t>JAN Workplace Accommodation Toolkit</a:t>
            </a:r>
            <a:endParaRPr lang="en-US" sz="1800" dirty="0">
              <a:latin typeface="Libre Baskerville" panose="020B0604020202020204" charset="0"/>
            </a:endParaRPr>
          </a:p>
          <a:p>
            <a:pPr marL="752478" lvl="1" indent="-342900">
              <a:buFont typeface="Wingdings" panose="05000000000000000000" pitchFamily="2" charset="2"/>
              <a:buChar char="v"/>
            </a:pPr>
            <a:r>
              <a:rPr lang="en-US" sz="1800" dirty="0">
                <a:latin typeface="Libre Baskerville" panose="020B0604020202020204" charset="0"/>
                <a:hlinkClick r:id="rId5"/>
              </a:rPr>
              <a:t>JAN Just-In-Time Training Modules</a:t>
            </a:r>
            <a:endParaRPr lang="en-US" sz="1800" dirty="0">
              <a:latin typeface="Libre Baskerville" panose="020B0604020202020204" charset="0"/>
            </a:endParaRPr>
          </a:p>
          <a:p>
            <a:pPr marL="752478" lvl="1" indent="-342900">
              <a:buFont typeface="Wingdings" panose="05000000000000000000" pitchFamily="2" charset="2"/>
              <a:buChar char="v"/>
            </a:pPr>
            <a:r>
              <a:rPr lang="en-US" sz="1800" dirty="0">
                <a:latin typeface="Libre Baskerville" panose="020B0604020202020204" charset="0"/>
                <a:hlinkClick r:id="rId6"/>
              </a:rPr>
              <a:t>Workplace Accommodations: Low Cost, High Impact</a:t>
            </a:r>
            <a:endParaRPr lang="en-US" sz="1800" dirty="0">
              <a:latin typeface="Libre Baskerville" panose="020B0604020202020204" charset="0"/>
            </a:endParaRPr>
          </a:p>
          <a:p>
            <a:pPr marL="752478" lvl="1" indent="-342900">
              <a:buFont typeface="Wingdings" panose="05000000000000000000" pitchFamily="2" charset="2"/>
              <a:buChar char="v"/>
            </a:pPr>
            <a:endParaRPr lang="en-US" sz="1800" dirty="0">
              <a:latin typeface="Libre Baskerville" panose="020B0604020202020204" charset="0"/>
            </a:endParaRPr>
          </a:p>
        </p:txBody>
      </p:sp>
    </p:spTree>
    <p:extLst>
      <p:ext uri="{BB962C8B-B14F-4D97-AF65-F5344CB8AC3E}">
        <p14:creationId xmlns:p14="http://schemas.microsoft.com/office/powerpoint/2010/main" val="657384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2" name="Title 1">
            <a:extLst>
              <a:ext uri="{FF2B5EF4-FFF2-40B4-BE49-F238E27FC236}">
                <a16:creationId xmlns:a16="http://schemas.microsoft.com/office/drawing/2014/main" id="{741EF4A0-E79D-4C82-A071-0C8E9EBDE588}"/>
              </a:ext>
            </a:extLst>
          </p:cNvPr>
          <p:cNvSpPr>
            <a:spLocks noGrp="1"/>
          </p:cNvSpPr>
          <p:nvPr>
            <p:ph type="title" idx="4294967295"/>
          </p:nvPr>
        </p:nvSpPr>
        <p:spPr>
          <a:xfrm>
            <a:off x="457221" y="274339"/>
            <a:ext cx="8229599" cy="276999"/>
          </a:xfrm>
        </p:spPr>
        <p:txBody>
          <a:bodyPr/>
          <a:lstStyle/>
          <a:p>
            <a:pPr algn="r"/>
            <a:r>
              <a:rPr lang="en-US" sz="2400" b="1" dirty="0">
                <a:solidFill>
                  <a:schemeClr val="bg1"/>
                </a:solidFill>
                <a:latin typeface="Libre Baskerville" panose="020B0604020202020204" charset="0"/>
              </a:rPr>
              <a:t>Finding Inclusive Employers </a:t>
            </a:r>
          </a:p>
        </p:txBody>
      </p:sp>
      <p:pic>
        <p:nvPicPr>
          <p:cNvPr id="1026" name="Picture 2" descr="https://www.nod.org/wp-content/themes/nod/images/logo@2x.gif">
            <a:extLst>
              <a:ext uri="{FF2B5EF4-FFF2-40B4-BE49-F238E27FC236}">
                <a16:creationId xmlns:a16="http://schemas.microsoft.com/office/drawing/2014/main" id="{C87101BC-47D9-472C-A32D-24DC5DDA4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670" y="1425844"/>
            <a:ext cx="3486150"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FAAA0D6-D5AC-41C9-9BCE-9B9F900A374A}"/>
              </a:ext>
            </a:extLst>
          </p:cNvPr>
          <p:cNvSpPr/>
          <p:nvPr/>
        </p:nvSpPr>
        <p:spPr>
          <a:xfrm>
            <a:off x="5397137" y="2864171"/>
            <a:ext cx="3289683" cy="707886"/>
          </a:xfrm>
          <a:prstGeom prst="rect">
            <a:avLst/>
          </a:prstGeom>
        </p:spPr>
        <p:txBody>
          <a:bodyPr wrap="none">
            <a:spAutoFit/>
          </a:bodyPr>
          <a:lstStyle/>
          <a:p>
            <a:pPr algn="just"/>
            <a:r>
              <a:rPr lang="en-US" sz="2000" b="1" dirty="0">
                <a:latin typeface="Libre Baskerville" panose="020B0604020202020204" charset="0"/>
                <a:hlinkClick r:id="rId4"/>
              </a:rPr>
              <a:t>National Organization </a:t>
            </a:r>
          </a:p>
          <a:p>
            <a:pPr algn="just"/>
            <a:r>
              <a:rPr lang="en-US" sz="2000" b="1" dirty="0">
                <a:latin typeface="Libre Baskerville" panose="020B0604020202020204" charset="0"/>
                <a:hlinkClick r:id="rId4"/>
              </a:rPr>
              <a:t>on Disability (NOD)</a:t>
            </a:r>
            <a:endParaRPr lang="en-US" sz="2000" b="1" dirty="0">
              <a:latin typeface="Libre Baskerville" panose="020B0604020202020204" charset="0"/>
            </a:endParaRPr>
          </a:p>
        </p:txBody>
      </p:sp>
      <p:pic>
        <p:nvPicPr>
          <p:cNvPr id="1028" name="Picture 4" descr="US Business Leadership Network">
            <a:extLst>
              <a:ext uri="{FF2B5EF4-FFF2-40B4-BE49-F238E27FC236}">
                <a16:creationId xmlns:a16="http://schemas.microsoft.com/office/drawing/2014/main" id="{E3D75401-091B-477E-A89E-CF40C73083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842" y="1801234"/>
            <a:ext cx="4543425" cy="8763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EEFA9F8-5C81-4D89-A19B-02A4FE5599D3}"/>
              </a:ext>
            </a:extLst>
          </p:cNvPr>
          <p:cNvSpPr/>
          <p:nvPr/>
        </p:nvSpPr>
        <p:spPr>
          <a:xfrm>
            <a:off x="330842" y="2871580"/>
            <a:ext cx="3557384" cy="707886"/>
          </a:xfrm>
          <a:prstGeom prst="rect">
            <a:avLst/>
          </a:prstGeom>
        </p:spPr>
        <p:txBody>
          <a:bodyPr wrap="none">
            <a:spAutoFit/>
          </a:bodyPr>
          <a:lstStyle/>
          <a:p>
            <a:r>
              <a:rPr lang="en-US" sz="2000" b="1" dirty="0">
                <a:latin typeface="Libre Baskerville" panose="020B0604020202020204" charset="0"/>
                <a:hlinkClick r:id="rId6"/>
              </a:rPr>
              <a:t>US Business Leadership </a:t>
            </a:r>
          </a:p>
          <a:p>
            <a:r>
              <a:rPr lang="en-US" sz="2000" b="1" dirty="0">
                <a:latin typeface="Libre Baskerville" panose="020B0604020202020204" charset="0"/>
                <a:hlinkClick r:id="rId6"/>
              </a:rPr>
              <a:t>Network® (USBLN®)</a:t>
            </a:r>
            <a:endParaRPr lang="en-US" sz="2000" b="1" dirty="0">
              <a:latin typeface="Libre Baskerville" panose="020B0604020202020204" charset="0"/>
            </a:endParaRPr>
          </a:p>
        </p:txBody>
      </p:sp>
    </p:spTree>
    <p:extLst>
      <p:ext uri="{BB962C8B-B14F-4D97-AF65-F5344CB8AC3E}">
        <p14:creationId xmlns:p14="http://schemas.microsoft.com/office/powerpoint/2010/main" val="780418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p:nvPr/>
        </p:nvSpPr>
        <p:spPr>
          <a:xfrm>
            <a:off x="3016700" y="51827"/>
            <a:ext cx="5946600" cy="1061100"/>
          </a:xfrm>
          <a:prstGeom prst="rect">
            <a:avLst/>
          </a:prstGeom>
          <a:noFill/>
          <a:ln>
            <a:noFill/>
          </a:ln>
        </p:spPr>
        <p:txBody>
          <a:bodyPr wrap="square" lIns="91416" tIns="91416" rIns="91416" bIns="91416" anchor="ctr" anchorCtr="0">
            <a:noAutofit/>
          </a:bodyPr>
          <a:lstStyle/>
          <a:p>
            <a:pPr algn="r"/>
            <a:endParaRPr lang="en-US" sz="2400" b="1" dirty="0">
              <a:solidFill>
                <a:schemeClr val="lt1"/>
              </a:solidFill>
              <a:latin typeface="Libre Baskerville"/>
              <a:ea typeface="Libre Baskerville"/>
              <a:cs typeface="Libre Baskerville"/>
              <a:sym typeface="Libre Baskerville"/>
            </a:endParaRPr>
          </a:p>
        </p:txBody>
      </p:sp>
      <p:pic>
        <p:nvPicPr>
          <p:cNvPr id="212" name="Shape 212"/>
          <p:cNvPicPr preferRelativeResize="0"/>
          <p:nvPr/>
        </p:nvPicPr>
        <p:blipFill>
          <a:blip r:embed="rId3">
            <a:alphaModFix/>
          </a:blip>
          <a:stretch>
            <a:fillRect/>
          </a:stretch>
        </p:blipFill>
        <p:spPr>
          <a:xfrm>
            <a:off x="393700" y="1240404"/>
            <a:ext cx="8569600" cy="5410700"/>
          </a:xfrm>
          <a:prstGeom prst="rect">
            <a:avLst/>
          </a:prstGeom>
          <a:noFill/>
          <a:ln>
            <a:noFill/>
          </a:ln>
        </p:spPr>
      </p:pic>
      <p:sp>
        <p:nvSpPr>
          <p:cNvPr id="2" name="Title 1">
            <a:extLst>
              <a:ext uri="{FF2B5EF4-FFF2-40B4-BE49-F238E27FC236}">
                <a16:creationId xmlns:a16="http://schemas.microsoft.com/office/drawing/2014/main" id="{C0FD9819-149A-47D3-9A7B-123298F3CBDD}"/>
              </a:ext>
            </a:extLst>
          </p:cNvPr>
          <p:cNvSpPr>
            <a:spLocks noGrp="1"/>
          </p:cNvSpPr>
          <p:nvPr>
            <p:ph type="title" idx="4294967295"/>
          </p:nvPr>
        </p:nvSpPr>
        <p:spPr/>
        <p:txBody>
          <a:bodyPr/>
          <a:lstStyle/>
          <a:p>
            <a:pPr algn="r" rtl="0"/>
            <a:r>
              <a:rPr lang="en-US" sz="2400" b="1" i="0" dirty="0">
                <a:solidFill>
                  <a:srgbClr val="FFFFFF"/>
                </a:solidFill>
                <a:effectLst/>
                <a:latin typeface="Libre Baskerville" panose="020B0604020202020204" charset="0"/>
                <a:ea typeface="Libre Baskerville" panose="020B0604020202020204" charset="0"/>
                <a:cs typeface="Libre Baskerville" panose="020B0604020202020204" charset="0"/>
              </a:rPr>
              <a:t>Not All Disabilities Can Be Seen </a:t>
            </a:r>
            <a:endParaRPr lang="en-US" dirty="0">
              <a:effectLst/>
            </a:endParaRPr>
          </a:p>
          <a:p>
            <a:pPr algn="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0" name="Shape 360"/>
          <p:cNvSpPr/>
          <p:nvPr/>
        </p:nvSpPr>
        <p:spPr>
          <a:xfrm>
            <a:off x="3076486" y="379828"/>
            <a:ext cx="5850079" cy="524372"/>
          </a:xfrm>
          <a:prstGeom prst="rect">
            <a:avLst/>
          </a:prstGeom>
          <a:noFill/>
          <a:ln>
            <a:noFill/>
          </a:ln>
        </p:spPr>
        <p:txBody>
          <a:bodyPr wrap="square" lIns="91416" tIns="45698" rIns="91416" bIns="45698" anchor="t" anchorCtr="0">
            <a:noAutofit/>
          </a:bodyPr>
          <a:lstStyle/>
          <a:p>
            <a:pPr indent="-28574" algn="r">
              <a:buClr>
                <a:schemeClr val="lt1"/>
              </a:buClr>
              <a:buSzPct val="25000"/>
            </a:pPr>
            <a:endParaRPr lang="en-US" sz="2400" b="1" dirty="0">
              <a:solidFill>
                <a:schemeClr val="lt1"/>
              </a:solidFill>
              <a:latin typeface="Libre Baskerville"/>
              <a:ea typeface="Libre Baskerville"/>
              <a:cs typeface="Libre Baskerville"/>
              <a:sym typeface="Libre Baskerville"/>
            </a:endParaRPr>
          </a:p>
        </p:txBody>
      </p:sp>
      <p:sp>
        <p:nvSpPr>
          <p:cNvPr id="361" name="Shape 361"/>
          <p:cNvSpPr txBox="1"/>
          <p:nvPr/>
        </p:nvSpPr>
        <p:spPr>
          <a:xfrm>
            <a:off x="7290" y="1295400"/>
            <a:ext cx="9042705" cy="5455778"/>
          </a:xfrm>
          <a:prstGeom prst="rect">
            <a:avLst/>
          </a:prstGeom>
          <a:noFill/>
          <a:ln>
            <a:noFill/>
          </a:ln>
        </p:spPr>
        <p:txBody>
          <a:bodyPr wrap="square" lIns="91266" tIns="45622" rIns="91266" bIns="45622" anchor="t" anchorCtr="0">
            <a:noAutofit/>
          </a:bodyPr>
          <a:lstStyle/>
          <a:p>
            <a:pPr marL="12700" indent="-12700">
              <a:lnSpc>
                <a:spcPct val="90000"/>
              </a:lnSpc>
              <a:spcBef>
                <a:spcPts val="480"/>
              </a:spcBef>
              <a:buClr>
                <a:srgbClr val="000000"/>
              </a:buClr>
              <a:buSzPct val="100000"/>
              <a:buFont typeface="Libre Baskerville"/>
              <a:buChar char="❖"/>
            </a:pPr>
            <a:r>
              <a:rPr lang="en-US" dirty="0">
                <a:latin typeface="Libre Baskerville"/>
                <a:ea typeface="Libre Baskerville"/>
                <a:cs typeface="Libre Baskerville"/>
                <a:sym typeface="Libre Baskerville"/>
              </a:rPr>
              <a:t>2015 Disability Status Report United States, Cornell University, 2015: </a:t>
            </a:r>
            <a:r>
              <a:rPr lang="en-US" u="sng" dirty="0">
                <a:solidFill>
                  <a:schemeClr val="hlink"/>
                </a:solidFill>
                <a:latin typeface="Libre Baskerville"/>
                <a:ea typeface="Libre Baskerville"/>
                <a:cs typeface="Libre Baskerville"/>
                <a:sym typeface="Libre Baskerville"/>
                <a:hlinkClick r:id="rId3"/>
              </a:rPr>
              <a:t>www.disabilitystatistics.org</a:t>
            </a:r>
          </a:p>
          <a:p>
            <a:pPr marL="12700" indent="-12700">
              <a:lnSpc>
                <a:spcPct val="90000"/>
              </a:lnSpc>
              <a:spcBef>
                <a:spcPts val="480"/>
              </a:spcBef>
              <a:buClr>
                <a:srgbClr val="000000"/>
              </a:buClr>
              <a:buSzPct val="100000"/>
              <a:buFont typeface="Libre Baskerville"/>
              <a:buChar char="❖"/>
            </a:pPr>
            <a:r>
              <a:rPr lang="en-US" dirty="0" err="1">
                <a:latin typeface="Libre Baskerville"/>
                <a:ea typeface="Libre Baskerville"/>
                <a:cs typeface="Libre Baskerville"/>
                <a:sym typeface="Libre Baskerville"/>
              </a:rPr>
              <a:t>Fedspending</a:t>
            </a:r>
            <a:r>
              <a:rPr lang="en-US" dirty="0">
                <a:latin typeface="Libre Baskerville"/>
                <a:ea typeface="Libre Baskerville"/>
                <a:cs typeface="Libre Baskerville"/>
                <a:sym typeface="Libre Baskerville"/>
              </a:rPr>
              <a:t>: </a:t>
            </a:r>
            <a:r>
              <a:rPr lang="en-US" u="sng" dirty="0">
                <a:solidFill>
                  <a:schemeClr val="hlink"/>
                </a:solidFill>
                <a:latin typeface="Libre Baskerville"/>
                <a:ea typeface="Libre Baskerville"/>
                <a:cs typeface="Libre Baskerville"/>
                <a:sym typeface="Libre Baskerville"/>
                <a:hlinkClick r:id="rId4"/>
              </a:rPr>
              <a:t>www.fedspending.org</a:t>
            </a:r>
          </a:p>
          <a:p>
            <a:pPr marL="12700" indent="-12700">
              <a:lnSpc>
                <a:spcPct val="90000"/>
              </a:lnSpc>
              <a:spcBef>
                <a:spcPts val="480"/>
              </a:spcBef>
              <a:buClr>
                <a:srgbClr val="000000"/>
              </a:buClr>
              <a:buSzPct val="100000"/>
              <a:buFont typeface="Libre Baskerville"/>
              <a:buChar char="❖"/>
            </a:pPr>
            <a:r>
              <a:rPr lang="en-US" dirty="0">
                <a:latin typeface="Libre Baskerville"/>
                <a:ea typeface="Libre Baskerville"/>
                <a:cs typeface="Libre Baskerville"/>
                <a:sym typeface="Libre Baskerville"/>
              </a:rPr>
              <a:t>Project SEARCH: </a:t>
            </a:r>
            <a:r>
              <a:rPr lang="en-US" u="sng" dirty="0">
                <a:solidFill>
                  <a:schemeClr val="hlink"/>
                </a:solidFill>
                <a:latin typeface="Libre Baskerville"/>
                <a:ea typeface="Libre Baskerville"/>
                <a:cs typeface="Libre Baskerville"/>
                <a:sym typeface="Libre Baskerville"/>
                <a:hlinkClick r:id="rId5"/>
              </a:rPr>
              <a:t>www.projectsearch.us</a:t>
            </a:r>
          </a:p>
          <a:p>
            <a:pPr marL="12700" indent="-12700">
              <a:lnSpc>
                <a:spcPct val="90000"/>
              </a:lnSpc>
              <a:spcBef>
                <a:spcPts val="480"/>
              </a:spcBef>
              <a:buClr>
                <a:srgbClr val="000000"/>
              </a:buClr>
              <a:buSzPct val="100000"/>
              <a:buFont typeface="Libre Baskerville"/>
              <a:buChar char="❖"/>
            </a:pPr>
            <a:r>
              <a:rPr lang="en-US" dirty="0">
                <a:latin typeface="Libre Baskerville"/>
                <a:ea typeface="Libre Baskerville"/>
                <a:cs typeface="Libre Baskerville"/>
                <a:sym typeface="Libre Baskerville"/>
              </a:rPr>
              <a:t>Job Accommodation Network: </a:t>
            </a:r>
            <a:r>
              <a:rPr lang="en-US" u="sng" dirty="0">
                <a:solidFill>
                  <a:schemeClr val="hlink"/>
                </a:solidFill>
                <a:latin typeface="Libre Baskerville"/>
                <a:ea typeface="Libre Baskerville"/>
                <a:cs typeface="Libre Baskerville"/>
                <a:sym typeface="Libre Baskerville"/>
                <a:hlinkClick r:id="rId6"/>
              </a:rPr>
              <a:t>https://askjan.org/</a:t>
            </a:r>
          </a:p>
          <a:p>
            <a:pPr marL="12700" indent="-12700">
              <a:lnSpc>
                <a:spcPct val="90000"/>
              </a:lnSpc>
              <a:spcBef>
                <a:spcPts val="480"/>
              </a:spcBef>
              <a:buClr>
                <a:srgbClr val="000000"/>
              </a:buClr>
              <a:buSzPct val="100000"/>
              <a:buFont typeface="Libre Baskerville"/>
              <a:buChar char="❖"/>
            </a:pPr>
            <a:r>
              <a:rPr lang="en-US" dirty="0">
                <a:latin typeface="Libre Baskerville"/>
                <a:ea typeface="Libre Baskerville"/>
                <a:cs typeface="Libre Baskerville"/>
                <a:sym typeface="Libre Baskerville"/>
              </a:rPr>
              <a:t>State Vocational Rehabilitation Agency: </a:t>
            </a:r>
            <a:r>
              <a:rPr lang="en-US" u="sng" dirty="0">
                <a:solidFill>
                  <a:schemeClr val="hlink"/>
                </a:solidFill>
                <a:latin typeface="Libre Baskerville"/>
                <a:ea typeface="Libre Baskerville"/>
                <a:cs typeface="Libre Baskerville"/>
                <a:sym typeface="Libre Baskerville"/>
                <a:hlinkClick r:id="rId7"/>
              </a:rPr>
              <a:t>http://wdcrobcolp01.ed.gov/Programs/EROD/org_list.cfm?category_cd=SVR</a:t>
            </a:r>
          </a:p>
          <a:p>
            <a:pPr marL="12700" indent="-12700">
              <a:lnSpc>
                <a:spcPct val="90000"/>
              </a:lnSpc>
              <a:spcBef>
                <a:spcPts val="480"/>
              </a:spcBef>
              <a:buClr>
                <a:srgbClr val="000000"/>
              </a:buClr>
              <a:buSzPct val="100000"/>
              <a:buFont typeface="Libre Baskerville"/>
              <a:buChar char="❖"/>
            </a:pPr>
            <a:r>
              <a:rPr lang="en-US" dirty="0">
                <a:latin typeface="Libre Baskerville"/>
                <a:ea typeface="Libre Baskerville"/>
                <a:cs typeface="Libre Baskerville"/>
                <a:sym typeface="Libre Baskerville"/>
              </a:rPr>
              <a:t>Selected Economic Characteristics for Civilian Noninstitutionalized Population by Disability Status, 2011-2015 ACS (focused on Long Beach)  </a:t>
            </a:r>
            <a:r>
              <a:rPr lang="en-US" u="sng" dirty="0">
                <a:solidFill>
                  <a:schemeClr val="hlink"/>
                </a:solidFill>
                <a:latin typeface="Libre Baskerville"/>
                <a:ea typeface="Libre Baskerville"/>
                <a:cs typeface="Libre Baskerville"/>
                <a:sym typeface="Libre Baskerville"/>
                <a:hlinkClick r:id="rId8"/>
              </a:rPr>
              <a:t>http://bit.ly/LBDisabilityjobs</a:t>
            </a:r>
          </a:p>
          <a:p>
            <a:pPr marL="12700" indent="-12700">
              <a:lnSpc>
                <a:spcPct val="90000"/>
              </a:lnSpc>
              <a:spcBef>
                <a:spcPts val="480"/>
              </a:spcBef>
              <a:buClr>
                <a:srgbClr val="000000"/>
              </a:buClr>
              <a:buSzPct val="100000"/>
              <a:buFont typeface="Libre Baskerville"/>
              <a:buChar char="❖"/>
            </a:pPr>
            <a:r>
              <a:rPr lang="en-US" dirty="0">
                <a:latin typeface="Libre Baskerville"/>
                <a:ea typeface="Libre Baskerville"/>
                <a:cs typeface="Libre Baskerville"/>
                <a:sym typeface="Libre Baskerville"/>
              </a:rPr>
              <a:t>Local Disability Data for Planners (focused on Montgomery County) </a:t>
            </a:r>
            <a:r>
              <a:rPr lang="en-US" u="sng" dirty="0">
                <a:solidFill>
                  <a:schemeClr val="hlink"/>
                </a:solidFill>
                <a:latin typeface="Libre Baskerville"/>
                <a:ea typeface="Libre Baskerville"/>
                <a:cs typeface="Libre Baskerville"/>
                <a:sym typeface="Libre Baskerville"/>
                <a:hlinkClick r:id="rId9"/>
              </a:rPr>
              <a:t>http://bit.ly/MontgomeryCountydisabilityjobs</a:t>
            </a:r>
          </a:p>
          <a:p>
            <a:pPr indent="-88892">
              <a:lnSpc>
                <a:spcPct val="90000"/>
              </a:lnSpc>
              <a:spcBef>
                <a:spcPts val="480"/>
              </a:spcBef>
              <a:buClr>
                <a:srgbClr val="000000"/>
              </a:buClr>
            </a:pPr>
            <a:endParaRPr b="1" dirty="0">
              <a:solidFill>
                <a:srgbClr val="000090"/>
              </a:solidFill>
              <a:latin typeface="Libre Baskerville"/>
              <a:ea typeface="Libre Baskerville"/>
              <a:cs typeface="Libre Baskerville"/>
              <a:sym typeface="Libre Baskerville"/>
            </a:endParaRPr>
          </a:p>
          <a:p>
            <a:pPr indent="-17462" algn="ctr">
              <a:lnSpc>
                <a:spcPct val="90000"/>
              </a:lnSpc>
              <a:spcBef>
                <a:spcPts val="480"/>
              </a:spcBef>
              <a:buClr>
                <a:srgbClr val="000090"/>
              </a:buClr>
              <a:buSzPct val="25000"/>
            </a:pPr>
            <a:r>
              <a:rPr lang="en-US" sz="1100" b="1" dirty="0">
                <a:solidFill>
                  <a:srgbClr val="000090"/>
                </a:solidFill>
                <a:latin typeface="Libre Baskerville"/>
                <a:ea typeface="Libre Baskerville"/>
                <a:cs typeface="Libre Baskerville"/>
                <a:sym typeface="Libre Baskerville"/>
              </a:rPr>
              <a:t>Jennifer Laszlo Mizrahi</a:t>
            </a:r>
          </a:p>
          <a:p>
            <a:pPr indent="-17462" algn="ctr">
              <a:lnSpc>
                <a:spcPct val="90000"/>
              </a:lnSpc>
              <a:spcBef>
                <a:spcPts val="480"/>
              </a:spcBef>
              <a:buClr>
                <a:schemeClr val="hlink"/>
              </a:buClr>
              <a:buSzPct val="25000"/>
            </a:pPr>
            <a:r>
              <a:rPr lang="en-US" sz="1100" b="1" u="sng" dirty="0">
                <a:solidFill>
                  <a:schemeClr val="hlink"/>
                </a:solidFill>
                <a:latin typeface="Libre Baskerville"/>
                <a:ea typeface="Libre Baskerville"/>
                <a:cs typeface="Libre Baskerville"/>
                <a:sym typeface="Libre Baskerville"/>
                <a:hlinkClick r:id="rId10"/>
              </a:rPr>
              <a:t>www.RespectAbility.org</a:t>
            </a:r>
          </a:p>
          <a:p>
            <a:pPr indent="-17462" algn="ctr">
              <a:lnSpc>
                <a:spcPct val="90000"/>
              </a:lnSpc>
              <a:spcBef>
                <a:spcPts val="480"/>
              </a:spcBef>
              <a:buClr>
                <a:srgbClr val="000090"/>
              </a:buClr>
              <a:buSzPct val="25000"/>
            </a:pPr>
            <a:r>
              <a:rPr lang="en-US" sz="1100" b="1" dirty="0">
                <a:solidFill>
                  <a:srgbClr val="000090"/>
                </a:solidFill>
                <a:latin typeface="Libre Baskerville"/>
                <a:ea typeface="Libre Baskerville"/>
                <a:cs typeface="Libre Baskerville"/>
                <a:sym typeface="Libre Baskerville"/>
              </a:rPr>
              <a:t>Cell: (202) 365-0787</a:t>
            </a:r>
          </a:p>
          <a:p>
            <a:pPr indent="-17462" algn="ctr">
              <a:lnSpc>
                <a:spcPct val="90000"/>
              </a:lnSpc>
              <a:spcBef>
                <a:spcPts val="480"/>
              </a:spcBef>
              <a:buClr>
                <a:schemeClr val="hlink"/>
              </a:buClr>
              <a:buSzPct val="25000"/>
            </a:pPr>
            <a:r>
              <a:rPr lang="en-US" sz="1100" b="1" u="sng" dirty="0">
                <a:solidFill>
                  <a:schemeClr val="hlink"/>
                </a:solidFill>
                <a:latin typeface="Libre Baskerville"/>
                <a:ea typeface="Libre Baskerville"/>
                <a:cs typeface="Libre Baskerville"/>
                <a:sym typeface="Libre Baskerville"/>
                <a:hlinkClick r:id="rId11"/>
              </a:rPr>
              <a:t>JenniferM@RespectAbility.org</a:t>
            </a:r>
          </a:p>
          <a:p>
            <a:pPr indent="-17462" algn="ctr">
              <a:lnSpc>
                <a:spcPct val="90000"/>
              </a:lnSpc>
              <a:spcBef>
                <a:spcPts val="480"/>
              </a:spcBef>
              <a:buClr>
                <a:srgbClr val="000090"/>
              </a:buClr>
              <a:buSzPct val="25000"/>
            </a:pPr>
            <a:r>
              <a:rPr lang="en-US" sz="1100" b="1" dirty="0">
                <a:solidFill>
                  <a:srgbClr val="000090"/>
                </a:solidFill>
                <a:latin typeface="Libre Baskerville"/>
                <a:ea typeface="Libre Baskerville"/>
                <a:cs typeface="Libre Baskerville"/>
                <a:sym typeface="Libre Baskerville"/>
              </a:rPr>
              <a:t>Twitter: </a:t>
            </a:r>
            <a:r>
              <a:rPr lang="en-US" sz="1100" b="1" u="sng" dirty="0">
                <a:solidFill>
                  <a:schemeClr val="hlink"/>
                </a:solidFill>
                <a:latin typeface="Libre Baskerville"/>
                <a:ea typeface="Libre Baskerville"/>
                <a:cs typeface="Libre Baskerville"/>
                <a:sym typeface="Libre Baskerville"/>
                <a:hlinkClick r:id="rId12"/>
              </a:rPr>
              <a:t>@</a:t>
            </a:r>
            <a:r>
              <a:rPr lang="en-US" sz="1100" b="1" u="sng" dirty="0" err="1">
                <a:solidFill>
                  <a:schemeClr val="hlink"/>
                </a:solidFill>
                <a:latin typeface="Libre Baskerville"/>
                <a:ea typeface="Libre Baskerville"/>
                <a:cs typeface="Libre Baskerville"/>
                <a:sym typeface="Libre Baskerville"/>
                <a:hlinkClick r:id="rId12"/>
              </a:rPr>
              <a:t>respect_ability</a:t>
            </a:r>
            <a:r>
              <a:rPr lang="en-US" sz="1100" b="1" u="sng" dirty="0">
                <a:solidFill>
                  <a:schemeClr val="hlink"/>
                </a:solidFill>
                <a:latin typeface="Libre Baskerville"/>
                <a:ea typeface="Libre Baskerville"/>
                <a:cs typeface="Libre Baskerville"/>
                <a:sym typeface="Libre Baskerville"/>
                <a:hlinkClick r:id="rId12"/>
              </a:rPr>
              <a:t> / </a:t>
            </a:r>
            <a:r>
              <a:rPr lang="en-US" sz="1100" b="1" u="sng" dirty="0">
                <a:solidFill>
                  <a:srgbClr val="0000FF"/>
                </a:solidFill>
                <a:latin typeface="Libre Baskerville"/>
                <a:ea typeface="Libre Baskerville"/>
                <a:cs typeface="Libre Baskerville"/>
                <a:sym typeface="Libre Baskerville"/>
              </a:rPr>
              <a:t>@</a:t>
            </a:r>
            <a:r>
              <a:rPr lang="en-US" sz="1100" b="1" u="sng" dirty="0" err="1">
                <a:solidFill>
                  <a:srgbClr val="0000FF"/>
                </a:solidFill>
                <a:latin typeface="Libre Baskerville"/>
                <a:ea typeface="Libre Baskerville"/>
                <a:cs typeface="Libre Baskerville"/>
                <a:sym typeface="Libre Baskerville"/>
              </a:rPr>
              <a:t>jewishinclusion</a:t>
            </a:r>
            <a:endParaRPr lang="en-US" sz="1100" b="1" u="sng" dirty="0">
              <a:solidFill>
                <a:srgbClr val="0000FF"/>
              </a:solidFill>
              <a:latin typeface="Libre Baskerville"/>
              <a:ea typeface="Libre Baskerville"/>
              <a:cs typeface="Libre Baskerville"/>
              <a:sym typeface="Libre Baskerville"/>
            </a:endParaRPr>
          </a:p>
          <a:p>
            <a:pPr indent="-17462" algn="ctr">
              <a:lnSpc>
                <a:spcPct val="90000"/>
              </a:lnSpc>
              <a:spcBef>
                <a:spcPts val="480"/>
              </a:spcBef>
              <a:buClr>
                <a:srgbClr val="000090"/>
              </a:buClr>
              <a:buSzPct val="25000"/>
            </a:pPr>
            <a:r>
              <a:rPr lang="en-US" sz="1100" b="1" dirty="0">
                <a:solidFill>
                  <a:srgbClr val="000090"/>
                </a:solidFill>
                <a:latin typeface="Libre Baskerville"/>
                <a:ea typeface="Libre Baskerville"/>
                <a:cs typeface="Libre Baskerville"/>
                <a:sym typeface="Libre Baskerville"/>
              </a:rPr>
              <a:t>Facebook: </a:t>
            </a:r>
            <a:r>
              <a:rPr lang="en-US" sz="1100" b="1" u="sng" dirty="0">
                <a:solidFill>
                  <a:schemeClr val="hlink"/>
                </a:solidFill>
                <a:latin typeface="Libre Baskerville"/>
                <a:ea typeface="Libre Baskerville"/>
                <a:cs typeface="Libre Baskerville"/>
                <a:sym typeface="Libre Baskerville"/>
                <a:hlinkClick r:id="rId13"/>
              </a:rPr>
              <a:t>https://www.facebook.com/RespectAbilityUSA</a:t>
            </a:r>
            <a:r>
              <a:rPr lang="en-US" sz="1100" b="1" dirty="0">
                <a:solidFill>
                  <a:schemeClr val="dk1"/>
                </a:solidFill>
                <a:latin typeface="Libre Baskerville"/>
                <a:ea typeface="Libre Baskerville"/>
                <a:cs typeface="Libre Baskerville"/>
                <a:sym typeface="Libre Baskerville"/>
              </a:rPr>
              <a:t> </a:t>
            </a:r>
            <a:r>
              <a:rPr lang="en-US" sz="1100" b="1" dirty="0">
                <a:solidFill>
                  <a:srgbClr val="000090"/>
                </a:solidFill>
                <a:latin typeface="Libre Baskerville"/>
                <a:ea typeface="Libre Baskerville"/>
                <a:cs typeface="Libre Baskerville"/>
                <a:sym typeface="Libre Baskerville"/>
              </a:rPr>
              <a:t>and</a:t>
            </a:r>
            <a:r>
              <a:rPr lang="en-US" sz="1100" b="1" dirty="0">
                <a:solidFill>
                  <a:schemeClr val="dk1"/>
                </a:solidFill>
                <a:latin typeface="Libre Baskerville"/>
                <a:ea typeface="Libre Baskerville"/>
                <a:cs typeface="Libre Baskerville"/>
                <a:sym typeface="Libre Baskerville"/>
              </a:rPr>
              <a:t> </a:t>
            </a:r>
            <a:r>
              <a:rPr lang="en-US" sz="1100" b="1" u="sng" dirty="0">
                <a:solidFill>
                  <a:srgbClr val="0000FF"/>
                </a:solidFill>
                <a:latin typeface="Libre Baskerville"/>
                <a:ea typeface="Libre Baskerville"/>
                <a:cs typeface="Libre Baskerville"/>
                <a:sym typeface="Libre Baskerville"/>
              </a:rPr>
              <a:t>https://www.facebook.com/RespectAbility4All/</a:t>
            </a:r>
          </a:p>
          <a:p>
            <a:pPr indent="-88892" algn="ctr">
              <a:buClr>
                <a:srgbClr val="000000"/>
              </a:buClr>
            </a:pPr>
            <a:endParaRPr b="1" dirty="0">
              <a:solidFill>
                <a:srgbClr val="002060"/>
              </a:solidFill>
              <a:latin typeface="Libre Baskerville"/>
              <a:ea typeface="Libre Baskerville"/>
              <a:cs typeface="Libre Baskerville"/>
              <a:sym typeface="Libre Baskerville"/>
            </a:endParaRPr>
          </a:p>
          <a:p>
            <a:pPr indent="-88892" algn="ctr">
              <a:buClr>
                <a:srgbClr val="000000"/>
              </a:buClr>
            </a:pPr>
            <a:endParaRPr b="1" dirty="0">
              <a:solidFill>
                <a:srgbClr val="002060"/>
              </a:solidFill>
              <a:latin typeface="Libre Baskerville"/>
              <a:ea typeface="Libre Baskerville"/>
              <a:cs typeface="Libre Baskerville"/>
              <a:sym typeface="Libre Baskerville"/>
            </a:endParaRPr>
          </a:p>
          <a:p>
            <a:pPr indent="-88892" algn="ctr">
              <a:buClr>
                <a:srgbClr val="000000"/>
              </a:buClr>
            </a:pPr>
            <a:endParaRPr b="1" dirty="0">
              <a:solidFill>
                <a:srgbClr val="000090"/>
              </a:solidFill>
              <a:latin typeface="Libre Baskerville"/>
              <a:ea typeface="Libre Baskerville"/>
              <a:cs typeface="Libre Baskerville"/>
              <a:sym typeface="Libre Baskerville"/>
            </a:endParaRPr>
          </a:p>
          <a:p>
            <a:pPr indent="-88892" algn="ctr">
              <a:buClr>
                <a:srgbClr val="000000"/>
              </a:buClr>
            </a:pPr>
            <a:endParaRPr b="1" dirty="0">
              <a:solidFill>
                <a:srgbClr val="000090"/>
              </a:solidFill>
              <a:latin typeface="Libre Baskerville"/>
              <a:ea typeface="Libre Baskerville"/>
              <a:cs typeface="Libre Baskerville"/>
              <a:sym typeface="Libre Baskerville"/>
            </a:endParaRPr>
          </a:p>
          <a:p>
            <a:pPr indent="-88892" algn="ctr">
              <a:buClr>
                <a:srgbClr val="000000"/>
              </a:buClr>
            </a:pPr>
            <a:endParaRPr b="1" dirty="0">
              <a:solidFill>
                <a:srgbClr val="000090"/>
              </a:solidFill>
              <a:latin typeface="Libre Baskerville"/>
              <a:ea typeface="Libre Baskerville"/>
              <a:cs typeface="Libre Baskerville"/>
              <a:sym typeface="Libre Baskerville"/>
            </a:endParaRPr>
          </a:p>
          <a:p>
            <a:pPr indent="-88892" algn="ctr">
              <a:buClr>
                <a:srgbClr val="000000"/>
              </a:buClr>
            </a:pPr>
            <a:endParaRPr b="1" dirty="0">
              <a:solidFill>
                <a:srgbClr val="000090"/>
              </a:solidFill>
              <a:latin typeface="Libre Baskerville"/>
              <a:ea typeface="Libre Baskerville"/>
              <a:cs typeface="Libre Baskerville"/>
              <a:sym typeface="Libre Baskerville"/>
            </a:endParaRPr>
          </a:p>
          <a:p>
            <a:pPr indent="-88892" algn="ctr">
              <a:buClr>
                <a:srgbClr val="000000"/>
              </a:buClr>
            </a:pPr>
            <a:endParaRPr b="1" dirty="0">
              <a:solidFill>
                <a:srgbClr val="000090"/>
              </a:solidFill>
              <a:latin typeface="Libre Baskerville"/>
              <a:ea typeface="Libre Baskerville"/>
              <a:cs typeface="Libre Baskerville"/>
              <a:sym typeface="Libre Baskerville"/>
            </a:endParaRPr>
          </a:p>
          <a:p>
            <a:pPr indent="-88892" algn="ctr">
              <a:buClr>
                <a:srgbClr val="000000"/>
              </a:buClr>
            </a:pPr>
            <a:endParaRPr b="1" dirty="0">
              <a:solidFill>
                <a:srgbClr val="000090"/>
              </a:solidFill>
              <a:latin typeface="Libre Baskerville"/>
              <a:ea typeface="Libre Baskerville"/>
              <a:cs typeface="Libre Baskerville"/>
              <a:sym typeface="Libre Baskerville"/>
            </a:endParaRPr>
          </a:p>
          <a:p>
            <a:pPr indent="-88892" algn="ctr">
              <a:buClr>
                <a:srgbClr val="000000"/>
              </a:buClr>
            </a:pPr>
            <a:endParaRPr b="1" dirty="0">
              <a:solidFill>
                <a:srgbClr val="000090"/>
              </a:solidFill>
              <a:latin typeface="Libre Baskerville"/>
              <a:ea typeface="Libre Baskerville"/>
              <a:cs typeface="Libre Baskerville"/>
              <a:sym typeface="Libre Baskerville"/>
            </a:endParaRPr>
          </a:p>
          <a:p>
            <a:pPr indent="-88892" algn="ctr">
              <a:buClr>
                <a:srgbClr val="000000"/>
              </a:buClr>
            </a:pPr>
            <a:endParaRPr b="1" dirty="0">
              <a:solidFill>
                <a:srgbClr val="000090"/>
              </a:solidFill>
              <a:latin typeface="Libre Baskerville"/>
              <a:ea typeface="Libre Baskerville"/>
              <a:cs typeface="Libre Baskerville"/>
              <a:sym typeface="Libre Baskerville"/>
            </a:endParaRPr>
          </a:p>
          <a:p>
            <a:pPr indent="-88892" algn="ctr">
              <a:buClr>
                <a:srgbClr val="000000"/>
              </a:buClr>
            </a:pPr>
            <a:endParaRPr b="1" dirty="0">
              <a:solidFill>
                <a:srgbClr val="000090"/>
              </a:solidFill>
              <a:latin typeface="Libre Baskerville"/>
              <a:ea typeface="Libre Baskerville"/>
              <a:cs typeface="Libre Baskerville"/>
              <a:sym typeface="Libre Baskerville"/>
            </a:endParaRPr>
          </a:p>
          <a:p>
            <a:pPr indent="-88892">
              <a:lnSpc>
                <a:spcPct val="90000"/>
              </a:lnSpc>
              <a:spcBef>
                <a:spcPts val="480"/>
              </a:spcBef>
              <a:buClr>
                <a:schemeClr val="dk1"/>
              </a:buClr>
            </a:pPr>
            <a:endParaRPr dirty="0">
              <a:latin typeface="Libre Baskerville"/>
              <a:ea typeface="Libre Baskerville"/>
              <a:cs typeface="Libre Baskerville"/>
              <a:sym typeface="Libre Baskerville"/>
            </a:endParaRPr>
          </a:p>
          <a:p>
            <a:pPr indent="-88892">
              <a:lnSpc>
                <a:spcPct val="90000"/>
              </a:lnSpc>
              <a:spcBef>
                <a:spcPts val="480"/>
              </a:spcBef>
              <a:buClr>
                <a:schemeClr val="dk1"/>
              </a:buClr>
            </a:pPr>
            <a:endParaRPr u="sng" dirty="0">
              <a:solidFill>
                <a:schemeClr val="hlink"/>
              </a:solidFill>
              <a:latin typeface="Libre Baskerville"/>
              <a:ea typeface="Libre Baskerville"/>
              <a:cs typeface="Libre Baskerville"/>
              <a:sym typeface="Libre Baskerville"/>
              <a:hlinkClick r:id="rId14"/>
            </a:endParaRPr>
          </a:p>
          <a:p>
            <a:pPr indent="-88892">
              <a:spcBef>
                <a:spcPts val="480"/>
              </a:spcBef>
              <a:buClr>
                <a:srgbClr val="000000"/>
              </a:buClr>
            </a:pPr>
            <a:endParaRPr u="sng" dirty="0">
              <a:solidFill>
                <a:schemeClr val="hlink"/>
              </a:solidFill>
              <a:latin typeface="Libre Baskerville"/>
              <a:ea typeface="Libre Baskerville"/>
              <a:cs typeface="Libre Baskerville"/>
              <a:sym typeface="Libre Baskerville"/>
              <a:hlinkClick r:id="rId14"/>
            </a:endParaRPr>
          </a:p>
        </p:txBody>
      </p:sp>
      <p:sp>
        <p:nvSpPr>
          <p:cNvPr id="2" name="Title 1">
            <a:extLst>
              <a:ext uri="{FF2B5EF4-FFF2-40B4-BE49-F238E27FC236}">
                <a16:creationId xmlns:a16="http://schemas.microsoft.com/office/drawing/2014/main" id="{E337D52D-CBA8-4408-8912-643561398E85}"/>
              </a:ext>
            </a:extLst>
          </p:cNvPr>
          <p:cNvSpPr>
            <a:spLocks noGrp="1"/>
          </p:cNvSpPr>
          <p:nvPr>
            <p:ph type="title" idx="4294967295"/>
          </p:nvPr>
        </p:nvSpPr>
        <p:spPr/>
        <p:txBody>
          <a:bodyPr/>
          <a:lstStyle/>
          <a:p>
            <a:pPr algn="r" rtl="0"/>
            <a:r>
              <a:rPr lang="en-US" sz="2400" b="1" i="0" dirty="0">
                <a:solidFill>
                  <a:srgbClr val="FFFFFF"/>
                </a:solidFill>
                <a:effectLst/>
                <a:latin typeface="Libre Baskerville" panose="020B0604020202020204" charset="0"/>
                <a:ea typeface="Libre Baskerville" panose="020B0604020202020204" charset="0"/>
                <a:cs typeface="Libre Baskerville" panose="020B0604020202020204" charset="0"/>
              </a:rPr>
              <a:t>Resources / Contact Information</a:t>
            </a:r>
            <a:endParaRPr lang="en-US" dirty="0">
              <a:effectLst/>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Shape 339"/>
          <p:cNvSpPr/>
          <p:nvPr/>
        </p:nvSpPr>
        <p:spPr>
          <a:xfrm>
            <a:off x="3205299" y="398804"/>
            <a:ext cx="5771400" cy="523200"/>
          </a:xfrm>
          <a:prstGeom prst="rect">
            <a:avLst/>
          </a:prstGeom>
          <a:noFill/>
          <a:ln>
            <a:noFill/>
          </a:ln>
        </p:spPr>
        <p:txBody>
          <a:bodyPr wrap="square" lIns="91416" tIns="45698" rIns="91416" bIns="45698" anchor="t" anchorCtr="0">
            <a:noAutofit/>
          </a:bodyPr>
          <a:lstStyle/>
          <a:p>
            <a:pPr indent="-44450" algn="r">
              <a:buClr>
                <a:srgbClr val="FFFFFF"/>
              </a:buClr>
              <a:buSzPct val="25000"/>
            </a:pPr>
            <a:endParaRPr lang="en-US" sz="2400" b="1" dirty="0">
              <a:solidFill>
                <a:srgbClr val="FFFFFF"/>
              </a:solidFill>
              <a:latin typeface="Libre Baskerville"/>
              <a:ea typeface="Libre Baskerville"/>
              <a:cs typeface="Libre Baskerville"/>
              <a:sym typeface="Libre Baskerville"/>
            </a:endParaRPr>
          </a:p>
        </p:txBody>
      </p:sp>
      <p:sp>
        <p:nvSpPr>
          <p:cNvPr id="340" name="Shape 340"/>
          <p:cNvSpPr txBox="1"/>
          <p:nvPr/>
        </p:nvSpPr>
        <p:spPr>
          <a:xfrm>
            <a:off x="952213" y="3147095"/>
            <a:ext cx="1662067" cy="523220"/>
          </a:xfrm>
          <a:prstGeom prst="rect">
            <a:avLst/>
          </a:prstGeom>
          <a:noFill/>
          <a:ln>
            <a:noFill/>
          </a:ln>
        </p:spPr>
        <p:txBody>
          <a:bodyPr wrap="square" lIns="91316" tIns="45650" rIns="91316" bIns="45650" anchor="t" anchorCtr="0">
            <a:noAutofit/>
          </a:bodyPr>
          <a:lstStyle/>
          <a:p>
            <a:pPr indent="-22225" algn="ctr">
              <a:buClr>
                <a:srgbClr val="000000"/>
              </a:buClr>
              <a:buSzPct val="25000"/>
            </a:pPr>
            <a:r>
              <a:rPr lang="en-US" sz="1400" b="1" dirty="0">
                <a:latin typeface="Libre Baskerville"/>
                <a:ea typeface="Libre Baskerville"/>
                <a:cs typeface="Libre Baskerville"/>
                <a:sym typeface="Libre Baskerville"/>
              </a:rPr>
              <a:t>Derrick Coleman: Deaf</a:t>
            </a:r>
          </a:p>
        </p:txBody>
      </p:sp>
      <p:sp>
        <p:nvSpPr>
          <p:cNvPr id="341" name="Shape 341"/>
          <p:cNvSpPr txBox="1"/>
          <p:nvPr/>
        </p:nvSpPr>
        <p:spPr>
          <a:xfrm>
            <a:off x="5372261" y="5538123"/>
            <a:ext cx="1760123" cy="523220"/>
          </a:xfrm>
          <a:prstGeom prst="rect">
            <a:avLst/>
          </a:prstGeom>
          <a:noFill/>
          <a:ln>
            <a:noFill/>
          </a:ln>
        </p:spPr>
        <p:txBody>
          <a:bodyPr wrap="square" lIns="91316" tIns="45650" rIns="91316" bIns="45650" anchor="t" anchorCtr="0">
            <a:noAutofit/>
          </a:bodyPr>
          <a:lstStyle/>
          <a:p>
            <a:pPr indent="-22225" algn="ctr">
              <a:buClr>
                <a:srgbClr val="000000"/>
              </a:buClr>
              <a:buSzPct val="25000"/>
            </a:pPr>
            <a:r>
              <a:rPr lang="en-US" sz="1400" b="1" dirty="0">
                <a:latin typeface="Libre Baskerville"/>
                <a:ea typeface="Libre Baskerville"/>
                <a:cs typeface="Libre Baskerville"/>
                <a:sym typeface="Libre Baskerville"/>
              </a:rPr>
              <a:t>Richard Branson: Dyslexia</a:t>
            </a:r>
          </a:p>
        </p:txBody>
      </p:sp>
      <p:sp>
        <p:nvSpPr>
          <p:cNvPr id="342" name="Shape 342"/>
          <p:cNvSpPr txBox="1"/>
          <p:nvPr/>
        </p:nvSpPr>
        <p:spPr>
          <a:xfrm>
            <a:off x="1836530" y="5555283"/>
            <a:ext cx="1608153" cy="523220"/>
          </a:xfrm>
          <a:prstGeom prst="rect">
            <a:avLst/>
          </a:prstGeom>
          <a:noFill/>
          <a:ln>
            <a:noFill/>
          </a:ln>
        </p:spPr>
        <p:txBody>
          <a:bodyPr wrap="square" lIns="91316" tIns="45650" rIns="91316" bIns="45650" anchor="t" anchorCtr="0">
            <a:noAutofit/>
          </a:bodyPr>
          <a:lstStyle/>
          <a:p>
            <a:pPr indent="-22225" algn="ctr">
              <a:buClr>
                <a:srgbClr val="000000"/>
              </a:buClr>
              <a:buSzPct val="25000"/>
            </a:pPr>
            <a:r>
              <a:rPr lang="en-US" sz="1400" b="1" dirty="0">
                <a:latin typeface="Libre Baskerville"/>
                <a:ea typeface="Libre Baskerville"/>
                <a:cs typeface="Libre Baskerville"/>
                <a:sym typeface="Libre Baskerville"/>
              </a:rPr>
              <a:t>Harriet Tubman: Seizures</a:t>
            </a:r>
          </a:p>
        </p:txBody>
      </p:sp>
      <p:sp>
        <p:nvSpPr>
          <p:cNvPr id="343" name="Shape 343"/>
          <p:cNvSpPr txBox="1"/>
          <p:nvPr/>
        </p:nvSpPr>
        <p:spPr>
          <a:xfrm>
            <a:off x="2804029" y="3197911"/>
            <a:ext cx="1532576" cy="523220"/>
          </a:xfrm>
          <a:prstGeom prst="rect">
            <a:avLst/>
          </a:prstGeom>
          <a:noFill/>
          <a:ln>
            <a:noFill/>
          </a:ln>
        </p:spPr>
        <p:txBody>
          <a:bodyPr wrap="square" lIns="91316" tIns="45650" rIns="91316" bIns="45650" anchor="t" anchorCtr="0">
            <a:noAutofit/>
          </a:bodyPr>
          <a:lstStyle/>
          <a:p>
            <a:pPr indent="-22225" algn="ctr">
              <a:buClr>
                <a:srgbClr val="000000"/>
              </a:buClr>
              <a:buSzPct val="25000"/>
            </a:pPr>
            <a:r>
              <a:rPr lang="en-US" sz="1400" b="1" dirty="0">
                <a:latin typeface="Libre Baskerville"/>
                <a:ea typeface="Libre Baskerville"/>
                <a:cs typeface="Libre Baskerville"/>
                <a:sym typeface="Libre Baskerville"/>
              </a:rPr>
              <a:t>Stephen Hawking: ALS</a:t>
            </a:r>
          </a:p>
        </p:txBody>
      </p:sp>
      <p:pic>
        <p:nvPicPr>
          <p:cNvPr id="344" name="Shape 344" descr="Coleman is wearing his Seattle Seahawks jersey, and running while carrying a football."/>
          <p:cNvPicPr preferRelativeResize="0"/>
          <p:nvPr/>
        </p:nvPicPr>
        <p:blipFill rotWithShape="1">
          <a:blip r:embed="rId3">
            <a:alphaModFix/>
          </a:blip>
          <a:srcRect l="25027" t="18" r="19580" b="-18"/>
          <a:stretch/>
        </p:blipFill>
        <p:spPr>
          <a:xfrm>
            <a:off x="1020877" y="1680564"/>
            <a:ext cx="1438355" cy="1458403"/>
          </a:xfrm>
          <a:prstGeom prst="rect">
            <a:avLst/>
          </a:prstGeom>
          <a:noFill/>
          <a:ln>
            <a:noFill/>
          </a:ln>
        </p:spPr>
      </p:pic>
      <p:pic>
        <p:nvPicPr>
          <p:cNvPr id="345" name="Shape 345" descr="Stephen Hawking in his wheelchair. He has his mic on the left side of his face and wearing a dark shirt. His wheelchair has the computer screen in front of him. In addition,  he does have short brown hair."/>
          <p:cNvPicPr preferRelativeResize="0"/>
          <p:nvPr/>
        </p:nvPicPr>
        <p:blipFill rotWithShape="1">
          <a:blip r:embed="rId4">
            <a:alphaModFix/>
          </a:blip>
          <a:srcRect b="25371"/>
          <a:stretch/>
        </p:blipFill>
        <p:spPr>
          <a:xfrm>
            <a:off x="2804034" y="1683800"/>
            <a:ext cx="1460407" cy="1459897"/>
          </a:xfrm>
          <a:prstGeom prst="rect">
            <a:avLst/>
          </a:prstGeom>
          <a:noFill/>
          <a:ln>
            <a:noFill/>
          </a:ln>
        </p:spPr>
      </p:pic>
      <p:pic>
        <p:nvPicPr>
          <p:cNvPr id="346" name="Shape 346" descr="Richard has long blonde hair with a kept beard. He is wearing a black suit and white button down shirt with the top button unbottoned."/>
          <p:cNvPicPr preferRelativeResize="0"/>
          <p:nvPr/>
        </p:nvPicPr>
        <p:blipFill rotWithShape="1">
          <a:blip r:embed="rId5">
            <a:alphaModFix/>
          </a:blip>
          <a:srcRect t="7922" b="25125"/>
          <a:stretch/>
        </p:blipFill>
        <p:spPr>
          <a:xfrm>
            <a:off x="5492411" y="4024243"/>
            <a:ext cx="1459751" cy="1469504"/>
          </a:xfrm>
          <a:prstGeom prst="rect">
            <a:avLst/>
          </a:prstGeom>
          <a:noFill/>
          <a:ln>
            <a:noFill/>
          </a:ln>
        </p:spPr>
      </p:pic>
      <p:sp>
        <p:nvSpPr>
          <p:cNvPr id="347" name="Shape 347"/>
          <p:cNvSpPr txBox="1"/>
          <p:nvPr/>
        </p:nvSpPr>
        <p:spPr>
          <a:xfrm>
            <a:off x="6443624" y="3143604"/>
            <a:ext cx="1410813" cy="738664"/>
          </a:xfrm>
          <a:prstGeom prst="rect">
            <a:avLst/>
          </a:prstGeom>
          <a:noFill/>
          <a:ln>
            <a:noFill/>
          </a:ln>
        </p:spPr>
        <p:txBody>
          <a:bodyPr wrap="square" lIns="91316" tIns="45650" rIns="91316" bIns="45650" anchor="t" anchorCtr="0">
            <a:noAutofit/>
          </a:bodyPr>
          <a:lstStyle/>
          <a:p>
            <a:pPr indent="-22225" algn="ctr">
              <a:buClr>
                <a:srgbClr val="000000"/>
              </a:buClr>
              <a:buSzPct val="25000"/>
            </a:pPr>
            <a:r>
              <a:rPr lang="en-US" sz="1400" b="1" dirty="0">
                <a:latin typeface="Libre Baskerville"/>
                <a:ea typeface="Libre Baskerville"/>
                <a:cs typeface="Libre Baskerville"/>
                <a:sym typeface="Libre Baskerville"/>
              </a:rPr>
              <a:t>Ludwig van Beethoven: Deaf</a:t>
            </a:r>
          </a:p>
        </p:txBody>
      </p:sp>
      <p:sp>
        <p:nvSpPr>
          <p:cNvPr id="348" name="Shape 348"/>
          <p:cNvSpPr txBox="1"/>
          <p:nvPr/>
        </p:nvSpPr>
        <p:spPr>
          <a:xfrm>
            <a:off x="3518390" y="5562483"/>
            <a:ext cx="1974023" cy="523220"/>
          </a:xfrm>
          <a:prstGeom prst="rect">
            <a:avLst/>
          </a:prstGeom>
          <a:noFill/>
          <a:ln>
            <a:noFill/>
          </a:ln>
        </p:spPr>
        <p:txBody>
          <a:bodyPr wrap="square" lIns="91316" tIns="45650" rIns="91316" bIns="45650" anchor="t" anchorCtr="0">
            <a:noAutofit/>
          </a:bodyPr>
          <a:lstStyle/>
          <a:p>
            <a:pPr indent="-22225" algn="ctr">
              <a:buClr>
                <a:srgbClr val="000000"/>
              </a:buClr>
              <a:buSzPct val="25000"/>
            </a:pPr>
            <a:r>
              <a:rPr lang="en-US" sz="1400" b="1" dirty="0">
                <a:latin typeface="Libre Baskerville"/>
                <a:ea typeface="Libre Baskerville"/>
                <a:cs typeface="Libre Baskerville"/>
                <a:sym typeface="Libre Baskerville"/>
              </a:rPr>
              <a:t>Albert Einstein:</a:t>
            </a:r>
          </a:p>
          <a:p>
            <a:pPr indent="-22225" algn="ctr">
              <a:buClr>
                <a:srgbClr val="000000"/>
              </a:buClr>
              <a:buSzPct val="25000"/>
            </a:pPr>
            <a:r>
              <a:rPr lang="en-US" sz="1400" b="1" dirty="0">
                <a:latin typeface="Libre Baskerville"/>
                <a:ea typeface="Libre Baskerville"/>
                <a:cs typeface="Libre Baskerville"/>
                <a:sym typeface="Libre Baskerville"/>
              </a:rPr>
              <a:t>Asperger Syndrome</a:t>
            </a:r>
          </a:p>
        </p:txBody>
      </p:sp>
      <p:pic>
        <p:nvPicPr>
          <p:cNvPr id="349" name="Shape 349" descr="Peter Orfalea is smiling. He is wearing a suit with a white shirt and a yellow tie. He is balding with short grey hairs."/>
          <p:cNvPicPr preferRelativeResize="0"/>
          <p:nvPr/>
        </p:nvPicPr>
        <p:blipFill rotWithShape="1">
          <a:blip r:embed="rId6">
            <a:alphaModFix/>
          </a:blip>
          <a:srcRect l="27739" b="3634"/>
          <a:stretch/>
        </p:blipFill>
        <p:spPr>
          <a:xfrm>
            <a:off x="4627959" y="1683787"/>
            <a:ext cx="1463040" cy="1463311"/>
          </a:xfrm>
          <a:prstGeom prst="rect">
            <a:avLst/>
          </a:prstGeom>
          <a:noFill/>
          <a:ln>
            <a:noFill/>
          </a:ln>
        </p:spPr>
      </p:pic>
      <p:sp>
        <p:nvSpPr>
          <p:cNvPr id="350" name="Shape 350"/>
          <p:cNvSpPr txBox="1"/>
          <p:nvPr/>
        </p:nvSpPr>
        <p:spPr>
          <a:xfrm>
            <a:off x="4627974" y="3181397"/>
            <a:ext cx="1537697" cy="738664"/>
          </a:xfrm>
          <a:prstGeom prst="rect">
            <a:avLst/>
          </a:prstGeom>
          <a:noFill/>
          <a:ln>
            <a:noFill/>
          </a:ln>
        </p:spPr>
        <p:txBody>
          <a:bodyPr wrap="square" lIns="91316" tIns="45650" rIns="91316" bIns="45650" anchor="t" anchorCtr="0">
            <a:noAutofit/>
          </a:bodyPr>
          <a:lstStyle/>
          <a:p>
            <a:pPr indent="-22225" algn="ctr">
              <a:buClr>
                <a:srgbClr val="000000"/>
              </a:buClr>
              <a:buSzPct val="25000"/>
            </a:pPr>
            <a:r>
              <a:rPr lang="en-US" sz="1400" b="1" dirty="0">
                <a:latin typeface="Libre Baskerville"/>
                <a:ea typeface="Libre Baskerville"/>
                <a:cs typeface="Libre Baskerville"/>
                <a:sym typeface="Libre Baskerville"/>
              </a:rPr>
              <a:t>Peter </a:t>
            </a:r>
            <a:r>
              <a:rPr lang="en-US" sz="1400" b="1" dirty="0" err="1">
                <a:latin typeface="Libre Baskerville"/>
                <a:ea typeface="Libre Baskerville"/>
                <a:cs typeface="Libre Baskerville"/>
                <a:sym typeface="Libre Baskerville"/>
              </a:rPr>
              <a:t>Orfalea</a:t>
            </a:r>
            <a:r>
              <a:rPr lang="en-US" sz="1400" b="1" dirty="0">
                <a:latin typeface="Libre Baskerville"/>
                <a:ea typeface="Libre Baskerville"/>
                <a:cs typeface="Libre Baskerville"/>
                <a:sym typeface="Libre Baskerville"/>
              </a:rPr>
              <a:t>: ADD/ADHD &amp; Dyslexia</a:t>
            </a:r>
          </a:p>
        </p:txBody>
      </p:sp>
      <p:pic>
        <p:nvPicPr>
          <p:cNvPr id="351" name="Shape 351" descr="A painting of a man with unkept grey hair. He looks rather serious. He has a white collar and red tie with a blue jacket."/>
          <p:cNvPicPr preferRelativeResize="0"/>
          <p:nvPr/>
        </p:nvPicPr>
        <p:blipFill rotWithShape="1">
          <a:blip r:embed="rId7">
            <a:alphaModFix/>
          </a:blip>
          <a:srcRect/>
          <a:stretch/>
        </p:blipFill>
        <p:spPr>
          <a:xfrm>
            <a:off x="6443624" y="1680563"/>
            <a:ext cx="1463040" cy="1463040"/>
          </a:xfrm>
          <a:prstGeom prst="rect">
            <a:avLst/>
          </a:prstGeom>
          <a:noFill/>
          <a:ln>
            <a:noFill/>
          </a:ln>
        </p:spPr>
      </p:pic>
      <p:pic>
        <p:nvPicPr>
          <p:cNvPr id="352" name="Shape 352" descr="Harriet Tubman wearing a scarf on her head. She is wearing a blue shirt. There are trees in the background."/>
          <p:cNvPicPr preferRelativeResize="0"/>
          <p:nvPr/>
        </p:nvPicPr>
        <p:blipFill rotWithShape="1">
          <a:blip r:embed="rId8">
            <a:alphaModFix/>
          </a:blip>
          <a:srcRect l="25007" t="12454" r="28079" b="40345"/>
          <a:stretch/>
        </p:blipFill>
        <p:spPr>
          <a:xfrm>
            <a:off x="1912983" y="4024244"/>
            <a:ext cx="1463040" cy="1471957"/>
          </a:xfrm>
          <a:prstGeom prst="rect">
            <a:avLst/>
          </a:prstGeom>
          <a:noFill/>
          <a:ln>
            <a:noFill/>
          </a:ln>
        </p:spPr>
      </p:pic>
      <p:pic>
        <p:nvPicPr>
          <p:cNvPr id="353" name="Shape 353" descr="An older gentleman with unruly hair and a mustache. A black and white picture. He has a grey suit and white shirt on. "/>
          <p:cNvPicPr preferRelativeResize="0"/>
          <p:nvPr/>
        </p:nvPicPr>
        <p:blipFill rotWithShape="1">
          <a:blip r:embed="rId9">
            <a:alphaModFix/>
          </a:blip>
          <a:srcRect l="1300" t="7417" r="443" b="13498"/>
          <a:stretch/>
        </p:blipFill>
        <p:spPr>
          <a:xfrm>
            <a:off x="3741517" y="4024246"/>
            <a:ext cx="1460115" cy="1464607"/>
          </a:xfrm>
          <a:prstGeom prst="rect">
            <a:avLst/>
          </a:prstGeom>
          <a:noFill/>
          <a:ln>
            <a:noFill/>
          </a:ln>
        </p:spPr>
      </p:pic>
      <p:sp>
        <p:nvSpPr>
          <p:cNvPr id="2" name="Title 1">
            <a:extLst>
              <a:ext uri="{FF2B5EF4-FFF2-40B4-BE49-F238E27FC236}">
                <a16:creationId xmlns:a16="http://schemas.microsoft.com/office/drawing/2014/main" id="{5A28877A-25EC-42E8-8407-372C94B7C91B}"/>
              </a:ext>
            </a:extLst>
          </p:cNvPr>
          <p:cNvSpPr>
            <a:spLocks noGrp="1"/>
          </p:cNvSpPr>
          <p:nvPr>
            <p:ph type="title" idx="4294967295"/>
          </p:nvPr>
        </p:nvSpPr>
        <p:spPr/>
        <p:txBody>
          <a:bodyPr/>
          <a:lstStyle/>
          <a:p>
            <a:pPr algn="r" rtl="0"/>
            <a:r>
              <a:rPr lang="en-US" sz="2400" b="1" i="0" dirty="0">
                <a:solidFill>
                  <a:srgbClr val="FFFFFF"/>
                </a:solidFill>
                <a:effectLst/>
                <a:latin typeface="Libre Baskerville" panose="020B0604020202020204" charset="0"/>
                <a:ea typeface="Libre Baskerville" panose="020B0604020202020204" charset="0"/>
                <a:cs typeface="Libre Baskerville" panose="020B0604020202020204" charset="0"/>
              </a:rPr>
              <a:t>Role Models with Disabilities</a:t>
            </a:r>
            <a:endParaRPr lang="en-US" dirty="0">
              <a:effectLst/>
            </a:endParaRPr>
          </a:p>
          <a:p>
            <a:pPr algn="r"/>
            <a:endParaRPr lang="en-US" dirty="0"/>
          </a:p>
        </p:txBody>
      </p:sp>
    </p:spTree>
    <p:extLst>
      <p:ext uri="{BB962C8B-B14F-4D97-AF65-F5344CB8AC3E}">
        <p14:creationId xmlns:p14="http://schemas.microsoft.com/office/powerpoint/2010/main" val="2992039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2400" b="1" dirty="0">
                <a:solidFill>
                  <a:schemeClr val="bg1"/>
                </a:solidFill>
                <a:latin typeface="Libre Baskerville" panose="020B0604020202020204" charset="0"/>
              </a:rPr>
              <a:t>New York City Stats</a:t>
            </a:r>
          </a:p>
        </p:txBody>
      </p:sp>
      <p:sp>
        <p:nvSpPr>
          <p:cNvPr id="3" name="Text Placeholder 2"/>
          <p:cNvSpPr>
            <a:spLocks noGrp="1"/>
          </p:cNvSpPr>
          <p:nvPr>
            <p:ph type="body" idx="1"/>
          </p:nvPr>
        </p:nvSpPr>
        <p:spPr>
          <a:xfrm>
            <a:off x="1906292" y="1263965"/>
            <a:ext cx="7237709" cy="4525961"/>
          </a:xfrm>
        </p:spPr>
        <p:txBody>
          <a:bodyPr/>
          <a:lstStyle/>
          <a:p>
            <a:pPr marL="342900" lvl="1" indent="-139700">
              <a:spcBef>
                <a:spcPts val="640"/>
              </a:spcBef>
              <a:buFont typeface="Noto Sans Symbols"/>
              <a:buChar char="❖"/>
            </a:pPr>
            <a:r>
              <a:rPr lang="en-US" sz="1600" dirty="0">
                <a:latin typeface="Libre Baskerville" panose="020B0604020202020204" charset="0"/>
              </a:rPr>
              <a:t>NYC’s Labor Force Participation Rate (LFPR) is 60.2%.</a:t>
            </a:r>
            <a:r>
              <a:rPr lang="en-US" sz="1600" baseline="30000" dirty="0">
                <a:latin typeface="Libre Baskerville" panose="020B0604020202020204" charset="0"/>
              </a:rPr>
              <a:t> 1</a:t>
            </a:r>
          </a:p>
          <a:p>
            <a:pPr marL="342900" lvl="1" indent="-139700">
              <a:spcBef>
                <a:spcPts val="640"/>
              </a:spcBef>
              <a:buFont typeface="Noto Sans Symbols"/>
              <a:buChar char="❖"/>
            </a:pPr>
            <a:r>
              <a:rPr lang="en-US" sz="1600" dirty="0">
                <a:latin typeface="Libre Baskerville" panose="020B0604020202020204" charset="0"/>
              </a:rPr>
              <a:t>70.4% of people without disabilities aged 18 to 64 in New York City are employed.</a:t>
            </a:r>
            <a:r>
              <a:rPr lang="en-US" sz="1600" baseline="30000" dirty="0">
                <a:latin typeface="Libre Baskerville" panose="020B0604020202020204" charset="0"/>
              </a:rPr>
              <a:t> 2</a:t>
            </a:r>
          </a:p>
          <a:p>
            <a:pPr marL="342900" lvl="1" indent="-139700">
              <a:spcBef>
                <a:spcPts val="640"/>
              </a:spcBef>
              <a:buFont typeface="Noto Sans Symbols"/>
              <a:buChar char="❖"/>
            </a:pPr>
            <a:r>
              <a:rPr lang="en-US" sz="1600" b="1" dirty="0">
                <a:solidFill>
                  <a:schemeClr val="tx1"/>
                </a:solidFill>
                <a:latin typeface="Libre Baskerville" panose="020B0604020202020204" charset="0"/>
                <a:sym typeface="Wingdings"/>
              </a:rPr>
              <a:t>32.3% of NYC residents w/ disabilities (ages 18-64) have jobs.</a:t>
            </a:r>
            <a:r>
              <a:rPr lang="en-US" sz="1600" b="1" baseline="30000" dirty="0">
                <a:latin typeface="Libre Baskerville" panose="020B0604020202020204" charset="0"/>
              </a:rPr>
              <a:t> 2</a:t>
            </a:r>
            <a:endParaRPr lang="en-US" sz="1600" b="1" baseline="30000" dirty="0">
              <a:solidFill>
                <a:schemeClr val="tx1"/>
              </a:solidFill>
              <a:latin typeface="Libre Baskerville" panose="020B0604020202020204" charset="0"/>
              <a:sym typeface="Wingdings"/>
            </a:endParaRPr>
          </a:p>
          <a:p>
            <a:pPr marL="342900" lvl="1" indent="-139700">
              <a:spcBef>
                <a:spcPts val="640"/>
              </a:spcBef>
              <a:buFont typeface="Noto Sans Symbols"/>
              <a:buChar char="❖"/>
            </a:pPr>
            <a:r>
              <a:rPr lang="en-US" sz="1600" dirty="0">
                <a:solidFill>
                  <a:schemeClr val="tx1"/>
                </a:solidFill>
                <a:latin typeface="Libre Baskerville" panose="020B0604020202020204" charset="0"/>
                <a:sym typeface="Wingdings"/>
              </a:rPr>
              <a:t>There is a 38.1 point gap between the employment rates of PWDs and those without disabilities. “</a:t>
            </a:r>
            <a:r>
              <a:rPr lang="en-US" sz="1600" b="1" dirty="0">
                <a:solidFill>
                  <a:schemeClr val="tx1"/>
                </a:solidFill>
                <a:latin typeface="Libre Baskerville" panose="020B0604020202020204" charset="0"/>
                <a:sym typeface="Wingdings"/>
              </a:rPr>
              <a:t>The employment gap is greater in NYC than it is at the State or national level.”</a:t>
            </a:r>
            <a:r>
              <a:rPr lang="en-US" sz="1600" baseline="30000" dirty="0">
                <a:latin typeface="Libre Baskerville" panose="020B0604020202020204" charset="0"/>
              </a:rPr>
              <a:t> 3</a:t>
            </a:r>
            <a:endParaRPr lang="en-US" sz="1600" b="1" baseline="30000" dirty="0">
              <a:solidFill>
                <a:schemeClr val="tx1"/>
              </a:solidFill>
              <a:latin typeface="Libre Baskerville" panose="020B0604020202020204" charset="0"/>
              <a:sym typeface="Wingdings"/>
            </a:endParaRPr>
          </a:p>
          <a:p>
            <a:pPr marL="342900" lvl="1" indent="-139700">
              <a:spcBef>
                <a:spcPts val="640"/>
              </a:spcBef>
              <a:buFont typeface="Noto Sans Symbols"/>
              <a:buChar char="❖"/>
            </a:pPr>
            <a:r>
              <a:rPr lang="en-US" sz="1600" dirty="0">
                <a:solidFill>
                  <a:schemeClr val="tx1"/>
                </a:solidFill>
                <a:latin typeface="Libre Baskerville" panose="020B0604020202020204" charset="0"/>
                <a:sym typeface="Wingdings"/>
              </a:rPr>
              <a:t>New York ranks 37th in the country in terms of jobs for PWDs.</a:t>
            </a:r>
            <a:r>
              <a:rPr lang="en-US" sz="1600" baseline="30000" dirty="0">
                <a:latin typeface="Libre Baskerville" panose="020B0604020202020204" charset="0"/>
              </a:rPr>
              <a:t> 4</a:t>
            </a:r>
            <a:endParaRPr lang="en-US" sz="1600" baseline="30000" dirty="0">
              <a:solidFill>
                <a:schemeClr val="tx1"/>
              </a:solidFill>
              <a:latin typeface="Libre Baskerville" panose="020B0604020202020204" charset="0"/>
              <a:sym typeface="Wingdings"/>
            </a:endParaRPr>
          </a:p>
          <a:p>
            <a:pPr marL="342900" lvl="1" indent="-139700">
              <a:spcBef>
                <a:spcPts val="640"/>
              </a:spcBef>
              <a:buFont typeface="Noto Sans Symbols"/>
              <a:buChar char="❖"/>
            </a:pPr>
            <a:r>
              <a:rPr lang="en-US" sz="1600" dirty="0">
                <a:solidFill>
                  <a:schemeClr val="tx1"/>
                </a:solidFill>
                <a:latin typeface="Libre Baskerville" panose="020B0604020202020204" charset="0"/>
                <a:sym typeface="Wingdings"/>
              </a:rPr>
              <a:t>In total, there are 948,208 NYC residents with disabilities.</a:t>
            </a:r>
            <a:r>
              <a:rPr lang="en-US" sz="1600" baseline="30000" dirty="0">
                <a:latin typeface="Libre Baskerville" panose="020B0604020202020204" charset="0"/>
              </a:rPr>
              <a:t> 5</a:t>
            </a:r>
            <a:endParaRPr lang="en-US" sz="1600" baseline="30000" dirty="0">
              <a:solidFill>
                <a:schemeClr val="tx1"/>
              </a:solidFill>
              <a:latin typeface="Libre Baskerville" panose="020B0604020202020204" charset="0"/>
              <a:sym typeface="Wingdings"/>
            </a:endParaRPr>
          </a:p>
          <a:p>
            <a:pPr marL="342900" lvl="1" indent="-139700">
              <a:spcBef>
                <a:spcPts val="640"/>
              </a:spcBef>
              <a:buFont typeface="Noto Sans Symbols"/>
              <a:buChar char="❖"/>
            </a:pPr>
            <a:r>
              <a:rPr lang="en-US" sz="1600" dirty="0">
                <a:solidFill>
                  <a:schemeClr val="tx1"/>
                </a:solidFill>
                <a:latin typeface="Libre Baskerville" panose="020B0604020202020204" charset="0"/>
                <a:sym typeface="Wingdings"/>
              </a:rPr>
              <a:t>Out of that number, there are 460,425 working age (18-64) people with disabilities living in New York City.</a:t>
            </a:r>
            <a:r>
              <a:rPr lang="en-US" sz="1600" baseline="30000" dirty="0">
                <a:latin typeface="Libre Baskerville" panose="020B0604020202020204" charset="0"/>
              </a:rPr>
              <a:t> 5</a:t>
            </a:r>
            <a:endParaRPr lang="en-US" sz="1600" baseline="30000" dirty="0">
              <a:solidFill>
                <a:schemeClr val="tx1"/>
              </a:solidFill>
              <a:latin typeface="Libre Baskerville" panose="020B0604020202020204" charset="0"/>
              <a:sym typeface="Wingdings"/>
            </a:endParaRPr>
          </a:p>
          <a:p>
            <a:pPr marL="342900" lvl="1" indent="-139700">
              <a:spcBef>
                <a:spcPts val="640"/>
              </a:spcBef>
              <a:buFont typeface="Noto Sans Symbols"/>
              <a:buChar char="❖"/>
            </a:pPr>
            <a:r>
              <a:rPr lang="en-US" sz="1600" dirty="0">
                <a:solidFill>
                  <a:schemeClr val="tx1"/>
                </a:solidFill>
                <a:latin typeface="Libre Baskerville" panose="020B0604020202020204" charset="0"/>
                <a:sym typeface="Wingdings"/>
              </a:rPr>
              <a:t>31% of all NYC residents with disabilities live in poverty.</a:t>
            </a:r>
            <a:r>
              <a:rPr lang="en-US" sz="1600" baseline="30000" dirty="0">
                <a:latin typeface="Libre Baskerville" panose="020B0604020202020204" charset="0"/>
              </a:rPr>
              <a:t>5</a:t>
            </a:r>
            <a:endParaRPr lang="en-US" sz="1600" baseline="30000" dirty="0">
              <a:solidFill>
                <a:schemeClr val="tx1"/>
              </a:solidFill>
              <a:latin typeface="Libre Baskerville" panose="020B0604020202020204" charset="0"/>
              <a:sym typeface="Wingdings"/>
            </a:endParaRPr>
          </a:p>
          <a:p>
            <a:pPr marL="752480" lvl="2" indent="-139700">
              <a:spcBef>
                <a:spcPts val="640"/>
              </a:spcBef>
              <a:buFont typeface="Noto Sans Symbols"/>
              <a:buChar char="❖"/>
            </a:pPr>
            <a:r>
              <a:rPr lang="en-US" sz="1600" b="1" dirty="0">
                <a:solidFill>
                  <a:schemeClr val="tx1"/>
                </a:solidFill>
                <a:latin typeface="Libre Baskerville" panose="020B0604020202020204" charset="0"/>
                <a:sym typeface="Wingdings"/>
              </a:rPr>
              <a:t>39.3% (116,313) of Hispanics with disabilities in NYC live in poverty. </a:t>
            </a:r>
          </a:p>
          <a:p>
            <a:pPr marL="752480" lvl="2" indent="-139700">
              <a:spcBef>
                <a:spcPts val="640"/>
              </a:spcBef>
              <a:buFont typeface="Noto Sans Symbols"/>
              <a:buChar char="❖"/>
            </a:pPr>
            <a:r>
              <a:rPr lang="en-US" sz="1600" dirty="0">
                <a:solidFill>
                  <a:schemeClr val="tx1"/>
                </a:solidFill>
                <a:latin typeface="Libre Baskerville" panose="020B0604020202020204" charset="0"/>
                <a:sym typeface="Wingdings"/>
              </a:rPr>
              <a:t>34.5% (84,066) of African Americans with disabilities in NYC live in  poverty.</a:t>
            </a:r>
          </a:p>
          <a:p>
            <a:pPr marL="752480" lvl="2" indent="-139700">
              <a:spcBef>
                <a:spcPts val="640"/>
              </a:spcBef>
              <a:buFont typeface="Noto Sans Symbols"/>
              <a:buChar char="❖"/>
            </a:pPr>
            <a:r>
              <a:rPr lang="en-US" sz="1600" dirty="0">
                <a:solidFill>
                  <a:schemeClr val="tx1"/>
                </a:solidFill>
                <a:latin typeface="Libre Baskerville" panose="020B0604020202020204" charset="0"/>
                <a:sym typeface="Wingdings"/>
              </a:rPr>
              <a:t>28.9% ( 24,868) of Asians with disabilities in NYC live in poverty. </a:t>
            </a:r>
          </a:p>
          <a:p>
            <a:endParaRPr lang="en-US" sz="1600" dirty="0">
              <a:solidFill>
                <a:schemeClr val="tx1"/>
              </a:solidFill>
              <a:latin typeface="Libre Baskerville" panose="020B0604020202020204" charset="0"/>
              <a:sym typeface="Wingdings"/>
            </a:endParaRPr>
          </a:p>
        </p:txBody>
      </p:sp>
      <p:pic>
        <p:nvPicPr>
          <p:cNvPr id="7" name="Picture 6" descr="Headshot of Bill de Blasio, Mayor of the City of New York. He is a middled age white man wearing a blue shirt and a yellow tie. Behind him are red DE BLASIO FOR MAYOR signs. &#10;" title="Bill de Blasio, Mayor of NYC"/>
          <p:cNvPicPr>
            <a:picLocks noChangeAspect="1"/>
          </p:cNvPicPr>
          <p:nvPr/>
        </p:nvPicPr>
        <p:blipFill>
          <a:blip r:embed="rId3"/>
          <a:stretch>
            <a:fillRect/>
          </a:stretch>
        </p:blipFill>
        <p:spPr>
          <a:xfrm>
            <a:off x="0" y="1366395"/>
            <a:ext cx="2160550" cy="2160550"/>
          </a:xfrm>
          <a:prstGeom prst="rect">
            <a:avLst/>
          </a:prstGeom>
          <a:ln>
            <a:noFill/>
          </a:ln>
          <a:effectLst>
            <a:softEdge rad="112500"/>
          </a:effectLst>
        </p:spPr>
      </p:pic>
      <p:sp>
        <p:nvSpPr>
          <p:cNvPr id="8" name="TextBox 7"/>
          <p:cNvSpPr txBox="1"/>
          <p:nvPr/>
        </p:nvSpPr>
        <p:spPr>
          <a:xfrm>
            <a:off x="140869" y="3465546"/>
            <a:ext cx="1878811" cy="523220"/>
          </a:xfrm>
          <a:prstGeom prst="rect">
            <a:avLst/>
          </a:prstGeom>
          <a:noFill/>
        </p:spPr>
        <p:txBody>
          <a:bodyPr wrap="square" rtlCol="0">
            <a:spAutoFit/>
          </a:bodyPr>
          <a:lstStyle/>
          <a:p>
            <a:pPr algn="ctr"/>
            <a:r>
              <a:rPr lang="en-US" dirty="0"/>
              <a:t>Mayor Bill de Blasio</a:t>
            </a:r>
          </a:p>
          <a:p>
            <a:pPr algn="ctr"/>
            <a:r>
              <a:rPr lang="en-US" dirty="0"/>
              <a:t>(D)</a:t>
            </a:r>
          </a:p>
        </p:txBody>
      </p:sp>
      <p:sp>
        <p:nvSpPr>
          <p:cNvPr id="6" name="Shape 134"/>
          <p:cNvSpPr txBox="1"/>
          <p:nvPr/>
        </p:nvSpPr>
        <p:spPr>
          <a:xfrm>
            <a:off x="1" y="4016547"/>
            <a:ext cx="2160550" cy="1773379"/>
          </a:xfrm>
          <a:prstGeom prst="rect">
            <a:avLst/>
          </a:prstGeom>
          <a:noFill/>
          <a:ln>
            <a:noFill/>
          </a:ln>
        </p:spPr>
        <p:txBody>
          <a:bodyPr lIns="91425" tIns="45700" rIns="91425" bIns="45700" anchor="t" anchorCtr="0">
            <a:noAutofit/>
          </a:bodyPr>
          <a:lstStyle/>
          <a:p>
            <a:pPr marL="228600" lvl="0" indent="-228600">
              <a:buClr>
                <a:schemeClr val="dk1"/>
              </a:buClr>
              <a:buSzPct val="100000"/>
              <a:buFont typeface="Calibri"/>
              <a:buAutoNum type="arabicPeriod"/>
            </a:pPr>
            <a:r>
              <a:rPr lang="en-US" sz="1200" b="1" dirty="0">
                <a:solidFill>
                  <a:schemeClr val="dk1"/>
                </a:solidFill>
                <a:latin typeface="Libre Baskerville" panose="020B0604020202020204" charset="0"/>
                <a:ea typeface="Calibri"/>
                <a:cs typeface="Calibri" pitchFamily="34" charset="0"/>
                <a:sym typeface="Calibri"/>
                <a:hlinkClick r:id="rId4"/>
              </a:rPr>
              <a:t>NYC Comptroller-2016-The State of the City’s Economy and Finances</a:t>
            </a:r>
            <a:endParaRPr lang="en-US" sz="1200" b="1" dirty="0">
              <a:solidFill>
                <a:schemeClr val="dk1"/>
              </a:solidFill>
              <a:latin typeface="Libre Baskerville" panose="020B0604020202020204" charset="0"/>
              <a:ea typeface="Calibri"/>
              <a:cs typeface="Calibri" pitchFamily="34" charset="0"/>
              <a:sym typeface="Calibri"/>
            </a:endParaRPr>
          </a:p>
          <a:p>
            <a:pPr marL="228600" lvl="0" indent="-228600">
              <a:buClr>
                <a:schemeClr val="dk1"/>
              </a:buClr>
              <a:buSzPct val="100000"/>
              <a:buFont typeface="Calibri"/>
              <a:buAutoNum type="arabicPeriod"/>
            </a:pPr>
            <a:r>
              <a:rPr lang="en-US" sz="1200" b="1" dirty="0">
                <a:solidFill>
                  <a:schemeClr val="dk1"/>
                </a:solidFill>
                <a:latin typeface="Libre Baskerville" panose="020B0604020202020204" charset="0"/>
                <a:ea typeface="Calibri"/>
                <a:cs typeface="Calibri" pitchFamily="34" charset="0"/>
                <a:sym typeface="Calibri"/>
                <a:hlinkClick r:id="rId5"/>
              </a:rPr>
              <a:t>Census Bureau - 2015 American Community Survey </a:t>
            </a:r>
            <a:endParaRPr lang="en-US" sz="1200" b="1" dirty="0">
              <a:solidFill>
                <a:schemeClr val="dk1"/>
              </a:solidFill>
              <a:latin typeface="Libre Baskerville" panose="020B0604020202020204" charset="0"/>
              <a:ea typeface="Calibri"/>
              <a:cs typeface="Calibri" pitchFamily="34" charset="0"/>
              <a:sym typeface="Calibri"/>
            </a:endParaRPr>
          </a:p>
          <a:p>
            <a:pPr marL="228600" lvl="0" indent="-228600">
              <a:buClr>
                <a:schemeClr val="dk1"/>
              </a:buClr>
              <a:buSzPct val="100000"/>
              <a:buFont typeface="Calibri"/>
              <a:buAutoNum type="arabicPeriod"/>
            </a:pPr>
            <a:r>
              <a:rPr lang="en-US" sz="1200" b="1" dirty="0">
                <a:solidFill>
                  <a:schemeClr val="dk1"/>
                </a:solidFill>
                <a:latin typeface="Libre Baskerville" panose="020B0604020202020204" charset="0"/>
                <a:ea typeface="Calibri"/>
                <a:cs typeface="Calibri" pitchFamily="34" charset="0"/>
                <a:sym typeface="Calibri"/>
                <a:hlinkClick r:id="rId6"/>
              </a:rPr>
              <a:t>CID-NY ADA at 26 in New York City</a:t>
            </a:r>
            <a:endParaRPr lang="en-US" sz="1200" b="1" i="0" u="none" dirty="0">
              <a:solidFill>
                <a:schemeClr val="dk1"/>
              </a:solidFill>
              <a:latin typeface="Libre Baskerville" panose="020B0604020202020204" charset="0"/>
              <a:ea typeface="Calibri"/>
              <a:cs typeface="Calibri" pitchFamily="34" charset="0"/>
              <a:sym typeface="Calibri"/>
            </a:endParaRPr>
          </a:p>
          <a:p>
            <a:pPr marL="228600" indent="-228600">
              <a:buClr>
                <a:schemeClr val="dk1"/>
              </a:buClr>
              <a:buSzPct val="100000"/>
              <a:buFont typeface="Calibri"/>
              <a:buAutoNum type="arabicPeriod"/>
            </a:pPr>
            <a:r>
              <a:rPr lang="en-US" sz="1200" b="1" u="sng" dirty="0">
                <a:solidFill>
                  <a:schemeClr val="hlink"/>
                </a:solidFill>
                <a:latin typeface="Libre Baskerville" panose="020B0604020202020204" charset="0"/>
                <a:cs typeface="Calibri" pitchFamily="34" charset="0"/>
                <a:hlinkClick r:id="rId7"/>
              </a:rPr>
              <a:t>Annual Disability Statistics Compendium</a:t>
            </a:r>
          </a:p>
          <a:p>
            <a:pPr marL="228600" marR="0" lvl="0" indent="-228600" algn="l" rtl="0">
              <a:lnSpc>
                <a:spcPct val="100000"/>
              </a:lnSpc>
              <a:spcBef>
                <a:spcPts val="0"/>
              </a:spcBef>
              <a:spcAft>
                <a:spcPts val="0"/>
              </a:spcAft>
              <a:buClr>
                <a:schemeClr val="dk1"/>
              </a:buClr>
              <a:buSzPct val="100000"/>
              <a:buFont typeface="Calibri"/>
              <a:buAutoNum type="arabicPeriod"/>
            </a:pPr>
            <a:r>
              <a:rPr lang="en-US" sz="1200" b="1" dirty="0">
                <a:solidFill>
                  <a:schemeClr val="dk1"/>
                </a:solidFill>
                <a:latin typeface="Libre Baskerville" panose="020B0604020202020204" charset="0"/>
                <a:ea typeface="Calibri"/>
                <a:cs typeface="Calibri" pitchFamily="34" charset="0"/>
                <a:sym typeface="Calibri"/>
                <a:hlinkClick r:id="rId8"/>
              </a:rPr>
              <a:t>MOPD-NYC</a:t>
            </a:r>
            <a:r>
              <a:rPr lang="en-US" sz="1200" b="1" i="0" u="none" dirty="0">
                <a:solidFill>
                  <a:schemeClr val="dk1"/>
                </a:solidFill>
                <a:latin typeface="Libre Baskerville" panose="020B0604020202020204" charset="0"/>
                <a:ea typeface="Calibri"/>
                <a:cs typeface="Calibri" pitchFamily="34" charset="0"/>
                <a:sym typeface="Calibri"/>
                <a:hlinkClick r:id="rId8"/>
              </a:rPr>
              <a:t> PWDs Statistics Updated 2016</a:t>
            </a:r>
            <a:endParaRPr lang="en-US" sz="1200" b="1" i="0" u="none" dirty="0">
              <a:solidFill>
                <a:schemeClr val="dk1"/>
              </a:solidFill>
              <a:latin typeface="Libre Baskerville" panose="020B0604020202020204" charset="0"/>
              <a:ea typeface="Calibri"/>
              <a:cs typeface="Calibri" pitchFamily="34" charset="0"/>
              <a:sym typeface="Calibri"/>
            </a:endParaRPr>
          </a:p>
          <a:p>
            <a:pPr marL="228600" marR="0" lvl="0" indent="-228600" algn="l" rtl="0">
              <a:lnSpc>
                <a:spcPct val="100000"/>
              </a:lnSpc>
              <a:spcBef>
                <a:spcPts val="0"/>
              </a:spcBef>
              <a:spcAft>
                <a:spcPts val="0"/>
              </a:spcAft>
              <a:buClr>
                <a:schemeClr val="dk1"/>
              </a:buClr>
              <a:buSzPct val="100000"/>
              <a:buFont typeface="Calibri"/>
              <a:buAutoNum type="arabicPeriod"/>
            </a:pPr>
            <a:endParaRPr lang="en-US" sz="1200" b="1" i="0" u="none" dirty="0">
              <a:solidFill>
                <a:schemeClr val="dk1"/>
              </a:solidFill>
              <a:latin typeface="Libre Baskerville" panose="020B0604020202020204" charset="0"/>
              <a:ea typeface="Calibri"/>
              <a:cs typeface="Calibri" pitchFamily="34" charset="0"/>
              <a:sym typeface="Calibri"/>
            </a:endParaRPr>
          </a:p>
          <a:p>
            <a:pPr marL="228600" marR="0" lvl="0" indent="-228600" algn="l" rtl="0">
              <a:lnSpc>
                <a:spcPct val="100000"/>
              </a:lnSpc>
              <a:spcBef>
                <a:spcPts val="0"/>
              </a:spcBef>
              <a:spcAft>
                <a:spcPts val="0"/>
              </a:spcAft>
              <a:buClr>
                <a:schemeClr val="dk1"/>
              </a:buClr>
              <a:buSzPct val="100000"/>
              <a:buFont typeface="Arial"/>
              <a:buAutoNum type="arabicPeriod"/>
            </a:pPr>
            <a:endParaRPr lang="en-US" sz="1200" b="1" i="0" u="sng" dirty="0">
              <a:solidFill>
                <a:schemeClr val="hlink"/>
              </a:solidFill>
              <a:latin typeface="Libre Baskerville" panose="020B0604020202020204" charset="0"/>
              <a:cs typeface="Calibri" pitchFamily="34" charset="0"/>
              <a:sym typeface="Arial"/>
              <a:hlinkClick r:id="" action="ppaction://noaction"/>
            </a:endParaRPr>
          </a:p>
          <a:p>
            <a:pPr marL="228600" marR="0" lvl="0" indent="-228600" algn="l" rtl="0">
              <a:lnSpc>
                <a:spcPct val="100000"/>
              </a:lnSpc>
              <a:spcBef>
                <a:spcPts val="0"/>
              </a:spcBef>
              <a:spcAft>
                <a:spcPts val="0"/>
              </a:spcAft>
              <a:buClr>
                <a:schemeClr val="dk1"/>
              </a:buClr>
              <a:buSzPct val="100000"/>
              <a:buFont typeface="Arial"/>
              <a:buAutoNum type="arabicPeriod"/>
            </a:pPr>
            <a:endParaRPr lang="en-US" sz="1200" b="1" i="0" u="sng" dirty="0">
              <a:solidFill>
                <a:schemeClr val="hlink"/>
              </a:solidFill>
              <a:latin typeface="Libre Baskerville" panose="020B0604020202020204" charset="0"/>
              <a:cs typeface="Calibri" pitchFamily="34" charset="0"/>
              <a:sym typeface="Arial"/>
              <a:hlinkClick r:id="" action="ppaction://noaction"/>
            </a:endParaRPr>
          </a:p>
          <a:p>
            <a:pPr marL="228600" marR="0" lvl="0" indent="-228600" algn="l" rtl="0">
              <a:lnSpc>
                <a:spcPct val="100000"/>
              </a:lnSpc>
              <a:spcBef>
                <a:spcPts val="0"/>
              </a:spcBef>
              <a:spcAft>
                <a:spcPts val="0"/>
              </a:spcAft>
              <a:buClr>
                <a:schemeClr val="dk1"/>
              </a:buClr>
              <a:buSzPct val="100000"/>
              <a:buFont typeface="Arial"/>
              <a:buAutoNum type="arabicPeriod"/>
            </a:pPr>
            <a:endParaRPr lang="en-US" sz="1200" b="1" i="0" u="sng" dirty="0">
              <a:solidFill>
                <a:schemeClr val="hlink"/>
              </a:solidFill>
              <a:latin typeface="Libre Baskerville" panose="020B0604020202020204" charset="0"/>
              <a:cs typeface="Calibri" pitchFamily="34" charset="0"/>
              <a:sym typeface="Arial"/>
              <a:hlinkClick r:id="rId7"/>
            </a:endParaRPr>
          </a:p>
        </p:txBody>
      </p:sp>
    </p:spTree>
    <p:extLst>
      <p:ext uri="{BB962C8B-B14F-4D97-AF65-F5344CB8AC3E}">
        <p14:creationId xmlns:p14="http://schemas.microsoft.com/office/powerpoint/2010/main" val="2643551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C0C9E1-2A1E-442F-9AFD-C31FF4C4DF32}"/>
              </a:ext>
            </a:extLst>
          </p:cNvPr>
          <p:cNvSpPr>
            <a:spLocks noGrp="1"/>
          </p:cNvSpPr>
          <p:nvPr>
            <p:ph type="title"/>
          </p:nvPr>
        </p:nvSpPr>
        <p:spPr/>
        <p:txBody>
          <a:bodyPr/>
          <a:lstStyle/>
          <a:p>
            <a:pPr algn="r"/>
            <a:r>
              <a:rPr lang="en-US" sz="2400" b="1" dirty="0">
                <a:solidFill>
                  <a:schemeClr val="bg1"/>
                </a:solidFill>
                <a:latin typeface="Libre Baskerville" panose="020B0604020202020204" charset="0"/>
              </a:rPr>
              <a:t>Population by Disability Type </a:t>
            </a:r>
            <a:br>
              <a:rPr lang="en-US" sz="2400" b="1" dirty="0">
                <a:solidFill>
                  <a:schemeClr val="bg1"/>
                </a:solidFill>
                <a:latin typeface="Libre Baskerville" panose="020B0604020202020204" charset="0"/>
              </a:rPr>
            </a:br>
            <a:r>
              <a:rPr lang="en-US" sz="2400" b="1" dirty="0">
                <a:solidFill>
                  <a:schemeClr val="bg1"/>
                </a:solidFill>
                <a:latin typeface="Libre Baskerville" panose="020B0604020202020204" charset="0"/>
              </a:rPr>
              <a:t>New York City, 2014</a:t>
            </a:r>
          </a:p>
        </p:txBody>
      </p:sp>
      <p:sp>
        <p:nvSpPr>
          <p:cNvPr id="5" name="Text Placeholder 4">
            <a:extLst>
              <a:ext uri="{FF2B5EF4-FFF2-40B4-BE49-F238E27FC236}">
                <a16:creationId xmlns:a16="http://schemas.microsoft.com/office/drawing/2014/main" id="{37A35032-51BA-4E67-8AA3-8AACA4D0873C}"/>
              </a:ext>
            </a:extLst>
          </p:cNvPr>
          <p:cNvSpPr>
            <a:spLocks noGrp="1"/>
          </p:cNvSpPr>
          <p:nvPr>
            <p:ph type="body" idx="1"/>
          </p:nvPr>
        </p:nvSpPr>
        <p:spPr>
          <a:xfrm>
            <a:off x="457219" y="6434927"/>
            <a:ext cx="8229599" cy="276999"/>
          </a:xfrm>
        </p:spPr>
        <p:txBody>
          <a:bodyPr/>
          <a:lstStyle/>
          <a:p>
            <a:r>
              <a:rPr lang="en-US" sz="1200" dirty="0"/>
              <a:t>Sources: U.S. Census Bureau, 2014 American Community Survey-Public Use Microdata Sample Population Division-New York City Department of City Planning / </a:t>
            </a:r>
            <a:r>
              <a:rPr lang="en-US" sz="1200" dirty="0">
                <a:hlinkClick r:id="rId2"/>
              </a:rPr>
              <a:t>MOPD NYC People with Disabilities Statistics Updated 2016 </a:t>
            </a:r>
            <a:endParaRPr lang="en-US" sz="1200" dirty="0"/>
          </a:p>
        </p:txBody>
      </p:sp>
      <p:pic>
        <p:nvPicPr>
          <p:cNvPr id="7" name="Picture 6">
            <a:extLst>
              <a:ext uri="{FF2B5EF4-FFF2-40B4-BE49-F238E27FC236}">
                <a16:creationId xmlns:a16="http://schemas.microsoft.com/office/drawing/2014/main" id="{55BA6695-F39A-440A-B8C5-AD29C94C35E9}"/>
              </a:ext>
            </a:extLst>
          </p:cNvPr>
          <p:cNvPicPr>
            <a:picLocks noChangeAspect="1"/>
          </p:cNvPicPr>
          <p:nvPr/>
        </p:nvPicPr>
        <p:blipFill>
          <a:blip r:embed="rId3"/>
          <a:stretch>
            <a:fillRect/>
          </a:stretch>
        </p:blipFill>
        <p:spPr>
          <a:xfrm>
            <a:off x="457219" y="1320002"/>
            <a:ext cx="7877175" cy="5114925"/>
          </a:xfrm>
          <a:prstGeom prst="rect">
            <a:avLst/>
          </a:prstGeom>
        </p:spPr>
      </p:pic>
    </p:spTree>
    <p:extLst>
      <p:ext uri="{BB962C8B-B14F-4D97-AF65-F5344CB8AC3E}">
        <p14:creationId xmlns:p14="http://schemas.microsoft.com/office/powerpoint/2010/main" val="2345531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Shape 219"/>
          <p:cNvSpPr/>
          <p:nvPr/>
        </p:nvSpPr>
        <p:spPr>
          <a:xfrm>
            <a:off x="2545080" y="228603"/>
            <a:ext cx="6248400" cy="461700"/>
          </a:xfrm>
          <a:prstGeom prst="rect">
            <a:avLst/>
          </a:prstGeom>
          <a:noFill/>
          <a:ln>
            <a:noFill/>
          </a:ln>
        </p:spPr>
        <p:txBody>
          <a:bodyPr wrap="square" lIns="91416" tIns="45698" rIns="91416" bIns="45698" anchor="t" anchorCtr="0">
            <a:noAutofit/>
          </a:bodyPr>
          <a:lstStyle/>
          <a:p>
            <a:pPr indent="-41274" algn="r">
              <a:buClr>
                <a:schemeClr val="lt1"/>
              </a:buClr>
              <a:buSzPct val="25000"/>
            </a:pPr>
            <a:endParaRPr lang="en-US" sz="2400" b="1" dirty="0">
              <a:solidFill>
                <a:schemeClr val="lt1"/>
              </a:solidFill>
              <a:latin typeface="Libre Baskerville"/>
              <a:ea typeface="Libre Baskerville"/>
              <a:cs typeface="Libre Baskerville"/>
              <a:sym typeface="Libre Baskerville"/>
            </a:endParaRPr>
          </a:p>
        </p:txBody>
      </p:sp>
      <p:pic>
        <p:nvPicPr>
          <p:cNvPr id="220" name="Shape 220"/>
          <p:cNvPicPr preferRelativeResize="0"/>
          <p:nvPr/>
        </p:nvPicPr>
        <p:blipFill rotWithShape="1">
          <a:blip r:embed="rId3">
            <a:alphaModFix/>
          </a:blip>
          <a:srcRect/>
          <a:stretch/>
        </p:blipFill>
        <p:spPr>
          <a:xfrm>
            <a:off x="0" y="1202276"/>
            <a:ext cx="9106112" cy="5655725"/>
          </a:xfrm>
          <a:prstGeom prst="rect">
            <a:avLst/>
          </a:prstGeom>
          <a:noFill/>
          <a:ln>
            <a:noFill/>
          </a:ln>
        </p:spPr>
      </p:pic>
      <p:sp>
        <p:nvSpPr>
          <p:cNvPr id="2" name="Title 1">
            <a:extLst>
              <a:ext uri="{FF2B5EF4-FFF2-40B4-BE49-F238E27FC236}">
                <a16:creationId xmlns:a16="http://schemas.microsoft.com/office/drawing/2014/main" id="{16FC56E8-0E07-4BE9-88F6-DC47B33B8EAA}"/>
              </a:ext>
            </a:extLst>
          </p:cNvPr>
          <p:cNvSpPr>
            <a:spLocks noGrp="1"/>
          </p:cNvSpPr>
          <p:nvPr>
            <p:ph type="title" idx="4294967295"/>
          </p:nvPr>
        </p:nvSpPr>
        <p:spPr/>
        <p:txBody>
          <a:bodyPr/>
          <a:lstStyle/>
          <a:p>
            <a:pPr algn="r" rtl="0"/>
            <a:r>
              <a:rPr lang="en-US" sz="2400" b="1" i="0" dirty="0">
                <a:solidFill>
                  <a:srgbClr val="FFFFFF"/>
                </a:solidFill>
                <a:effectLst/>
                <a:latin typeface="Libre Baskerville" panose="020B0604020202020204" charset="0"/>
                <a:ea typeface="Libre Baskerville" panose="020B0604020202020204" charset="0"/>
                <a:cs typeface="Libre Baskerville" panose="020B0604020202020204" charset="0"/>
              </a:rPr>
              <a:t>People with Disabilities are </a:t>
            </a:r>
            <a:br>
              <a:rPr lang="en-US" sz="2400" b="1" i="0" dirty="0">
                <a:solidFill>
                  <a:srgbClr val="FFFFFF"/>
                </a:solidFill>
                <a:effectLst/>
                <a:latin typeface="Libre Baskerville" panose="020B0604020202020204" charset="0"/>
                <a:ea typeface="Libre Baskerville" panose="020B0604020202020204" charset="0"/>
                <a:cs typeface="Libre Baskerville" panose="020B0604020202020204" charset="0"/>
              </a:rPr>
            </a:br>
            <a:r>
              <a:rPr lang="en-US" sz="2400" b="1" i="0" dirty="0">
                <a:solidFill>
                  <a:srgbClr val="FFFFFF"/>
                </a:solidFill>
                <a:effectLst/>
                <a:latin typeface="Libre Baskerville" panose="020B0604020202020204" charset="0"/>
                <a:ea typeface="Libre Baskerville" panose="020B0604020202020204" charset="0"/>
                <a:cs typeface="Libre Baskerville" panose="020B0604020202020204" charset="0"/>
              </a:rPr>
              <a:t>the Poorest of the Poor</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Shape 254" descr="Image result for detroit mayor"/>
          <p:cNvSpPr/>
          <p:nvPr/>
        </p:nvSpPr>
        <p:spPr>
          <a:xfrm>
            <a:off x="155575" y="-144461"/>
            <a:ext cx="304800" cy="304801"/>
          </a:xfrm>
          <a:prstGeom prst="rect">
            <a:avLst/>
          </a:prstGeom>
          <a:noFill/>
          <a:ln>
            <a:noFill/>
          </a:ln>
        </p:spPr>
        <p:txBody>
          <a:bodyPr wrap="square" lIns="91416" tIns="45698" rIns="91416" bIns="45698" anchor="t" anchorCtr="0">
            <a:noAutofit/>
          </a:bodyPr>
          <a:lstStyle/>
          <a:p>
            <a:pPr indent="-114289">
              <a:buClr>
                <a:srgbClr val="000000"/>
              </a:buClr>
            </a:pPr>
            <a:endParaRPr sz="1900">
              <a:solidFill>
                <a:schemeClr val="dk1"/>
              </a:solidFill>
              <a:latin typeface="Calibri"/>
              <a:ea typeface="Calibri"/>
              <a:cs typeface="Calibri"/>
              <a:sym typeface="Calibri"/>
            </a:endParaRPr>
          </a:p>
        </p:txBody>
      </p:sp>
      <p:sp>
        <p:nvSpPr>
          <p:cNvPr id="255" name="Shape 255"/>
          <p:cNvSpPr txBox="1"/>
          <p:nvPr/>
        </p:nvSpPr>
        <p:spPr>
          <a:xfrm>
            <a:off x="155575" y="1365651"/>
            <a:ext cx="3892200" cy="5492400"/>
          </a:xfrm>
          <a:prstGeom prst="rect">
            <a:avLst/>
          </a:prstGeom>
          <a:noFill/>
          <a:ln>
            <a:noFill/>
          </a:ln>
        </p:spPr>
        <p:txBody>
          <a:bodyPr wrap="square" lIns="91266" tIns="91266" rIns="91266" bIns="91266" anchor="t" anchorCtr="0">
            <a:noAutofit/>
          </a:bodyPr>
          <a:lstStyle/>
          <a:p>
            <a:pPr indent="-114289">
              <a:lnSpc>
                <a:spcPct val="90000"/>
              </a:lnSpc>
              <a:buClr>
                <a:srgbClr val="000000"/>
              </a:buClr>
            </a:pPr>
            <a:endParaRPr sz="1900">
              <a:solidFill>
                <a:schemeClr val="dk1"/>
              </a:solidFill>
              <a:latin typeface="Libre Baskerville"/>
              <a:ea typeface="Libre Baskerville"/>
              <a:cs typeface="Libre Baskerville"/>
              <a:sym typeface="Libre Baskerville"/>
            </a:endParaRPr>
          </a:p>
          <a:p>
            <a:pPr indent="-114289">
              <a:lnSpc>
                <a:spcPct val="90000"/>
              </a:lnSpc>
              <a:buClr>
                <a:srgbClr val="000000"/>
              </a:buClr>
            </a:pPr>
            <a:endParaRPr sz="1900">
              <a:solidFill>
                <a:schemeClr val="dk1"/>
              </a:solidFill>
              <a:latin typeface="Libre Baskerville"/>
              <a:ea typeface="Libre Baskerville"/>
              <a:cs typeface="Libre Baskerville"/>
              <a:sym typeface="Libre Baskerville"/>
            </a:endParaRPr>
          </a:p>
          <a:p>
            <a:pPr marL="38098" indent="-38098">
              <a:lnSpc>
                <a:spcPct val="90000"/>
              </a:lnSpc>
              <a:buClr>
                <a:srgbClr val="000000"/>
              </a:buClr>
              <a:buSzPct val="100000"/>
              <a:buFont typeface="Libre Baskerville"/>
              <a:buChar char="❖"/>
            </a:pPr>
            <a:r>
              <a:rPr lang="en-US" sz="1900">
                <a:solidFill>
                  <a:schemeClr val="dk1"/>
                </a:solidFill>
                <a:latin typeface="Libre Baskerville"/>
                <a:ea typeface="Libre Baskerville"/>
                <a:cs typeface="Libre Baskerville"/>
                <a:sym typeface="Libre Baskerville"/>
              </a:rPr>
              <a:t>In total, there are 251,089 working-age women with disabilities living in New York City.</a:t>
            </a:r>
            <a:r>
              <a:rPr lang="en-US" sz="1900" baseline="30000">
                <a:solidFill>
                  <a:schemeClr val="dk1"/>
                </a:solidFill>
                <a:latin typeface="Libre Baskerville"/>
                <a:ea typeface="Libre Baskerville"/>
                <a:cs typeface="Libre Baskerville"/>
                <a:sym typeface="Libre Baskerville"/>
              </a:rPr>
              <a:t>1</a:t>
            </a:r>
          </a:p>
          <a:p>
            <a:pPr indent="-114289">
              <a:lnSpc>
                <a:spcPct val="90000"/>
              </a:lnSpc>
              <a:spcBef>
                <a:spcPts val="480"/>
              </a:spcBef>
              <a:buClr>
                <a:schemeClr val="dk1"/>
              </a:buClr>
            </a:pPr>
            <a:endParaRPr sz="1900">
              <a:latin typeface="Libre Baskerville"/>
              <a:ea typeface="Libre Baskerville"/>
              <a:cs typeface="Libre Baskerville"/>
              <a:sym typeface="Libre Baskerville"/>
            </a:endParaRPr>
          </a:p>
          <a:p>
            <a:pPr indent="-114289">
              <a:lnSpc>
                <a:spcPct val="90000"/>
              </a:lnSpc>
              <a:spcBef>
                <a:spcPts val="480"/>
              </a:spcBef>
              <a:buClr>
                <a:schemeClr val="dk1"/>
              </a:buClr>
            </a:pPr>
            <a:endParaRPr sz="1900">
              <a:latin typeface="Libre Baskerville"/>
              <a:ea typeface="Libre Baskerville"/>
              <a:cs typeface="Libre Baskerville"/>
              <a:sym typeface="Libre Baskerville"/>
            </a:endParaRPr>
          </a:p>
          <a:p>
            <a:pPr marL="38098" indent="-38098">
              <a:lnSpc>
                <a:spcPct val="90000"/>
              </a:lnSpc>
              <a:spcBef>
                <a:spcPts val="480"/>
              </a:spcBef>
              <a:buClr>
                <a:srgbClr val="000000"/>
              </a:buClr>
              <a:buSzPct val="100000"/>
              <a:buFont typeface="Libre Baskerville"/>
              <a:buChar char="❖"/>
            </a:pPr>
            <a:r>
              <a:rPr lang="en-US" sz="1900">
                <a:latin typeface="Libre Baskerville"/>
                <a:ea typeface="Libre Baskerville"/>
                <a:cs typeface="Libre Baskerville"/>
                <a:sym typeface="Libre Baskerville"/>
              </a:rPr>
              <a:t>In total, there are 111,236 women living in New York City aged 21-64 with a disability who have an income below the poverty level.</a:t>
            </a:r>
            <a:r>
              <a:rPr lang="en-US" sz="1900" baseline="30000">
                <a:latin typeface="Libre Baskerville"/>
                <a:ea typeface="Libre Baskerville"/>
                <a:cs typeface="Libre Baskerville"/>
                <a:sym typeface="Libre Baskerville"/>
              </a:rPr>
              <a:t>2</a:t>
            </a:r>
          </a:p>
          <a:p>
            <a:pPr indent="-152384">
              <a:lnSpc>
                <a:spcPct val="90000"/>
              </a:lnSpc>
              <a:spcBef>
                <a:spcPts val="480"/>
              </a:spcBef>
              <a:buClr>
                <a:srgbClr val="000000"/>
              </a:buClr>
            </a:pPr>
            <a:endParaRPr sz="2400">
              <a:latin typeface="Libre Baskerville"/>
              <a:ea typeface="Libre Baskerville"/>
              <a:cs typeface="Libre Baskerville"/>
              <a:sym typeface="Libre Baskerville"/>
            </a:endParaRPr>
          </a:p>
          <a:p>
            <a:pPr indent="-152384">
              <a:lnSpc>
                <a:spcPct val="90000"/>
              </a:lnSpc>
              <a:spcBef>
                <a:spcPts val="480"/>
              </a:spcBef>
              <a:buClr>
                <a:schemeClr val="dk1"/>
              </a:buClr>
            </a:pPr>
            <a:endParaRPr sz="2400" baseline="30000">
              <a:latin typeface="Libre Baskerville"/>
              <a:ea typeface="Libre Baskerville"/>
              <a:cs typeface="Libre Baskerville"/>
              <a:sym typeface="Libre Baskerville"/>
            </a:endParaRPr>
          </a:p>
          <a:p>
            <a:pPr indent="-152384">
              <a:lnSpc>
                <a:spcPct val="90000"/>
              </a:lnSpc>
              <a:spcBef>
                <a:spcPts val="480"/>
              </a:spcBef>
              <a:buClr>
                <a:schemeClr val="dk1"/>
              </a:buClr>
            </a:pPr>
            <a:endParaRPr sz="2400" baseline="30000">
              <a:latin typeface="Libre Baskerville"/>
              <a:ea typeface="Libre Baskerville"/>
              <a:cs typeface="Libre Baskerville"/>
              <a:sym typeface="Libre Baskerville"/>
            </a:endParaRPr>
          </a:p>
          <a:p>
            <a:pPr indent="-152384">
              <a:lnSpc>
                <a:spcPct val="90000"/>
              </a:lnSpc>
              <a:spcBef>
                <a:spcPts val="480"/>
              </a:spcBef>
              <a:buClr>
                <a:srgbClr val="000000"/>
              </a:buClr>
            </a:pPr>
            <a:endParaRPr sz="2400">
              <a:latin typeface="Libre Baskerville"/>
              <a:ea typeface="Libre Baskerville"/>
              <a:cs typeface="Libre Baskerville"/>
              <a:sym typeface="Libre Baskerville"/>
            </a:endParaRPr>
          </a:p>
          <a:p>
            <a:pPr indent="-152384">
              <a:buClr>
                <a:srgbClr val="000000"/>
              </a:buClr>
            </a:pPr>
            <a:endParaRPr sz="2400">
              <a:latin typeface="Libre Baskerville"/>
              <a:ea typeface="Libre Baskerville"/>
              <a:cs typeface="Libre Baskerville"/>
              <a:sym typeface="Libre Baskerville"/>
            </a:endParaRPr>
          </a:p>
        </p:txBody>
      </p:sp>
      <p:sp>
        <p:nvSpPr>
          <p:cNvPr id="256" name="Shape 256">
            <a:hlinkClick r:id="rId3"/>
          </p:cNvPr>
          <p:cNvSpPr txBox="1"/>
          <p:nvPr/>
        </p:nvSpPr>
        <p:spPr>
          <a:xfrm>
            <a:off x="155575" y="6362075"/>
            <a:ext cx="4022400" cy="219000"/>
          </a:xfrm>
          <a:prstGeom prst="rect">
            <a:avLst/>
          </a:prstGeom>
          <a:noFill/>
          <a:ln>
            <a:noFill/>
          </a:ln>
        </p:spPr>
        <p:txBody>
          <a:bodyPr wrap="square" lIns="91266" tIns="45622" rIns="91266" bIns="45622" anchor="t" anchorCtr="0">
            <a:noAutofit/>
          </a:bodyPr>
          <a:lstStyle/>
          <a:p>
            <a:pPr marL="228261" indent="-241751">
              <a:buClr>
                <a:schemeClr val="dk1"/>
              </a:buClr>
              <a:buSzPct val="25000"/>
            </a:pPr>
            <a:r>
              <a:rPr lang="en-US" sz="800">
                <a:solidFill>
                  <a:schemeClr val="dk1"/>
                </a:solidFill>
                <a:highlight>
                  <a:srgbClr val="FFFFFF"/>
                </a:highlight>
              </a:rPr>
              <a:t>1  U.S. Census Bureau, 2016 American Community Survey 1-Year Estimates</a:t>
            </a:r>
          </a:p>
          <a:p>
            <a:pPr indent="-13493">
              <a:buClr>
                <a:schemeClr val="dk1"/>
              </a:buClr>
              <a:buSzPct val="25000"/>
            </a:pPr>
            <a:r>
              <a:rPr lang="en-US" sz="800">
                <a:solidFill>
                  <a:schemeClr val="dk1"/>
                </a:solidFill>
                <a:highlight>
                  <a:srgbClr val="FFFFFF"/>
                </a:highlight>
              </a:rPr>
              <a:t>2 U.S. Census Bureau, 2005-2007 American Community Survey </a:t>
            </a:r>
          </a:p>
        </p:txBody>
      </p:sp>
      <p:sp>
        <p:nvSpPr>
          <p:cNvPr id="257" name="Shape 257"/>
          <p:cNvSpPr txBox="1"/>
          <p:nvPr/>
        </p:nvSpPr>
        <p:spPr>
          <a:xfrm>
            <a:off x="2019676" y="397565"/>
            <a:ext cx="6894000" cy="804300"/>
          </a:xfrm>
          <a:prstGeom prst="rect">
            <a:avLst/>
          </a:prstGeom>
          <a:noFill/>
          <a:ln>
            <a:noFill/>
          </a:ln>
        </p:spPr>
        <p:txBody>
          <a:bodyPr wrap="square" lIns="91416" tIns="91416" rIns="91416" bIns="91416" anchor="t" anchorCtr="0">
            <a:noAutofit/>
          </a:bodyPr>
          <a:lstStyle/>
          <a:p>
            <a:pPr indent="-152384" algn="r">
              <a:buClr>
                <a:srgbClr val="FFFFFF"/>
              </a:buClr>
              <a:buSzPct val="100000"/>
            </a:pPr>
            <a:endParaRPr lang="en-US" sz="2400" b="1" dirty="0">
              <a:solidFill>
                <a:srgbClr val="FFFFFF"/>
              </a:solidFill>
              <a:latin typeface="Libre Baskerville"/>
              <a:ea typeface="Libre Baskerville"/>
              <a:cs typeface="Libre Baskerville"/>
              <a:sym typeface="Libre Baskerville"/>
            </a:endParaRPr>
          </a:p>
        </p:txBody>
      </p:sp>
      <p:pic>
        <p:nvPicPr>
          <p:cNvPr id="258" name="Shape 258" descr="Related image"/>
          <p:cNvPicPr preferRelativeResize="0"/>
          <p:nvPr/>
        </p:nvPicPr>
        <p:blipFill rotWithShape="1">
          <a:blip r:embed="rId4">
            <a:alphaModFix/>
          </a:blip>
          <a:srcRect/>
          <a:stretch/>
        </p:blipFill>
        <p:spPr>
          <a:xfrm>
            <a:off x="4047777" y="2042681"/>
            <a:ext cx="4865899" cy="3249311"/>
          </a:xfrm>
          <a:prstGeom prst="rect">
            <a:avLst/>
          </a:prstGeom>
          <a:noFill/>
          <a:ln>
            <a:noFill/>
          </a:ln>
        </p:spPr>
      </p:pic>
      <p:sp>
        <p:nvSpPr>
          <p:cNvPr id="2" name="Title 1">
            <a:extLst>
              <a:ext uri="{FF2B5EF4-FFF2-40B4-BE49-F238E27FC236}">
                <a16:creationId xmlns:a16="http://schemas.microsoft.com/office/drawing/2014/main" id="{286BFF70-68A4-4203-908D-3FAE591906D1}"/>
              </a:ext>
            </a:extLst>
          </p:cNvPr>
          <p:cNvSpPr>
            <a:spLocks noGrp="1"/>
          </p:cNvSpPr>
          <p:nvPr>
            <p:ph type="title" idx="4294967295"/>
          </p:nvPr>
        </p:nvSpPr>
        <p:spPr/>
        <p:txBody>
          <a:bodyPr/>
          <a:lstStyle/>
          <a:p>
            <a:pPr algn="r" rtl="0"/>
            <a:r>
              <a:rPr lang="en-US" sz="2400" b="1" i="0" dirty="0">
                <a:solidFill>
                  <a:srgbClr val="FFFFFF"/>
                </a:solidFill>
                <a:effectLst/>
                <a:latin typeface="Libre Baskerville" panose="020B0604020202020204" charset="0"/>
                <a:ea typeface="Libre Baskerville" panose="020B0604020202020204" charset="0"/>
                <a:cs typeface="Libre Baskerville" panose="020B0604020202020204" charset="0"/>
              </a:rPr>
              <a:t>New York City Women </a:t>
            </a:r>
            <a:endParaRPr lang="en-US" dirty="0">
              <a:effectLst/>
            </a:endParaRPr>
          </a:p>
          <a:p>
            <a:endParaRPr lang="en-US" dirty="0"/>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TotalTime>
  <Words>2707</Words>
  <Application>Microsoft Office PowerPoint</Application>
  <PresentationFormat>On-screen Show (4:3)</PresentationFormat>
  <Paragraphs>297</Paragraphs>
  <Slides>40</Slides>
  <Notes>19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40</vt:i4>
      </vt:variant>
    </vt:vector>
  </HeadingPairs>
  <TitlesOfParts>
    <vt:vector size="51" baseType="lpstr">
      <vt:lpstr>Arial</vt:lpstr>
      <vt:lpstr>Verdana</vt:lpstr>
      <vt:lpstr>Trebuchet MS</vt:lpstr>
      <vt:lpstr>Calibri</vt:lpstr>
      <vt:lpstr>Fujiyama</vt:lpstr>
      <vt:lpstr>Wingdings</vt:lpstr>
      <vt:lpstr>Libre Baskerville</vt:lpstr>
      <vt:lpstr>Noto Sans Symbols</vt:lpstr>
      <vt:lpstr>1_Office Theme</vt:lpstr>
      <vt:lpstr>2_Office Theme</vt:lpstr>
      <vt:lpstr>Office Theme</vt:lpstr>
      <vt:lpstr>RespectAbility</vt:lpstr>
      <vt:lpstr>1 in 5 Americans</vt:lpstr>
      <vt:lpstr>51 percent of Americans</vt:lpstr>
      <vt:lpstr>Not All Disabilities Can Be Seen  </vt:lpstr>
      <vt:lpstr>Role Models with Disabilities </vt:lpstr>
      <vt:lpstr>New York City Stats</vt:lpstr>
      <vt:lpstr>Population by Disability Type  New York City, 2014</vt:lpstr>
      <vt:lpstr>People with Disabilities are  the Poorest of the Poor</vt:lpstr>
      <vt:lpstr>New York City Women  </vt:lpstr>
      <vt:lpstr>Intersectionality in  New York City Women </vt:lpstr>
      <vt:lpstr>High School Graduation Rates in NYC</vt:lpstr>
      <vt:lpstr>Vast Majority Outside the Workforce </vt:lpstr>
      <vt:lpstr>That is where WIOA comes in…</vt:lpstr>
      <vt:lpstr>Discussion Time:  </vt:lpstr>
      <vt:lpstr>People with Disabilities can Succeed in Healthcare Jobs </vt:lpstr>
      <vt:lpstr>Jobs in Government </vt:lpstr>
      <vt:lpstr>People with Disabilities  and the Hospitality Industry</vt:lpstr>
      <vt:lpstr>Sector Strategies – Gov’t Contractors</vt:lpstr>
      <vt:lpstr>Jobs in Entertainment / Culture</vt:lpstr>
      <vt:lpstr>People with Disabilities CAN Succeed </vt:lpstr>
      <vt:lpstr>One Common Goal: Employment </vt:lpstr>
      <vt:lpstr>MOPD NYC: ATWORK</vt:lpstr>
      <vt:lpstr>NYC Leadership - Accessible NYC </vt:lpstr>
      <vt:lpstr>Resources on Learning Disabilities</vt:lpstr>
      <vt:lpstr>Putting Free Resources to Work</vt:lpstr>
      <vt:lpstr>Rubistar: http://rubistar.4teachers.org/index.php </vt:lpstr>
      <vt:lpstr>PowerPoint Presentation</vt:lpstr>
      <vt:lpstr>PowerPoint Presentation</vt:lpstr>
      <vt:lpstr>Accommodations &amp; Supports</vt:lpstr>
      <vt:lpstr>Use Pictures instead of Words</vt:lpstr>
      <vt:lpstr>Counting Cart to establish  accuracy and efficiency!</vt:lpstr>
      <vt:lpstr>Inclusive Training Resources to Promote Skills</vt:lpstr>
      <vt:lpstr>Office of Disability  Employment Policy (ODEP)</vt:lpstr>
      <vt:lpstr>ODEP Workforce Resources: LEAD Center</vt:lpstr>
      <vt:lpstr>ODEP Youth Resources: NCWD</vt:lpstr>
      <vt:lpstr>Technology Resources: PEAT</vt:lpstr>
      <vt:lpstr>Employer Resources</vt:lpstr>
      <vt:lpstr>Accommodations Resources</vt:lpstr>
      <vt:lpstr>Finding Inclusive Employers </vt:lpstr>
      <vt:lpstr>Resources / 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Local Admin</dc:creator>
  <cp:lastModifiedBy>Philip Kahn-Pauli</cp:lastModifiedBy>
  <cp:revision>46</cp:revision>
  <dcterms:modified xsi:type="dcterms:W3CDTF">2017-11-03T20:07:16Z</dcterms:modified>
</cp:coreProperties>
</file>