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Lst>
  <p:notesMasterIdLst>
    <p:notesMasterId r:id="rId30"/>
  </p:notesMasterIdLst>
  <p:sldIdLst>
    <p:sldId id="256" r:id="rId3"/>
    <p:sldId id="290" r:id="rId4"/>
    <p:sldId id="318" r:id="rId5"/>
    <p:sldId id="335" r:id="rId6"/>
    <p:sldId id="331" r:id="rId7"/>
    <p:sldId id="330" r:id="rId8"/>
    <p:sldId id="332" r:id="rId9"/>
    <p:sldId id="346" r:id="rId10"/>
    <p:sldId id="336" r:id="rId11"/>
    <p:sldId id="312" r:id="rId12"/>
    <p:sldId id="314" r:id="rId13"/>
    <p:sldId id="338" r:id="rId14"/>
    <p:sldId id="308" r:id="rId15"/>
    <p:sldId id="337" r:id="rId16"/>
    <p:sldId id="334" r:id="rId17"/>
    <p:sldId id="343" r:id="rId18"/>
    <p:sldId id="342" r:id="rId19"/>
    <p:sldId id="344" r:id="rId20"/>
    <p:sldId id="324" r:id="rId21"/>
    <p:sldId id="325" r:id="rId22"/>
    <p:sldId id="341" r:id="rId23"/>
    <p:sldId id="347" r:id="rId24"/>
    <p:sldId id="327" r:id="rId25"/>
    <p:sldId id="345" r:id="rId26"/>
    <p:sldId id="340" r:id="rId27"/>
    <p:sldId id="268" r:id="rId28"/>
    <p:sldId id="317" r:id="rId2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FDFF"/>
    <a:srgbClr val="FF40FF"/>
    <a:srgbClr val="011893"/>
    <a:srgbClr val="8EFA00"/>
    <a:srgbClr val="4E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9BF147BF-333E-4F3D-8B18-CD0FC64490F9}">
  <a:tblStyle styleId="{9BF147BF-333E-4F3D-8B18-CD0FC64490F9}" styleName="Table_0"/>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1478"/>
  </p:normalViewPr>
  <p:slideViewPr>
    <p:cSldViewPr snapToGrid="0" snapToObjects="1">
      <p:cViewPr varScale="1">
        <p:scale>
          <a:sx n="66" d="100"/>
          <a:sy n="66" d="100"/>
        </p:scale>
        <p:origin x="1506" y="5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None/>
              <a:defRPr sz="12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1792247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artbeyondsight.org/dic/disability-statistics-and-demographic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ensus.gov/newsroom/releases/archives/miscellaneous/cb12-134.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disabilitystatistics.org/sources.cfm?n=3#ac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32" name="Shape 2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Font typeface="Arial"/>
              <a:buNone/>
            </a:pPr>
            <a:r>
              <a:rPr lang="en-US" sz="1800" b="0" i="0" u="none" strike="noStrike" cap="none" dirty="0"/>
              <a:t>SOURCES </a:t>
            </a:r>
          </a:p>
          <a:p>
            <a:pPr marL="0" marR="0" lvl="0" indent="0" algn="l" rtl="0">
              <a:spcBef>
                <a:spcPts val="0"/>
              </a:spcBef>
              <a:spcAft>
                <a:spcPts val="0"/>
              </a:spcAft>
              <a:buSzPct val="25000"/>
              <a:buFont typeface="Arial"/>
              <a:buNone/>
            </a:pPr>
            <a:r>
              <a:rPr lang="en-US" sz="1800" b="0" i="0" u="none" strike="noStrike" cap="none" dirty="0"/>
              <a:t>Significant Industries: A Report to the Workforce Development System: </a:t>
            </a:r>
          </a:p>
          <a:p>
            <a:pPr marL="0" marR="0" lvl="0" indent="0" algn="l" rtl="0">
              <a:spcBef>
                <a:spcPts val="0"/>
              </a:spcBef>
              <a:spcAft>
                <a:spcPts val="0"/>
              </a:spcAft>
              <a:buSzPct val="25000"/>
              <a:buFont typeface="Arial"/>
              <a:buNone/>
            </a:pPr>
            <a:r>
              <a:rPr lang="en-US" sz="1800" b="0" i="0" u="none" strike="noStrike" cap="none" dirty="0"/>
              <a:t>https://</a:t>
            </a:r>
            <a:r>
              <a:rPr lang="en-US" sz="1800" b="0" i="0" u="none" strike="noStrike" cap="none" dirty="0" err="1"/>
              <a:t>labor.ny.gov</a:t>
            </a:r>
            <a:r>
              <a:rPr lang="en-US" sz="1800" b="0" i="0" u="none" strike="noStrike" cap="none" dirty="0"/>
              <a:t>/stats/PDFs/Significant-Industries-Capital-</a:t>
            </a:r>
            <a:r>
              <a:rPr lang="en-US" sz="1800" b="0" i="0" u="none" strike="noStrike" cap="none" dirty="0" err="1"/>
              <a:t>Region.pdf</a:t>
            </a:r>
            <a:endParaRPr lang="en-US" sz="1800" b="0" i="0" u="none" strike="noStrike" cap="none" dirty="0"/>
          </a:p>
          <a:p>
            <a:pPr marL="0" marR="0" lvl="0" indent="0" algn="l" rtl="0">
              <a:spcBef>
                <a:spcPts val="0"/>
              </a:spcBef>
              <a:spcAft>
                <a:spcPts val="0"/>
              </a:spcAft>
              <a:buSzPct val="25000"/>
              <a:buFont typeface="Arial"/>
              <a:buNone/>
            </a:pPr>
            <a:r>
              <a:rPr lang="en-US" sz="1800" b="0" i="0" u="none" strike="noStrike" cap="none" dirty="0" err="1"/>
              <a:t>AccessibeNYC</a:t>
            </a:r>
            <a:r>
              <a:rPr lang="en-US" sz="1800" b="0" i="0" u="none" strike="noStrike" cap="none" dirty="0"/>
              <a:t> (2016): http://</a:t>
            </a:r>
            <a:r>
              <a:rPr lang="en-US" sz="1800" b="0" i="0" u="none" strike="noStrike" cap="none" dirty="0" err="1"/>
              <a:t>www.nyc.gov</a:t>
            </a:r>
            <a:r>
              <a:rPr lang="en-US" sz="1800" b="0" i="0" u="none" strike="noStrike" cap="none" dirty="0"/>
              <a:t>/html/</a:t>
            </a:r>
            <a:r>
              <a:rPr lang="en-US" sz="1800" b="0" i="0" u="none" strike="noStrike" cap="none" dirty="0" err="1"/>
              <a:t>mopd</a:t>
            </a:r>
            <a:r>
              <a:rPr lang="en-US" sz="1800" b="0" i="0" u="none" strike="noStrike" cap="none" dirty="0"/>
              <a:t>/downloads/pdf/</a:t>
            </a:r>
            <a:r>
              <a:rPr lang="en-US" sz="1800" b="0" i="0" u="none" strike="noStrike" cap="none" dirty="0" err="1"/>
              <a:t>ACCESS_NYC_updated.pdf</a:t>
            </a:r>
            <a:endParaRPr lang="en-US" sz="1800" b="0" i="0" u="none" strike="noStrike" cap="none" dirty="0"/>
          </a:p>
          <a:p>
            <a:pPr marL="0" marR="0" lvl="0" indent="0" algn="l" rtl="0">
              <a:spcBef>
                <a:spcPts val="0"/>
              </a:spcBef>
              <a:spcAft>
                <a:spcPts val="0"/>
              </a:spcAft>
              <a:buSzPct val="25000"/>
              <a:buFont typeface="Arial"/>
              <a:buNone/>
            </a:pPr>
            <a:r>
              <a:rPr lang="en-US" sz="1800" b="0" i="0" u="none" strike="noStrike" cap="none" dirty="0" err="1"/>
              <a:t>RespectAbility</a:t>
            </a:r>
            <a:r>
              <a:rPr lang="en-US" sz="1800" b="0" i="0" u="none" strike="noStrike" cap="none" dirty="0"/>
              <a:t> Public</a:t>
            </a:r>
            <a:r>
              <a:rPr lang="en-US" sz="1800" b="0" i="0" u="none" strike="noStrike" cap="none" baseline="0" dirty="0"/>
              <a:t> Comments (2016): http://</a:t>
            </a:r>
            <a:r>
              <a:rPr lang="en-US" sz="1800" b="0" i="0" u="none" strike="noStrike" cap="none" baseline="0" dirty="0" err="1"/>
              <a:t>respectabilityusa.com</a:t>
            </a:r>
            <a:r>
              <a:rPr lang="en-US" sz="1800" b="0" i="0" u="none" strike="noStrike" cap="none" baseline="0" dirty="0"/>
              <a:t>/Resources/RespectAbiltiy%20NY%20WIOA%20State%20Plan%20Comments.pdf</a:t>
            </a:r>
          </a:p>
          <a:p>
            <a:pPr marL="0" marR="0" lvl="0" indent="0" algn="l" defTabSz="914400" rtl="0" eaLnBrk="1" fontAlgn="auto" latinLnBrk="0" hangingPunct="1">
              <a:lnSpc>
                <a:spcPct val="100000"/>
              </a:lnSpc>
              <a:spcBef>
                <a:spcPts val="0"/>
              </a:spcBef>
              <a:spcAft>
                <a:spcPts val="0"/>
              </a:spcAft>
              <a:buClrTx/>
              <a:buSzPct val="25000"/>
              <a:buFont typeface="Arial"/>
              <a:buNone/>
              <a:tabLst/>
              <a:defRPr/>
            </a:pPr>
            <a:r>
              <a:rPr lang="en-US" sz="1800" b="0" i="0" u="none" strike="noStrike" cap="none" baseline="0" dirty="0"/>
              <a:t>Bureau of Labor Statistics (2016): </a:t>
            </a:r>
            <a:r>
              <a:rPr lang="en-US" sz="1800" b="0" i="0" u="none" strike="noStrike" kern="1200" cap="none" dirty="0">
                <a:solidFill>
                  <a:schemeClr val="tx1"/>
                </a:solidFill>
                <a:effectLst/>
                <a:latin typeface="+mn-lt"/>
                <a:ea typeface="+mn-ea"/>
                <a:cs typeface="+mn-cs"/>
              </a:rPr>
              <a:t>https://</a:t>
            </a:r>
            <a:r>
              <a:rPr lang="en-US" sz="1800" b="0" i="0" u="none" strike="noStrike" kern="1200" cap="none" dirty="0" err="1">
                <a:solidFill>
                  <a:schemeClr val="tx1"/>
                </a:solidFill>
                <a:effectLst/>
                <a:latin typeface="+mn-lt"/>
                <a:ea typeface="+mn-ea"/>
                <a:cs typeface="+mn-cs"/>
              </a:rPr>
              <a:t>www.bls.gov</a:t>
            </a:r>
            <a:r>
              <a:rPr lang="en-US" sz="1800" b="0" i="0" u="none" strike="noStrike" kern="1200" cap="none" dirty="0">
                <a:solidFill>
                  <a:schemeClr val="tx1"/>
                </a:solidFill>
                <a:effectLst/>
                <a:latin typeface="+mn-lt"/>
                <a:ea typeface="+mn-ea"/>
                <a:cs typeface="+mn-cs"/>
              </a:rPr>
              <a:t>/</a:t>
            </a:r>
            <a:r>
              <a:rPr lang="en-US" sz="1800" b="0" i="0" u="none" strike="noStrike" kern="1200" cap="none" dirty="0" err="1">
                <a:solidFill>
                  <a:schemeClr val="tx1"/>
                </a:solidFill>
                <a:effectLst/>
                <a:latin typeface="+mn-lt"/>
                <a:ea typeface="+mn-ea"/>
                <a:cs typeface="+mn-cs"/>
              </a:rPr>
              <a:t>news.release</a:t>
            </a:r>
            <a:r>
              <a:rPr lang="en-US" sz="1800" b="0" i="0" u="none" strike="noStrike" kern="1200" cap="none" dirty="0">
                <a:solidFill>
                  <a:schemeClr val="tx1"/>
                </a:solidFill>
                <a:effectLst/>
                <a:latin typeface="+mn-lt"/>
                <a:ea typeface="+mn-ea"/>
                <a:cs typeface="+mn-cs"/>
              </a:rPr>
              <a:t>/disabl.nr0.htm</a:t>
            </a:r>
          </a:p>
          <a:p>
            <a:pPr marL="0" marR="0" lvl="0" indent="0" algn="l" defTabSz="914400" rtl="0" eaLnBrk="1" fontAlgn="auto" latinLnBrk="0" hangingPunct="1">
              <a:lnSpc>
                <a:spcPct val="100000"/>
              </a:lnSpc>
              <a:spcBef>
                <a:spcPts val="0"/>
              </a:spcBef>
              <a:spcAft>
                <a:spcPts val="0"/>
              </a:spcAft>
              <a:buClrTx/>
              <a:buSzPct val="25000"/>
              <a:buFont typeface="Arial"/>
              <a:buNone/>
              <a:tabLst/>
              <a:defRPr/>
            </a:pPr>
            <a:r>
              <a:rPr lang="en-US" sz="1800" b="0" i="0" u="none" strike="noStrike" cap="none" dirty="0"/>
              <a:t>Art Beyond Sight</a:t>
            </a:r>
            <a:r>
              <a:rPr lang="en-US" sz="1800" b="0" i="0" u="none" strike="noStrike" cap="none" baseline="0" dirty="0"/>
              <a:t> (2013)</a:t>
            </a:r>
            <a:r>
              <a:rPr lang="en-US" sz="1800" b="0" i="0" u="none" strike="noStrike" cap="none" dirty="0"/>
              <a:t>: </a:t>
            </a:r>
            <a:r>
              <a:rPr lang="en-US" sz="1800" b="0" i="0" u="sng" strike="noStrike" kern="1200" cap="none" dirty="0">
                <a:solidFill>
                  <a:schemeClr val="tx1"/>
                </a:solidFill>
                <a:effectLst/>
                <a:latin typeface="+mn-lt"/>
                <a:ea typeface="+mn-ea"/>
                <a:cs typeface="+mn-cs"/>
                <a:hlinkClick r:id="rId3"/>
              </a:rPr>
              <a:t>http://www.artbeyondsight.org/dic/disability-statistics-and-demographics/</a:t>
            </a:r>
            <a:endParaRPr lang="en-US" sz="1800" b="0" i="0" u="sng" strike="noStrike" kern="1200" cap="none"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ct val="25000"/>
              <a:buFont typeface="Arial"/>
              <a:buNone/>
              <a:tabLst/>
              <a:defRPr/>
            </a:pPr>
            <a:r>
              <a:rPr lang="en-US" sz="1800" b="0" i="0" u="none" strike="noStrike" kern="1200" cap="none" dirty="0" err="1">
                <a:solidFill>
                  <a:schemeClr val="tx1"/>
                </a:solidFill>
                <a:effectLst/>
                <a:latin typeface="+mn-lt"/>
                <a:ea typeface="+mn-ea"/>
                <a:cs typeface="+mn-cs"/>
              </a:rPr>
              <a:t>FrameWorks</a:t>
            </a:r>
            <a:r>
              <a:rPr lang="en-US" sz="1800" b="0" i="0" u="none" strike="noStrike" kern="1200" cap="none" dirty="0">
                <a:solidFill>
                  <a:schemeClr val="tx1"/>
                </a:solidFill>
                <a:effectLst/>
                <a:latin typeface="+mn-lt"/>
                <a:ea typeface="+mn-ea"/>
                <a:cs typeface="+mn-cs"/>
              </a:rPr>
              <a:t> Institute (2016):</a:t>
            </a:r>
            <a:r>
              <a:rPr lang="en-US" sz="1800" b="0" i="0" u="none" strike="noStrike" kern="1200" cap="none" baseline="0" dirty="0">
                <a:solidFill>
                  <a:schemeClr val="tx1"/>
                </a:solidFill>
                <a:effectLst/>
                <a:latin typeface="+mn-lt"/>
                <a:ea typeface="+mn-ea"/>
                <a:cs typeface="+mn-cs"/>
              </a:rPr>
              <a:t> http://</a:t>
            </a:r>
            <a:r>
              <a:rPr lang="en-US" sz="1800" b="0" i="0" u="none" strike="noStrike" kern="1200" cap="none" baseline="0" dirty="0" err="1">
                <a:solidFill>
                  <a:schemeClr val="tx1"/>
                </a:solidFill>
                <a:effectLst/>
                <a:latin typeface="+mn-lt"/>
                <a:ea typeface="+mn-ea"/>
                <a:cs typeface="+mn-cs"/>
              </a:rPr>
              <a:t>files.constantcontact.com</a:t>
            </a:r>
            <a:r>
              <a:rPr lang="en-US" sz="1800" b="0" i="0" u="none" strike="noStrike" kern="1200" cap="none" baseline="0" dirty="0">
                <a:solidFill>
                  <a:schemeClr val="tx1"/>
                </a:solidFill>
                <a:effectLst/>
                <a:latin typeface="+mn-lt"/>
                <a:ea typeface="+mn-ea"/>
                <a:cs typeface="+mn-cs"/>
              </a:rPr>
              <a:t>/34889ab5001/d62d451c-ddff-4d24-b517-c8576cc91f31.pdf</a:t>
            </a:r>
          </a:p>
          <a:p>
            <a:pPr marL="0" marR="0" lvl="0" indent="0" algn="l" defTabSz="914400" rtl="0" eaLnBrk="1" fontAlgn="auto" latinLnBrk="0" hangingPunct="1">
              <a:lnSpc>
                <a:spcPct val="100000"/>
              </a:lnSpc>
              <a:spcBef>
                <a:spcPts val="0"/>
              </a:spcBef>
              <a:spcAft>
                <a:spcPts val="0"/>
              </a:spcAft>
              <a:buClrTx/>
              <a:buSzPct val="25000"/>
              <a:buFont typeface="Arial"/>
              <a:buNone/>
              <a:tabLst/>
              <a:defRPr/>
            </a:pPr>
            <a:r>
              <a:rPr lang="en-US" sz="1800" b="0" i="0" u="none" strike="noStrike" kern="1200" cap="none" dirty="0">
                <a:solidFill>
                  <a:schemeClr val="tx1"/>
                </a:solidFill>
                <a:effectLst/>
                <a:latin typeface="+mn-lt"/>
                <a:ea typeface="+mn-ea"/>
                <a:cs typeface="+mn-cs"/>
              </a:rPr>
              <a:t>MOPD (2016): New York City People with Disabilities Statistics Updated 2016 PowerPoint</a:t>
            </a:r>
            <a:r>
              <a:rPr lang="en-US" sz="1800" b="0" i="0" u="none" strike="noStrike" kern="1200" cap="none" baseline="0" dirty="0">
                <a:solidFill>
                  <a:schemeClr val="tx1"/>
                </a:solidFill>
                <a:effectLst/>
                <a:latin typeface="+mn-lt"/>
                <a:ea typeface="+mn-ea"/>
                <a:cs typeface="+mn-cs"/>
              </a:rPr>
              <a:t> Slides</a:t>
            </a:r>
          </a:p>
          <a:p>
            <a:pPr marL="0" marR="0" lvl="0" indent="0" algn="l" defTabSz="914400" rtl="0" eaLnBrk="1" fontAlgn="auto" latinLnBrk="0" hangingPunct="1">
              <a:lnSpc>
                <a:spcPct val="100000"/>
              </a:lnSpc>
              <a:spcBef>
                <a:spcPts val="0"/>
              </a:spcBef>
              <a:spcAft>
                <a:spcPts val="0"/>
              </a:spcAft>
              <a:buClrTx/>
              <a:buSzPct val="25000"/>
              <a:buFont typeface="Arial"/>
              <a:buNone/>
              <a:tabLst/>
              <a:defRPr/>
            </a:pPr>
            <a:r>
              <a:rPr lang="en-US" sz="1800" b="0" i="0" u="none" strike="noStrike" kern="1200" cap="none" baseline="0" dirty="0">
                <a:solidFill>
                  <a:schemeClr val="tx1"/>
                </a:solidFill>
                <a:effectLst/>
                <a:latin typeface="+mn-lt"/>
                <a:ea typeface="+mn-ea"/>
                <a:cs typeface="+mn-cs"/>
              </a:rPr>
              <a:t>National Governors Association (NGA): https://</a:t>
            </a:r>
            <a:r>
              <a:rPr lang="en-US" sz="1800" b="0" i="0" u="none" strike="noStrike" kern="1200" cap="none" baseline="0" dirty="0" err="1">
                <a:solidFill>
                  <a:schemeClr val="tx1"/>
                </a:solidFill>
                <a:effectLst/>
                <a:latin typeface="+mn-lt"/>
                <a:ea typeface="+mn-ea"/>
                <a:cs typeface="+mn-cs"/>
              </a:rPr>
              <a:t>www.nga.org</a:t>
            </a:r>
            <a:r>
              <a:rPr lang="en-US" sz="1800" b="0" i="0" u="none" strike="noStrike" kern="1200" cap="none" baseline="0" dirty="0">
                <a:solidFill>
                  <a:schemeClr val="tx1"/>
                </a:solidFill>
                <a:effectLst/>
                <a:latin typeface="+mn-lt"/>
                <a:ea typeface="+mn-ea"/>
                <a:cs typeface="+mn-cs"/>
              </a:rPr>
              <a:t>/files/live/sites/NGA/files/pdf/2013/NGA_2013BetterBottomLineWeb.pdf</a:t>
            </a:r>
          </a:p>
          <a:p>
            <a:pPr marL="0" marR="0" lvl="0" indent="0" algn="l" defTabSz="914400" rtl="0" eaLnBrk="1" fontAlgn="auto" latinLnBrk="0" hangingPunct="1">
              <a:lnSpc>
                <a:spcPct val="100000"/>
              </a:lnSpc>
              <a:spcBef>
                <a:spcPts val="0"/>
              </a:spcBef>
              <a:spcAft>
                <a:spcPts val="0"/>
              </a:spcAft>
              <a:buClrTx/>
              <a:buSzPct val="25000"/>
              <a:buFont typeface="Arial"/>
              <a:buNone/>
              <a:tabLst/>
              <a:defRPr/>
            </a:pPr>
            <a:r>
              <a:rPr lang="en-US" sz="1800" b="0" i="0" u="none" strike="noStrike" kern="1200" cap="none" baseline="0" dirty="0">
                <a:solidFill>
                  <a:schemeClr val="tx1"/>
                </a:solidFill>
                <a:effectLst/>
                <a:latin typeface="+mn-lt"/>
                <a:ea typeface="+mn-ea"/>
                <a:cs typeface="+mn-cs"/>
              </a:rPr>
              <a:t>The Council of State Governments and National Conference of State Legislatures (2016): http://</a:t>
            </a:r>
            <a:r>
              <a:rPr lang="en-US" sz="1800" b="0" i="0" u="none" strike="noStrike" kern="1200" cap="none" baseline="0" dirty="0" err="1">
                <a:solidFill>
                  <a:schemeClr val="tx1"/>
                </a:solidFill>
                <a:effectLst/>
                <a:latin typeface="+mn-lt"/>
                <a:ea typeface="+mn-ea"/>
                <a:cs typeface="+mn-cs"/>
              </a:rPr>
              <a:t>www.csg.org</a:t>
            </a:r>
            <a:r>
              <a:rPr lang="en-US" sz="1800" b="0" i="0" u="none" strike="noStrike" kern="1200" cap="none" baseline="0" dirty="0">
                <a:solidFill>
                  <a:schemeClr val="tx1"/>
                </a:solidFill>
                <a:effectLst/>
                <a:latin typeface="+mn-lt"/>
                <a:ea typeface="+mn-ea"/>
                <a:cs typeface="+mn-cs"/>
              </a:rPr>
              <a:t>/NTPWD/documents/SEED_Report_2016.pdf</a:t>
            </a:r>
            <a:endParaRPr lang="en-US" sz="1800" b="0" i="0" u="none" strike="noStrike" kern="1200" cap="none" dirty="0">
              <a:solidFill>
                <a:schemeClr val="tx1"/>
              </a:solidFill>
              <a:effectLst/>
              <a:latin typeface="+mn-lt"/>
              <a:ea typeface="+mn-ea"/>
              <a:cs typeface="+mn-cs"/>
            </a:endParaRPr>
          </a:p>
          <a:p>
            <a:pPr marL="0" marR="0" lvl="0" indent="0" algn="l" rtl="0">
              <a:spcBef>
                <a:spcPts val="0"/>
              </a:spcBef>
              <a:spcAft>
                <a:spcPts val="0"/>
              </a:spcAft>
              <a:buSzPct val="25000"/>
              <a:buFont typeface="Arial"/>
              <a:buNone/>
            </a:pPr>
            <a:endParaRPr lang="en-US" sz="1800" b="0" i="0" u="none" strike="noStrike" cap="non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7413"/>
          </a:xfrm>
        </p:spPr>
      </p:sp>
      <p:sp>
        <p:nvSpPr>
          <p:cNvPr id="3" name="Notes Placeholder 2"/>
          <p:cNvSpPr>
            <a:spLocks noGrp="1"/>
          </p:cNvSpPr>
          <p:nvPr>
            <p:ph type="body" idx="1"/>
          </p:nvPr>
        </p:nvSpPr>
        <p:spPr/>
        <p:txBody>
          <a:bodyPr/>
          <a:lstStyle/>
          <a:p>
            <a:r>
              <a:rPr lang="en-US" dirty="0"/>
              <a:t>"1 in 5 Americans have a disability. 56.7 Americans have a disability, 8.1 million difficulty seeing, 7.6 million difficulty hearing."</a:t>
            </a:r>
          </a:p>
          <a:p>
            <a:endParaRPr lang="en-US" dirty="0"/>
          </a:p>
          <a:p>
            <a:r>
              <a:rPr lang="en-US" dirty="0"/>
              <a:t>Source: </a:t>
            </a:r>
            <a:r>
              <a:rPr lang="en-US" dirty="0">
                <a:hlinkClick r:id="rId3"/>
              </a:rPr>
              <a:t>U.S. Census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312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www.nyc.gov</a:t>
            </a:r>
            <a:r>
              <a:rPr lang="en-US" dirty="0"/>
              <a:t>/html/</a:t>
            </a:r>
            <a:r>
              <a:rPr lang="en-US" dirty="0" err="1"/>
              <a:t>mopd</a:t>
            </a:r>
            <a:r>
              <a:rPr lang="en-US" dirty="0"/>
              <a:t>/downloads/pdf/</a:t>
            </a:r>
            <a:r>
              <a:rPr lang="en-US" dirty="0" err="1"/>
              <a:t>ACCESS_NYC_updated.pdf</a:t>
            </a:r>
            <a:endParaRPr lang="en-US" dirty="0"/>
          </a:p>
          <a:p>
            <a:r>
              <a:rPr lang="en-US" dirty="0"/>
              <a:t>http://</a:t>
            </a:r>
            <a:r>
              <a:rPr lang="en-US" dirty="0" err="1"/>
              <a:t>respectabilityusa.com</a:t>
            </a:r>
            <a:r>
              <a:rPr lang="en-US" dirty="0"/>
              <a:t>/Resources/RespectAbiltiy%20NY%20WIOA%20State%20Plan%20Comments.pdf</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02357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7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solidFill>
                  <a:prstClr val="black"/>
                </a:solidFill>
                <a:latin typeface="Calibri"/>
                <a:ea typeface="Calibri"/>
                <a:cs typeface="Calibri"/>
                <a:sym typeface="Calibri"/>
              </a:rPr>
              <a:pPr>
                <a:buSzPct val="25000"/>
              </a:pPr>
              <a:t>5</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5079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7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solidFill>
                  <a:prstClr val="black"/>
                </a:solidFill>
                <a:latin typeface="Calibri"/>
                <a:ea typeface="Calibri"/>
                <a:cs typeface="Calibri"/>
                <a:sym typeface="Calibri"/>
              </a:rPr>
              <a:pPr>
                <a:buSzPct val="25000"/>
              </a:pPr>
              <a:t>6</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097492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8345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7413"/>
          </a:xfrm>
        </p:spPr>
      </p:sp>
      <p:sp>
        <p:nvSpPr>
          <p:cNvPr id="3" name="Notes Placeholder 2"/>
          <p:cNvSpPr>
            <a:spLocks noGrp="1"/>
          </p:cNvSpPr>
          <p:nvPr>
            <p:ph type="body" idx="1"/>
          </p:nvPr>
        </p:nvSpPr>
        <p:spPr/>
        <p:txBody>
          <a:bodyPr/>
          <a:lstStyle/>
          <a:p>
            <a:r>
              <a:rPr lang="en-US" dirty="0"/>
              <a:t>"300,000 young people with disabilities age into what should be the workforce each year. 1.3 million young Americans ages 16-20 with disabilities."</a:t>
            </a:r>
          </a:p>
          <a:p>
            <a:r>
              <a:rPr lang="en-US" dirty="0"/>
              <a:t>Source: </a:t>
            </a:r>
            <a:r>
              <a:rPr lang="en-US" dirty="0">
                <a:hlinkClick r:id="rId3"/>
              </a:rPr>
              <a:t>Disability Statistics, by Cornell University</a:t>
            </a:r>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solidFill>
                  <a:prstClr val="black"/>
                </a:solidFill>
                <a:latin typeface="Calibri"/>
                <a:ea typeface="Calibri"/>
                <a:cs typeface="Calibri"/>
                <a:sym typeface="Calibri"/>
              </a:rPr>
              <a:pPr>
                <a:buSzPct val="25000"/>
              </a:pPr>
              <a:t>15</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28089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Hospitality offers a variety of jobs throughout the hotel, most typical departments include: Guest Services, Housekeeping, Food Services and Engineering.  Many full-service properties may also offer job opportunities in Culinary, Banquets, Administrative and Sales Areas as well.</a:t>
            </a:r>
          </a:p>
          <a:p>
            <a:endParaRPr lang="en-US" altLang="en-US" dirty="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D0E72FC7-22D4-4954-B1A0-28EFC0394121}" type="slidenum">
              <a:rPr lang="en-US" altLang="en-US">
                <a:latin typeface="Calibri" pitchFamily="34" charset="0"/>
              </a:rPr>
              <a:pPr/>
              <a:t>18</a:t>
            </a:fld>
            <a:endParaRPr lang="en-US" altLang="en-US">
              <a:latin typeface="Calibri" pitchFamily="34" charset="0"/>
            </a:endParaRPr>
          </a:p>
        </p:txBody>
      </p:sp>
    </p:spTree>
    <p:extLst>
      <p:ext uri="{BB962C8B-B14F-4D97-AF65-F5344CB8AC3E}">
        <p14:creationId xmlns:p14="http://schemas.microsoft.com/office/powerpoint/2010/main" val="1213426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itchFamily="34" charset="-128"/>
              </a:rPr>
              <a:t>Need Erin’s Headshot </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CEBBBC61-3F32-4682-992F-AF2195F5920A}" type="slidenum">
              <a:rPr lang="en-US" altLang="en-US">
                <a:latin typeface="Arial" charset="0"/>
              </a:rPr>
              <a:pPr/>
              <a:t>23</a:t>
            </a:fld>
            <a:endParaRPr lang="en-US" altLang="en-US">
              <a:latin typeface="Arial" charset="0"/>
            </a:endParaRPr>
          </a:p>
        </p:txBody>
      </p:sp>
    </p:spTree>
    <p:extLst>
      <p:ext uri="{BB962C8B-B14F-4D97-AF65-F5344CB8AC3E}">
        <p14:creationId xmlns:p14="http://schemas.microsoft.com/office/powerpoint/2010/main" val="688654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RespectAbility Title Slide">
    <p:spTree>
      <p:nvGrpSpPr>
        <p:cNvPr id="1" name="Shape 17"/>
        <p:cNvGrpSpPr/>
        <p:nvPr/>
      </p:nvGrpSpPr>
      <p:grpSpPr>
        <a:xfrm>
          <a:off x="0" y="0"/>
          <a:ext cx="0" cy="0"/>
          <a:chOff x="0" y="0"/>
          <a:chExt cx="0" cy="0"/>
        </a:xfrm>
      </p:grpSpPr>
      <p:sp>
        <p:nvSpPr>
          <p:cNvPr id="18" name="Shape 18"/>
          <p:cNvSpPr txBox="1">
            <a:spLocks noGrp="1"/>
          </p:cNvSpPr>
          <p:nvPr>
            <p:ph type="subTitle" idx="1"/>
          </p:nvPr>
        </p:nvSpPr>
        <p:spPr>
          <a:xfrm>
            <a:off x="1371600" y="4343401"/>
            <a:ext cx="6400799" cy="1066799"/>
          </a:xfrm>
          <a:prstGeom prst="rect">
            <a:avLst/>
          </a:prstGeom>
          <a:noFill/>
          <a:ln>
            <a:noFill/>
          </a:ln>
        </p:spPr>
        <p:txBody>
          <a:bodyPr lIns="91425" tIns="91425" rIns="91425" bIns="91425" anchor="t" anchorCtr="0"/>
          <a:lstStyle>
            <a:lvl1pPr marL="0" marR="0" lvl="0" indent="0" algn="ctr" rtl="0">
              <a:spcBef>
                <a:spcPts val="360"/>
              </a:spcBef>
              <a:spcAft>
                <a:spcPts val="0"/>
              </a:spcAft>
              <a:buClr>
                <a:srgbClr val="888888"/>
              </a:buClr>
              <a:buFont typeface="Noto Sans Symbols"/>
              <a:buNone/>
              <a:defRPr sz="18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Noto Sans Symbols"/>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Noto Sans Symbols"/>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Courier New"/>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Verdana"/>
                <a:ea typeface="Verdana"/>
                <a:cs typeface="Verdana"/>
                <a:sym typeface="Verdana"/>
              </a:defRPr>
            </a:lvl6pPr>
            <a:lvl7pPr marL="2743200" marR="0" lvl="6" indent="0" algn="ctr" rtl="0">
              <a:spcBef>
                <a:spcPts val="400"/>
              </a:spcBef>
              <a:buClr>
                <a:srgbClr val="888888"/>
              </a:buClr>
              <a:buFont typeface="Arial"/>
              <a:buNone/>
              <a:defRPr sz="2000" b="0" i="0" u="none" strike="noStrike" cap="none">
                <a:solidFill>
                  <a:srgbClr val="888888"/>
                </a:solidFill>
                <a:latin typeface="Verdana"/>
                <a:ea typeface="Verdana"/>
                <a:cs typeface="Verdana"/>
                <a:sym typeface="Verdana"/>
              </a:defRPr>
            </a:lvl7pPr>
            <a:lvl8pPr marL="3200400" marR="0" lvl="7" indent="0" algn="ctr" rtl="0">
              <a:spcBef>
                <a:spcPts val="400"/>
              </a:spcBef>
              <a:buClr>
                <a:srgbClr val="888888"/>
              </a:buClr>
              <a:buFont typeface="Arial"/>
              <a:buNone/>
              <a:defRPr sz="2000" b="0" i="0" u="none" strike="noStrike" cap="none">
                <a:solidFill>
                  <a:srgbClr val="888888"/>
                </a:solidFill>
                <a:latin typeface="Verdana"/>
                <a:ea typeface="Verdana"/>
                <a:cs typeface="Verdana"/>
                <a:sym typeface="Verdana"/>
              </a:defRPr>
            </a:lvl8pPr>
            <a:lvl9pPr marL="3657600" marR="0" lvl="8" indent="0" algn="ctr" rtl="0">
              <a:spcBef>
                <a:spcPts val="400"/>
              </a:spcBef>
              <a:buClr>
                <a:srgbClr val="888888"/>
              </a:buClr>
              <a:buFont typeface="Arial"/>
              <a:buNone/>
              <a:defRPr sz="2000" b="0" i="0" u="none" strike="noStrike" cap="none">
                <a:solidFill>
                  <a:srgbClr val="888888"/>
                </a:solidFill>
                <a:latin typeface="Verdana"/>
                <a:ea typeface="Verdana"/>
                <a:cs typeface="Verdana"/>
                <a:sym typeface="Verdan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RespectAbility 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0" y="0"/>
            <a:ext cx="9144000" cy="1143000"/>
          </a:xfrm>
          <a:prstGeom prst="rect">
            <a:avLst/>
          </a:prstGeom>
          <a:solidFill>
            <a:srgbClr val="003399"/>
          </a:solid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7" name="Shape 27"/>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Noto Sans Symbols"/>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72"/>
        <p:cNvGrpSpPr/>
        <p:nvPr/>
      </p:nvGrpSpPr>
      <p:grpSpPr>
        <a:xfrm>
          <a:off x="0" y="0"/>
          <a:ext cx="0" cy="0"/>
          <a:chOff x="0" y="0"/>
          <a:chExt cx="0" cy="0"/>
        </a:xfrm>
      </p:grpSpPr>
      <p:sp>
        <p:nvSpPr>
          <p:cNvPr id="73" name="Shape 73"/>
          <p:cNvSpPr/>
          <p:nvPr/>
        </p:nvSpPr>
        <p:spPr>
          <a:xfrm>
            <a:off x="8561388" y="6445250"/>
            <a:ext cx="582612" cy="36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a:solidFill>
                <a:srgbClr val="003399"/>
              </a:solidFill>
              <a:latin typeface="Verdana"/>
              <a:ea typeface="Verdana"/>
              <a:cs typeface="Verdana"/>
              <a:sym typeface="Verdana"/>
            </a:endParaRPr>
          </a:p>
        </p:txBody>
      </p:sp>
      <p:sp>
        <p:nvSpPr>
          <p:cNvPr id="74" name="Shape 74"/>
          <p:cNvSpPr/>
          <p:nvPr/>
        </p:nvSpPr>
        <p:spPr>
          <a:xfrm>
            <a:off x="-4763" y="1066800"/>
            <a:ext cx="9144001" cy="152399"/>
          </a:xfrm>
          <a:prstGeom prst="rect">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5" name="Shape 75"/>
          <p:cNvSpPr txBox="1">
            <a:spLocks noGrp="1"/>
          </p:cNvSpPr>
          <p:nvPr>
            <p:ph type="title"/>
          </p:nvPr>
        </p:nvSpPr>
        <p:spPr>
          <a:xfrm>
            <a:off x="0" y="0"/>
            <a:ext cx="9144000" cy="1143000"/>
          </a:xfrm>
          <a:prstGeom prst="rect">
            <a:avLst/>
          </a:prstGeom>
          <a:solidFill>
            <a:srgbClr val="003399"/>
          </a:solid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080295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9"/>
        <p:cNvGrpSpPr/>
        <p:nvPr/>
      </p:nvGrpSpPr>
      <p:grpSpPr>
        <a:xfrm>
          <a:off x="0" y="0"/>
          <a:ext cx="0" cy="0"/>
          <a:chOff x="0" y="0"/>
          <a:chExt cx="0" cy="0"/>
        </a:xfrm>
      </p:grpSpPr>
      <p:sp>
        <p:nvSpPr>
          <p:cNvPr id="20" name="Shape 20"/>
          <p:cNvSpPr/>
          <p:nvPr/>
        </p:nvSpPr>
        <p:spPr>
          <a:xfrm>
            <a:off x="8561388" y="6445250"/>
            <a:ext cx="577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a:solidFill>
                <a:srgbClr val="003399"/>
              </a:solidFill>
              <a:latin typeface="Verdana"/>
              <a:ea typeface="Verdana"/>
              <a:cs typeface="Verdana"/>
              <a:sym typeface="Verdana"/>
            </a:endParaRPr>
          </a:p>
        </p:txBody>
      </p:sp>
      <p:sp>
        <p:nvSpPr>
          <p:cNvPr id="21" name="Shape 21"/>
          <p:cNvSpPr/>
          <p:nvPr/>
        </p:nvSpPr>
        <p:spPr>
          <a:xfrm>
            <a:off x="8561388" y="6445250"/>
            <a:ext cx="577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a:solidFill>
                <a:srgbClr val="003399"/>
              </a:solidFill>
              <a:latin typeface="Verdana"/>
              <a:ea typeface="Verdana"/>
              <a:cs typeface="Verdana"/>
              <a:sym typeface="Verdana"/>
            </a:endParaRPr>
          </a:p>
        </p:txBody>
      </p:sp>
      <p:sp>
        <p:nvSpPr>
          <p:cNvPr id="22" name="Shape 22"/>
          <p:cNvSpPr/>
          <p:nvPr/>
        </p:nvSpPr>
        <p:spPr>
          <a:xfrm>
            <a:off x="-4763" y="1066800"/>
            <a:ext cx="9144001" cy="152399"/>
          </a:xfrm>
          <a:prstGeom prst="rect">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3" name="Shape 23"/>
          <p:cNvSpPr txBox="1">
            <a:spLocks noGrp="1"/>
          </p:cNvSpPr>
          <p:nvPr>
            <p:ph type="title"/>
          </p:nvPr>
        </p:nvSpPr>
        <p:spPr>
          <a:xfrm>
            <a:off x="0" y="0"/>
            <a:ext cx="9144000" cy="1143000"/>
          </a:xfrm>
          <a:prstGeom prst="rect">
            <a:avLst/>
          </a:prstGeom>
          <a:solidFill>
            <a:srgbClr val="003399"/>
          </a:solid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chemeClr val="dk1"/>
              </a:buClr>
              <a:buSzPct val="100000"/>
              <a:buFont typeface="Noto Sans Symbols"/>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chemeClr val="dk1"/>
              </a:buClr>
              <a:buSzPct val="100000"/>
              <a:buFont typeface="Noto Sans Symbols"/>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chemeClr val="dk1"/>
              </a:buClr>
              <a:buSzPct val="100000"/>
              <a:buFont typeface="Courier New"/>
              <a:buChar char="o"/>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25" name="Shape 2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chemeClr val="dk1"/>
              </a:buClr>
              <a:buSzPct val="100000"/>
              <a:buFont typeface="Noto Sans Symbols"/>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chemeClr val="dk1"/>
              </a:buClr>
              <a:buSzPct val="100000"/>
              <a:buFont typeface="Noto Sans Symbols"/>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chemeClr val="dk1"/>
              </a:buClr>
              <a:buSzPct val="100000"/>
              <a:buFont typeface="Courier New"/>
              <a:buChar char="o"/>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4431465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p:nvPr/>
        </p:nvSpPr>
        <p:spPr>
          <a:xfrm>
            <a:off x="8561386" y="6445250"/>
            <a:ext cx="577850" cy="3667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3399"/>
              </a:buClr>
              <a:buSzPct val="25000"/>
              <a:buFont typeface="Verdana"/>
              <a:buNone/>
            </a:pPr>
            <a:fld id="{00000000-1234-1234-1234-123412341234}" type="slidenum">
              <a:rPr lang="en-US" sz="1800" b="0" i="0" u="none" strike="noStrike" cap="none">
                <a:solidFill>
                  <a:srgbClr val="003399"/>
                </a:solidFill>
                <a:latin typeface="Verdana"/>
                <a:ea typeface="Verdana"/>
                <a:cs typeface="Verdana"/>
                <a:sym typeface="Verdana"/>
              </a:rPr>
              <a:t>‹#›</a:t>
            </a:fld>
            <a:endParaRPr lang="en-US" sz="1800" b="0" i="0" u="none" strike="noStrike" cap="none">
              <a:solidFill>
                <a:srgbClr val="003399"/>
              </a:solidFill>
              <a:latin typeface="Verdana"/>
              <a:ea typeface="Verdana"/>
              <a:cs typeface="Verdana"/>
              <a:sym typeface="Verdana"/>
            </a:endParaRPr>
          </a:p>
        </p:txBody>
      </p:sp>
      <p:sp>
        <p:nvSpPr>
          <p:cNvPr id="11" name="Shape 11"/>
          <p:cNvSpPr txBox="1"/>
          <p:nvPr/>
        </p:nvSpPr>
        <p:spPr>
          <a:xfrm>
            <a:off x="0" y="6324600"/>
            <a:ext cx="9144000" cy="533399"/>
          </a:xfrm>
          <a:prstGeom prst="rect">
            <a:avLst/>
          </a:prstGeom>
          <a:solidFill>
            <a:schemeClr val="lt1"/>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2" name="Shape 12"/>
          <p:cNvPicPr preferRelativeResize="0"/>
          <p:nvPr/>
        </p:nvPicPr>
        <p:blipFill rotWithShape="1">
          <a:blip r:embed="rId3">
            <a:alphaModFix/>
          </a:blip>
          <a:srcRect/>
          <a:stretch/>
        </p:blipFill>
        <p:spPr>
          <a:xfrm>
            <a:off x="2782886" y="71436"/>
            <a:ext cx="3505200" cy="2976561"/>
          </a:xfrm>
          <a:prstGeom prst="rect">
            <a:avLst/>
          </a:prstGeom>
          <a:noFill/>
          <a:ln>
            <a:noFill/>
          </a:ln>
        </p:spPr>
      </p:pic>
      <p:pic>
        <p:nvPicPr>
          <p:cNvPr id="13" name="Shape 13"/>
          <p:cNvPicPr preferRelativeResize="0"/>
          <p:nvPr/>
        </p:nvPicPr>
        <p:blipFill rotWithShape="1">
          <a:blip r:embed="rId4">
            <a:alphaModFix/>
          </a:blip>
          <a:srcRect/>
          <a:stretch/>
        </p:blipFill>
        <p:spPr>
          <a:xfrm>
            <a:off x="0" y="2819400"/>
            <a:ext cx="9144000" cy="1317624"/>
          </a:xfrm>
          <a:prstGeom prst="rect">
            <a:avLst/>
          </a:prstGeom>
          <a:noFill/>
          <a:ln>
            <a:noFill/>
          </a:ln>
        </p:spPr>
      </p:pic>
      <p:sp>
        <p:nvSpPr>
          <p:cNvPr id="14" name="Shape 14"/>
          <p:cNvSpPr txBox="1"/>
          <p:nvPr/>
        </p:nvSpPr>
        <p:spPr>
          <a:xfrm>
            <a:off x="8561386" y="6445250"/>
            <a:ext cx="577850" cy="3667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Verdana"/>
              <a:buNone/>
            </a:pPr>
            <a:fld id="{00000000-1234-1234-1234-123412341234}" type="slidenum">
              <a:rPr lang="en-US" sz="1800" b="0" i="0" u="none">
                <a:solidFill>
                  <a:srgbClr val="000000"/>
                </a:solidFill>
                <a:latin typeface="Verdana"/>
                <a:ea typeface="Verdana"/>
                <a:cs typeface="Verdana"/>
                <a:sym typeface="Verdana"/>
              </a:rPr>
              <a:t>‹#›</a:t>
            </a:fld>
            <a:endParaRPr lang="en-US" sz="1800" b="0" i="0" u="none">
              <a:solidFill>
                <a:srgbClr val="000000"/>
              </a:solidFill>
              <a:latin typeface="Verdana"/>
              <a:ea typeface="Verdana"/>
              <a:cs typeface="Verdana"/>
              <a:sym typeface="Verdana"/>
            </a:endParaRPr>
          </a:p>
        </p:txBody>
      </p:sp>
      <p:sp>
        <p:nvSpPr>
          <p:cNvPr id="15" name="Shape 15"/>
          <p:cNvSpPr txBox="1">
            <a:spLocks noGrp="1"/>
          </p:cNvSpPr>
          <p:nvPr>
            <p:ph type="title"/>
          </p:nvPr>
        </p:nvSpPr>
        <p:spPr>
          <a:xfrm>
            <a:off x="0" y="0"/>
            <a:ext cx="9144000" cy="1143000"/>
          </a:xfrm>
          <a:prstGeom prst="rect">
            <a:avLst/>
          </a:prstGeom>
          <a:solidFill>
            <a:srgbClr val="003399"/>
          </a:solid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6" name="Shape 16"/>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Noto Sans Symbols"/>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Shape 20"/>
          <p:cNvSpPr txBox="1"/>
          <p:nvPr/>
        </p:nvSpPr>
        <p:spPr>
          <a:xfrm>
            <a:off x="8561386" y="6445250"/>
            <a:ext cx="577850" cy="3667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3399"/>
              </a:buClr>
              <a:buSzPct val="25000"/>
              <a:buFont typeface="Verdana"/>
              <a:buNone/>
            </a:pPr>
            <a:fld id="{00000000-1234-1234-1234-123412341234}" type="slidenum">
              <a:rPr lang="en-US" sz="1800" b="0" i="0" u="none">
                <a:solidFill>
                  <a:srgbClr val="003399"/>
                </a:solidFill>
                <a:latin typeface="Verdana"/>
                <a:ea typeface="Verdana"/>
                <a:cs typeface="Verdana"/>
                <a:sym typeface="Verdana"/>
              </a:rPr>
              <a:t>‹#›</a:t>
            </a:fld>
            <a:endParaRPr lang="en-US" sz="1800" b="0" i="0" u="none">
              <a:solidFill>
                <a:srgbClr val="003399"/>
              </a:solidFill>
              <a:latin typeface="Verdana"/>
              <a:ea typeface="Verdana"/>
              <a:cs typeface="Verdana"/>
              <a:sym typeface="Verdana"/>
            </a:endParaRPr>
          </a:p>
        </p:txBody>
      </p:sp>
      <p:sp>
        <p:nvSpPr>
          <p:cNvPr id="21" name="Shape 21"/>
          <p:cNvSpPr txBox="1"/>
          <p:nvPr/>
        </p:nvSpPr>
        <p:spPr>
          <a:xfrm>
            <a:off x="8561386" y="6445250"/>
            <a:ext cx="577850" cy="3667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3399"/>
              </a:buClr>
              <a:buSzPct val="25000"/>
              <a:buFont typeface="Verdana"/>
              <a:buNone/>
            </a:pPr>
            <a:fld id="{00000000-1234-1234-1234-123412341234}" type="slidenum">
              <a:rPr lang="en-US" sz="1800" b="0" i="0" u="none">
                <a:solidFill>
                  <a:srgbClr val="003399"/>
                </a:solidFill>
                <a:latin typeface="Verdana"/>
                <a:ea typeface="Verdana"/>
                <a:cs typeface="Verdana"/>
                <a:sym typeface="Verdana"/>
              </a:rPr>
              <a:t>‹#›</a:t>
            </a:fld>
            <a:endParaRPr lang="en-US" sz="1800" b="0" i="0" u="none">
              <a:solidFill>
                <a:srgbClr val="003399"/>
              </a:solidFill>
              <a:latin typeface="Verdana"/>
              <a:ea typeface="Verdana"/>
              <a:cs typeface="Verdana"/>
              <a:sym typeface="Verdana"/>
            </a:endParaRPr>
          </a:p>
        </p:txBody>
      </p:sp>
      <p:sp>
        <p:nvSpPr>
          <p:cNvPr id="22" name="Shape 22"/>
          <p:cNvSpPr txBox="1"/>
          <p:nvPr/>
        </p:nvSpPr>
        <p:spPr>
          <a:xfrm>
            <a:off x="0" y="1143000"/>
            <a:ext cx="9144000" cy="76199"/>
          </a:xfrm>
          <a:prstGeom prst="rect">
            <a:avLst/>
          </a:prstGeom>
          <a:solidFill>
            <a:srgbClr val="FF0000"/>
          </a:solidFill>
          <a:ln w="254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3" name="Shape 23"/>
          <p:cNvSpPr txBox="1">
            <a:spLocks noGrp="1"/>
          </p:cNvSpPr>
          <p:nvPr>
            <p:ph type="title"/>
          </p:nvPr>
        </p:nvSpPr>
        <p:spPr>
          <a:xfrm>
            <a:off x="0" y="0"/>
            <a:ext cx="9144000" cy="1143000"/>
          </a:xfrm>
          <a:prstGeom prst="rect">
            <a:avLst/>
          </a:prstGeom>
          <a:solidFill>
            <a:srgbClr val="003399"/>
          </a:solid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Noto Sans Symbols"/>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Noto Sans Symbols"/>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Courier New"/>
              <a:buChar char="o"/>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73" r:id="rId2"/>
    <p:sldLayoutId id="2147483676"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WFQGYaytKNw" TargetMode="External"/><Relationship Id="rId2" Type="http://schemas.openxmlformats.org/officeDocument/2006/relationships/hyperlink" Target="https://www.youtube.com/watch?v=v7zIJAPFgOM" TargetMode="Externa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8" Type="http://schemas.openxmlformats.org/officeDocument/2006/relationships/hyperlink" Target="http://links.grassrootstargeting.mkt7273.com/ctt?kn=90&amp;ms=MjMzMjQ2MDAS1&amp;r=MTM0OTM4NDY0MzEwS0&amp;b=0&amp;j=NjIyMDUyNjk5S0&amp;mt=1&amp;rt=0" TargetMode="External"/><Relationship Id="rId13" Type="http://schemas.openxmlformats.org/officeDocument/2006/relationships/hyperlink" Target="http://links.grassrootstargeting.mkt7273.com/ctt?kn=52&amp;ms=MjMzMjQ2MDAS1&amp;r=MTM0OTM4NDY0MzEwS0&amp;b=0&amp;j=NjIyMDUyNjk5S0&amp;mt=1&amp;rt=0" TargetMode="External"/><Relationship Id="rId18" Type="http://schemas.openxmlformats.org/officeDocument/2006/relationships/hyperlink" Target="http://links.grassrootstargeting.mkt7273.com/ctt?kn=70&amp;ms=MjMzMjQ2MDAS1&amp;r=MTM0OTM4NDY0MzEwS0&amp;b=0&amp;j=NjIyMDUyNjk5S0&amp;mt=1&amp;rt=0" TargetMode="External"/><Relationship Id="rId26" Type="http://schemas.openxmlformats.org/officeDocument/2006/relationships/hyperlink" Target="http://links.grassrootstargeting.mkt7273.com/ctt?kn=40&amp;ms=MjMzMjQ2MDAS1&amp;r=MTM0OTM4NDY0MzEwS0&amp;b=0&amp;j=NjIyMDUyNjk5S0&amp;mt=1&amp;rt=0" TargetMode="External"/><Relationship Id="rId39" Type="http://schemas.openxmlformats.org/officeDocument/2006/relationships/hyperlink" Target="http://links.grassrootstargeting.mkt7273.com/ctt?kn=64&amp;ms=MjMzMjQ2MDAS1&amp;r=MTM0OTM4NDY0MzEwS0&amp;b=0&amp;j=NjIyMDUyNjk5S0&amp;mt=1&amp;rt=0" TargetMode="External"/><Relationship Id="rId3" Type="http://schemas.openxmlformats.org/officeDocument/2006/relationships/hyperlink" Target="http://links.grassrootstargeting.mkt7273.com/ctt?kn=36&amp;ms=MjMzMjQ2MDAS1&amp;r=MTM0OTM4NDY0MzEwS0&amp;b=0&amp;j=NjIyMDUyNjk5S0&amp;mt=1&amp;rt=0" TargetMode="External"/><Relationship Id="rId21" Type="http://schemas.openxmlformats.org/officeDocument/2006/relationships/hyperlink" Target="http://links.grassrootstargeting.mkt7273.com/ctt?kn=51&amp;ms=MjMzMjQ2MDAS1&amp;r=MTM0OTM4NDY0MzEwS0&amp;b=0&amp;j=NjIyMDUyNjk5S0&amp;mt=1&amp;rt=0" TargetMode="External"/><Relationship Id="rId34" Type="http://schemas.openxmlformats.org/officeDocument/2006/relationships/hyperlink" Target="http://links.grassrootstargeting.mkt7273.com/ctt?kn=65&amp;ms=MjMzMjQ2MDAS1&amp;r=MTM0OTM4NDY0MzEwS0&amp;b=0&amp;j=NjIyMDUyNjk5S0&amp;mt=1&amp;rt=0" TargetMode="External"/><Relationship Id="rId7" Type="http://schemas.openxmlformats.org/officeDocument/2006/relationships/hyperlink" Target="http://links.grassrootstargeting.mkt7273.com/ctt?kn=84&amp;ms=MjMzMjQ2MDAS1&amp;r=MTM0OTM4NDY0MzEwS0&amp;b=0&amp;j=NjIyMDUyNjk5S0&amp;mt=1&amp;rt=0" TargetMode="External"/><Relationship Id="rId12" Type="http://schemas.openxmlformats.org/officeDocument/2006/relationships/hyperlink" Target="http://links.grassrootstargeting.mkt7273.com/ctt?kn=62&amp;ms=MjMzMjQ2MDAS1&amp;r=MTM0OTM4NDY0MzEwS0&amp;b=0&amp;j=NjIyMDUyNjk5S0&amp;mt=1&amp;rt=0" TargetMode="External"/><Relationship Id="rId17" Type="http://schemas.openxmlformats.org/officeDocument/2006/relationships/hyperlink" Target="http://links.grassrootstargeting.mkt7273.com/ctt?kn=49&amp;ms=MjMzMjQ2MDAS1&amp;r=MTM0OTM4NDY0MzEwS0&amp;b=0&amp;j=NjIyMDUyNjk5S0&amp;mt=1&amp;rt=0" TargetMode="External"/><Relationship Id="rId25" Type="http://schemas.openxmlformats.org/officeDocument/2006/relationships/hyperlink" Target="http://links.grassrootstargeting.mkt7273.com/ctt?kn=24&amp;ms=MjMzMjQ2MDAS1&amp;r=MTM0OTM4NDY0MzEwS0&amp;b=0&amp;j=NjIyMDUyNjk5S0&amp;mt=1&amp;rt=0" TargetMode="External"/><Relationship Id="rId33" Type="http://schemas.openxmlformats.org/officeDocument/2006/relationships/hyperlink" Target="http://links.grassrootstargeting.mkt7273.com/ctt?kn=37&amp;ms=MjMzMjQ2MDAS1&amp;r=MTM0OTM4NDY0MzEwS0&amp;b=0&amp;j=NjIyMDUyNjk5S0&amp;mt=1&amp;rt=0" TargetMode="External"/><Relationship Id="rId38" Type="http://schemas.openxmlformats.org/officeDocument/2006/relationships/hyperlink" Target="http://links.grassrootstargeting.mkt7273.com/ctt?kn=58&amp;ms=MjMzMjQ2MDAS1&amp;r=MTM0OTM4NDY0MzEwS0&amp;b=0&amp;j=NjIyMDUyNjk5S0&amp;mt=1&amp;rt=0" TargetMode="External"/><Relationship Id="rId2" Type="http://schemas.openxmlformats.org/officeDocument/2006/relationships/notesSlide" Target="../notesSlides/notesSlide6.xml"/><Relationship Id="rId16" Type="http://schemas.openxmlformats.org/officeDocument/2006/relationships/hyperlink" Target="http://links.grassrootstargeting.mkt7273.com/ctt?kn=1&amp;ms=MjMzMjQ2MDAS1&amp;r=MTM0OTM4NDY0MzEwS0&amp;b=0&amp;j=NjIyMDUyNjk5S0&amp;mt=1&amp;rt=0" TargetMode="External"/><Relationship Id="rId20" Type="http://schemas.openxmlformats.org/officeDocument/2006/relationships/hyperlink" Target="http://links.grassrootstargeting.mkt7273.com/ctt?kn=19&amp;ms=MjMzMjQ2MDAS1&amp;r=MTM0OTM4NDY0MzEwS0&amp;b=0&amp;j=NjIyMDUyNjk5S0&amp;mt=1&amp;rt=0" TargetMode="External"/><Relationship Id="rId29" Type="http://schemas.openxmlformats.org/officeDocument/2006/relationships/hyperlink" Target="http://links.grassrootstargeting.mkt7273.com/ctt?kn=87&amp;ms=MjMzMjQ2MDAS1&amp;r=MTM0OTM4NDY0MzEwS0&amp;b=0&amp;j=NjIyMDUyNjk5S0&amp;mt=1&amp;rt=0" TargetMode="External"/><Relationship Id="rId1" Type="http://schemas.openxmlformats.org/officeDocument/2006/relationships/slideLayout" Target="../slideLayouts/slideLayout2.xml"/><Relationship Id="rId6" Type="http://schemas.openxmlformats.org/officeDocument/2006/relationships/hyperlink" Target="http://links.grassrootstargeting.mkt7273.com/ctt?kn=14&amp;ms=MjMzMjQ2MDAS1&amp;r=MTM0OTM4NDY0MzEwS0&amp;b=0&amp;j=NjIyMDUyNjk5S0&amp;mt=1&amp;rt=0" TargetMode="External"/><Relationship Id="rId11" Type="http://schemas.openxmlformats.org/officeDocument/2006/relationships/hyperlink" Target="http://links.grassrootstargeting.mkt7273.com/ctt?kn=60&amp;ms=MjMzMjQ2MDAS1&amp;r=MTM0OTM4NDY0MzEwS0&amp;b=0&amp;j=NjIyMDUyNjk5S0&amp;mt=1&amp;rt=0" TargetMode="External"/><Relationship Id="rId24" Type="http://schemas.openxmlformats.org/officeDocument/2006/relationships/hyperlink" Target="http://links.grassrootstargeting.mkt7273.com/ctt?kn=74&amp;ms=MjMzMjQ2MDAS1&amp;r=MTM0OTM4NDY0MzEwS0&amp;b=0&amp;j=NjIyMDUyNjk5S0&amp;mt=1&amp;rt=0" TargetMode="External"/><Relationship Id="rId32" Type="http://schemas.openxmlformats.org/officeDocument/2006/relationships/hyperlink" Target="http://links.grassrootstargeting.mkt7273.com/ctt?kn=63&amp;ms=MjMzMjQ2MDAS1&amp;r=MTM0OTM4NDY0MzEwS0&amp;b=0&amp;j=NjIyMDUyNjk5S0&amp;mt=1&amp;rt=0" TargetMode="External"/><Relationship Id="rId37" Type="http://schemas.openxmlformats.org/officeDocument/2006/relationships/hyperlink" Target="http://links.grassrootstargeting.mkt7273.com/ctt?kn=3&amp;ms=MjMzMjQ2MDAS1&amp;r=MTM0OTM4NDY0MzEwS0&amp;b=0&amp;j=NjIyMDUyNjk5S0&amp;mt=1&amp;rt=0" TargetMode="External"/><Relationship Id="rId5" Type="http://schemas.openxmlformats.org/officeDocument/2006/relationships/hyperlink" Target="http://links.grassrootstargeting.mkt7273.com/ctt?kn=85&amp;ms=MjMzMjQ2MDAS1&amp;r=MTM0OTM4NDY0MzEwS0&amp;b=0&amp;j=NjIyMDUyNjk5S0&amp;mt=1&amp;rt=0" TargetMode="External"/><Relationship Id="rId15" Type="http://schemas.openxmlformats.org/officeDocument/2006/relationships/hyperlink" Target="http://links.grassrootstargeting.mkt7273.com/ctt?kn=8&amp;ms=MjMzMjQ2MDAS1&amp;r=MTM0OTM4NDY0MzEwS0&amp;b=0&amp;j=NjIyMDUyNjk5S0&amp;mt=1&amp;rt=0" TargetMode="External"/><Relationship Id="rId23" Type="http://schemas.openxmlformats.org/officeDocument/2006/relationships/hyperlink" Target="http://links.grassrootstargeting.mkt7273.com/ctt?kn=18&amp;ms=MjMzMjQ2MDAS1&amp;r=MTM0OTM4NDY0MzEwS0&amp;b=0&amp;j=NjIyMDUyNjk5S0&amp;mt=1&amp;rt=0" TargetMode="External"/><Relationship Id="rId28" Type="http://schemas.openxmlformats.org/officeDocument/2006/relationships/hyperlink" Target="http://links.grassrootstargeting.mkt7273.com/ctt?kn=7&amp;ms=MjMzMjQ2MDAS1&amp;r=MTM0OTM4NDY0MzEwS0&amp;b=0&amp;j=NjIyMDUyNjk5S0&amp;mt=1&amp;rt=0" TargetMode="External"/><Relationship Id="rId36" Type="http://schemas.openxmlformats.org/officeDocument/2006/relationships/hyperlink" Target="http://links.grassrootstargeting.mkt7273.com/ctt?kn=39&amp;ms=MjMzMjQ2MDAS1&amp;r=MTM0OTM4NDY0MzEwS0&amp;b=0&amp;j=NjIyMDUyNjk5S0&amp;mt=1&amp;rt=0" TargetMode="External"/><Relationship Id="rId10" Type="http://schemas.openxmlformats.org/officeDocument/2006/relationships/hyperlink" Target="http://links.grassrootstargeting.mkt7273.com/ctt?kn=17&amp;ms=MjMzMjQ2MDAS1&amp;r=MTM0OTM4NDY0MzEwS0&amp;b=0&amp;j=NjIyMDUyNjk5S0&amp;mt=1&amp;rt=0" TargetMode="External"/><Relationship Id="rId19" Type="http://schemas.openxmlformats.org/officeDocument/2006/relationships/hyperlink" Target="http://links.grassrootstargeting.mkt7273.com/ctt?kn=48&amp;ms=MjMzMjQ2MDAS1&amp;r=MTM0OTM4NDY0MzEwS0&amp;b=0&amp;j=NjIyMDUyNjk5S0&amp;mt=1&amp;rt=0" TargetMode="External"/><Relationship Id="rId31" Type="http://schemas.openxmlformats.org/officeDocument/2006/relationships/hyperlink" Target="http://links.grassrootstargeting.mkt7273.com/ctt?kn=32&amp;ms=MjMzMjQ2MDAS1&amp;r=MTM0OTM4NDY0MzEwS0&amp;b=0&amp;j=NjIyMDUyNjk5S0&amp;mt=1&amp;rt=0" TargetMode="External"/><Relationship Id="rId4" Type="http://schemas.openxmlformats.org/officeDocument/2006/relationships/hyperlink" Target="http://links.grassrootstargeting.mkt7273.com/ctt?kn=20&amp;ms=MjMzMjQ2MDAS1&amp;r=MTM0OTM4NDY0MzEwS0&amp;b=0&amp;j=NjIyMDUyNjk5S0&amp;mt=1&amp;rt=0" TargetMode="External"/><Relationship Id="rId9" Type="http://schemas.openxmlformats.org/officeDocument/2006/relationships/hyperlink" Target="http://links.grassrootstargeting.mkt7273.com/ctt?kn=41&amp;ms=MjMzMjQ2MDAS1&amp;r=MTM0OTM4NDY0MzEwS0&amp;b=0&amp;j=NjIyMDUyNjk5S0&amp;mt=1&amp;rt=0" TargetMode="External"/><Relationship Id="rId14" Type="http://schemas.openxmlformats.org/officeDocument/2006/relationships/hyperlink" Target="http://links.grassrootstargeting.mkt7273.com/ctt?kn=16&amp;ms=MjMzMjQ2MDAS1&amp;r=MTM0OTM4NDY0MzEwS0&amp;b=0&amp;j=NjIyMDUyNjk5S0&amp;mt=1&amp;rt=0" TargetMode="External"/><Relationship Id="rId22" Type="http://schemas.openxmlformats.org/officeDocument/2006/relationships/hyperlink" Target="http://links.grassrootstargeting.mkt7273.com/ctt?kn=57&amp;ms=MjMzMjQ2MDAS1&amp;r=MTM0OTM4NDY0MzEwS0&amp;b=0&amp;j=NjIyMDUyNjk5S0&amp;mt=1&amp;rt=0" TargetMode="External"/><Relationship Id="rId27" Type="http://schemas.openxmlformats.org/officeDocument/2006/relationships/hyperlink" Target="http://links.grassrootstargeting.mkt7273.com/ctt?kn=35&amp;ms=MjMzMjQ2MDAS1&amp;r=MTM0OTM4NDY0MzEwS0&amp;b=0&amp;j=NjIyMDUyNjk5S0&amp;mt=1&amp;rt=0" TargetMode="External"/><Relationship Id="rId30" Type="http://schemas.openxmlformats.org/officeDocument/2006/relationships/hyperlink" Target="http://links.grassrootstargeting.mkt7273.com/ctt?kn=82&amp;ms=MjMzMjQ2MDAS1&amp;r=MTM0OTM4NDY0MzEwS0&amp;b=0&amp;j=NjIyMDUyNjk5S0&amp;mt=1&amp;rt=0" TargetMode="External"/><Relationship Id="rId35" Type="http://schemas.openxmlformats.org/officeDocument/2006/relationships/hyperlink" Target="http://links.grassrootstargeting.mkt7273.com/ctt?kn=28&amp;ms=MjMzMjQ2MDAS1&amp;r=MTM0OTM4NDY0MzEwS0&amp;b=0&amp;j=NjIyMDUyNjk5S0&amp;mt=1&amp;rt=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video.cnbc.com/gallery/?video=3000193204"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respectabilityusa.com/2015/06/best-practices-in-youth-employment-for-people-with-disabilities/" TargetMode="External"/><Relationship Id="rId2" Type="http://schemas.openxmlformats.org/officeDocument/2006/relationships/hyperlink" Target="http://respectabilityusa.com/2014/08/workers-with-disabilities-help-hospitals-help-patients/" TargetMode="Externa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respectabilityusa.com/2014/08/young-people-with-disabilities-help-senior-citizens-provide-excellent-workforce-for-the-future/" TargetMode="External"/><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labor.ny.gov/workforcenypartners/lwda/nyc-regional-plan-2016.pdf" TargetMode="External"/><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hyperlink" Target="http://www.google.com/imgres?imgurl=http://i0.bookcdn.com/data/Photos/OriginalPhoto/181/18150/18150932/Embassy-Suites-Omaha-La-Vista-Hotel--Conference-Center-photos-Interior.JPEG&amp;imgrefurl=http://www.booked.net/hotel/embassy-suites-omaha-la-vista-hotel-conference-center-ne-78640&amp;h=480&amp;w=640&amp;tbnid=Il3StcoJumqBiM:&amp;zoom=1&amp;docid=JQa4OObFffUHDM&amp;ei=iCifU8LeLI60yASo6oAQ&amp;tbm=isch&amp;ved=0CFgQMyg2MDY&amp;iact=rc&amp;uact=3&amp;dur=270&amp;page=2&amp;start=43&amp;ndsp=53" TargetMode="External"/><Relationship Id="rId10" Type="http://schemas.openxmlformats.org/officeDocument/2006/relationships/image" Target="../media/image24.jpeg"/><Relationship Id="rId4" Type="http://schemas.openxmlformats.org/officeDocument/2006/relationships/hyperlink" Target="http://respectabilityusa.com/2015/02/best-practices-and-success-in-inclusive-employment-in-the-hospitality-sector" TargetMode="External"/><Relationship Id="rId9"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hyperlink" Target="http://respectabilityusa.com/2014/08/youth-with-disabilities-help-make-government-work-better/" TargetMode="External"/><Relationship Id="rId2" Type="http://schemas.openxmlformats.org/officeDocument/2006/relationships/hyperlink" Target="https://www1.eeoc.gov/laws/regulations/qanda-ada-disabilities-final-rule.cfm?renderforprint=1" TargetMode="Externa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hyperlink" Target="http://respectabilityusa.com/2015/01/implementing-the-workforce-investment-and-opportunity-act-wioa-and-the-national-governors-associations-better-bottom-line-employing-people-with-disabilities-lessons-from-the-front-lin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respectabilityusa.com/2016/07/specialisterne-usa-hope-action-impact-cutting-edge-jobs-for-people-on-the-autism-spectrum/" TargetMode="External"/><Relationship Id="rId2" Type="http://schemas.openxmlformats.org/officeDocument/2006/relationships/hyperlink" Target="https://www.labor.ny.gov/workforce/swib/docs/nys-wioa-combined-plan-final.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fpds.gov/fpdsng_cms/index.php/en/reports/62-top-100-contractors-report3.html" TargetMode="External"/><Relationship Id="rId2" Type="http://schemas.openxmlformats.org/officeDocument/2006/relationships/hyperlink" Target="https://www.usaspending.gov/Pages/TextView.aspx?data=StateMostFundedRecipientsByAwardType&amp;AwardType=C&amp;statecode=NY&amp;fiscalyear=2017" TargetMode="External"/><Relationship Id="rId1" Type="http://schemas.openxmlformats.org/officeDocument/2006/relationships/slideLayout" Target="../slideLayouts/slideLayout2.xml"/><Relationship Id="rId6" Type="http://schemas.openxmlformats.org/officeDocument/2006/relationships/hyperlink" Target="http://bit.ly/2cmXkty" TargetMode="External"/><Relationship Id="rId5" Type="http://schemas.openxmlformats.org/officeDocument/2006/relationships/hyperlink" Target="http://usbln.org/" TargetMode="External"/><Relationship Id="rId4" Type="http://schemas.openxmlformats.org/officeDocument/2006/relationships/hyperlink" Target="https://askjan.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1.nyc.gov/site/diversity/index.page" TargetMode="External"/><Relationship Id="rId2" Type="http://schemas.openxmlformats.org/officeDocument/2006/relationships/hyperlink" Target="https://www.labor.ny.gov/stats/PDFs/New-York-Motion-Picture-Industry.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projectsearch.u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nyc.gov/html/mopd/downloads/pdf/ACCESS_NYC_updated.pdf"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hyperlink" Target="http://www.projectsearch.us/" TargetMode="External"/><Relationship Id="rId13" Type="http://schemas.openxmlformats.org/officeDocument/2006/relationships/hyperlink" Target="http://ocfs.ny.gov/main/cb/" TargetMode="External"/><Relationship Id="rId3" Type="http://schemas.openxmlformats.org/officeDocument/2006/relationships/hyperlink" Target="http://www.nyc.gov/html/mopd" TargetMode="External"/><Relationship Id="rId7" Type="http://schemas.openxmlformats.org/officeDocument/2006/relationships/hyperlink" Target="http://www.artbeyondsight.org/" TargetMode="External"/><Relationship Id="rId12" Type="http://schemas.openxmlformats.org/officeDocument/2006/relationships/hyperlink" Target="http://www.acces.nysed.gov/vr" TargetMode="External"/><Relationship Id="rId17" Type="http://schemas.openxmlformats.org/officeDocument/2006/relationships/hyperlink" Target="http://www.respectabilityusa.org/" TargetMode="External"/><Relationship Id="rId2" Type="http://schemas.openxmlformats.org/officeDocument/2006/relationships/notesSlide" Target="../notesSlides/notesSlide10.xml"/><Relationship Id="rId16" Type="http://schemas.openxmlformats.org/officeDocument/2006/relationships/hyperlink" Target="http://www1.nyc.gov/site/doh/about/about-doh.page" TargetMode="External"/><Relationship Id="rId1" Type="http://schemas.openxmlformats.org/officeDocument/2006/relationships/slideLayout" Target="../slideLayouts/slideLayout2.xml"/><Relationship Id="rId6" Type="http://schemas.openxmlformats.org/officeDocument/2006/relationships/hyperlink" Target="https://www.bls.gov/news.release/disabl.nr0.htm" TargetMode="External"/><Relationship Id="rId11" Type="http://schemas.openxmlformats.org/officeDocument/2006/relationships/hyperlink" Target="http://wdcrobcolp01.ed.gov/Programs/EROD/org_list.cfm?category_cd=SVR" TargetMode="External"/><Relationship Id="rId5" Type="http://schemas.openxmlformats.org/officeDocument/2006/relationships/hyperlink" Target="http://www.ncsl.org/" TargetMode="External"/><Relationship Id="rId15" Type="http://schemas.openxmlformats.org/officeDocument/2006/relationships/hyperlink" Target="https://www.omh.ny.gov/" TargetMode="External"/><Relationship Id="rId10" Type="http://schemas.openxmlformats.org/officeDocument/2006/relationships/hyperlink" Target="http://www.frameworksinstitute.org/" TargetMode="External"/><Relationship Id="rId4" Type="http://schemas.openxmlformats.org/officeDocument/2006/relationships/hyperlink" Target="https://labor.ny.gov/" TargetMode="External"/><Relationship Id="rId9" Type="http://schemas.openxmlformats.org/officeDocument/2006/relationships/hyperlink" Target="https://askjan.org/" TargetMode="External"/><Relationship Id="rId14" Type="http://schemas.openxmlformats.org/officeDocument/2006/relationships/hyperlink" Target="https://opwdd.ny.gov/"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respectabilityusa.org/" TargetMode="External"/><Relationship Id="rId2" Type="http://schemas.openxmlformats.org/officeDocument/2006/relationships/hyperlink" Target="mailto:JenniferM@RespectAbilityUSA.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hyperlink" Target="http://www.nyc.gov/html/mopd/downloads/pdf/selected-characteristics-disabled-population.pdf" TargetMode="External"/><Relationship Id="rId3" Type="http://schemas.openxmlformats.org/officeDocument/2006/relationships/image" Target="../media/image7.tiff"/><Relationship Id="rId7" Type="http://schemas.openxmlformats.org/officeDocument/2006/relationships/hyperlink" Target="http://www.disabilitycompendium.org/docs/default-source/2014-compendium/2014_compendium.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cidny.org/resources/ADA%20at%2026%20in%20NYC.pdf" TargetMode="External"/><Relationship Id="rId5" Type="http://schemas.openxmlformats.org/officeDocument/2006/relationships/hyperlink" Target="https://factfinder.census.gov/bkmk/table/1.0/en/ACS/15_1YR/B18120/312M200US356203651000" TargetMode="External"/><Relationship Id="rId4" Type="http://schemas.openxmlformats.org/officeDocument/2006/relationships/hyperlink" Target="http://comptroller.nyc.gov/reports/the-state-of-the-citys-economy-and-finances-201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m/imgres?imgurl=http://www.evolutionaryfitness.co.uk/blueprint.gif&amp;imgrefurl=http://www.evolutionaryfitness.co.uk/paleo-eatinguach.html&amp;usg=__kLfqJVlxdT6qG9LaXpOvFeZiens=&amp;h=609&amp;w=800&amp;sz=47&amp;hl=en&amp;start=2&amp;zoom=1&amp;um=1&amp;itbs=1&amp;tbnid=M-vloxkR0U8fFM:&amp;tbnh=109&amp;tbnw=143&amp;prev=/images?q=blueprint+image&amp;um=1&amp;hl=en&amp;sa=N&amp;rls=com.microsoft:en-us&amp;tbs=isch: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www.google.com/imgres?imgurl=http://ngfl.northumberland.gov.uk/clipart/Food/images/sieve_jpg.jpg&amp;imgrefurl=http://ngfl.northumberland.gov.uk/clipart/Food/pages/sieve_jpg.htm&amp;usg=__Os1lxxndGl936erdmvuIsuCUSSs=&amp;h=317&amp;w=489&amp;sz=36&amp;hl=en&amp;start=2&amp;zoom=1&amp;um=1&amp;itbs=1&amp;tbnid=-UeaCC0ryweEYM:&amp;tbnh=84&amp;tbnw=130&amp;prev=/images?q=sieve&amp;um=1&amp;hl=en&amp;sa=N&amp;rls=com.microsoft:en-us&amp;tbs=isch:1"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variety.com/2016/film/awards/hollywood-people-with-disabilities-speechless-1201938396/" TargetMode="External"/><Relationship Id="rId2" Type="http://schemas.openxmlformats.org/officeDocument/2006/relationships/hyperlink" Target="http://www.glaad.org/whereweareontv16" TargetMode="External"/><Relationship Id="rId1" Type="http://schemas.openxmlformats.org/officeDocument/2006/relationships/slideLayout" Target="../slideLayouts/slideLayout2.xml"/><Relationship Id="rId5" Type="http://schemas.openxmlformats.org/officeDocument/2006/relationships/hyperlink" Target="http://www1.nyc.gov/site/diversity/index.page" TargetMode="External"/><Relationship Id="rId4" Type="http://schemas.openxmlformats.org/officeDocument/2006/relationships/hyperlink" Target="https://www.washingtonpost.com/news/act-four/wp/2016/09/07/in-hollywood-people-with-disabilities-are-almost-nonexistent/?utm_term=.4b964f397db5"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subTitle" idx="1"/>
          </p:nvPr>
        </p:nvSpPr>
        <p:spPr>
          <a:xfrm>
            <a:off x="533400" y="4343400"/>
            <a:ext cx="8001000" cy="16001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Noto Sans Symbols"/>
              <a:buNone/>
            </a:pPr>
            <a:r>
              <a:rPr lang="en-US" sz="4800" b="0" i="0" u="none" strike="noStrike" cap="none" dirty="0">
                <a:solidFill>
                  <a:schemeClr val="dk1"/>
                </a:solidFill>
                <a:latin typeface="Calibri"/>
                <a:ea typeface="Calibri"/>
                <a:cs typeface="Calibri"/>
                <a:sym typeface="Calibri"/>
              </a:rPr>
              <a:t>New York City, Stigma And Jobs for People with Disabilities</a:t>
            </a:r>
          </a:p>
          <a:p>
            <a:pPr marL="0" marR="0" lvl="0" indent="0" algn="ctr" rtl="0">
              <a:lnSpc>
                <a:spcPct val="100000"/>
              </a:lnSpc>
              <a:spcBef>
                <a:spcPts val="400"/>
              </a:spcBef>
              <a:spcAft>
                <a:spcPts val="0"/>
              </a:spcAft>
              <a:buClr>
                <a:schemeClr val="dk1"/>
              </a:buClr>
              <a:buSzPct val="25000"/>
              <a:buFont typeface="Noto Sans Symbols"/>
              <a:buNone/>
            </a:pPr>
            <a:r>
              <a:rPr lang="en-US" sz="2000" b="0" i="0" u="none" strike="noStrike" cap="none" dirty="0">
                <a:solidFill>
                  <a:schemeClr val="dk1"/>
                </a:solidFill>
                <a:latin typeface="Calibri"/>
                <a:ea typeface="Calibri"/>
                <a:cs typeface="Calibri"/>
                <a:sym typeface="Calibri"/>
              </a:rPr>
              <a:t>Jennifer Laszlo Mizrahi, President</a:t>
            </a:r>
          </a:p>
          <a:p>
            <a:pPr marL="0" marR="0" lvl="0" indent="0" algn="ctr" rtl="0">
              <a:lnSpc>
                <a:spcPct val="100000"/>
              </a:lnSpc>
              <a:spcBef>
                <a:spcPts val="400"/>
              </a:spcBef>
              <a:spcAft>
                <a:spcPts val="0"/>
              </a:spcAft>
              <a:buClr>
                <a:schemeClr val="dk1"/>
              </a:buClr>
              <a:buSzPct val="25000"/>
              <a:buFont typeface="Noto Sans Symbols"/>
              <a:buNone/>
            </a:pPr>
            <a:r>
              <a:rPr lang="en-US" sz="2000" b="0" i="0" u="none" strike="noStrike" cap="none" dirty="0" err="1">
                <a:solidFill>
                  <a:schemeClr val="dk1"/>
                </a:solidFill>
                <a:latin typeface="Calibri"/>
                <a:ea typeface="Calibri"/>
                <a:cs typeface="Calibri"/>
                <a:sym typeface="Calibri"/>
              </a:rPr>
              <a:t>www.RespectAbilityUSA.org</a:t>
            </a:r>
            <a:endParaRPr lang="en-US"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r>
              <a:rPr lang="en-US" sz="4800" dirty="0"/>
              <a:t>Stigma -</a:t>
            </a:r>
            <a:r>
              <a:rPr lang="en-US" sz="4800" i="1" dirty="0"/>
              <a:t> Born This Way</a:t>
            </a:r>
          </a:p>
        </p:txBody>
      </p:sp>
      <p:sp>
        <p:nvSpPr>
          <p:cNvPr id="3" name="Content Placeholder 2"/>
          <p:cNvSpPr>
            <a:spLocks noGrp="1"/>
          </p:cNvSpPr>
          <p:nvPr>
            <p:ph idx="1"/>
          </p:nvPr>
        </p:nvSpPr>
        <p:spPr>
          <a:xfrm>
            <a:off x="0" y="1382486"/>
            <a:ext cx="4191000" cy="5334000"/>
          </a:xfrm>
        </p:spPr>
        <p:txBody>
          <a:bodyPr/>
          <a:lstStyle/>
          <a:p>
            <a:r>
              <a:rPr lang="en-US" altLang="en-US" sz="2000" dirty="0"/>
              <a:t>A&amp;E Network’s new Emmy-winning original </a:t>
            </a:r>
            <a:r>
              <a:rPr lang="en-US" altLang="en-US" sz="2000" dirty="0" err="1">
                <a:hlinkClick r:id="rId2"/>
              </a:rPr>
              <a:t>docu</a:t>
            </a:r>
            <a:r>
              <a:rPr lang="en-US" altLang="en-US" sz="2000" dirty="0">
                <a:hlinkClick r:id="rId2"/>
              </a:rPr>
              <a:t>-series </a:t>
            </a:r>
            <a:r>
              <a:rPr lang="en-US" altLang="en-US" sz="2000" i="1" dirty="0">
                <a:hlinkClick r:id="rId2"/>
              </a:rPr>
              <a:t>Born This Way</a:t>
            </a:r>
            <a:r>
              <a:rPr lang="en-US" altLang="en-US" sz="2000" i="1" dirty="0"/>
              <a:t>. A </a:t>
            </a:r>
            <a:r>
              <a:rPr lang="en-US" altLang="en-US" sz="2000" dirty="0"/>
              <a:t>group of seven young adults with Down syndrome along with their family and friends in Southern California. </a:t>
            </a:r>
          </a:p>
          <a:p>
            <a:r>
              <a:rPr lang="en-US" altLang="en-US" sz="2000" b="1" dirty="0"/>
              <a:t>Focus on jobs and independence!!</a:t>
            </a:r>
            <a:endParaRPr lang="en-US" sz="2000" b="1" dirty="0"/>
          </a:p>
          <a:p>
            <a:r>
              <a:rPr lang="en-US" sz="2000" dirty="0" err="1"/>
              <a:t>RespectAbility</a:t>
            </a:r>
            <a:r>
              <a:rPr lang="en-US" sz="2000" dirty="0"/>
              <a:t> brought </a:t>
            </a:r>
            <a:r>
              <a:rPr lang="en-US" sz="2000" dirty="0">
                <a:hlinkClick r:id="rId3"/>
              </a:rPr>
              <a:t>A&amp;E and Best Buddies together for a powerful public service announcement</a:t>
            </a:r>
            <a:r>
              <a:rPr lang="en-US" sz="2000" dirty="0"/>
              <a:t>. </a:t>
            </a:r>
          </a:p>
          <a:p>
            <a:pPr marL="0" indent="0">
              <a:buNone/>
            </a:pPr>
            <a:endParaRPr lang="en-US" sz="1400" dirty="0"/>
          </a:p>
        </p:txBody>
      </p:sp>
      <p:pic>
        <p:nvPicPr>
          <p:cNvPr id="4" name="Content Placeholder 3" descr="IMAGE: The cast and crew of Born This Way on stages to receive their Emmy Award. On the left is the tall figure of Executive Producer, Jonathan Murray. Next to hm, dressed in fancy clothes are the cast of the show, each a young person with Down Syndrome. From left to right are Meg, Angel, Elena and John. " title="Stigma- Born This Way"/>
          <p:cNvPicPr>
            <a:picLocks noChangeAspect="1"/>
          </p:cNvPicPr>
          <p:nvPr/>
        </p:nvPicPr>
        <p:blipFill rotWithShape="1">
          <a:blip r:embed="rId4" cstate="print">
            <a:extLst>
              <a:ext uri="{28A0092B-C50C-407E-A947-70E740481C1C}">
                <a14:useLocalDpi xmlns:a14="http://schemas.microsoft.com/office/drawing/2010/main" val="0"/>
              </a:ext>
            </a:extLst>
          </a:blip>
          <a:srcRect t="10401" r="5095"/>
          <a:stretch/>
        </p:blipFill>
        <p:spPr bwMode="auto">
          <a:xfrm>
            <a:off x="4280229" y="1447800"/>
            <a:ext cx="48427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06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br>
              <a:rPr lang="en-US" altLang="en-US" sz="4000" dirty="0"/>
            </a:br>
            <a:r>
              <a:rPr lang="en-US" altLang="en-US" sz="3500" dirty="0"/>
              <a:t>Stigma: </a:t>
            </a:r>
            <a:r>
              <a:rPr lang="en-US" altLang="en-US" sz="3500" dirty="0" err="1"/>
              <a:t>RespectAbility</a:t>
            </a:r>
            <a:r>
              <a:rPr lang="en-US" altLang="en-US" sz="3500" dirty="0"/>
              <a:t> Op-Eds on Jobs for PWDs</a:t>
            </a:r>
            <a:br>
              <a:rPr lang="en-US" altLang="en-US" sz="4000" dirty="0"/>
            </a:br>
            <a:endParaRPr lang="en-US" altLang="en-US" sz="4000" dirty="0"/>
          </a:p>
        </p:txBody>
      </p:sp>
      <p:sp>
        <p:nvSpPr>
          <p:cNvPr id="78851" name="Content Placeholder 2"/>
          <p:cNvSpPr>
            <a:spLocks noGrp="1"/>
          </p:cNvSpPr>
          <p:nvPr>
            <p:ph idx="1"/>
          </p:nvPr>
        </p:nvSpPr>
        <p:spPr>
          <a:xfrm>
            <a:off x="0" y="1155699"/>
            <a:ext cx="4343400" cy="4525963"/>
          </a:xfrm>
        </p:spPr>
        <p:txBody>
          <a:bodyPr/>
          <a:lstStyle/>
          <a:p>
            <a:pPr marL="0" indent="0">
              <a:buFont typeface="Wingdings" pitchFamily="2" charset="2"/>
              <a:buNone/>
            </a:pPr>
            <a:r>
              <a:rPr lang="en-US" altLang="en-US" sz="1000" dirty="0"/>
              <a:t>Birmingham News (AL) </a:t>
            </a:r>
            <a:r>
              <a:rPr lang="en-US" altLang="en-US" sz="1000" dirty="0">
                <a:hlinkClick r:id="rId3"/>
              </a:rPr>
              <a:t>Stigmas Persist, but Alabama's Disable Deserve to Work</a:t>
            </a:r>
            <a:endParaRPr lang="en-US" altLang="en-US" sz="1000" dirty="0"/>
          </a:p>
          <a:p>
            <a:pPr marL="0" indent="0">
              <a:buFont typeface="Wingdings" pitchFamily="2" charset="2"/>
              <a:buNone/>
            </a:pPr>
            <a:r>
              <a:rPr lang="en-US" altLang="en-US" sz="1000" dirty="0"/>
              <a:t>Southwest Times Record (AR) </a:t>
            </a:r>
            <a:r>
              <a:rPr lang="en-US" altLang="en-US" sz="1000" dirty="0">
                <a:hlinkClick r:id="rId4"/>
              </a:rPr>
              <a:t>Guest Commentary: Arkansas with Disabilities Seek Jobs, Independence </a:t>
            </a:r>
            <a:endParaRPr lang="en-US" altLang="en-US" sz="1000" dirty="0"/>
          </a:p>
          <a:p>
            <a:pPr marL="0" indent="0">
              <a:buFont typeface="Wingdings" pitchFamily="2" charset="2"/>
              <a:buNone/>
            </a:pPr>
            <a:r>
              <a:rPr lang="en-US" altLang="en-US" sz="1000" dirty="0"/>
              <a:t>The Arizona Republic (AZ) </a:t>
            </a:r>
            <a:r>
              <a:rPr lang="en-US" altLang="en-US" sz="1000" dirty="0">
                <a:hlinkClick r:id="rId5"/>
              </a:rPr>
              <a:t>There's Too Little to Celebrate on ADA's 25 Anniversary</a:t>
            </a:r>
            <a:endParaRPr lang="en-US" altLang="en-US" sz="1000" dirty="0"/>
          </a:p>
          <a:p>
            <a:pPr marL="0" indent="0">
              <a:buFont typeface="Wingdings" pitchFamily="2" charset="2"/>
              <a:buNone/>
            </a:pPr>
            <a:r>
              <a:rPr lang="en-US" altLang="en-US" sz="1000" dirty="0"/>
              <a:t>The Colorado Statesman (CO) </a:t>
            </a:r>
            <a:r>
              <a:rPr lang="en-US" altLang="en-US" sz="1000" dirty="0">
                <a:hlinkClick r:id="rId6"/>
              </a:rPr>
              <a:t>P</a:t>
            </a:r>
            <a:r>
              <a:rPr lang="en-US" altLang="en-US" sz="1000" dirty="0">
                <a:hlinkClick r:id="rId7"/>
              </a:rPr>
              <a:t>auli: Coloradans with Disabilities Want to Work</a:t>
            </a:r>
            <a:endParaRPr lang="en-US" altLang="en-US" sz="1000" dirty="0"/>
          </a:p>
          <a:p>
            <a:pPr marL="0" indent="0">
              <a:buFont typeface="Wingdings" pitchFamily="2" charset="2"/>
              <a:buNone/>
            </a:pPr>
            <a:r>
              <a:rPr lang="en-US" altLang="en-US" sz="1000" dirty="0"/>
              <a:t>Washington Examiner (DC) </a:t>
            </a:r>
            <a:r>
              <a:rPr lang="en-US" altLang="en-US" sz="1000" dirty="0">
                <a:hlinkClick r:id="rId8"/>
              </a:rPr>
              <a:t>People with Disabilities Want to Work</a:t>
            </a:r>
            <a:endParaRPr lang="en-US" altLang="en-US" sz="1000" dirty="0"/>
          </a:p>
          <a:p>
            <a:pPr marL="0" indent="0">
              <a:buFont typeface="Wingdings" pitchFamily="2" charset="2"/>
              <a:buNone/>
            </a:pPr>
            <a:r>
              <a:rPr lang="en-US" altLang="en-US" sz="1000" dirty="0"/>
              <a:t>The News Journal (DE) </a:t>
            </a:r>
            <a:r>
              <a:rPr lang="en-US" altLang="en-US" sz="1000" dirty="0">
                <a:hlinkClick r:id="rId9"/>
              </a:rPr>
              <a:t>Jobs for People with Disabilities</a:t>
            </a:r>
            <a:endParaRPr lang="en-US" altLang="en-US" sz="1000" dirty="0"/>
          </a:p>
          <a:p>
            <a:pPr marL="0" indent="0">
              <a:buFont typeface="Wingdings" pitchFamily="2" charset="2"/>
              <a:buNone/>
            </a:pPr>
            <a:r>
              <a:rPr lang="en-US" altLang="en-US" sz="1000" dirty="0"/>
              <a:t>Tallahassee Democrat (FL) </a:t>
            </a:r>
            <a:r>
              <a:rPr lang="en-US" altLang="en-US" sz="1000" dirty="0">
                <a:hlinkClick r:id="rId10"/>
              </a:rPr>
              <a:t>25 Years After the ADA, There's Still a Long Way to Go</a:t>
            </a:r>
            <a:endParaRPr lang="en-US" altLang="en-US" sz="1000" dirty="0"/>
          </a:p>
          <a:p>
            <a:pPr marL="0" indent="0">
              <a:buFont typeface="Wingdings" pitchFamily="2" charset="2"/>
              <a:buNone/>
            </a:pPr>
            <a:r>
              <a:rPr lang="en-US" altLang="en-US" sz="1000" dirty="0"/>
              <a:t>South Florida Sun Sentinel (FL) </a:t>
            </a:r>
            <a:r>
              <a:rPr lang="en-US" altLang="en-US" sz="1000" dirty="0">
                <a:hlinkClick r:id="rId11"/>
              </a:rPr>
              <a:t>Floridians with Disabilities in Workforce are Underused Resources</a:t>
            </a:r>
            <a:endParaRPr lang="en-US" altLang="en-US" sz="1000" dirty="0"/>
          </a:p>
          <a:p>
            <a:pPr marL="0" indent="0">
              <a:buFont typeface="Wingdings" pitchFamily="2" charset="2"/>
              <a:buNone/>
            </a:pPr>
            <a:r>
              <a:rPr lang="en-US" altLang="en-US" sz="1000" dirty="0"/>
              <a:t>Atlanta Journal Constitution (GA) </a:t>
            </a:r>
            <a:r>
              <a:rPr lang="en-US" altLang="en-US" sz="1000" dirty="0">
                <a:hlinkClick r:id="rId12"/>
              </a:rPr>
              <a:t>We Must Do Better for People with Disabilities</a:t>
            </a:r>
            <a:endParaRPr lang="en-US" altLang="en-US" sz="1000" dirty="0"/>
          </a:p>
          <a:p>
            <a:pPr marL="0" indent="0">
              <a:buFont typeface="Wingdings" pitchFamily="2" charset="2"/>
              <a:buNone/>
            </a:pPr>
            <a:r>
              <a:rPr lang="en-US" altLang="en-US" sz="1000" dirty="0"/>
              <a:t>Honolulu Star Advertiser (HI) </a:t>
            </a:r>
            <a:r>
              <a:rPr lang="en-US" altLang="en-US" sz="1000" dirty="0">
                <a:hlinkClick r:id="rId13"/>
              </a:rPr>
              <a:t>'Employment First' Should be Standard</a:t>
            </a:r>
            <a:endParaRPr lang="en-US" altLang="en-US" sz="1000" dirty="0"/>
          </a:p>
          <a:p>
            <a:pPr marL="0" indent="0">
              <a:buFont typeface="Wingdings" pitchFamily="2" charset="2"/>
              <a:buNone/>
            </a:pPr>
            <a:r>
              <a:rPr lang="en-US" altLang="en-US" sz="1000" dirty="0"/>
              <a:t>Des Moines Register (IA) </a:t>
            </a:r>
            <a:r>
              <a:rPr lang="en-US" altLang="en-US" sz="1000" dirty="0">
                <a:hlinkClick r:id="rId14"/>
              </a:rPr>
              <a:t>Iowans with Disabilities Want to Work</a:t>
            </a:r>
            <a:endParaRPr lang="en-US" altLang="en-US" sz="1000" dirty="0"/>
          </a:p>
          <a:p>
            <a:pPr marL="0" indent="0">
              <a:buFont typeface="Wingdings" pitchFamily="2" charset="2"/>
              <a:buNone/>
            </a:pPr>
            <a:r>
              <a:rPr lang="en-US" altLang="en-US" sz="1000" dirty="0"/>
              <a:t>Idaho Statesman (ID) </a:t>
            </a:r>
            <a:r>
              <a:rPr lang="en-US" altLang="en-US" sz="1000" dirty="0">
                <a:hlinkClick r:id="rId15"/>
              </a:rPr>
              <a:t>Idaho's Citizens with Disabilities Want to Work</a:t>
            </a:r>
            <a:endParaRPr lang="en-US" altLang="en-US" sz="1000" dirty="0"/>
          </a:p>
          <a:p>
            <a:pPr marL="0" indent="0">
              <a:buFont typeface="Wingdings" pitchFamily="2" charset="2"/>
              <a:buNone/>
            </a:pPr>
            <a:r>
              <a:rPr lang="en-US" altLang="en-US" sz="1000" dirty="0"/>
              <a:t>Louisville Journal- Courier (KY) </a:t>
            </a:r>
            <a:r>
              <a:rPr lang="en-US" altLang="en-US" sz="1000" dirty="0">
                <a:hlinkClick r:id="rId16"/>
              </a:rPr>
              <a:t>People with Disabilities Look for Success </a:t>
            </a:r>
            <a:endParaRPr lang="en-US" altLang="en-US" sz="1000" dirty="0"/>
          </a:p>
          <a:p>
            <a:pPr marL="0" indent="0">
              <a:buFont typeface="Wingdings" pitchFamily="2" charset="2"/>
              <a:buNone/>
            </a:pPr>
            <a:r>
              <a:rPr lang="en-US" altLang="en-US" sz="1000" dirty="0"/>
              <a:t>Daily World (LA)</a:t>
            </a:r>
            <a:r>
              <a:rPr lang="en-US" altLang="en-US" sz="1000" dirty="0">
                <a:hlinkClick r:id="rId17"/>
              </a:rPr>
              <a:t> People with Disabilities Want to Work</a:t>
            </a:r>
            <a:endParaRPr lang="en-US" altLang="en-US" sz="1000" dirty="0"/>
          </a:p>
          <a:p>
            <a:pPr marL="0" indent="0">
              <a:buFont typeface="Wingdings" pitchFamily="2" charset="2"/>
              <a:buNone/>
            </a:pPr>
            <a:r>
              <a:rPr lang="en-US" altLang="en-US" sz="1000" dirty="0"/>
              <a:t>Times of Acadiana (LA) </a:t>
            </a:r>
            <a:r>
              <a:rPr lang="en-US" altLang="en-US" sz="1000" dirty="0">
                <a:hlinkClick r:id="rId18"/>
              </a:rPr>
              <a:t>People with Disabilities Want to Work</a:t>
            </a:r>
            <a:endParaRPr lang="en-US" altLang="en-US" sz="1000" dirty="0"/>
          </a:p>
          <a:p>
            <a:pPr marL="0" indent="0">
              <a:buFont typeface="Wingdings" pitchFamily="2" charset="2"/>
              <a:buNone/>
            </a:pPr>
            <a:r>
              <a:rPr lang="en-US" altLang="en-US" sz="1000" dirty="0"/>
              <a:t>Salem News (MA) </a:t>
            </a:r>
            <a:r>
              <a:rPr lang="en-US" altLang="en-US" sz="1000" dirty="0">
                <a:hlinkClick r:id="rId19"/>
              </a:rPr>
              <a:t>Letter: Brother was a Strong Advocate for those with Disabilities</a:t>
            </a:r>
            <a:endParaRPr lang="en-US" altLang="en-US" sz="1000" dirty="0"/>
          </a:p>
          <a:p>
            <a:pPr marL="0" indent="0">
              <a:buFont typeface="Wingdings" pitchFamily="2" charset="2"/>
              <a:buNone/>
            </a:pPr>
            <a:r>
              <a:rPr lang="en-US" altLang="en-US" sz="1000" dirty="0"/>
              <a:t>Capital Gazette (MD) </a:t>
            </a:r>
            <a:r>
              <a:rPr lang="en-US" altLang="en-US" sz="1000" dirty="0">
                <a:hlinkClick r:id="rId20"/>
              </a:rPr>
              <a:t>Marylanders with Disabilities Want Jobs, Independence</a:t>
            </a:r>
            <a:endParaRPr lang="en-US" altLang="en-US" sz="1000" dirty="0"/>
          </a:p>
          <a:p>
            <a:pPr marL="0" indent="0">
              <a:buFont typeface="Wingdings" pitchFamily="2" charset="2"/>
              <a:buNone/>
            </a:pPr>
            <a:br>
              <a:rPr lang="en-US" altLang="en-US" sz="1000" dirty="0"/>
            </a:br>
            <a:endParaRPr lang="en-US" altLang="en-US" sz="1000" dirty="0"/>
          </a:p>
        </p:txBody>
      </p:sp>
      <p:sp>
        <p:nvSpPr>
          <p:cNvPr id="78852" name="TextBox 3"/>
          <p:cNvSpPr txBox="1">
            <a:spLocks noChangeArrowheads="1"/>
          </p:cNvSpPr>
          <p:nvPr/>
        </p:nvSpPr>
        <p:spPr bwMode="auto">
          <a:xfrm>
            <a:off x="4343400" y="1212555"/>
            <a:ext cx="46482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defTabSz="457200">
              <a:spcBef>
                <a:spcPct val="20000"/>
              </a:spcBef>
              <a:buFont typeface="Wingdings" pitchFamily="2" charset="2"/>
              <a:buChar char="v"/>
              <a:defRPr sz="3200">
                <a:solidFill>
                  <a:schemeClr val="tx1"/>
                </a:solidFill>
                <a:latin typeface="Calibri" pitchFamily="34" charset="0"/>
                <a:ea typeface="ＭＳ Ｐゴシック" pitchFamily="34" charset="-128"/>
              </a:defRPr>
            </a:lvl1pPr>
            <a:lvl2pPr marL="742950" indent="-285750" defTabSz="457200">
              <a:spcBef>
                <a:spcPct val="20000"/>
              </a:spcBef>
              <a:buFont typeface="Wingdings" pitchFamily="2" charset="2"/>
              <a:buChar char="§"/>
              <a:defRPr sz="2800">
                <a:solidFill>
                  <a:schemeClr val="tx1"/>
                </a:solidFill>
                <a:latin typeface="Calibri" pitchFamily="34" charset="0"/>
                <a:ea typeface="ＭＳ Ｐゴシック" pitchFamily="34" charset="-128"/>
              </a:defRPr>
            </a:lvl2pPr>
            <a:lvl3pPr marL="1143000" indent="-228600" defTabSz="4572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defTabSz="457200">
              <a:spcBef>
                <a:spcPct val="20000"/>
              </a:spcBef>
              <a:buFont typeface="Wingdings" pitchFamily="2" charset="2"/>
              <a:buChar char="Ø"/>
              <a:defRPr sz="2000">
                <a:solidFill>
                  <a:schemeClr val="tx1"/>
                </a:solidFill>
                <a:latin typeface="Calibri" pitchFamily="34" charset="0"/>
                <a:ea typeface="ＭＳ Ｐゴシック" pitchFamily="34" charset="-128"/>
              </a:defRPr>
            </a:lvl4pPr>
            <a:lvl5pPr marL="2057400" indent="-228600" defTabSz="457200">
              <a:spcBef>
                <a:spcPct val="20000"/>
              </a:spcBef>
              <a:buFont typeface="Courier New" pitchFamily="49" charset="0"/>
              <a:buChar char="o"/>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9pPr>
          </a:lstStyle>
          <a:p>
            <a:pPr fontAlgn="base">
              <a:spcBef>
                <a:spcPts val="238"/>
              </a:spcBef>
              <a:spcAft>
                <a:spcPct val="0"/>
              </a:spcAft>
              <a:buFontTx/>
              <a:buNone/>
            </a:pPr>
            <a:r>
              <a:rPr lang="en-US" altLang="en-US" sz="1000" dirty="0">
                <a:solidFill>
                  <a:prstClr val="black"/>
                </a:solidFill>
              </a:rPr>
              <a:t>Portland Press Herald/ Maine Sunday Telegram (ME) </a:t>
            </a:r>
            <a:r>
              <a:rPr lang="en-US" altLang="en-US" sz="1000" dirty="0">
                <a:solidFill>
                  <a:prstClr val="black"/>
                </a:solidFill>
                <a:hlinkClick r:id="rId21"/>
              </a:rPr>
              <a:t>Maine Voices: People with Disabilities are Often Overlooked as Potential Employees</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Lansing State Journal (MI) </a:t>
            </a:r>
            <a:r>
              <a:rPr lang="en-US" altLang="en-US" sz="1000" dirty="0">
                <a:solidFill>
                  <a:prstClr val="black"/>
                </a:solidFill>
                <a:hlinkClick r:id="rId22"/>
              </a:rPr>
              <a:t>Empower Michiganers with Disabilities</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The Jackson Clarion- Ledger (MS) </a:t>
            </a:r>
            <a:r>
              <a:rPr lang="en-US" altLang="en-US" sz="1000" dirty="0">
                <a:solidFill>
                  <a:prstClr val="black"/>
                </a:solidFill>
                <a:hlinkClick r:id="rId23"/>
              </a:rPr>
              <a:t>Mississippians with Disabilities want Jobs</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Billings Gazette (MT) </a:t>
            </a:r>
            <a:r>
              <a:rPr lang="en-US" altLang="en-US" sz="1000" dirty="0">
                <a:solidFill>
                  <a:prstClr val="black"/>
                </a:solidFill>
                <a:hlinkClick r:id="rId24"/>
              </a:rPr>
              <a:t>Montanans with Disabilities want to Work</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The Herald Sun (NC) </a:t>
            </a:r>
            <a:r>
              <a:rPr lang="en-US" altLang="en-US" sz="1000" dirty="0">
                <a:solidFill>
                  <a:prstClr val="black"/>
                </a:solidFill>
                <a:hlinkClick r:id="rId25"/>
              </a:rPr>
              <a:t>North Carolinians with Disabilities want Jobs and Diginity</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The Charlotte Observer (NC) </a:t>
            </a:r>
            <a:r>
              <a:rPr lang="en-US" altLang="en-US" sz="1000" dirty="0">
                <a:solidFill>
                  <a:prstClr val="black"/>
                </a:solidFill>
                <a:hlinkClick r:id="rId26"/>
              </a:rPr>
              <a:t>Don't Let Barham's Dream of Disability Rights Die</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Grand Forks Herald (ND) </a:t>
            </a:r>
            <a:r>
              <a:rPr lang="en-US" altLang="en-US" sz="1000" dirty="0">
                <a:solidFill>
                  <a:prstClr val="black"/>
                </a:solidFill>
                <a:hlinkClick r:id="rId27"/>
              </a:rPr>
              <a:t>North Dakotans with Disabilities want to Work</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The Star Leger (NJ) </a:t>
            </a:r>
            <a:r>
              <a:rPr lang="en-US" altLang="en-US" sz="1000" dirty="0">
                <a:solidFill>
                  <a:prstClr val="black"/>
                </a:solidFill>
                <a:hlinkClick r:id="rId28"/>
              </a:rPr>
              <a:t>On Anniversary of Americans with Disabilities Act, a Call to Bring Disabled New Jerseyans into Workforce</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Albuquerque Journal (NM) </a:t>
            </a:r>
            <a:r>
              <a:rPr lang="en-US" altLang="en-US" sz="1000" dirty="0">
                <a:solidFill>
                  <a:prstClr val="black"/>
                </a:solidFill>
                <a:hlinkClick r:id="rId29"/>
              </a:rPr>
              <a:t>People with Disabilities Deserve the Dignity of a Job</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Reno Gazette Journal (NV) </a:t>
            </a:r>
            <a:r>
              <a:rPr lang="en-US" altLang="en-US" sz="1000" dirty="0">
                <a:solidFill>
                  <a:prstClr val="black"/>
                </a:solidFill>
                <a:hlinkClick r:id="rId30"/>
              </a:rPr>
              <a:t>Nevadans with Disabilities want Jobs</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The Buffalo News (NY) </a:t>
            </a:r>
            <a:r>
              <a:rPr lang="en-US" altLang="en-US" sz="1000" dirty="0">
                <a:solidFill>
                  <a:prstClr val="black"/>
                </a:solidFill>
                <a:hlinkClick r:id="rId31"/>
              </a:rPr>
              <a:t>New Yorkers with Disabilities want to Hold Jobs</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Statesman Journal (OR) </a:t>
            </a:r>
            <a:r>
              <a:rPr lang="en-US" altLang="en-US" sz="1000" dirty="0">
                <a:solidFill>
                  <a:prstClr val="black"/>
                </a:solidFill>
                <a:hlinkClick r:id="rId32"/>
              </a:rPr>
              <a:t>People with Disabilitites want Jobs and Independence</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The Providence Journal (RI) </a:t>
            </a:r>
            <a:r>
              <a:rPr lang="en-US" altLang="en-US" sz="1000" dirty="0">
                <a:solidFill>
                  <a:prstClr val="black"/>
                </a:solidFill>
                <a:hlinkClick r:id="rId33"/>
              </a:rPr>
              <a:t>Rhode Islanders with Disabilities want to Work</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Anderson (SC) </a:t>
            </a:r>
            <a:r>
              <a:rPr lang="en-US" altLang="en-US" sz="1000" dirty="0">
                <a:solidFill>
                  <a:prstClr val="black"/>
                </a:solidFill>
                <a:hlinkClick r:id="rId34"/>
              </a:rPr>
              <a:t>S.C. Residents with Disabilities want Jobs</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Sioux Falls Argus Leader (SD) </a:t>
            </a:r>
            <a:r>
              <a:rPr lang="en-US" altLang="en-US" sz="1000" dirty="0">
                <a:solidFill>
                  <a:prstClr val="black"/>
                </a:solidFill>
                <a:hlinkClick r:id="rId35"/>
              </a:rPr>
              <a:t>S.D. Proves People with Disabilities want to Work</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Fort Worth Star-Telegram (TX) </a:t>
            </a:r>
            <a:r>
              <a:rPr lang="en-US" altLang="en-US" sz="1000" dirty="0">
                <a:solidFill>
                  <a:prstClr val="black"/>
                </a:solidFill>
                <a:hlinkClick r:id="rId36"/>
              </a:rPr>
              <a:t>ADA Anniversary: Disabled Texans want to Work</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Ogden Standard Examiner (UT) </a:t>
            </a:r>
            <a:r>
              <a:rPr lang="en-US" altLang="en-US" sz="1000" dirty="0">
                <a:solidFill>
                  <a:prstClr val="black"/>
                </a:solidFill>
                <a:hlinkClick r:id="rId37"/>
              </a:rPr>
              <a:t>People with Disabilities want to Work</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Rutland Herald (VT) </a:t>
            </a:r>
            <a:r>
              <a:rPr lang="en-US" altLang="en-US" sz="1000" dirty="0">
                <a:solidFill>
                  <a:prstClr val="black"/>
                </a:solidFill>
                <a:hlinkClick r:id="rId38"/>
              </a:rPr>
              <a:t>Vermonters with Disabilities want Jobs</a:t>
            </a:r>
            <a:endParaRPr lang="en-US" altLang="en-US" sz="1000" dirty="0">
              <a:solidFill>
                <a:prstClr val="black"/>
              </a:solidFill>
            </a:endParaRPr>
          </a:p>
          <a:p>
            <a:pPr fontAlgn="base">
              <a:spcBef>
                <a:spcPts val="238"/>
              </a:spcBef>
              <a:spcAft>
                <a:spcPct val="0"/>
              </a:spcAft>
              <a:buFontTx/>
              <a:buNone/>
            </a:pPr>
            <a:r>
              <a:rPr lang="en-US" altLang="en-US" sz="1000" dirty="0">
                <a:solidFill>
                  <a:prstClr val="black"/>
                </a:solidFill>
              </a:rPr>
              <a:t>Casper Star Tribune (WY) </a:t>
            </a:r>
            <a:r>
              <a:rPr lang="en-US" altLang="en-US" sz="1000" dirty="0">
                <a:solidFill>
                  <a:prstClr val="black"/>
                </a:solidFill>
                <a:hlinkClick r:id="rId39"/>
              </a:rPr>
              <a:t>Wyoming Must do More for those with Disabilities</a:t>
            </a:r>
            <a:endParaRPr lang="en-US" altLang="en-US" sz="1000" dirty="0">
              <a:solidFill>
                <a:prstClr val="black"/>
              </a:solidFill>
            </a:endParaRPr>
          </a:p>
          <a:p>
            <a:pPr fontAlgn="base">
              <a:spcBef>
                <a:spcPct val="0"/>
              </a:spcBef>
              <a:spcAft>
                <a:spcPct val="0"/>
              </a:spcAft>
            </a:pPr>
            <a:endParaRPr lang="en-US" altLang="en-US" sz="1000" dirty="0">
              <a:solidFill>
                <a:srgbClr val="000000"/>
              </a:solidFill>
            </a:endParaRPr>
          </a:p>
          <a:p>
            <a:pPr fontAlgn="base">
              <a:spcBef>
                <a:spcPct val="0"/>
              </a:spcBef>
              <a:spcAft>
                <a:spcPct val="0"/>
              </a:spcAft>
            </a:pPr>
            <a:endParaRPr lang="en-US" altLang="en-US" sz="1000" dirty="0">
              <a:solidFill>
                <a:srgbClr val="000000"/>
              </a:solidFill>
            </a:endParaRPr>
          </a:p>
        </p:txBody>
      </p:sp>
      <p:sp>
        <p:nvSpPr>
          <p:cNvPr id="78853" name="TextBox 1"/>
          <p:cNvSpPr txBox="1">
            <a:spLocks noChangeArrowheads="1"/>
          </p:cNvSpPr>
          <p:nvPr/>
        </p:nvSpPr>
        <p:spPr bwMode="auto">
          <a:xfrm>
            <a:off x="0" y="5681662"/>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v"/>
              <a:defRPr sz="3200">
                <a:solidFill>
                  <a:schemeClr val="tx1"/>
                </a:solidFill>
                <a:latin typeface="Calibri" pitchFamily="34" charset="0"/>
                <a:ea typeface="ＭＳ Ｐゴシック"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ＭＳ Ｐゴシック" pitchFamily="34" charset="-128"/>
              </a:defRPr>
            </a:lvl4pPr>
            <a:lvl5pPr marL="2057400" indent="-228600">
              <a:spcBef>
                <a:spcPct val="20000"/>
              </a:spcBef>
              <a:buFont typeface="Courier New" pitchFamily="49" charset="0"/>
              <a:buChar char="o"/>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9pPr>
          </a:lstStyle>
          <a:p>
            <a:pPr algn="ctr" fontAlgn="base">
              <a:spcBef>
                <a:spcPct val="0"/>
              </a:spcBef>
              <a:spcAft>
                <a:spcPct val="0"/>
              </a:spcAft>
              <a:buFontTx/>
              <a:buNone/>
            </a:pPr>
            <a:r>
              <a:rPr lang="en-US" altLang="en-US" sz="1800" dirty="0">
                <a:solidFill>
                  <a:prstClr val="black"/>
                </a:solidFill>
              </a:rPr>
              <a:t>These op-eds discuss the number of people with disabilities who are striving for work, the value they bring to the workplace and the opportunities created by WIOA. </a:t>
            </a:r>
          </a:p>
          <a:p>
            <a:pPr algn="ctr" fontAlgn="base">
              <a:spcBef>
                <a:spcPct val="0"/>
              </a:spcBef>
              <a:spcAft>
                <a:spcPct val="0"/>
              </a:spcAft>
              <a:buFontTx/>
              <a:buNone/>
            </a:pPr>
            <a:r>
              <a:rPr lang="en-US" altLang="en-US" sz="1800" dirty="0">
                <a:solidFill>
                  <a:prstClr val="black"/>
                </a:solidFill>
              </a:rPr>
              <a:t>They not only underline current problems, but celebrate past achievements </a:t>
            </a:r>
          </a:p>
          <a:p>
            <a:pPr algn="ctr" fontAlgn="base">
              <a:spcBef>
                <a:spcPct val="0"/>
              </a:spcBef>
              <a:spcAft>
                <a:spcPct val="0"/>
              </a:spcAft>
              <a:buFontTx/>
              <a:buNone/>
            </a:pPr>
            <a:r>
              <a:rPr lang="en-US" altLang="en-US" sz="1800" dirty="0">
                <a:solidFill>
                  <a:prstClr val="black"/>
                </a:solidFill>
              </a:rPr>
              <a:t>and offer suggestions for further change.</a:t>
            </a:r>
          </a:p>
        </p:txBody>
      </p:sp>
    </p:spTree>
    <p:extLst>
      <p:ext uri="{BB962C8B-B14F-4D97-AF65-F5344CB8AC3E}">
        <p14:creationId xmlns:p14="http://schemas.microsoft.com/office/powerpoint/2010/main" val="1474375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Hiring Americans w/ Disabilities – CNBC 2013</a:t>
            </a:r>
          </a:p>
        </p:txBody>
      </p:sp>
      <p:sp>
        <p:nvSpPr>
          <p:cNvPr id="3" name="Content Placeholder 2"/>
          <p:cNvSpPr>
            <a:spLocks noGrp="1"/>
          </p:cNvSpPr>
          <p:nvPr>
            <p:ph type="body" idx="1"/>
          </p:nvPr>
        </p:nvSpPr>
        <p:spPr/>
        <p:txBody>
          <a:bodyPr/>
          <a:lstStyle/>
          <a:p>
            <a:pPr marL="177800" indent="0">
              <a:buNone/>
            </a:pPr>
            <a:endParaRPr lang="en-US" sz="1800" dirty="0"/>
          </a:p>
        </p:txBody>
      </p:sp>
      <p:sp>
        <p:nvSpPr>
          <p:cNvPr id="4" name="Text Placeholder 3"/>
          <p:cNvSpPr>
            <a:spLocks noGrp="1"/>
          </p:cNvSpPr>
          <p:nvPr>
            <p:ph type="body" idx="2"/>
          </p:nvPr>
        </p:nvSpPr>
        <p:spPr/>
        <p:txBody>
          <a:bodyPr/>
          <a:lstStyle/>
          <a:p>
            <a:pPr marL="177800" indent="0">
              <a:buNone/>
            </a:pPr>
            <a:r>
              <a:rPr lang="en-US" sz="2400" dirty="0"/>
              <a:t>Discussing what hiring people with disabilities means for an organization, with Rodger </a:t>
            </a:r>
            <a:r>
              <a:rPr lang="en-US" sz="2400" dirty="0" err="1"/>
              <a:t>DeRose</a:t>
            </a:r>
            <a:r>
              <a:rPr lang="en-US" sz="2400" dirty="0"/>
              <a:t>, Kessler Foundation CEO, and Gregory Wasson, Walgreen CEO. "</a:t>
            </a:r>
            <a:r>
              <a:rPr lang="en-US" sz="2400" b="1" dirty="0"/>
              <a:t>People with disabilities want to work, and can absolutely be qualified to work</a:t>
            </a:r>
            <a:r>
              <a:rPr lang="en-US" sz="2400" dirty="0"/>
              <a:t>," explains Wasson.</a:t>
            </a:r>
          </a:p>
          <a:p>
            <a:pPr marL="177800" indent="0">
              <a:buNone/>
            </a:pPr>
            <a:r>
              <a:rPr lang="en-US" sz="2400" dirty="0">
                <a:hlinkClick r:id="rId2"/>
              </a:rPr>
              <a:t>Watch the full interview here.</a:t>
            </a:r>
            <a:endParaRPr lang="en-US" sz="2400" dirty="0"/>
          </a:p>
        </p:txBody>
      </p:sp>
      <p:pic>
        <p:nvPicPr>
          <p:cNvPr id="5" name="Picture 4" descr="IMAGE: A screen cap from a 2013 segment produced by CNBC about disability employment. The image, taken from the broadcast , shows Gregoy Wasson former Walgreen's CEO taking about his company's efforts to hire talented people with disabilities. On the right is a picture of a young person with disabiliities at work in a Duane Ready in New York. Across the bottom is a stock market ticket and the words HIRING AMERICANS WITH DISABILITIES." title="Hiring Americans with Disabilit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 y="1710408"/>
            <a:ext cx="4486233" cy="3200400"/>
          </a:xfrm>
          <a:prstGeom prst="rect">
            <a:avLst/>
          </a:prstGeom>
        </p:spPr>
      </p:pic>
    </p:spTree>
    <p:extLst>
      <p:ext uri="{BB962C8B-B14F-4D97-AF65-F5344CB8AC3E}">
        <p14:creationId xmlns:p14="http://schemas.microsoft.com/office/powerpoint/2010/main" val="87622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sz="4000" dirty="0"/>
              <a:t>Workforce Innovation and Opportunity Act </a:t>
            </a:r>
          </a:p>
        </p:txBody>
      </p:sp>
      <p:sp>
        <p:nvSpPr>
          <p:cNvPr id="72707" name="TextBox 3"/>
          <p:cNvSpPr txBox="1">
            <a:spLocks noChangeArrowheads="1"/>
          </p:cNvSpPr>
          <p:nvPr/>
        </p:nvSpPr>
        <p:spPr bwMode="auto">
          <a:xfrm>
            <a:off x="4423719" y="1346886"/>
            <a:ext cx="4415481" cy="634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Wingdings" pitchFamily="2" charset="2"/>
              <a:buChar char="v"/>
              <a:defRPr sz="3200">
                <a:solidFill>
                  <a:schemeClr val="tx1"/>
                </a:solidFill>
                <a:latin typeface="Calibri" pitchFamily="34" charset="0"/>
                <a:ea typeface="ＭＳ Ｐゴシック"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ＭＳ Ｐゴシック" pitchFamily="34" charset="-128"/>
              </a:defRPr>
            </a:lvl4pPr>
            <a:lvl5pPr marL="2057400" indent="-228600">
              <a:spcBef>
                <a:spcPct val="20000"/>
              </a:spcBef>
              <a:buFont typeface="Courier New" pitchFamily="49" charset="0"/>
              <a:buChar char="o"/>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9pPr>
          </a:lstStyle>
          <a:p>
            <a:r>
              <a:rPr lang="en-US" sz="1900" dirty="0"/>
              <a:t>July 22, 2014: President Obama signed the Workforce Innovation and Opportunity Act (WIOA) into law.</a:t>
            </a:r>
          </a:p>
          <a:p>
            <a:pPr lvl="1"/>
            <a:r>
              <a:rPr lang="en-US" sz="1900" dirty="0"/>
              <a:t>Create a more diverse and inclusive workforce</a:t>
            </a:r>
          </a:p>
          <a:p>
            <a:pPr lvl="1"/>
            <a:r>
              <a:rPr lang="en-US" sz="1900" dirty="0"/>
              <a:t>Gives New Yorkers the opportunity to work hard to improve outcomes in terms of competitive, integrated employment for </a:t>
            </a:r>
            <a:r>
              <a:rPr lang="en-US" sz="1900" dirty="0" err="1"/>
              <a:t>PwDs</a:t>
            </a:r>
            <a:endParaRPr lang="en-US" sz="1900" dirty="0"/>
          </a:p>
          <a:p>
            <a:pPr fontAlgn="base">
              <a:spcBef>
                <a:spcPct val="0"/>
              </a:spcBef>
              <a:spcAft>
                <a:spcPct val="0"/>
              </a:spcAft>
            </a:pPr>
            <a:endParaRPr lang="en-US" altLang="en-US" sz="1900" b="1" dirty="0">
              <a:solidFill>
                <a:prstClr val="black"/>
              </a:solidFill>
            </a:endParaRPr>
          </a:p>
          <a:p>
            <a:pPr fontAlgn="base">
              <a:spcBef>
                <a:spcPct val="0"/>
              </a:spcBef>
              <a:spcAft>
                <a:spcPct val="0"/>
              </a:spcAft>
            </a:pPr>
            <a:r>
              <a:rPr lang="en-US" altLang="en-US" sz="1900" b="1" dirty="0">
                <a:solidFill>
                  <a:prstClr val="black"/>
                </a:solidFill>
              </a:rPr>
              <a:t>We are the only disability organization in the country to have reviewed and commented on all 50 state WIOA plans </a:t>
            </a:r>
          </a:p>
          <a:p>
            <a:pPr fontAlgn="base">
              <a:spcBef>
                <a:spcPct val="0"/>
              </a:spcBef>
              <a:spcAft>
                <a:spcPct val="0"/>
              </a:spcAft>
            </a:pPr>
            <a:endParaRPr lang="en-US" altLang="en-US" sz="1900" b="1" dirty="0">
              <a:solidFill>
                <a:prstClr val="black"/>
              </a:solidFill>
            </a:endParaRPr>
          </a:p>
          <a:p>
            <a:pPr fontAlgn="base">
              <a:spcBef>
                <a:spcPct val="0"/>
              </a:spcBef>
              <a:spcAft>
                <a:spcPct val="0"/>
              </a:spcAft>
            </a:pPr>
            <a:r>
              <a:rPr lang="en-US" altLang="en-US" sz="1900" dirty="0">
                <a:solidFill>
                  <a:prstClr val="black"/>
                </a:solidFill>
              </a:rPr>
              <a:t>Our  comments, data and feedback have already been directly integrated in the state plans for CA, CO, HI, ID, NV, OK, OR and WY.</a:t>
            </a:r>
          </a:p>
          <a:p>
            <a:pPr fontAlgn="base">
              <a:spcBef>
                <a:spcPct val="0"/>
              </a:spcBef>
              <a:spcAft>
                <a:spcPct val="0"/>
              </a:spcAft>
            </a:pPr>
            <a:endParaRPr lang="en-US" altLang="en-US" sz="1900" dirty="0">
              <a:solidFill>
                <a:prstClr val="black"/>
              </a:solidFill>
            </a:endParaRPr>
          </a:p>
          <a:p>
            <a:pPr fontAlgn="base">
              <a:spcBef>
                <a:spcPct val="0"/>
              </a:spcBef>
              <a:spcAft>
                <a:spcPct val="0"/>
              </a:spcAft>
            </a:pPr>
            <a:endParaRPr lang="en-US" altLang="en-US" sz="1900" dirty="0">
              <a:solidFill>
                <a:prstClr val="black"/>
              </a:solidFill>
            </a:endParaRPr>
          </a:p>
          <a:p>
            <a:pPr fontAlgn="base">
              <a:spcBef>
                <a:spcPct val="0"/>
              </a:spcBef>
              <a:spcAft>
                <a:spcPct val="0"/>
              </a:spcAft>
              <a:buFontTx/>
              <a:buNone/>
            </a:pPr>
            <a:endParaRPr lang="en-US" altLang="en-US" sz="1900" dirty="0">
              <a:solidFill>
                <a:prstClr val="black"/>
              </a:solidFill>
              <a:latin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38245976"/>
              </p:ext>
            </p:extLst>
          </p:nvPr>
        </p:nvGraphicFramePr>
        <p:xfrm>
          <a:off x="152400" y="1680519"/>
          <a:ext cx="4271319" cy="3624453"/>
        </p:xfrm>
        <a:graphic>
          <a:graphicData uri="http://schemas.openxmlformats.org/drawingml/2006/table">
            <a:tbl>
              <a:tblPr/>
              <a:tblGrid>
                <a:gridCol w="3111497">
                  <a:extLst>
                    <a:ext uri="{9D8B030D-6E8A-4147-A177-3AD203B41FA5}">
                      <a16:colId xmlns:a16="http://schemas.microsoft.com/office/drawing/2014/main" val="20000"/>
                    </a:ext>
                  </a:extLst>
                </a:gridCol>
                <a:gridCol w="1159822">
                  <a:extLst>
                    <a:ext uri="{9D8B030D-6E8A-4147-A177-3AD203B41FA5}">
                      <a16:colId xmlns:a16="http://schemas.microsoft.com/office/drawing/2014/main" val="20001"/>
                    </a:ext>
                  </a:extLst>
                </a:gridCol>
              </a:tblGrid>
              <a:tr h="632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Calibri" panose="020F0502020204030204" pitchFamily="34" charset="0"/>
                          <a:ea typeface="ＭＳ Ｐゴシック" pitchFamily="34" charset="-128"/>
                        </a:rPr>
                        <a:t>Key Contacts Communicated with:</a:t>
                      </a:r>
                    </a:p>
                  </a:txBody>
                  <a:tcPr marL="91426" marR="914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Calibri" panose="020F0502020204030204" pitchFamily="34" charset="0"/>
                          <a:ea typeface="ＭＳ Ｐゴシック" pitchFamily="34" charset="-128"/>
                        </a:rPr>
                        <a:t>#</a:t>
                      </a:r>
                    </a:p>
                  </a:txBody>
                  <a:tcPr marL="91426" marR="914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418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panose="020F0502020204030204" pitchFamily="34" charset="0"/>
                          <a:ea typeface="ＭＳ Ｐゴシック" pitchFamily="34" charset="-128"/>
                        </a:rPr>
                        <a:t>Governor Meetings 2015 - 2016</a:t>
                      </a:r>
                    </a:p>
                  </a:txBody>
                  <a:tcPr marL="91426" marR="914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ea typeface="ＭＳ Ｐゴシック" pitchFamily="34" charset="-128"/>
                        </a:rPr>
                        <a:t>43 of 50</a:t>
                      </a:r>
                    </a:p>
                  </a:txBody>
                  <a:tcPr marL="91426" marR="914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418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panose="020F0502020204030204" pitchFamily="34" charset="0"/>
                          <a:ea typeface="ＭＳ Ｐゴシック" pitchFamily="34" charset="-128"/>
                        </a:rPr>
                        <a:t>WIOA Conference Calls 2015 - 2016  </a:t>
                      </a:r>
                    </a:p>
                  </a:txBody>
                  <a:tcPr marL="91426" marR="914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ea typeface="ＭＳ Ｐゴシック" pitchFamily="34" charset="-128"/>
                        </a:rPr>
                        <a:t>50 of 50</a:t>
                      </a:r>
                    </a:p>
                  </a:txBody>
                  <a:tcPr marL="91426" marR="914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418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panose="020F0502020204030204" pitchFamily="34" charset="0"/>
                          <a:ea typeface="ＭＳ Ｐゴシック" pitchFamily="34" charset="-128"/>
                        </a:rPr>
                        <a:t>Public Comments on WIOA Plans</a:t>
                      </a:r>
                    </a:p>
                  </a:txBody>
                  <a:tcPr marL="91426" marR="914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ea typeface="ＭＳ Ｐゴシック" pitchFamily="34" charset="-128"/>
                        </a:rPr>
                        <a:t>50 of 50</a:t>
                      </a:r>
                    </a:p>
                  </a:txBody>
                  <a:tcPr marL="91426" marR="914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418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panose="020F0502020204030204" pitchFamily="34" charset="0"/>
                          <a:ea typeface="ＭＳ Ｐゴシック" pitchFamily="34" charset="-128"/>
                        </a:rPr>
                        <a:t>Key State Contacts</a:t>
                      </a:r>
                    </a:p>
                  </a:txBody>
                  <a:tcPr marL="91426" marR="914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ea typeface="ＭＳ Ｐゴシック" pitchFamily="34" charset="-128"/>
                        </a:rPr>
                        <a:t>637</a:t>
                      </a:r>
                    </a:p>
                  </a:txBody>
                  <a:tcPr marL="91426" marR="914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418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panose="020F0502020204030204" pitchFamily="34" charset="0"/>
                          <a:ea typeface="ＭＳ Ｐゴシック" pitchFamily="34" charset="-128"/>
                        </a:rPr>
                        <a:t>Governor-appointed Business Leaders Contacts (NAWB)</a:t>
                      </a:r>
                    </a:p>
                  </a:txBody>
                  <a:tcPr marL="91426" marR="914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ea typeface="ＭＳ Ｐゴシック" pitchFamily="34" charset="-128"/>
                        </a:rPr>
                        <a:t>1,377</a:t>
                      </a:r>
                    </a:p>
                  </a:txBody>
                  <a:tcPr marL="91426" marR="914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4210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panose="020F0502020204030204" pitchFamily="34" charset="0"/>
                          <a:ea typeface="ＭＳ Ｐゴシック" pitchFamily="34" charset="-128"/>
                        </a:rPr>
                        <a:t>Service Providers Contacts (NAWDP) </a:t>
                      </a:r>
                    </a:p>
                  </a:txBody>
                  <a:tcPr marL="91426" marR="914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ea typeface="ＭＳ Ｐゴシック" pitchFamily="34" charset="-128"/>
                        </a:rPr>
                        <a:t>1,122</a:t>
                      </a:r>
                    </a:p>
                  </a:txBody>
                  <a:tcPr marL="91426" marR="91426"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65040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Jackie Robinson Strategy</a:t>
            </a:r>
          </a:p>
        </p:txBody>
      </p:sp>
      <p:sp>
        <p:nvSpPr>
          <p:cNvPr id="7" name="Text Placeholder 6"/>
          <p:cNvSpPr>
            <a:spLocks noGrp="1"/>
          </p:cNvSpPr>
          <p:nvPr>
            <p:ph type="body" idx="1"/>
          </p:nvPr>
        </p:nvSpPr>
        <p:spPr>
          <a:xfrm>
            <a:off x="-134471" y="1385046"/>
            <a:ext cx="4782671" cy="4926071"/>
          </a:xfrm>
        </p:spPr>
        <p:txBody>
          <a:bodyPr/>
          <a:lstStyle/>
          <a:p>
            <a:r>
              <a:rPr lang="en-US" sz="1800" dirty="0"/>
              <a:t>First African American to play in Major League Baseball in the modern era, starting in 1947.</a:t>
            </a:r>
          </a:p>
          <a:p>
            <a:r>
              <a:rPr lang="en-US" sz="1800" dirty="0"/>
              <a:t>By starting him at first base, the Brooklyn Dodgers ended racial segregation in the MLB under the leadership of Branch Rickey with the full support of the team.</a:t>
            </a:r>
          </a:p>
          <a:p>
            <a:r>
              <a:rPr lang="en-US" sz="1800" dirty="0"/>
              <a:t>When they hired Jackie, the Dodgers enjoyed more athletic success, sold more tickets, and gained a larger fan base.</a:t>
            </a:r>
          </a:p>
          <a:p>
            <a:r>
              <a:rPr lang="en-US" sz="1800" dirty="0"/>
              <a:t>Jackie’s Athletic Awards:</a:t>
            </a:r>
          </a:p>
          <a:p>
            <a:pPr lvl="1"/>
            <a:r>
              <a:rPr lang="en-US" sz="1800" dirty="0"/>
              <a:t>Selected for six consecutive All-Star Games (1949 – 1954)</a:t>
            </a:r>
          </a:p>
          <a:p>
            <a:pPr lvl="1"/>
            <a:r>
              <a:rPr lang="en-US" sz="1800" dirty="0"/>
              <a:t>Won the National League Most Valuable Player Award in 1949</a:t>
            </a:r>
          </a:p>
          <a:p>
            <a:pPr lvl="1"/>
            <a:r>
              <a:rPr lang="en-US" sz="1800" dirty="0"/>
              <a:t>Inducted into the Baseball Hall of Fame in 1962</a:t>
            </a:r>
          </a:p>
          <a:p>
            <a:pPr lvl="1"/>
            <a:endParaRPr lang="en-US" sz="1800" dirty="0"/>
          </a:p>
          <a:p>
            <a:endParaRPr lang="en-US" sz="1800" dirty="0"/>
          </a:p>
        </p:txBody>
      </p:sp>
      <p:sp>
        <p:nvSpPr>
          <p:cNvPr id="3" name="Content Placeholder 2"/>
          <p:cNvSpPr txBox="1">
            <a:spLocks/>
          </p:cNvSpPr>
          <p:nvPr/>
        </p:nvSpPr>
        <p:spPr>
          <a:xfrm>
            <a:off x="304800" y="1371600"/>
            <a:ext cx="5486400" cy="4939517"/>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1"/>
            <a:endParaRPr lang="en-US" sz="1600" dirty="0"/>
          </a:p>
        </p:txBody>
      </p:sp>
      <p:pic>
        <p:nvPicPr>
          <p:cNvPr id="4" name="Picture 2" descr="Jackie Robinson posing for a professional picture in which he is wearing his Dodgers uniform and pretending to swing a bat." title="Jackie Robinson Head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199"/>
            <a:ext cx="3877235" cy="4786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9195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Jobs for Youth with Disabilities is Key</a:t>
            </a:r>
          </a:p>
        </p:txBody>
      </p:sp>
      <p:pic>
        <p:nvPicPr>
          <p:cNvPr id="2" name="Picture 1" descr="INFOGRAPHICS: Overlaid with green text is an image of a young Hispanic woman dressed in college graduation robes, holding up her degree and using a wheelchair. &#10;&#10;TEXT: 300,000 young with disabilities leave the school system each you and enter what should be the workforce.&#10;There are 1.3 million young Americns with disabilities, ages 16-20. &#10;" title="Jobs for Youth with Disabiliti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9478"/>
            <a:ext cx="9144000" cy="4785360"/>
          </a:xfrm>
          <a:prstGeom prst="rect">
            <a:avLst/>
          </a:prstGeom>
        </p:spPr>
      </p:pic>
    </p:spTree>
    <p:extLst>
      <p:ext uri="{BB962C8B-B14F-4D97-AF65-F5344CB8AC3E}">
        <p14:creationId xmlns:p14="http://schemas.microsoft.com/office/powerpoint/2010/main" val="3779517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Hospitals/Healthcare</a:t>
            </a:r>
          </a:p>
        </p:txBody>
      </p:sp>
      <p:sp>
        <p:nvSpPr>
          <p:cNvPr id="4" name="Content Placeholder 3"/>
          <p:cNvSpPr>
            <a:spLocks noGrp="1"/>
          </p:cNvSpPr>
          <p:nvPr>
            <p:ph sz="half" idx="1"/>
          </p:nvPr>
        </p:nvSpPr>
        <p:spPr>
          <a:xfrm>
            <a:off x="248772" y="1611086"/>
            <a:ext cx="4038599" cy="4525963"/>
          </a:xfrm>
        </p:spPr>
        <p:txBody>
          <a:bodyPr/>
          <a:lstStyle/>
          <a:p>
            <a:r>
              <a:rPr lang="en-US" sz="2600" dirty="0"/>
              <a:t>There are over 647,060 health care and social assistance jobs in NYC.</a:t>
            </a:r>
          </a:p>
          <a:p>
            <a:r>
              <a:rPr lang="en-US" sz="2600" dirty="0">
                <a:hlinkClick r:id="rId2"/>
              </a:rPr>
              <a:t>Workers with disabilities help hospitals help</a:t>
            </a:r>
            <a:r>
              <a:rPr lang="en-US" sz="2600" dirty="0"/>
              <a:t>.</a:t>
            </a:r>
          </a:p>
          <a:p>
            <a:r>
              <a:rPr lang="en-US" sz="2600" dirty="0">
                <a:hlinkClick r:id="rId3"/>
              </a:rPr>
              <a:t>Best Practices Webinar on Project SEARCH and Healthcare Jobs for PWDs</a:t>
            </a:r>
            <a:r>
              <a:rPr lang="en-US" sz="2600" dirty="0"/>
              <a:t>.</a:t>
            </a:r>
          </a:p>
          <a:p>
            <a:endParaRPr lang="en-US" dirty="0"/>
          </a:p>
        </p:txBody>
      </p:sp>
      <p:sp>
        <p:nvSpPr>
          <p:cNvPr id="5" name="Content Placeholder 4"/>
          <p:cNvSpPr>
            <a:spLocks noGrp="1"/>
          </p:cNvSpPr>
          <p:nvPr>
            <p:ph sz="half" idx="2"/>
          </p:nvPr>
        </p:nvSpPr>
        <p:spPr/>
        <p:txBody>
          <a:bodyPr/>
          <a:lstStyle/>
          <a:p>
            <a:endParaRPr lang="en-US" dirty="0"/>
          </a:p>
        </p:txBody>
      </p:sp>
      <p:pic>
        <p:nvPicPr>
          <p:cNvPr id="8194" name="Picture 2" descr="Project SEARCH intern Anthony Telesford is all smiles while working in the kitchen at Montefiore New Rochelle." title="Image of a Project SEARCH working hard at his jo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447800"/>
            <a:ext cx="3630144" cy="242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IMAGE: The picture shows a young woman with Down Syndrome working hard at her job sterilizing medical equipment in the ICU at Cincinatti Children's Hospital. " title="Project SEARCH at Cincinnati Children's Hospit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962400"/>
            <a:ext cx="367777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909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Eldercare </a:t>
            </a:r>
          </a:p>
        </p:txBody>
      </p:sp>
      <p:pic>
        <p:nvPicPr>
          <p:cNvPr id="3" name="Content Placeholder 2" descr="IMAGE: In a hallway at United Hebrew New Rochelle, a Project SEARCH is pushing an older American in a wheelchair." title="Project SEARCH nterns working with Elder Americans"/>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81706" y="4389106"/>
            <a:ext cx="4038600" cy="2692400"/>
          </a:xfrm>
        </p:spPr>
      </p:pic>
      <p:sp>
        <p:nvSpPr>
          <p:cNvPr id="5" name="Content Placeholder 4"/>
          <p:cNvSpPr>
            <a:spLocks noGrp="1"/>
          </p:cNvSpPr>
          <p:nvPr>
            <p:ph sz="half" idx="2"/>
          </p:nvPr>
        </p:nvSpPr>
        <p:spPr>
          <a:xfrm>
            <a:off x="4648200" y="1371600"/>
            <a:ext cx="4038600" cy="4754563"/>
          </a:xfrm>
        </p:spPr>
        <p:txBody>
          <a:bodyPr/>
          <a:lstStyle/>
          <a:p>
            <a:r>
              <a:rPr lang="en-US" i="1" dirty="0">
                <a:hlinkClick r:id="rId3"/>
              </a:rPr>
              <a:t>Young people with disabilities help senior citizens</a:t>
            </a:r>
            <a:r>
              <a:rPr lang="en-US" dirty="0">
                <a:hlinkClick r:id="rId3"/>
              </a:rPr>
              <a:t>– Example of Project SEARCH in New York </a:t>
            </a:r>
            <a:endParaRPr lang="en-US" dirty="0"/>
          </a:p>
          <a:p>
            <a:r>
              <a:rPr lang="en-US" dirty="0"/>
              <a:t>Between 2010 &amp; 2014, this job market grew by 11%, adding 63,000 new jobs in NYC. </a:t>
            </a:r>
          </a:p>
          <a:p>
            <a:r>
              <a:rPr lang="en-US" dirty="0"/>
              <a:t>This market will only grow as many New Yorkers age.</a:t>
            </a:r>
          </a:p>
          <a:p>
            <a:endParaRPr lang="en-US" dirty="0"/>
          </a:p>
        </p:txBody>
      </p:sp>
      <p:pic>
        <p:nvPicPr>
          <p:cNvPr id="6147" name="Picture 3" descr="IMAGE: A young woman with disabilities communicates with an eldery individual as part of her job. Project SEARCH intern Haley McCormick-Thompson lends an attentive ear to a resident at United Hebrew New Rochelle" title="Project SEARCH at United Hebrew New Rochel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02" y="1188706"/>
            <a:ext cx="429920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0289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dirty="0"/>
              <a:t>Tourism/Food Service/Accommodation</a:t>
            </a:r>
            <a:endParaRPr lang="en-US" altLang="en-US" dirty="0"/>
          </a:p>
        </p:txBody>
      </p:sp>
      <p:sp>
        <p:nvSpPr>
          <p:cNvPr id="3" name="Content Placeholder 2"/>
          <p:cNvSpPr>
            <a:spLocks noGrp="1"/>
          </p:cNvSpPr>
          <p:nvPr>
            <p:ph sz="half" idx="2"/>
          </p:nvPr>
        </p:nvSpPr>
        <p:spPr>
          <a:xfrm>
            <a:off x="5592764" y="1426030"/>
            <a:ext cx="3094036" cy="4700134"/>
          </a:xfrm>
        </p:spPr>
        <p:txBody>
          <a:bodyPr/>
          <a:lstStyle/>
          <a:p>
            <a:pPr marL="342900" lvl="1" indent="-165100">
              <a:spcBef>
                <a:spcPts val="560"/>
              </a:spcBef>
              <a:buFont typeface="Noto Sans Symbols"/>
              <a:buChar char="❖"/>
            </a:pPr>
            <a:r>
              <a:rPr lang="en-US" altLang="en-US" sz="2600" dirty="0"/>
              <a:t>NYC employs more than 340,000 people in this sector. </a:t>
            </a:r>
          </a:p>
          <a:p>
            <a:r>
              <a:rPr lang="en-US" altLang="en-US" sz="2600" dirty="0"/>
              <a:t>“</a:t>
            </a:r>
            <a:r>
              <a:rPr lang="en-US" altLang="en-US" sz="2600" dirty="0">
                <a:hlinkClick r:id="rId3"/>
              </a:rPr>
              <a:t>Sizable labor shortage of qualified talent...and very high turnover</a:t>
            </a:r>
            <a:r>
              <a:rPr lang="en-US" altLang="en-US" sz="2600" dirty="0"/>
              <a:t>.”</a:t>
            </a:r>
          </a:p>
          <a:p>
            <a:r>
              <a:rPr lang="en-US" sz="2600" dirty="0">
                <a:hlinkClick r:id="" action="ppaction://noaction"/>
              </a:rPr>
              <a:t>Best Practices Webinar- </a:t>
            </a:r>
            <a:r>
              <a:rPr lang="en-US" sz="2600" dirty="0">
                <a:hlinkClick r:id="rId4"/>
              </a:rPr>
              <a:t>Hospitality Sector for PWDs</a:t>
            </a:r>
            <a:r>
              <a:rPr lang="en-US" sz="2600" dirty="0"/>
              <a:t>.</a:t>
            </a:r>
          </a:p>
        </p:txBody>
      </p:sp>
      <p:pic>
        <p:nvPicPr>
          <p:cNvPr id="59395" name="Picture 4" descr="Picture of young women doing guest services &#10;&#10;Source: https://encrypted-tbn2.gstatic.com/images?q=tbn:ANd9GcR87hXjLATnRIPlj5lOpgfDPNi7-ppEAb_QtWy1pL0ZiE5hrTc0KQ">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1306513"/>
            <a:ext cx="20859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5" descr="Piicture of a young woman changing ber sheets as part of her housekeeping job"/>
          <p:cNvPicPr>
            <a:picLocks noChangeAspect="1" noChangeArrowheads="1"/>
          </p:cNvPicPr>
          <p:nvPr/>
        </p:nvPicPr>
        <p:blipFill>
          <a:blip r:embed="rId7">
            <a:extLst>
              <a:ext uri="{28A0092B-C50C-407E-A947-70E740481C1C}">
                <a14:useLocalDpi xmlns:a14="http://schemas.microsoft.com/office/drawing/2010/main" val="0"/>
              </a:ext>
            </a:extLst>
          </a:blip>
          <a:srcRect l="10001" t="4443" r="14999" b="17778"/>
          <a:stretch>
            <a:fillRect/>
          </a:stretch>
        </p:blipFill>
        <p:spPr bwMode="auto">
          <a:xfrm>
            <a:off x="2794000" y="1306513"/>
            <a:ext cx="266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7" descr="Picture of a man doing mantainance work at the hotel's garden, par of his engineering job&#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 y="3516313"/>
            <a:ext cx="17843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8" descr="Picture of a man in a restaurant kitchen, part of his job in culinary &#10;&#10;Source : G:\Project Search\Maria\Internship Example Pictures\DSC02001.JPG&#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8012" y="3516313"/>
            <a:ext cx="18288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9" descr="Picture of a woman setting a table, part of her job preparing banquets&#10;&#10;souce: G:\Project Search\Maria\Internship Example Pictures\DSC0199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38575" y="3522663"/>
            <a:ext cx="1828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2" name="Rectangle 3"/>
          <p:cNvSpPr>
            <a:spLocks noChangeArrowheads="1"/>
          </p:cNvSpPr>
          <p:nvPr/>
        </p:nvSpPr>
        <p:spPr bwMode="auto">
          <a:xfrm>
            <a:off x="3259138" y="3070226"/>
            <a:ext cx="149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tx1"/>
                </a:solidFill>
                <a:latin typeface="Calibri" pitchFamily="34" charset="0"/>
                <a:ea typeface="ＭＳ Ｐゴシック"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ＭＳ Ｐゴシック" pitchFamily="34" charset="-128"/>
              </a:defRPr>
            </a:lvl4pPr>
            <a:lvl5pPr marL="2057400" indent="-228600">
              <a:spcBef>
                <a:spcPct val="20000"/>
              </a:spcBef>
              <a:buFont typeface="Courier New" pitchFamily="49" charset="0"/>
              <a:buChar char="o"/>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800" i="1"/>
              <a:t>Housekeeping</a:t>
            </a:r>
          </a:p>
        </p:txBody>
      </p:sp>
      <p:sp>
        <p:nvSpPr>
          <p:cNvPr id="59403" name="Rectangle 11"/>
          <p:cNvSpPr>
            <a:spLocks noChangeArrowheads="1"/>
          </p:cNvSpPr>
          <p:nvPr/>
        </p:nvSpPr>
        <p:spPr bwMode="auto">
          <a:xfrm>
            <a:off x="204788" y="3059113"/>
            <a:ext cx="1522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tx1"/>
                </a:solidFill>
                <a:latin typeface="Calibri" pitchFamily="34" charset="0"/>
                <a:ea typeface="ＭＳ Ｐゴシック"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ＭＳ Ｐゴシック" pitchFamily="34" charset="-128"/>
              </a:defRPr>
            </a:lvl4pPr>
            <a:lvl5pPr marL="2057400" indent="-228600">
              <a:spcBef>
                <a:spcPct val="20000"/>
              </a:spcBef>
              <a:buFont typeface="Courier New" pitchFamily="49" charset="0"/>
              <a:buChar char="o"/>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800" i="1"/>
              <a:t>Guest Services</a:t>
            </a:r>
          </a:p>
        </p:txBody>
      </p:sp>
      <p:sp>
        <p:nvSpPr>
          <p:cNvPr id="59405" name="Rectangle 13"/>
          <p:cNvSpPr>
            <a:spLocks noChangeArrowheads="1"/>
          </p:cNvSpPr>
          <p:nvPr/>
        </p:nvSpPr>
        <p:spPr bwMode="auto">
          <a:xfrm>
            <a:off x="234950" y="5878513"/>
            <a:ext cx="1293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tx1"/>
                </a:solidFill>
                <a:latin typeface="Calibri" pitchFamily="34" charset="0"/>
                <a:ea typeface="ＭＳ Ｐゴシック"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ＭＳ Ｐゴシック" pitchFamily="34" charset="-128"/>
              </a:defRPr>
            </a:lvl4pPr>
            <a:lvl5pPr marL="2057400" indent="-228600">
              <a:spcBef>
                <a:spcPct val="20000"/>
              </a:spcBef>
              <a:buFont typeface="Courier New" pitchFamily="49" charset="0"/>
              <a:buChar char="o"/>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800" i="1"/>
              <a:t>Engineering</a:t>
            </a:r>
          </a:p>
        </p:txBody>
      </p:sp>
      <p:sp>
        <p:nvSpPr>
          <p:cNvPr id="59406" name="Rectangle 14"/>
          <p:cNvSpPr>
            <a:spLocks noChangeArrowheads="1"/>
          </p:cNvSpPr>
          <p:nvPr/>
        </p:nvSpPr>
        <p:spPr bwMode="auto">
          <a:xfrm>
            <a:off x="2317750" y="5878513"/>
            <a:ext cx="949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tx1"/>
                </a:solidFill>
                <a:latin typeface="Calibri" pitchFamily="34" charset="0"/>
                <a:ea typeface="ＭＳ Ｐゴシック"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ＭＳ Ｐゴシック" pitchFamily="34" charset="-128"/>
              </a:defRPr>
            </a:lvl4pPr>
            <a:lvl5pPr marL="2057400" indent="-228600">
              <a:spcBef>
                <a:spcPct val="20000"/>
              </a:spcBef>
              <a:buFont typeface="Courier New" pitchFamily="49" charset="0"/>
              <a:buChar char="o"/>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800" i="1"/>
              <a:t>Culinary</a:t>
            </a:r>
          </a:p>
        </p:txBody>
      </p:sp>
      <p:sp>
        <p:nvSpPr>
          <p:cNvPr id="59407" name="Rectangle 15"/>
          <p:cNvSpPr>
            <a:spLocks noChangeArrowheads="1"/>
          </p:cNvSpPr>
          <p:nvPr/>
        </p:nvSpPr>
        <p:spPr bwMode="auto">
          <a:xfrm>
            <a:off x="4222750" y="5878513"/>
            <a:ext cx="1060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tx1"/>
                </a:solidFill>
                <a:latin typeface="Calibri" pitchFamily="34" charset="0"/>
                <a:ea typeface="ＭＳ Ｐゴシック" pitchFamily="34" charset="-128"/>
              </a:defRPr>
            </a:lvl1pPr>
            <a:lvl2pPr marL="742950" indent="-285750">
              <a:spcBef>
                <a:spcPct val="20000"/>
              </a:spcBef>
              <a:buFont typeface="Wingdings" pitchFamily="2" charset="2"/>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Wingdings" pitchFamily="2" charset="2"/>
              <a:buChar char="Ø"/>
              <a:defRPr sz="2000">
                <a:solidFill>
                  <a:schemeClr val="tx1"/>
                </a:solidFill>
                <a:latin typeface="Calibri" pitchFamily="34" charset="0"/>
                <a:ea typeface="ＭＳ Ｐゴシック" pitchFamily="34" charset="-128"/>
              </a:defRPr>
            </a:lvl4pPr>
            <a:lvl5pPr marL="2057400" indent="-228600">
              <a:spcBef>
                <a:spcPct val="20000"/>
              </a:spcBef>
              <a:buFont typeface="Courier New" pitchFamily="49" charset="0"/>
              <a:buChar char="o"/>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Courier New" pitchFamily="49" charset="0"/>
              <a:buChar char="o"/>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800" i="1" dirty="0"/>
              <a:t>Banquets</a:t>
            </a:r>
          </a:p>
        </p:txBody>
      </p:sp>
    </p:spTree>
    <p:extLst>
      <p:ext uri="{BB962C8B-B14F-4D97-AF65-F5344CB8AC3E}">
        <p14:creationId xmlns:p14="http://schemas.microsoft.com/office/powerpoint/2010/main" val="2877719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 Jobs</a:t>
            </a:r>
          </a:p>
        </p:txBody>
      </p:sp>
      <p:sp>
        <p:nvSpPr>
          <p:cNvPr id="3" name="Content Placeholder 2"/>
          <p:cNvSpPr>
            <a:spLocks noGrp="1"/>
          </p:cNvSpPr>
          <p:nvPr>
            <p:ph sz="half" idx="1"/>
          </p:nvPr>
        </p:nvSpPr>
        <p:spPr>
          <a:xfrm>
            <a:off x="457200" y="1447800"/>
            <a:ext cx="4038600" cy="4525963"/>
          </a:xfrm>
        </p:spPr>
        <p:txBody>
          <a:bodyPr/>
          <a:lstStyle/>
          <a:p>
            <a:r>
              <a:rPr lang="en-US" sz="1800" dirty="0"/>
              <a:t>On Jan. 3, 2017, the EEOC issued a final rule about employment opportunities for PWDs in the fed government.</a:t>
            </a:r>
          </a:p>
          <a:p>
            <a:r>
              <a:rPr lang="en-US" sz="1800" b="1" dirty="0"/>
              <a:t>Each federal agency has been directed to set a goal of having 12% of its workforce be people with disabilities, and 2% of its workforce be people with targeted disabilities.</a:t>
            </a:r>
          </a:p>
          <a:p>
            <a:r>
              <a:rPr lang="en-US" sz="1800" dirty="0">
                <a:hlinkClick r:id="rId2"/>
              </a:rPr>
              <a:t>For more information, please visit EEOC’s website.</a:t>
            </a:r>
            <a:endParaRPr lang="en-US" sz="1800" dirty="0"/>
          </a:p>
          <a:p>
            <a:r>
              <a:rPr lang="en-US" sz="1800" dirty="0"/>
              <a:t>State </a:t>
            </a:r>
            <a:r>
              <a:rPr lang="en-US" sz="1800" dirty="0" err="1"/>
              <a:t>gov</a:t>
            </a:r>
            <a:r>
              <a:rPr lang="en-US" sz="1800" dirty="0"/>
              <a:t> can also serve as </a:t>
            </a:r>
            <a:r>
              <a:rPr lang="en-US" sz="1800" dirty="0">
                <a:hlinkClick r:id="rId3"/>
              </a:rPr>
              <a:t>a model employer of PWDs</a:t>
            </a:r>
            <a:r>
              <a:rPr lang="en-US" sz="1800" dirty="0"/>
              <a:t>. </a:t>
            </a:r>
          </a:p>
          <a:p>
            <a:r>
              <a:rPr lang="en-US" sz="1800" dirty="0">
                <a:hlinkClick r:id="rId4"/>
              </a:rPr>
              <a:t>Learn from Delaware’s effort to hire talented employees with disabilities</a:t>
            </a:r>
            <a:r>
              <a:rPr lang="en-US" sz="1800" dirty="0"/>
              <a:t>.</a:t>
            </a:r>
          </a:p>
        </p:txBody>
      </p:sp>
      <p:pic>
        <p:nvPicPr>
          <p:cNvPr id="1027" name="Picture 3" descr="Former Project SEARCH intern Dalila Ochoa reorganizes binders in the offices of New Rochelle City Hall&#10;" title="Project SEARCH in State Governmen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348" y="2133600"/>
            <a:ext cx="4348162" cy="361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03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lstStyle/>
          <a:p>
            <a:r>
              <a:rPr lang="en-US" dirty="0"/>
              <a:t>Who Has a Disability?</a:t>
            </a:r>
          </a:p>
        </p:txBody>
      </p:sp>
      <p:pic>
        <p:nvPicPr>
          <p:cNvPr id="2" name="Picture 1" descr="IMAGE: An image of five professionals in business clothing gathered around a table overlaid with red text. The professional on the left is a wheelchair user. &#10;&#10;TEXT OVERLAY: 1-in-5 Americans have a disability.&#10;56 million Americans have a disability. &#10;8.1 million have difficulty seeing and 7.6 million have difficulty hearing." title="Who has a disabil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7527"/>
            <a:ext cx="9144000" cy="5143500"/>
          </a:xfrm>
          <a:prstGeom prst="rect">
            <a:avLst/>
          </a:prstGeom>
        </p:spPr>
      </p:pic>
    </p:spTree>
    <p:extLst>
      <p:ext uri="{BB962C8B-B14F-4D97-AF65-F5344CB8AC3E}">
        <p14:creationId xmlns:p14="http://schemas.microsoft.com/office/powerpoint/2010/main" val="342589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Sector Strategies - STEM</a:t>
            </a:r>
          </a:p>
        </p:txBody>
      </p:sp>
      <p:sp>
        <p:nvSpPr>
          <p:cNvPr id="4" name="Content Placeholder 3"/>
          <p:cNvSpPr>
            <a:spLocks noGrp="1"/>
          </p:cNvSpPr>
          <p:nvPr>
            <p:ph idx="1"/>
          </p:nvPr>
        </p:nvSpPr>
        <p:spPr>
          <a:xfrm>
            <a:off x="457200" y="1284270"/>
            <a:ext cx="8229600" cy="4841891"/>
          </a:xfrm>
        </p:spPr>
        <p:txBody>
          <a:bodyPr/>
          <a:lstStyle/>
          <a:p>
            <a:pPr marL="342900" lvl="1" indent="-139700">
              <a:spcBef>
                <a:spcPts val="640"/>
              </a:spcBef>
              <a:buFont typeface="Noto Sans Symbols"/>
              <a:buChar char="❖"/>
            </a:pPr>
            <a:r>
              <a:rPr lang="en-US" sz="2400" dirty="0">
                <a:hlinkClick r:id="rId2"/>
              </a:rPr>
              <a:t>From State WIOA PLAN </a:t>
            </a:r>
            <a:r>
              <a:rPr lang="en-US" sz="2400" dirty="0"/>
              <a:t>- </a:t>
            </a:r>
            <a:r>
              <a:rPr lang="en-US" dirty="0"/>
              <a:t>“NYC, sometimes referred to as “Silicon Alley,” is home to a thriving tech sector with over 300,000 employees.”</a:t>
            </a:r>
          </a:p>
          <a:p>
            <a:pPr marL="342900" lvl="1" indent="-139700">
              <a:spcBef>
                <a:spcPts val="640"/>
              </a:spcBef>
              <a:buFont typeface="Noto Sans Symbols"/>
              <a:buChar char="❖"/>
            </a:pPr>
            <a:r>
              <a:rPr lang="en-US" sz="2400" dirty="0"/>
              <a:t>Some people on the autism spectrum can have </a:t>
            </a:r>
            <a:r>
              <a:rPr lang="en-US" sz="2400" dirty="0">
                <a:solidFill>
                  <a:schemeClr val="tx1"/>
                </a:solidFill>
              </a:rPr>
              <a:t>the very best skills in science, math and engineering (STEM Fields). </a:t>
            </a:r>
            <a:endParaRPr lang="en-US" sz="2400" dirty="0"/>
          </a:p>
          <a:p>
            <a:r>
              <a:rPr lang="en-US" sz="2400" dirty="0"/>
              <a:t>With the right educational, training and support, talented young people with diverse disabilities &gt; esp. those on the Spectrum. </a:t>
            </a:r>
          </a:p>
          <a:p>
            <a:r>
              <a:rPr lang="en-US" sz="2400" dirty="0">
                <a:hlinkClick r:id="rId3"/>
              </a:rPr>
              <a:t>Example from </a:t>
            </a:r>
            <a:r>
              <a:rPr lang="en-US" sz="2400" dirty="0" err="1">
                <a:hlinkClick r:id="rId3"/>
              </a:rPr>
              <a:t>Specialisterne’s</a:t>
            </a:r>
            <a:r>
              <a:rPr lang="en-US" sz="2400" dirty="0">
                <a:hlinkClick r:id="rId3"/>
              </a:rPr>
              <a:t> Partnership </a:t>
            </a:r>
            <a:r>
              <a:rPr lang="en-US" sz="2400" dirty="0"/>
              <a:t>with SAP on jobs for people on the Autism spectrum.</a:t>
            </a:r>
          </a:p>
          <a:p>
            <a:endParaRPr lang="en-US" sz="2400" dirty="0"/>
          </a:p>
        </p:txBody>
      </p:sp>
    </p:spTree>
    <p:extLst>
      <p:ext uri="{BB962C8B-B14F-4D97-AF65-F5344CB8AC3E}">
        <p14:creationId xmlns:p14="http://schemas.microsoft.com/office/powerpoint/2010/main" val="1827706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Sector Strategies – Gov’t Contractors</a:t>
            </a:r>
          </a:p>
        </p:txBody>
      </p:sp>
      <p:sp>
        <p:nvSpPr>
          <p:cNvPr id="3" name="Content Placeholder 2"/>
          <p:cNvSpPr>
            <a:spLocks noGrp="1"/>
          </p:cNvSpPr>
          <p:nvPr>
            <p:ph idx="1"/>
          </p:nvPr>
        </p:nvSpPr>
        <p:spPr>
          <a:xfrm>
            <a:off x="457200" y="1344706"/>
            <a:ext cx="8229600" cy="4525961"/>
          </a:xfrm>
        </p:spPr>
        <p:txBody>
          <a:bodyPr/>
          <a:lstStyle/>
          <a:p>
            <a:pPr lvl="0">
              <a:lnSpc>
                <a:spcPct val="80000"/>
              </a:lnSpc>
              <a:spcBef>
                <a:spcPts val="0"/>
              </a:spcBef>
              <a:spcAft>
                <a:spcPts val="0"/>
              </a:spcAft>
              <a:buClr>
                <a:schemeClr val="dk1"/>
              </a:buClr>
              <a:buSzPct val="100000"/>
              <a:buFont typeface="Noto Sans Symbols"/>
              <a:buChar char="❖"/>
            </a:pPr>
            <a:r>
              <a:rPr lang="en-US" sz="2000" b="1" dirty="0">
                <a:solidFill>
                  <a:schemeClr val="dk1"/>
                </a:solidFill>
                <a:sym typeface="Calibri"/>
              </a:rPr>
              <a:t>Top contractors include:</a:t>
            </a:r>
          </a:p>
          <a:p>
            <a:pPr lvl="1">
              <a:lnSpc>
                <a:spcPct val="80000"/>
              </a:lnSpc>
              <a:spcBef>
                <a:spcPts val="400"/>
              </a:spcBef>
              <a:spcAft>
                <a:spcPts val="0"/>
              </a:spcAft>
              <a:buClr>
                <a:schemeClr val="dk1"/>
              </a:buClr>
              <a:buSzPct val="100000"/>
              <a:buFont typeface="Noto Sans Symbols"/>
              <a:buChar char="▪"/>
            </a:pPr>
            <a:r>
              <a:rPr lang="en-US" sz="2000" b="1" dirty="0">
                <a:solidFill>
                  <a:schemeClr val="dk1"/>
                </a:solidFill>
                <a:sym typeface="Calibri"/>
              </a:rPr>
              <a:t>Brookhaven Science Association</a:t>
            </a:r>
          </a:p>
          <a:p>
            <a:pPr lvl="1">
              <a:lnSpc>
                <a:spcPct val="80000"/>
              </a:lnSpc>
              <a:spcBef>
                <a:spcPts val="400"/>
              </a:spcBef>
              <a:spcAft>
                <a:spcPts val="0"/>
              </a:spcAft>
              <a:buClr>
                <a:schemeClr val="dk1"/>
              </a:buClr>
              <a:buSzPct val="100000"/>
              <a:buFont typeface="Noto Sans Symbols"/>
              <a:buChar char="▪"/>
            </a:pPr>
            <a:r>
              <a:rPr lang="en-US" sz="2000" b="1" dirty="0"/>
              <a:t>Truth North Communications </a:t>
            </a:r>
          </a:p>
          <a:p>
            <a:pPr lvl="1">
              <a:lnSpc>
                <a:spcPct val="80000"/>
              </a:lnSpc>
              <a:spcBef>
                <a:spcPts val="400"/>
              </a:spcBef>
              <a:spcAft>
                <a:spcPts val="0"/>
              </a:spcAft>
              <a:buClr>
                <a:schemeClr val="dk1"/>
              </a:buClr>
              <a:buSzPct val="100000"/>
              <a:buFont typeface="Noto Sans Symbols"/>
              <a:buChar char="▪"/>
            </a:pPr>
            <a:r>
              <a:rPr lang="en-US" sz="2000" b="1" dirty="0" err="1">
                <a:solidFill>
                  <a:schemeClr val="dk1"/>
                </a:solidFill>
                <a:sym typeface="Calibri"/>
              </a:rPr>
              <a:t>Leidos</a:t>
            </a:r>
            <a:r>
              <a:rPr lang="en-US" sz="2000" b="1" dirty="0">
                <a:solidFill>
                  <a:schemeClr val="dk1"/>
                </a:solidFill>
                <a:sym typeface="Calibri"/>
              </a:rPr>
              <a:t> Holdings, Inc.</a:t>
            </a:r>
          </a:p>
          <a:p>
            <a:pPr lvl="1">
              <a:lnSpc>
                <a:spcPct val="80000"/>
              </a:lnSpc>
              <a:spcBef>
                <a:spcPts val="400"/>
              </a:spcBef>
              <a:spcAft>
                <a:spcPts val="0"/>
              </a:spcAft>
              <a:buClr>
                <a:schemeClr val="dk1"/>
              </a:buClr>
              <a:buSzPct val="100000"/>
              <a:buFont typeface="Noto Sans Symbols"/>
              <a:buChar char="▪"/>
            </a:pPr>
            <a:r>
              <a:rPr lang="en-US" sz="2000" b="1" dirty="0">
                <a:solidFill>
                  <a:schemeClr val="dk1"/>
                </a:solidFill>
                <a:sym typeface="Calibri"/>
              </a:rPr>
              <a:t>Continental Sciences Group</a:t>
            </a:r>
          </a:p>
          <a:p>
            <a:pPr lvl="1">
              <a:lnSpc>
                <a:spcPct val="80000"/>
              </a:lnSpc>
              <a:spcBef>
                <a:spcPts val="400"/>
              </a:spcBef>
              <a:spcAft>
                <a:spcPts val="0"/>
              </a:spcAft>
              <a:buClr>
                <a:schemeClr val="dk1"/>
              </a:buClr>
              <a:buSzPct val="100000"/>
              <a:buFont typeface="Noto Sans Symbols"/>
              <a:buChar char="▪"/>
            </a:pPr>
            <a:r>
              <a:rPr lang="en-US" sz="2000" b="1" dirty="0"/>
              <a:t>Bank of New York</a:t>
            </a:r>
          </a:p>
          <a:p>
            <a:pPr lvl="0">
              <a:lnSpc>
                <a:spcPct val="80000"/>
              </a:lnSpc>
              <a:spcBef>
                <a:spcPts val="360"/>
              </a:spcBef>
              <a:spcAft>
                <a:spcPts val="0"/>
              </a:spcAft>
              <a:buClr>
                <a:schemeClr val="dk1"/>
              </a:buClr>
              <a:buSzPct val="25000"/>
              <a:buNone/>
            </a:pPr>
            <a:endParaRPr lang="en-US" sz="1800" dirty="0">
              <a:solidFill>
                <a:schemeClr val="dk1"/>
              </a:solidFill>
              <a:latin typeface="Calibri"/>
              <a:ea typeface="Calibri"/>
              <a:cs typeface="Calibri"/>
              <a:sym typeface="Calibri"/>
            </a:endParaRPr>
          </a:p>
          <a:p>
            <a:pPr lvl="0">
              <a:lnSpc>
                <a:spcPct val="80000"/>
              </a:lnSpc>
              <a:spcBef>
                <a:spcPts val="400"/>
              </a:spcBef>
              <a:buSzPct val="25000"/>
              <a:buNone/>
            </a:pPr>
            <a:r>
              <a:rPr lang="en-US" sz="2000" dirty="0">
                <a:solidFill>
                  <a:schemeClr val="dk1"/>
                </a:solidFill>
                <a:latin typeface="Calibri"/>
                <a:ea typeface="Calibri"/>
                <a:cs typeface="Calibri"/>
                <a:sym typeface="Calibri"/>
              </a:rPr>
              <a:t>For complete list go to: </a:t>
            </a:r>
            <a:r>
              <a:rPr lang="en-US" sz="2000" dirty="0">
                <a:hlinkClick r:id="rId2"/>
              </a:rPr>
              <a:t>https://www.usaspending.gov/Pages/TextView .aspx?data=StateMostFundedRecipientsByAwardType&amp;AwardType=C&amp;statecode=NY&amp;fiscalyear=2017</a:t>
            </a:r>
            <a:r>
              <a:rPr lang="en-US" sz="2000" dirty="0"/>
              <a:t> </a:t>
            </a:r>
            <a:endParaRPr lang="en-US" sz="1200" dirty="0">
              <a:solidFill>
                <a:schemeClr val="dk1"/>
              </a:solidFill>
              <a:latin typeface="Calibri"/>
              <a:ea typeface="Calibri"/>
              <a:cs typeface="Calibri"/>
              <a:sym typeface="Calibri"/>
            </a:endParaRPr>
          </a:p>
          <a:p>
            <a:pPr lvl="0">
              <a:lnSpc>
                <a:spcPct val="90000"/>
              </a:lnSpc>
              <a:spcBef>
                <a:spcPts val="400"/>
              </a:spcBef>
              <a:spcAft>
                <a:spcPts val="0"/>
              </a:spcAft>
              <a:buClr>
                <a:schemeClr val="dk1"/>
              </a:buClr>
              <a:buSzPct val="25000"/>
              <a:buNone/>
            </a:pPr>
            <a:r>
              <a:rPr lang="en-US" sz="2000" dirty="0">
                <a:solidFill>
                  <a:schemeClr val="dk1"/>
                </a:solidFill>
                <a:latin typeface="Calibri"/>
                <a:ea typeface="Calibri"/>
                <a:cs typeface="Calibri"/>
                <a:sym typeface="Calibri"/>
              </a:rPr>
              <a:t>Complete federal lists of 2006-2013</a:t>
            </a:r>
            <a:r>
              <a:rPr lang="en-US" sz="1800" dirty="0">
                <a:solidFill>
                  <a:schemeClr val="dk1"/>
                </a:solidFill>
                <a:latin typeface="Calibri"/>
                <a:ea typeface="Calibri"/>
                <a:cs typeface="Calibri"/>
                <a:sym typeface="Calibri"/>
              </a:rPr>
              <a:t> → </a:t>
            </a:r>
            <a:r>
              <a:rPr lang="en-US" sz="1800" u="sng" dirty="0">
                <a:solidFill>
                  <a:schemeClr val="hlink"/>
                </a:solidFill>
                <a:latin typeface="Calibri"/>
                <a:ea typeface="Calibri"/>
                <a:cs typeface="Calibri"/>
                <a:sym typeface="Calibri"/>
                <a:hlinkClick r:id="rId3"/>
              </a:rPr>
              <a:t>Federal Procurement Data System </a:t>
            </a:r>
          </a:p>
          <a:p>
            <a:pPr lvl="0">
              <a:spcBef>
                <a:spcPts val="240"/>
              </a:spcBef>
              <a:spcAft>
                <a:spcPts val="0"/>
              </a:spcAft>
              <a:buClr>
                <a:schemeClr val="dk1"/>
              </a:buClr>
              <a:buSzPct val="25000"/>
              <a:buNone/>
            </a:pPr>
            <a:endParaRPr lang="en-US" sz="1200" dirty="0">
              <a:solidFill>
                <a:schemeClr val="dk1"/>
              </a:solidFill>
              <a:latin typeface="Calibri"/>
              <a:ea typeface="Calibri"/>
              <a:cs typeface="Calibri"/>
              <a:sym typeface="Calibri"/>
            </a:endParaRPr>
          </a:p>
          <a:p>
            <a:pPr lvl="0">
              <a:spcBef>
                <a:spcPts val="400"/>
              </a:spcBef>
              <a:spcAft>
                <a:spcPts val="0"/>
              </a:spcAft>
              <a:buClr>
                <a:schemeClr val="dk1"/>
              </a:buClr>
              <a:buSzPct val="25000"/>
              <a:buNone/>
            </a:pPr>
            <a:r>
              <a:rPr lang="en-US" sz="2000" dirty="0">
                <a:solidFill>
                  <a:schemeClr val="dk1"/>
                </a:solidFill>
                <a:latin typeface="Calibri"/>
                <a:ea typeface="Calibri"/>
                <a:cs typeface="Calibri"/>
                <a:sym typeface="Calibri"/>
              </a:rPr>
              <a:t>How to get started:</a:t>
            </a:r>
          </a:p>
          <a:p>
            <a:pPr lvl="0">
              <a:spcBef>
                <a:spcPts val="400"/>
              </a:spcBef>
              <a:spcAft>
                <a:spcPts val="0"/>
              </a:spcAft>
              <a:buClr>
                <a:schemeClr val="dk1"/>
              </a:buClr>
              <a:buSzPct val="25000"/>
              <a:buNone/>
            </a:pPr>
            <a:r>
              <a:rPr lang="en-US" sz="2000" b="1" dirty="0">
                <a:solidFill>
                  <a:schemeClr val="dk1"/>
                </a:solidFill>
                <a:sym typeface="Calibri"/>
              </a:rPr>
              <a:t>Job Accommodation Network →  </a:t>
            </a:r>
            <a:r>
              <a:rPr lang="en-US" sz="2000" b="1" u="sng" dirty="0">
                <a:solidFill>
                  <a:schemeClr val="hlink"/>
                </a:solidFill>
                <a:sym typeface="Calibri"/>
                <a:hlinkClick r:id="rId4"/>
              </a:rPr>
              <a:t>https://askjan.org/</a:t>
            </a:r>
          </a:p>
          <a:p>
            <a:pPr lvl="0">
              <a:spcBef>
                <a:spcPts val="400"/>
              </a:spcBef>
              <a:spcAft>
                <a:spcPts val="0"/>
              </a:spcAft>
              <a:buClr>
                <a:schemeClr val="dk1"/>
              </a:buClr>
              <a:buSzPct val="25000"/>
              <a:buNone/>
            </a:pPr>
            <a:r>
              <a:rPr lang="en-US" sz="2000" b="1" dirty="0">
                <a:solidFill>
                  <a:schemeClr val="dk1"/>
                </a:solidFill>
                <a:sym typeface="Calibri"/>
              </a:rPr>
              <a:t>US Business Leadership Network → </a:t>
            </a:r>
            <a:r>
              <a:rPr lang="en-US" sz="2000" b="1" u="sng" dirty="0">
                <a:solidFill>
                  <a:schemeClr val="hlink"/>
                </a:solidFill>
                <a:sym typeface="Calibri"/>
                <a:hlinkClick r:id="rId5"/>
              </a:rPr>
              <a:t>http://usbln.org/</a:t>
            </a:r>
            <a:r>
              <a:rPr lang="en-US" sz="2000" b="1" dirty="0">
                <a:solidFill>
                  <a:schemeClr val="dk1"/>
                </a:solidFill>
                <a:sym typeface="Calibri"/>
              </a:rPr>
              <a:t> </a:t>
            </a:r>
          </a:p>
          <a:p>
            <a:pPr lvl="0">
              <a:spcBef>
                <a:spcPts val="400"/>
              </a:spcBef>
              <a:buSzPct val="25000"/>
              <a:buNone/>
            </a:pPr>
            <a:r>
              <a:rPr lang="en-US" sz="2000" b="1" dirty="0"/>
              <a:t>New York BLN → </a:t>
            </a:r>
            <a:r>
              <a:rPr lang="en-US" sz="2000" b="1" dirty="0">
                <a:hlinkClick r:id="rId6"/>
              </a:rPr>
              <a:t>http://bit.ly/2cmXkty</a:t>
            </a:r>
            <a:r>
              <a:rPr lang="en-US" sz="2000" b="1" dirty="0"/>
              <a:t> </a:t>
            </a:r>
            <a:endParaRPr lang="en-US" sz="2000" b="1" dirty="0">
              <a:solidFill>
                <a:schemeClr val="dk1"/>
              </a:solidFill>
              <a:sym typeface="Calibri"/>
            </a:endParaRPr>
          </a:p>
          <a:p>
            <a:pPr lvl="0">
              <a:spcBef>
                <a:spcPts val="400"/>
              </a:spcBef>
              <a:spcAft>
                <a:spcPts val="0"/>
              </a:spcAft>
              <a:buClr>
                <a:schemeClr val="dk1"/>
              </a:buClr>
              <a:buSzPct val="25000"/>
              <a:buNone/>
            </a:pPr>
            <a:r>
              <a:rPr lang="en-US" sz="2000" dirty="0"/>
              <a:t>		</a:t>
            </a:r>
            <a:endParaRPr lang="en-US" sz="2000" dirty="0">
              <a:solidFill>
                <a:schemeClr val="dk1"/>
              </a:solidFill>
              <a:latin typeface="Calibri"/>
              <a:ea typeface="Calibri"/>
              <a:cs typeface="Calibri"/>
              <a:sym typeface="Calibri"/>
            </a:endParaRPr>
          </a:p>
          <a:p>
            <a:pPr lvl="0">
              <a:lnSpc>
                <a:spcPct val="90000"/>
              </a:lnSpc>
              <a:spcBef>
                <a:spcPts val="480"/>
              </a:spcBef>
              <a:spcAft>
                <a:spcPts val="0"/>
              </a:spcAft>
              <a:buClr>
                <a:schemeClr val="dk1"/>
              </a:buClr>
              <a:buSzPct val="25000"/>
              <a:buNone/>
            </a:pPr>
            <a:endParaRPr lang="en-US" sz="2400" dirty="0">
              <a:solidFill>
                <a:schemeClr val="dk1"/>
              </a:solidFill>
              <a:latin typeface="Calibri"/>
              <a:ea typeface="Calibri"/>
              <a:cs typeface="Calibri"/>
              <a:sym typeface="Calibri"/>
            </a:endParaRPr>
          </a:p>
          <a:p>
            <a:pPr lvl="0">
              <a:spcBef>
                <a:spcPts val="480"/>
              </a:spcBef>
              <a:spcAft>
                <a:spcPts val="0"/>
              </a:spcAft>
              <a:buClr>
                <a:schemeClr val="dk1"/>
              </a:buClr>
              <a:buSzPct val="100000"/>
              <a:buNone/>
            </a:pPr>
            <a:endParaRPr lang="en-US" sz="2400" dirty="0">
              <a:solidFill>
                <a:schemeClr val="dk1"/>
              </a:solidFill>
              <a:latin typeface="Calibri"/>
              <a:ea typeface="Calibri"/>
              <a:cs typeface="Calibri"/>
              <a:sym typeface="Calibri"/>
            </a:endParaRPr>
          </a:p>
          <a:p>
            <a:endParaRPr lang="en-US" dirty="0"/>
          </a:p>
        </p:txBody>
      </p:sp>
    </p:spTree>
    <p:extLst>
      <p:ext uri="{BB962C8B-B14F-4D97-AF65-F5344CB8AC3E}">
        <p14:creationId xmlns:p14="http://schemas.microsoft.com/office/powerpoint/2010/main" val="1748723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Jobs in </a:t>
            </a:r>
            <a:r>
              <a:rPr lang="en-US"/>
              <a:t>Entertainment / Culture</a:t>
            </a:r>
            <a:endParaRPr lang="en-US" dirty="0"/>
          </a:p>
        </p:txBody>
      </p:sp>
      <p:sp>
        <p:nvSpPr>
          <p:cNvPr id="4" name="Content Placeholder 3"/>
          <p:cNvSpPr>
            <a:spLocks noGrp="1"/>
          </p:cNvSpPr>
          <p:nvPr>
            <p:ph idx="1"/>
          </p:nvPr>
        </p:nvSpPr>
        <p:spPr>
          <a:xfrm>
            <a:off x="457200" y="1284270"/>
            <a:ext cx="8229600" cy="4841891"/>
          </a:xfrm>
        </p:spPr>
        <p:txBody>
          <a:bodyPr/>
          <a:lstStyle/>
          <a:p>
            <a:pPr marL="342900" lvl="1" indent="-139700">
              <a:spcBef>
                <a:spcPts val="640"/>
              </a:spcBef>
              <a:buFont typeface="Noto Sans Symbols"/>
              <a:buChar char="❖"/>
            </a:pPr>
            <a:r>
              <a:rPr lang="en-US" sz="2400" dirty="0">
                <a:hlinkClick r:id="rId2"/>
              </a:rPr>
              <a:t>NY State </a:t>
            </a:r>
            <a:r>
              <a:rPr lang="en-US" sz="2400" dirty="0" err="1">
                <a:hlinkClick r:id="rId2"/>
              </a:rPr>
              <a:t>Dept</a:t>
            </a:r>
            <a:r>
              <a:rPr lang="en-US" sz="2400" dirty="0">
                <a:hlinkClick r:id="rId2"/>
              </a:rPr>
              <a:t> of Labor Report on Motion Picture Industry</a:t>
            </a:r>
            <a:endParaRPr lang="en-US" sz="2400" dirty="0"/>
          </a:p>
          <a:p>
            <a:pPr marL="742950" lvl="2" indent="-139700">
              <a:spcBef>
                <a:spcPts val="640"/>
              </a:spcBef>
              <a:buFont typeface="Noto Sans Symbols"/>
              <a:buChar char="❖"/>
            </a:pPr>
            <a:r>
              <a:rPr lang="en-US" sz="2000" dirty="0"/>
              <a:t>The motion picture industry in New York City has always played a visible role in the city’s culture.</a:t>
            </a:r>
          </a:p>
          <a:p>
            <a:pPr marL="742950" lvl="2" indent="-139700">
              <a:spcBef>
                <a:spcPts val="640"/>
              </a:spcBef>
              <a:buFont typeface="Noto Sans Symbols"/>
              <a:buChar char="❖"/>
            </a:pPr>
            <a:r>
              <a:rPr lang="en-US" sz="2000" dirty="0"/>
              <a:t>In 2013, California had the most film jobs (138,000) of any state. New York State ranked second, with slightly less than 56,000.</a:t>
            </a:r>
          </a:p>
          <a:p>
            <a:pPr marL="742950" lvl="2" indent="-139700">
              <a:spcBef>
                <a:spcPts val="640"/>
              </a:spcBef>
              <a:buFont typeface="Noto Sans Symbols"/>
              <a:buChar char="❖"/>
            </a:pPr>
            <a:r>
              <a:rPr lang="en-US" sz="2000" dirty="0"/>
              <a:t>Over the last ten years, New York State’s share of U.S. motion picture jobs has risen dramatically... </a:t>
            </a:r>
          </a:p>
          <a:p>
            <a:pPr marL="742950" lvl="2" indent="-139700">
              <a:spcBef>
                <a:spcPts val="640"/>
              </a:spcBef>
              <a:buFont typeface="Noto Sans Symbols"/>
              <a:buChar char="❖"/>
            </a:pPr>
            <a:r>
              <a:rPr lang="en-US" sz="2000" dirty="0"/>
              <a:t>However, fewer than </a:t>
            </a:r>
            <a:r>
              <a:rPr lang="en-US" sz="2000" u="sng" dirty="0">
                <a:hlinkClick r:id="rId3"/>
              </a:rPr>
              <a:t>one percent</a:t>
            </a:r>
            <a:r>
              <a:rPr lang="en-US" sz="2000" dirty="0"/>
              <a:t> of people employed by cultural institutions in New York City are </a:t>
            </a:r>
            <a:r>
              <a:rPr lang="en-US" sz="2000" dirty="0" err="1"/>
              <a:t>PwDs</a:t>
            </a:r>
            <a:r>
              <a:rPr lang="en-US" sz="2000" dirty="0"/>
              <a:t>.</a:t>
            </a:r>
          </a:p>
          <a:p>
            <a:pPr marL="342900" lvl="1" indent="-139700">
              <a:spcBef>
                <a:spcPts val="640"/>
              </a:spcBef>
              <a:buFont typeface="Noto Sans Symbols"/>
              <a:buChar char="❖"/>
            </a:pPr>
            <a:r>
              <a:rPr lang="en-US" sz="2400" dirty="0"/>
              <a:t>Combating stigma against PWDs needs to include engagement with showrunners / producers / actors.</a:t>
            </a:r>
          </a:p>
          <a:p>
            <a:pPr marL="342900" lvl="1" indent="-139700">
              <a:spcBef>
                <a:spcPts val="640"/>
              </a:spcBef>
              <a:buFont typeface="Noto Sans Symbols"/>
              <a:buChar char="❖"/>
            </a:pPr>
            <a:r>
              <a:rPr lang="en-US" sz="2400" dirty="0"/>
              <a:t>See the example and success of </a:t>
            </a:r>
            <a:r>
              <a:rPr lang="en-US" sz="2400" i="1" dirty="0"/>
              <a:t>Born this Way.</a:t>
            </a:r>
          </a:p>
          <a:p>
            <a:pPr marL="342900" lvl="1" indent="-139700">
              <a:spcBef>
                <a:spcPts val="640"/>
              </a:spcBef>
              <a:buFont typeface="Noto Sans Symbols"/>
              <a:buChar char="❖"/>
            </a:pPr>
            <a:endParaRPr lang="en-US" sz="2400" dirty="0"/>
          </a:p>
        </p:txBody>
      </p:sp>
    </p:spTree>
    <p:extLst>
      <p:ext uri="{BB962C8B-B14F-4D97-AF65-F5344CB8AC3E}">
        <p14:creationId xmlns:p14="http://schemas.microsoft.com/office/powerpoint/2010/main" val="3075860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a:t>One Common Goal: Employment </a:t>
            </a:r>
          </a:p>
        </p:txBody>
      </p:sp>
      <p:sp>
        <p:nvSpPr>
          <p:cNvPr id="41987" name="Content Placeholder 2"/>
          <p:cNvSpPr>
            <a:spLocks noGrp="1"/>
          </p:cNvSpPr>
          <p:nvPr>
            <p:ph idx="1"/>
          </p:nvPr>
        </p:nvSpPr>
        <p:spPr>
          <a:xfrm>
            <a:off x="3962400" y="1371600"/>
            <a:ext cx="4724400" cy="5029200"/>
          </a:xfrm>
        </p:spPr>
        <p:txBody>
          <a:bodyPr/>
          <a:lstStyle/>
          <a:p>
            <a:pPr marL="114300" indent="0">
              <a:buFont typeface="Wingdings" pitchFamily="2" charset="2"/>
              <a:buNone/>
            </a:pPr>
            <a:r>
              <a:rPr lang="en-US" altLang="en-US" sz="2400" b="1"/>
              <a:t>High School Transition that Works: Lessons Learned from Project SEARCH</a:t>
            </a:r>
          </a:p>
          <a:p>
            <a:pPr marL="114300" indent="0">
              <a:buFont typeface="Wingdings" pitchFamily="2" charset="2"/>
              <a:buNone/>
            </a:pPr>
            <a:r>
              <a:rPr lang="en-US" altLang="en-US" sz="2400"/>
              <a:t>By Maryellen Daston, Erin Riehle, and Susie Rutkowski</a:t>
            </a:r>
          </a:p>
          <a:p>
            <a:pPr marL="114300" indent="0">
              <a:buFont typeface="Wingdings" pitchFamily="2" charset="2"/>
              <a:buNone/>
            </a:pPr>
            <a:endParaRPr lang="en-US" altLang="en-US" sz="1600"/>
          </a:p>
          <a:p>
            <a:pPr marL="114300" indent="0">
              <a:buFont typeface="Wingdings" pitchFamily="2" charset="2"/>
              <a:buNone/>
            </a:pPr>
            <a:r>
              <a:rPr lang="en-GB" altLang="en-US" sz="1400"/>
              <a:t>Paul H. Brookes Publishing Co., Inc.</a:t>
            </a:r>
          </a:p>
          <a:p>
            <a:pPr marL="114300" indent="0">
              <a:buFont typeface="Wingdings" pitchFamily="2" charset="2"/>
              <a:buNone/>
            </a:pPr>
            <a:endParaRPr lang="en-GB" altLang="en-US" sz="1400"/>
          </a:p>
          <a:p>
            <a:pPr marL="114300" indent="0">
              <a:buFont typeface="Wingdings" pitchFamily="2" charset="2"/>
              <a:buNone/>
            </a:pPr>
            <a:endParaRPr lang="en-GB" altLang="en-US" sz="1400"/>
          </a:p>
          <a:p>
            <a:pPr marL="114300" indent="0"/>
            <a:r>
              <a:rPr lang="en-US" altLang="en-US" sz="1800"/>
              <a:t>For more information go to:</a:t>
            </a:r>
          </a:p>
          <a:p>
            <a:pPr marL="114300" indent="0"/>
            <a:r>
              <a:rPr lang="en-US" altLang="en-US" sz="1800">
                <a:hlinkClick r:id="rId3"/>
              </a:rPr>
              <a:t>http://projectsearch.us/</a:t>
            </a:r>
            <a:endParaRPr lang="en-US" altLang="en-US" sz="1800"/>
          </a:p>
          <a:p>
            <a:pPr marL="114300" indent="0">
              <a:buFont typeface="Wingdings" pitchFamily="2" charset="2"/>
              <a:buNone/>
            </a:pPr>
            <a:endParaRPr lang="en-US" altLang="en-US" sz="1400"/>
          </a:p>
        </p:txBody>
      </p:sp>
      <p:pic>
        <p:nvPicPr>
          <p:cNvPr id="41988" name="Picture 3" descr="Image of the the book High School Trnsition that works: Lessons Learned from Project SEARCH " title="High School Transition That Work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76400"/>
            <a:ext cx="32766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968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rPr>
              <a:t>NYC Leadership – </a:t>
            </a:r>
            <a:r>
              <a:rPr lang="en-US" altLang="en-US" dirty="0" err="1">
                <a:solidFill>
                  <a:srgbClr val="FFFFFF"/>
                </a:solidFill>
              </a:rPr>
              <a:t>AccessibleNYC</a:t>
            </a:r>
            <a:endParaRPr lang="en-US" dirty="0"/>
          </a:p>
        </p:txBody>
      </p:sp>
      <p:sp>
        <p:nvSpPr>
          <p:cNvPr id="3" name="TextBox 3"/>
          <p:cNvSpPr txBox="1">
            <a:spLocks noChangeArrowheads="1"/>
          </p:cNvSpPr>
          <p:nvPr/>
        </p:nvSpPr>
        <p:spPr bwMode="auto">
          <a:xfrm>
            <a:off x="76200" y="1295400"/>
            <a:ext cx="899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3200">
                <a:solidFill>
                  <a:schemeClr val="tx1"/>
                </a:solidFill>
                <a:latin typeface="Calibri" pitchFamily="34" charset="0"/>
                <a:ea typeface="ＭＳ Ｐゴシック" pitchFamily="34" charset="-128"/>
              </a:defRPr>
            </a:lvl1pPr>
            <a:lvl2pPr defTabSz="457200">
              <a:defRPr sz="2800">
                <a:solidFill>
                  <a:schemeClr val="tx1"/>
                </a:solidFill>
                <a:latin typeface="Calibri" pitchFamily="34" charset="0"/>
                <a:ea typeface="ＭＳ Ｐゴシック" pitchFamily="34" charset="-128"/>
              </a:defRPr>
            </a:lvl2pPr>
            <a:lvl3pPr defTabSz="457200">
              <a:defRPr sz="2400">
                <a:solidFill>
                  <a:schemeClr val="tx1"/>
                </a:solidFill>
                <a:latin typeface="Calibri" pitchFamily="34" charset="0"/>
                <a:ea typeface="ＭＳ Ｐゴシック" pitchFamily="34" charset="-128"/>
              </a:defRPr>
            </a:lvl3pPr>
            <a:lvl4pPr defTabSz="457200">
              <a:defRPr sz="2000">
                <a:solidFill>
                  <a:schemeClr val="tx1"/>
                </a:solidFill>
                <a:latin typeface="Calibri" pitchFamily="34" charset="0"/>
                <a:ea typeface="ＭＳ Ｐゴシック" pitchFamily="34" charset="-128"/>
              </a:defRPr>
            </a:lvl4pPr>
            <a:lvl5pPr defTabSz="457200">
              <a:defRPr sz="2000">
                <a:solidFill>
                  <a:schemeClr val="tx1"/>
                </a:solidFill>
                <a:latin typeface="Calibri" pitchFamily="34" charset="0"/>
                <a:ea typeface="ＭＳ Ｐゴシック" pitchFamily="34" charset="-128"/>
              </a:defRPr>
            </a:lvl5pPr>
            <a:lvl6pPr defTabSz="457200" eaLnBrk="0" fontAlgn="base" hangingPunct="0">
              <a:spcAft>
                <a:spcPct val="0"/>
              </a:spcAft>
              <a:buFont typeface="Courier New" pitchFamily="49" charset="0"/>
              <a:buChar char="o"/>
              <a:defRPr sz="2000">
                <a:solidFill>
                  <a:schemeClr val="tx1"/>
                </a:solidFill>
                <a:latin typeface="Calibri" pitchFamily="34" charset="0"/>
                <a:ea typeface="ＭＳ Ｐゴシック" pitchFamily="34" charset="-128"/>
              </a:defRPr>
            </a:lvl6pPr>
            <a:lvl7pPr defTabSz="457200" eaLnBrk="0" fontAlgn="base" hangingPunct="0">
              <a:spcAft>
                <a:spcPct val="0"/>
              </a:spcAft>
              <a:buFont typeface="Courier New" pitchFamily="49" charset="0"/>
              <a:buChar char="o"/>
              <a:defRPr sz="2000">
                <a:solidFill>
                  <a:schemeClr val="tx1"/>
                </a:solidFill>
                <a:latin typeface="Calibri" pitchFamily="34" charset="0"/>
                <a:ea typeface="ＭＳ Ｐゴシック" pitchFamily="34" charset="-128"/>
              </a:defRPr>
            </a:lvl7pPr>
            <a:lvl8pPr defTabSz="457200" eaLnBrk="0" fontAlgn="base" hangingPunct="0">
              <a:spcAft>
                <a:spcPct val="0"/>
              </a:spcAft>
              <a:buFont typeface="Courier New" pitchFamily="49" charset="0"/>
              <a:buChar char="o"/>
              <a:defRPr sz="2000">
                <a:solidFill>
                  <a:schemeClr val="tx1"/>
                </a:solidFill>
                <a:latin typeface="Calibri" pitchFamily="34" charset="0"/>
                <a:ea typeface="ＭＳ Ｐゴシック" pitchFamily="34" charset="-128"/>
              </a:defRPr>
            </a:lvl8pPr>
            <a:lvl9pPr defTabSz="457200" eaLnBrk="0" fontAlgn="base" hangingPunct="0">
              <a:spcAft>
                <a:spcPct val="0"/>
              </a:spcAft>
              <a:buFont typeface="Courier New" pitchFamily="49" charset="0"/>
              <a:buChar char="o"/>
              <a:defRPr sz="2000">
                <a:solidFill>
                  <a:schemeClr val="tx1"/>
                </a:solidFill>
                <a:latin typeface="Calibri" pitchFamily="34" charset="0"/>
                <a:ea typeface="ＭＳ Ｐゴシック" pitchFamily="34" charset="-128"/>
              </a:defRPr>
            </a:lvl9pPr>
          </a:lstStyle>
          <a:p>
            <a:pPr algn="ctr"/>
            <a:r>
              <a:rPr lang="en-US" altLang="en-US" sz="2800" dirty="0"/>
              <a:t>Download the </a:t>
            </a:r>
            <a:r>
              <a:rPr lang="en-US" altLang="en-US" sz="2800" dirty="0">
                <a:hlinkClick r:id="rId2"/>
              </a:rPr>
              <a:t>PDF</a:t>
            </a:r>
            <a:endParaRPr lang="en-US" altLang="en-US" sz="2800" dirty="0"/>
          </a:p>
        </p:txBody>
      </p:sp>
      <p:pic>
        <p:nvPicPr>
          <p:cNvPr id="4" name="Picture 2" descr="&#10;IMAGE: Cover of the Mayor's Office for People with Disabilities comprehensive report about disability and the city. The cover shows a diverse group of people with disabilitie standing in front of the skyline of New York, with the iconic bulk of Brooklyn Bridge behind them. From left to right are a while-male wheelchair user, a white-female power chair user, a tall woamn with invisible disabilities, a woman of short stature, a young African American with ambulatory issues, a young Hispanic man holding a white cane, an Indian American wheelchair user and an older blind woman with a service dog.&#10;&#10;http://www.nyc.gov/html/mopd/images/features/AccessibleNYC-banner.jpg" title="AccessibleNYC Report from MOP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18620"/>
            <a:ext cx="8991600" cy="366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574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1099457" y="2144487"/>
            <a:ext cx="7609114" cy="4525961"/>
          </a:xfrm>
        </p:spPr>
        <p:txBody>
          <a:bodyPr numCol="2"/>
          <a:lstStyle/>
          <a:p>
            <a:endParaRPr lang="en-US" dirty="0"/>
          </a:p>
          <a:p>
            <a:pPr lvl="1"/>
            <a:endParaRPr lang="en-US" dirty="0"/>
          </a:p>
          <a:p>
            <a:endParaRPr lang="en-US" b="1" dirty="0"/>
          </a:p>
          <a:p>
            <a:r>
              <a:rPr lang="en-US" b="1" dirty="0"/>
              <a:t>Transportation</a:t>
            </a:r>
          </a:p>
          <a:p>
            <a:r>
              <a:rPr lang="en-US" b="1" dirty="0"/>
              <a:t>Employment</a:t>
            </a:r>
          </a:p>
          <a:p>
            <a:endParaRPr lang="en-US" b="1" dirty="0"/>
          </a:p>
          <a:p>
            <a:endParaRPr lang="en-US" b="1" dirty="0"/>
          </a:p>
          <a:p>
            <a:endParaRPr lang="en-US" b="1" dirty="0"/>
          </a:p>
          <a:p>
            <a:endParaRPr lang="en-US" b="1" dirty="0"/>
          </a:p>
          <a:p>
            <a:pPr marL="203200" indent="0">
              <a:buNone/>
            </a:pPr>
            <a:endParaRPr lang="en-US" b="1" dirty="0"/>
          </a:p>
          <a:p>
            <a:r>
              <a:rPr lang="en-US" b="1" dirty="0"/>
              <a:t>Access </a:t>
            </a:r>
          </a:p>
          <a:p>
            <a:r>
              <a:rPr lang="en-US" b="1" dirty="0"/>
              <a:t>Education</a:t>
            </a:r>
          </a:p>
        </p:txBody>
      </p:sp>
      <p:pic>
        <p:nvPicPr>
          <p:cNvPr id="5" name="Picture 4" descr="The red apple icon of NYC AT WORK. Below are the words &quot;At work, it's what I can do that matters.&quot;" title="NYC at Wor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6638" y="1328058"/>
            <a:ext cx="2438401" cy="1371600"/>
          </a:xfrm>
          <a:prstGeom prst="rect">
            <a:avLst/>
          </a:prstGeom>
        </p:spPr>
      </p:pic>
      <p:pic>
        <p:nvPicPr>
          <p:cNvPr id="1028" name="Picture 4" descr="C:\Users\majackson\AppData\Local\Microsoft\Windows\Temporary Internet Files\Content.Outlook\FY42DLJP\MOPD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295" y="2933587"/>
            <a:ext cx="7507410" cy="99082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ajackson\AppData\Local\Microsoft\Windows\Temporary Internet Files\Content.Outlook\FY42DLJP\MOPD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295" y="97744"/>
            <a:ext cx="7507410" cy="9908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044" y="2637969"/>
            <a:ext cx="3809588" cy="257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7583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0" y="0"/>
            <a:ext cx="9144000" cy="1143000"/>
          </a:xfrm>
          <a:prstGeom prst="rect">
            <a:avLst/>
          </a:prstGeom>
          <a:solidFill>
            <a:srgbClr val="003399"/>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4400" b="0" i="0" u="none" strike="noStrike" cap="none">
                <a:solidFill>
                  <a:schemeClr val="lt1"/>
                </a:solidFill>
                <a:latin typeface="Calibri"/>
                <a:ea typeface="Calibri"/>
                <a:cs typeface="Calibri"/>
                <a:sym typeface="Calibri"/>
              </a:rPr>
              <a:t>Resources</a:t>
            </a:r>
          </a:p>
        </p:txBody>
      </p:sp>
      <p:sp>
        <p:nvSpPr>
          <p:cNvPr id="235" name="Shape 235"/>
          <p:cNvSpPr txBox="1">
            <a:spLocks noGrp="1"/>
          </p:cNvSpPr>
          <p:nvPr>
            <p:ph type="body" idx="1"/>
          </p:nvPr>
        </p:nvSpPr>
        <p:spPr>
          <a:xfrm>
            <a:off x="568411" y="1317191"/>
            <a:ext cx="8229600" cy="4481150"/>
          </a:xfrm>
          <a:prstGeom prst="rect">
            <a:avLst/>
          </a:prstGeom>
          <a:noFill/>
          <a:ln>
            <a:noFill/>
          </a:ln>
        </p:spPr>
        <p:txBody>
          <a:bodyPr lIns="91425" tIns="45700" rIns="91425" bIns="45700" anchor="t" anchorCtr="0">
            <a:noAutofit/>
          </a:bodyPr>
          <a:lstStyle/>
          <a:p>
            <a:pPr lvl="0" indent="-342900">
              <a:spcBef>
                <a:spcPts val="0"/>
              </a:spcBef>
            </a:pPr>
            <a:r>
              <a:rPr lang="en-US" sz="1600" b="0" i="0" u="none" dirty="0">
                <a:solidFill>
                  <a:schemeClr val="dk1"/>
                </a:solidFill>
                <a:sym typeface="Calibri"/>
              </a:rPr>
              <a:t>NYC Mayor’s Office for Persons </a:t>
            </a:r>
            <a:r>
              <a:rPr lang="en-US" sz="1600" dirty="0"/>
              <a:t>with Disabilities (MOPD): </a:t>
            </a:r>
            <a:r>
              <a:rPr lang="en-US" sz="1600" dirty="0">
                <a:hlinkClick r:id="rId3"/>
              </a:rPr>
              <a:t>http://www.nyc.gov/html/mopd</a:t>
            </a:r>
            <a:endParaRPr lang="en-US" sz="1600" dirty="0"/>
          </a:p>
          <a:p>
            <a:pPr lvl="0" indent="-342900">
              <a:spcBef>
                <a:spcPts val="0"/>
              </a:spcBef>
            </a:pPr>
            <a:r>
              <a:rPr lang="en-US" sz="1600" dirty="0"/>
              <a:t>New York State Department of Labor: </a:t>
            </a:r>
            <a:r>
              <a:rPr lang="en-US" sz="1600" dirty="0">
                <a:hlinkClick r:id="rId4"/>
              </a:rPr>
              <a:t>https://labor.ny.gov</a:t>
            </a:r>
            <a:endParaRPr lang="en-US" sz="1600" dirty="0"/>
          </a:p>
          <a:p>
            <a:pPr lvl="0" indent="-342900">
              <a:spcBef>
                <a:spcPts val="0"/>
              </a:spcBef>
            </a:pPr>
            <a:r>
              <a:rPr lang="en-US" sz="1600" b="0" i="0" u="none" dirty="0">
                <a:solidFill>
                  <a:schemeClr val="dk1"/>
                </a:solidFill>
                <a:sym typeface="Calibri"/>
              </a:rPr>
              <a:t>National Conference of </a:t>
            </a:r>
            <a:r>
              <a:rPr lang="en-US" sz="1600" dirty="0"/>
              <a:t>State Legislatures: </a:t>
            </a:r>
            <a:r>
              <a:rPr lang="en-US" sz="1600" dirty="0">
                <a:hlinkClick r:id="rId5"/>
              </a:rPr>
              <a:t>http://www.ncsl.org</a:t>
            </a:r>
            <a:endParaRPr lang="en-US" sz="1600" dirty="0"/>
          </a:p>
          <a:p>
            <a:pPr lvl="0" indent="-342900">
              <a:spcBef>
                <a:spcPts val="0"/>
              </a:spcBef>
            </a:pPr>
            <a:r>
              <a:rPr lang="en-US" sz="1600" b="0" i="0" u="none" dirty="0">
                <a:solidFill>
                  <a:schemeClr val="dk1"/>
                </a:solidFill>
                <a:sym typeface="Calibri"/>
              </a:rPr>
              <a:t>Bureau of Labor Statistics: </a:t>
            </a:r>
            <a:r>
              <a:rPr lang="en-US" sz="1600" dirty="0">
                <a:hlinkClick r:id="rId6"/>
              </a:rPr>
              <a:t>https://www.bls.gov/news.release/disabl.nr0.htm</a:t>
            </a:r>
            <a:endParaRPr lang="en-US" sz="1600" dirty="0"/>
          </a:p>
          <a:p>
            <a:pPr lvl="0" indent="-342900">
              <a:spcBef>
                <a:spcPts val="0"/>
              </a:spcBef>
            </a:pPr>
            <a:r>
              <a:rPr lang="en-US" sz="1600" dirty="0"/>
              <a:t>A</a:t>
            </a:r>
            <a:r>
              <a:rPr lang="en-US" sz="1600" b="0" i="0" u="none" dirty="0">
                <a:solidFill>
                  <a:schemeClr val="dk1"/>
                </a:solidFill>
                <a:sym typeface="Calibri"/>
              </a:rPr>
              <a:t>rt Beyond Sight: </a:t>
            </a:r>
            <a:r>
              <a:rPr lang="en-US" sz="1600" u="sng" dirty="0">
                <a:hlinkClick r:id="rId7"/>
              </a:rPr>
              <a:t>http://www.artbeyondsight.org</a:t>
            </a:r>
            <a:endParaRPr lang="en-US" sz="1600" dirty="0"/>
          </a:p>
          <a:p>
            <a:pPr marL="342900" marR="0" lvl="0" indent="-342900" algn="l" rtl="0">
              <a:spcBef>
                <a:spcPts val="480"/>
              </a:spcBef>
              <a:spcAft>
                <a:spcPts val="0"/>
              </a:spcAft>
              <a:buClr>
                <a:schemeClr val="dk1"/>
              </a:buClr>
              <a:buSzPct val="100000"/>
              <a:buFont typeface="Noto Sans Symbols"/>
              <a:buChar char="❖"/>
            </a:pPr>
            <a:r>
              <a:rPr lang="en-US" sz="1600" b="0" i="0" u="none" dirty="0">
                <a:solidFill>
                  <a:schemeClr val="dk1"/>
                </a:solidFill>
                <a:sym typeface="Calibri"/>
              </a:rPr>
              <a:t>Project SEARCH: </a:t>
            </a:r>
            <a:r>
              <a:rPr lang="en-US" sz="1600" b="0" i="0" u="sng" dirty="0">
                <a:solidFill>
                  <a:schemeClr val="hlink"/>
                </a:solidFill>
                <a:sym typeface="Calibri"/>
                <a:hlinkClick r:id="rId8"/>
              </a:rPr>
              <a:t>www.projectsearch.us</a:t>
            </a:r>
          </a:p>
          <a:p>
            <a:pPr marL="342900" marR="0" lvl="0" indent="-342900" algn="l" rtl="0">
              <a:spcBef>
                <a:spcPts val="480"/>
              </a:spcBef>
              <a:spcAft>
                <a:spcPts val="0"/>
              </a:spcAft>
              <a:buClr>
                <a:schemeClr val="dk1"/>
              </a:buClr>
              <a:buSzPct val="100000"/>
              <a:buFont typeface="Noto Sans Symbols"/>
              <a:buChar char="❖"/>
            </a:pPr>
            <a:r>
              <a:rPr lang="en-US" sz="1600" b="0" i="0" u="none" dirty="0">
                <a:solidFill>
                  <a:schemeClr val="dk1"/>
                </a:solidFill>
                <a:sym typeface="Calibri"/>
              </a:rPr>
              <a:t>Job Accommodation Network: </a:t>
            </a:r>
            <a:r>
              <a:rPr lang="en-US" sz="1600" b="0" i="0" u="sng" dirty="0">
                <a:solidFill>
                  <a:schemeClr val="hlink"/>
                </a:solidFill>
                <a:sym typeface="Calibri"/>
                <a:hlinkClick r:id="rId9"/>
              </a:rPr>
              <a:t>https://askjan.org/</a:t>
            </a:r>
          </a:p>
          <a:p>
            <a:pPr lvl="0" indent="-342900">
              <a:spcBef>
                <a:spcPts val="480"/>
              </a:spcBef>
            </a:pPr>
            <a:r>
              <a:rPr lang="en-US" sz="1600" b="0" i="0" u="none" dirty="0" err="1">
                <a:solidFill>
                  <a:schemeClr val="dk1"/>
                </a:solidFill>
                <a:sym typeface="Calibri"/>
              </a:rPr>
              <a:t>FrameWorks</a:t>
            </a:r>
            <a:r>
              <a:rPr lang="en-US" sz="1600" dirty="0"/>
              <a:t> Institute: </a:t>
            </a:r>
            <a:r>
              <a:rPr lang="en-US" sz="1600" dirty="0">
                <a:hlinkClick r:id="rId10"/>
              </a:rPr>
              <a:t>http://</a:t>
            </a:r>
            <a:r>
              <a:rPr lang="en-US" sz="1600" dirty="0" err="1">
                <a:hlinkClick r:id="rId10"/>
              </a:rPr>
              <a:t>www.frameworksinstitute.org</a:t>
            </a:r>
            <a:endParaRPr lang="en-US" sz="1600" dirty="0"/>
          </a:p>
          <a:p>
            <a:pPr marL="342900" marR="0" lvl="0" indent="-342900" algn="l" rtl="0">
              <a:spcBef>
                <a:spcPts val="480"/>
              </a:spcBef>
              <a:spcAft>
                <a:spcPts val="0"/>
              </a:spcAft>
              <a:buClr>
                <a:schemeClr val="dk1"/>
              </a:buClr>
              <a:buSzPct val="100000"/>
              <a:buFont typeface="Noto Sans Symbols"/>
              <a:buChar char="❖"/>
            </a:pPr>
            <a:r>
              <a:rPr lang="en-US" sz="1600" b="0" i="0" u="none" dirty="0">
                <a:solidFill>
                  <a:schemeClr val="dk1"/>
                </a:solidFill>
                <a:sym typeface="Calibri"/>
              </a:rPr>
              <a:t>State Vocational Rehabilitation Agency: </a:t>
            </a:r>
            <a:r>
              <a:rPr lang="en-US" sz="1600" b="0" i="0" u="sng" dirty="0">
                <a:solidFill>
                  <a:schemeClr val="hlink"/>
                </a:solidFill>
                <a:sym typeface="Calibri"/>
                <a:hlinkClick r:id="rId11"/>
              </a:rPr>
              <a:t>http://wdcrobcolp01.ed.gov/Programs/EROD/ </a:t>
            </a:r>
            <a:r>
              <a:rPr lang="en-US" sz="1600" b="0" i="0" u="sng" dirty="0" err="1">
                <a:solidFill>
                  <a:schemeClr val="hlink"/>
                </a:solidFill>
                <a:sym typeface="Calibri"/>
                <a:hlinkClick r:id="rId11"/>
              </a:rPr>
              <a:t>org_list.cfm?category_cd</a:t>
            </a:r>
            <a:r>
              <a:rPr lang="en-US" sz="1600" b="0" i="0" u="sng" dirty="0">
                <a:solidFill>
                  <a:schemeClr val="hlink"/>
                </a:solidFill>
                <a:sym typeface="Calibri"/>
                <a:hlinkClick r:id="rId11"/>
              </a:rPr>
              <a:t>=SVR</a:t>
            </a:r>
          </a:p>
          <a:p>
            <a:pPr lvl="0" indent="-342900">
              <a:spcBef>
                <a:spcPts val="480"/>
              </a:spcBef>
            </a:pPr>
            <a:r>
              <a:rPr lang="en-US" sz="1600" b="0" i="0" u="none" dirty="0" err="1">
                <a:solidFill>
                  <a:schemeClr val="dk1"/>
                </a:solidFill>
                <a:sym typeface="Calibri"/>
              </a:rPr>
              <a:t>Acces</a:t>
            </a:r>
            <a:r>
              <a:rPr lang="en-US" sz="1600" dirty="0"/>
              <a:t> VR </a:t>
            </a:r>
            <a:r>
              <a:rPr lang="en-US" sz="1600" dirty="0">
                <a:hlinkClick r:id="rId12"/>
              </a:rPr>
              <a:t>http://www.acces.nysed.gov/vr</a:t>
            </a:r>
            <a:r>
              <a:rPr lang="en-US" sz="1600" dirty="0"/>
              <a:t> </a:t>
            </a:r>
            <a:endParaRPr lang="en-US" sz="1600" b="0" i="0" u="none" dirty="0">
              <a:solidFill>
                <a:schemeClr val="dk1"/>
              </a:solidFill>
              <a:sym typeface="Calibri"/>
            </a:endParaRPr>
          </a:p>
          <a:p>
            <a:pPr lvl="0" indent="-342900">
              <a:spcBef>
                <a:spcPts val="480"/>
              </a:spcBef>
            </a:pPr>
            <a:r>
              <a:rPr lang="en-US" sz="1600" dirty="0"/>
              <a:t>NY State Commission for the Blind </a:t>
            </a:r>
            <a:r>
              <a:rPr lang="en-US" sz="1600" dirty="0">
                <a:hlinkClick r:id="rId13"/>
              </a:rPr>
              <a:t>http://ocfs.ny.gov/main/cb/</a:t>
            </a:r>
            <a:r>
              <a:rPr lang="en-US" sz="1600" dirty="0"/>
              <a:t> </a:t>
            </a:r>
          </a:p>
          <a:p>
            <a:pPr lvl="0" indent="-342900">
              <a:spcBef>
                <a:spcPts val="480"/>
              </a:spcBef>
            </a:pPr>
            <a:r>
              <a:rPr lang="en-US" sz="1600" dirty="0"/>
              <a:t>NY Office for People with Developmental Disabilities </a:t>
            </a:r>
            <a:r>
              <a:rPr lang="en-US" sz="1600" dirty="0">
                <a:hlinkClick r:id="rId14"/>
              </a:rPr>
              <a:t>https://opwdd.ny.gov/</a:t>
            </a:r>
            <a:r>
              <a:rPr lang="en-US" sz="1600" dirty="0"/>
              <a:t> </a:t>
            </a:r>
          </a:p>
          <a:p>
            <a:pPr marL="342900" marR="0" lvl="0" indent="-342900" algn="l" rtl="0">
              <a:spcBef>
                <a:spcPts val="480"/>
              </a:spcBef>
              <a:spcAft>
                <a:spcPts val="0"/>
              </a:spcAft>
              <a:buClr>
                <a:schemeClr val="dk1"/>
              </a:buClr>
              <a:buSzPct val="100000"/>
              <a:buFont typeface="Noto Sans Symbols"/>
              <a:buChar char="❖"/>
            </a:pPr>
            <a:r>
              <a:rPr lang="en-US" sz="1600" b="0" i="0" u="none" dirty="0">
                <a:solidFill>
                  <a:schemeClr val="dk1"/>
                </a:solidFill>
                <a:sym typeface="Calibri"/>
              </a:rPr>
              <a:t>NY State Office of Mental Health </a:t>
            </a:r>
            <a:r>
              <a:rPr lang="en-US" sz="1600" dirty="0"/>
              <a:t> </a:t>
            </a:r>
            <a:r>
              <a:rPr lang="en-US" sz="1600" dirty="0">
                <a:hlinkClick r:id="rId15"/>
              </a:rPr>
              <a:t>https://www.omh.ny.gov/</a:t>
            </a:r>
            <a:endParaRPr lang="en-US" sz="1600" dirty="0"/>
          </a:p>
          <a:p>
            <a:pPr marL="342900" marR="0" lvl="0" indent="-342900" algn="l" rtl="0">
              <a:spcBef>
                <a:spcPts val="480"/>
              </a:spcBef>
              <a:spcAft>
                <a:spcPts val="0"/>
              </a:spcAft>
              <a:buClr>
                <a:schemeClr val="dk1"/>
              </a:buClr>
              <a:buSzPct val="100000"/>
              <a:buFont typeface="Noto Sans Symbols"/>
              <a:buChar char="❖"/>
            </a:pPr>
            <a:r>
              <a:rPr lang="en-US" sz="1600" dirty="0"/>
              <a:t>New York City Department of Health and Mental Hygiene (DOHMH) </a:t>
            </a:r>
            <a:r>
              <a:rPr lang="en-US" sz="1600" u="sng" dirty="0">
                <a:hlinkClick r:id="rId16"/>
              </a:rPr>
              <a:t>http://www1.nyc.gov/site/doh/about/about-doh.page</a:t>
            </a:r>
            <a:endParaRPr lang="en-US" sz="1600" dirty="0"/>
          </a:p>
          <a:p>
            <a:pPr marL="342900" marR="0" lvl="0" indent="-342900" algn="l" rtl="0">
              <a:spcBef>
                <a:spcPts val="480"/>
              </a:spcBef>
              <a:spcAft>
                <a:spcPts val="0"/>
              </a:spcAft>
              <a:buClr>
                <a:schemeClr val="dk1"/>
              </a:buClr>
              <a:buSzPct val="100000"/>
              <a:buFont typeface="Noto Sans Symbols"/>
              <a:buChar char="❖"/>
            </a:pPr>
            <a:r>
              <a:rPr lang="en-US" sz="1600" b="0" i="0" u="none" dirty="0" err="1">
                <a:solidFill>
                  <a:schemeClr val="dk1"/>
                </a:solidFill>
                <a:sym typeface="Calibri"/>
              </a:rPr>
              <a:t>RespectAbilityUSA</a:t>
            </a:r>
            <a:r>
              <a:rPr lang="en-US" sz="1600" b="0" i="0" u="none" dirty="0">
                <a:solidFill>
                  <a:schemeClr val="dk1"/>
                </a:solidFill>
                <a:sym typeface="Calibri"/>
              </a:rPr>
              <a:t>: </a:t>
            </a:r>
            <a:r>
              <a:rPr lang="en-US" sz="1600" b="0" i="0" u="sng" dirty="0">
                <a:solidFill>
                  <a:schemeClr val="hlink"/>
                </a:solidFill>
                <a:sym typeface="Calibri"/>
                <a:hlinkClick r:id="rId17"/>
              </a:rPr>
              <a:t>www.respectabilityusa.org</a:t>
            </a:r>
          </a:p>
          <a:p>
            <a:pPr marL="0" marR="0" lvl="0" indent="0" algn="l" rtl="0">
              <a:spcBef>
                <a:spcPts val="480"/>
              </a:spcBef>
              <a:spcAft>
                <a:spcPts val="0"/>
              </a:spcAft>
              <a:buClr>
                <a:schemeClr val="dk1"/>
              </a:buClr>
              <a:buSzPct val="100000"/>
              <a:buNone/>
            </a:pPr>
            <a:endParaRPr lang="en-US" sz="1600" b="0" i="0" u="sng" dirty="0">
              <a:solidFill>
                <a:schemeClr val="hlink"/>
              </a:solidFill>
              <a:sym typeface="Calibri"/>
              <a:hlinkClick r:id="rId17"/>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en-US" altLang="en-US" sz="4800" dirty="0"/>
              <a:t>THANK YOU</a:t>
            </a:r>
          </a:p>
        </p:txBody>
      </p:sp>
      <p:sp>
        <p:nvSpPr>
          <p:cNvPr id="125955" name="Content Placeholder 2"/>
          <p:cNvSpPr>
            <a:spLocks noGrp="1"/>
          </p:cNvSpPr>
          <p:nvPr>
            <p:ph idx="1"/>
          </p:nvPr>
        </p:nvSpPr>
        <p:spPr>
          <a:xfrm>
            <a:off x="152400" y="1447800"/>
            <a:ext cx="8839200" cy="5257800"/>
          </a:xfrm>
        </p:spPr>
        <p:txBody>
          <a:bodyPr/>
          <a:lstStyle/>
          <a:p>
            <a:pPr marL="0" indent="0" algn="ctr">
              <a:buNone/>
            </a:pPr>
            <a:r>
              <a:rPr lang="en-US" altLang="en-US" b="1" dirty="0" err="1"/>
              <a:t>RespectAbility</a:t>
            </a:r>
            <a:r>
              <a:rPr lang="en-US" altLang="en-US" b="1" dirty="0"/>
              <a:t> wants partners to fight stigmas and expand opportunities for people with disabilities in NYC!</a:t>
            </a:r>
          </a:p>
          <a:p>
            <a:pPr marL="0" indent="0" algn="ctr">
              <a:buNone/>
            </a:pPr>
            <a:endParaRPr lang="en-US" altLang="en-US" dirty="0"/>
          </a:p>
          <a:p>
            <a:pPr marL="0" indent="0" algn="ctr">
              <a:buNone/>
            </a:pPr>
            <a:r>
              <a:rPr lang="en-US" altLang="en-US" dirty="0"/>
              <a:t>Jennifer Laszlo Mizrahi</a:t>
            </a:r>
          </a:p>
          <a:p>
            <a:pPr marL="0" indent="0" algn="ctr">
              <a:buNone/>
            </a:pPr>
            <a:r>
              <a:rPr lang="en-US" altLang="en-US" dirty="0">
                <a:hlinkClick r:id="rId2"/>
              </a:rPr>
              <a:t>JenniferM@RespectAbilityUSA.org</a:t>
            </a:r>
            <a:endParaRPr lang="en-US" altLang="en-US" dirty="0"/>
          </a:p>
          <a:p>
            <a:pPr marL="0" indent="0" algn="ctr">
              <a:buNone/>
            </a:pPr>
            <a:r>
              <a:rPr lang="en-US" altLang="en-US" dirty="0">
                <a:hlinkClick r:id="rId3"/>
              </a:rPr>
              <a:t>www.RespectAbilityUSA.org</a:t>
            </a:r>
            <a:endParaRPr lang="en-US" altLang="en-US" dirty="0"/>
          </a:p>
          <a:p>
            <a:pPr marL="0" indent="0" algn="ctr">
              <a:buNone/>
            </a:pPr>
            <a:r>
              <a:rPr lang="en-US" altLang="en-US" dirty="0"/>
              <a:t>202 365 0787</a:t>
            </a:r>
          </a:p>
        </p:txBody>
      </p:sp>
    </p:spTree>
    <p:extLst>
      <p:ext uri="{BB962C8B-B14F-4D97-AF65-F5344CB8AC3E}">
        <p14:creationId xmlns:p14="http://schemas.microsoft.com/office/powerpoint/2010/main" val="748054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dirty="0"/>
              <a:t>Not All Disabilities Can Be Seen</a:t>
            </a:r>
          </a:p>
        </p:txBody>
      </p:sp>
      <p:sp>
        <p:nvSpPr>
          <p:cNvPr id="8" name="Text Placeholder 7"/>
          <p:cNvSpPr>
            <a:spLocks noGrp="1"/>
          </p:cNvSpPr>
          <p:nvPr>
            <p:ph type="body" idx="1"/>
          </p:nvPr>
        </p:nvSpPr>
        <p:spPr>
          <a:xfrm>
            <a:off x="0" y="1787042"/>
            <a:ext cx="4580965" cy="1447800"/>
          </a:xfrm>
        </p:spPr>
        <p:txBody>
          <a:bodyPr/>
          <a:lstStyle/>
          <a:p>
            <a:pPr marL="203200" indent="0" algn="ctr">
              <a:buNone/>
            </a:pPr>
            <a:r>
              <a:rPr lang="en-US" sz="3200" dirty="0"/>
              <a:t>Disabilities present and affect people differently:</a:t>
            </a:r>
          </a:p>
        </p:txBody>
      </p:sp>
      <p:sp>
        <p:nvSpPr>
          <p:cNvPr id="18" name="Text Placeholder 17"/>
          <p:cNvSpPr>
            <a:spLocks noGrp="1"/>
          </p:cNvSpPr>
          <p:nvPr>
            <p:ph type="body" idx="4294967295"/>
          </p:nvPr>
        </p:nvSpPr>
        <p:spPr>
          <a:xfrm>
            <a:off x="4382372" y="2147404"/>
            <a:ext cx="1942228" cy="1129196"/>
          </a:xfrm>
        </p:spPr>
        <p:txBody>
          <a:bodyPr/>
          <a:lstStyle/>
          <a:p>
            <a:pPr marL="203200" indent="0" algn="ctr">
              <a:buNone/>
            </a:pPr>
            <a:r>
              <a:rPr lang="en-US" sz="2400" dirty="0"/>
              <a:t>Temporary and Permanent	</a:t>
            </a:r>
          </a:p>
          <a:p>
            <a:endParaRPr lang="en-US" dirty="0"/>
          </a:p>
        </p:txBody>
      </p:sp>
      <p:sp>
        <p:nvSpPr>
          <p:cNvPr id="17" name="Text Placeholder 16"/>
          <p:cNvSpPr>
            <a:spLocks noGrp="1"/>
          </p:cNvSpPr>
          <p:nvPr>
            <p:ph type="body" idx="2"/>
          </p:nvPr>
        </p:nvSpPr>
        <p:spPr>
          <a:xfrm>
            <a:off x="4419600" y="4769204"/>
            <a:ext cx="1905000" cy="1402995"/>
          </a:xfrm>
        </p:spPr>
        <p:txBody>
          <a:bodyPr/>
          <a:lstStyle/>
          <a:p>
            <a:pPr marL="152400" indent="0" algn="ctr">
              <a:buNone/>
            </a:pPr>
            <a:r>
              <a:rPr lang="en-US" sz="2400" dirty="0"/>
              <a:t>Invisible and Visible </a:t>
            </a:r>
          </a:p>
        </p:txBody>
      </p:sp>
      <p:grpSp>
        <p:nvGrpSpPr>
          <p:cNvPr id="4" name="Group 3" descr="Examples of visible and invisible disabilities, those with disabilities standing side by side with others who have no visible disabilities but may still have disabilities; a husband using crutches standing with his family, another man using crutches walking with his doctor, a man with a prosthetic leg posing with his wife." title="Images of visible and invisible disabilities"/>
          <p:cNvGrpSpPr/>
          <p:nvPr/>
        </p:nvGrpSpPr>
        <p:grpSpPr>
          <a:xfrm>
            <a:off x="587188" y="1288083"/>
            <a:ext cx="8175811" cy="5162024"/>
            <a:chOff x="587188" y="1288083"/>
            <a:chExt cx="8175811" cy="5162024"/>
          </a:xfrm>
        </p:grpSpPr>
        <p:pic>
          <p:nvPicPr>
            <p:cNvPr id="9" name="Picture 1" descr="left to right; boy, woman, man with 1 leg amputation using crutches, girl" title="4 stick figur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188" y="3352800"/>
              <a:ext cx="2743200" cy="197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descr="photo of man walking in MossRehab hallway using ReWalk exoskeleton and crutches.  nurse in white lab coat walks beside him" title="ReWalk exoskeleton device"/>
            <p:cNvPicPr>
              <a:picLocks noChangeAspect="1"/>
            </p:cNvPicPr>
            <p:nvPr/>
          </p:nvPicPr>
          <p:blipFill>
            <a:blip r:embed="rId3">
              <a:extLst>
                <a:ext uri="{28A0092B-C50C-407E-A947-70E740481C1C}">
                  <a14:useLocalDpi xmlns:a14="http://schemas.microsoft.com/office/drawing/2010/main" val="0"/>
                </a:ext>
              </a:extLst>
            </a:blip>
            <a:srcRect l="24802" t="723" r="20438" b="8725"/>
            <a:stretch>
              <a:fillRect/>
            </a:stretch>
          </p:blipFill>
          <p:spPr bwMode="auto">
            <a:xfrm>
              <a:off x="6520454" y="1288083"/>
              <a:ext cx="2242545" cy="244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phot of man and woman hugging.  man is wearing a leg prosthetic and is behind woman" title="hugg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5973" y="3774104"/>
              <a:ext cx="2247026" cy="267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90173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York City Stats</a:t>
            </a:r>
          </a:p>
        </p:txBody>
      </p:sp>
      <p:sp>
        <p:nvSpPr>
          <p:cNvPr id="3" name="Text Placeholder 2"/>
          <p:cNvSpPr>
            <a:spLocks noGrp="1"/>
          </p:cNvSpPr>
          <p:nvPr>
            <p:ph type="body" idx="1"/>
          </p:nvPr>
        </p:nvSpPr>
        <p:spPr>
          <a:xfrm>
            <a:off x="1924493" y="1263965"/>
            <a:ext cx="7219507" cy="4525961"/>
          </a:xfrm>
        </p:spPr>
        <p:txBody>
          <a:bodyPr/>
          <a:lstStyle/>
          <a:p>
            <a:pPr marL="342900" lvl="1" indent="-139700">
              <a:spcBef>
                <a:spcPts val="640"/>
              </a:spcBef>
              <a:buFont typeface="Noto Sans Symbols"/>
              <a:buChar char="❖"/>
            </a:pPr>
            <a:r>
              <a:rPr lang="en-US" sz="2000" dirty="0"/>
              <a:t>New York City’s Labor Force Participation Rate (LFPR) is 60.2%.</a:t>
            </a:r>
            <a:r>
              <a:rPr lang="en-US" sz="1600" baseline="30000" dirty="0"/>
              <a:t> 1</a:t>
            </a:r>
          </a:p>
          <a:p>
            <a:r>
              <a:rPr lang="en-US" sz="2000" dirty="0"/>
              <a:t>70.4% of people without disabilities aged 18 to 64 in New York City are employed.</a:t>
            </a:r>
            <a:r>
              <a:rPr lang="en-US" sz="2000" baseline="30000" dirty="0"/>
              <a:t> 2</a:t>
            </a:r>
            <a:endParaRPr lang="en-US" sz="2000" dirty="0">
              <a:solidFill>
                <a:schemeClr val="tx1"/>
              </a:solidFill>
              <a:sym typeface="Wingdings"/>
            </a:endParaRPr>
          </a:p>
          <a:p>
            <a:r>
              <a:rPr lang="en-US" sz="2000" b="1" dirty="0">
                <a:solidFill>
                  <a:schemeClr val="tx1"/>
                </a:solidFill>
                <a:sym typeface="Wingdings"/>
              </a:rPr>
              <a:t>32.3% of NYC residents w/ disabilities (ages 18-64) have jobs.</a:t>
            </a:r>
            <a:r>
              <a:rPr lang="en-US" sz="2000" b="1" baseline="30000" dirty="0"/>
              <a:t> 2</a:t>
            </a:r>
            <a:endParaRPr lang="en-US" sz="2000" b="1" dirty="0">
              <a:solidFill>
                <a:schemeClr val="tx1"/>
              </a:solidFill>
              <a:sym typeface="Wingdings"/>
            </a:endParaRPr>
          </a:p>
          <a:p>
            <a:r>
              <a:rPr lang="en-US" sz="2000" dirty="0">
                <a:solidFill>
                  <a:schemeClr val="tx1"/>
                </a:solidFill>
                <a:sym typeface="Wingdings"/>
              </a:rPr>
              <a:t>There is a 38.1 point gap between the employment rates of PWDs and those without disabilities. “</a:t>
            </a:r>
            <a:r>
              <a:rPr lang="en-US" sz="2000" b="1" dirty="0">
                <a:solidFill>
                  <a:schemeClr val="tx1"/>
                </a:solidFill>
                <a:sym typeface="Wingdings"/>
              </a:rPr>
              <a:t>The employment gap is greater in NYC than it is at the State or national level.”</a:t>
            </a:r>
            <a:r>
              <a:rPr lang="en-US" sz="2000" baseline="30000" dirty="0"/>
              <a:t> 3</a:t>
            </a:r>
            <a:endParaRPr lang="en-US" sz="2000" b="1" dirty="0">
              <a:solidFill>
                <a:schemeClr val="tx1"/>
              </a:solidFill>
              <a:sym typeface="Wingdings"/>
            </a:endParaRPr>
          </a:p>
          <a:p>
            <a:r>
              <a:rPr lang="en-US" sz="2000" dirty="0">
                <a:solidFill>
                  <a:schemeClr val="tx1"/>
                </a:solidFill>
                <a:sym typeface="Wingdings"/>
              </a:rPr>
              <a:t>New York ranks 37th in the country in terms of jobs for PWDs.</a:t>
            </a:r>
            <a:r>
              <a:rPr lang="en-US" sz="2000" baseline="30000" dirty="0"/>
              <a:t> 4</a:t>
            </a:r>
            <a:endParaRPr lang="en-US" sz="2000" dirty="0">
              <a:solidFill>
                <a:schemeClr val="tx1"/>
              </a:solidFill>
              <a:sym typeface="Wingdings"/>
            </a:endParaRPr>
          </a:p>
          <a:p>
            <a:r>
              <a:rPr lang="en-US" sz="2000" dirty="0">
                <a:solidFill>
                  <a:schemeClr val="tx1"/>
                </a:solidFill>
                <a:sym typeface="Wingdings"/>
              </a:rPr>
              <a:t>In total, there are 948,208 NYC residents with disabilities.</a:t>
            </a:r>
            <a:r>
              <a:rPr lang="en-US" sz="2000" baseline="30000" dirty="0"/>
              <a:t> 5</a:t>
            </a:r>
            <a:endParaRPr lang="en-US" sz="2000" dirty="0">
              <a:solidFill>
                <a:schemeClr val="tx1"/>
              </a:solidFill>
              <a:sym typeface="Wingdings"/>
            </a:endParaRPr>
          </a:p>
          <a:p>
            <a:r>
              <a:rPr lang="en-US" sz="2000" dirty="0">
                <a:solidFill>
                  <a:schemeClr val="tx1"/>
                </a:solidFill>
                <a:sym typeface="Wingdings"/>
              </a:rPr>
              <a:t>Out of that number, there are 460,425 working age (18-64) people with disabilities living in New York City.</a:t>
            </a:r>
            <a:r>
              <a:rPr lang="en-US" sz="2000" baseline="30000" dirty="0"/>
              <a:t> 5</a:t>
            </a:r>
            <a:endParaRPr lang="en-US" sz="2000" dirty="0">
              <a:solidFill>
                <a:schemeClr val="tx1"/>
              </a:solidFill>
              <a:sym typeface="Wingdings"/>
            </a:endParaRPr>
          </a:p>
          <a:p>
            <a:r>
              <a:rPr lang="en-US" sz="2000" dirty="0">
                <a:solidFill>
                  <a:schemeClr val="tx1"/>
                </a:solidFill>
                <a:sym typeface="Wingdings"/>
              </a:rPr>
              <a:t>31% of all NYC residents with disabilities live in poverty.</a:t>
            </a:r>
            <a:r>
              <a:rPr lang="en-US" sz="2000" baseline="30000" dirty="0"/>
              <a:t>5</a:t>
            </a:r>
            <a:endParaRPr lang="en-US" sz="2000" dirty="0">
              <a:solidFill>
                <a:schemeClr val="tx1"/>
              </a:solidFill>
              <a:sym typeface="Wingdings"/>
            </a:endParaRPr>
          </a:p>
          <a:p>
            <a:pPr lvl="1"/>
            <a:r>
              <a:rPr lang="en-US" sz="1600" b="1" dirty="0">
                <a:solidFill>
                  <a:schemeClr val="tx1"/>
                </a:solidFill>
                <a:sym typeface="Wingdings"/>
              </a:rPr>
              <a:t>39.3% (116,313) of Hispanics with disabilities in NYC live in poverty. </a:t>
            </a:r>
          </a:p>
          <a:p>
            <a:pPr lvl="1"/>
            <a:r>
              <a:rPr lang="en-US" sz="1600" dirty="0">
                <a:solidFill>
                  <a:schemeClr val="tx1"/>
                </a:solidFill>
                <a:sym typeface="Wingdings"/>
              </a:rPr>
              <a:t>34.5% (84,066) of African Americans with disabilities in NYC live in  poverty.</a:t>
            </a:r>
          </a:p>
          <a:p>
            <a:pPr lvl="1"/>
            <a:r>
              <a:rPr lang="en-US" sz="1600" dirty="0">
                <a:solidFill>
                  <a:schemeClr val="tx1"/>
                </a:solidFill>
                <a:sym typeface="Wingdings"/>
              </a:rPr>
              <a:t>28.9% ( 24,868) of Asians with disabilities in NYC live in poverty. </a:t>
            </a:r>
          </a:p>
          <a:p>
            <a:endParaRPr lang="en-US" sz="2000" dirty="0">
              <a:solidFill>
                <a:schemeClr val="tx1"/>
              </a:solidFill>
              <a:sym typeface="Wingdings"/>
            </a:endParaRPr>
          </a:p>
        </p:txBody>
      </p:sp>
      <p:pic>
        <p:nvPicPr>
          <p:cNvPr id="7" name="Picture 6" descr="Headshot of Bill de Blasio, Mayor of the City of New York. He is a middled age white man wearing a blue shirt and a yellow tie. Behind him are red DE BLASIO FOR MAYOR signs. &#10;" title="Bill de Blasio, Mayor of NYC"/>
          <p:cNvPicPr>
            <a:picLocks noChangeAspect="1"/>
          </p:cNvPicPr>
          <p:nvPr/>
        </p:nvPicPr>
        <p:blipFill>
          <a:blip r:embed="rId3"/>
          <a:stretch>
            <a:fillRect/>
          </a:stretch>
        </p:blipFill>
        <p:spPr>
          <a:xfrm>
            <a:off x="0" y="1366395"/>
            <a:ext cx="2160550" cy="2160550"/>
          </a:xfrm>
          <a:prstGeom prst="rect">
            <a:avLst/>
          </a:prstGeom>
          <a:ln>
            <a:noFill/>
          </a:ln>
          <a:effectLst>
            <a:softEdge rad="112500"/>
          </a:effectLst>
        </p:spPr>
      </p:pic>
      <p:sp>
        <p:nvSpPr>
          <p:cNvPr id="8" name="TextBox 7"/>
          <p:cNvSpPr txBox="1"/>
          <p:nvPr/>
        </p:nvSpPr>
        <p:spPr>
          <a:xfrm>
            <a:off x="140869" y="3465546"/>
            <a:ext cx="1878811" cy="523220"/>
          </a:xfrm>
          <a:prstGeom prst="rect">
            <a:avLst/>
          </a:prstGeom>
          <a:noFill/>
        </p:spPr>
        <p:txBody>
          <a:bodyPr wrap="square" rtlCol="0">
            <a:spAutoFit/>
          </a:bodyPr>
          <a:lstStyle/>
          <a:p>
            <a:pPr algn="ctr"/>
            <a:r>
              <a:rPr lang="en-US" dirty="0"/>
              <a:t>Mayor Bill de Blasio</a:t>
            </a:r>
          </a:p>
          <a:p>
            <a:pPr algn="ctr"/>
            <a:r>
              <a:rPr lang="en-US" dirty="0"/>
              <a:t>(D)</a:t>
            </a:r>
          </a:p>
        </p:txBody>
      </p:sp>
      <p:sp>
        <p:nvSpPr>
          <p:cNvPr id="6" name="Shape 134"/>
          <p:cNvSpPr txBox="1"/>
          <p:nvPr/>
        </p:nvSpPr>
        <p:spPr>
          <a:xfrm>
            <a:off x="140869" y="4016547"/>
            <a:ext cx="2019681" cy="1773379"/>
          </a:xfrm>
          <a:prstGeom prst="rect">
            <a:avLst/>
          </a:prstGeom>
          <a:noFill/>
          <a:ln>
            <a:noFill/>
          </a:ln>
        </p:spPr>
        <p:txBody>
          <a:bodyPr lIns="91425" tIns="45700" rIns="91425" bIns="45700" anchor="t" anchorCtr="0">
            <a:noAutofit/>
          </a:bodyPr>
          <a:lstStyle/>
          <a:p>
            <a:pPr marL="228600" lvl="0" indent="-228600">
              <a:buClr>
                <a:schemeClr val="dk1"/>
              </a:buClr>
              <a:buSzPct val="100000"/>
              <a:buFont typeface="Calibri"/>
              <a:buAutoNum type="arabicPeriod"/>
            </a:pPr>
            <a:r>
              <a:rPr lang="en-US" sz="1200" b="1" dirty="0">
                <a:solidFill>
                  <a:schemeClr val="dk1"/>
                </a:solidFill>
                <a:latin typeface="Calibri" pitchFamily="34" charset="0"/>
                <a:ea typeface="Calibri"/>
                <a:cs typeface="Calibri" pitchFamily="34" charset="0"/>
                <a:sym typeface="Calibri"/>
                <a:hlinkClick r:id="rId4"/>
              </a:rPr>
              <a:t>NYC Comptroller-2016-The State of the City’s Economy and Finances</a:t>
            </a:r>
            <a:endParaRPr lang="en-US" sz="1200" b="1" dirty="0">
              <a:solidFill>
                <a:schemeClr val="dk1"/>
              </a:solidFill>
              <a:latin typeface="Calibri" pitchFamily="34" charset="0"/>
              <a:ea typeface="Calibri"/>
              <a:cs typeface="Calibri" pitchFamily="34" charset="0"/>
              <a:sym typeface="Calibri"/>
            </a:endParaRPr>
          </a:p>
          <a:p>
            <a:pPr marL="228600" lvl="0" indent="-228600">
              <a:buClr>
                <a:schemeClr val="dk1"/>
              </a:buClr>
              <a:buSzPct val="100000"/>
              <a:buFont typeface="Calibri"/>
              <a:buAutoNum type="arabicPeriod"/>
            </a:pPr>
            <a:r>
              <a:rPr lang="en-US" sz="1200" b="1" dirty="0">
                <a:solidFill>
                  <a:schemeClr val="dk1"/>
                </a:solidFill>
                <a:latin typeface="Calibri" pitchFamily="34" charset="0"/>
                <a:ea typeface="Calibri"/>
                <a:cs typeface="Calibri" pitchFamily="34" charset="0"/>
                <a:sym typeface="Calibri"/>
                <a:hlinkClick r:id="rId5"/>
              </a:rPr>
              <a:t>Census Bureau - 2015 American Community Survey </a:t>
            </a:r>
            <a:endParaRPr lang="en-US" sz="1200" b="1" dirty="0">
              <a:solidFill>
                <a:schemeClr val="dk1"/>
              </a:solidFill>
              <a:latin typeface="Calibri" pitchFamily="34" charset="0"/>
              <a:ea typeface="Calibri"/>
              <a:cs typeface="Calibri" pitchFamily="34" charset="0"/>
              <a:sym typeface="Calibri"/>
            </a:endParaRPr>
          </a:p>
          <a:p>
            <a:pPr marL="228600" lvl="0" indent="-228600">
              <a:buClr>
                <a:schemeClr val="dk1"/>
              </a:buClr>
              <a:buSzPct val="100000"/>
              <a:buFont typeface="Calibri"/>
              <a:buAutoNum type="arabicPeriod"/>
            </a:pPr>
            <a:r>
              <a:rPr lang="en-US" sz="1200" b="1" dirty="0">
                <a:solidFill>
                  <a:schemeClr val="dk1"/>
                </a:solidFill>
                <a:latin typeface="Calibri" pitchFamily="34" charset="0"/>
                <a:ea typeface="Calibri"/>
                <a:cs typeface="Calibri" pitchFamily="34" charset="0"/>
                <a:sym typeface="Calibri"/>
                <a:hlinkClick r:id="rId6"/>
              </a:rPr>
              <a:t>CID-NY ADA at 26 in New York City</a:t>
            </a:r>
            <a:endParaRPr lang="en-US" sz="1200" b="1" i="0" u="none" dirty="0">
              <a:solidFill>
                <a:schemeClr val="dk1"/>
              </a:solidFill>
              <a:latin typeface="Calibri" pitchFamily="34" charset="0"/>
              <a:ea typeface="Calibri"/>
              <a:cs typeface="Calibri" pitchFamily="34" charset="0"/>
              <a:sym typeface="Calibri"/>
            </a:endParaRPr>
          </a:p>
          <a:p>
            <a:pPr marL="228600" indent="-228600">
              <a:buClr>
                <a:schemeClr val="dk1"/>
              </a:buClr>
              <a:buSzPct val="100000"/>
              <a:buFont typeface="Calibri"/>
              <a:buAutoNum type="arabicPeriod"/>
            </a:pPr>
            <a:r>
              <a:rPr lang="en-US" sz="1200" b="1" u="sng" dirty="0">
                <a:solidFill>
                  <a:schemeClr val="hlink"/>
                </a:solidFill>
                <a:latin typeface="Calibri" pitchFamily="34" charset="0"/>
                <a:cs typeface="Calibri" pitchFamily="34" charset="0"/>
                <a:hlinkClick r:id="rId7"/>
              </a:rPr>
              <a:t>Annual Disability Statistics Compendium</a:t>
            </a:r>
          </a:p>
          <a:p>
            <a:pPr marL="228600" marR="0" lvl="0" indent="-228600" algn="l" rtl="0">
              <a:lnSpc>
                <a:spcPct val="100000"/>
              </a:lnSpc>
              <a:spcBef>
                <a:spcPts val="0"/>
              </a:spcBef>
              <a:spcAft>
                <a:spcPts val="0"/>
              </a:spcAft>
              <a:buClr>
                <a:schemeClr val="dk1"/>
              </a:buClr>
              <a:buSzPct val="100000"/>
              <a:buFont typeface="Calibri"/>
              <a:buAutoNum type="arabicPeriod"/>
            </a:pPr>
            <a:r>
              <a:rPr lang="en-US" sz="1200" b="1" i="0" u="none" dirty="0">
                <a:solidFill>
                  <a:schemeClr val="dk1"/>
                </a:solidFill>
                <a:latin typeface="Calibri" pitchFamily="34" charset="0"/>
                <a:ea typeface="Calibri"/>
                <a:cs typeface="Calibri" pitchFamily="34" charset="0"/>
                <a:sym typeface="Calibri"/>
                <a:hlinkClick r:id="rId8"/>
              </a:rPr>
              <a:t>Mayor’s Office for People with Disabilities-New York City PWDs Statistics Updated 2016</a:t>
            </a:r>
            <a:endParaRPr lang="en-US" sz="1200" b="1" i="0" u="none" dirty="0">
              <a:solidFill>
                <a:schemeClr val="dk1"/>
              </a:solidFill>
              <a:latin typeface="Calibri" pitchFamily="34" charset="0"/>
              <a:ea typeface="Calibri"/>
              <a:cs typeface="Calibri" pitchFamily="34" charset="0"/>
              <a:sym typeface="Calibri"/>
            </a:endParaRPr>
          </a:p>
          <a:p>
            <a:pPr marL="228600" marR="0" lvl="0" indent="-228600" algn="l" rtl="0">
              <a:lnSpc>
                <a:spcPct val="100000"/>
              </a:lnSpc>
              <a:spcBef>
                <a:spcPts val="0"/>
              </a:spcBef>
              <a:spcAft>
                <a:spcPts val="0"/>
              </a:spcAft>
              <a:buClr>
                <a:schemeClr val="dk1"/>
              </a:buClr>
              <a:buSzPct val="100000"/>
              <a:buFont typeface="Calibri"/>
              <a:buAutoNum type="arabicPeriod"/>
            </a:pPr>
            <a:endParaRPr lang="en-US" sz="1200" b="1" i="0" u="none" dirty="0">
              <a:solidFill>
                <a:schemeClr val="dk1"/>
              </a:solidFill>
              <a:latin typeface="Calibri" pitchFamily="34" charset="0"/>
              <a:ea typeface="Calibri"/>
              <a:cs typeface="Calibri" pitchFamily="34" charset="0"/>
              <a:sym typeface="Calibri"/>
            </a:endParaRPr>
          </a:p>
          <a:p>
            <a:pPr marL="228600" marR="0" lvl="0" indent="-228600" algn="l" rtl="0">
              <a:lnSpc>
                <a:spcPct val="100000"/>
              </a:lnSpc>
              <a:spcBef>
                <a:spcPts val="0"/>
              </a:spcBef>
              <a:spcAft>
                <a:spcPts val="0"/>
              </a:spcAft>
              <a:buClr>
                <a:schemeClr val="dk1"/>
              </a:buClr>
              <a:buSzPct val="100000"/>
              <a:buFont typeface="Arial"/>
              <a:buAutoNum type="arabicPeriod"/>
            </a:pPr>
            <a:endParaRPr lang="en-US" sz="1200" b="1" i="0" u="sng" dirty="0">
              <a:solidFill>
                <a:schemeClr val="hlink"/>
              </a:solidFill>
              <a:latin typeface="Calibri" pitchFamily="34" charset="0"/>
              <a:cs typeface="Calibri" pitchFamily="34" charset="0"/>
              <a:sym typeface="Arial"/>
              <a:hlinkClick r:id="" action="ppaction://noaction"/>
            </a:endParaRPr>
          </a:p>
          <a:p>
            <a:pPr marL="228600" marR="0" lvl="0" indent="-228600" algn="l" rtl="0">
              <a:lnSpc>
                <a:spcPct val="100000"/>
              </a:lnSpc>
              <a:spcBef>
                <a:spcPts val="0"/>
              </a:spcBef>
              <a:spcAft>
                <a:spcPts val="0"/>
              </a:spcAft>
              <a:buClr>
                <a:schemeClr val="dk1"/>
              </a:buClr>
              <a:buSzPct val="100000"/>
              <a:buFont typeface="Arial"/>
              <a:buAutoNum type="arabicPeriod"/>
            </a:pPr>
            <a:endParaRPr lang="en-US" sz="1200" b="1" i="0" u="sng" dirty="0">
              <a:solidFill>
                <a:schemeClr val="hlink"/>
              </a:solidFill>
              <a:latin typeface="Calibri" pitchFamily="34" charset="0"/>
              <a:cs typeface="Calibri" pitchFamily="34" charset="0"/>
              <a:sym typeface="Arial"/>
              <a:hlinkClick r:id="" action="ppaction://noaction"/>
            </a:endParaRPr>
          </a:p>
          <a:p>
            <a:pPr marL="228600" marR="0" lvl="0" indent="-228600" algn="l" rtl="0">
              <a:lnSpc>
                <a:spcPct val="100000"/>
              </a:lnSpc>
              <a:spcBef>
                <a:spcPts val="0"/>
              </a:spcBef>
              <a:spcAft>
                <a:spcPts val="0"/>
              </a:spcAft>
              <a:buClr>
                <a:schemeClr val="dk1"/>
              </a:buClr>
              <a:buSzPct val="100000"/>
              <a:buFont typeface="Arial"/>
              <a:buAutoNum type="arabicPeriod"/>
            </a:pPr>
            <a:endParaRPr lang="en-US" sz="1200" b="1" i="0" u="sng" dirty="0">
              <a:solidFill>
                <a:schemeClr val="hlink"/>
              </a:solidFill>
              <a:latin typeface="Calibri" pitchFamily="34" charset="0"/>
              <a:cs typeface="Calibri" pitchFamily="34" charset="0"/>
              <a:sym typeface="Arial"/>
              <a:hlinkClick r:id="rId7"/>
            </a:endParaRPr>
          </a:p>
        </p:txBody>
      </p:sp>
    </p:spTree>
    <p:extLst>
      <p:ext uri="{BB962C8B-B14F-4D97-AF65-F5344CB8AC3E}">
        <p14:creationId xmlns:p14="http://schemas.microsoft.com/office/powerpoint/2010/main" val="2643551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a:solidFill>
                  <a:schemeClr val="bg1"/>
                </a:solidFill>
              </a:rPr>
              <a:t>Necessary vs. Sufficient </a:t>
            </a:r>
            <a:endParaRPr lang="en-US" dirty="0"/>
          </a:p>
        </p:txBody>
      </p:sp>
      <p:sp>
        <p:nvSpPr>
          <p:cNvPr id="3" name="Text Placeholder 2"/>
          <p:cNvSpPr>
            <a:spLocks noGrp="1"/>
          </p:cNvSpPr>
          <p:nvPr>
            <p:ph type="body" idx="1"/>
          </p:nvPr>
        </p:nvSpPr>
        <p:spPr>
          <a:xfrm>
            <a:off x="458372" y="1371600"/>
            <a:ext cx="8229600" cy="4800600"/>
          </a:xfrm>
        </p:spPr>
        <p:txBody>
          <a:bodyPr/>
          <a:lstStyle/>
          <a:p>
            <a:pPr marL="0" indent="0" algn="ctr">
              <a:buNone/>
            </a:pPr>
            <a:r>
              <a:rPr lang="en-US" sz="4800" b="1" dirty="0"/>
              <a:t>A + B + C = D</a:t>
            </a:r>
            <a:endParaRPr lang="en-US" sz="1600" b="1" dirty="0"/>
          </a:p>
          <a:p>
            <a:pPr marL="0" indent="0" algn="ctr">
              <a:buNone/>
            </a:pPr>
            <a:r>
              <a:rPr lang="en-US" sz="4800" b="1" dirty="0"/>
              <a:t>Steam Engine</a:t>
            </a:r>
          </a:p>
          <a:p>
            <a:pPr marL="0" indent="0" algn="ctr">
              <a:buNone/>
            </a:pPr>
            <a:r>
              <a:rPr lang="en-US" sz="2400" b="1" dirty="0"/>
              <a:t>Warm water </a:t>
            </a:r>
            <a:r>
              <a:rPr lang="en-US" sz="4800" b="1" dirty="0"/>
              <a:t>VS. </a:t>
            </a:r>
            <a:r>
              <a:rPr lang="en-US" sz="2400" b="1" dirty="0"/>
              <a:t>Water at 212F</a:t>
            </a:r>
          </a:p>
          <a:p>
            <a:endParaRPr lang="en-US" dirty="0"/>
          </a:p>
        </p:txBody>
      </p:sp>
      <p:grpSp>
        <p:nvGrpSpPr>
          <p:cNvPr id="8" name="Group 7" descr="Highlight of the difference between states of water.  The water can be of any temperature, but as long as it is not past the 212 F mark, it is still water. " title="Two images: one of a glass of water with ice, one of a steam engine"/>
          <p:cNvGrpSpPr/>
          <p:nvPr/>
        </p:nvGrpSpPr>
        <p:grpSpPr>
          <a:xfrm>
            <a:off x="609600" y="3810925"/>
            <a:ext cx="7924800" cy="2361275"/>
            <a:chOff x="609600" y="3141338"/>
            <a:chExt cx="7924800" cy="2361275"/>
          </a:xfrm>
        </p:grpSpPr>
        <p:pic>
          <p:nvPicPr>
            <p:cNvPr id="1026" name="Picture 2" descr="A locomotive powered by a steam engine, showing the difference of crossing over the threshold from water. " title="Steam Locomoti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3153457"/>
              <a:ext cx="3429000" cy="23370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ighlight of the difference between states of water.  The water can be of any temperature, but as long as it is not past the 212 F mark, it is still water. " title="Image of a glass of water with i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141338"/>
              <a:ext cx="3316941" cy="23612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1214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alibri" pitchFamily="34" charset="0"/>
                <a:cs typeface="Calibri" pitchFamily="34" charset="0"/>
              </a:rPr>
              <a:t>Theory of Change</a:t>
            </a:r>
            <a:endParaRPr lang="en-US" dirty="0">
              <a:latin typeface="Calibri" pitchFamily="34" charset="0"/>
              <a:cs typeface="Calibri" pitchFamily="34" charset="0"/>
            </a:endParaRPr>
          </a:p>
        </p:txBody>
      </p:sp>
      <p:sp>
        <p:nvSpPr>
          <p:cNvPr id="3" name="Text Placeholder 2"/>
          <p:cNvSpPr>
            <a:spLocks noGrp="1"/>
          </p:cNvSpPr>
          <p:nvPr>
            <p:ph type="body" idx="1"/>
          </p:nvPr>
        </p:nvSpPr>
        <p:spPr>
          <a:xfrm>
            <a:off x="2971800" y="1371600"/>
            <a:ext cx="5715000" cy="4526101"/>
          </a:xfrm>
        </p:spPr>
        <p:txBody>
          <a:bodyPr/>
          <a:lstStyle/>
          <a:p>
            <a:pPr>
              <a:buFont typeface="Wingdings" charset="2"/>
              <a:buChar char="v"/>
            </a:pPr>
            <a:r>
              <a:rPr lang="en-US" sz="2400" dirty="0"/>
              <a:t> Blueprint describing how an organization/policy/actions changes some domain of the world for the better</a:t>
            </a:r>
          </a:p>
          <a:p>
            <a:pPr>
              <a:buFont typeface="Wingdings" charset="2"/>
              <a:buChar char="v"/>
            </a:pPr>
            <a:r>
              <a:rPr lang="en-US" sz="2400" dirty="0"/>
              <a:t> Articulates a TESTABLE hypothesis of how change will occur</a:t>
            </a:r>
          </a:p>
          <a:p>
            <a:pPr>
              <a:buFont typeface="Wingdings" charset="2"/>
              <a:buChar char="v"/>
            </a:pPr>
            <a:r>
              <a:rPr lang="en-US" sz="2400" dirty="0"/>
              <a:t> Sieve through which to make decisions and trade-offs</a:t>
            </a:r>
          </a:p>
          <a:p>
            <a:pPr>
              <a:buFont typeface="Wingdings" charset="2"/>
              <a:buChar char="v"/>
            </a:pPr>
            <a:r>
              <a:rPr lang="en-US" sz="2400" dirty="0"/>
              <a:t> MUST HAVE DATA</a:t>
            </a:r>
          </a:p>
          <a:p>
            <a:pPr indent="0">
              <a:buNone/>
            </a:pPr>
            <a:endParaRPr lang="en-US" sz="2400" dirty="0"/>
          </a:p>
        </p:txBody>
      </p:sp>
      <p:grpSp>
        <p:nvGrpSpPr>
          <p:cNvPr id="7" name="Group 6" descr="Illustrations of ways a theory of change can guide your thinking about a problem. " title="Two Images: Blueprint and Sieve"/>
          <p:cNvGrpSpPr/>
          <p:nvPr/>
        </p:nvGrpSpPr>
        <p:grpSpPr>
          <a:xfrm>
            <a:off x="609600" y="1600200"/>
            <a:ext cx="2057400" cy="3723774"/>
            <a:chOff x="609600" y="1600200"/>
            <a:chExt cx="2057400" cy="3723774"/>
          </a:xfrm>
        </p:grpSpPr>
        <p:pic>
          <p:nvPicPr>
            <p:cNvPr id="4" name="Picture 2" descr="A blueprint representing" title="Blueprint">
              <a:hlinkClick r:id="rId3"/>
            </p:cNvPr>
            <p:cNvPicPr>
              <a:picLocks noChangeAspect="1" noChangeArrowheads="1"/>
            </p:cNvPicPr>
            <p:nvPr/>
          </p:nvPicPr>
          <p:blipFill>
            <a:blip r:embed="rId4" cstate="print"/>
            <a:srcRect/>
            <a:stretch>
              <a:fillRect/>
            </a:stretch>
          </p:blipFill>
          <p:spPr bwMode="auto">
            <a:xfrm>
              <a:off x="609600" y="1600200"/>
              <a:ext cx="2057400" cy="1828800"/>
            </a:xfrm>
            <a:prstGeom prst="rect">
              <a:avLst/>
            </a:prstGeom>
            <a:noFill/>
          </p:spPr>
        </p:pic>
        <p:pic>
          <p:nvPicPr>
            <p:cNvPr id="5" name="Picture 4" descr="Sieve representing filtering out of bad elements." title="Sieve">
              <a:hlinkClick r:id="rId5"/>
            </p:cNvPr>
            <p:cNvPicPr>
              <a:picLocks noChangeAspect="1" noChangeArrowheads="1"/>
            </p:cNvPicPr>
            <p:nvPr/>
          </p:nvPicPr>
          <p:blipFill>
            <a:blip r:embed="rId6" cstate="print"/>
            <a:srcRect/>
            <a:stretch>
              <a:fillRect/>
            </a:stretch>
          </p:blipFill>
          <p:spPr bwMode="auto">
            <a:xfrm>
              <a:off x="1143000" y="4142874"/>
              <a:ext cx="1238250" cy="1181100"/>
            </a:xfrm>
            <a:prstGeom prst="rect">
              <a:avLst/>
            </a:prstGeom>
            <a:noFill/>
          </p:spPr>
        </p:pic>
      </p:grpSp>
    </p:spTree>
    <p:extLst>
      <p:ext uri="{BB962C8B-B14F-4D97-AF65-F5344CB8AC3E}">
        <p14:creationId xmlns:p14="http://schemas.microsoft.com/office/powerpoint/2010/main" val="2392540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Calibri" pitchFamily="34" charset="0"/>
                <a:cs typeface="Calibri" pitchFamily="34" charset="0"/>
              </a:rPr>
              <a:t>A Good TOC Will Answer </a:t>
            </a:r>
            <a:br>
              <a:rPr lang="en-US" dirty="0">
                <a:solidFill>
                  <a:schemeClr val="bg1"/>
                </a:solidFill>
                <a:latin typeface="Calibri" pitchFamily="34" charset="0"/>
                <a:cs typeface="Calibri" pitchFamily="34" charset="0"/>
              </a:rPr>
            </a:br>
            <a:r>
              <a:rPr lang="en-US" dirty="0">
                <a:solidFill>
                  <a:schemeClr val="bg1"/>
                </a:solidFill>
                <a:latin typeface="Calibri" pitchFamily="34" charset="0"/>
                <a:cs typeface="Calibri" pitchFamily="34" charset="0"/>
              </a:rPr>
              <a:t>Key Strategic Questions</a:t>
            </a:r>
            <a:endParaRPr lang="en-US" dirty="0">
              <a:latin typeface="Calibri" pitchFamily="34" charset="0"/>
              <a:cs typeface="Calibri" pitchFamily="34" charset="0"/>
            </a:endParaRPr>
          </a:p>
        </p:txBody>
      </p:sp>
      <p:sp>
        <p:nvSpPr>
          <p:cNvPr id="3" name="Text Placeholder 2"/>
          <p:cNvSpPr>
            <a:spLocks noGrp="1"/>
          </p:cNvSpPr>
          <p:nvPr>
            <p:ph type="body" idx="1"/>
          </p:nvPr>
        </p:nvSpPr>
        <p:spPr>
          <a:xfrm>
            <a:off x="152400" y="1600200"/>
            <a:ext cx="5867400" cy="4525963"/>
          </a:xfrm>
        </p:spPr>
        <p:txBody>
          <a:bodyPr/>
          <a:lstStyle/>
          <a:p>
            <a:pPr>
              <a:buClr>
                <a:srgbClr val="000000"/>
              </a:buClr>
              <a:buFont typeface="Wingdings" charset="2"/>
              <a:buChar char="v"/>
            </a:pPr>
            <a:r>
              <a:rPr lang="en-US" sz="2400" b="1" dirty="0">
                <a:latin typeface="Calibri" pitchFamily="34" charset="0"/>
                <a:cs typeface="Calibri" pitchFamily="34" charset="0"/>
              </a:rPr>
              <a:t> Are we doing the right things to get the outcomes we want? </a:t>
            </a:r>
          </a:p>
          <a:p>
            <a:pPr lvl="1">
              <a:buClr>
                <a:srgbClr val="000000"/>
              </a:buClr>
              <a:buFont typeface="Wingdings" charset="2"/>
              <a:buChar char="v"/>
            </a:pPr>
            <a:r>
              <a:rPr lang="en-US" sz="1600" dirty="0">
                <a:latin typeface="Calibri" pitchFamily="34" charset="0"/>
                <a:cs typeface="Calibri" pitchFamily="34" charset="0"/>
              </a:rPr>
              <a:t> Do we need to improve activities? </a:t>
            </a:r>
          </a:p>
          <a:p>
            <a:pPr lvl="1">
              <a:buClr>
                <a:srgbClr val="000000"/>
              </a:buClr>
              <a:buFont typeface="Wingdings" charset="2"/>
              <a:buChar char="v"/>
            </a:pPr>
            <a:r>
              <a:rPr lang="en-US" sz="1600" dirty="0">
                <a:latin typeface="Calibri" pitchFamily="34" charset="0"/>
                <a:cs typeface="Calibri" pitchFamily="34" charset="0"/>
              </a:rPr>
              <a:t> Do we have the right mix of activities? </a:t>
            </a:r>
          </a:p>
          <a:p>
            <a:pPr lvl="1">
              <a:buClr>
                <a:srgbClr val="000000"/>
              </a:buClr>
              <a:buFont typeface="Wingdings" charset="2"/>
              <a:buChar char="v"/>
            </a:pPr>
            <a:r>
              <a:rPr lang="en-US" sz="1600" dirty="0">
                <a:latin typeface="Calibri" pitchFamily="34" charset="0"/>
                <a:cs typeface="Calibri" pitchFamily="34" charset="0"/>
              </a:rPr>
              <a:t> Do we have extraneous activities? </a:t>
            </a:r>
          </a:p>
          <a:p>
            <a:pPr>
              <a:buClr>
                <a:srgbClr val="000000"/>
              </a:buClr>
              <a:buFont typeface="Wingdings" charset="2"/>
              <a:buChar char="v"/>
            </a:pPr>
            <a:r>
              <a:rPr lang="en-US" sz="2400" b="1" dirty="0">
                <a:latin typeface="Calibri" pitchFamily="34" charset="0"/>
                <a:cs typeface="Calibri" pitchFamily="34" charset="0"/>
              </a:rPr>
              <a:t> How should we increase our impact? </a:t>
            </a:r>
          </a:p>
          <a:p>
            <a:pPr lvl="1">
              <a:buClr>
                <a:srgbClr val="000000"/>
              </a:buClr>
              <a:buFont typeface="Wingdings" charset="2"/>
              <a:buChar char="v"/>
            </a:pPr>
            <a:r>
              <a:rPr lang="en-US" sz="1600" dirty="0">
                <a:latin typeface="Calibri" pitchFamily="34" charset="0"/>
                <a:cs typeface="Calibri" pitchFamily="34" charset="0"/>
              </a:rPr>
              <a:t>  Do we deepen our current activities?  </a:t>
            </a:r>
          </a:p>
          <a:p>
            <a:pPr lvl="1">
              <a:buClr>
                <a:srgbClr val="000000"/>
              </a:buClr>
              <a:buFont typeface="Wingdings" charset="2"/>
              <a:buChar char="v"/>
            </a:pPr>
            <a:r>
              <a:rPr lang="en-US" sz="1600" dirty="0">
                <a:latin typeface="Calibri" pitchFamily="34" charset="0"/>
                <a:cs typeface="Calibri" pitchFamily="34" charset="0"/>
              </a:rPr>
              <a:t> Do we extend activities to new areas?</a:t>
            </a:r>
          </a:p>
          <a:p>
            <a:pPr lvl="1">
              <a:buClr>
                <a:srgbClr val="000000"/>
              </a:buClr>
              <a:buFont typeface="Wingdings" charset="2"/>
              <a:buChar char="v"/>
            </a:pPr>
            <a:r>
              <a:rPr lang="en-US" sz="1600" dirty="0">
                <a:latin typeface="Calibri" pitchFamily="34" charset="0"/>
                <a:cs typeface="Calibri" pitchFamily="34" charset="0"/>
              </a:rPr>
              <a:t> Do we aim to influences new beneficiaries and/or audiences?</a:t>
            </a:r>
          </a:p>
          <a:p>
            <a:pPr lvl="1">
              <a:buClr>
                <a:srgbClr val="000000"/>
              </a:buClr>
              <a:buFont typeface="Wingdings" charset="2"/>
              <a:buChar char="v"/>
            </a:pPr>
            <a:r>
              <a:rPr lang="en-US" sz="1600" dirty="0">
                <a:latin typeface="Calibri" pitchFamily="34" charset="0"/>
                <a:cs typeface="Calibri" pitchFamily="34" charset="0"/>
              </a:rPr>
              <a:t> Do we expand our geographic reach? </a:t>
            </a:r>
          </a:p>
          <a:p>
            <a:pPr>
              <a:buClr>
                <a:srgbClr val="000000"/>
              </a:buClr>
              <a:buFont typeface="Wingdings" charset="2"/>
              <a:buChar char="v"/>
            </a:pPr>
            <a:r>
              <a:rPr lang="en-US" sz="2400" b="1" dirty="0">
                <a:latin typeface="Calibri" pitchFamily="34" charset="0"/>
                <a:cs typeface="Calibri" pitchFamily="34" charset="0"/>
              </a:rPr>
              <a:t> What do we need to learn and measure? </a:t>
            </a:r>
          </a:p>
          <a:p>
            <a:pPr lvl="1">
              <a:buClr>
                <a:srgbClr val="000000"/>
              </a:buClr>
              <a:buFont typeface="Wingdings" charset="2"/>
              <a:buChar char="v"/>
            </a:pPr>
            <a:r>
              <a:rPr lang="en-US" sz="1600" dirty="0">
                <a:latin typeface="Calibri" pitchFamily="34" charset="0"/>
                <a:cs typeface="Calibri" pitchFamily="34" charset="0"/>
              </a:rPr>
              <a:t> How will we answer our open questions? </a:t>
            </a:r>
          </a:p>
          <a:p>
            <a:pPr lvl="1">
              <a:buClr>
                <a:srgbClr val="000000"/>
              </a:buClr>
              <a:buFont typeface="Wingdings" charset="2"/>
              <a:buChar char="v"/>
            </a:pPr>
            <a:r>
              <a:rPr lang="en-US" sz="1600" dirty="0">
                <a:latin typeface="Calibri" pitchFamily="34" charset="0"/>
                <a:cs typeface="Calibri" pitchFamily="34" charset="0"/>
              </a:rPr>
              <a:t> What do we need to track internally and externally?</a:t>
            </a:r>
          </a:p>
        </p:txBody>
      </p:sp>
    </p:spTree>
    <p:extLst>
      <p:ext uri="{BB962C8B-B14F-4D97-AF65-F5344CB8AC3E}">
        <p14:creationId xmlns:p14="http://schemas.microsoft.com/office/powerpoint/2010/main" val="3292365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Stigma Impacts Jobs</a:t>
            </a:r>
          </a:p>
        </p:txBody>
      </p:sp>
      <p:sp>
        <p:nvSpPr>
          <p:cNvPr id="3" name="Text Placeholder 2"/>
          <p:cNvSpPr>
            <a:spLocks noGrp="1"/>
          </p:cNvSpPr>
          <p:nvPr>
            <p:ph type="body" idx="1"/>
          </p:nvPr>
        </p:nvSpPr>
        <p:spPr/>
        <p:txBody>
          <a:bodyPr/>
          <a:lstStyle/>
          <a:p>
            <a:pPr lvl="0"/>
            <a:r>
              <a:rPr lang="en-US" sz="2400" dirty="0"/>
              <a:t>While one in five people have a disability, according to GLAAD, </a:t>
            </a:r>
            <a:r>
              <a:rPr lang="en-US" sz="2400" u="sng" dirty="0">
                <a:hlinkClick r:id="rId2"/>
              </a:rPr>
              <a:t>fewer than two percent</a:t>
            </a:r>
            <a:r>
              <a:rPr lang="en-US" sz="2400" dirty="0"/>
              <a:t> of scripted television characters (15 people) have disabilities.</a:t>
            </a:r>
          </a:p>
          <a:p>
            <a:pPr lvl="0"/>
            <a:r>
              <a:rPr lang="en-US" sz="2400" dirty="0"/>
              <a:t>Most </a:t>
            </a:r>
            <a:r>
              <a:rPr lang="en-US" sz="2400" dirty="0" err="1"/>
              <a:t>PwDs</a:t>
            </a:r>
            <a:r>
              <a:rPr lang="en-US" sz="2400" dirty="0"/>
              <a:t> in film and TV are played by </a:t>
            </a:r>
            <a:r>
              <a:rPr lang="en-US" sz="2400" u="sng" dirty="0">
                <a:hlinkClick r:id="rId3"/>
              </a:rPr>
              <a:t>able-bodied actors</a:t>
            </a:r>
            <a:r>
              <a:rPr lang="en-US" sz="2400" dirty="0"/>
              <a:t> and are shown in a negative, inaccurate light.</a:t>
            </a:r>
          </a:p>
          <a:p>
            <a:r>
              <a:rPr lang="en-US" sz="2400" dirty="0"/>
              <a:t>Almost all portrayals of </a:t>
            </a:r>
            <a:r>
              <a:rPr lang="en-US" sz="2400" dirty="0" err="1"/>
              <a:t>PwDs</a:t>
            </a:r>
            <a:r>
              <a:rPr lang="en-US" sz="2400" dirty="0"/>
              <a:t> in media </a:t>
            </a:r>
            <a:r>
              <a:rPr lang="en-US" sz="2400" u="sng" dirty="0">
                <a:hlinkClick r:id="rId4"/>
              </a:rPr>
              <a:t>are white</a:t>
            </a:r>
            <a:r>
              <a:rPr lang="en-US" sz="2400" dirty="0"/>
              <a:t>, despite the fact that disability impacts all ethnicities.</a:t>
            </a:r>
          </a:p>
          <a:p>
            <a:r>
              <a:rPr lang="en-US" sz="2400" dirty="0"/>
              <a:t>Fewer than </a:t>
            </a:r>
            <a:r>
              <a:rPr lang="en-US" sz="2400" u="sng" dirty="0">
                <a:hlinkClick r:id="rId5"/>
              </a:rPr>
              <a:t>one percent</a:t>
            </a:r>
            <a:r>
              <a:rPr lang="en-US" sz="2400" dirty="0"/>
              <a:t> of people employed by cultural institutions in New York City are </a:t>
            </a:r>
            <a:r>
              <a:rPr lang="en-US" sz="2400" dirty="0" err="1"/>
              <a:t>PwDs</a:t>
            </a:r>
            <a:r>
              <a:rPr lang="en-US" sz="2400" dirty="0"/>
              <a:t>.</a:t>
            </a:r>
          </a:p>
          <a:p>
            <a:pPr lvl="0"/>
            <a:endParaRPr lang="en-US" sz="2400" dirty="0"/>
          </a:p>
        </p:txBody>
      </p:sp>
    </p:spTree>
    <p:extLst>
      <p:ext uri="{BB962C8B-B14F-4D97-AF65-F5344CB8AC3E}">
        <p14:creationId xmlns:p14="http://schemas.microsoft.com/office/powerpoint/2010/main" val="2481304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Employment Messages that Work</a:t>
            </a:r>
          </a:p>
        </p:txBody>
      </p:sp>
      <p:sp>
        <p:nvSpPr>
          <p:cNvPr id="3" name="Text Placeholder 2"/>
          <p:cNvSpPr>
            <a:spLocks noGrp="1"/>
          </p:cNvSpPr>
          <p:nvPr>
            <p:ph type="body" idx="1"/>
          </p:nvPr>
        </p:nvSpPr>
        <p:spPr>
          <a:xfrm>
            <a:off x="533400" y="1479430"/>
            <a:ext cx="8229600" cy="4525963"/>
          </a:xfrm>
        </p:spPr>
        <p:txBody>
          <a:bodyPr/>
          <a:lstStyle/>
          <a:p>
            <a:pPr marL="203200" indent="0">
              <a:buNone/>
            </a:pPr>
            <a:r>
              <a:rPr lang="en-US" sz="1600" b="1" dirty="0">
                <a:solidFill>
                  <a:srgbClr val="000000"/>
                </a:solidFill>
                <a:latin typeface="+mn-lt"/>
              </a:rPr>
              <a:t>Our nation was founded on the principle that anyone who works hard should be able to get ahead in life. People with disabilities deserve the opportunity to earn an income and achieve independence, just like anyone else.</a:t>
            </a:r>
          </a:p>
          <a:p>
            <a:pPr marL="203200" indent="0">
              <a:buNone/>
            </a:pPr>
            <a:endParaRPr lang="en-US" sz="1600" dirty="0">
              <a:solidFill>
                <a:srgbClr val="000000"/>
              </a:solidFill>
            </a:endParaRPr>
          </a:p>
          <a:p>
            <a:pPr marL="203200" indent="0">
              <a:buNone/>
            </a:pPr>
            <a:endParaRPr lang="en-US" sz="1600" dirty="0">
              <a:solidFill>
                <a:srgbClr val="000000"/>
              </a:solidFill>
            </a:endParaRPr>
          </a:p>
          <a:p>
            <a:pPr marL="203200" indent="0">
              <a:buNone/>
            </a:pPr>
            <a:endParaRPr lang="en-US" sz="1600" dirty="0">
              <a:solidFill>
                <a:srgbClr val="000000"/>
              </a:solidFill>
            </a:endParaRPr>
          </a:p>
          <a:p>
            <a:pPr marL="203200" indent="0">
              <a:buNone/>
            </a:pPr>
            <a:endParaRPr lang="en-US" dirty="0">
              <a:solidFill>
                <a:srgbClr val="000000"/>
              </a:solidFill>
            </a:endParaRPr>
          </a:p>
          <a:p>
            <a:pPr marL="203200" indent="0">
              <a:buNone/>
            </a:pPr>
            <a:endParaRPr lang="en-US" dirty="0"/>
          </a:p>
        </p:txBody>
      </p:sp>
      <p:sp>
        <p:nvSpPr>
          <p:cNvPr id="4" name="Isosceles Triangle 3" descr="Image of a blue triangle." title="Employment Messages That Work"/>
          <p:cNvSpPr/>
          <p:nvPr/>
        </p:nvSpPr>
        <p:spPr>
          <a:xfrm>
            <a:off x="3924300" y="2819400"/>
            <a:ext cx="1447800" cy="1828800"/>
          </a:xfrm>
          <a:prstGeom prst="triangle">
            <a:avLst>
              <a:gd name="adj" fmla="val 485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6700" y="3429000"/>
            <a:ext cx="3390900" cy="3323987"/>
          </a:xfrm>
          <a:prstGeom prst="rect">
            <a:avLst/>
          </a:prstGeom>
          <a:noFill/>
        </p:spPr>
        <p:txBody>
          <a:bodyPr wrap="square" rtlCol="0">
            <a:spAutoFit/>
          </a:bodyPr>
          <a:lstStyle/>
          <a:p>
            <a:r>
              <a:rPr lang="en-US" sz="1600" b="1" dirty="0"/>
              <a:t>People with disabilities bring unique characteristics and talents to workplaces that benefit employers and organizations. Stephen Hawking is a genius who happens to use a wheelchair. People with disabilities can work in hospitals, hotels, be super talents in developing computer software and in many other fields.</a:t>
            </a:r>
          </a:p>
          <a:p>
            <a:endParaRPr lang="en-US" dirty="0"/>
          </a:p>
        </p:txBody>
      </p:sp>
      <p:sp>
        <p:nvSpPr>
          <p:cNvPr id="7" name="TextBox 6"/>
          <p:cNvSpPr txBox="1"/>
          <p:nvPr/>
        </p:nvSpPr>
        <p:spPr>
          <a:xfrm>
            <a:off x="5600700" y="3360956"/>
            <a:ext cx="3429000" cy="2800767"/>
          </a:xfrm>
          <a:prstGeom prst="rect">
            <a:avLst/>
          </a:prstGeom>
          <a:noFill/>
        </p:spPr>
        <p:txBody>
          <a:bodyPr wrap="square" rtlCol="0">
            <a:spAutoFit/>
          </a:bodyPr>
          <a:lstStyle/>
          <a:p>
            <a:pPr marL="203200"/>
            <a:r>
              <a:rPr lang="en-US" sz="1600" b="1" dirty="0"/>
              <a:t>Companies including Starbucks, Pepsi, Ernst &amp; Young and others have shown that employees with disabilities are loyal, successful and help them make more money. If we find the right jobs for the right people it can and does increase the bottom line of companies.</a:t>
            </a:r>
          </a:p>
        </p:txBody>
      </p:sp>
    </p:spTree>
    <p:extLst>
      <p:ext uri="{BB962C8B-B14F-4D97-AF65-F5344CB8AC3E}">
        <p14:creationId xmlns:p14="http://schemas.microsoft.com/office/powerpoint/2010/main" val="1177339343"/>
      </p:ext>
    </p:extLst>
  </p:cSld>
  <p:clrMapOvr>
    <a:masterClrMapping/>
  </p:clrMapOvr>
</p:sld>
</file>

<file path=ppt/theme/theme1.xml><?xml version="1.0" encoding="utf-8"?>
<a:theme xmlns:a="http://schemas.openxmlformats.org/drawingml/2006/main" name="1_RespectAbility Template Fin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RespectAbility Template Fin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1740</TotalTime>
  <Words>2413</Words>
  <Application>Microsoft Office PowerPoint</Application>
  <PresentationFormat>On-screen Show (4:3)</PresentationFormat>
  <Paragraphs>270</Paragraphs>
  <Slides>27</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ＭＳ Ｐゴシック</vt:lpstr>
      <vt:lpstr>Arial</vt:lpstr>
      <vt:lpstr>Calibri</vt:lpstr>
      <vt:lpstr>Courier New</vt:lpstr>
      <vt:lpstr>Noto Sans Symbols</vt:lpstr>
      <vt:lpstr>Verdana</vt:lpstr>
      <vt:lpstr>Wingdings</vt:lpstr>
      <vt:lpstr>1_RespectAbility Template Final</vt:lpstr>
      <vt:lpstr>2_RespectAbility Template Final</vt:lpstr>
      <vt:lpstr>PowerPoint Presentation</vt:lpstr>
      <vt:lpstr>Who Has a Disability?</vt:lpstr>
      <vt:lpstr>Not All Disabilities Can Be Seen</vt:lpstr>
      <vt:lpstr>New York City Stats</vt:lpstr>
      <vt:lpstr> Necessary vs. Sufficient </vt:lpstr>
      <vt:lpstr>Theory of Change</vt:lpstr>
      <vt:lpstr>A Good TOC Will Answer  Key Strategic Questions</vt:lpstr>
      <vt:lpstr>Stigma Impacts Jobs</vt:lpstr>
      <vt:lpstr>Employment Messages that Work</vt:lpstr>
      <vt:lpstr>Stigma - Born This Way</vt:lpstr>
      <vt:lpstr> Stigma: RespectAbility Op-Eds on Jobs for PWDs </vt:lpstr>
      <vt:lpstr>Hiring Americans w/ Disabilities – CNBC 2013</vt:lpstr>
      <vt:lpstr>Workforce Innovation and Opportunity Act </vt:lpstr>
      <vt:lpstr>Jackie Robinson Strategy</vt:lpstr>
      <vt:lpstr>Jobs for Youth with Disabilities is Key</vt:lpstr>
      <vt:lpstr>Hospitals/Healthcare</vt:lpstr>
      <vt:lpstr>Eldercare </vt:lpstr>
      <vt:lpstr>Tourism/Food Service/Accommodation</vt:lpstr>
      <vt:lpstr>Government Jobs</vt:lpstr>
      <vt:lpstr>Sector Strategies - STEM</vt:lpstr>
      <vt:lpstr>Sector Strategies – Gov’t Contractors</vt:lpstr>
      <vt:lpstr>Jobs in Entertainment / Culture</vt:lpstr>
      <vt:lpstr>One Common Goal: Employment </vt:lpstr>
      <vt:lpstr>NYC Leadership – AccessibleNYC</vt:lpstr>
      <vt:lpstr>PowerPoint Presentation</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Mizrahi</dc:creator>
  <cp:lastModifiedBy>Philip Pauli</cp:lastModifiedBy>
  <cp:revision>121</cp:revision>
  <cp:lastPrinted>2017-01-04T21:57:59Z</cp:lastPrinted>
  <dcterms:modified xsi:type="dcterms:W3CDTF">2018-01-19T18:55:59Z</dcterms:modified>
</cp:coreProperties>
</file>