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  <p:sldMasterId id="2147483679" r:id="rId4"/>
    <p:sldMasterId id="2147483680" r:id="rId5"/>
  </p:sldMasterIdLst>
  <p:notesMasterIdLst>
    <p:notesMasterId r:id="rId40"/>
  </p:notesMasterIdLst>
  <p:sldIdLst>
    <p:sldId id="256" r:id="rId6"/>
    <p:sldId id="257" r:id="rId7"/>
    <p:sldId id="259" r:id="rId8"/>
    <p:sldId id="285" r:id="rId9"/>
    <p:sldId id="286" r:id="rId10"/>
    <p:sldId id="290" r:id="rId11"/>
    <p:sldId id="288" r:id="rId12"/>
    <p:sldId id="289" r:id="rId13"/>
    <p:sldId id="266" r:id="rId14"/>
    <p:sldId id="291" r:id="rId15"/>
    <p:sldId id="265" r:id="rId16"/>
    <p:sldId id="287" r:id="rId17"/>
    <p:sldId id="264" r:id="rId18"/>
    <p:sldId id="262" r:id="rId19"/>
    <p:sldId id="271" r:id="rId20"/>
    <p:sldId id="263" r:id="rId21"/>
    <p:sldId id="267" r:id="rId22"/>
    <p:sldId id="268" r:id="rId23"/>
    <p:sldId id="273" r:id="rId24"/>
    <p:sldId id="269" r:id="rId25"/>
    <p:sldId id="283" r:id="rId26"/>
    <p:sldId id="270" r:id="rId27"/>
    <p:sldId id="272" r:id="rId28"/>
    <p:sldId id="274" r:id="rId29"/>
    <p:sldId id="292" r:id="rId30"/>
    <p:sldId id="277" r:id="rId31"/>
    <p:sldId id="276" r:id="rId32"/>
    <p:sldId id="278" r:id="rId33"/>
    <p:sldId id="295" r:id="rId34"/>
    <p:sldId id="293" r:id="rId35"/>
    <p:sldId id="294" r:id="rId36"/>
    <p:sldId id="280" r:id="rId37"/>
    <p:sldId id="284" r:id="rId38"/>
    <p:sldId id="282" r:id="rId39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Libre Baskerville" panose="020B0604020202020204" charset="0"/>
      <p:regular r:id="rId45"/>
      <p:bold r:id="rId46"/>
      <p: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>
        <p:scale>
          <a:sx n="71" d="100"/>
          <a:sy n="71" d="100"/>
        </p:scale>
        <p:origin x="-87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2496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statistics.org/StatusReports/2012-PDF/2012-StatusReport_WY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ces.ed.gov/pubs2014/2014391/tables.asp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isabilitystatistics.org/sources.cfm?n=3#ac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led-world.com/disability/employment/project-search.php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.org/chart/swa-poverty-figure-7d-poverty-rate-raceethnicity-2/?utm_source=epi_press&amp;utm_medium=chart_embed&amp;utm_campaign=charts_v1&amp;view=embed&amp;embed_template=charts_v2013_08_21&amp;newest&amp;chartoptions=showtable,showdata,showimagelink,showembed,hidelinkback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ensus.gov/content/dam/Census/library/publications/2015/demo/p60-252.pdf" TargetMode="External"/><Relationship Id="rId5" Type="http://schemas.openxmlformats.org/officeDocument/2006/relationships/hyperlink" Target="http://disabilitystatistics.org/sources.cfm?n=3#acs" TargetMode="External"/><Relationship Id="rId4" Type="http://schemas.openxmlformats.org/officeDocument/2006/relationships/hyperlink" Target="http://disabilitycompendium.org/statistics/poverty" TargetMode="Externa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isabilitycompendium.org/statistics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zlostrategies.com/index.php/sub-press/press-releases/119-breaking-new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sabilitycompendium.org/archives/2013-compendium-statistics/special-educati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isabilitycompendium.org/archives/2014-compendium-statistics/special-education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rightsproject.ucla.edu/resources/projects/center-for-civil-rights-remedies/school-to-prison-folder/federal-reports/are-we-closing-the-school-discipline-gap/losen-are-we-closing-discipline-gap-2015-summary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rightsproject.ucla.edu/resources/projects/center-for-civil-rights-remedies/school-to-prison-folder/federal-reports/are-we-closing-the-school-discipline-gap/losen-are-we-closing-discipline-gap-2015-summary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0" tIns="45675" rIns="91400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00" tIns="45675" rIns="91400" bIns="45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913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Cornell University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*Total numbers reported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Disability – 1,221,000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– 212,500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Hearing – 140,000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Ambulatory – 171,300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– 850,700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Self-Care – 152,900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Living – 432,100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wrap="square" lIns="96000" tIns="48000" rIns="96000" bIns="48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53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2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National Center for Education Statistics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wrap="square" lIns="96000" tIns="48000" rIns="96000" bIns="48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477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02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6233" y="4400176"/>
            <a:ext cx="5485534" cy="36008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944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8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 (2012)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Poverty among Persons 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PwD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Ages 18 - 64. 2013 Annual Disability Statistics Compendium. Pg. 53, 54. Table 4.1 and Table 4.2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Smoking among Persons Ages 18 and over. 2013 Annual Disability Statistics Compendium. Pg. 72. Table 8.3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Obesity among Persons Ages 18 and over. 2013 Annual Disability Statistics Compendium. Pg. 73. Table 8.4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Employment among Persons Ages 18 – 64. 2013 Annual Disability Statistics Compendium. Pg. 28, 29. Table 2.1 and Table 2.2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on: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http://www.disabilitycompendium.org/docs/default-source/2013-compendium/2013_compendium.pdf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 (2013)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Poverty among Persons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PwD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Ages 18 - 64. 2014 Annual Disability Statistics Compendium. Pg. 53, 54. Table 4.1 and Table 4.2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Smoking among Persons Ages 18 and over. 2014 Annual Disability Statistics Compendium. Pg. 72. Table 8.3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Obesity among Persons Ages 18 and over. 2014 Annual Disability Statistics Compendium. Pg. 73. Table 8.4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Employment among Persons Ages 18 – 64. 2014 Annual Disability Statistics Compendium. Pg. 28, 29. Table 2.1 and Table 2.2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on: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http://www.disabilitycompendium.org/docs/default-source/2014-compendium/2014_compendium.pdf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2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12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79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6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0911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33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086100" y="582613"/>
            <a:ext cx="38862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635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218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7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1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0604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"300,000 young people with disabilities age into what should be the workforce each year. 1.3 million young Americans ages 16-20 with disabilities."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Disability Statistics, by Cornell University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wrap="square" lIns="96000" tIns="48000" rIns="96000" bIns="48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776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50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84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66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Mathematica Project Search Report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wrap="square" lIns="96000" tIns="48000" rIns="96000" bIns="48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84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685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EPI Chart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Annual Disability Statistics Compendium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Disability Statistics, by Cornell University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U.S. Census Data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wrap="square" lIns="96000" tIns="48000" rIns="96000" bIns="48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5867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Annual Disability Statistics Compendium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wrap="square" lIns="96000" tIns="48000" rIns="96000" bIns="48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5128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97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49517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68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"51 percent of Americans report having a family member or close friend with a disability. 52 percent of Democrats report that they or a loved one have a disability. 44 percent of Republicans have a disability or a loved one with a disability. Independents have the largest number of voters who say they have a disability or a loved one with a disability: 58 percent."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Laszlo Strategies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September 2012 poll 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wrap="square" lIns="96000" tIns="48000" rIns="96000" bIns="48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413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13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for 2011, Charts 11.3a to 11.3d: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Annual Disability Statistics Compendium, 2013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for 2012, Charts 11.3a to 11.3d: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Annual Disability Statistics Compendium, 2014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74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The Civil Rights Project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wrap="square" lIns="96000" tIns="48000" rIns="96000" bIns="48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51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The Civil Rights Project</a:t>
            </a:r>
          </a:p>
          <a:p>
            <a:pPr marL="17780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wrap="square" lIns="96000" tIns="48000" rIns="96000" bIns="48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903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5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spectAbility 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838" y="6303962"/>
            <a:ext cx="3411269" cy="6508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3276600" y="6400800"/>
            <a:ext cx="5867400" cy="457200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275" tIns="45625" rIns="91275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8561390" y="6445250"/>
            <a:ext cx="577850" cy="366713"/>
          </a:xfrm>
          <a:prstGeom prst="rect">
            <a:avLst/>
          </a:prstGeom>
          <a:noFill/>
          <a:ln>
            <a:noFill/>
          </a:ln>
        </p:spPr>
        <p:txBody>
          <a:bodyPr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800" b="0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6324612"/>
            <a:ext cx="9144000" cy="5333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275" tIns="45625" rIns="91275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12" y="4343413"/>
            <a:ext cx="6400799" cy="106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15" y="274334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08975" y="6377943"/>
            <a:ext cx="292607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7794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08975" y="6377943"/>
            <a:ext cx="292607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7794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685800" y="2125995"/>
            <a:ext cx="777240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1371615" y="3840494"/>
            <a:ext cx="64007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09619" marR="0" lvl="1" indent="-3218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819239" marR="0" lvl="2" indent="-643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228860" marR="0" lvl="3" indent="-965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38479" marR="0" lvl="4" indent="-17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048101" marR="0" lvl="5" indent="-3401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7721" marR="0" lvl="6" indent="-662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7341" marR="0" lvl="7" indent="-9841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6960" marR="0" lvl="8" indent="-36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08975" y="6377943"/>
            <a:ext cx="292607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7794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15" y="274334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577354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09619" marR="0" lvl="1" indent="-3218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819239" marR="0" lvl="2" indent="-643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228860" marR="0" lvl="3" indent="-965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38479" marR="0" lvl="4" indent="-17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048101" marR="0" lvl="5" indent="-3401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7721" marR="0" lvl="6" indent="-662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7341" marR="0" lvl="7" indent="-9841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6960" marR="0" lvl="8" indent="-36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709159" y="1577354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09619" marR="0" lvl="1" indent="-3218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819239" marR="0" lvl="2" indent="-643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228860" marR="0" lvl="3" indent="-965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38479" marR="0" lvl="4" indent="-17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048101" marR="0" lvl="5" indent="-3401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7721" marR="0" lvl="6" indent="-662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7341" marR="0" lvl="7" indent="-9841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6960" marR="0" lvl="8" indent="-36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08975" y="6377943"/>
            <a:ext cx="292607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7794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492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685800" y="2125993"/>
            <a:ext cx="777240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907" marR="0" lvl="5" indent="-3507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815" marR="0" lvl="6" indent="-701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723" marR="0" lvl="7" indent="-1052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630" marR="0" lvl="8" indent="-1329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371613" y="3840492"/>
            <a:ext cx="64007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83" marR="0" lvl="1" indent="-2083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90" marR="0" lvl="2" indent="-5589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299" marR="0" lvl="3" indent="-909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207" marR="0" lvl="4" indent="-12606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580" marR="0" lvl="5" indent="-387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8296" marR="0" lvl="6" indent="-7196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8011" marR="0" lvl="7" indent="-1051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7727" marR="0" lvl="8" indent="-1127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492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497" y="274553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907" marR="0" lvl="5" indent="-3507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815" marR="0" lvl="6" indent="-701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723" marR="0" lvl="7" indent="-1052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630" marR="0" lvl="8" indent="-1329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497" y="1577236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83" marR="0" lvl="1" indent="-2083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90" marR="0" lvl="2" indent="-5589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299" marR="0" lvl="3" indent="-909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207" marR="0" lvl="4" indent="-12606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580" marR="0" lvl="5" indent="-387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8296" marR="0" lvl="6" indent="-7196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8011" marR="0" lvl="7" indent="-1051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7727" marR="0" lvl="8" indent="-1127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492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497" y="274553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907" marR="0" lvl="5" indent="-3507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815" marR="0" lvl="6" indent="-701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723" marR="0" lvl="7" indent="-1052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630" marR="0" lvl="8" indent="-1329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77352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83" marR="0" lvl="1" indent="-2083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90" marR="0" lvl="2" indent="-5589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299" marR="0" lvl="3" indent="-909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207" marR="0" lvl="4" indent="-12606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580" marR="0" lvl="5" indent="-387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8296" marR="0" lvl="6" indent="-7196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8011" marR="0" lvl="7" indent="-1051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7727" marR="0" lvl="8" indent="-1127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09159" y="1577352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83" marR="0" lvl="1" indent="-2083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90" marR="0" lvl="2" indent="-5589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299" marR="0" lvl="3" indent="-909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207" marR="0" lvl="4" indent="-12606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580" marR="0" lvl="5" indent="-387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8296" marR="0" lvl="6" indent="-7196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8011" marR="0" lvl="7" indent="-1051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7727" marR="0" lvl="8" indent="-1127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492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497" y="274553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907" marR="0" lvl="5" indent="-3507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815" marR="0" lvl="6" indent="-701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723" marR="0" lvl="7" indent="-1052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630" marR="0" lvl="8" indent="-1329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492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457490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12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489" y="274545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0291" marR="0" lvl="5" indent="-389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20582" marR="0" lvl="6" indent="-7782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0874" marR="0" lvl="7" indent="-1167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41165" marR="0" lvl="8" indent="-286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489" y="1577228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867" marR="0" lvl="1" indent="-246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158" marR="0" lvl="2" indent="-635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9450" marR="0" lvl="3" indent="-10249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9741" marR="0" lvl="4" indent="-144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0496" marR="0" lvl="5" indent="-5795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60597" marR="0" lvl="6" indent="-9497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70696" marR="0" lvl="7" indent="-496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80795" marR="0" lvl="8" indent="-4195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490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685800" y="2125985"/>
            <a:ext cx="777240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0291" marR="0" lvl="5" indent="-389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20582" marR="0" lvl="6" indent="-7782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0874" marR="0" lvl="7" indent="-1167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41165" marR="0" lvl="8" indent="-286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1371605" y="3840484"/>
            <a:ext cx="64007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867" marR="0" lvl="1" indent="-246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158" marR="0" lvl="2" indent="-635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9450" marR="0" lvl="3" indent="-10249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9741" marR="0" lvl="4" indent="-144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0496" marR="0" lvl="5" indent="-5795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60597" marR="0" lvl="6" indent="-9497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70696" marR="0" lvl="7" indent="-496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80795" marR="0" lvl="8" indent="-4195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490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489" y="274545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0291" marR="0" lvl="5" indent="-389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20582" marR="0" lvl="6" indent="-7782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0874" marR="0" lvl="7" indent="-1167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41165" marR="0" lvl="8" indent="-286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577344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867" marR="0" lvl="1" indent="-246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158" marR="0" lvl="2" indent="-635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9450" marR="0" lvl="3" indent="-10249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9741" marR="0" lvl="4" indent="-144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0496" marR="0" lvl="5" indent="-5795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60597" marR="0" lvl="6" indent="-9497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70696" marR="0" lvl="7" indent="-496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80795" marR="0" lvl="8" indent="-4195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709159" y="1577344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867" marR="0" lvl="1" indent="-246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158" marR="0" lvl="2" indent="-635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9450" marR="0" lvl="3" indent="-10249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9741" marR="0" lvl="4" indent="-144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0496" marR="0" lvl="5" indent="-5795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60597" marR="0" lvl="6" indent="-9497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70696" marR="0" lvl="7" indent="-496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80795" marR="0" lvl="8" indent="-4195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457490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489" y="274545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0291" marR="0" lvl="5" indent="-389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20582" marR="0" lvl="6" indent="-7782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0874" marR="0" lvl="7" indent="-1167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41165" marR="0" lvl="8" indent="-286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490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494" y="274550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0051" marR="0" lvl="5" indent="-365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20103" marR="0" lvl="6" indent="-730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0154" marR="0" lvl="7" indent="-1095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40204" marR="0" lvl="8" indent="-190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494" y="1577233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628" marR="0" lvl="1" indent="-222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678" marR="0" lvl="2" indent="-587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730" marR="0" lvl="3" indent="-953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782" marR="0" lvl="4" indent="-482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9298" marR="0" lvl="5" indent="-4597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9159" marR="0" lvl="6" indent="-805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9017" marR="0" lvl="7" indent="-11516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8875" marR="0" lvl="8" indent="-2275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457492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457492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2125990"/>
            <a:ext cx="777240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0051" marR="0" lvl="5" indent="-365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20103" marR="0" lvl="6" indent="-730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0154" marR="0" lvl="7" indent="-1095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40204" marR="0" lvl="8" indent="-190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1"/>
          </p:nvPr>
        </p:nvSpPr>
        <p:spPr>
          <a:xfrm>
            <a:off x="1371610" y="3840489"/>
            <a:ext cx="64007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628" marR="0" lvl="1" indent="-222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678" marR="0" lvl="2" indent="-587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730" marR="0" lvl="3" indent="-953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782" marR="0" lvl="4" indent="-482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9298" marR="0" lvl="5" indent="-4597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9159" marR="0" lvl="6" indent="-805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9017" marR="0" lvl="7" indent="-11516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8875" marR="0" lvl="8" indent="-2275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457492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494" y="274550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0051" marR="0" lvl="5" indent="-365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20103" marR="0" lvl="6" indent="-730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0154" marR="0" lvl="7" indent="-1095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40204" marR="0" lvl="8" indent="-190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577349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628" marR="0" lvl="1" indent="-222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678" marR="0" lvl="2" indent="-587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730" marR="0" lvl="3" indent="-953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782" marR="0" lvl="4" indent="-482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9298" marR="0" lvl="5" indent="-4597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9159" marR="0" lvl="6" indent="-805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9017" marR="0" lvl="7" indent="-11516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8875" marR="0" lvl="8" indent="-2275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4709159" y="1577349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628" marR="0" lvl="1" indent="-222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678" marR="0" lvl="2" indent="-5878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730" marR="0" lvl="3" indent="-953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782" marR="0" lvl="4" indent="-482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9298" marR="0" lvl="5" indent="-4597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9159" marR="0" lvl="6" indent="-805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9017" marR="0" lvl="7" indent="-11516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8875" marR="0" lvl="8" indent="-2275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457492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494" y="274550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0051" marR="0" lvl="5" indent="-365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20103" marR="0" lvl="6" indent="-730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0154" marR="0" lvl="7" indent="-1095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40204" marR="0" lvl="8" indent="-190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457492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4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5828" marR="0" lvl="0" indent="12757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1658" marR="0" lvl="1" indent="10274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7490" marR="0" lvl="2" indent="6520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3320" marR="0" lvl="3" indent="911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9878" marR="0" lvl="4" indent="9182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36438" marR="0" lvl="5" indent="924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2998" marR="0" lvl="6" indent="9310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9555" marR="0" lvl="7" indent="9374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6112" marR="0" lvl="8" indent="943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4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792300" y="4800601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1792300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792300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230902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5828" marR="0" lvl="0" indent="12757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1658" marR="0" lvl="1" indent="10274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7490" marR="0" lvl="2" indent="6520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3320" marR="0" lvl="3" indent="911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9878" marR="0" lvl="4" indent="9182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36438" marR="0" lvl="5" indent="924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2998" marR="0" lvl="6" indent="9310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9555" marR="0" lvl="7" indent="9374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6112" marR="0" lvl="8" indent="943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5828" marR="0" lvl="0" indent="12757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1658" marR="0" lvl="1" indent="10274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7490" marR="0" lvl="2" indent="6520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3320" marR="0" lvl="3" indent="911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9878" marR="0" lvl="4" indent="9182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36438" marR="0" lvl="5" indent="924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2998" marR="0" lvl="6" indent="9310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9555" marR="0" lvl="7" indent="9374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6112" marR="0" lvl="8" indent="943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15" y="274334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15" y="1577354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09619" marR="0" lvl="1" indent="-3218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819239" marR="0" lvl="2" indent="-643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228860" marR="0" lvl="3" indent="-965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38479" marR="0" lvl="4" indent="-179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048101" marR="0" lvl="5" indent="-3401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7721" marR="0" lvl="6" indent="-662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7341" marR="0" lvl="7" indent="-9841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6960" marR="0" lvl="8" indent="-36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08975" y="6377943"/>
            <a:ext cx="292607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7794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1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6400" marR="0" lvl="0" indent="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28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12" y="61737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275" tIns="45625" rIns="91275" bIns="456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0"/>
            <a:ext cx="9144000" cy="12102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119999" y="119999"/>
                </a:lnTo>
                <a:lnTo>
                  <a:pt x="119999" y="0"/>
                </a:lnTo>
                <a:lnTo>
                  <a:pt x="0" y="0"/>
                </a:lnTo>
                <a:lnTo>
                  <a:pt x="0" y="11999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207832" y="201720"/>
            <a:ext cx="1870375" cy="79153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458834" y="401710"/>
            <a:ext cx="56573" cy="582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6920" y="0"/>
                </a:moveTo>
                <a:lnTo>
                  <a:pt x="37829" y="4633"/>
                </a:lnTo>
                <a:lnTo>
                  <a:pt x="14882" y="17858"/>
                </a:lnTo>
                <a:lnTo>
                  <a:pt x="0" y="37428"/>
                </a:lnTo>
                <a:lnTo>
                  <a:pt x="1249" y="70729"/>
                </a:lnTo>
                <a:lnTo>
                  <a:pt x="10470" y="95006"/>
                </a:lnTo>
                <a:lnTo>
                  <a:pt x="26094" y="110763"/>
                </a:lnTo>
                <a:lnTo>
                  <a:pt x="46549" y="118508"/>
                </a:lnTo>
                <a:lnTo>
                  <a:pt x="58808" y="119534"/>
                </a:lnTo>
                <a:lnTo>
                  <a:pt x="86553" y="114330"/>
                </a:lnTo>
                <a:lnTo>
                  <a:pt x="107541" y="99866"/>
                </a:lnTo>
                <a:lnTo>
                  <a:pt x="119936" y="77867"/>
                </a:lnTo>
                <a:lnTo>
                  <a:pt x="117005" y="46993"/>
                </a:lnTo>
                <a:lnTo>
                  <a:pt x="105917" y="23342"/>
                </a:lnTo>
                <a:lnTo>
                  <a:pt x="88583" y="7486"/>
                </a:lnTo>
                <a:lnTo>
                  <a:pt x="66920" y="0"/>
                </a:lnTo>
                <a:close/>
              </a:path>
            </a:pathLst>
          </a:custGeom>
          <a:solidFill>
            <a:srgbClr val="ECB329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15" y="274334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15" y="1577354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09619" marR="0" lvl="1" indent="-3218" algn="l" rtl="0">
              <a:spcBef>
                <a:spcPts val="0"/>
              </a:spcBef>
              <a:buChar char="○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819239" marR="0" lvl="2" indent="-6439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228860" marR="0" lvl="3" indent="-9659" algn="l" rtl="0">
              <a:spcBef>
                <a:spcPts val="0"/>
              </a:spcBef>
              <a:buChar char="●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38479" marR="0" lvl="4" indent="-179" algn="l" rtl="0">
              <a:spcBef>
                <a:spcPts val="0"/>
              </a:spcBef>
              <a:buChar char="○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048101" marR="0" lvl="5" indent="-3401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7721" marR="0" lvl="6" indent="-6620" algn="l" rtl="0">
              <a:spcBef>
                <a:spcPts val="0"/>
              </a:spcBef>
              <a:buChar char="●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7341" marR="0" lvl="7" indent="-9841" algn="l" rtl="0">
              <a:spcBef>
                <a:spcPts val="0"/>
              </a:spcBef>
              <a:buChar char="○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6960" marR="0" lvl="8" indent="-360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08975" y="6377942"/>
            <a:ext cx="2926079" cy="2462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77942"/>
            <a:ext cx="2103120" cy="2462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83680" y="6377942"/>
            <a:ext cx="210312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6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0"/>
            <a:ext cx="9144000" cy="12102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119999" y="119999"/>
                </a:lnTo>
                <a:lnTo>
                  <a:pt x="119999" y="0"/>
                </a:lnTo>
                <a:lnTo>
                  <a:pt x="0" y="0"/>
                </a:lnTo>
                <a:lnTo>
                  <a:pt x="0" y="11999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207818" y="201706"/>
            <a:ext cx="1870364" cy="79141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1459057" y="402014"/>
            <a:ext cx="56284" cy="574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6920" y="0"/>
                </a:moveTo>
                <a:lnTo>
                  <a:pt x="37829" y="4633"/>
                </a:lnTo>
                <a:lnTo>
                  <a:pt x="14882" y="17858"/>
                </a:lnTo>
                <a:lnTo>
                  <a:pt x="0" y="37428"/>
                </a:lnTo>
                <a:lnTo>
                  <a:pt x="1249" y="70729"/>
                </a:lnTo>
                <a:lnTo>
                  <a:pt x="10470" y="95006"/>
                </a:lnTo>
                <a:lnTo>
                  <a:pt x="26094" y="110763"/>
                </a:lnTo>
                <a:lnTo>
                  <a:pt x="46549" y="118508"/>
                </a:lnTo>
                <a:lnTo>
                  <a:pt x="58808" y="119534"/>
                </a:lnTo>
                <a:lnTo>
                  <a:pt x="86553" y="114330"/>
                </a:lnTo>
                <a:lnTo>
                  <a:pt x="107541" y="99866"/>
                </a:lnTo>
                <a:lnTo>
                  <a:pt x="119936" y="77867"/>
                </a:lnTo>
                <a:lnTo>
                  <a:pt x="117005" y="46993"/>
                </a:lnTo>
                <a:lnTo>
                  <a:pt x="105917" y="23342"/>
                </a:lnTo>
                <a:lnTo>
                  <a:pt x="88583" y="7486"/>
                </a:lnTo>
                <a:lnTo>
                  <a:pt x="66920" y="0"/>
                </a:lnTo>
                <a:close/>
              </a:path>
            </a:pathLst>
          </a:custGeom>
          <a:solidFill>
            <a:srgbClr val="ECB329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497" y="274553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907" marR="0" lvl="5" indent="-3507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815" marR="0" lvl="6" indent="-701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723" marR="0" lvl="7" indent="-1052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630" marR="0" lvl="8" indent="-1329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497" y="1577236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83" marR="0" lvl="1" indent="-2083" algn="l" rtl="0">
              <a:spcBef>
                <a:spcPts val="36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90" marR="0" lvl="2" indent="-5589" algn="l" rtl="0">
              <a:spcBef>
                <a:spcPts val="36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299" marR="0" lvl="3" indent="-9098" algn="l" rtl="0">
              <a:spcBef>
                <a:spcPts val="36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207" marR="0" lvl="4" indent="-12606" algn="l" rtl="0">
              <a:spcBef>
                <a:spcPts val="36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580" marR="0" lvl="5" indent="-3879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8296" marR="0" lvl="6" indent="-7196" algn="l" rtl="0">
              <a:spcBef>
                <a:spcPts val="0"/>
              </a:spcBef>
              <a:buChar char="●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8011" marR="0" lvl="7" indent="-10510" algn="l" rtl="0">
              <a:spcBef>
                <a:spcPts val="0"/>
              </a:spcBef>
              <a:buChar char="○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7727" marR="0" lvl="8" indent="-1127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492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0"/>
            <a:ext cx="9144000" cy="12102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119999" y="119999"/>
                </a:lnTo>
                <a:lnTo>
                  <a:pt x="119999" y="0"/>
                </a:lnTo>
                <a:lnTo>
                  <a:pt x="0" y="0"/>
                </a:lnTo>
                <a:lnTo>
                  <a:pt x="0" y="11999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207818" y="201706"/>
            <a:ext cx="1870364" cy="79141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459057" y="402012"/>
            <a:ext cx="56284" cy="574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6920" y="0"/>
                </a:moveTo>
                <a:lnTo>
                  <a:pt x="37829" y="4633"/>
                </a:lnTo>
                <a:lnTo>
                  <a:pt x="14882" y="17858"/>
                </a:lnTo>
                <a:lnTo>
                  <a:pt x="0" y="37428"/>
                </a:lnTo>
                <a:lnTo>
                  <a:pt x="1249" y="70729"/>
                </a:lnTo>
                <a:lnTo>
                  <a:pt x="10470" y="95006"/>
                </a:lnTo>
                <a:lnTo>
                  <a:pt x="26094" y="110763"/>
                </a:lnTo>
                <a:lnTo>
                  <a:pt x="46549" y="118508"/>
                </a:lnTo>
                <a:lnTo>
                  <a:pt x="58808" y="119534"/>
                </a:lnTo>
                <a:lnTo>
                  <a:pt x="86553" y="114330"/>
                </a:lnTo>
                <a:lnTo>
                  <a:pt x="107541" y="99866"/>
                </a:lnTo>
                <a:lnTo>
                  <a:pt x="119936" y="77867"/>
                </a:lnTo>
                <a:lnTo>
                  <a:pt x="117005" y="46993"/>
                </a:lnTo>
                <a:lnTo>
                  <a:pt x="105917" y="23342"/>
                </a:lnTo>
                <a:lnTo>
                  <a:pt x="88583" y="7486"/>
                </a:lnTo>
                <a:lnTo>
                  <a:pt x="66920" y="0"/>
                </a:lnTo>
                <a:close/>
              </a:path>
            </a:pathLst>
          </a:custGeom>
          <a:solidFill>
            <a:srgbClr val="ECB329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489" y="274545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0291" marR="0" lvl="5" indent="-389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20582" marR="0" lvl="6" indent="-7782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0874" marR="0" lvl="7" indent="-1167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41165" marR="0" lvl="8" indent="-286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489" y="1577228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867" marR="0" lvl="1" indent="-2467" algn="l" rtl="0">
              <a:spcBef>
                <a:spcPts val="36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158" marR="0" lvl="2" indent="-6358" algn="l" rtl="0">
              <a:spcBef>
                <a:spcPts val="36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9450" marR="0" lvl="3" indent="-10249" algn="l" rtl="0">
              <a:spcBef>
                <a:spcPts val="36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9741" marR="0" lvl="4" indent="-1440" algn="l" rtl="0">
              <a:spcBef>
                <a:spcPts val="36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0496" marR="0" lvl="5" indent="-5795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60597" marR="0" lvl="6" indent="-9497" algn="l" rtl="0">
              <a:spcBef>
                <a:spcPts val="0"/>
              </a:spcBef>
              <a:buChar char="●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70696" marR="0" lvl="7" indent="-496" algn="l" rtl="0">
              <a:spcBef>
                <a:spcPts val="0"/>
              </a:spcBef>
              <a:buChar char="○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80795" marR="0" lvl="8" indent="-4195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490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0" y="0"/>
            <a:ext cx="9144000" cy="12102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119999" y="119999"/>
                </a:lnTo>
                <a:lnTo>
                  <a:pt x="119999" y="0"/>
                </a:lnTo>
                <a:lnTo>
                  <a:pt x="0" y="0"/>
                </a:lnTo>
                <a:lnTo>
                  <a:pt x="0" y="11999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207818" y="201706"/>
            <a:ext cx="1870364" cy="79141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1459057" y="402014"/>
            <a:ext cx="56284" cy="574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6920" y="0"/>
                </a:moveTo>
                <a:lnTo>
                  <a:pt x="37829" y="4633"/>
                </a:lnTo>
                <a:lnTo>
                  <a:pt x="14882" y="17858"/>
                </a:lnTo>
                <a:lnTo>
                  <a:pt x="0" y="37428"/>
                </a:lnTo>
                <a:lnTo>
                  <a:pt x="1249" y="70729"/>
                </a:lnTo>
                <a:lnTo>
                  <a:pt x="10470" y="95006"/>
                </a:lnTo>
                <a:lnTo>
                  <a:pt x="26094" y="110763"/>
                </a:lnTo>
                <a:lnTo>
                  <a:pt x="46549" y="118508"/>
                </a:lnTo>
                <a:lnTo>
                  <a:pt x="58808" y="119534"/>
                </a:lnTo>
                <a:lnTo>
                  <a:pt x="86553" y="114330"/>
                </a:lnTo>
                <a:lnTo>
                  <a:pt x="107541" y="99866"/>
                </a:lnTo>
                <a:lnTo>
                  <a:pt x="119936" y="77867"/>
                </a:lnTo>
                <a:lnTo>
                  <a:pt x="117005" y="46993"/>
                </a:lnTo>
                <a:lnTo>
                  <a:pt x="105917" y="23342"/>
                </a:lnTo>
                <a:lnTo>
                  <a:pt x="88583" y="7486"/>
                </a:lnTo>
                <a:lnTo>
                  <a:pt x="66920" y="0"/>
                </a:lnTo>
                <a:close/>
              </a:path>
            </a:pathLst>
          </a:custGeom>
          <a:solidFill>
            <a:srgbClr val="ECB329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494" y="274550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0051" marR="0" lvl="5" indent="-365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20103" marR="0" lvl="6" indent="-730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0154" marR="0" lvl="7" indent="-10953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40204" marR="0" lvl="8" indent="-1904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494" y="1577233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628" marR="0" lvl="1" indent="-2228" algn="l" rtl="0">
              <a:spcBef>
                <a:spcPts val="36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678" marR="0" lvl="2" indent="-5878" algn="l" rtl="0">
              <a:spcBef>
                <a:spcPts val="36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730" marR="0" lvl="3" indent="-9530" algn="l" rtl="0">
              <a:spcBef>
                <a:spcPts val="36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782" marR="0" lvl="4" indent="-482" algn="l" rtl="0">
              <a:spcBef>
                <a:spcPts val="36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9298" marR="0" lvl="5" indent="-4597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59159" marR="0" lvl="6" indent="-8059" algn="l" rtl="0">
              <a:spcBef>
                <a:spcPts val="0"/>
              </a:spcBef>
              <a:buChar char="●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69017" marR="0" lvl="7" indent="-11516" algn="l" rtl="0">
              <a:spcBef>
                <a:spcPts val="0"/>
              </a:spcBef>
              <a:buChar char="○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78875" marR="0" lvl="8" indent="-2275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3108614" y="6377548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492" y="6377548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-1206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-1141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-1077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-1013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-949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-885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-82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-757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6583796" y="6377548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statistics.org/StatusReports/2012-PDF/2012-StatusReport_WY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ces.ed.gov/pubs2014/2014391/tables.a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.org/resource/air-index-pay-gap-workers-disabiliti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name/nm1111633/?ref_=fn_al_nm_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local/freddie-grays-life-a-study-in-the-sad-effects-of-lead-paint-on-poor-blacks/2015/04/29/0be898e6-eea8-11e4-8abc-d6aa3bad79dd_story.html?utm_term=.da5ca0a7feb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pectability.org/wp-content/uploads/2017/05/Disability-and-Criminal-Justice-Reform-White-Paper.pdf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pbs.org/newshour/show/prisoners-with-disabilities-lack-scaffolding-for-success" TargetMode="External"/><Relationship Id="rId5" Type="http://schemas.openxmlformats.org/officeDocument/2006/relationships/hyperlink" Target="https://www.respectability.org/wp-content/uploads/2017/05/Criminal_Justice_Reform_June_20_Event_Transcript.pdf" TargetMode="External"/><Relationship Id="rId4" Type="http://schemas.openxmlformats.org/officeDocument/2006/relationships/hyperlink" Target="https://www.youtube.com/watch?v=qKIdfDV3oNI&amp;feature=youtu.b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kesslerfoundation.org/kfsurvey1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pectabilityusa.org/" TargetMode="External"/><Relationship Id="rId13" Type="http://schemas.openxmlformats.org/officeDocument/2006/relationships/hyperlink" Target="https://www.facebook.com/RespectAbilityUSA" TargetMode="External"/><Relationship Id="rId3" Type="http://schemas.openxmlformats.org/officeDocument/2006/relationships/hyperlink" Target="http://www.disabilitystatistics.org/" TargetMode="External"/><Relationship Id="rId7" Type="http://schemas.openxmlformats.org/officeDocument/2006/relationships/hyperlink" Target="http://wdcrobcolp01.ed.gov/Programs/EROD/org_list.cfm?category_cd=SVR" TargetMode="External"/><Relationship Id="rId12" Type="http://schemas.openxmlformats.org/officeDocument/2006/relationships/hyperlink" Target="mailto:JenniferM@RespectAbilityUSA.or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askjan.org/" TargetMode="External"/><Relationship Id="rId11" Type="http://schemas.openxmlformats.org/officeDocument/2006/relationships/hyperlink" Target="http://www.respectability.org/" TargetMode="External"/><Relationship Id="rId5" Type="http://schemas.openxmlformats.org/officeDocument/2006/relationships/hyperlink" Target="http://www.projectsearch.us/" TargetMode="External"/><Relationship Id="rId10" Type="http://schemas.openxmlformats.org/officeDocument/2006/relationships/hyperlink" Target="http://bit.ly/MontgomeryCountydisabilityjobs" TargetMode="External"/><Relationship Id="rId4" Type="http://schemas.openxmlformats.org/officeDocument/2006/relationships/hyperlink" Target="http://www.fedspending.org/" TargetMode="External"/><Relationship Id="rId9" Type="http://schemas.openxmlformats.org/officeDocument/2006/relationships/hyperlink" Target="http://bit.ly/LBDisabilityjob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sabilitycompendium.org/compendium-statistics/special-education/11-3d-special-education-students-ages-6-21-served-under-idea-part-b-by-select-diagnostic-categor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rightsproject.ucla.edu/resources/projects/center-for-civil-rights-remedies/school-to-prison-folder/federal-reports/are-we-closing-the-school-discipline-gap/losen-are-we-closing-discipline-gap-2015-summary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rightsproject.ucla.edu/resources/projects/center-for-civil-rights-remedies/school-to-prison-folder/federal-reports/are-we-closing-the-school-discipline-gap/losen-are-we-closing-discipline-gap-2015-summary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subTitle" idx="1"/>
          </p:nvPr>
        </p:nvSpPr>
        <p:spPr>
          <a:xfrm>
            <a:off x="0" y="5894352"/>
            <a:ext cx="9144000" cy="983100"/>
          </a:xfrm>
          <a:prstGeom prst="rect">
            <a:avLst/>
          </a:prstGeom>
          <a:noFill/>
          <a:ln>
            <a:noFill/>
          </a:ln>
        </p:spPr>
        <p:txBody>
          <a:bodyPr wrap="square" lIns="91275" tIns="45625" rIns="91275" bIns="456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Jennifer Laszlo Mizrahi, President, </a:t>
            </a:r>
            <a:r>
              <a:rPr lang="en-US" sz="1400" b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RespectAbility</a:t>
            </a:r>
            <a:endParaRPr lang="en-US" sz="1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Contact: </a:t>
            </a:r>
            <a:r>
              <a:rPr lang="en-US" sz="1400" b="1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JenniferM@RespectAbility.org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202-517-6272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282601" y="2522080"/>
            <a:ext cx="5616726" cy="2776800"/>
          </a:xfrm>
          <a:prstGeom prst="rect">
            <a:avLst/>
          </a:prstGeom>
          <a:noFill/>
          <a:ln>
            <a:noFill/>
          </a:ln>
        </p:spPr>
        <p:txBody>
          <a:bodyPr wrap="square" lIns="91275" tIns="45625" rIns="91275" bIns="456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lang="en-US" sz="2800" b="1" dirty="0">
              <a:latin typeface="Libre Baskerville" panose="020B060402020202020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2800" b="1" dirty="0">
                <a:latin typeface="Libre Baskerville" panose="020B0604020202020204" charset="0"/>
                <a:ea typeface="Calibri"/>
                <a:cs typeface="Calibri"/>
                <a:sym typeface="Calibri"/>
              </a:rPr>
              <a:t>Getting to Success: Education, Justice and  Disability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2800" b="1" dirty="0">
                <a:latin typeface="Libre Baskerville" panose="020B0604020202020204" charset="0"/>
                <a:ea typeface="Calibri"/>
                <a:cs typeface="Calibri"/>
                <a:sym typeface="Calibri"/>
              </a:rPr>
              <a:t>– Background for US Commission on Civil Rights.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lang="en-US" sz="2800" b="1" dirty="0">
              <a:latin typeface="Libre Baskerville" panose="020B060402020202020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lang="en-US" sz="2800" b="1" i="1" u="none" strike="noStrike" cap="none" dirty="0">
              <a:solidFill>
                <a:srgbClr val="000000"/>
              </a:solidFill>
              <a:latin typeface="Libre Baskervill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8678171" y="6485682"/>
            <a:ext cx="431320" cy="307777"/>
          </a:xfrm>
          <a:prstGeom prst="rect">
            <a:avLst/>
          </a:prstGeom>
          <a:noFill/>
          <a:ln>
            <a:noFill/>
          </a:ln>
        </p:spPr>
        <p:txBody>
          <a:bodyPr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126" y="10892"/>
            <a:ext cx="5749201" cy="28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 descr="Headshot of Jennifer Laszlo Mizrahi, President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276" y="369938"/>
            <a:ext cx="1921025" cy="19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 descr="Headshot of Calvin Harris, Chairman 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5726" y="3662991"/>
            <a:ext cx="1753750" cy="244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6518113" y="2252863"/>
            <a:ext cx="2608500" cy="9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ibre Baskerville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Jennifer Laszlo Mizrahi, President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6441913" y="6125469"/>
            <a:ext cx="2805000" cy="46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ibre Baskerville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Calvin Harris, Chairman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1447800" y="5334000"/>
            <a:ext cx="64008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*Total numbers reported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**Because of a physical, mental, or emotional condition, does this person have serious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difficulty concentrating, remembering, or making decisions?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Cornell University</a:t>
            </a:r>
          </a:p>
        </p:txBody>
      </p:sp>
      <p:pic>
        <p:nvPicPr>
          <p:cNvPr id="353" name="Shape 353" descr="Any disability: 5.6% Cognitive: 3.9% Visual: 1% Hearing: 0.6% Ambulatory: 0.8% Self-Care: 0.7% Independent Living: 2%" title="Prevalence Rates: Aged 16 to 20 Yea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371600"/>
            <a:ext cx="8686800" cy="42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/>
        </p:nvSpPr>
        <p:spPr>
          <a:xfrm>
            <a:off x="1143000" y="152400"/>
            <a:ext cx="8883900" cy="98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Prevalence of Disability Among Non-Institutionalized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People Ages 16 to 20 in U.S. in 2013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271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000" cy="2769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 dirty="0"/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290185"/>
            <a:ext cx="9144001" cy="51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5011947" y="104138"/>
            <a:ext cx="3899304" cy="105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High School Diplomas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190" y="1285729"/>
            <a:ext cx="82296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Public high school four-year adjusted cohort graduation rate (ACGR), by race/ethnicity and selected demographics for the United States, the 50 states, the District of Columbia, and other jurisdictions, school year 2011–12</a:t>
            </a:r>
            <a:br>
              <a:rPr lang="en-US" sz="180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180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Source: </a:t>
            </a:r>
            <a:r>
              <a:rPr lang="en-US" sz="1800" i="0" u="sng" strike="noStrike" cap="none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National Center for Education Statistics</a:t>
            </a:r>
          </a:p>
        </p:txBody>
      </p:sp>
      <p:pic>
        <p:nvPicPr>
          <p:cNvPr id="299" name="Shape 299" descr="Chart showing percent of students who graduate high school  Total U.S.: 80% Hispanic: 73% Black: 69% White: 86% People with a Disability: 61%" title="Only 61% people with disabilities graduate high scho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2895600"/>
            <a:ext cx="6781800" cy="40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2156603" y="116500"/>
            <a:ext cx="6892505" cy="8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Lowest High School Graduation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79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000" cy="2769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 dirty="0"/>
          </a:p>
        </p:txBody>
      </p:sp>
      <p:pic>
        <p:nvPicPr>
          <p:cNvPr id="274" name="Shape 274" descr="Grad Rates are up_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102" y="1202850"/>
            <a:ext cx="9174307" cy="557735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2139521" y="129188"/>
            <a:ext cx="10797104" cy="94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Disabled Students w/ “Multiple Minority Status”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lang="en-US" sz="2400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PoCs</a:t>
            </a:r>
            <a:r>
              <a:rPr lang="en-US" sz="24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/ESL) At Greatest Risk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251160" y="6463720"/>
            <a:ext cx="5472545" cy="252136"/>
          </a:xfrm>
          <a:prstGeom prst="rect">
            <a:avLst/>
          </a:prstGeom>
          <a:noFill/>
          <a:ln>
            <a:noFill/>
          </a:ln>
        </p:spPr>
        <p:txBody>
          <a:bodyPr wrap="square" lIns="82025" tIns="41025" rIns="82025" bIns="41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1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 Uneven Playing Field: The Lack of Equal Pay for People with Disabilities (2014)</a:t>
            </a:r>
          </a:p>
        </p:txBody>
      </p:sp>
      <p:sp>
        <p:nvSpPr>
          <p:cNvPr id="256" name="Shape 256"/>
          <p:cNvSpPr/>
          <p:nvPr/>
        </p:nvSpPr>
        <p:spPr>
          <a:xfrm>
            <a:off x="25105" y="1385259"/>
            <a:ext cx="4470695" cy="5007276"/>
          </a:xfrm>
          <a:prstGeom prst="rect">
            <a:avLst/>
          </a:prstGeom>
          <a:noFill/>
          <a:ln>
            <a:noFill/>
          </a:ln>
        </p:spPr>
        <p:txBody>
          <a:bodyPr wrap="square" lIns="82025" tIns="41025" rIns="82025" bIns="41025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2014, about one-in-five working-age (18-64) people with a disability have less than a high school diploma, compared to 1-in-10 people without a disability.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Nationally, less than 7% of people born with disabilities have bachelor’s degrees or higher, compared with 13% for people 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without disabilities. Many adults with disabilities who have degrees obtained them BEFORE they acquired their disabilities due to accident, aging or illness.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 l="7961" t="46" r="43016" b="-504"/>
          <a:stretch/>
        </p:blipFill>
        <p:spPr>
          <a:xfrm>
            <a:off x="4654430" y="1524000"/>
            <a:ext cx="3965534" cy="423490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1896418" y="152400"/>
            <a:ext cx="6790500" cy="944700"/>
          </a:xfrm>
          <a:prstGeom prst="rect">
            <a:avLst/>
          </a:prstGeom>
          <a:noFill/>
          <a:ln>
            <a:noFill/>
          </a:ln>
        </p:spPr>
        <p:txBody>
          <a:bodyPr wrap="square" lIns="82025" tIns="41025" rIns="82025" bIns="41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Students with disabilities are underrepresented in education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000" cy="2769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  <p:sp>
        <p:nvSpPr>
          <p:cNvPr id="330" name="Shape 330"/>
          <p:cNvSpPr txBox="1"/>
          <p:nvPr/>
        </p:nvSpPr>
        <p:spPr>
          <a:xfrm>
            <a:off x="76200" y="1488175"/>
            <a:ext cx="8991900" cy="485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People with disabilities are underrepresented in higher education. </a:t>
            </a:r>
          </a:p>
          <a:p>
            <a:pPr marL="455294" lvl="1" indent="135255" rtl="0">
              <a:spcBef>
                <a:spcPts val="0"/>
              </a:spcBef>
              <a:buNone/>
            </a:pPr>
            <a:endParaRPr sz="21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98195" lvl="1" indent="-340994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2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Among people age 25 and older in 2014, only </a:t>
            </a:r>
            <a:r>
              <a:rPr lang="en-US" sz="21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16.4% of those with a disability had completed at least a bachelor’s degree</a:t>
            </a:r>
            <a:r>
              <a:rPr lang="en-US" sz="2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compared to </a:t>
            </a:r>
            <a:r>
              <a:rPr lang="en-US" sz="21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34.6%</a:t>
            </a:r>
            <a:r>
              <a:rPr lang="en-US" sz="2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of people without disabilities who had completed at least a bachelor’s degree. </a:t>
            </a:r>
          </a:p>
          <a:p>
            <a:pPr marL="457201" lvl="1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21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98195" lvl="1" indent="-340994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2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Many who have degrees acquired their education before they gained a disability due to an accident, aging or illness. </a:t>
            </a:r>
          </a:p>
          <a:p>
            <a:pPr marL="455294" lvl="1" indent="135255" rtl="0">
              <a:spcBef>
                <a:spcPts val="0"/>
              </a:spcBef>
              <a:buNone/>
            </a:pPr>
            <a:endParaRPr sz="21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98195" lvl="1" indent="-340994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2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Only</a:t>
            </a:r>
            <a:r>
              <a:rPr lang="en-US" sz="21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1-in-3 </a:t>
            </a:r>
            <a:r>
              <a:rPr lang="en-US" sz="2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working-age people with a disability have a job, making </a:t>
            </a:r>
            <a:r>
              <a:rPr lang="en-US" sz="21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people with disabilities the poorest group in America.</a:t>
            </a:r>
            <a:r>
              <a:rPr lang="en-US" sz="2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</a:p>
          <a:p>
            <a:pPr marL="455294" lvl="1" indent="135255" rtl="0">
              <a:spcBef>
                <a:spcPts val="0"/>
              </a:spcBef>
              <a:buNone/>
            </a:pPr>
            <a:endParaRPr sz="21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4678125" y="142050"/>
            <a:ext cx="5908200" cy="97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Higher Education and </a:t>
            </a:r>
            <a:br>
              <a:rPr lang="en-US" sz="3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Students with Disabilities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8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304800" y="5334000"/>
            <a:ext cx="88392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dirty="0"/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90625"/>
            <a:ext cx="9144001" cy="51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1163472" y="89054"/>
            <a:ext cx="7980528" cy="99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42% of People with Disabilities are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Employed/In School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000" cy="2769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  <p:sp>
        <p:nvSpPr>
          <p:cNvPr id="298" name="Shape 298"/>
          <p:cNvSpPr txBox="1"/>
          <p:nvPr/>
        </p:nvSpPr>
        <p:spPr>
          <a:xfrm>
            <a:off x="2442949" y="378695"/>
            <a:ext cx="6480487" cy="5084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Disability Impacts Everyone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298800" y="1773975"/>
            <a:ext cx="8388000" cy="456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i="0" u="none" strike="noStrike" cap="none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Disability impacts people of all races, genders, and backgrounds. However,</a:t>
            </a:r>
            <a:r>
              <a:rPr lang="en-US" sz="3000" b="1" i="0" u="none" strike="noStrike" cap="none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youth with multiple minority status</a:t>
            </a:r>
            <a:r>
              <a:rPr lang="en-US" sz="3000" i="0" u="none" strike="noStrike" cap="none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(i.e. person of color and/or ESL learner + disability) are least likely to get the education and training they need to succeed, and the most likely to enter the </a:t>
            </a:r>
            <a:r>
              <a:rPr lang="en-US" sz="3000" b="1" i="0" u="none" strike="noStrike" cap="none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school-to-prison pipeline</a:t>
            </a:r>
            <a:r>
              <a:rPr lang="en-US" sz="3000" i="0" u="none" strike="noStrike" cap="none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2201662" y="236599"/>
            <a:ext cx="6649375" cy="55351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School-to-prison-pipeline for youth with disabilities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7626"/>
            <a:ext cx="9144001" cy="56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000" cy="2769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  <p:sp>
        <p:nvSpPr>
          <p:cNvPr id="347" name="Shape 347"/>
          <p:cNvSpPr txBox="1"/>
          <p:nvPr/>
        </p:nvSpPr>
        <p:spPr>
          <a:xfrm>
            <a:off x="4527780" y="202346"/>
            <a:ext cx="4111800" cy="540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n-US" sz="3000" b="1" dirty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Ameer Baraka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136175" y="1364825"/>
            <a:ext cx="4899300" cy="5617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84679" lvl="0" indent="-246579" rtl="0">
              <a:spcBef>
                <a:spcPts val="0"/>
              </a:spcBef>
              <a:buSzPct val="100000"/>
              <a:buFont typeface="Libre Baskerville"/>
              <a:buChar char="•"/>
            </a:pPr>
            <a:r>
              <a:rPr lang="en-US" sz="1800">
                <a:latin typeface="Libre Baskerville"/>
                <a:ea typeface="Libre Baskerville"/>
                <a:cs typeface="Libre Baskerville"/>
                <a:sym typeface="Libre Baskerville"/>
              </a:rPr>
              <a:t>“For many years, I allowed Dyslexia to control my life and rob me of my God given potential.”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84679" lvl="0" indent="-246579" rtl="0">
              <a:spcBef>
                <a:spcPts val="0"/>
              </a:spcBef>
              <a:buSzPct val="100000"/>
              <a:buFont typeface="Libre Baskerville"/>
              <a:buChar char="•"/>
            </a:pPr>
            <a:r>
              <a:rPr lang="en-US" sz="1800">
                <a:latin typeface="Libre Baskerville"/>
                <a:ea typeface="Libre Baskerville"/>
                <a:cs typeface="Libre Baskerville"/>
                <a:sym typeface="Libre Baskerville"/>
              </a:rPr>
              <a:t>“At age 23, I entered into a prison correctional facility reading at a 3</a:t>
            </a:r>
            <a:r>
              <a:rPr lang="en-US" sz="1800" baseline="30000">
                <a:latin typeface="Libre Baskerville"/>
                <a:ea typeface="Libre Baskerville"/>
                <a:cs typeface="Libre Baskerville"/>
                <a:sym typeface="Libre Baskerville"/>
              </a:rPr>
              <a:t>rd</a:t>
            </a:r>
            <a:r>
              <a:rPr lang="en-US" sz="1800">
                <a:latin typeface="Libre Baskerville"/>
                <a:ea typeface="Libre Baskerville"/>
                <a:cs typeface="Libre Baskerville"/>
                <a:sym typeface="Libre Baskerville"/>
              </a:rPr>
              <a:t> grade level. I didn't feel so bad because many of the men there were just like me. We all read poorly.”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84679" lvl="0" indent="-217613" rtl="0">
              <a:spcBef>
                <a:spcPts val="0"/>
              </a:spcBef>
              <a:buSzPct val="100000"/>
              <a:buFont typeface="Libre Baskerville"/>
              <a:buChar char="•"/>
            </a:pPr>
            <a:r>
              <a:rPr lang="en-US" sz="1800">
                <a:latin typeface="Libre Baskerville"/>
                <a:ea typeface="Libre Baskerville"/>
                <a:cs typeface="Libre Baskerville"/>
                <a:sym typeface="Libre Baskerville"/>
              </a:rPr>
              <a:t>“A GED teacher noticed that I struggled with phonics and had me tested. After testing me, he said I had a reading disability and it could be corrected if I was willing to work hard.”</a:t>
            </a:r>
            <a:r>
              <a:rPr lang="en-US" sz="1800" u="sng">
                <a:solidFill>
                  <a:srgbClr val="0000FF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 </a:t>
            </a:r>
          </a:p>
        </p:txBody>
      </p:sp>
      <p:pic>
        <p:nvPicPr>
          <p:cNvPr id="349" name="Shape 349" descr=" Ameer Baraka wearing a purple T-shirt " title="Headshot of Ameer Barak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575" y="2006775"/>
            <a:ext cx="3239949" cy="23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0" y="4675250"/>
            <a:ext cx="4139700" cy="9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ctr" rtl="0">
              <a:spcBef>
                <a:spcPts val="0"/>
              </a:spcBef>
              <a:buClr>
                <a:srgbClr val="0000FF"/>
              </a:buClr>
              <a:buFont typeface="Calibri"/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libri"/>
              <a:buNone/>
            </a:pPr>
            <a:r>
              <a:rPr lang="en-US" sz="1800" b="0" i="0" u="sng" strike="noStrike" cap="none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Ameer is now a successful actor and is a series regular on American Horror Story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2086618" y="172674"/>
            <a:ext cx="6904982" cy="7690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-US" sz="24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Disability &amp; Discrimination – Causing a School to Prison Pipeline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endParaRPr sz="3200" b="1" dirty="0">
              <a:solidFill>
                <a:srgbClr val="FFFFFF"/>
              </a:solidFill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207818" y="1411941"/>
            <a:ext cx="8589818" cy="20746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152400" y="1524000"/>
            <a:ext cx="8839200" cy="5421900"/>
          </a:xfrm>
          <a:prstGeom prst="rect">
            <a:avLst/>
          </a:prstGeom>
          <a:noFill/>
          <a:ln>
            <a:noFill/>
          </a:ln>
        </p:spPr>
        <p:txBody>
          <a:bodyPr wrap="square" lIns="91275" tIns="45625" rIns="91275" bIns="45625" anchor="t" anchorCtr="0">
            <a:noAutofit/>
          </a:bodyPr>
          <a:lstStyle/>
          <a:p>
            <a:pPr marL="590550" lvl="0" indent="-514350">
              <a:buSzPct val="100000"/>
              <a:buAutoNum type="romanUcPeriod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Background on </a:t>
            </a:r>
            <a:r>
              <a:rPr lang="en-US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Opportunity for Improvement</a:t>
            </a:r>
          </a:p>
          <a:p>
            <a:pPr marL="590550" lvl="0" indent="-514350">
              <a:buSzPct val="100000"/>
              <a:buAutoNum type="romanUcPeriod"/>
            </a:pPr>
            <a:r>
              <a:rPr lang="en-US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Students with Disabilities: The Minority Group with the Lowest Graduation Rates</a:t>
            </a:r>
          </a:p>
          <a:p>
            <a:pPr marL="590550" lvl="0" indent="-514350">
              <a:buSzPct val="100000"/>
              <a:buAutoNum type="romanUcPeriod"/>
            </a:pPr>
            <a:r>
              <a:rPr lang="en-US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Students with Disabilities Enter School-to-Prison-Pipeline; Lack of Jobs &amp; Independence</a:t>
            </a:r>
          </a:p>
          <a:p>
            <a:pPr marL="590550" lvl="0" indent="-514350">
              <a:buSzPct val="100000"/>
              <a:buAutoNum type="romanUcPeriod"/>
            </a:pPr>
            <a:r>
              <a:rPr lang="en-US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Desire for Education, Skills, Work &amp; Independence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VI. Students with Disabilities CAN Succeed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2238233" y="255966"/>
            <a:ext cx="6634035" cy="476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Freddie Gray had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 Invisible Disability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161049" y="1373226"/>
            <a:ext cx="3792300" cy="4396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84679" lvl="0" indent="-246579" rtl="0">
              <a:spcBef>
                <a:spcPts val="0"/>
              </a:spcBef>
              <a:buSzPct val="100000"/>
              <a:buFont typeface="Libre Baskerville"/>
              <a:buChar char="•"/>
            </a:pPr>
            <a:r>
              <a:rPr lang="en-US" sz="1800">
                <a:latin typeface="Libre Baskerville"/>
                <a:ea typeface="Libre Baskerville"/>
                <a:cs typeface="Libre Baskerville"/>
                <a:sym typeface="Libre Baskerville"/>
              </a:rPr>
              <a:t>Freddie Gray had unaddressed disability issues that helped set him up for failure. “Before Freddie Gray was injured in police custody…his life was defined by failures in the classroom, run-ins with the law and an inability to focus on anything for very long.”</a:t>
            </a:r>
          </a:p>
          <a:p>
            <a:pPr marL="284679" lvl="0" rtl="0">
              <a:spcBef>
                <a:spcPts val="0"/>
              </a:spcBef>
              <a:buNone/>
            </a:pPr>
            <a:endParaRPr sz="18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84679" lvl="0" indent="-246579" rtl="0">
              <a:spcBef>
                <a:spcPts val="0"/>
              </a:spcBef>
              <a:buSzPct val="100000"/>
              <a:buFont typeface="Libre Baskerville"/>
              <a:buChar char="•"/>
            </a:pPr>
            <a:r>
              <a:rPr lang="en-US" sz="1800" u="sng">
                <a:solidFill>
                  <a:srgbClr val="0000FF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Executive Functioning Disorder</a:t>
            </a:r>
          </a:p>
        </p:txBody>
      </p:sp>
      <p:pic>
        <p:nvPicPr>
          <p:cNvPr id="314" name="Shape 314" descr="Freddie Gray wearing a red t-shirt sitting outside in front of row homes" title="Headshot of Freddie Gray"/>
          <p:cNvPicPr preferRelativeResize="0"/>
          <p:nvPr/>
        </p:nvPicPr>
        <p:blipFill rotWithShape="1">
          <a:blip r:embed="rId4">
            <a:alphaModFix/>
          </a:blip>
          <a:srcRect l="2061" r="2061"/>
          <a:stretch/>
        </p:blipFill>
        <p:spPr>
          <a:xfrm>
            <a:off x="4729766" y="1387776"/>
            <a:ext cx="4029900" cy="52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643699" y="284811"/>
            <a:ext cx="7987500" cy="244324"/>
          </a:xfrm>
          <a:prstGeom prst="rect">
            <a:avLst/>
          </a:prstGeom>
          <a:noFill/>
          <a:ln>
            <a:noFill/>
          </a:ln>
        </p:spPr>
        <p:txBody>
          <a:bodyPr wrap="square" lIns="80669" tIns="80669" rIns="80669" bIns="80669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 sz="2824" b="1" dirty="0">
                <a:solidFill>
                  <a:srgbClr val="FFFFFF"/>
                </a:solidFill>
                <a:latin typeface="Georgia" pitchFamily="18" charset="0"/>
                <a:ea typeface="Libre Baskerville"/>
                <a:cs typeface="Libre Baskerville"/>
                <a:sym typeface="Libre Baskerville"/>
              </a:rPr>
              <a:t>Criminal Justice Report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299846" y="1375302"/>
            <a:ext cx="4051588" cy="4370294"/>
          </a:xfrm>
          <a:prstGeom prst="rect">
            <a:avLst/>
          </a:prstGeom>
          <a:noFill/>
          <a:ln>
            <a:noFill/>
          </a:ln>
        </p:spPr>
        <p:txBody>
          <a:bodyPr wrap="square" lIns="80669" tIns="80669" rIns="80669" bIns="80669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2118" dirty="0" err="1">
                <a:latin typeface="Georgia" pitchFamily="18" charset="0"/>
                <a:ea typeface="Libre Baskerville"/>
                <a:cs typeface="Libre Baskerville"/>
                <a:sym typeface="Libre Baskerville"/>
              </a:rPr>
              <a:t>RespectAbility’s</a:t>
            </a:r>
            <a:r>
              <a:rPr lang="en-US" sz="2118" dirty="0">
                <a:latin typeface="Georgia" pitchFamily="18" charset="0"/>
                <a:ea typeface="Libre Baskerville"/>
                <a:cs typeface="Libre Baskerville"/>
                <a:sym typeface="Libre Baskerville"/>
              </a:rPr>
              <a:t> Criminal Justice Report helped lead to enthusiasm about new ESSA law to assess youth offenders for disabilities and get them needed IEPs and/or 504s. </a:t>
            </a:r>
          </a:p>
          <a:p>
            <a:pPr>
              <a:buClr>
                <a:srgbClr val="000000"/>
              </a:buClr>
            </a:pPr>
            <a:endParaRPr sz="2118" dirty="0">
              <a:latin typeface="Georgia" pitchFamily="18" charset="0"/>
              <a:ea typeface="Libre Baskerville"/>
              <a:cs typeface="Libre Baskerville"/>
              <a:sym typeface="Libre Baskerville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-US" sz="2118" u="sng" dirty="0">
                <a:solidFill>
                  <a:schemeClr val="hlink"/>
                </a:solidFill>
                <a:latin typeface="Georgia" pitchFamily="18" charset="0"/>
                <a:ea typeface="Libre Baskerville"/>
                <a:cs typeface="Libre Baskerville"/>
                <a:sym typeface="Libre Baskerville"/>
                <a:hlinkClick r:id="rId3"/>
              </a:rPr>
              <a:t>Criminal Justice Report PDF</a:t>
            </a:r>
          </a:p>
          <a:p>
            <a:pPr>
              <a:buClr>
                <a:srgbClr val="000000"/>
              </a:buClr>
            </a:pPr>
            <a:endParaRPr sz="2118" dirty="0">
              <a:latin typeface="Georgia" pitchFamily="18" charset="0"/>
              <a:ea typeface="Libre Baskerville"/>
              <a:cs typeface="Libre Baskerville"/>
              <a:sym typeface="Libre Baskerville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-US" sz="2118" u="sng" dirty="0">
                <a:solidFill>
                  <a:schemeClr val="hlink"/>
                </a:solidFill>
                <a:latin typeface="Georgia" pitchFamily="18" charset="0"/>
                <a:ea typeface="Libre Baskerville"/>
                <a:cs typeface="Libre Baskerville"/>
                <a:sym typeface="Libre Baskerville"/>
                <a:hlinkClick r:id="rId4"/>
              </a:rPr>
              <a:t>Video of Panel Discussion of Criminal Justice Reform on Capitol Hill </a:t>
            </a:r>
          </a:p>
          <a:p>
            <a:pPr>
              <a:buClr>
                <a:srgbClr val="000000"/>
              </a:buClr>
            </a:pPr>
            <a:endParaRPr sz="2118" dirty="0">
              <a:latin typeface="Georgia" pitchFamily="18" charset="0"/>
              <a:ea typeface="Libre Baskerville"/>
              <a:cs typeface="Libre Baskerville"/>
              <a:sym typeface="Libre Baskerville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-US" sz="2118" u="sng" dirty="0">
                <a:solidFill>
                  <a:schemeClr val="hlink"/>
                </a:solidFill>
                <a:latin typeface="Georgia" pitchFamily="18" charset="0"/>
                <a:ea typeface="Libre Baskerville"/>
                <a:cs typeface="Libre Baskerville"/>
                <a:sym typeface="Libre Baskerville"/>
                <a:hlinkClick r:id="rId5"/>
              </a:rPr>
              <a:t>Transcript of Panel Discussion</a:t>
            </a:r>
          </a:p>
          <a:p>
            <a:pPr>
              <a:buClr>
                <a:srgbClr val="000000"/>
              </a:buClr>
              <a:buSzPct val="25000"/>
            </a:pPr>
            <a:endParaRPr lang="en-US" sz="2118" u="sng" dirty="0">
              <a:solidFill>
                <a:schemeClr val="hlink"/>
              </a:solidFill>
              <a:latin typeface="Georgia" pitchFamily="18" charset="0"/>
              <a:ea typeface="Libre Baskerville"/>
              <a:cs typeface="Libre Baskerville"/>
              <a:sym typeface="Libre Baskerville"/>
              <a:hlinkClick r:id="rId5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-US" sz="2118" u="sng" dirty="0">
                <a:solidFill>
                  <a:schemeClr val="hlink"/>
                </a:solidFill>
                <a:latin typeface="Georgia" pitchFamily="18" charset="0"/>
                <a:ea typeface="Libre Baskerville"/>
                <a:cs typeface="Libre Baskerville"/>
                <a:sym typeface="Libre Baskerville"/>
                <a:hlinkClick r:id="rId6"/>
              </a:rPr>
              <a:t>PBS </a:t>
            </a:r>
            <a:r>
              <a:rPr lang="en-US" sz="2118" u="sng" dirty="0" err="1">
                <a:solidFill>
                  <a:schemeClr val="hlink"/>
                </a:solidFill>
                <a:latin typeface="Georgia" pitchFamily="18" charset="0"/>
                <a:ea typeface="Libre Baskerville"/>
                <a:cs typeface="Libre Baskerville"/>
                <a:sym typeface="Libre Baskerville"/>
                <a:hlinkClick r:id="rId6"/>
              </a:rPr>
              <a:t>NewsHour</a:t>
            </a:r>
            <a:r>
              <a:rPr lang="en-US" sz="2118" u="sng" dirty="0">
                <a:solidFill>
                  <a:schemeClr val="hlink"/>
                </a:solidFill>
                <a:latin typeface="Georgia" pitchFamily="18" charset="0"/>
                <a:ea typeface="Libre Baskerville"/>
                <a:cs typeface="Libre Baskerville"/>
                <a:sym typeface="Libre Baskerville"/>
                <a:hlinkClick r:id="rId6"/>
              </a:rPr>
              <a:t> on our Report</a:t>
            </a:r>
            <a:endParaRPr lang="en-US" sz="2118" u="sng" dirty="0">
              <a:solidFill>
                <a:schemeClr val="hlink"/>
              </a:solidFill>
              <a:latin typeface="Georgia" pitchFamily="18" charset="0"/>
              <a:ea typeface="Libre Baskerville"/>
              <a:cs typeface="Libre Baskerville"/>
              <a:sym typeface="Libre Baskerville"/>
              <a:hlinkClick r:id="rId5"/>
            </a:endParaRPr>
          </a:p>
          <a:p>
            <a:pPr>
              <a:buClr>
                <a:srgbClr val="000000"/>
              </a:buClr>
            </a:pPr>
            <a:endParaRPr sz="2118" dirty="0">
              <a:latin typeface="Georgia" pitchFamily="18" charset="0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55" name="Shape 255" descr="Screen Shot 2017-10-02 at 10.11.30 AM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7449" y="1436294"/>
            <a:ext cx="4166980" cy="500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8527519" y="6537119"/>
            <a:ext cx="2041147" cy="2461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buClr>
                <a:srgbClr val="888888"/>
              </a:buClr>
              <a:buSzPct val="25000"/>
            </a:pPr>
            <a:fld id="{00000000-1234-1234-1234-123412341234}" type="slidenum">
              <a:rPr lang="en-US" sz="1235"/>
              <a:pPr>
                <a:buClr>
                  <a:srgbClr val="888888"/>
                </a:buClr>
                <a:buSzPct val="25000"/>
              </a:pPr>
              <a:t>21</a:t>
            </a:fld>
            <a:endParaRPr lang="en-US" sz="1235"/>
          </a:p>
        </p:txBody>
      </p:sp>
    </p:spTree>
    <p:extLst>
      <p:ext uri="{BB962C8B-B14F-4D97-AF65-F5344CB8AC3E}">
        <p14:creationId xmlns:p14="http://schemas.microsoft.com/office/powerpoint/2010/main" val="4006679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000" cy="2769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  <p:sp>
        <p:nvSpPr>
          <p:cNvPr id="321" name="Shape 321"/>
          <p:cNvSpPr txBox="1"/>
          <p:nvPr/>
        </p:nvSpPr>
        <p:spPr>
          <a:xfrm>
            <a:off x="133350" y="1504950"/>
            <a:ext cx="4307400" cy="42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plurality of students with disabilities see going to school or college as a means of j0b attainment.  </a:t>
            </a:r>
          </a:p>
          <a:p>
            <a:pPr marL="285750" marR="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Shape 322" descr="Yellow diamond sign with the words, &quot;college bound&quot; in the middle with an arrow underneath the words." title="From College to Care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014" y="1713464"/>
            <a:ext cx="4583086" cy="420631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2284700" y="81694"/>
            <a:ext cx="6593400" cy="88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From College to Careers…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000" cy="2769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  <p:pic>
        <p:nvPicPr>
          <p:cNvPr id="338" name="Shape 338" descr="Young man in a black cap and gown sitting in a wheelchair. He is holding up his diploma. " title="Disability issues are education issues "/>
          <p:cNvPicPr preferRelativeResize="0"/>
          <p:nvPr/>
        </p:nvPicPr>
        <p:blipFill rotWithShape="1">
          <a:blip r:embed="rId3">
            <a:alphaModFix/>
          </a:blip>
          <a:srcRect l="35116" r="13579"/>
          <a:stretch/>
        </p:blipFill>
        <p:spPr>
          <a:xfrm>
            <a:off x="152400" y="1360425"/>
            <a:ext cx="3261074" cy="51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4026671" y="212394"/>
            <a:ext cx="4924800" cy="7838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Disability Issues </a:t>
            </a:r>
            <a:r>
              <a:rPr lang="en-US" sz="2800" b="1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are </a:t>
            </a:r>
            <a:r>
              <a:rPr lang="en-US" sz="28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Education Issues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3409271" y="1462200"/>
            <a:ext cx="5542200" cy="4931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Clr>
                <a:srgbClr val="000000"/>
              </a:buClr>
              <a:buSzPct val="101285"/>
              <a:buChar char="•"/>
            </a:pPr>
            <a:r>
              <a:rPr lang="en-US" sz="2127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Disabilities are both visible and invisible, and do not discriminate on race, ethnicity, gender or socioeconomic status.</a:t>
            </a:r>
          </a:p>
          <a:p>
            <a:pPr marL="285750" lvl="0" indent="-150685" rtl="0">
              <a:spcBef>
                <a:spcPts val="425"/>
              </a:spcBef>
              <a:buNone/>
            </a:pPr>
            <a:endParaRPr sz="2127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lvl="0" indent="-285750" rtl="0">
              <a:spcBef>
                <a:spcPts val="425"/>
              </a:spcBef>
              <a:buClr>
                <a:srgbClr val="000000"/>
              </a:buClr>
              <a:buSzPct val="101285"/>
              <a:buChar char="•"/>
            </a:pPr>
            <a:r>
              <a:rPr lang="en-US" sz="2127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While they currently have the lowest rate of post-secondary attainment, individuals with disabilities have the desire and capacity to succeed.</a:t>
            </a:r>
          </a:p>
          <a:p>
            <a:pPr marL="285750" lvl="0" indent="-150685" rtl="0">
              <a:spcBef>
                <a:spcPts val="425"/>
              </a:spcBef>
              <a:buNone/>
            </a:pPr>
            <a:endParaRPr sz="2127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rtl="0">
              <a:spcBef>
                <a:spcPts val="425"/>
              </a:spcBef>
              <a:buClr>
                <a:srgbClr val="000000"/>
              </a:buClr>
              <a:buSzPct val="101285"/>
              <a:buChar char="•"/>
            </a:pPr>
            <a:r>
              <a:rPr lang="en-US" sz="2127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By investing in students with disabilities, </a:t>
            </a:r>
            <a:r>
              <a:rPr lang="en-US" sz="2127" dirty="0">
                <a:latin typeface="Georgia"/>
                <a:ea typeface="Georgia"/>
                <a:cs typeface="Georgia"/>
                <a:sym typeface="Georgia"/>
              </a:rPr>
              <a:t>you </a:t>
            </a:r>
            <a:r>
              <a:rPr lang="en-US" sz="2127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enable more students to achieve degrees, certificates, and other credentials.</a:t>
            </a:r>
          </a:p>
          <a:p>
            <a:pPr marL="285750" lvl="0" indent="-150685" rtl="0">
              <a:spcBef>
                <a:spcPts val="425"/>
              </a:spcBef>
              <a:buNone/>
            </a:pPr>
            <a:endParaRPr sz="2127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lvl="0" indent="-150685" rtl="0">
              <a:spcBef>
                <a:spcPts val="425"/>
              </a:spcBef>
              <a:buNone/>
            </a:pPr>
            <a:endParaRPr sz="2127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lvl="0" indent="-150685" rtl="0">
              <a:spcBef>
                <a:spcPts val="425"/>
              </a:spcBef>
              <a:buNone/>
            </a:pPr>
            <a:endParaRPr sz="2127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lvl="0" indent="-150685" rtl="0">
              <a:spcBef>
                <a:spcPts val="425"/>
              </a:spcBef>
              <a:buNone/>
            </a:pPr>
            <a:endParaRPr sz="2127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lvl="0" indent="-150685" rtl="0">
              <a:spcBef>
                <a:spcPts val="425"/>
              </a:spcBef>
              <a:buNone/>
            </a:pPr>
            <a:endParaRPr sz="2127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lvl="0" indent="-150685" rtl="0">
              <a:spcBef>
                <a:spcPts val="425"/>
              </a:spcBef>
              <a:buNone/>
            </a:pPr>
            <a:endParaRPr sz="2127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lvl="0" indent="-150685" rtl="0">
              <a:spcBef>
                <a:spcPts val="425"/>
              </a:spcBef>
              <a:buNone/>
            </a:pPr>
            <a:endParaRPr sz="2127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425"/>
              </a:spcBef>
              <a:buNone/>
            </a:pPr>
            <a:endParaRPr sz="2127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425"/>
              </a:spcBef>
              <a:buNone/>
            </a:pPr>
            <a:endParaRPr sz="2127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425"/>
              </a:spcBef>
              <a:buNone/>
            </a:pPr>
            <a:endParaRPr sz="2127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1943725" y="273300"/>
            <a:ext cx="6781800" cy="554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Desire to Work </a:t>
            </a: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788849"/>
            <a:ext cx="8154590" cy="4444427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121297" y="1295400"/>
            <a:ext cx="3693003" cy="1190847"/>
          </a:xfrm>
          <a:prstGeom prst="rect">
            <a:avLst/>
          </a:prstGeom>
          <a:noFill/>
          <a:ln>
            <a:noFill/>
          </a:ln>
        </p:spPr>
        <p:txBody>
          <a:bodyPr wrap="square" lIns="82025" tIns="41025" rIns="82025" bIns="41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majority of students see going to school or college as a means of job attainment.  </a:t>
            </a:r>
          </a:p>
          <a:p>
            <a:pPr marL="256402" marR="0" lvl="0" indent="-25640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121297" y="6530228"/>
            <a:ext cx="8229023" cy="4062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 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https://kesslerfoundation.org/kfsurvey15</a:t>
            </a:r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7825"/>
            <a:ext cx="9144001" cy="53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/>
        </p:nvSpPr>
        <p:spPr>
          <a:xfrm>
            <a:off x="1696400" y="104550"/>
            <a:ext cx="7651200" cy="76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Successful Transition is Necessary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8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000" cy="2769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  <p:pic>
        <p:nvPicPr>
          <p:cNvPr id="382" name="Shape 382" descr="Woman smiling towards camera while in a wheelchair" title="Only 1 in 3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96" y="1186583"/>
            <a:ext cx="8871045" cy="560240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/>
          <p:nvPr/>
        </p:nvSpPr>
        <p:spPr>
          <a:xfrm>
            <a:off x="5092975" y="76200"/>
            <a:ext cx="4931100" cy="10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Only 1 in 3…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000" cy="2769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  <p:sp>
        <p:nvSpPr>
          <p:cNvPr id="373" name="Shape 373"/>
          <p:cNvSpPr txBox="1"/>
          <p:nvPr/>
        </p:nvSpPr>
        <p:spPr>
          <a:xfrm>
            <a:off x="1733266" y="363901"/>
            <a:ext cx="7056934" cy="550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People with Disabilities Need Jobs </a:t>
            </a:r>
          </a:p>
          <a:p>
            <a:pPr lvl="0" algn="r" rtl="0">
              <a:spcBef>
                <a:spcPts val="0"/>
              </a:spcBef>
              <a:buNone/>
            </a:pPr>
            <a:endParaRPr lang="en-US" sz="2800" b="1" dirty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0" y="1246363"/>
            <a:ext cx="4914000" cy="3871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Baskerville"/>
              <a:buChar char="●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Only 34% of people with disabilities aged 18 to 64 are employed.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Baskerville"/>
              <a:buChar char="●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9,850,966 people with disabilities aged 18 to 64 receive government benefits. Most want jobs &amp; independence.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ibre Baskerville"/>
              <a:buChar char="●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2012,US’s total expenditure on SSDI benefits was $127,941,612.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i="0" u="none" strike="noStrike" cap="none" baseline="30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75" name="Shape 375" descr="An African American woman with her young African American son who has a disability. Both are coloring on a table." title="Mother and son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4250" y="2637152"/>
            <a:ext cx="4015950" cy="249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000" cy="2769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  <p:pic>
        <p:nvPicPr>
          <p:cNvPr id="390" name="Shape 390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437300"/>
            <a:ext cx="8026290" cy="4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 descr="Bar graph showing that those with disabilities are less likely to be employed than those without by race. " title="Employment rates  between people with  and without disabilities"/>
          <p:cNvSpPr txBox="1"/>
          <p:nvPr/>
        </p:nvSpPr>
        <p:spPr>
          <a:xfrm>
            <a:off x="3940922" y="0"/>
            <a:ext cx="49635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Employment Rates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Between People With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and Without Disabilities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Shape 4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981452"/>
            <a:ext cx="9144001" cy="53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/>
        </p:nvSpPr>
        <p:spPr>
          <a:xfrm>
            <a:off x="2388093" y="104525"/>
            <a:ext cx="6631620" cy="8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800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Apprenticeships Are Needed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705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8102"/>
            <a:ext cx="9133898" cy="463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6705100" y="159175"/>
            <a:ext cx="2927700" cy="80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1-in-5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Shape 385" descr="White: 10.1% Women: 15.3% African Americans: 26.2% Hispanic Americans: 23.6% People with Disabilities: 28.5%" title="Poverty rate by race, ethnicity, gender and disability, 20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4000"/>
            <a:ext cx="8229600" cy="45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1145775" y="116475"/>
            <a:ext cx="8931900" cy="8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PwDs are the Poorest of the Poor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664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Shape 410" descr="The employment percentage varies greatly depending on the specific type of disability and needs to be addressed as such.   Hearing: 50.7% Vision: 40.2% Cognitive: 24.2% Ambulatory: 24.2% Self-Care: 15.4% Independent Living: 15.9%" title="Employment Percentage by Type of Disability, Ages 18-64, 20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524000"/>
            <a:ext cx="78486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/>
        </p:nvSpPr>
        <p:spPr>
          <a:xfrm>
            <a:off x="1193675" y="176325"/>
            <a:ext cx="8907900" cy="85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National Employment Rates by Disability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840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000" cy="2769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 dirty="0"/>
          </a:p>
        </p:txBody>
      </p:sp>
      <p:pic>
        <p:nvPicPr>
          <p:cNvPr id="408" name="Shape 4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9200"/>
            <a:ext cx="9144001" cy="52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/>
          <p:nvPr/>
        </p:nvSpPr>
        <p:spPr>
          <a:xfrm>
            <a:off x="2639683" y="0"/>
            <a:ext cx="6580517" cy="114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the right things are done, 70% are able to work!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3205299" y="398804"/>
            <a:ext cx="57714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16" tIns="45698" rIns="91416" bIns="45698" anchor="t" anchorCtr="0">
            <a:noAutofit/>
          </a:bodyPr>
          <a:lstStyle/>
          <a:p>
            <a:pPr indent="-44450" algn="r">
              <a:buClr>
                <a:srgbClr val="FFFFFF"/>
              </a:buClr>
              <a:buSzPct val="25000"/>
            </a:pPr>
            <a:endParaRPr lang="en-US" sz="2400" b="1" dirty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952213" y="3147095"/>
            <a:ext cx="1662067" cy="523220"/>
          </a:xfrm>
          <a:prstGeom prst="rect">
            <a:avLst/>
          </a:prstGeom>
          <a:noFill/>
          <a:ln>
            <a:noFill/>
          </a:ln>
        </p:spPr>
        <p:txBody>
          <a:bodyPr wrap="square" lIns="91316" tIns="45650" rIns="91316" bIns="45650" anchor="t" anchorCtr="0">
            <a:noAutofit/>
          </a:bodyPr>
          <a:lstStyle/>
          <a:p>
            <a:pPr indent="-22225" algn="ctr">
              <a:buClr>
                <a:srgbClr val="000000"/>
              </a:buClr>
              <a:buSzPct val="25000"/>
            </a:pPr>
            <a:r>
              <a:rPr lang="en-US" sz="1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Derrick Coleman: Deaf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5372261" y="5538123"/>
            <a:ext cx="1760123" cy="523220"/>
          </a:xfrm>
          <a:prstGeom prst="rect">
            <a:avLst/>
          </a:prstGeom>
          <a:noFill/>
          <a:ln>
            <a:noFill/>
          </a:ln>
        </p:spPr>
        <p:txBody>
          <a:bodyPr wrap="square" lIns="91316" tIns="45650" rIns="91316" bIns="45650" anchor="t" anchorCtr="0">
            <a:noAutofit/>
          </a:bodyPr>
          <a:lstStyle/>
          <a:p>
            <a:pPr indent="-22225" algn="ctr">
              <a:buClr>
                <a:srgbClr val="000000"/>
              </a:buClr>
              <a:buSzPct val="25000"/>
            </a:pPr>
            <a:r>
              <a:rPr lang="en-US" sz="1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Richard Branson: Dyslexia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1836530" y="5555283"/>
            <a:ext cx="1608153" cy="523220"/>
          </a:xfrm>
          <a:prstGeom prst="rect">
            <a:avLst/>
          </a:prstGeom>
          <a:noFill/>
          <a:ln>
            <a:noFill/>
          </a:ln>
        </p:spPr>
        <p:txBody>
          <a:bodyPr wrap="square" lIns="91316" tIns="45650" rIns="91316" bIns="45650" anchor="t" anchorCtr="0">
            <a:noAutofit/>
          </a:bodyPr>
          <a:lstStyle/>
          <a:p>
            <a:pPr indent="-22225" algn="ctr">
              <a:buClr>
                <a:srgbClr val="000000"/>
              </a:buClr>
              <a:buSzPct val="25000"/>
            </a:pPr>
            <a:r>
              <a:rPr lang="en-US" sz="1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Harriet Tubman: Seizures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2804029" y="3197911"/>
            <a:ext cx="1532576" cy="523220"/>
          </a:xfrm>
          <a:prstGeom prst="rect">
            <a:avLst/>
          </a:prstGeom>
          <a:noFill/>
          <a:ln>
            <a:noFill/>
          </a:ln>
        </p:spPr>
        <p:txBody>
          <a:bodyPr wrap="square" lIns="91316" tIns="45650" rIns="91316" bIns="45650" anchor="t" anchorCtr="0">
            <a:noAutofit/>
          </a:bodyPr>
          <a:lstStyle/>
          <a:p>
            <a:pPr indent="-22225" algn="ctr">
              <a:buClr>
                <a:srgbClr val="000000"/>
              </a:buClr>
              <a:buSzPct val="25000"/>
            </a:pPr>
            <a:r>
              <a:rPr lang="en-US" sz="1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Stephen Hawking: ALS</a:t>
            </a:r>
          </a:p>
        </p:txBody>
      </p:sp>
      <p:pic>
        <p:nvPicPr>
          <p:cNvPr id="344" name="Shape 344" descr="Coleman is wearing his Seattle Seahawks jersey, and running while carrying a football."/>
          <p:cNvPicPr preferRelativeResize="0"/>
          <p:nvPr/>
        </p:nvPicPr>
        <p:blipFill rotWithShape="1">
          <a:blip r:embed="rId3">
            <a:alphaModFix/>
          </a:blip>
          <a:srcRect l="25027" t="18" r="19580" b="-18"/>
          <a:stretch/>
        </p:blipFill>
        <p:spPr>
          <a:xfrm>
            <a:off x="1020877" y="1680564"/>
            <a:ext cx="1438355" cy="145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 descr="Stephen Hawking in his wheelchair. He has his mic on the left side of his face and wearing a dark shirt. His wheelchair has the computer screen in front of him. In addition,  he does have short brown hair."/>
          <p:cNvPicPr preferRelativeResize="0"/>
          <p:nvPr/>
        </p:nvPicPr>
        <p:blipFill rotWithShape="1">
          <a:blip r:embed="rId4">
            <a:alphaModFix/>
          </a:blip>
          <a:srcRect b="25371"/>
          <a:stretch/>
        </p:blipFill>
        <p:spPr>
          <a:xfrm>
            <a:off x="2804034" y="1683800"/>
            <a:ext cx="1460407" cy="145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 descr="Richard has long blonde hair with a kept beard. He is wearing a black suit and white button down shirt with the top button unbottoned."/>
          <p:cNvPicPr preferRelativeResize="0"/>
          <p:nvPr/>
        </p:nvPicPr>
        <p:blipFill rotWithShape="1">
          <a:blip r:embed="rId5">
            <a:alphaModFix/>
          </a:blip>
          <a:srcRect t="7922" b="25125"/>
          <a:stretch/>
        </p:blipFill>
        <p:spPr>
          <a:xfrm>
            <a:off x="5492411" y="4024243"/>
            <a:ext cx="1459751" cy="146950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6443624" y="3143604"/>
            <a:ext cx="1410813" cy="738664"/>
          </a:xfrm>
          <a:prstGeom prst="rect">
            <a:avLst/>
          </a:prstGeom>
          <a:noFill/>
          <a:ln>
            <a:noFill/>
          </a:ln>
        </p:spPr>
        <p:txBody>
          <a:bodyPr wrap="square" lIns="91316" tIns="45650" rIns="91316" bIns="45650" anchor="t" anchorCtr="0">
            <a:noAutofit/>
          </a:bodyPr>
          <a:lstStyle/>
          <a:p>
            <a:pPr indent="-22225" algn="ctr">
              <a:buClr>
                <a:srgbClr val="000000"/>
              </a:buClr>
              <a:buSzPct val="25000"/>
            </a:pPr>
            <a:r>
              <a:rPr lang="en-US" sz="1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Ludwig van Beethoven: Deaf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3518390" y="5562483"/>
            <a:ext cx="1974023" cy="523220"/>
          </a:xfrm>
          <a:prstGeom prst="rect">
            <a:avLst/>
          </a:prstGeom>
          <a:noFill/>
          <a:ln>
            <a:noFill/>
          </a:ln>
        </p:spPr>
        <p:txBody>
          <a:bodyPr wrap="square" lIns="91316" tIns="45650" rIns="91316" bIns="45650" anchor="t" anchorCtr="0">
            <a:noAutofit/>
          </a:bodyPr>
          <a:lstStyle/>
          <a:p>
            <a:pPr indent="-22225" algn="ctr">
              <a:buClr>
                <a:srgbClr val="000000"/>
              </a:buClr>
              <a:buSzPct val="25000"/>
            </a:pPr>
            <a:r>
              <a:rPr lang="en-US" sz="1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Albert Einstein:</a:t>
            </a:r>
          </a:p>
          <a:p>
            <a:pPr indent="-22225" algn="ctr">
              <a:buClr>
                <a:srgbClr val="000000"/>
              </a:buClr>
              <a:buSzPct val="25000"/>
            </a:pPr>
            <a:r>
              <a:rPr lang="en-US" sz="1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Autism?</a:t>
            </a:r>
          </a:p>
        </p:txBody>
      </p:sp>
      <p:pic>
        <p:nvPicPr>
          <p:cNvPr id="349" name="Shape 349" descr="Peter Orfalea is smiling. He is wearing a suit with a white shirt and a yellow tie. He is balding with short grey hairs."/>
          <p:cNvPicPr preferRelativeResize="0"/>
          <p:nvPr/>
        </p:nvPicPr>
        <p:blipFill rotWithShape="1">
          <a:blip r:embed="rId6">
            <a:alphaModFix/>
          </a:blip>
          <a:srcRect l="27739" b="3634"/>
          <a:stretch/>
        </p:blipFill>
        <p:spPr>
          <a:xfrm>
            <a:off x="4627959" y="1683787"/>
            <a:ext cx="1463040" cy="146331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4627974" y="3181397"/>
            <a:ext cx="1537697" cy="738664"/>
          </a:xfrm>
          <a:prstGeom prst="rect">
            <a:avLst/>
          </a:prstGeom>
          <a:noFill/>
          <a:ln>
            <a:noFill/>
          </a:ln>
        </p:spPr>
        <p:txBody>
          <a:bodyPr wrap="square" lIns="91316" tIns="45650" rIns="91316" bIns="45650" anchor="t" anchorCtr="0">
            <a:noAutofit/>
          </a:bodyPr>
          <a:lstStyle/>
          <a:p>
            <a:pPr indent="-22225" algn="ctr">
              <a:buClr>
                <a:srgbClr val="000000"/>
              </a:buClr>
              <a:buSzPct val="25000"/>
            </a:pPr>
            <a:r>
              <a:rPr lang="en-US" sz="1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Peter Orfalea: ADD/ADHD &amp; Dyslexia</a:t>
            </a:r>
          </a:p>
        </p:txBody>
      </p:sp>
      <p:pic>
        <p:nvPicPr>
          <p:cNvPr id="351" name="Shape 351" descr="A painting of a man with unkept grey hair. He looks rather serious. He has a white collar and red tie with a blue jacke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43624" y="1680563"/>
            <a:ext cx="146304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 descr="Harriet Tubman wearing a scarf on her head. She is wearing a blue shirt. There are trees in the background."/>
          <p:cNvPicPr preferRelativeResize="0"/>
          <p:nvPr/>
        </p:nvPicPr>
        <p:blipFill rotWithShape="1">
          <a:blip r:embed="rId8">
            <a:alphaModFix/>
          </a:blip>
          <a:srcRect l="25007" t="12454" r="28079" b="40345"/>
          <a:stretch/>
        </p:blipFill>
        <p:spPr>
          <a:xfrm>
            <a:off x="1912983" y="4024244"/>
            <a:ext cx="1463040" cy="1471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 descr="An older gentleman with unruly hair and a mustache. A black and white picture. He has a grey suit and white shirt on. "/>
          <p:cNvPicPr preferRelativeResize="0"/>
          <p:nvPr/>
        </p:nvPicPr>
        <p:blipFill rotWithShape="1">
          <a:blip r:embed="rId9">
            <a:alphaModFix/>
          </a:blip>
          <a:srcRect l="1300" t="7417" r="443" b="13498"/>
          <a:stretch/>
        </p:blipFill>
        <p:spPr>
          <a:xfrm>
            <a:off x="3741517" y="4024246"/>
            <a:ext cx="1460115" cy="14646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28877A-25EC-42E8-8407-372C94B7C91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 rtl="0"/>
            <a:r>
              <a:rPr lang="en-US" sz="2400" b="1" i="0" dirty="0">
                <a:solidFill>
                  <a:srgbClr val="FFFFFF"/>
                </a:solidFill>
                <a:effectLst/>
                <a:latin typeface="Libre Baskerville" panose="020B0604020202020204" charset="0"/>
                <a:ea typeface="Libre Baskerville" panose="020B0604020202020204" charset="0"/>
                <a:cs typeface="Libre Baskerville" panose="020B0604020202020204" charset="0"/>
              </a:rPr>
              <a:t>Role Models with Disabilities</a:t>
            </a:r>
            <a:endParaRPr lang="en-US" dirty="0">
              <a:effectLst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39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8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2266666" y="176283"/>
            <a:ext cx="65664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3000" b="1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Resources/Contact Information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14591" y="1295400"/>
            <a:ext cx="9129409" cy="5410200"/>
          </a:xfrm>
          <a:prstGeom prst="rect">
            <a:avLst/>
          </a:prstGeom>
          <a:noFill/>
          <a:ln>
            <a:noFill/>
          </a:ln>
        </p:spPr>
        <p:txBody>
          <a:bodyPr wrap="square" lIns="91275" tIns="45625" rIns="91275" bIns="45625" anchor="t" anchorCtr="0">
            <a:noAutofit/>
          </a:bodyPr>
          <a:lstStyle/>
          <a:p>
            <a:pPr marL="0" marR="0" lvl="0" indent="12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ibre Baskerville"/>
              <a:buChar char="❖"/>
            </a:pPr>
            <a:r>
              <a:rPr lang="en-US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StateData</a:t>
            </a:r>
            <a:r>
              <a:rPr lang="en-US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The National Report on Employment Services and Outcomes, 2015 (data from 2014)</a:t>
            </a:r>
          </a:p>
          <a:p>
            <a:pPr marL="0" marR="0" lvl="0" indent="127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Libre Baskerville"/>
              <a:buChar char="❖"/>
            </a:pPr>
            <a:r>
              <a:rPr lang="en-US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2015 Disability Status Report United States, Cornell University, 2015: </a:t>
            </a:r>
            <a:r>
              <a:rPr lang="en-US" u="sng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www.disabilitystatistics.org</a:t>
            </a:r>
          </a:p>
          <a:p>
            <a:pPr marL="0" marR="0" lvl="0" indent="127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Libre Baskerville"/>
              <a:buChar char="❖"/>
            </a:pPr>
            <a:r>
              <a:rPr lang="en-US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Fedspending</a:t>
            </a:r>
            <a:r>
              <a:rPr lang="en-US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</a:t>
            </a:r>
            <a:r>
              <a:rPr lang="en-US" u="sng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www.fedspending.org</a:t>
            </a:r>
          </a:p>
          <a:p>
            <a:pPr marL="0" marR="0" lvl="0" indent="127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Libre Baskerville"/>
              <a:buChar char="❖"/>
            </a:pPr>
            <a:r>
              <a:rPr lang="en-US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Project SEARCH: </a:t>
            </a:r>
            <a:r>
              <a:rPr lang="en-US" u="sng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5"/>
              </a:rPr>
              <a:t>www.projectsearch.us</a:t>
            </a:r>
          </a:p>
          <a:p>
            <a:pPr marL="0" marR="0" lvl="0" indent="127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Libre Baskerville"/>
              <a:buChar char="❖"/>
            </a:pPr>
            <a:r>
              <a:rPr lang="en-US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Job Accommodation Network: </a:t>
            </a:r>
            <a:r>
              <a:rPr lang="en-US" u="sng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6"/>
              </a:rPr>
              <a:t>https://askjan.org/</a:t>
            </a:r>
          </a:p>
          <a:p>
            <a:pPr marL="0" marR="0" lvl="0" indent="127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Libre Baskerville"/>
              <a:buChar char="❖"/>
            </a:pPr>
            <a:r>
              <a:rPr lang="en-US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State Vocational Rehabilitation Agency: </a:t>
            </a:r>
            <a:r>
              <a:rPr lang="en-US" u="sng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7"/>
              </a:rPr>
              <a:t>http://wdcrobcolp01.ed.gov/Programs/EROD/org_list.cfm?category_cd=SVR</a:t>
            </a:r>
          </a:p>
          <a:p>
            <a:pPr marL="0" marR="0" lvl="0" indent="127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Libre Baskerville"/>
              <a:buChar char="❖"/>
            </a:pPr>
            <a:r>
              <a:rPr lang="en-US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RespectAbilityUSA</a:t>
            </a:r>
            <a:r>
              <a:rPr lang="en-US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</a:t>
            </a:r>
            <a:r>
              <a:rPr lang="en-US" u="sng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8"/>
              </a:rPr>
              <a:t>www.respectabilityusa.org</a:t>
            </a:r>
          </a:p>
          <a:p>
            <a:pPr marL="0" marR="0" lvl="0" indent="127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Libre Baskerville"/>
              <a:buChar char="❖"/>
            </a:pPr>
            <a:r>
              <a:rPr lang="en-US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Selected Economic Characteristics for Civilian Noninstitutionalized Population by Disability Status, 2011-2015 ACS (focused on Long Beach)  </a:t>
            </a:r>
            <a:r>
              <a:rPr lang="en-US" u="sng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9"/>
              </a:rPr>
              <a:t>http://bit.ly/LBDisabilityjobs</a:t>
            </a:r>
          </a:p>
          <a:p>
            <a:pPr marL="0" marR="0" lvl="0" indent="127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Libre Baskerville"/>
              <a:buChar char="❖"/>
            </a:pPr>
            <a:r>
              <a:rPr lang="en-US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Local Disability Data for Planners (focused on Montgomery County) </a:t>
            </a:r>
            <a:r>
              <a:rPr lang="en-US" u="sng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10"/>
              </a:rPr>
              <a:t>http://bit.ly/MontgomeryCountydisabilityjobs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 dirty="0">
              <a:solidFill>
                <a:srgbClr val="00009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1600" b="1" dirty="0">
                <a:solidFill>
                  <a:srgbClr val="00009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Jennifer Laszlo Mizrahi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1600" b="1" u="sng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11"/>
              </a:rPr>
              <a:t>www.RespectAbility.org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1600" b="1" dirty="0">
                <a:solidFill>
                  <a:srgbClr val="00009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Cell: (202) 365-0787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1600" b="1" u="sng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12"/>
              </a:rPr>
              <a:t>JenniferM@RespectAbility.org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1600" b="1" dirty="0">
                <a:solidFill>
                  <a:srgbClr val="00009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Twitter: </a:t>
            </a:r>
            <a:r>
              <a:rPr lang="en-US" sz="1600" b="1" u="sng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@</a:t>
            </a:r>
            <a:r>
              <a:rPr lang="en-US" sz="1600" b="1" u="sng" dirty="0" err="1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respect_ability</a:t>
            </a:r>
            <a:r>
              <a:rPr lang="en-US" sz="1600" b="1" u="sng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1600" b="1" dirty="0">
                <a:solidFill>
                  <a:srgbClr val="00009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Facebook: </a:t>
            </a:r>
            <a:r>
              <a:rPr lang="en-US" sz="1600" b="1" u="sng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13"/>
              </a:rPr>
              <a:t>https://www.facebook.com/RespectAbilityUSA</a:t>
            </a:r>
            <a:endParaRPr sz="1600" b="1" dirty="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200" b="1" dirty="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200" b="1" dirty="0">
              <a:solidFill>
                <a:srgbClr val="00009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200" b="1" dirty="0">
              <a:solidFill>
                <a:srgbClr val="00009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200" b="1" dirty="0">
              <a:solidFill>
                <a:srgbClr val="00009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b="1" dirty="0">
              <a:solidFill>
                <a:srgbClr val="00009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b="1" dirty="0">
              <a:solidFill>
                <a:srgbClr val="00009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b="1" dirty="0">
              <a:solidFill>
                <a:srgbClr val="00009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b="1" dirty="0">
              <a:solidFill>
                <a:srgbClr val="00009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b="1" dirty="0">
              <a:solidFill>
                <a:srgbClr val="00009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9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u="sng" dirty="0">
              <a:solidFill>
                <a:schemeClr val="hlink"/>
              </a:solidFill>
              <a:latin typeface="Libre Baskerville"/>
              <a:ea typeface="Libre Baskerville"/>
              <a:cs typeface="Libre Baskerville"/>
              <a:sym typeface="Libre Baskerville"/>
              <a:hlinkClick r:id="rId8"/>
            </a:endParaRPr>
          </a:p>
          <a:p>
            <a:pPr marL="0" marR="0" lvl="0" indent="0" algn="l" rtl="0">
              <a:spcBef>
                <a:spcPts val="480"/>
              </a:spcBef>
              <a:buNone/>
            </a:pPr>
            <a:endParaRPr u="sng" dirty="0">
              <a:solidFill>
                <a:schemeClr val="hlink"/>
              </a:solidFill>
              <a:latin typeface="Libre Baskerville"/>
              <a:ea typeface="Libre Baskerville"/>
              <a:cs typeface="Libre Baskerville"/>
              <a:sym typeface="Libre Baskerville"/>
              <a:hlinkClick r:id="rId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470572" y="365600"/>
            <a:ext cx="8991600" cy="82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-US" sz="4200" dirty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7900"/>
            <a:ext cx="9144001" cy="508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8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62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86195" y="1361953"/>
            <a:ext cx="4509900" cy="529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Disability</a:t>
            </a:r>
            <a:r>
              <a:rPr lang="en-US" sz="180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can be physical (i.e. </a:t>
            </a:r>
            <a:br>
              <a:rPr lang="en-US" sz="180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180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vision, hearing, mobility), cognitive, intellectual, mental, sensory, developmental or some combination of these that substantially limits one or more major life activity. </a:t>
            </a: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Noto Sans Symbols"/>
              <a:buNone/>
            </a:pPr>
            <a:endParaRPr sz="180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The Americans with Disabilities</a:t>
            </a:r>
            <a:br>
              <a:rPr lang="en-US"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Act of 1990 (ADA</a:t>
            </a:r>
            <a:r>
              <a:rPr lang="en-US" sz="180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 prohibits discrimination and ensures equal opportunity for persons with disabilities in employment, state and local government services, public accommodations, commercial facilities and transportation.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4294967295"/>
          </p:nvPr>
        </p:nvSpPr>
        <p:spPr>
          <a:xfrm>
            <a:off x="4724400" y="1396325"/>
            <a:ext cx="44196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Accommodation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is any change in the school or work environment or in the way things are done that enables an individual with a disability to enjoy equal access and treatment.</a:t>
            </a:r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80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80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Ableism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is discrimination in favor of able-bodied people; the belief that that people who have disabilities are somehow less human, less valuable, and less capable than others.</a:t>
            </a: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Noto Sans Symbols"/>
              <a:buNone/>
            </a:pPr>
            <a:endParaRPr sz="180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846575" y="152400"/>
            <a:ext cx="8907900" cy="8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Terms: Disability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78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1579562" y="5906769"/>
            <a:ext cx="5562600" cy="7121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Annual Disability Statistics Compendium</a:t>
            </a:r>
          </a:p>
        </p:txBody>
      </p:sp>
      <p:graphicFrame>
        <p:nvGraphicFramePr>
          <p:cNvPr id="344" name="Shape 344" title="All disabilities: 5,670,680 in 2011; 5,693,441 in 2012"/>
          <p:cNvGraphicFramePr/>
          <p:nvPr/>
        </p:nvGraphicFramePr>
        <p:xfrm>
          <a:off x="533400" y="1524000"/>
          <a:ext cx="8077200" cy="43863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7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Disability Category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Disabilities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5,670,680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5,693,441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Specific Learning Disability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2,293,861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2,268,098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Speech or Language Impairment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1,043,781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1,032,729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Intellectual Disability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422,401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415,697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Emotional Disturbance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370,049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359,389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Multiple Disability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123,762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124,722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Hearing Impairment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68,494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68,069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Orthopedic Impairment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53,939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52,052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Health Impairment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722,993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757,904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Visual Impairment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24,811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24,987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Autism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404,544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440,592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Deaf Blindness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1,294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1,281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Traumatic Brain Injury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24,224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25,020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Developmental Delay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115,454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122,901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45" name="Shape 345"/>
          <p:cNvSpPr txBox="1"/>
          <p:nvPr/>
        </p:nvSpPr>
        <p:spPr>
          <a:xfrm>
            <a:off x="947925" y="152400"/>
            <a:ext cx="8991600" cy="109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Ages 6 to 21 IEPs by Category 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49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15" y="1272554"/>
            <a:ext cx="82296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03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Youth with Disabilities are suspended at much higher rates than the average.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4294967295"/>
          </p:nvPr>
        </p:nvSpPr>
        <p:spPr>
          <a:xfrm>
            <a:off x="0" y="5791200"/>
            <a:ext cx="40385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The Civil Rights Project</a:t>
            </a: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Shape 317" descr="People with dsiabilities: 18.1% in secondary and 5.4% in primary education" title="Youth with Disabilities are suspended at much higher rates than the average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2400" y="2057400"/>
            <a:ext cx="90678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1140625" y="107725"/>
            <a:ext cx="8991600" cy="90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School Suspensions Lead to Dropping 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13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57190" y="1333567"/>
            <a:ext cx="82296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Minority youth with disabilities are suspended at the highest rates of all.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4294967295"/>
          </p:nvPr>
        </p:nvSpPr>
        <p:spPr>
          <a:xfrm>
            <a:off x="609600" y="5943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The Civil Rights Project</a:t>
            </a:r>
          </a:p>
        </p:txBody>
      </p:sp>
      <p:pic>
        <p:nvPicPr>
          <p:cNvPr id="335" name="Shape 335" descr="Black males are suspended the most during secondary education - 33.8%" title="Suspension Rates of Students with Disabilities at Both Elementary and Secondary Levels, Further Disaggregated by Race/Ethnicity and Gend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981200"/>
            <a:ext cx="87630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/>
        </p:nvSpPr>
        <p:spPr>
          <a:xfrm>
            <a:off x="1029275" y="180725"/>
            <a:ext cx="8991600" cy="85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Minority Disability Suspension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45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6583680" y="6377943"/>
            <a:ext cx="2103000" cy="2769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 dirty="0"/>
          </a:p>
        </p:txBody>
      </p:sp>
      <p:sp>
        <p:nvSpPr>
          <p:cNvPr id="290" name="Shape 290"/>
          <p:cNvSpPr txBox="1"/>
          <p:nvPr/>
        </p:nvSpPr>
        <p:spPr>
          <a:xfrm>
            <a:off x="3986213" y="95534"/>
            <a:ext cx="4972800" cy="75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Students with disabilities drop out at &lt;twice the rate of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students without disabilities</a:t>
            </a:r>
          </a:p>
        </p:txBody>
      </p:sp>
      <p:pic>
        <p:nvPicPr>
          <p:cNvPr id="291" name="Shape 291" descr="Graph of drop out rates: people with disabilities are the highest rate" title="Students with disabilities drop out at twice the rate of students without disabilit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900" y="1372850"/>
            <a:ext cx="8337400" cy="507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1645</Words>
  <Application>Microsoft Office PowerPoint</Application>
  <PresentationFormat>On-screen Show (4:3)</PresentationFormat>
  <Paragraphs>300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Georgia</vt:lpstr>
      <vt:lpstr>Libre Baskerville</vt:lpstr>
      <vt:lpstr>Verdana</vt:lpstr>
      <vt:lpstr>Calibri</vt:lpstr>
      <vt:lpstr>Noto Sans Symbols</vt:lpstr>
      <vt:lpstr>1_Office Theme</vt:lpstr>
      <vt:lpstr>2_Office Theme</vt:lpstr>
      <vt:lpstr>Office Theme</vt:lpstr>
      <vt:lpstr>4_Office Theme</vt:lpstr>
      <vt:lpstr>3_Office Theme</vt:lpstr>
      <vt:lpstr>PowerPoint Presentation</vt:lpstr>
      <vt:lpstr>Disability &amp; Discrimination – Causing a School to Prison Pipeline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School-to-prison-pipeline for youth with disabilities</vt:lpstr>
      <vt:lpstr>PowerPoint Presentation</vt:lpstr>
      <vt:lpstr>PowerPoint Presentation</vt:lpstr>
      <vt:lpstr>Criminal Justice Report</vt:lpstr>
      <vt:lpstr>PowerPoint Presentation</vt:lpstr>
      <vt:lpstr>PowerPoint Presentation</vt:lpstr>
      <vt:lpstr>The Desire to Work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Models with Disabilities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Hillary Steen</dc:creator>
  <cp:lastModifiedBy>Ellen Tabler</cp:lastModifiedBy>
  <cp:revision>25</cp:revision>
  <dcterms:modified xsi:type="dcterms:W3CDTF">2018-01-17T20:54:53Z</dcterms:modified>
</cp:coreProperties>
</file>