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3" r:id="rId2"/>
    <p:sldMasterId id="2147483685" r:id="rId3"/>
  </p:sldMasterIdLst>
  <p:notesMasterIdLst>
    <p:notesMasterId r:id="rId26"/>
  </p:notesMasterIdLst>
  <p:sldIdLst>
    <p:sldId id="288" r:id="rId4"/>
    <p:sldId id="292" r:id="rId5"/>
    <p:sldId id="294" r:id="rId6"/>
    <p:sldId id="296" r:id="rId7"/>
    <p:sldId id="290" r:id="rId8"/>
    <p:sldId id="256" r:id="rId9"/>
    <p:sldId id="284" r:id="rId10"/>
    <p:sldId id="285" r:id="rId11"/>
    <p:sldId id="287" r:id="rId12"/>
    <p:sldId id="279" r:id="rId13"/>
    <p:sldId id="281" r:id="rId14"/>
    <p:sldId id="282" r:id="rId15"/>
    <p:sldId id="283" r:id="rId16"/>
    <p:sldId id="272" r:id="rId17"/>
    <p:sldId id="260" r:id="rId18"/>
    <p:sldId id="265" r:id="rId19"/>
    <p:sldId id="262" r:id="rId20"/>
    <p:sldId id="286" r:id="rId21"/>
    <p:sldId id="264" r:id="rId22"/>
    <p:sldId id="268" r:id="rId23"/>
    <p:sldId id="270" r:id="rId24"/>
    <p:sldId id="295" r:id="rId2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99D"/>
    <a:srgbClr val="45BFD7"/>
    <a:srgbClr val="28A2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94660"/>
  </p:normalViewPr>
  <p:slideViewPr>
    <p:cSldViewPr snapToGrid="0">
      <p:cViewPr>
        <p:scale>
          <a:sx n="70" d="100"/>
          <a:sy n="70" d="100"/>
        </p:scale>
        <p:origin x="1398"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0CE1F1-7F2C-46DC-9045-066F4DAAF8C7}" type="doc">
      <dgm:prSet loTypeId="urn:microsoft.com/office/officeart/2009/layout/CircleArrowProcess" loCatId="cycle" qsTypeId="urn:microsoft.com/office/officeart/2005/8/quickstyle/simple1" qsCatId="simple" csTypeId="urn:microsoft.com/office/officeart/2005/8/colors/accent5_3" csCatId="accent5" phldr="1"/>
      <dgm:spPr/>
      <dgm:t>
        <a:bodyPr/>
        <a:lstStyle/>
        <a:p>
          <a:endParaRPr lang="en-US"/>
        </a:p>
      </dgm:t>
    </dgm:pt>
    <dgm:pt modelId="{B0648281-3382-4AF7-ADDC-E009A941DDBC}">
      <dgm:prSet phldrT="[Text]" custT="1"/>
      <dgm:spPr/>
      <dgm:t>
        <a:bodyPr/>
        <a:lstStyle/>
        <a:p>
          <a:r>
            <a:rPr lang="en-US" sz="2000" dirty="0"/>
            <a:t>Welcoming</a:t>
          </a:r>
        </a:p>
      </dgm:t>
    </dgm:pt>
    <dgm:pt modelId="{105D15A6-48C6-4CDF-B128-D264EFDFCA5A}" type="parTrans" cxnId="{B6D1F7D1-6C92-4D75-B74B-0D0DB8BFEFE3}">
      <dgm:prSet/>
      <dgm:spPr/>
      <dgm:t>
        <a:bodyPr/>
        <a:lstStyle/>
        <a:p>
          <a:endParaRPr lang="en-US"/>
        </a:p>
      </dgm:t>
    </dgm:pt>
    <dgm:pt modelId="{AF3A72C6-1312-4A89-A2C6-48694F7C03DF}" type="sibTrans" cxnId="{B6D1F7D1-6C92-4D75-B74B-0D0DB8BFEFE3}">
      <dgm:prSet/>
      <dgm:spPr/>
      <dgm:t>
        <a:bodyPr/>
        <a:lstStyle/>
        <a:p>
          <a:endParaRPr lang="en-US"/>
        </a:p>
      </dgm:t>
    </dgm:pt>
    <dgm:pt modelId="{C46062B6-E6F9-4AE7-A443-B4486E7A9A6F}">
      <dgm:prSet phldrT="[Text]" custT="1"/>
      <dgm:spPr/>
      <dgm:t>
        <a:bodyPr/>
        <a:lstStyle/>
        <a:p>
          <a:r>
            <a:rPr lang="en-US" sz="2000" dirty="0"/>
            <a:t>Accommodating</a:t>
          </a:r>
        </a:p>
      </dgm:t>
    </dgm:pt>
    <dgm:pt modelId="{D3E7E6E6-99B1-47E9-9F0F-8F3700B4E760}" type="parTrans" cxnId="{DCAD05FF-35DD-4789-B82A-355876DAE4F7}">
      <dgm:prSet/>
      <dgm:spPr/>
      <dgm:t>
        <a:bodyPr/>
        <a:lstStyle/>
        <a:p>
          <a:endParaRPr lang="en-US"/>
        </a:p>
      </dgm:t>
    </dgm:pt>
    <dgm:pt modelId="{D9169D91-F4BD-47C9-8333-77E0486C1899}" type="sibTrans" cxnId="{DCAD05FF-35DD-4789-B82A-355876DAE4F7}">
      <dgm:prSet/>
      <dgm:spPr/>
      <dgm:t>
        <a:bodyPr/>
        <a:lstStyle/>
        <a:p>
          <a:endParaRPr lang="en-US"/>
        </a:p>
      </dgm:t>
    </dgm:pt>
    <dgm:pt modelId="{DEA62633-453B-4AF1-BCAC-616D5186F59A}">
      <dgm:prSet phldrT="[Text]" custT="1"/>
      <dgm:spPr/>
      <dgm:t>
        <a:bodyPr/>
        <a:lstStyle/>
        <a:p>
          <a:r>
            <a:rPr lang="en-US" sz="2000" b="1" dirty="0"/>
            <a:t>Inclusive</a:t>
          </a:r>
          <a:endParaRPr lang="en-US" sz="2300" b="1" dirty="0"/>
        </a:p>
      </dgm:t>
    </dgm:pt>
    <dgm:pt modelId="{2B815B76-67A5-4675-99E8-2F90CE09F820}" type="parTrans" cxnId="{3472D5E9-F110-4D84-9395-CD3F3D25AEA6}">
      <dgm:prSet/>
      <dgm:spPr/>
      <dgm:t>
        <a:bodyPr/>
        <a:lstStyle/>
        <a:p>
          <a:endParaRPr lang="en-US"/>
        </a:p>
      </dgm:t>
    </dgm:pt>
    <dgm:pt modelId="{62C6E170-08A5-4AEE-83C9-2F5D2D8BA3B5}" type="sibTrans" cxnId="{3472D5E9-F110-4D84-9395-CD3F3D25AEA6}">
      <dgm:prSet/>
      <dgm:spPr/>
      <dgm:t>
        <a:bodyPr/>
        <a:lstStyle/>
        <a:p>
          <a:endParaRPr lang="en-US"/>
        </a:p>
      </dgm:t>
    </dgm:pt>
    <dgm:pt modelId="{4A610D19-345D-4622-92EF-0781FE375E04}" type="pres">
      <dgm:prSet presAssocID="{8D0CE1F1-7F2C-46DC-9045-066F4DAAF8C7}" presName="Name0" presStyleCnt="0">
        <dgm:presLayoutVars>
          <dgm:chMax val="7"/>
          <dgm:chPref val="7"/>
          <dgm:dir/>
          <dgm:animLvl val="lvl"/>
        </dgm:presLayoutVars>
      </dgm:prSet>
      <dgm:spPr/>
      <dgm:t>
        <a:bodyPr/>
        <a:lstStyle/>
        <a:p>
          <a:endParaRPr lang="en-US"/>
        </a:p>
      </dgm:t>
    </dgm:pt>
    <dgm:pt modelId="{18BCCD7F-DA0E-491B-8D26-7C58B83F0D74}" type="pres">
      <dgm:prSet presAssocID="{B0648281-3382-4AF7-ADDC-E009A941DDBC}" presName="Accent1" presStyleCnt="0"/>
      <dgm:spPr/>
    </dgm:pt>
    <dgm:pt modelId="{9153647F-1779-4730-BF1C-3F094D1B67DA}" type="pres">
      <dgm:prSet presAssocID="{B0648281-3382-4AF7-ADDC-E009A941DDBC}" presName="Accent" presStyleLbl="node1" presStyleIdx="0" presStyleCnt="3"/>
      <dgm:spPr/>
    </dgm:pt>
    <dgm:pt modelId="{7482EB9D-DAA4-4C3F-A145-1EC2C467445D}" type="pres">
      <dgm:prSet presAssocID="{B0648281-3382-4AF7-ADDC-E009A941DDBC}" presName="Parent1" presStyleLbl="revTx" presStyleIdx="0" presStyleCnt="3" custScaleX="126768">
        <dgm:presLayoutVars>
          <dgm:chMax val="1"/>
          <dgm:chPref val="1"/>
          <dgm:bulletEnabled val="1"/>
        </dgm:presLayoutVars>
      </dgm:prSet>
      <dgm:spPr/>
      <dgm:t>
        <a:bodyPr/>
        <a:lstStyle/>
        <a:p>
          <a:endParaRPr lang="en-US"/>
        </a:p>
      </dgm:t>
    </dgm:pt>
    <dgm:pt modelId="{D3469376-D1FC-4D1F-9AF7-BAFC891FE5A1}" type="pres">
      <dgm:prSet presAssocID="{C46062B6-E6F9-4AE7-A443-B4486E7A9A6F}" presName="Accent2" presStyleCnt="0"/>
      <dgm:spPr/>
    </dgm:pt>
    <dgm:pt modelId="{92FA80F5-AEB3-44BD-9C56-6C56811CB803}" type="pres">
      <dgm:prSet presAssocID="{C46062B6-E6F9-4AE7-A443-B4486E7A9A6F}" presName="Accent" presStyleLbl="node1" presStyleIdx="1" presStyleCnt="3"/>
      <dgm:spPr/>
    </dgm:pt>
    <dgm:pt modelId="{86192D00-EF95-4EC6-B9E8-F0FD0D2651A5}" type="pres">
      <dgm:prSet presAssocID="{C46062B6-E6F9-4AE7-A443-B4486E7A9A6F}" presName="Parent2" presStyleLbl="revTx" presStyleIdx="1" presStyleCnt="3" custScaleX="181345" custLinFactNeighborX="25336" custLinFactNeighborY="6352">
        <dgm:presLayoutVars>
          <dgm:chMax val="1"/>
          <dgm:chPref val="1"/>
          <dgm:bulletEnabled val="1"/>
        </dgm:presLayoutVars>
      </dgm:prSet>
      <dgm:spPr/>
      <dgm:t>
        <a:bodyPr/>
        <a:lstStyle/>
        <a:p>
          <a:endParaRPr lang="en-US"/>
        </a:p>
      </dgm:t>
    </dgm:pt>
    <dgm:pt modelId="{1B9E3EC2-2E12-47C0-9D38-A34D56B76051}" type="pres">
      <dgm:prSet presAssocID="{DEA62633-453B-4AF1-BCAC-616D5186F59A}" presName="Accent3" presStyleCnt="0"/>
      <dgm:spPr/>
    </dgm:pt>
    <dgm:pt modelId="{09FF2B9F-F3AE-4314-8598-73B6B268D699}" type="pres">
      <dgm:prSet presAssocID="{DEA62633-453B-4AF1-BCAC-616D5186F59A}" presName="Accent" presStyleLbl="node1" presStyleIdx="2" presStyleCnt="3"/>
      <dgm:spPr/>
    </dgm:pt>
    <dgm:pt modelId="{72DDA1A4-B8BF-4F98-929A-EC2A088F6162}" type="pres">
      <dgm:prSet presAssocID="{DEA62633-453B-4AF1-BCAC-616D5186F59A}" presName="Parent3" presStyleLbl="revTx" presStyleIdx="2" presStyleCnt="3">
        <dgm:presLayoutVars>
          <dgm:chMax val="1"/>
          <dgm:chPref val="1"/>
          <dgm:bulletEnabled val="1"/>
        </dgm:presLayoutVars>
      </dgm:prSet>
      <dgm:spPr/>
      <dgm:t>
        <a:bodyPr/>
        <a:lstStyle/>
        <a:p>
          <a:endParaRPr lang="en-US"/>
        </a:p>
      </dgm:t>
    </dgm:pt>
  </dgm:ptLst>
  <dgm:cxnLst>
    <dgm:cxn modelId="{ABDF2D8B-DACE-4B9B-ADBB-1A75BC15C283}" type="presOf" srcId="{B0648281-3382-4AF7-ADDC-E009A941DDBC}" destId="{7482EB9D-DAA4-4C3F-A145-1EC2C467445D}" srcOrd="0" destOrd="0" presId="urn:microsoft.com/office/officeart/2009/layout/CircleArrowProcess"/>
    <dgm:cxn modelId="{FB7102EC-30B1-492F-A978-1F562F60B939}" type="presOf" srcId="{C46062B6-E6F9-4AE7-A443-B4486E7A9A6F}" destId="{86192D00-EF95-4EC6-B9E8-F0FD0D2651A5}" srcOrd="0" destOrd="0" presId="urn:microsoft.com/office/officeart/2009/layout/CircleArrowProcess"/>
    <dgm:cxn modelId="{3472D5E9-F110-4D84-9395-CD3F3D25AEA6}" srcId="{8D0CE1F1-7F2C-46DC-9045-066F4DAAF8C7}" destId="{DEA62633-453B-4AF1-BCAC-616D5186F59A}" srcOrd="2" destOrd="0" parTransId="{2B815B76-67A5-4675-99E8-2F90CE09F820}" sibTransId="{62C6E170-08A5-4AEE-83C9-2F5D2D8BA3B5}"/>
    <dgm:cxn modelId="{3F185680-3B89-4B4A-B025-04480C86F501}" type="presOf" srcId="{8D0CE1F1-7F2C-46DC-9045-066F4DAAF8C7}" destId="{4A610D19-345D-4622-92EF-0781FE375E04}" srcOrd="0" destOrd="0" presId="urn:microsoft.com/office/officeart/2009/layout/CircleArrowProcess"/>
    <dgm:cxn modelId="{4B1AE826-AD3B-4F40-BF31-FD0D4C6BD382}" type="presOf" srcId="{DEA62633-453B-4AF1-BCAC-616D5186F59A}" destId="{72DDA1A4-B8BF-4F98-929A-EC2A088F6162}" srcOrd="0" destOrd="0" presId="urn:microsoft.com/office/officeart/2009/layout/CircleArrowProcess"/>
    <dgm:cxn modelId="{DCAD05FF-35DD-4789-B82A-355876DAE4F7}" srcId="{8D0CE1F1-7F2C-46DC-9045-066F4DAAF8C7}" destId="{C46062B6-E6F9-4AE7-A443-B4486E7A9A6F}" srcOrd="1" destOrd="0" parTransId="{D3E7E6E6-99B1-47E9-9F0F-8F3700B4E760}" sibTransId="{D9169D91-F4BD-47C9-8333-77E0486C1899}"/>
    <dgm:cxn modelId="{B6D1F7D1-6C92-4D75-B74B-0D0DB8BFEFE3}" srcId="{8D0CE1F1-7F2C-46DC-9045-066F4DAAF8C7}" destId="{B0648281-3382-4AF7-ADDC-E009A941DDBC}" srcOrd="0" destOrd="0" parTransId="{105D15A6-48C6-4CDF-B128-D264EFDFCA5A}" sibTransId="{AF3A72C6-1312-4A89-A2C6-48694F7C03DF}"/>
    <dgm:cxn modelId="{C45098BC-CECD-47A6-92F4-558C2C7AD890}" type="presParOf" srcId="{4A610D19-345D-4622-92EF-0781FE375E04}" destId="{18BCCD7F-DA0E-491B-8D26-7C58B83F0D74}" srcOrd="0" destOrd="0" presId="urn:microsoft.com/office/officeart/2009/layout/CircleArrowProcess"/>
    <dgm:cxn modelId="{740E6B66-5FC0-40B7-A8E3-E3EC9D6F5D33}" type="presParOf" srcId="{18BCCD7F-DA0E-491B-8D26-7C58B83F0D74}" destId="{9153647F-1779-4730-BF1C-3F094D1B67DA}" srcOrd="0" destOrd="0" presId="urn:microsoft.com/office/officeart/2009/layout/CircleArrowProcess"/>
    <dgm:cxn modelId="{064F9A2D-6338-475D-993D-7F59D60C73F8}" type="presParOf" srcId="{4A610D19-345D-4622-92EF-0781FE375E04}" destId="{7482EB9D-DAA4-4C3F-A145-1EC2C467445D}" srcOrd="1" destOrd="0" presId="urn:microsoft.com/office/officeart/2009/layout/CircleArrowProcess"/>
    <dgm:cxn modelId="{6FD8E330-8F94-4AD8-9702-BE4EE5F05BC0}" type="presParOf" srcId="{4A610D19-345D-4622-92EF-0781FE375E04}" destId="{D3469376-D1FC-4D1F-9AF7-BAFC891FE5A1}" srcOrd="2" destOrd="0" presId="urn:microsoft.com/office/officeart/2009/layout/CircleArrowProcess"/>
    <dgm:cxn modelId="{AE2BC3C5-6777-4C66-8257-834420073369}" type="presParOf" srcId="{D3469376-D1FC-4D1F-9AF7-BAFC891FE5A1}" destId="{92FA80F5-AEB3-44BD-9C56-6C56811CB803}" srcOrd="0" destOrd="0" presId="urn:microsoft.com/office/officeart/2009/layout/CircleArrowProcess"/>
    <dgm:cxn modelId="{EE989C17-DDFB-4A54-9A69-F9EF3A604941}" type="presParOf" srcId="{4A610D19-345D-4622-92EF-0781FE375E04}" destId="{86192D00-EF95-4EC6-B9E8-F0FD0D2651A5}" srcOrd="3" destOrd="0" presId="urn:microsoft.com/office/officeart/2009/layout/CircleArrowProcess"/>
    <dgm:cxn modelId="{A5E0A2AB-FA6A-4AC0-975B-AEC539913453}" type="presParOf" srcId="{4A610D19-345D-4622-92EF-0781FE375E04}" destId="{1B9E3EC2-2E12-47C0-9D38-A34D56B76051}" srcOrd="4" destOrd="0" presId="urn:microsoft.com/office/officeart/2009/layout/CircleArrowProcess"/>
    <dgm:cxn modelId="{864F5F7C-3050-42D4-B44D-0B1ADCD58C4E}" type="presParOf" srcId="{1B9E3EC2-2E12-47C0-9D38-A34D56B76051}" destId="{09FF2B9F-F3AE-4314-8598-73B6B268D699}" srcOrd="0" destOrd="0" presId="urn:microsoft.com/office/officeart/2009/layout/CircleArrowProcess"/>
    <dgm:cxn modelId="{18C0C8D9-3959-4704-97F8-29394B050FDE}" type="presParOf" srcId="{4A610D19-345D-4622-92EF-0781FE375E04}" destId="{72DDA1A4-B8BF-4F98-929A-EC2A088F6162}"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166A41-E292-43B3-9357-904A48EEC097}" type="doc">
      <dgm:prSet loTypeId="urn:microsoft.com/office/officeart/2005/8/layout/hList3" loCatId="list" qsTypeId="urn:microsoft.com/office/officeart/2005/8/quickstyle/simple1" qsCatId="simple" csTypeId="urn:microsoft.com/office/officeart/2005/8/colors/accent5_4" csCatId="accent5" phldr="1"/>
      <dgm:spPr/>
      <dgm:t>
        <a:bodyPr/>
        <a:lstStyle/>
        <a:p>
          <a:endParaRPr lang="en-US"/>
        </a:p>
      </dgm:t>
    </dgm:pt>
    <dgm:pt modelId="{0D5F1E76-D1ED-44B2-8D12-96FE6E628B58}">
      <dgm:prSet phldrT="[Text]"/>
      <dgm:spPr/>
      <dgm:t>
        <a:bodyPr/>
        <a:lstStyle/>
        <a:p>
          <a:pPr>
            <a:buSzPct val="100000"/>
            <a:buFont typeface="Arial"/>
            <a:buNone/>
          </a:pPr>
          <a:r>
            <a:rPr lang="en-US" dirty="0"/>
            <a:t>The Inclusion Toolkit Manager will act as point of contact between your organization and Federation</a:t>
          </a:r>
        </a:p>
      </dgm:t>
    </dgm:pt>
    <dgm:pt modelId="{617EB56E-DD38-42FA-BA03-7D163925AA6E}" type="parTrans" cxnId="{68C408D1-878D-49EF-BC1A-3210D164F793}">
      <dgm:prSet/>
      <dgm:spPr/>
      <dgm:t>
        <a:bodyPr/>
        <a:lstStyle/>
        <a:p>
          <a:endParaRPr lang="en-US"/>
        </a:p>
      </dgm:t>
    </dgm:pt>
    <dgm:pt modelId="{A7FABEE0-0A75-480D-9208-90C3924E7D8B}" type="sibTrans" cxnId="{68C408D1-878D-49EF-BC1A-3210D164F793}">
      <dgm:prSet/>
      <dgm:spPr/>
      <dgm:t>
        <a:bodyPr/>
        <a:lstStyle/>
        <a:p>
          <a:endParaRPr lang="en-US"/>
        </a:p>
      </dgm:t>
    </dgm:pt>
    <dgm:pt modelId="{7324D2DE-3E65-4778-ACE3-FE470E696D22}">
      <dgm:prSet phldrT="[Text]"/>
      <dgm:spPr/>
      <dgm:t>
        <a:bodyPr/>
        <a:lstStyle/>
        <a:p>
          <a:pPr>
            <a:buSzPct val="100000"/>
            <a:buFont typeface="Arial"/>
            <a:buNone/>
          </a:pPr>
          <a:r>
            <a:rPr lang="en-US" dirty="0"/>
            <a:t>Share information about the Discussion Guides with your organization</a:t>
          </a:r>
        </a:p>
      </dgm:t>
    </dgm:pt>
    <dgm:pt modelId="{73EB2F0A-B569-46E6-A432-63DF0033DD85}" type="parTrans" cxnId="{758EC358-5F77-4BFF-ACDC-5154E56329D0}">
      <dgm:prSet/>
      <dgm:spPr/>
      <dgm:t>
        <a:bodyPr/>
        <a:lstStyle/>
        <a:p>
          <a:endParaRPr lang="en-US"/>
        </a:p>
      </dgm:t>
    </dgm:pt>
    <dgm:pt modelId="{BD1BEA45-8C4B-4A9D-B79A-3D052BED272E}" type="sibTrans" cxnId="{758EC358-5F77-4BFF-ACDC-5154E56329D0}">
      <dgm:prSet/>
      <dgm:spPr/>
      <dgm:t>
        <a:bodyPr/>
        <a:lstStyle/>
        <a:p>
          <a:endParaRPr lang="en-US"/>
        </a:p>
      </dgm:t>
    </dgm:pt>
    <dgm:pt modelId="{61EFCAD0-A5AF-43D6-84CD-A2C3B71F6EAE}">
      <dgm:prSet phldrT="[Text]"/>
      <dgm:spPr/>
      <dgm:t>
        <a:bodyPr/>
        <a:lstStyle/>
        <a:p>
          <a:pPr>
            <a:buSzPct val="100000"/>
            <a:buFont typeface="Arial"/>
            <a:buNone/>
          </a:pPr>
          <a:r>
            <a:rPr lang="en-US" dirty="0"/>
            <a:t>Disseminate “user ID” needed to access the Self-Assessment activities</a:t>
          </a:r>
        </a:p>
      </dgm:t>
    </dgm:pt>
    <dgm:pt modelId="{8726DA73-AAA2-42A8-8837-A4380039452C}" type="parTrans" cxnId="{51B6572A-9C2F-4DFB-A204-C5FC3A528C9B}">
      <dgm:prSet/>
      <dgm:spPr/>
      <dgm:t>
        <a:bodyPr/>
        <a:lstStyle/>
        <a:p>
          <a:endParaRPr lang="en-US"/>
        </a:p>
      </dgm:t>
    </dgm:pt>
    <dgm:pt modelId="{0C029E8A-351C-44BF-BCCB-6D4AFC91F9D1}" type="sibTrans" cxnId="{51B6572A-9C2F-4DFB-A204-C5FC3A528C9B}">
      <dgm:prSet/>
      <dgm:spPr/>
      <dgm:t>
        <a:bodyPr/>
        <a:lstStyle/>
        <a:p>
          <a:endParaRPr lang="en-US"/>
        </a:p>
      </dgm:t>
    </dgm:pt>
    <dgm:pt modelId="{60E8D318-500B-40CD-8FAA-0B41AD26210C}">
      <dgm:prSet phldrT="[Text]"/>
      <dgm:spPr/>
      <dgm:t>
        <a:bodyPr/>
        <a:lstStyle/>
        <a:p>
          <a:pPr>
            <a:buSzPct val="100000"/>
            <a:buFont typeface="Arial"/>
            <a:buNone/>
          </a:pPr>
          <a:r>
            <a:rPr lang="en-US" dirty="0"/>
            <a:t>Lead review of Customized Resource Package</a:t>
          </a:r>
        </a:p>
      </dgm:t>
    </dgm:pt>
    <dgm:pt modelId="{18F66E95-4F82-4091-B95C-ECE99A09B9A7}" type="parTrans" cxnId="{CFAA8FA9-A9C2-4D6F-BC13-C37B22699934}">
      <dgm:prSet/>
      <dgm:spPr/>
      <dgm:t>
        <a:bodyPr/>
        <a:lstStyle/>
        <a:p>
          <a:endParaRPr lang="en-US"/>
        </a:p>
      </dgm:t>
    </dgm:pt>
    <dgm:pt modelId="{1362D124-71A2-4D8D-A56B-1495DCEF632A}" type="sibTrans" cxnId="{CFAA8FA9-A9C2-4D6F-BC13-C37B22699934}">
      <dgm:prSet/>
      <dgm:spPr/>
      <dgm:t>
        <a:bodyPr/>
        <a:lstStyle/>
        <a:p>
          <a:endParaRPr lang="en-US"/>
        </a:p>
      </dgm:t>
    </dgm:pt>
    <dgm:pt modelId="{A3FF1485-308D-4601-A8F7-B5C05B041A91}">
      <dgm:prSet phldrT="[Text]"/>
      <dgm:spPr>
        <a:solidFill>
          <a:schemeClr val="accent5">
            <a:lumMod val="60000"/>
            <a:lumOff val="40000"/>
          </a:schemeClr>
        </a:solidFill>
      </dgm:spPr>
      <dgm:t>
        <a:bodyPr/>
        <a:lstStyle/>
        <a:p>
          <a:pPr>
            <a:buSzPct val="100000"/>
            <a:buFont typeface="Arial"/>
            <a:buNone/>
          </a:pPr>
          <a:r>
            <a:rPr lang="en-US" dirty="0"/>
            <a:t>Share ideas and resources</a:t>
          </a:r>
        </a:p>
      </dgm:t>
    </dgm:pt>
    <dgm:pt modelId="{9B6513B3-687F-4C8B-9E7C-D6C6BDB84A84}" type="parTrans" cxnId="{FFE5B812-55CF-4D11-B99C-92E387C85CF6}">
      <dgm:prSet/>
      <dgm:spPr/>
      <dgm:t>
        <a:bodyPr/>
        <a:lstStyle/>
        <a:p>
          <a:endParaRPr lang="en-US"/>
        </a:p>
      </dgm:t>
    </dgm:pt>
    <dgm:pt modelId="{A7D7FDC3-3868-46AA-9612-E8AFE1FE9455}" type="sibTrans" cxnId="{FFE5B812-55CF-4D11-B99C-92E387C85CF6}">
      <dgm:prSet/>
      <dgm:spPr/>
      <dgm:t>
        <a:bodyPr/>
        <a:lstStyle/>
        <a:p>
          <a:endParaRPr lang="en-US"/>
        </a:p>
      </dgm:t>
    </dgm:pt>
    <dgm:pt modelId="{ED8D0EFE-7C3B-4D7D-A879-DED21CEA01B8}">
      <dgm:prSet phldrT="[Text]"/>
      <dgm:spPr/>
      <dgm:t>
        <a:bodyPr/>
        <a:lstStyle/>
        <a:p>
          <a:pPr>
            <a:buSzPct val="100000"/>
            <a:buFont typeface="Arial"/>
            <a:buNone/>
          </a:pPr>
          <a:r>
            <a:rPr lang="en-US" dirty="0"/>
            <a:t>Create an action plan and track progress</a:t>
          </a:r>
        </a:p>
      </dgm:t>
    </dgm:pt>
    <dgm:pt modelId="{F88C2F88-028C-4C7E-A65C-6E8E7BEC7395}" type="parTrans" cxnId="{9E077436-BF88-4605-A0E3-0167A5097DA9}">
      <dgm:prSet/>
      <dgm:spPr/>
      <dgm:t>
        <a:bodyPr/>
        <a:lstStyle/>
        <a:p>
          <a:endParaRPr lang="en-US"/>
        </a:p>
      </dgm:t>
    </dgm:pt>
    <dgm:pt modelId="{7D09277B-B8CA-45A9-9817-7B6D03CA8206}" type="sibTrans" cxnId="{9E077436-BF88-4605-A0E3-0167A5097DA9}">
      <dgm:prSet/>
      <dgm:spPr/>
      <dgm:t>
        <a:bodyPr/>
        <a:lstStyle/>
        <a:p>
          <a:endParaRPr lang="en-US"/>
        </a:p>
      </dgm:t>
    </dgm:pt>
    <dgm:pt modelId="{3A29767C-6A5B-4A92-921C-314106F3C8EA}">
      <dgm:prSet phldrT="[Text]"/>
      <dgm:spPr/>
      <dgm:t>
        <a:bodyPr/>
        <a:lstStyle/>
        <a:p>
          <a:r>
            <a:rPr lang="en-US" dirty="0"/>
            <a:t>Continue the inclusion journey </a:t>
          </a:r>
        </a:p>
      </dgm:t>
    </dgm:pt>
    <dgm:pt modelId="{7E4F9A83-E39E-4BB8-98FF-9B4B09DA4FDF}" type="parTrans" cxnId="{D6185F3E-9AEA-4D1C-B021-B7938582C63D}">
      <dgm:prSet/>
      <dgm:spPr/>
      <dgm:t>
        <a:bodyPr/>
        <a:lstStyle/>
        <a:p>
          <a:endParaRPr lang="en-US"/>
        </a:p>
      </dgm:t>
    </dgm:pt>
    <dgm:pt modelId="{890B29C7-54E7-4B83-AEFB-8CF6DA20C0BD}" type="sibTrans" cxnId="{D6185F3E-9AEA-4D1C-B021-B7938582C63D}">
      <dgm:prSet/>
      <dgm:spPr/>
      <dgm:t>
        <a:bodyPr/>
        <a:lstStyle/>
        <a:p>
          <a:endParaRPr lang="en-US"/>
        </a:p>
      </dgm:t>
    </dgm:pt>
    <dgm:pt modelId="{EF6742D3-C096-4CFA-AA6B-A3F2598BFEFF}" type="pres">
      <dgm:prSet presAssocID="{C7166A41-E292-43B3-9357-904A48EEC097}" presName="composite" presStyleCnt="0">
        <dgm:presLayoutVars>
          <dgm:chMax val="1"/>
          <dgm:dir/>
          <dgm:resizeHandles val="exact"/>
        </dgm:presLayoutVars>
      </dgm:prSet>
      <dgm:spPr/>
      <dgm:t>
        <a:bodyPr/>
        <a:lstStyle/>
        <a:p>
          <a:endParaRPr lang="en-US"/>
        </a:p>
      </dgm:t>
    </dgm:pt>
    <dgm:pt modelId="{33C3D74C-8007-449B-84DD-BCB4D61C12F1}" type="pres">
      <dgm:prSet presAssocID="{0D5F1E76-D1ED-44B2-8D12-96FE6E628B58}" presName="roof" presStyleLbl="dkBgShp" presStyleIdx="0" presStyleCnt="2" custLinFactNeighborX="-4630" custLinFactNeighborY="-6890"/>
      <dgm:spPr/>
      <dgm:t>
        <a:bodyPr/>
        <a:lstStyle/>
        <a:p>
          <a:endParaRPr lang="en-US"/>
        </a:p>
      </dgm:t>
    </dgm:pt>
    <dgm:pt modelId="{A2B46553-C717-4BC8-A592-F663B778EF76}" type="pres">
      <dgm:prSet presAssocID="{0D5F1E76-D1ED-44B2-8D12-96FE6E628B58}" presName="pillars" presStyleCnt="0"/>
      <dgm:spPr/>
    </dgm:pt>
    <dgm:pt modelId="{8423AB6D-BEB4-4CAF-BDD1-6561F22E2911}" type="pres">
      <dgm:prSet presAssocID="{0D5F1E76-D1ED-44B2-8D12-96FE6E628B58}" presName="pillar1" presStyleLbl="node1" presStyleIdx="0" presStyleCnt="6">
        <dgm:presLayoutVars>
          <dgm:bulletEnabled val="1"/>
        </dgm:presLayoutVars>
      </dgm:prSet>
      <dgm:spPr/>
      <dgm:t>
        <a:bodyPr/>
        <a:lstStyle/>
        <a:p>
          <a:endParaRPr lang="en-US"/>
        </a:p>
      </dgm:t>
    </dgm:pt>
    <dgm:pt modelId="{DEE1F0E2-7978-452C-B980-0E5443861AA4}" type="pres">
      <dgm:prSet presAssocID="{61EFCAD0-A5AF-43D6-84CD-A2C3B71F6EAE}" presName="pillarX" presStyleLbl="node1" presStyleIdx="1" presStyleCnt="6">
        <dgm:presLayoutVars>
          <dgm:bulletEnabled val="1"/>
        </dgm:presLayoutVars>
      </dgm:prSet>
      <dgm:spPr/>
      <dgm:t>
        <a:bodyPr/>
        <a:lstStyle/>
        <a:p>
          <a:endParaRPr lang="en-US"/>
        </a:p>
      </dgm:t>
    </dgm:pt>
    <dgm:pt modelId="{AB067F08-C9E6-4F49-A736-8BF57F5B50C2}" type="pres">
      <dgm:prSet presAssocID="{60E8D318-500B-40CD-8FAA-0B41AD26210C}" presName="pillarX" presStyleLbl="node1" presStyleIdx="2" presStyleCnt="6">
        <dgm:presLayoutVars>
          <dgm:bulletEnabled val="1"/>
        </dgm:presLayoutVars>
      </dgm:prSet>
      <dgm:spPr/>
      <dgm:t>
        <a:bodyPr/>
        <a:lstStyle/>
        <a:p>
          <a:endParaRPr lang="en-US"/>
        </a:p>
      </dgm:t>
    </dgm:pt>
    <dgm:pt modelId="{2D8FD852-2214-4CA5-A3BF-7066D4BA96EC}" type="pres">
      <dgm:prSet presAssocID="{A3FF1485-308D-4601-A8F7-B5C05B041A91}" presName="pillarX" presStyleLbl="node1" presStyleIdx="3" presStyleCnt="6">
        <dgm:presLayoutVars>
          <dgm:bulletEnabled val="1"/>
        </dgm:presLayoutVars>
      </dgm:prSet>
      <dgm:spPr/>
      <dgm:t>
        <a:bodyPr/>
        <a:lstStyle/>
        <a:p>
          <a:endParaRPr lang="en-US"/>
        </a:p>
      </dgm:t>
    </dgm:pt>
    <dgm:pt modelId="{0AD17B87-4DEC-4756-AB76-B088FF267A5D}" type="pres">
      <dgm:prSet presAssocID="{ED8D0EFE-7C3B-4D7D-A879-DED21CEA01B8}" presName="pillarX" presStyleLbl="node1" presStyleIdx="4" presStyleCnt="6">
        <dgm:presLayoutVars>
          <dgm:bulletEnabled val="1"/>
        </dgm:presLayoutVars>
      </dgm:prSet>
      <dgm:spPr/>
      <dgm:t>
        <a:bodyPr/>
        <a:lstStyle/>
        <a:p>
          <a:endParaRPr lang="en-US"/>
        </a:p>
      </dgm:t>
    </dgm:pt>
    <dgm:pt modelId="{20F2C603-7027-4766-9C1E-3589B92DFA5F}" type="pres">
      <dgm:prSet presAssocID="{3A29767C-6A5B-4A92-921C-314106F3C8EA}" presName="pillarX" presStyleLbl="node1" presStyleIdx="5" presStyleCnt="6">
        <dgm:presLayoutVars>
          <dgm:bulletEnabled val="1"/>
        </dgm:presLayoutVars>
      </dgm:prSet>
      <dgm:spPr/>
      <dgm:t>
        <a:bodyPr/>
        <a:lstStyle/>
        <a:p>
          <a:endParaRPr lang="en-US"/>
        </a:p>
      </dgm:t>
    </dgm:pt>
    <dgm:pt modelId="{440CF17F-E299-4A3E-8580-3693E92339B1}" type="pres">
      <dgm:prSet presAssocID="{0D5F1E76-D1ED-44B2-8D12-96FE6E628B58}" presName="base" presStyleLbl="dkBgShp" presStyleIdx="1" presStyleCnt="2"/>
      <dgm:spPr/>
    </dgm:pt>
  </dgm:ptLst>
  <dgm:cxnLst>
    <dgm:cxn modelId="{AADA813F-84BC-400A-B12E-198187B456BC}" type="presOf" srcId="{60E8D318-500B-40CD-8FAA-0B41AD26210C}" destId="{AB067F08-C9E6-4F49-A736-8BF57F5B50C2}" srcOrd="0" destOrd="0" presId="urn:microsoft.com/office/officeart/2005/8/layout/hList3"/>
    <dgm:cxn modelId="{9E077436-BF88-4605-A0E3-0167A5097DA9}" srcId="{0D5F1E76-D1ED-44B2-8D12-96FE6E628B58}" destId="{ED8D0EFE-7C3B-4D7D-A879-DED21CEA01B8}" srcOrd="4" destOrd="0" parTransId="{F88C2F88-028C-4C7E-A65C-6E8E7BEC7395}" sibTransId="{7D09277B-B8CA-45A9-9817-7B6D03CA8206}"/>
    <dgm:cxn modelId="{6C392444-27C9-4792-8CE2-701103515803}" type="presOf" srcId="{61EFCAD0-A5AF-43D6-84CD-A2C3B71F6EAE}" destId="{DEE1F0E2-7978-452C-B980-0E5443861AA4}" srcOrd="0" destOrd="0" presId="urn:microsoft.com/office/officeart/2005/8/layout/hList3"/>
    <dgm:cxn modelId="{C2AFC810-72FF-4EB4-94DC-F0F085FA0054}" type="presOf" srcId="{7324D2DE-3E65-4778-ACE3-FE470E696D22}" destId="{8423AB6D-BEB4-4CAF-BDD1-6561F22E2911}" srcOrd="0" destOrd="0" presId="urn:microsoft.com/office/officeart/2005/8/layout/hList3"/>
    <dgm:cxn modelId="{3D3A2FC0-C50A-4041-9747-32E2B75E710F}" type="presOf" srcId="{C7166A41-E292-43B3-9357-904A48EEC097}" destId="{EF6742D3-C096-4CFA-AA6B-A3F2598BFEFF}" srcOrd="0" destOrd="0" presId="urn:microsoft.com/office/officeart/2005/8/layout/hList3"/>
    <dgm:cxn modelId="{68C408D1-878D-49EF-BC1A-3210D164F793}" srcId="{C7166A41-E292-43B3-9357-904A48EEC097}" destId="{0D5F1E76-D1ED-44B2-8D12-96FE6E628B58}" srcOrd="0" destOrd="0" parTransId="{617EB56E-DD38-42FA-BA03-7D163925AA6E}" sibTransId="{A7FABEE0-0A75-480D-9208-90C3924E7D8B}"/>
    <dgm:cxn modelId="{758EC358-5F77-4BFF-ACDC-5154E56329D0}" srcId="{0D5F1E76-D1ED-44B2-8D12-96FE6E628B58}" destId="{7324D2DE-3E65-4778-ACE3-FE470E696D22}" srcOrd="0" destOrd="0" parTransId="{73EB2F0A-B569-46E6-A432-63DF0033DD85}" sibTransId="{BD1BEA45-8C4B-4A9D-B79A-3D052BED272E}"/>
    <dgm:cxn modelId="{D6185F3E-9AEA-4D1C-B021-B7938582C63D}" srcId="{0D5F1E76-D1ED-44B2-8D12-96FE6E628B58}" destId="{3A29767C-6A5B-4A92-921C-314106F3C8EA}" srcOrd="5" destOrd="0" parTransId="{7E4F9A83-E39E-4BB8-98FF-9B4B09DA4FDF}" sibTransId="{890B29C7-54E7-4B83-AEFB-8CF6DA20C0BD}"/>
    <dgm:cxn modelId="{3C290C90-B0ED-400E-AC84-B19AC6047245}" type="presOf" srcId="{ED8D0EFE-7C3B-4D7D-A879-DED21CEA01B8}" destId="{0AD17B87-4DEC-4756-AB76-B088FF267A5D}" srcOrd="0" destOrd="0" presId="urn:microsoft.com/office/officeart/2005/8/layout/hList3"/>
    <dgm:cxn modelId="{CFAA8FA9-A9C2-4D6F-BC13-C37B22699934}" srcId="{0D5F1E76-D1ED-44B2-8D12-96FE6E628B58}" destId="{60E8D318-500B-40CD-8FAA-0B41AD26210C}" srcOrd="2" destOrd="0" parTransId="{18F66E95-4F82-4091-B95C-ECE99A09B9A7}" sibTransId="{1362D124-71A2-4D8D-A56B-1495DCEF632A}"/>
    <dgm:cxn modelId="{768C8C02-E0C4-49F5-92CE-BAA1166C5685}" type="presOf" srcId="{0D5F1E76-D1ED-44B2-8D12-96FE6E628B58}" destId="{33C3D74C-8007-449B-84DD-BCB4D61C12F1}" srcOrd="0" destOrd="0" presId="urn:microsoft.com/office/officeart/2005/8/layout/hList3"/>
    <dgm:cxn modelId="{FFE5B812-55CF-4D11-B99C-92E387C85CF6}" srcId="{0D5F1E76-D1ED-44B2-8D12-96FE6E628B58}" destId="{A3FF1485-308D-4601-A8F7-B5C05B041A91}" srcOrd="3" destOrd="0" parTransId="{9B6513B3-687F-4C8B-9E7C-D6C6BDB84A84}" sibTransId="{A7D7FDC3-3868-46AA-9612-E8AFE1FE9455}"/>
    <dgm:cxn modelId="{1953D4EE-3EC4-4EA6-933D-3241D2170D56}" type="presOf" srcId="{3A29767C-6A5B-4A92-921C-314106F3C8EA}" destId="{20F2C603-7027-4766-9C1E-3589B92DFA5F}" srcOrd="0" destOrd="0" presId="urn:microsoft.com/office/officeart/2005/8/layout/hList3"/>
    <dgm:cxn modelId="{51B6572A-9C2F-4DFB-A204-C5FC3A528C9B}" srcId="{0D5F1E76-D1ED-44B2-8D12-96FE6E628B58}" destId="{61EFCAD0-A5AF-43D6-84CD-A2C3B71F6EAE}" srcOrd="1" destOrd="0" parTransId="{8726DA73-AAA2-42A8-8837-A4380039452C}" sibTransId="{0C029E8A-351C-44BF-BCCB-6D4AFC91F9D1}"/>
    <dgm:cxn modelId="{BDA2B6EE-7211-416F-B3BD-C6FD989FEC83}" type="presOf" srcId="{A3FF1485-308D-4601-A8F7-B5C05B041A91}" destId="{2D8FD852-2214-4CA5-A3BF-7066D4BA96EC}" srcOrd="0" destOrd="0" presId="urn:microsoft.com/office/officeart/2005/8/layout/hList3"/>
    <dgm:cxn modelId="{7DAD9E95-742C-452F-857E-5CEC9B71F6F8}" type="presParOf" srcId="{EF6742D3-C096-4CFA-AA6B-A3F2598BFEFF}" destId="{33C3D74C-8007-449B-84DD-BCB4D61C12F1}" srcOrd="0" destOrd="0" presId="urn:microsoft.com/office/officeart/2005/8/layout/hList3"/>
    <dgm:cxn modelId="{365F6E16-2C84-4664-AA21-DA05F165D56B}" type="presParOf" srcId="{EF6742D3-C096-4CFA-AA6B-A3F2598BFEFF}" destId="{A2B46553-C717-4BC8-A592-F663B778EF76}" srcOrd="1" destOrd="0" presId="urn:microsoft.com/office/officeart/2005/8/layout/hList3"/>
    <dgm:cxn modelId="{1EDBDD19-FD8D-4C40-9E13-AEBCB54DE481}" type="presParOf" srcId="{A2B46553-C717-4BC8-A592-F663B778EF76}" destId="{8423AB6D-BEB4-4CAF-BDD1-6561F22E2911}" srcOrd="0" destOrd="0" presId="urn:microsoft.com/office/officeart/2005/8/layout/hList3"/>
    <dgm:cxn modelId="{3CB4E849-02B7-4FCE-9323-8EB8C01D4DE4}" type="presParOf" srcId="{A2B46553-C717-4BC8-A592-F663B778EF76}" destId="{DEE1F0E2-7978-452C-B980-0E5443861AA4}" srcOrd="1" destOrd="0" presId="urn:microsoft.com/office/officeart/2005/8/layout/hList3"/>
    <dgm:cxn modelId="{C830D23E-DA52-4991-8AA1-AF8ACC3C8B71}" type="presParOf" srcId="{A2B46553-C717-4BC8-A592-F663B778EF76}" destId="{AB067F08-C9E6-4F49-A736-8BF57F5B50C2}" srcOrd="2" destOrd="0" presId="urn:microsoft.com/office/officeart/2005/8/layout/hList3"/>
    <dgm:cxn modelId="{E8CE9470-0920-443C-8248-113E72D25E3F}" type="presParOf" srcId="{A2B46553-C717-4BC8-A592-F663B778EF76}" destId="{2D8FD852-2214-4CA5-A3BF-7066D4BA96EC}" srcOrd="3" destOrd="0" presId="urn:microsoft.com/office/officeart/2005/8/layout/hList3"/>
    <dgm:cxn modelId="{74E61D99-4EB7-4C37-AD2B-4230AA01D5DF}" type="presParOf" srcId="{A2B46553-C717-4BC8-A592-F663B778EF76}" destId="{0AD17B87-4DEC-4756-AB76-B088FF267A5D}" srcOrd="4" destOrd="0" presId="urn:microsoft.com/office/officeart/2005/8/layout/hList3"/>
    <dgm:cxn modelId="{69646968-265A-490E-9E13-337F108E1166}" type="presParOf" srcId="{A2B46553-C717-4BC8-A592-F663B778EF76}" destId="{20F2C603-7027-4766-9C1E-3589B92DFA5F}" srcOrd="5" destOrd="0" presId="urn:microsoft.com/office/officeart/2005/8/layout/hList3"/>
    <dgm:cxn modelId="{5D9560AA-469E-4478-8942-C1986B0B62E4}" type="presParOf" srcId="{EF6742D3-C096-4CFA-AA6B-A3F2598BFEFF}" destId="{440CF17F-E299-4A3E-8580-3693E92339B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341FD8-D666-4119-9F32-61E134E9DFBD}" type="doc">
      <dgm:prSet loTypeId="urn:diagrams.loki3.com/VaryingWidthList" loCatId="list" qsTypeId="urn:microsoft.com/office/officeart/2005/8/quickstyle/simple2" qsCatId="simple" csTypeId="urn:microsoft.com/office/officeart/2005/8/colors/accent5_3" csCatId="accent5" phldr="1"/>
      <dgm:spPr/>
    </dgm:pt>
    <dgm:pt modelId="{183427DE-3313-48E9-BA17-97AAEB82A731}">
      <dgm:prSet phldrT="[Text]"/>
      <dgm:spPr/>
      <dgm:t>
        <a:bodyPr/>
        <a:lstStyle/>
        <a:p>
          <a:pPr>
            <a:buSzPct val="100000"/>
            <a:buFont typeface="Arial"/>
            <a:buNone/>
          </a:pPr>
          <a:r>
            <a:rPr lang="en-US" dirty="0"/>
            <a:t>Celebrate success.</a:t>
          </a:r>
        </a:p>
      </dgm:t>
    </dgm:pt>
    <dgm:pt modelId="{3EF0492A-CFFD-441A-9DCF-504C97C1AB47}" type="parTrans" cxnId="{02861AE0-2A8B-422E-9A4E-E4B4CC210EBB}">
      <dgm:prSet/>
      <dgm:spPr/>
      <dgm:t>
        <a:bodyPr/>
        <a:lstStyle/>
        <a:p>
          <a:endParaRPr lang="en-US"/>
        </a:p>
      </dgm:t>
    </dgm:pt>
    <dgm:pt modelId="{7B261AF6-0085-4312-9109-49480ABCB2C1}" type="sibTrans" cxnId="{02861AE0-2A8B-422E-9A4E-E4B4CC210EBB}">
      <dgm:prSet/>
      <dgm:spPr/>
      <dgm:t>
        <a:bodyPr/>
        <a:lstStyle/>
        <a:p>
          <a:endParaRPr lang="en-US"/>
        </a:p>
      </dgm:t>
    </dgm:pt>
    <dgm:pt modelId="{1DCFDA3B-9758-4486-94F2-DE60B0E9358A}">
      <dgm:prSet phldrT="[Text]"/>
      <dgm:spPr/>
      <dgm:t>
        <a:bodyPr/>
        <a:lstStyle/>
        <a:p>
          <a:pPr>
            <a:buSzPct val="100000"/>
            <a:buFont typeface="Arial"/>
            <a:buNone/>
          </a:pPr>
          <a:r>
            <a:rPr lang="en-US" dirty="0"/>
            <a:t>Explore attitudinal changes and ways to be more welcoming.</a:t>
          </a:r>
        </a:p>
      </dgm:t>
    </dgm:pt>
    <dgm:pt modelId="{3C23839C-AE7F-4B10-8B39-C185E7366BA1}" type="parTrans" cxnId="{3BDA7464-2D55-4EF2-AB90-17B662EF0E26}">
      <dgm:prSet/>
      <dgm:spPr/>
      <dgm:t>
        <a:bodyPr/>
        <a:lstStyle/>
        <a:p>
          <a:endParaRPr lang="en-US"/>
        </a:p>
      </dgm:t>
    </dgm:pt>
    <dgm:pt modelId="{BEB9CA64-A57B-45B0-BB4B-326C57719086}" type="sibTrans" cxnId="{3BDA7464-2D55-4EF2-AB90-17B662EF0E26}">
      <dgm:prSet/>
      <dgm:spPr/>
      <dgm:t>
        <a:bodyPr/>
        <a:lstStyle/>
        <a:p>
          <a:endParaRPr lang="en-US"/>
        </a:p>
      </dgm:t>
    </dgm:pt>
    <dgm:pt modelId="{3B22FBBB-7917-487D-80E1-8A76EF249D03}">
      <dgm:prSet phldrT="[Text]"/>
      <dgm:spPr/>
      <dgm:t>
        <a:bodyPr/>
        <a:lstStyle/>
        <a:p>
          <a:pPr>
            <a:buSzPct val="100000"/>
            <a:buFont typeface="Arial"/>
            <a:buNone/>
          </a:pPr>
          <a:r>
            <a:rPr lang="en-US" dirty="0"/>
            <a:t>Strategically plan to  add specific  accommodations. </a:t>
          </a:r>
        </a:p>
      </dgm:t>
    </dgm:pt>
    <dgm:pt modelId="{AE551716-6588-41A9-81A1-B657D311ED13}" type="parTrans" cxnId="{79BD562A-6E9C-48A3-ACC9-14FCAE983AF5}">
      <dgm:prSet/>
      <dgm:spPr/>
      <dgm:t>
        <a:bodyPr/>
        <a:lstStyle/>
        <a:p>
          <a:endParaRPr lang="en-US"/>
        </a:p>
      </dgm:t>
    </dgm:pt>
    <dgm:pt modelId="{C889C901-5B95-4CCD-946A-3D8623DF76D4}" type="sibTrans" cxnId="{79BD562A-6E9C-48A3-ACC9-14FCAE983AF5}">
      <dgm:prSet/>
      <dgm:spPr/>
      <dgm:t>
        <a:bodyPr/>
        <a:lstStyle/>
        <a:p>
          <a:endParaRPr lang="en-US"/>
        </a:p>
      </dgm:t>
    </dgm:pt>
    <dgm:pt modelId="{544BF2C3-586F-49E3-8305-F8DB47397A15}">
      <dgm:prSet phldrT="[Text]"/>
      <dgm:spPr/>
      <dgm:t>
        <a:bodyPr/>
        <a:lstStyle/>
        <a:p>
          <a:pPr>
            <a:buSzPct val="100000"/>
            <a:buFont typeface="Arial"/>
            <a:buNone/>
          </a:pPr>
          <a:r>
            <a:rPr lang="en-US" dirty="0"/>
            <a:t>Involve individuals with disabilities. </a:t>
          </a:r>
        </a:p>
      </dgm:t>
    </dgm:pt>
    <dgm:pt modelId="{39C66886-41A9-4B8B-BB9A-2367D4D06BCD}" type="parTrans" cxnId="{E1872F12-067B-47AF-BDA0-BEF6D6BB0854}">
      <dgm:prSet/>
      <dgm:spPr/>
      <dgm:t>
        <a:bodyPr/>
        <a:lstStyle/>
        <a:p>
          <a:endParaRPr lang="en-US"/>
        </a:p>
      </dgm:t>
    </dgm:pt>
    <dgm:pt modelId="{2AD67D83-3187-461F-9DF0-18D154E91FE3}" type="sibTrans" cxnId="{E1872F12-067B-47AF-BDA0-BEF6D6BB0854}">
      <dgm:prSet/>
      <dgm:spPr/>
      <dgm:t>
        <a:bodyPr/>
        <a:lstStyle/>
        <a:p>
          <a:endParaRPr lang="en-US"/>
        </a:p>
      </dgm:t>
    </dgm:pt>
    <dgm:pt modelId="{8E351DBB-3EBC-48A6-86A0-948D14D91273}" type="pres">
      <dgm:prSet presAssocID="{20341FD8-D666-4119-9F32-61E134E9DFBD}" presName="Name0" presStyleCnt="0">
        <dgm:presLayoutVars>
          <dgm:resizeHandles/>
        </dgm:presLayoutVars>
      </dgm:prSet>
      <dgm:spPr/>
    </dgm:pt>
    <dgm:pt modelId="{7314FE8D-4DE5-41FD-BB2E-FEA88D804121}" type="pres">
      <dgm:prSet presAssocID="{183427DE-3313-48E9-BA17-97AAEB82A731}" presName="text" presStyleLbl="node1" presStyleIdx="0" presStyleCnt="4" custScaleX="208063">
        <dgm:presLayoutVars>
          <dgm:bulletEnabled val="1"/>
        </dgm:presLayoutVars>
      </dgm:prSet>
      <dgm:spPr/>
      <dgm:t>
        <a:bodyPr/>
        <a:lstStyle/>
        <a:p>
          <a:endParaRPr lang="en-US"/>
        </a:p>
      </dgm:t>
    </dgm:pt>
    <dgm:pt modelId="{53079B8F-BF93-407F-9A29-B01F679AC4DF}" type="pres">
      <dgm:prSet presAssocID="{7B261AF6-0085-4312-9109-49480ABCB2C1}" presName="space" presStyleCnt="0"/>
      <dgm:spPr/>
    </dgm:pt>
    <dgm:pt modelId="{3992FEE9-0C44-4CD5-BD57-BFFC5B6C1602}" type="pres">
      <dgm:prSet presAssocID="{1DCFDA3B-9758-4486-94F2-DE60B0E9358A}" presName="text" presStyleLbl="node1" presStyleIdx="1" presStyleCnt="4" custScaleX="103507">
        <dgm:presLayoutVars>
          <dgm:bulletEnabled val="1"/>
        </dgm:presLayoutVars>
      </dgm:prSet>
      <dgm:spPr/>
      <dgm:t>
        <a:bodyPr/>
        <a:lstStyle/>
        <a:p>
          <a:endParaRPr lang="en-US"/>
        </a:p>
      </dgm:t>
    </dgm:pt>
    <dgm:pt modelId="{EB22CCEE-85E2-41C8-8CA7-127BD45A18EE}" type="pres">
      <dgm:prSet presAssocID="{BEB9CA64-A57B-45B0-BB4B-326C57719086}" presName="space" presStyleCnt="0"/>
      <dgm:spPr/>
    </dgm:pt>
    <dgm:pt modelId="{B46C4CF5-13C8-44D7-894B-9E54DE3C172C}" type="pres">
      <dgm:prSet presAssocID="{3B22FBBB-7917-487D-80E1-8A76EF249D03}" presName="text" presStyleLbl="node1" presStyleIdx="2" presStyleCnt="4" custScaleX="116777">
        <dgm:presLayoutVars>
          <dgm:bulletEnabled val="1"/>
        </dgm:presLayoutVars>
      </dgm:prSet>
      <dgm:spPr/>
      <dgm:t>
        <a:bodyPr/>
        <a:lstStyle/>
        <a:p>
          <a:endParaRPr lang="en-US"/>
        </a:p>
      </dgm:t>
    </dgm:pt>
    <dgm:pt modelId="{63B5ADE4-C28C-473B-A148-FA773451BC74}" type="pres">
      <dgm:prSet presAssocID="{C889C901-5B95-4CCD-946A-3D8623DF76D4}" presName="space" presStyleCnt="0"/>
      <dgm:spPr/>
    </dgm:pt>
    <dgm:pt modelId="{4D904D53-495C-47CA-AEE2-69475CB49CC3}" type="pres">
      <dgm:prSet presAssocID="{544BF2C3-586F-49E3-8305-F8DB47397A15}" presName="text" presStyleLbl="node1" presStyleIdx="3" presStyleCnt="4" custScaleX="131749">
        <dgm:presLayoutVars>
          <dgm:bulletEnabled val="1"/>
        </dgm:presLayoutVars>
      </dgm:prSet>
      <dgm:spPr/>
      <dgm:t>
        <a:bodyPr/>
        <a:lstStyle/>
        <a:p>
          <a:endParaRPr lang="en-US"/>
        </a:p>
      </dgm:t>
    </dgm:pt>
  </dgm:ptLst>
  <dgm:cxnLst>
    <dgm:cxn modelId="{79BD562A-6E9C-48A3-ACC9-14FCAE983AF5}" srcId="{20341FD8-D666-4119-9F32-61E134E9DFBD}" destId="{3B22FBBB-7917-487D-80E1-8A76EF249D03}" srcOrd="2" destOrd="0" parTransId="{AE551716-6588-41A9-81A1-B657D311ED13}" sibTransId="{C889C901-5B95-4CCD-946A-3D8623DF76D4}"/>
    <dgm:cxn modelId="{E1872F12-067B-47AF-BDA0-BEF6D6BB0854}" srcId="{20341FD8-D666-4119-9F32-61E134E9DFBD}" destId="{544BF2C3-586F-49E3-8305-F8DB47397A15}" srcOrd="3" destOrd="0" parTransId="{39C66886-41A9-4B8B-BB9A-2367D4D06BCD}" sibTransId="{2AD67D83-3187-461F-9DF0-18D154E91FE3}"/>
    <dgm:cxn modelId="{3BDA7464-2D55-4EF2-AB90-17B662EF0E26}" srcId="{20341FD8-D666-4119-9F32-61E134E9DFBD}" destId="{1DCFDA3B-9758-4486-94F2-DE60B0E9358A}" srcOrd="1" destOrd="0" parTransId="{3C23839C-AE7F-4B10-8B39-C185E7366BA1}" sibTransId="{BEB9CA64-A57B-45B0-BB4B-326C57719086}"/>
    <dgm:cxn modelId="{02861AE0-2A8B-422E-9A4E-E4B4CC210EBB}" srcId="{20341FD8-D666-4119-9F32-61E134E9DFBD}" destId="{183427DE-3313-48E9-BA17-97AAEB82A731}" srcOrd="0" destOrd="0" parTransId="{3EF0492A-CFFD-441A-9DCF-504C97C1AB47}" sibTransId="{7B261AF6-0085-4312-9109-49480ABCB2C1}"/>
    <dgm:cxn modelId="{5BDF11EB-E0F6-4B38-9A30-83E96E7E1A96}" type="presOf" srcId="{20341FD8-D666-4119-9F32-61E134E9DFBD}" destId="{8E351DBB-3EBC-48A6-86A0-948D14D91273}" srcOrd="0" destOrd="0" presId="urn:diagrams.loki3.com/VaryingWidthList"/>
    <dgm:cxn modelId="{69D2540C-F162-4AC7-B247-1C1EE9A85253}" type="presOf" srcId="{3B22FBBB-7917-487D-80E1-8A76EF249D03}" destId="{B46C4CF5-13C8-44D7-894B-9E54DE3C172C}" srcOrd="0" destOrd="0" presId="urn:diagrams.loki3.com/VaryingWidthList"/>
    <dgm:cxn modelId="{B215CB86-31E3-4034-8E1B-9CF1AB4470AB}" type="presOf" srcId="{1DCFDA3B-9758-4486-94F2-DE60B0E9358A}" destId="{3992FEE9-0C44-4CD5-BD57-BFFC5B6C1602}" srcOrd="0" destOrd="0" presId="urn:diagrams.loki3.com/VaryingWidthList"/>
    <dgm:cxn modelId="{9DB1A920-13E8-4076-87BA-293F10BDDE84}" type="presOf" srcId="{183427DE-3313-48E9-BA17-97AAEB82A731}" destId="{7314FE8D-4DE5-41FD-BB2E-FEA88D804121}" srcOrd="0" destOrd="0" presId="urn:diagrams.loki3.com/VaryingWidthList"/>
    <dgm:cxn modelId="{31772D43-975E-45D0-B409-06786464D50A}" type="presOf" srcId="{544BF2C3-586F-49E3-8305-F8DB47397A15}" destId="{4D904D53-495C-47CA-AEE2-69475CB49CC3}" srcOrd="0" destOrd="0" presId="urn:diagrams.loki3.com/VaryingWidthList"/>
    <dgm:cxn modelId="{AB7D054A-CE02-4C92-825F-1A0DD08906AA}" type="presParOf" srcId="{8E351DBB-3EBC-48A6-86A0-948D14D91273}" destId="{7314FE8D-4DE5-41FD-BB2E-FEA88D804121}" srcOrd="0" destOrd="0" presId="urn:diagrams.loki3.com/VaryingWidthList"/>
    <dgm:cxn modelId="{0B61385F-5B59-4A73-A35C-2BE0757BA25F}" type="presParOf" srcId="{8E351DBB-3EBC-48A6-86A0-948D14D91273}" destId="{53079B8F-BF93-407F-9A29-B01F679AC4DF}" srcOrd="1" destOrd="0" presId="urn:diagrams.loki3.com/VaryingWidthList"/>
    <dgm:cxn modelId="{97EBFF8C-8AEA-4407-9A8A-26ADB23B8568}" type="presParOf" srcId="{8E351DBB-3EBC-48A6-86A0-948D14D91273}" destId="{3992FEE9-0C44-4CD5-BD57-BFFC5B6C1602}" srcOrd="2" destOrd="0" presId="urn:diagrams.loki3.com/VaryingWidthList"/>
    <dgm:cxn modelId="{A226095E-D499-4213-AD74-BC9B7A01C682}" type="presParOf" srcId="{8E351DBB-3EBC-48A6-86A0-948D14D91273}" destId="{EB22CCEE-85E2-41C8-8CA7-127BD45A18EE}" srcOrd="3" destOrd="0" presId="urn:diagrams.loki3.com/VaryingWidthList"/>
    <dgm:cxn modelId="{1FF32FAC-1A18-45D1-9BA3-404E3BE0BD0C}" type="presParOf" srcId="{8E351DBB-3EBC-48A6-86A0-948D14D91273}" destId="{B46C4CF5-13C8-44D7-894B-9E54DE3C172C}" srcOrd="4" destOrd="0" presId="urn:diagrams.loki3.com/VaryingWidthList"/>
    <dgm:cxn modelId="{CFDAE9C2-F405-4D4E-A30C-A3C5EACC79F7}" type="presParOf" srcId="{8E351DBB-3EBC-48A6-86A0-948D14D91273}" destId="{63B5ADE4-C28C-473B-A148-FA773451BC74}" srcOrd="5" destOrd="0" presId="urn:diagrams.loki3.com/VaryingWidthList"/>
    <dgm:cxn modelId="{2D7A00FB-8CDD-4288-8D79-F78599C7CBD2}" type="presParOf" srcId="{8E351DBB-3EBC-48A6-86A0-948D14D91273}" destId="{4D904D53-495C-47CA-AEE2-69475CB49CC3}" srcOrd="6" destOrd="0" presId="urn:diagrams.loki3.com/VaryingWidth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341FD8-D666-4119-9F32-61E134E9DFBD}" type="doc">
      <dgm:prSet loTypeId="urn:diagrams.loki3.com/VaryingWidthList" loCatId="list" qsTypeId="urn:microsoft.com/office/officeart/2005/8/quickstyle/simple2" qsCatId="simple" csTypeId="urn:microsoft.com/office/officeart/2005/8/colors/accent5_3" csCatId="accent5" phldr="1"/>
      <dgm:spPr/>
    </dgm:pt>
    <dgm:pt modelId="{183427DE-3313-48E9-BA17-97AAEB82A731}">
      <dgm:prSet phldrT="[Text]"/>
      <dgm:spPr/>
      <dgm:t>
        <a:bodyPr/>
        <a:lstStyle/>
        <a:p>
          <a:pPr>
            <a:buSzPct val="100000"/>
            <a:buFont typeface="Arial"/>
            <a:buNone/>
          </a:pPr>
          <a:r>
            <a:rPr lang="en-US" b="1" dirty="0"/>
            <a:t>Step 1: </a:t>
          </a:r>
          <a:r>
            <a:rPr lang="en-US" dirty="0"/>
            <a:t>Inclusion Toolkit Manager signs up for Self-Assessment Activities to receive organization’s User ID #</a:t>
          </a:r>
        </a:p>
      </dgm:t>
    </dgm:pt>
    <dgm:pt modelId="{3EF0492A-CFFD-441A-9DCF-504C97C1AB47}" type="parTrans" cxnId="{02861AE0-2A8B-422E-9A4E-E4B4CC210EBB}">
      <dgm:prSet/>
      <dgm:spPr/>
      <dgm:t>
        <a:bodyPr/>
        <a:lstStyle/>
        <a:p>
          <a:endParaRPr lang="en-US"/>
        </a:p>
      </dgm:t>
    </dgm:pt>
    <dgm:pt modelId="{7B261AF6-0085-4312-9109-49480ABCB2C1}" type="sibTrans" cxnId="{02861AE0-2A8B-422E-9A4E-E4B4CC210EBB}">
      <dgm:prSet/>
      <dgm:spPr/>
      <dgm:t>
        <a:bodyPr/>
        <a:lstStyle/>
        <a:p>
          <a:endParaRPr lang="en-US"/>
        </a:p>
      </dgm:t>
    </dgm:pt>
    <dgm:pt modelId="{1DCFDA3B-9758-4486-94F2-DE60B0E9358A}">
      <dgm:prSet phldrT="[Text]"/>
      <dgm:spPr/>
      <dgm:t>
        <a:bodyPr/>
        <a:lstStyle/>
        <a:p>
          <a:pPr>
            <a:buSzPct val="100000"/>
            <a:buFont typeface="Arial"/>
            <a:buNone/>
          </a:pPr>
          <a:r>
            <a:rPr lang="en-US" b="1" dirty="0"/>
            <a:t>Step 2: </a:t>
          </a:r>
          <a:r>
            <a:rPr lang="en-US" dirty="0"/>
            <a:t>Disseminate User ID # to access the 6 Self-Assessment Activities</a:t>
          </a:r>
        </a:p>
      </dgm:t>
    </dgm:pt>
    <dgm:pt modelId="{3C23839C-AE7F-4B10-8B39-C185E7366BA1}" type="parTrans" cxnId="{3BDA7464-2D55-4EF2-AB90-17B662EF0E26}">
      <dgm:prSet/>
      <dgm:spPr/>
      <dgm:t>
        <a:bodyPr/>
        <a:lstStyle/>
        <a:p>
          <a:endParaRPr lang="en-US"/>
        </a:p>
      </dgm:t>
    </dgm:pt>
    <dgm:pt modelId="{BEB9CA64-A57B-45B0-BB4B-326C57719086}" type="sibTrans" cxnId="{3BDA7464-2D55-4EF2-AB90-17B662EF0E26}">
      <dgm:prSet/>
      <dgm:spPr/>
      <dgm:t>
        <a:bodyPr/>
        <a:lstStyle/>
        <a:p>
          <a:endParaRPr lang="en-US"/>
        </a:p>
      </dgm:t>
    </dgm:pt>
    <dgm:pt modelId="{3B22FBBB-7917-487D-80E1-8A76EF249D03}">
      <dgm:prSet phldrT="[Text]"/>
      <dgm:spPr/>
      <dgm:t>
        <a:bodyPr/>
        <a:lstStyle/>
        <a:p>
          <a:pPr>
            <a:buSzPct val="100000"/>
            <a:buFont typeface="Arial"/>
            <a:buNone/>
          </a:pPr>
          <a:r>
            <a:rPr lang="en-US" b="1" dirty="0"/>
            <a:t>Step 3: </a:t>
          </a:r>
          <a:r>
            <a:rPr lang="en-US" b="0" dirty="0"/>
            <a:t>Activities are d</a:t>
          </a:r>
          <a:r>
            <a:rPr lang="en-US" dirty="0"/>
            <a:t>esigned to be used by multiple users and to be repeated as necessary</a:t>
          </a:r>
        </a:p>
      </dgm:t>
    </dgm:pt>
    <dgm:pt modelId="{AE551716-6588-41A9-81A1-B657D311ED13}" type="parTrans" cxnId="{79BD562A-6E9C-48A3-ACC9-14FCAE983AF5}">
      <dgm:prSet/>
      <dgm:spPr/>
      <dgm:t>
        <a:bodyPr/>
        <a:lstStyle/>
        <a:p>
          <a:endParaRPr lang="en-US"/>
        </a:p>
      </dgm:t>
    </dgm:pt>
    <dgm:pt modelId="{C889C901-5B95-4CCD-946A-3D8623DF76D4}" type="sibTrans" cxnId="{79BD562A-6E9C-48A3-ACC9-14FCAE983AF5}">
      <dgm:prSet/>
      <dgm:spPr/>
      <dgm:t>
        <a:bodyPr/>
        <a:lstStyle/>
        <a:p>
          <a:endParaRPr lang="en-US"/>
        </a:p>
      </dgm:t>
    </dgm:pt>
    <dgm:pt modelId="{544BF2C3-586F-49E3-8305-F8DB47397A15}">
      <dgm:prSet phldrT="[Text]"/>
      <dgm:spPr>
        <a:solidFill>
          <a:schemeClr val="accent5">
            <a:lumMod val="60000"/>
            <a:lumOff val="40000"/>
          </a:schemeClr>
        </a:solidFill>
      </dgm:spPr>
      <dgm:t>
        <a:bodyPr/>
        <a:lstStyle/>
        <a:p>
          <a:pPr>
            <a:buSzPct val="100000"/>
            <a:buFont typeface="Arial"/>
            <a:buNone/>
          </a:pPr>
          <a:r>
            <a:rPr lang="en-US" dirty="0"/>
            <a:t>Step 4: Each user should share and discuss the Customized Research Package</a:t>
          </a:r>
        </a:p>
      </dgm:t>
    </dgm:pt>
    <dgm:pt modelId="{39C66886-41A9-4B8B-BB9A-2367D4D06BCD}" type="parTrans" cxnId="{E1872F12-067B-47AF-BDA0-BEF6D6BB0854}">
      <dgm:prSet/>
      <dgm:spPr/>
      <dgm:t>
        <a:bodyPr/>
        <a:lstStyle/>
        <a:p>
          <a:endParaRPr lang="en-US"/>
        </a:p>
      </dgm:t>
    </dgm:pt>
    <dgm:pt modelId="{2AD67D83-3187-461F-9DF0-18D154E91FE3}" type="sibTrans" cxnId="{E1872F12-067B-47AF-BDA0-BEF6D6BB0854}">
      <dgm:prSet/>
      <dgm:spPr/>
      <dgm:t>
        <a:bodyPr/>
        <a:lstStyle/>
        <a:p>
          <a:endParaRPr lang="en-US"/>
        </a:p>
      </dgm:t>
    </dgm:pt>
    <dgm:pt modelId="{8E351DBB-3EBC-48A6-86A0-948D14D91273}" type="pres">
      <dgm:prSet presAssocID="{20341FD8-D666-4119-9F32-61E134E9DFBD}" presName="Name0" presStyleCnt="0">
        <dgm:presLayoutVars>
          <dgm:resizeHandles/>
        </dgm:presLayoutVars>
      </dgm:prSet>
      <dgm:spPr/>
    </dgm:pt>
    <dgm:pt modelId="{7314FE8D-4DE5-41FD-BB2E-FEA88D804121}" type="pres">
      <dgm:prSet presAssocID="{183427DE-3313-48E9-BA17-97AAEB82A731}" presName="text" presStyleLbl="node1" presStyleIdx="0" presStyleCnt="4" custScaleX="208063">
        <dgm:presLayoutVars>
          <dgm:bulletEnabled val="1"/>
        </dgm:presLayoutVars>
      </dgm:prSet>
      <dgm:spPr/>
      <dgm:t>
        <a:bodyPr/>
        <a:lstStyle/>
        <a:p>
          <a:endParaRPr lang="en-US"/>
        </a:p>
      </dgm:t>
    </dgm:pt>
    <dgm:pt modelId="{53079B8F-BF93-407F-9A29-B01F679AC4DF}" type="pres">
      <dgm:prSet presAssocID="{7B261AF6-0085-4312-9109-49480ABCB2C1}" presName="space" presStyleCnt="0"/>
      <dgm:spPr/>
    </dgm:pt>
    <dgm:pt modelId="{3992FEE9-0C44-4CD5-BD57-BFFC5B6C1602}" type="pres">
      <dgm:prSet presAssocID="{1DCFDA3B-9758-4486-94F2-DE60B0E9358A}" presName="text" presStyleLbl="node1" presStyleIdx="1" presStyleCnt="4" custScaleX="150290">
        <dgm:presLayoutVars>
          <dgm:bulletEnabled val="1"/>
        </dgm:presLayoutVars>
      </dgm:prSet>
      <dgm:spPr/>
      <dgm:t>
        <a:bodyPr/>
        <a:lstStyle/>
        <a:p>
          <a:endParaRPr lang="en-US"/>
        </a:p>
      </dgm:t>
    </dgm:pt>
    <dgm:pt modelId="{EB22CCEE-85E2-41C8-8CA7-127BD45A18EE}" type="pres">
      <dgm:prSet presAssocID="{BEB9CA64-A57B-45B0-BB4B-326C57719086}" presName="space" presStyleCnt="0"/>
      <dgm:spPr/>
    </dgm:pt>
    <dgm:pt modelId="{B46C4CF5-13C8-44D7-894B-9E54DE3C172C}" type="pres">
      <dgm:prSet presAssocID="{3B22FBBB-7917-487D-80E1-8A76EF249D03}" presName="text" presStyleLbl="node1" presStyleIdx="2" presStyleCnt="4" custScaleX="116777">
        <dgm:presLayoutVars>
          <dgm:bulletEnabled val="1"/>
        </dgm:presLayoutVars>
      </dgm:prSet>
      <dgm:spPr/>
      <dgm:t>
        <a:bodyPr/>
        <a:lstStyle/>
        <a:p>
          <a:endParaRPr lang="en-US"/>
        </a:p>
      </dgm:t>
    </dgm:pt>
    <dgm:pt modelId="{63B5ADE4-C28C-473B-A148-FA773451BC74}" type="pres">
      <dgm:prSet presAssocID="{C889C901-5B95-4CCD-946A-3D8623DF76D4}" presName="space" presStyleCnt="0"/>
      <dgm:spPr/>
    </dgm:pt>
    <dgm:pt modelId="{4D904D53-495C-47CA-AEE2-69475CB49CC3}" type="pres">
      <dgm:prSet presAssocID="{544BF2C3-586F-49E3-8305-F8DB47397A15}" presName="text" presStyleLbl="node1" presStyleIdx="3" presStyleCnt="4" custScaleX="131749">
        <dgm:presLayoutVars>
          <dgm:bulletEnabled val="1"/>
        </dgm:presLayoutVars>
      </dgm:prSet>
      <dgm:spPr/>
      <dgm:t>
        <a:bodyPr/>
        <a:lstStyle/>
        <a:p>
          <a:endParaRPr lang="en-US"/>
        </a:p>
      </dgm:t>
    </dgm:pt>
  </dgm:ptLst>
  <dgm:cxnLst>
    <dgm:cxn modelId="{79BD562A-6E9C-48A3-ACC9-14FCAE983AF5}" srcId="{20341FD8-D666-4119-9F32-61E134E9DFBD}" destId="{3B22FBBB-7917-487D-80E1-8A76EF249D03}" srcOrd="2" destOrd="0" parTransId="{AE551716-6588-41A9-81A1-B657D311ED13}" sibTransId="{C889C901-5B95-4CCD-946A-3D8623DF76D4}"/>
    <dgm:cxn modelId="{E1872F12-067B-47AF-BDA0-BEF6D6BB0854}" srcId="{20341FD8-D666-4119-9F32-61E134E9DFBD}" destId="{544BF2C3-586F-49E3-8305-F8DB47397A15}" srcOrd="3" destOrd="0" parTransId="{39C66886-41A9-4B8B-BB9A-2367D4D06BCD}" sibTransId="{2AD67D83-3187-461F-9DF0-18D154E91FE3}"/>
    <dgm:cxn modelId="{3BDA7464-2D55-4EF2-AB90-17B662EF0E26}" srcId="{20341FD8-D666-4119-9F32-61E134E9DFBD}" destId="{1DCFDA3B-9758-4486-94F2-DE60B0E9358A}" srcOrd="1" destOrd="0" parTransId="{3C23839C-AE7F-4B10-8B39-C185E7366BA1}" sibTransId="{BEB9CA64-A57B-45B0-BB4B-326C57719086}"/>
    <dgm:cxn modelId="{02861AE0-2A8B-422E-9A4E-E4B4CC210EBB}" srcId="{20341FD8-D666-4119-9F32-61E134E9DFBD}" destId="{183427DE-3313-48E9-BA17-97AAEB82A731}" srcOrd="0" destOrd="0" parTransId="{3EF0492A-CFFD-441A-9DCF-504C97C1AB47}" sibTransId="{7B261AF6-0085-4312-9109-49480ABCB2C1}"/>
    <dgm:cxn modelId="{5BDF11EB-E0F6-4B38-9A30-83E96E7E1A96}" type="presOf" srcId="{20341FD8-D666-4119-9F32-61E134E9DFBD}" destId="{8E351DBB-3EBC-48A6-86A0-948D14D91273}" srcOrd="0" destOrd="0" presId="urn:diagrams.loki3.com/VaryingWidthList"/>
    <dgm:cxn modelId="{69D2540C-F162-4AC7-B247-1C1EE9A85253}" type="presOf" srcId="{3B22FBBB-7917-487D-80E1-8A76EF249D03}" destId="{B46C4CF5-13C8-44D7-894B-9E54DE3C172C}" srcOrd="0" destOrd="0" presId="urn:diagrams.loki3.com/VaryingWidthList"/>
    <dgm:cxn modelId="{B215CB86-31E3-4034-8E1B-9CF1AB4470AB}" type="presOf" srcId="{1DCFDA3B-9758-4486-94F2-DE60B0E9358A}" destId="{3992FEE9-0C44-4CD5-BD57-BFFC5B6C1602}" srcOrd="0" destOrd="0" presId="urn:diagrams.loki3.com/VaryingWidthList"/>
    <dgm:cxn modelId="{9DB1A920-13E8-4076-87BA-293F10BDDE84}" type="presOf" srcId="{183427DE-3313-48E9-BA17-97AAEB82A731}" destId="{7314FE8D-4DE5-41FD-BB2E-FEA88D804121}" srcOrd="0" destOrd="0" presId="urn:diagrams.loki3.com/VaryingWidthList"/>
    <dgm:cxn modelId="{31772D43-975E-45D0-B409-06786464D50A}" type="presOf" srcId="{544BF2C3-586F-49E3-8305-F8DB47397A15}" destId="{4D904D53-495C-47CA-AEE2-69475CB49CC3}" srcOrd="0" destOrd="0" presId="urn:diagrams.loki3.com/VaryingWidthList"/>
    <dgm:cxn modelId="{AB7D054A-CE02-4C92-825F-1A0DD08906AA}" type="presParOf" srcId="{8E351DBB-3EBC-48A6-86A0-948D14D91273}" destId="{7314FE8D-4DE5-41FD-BB2E-FEA88D804121}" srcOrd="0" destOrd="0" presId="urn:diagrams.loki3.com/VaryingWidthList"/>
    <dgm:cxn modelId="{0B61385F-5B59-4A73-A35C-2BE0757BA25F}" type="presParOf" srcId="{8E351DBB-3EBC-48A6-86A0-948D14D91273}" destId="{53079B8F-BF93-407F-9A29-B01F679AC4DF}" srcOrd="1" destOrd="0" presId="urn:diagrams.loki3.com/VaryingWidthList"/>
    <dgm:cxn modelId="{97EBFF8C-8AEA-4407-9A8A-26ADB23B8568}" type="presParOf" srcId="{8E351DBB-3EBC-48A6-86A0-948D14D91273}" destId="{3992FEE9-0C44-4CD5-BD57-BFFC5B6C1602}" srcOrd="2" destOrd="0" presId="urn:diagrams.loki3.com/VaryingWidthList"/>
    <dgm:cxn modelId="{A226095E-D499-4213-AD74-BC9B7A01C682}" type="presParOf" srcId="{8E351DBB-3EBC-48A6-86A0-948D14D91273}" destId="{EB22CCEE-85E2-41C8-8CA7-127BD45A18EE}" srcOrd="3" destOrd="0" presId="urn:diagrams.loki3.com/VaryingWidthList"/>
    <dgm:cxn modelId="{1FF32FAC-1A18-45D1-9BA3-404E3BE0BD0C}" type="presParOf" srcId="{8E351DBB-3EBC-48A6-86A0-948D14D91273}" destId="{B46C4CF5-13C8-44D7-894B-9E54DE3C172C}" srcOrd="4" destOrd="0" presId="urn:diagrams.loki3.com/VaryingWidthList"/>
    <dgm:cxn modelId="{CFDAE9C2-F405-4D4E-A30C-A3C5EACC79F7}" type="presParOf" srcId="{8E351DBB-3EBC-48A6-86A0-948D14D91273}" destId="{63B5ADE4-C28C-473B-A148-FA773451BC74}" srcOrd="5" destOrd="0" presId="urn:diagrams.loki3.com/VaryingWidthList"/>
    <dgm:cxn modelId="{2D7A00FB-8CDD-4288-8D79-F78599C7CBD2}" type="presParOf" srcId="{8E351DBB-3EBC-48A6-86A0-948D14D91273}" destId="{4D904D53-495C-47CA-AEE2-69475CB49CC3}" srcOrd="6"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7BB4AC-E834-4037-A7B7-8AFE58F86051}" type="doc">
      <dgm:prSet loTypeId="urn:microsoft.com/office/officeart/2005/8/layout/hChevron3" loCatId="process" qsTypeId="urn:microsoft.com/office/officeart/2005/8/quickstyle/simple1" qsCatId="simple" csTypeId="urn:microsoft.com/office/officeart/2005/8/colors/accent5_4" csCatId="accent5" phldr="1"/>
      <dgm:spPr/>
      <dgm:t>
        <a:bodyPr/>
        <a:lstStyle/>
        <a:p>
          <a:endParaRPr lang="en-US"/>
        </a:p>
      </dgm:t>
    </dgm:pt>
    <dgm:pt modelId="{E5DBBB95-10DB-4D5E-A40D-EBF782AF076D}">
      <dgm:prSet phldrT="[Text]"/>
      <dgm:spPr/>
      <dgm:t>
        <a:bodyPr/>
        <a:lstStyle/>
        <a:p>
          <a:pPr>
            <a:buFont typeface="Arial" panose="020B0604020202020204" pitchFamily="34" charset="0"/>
            <a:buChar char="•"/>
          </a:pPr>
          <a:r>
            <a:rPr lang="en-US" dirty="0"/>
            <a:t>Explore the online resources</a:t>
          </a:r>
        </a:p>
      </dgm:t>
    </dgm:pt>
    <dgm:pt modelId="{4D6A6BE7-6074-4BE1-90D2-17B016E76452}" type="parTrans" cxnId="{C6C0D1EE-80B0-4068-8733-B2B9D4827396}">
      <dgm:prSet/>
      <dgm:spPr/>
      <dgm:t>
        <a:bodyPr/>
        <a:lstStyle/>
        <a:p>
          <a:endParaRPr lang="en-US"/>
        </a:p>
      </dgm:t>
    </dgm:pt>
    <dgm:pt modelId="{777B2E62-305F-4359-838B-08F9BC04F3E9}" type="sibTrans" cxnId="{C6C0D1EE-80B0-4068-8733-B2B9D4827396}">
      <dgm:prSet/>
      <dgm:spPr/>
      <dgm:t>
        <a:bodyPr/>
        <a:lstStyle/>
        <a:p>
          <a:endParaRPr lang="en-US"/>
        </a:p>
      </dgm:t>
    </dgm:pt>
    <dgm:pt modelId="{0583CDAB-C29D-4117-883C-DE2FF2D62761}">
      <dgm:prSet phldrT="[Text]"/>
      <dgm:spPr/>
      <dgm:t>
        <a:bodyPr/>
        <a:lstStyle/>
        <a:p>
          <a:pPr>
            <a:buFont typeface="Arial" panose="020B0604020202020204" pitchFamily="34" charset="0"/>
            <a:buChar char="•"/>
          </a:pPr>
          <a:r>
            <a:rPr lang="en-US" dirty="0"/>
            <a:t>Submit additional resources</a:t>
          </a:r>
        </a:p>
      </dgm:t>
    </dgm:pt>
    <dgm:pt modelId="{D35E5E3E-3378-4F54-A5E3-1A36E13196A2}" type="parTrans" cxnId="{B9E38EE8-C330-43B0-BE02-0A2F96C4DE9F}">
      <dgm:prSet/>
      <dgm:spPr/>
      <dgm:t>
        <a:bodyPr/>
        <a:lstStyle/>
        <a:p>
          <a:endParaRPr lang="en-US"/>
        </a:p>
      </dgm:t>
    </dgm:pt>
    <dgm:pt modelId="{17AC157C-80A8-4E55-9511-3D1FD00EAB8C}" type="sibTrans" cxnId="{B9E38EE8-C330-43B0-BE02-0A2F96C4DE9F}">
      <dgm:prSet/>
      <dgm:spPr/>
      <dgm:t>
        <a:bodyPr/>
        <a:lstStyle/>
        <a:p>
          <a:endParaRPr lang="en-US"/>
        </a:p>
      </dgm:t>
    </dgm:pt>
    <dgm:pt modelId="{61F8547E-00B4-428E-8229-53FFC73E6337}" type="pres">
      <dgm:prSet presAssocID="{B77BB4AC-E834-4037-A7B7-8AFE58F86051}" presName="Name0" presStyleCnt="0">
        <dgm:presLayoutVars>
          <dgm:dir/>
          <dgm:resizeHandles val="exact"/>
        </dgm:presLayoutVars>
      </dgm:prSet>
      <dgm:spPr/>
      <dgm:t>
        <a:bodyPr/>
        <a:lstStyle/>
        <a:p>
          <a:endParaRPr lang="en-US"/>
        </a:p>
      </dgm:t>
    </dgm:pt>
    <dgm:pt modelId="{F0D5A5D1-A2D6-48E2-BF63-CAD6C5C84CB7}" type="pres">
      <dgm:prSet presAssocID="{E5DBBB95-10DB-4D5E-A40D-EBF782AF076D}" presName="parTxOnly" presStyleLbl="node1" presStyleIdx="0" presStyleCnt="2">
        <dgm:presLayoutVars>
          <dgm:bulletEnabled val="1"/>
        </dgm:presLayoutVars>
      </dgm:prSet>
      <dgm:spPr/>
      <dgm:t>
        <a:bodyPr/>
        <a:lstStyle/>
        <a:p>
          <a:endParaRPr lang="en-US"/>
        </a:p>
      </dgm:t>
    </dgm:pt>
    <dgm:pt modelId="{64572FFA-FB24-4A56-84E5-478A43B5B378}" type="pres">
      <dgm:prSet presAssocID="{777B2E62-305F-4359-838B-08F9BC04F3E9}" presName="parSpace" presStyleCnt="0"/>
      <dgm:spPr/>
    </dgm:pt>
    <dgm:pt modelId="{95CCD5ED-06CD-4429-B79F-62D8F21D2421}" type="pres">
      <dgm:prSet presAssocID="{0583CDAB-C29D-4117-883C-DE2FF2D62761}" presName="parTxOnly" presStyleLbl="node1" presStyleIdx="1" presStyleCnt="2">
        <dgm:presLayoutVars>
          <dgm:bulletEnabled val="1"/>
        </dgm:presLayoutVars>
      </dgm:prSet>
      <dgm:spPr/>
      <dgm:t>
        <a:bodyPr/>
        <a:lstStyle/>
        <a:p>
          <a:endParaRPr lang="en-US"/>
        </a:p>
      </dgm:t>
    </dgm:pt>
  </dgm:ptLst>
  <dgm:cxnLst>
    <dgm:cxn modelId="{108CD48A-AA60-4AD7-9D69-C7B687539679}" type="presOf" srcId="{B77BB4AC-E834-4037-A7B7-8AFE58F86051}" destId="{61F8547E-00B4-428E-8229-53FFC73E6337}" srcOrd="0" destOrd="0" presId="urn:microsoft.com/office/officeart/2005/8/layout/hChevron3"/>
    <dgm:cxn modelId="{5F84AF54-9E14-4CA8-A352-37027996B728}" type="presOf" srcId="{0583CDAB-C29D-4117-883C-DE2FF2D62761}" destId="{95CCD5ED-06CD-4429-B79F-62D8F21D2421}" srcOrd="0" destOrd="0" presId="urn:microsoft.com/office/officeart/2005/8/layout/hChevron3"/>
    <dgm:cxn modelId="{B9E38EE8-C330-43B0-BE02-0A2F96C4DE9F}" srcId="{B77BB4AC-E834-4037-A7B7-8AFE58F86051}" destId="{0583CDAB-C29D-4117-883C-DE2FF2D62761}" srcOrd="1" destOrd="0" parTransId="{D35E5E3E-3378-4F54-A5E3-1A36E13196A2}" sibTransId="{17AC157C-80A8-4E55-9511-3D1FD00EAB8C}"/>
    <dgm:cxn modelId="{C6C0D1EE-80B0-4068-8733-B2B9D4827396}" srcId="{B77BB4AC-E834-4037-A7B7-8AFE58F86051}" destId="{E5DBBB95-10DB-4D5E-A40D-EBF782AF076D}" srcOrd="0" destOrd="0" parTransId="{4D6A6BE7-6074-4BE1-90D2-17B016E76452}" sibTransId="{777B2E62-305F-4359-838B-08F9BC04F3E9}"/>
    <dgm:cxn modelId="{1E1CA276-B08D-4FEC-8B9F-EBCB84D8D381}" type="presOf" srcId="{E5DBBB95-10DB-4D5E-A40D-EBF782AF076D}" destId="{F0D5A5D1-A2D6-48E2-BF63-CAD6C5C84CB7}" srcOrd="0" destOrd="0" presId="urn:microsoft.com/office/officeart/2005/8/layout/hChevron3"/>
    <dgm:cxn modelId="{9F023F90-D818-42C3-8927-E53FD17C8441}" type="presParOf" srcId="{61F8547E-00B4-428E-8229-53FFC73E6337}" destId="{F0D5A5D1-A2D6-48E2-BF63-CAD6C5C84CB7}" srcOrd="0" destOrd="0" presId="urn:microsoft.com/office/officeart/2005/8/layout/hChevron3"/>
    <dgm:cxn modelId="{A759399F-02E5-45B3-90DC-938B11D4380D}" type="presParOf" srcId="{61F8547E-00B4-428E-8229-53FFC73E6337}" destId="{64572FFA-FB24-4A56-84E5-478A43B5B378}" srcOrd="1" destOrd="0" presId="urn:microsoft.com/office/officeart/2005/8/layout/hChevron3"/>
    <dgm:cxn modelId="{48ED9AFD-8F6C-4B38-847D-F3E8DD4B76CA}" type="presParOf" srcId="{61F8547E-00B4-428E-8229-53FFC73E6337}" destId="{95CCD5ED-06CD-4429-B79F-62D8F21D2421}"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8B5283-8901-4179-B356-2B8BB61330C8}" type="doc">
      <dgm:prSet loTypeId="urn:microsoft.com/office/officeart/2005/8/layout/process1" loCatId="process" qsTypeId="urn:microsoft.com/office/officeart/2005/8/quickstyle/simple1" qsCatId="simple" csTypeId="urn:microsoft.com/office/officeart/2005/8/colors/accent5_3" csCatId="accent5" phldr="1"/>
      <dgm:spPr/>
    </dgm:pt>
    <dgm:pt modelId="{22F51E37-7E82-4869-B0EA-2D49110F20B0}">
      <dgm:prSet phldrT="[Text]"/>
      <dgm:spPr/>
      <dgm:t>
        <a:bodyPr/>
        <a:lstStyle/>
        <a:p>
          <a:r>
            <a:rPr lang="en-US" dirty="0"/>
            <a:t>Welcoming </a:t>
          </a:r>
        </a:p>
      </dgm:t>
    </dgm:pt>
    <dgm:pt modelId="{69BB2BB8-7D07-4423-8D97-3F60067B43EE}" type="parTrans" cxnId="{94A0B7D9-42A1-40D6-B8D6-B89A863499DF}">
      <dgm:prSet/>
      <dgm:spPr/>
      <dgm:t>
        <a:bodyPr/>
        <a:lstStyle/>
        <a:p>
          <a:endParaRPr lang="en-US"/>
        </a:p>
      </dgm:t>
    </dgm:pt>
    <dgm:pt modelId="{196B3C72-47C7-4599-B2DD-B7E5E035D7AE}" type="sibTrans" cxnId="{94A0B7D9-42A1-40D6-B8D6-B89A863499DF}">
      <dgm:prSet/>
      <dgm:spPr/>
      <dgm:t>
        <a:bodyPr/>
        <a:lstStyle/>
        <a:p>
          <a:endParaRPr lang="en-US"/>
        </a:p>
      </dgm:t>
    </dgm:pt>
    <dgm:pt modelId="{588B4C0F-AE89-465F-8F0B-AE5239CFD7AD}">
      <dgm:prSet phldrT="[Text]"/>
      <dgm:spPr/>
      <dgm:t>
        <a:bodyPr/>
        <a:lstStyle/>
        <a:p>
          <a:r>
            <a:rPr lang="en-US" dirty="0"/>
            <a:t>Accommodating</a:t>
          </a:r>
        </a:p>
      </dgm:t>
    </dgm:pt>
    <dgm:pt modelId="{5E668C1A-5604-4283-A330-EB4721127A83}" type="parTrans" cxnId="{D00F9969-E00B-43CC-81B0-45D6C8388FEF}">
      <dgm:prSet/>
      <dgm:spPr/>
      <dgm:t>
        <a:bodyPr/>
        <a:lstStyle/>
        <a:p>
          <a:endParaRPr lang="en-US"/>
        </a:p>
      </dgm:t>
    </dgm:pt>
    <dgm:pt modelId="{930FF31E-37BF-42A1-9AF3-F57626CA2F05}" type="sibTrans" cxnId="{D00F9969-E00B-43CC-81B0-45D6C8388FEF}">
      <dgm:prSet/>
      <dgm:spPr/>
      <dgm:t>
        <a:bodyPr/>
        <a:lstStyle/>
        <a:p>
          <a:endParaRPr lang="en-US"/>
        </a:p>
      </dgm:t>
    </dgm:pt>
    <dgm:pt modelId="{542AC907-FA50-457A-BEB2-72575DA6DDC8}">
      <dgm:prSet phldrT="[Text]"/>
      <dgm:spPr/>
      <dgm:t>
        <a:bodyPr/>
        <a:lstStyle/>
        <a:p>
          <a:r>
            <a:rPr lang="en-US" dirty="0"/>
            <a:t>Inclusive</a:t>
          </a:r>
        </a:p>
      </dgm:t>
    </dgm:pt>
    <dgm:pt modelId="{07D0C199-20DC-4DDB-B046-FD87A9AA0249}" type="parTrans" cxnId="{03406CCA-D6D8-470E-B52A-9BA0A8B032E1}">
      <dgm:prSet/>
      <dgm:spPr/>
      <dgm:t>
        <a:bodyPr/>
        <a:lstStyle/>
        <a:p>
          <a:endParaRPr lang="en-US"/>
        </a:p>
      </dgm:t>
    </dgm:pt>
    <dgm:pt modelId="{962BF6B5-4059-46E6-9A49-7857E6A56A9C}" type="sibTrans" cxnId="{03406CCA-D6D8-470E-B52A-9BA0A8B032E1}">
      <dgm:prSet/>
      <dgm:spPr/>
      <dgm:t>
        <a:bodyPr/>
        <a:lstStyle/>
        <a:p>
          <a:endParaRPr lang="en-US"/>
        </a:p>
      </dgm:t>
    </dgm:pt>
    <dgm:pt modelId="{B09BA243-DA91-4E22-AC2A-C669297E9F77}" type="pres">
      <dgm:prSet presAssocID="{698B5283-8901-4179-B356-2B8BB61330C8}" presName="Name0" presStyleCnt="0">
        <dgm:presLayoutVars>
          <dgm:dir/>
          <dgm:resizeHandles val="exact"/>
        </dgm:presLayoutVars>
      </dgm:prSet>
      <dgm:spPr/>
    </dgm:pt>
    <dgm:pt modelId="{99691B48-8DF1-4D4D-AEA9-D7588237273A}" type="pres">
      <dgm:prSet presAssocID="{22F51E37-7E82-4869-B0EA-2D49110F20B0}" presName="node" presStyleLbl="node1" presStyleIdx="0" presStyleCnt="3">
        <dgm:presLayoutVars>
          <dgm:bulletEnabled val="1"/>
        </dgm:presLayoutVars>
      </dgm:prSet>
      <dgm:spPr/>
      <dgm:t>
        <a:bodyPr/>
        <a:lstStyle/>
        <a:p>
          <a:endParaRPr lang="en-US"/>
        </a:p>
      </dgm:t>
    </dgm:pt>
    <dgm:pt modelId="{844E2829-D766-4A6A-AD25-0B183D109E5C}" type="pres">
      <dgm:prSet presAssocID="{196B3C72-47C7-4599-B2DD-B7E5E035D7AE}" presName="sibTrans" presStyleLbl="sibTrans2D1" presStyleIdx="0" presStyleCnt="2"/>
      <dgm:spPr/>
      <dgm:t>
        <a:bodyPr/>
        <a:lstStyle/>
        <a:p>
          <a:endParaRPr lang="en-US"/>
        </a:p>
      </dgm:t>
    </dgm:pt>
    <dgm:pt modelId="{F8BB3E37-B85E-4D93-A68D-31A175202914}" type="pres">
      <dgm:prSet presAssocID="{196B3C72-47C7-4599-B2DD-B7E5E035D7AE}" presName="connectorText" presStyleLbl="sibTrans2D1" presStyleIdx="0" presStyleCnt="2"/>
      <dgm:spPr/>
      <dgm:t>
        <a:bodyPr/>
        <a:lstStyle/>
        <a:p>
          <a:endParaRPr lang="en-US"/>
        </a:p>
      </dgm:t>
    </dgm:pt>
    <dgm:pt modelId="{838FC755-E814-48B5-A48C-A4B86EF0F2AE}" type="pres">
      <dgm:prSet presAssocID="{588B4C0F-AE89-465F-8F0B-AE5239CFD7AD}" presName="node" presStyleLbl="node1" presStyleIdx="1" presStyleCnt="3">
        <dgm:presLayoutVars>
          <dgm:bulletEnabled val="1"/>
        </dgm:presLayoutVars>
      </dgm:prSet>
      <dgm:spPr/>
      <dgm:t>
        <a:bodyPr/>
        <a:lstStyle/>
        <a:p>
          <a:endParaRPr lang="en-US"/>
        </a:p>
      </dgm:t>
    </dgm:pt>
    <dgm:pt modelId="{8248B190-7D96-4458-9112-E8543D4E6955}" type="pres">
      <dgm:prSet presAssocID="{930FF31E-37BF-42A1-9AF3-F57626CA2F05}" presName="sibTrans" presStyleLbl="sibTrans2D1" presStyleIdx="1" presStyleCnt="2"/>
      <dgm:spPr/>
      <dgm:t>
        <a:bodyPr/>
        <a:lstStyle/>
        <a:p>
          <a:endParaRPr lang="en-US"/>
        </a:p>
      </dgm:t>
    </dgm:pt>
    <dgm:pt modelId="{0B918E00-287B-4825-A830-7C96DE2C9E10}" type="pres">
      <dgm:prSet presAssocID="{930FF31E-37BF-42A1-9AF3-F57626CA2F05}" presName="connectorText" presStyleLbl="sibTrans2D1" presStyleIdx="1" presStyleCnt="2"/>
      <dgm:spPr/>
      <dgm:t>
        <a:bodyPr/>
        <a:lstStyle/>
        <a:p>
          <a:endParaRPr lang="en-US"/>
        </a:p>
      </dgm:t>
    </dgm:pt>
    <dgm:pt modelId="{19397147-6353-40E3-8AE0-E59AEAF00B1F}" type="pres">
      <dgm:prSet presAssocID="{542AC907-FA50-457A-BEB2-72575DA6DDC8}" presName="node" presStyleLbl="node1" presStyleIdx="2" presStyleCnt="3">
        <dgm:presLayoutVars>
          <dgm:bulletEnabled val="1"/>
        </dgm:presLayoutVars>
      </dgm:prSet>
      <dgm:spPr/>
      <dgm:t>
        <a:bodyPr/>
        <a:lstStyle/>
        <a:p>
          <a:endParaRPr lang="en-US"/>
        </a:p>
      </dgm:t>
    </dgm:pt>
  </dgm:ptLst>
  <dgm:cxnLst>
    <dgm:cxn modelId="{017B5A28-8787-4889-A9F2-05DA88CCC600}" type="presOf" srcId="{196B3C72-47C7-4599-B2DD-B7E5E035D7AE}" destId="{F8BB3E37-B85E-4D93-A68D-31A175202914}" srcOrd="1" destOrd="0" presId="urn:microsoft.com/office/officeart/2005/8/layout/process1"/>
    <dgm:cxn modelId="{C05718F7-6EE1-4781-871B-2DB508068EC1}" type="presOf" srcId="{698B5283-8901-4179-B356-2B8BB61330C8}" destId="{B09BA243-DA91-4E22-AC2A-C669297E9F77}" srcOrd="0" destOrd="0" presId="urn:microsoft.com/office/officeart/2005/8/layout/process1"/>
    <dgm:cxn modelId="{F6FB34FB-096F-43C8-BDF0-EE001752B39E}" type="presOf" srcId="{930FF31E-37BF-42A1-9AF3-F57626CA2F05}" destId="{8248B190-7D96-4458-9112-E8543D4E6955}" srcOrd="0" destOrd="0" presId="urn:microsoft.com/office/officeart/2005/8/layout/process1"/>
    <dgm:cxn modelId="{D00F9969-E00B-43CC-81B0-45D6C8388FEF}" srcId="{698B5283-8901-4179-B356-2B8BB61330C8}" destId="{588B4C0F-AE89-465F-8F0B-AE5239CFD7AD}" srcOrd="1" destOrd="0" parTransId="{5E668C1A-5604-4283-A330-EB4721127A83}" sibTransId="{930FF31E-37BF-42A1-9AF3-F57626CA2F05}"/>
    <dgm:cxn modelId="{03406CCA-D6D8-470E-B52A-9BA0A8B032E1}" srcId="{698B5283-8901-4179-B356-2B8BB61330C8}" destId="{542AC907-FA50-457A-BEB2-72575DA6DDC8}" srcOrd="2" destOrd="0" parTransId="{07D0C199-20DC-4DDB-B046-FD87A9AA0249}" sibTransId="{962BF6B5-4059-46E6-9A49-7857E6A56A9C}"/>
    <dgm:cxn modelId="{75DB9697-178A-484F-A973-C30EC3CA17C7}" type="presOf" srcId="{930FF31E-37BF-42A1-9AF3-F57626CA2F05}" destId="{0B918E00-287B-4825-A830-7C96DE2C9E10}" srcOrd="1" destOrd="0" presId="urn:microsoft.com/office/officeart/2005/8/layout/process1"/>
    <dgm:cxn modelId="{DFED743C-6492-4C29-ADBF-91989883DFD2}" type="presOf" srcId="{588B4C0F-AE89-465F-8F0B-AE5239CFD7AD}" destId="{838FC755-E814-48B5-A48C-A4B86EF0F2AE}" srcOrd="0" destOrd="0" presId="urn:microsoft.com/office/officeart/2005/8/layout/process1"/>
    <dgm:cxn modelId="{BC43566B-14B1-4FA4-86B5-9739FDA9702F}" type="presOf" srcId="{22F51E37-7E82-4869-B0EA-2D49110F20B0}" destId="{99691B48-8DF1-4D4D-AEA9-D7588237273A}" srcOrd="0" destOrd="0" presId="urn:microsoft.com/office/officeart/2005/8/layout/process1"/>
    <dgm:cxn modelId="{7B7B4DD1-DECA-40E2-8F6D-A23E773FFF32}" type="presOf" srcId="{196B3C72-47C7-4599-B2DD-B7E5E035D7AE}" destId="{844E2829-D766-4A6A-AD25-0B183D109E5C}" srcOrd="0" destOrd="0" presId="urn:microsoft.com/office/officeart/2005/8/layout/process1"/>
    <dgm:cxn modelId="{94A0B7D9-42A1-40D6-B8D6-B89A863499DF}" srcId="{698B5283-8901-4179-B356-2B8BB61330C8}" destId="{22F51E37-7E82-4869-B0EA-2D49110F20B0}" srcOrd="0" destOrd="0" parTransId="{69BB2BB8-7D07-4423-8D97-3F60067B43EE}" sibTransId="{196B3C72-47C7-4599-B2DD-B7E5E035D7AE}"/>
    <dgm:cxn modelId="{7D0C64F8-1176-4FA1-9009-33652E5183E0}" type="presOf" srcId="{542AC907-FA50-457A-BEB2-72575DA6DDC8}" destId="{19397147-6353-40E3-8AE0-E59AEAF00B1F}" srcOrd="0" destOrd="0" presId="urn:microsoft.com/office/officeart/2005/8/layout/process1"/>
    <dgm:cxn modelId="{AE0DD8DC-E037-4DD9-980F-7244CF34F1C0}" type="presParOf" srcId="{B09BA243-DA91-4E22-AC2A-C669297E9F77}" destId="{99691B48-8DF1-4D4D-AEA9-D7588237273A}" srcOrd="0" destOrd="0" presId="urn:microsoft.com/office/officeart/2005/8/layout/process1"/>
    <dgm:cxn modelId="{DFF70BA1-A259-4C0F-97B7-ED1DE9B07377}" type="presParOf" srcId="{B09BA243-DA91-4E22-AC2A-C669297E9F77}" destId="{844E2829-D766-4A6A-AD25-0B183D109E5C}" srcOrd="1" destOrd="0" presId="urn:microsoft.com/office/officeart/2005/8/layout/process1"/>
    <dgm:cxn modelId="{87DF5CC7-B7F2-4CD2-8AC8-2377CDEC8FCC}" type="presParOf" srcId="{844E2829-D766-4A6A-AD25-0B183D109E5C}" destId="{F8BB3E37-B85E-4D93-A68D-31A175202914}" srcOrd="0" destOrd="0" presId="urn:microsoft.com/office/officeart/2005/8/layout/process1"/>
    <dgm:cxn modelId="{5A5F129D-45AE-4165-A5DD-3CE443E8FAA1}" type="presParOf" srcId="{B09BA243-DA91-4E22-AC2A-C669297E9F77}" destId="{838FC755-E814-48B5-A48C-A4B86EF0F2AE}" srcOrd="2" destOrd="0" presId="urn:microsoft.com/office/officeart/2005/8/layout/process1"/>
    <dgm:cxn modelId="{E3C101D6-8454-4B78-B511-00DB1E83F78E}" type="presParOf" srcId="{B09BA243-DA91-4E22-AC2A-C669297E9F77}" destId="{8248B190-7D96-4458-9112-E8543D4E6955}" srcOrd="3" destOrd="0" presId="urn:microsoft.com/office/officeart/2005/8/layout/process1"/>
    <dgm:cxn modelId="{B299EF32-CBE0-4860-97FF-92C855E4A026}" type="presParOf" srcId="{8248B190-7D96-4458-9112-E8543D4E6955}" destId="{0B918E00-287B-4825-A830-7C96DE2C9E10}" srcOrd="0" destOrd="0" presId="urn:microsoft.com/office/officeart/2005/8/layout/process1"/>
    <dgm:cxn modelId="{DC4131D2-110E-48DD-BFB9-E4F96212D1F6}" type="presParOf" srcId="{B09BA243-DA91-4E22-AC2A-C669297E9F77}" destId="{19397147-6353-40E3-8AE0-E59AEAF00B1F}"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3647F-1779-4730-BF1C-3F094D1B67DA}">
      <dsp:nvSpPr>
        <dsp:cNvPr id="0" name=""/>
        <dsp:cNvSpPr/>
      </dsp:nvSpPr>
      <dsp:spPr>
        <a:xfrm>
          <a:off x="1419199" y="0"/>
          <a:ext cx="1920554" cy="1920847"/>
        </a:xfrm>
        <a:prstGeom prst="circularArrow">
          <a:avLst>
            <a:gd name="adj1" fmla="val 10980"/>
            <a:gd name="adj2" fmla="val 1142322"/>
            <a:gd name="adj3" fmla="val 4500000"/>
            <a:gd name="adj4" fmla="val 10800000"/>
            <a:gd name="adj5" fmla="val 125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82EB9D-DAA4-4C3F-A145-1EC2C467445D}">
      <dsp:nvSpPr>
        <dsp:cNvPr id="0" name=""/>
        <dsp:cNvSpPr/>
      </dsp:nvSpPr>
      <dsp:spPr>
        <a:xfrm>
          <a:off x="1700869" y="693484"/>
          <a:ext cx="1352887" cy="533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Welcoming</a:t>
          </a:r>
        </a:p>
      </dsp:txBody>
      <dsp:txXfrm>
        <a:off x="1700869" y="693484"/>
        <a:ext cx="1352887" cy="533479"/>
      </dsp:txXfrm>
    </dsp:sp>
    <dsp:sp modelId="{92FA80F5-AEB3-44BD-9C56-6C56811CB803}">
      <dsp:nvSpPr>
        <dsp:cNvPr id="0" name=""/>
        <dsp:cNvSpPr/>
      </dsp:nvSpPr>
      <dsp:spPr>
        <a:xfrm>
          <a:off x="885772" y="1103669"/>
          <a:ext cx="1920554" cy="1920847"/>
        </a:xfrm>
        <a:prstGeom prst="leftCircularArrow">
          <a:avLst>
            <a:gd name="adj1" fmla="val 10980"/>
            <a:gd name="adj2" fmla="val 1142322"/>
            <a:gd name="adj3" fmla="val 6300000"/>
            <a:gd name="adj4" fmla="val 18900000"/>
            <a:gd name="adj5" fmla="val 12500"/>
          </a:avLst>
        </a:prstGeom>
        <a:solidFill>
          <a:schemeClr val="accent5">
            <a:shade val="80000"/>
            <a:hueOff val="102610"/>
            <a:satOff val="-1119"/>
            <a:lumOff val="127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92D00-EF95-4EC6-B9E8-F0FD0D2651A5}">
      <dsp:nvSpPr>
        <dsp:cNvPr id="0" name=""/>
        <dsp:cNvSpPr/>
      </dsp:nvSpPr>
      <dsp:spPr>
        <a:xfrm>
          <a:off x="1148768" y="1837424"/>
          <a:ext cx="1935341" cy="533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Accommodating</a:t>
          </a:r>
        </a:p>
      </dsp:txBody>
      <dsp:txXfrm>
        <a:off x="1148768" y="1837424"/>
        <a:ext cx="1935341" cy="533479"/>
      </dsp:txXfrm>
    </dsp:sp>
    <dsp:sp modelId="{09FF2B9F-F3AE-4314-8598-73B6B268D699}">
      <dsp:nvSpPr>
        <dsp:cNvPr id="0" name=""/>
        <dsp:cNvSpPr/>
      </dsp:nvSpPr>
      <dsp:spPr>
        <a:xfrm>
          <a:off x="1555892" y="2339411"/>
          <a:ext cx="1650054" cy="1650715"/>
        </a:xfrm>
        <a:prstGeom prst="blockArc">
          <a:avLst>
            <a:gd name="adj1" fmla="val 13500000"/>
            <a:gd name="adj2" fmla="val 10800000"/>
            <a:gd name="adj3" fmla="val 12740"/>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DA1A4-B8BF-4F98-929A-EC2A088F6162}">
      <dsp:nvSpPr>
        <dsp:cNvPr id="0" name=""/>
        <dsp:cNvSpPr/>
      </dsp:nvSpPr>
      <dsp:spPr>
        <a:xfrm>
          <a:off x="1846230" y="2915186"/>
          <a:ext cx="1067215" cy="533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Inclusive</a:t>
          </a:r>
          <a:endParaRPr lang="en-US" sz="2300" b="1" kern="1200" dirty="0"/>
        </a:p>
      </dsp:txBody>
      <dsp:txXfrm>
        <a:off x="1846230" y="2915186"/>
        <a:ext cx="1067215" cy="533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3D74C-8007-449B-84DD-BCB4D61C12F1}">
      <dsp:nvSpPr>
        <dsp:cNvPr id="0" name=""/>
        <dsp:cNvSpPr/>
      </dsp:nvSpPr>
      <dsp:spPr>
        <a:xfrm>
          <a:off x="0" y="0"/>
          <a:ext cx="8229600" cy="1278549"/>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buSzPct val="100000"/>
            <a:buFont typeface="Arial"/>
            <a:buNone/>
          </a:pPr>
          <a:r>
            <a:rPr lang="en-US" sz="3000" kern="1200" dirty="0"/>
            <a:t>The Inclusion Toolkit Manager will act as point of contact between your organization and Federation</a:t>
          </a:r>
        </a:p>
      </dsp:txBody>
      <dsp:txXfrm>
        <a:off x="0" y="0"/>
        <a:ext cx="8229600" cy="1278549"/>
      </dsp:txXfrm>
    </dsp:sp>
    <dsp:sp modelId="{8423AB6D-BEB4-4CAF-BDD1-6561F22E2911}">
      <dsp:nvSpPr>
        <dsp:cNvPr id="0" name=""/>
        <dsp:cNvSpPr/>
      </dsp:nvSpPr>
      <dsp:spPr>
        <a:xfrm>
          <a:off x="4018" y="1278549"/>
          <a:ext cx="1370260" cy="2684954"/>
        </a:xfrm>
        <a:prstGeom prst="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SzPct val="100000"/>
            <a:buFont typeface="Arial"/>
            <a:buNone/>
          </a:pPr>
          <a:r>
            <a:rPr lang="en-US" sz="1900" kern="1200" dirty="0"/>
            <a:t>Share information about the Discussion Guides with your organization</a:t>
          </a:r>
        </a:p>
      </dsp:txBody>
      <dsp:txXfrm>
        <a:off x="4018" y="1278549"/>
        <a:ext cx="1370260" cy="2684954"/>
      </dsp:txXfrm>
    </dsp:sp>
    <dsp:sp modelId="{DEE1F0E2-7978-452C-B980-0E5443861AA4}">
      <dsp:nvSpPr>
        <dsp:cNvPr id="0" name=""/>
        <dsp:cNvSpPr/>
      </dsp:nvSpPr>
      <dsp:spPr>
        <a:xfrm>
          <a:off x="1374278" y="1278549"/>
          <a:ext cx="1370260" cy="2684954"/>
        </a:xfrm>
        <a:prstGeom prst="rect">
          <a:avLst/>
        </a:prstGeom>
        <a:solidFill>
          <a:schemeClr val="accent5">
            <a:shade val="50000"/>
            <a:hueOff val="84324"/>
            <a:satOff val="-1865"/>
            <a:lumOff val="139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SzPct val="100000"/>
            <a:buFont typeface="Arial"/>
            <a:buNone/>
          </a:pPr>
          <a:r>
            <a:rPr lang="en-US" sz="1900" kern="1200" dirty="0"/>
            <a:t>Disseminate “user ID” needed to access the Self-Assessment activities</a:t>
          </a:r>
        </a:p>
      </dsp:txBody>
      <dsp:txXfrm>
        <a:off x="1374278" y="1278549"/>
        <a:ext cx="1370260" cy="2684954"/>
      </dsp:txXfrm>
    </dsp:sp>
    <dsp:sp modelId="{AB067F08-C9E6-4F49-A736-8BF57F5B50C2}">
      <dsp:nvSpPr>
        <dsp:cNvPr id="0" name=""/>
        <dsp:cNvSpPr/>
      </dsp:nvSpPr>
      <dsp:spPr>
        <a:xfrm>
          <a:off x="2744539" y="1278549"/>
          <a:ext cx="1370260" cy="2684954"/>
        </a:xfrm>
        <a:prstGeom prst="rect">
          <a:avLst/>
        </a:prstGeom>
        <a:solidFill>
          <a:schemeClr val="accent5">
            <a:shade val="50000"/>
            <a:hueOff val="168648"/>
            <a:satOff val="-3730"/>
            <a:lumOff val="27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SzPct val="100000"/>
            <a:buFont typeface="Arial"/>
            <a:buNone/>
          </a:pPr>
          <a:r>
            <a:rPr lang="en-US" sz="1900" kern="1200" dirty="0"/>
            <a:t>Lead review of Customized Resource Package</a:t>
          </a:r>
        </a:p>
      </dsp:txBody>
      <dsp:txXfrm>
        <a:off x="2744539" y="1278549"/>
        <a:ext cx="1370260" cy="2684954"/>
      </dsp:txXfrm>
    </dsp:sp>
    <dsp:sp modelId="{2D8FD852-2214-4CA5-A3BF-7066D4BA96EC}">
      <dsp:nvSpPr>
        <dsp:cNvPr id="0" name=""/>
        <dsp:cNvSpPr/>
      </dsp:nvSpPr>
      <dsp:spPr>
        <a:xfrm>
          <a:off x="4114800" y="1278549"/>
          <a:ext cx="1370260" cy="2684954"/>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SzPct val="100000"/>
            <a:buFont typeface="Arial"/>
            <a:buNone/>
          </a:pPr>
          <a:r>
            <a:rPr lang="en-US" sz="1900" kern="1200" dirty="0"/>
            <a:t>Share ideas and resources</a:t>
          </a:r>
        </a:p>
      </dsp:txBody>
      <dsp:txXfrm>
        <a:off x="4114800" y="1278549"/>
        <a:ext cx="1370260" cy="2684954"/>
      </dsp:txXfrm>
    </dsp:sp>
    <dsp:sp modelId="{0AD17B87-4DEC-4756-AB76-B088FF267A5D}">
      <dsp:nvSpPr>
        <dsp:cNvPr id="0" name=""/>
        <dsp:cNvSpPr/>
      </dsp:nvSpPr>
      <dsp:spPr>
        <a:xfrm>
          <a:off x="5485060" y="1278549"/>
          <a:ext cx="1370260" cy="2684954"/>
        </a:xfrm>
        <a:prstGeom prst="rect">
          <a:avLst/>
        </a:prstGeom>
        <a:solidFill>
          <a:schemeClr val="accent5">
            <a:shade val="50000"/>
            <a:hueOff val="168648"/>
            <a:satOff val="-3730"/>
            <a:lumOff val="27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SzPct val="100000"/>
            <a:buFont typeface="Arial"/>
            <a:buNone/>
          </a:pPr>
          <a:r>
            <a:rPr lang="en-US" sz="1900" kern="1200" dirty="0"/>
            <a:t>Create an action plan and track progress</a:t>
          </a:r>
        </a:p>
      </dsp:txBody>
      <dsp:txXfrm>
        <a:off x="5485060" y="1278549"/>
        <a:ext cx="1370260" cy="2684954"/>
      </dsp:txXfrm>
    </dsp:sp>
    <dsp:sp modelId="{20F2C603-7027-4766-9C1E-3589B92DFA5F}">
      <dsp:nvSpPr>
        <dsp:cNvPr id="0" name=""/>
        <dsp:cNvSpPr/>
      </dsp:nvSpPr>
      <dsp:spPr>
        <a:xfrm>
          <a:off x="6855321" y="1278549"/>
          <a:ext cx="1370260" cy="2684954"/>
        </a:xfrm>
        <a:prstGeom prst="rect">
          <a:avLst/>
        </a:prstGeom>
        <a:solidFill>
          <a:schemeClr val="accent5">
            <a:shade val="50000"/>
            <a:hueOff val="84324"/>
            <a:satOff val="-1865"/>
            <a:lumOff val="139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Continue the inclusion journey </a:t>
          </a:r>
        </a:p>
      </dsp:txBody>
      <dsp:txXfrm>
        <a:off x="6855321" y="1278549"/>
        <a:ext cx="1370260" cy="2684954"/>
      </dsp:txXfrm>
    </dsp:sp>
    <dsp:sp modelId="{440CF17F-E299-4A3E-8580-3693E92339B1}">
      <dsp:nvSpPr>
        <dsp:cNvPr id="0" name=""/>
        <dsp:cNvSpPr/>
      </dsp:nvSpPr>
      <dsp:spPr>
        <a:xfrm>
          <a:off x="0" y="3963504"/>
          <a:ext cx="8229600" cy="298328"/>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4FE8D-4DE5-41FD-BB2E-FEA88D804121}">
      <dsp:nvSpPr>
        <dsp:cNvPr id="0" name=""/>
        <dsp:cNvSpPr/>
      </dsp:nvSpPr>
      <dsp:spPr>
        <a:xfrm>
          <a:off x="583948" y="2033"/>
          <a:ext cx="2293894" cy="978296"/>
        </a:xfrm>
        <a:prstGeom prst="rect">
          <a:avLst/>
        </a:prstGeom>
        <a:solidFill>
          <a:schemeClr val="accent5">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buSzPct val="100000"/>
            <a:buFont typeface="Arial"/>
            <a:buNone/>
          </a:pPr>
          <a:r>
            <a:rPr lang="en-US" sz="2000" kern="1200" dirty="0"/>
            <a:t>Celebrate success.</a:t>
          </a:r>
        </a:p>
      </dsp:txBody>
      <dsp:txXfrm>
        <a:off x="583948" y="2033"/>
        <a:ext cx="2293894" cy="978296"/>
      </dsp:txXfrm>
    </dsp:sp>
    <dsp:sp modelId="{3992FEE9-0C44-4CD5-BD57-BFFC5B6C1602}">
      <dsp:nvSpPr>
        <dsp:cNvPr id="0" name=""/>
        <dsp:cNvSpPr/>
      </dsp:nvSpPr>
      <dsp:spPr>
        <a:xfrm>
          <a:off x="566441" y="1029245"/>
          <a:ext cx="2328907" cy="978296"/>
        </a:xfrm>
        <a:prstGeom prst="rect">
          <a:avLst/>
        </a:prstGeom>
        <a:solidFill>
          <a:schemeClr val="accent5">
            <a:shade val="80000"/>
            <a:hueOff val="68407"/>
            <a:satOff val="-746"/>
            <a:lumOff val="8526"/>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buSzPct val="100000"/>
            <a:buFont typeface="Arial"/>
            <a:buNone/>
          </a:pPr>
          <a:r>
            <a:rPr lang="en-US" sz="2000" kern="1200" dirty="0"/>
            <a:t>Explore attitudinal changes and ways to be more welcoming.</a:t>
          </a:r>
        </a:p>
      </dsp:txBody>
      <dsp:txXfrm>
        <a:off x="566441" y="1029245"/>
        <a:ext cx="2328907" cy="978296"/>
      </dsp:txXfrm>
    </dsp:sp>
    <dsp:sp modelId="{B46C4CF5-13C8-44D7-894B-9E54DE3C172C}">
      <dsp:nvSpPr>
        <dsp:cNvPr id="0" name=""/>
        <dsp:cNvSpPr/>
      </dsp:nvSpPr>
      <dsp:spPr>
        <a:xfrm>
          <a:off x="574803" y="2056457"/>
          <a:ext cx="2312184" cy="978296"/>
        </a:xfrm>
        <a:prstGeom prst="rect">
          <a:avLst/>
        </a:prstGeom>
        <a:solidFill>
          <a:schemeClr val="accent5">
            <a:shade val="80000"/>
            <a:hueOff val="136814"/>
            <a:satOff val="-1492"/>
            <a:lumOff val="17053"/>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buSzPct val="100000"/>
            <a:buFont typeface="Arial"/>
            <a:buNone/>
          </a:pPr>
          <a:r>
            <a:rPr lang="en-US" sz="2000" kern="1200" dirty="0"/>
            <a:t>Strategically plan to  add specific  accommodations. </a:t>
          </a:r>
        </a:p>
      </dsp:txBody>
      <dsp:txXfrm>
        <a:off x="574803" y="2056457"/>
        <a:ext cx="2312184" cy="978296"/>
      </dsp:txXfrm>
    </dsp:sp>
    <dsp:sp modelId="{4D904D53-495C-47CA-AEE2-69475CB49CC3}">
      <dsp:nvSpPr>
        <dsp:cNvPr id="0" name=""/>
        <dsp:cNvSpPr/>
      </dsp:nvSpPr>
      <dsp:spPr>
        <a:xfrm>
          <a:off x="574798" y="3083669"/>
          <a:ext cx="2312194" cy="978296"/>
        </a:xfrm>
        <a:prstGeom prst="rect">
          <a:avLst/>
        </a:prstGeom>
        <a:solidFill>
          <a:schemeClr val="accent5">
            <a:shade val="80000"/>
            <a:hueOff val="205221"/>
            <a:satOff val="-2238"/>
            <a:lumOff val="25579"/>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buSzPct val="100000"/>
            <a:buFont typeface="Arial"/>
            <a:buNone/>
          </a:pPr>
          <a:r>
            <a:rPr lang="en-US" sz="2000" kern="1200" dirty="0"/>
            <a:t>Involve individuals with disabilities. </a:t>
          </a:r>
        </a:p>
      </dsp:txBody>
      <dsp:txXfrm>
        <a:off x="574798" y="3083669"/>
        <a:ext cx="2312194" cy="9782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4FE8D-4DE5-41FD-BB2E-FEA88D804121}">
      <dsp:nvSpPr>
        <dsp:cNvPr id="0" name=""/>
        <dsp:cNvSpPr/>
      </dsp:nvSpPr>
      <dsp:spPr>
        <a:xfrm>
          <a:off x="0" y="2249"/>
          <a:ext cx="3858595" cy="1082014"/>
        </a:xfrm>
        <a:prstGeom prst="rect">
          <a:avLst/>
        </a:prstGeom>
        <a:solidFill>
          <a:schemeClr val="accent5">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buSzPct val="100000"/>
            <a:buFont typeface="Arial"/>
            <a:buNone/>
          </a:pPr>
          <a:r>
            <a:rPr lang="en-US" sz="1900" b="1" kern="1200" dirty="0"/>
            <a:t>Step 1: </a:t>
          </a:r>
          <a:r>
            <a:rPr lang="en-US" sz="1900" kern="1200" dirty="0"/>
            <a:t>Inclusion Toolkit Manager signs up for Self-Assessment Activities to receive organization’s User ID #</a:t>
          </a:r>
        </a:p>
      </dsp:txBody>
      <dsp:txXfrm>
        <a:off x="0" y="2249"/>
        <a:ext cx="3858595" cy="1082014"/>
      </dsp:txXfrm>
    </dsp:sp>
    <dsp:sp modelId="{3992FEE9-0C44-4CD5-BD57-BFFC5B6C1602}">
      <dsp:nvSpPr>
        <dsp:cNvPr id="0" name=""/>
        <dsp:cNvSpPr/>
      </dsp:nvSpPr>
      <dsp:spPr>
        <a:xfrm>
          <a:off x="1828" y="1138365"/>
          <a:ext cx="3854938" cy="1082014"/>
        </a:xfrm>
        <a:prstGeom prst="rect">
          <a:avLst/>
        </a:prstGeom>
        <a:solidFill>
          <a:schemeClr val="accent5">
            <a:shade val="80000"/>
            <a:hueOff val="68407"/>
            <a:satOff val="-746"/>
            <a:lumOff val="8526"/>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buSzPct val="100000"/>
            <a:buFont typeface="Arial"/>
            <a:buNone/>
          </a:pPr>
          <a:r>
            <a:rPr lang="en-US" sz="1900" b="1" kern="1200" dirty="0"/>
            <a:t>Step 2: </a:t>
          </a:r>
          <a:r>
            <a:rPr lang="en-US" sz="1900" kern="1200" dirty="0"/>
            <a:t>Disseminate User ID # to access the 6 Self-Assessment Activities</a:t>
          </a:r>
        </a:p>
      </dsp:txBody>
      <dsp:txXfrm>
        <a:off x="1828" y="1138365"/>
        <a:ext cx="3854938" cy="1082014"/>
      </dsp:txXfrm>
    </dsp:sp>
    <dsp:sp modelId="{B46C4CF5-13C8-44D7-894B-9E54DE3C172C}">
      <dsp:nvSpPr>
        <dsp:cNvPr id="0" name=""/>
        <dsp:cNvSpPr/>
      </dsp:nvSpPr>
      <dsp:spPr>
        <a:xfrm>
          <a:off x="0" y="2274480"/>
          <a:ext cx="3858595" cy="1082014"/>
        </a:xfrm>
        <a:prstGeom prst="rect">
          <a:avLst/>
        </a:prstGeom>
        <a:solidFill>
          <a:schemeClr val="accent5">
            <a:shade val="80000"/>
            <a:hueOff val="136814"/>
            <a:satOff val="-1492"/>
            <a:lumOff val="17053"/>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buSzPct val="100000"/>
            <a:buFont typeface="Arial"/>
            <a:buNone/>
          </a:pPr>
          <a:r>
            <a:rPr lang="en-US" sz="1900" b="1" kern="1200" dirty="0"/>
            <a:t>Step 3: </a:t>
          </a:r>
          <a:r>
            <a:rPr lang="en-US" sz="1900" b="0" kern="1200" dirty="0"/>
            <a:t>Activities are d</a:t>
          </a:r>
          <a:r>
            <a:rPr lang="en-US" sz="1900" kern="1200" dirty="0"/>
            <a:t>esigned to be used by multiple users and to be repeated as necessary</a:t>
          </a:r>
        </a:p>
      </dsp:txBody>
      <dsp:txXfrm>
        <a:off x="0" y="2274480"/>
        <a:ext cx="3858595" cy="1082014"/>
      </dsp:txXfrm>
    </dsp:sp>
    <dsp:sp modelId="{4D904D53-495C-47CA-AEE2-69475CB49CC3}">
      <dsp:nvSpPr>
        <dsp:cNvPr id="0" name=""/>
        <dsp:cNvSpPr/>
      </dsp:nvSpPr>
      <dsp:spPr>
        <a:xfrm>
          <a:off x="0" y="3410596"/>
          <a:ext cx="3858595" cy="1082014"/>
        </a:xfrm>
        <a:prstGeom prst="rect">
          <a:avLst/>
        </a:prstGeom>
        <a:solidFill>
          <a:schemeClr val="accent5">
            <a:lumMod val="60000"/>
            <a:lumOff val="4000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buSzPct val="100000"/>
            <a:buFont typeface="Arial"/>
            <a:buNone/>
          </a:pPr>
          <a:r>
            <a:rPr lang="en-US" sz="1900" kern="1200" dirty="0"/>
            <a:t>Step 4: Each user should share and discuss the Customized Research Package</a:t>
          </a:r>
        </a:p>
      </dsp:txBody>
      <dsp:txXfrm>
        <a:off x="0" y="3410596"/>
        <a:ext cx="3858595" cy="1082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5A5D1-A2D6-48E2-BF63-CAD6C5C84CB7}">
      <dsp:nvSpPr>
        <dsp:cNvPr id="0" name=""/>
        <dsp:cNvSpPr/>
      </dsp:nvSpPr>
      <dsp:spPr>
        <a:xfrm>
          <a:off x="4614" y="494987"/>
          <a:ext cx="3276517" cy="1310607"/>
        </a:xfrm>
        <a:prstGeom prst="homePlat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buFont typeface="Arial" panose="020B0604020202020204" pitchFamily="34" charset="0"/>
            <a:buChar char="•"/>
          </a:pPr>
          <a:r>
            <a:rPr lang="en-US" sz="2700" kern="1200" dirty="0"/>
            <a:t>Explore the online resources</a:t>
          </a:r>
        </a:p>
      </dsp:txBody>
      <dsp:txXfrm>
        <a:off x="4614" y="494987"/>
        <a:ext cx="2948865" cy="1310607"/>
      </dsp:txXfrm>
    </dsp:sp>
    <dsp:sp modelId="{95CCD5ED-06CD-4429-B79F-62D8F21D2421}">
      <dsp:nvSpPr>
        <dsp:cNvPr id="0" name=""/>
        <dsp:cNvSpPr/>
      </dsp:nvSpPr>
      <dsp:spPr>
        <a:xfrm>
          <a:off x="2625829" y="494987"/>
          <a:ext cx="3276517" cy="1310607"/>
        </a:xfrm>
        <a:prstGeom prst="chevron">
          <a:avLst/>
        </a:prstGeom>
        <a:solidFill>
          <a:schemeClr val="accent5">
            <a:shade val="50000"/>
            <a:hueOff val="252972"/>
            <a:satOff val="-5595"/>
            <a:lumOff val="419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buFont typeface="Arial" panose="020B0604020202020204" pitchFamily="34" charset="0"/>
            <a:buChar char="•"/>
          </a:pPr>
          <a:r>
            <a:rPr lang="en-US" sz="2700" kern="1200" dirty="0"/>
            <a:t>Submit additional resources</a:t>
          </a:r>
        </a:p>
      </dsp:txBody>
      <dsp:txXfrm>
        <a:off x="3281133" y="494987"/>
        <a:ext cx="1965910" cy="13106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1B48-8DF1-4D4D-AEA9-D7588237273A}">
      <dsp:nvSpPr>
        <dsp:cNvPr id="0" name=""/>
        <dsp:cNvSpPr/>
      </dsp:nvSpPr>
      <dsp:spPr>
        <a:xfrm>
          <a:off x="5979" y="0"/>
          <a:ext cx="1787319" cy="531971"/>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Welcoming </a:t>
          </a:r>
        </a:p>
      </dsp:txBody>
      <dsp:txXfrm>
        <a:off x="21560" y="15581"/>
        <a:ext cx="1756157" cy="500809"/>
      </dsp:txXfrm>
    </dsp:sp>
    <dsp:sp modelId="{844E2829-D766-4A6A-AD25-0B183D109E5C}">
      <dsp:nvSpPr>
        <dsp:cNvPr id="0" name=""/>
        <dsp:cNvSpPr/>
      </dsp:nvSpPr>
      <dsp:spPr>
        <a:xfrm>
          <a:off x="1972031" y="44357"/>
          <a:ext cx="378911" cy="443255"/>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972031" y="133008"/>
        <a:ext cx="265238" cy="265953"/>
      </dsp:txXfrm>
    </dsp:sp>
    <dsp:sp modelId="{838FC755-E814-48B5-A48C-A4B86EF0F2AE}">
      <dsp:nvSpPr>
        <dsp:cNvPr id="0" name=""/>
        <dsp:cNvSpPr/>
      </dsp:nvSpPr>
      <dsp:spPr>
        <a:xfrm>
          <a:off x="2508227" y="0"/>
          <a:ext cx="1787319" cy="531971"/>
        </a:xfrm>
        <a:prstGeom prst="roundRect">
          <a:avLst>
            <a:gd name="adj" fmla="val 10000"/>
          </a:avLst>
        </a:prstGeom>
        <a:solidFill>
          <a:schemeClr val="accent5">
            <a:shade val="80000"/>
            <a:hueOff val="102610"/>
            <a:satOff val="-1119"/>
            <a:lumOff val="127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Accommodating</a:t>
          </a:r>
        </a:p>
      </dsp:txBody>
      <dsp:txXfrm>
        <a:off x="2523808" y="15581"/>
        <a:ext cx="1756157" cy="500809"/>
      </dsp:txXfrm>
    </dsp:sp>
    <dsp:sp modelId="{8248B190-7D96-4458-9112-E8543D4E6955}">
      <dsp:nvSpPr>
        <dsp:cNvPr id="0" name=""/>
        <dsp:cNvSpPr/>
      </dsp:nvSpPr>
      <dsp:spPr>
        <a:xfrm>
          <a:off x="4474278" y="44357"/>
          <a:ext cx="378911" cy="443255"/>
        </a:xfrm>
        <a:prstGeom prst="rightArrow">
          <a:avLst>
            <a:gd name="adj1" fmla="val 60000"/>
            <a:gd name="adj2" fmla="val 50000"/>
          </a:avLst>
        </a:prstGeom>
        <a:solidFill>
          <a:schemeClr val="accent5">
            <a:shade val="90000"/>
            <a:hueOff val="205287"/>
            <a:satOff val="-3828"/>
            <a:lumOff val="2287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474278" y="133008"/>
        <a:ext cx="265238" cy="265953"/>
      </dsp:txXfrm>
    </dsp:sp>
    <dsp:sp modelId="{19397147-6353-40E3-8AE0-E59AEAF00B1F}">
      <dsp:nvSpPr>
        <dsp:cNvPr id="0" name=""/>
        <dsp:cNvSpPr/>
      </dsp:nvSpPr>
      <dsp:spPr>
        <a:xfrm>
          <a:off x="5010474" y="0"/>
          <a:ext cx="1787319" cy="531971"/>
        </a:xfrm>
        <a:prstGeom prst="roundRect">
          <a:avLst>
            <a:gd name="adj" fmla="val 10000"/>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Inclusive</a:t>
          </a:r>
        </a:p>
      </dsp:txBody>
      <dsp:txXfrm>
        <a:off x="5026055" y="15581"/>
        <a:ext cx="1756157" cy="50080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xfrm>
            <a:off x="1143000" y="685800"/>
            <a:ext cx="4572000" cy="3429000"/>
          </a:xfrm>
          <a:prstGeom prst="rect">
            <a:avLst/>
          </a:prstGeom>
        </p:spPr>
        <p:txBody>
          <a:bodyPr/>
          <a:lstStyle/>
          <a:p>
            <a:endParaRPr/>
          </a:p>
        </p:txBody>
      </p:sp>
      <p:sp>
        <p:nvSpPr>
          <p:cNvPr id="308" name="Shape 30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75425316"/>
      </p:ext>
    </p:extLst>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Calibri"/>
      </a:defRPr>
    </a:lvl1pPr>
    <a:lvl2pPr indent="228600" latinLnBrk="0">
      <a:defRPr sz="1200">
        <a:solidFill>
          <a:srgbClr val="FFFFFF"/>
        </a:solidFill>
        <a:latin typeface="+mn-lt"/>
        <a:ea typeface="+mn-ea"/>
        <a:cs typeface="+mn-cs"/>
        <a:sym typeface="Calibri"/>
      </a:defRPr>
    </a:lvl2pPr>
    <a:lvl3pPr indent="457200" latinLnBrk="0">
      <a:defRPr sz="1200">
        <a:solidFill>
          <a:srgbClr val="FFFFFF"/>
        </a:solidFill>
        <a:latin typeface="+mn-lt"/>
        <a:ea typeface="+mn-ea"/>
        <a:cs typeface="+mn-cs"/>
        <a:sym typeface="Calibri"/>
      </a:defRPr>
    </a:lvl3pPr>
    <a:lvl4pPr indent="685800" latinLnBrk="0">
      <a:defRPr sz="1200">
        <a:solidFill>
          <a:srgbClr val="FFFFFF"/>
        </a:solidFill>
        <a:latin typeface="+mn-lt"/>
        <a:ea typeface="+mn-ea"/>
        <a:cs typeface="+mn-cs"/>
        <a:sym typeface="Calibri"/>
      </a:defRPr>
    </a:lvl4pPr>
    <a:lvl5pPr indent="914400" latinLnBrk="0">
      <a:defRPr sz="1200">
        <a:solidFill>
          <a:srgbClr val="FFFFFF"/>
        </a:solidFill>
        <a:latin typeface="+mn-lt"/>
        <a:ea typeface="+mn-ea"/>
        <a:cs typeface="+mn-cs"/>
        <a:sym typeface="Calibri"/>
      </a:defRPr>
    </a:lvl5pPr>
    <a:lvl6pPr indent="1143000" latinLnBrk="0">
      <a:defRPr sz="1200">
        <a:solidFill>
          <a:srgbClr val="FFFFFF"/>
        </a:solidFill>
        <a:latin typeface="+mn-lt"/>
        <a:ea typeface="+mn-ea"/>
        <a:cs typeface="+mn-cs"/>
        <a:sym typeface="Calibri"/>
      </a:defRPr>
    </a:lvl6pPr>
    <a:lvl7pPr indent="1371600" latinLnBrk="0">
      <a:defRPr sz="1200">
        <a:solidFill>
          <a:srgbClr val="FFFFFF"/>
        </a:solidFill>
        <a:latin typeface="+mn-lt"/>
        <a:ea typeface="+mn-ea"/>
        <a:cs typeface="+mn-cs"/>
        <a:sym typeface="Calibri"/>
      </a:defRPr>
    </a:lvl7pPr>
    <a:lvl8pPr indent="1600200" latinLnBrk="0">
      <a:defRPr sz="1200">
        <a:solidFill>
          <a:srgbClr val="FFFFFF"/>
        </a:solidFill>
        <a:latin typeface="+mn-lt"/>
        <a:ea typeface="+mn-ea"/>
        <a:cs typeface="+mn-cs"/>
        <a:sym typeface="Calibri"/>
      </a:defRPr>
    </a:lvl8pPr>
    <a:lvl9pPr indent="1828800" latinLnBrk="0">
      <a:defRPr sz="1200">
        <a:solidFill>
          <a:srgbClr val="FFFFFF"/>
        </a:solidFill>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03" name="Shape 203"/>
          <p:cNvSpPr txBox="1">
            <a:spLocks noGrp="1"/>
          </p:cNvSpPr>
          <p:nvPr>
            <p:ph type="body" idx="1"/>
          </p:nvPr>
        </p:nvSpPr>
        <p:spPr>
          <a:xfrm>
            <a:off x="685801" y="4343400"/>
            <a:ext cx="5486399" cy="4114800"/>
          </a:xfrm>
          <a:prstGeom prst="rect">
            <a:avLst/>
          </a:prstGeom>
          <a:noFill/>
          <a:ln>
            <a:noFill/>
          </a:ln>
        </p:spPr>
        <p:txBody>
          <a:bodyPr wrap="square" lIns="91400" tIns="45675" rIns="91400" bIns="456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8094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111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0024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7271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69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7" name="Shape 35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19050" algn="r" defTabSz="914400" rtl="0" eaLnBrk="1" fontAlgn="auto" latinLnBrk="0" hangingPunct="1">
                <a:lnSpc>
                  <a:spcPct val="100000"/>
                </a:lnSpc>
                <a:spcBef>
                  <a:spcPts val="0"/>
                </a:spcBef>
                <a:spcAft>
                  <a:spcPts val="0"/>
                </a:spcAft>
                <a:buClr>
                  <a:srgbClr val="000000"/>
                </a:buClr>
                <a:buSzPct val="25000"/>
                <a:buFont typeface="Calibri"/>
                <a:buNone/>
                <a:tabLst/>
                <a:defRPr/>
              </a:pPr>
              <a:t>22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8282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119" name="Title Text"/>
          <p:cNvSpPr>
            <a:spLocks noGrp="1"/>
          </p:cNvSpPr>
          <p:nvPr>
            <p:ph type="title"/>
          </p:nvPr>
        </p:nvSpPr>
        <p:spPr>
          <a:prstGeom prst="rect">
            <a:avLst/>
          </a:prstGeom>
        </p:spPr>
        <p:txBody>
          <a:bodyPr/>
          <a:lstStyle>
            <a:lvl1pPr>
              <a:defRPr>
                <a:solidFill>
                  <a:srgbClr val="000000"/>
                </a:solidFill>
              </a:defRPr>
            </a:lvl1pPr>
          </a:lstStyle>
          <a:p>
            <a:r>
              <a:t>Title Text</a:t>
            </a:r>
          </a:p>
        </p:txBody>
      </p:sp>
      <p:sp>
        <p:nvSpPr>
          <p:cNvPr id="120" name="Body Level One…"/>
          <p:cNvSpPr>
            <a:spLocks noGrp="1"/>
          </p:cNvSpPr>
          <p:nvPr>
            <p:ph type="body" idx="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FFFFFF"/>
        </a:solidFill>
        <a:effectLst/>
      </p:bgPr>
    </p:bg>
    <p:spTree>
      <p:nvGrpSpPr>
        <p:cNvPr id="1" name=""/>
        <p:cNvGrpSpPr/>
        <p:nvPr/>
      </p:nvGrpSpPr>
      <p:grpSpPr>
        <a:xfrm>
          <a:off x="0" y="0"/>
          <a:ext cx="0" cy="0"/>
          <a:chOff x="0" y="0"/>
          <a:chExt cx="0" cy="0"/>
        </a:xfrm>
      </p:grpSpPr>
      <p:sp>
        <p:nvSpPr>
          <p:cNvPr id="128" name="Title Text"/>
          <p:cNvSpPr>
            <a:spLocks noGrp="1"/>
          </p:cNvSpPr>
          <p:nvPr>
            <p:ph type="title"/>
          </p:nvPr>
        </p:nvSpPr>
        <p:spPr>
          <a:xfrm>
            <a:off x="722312" y="4406900"/>
            <a:ext cx="7772401" cy="1362075"/>
          </a:xfrm>
          <a:prstGeom prst="rect">
            <a:avLst/>
          </a:prstGeom>
        </p:spPr>
        <p:txBody>
          <a:bodyPr anchor="t"/>
          <a:lstStyle>
            <a:lvl1pPr algn="l">
              <a:defRPr sz="4000" b="1" cap="all">
                <a:solidFill>
                  <a:srgbClr val="000000"/>
                </a:solidFill>
              </a:defRPr>
            </a:lvl1pPr>
          </a:lstStyle>
          <a:p>
            <a:r>
              <a:t>Title Text</a:t>
            </a:r>
          </a:p>
        </p:txBody>
      </p:sp>
      <p:sp>
        <p:nvSpPr>
          <p:cNvPr id="129"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wo Content">
    <p:bg>
      <p:bgPr>
        <a:solidFill>
          <a:srgbClr val="FFFFFF"/>
        </a:solidFill>
        <a:effectLst/>
      </p:bgPr>
    </p:bg>
    <p:spTree>
      <p:nvGrpSpPr>
        <p:cNvPr id="1" name=""/>
        <p:cNvGrpSpPr/>
        <p:nvPr/>
      </p:nvGrpSpPr>
      <p:grpSpPr>
        <a:xfrm>
          <a:off x="0" y="0"/>
          <a:ext cx="0" cy="0"/>
          <a:chOff x="0" y="0"/>
          <a:chExt cx="0" cy="0"/>
        </a:xfrm>
      </p:grpSpPr>
      <p:sp>
        <p:nvSpPr>
          <p:cNvPr id="137" name="Title Text"/>
          <p:cNvSpPr>
            <a:spLocks noGrp="1"/>
          </p:cNvSpPr>
          <p:nvPr>
            <p:ph type="title"/>
          </p:nvPr>
        </p:nvSpPr>
        <p:spPr>
          <a:prstGeom prst="rect">
            <a:avLst/>
          </a:prstGeom>
        </p:spPr>
        <p:txBody>
          <a:bodyPr/>
          <a:lstStyle>
            <a:lvl1pPr>
              <a:defRPr>
                <a:solidFill>
                  <a:srgbClr val="000000"/>
                </a:solidFill>
              </a:defRPr>
            </a:lvl1pPr>
          </a:lstStyle>
          <a:p>
            <a:r>
              <a:t>Title Text</a:t>
            </a:r>
          </a:p>
        </p:txBody>
      </p:sp>
      <p:sp>
        <p:nvSpPr>
          <p:cNvPr id="138"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solidFill>
                  <a:srgbClr val="000000"/>
                </a:solidFill>
              </a:defRPr>
            </a:lvl1pPr>
            <a:lvl2pPr marL="790575" indent="-333375">
              <a:spcBef>
                <a:spcPts val="600"/>
              </a:spcBef>
              <a:defRPr sz="2800">
                <a:solidFill>
                  <a:srgbClr val="000000"/>
                </a:solidFill>
              </a:defRPr>
            </a:lvl2pPr>
            <a:lvl3pPr marL="1234439" indent="-320039">
              <a:spcBef>
                <a:spcPts val="600"/>
              </a:spcBef>
              <a:defRPr sz="2800">
                <a:solidFill>
                  <a:srgbClr val="000000"/>
                </a:solidFill>
              </a:defRPr>
            </a:lvl3pPr>
            <a:lvl4pPr marL="1727200" indent="-355600">
              <a:spcBef>
                <a:spcPts val="600"/>
              </a:spcBef>
              <a:defRPr sz="2800">
                <a:solidFill>
                  <a:srgbClr val="000000"/>
                </a:solidFill>
              </a:defRPr>
            </a:lvl4pPr>
            <a:lvl5pPr marL="2184400" indent="-355600">
              <a:spcBef>
                <a:spcPts val="600"/>
              </a:spcBef>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rison">
    <p:bg>
      <p:bgPr>
        <a:solidFill>
          <a:srgbClr val="FFFFFF"/>
        </a:solidFill>
        <a:effectLst/>
      </p:bgPr>
    </p:bg>
    <p:spTree>
      <p:nvGrpSpPr>
        <p:cNvPr id="1" name=""/>
        <p:cNvGrpSpPr/>
        <p:nvPr/>
      </p:nvGrpSpPr>
      <p:grpSpPr>
        <a:xfrm>
          <a:off x="0" y="0"/>
          <a:ext cx="0" cy="0"/>
          <a:chOff x="0" y="0"/>
          <a:chExt cx="0" cy="0"/>
        </a:xfrm>
      </p:grpSpPr>
      <p:sp>
        <p:nvSpPr>
          <p:cNvPr id="146" name="Title Text"/>
          <p:cNvSpPr>
            <a:spLocks noGrp="1"/>
          </p:cNvSpPr>
          <p:nvPr>
            <p:ph type="title"/>
          </p:nvPr>
        </p:nvSpPr>
        <p:spPr>
          <a:prstGeom prst="rect">
            <a:avLst/>
          </a:prstGeom>
        </p:spPr>
        <p:txBody>
          <a:bodyPr/>
          <a:lstStyle>
            <a:lvl1pPr>
              <a:defRPr>
                <a:solidFill>
                  <a:srgbClr val="000000"/>
                </a:solidFill>
              </a:defRPr>
            </a:lvl1pPr>
          </a:lstStyle>
          <a:p>
            <a:r>
              <a:t>Title Text</a:t>
            </a:r>
          </a:p>
        </p:txBody>
      </p:sp>
      <p:sp>
        <p:nvSpPr>
          <p:cNvPr id="147"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solidFill>
                  <a:srgbClr val="000000"/>
                </a:solidFill>
              </a:defRPr>
            </a:lvl1pPr>
            <a:lvl2pPr marL="0" indent="457200">
              <a:spcBef>
                <a:spcPts val="500"/>
              </a:spcBef>
              <a:buSzTx/>
              <a:buFontTx/>
              <a:buNone/>
              <a:defRPr sz="2400" b="1">
                <a:solidFill>
                  <a:srgbClr val="000000"/>
                </a:solidFill>
              </a:defRPr>
            </a:lvl2pPr>
            <a:lvl3pPr marL="0" indent="914400">
              <a:spcBef>
                <a:spcPts val="500"/>
              </a:spcBef>
              <a:buSzTx/>
              <a:buFontTx/>
              <a:buNone/>
              <a:defRPr sz="2400" b="1">
                <a:solidFill>
                  <a:srgbClr val="000000"/>
                </a:solidFill>
              </a:defRPr>
            </a:lvl3pPr>
            <a:lvl4pPr marL="0" indent="1371600">
              <a:spcBef>
                <a:spcPts val="500"/>
              </a:spcBef>
              <a:buSzTx/>
              <a:buFontTx/>
              <a:buNone/>
              <a:defRPr sz="2400" b="1">
                <a:solidFill>
                  <a:srgbClr val="000000"/>
                </a:solidFill>
              </a:defRPr>
            </a:lvl4pPr>
            <a:lvl5pPr marL="0" indent="1828800">
              <a:spcBef>
                <a:spcPts val="500"/>
              </a:spcBef>
              <a:buSzTx/>
              <a:buFontTx/>
              <a:buNone/>
              <a:defRPr sz="2400" b="1">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solidFill>
                  <a:srgbClr val="000000"/>
                </a:solidFill>
              </a:defRPr>
            </a:pPr>
            <a:endParaRPr/>
          </a:p>
        </p:txBody>
      </p:sp>
      <p:sp>
        <p:nvSpPr>
          <p:cNvPr id="149"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FFFFFF"/>
        </a:solidFill>
        <a:effectLst/>
      </p:bgPr>
    </p:bg>
    <p:spTree>
      <p:nvGrpSpPr>
        <p:cNvPr id="1" name=""/>
        <p:cNvGrpSpPr/>
        <p:nvPr/>
      </p:nvGrpSpPr>
      <p:grpSpPr>
        <a:xfrm>
          <a:off x="0" y="0"/>
          <a:ext cx="0" cy="0"/>
          <a:chOff x="0" y="0"/>
          <a:chExt cx="0" cy="0"/>
        </a:xfrm>
      </p:grpSpPr>
      <p:sp>
        <p:nvSpPr>
          <p:cNvPr id="171" name="Title Text"/>
          <p:cNvSpPr>
            <a:spLocks noGrp="1"/>
          </p:cNvSpPr>
          <p:nvPr>
            <p:ph type="title"/>
          </p:nvPr>
        </p:nvSpPr>
        <p:spPr>
          <a:xfrm>
            <a:off x="457200" y="273050"/>
            <a:ext cx="3008314" cy="1162050"/>
          </a:xfrm>
          <a:prstGeom prst="rect">
            <a:avLst/>
          </a:prstGeom>
        </p:spPr>
        <p:txBody>
          <a:bodyPr anchor="b"/>
          <a:lstStyle>
            <a:lvl1pPr algn="l">
              <a:defRPr sz="2000" b="1">
                <a:solidFill>
                  <a:srgbClr val="000000"/>
                </a:solidFill>
              </a:defRPr>
            </a:lvl1pPr>
          </a:lstStyle>
          <a:p>
            <a:r>
              <a:t>Title Text</a:t>
            </a:r>
          </a:p>
        </p:txBody>
      </p:sp>
      <p:sp>
        <p:nvSpPr>
          <p:cNvPr id="172" name="Body Level One…"/>
          <p:cNvSpPr>
            <a:spLocks noGrp="1"/>
          </p:cNvSpPr>
          <p:nvPr>
            <p:ph type="body" idx="1"/>
          </p:nvPr>
        </p:nvSpPr>
        <p:spPr>
          <a:xfrm>
            <a:off x="3575050" y="273050"/>
            <a:ext cx="5111750" cy="585311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73"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solidFill>
                  <a:srgbClr val="000000"/>
                </a:solidFill>
              </a:defRPr>
            </a:pPr>
            <a:endParaRPr/>
          </a:p>
        </p:txBody>
      </p:sp>
      <p:sp>
        <p:nvSpPr>
          <p:cNvPr id="174"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FFFFFF"/>
        </a:solidFill>
        <a:effectLst/>
      </p:bgPr>
    </p:bg>
    <p:spTree>
      <p:nvGrpSpPr>
        <p:cNvPr id="1" name=""/>
        <p:cNvGrpSpPr/>
        <p:nvPr/>
      </p:nvGrpSpPr>
      <p:grpSpPr>
        <a:xfrm>
          <a:off x="0" y="0"/>
          <a:ext cx="0" cy="0"/>
          <a:chOff x="0" y="0"/>
          <a:chExt cx="0" cy="0"/>
        </a:xfrm>
      </p:grpSpPr>
      <p:sp>
        <p:nvSpPr>
          <p:cNvPr id="181" name="Title Text"/>
          <p:cNvSpPr>
            <a:spLocks noGrp="1"/>
          </p:cNvSpPr>
          <p:nvPr>
            <p:ph type="title"/>
          </p:nvPr>
        </p:nvSpPr>
        <p:spPr>
          <a:xfrm>
            <a:off x="1792288" y="4800600"/>
            <a:ext cx="5486401" cy="566738"/>
          </a:xfrm>
          <a:prstGeom prst="rect">
            <a:avLst/>
          </a:prstGeom>
        </p:spPr>
        <p:txBody>
          <a:bodyPr anchor="b"/>
          <a:lstStyle>
            <a:lvl1pPr algn="l">
              <a:defRPr sz="2000" b="1">
                <a:solidFill>
                  <a:srgbClr val="000000"/>
                </a:solidFill>
              </a:defRPr>
            </a:lvl1pPr>
          </a:lstStyle>
          <a:p>
            <a:r>
              <a:t>Title Text</a:t>
            </a:r>
          </a:p>
        </p:txBody>
      </p:sp>
      <p:sp>
        <p:nvSpPr>
          <p:cNvPr id="182"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83"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solidFill>
                  <a:srgbClr val="000000"/>
                </a:solidFill>
              </a:defRPr>
            </a:lvl1pPr>
            <a:lvl2pPr marL="0" indent="457200">
              <a:spcBef>
                <a:spcPts val="300"/>
              </a:spcBef>
              <a:buSzTx/>
              <a:buFontTx/>
              <a:buNone/>
              <a:defRPr sz="1400">
                <a:solidFill>
                  <a:srgbClr val="000000"/>
                </a:solidFill>
              </a:defRPr>
            </a:lvl2pPr>
            <a:lvl3pPr marL="0" indent="914400">
              <a:spcBef>
                <a:spcPts val="300"/>
              </a:spcBef>
              <a:buSzTx/>
              <a:buFontTx/>
              <a:buNone/>
              <a:defRPr sz="1400">
                <a:solidFill>
                  <a:srgbClr val="000000"/>
                </a:solidFill>
              </a:defRPr>
            </a:lvl3pPr>
            <a:lvl4pPr marL="0" indent="1371600">
              <a:spcBef>
                <a:spcPts val="300"/>
              </a:spcBef>
              <a:buSzTx/>
              <a:buFontTx/>
              <a:buNone/>
              <a:defRPr sz="1400">
                <a:solidFill>
                  <a:srgbClr val="000000"/>
                </a:solidFill>
              </a:defRPr>
            </a:lvl4pPr>
            <a:lvl5pPr marL="0" indent="1828800">
              <a:spcBef>
                <a:spcPts val="300"/>
              </a:spcBef>
              <a:buSzTx/>
              <a:buFontTx/>
              <a:buNone/>
              <a:defRPr sz="14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Vertical Text">
    <p:bg>
      <p:bgPr>
        <a:solidFill>
          <a:srgbClr val="FFFFFF"/>
        </a:solidFill>
        <a:effectLst/>
      </p:bgPr>
    </p:bg>
    <p:spTree>
      <p:nvGrpSpPr>
        <p:cNvPr id="1" name=""/>
        <p:cNvGrpSpPr/>
        <p:nvPr/>
      </p:nvGrpSpPr>
      <p:grpSpPr>
        <a:xfrm>
          <a:off x="0" y="0"/>
          <a:ext cx="0" cy="0"/>
          <a:chOff x="0" y="0"/>
          <a:chExt cx="0" cy="0"/>
        </a:xfrm>
      </p:grpSpPr>
      <p:sp>
        <p:nvSpPr>
          <p:cNvPr id="191" name="Title Text"/>
          <p:cNvSpPr>
            <a:spLocks noGrp="1"/>
          </p:cNvSpPr>
          <p:nvPr>
            <p:ph type="title"/>
          </p:nvPr>
        </p:nvSpPr>
        <p:spPr>
          <a:prstGeom prst="rect">
            <a:avLst/>
          </a:prstGeom>
        </p:spPr>
        <p:txBody>
          <a:bodyPr/>
          <a:lstStyle>
            <a:lvl1pPr>
              <a:defRPr>
                <a:solidFill>
                  <a:srgbClr val="000000"/>
                </a:solidFill>
              </a:defRPr>
            </a:lvl1pPr>
          </a:lstStyle>
          <a:p>
            <a:r>
              <a:t>Title Text</a:t>
            </a:r>
          </a:p>
        </p:txBody>
      </p:sp>
      <p:sp>
        <p:nvSpPr>
          <p:cNvPr id="192" name="Body Level One…"/>
          <p:cNvSpPr>
            <a:spLocks noGrp="1"/>
          </p:cNvSpPr>
          <p:nvPr>
            <p:ph type="body" idx="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ertical Title and Text">
    <p:bg>
      <p:bgPr>
        <a:solidFill>
          <a:srgbClr val="FFFFFF"/>
        </a:solidFill>
        <a:effectLst/>
      </p:bgPr>
    </p:bg>
    <p:spTree>
      <p:nvGrpSpPr>
        <p:cNvPr id="1" name=""/>
        <p:cNvGrpSpPr/>
        <p:nvPr/>
      </p:nvGrpSpPr>
      <p:grpSpPr>
        <a:xfrm>
          <a:off x="0" y="0"/>
          <a:ext cx="0" cy="0"/>
          <a:chOff x="0" y="0"/>
          <a:chExt cx="0" cy="0"/>
        </a:xfrm>
      </p:grpSpPr>
      <p:sp>
        <p:nvSpPr>
          <p:cNvPr id="200" name="Title Text"/>
          <p:cNvSpPr>
            <a:spLocks noGrp="1"/>
          </p:cNvSpPr>
          <p:nvPr>
            <p:ph type="title"/>
          </p:nvPr>
        </p:nvSpPr>
        <p:spPr>
          <a:xfrm>
            <a:off x="6629400" y="274638"/>
            <a:ext cx="2057400" cy="5851526"/>
          </a:xfrm>
          <a:prstGeom prst="rect">
            <a:avLst/>
          </a:prstGeom>
        </p:spPr>
        <p:txBody>
          <a:bodyPr/>
          <a:lstStyle>
            <a:lvl1pPr>
              <a:defRPr>
                <a:solidFill>
                  <a:srgbClr val="000000"/>
                </a:solidFill>
              </a:defRPr>
            </a:lvl1pPr>
          </a:lstStyle>
          <a:p>
            <a:r>
              <a:t>Title Text</a:t>
            </a:r>
          </a:p>
        </p:txBody>
      </p:sp>
      <p:sp>
        <p:nvSpPr>
          <p:cNvPr id="201" name="Body Level One…"/>
          <p:cNvSpPr>
            <a:spLocks noGrp="1"/>
          </p:cNvSpPr>
          <p:nvPr>
            <p:ph type="body" idx="1"/>
          </p:nvPr>
        </p:nvSpPr>
        <p:spPr>
          <a:xfrm>
            <a:off x="457200" y="274638"/>
            <a:ext cx="6019800" cy="5851526"/>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p:bg>
      <p:bgPr>
        <a:solidFill>
          <a:srgbClr val="FFFFFF"/>
        </a:solidFill>
        <a:effectLst/>
      </p:bgPr>
    </p:bg>
    <p:spTree>
      <p:nvGrpSpPr>
        <p:cNvPr id="1" name=""/>
        <p:cNvGrpSpPr/>
        <p:nvPr/>
      </p:nvGrpSpPr>
      <p:grpSpPr>
        <a:xfrm>
          <a:off x="0" y="0"/>
          <a:ext cx="0" cy="0"/>
          <a:chOff x="0" y="0"/>
          <a:chExt cx="0" cy="0"/>
        </a:xfrm>
      </p:grpSpPr>
      <p:sp>
        <p:nvSpPr>
          <p:cNvPr id="209" name="Title Text"/>
          <p:cNvSpPr>
            <a:spLocks noGrp="1"/>
          </p:cNvSpPr>
          <p:nvPr>
            <p:ph type="title"/>
          </p:nvPr>
        </p:nvSpPr>
        <p:spPr>
          <a:xfrm>
            <a:off x="685800" y="2130425"/>
            <a:ext cx="7772400" cy="1470025"/>
          </a:xfrm>
          <a:prstGeom prst="rect">
            <a:avLst/>
          </a:prstGeom>
        </p:spPr>
        <p:txBody>
          <a:bodyPr/>
          <a:lstStyle>
            <a:lvl1pPr>
              <a:defRPr>
                <a:solidFill>
                  <a:srgbClr val="000000"/>
                </a:solidFill>
              </a:defRPr>
            </a:lvl1pPr>
          </a:lstStyle>
          <a:p>
            <a:r>
              <a:t>Title Text</a:t>
            </a:r>
          </a:p>
        </p:txBody>
      </p:sp>
      <p:sp>
        <p:nvSpPr>
          <p:cNvPr id="210"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218" name="Title Text"/>
          <p:cNvSpPr>
            <a:spLocks noGrp="1"/>
          </p:cNvSpPr>
          <p:nvPr>
            <p:ph type="title"/>
          </p:nvPr>
        </p:nvSpPr>
        <p:spPr>
          <a:prstGeom prst="rect">
            <a:avLst/>
          </a:prstGeom>
        </p:spPr>
        <p:txBody>
          <a:bodyPr/>
          <a:lstStyle>
            <a:lvl1pPr>
              <a:defRPr>
                <a:solidFill>
                  <a:srgbClr val="000000"/>
                </a:solidFill>
              </a:defRPr>
            </a:lvl1pPr>
          </a:lstStyle>
          <a:p>
            <a:r>
              <a:t>Title Text</a:t>
            </a:r>
          </a:p>
        </p:txBody>
      </p:sp>
      <p:sp>
        <p:nvSpPr>
          <p:cNvPr id="219" name="Body Level One…"/>
          <p:cNvSpPr>
            <a:spLocks noGrp="1"/>
          </p:cNvSpPr>
          <p:nvPr>
            <p:ph type="body" idx="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20"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FFFFFF"/>
        </a:solidFill>
        <a:effectLst/>
      </p:bgPr>
    </p:bg>
    <p:spTree>
      <p:nvGrpSpPr>
        <p:cNvPr id="1" name=""/>
        <p:cNvGrpSpPr/>
        <p:nvPr/>
      </p:nvGrpSpPr>
      <p:grpSpPr>
        <a:xfrm>
          <a:off x="0" y="0"/>
          <a:ext cx="0" cy="0"/>
          <a:chOff x="0" y="0"/>
          <a:chExt cx="0" cy="0"/>
        </a:xfrm>
      </p:grpSpPr>
      <p:sp>
        <p:nvSpPr>
          <p:cNvPr id="227" name="Title Text"/>
          <p:cNvSpPr>
            <a:spLocks noGrp="1"/>
          </p:cNvSpPr>
          <p:nvPr>
            <p:ph type="title"/>
          </p:nvPr>
        </p:nvSpPr>
        <p:spPr>
          <a:xfrm>
            <a:off x="722312" y="4406900"/>
            <a:ext cx="7772401" cy="1362075"/>
          </a:xfrm>
          <a:prstGeom prst="rect">
            <a:avLst/>
          </a:prstGeom>
        </p:spPr>
        <p:txBody>
          <a:bodyPr anchor="t"/>
          <a:lstStyle>
            <a:lvl1pPr algn="l">
              <a:defRPr sz="4000" b="1" cap="all">
                <a:solidFill>
                  <a:srgbClr val="000000"/>
                </a:solidFill>
              </a:defRPr>
            </a:lvl1pPr>
          </a:lstStyle>
          <a:p>
            <a:r>
              <a:t>Title Text</a:t>
            </a:r>
          </a:p>
        </p:txBody>
      </p:sp>
      <p:sp>
        <p:nvSpPr>
          <p:cNvPr id="228"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29"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wo Content">
    <p:bg>
      <p:bgPr>
        <a:solidFill>
          <a:srgbClr val="FFFFFF"/>
        </a:solidFill>
        <a:effectLst/>
      </p:bgPr>
    </p:bg>
    <p:spTree>
      <p:nvGrpSpPr>
        <p:cNvPr id="1" name=""/>
        <p:cNvGrpSpPr/>
        <p:nvPr/>
      </p:nvGrpSpPr>
      <p:grpSpPr>
        <a:xfrm>
          <a:off x="0" y="0"/>
          <a:ext cx="0" cy="0"/>
          <a:chOff x="0" y="0"/>
          <a:chExt cx="0" cy="0"/>
        </a:xfrm>
      </p:grpSpPr>
      <p:sp>
        <p:nvSpPr>
          <p:cNvPr id="236" name="Title Text"/>
          <p:cNvSpPr>
            <a:spLocks noGrp="1"/>
          </p:cNvSpPr>
          <p:nvPr>
            <p:ph type="title"/>
          </p:nvPr>
        </p:nvSpPr>
        <p:spPr>
          <a:prstGeom prst="rect">
            <a:avLst/>
          </a:prstGeom>
        </p:spPr>
        <p:txBody>
          <a:bodyPr/>
          <a:lstStyle>
            <a:lvl1pPr>
              <a:defRPr>
                <a:solidFill>
                  <a:srgbClr val="000000"/>
                </a:solidFill>
              </a:defRPr>
            </a:lvl1pPr>
          </a:lstStyle>
          <a:p>
            <a:r>
              <a:t>Title Text</a:t>
            </a:r>
          </a:p>
        </p:txBody>
      </p:sp>
      <p:sp>
        <p:nvSpPr>
          <p:cNvPr id="237"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solidFill>
                  <a:srgbClr val="000000"/>
                </a:solidFill>
              </a:defRPr>
            </a:lvl1pPr>
            <a:lvl2pPr marL="790575" indent="-333375">
              <a:spcBef>
                <a:spcPts val="600"/>
              </a:spcBef>
              <a:defRPr sz="2800">
                <a:solidFill>
                  <a:srgbClr val="000000"/>
                </a:solidFill>
              </a:defRPr>
            </a:lvl2pPr>
            <a:lvl3pPr marL="1234439" indent="-320039">
              <a:spcBef>
                <a:spcPts val="600"/>
              </a:spcBef>
              <a:defRPr sz="2800">
                <a:solidFill>
                  <a:srgbClr val="000000"/>
                </a:solidFill>
              </a:defRPr>
            </a:lvl3pPr>
            <a:lvl4pPr marL="1727200" indent="-355600">
              <a:spcBef>
                <a:spcPts val="600"/>
              </a:spcBef>
              <a:defRPr sz="2800">
                <a:solidFill>
                  <a:srgbClr val="000000"/>
                </a:solidFill>
              </a:defRPr>
            </a:lvl4pPr>
            <a:lvl5pPr marL="2184400" indent="-355600">
              <a:spcBef>
                <a:spcPts val="600"/>
              </a:spcBef>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38"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rison">
    <p:bg>
      <p:bgPr>
        <a:solidFill>
          <a:srgbClr val="FFFFFF"/>
        </a:solidFill>
        <a:effectLst/>
      </p:bgPr>
    </p:bg>
    <p:spTree>
      <p:nvGrpSpPr>
        <p:cNvPr id="1" name=""/>
        <p:cNvGrpSpPr/>
        <p:nvPr/>
      </p:nvGrpSpPr>
      <p:grpSpPr>
        <a:xfrm>
          <a:off x="0" y="0"/>
          <a:ext cx="0" cy="0"/>
          <a:chOff x="0" y="0"/>
          <a:chExt cx="0" cy="0"/>
        </a:xfrm>
      </p:grpSpPr>
      <p:sp>
        <p:nvSpPr>
          <p:cNvPr id="245" name="Title Text"/>
          <p:cNvSpPr>
            <a:spLocks noGrp="1"/>
          </p:cNvSpPr>
          <p:nvPr>
            <p:ph type="title"/>
          </p:nvPr>
        </p:nvSpPr>
        <p:spPr>
          <a:prstGeom prst="rect">
            <a:avLst/>
          </a:prstGeom>
        </p:spPr>
        <p:txBody>
          <a:bodyPr/>
          <a:lstStyle>
            <a:lvl1pPr>
              <a:defRPr>
                <a:solidFill>
                  <a:srgbClr val="000000"/>
                </a:solidFill>
              </a:defRPr>
            </a:lvl1pPr>
          </a:lstStyle>
          <a:p>
            <a:r>
              <a:t>Title Text</a:t>
            </a:r>
          </a:p>
        </p:txBody>
      </p:sp>
      <p:sp>
        <p:nvSpPr>
          <p:cNvPr id="246"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solidFill>
                  <a:srgbClr val="000000"/>
                </a:solidFill>
              </a:defRPr>
            </a:lvl1pPr>
            <a:lvl2pPr marL="0" indent="457200">
              <a:spcBef>
                <a:spcPts val="500"/>
              </a:spcBef>
              <a:buSzTx/>
              <a:buFontTx/>
              <a:buNone/>
              <a:defRPr sz="2400" b="1">
                <a:solidFill>
                  <a:srgbClr val="000000"/>
                </a:solidFill>
              </a:defRPr>
            </a:lvl2pPr>
            <a:lvl3pPr marL="0" indent="914400">
              <a:spcBef>
                <a:spcPts val="500"/>
              </a:spcBef>
              <a:buSzTx/>
              <a:buFontTx/>
              <a:buNone/>
              <a:defRPr sz="2400" b="1">
                <a:solidFill>
                  <a:srgbClr val="000000"/>
                </a:solidFill>
              </a:defRPr>
            </a:lvl3pPr>
            <a:lvl4pPr marL="0" indent="1371600">
              <a:spcBef>
                <a:spcPts val="500"/>
              </a:spcBef>
              <a:buSzTx/>
              <a:buFontTx/>
              <a:buNone/>
              <a:defRPr sz="2400" b="1">
                <a:solidFill>
                  <a:srgbClr val="000000"/>
                </a:solidFill>
              </a:defRPr>
            </a:lvl4pPr>
            <a:lvl5pPr marL="0" indent="1828800">
              <a:spcBef>
                <a:spcPts val="500"/>
              </a:spcBef>
              <a:buSzTx/>
              <a:buFontTx/>
              <a:buNone/>
              <a:defRPr sz="2400" b="1">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47"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solidFill>
                  <a:srgbClr val="000000"/>
                </a:solidFill>
              </a:defRPr>
            </a:pPr>
            <a:endParaRPr/>
          </a:p>
        </p:txBody>
      </p:sp>
      <p:sp>
        <p:nvSpPr>
          <p:cNvPr id="248"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Only">
    <p:bg>
      <p:bgPr>
        <a:solidFill>
          <a:srgbClr val="FFFFFF"/>
        </a:solidFill>
        <a:effectLst/>
      </p:bgPr>
    </p:bg>
    <p:spTree>
      <p:nvGrpSpPr>
        <p:cNvPr id="1" name=""/>
        <p:cNvGrpSpPr/>
        <p:nvPr/>
      </p:nvGrpSpPr>
      <p:grpSpPr>
        <a:xfrm>
          <a:off x="0" y="0"/>
          <a:ext cx="0" cy="0"/>
          <a:chOff x="0" y="0"/>
          <a:chExt cx="0" cy="0"/>
        </a:xfrm>
      </p:grpSpPr>
      <p:sp>
        <p:nvSpPr>
          <p:cNvPr id="255" name="Title Text"/>
          <p:cNvSpPr>
            <a:spLocks noGrp="1"/>
          </p:cNvSpPr>
          <p:nvPr>
            <p:ph type="title"/>
          </p:nvPr>
        </p:nvSpPr>
        <p:spPr>
          <a:prstGeom prst="rect">
            <a:avLst/>
          </a:prstGeom>
        </p:spPr>
        <p:txBody>
          <a:bodyPr/>
          <a:lstStyle>
            <a:lvl1pPr>
              <a:defRPr>
                <a:solidFill>
                  <a:srgbClr val="000000"/>
                </a:solidFill>
              </a:defRPr>
            </a:lvl1pPr>
          </a:lstStyle>
          <a:p>
            <a:r>
              <a:t>Title Text</a:t>
            </a:r>
          </a:p>
        </p:txBody>
      </p:sp>
      <p:sp>
        <p:nvSpPr>
          <p:cNvPr id="256"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263"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FFFFFF"/>
        </a:solidFill>
        <a:effectLst/>
      </p:bgPr>
    </p:bg>
    <p:spTree>
      <p:nvGrpSpPr>
        <p:cNvPr id="1" name=""/>
        <p:cNvGrpSpPr/>
        <p:nvPr/>
      </p:nvGrpSpPr>
      <p:grpSpPr>
        <a:xfrm>
          <a:off x="0" y="0"/>
          <a:ext cx="0" cy="0"/>
          <a:chOff x="0" y="0"/>
          <a:chExt cx="0" cy="0"/>
        </a:xfrm>
      </p:grpSpPr>
      <p:sp>
        <p:nvSpPr>
          <p:cNvPr id="270" name="Title Text"/>
          <p:cNvSpPr>
            <a:spLocks noGrp="1"/>
          </p:cNvSpPr>
          <p:nvPr>
            <p:ph type="title"/>
          </p:nvPr>
        </p:nvSpPr>
        <p:spPr>
          <a:xfrm>
            <a:off x="457200" y="273050"/>
            <a:ext cx="3008314" cy="1162050"/>
          </a:xfrm>
          <a:prstGeom prst="rect">
            <a:avLst/>
          </a:prstGeom>
        </p:spPr>
        <p:txBody>
          <a:bodyPr anchor="b"/>
          <a:lstStyle>
            <a:lvl1pPr algn="l">
              <a:defRPr sz="2000" b="1">
                <a:solidFill>
                  <a:srgbClr val="000000"/>
                </a:solidFill>
              </a:defRPr>
            </a:lvl1pPr>
          </a:lstStyle>
          <a:p>
            <a:r>
              <a:t>Title Text</a:t>
            </a:r>
          </a:p>
        </p:txBody>
      </p:sp>
      <p:sp>
        <p:nvSpPr>
          <p:cNvPr id="271" name="Body Level One…"/>
          <p:cNvSpPr>
            <a:spLocks noGrp="1"/>
          </p:cNvSpPr>
          <p:nvPr>
            <p:ph type="body" idx="1"/>
          </p:nvPr>
        </p:nvSpPr>
        <p:spPr>
          <a:xfrm>
            <a:off x="3575050" y="273050"/>
            <a:ext cx="5111750" cy="585311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72"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solidFill>
                  <a:srgbClr val="000000"/>
                </a:solidFill>
              </a:defRPr>
            </a:pPr>
            <a:endParaRPr/>
          </a:p>
        </p:txBody>
      </p:sp>
      <p:sp>
        <p:nvSpPr>
          <p:cNvPr id="273"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FFFFFF"/>
        </a:solidFill>
        <a:effectLst/>
      </p:bgPr>
    </p:bg>
    <p:spTree>
      <p:nvGrpSpPr>
        <p:cNvPr id="1" name=""/>
        <p:cNvGrpSpPr/>
        <p:nvPr/>
      </p:nvGrpSpPr>
      <p:grpSpPr>
        <a:xfrm>
          <a:off x="0" y="0"/>
          <a:ext cx="0" cy="0"/>
          <a:chOff x="0" y="0"/>
          <a:chExt cx="0" cy="0"/>
        </a:xfrm>
      </p:grpSpPr>
      <p:sp>
        <p:nvSpPr>
          <p:cNvPr id="280" name="Title Text"/>
          <p:cNvSpPr>
            <a:spLocks noGrp="1"/>
          </p:cNvSpPr>
          <p:nvPr>
            <p:ph type="title"/>
          </p:nvPr>
        </p:nvSpPr>
        <p:spPr>
          <a:xfrm>
            <a:off x="1792288" y="4800600"/>
            <a:ext cx="5486401" cy="566738"/>
          </a:xfrm>
          <a:prstGeom prst="rect">
            <a:avLst/>
          </a:prstGeom>
        </p:spPr>
        <p:txBody>
          <a:bodyPr anchor="b"/>
          <a:lstStyle>
            <a:lvl1pPr algn="l">
              <a:defRPr sz="2000" b="1">
                <a:solidFill>
                  <a:srgbClr val="000000"/>
                </a:solidFill>
              </a:defRPr>
            </a:lvl1pPr>
          </a:lstStyle>
          <a:p>
            <a:r>
              <a:t>Title Text</a:t>
            </a:r>
          </a:p>
        </p:txBody>
      </p:sp>
      <p:sp>
        <p:nvSpPr>
          <p:cNvPr id="281"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282"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solidFill>
                  <a:srgbClr val="000000"/>
                </a:solidFill>
              </a:defRPr>
            </a:lvl1pPr>
            <a:lvl2pPr marL="0" indent="457200">
              <a:spcBef>
                <a:spcPts val="300"/>
              </a:spcBef>
              <a:buSzTx/>
              <a:buFontTx/>
              <a:buNone/>
              <a:defRPr sz="1400">
                <a:solidFill>
                  <a:srgbClr val="000000"/>
                </a:solidFill>
              </a:defRPr>
            </a:lvl2pPr>
            <a:lvl3pPr marL="0" indent="914400">
              <a:spcBef>
                <a:spcPts val="300"/>
              </a:spcBef>
              <a:buSzTx/>
              <a:buFontTx/>
              <a:buNone/>
              <a:defRPr sz="1400">
                <a:solidFill>
                  <a:srgbClr val="000000"/>
                </a:solidFill>
              </a:defRPr>
            </a:lvl3pPr>
            <a:lvl4pPr marL="0" indent="1371600">
              <a:spcBef>
                <a:spcPts val="300"/>
              </a:spcBef>
              <a:buSzTx/>
              <a:buFontTx/>
              <a:buNone/>
              <a:defRPr sz="1400">
                <a:solidFill>
                  <a:srgbClr val="000000"/>
                </a:solidFill>
              </a:defRPr>
            </a:lvl4pPr>
            <a:lvl5pPr marL="0" indent="1828800">
              <a:spcBef>
                <a:spcPts val="300"/>
              </a:spcBef>
              <a:buSzTx/>
              <a:buFontTx/>
              <a:buNone/>
              <a:defRPr sz="14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83"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Vertical Text">
    <p:bg>
      <p:bgPr>
        <a:solidFill>
          <a:srgbClr val="FFFFFF"/>
        </a:solidFill>
        <a:effectLst/>
      </p:bgPr>
    </p:bg>
    <p:spTree>
      <p:nvGrpSpPr>
        <p:cNvPr id="1" name=""/>
        <p:cNvGrpSpPr/>
        <p:nvPr/>
      </p:nvGrpSpPr>
      <p:grpSpPr>
        <a:xfrm>
          <a:off x="0" y="0"/>
          <a:ext cx="0" cy="0"/>
          <a:chOff x="0" y="0"/>
          <a:chExt cx="0" cy="0"/>
        </a:xfrm>
      </p:grpSpPr>
      <p:sp>
        <p:nvSpPr>
          <p:cNvPr id="290" name="Title Text"/>
          <p:cNvSpPr>
            <a:spLocks noGrp="1"/>
          </p:cNvSpPr>
          <p:nvPr>
            <p:ph type="title"/>
          </p:nvPr>
        </p:nvSpPr>
        <p:spPr>
          <a:prstGeom prst="rect">
            <a:avLst/>
          </a:prstGeom>
        </p:spPr>
        <p:txBody>
          <a:bodyPr/>
          <a:lstStyle>
            <a:lvl1pPr>
              <a:defRPr>
                <a:solidFill>
                  <a:srgbClr val="000000"/>
                </a:solidFill>
              </a:defRPr>
            </a:lvl1pPr>
          </a:lstStyle>
          <a:p>
            <a:r>
              <a:t>Title Text</a:t>
            </a:r>
          </a:p>
        </p:txBody>
      </p:sp>
      <p:sp>
        <p:nvSpPr>
          <p:cNvPr id="291" name="Body Level One…"/>
          <p:cNvSpPr>
            <a:spLocks noGrp="1"/>
          </p:cNvSpPr>
          <p:nvPr>
            <p:ph type="body" idx="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92"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Vertical Title and Text">
    <p:bg>
      <p:bgPr>
        <a:solidFill>
          <a:srgbClr val="FFFFFF"/>
        </a:solidFill>
        <a:effectLst/>
      </p:bgPr>
    </p:bg>
    <p:spTree>
      <p:nvGrpSpPr>
        <p:cNvPr id="1" name=""/>
        <p:cNvGrpSpPr/>
        <p:nvPr/>
      </p:nvGrpSpPr>
      <p:grpSpPr>
        <a:xfrm>
          <a:off x="0" y="0"/>
          <a:ext cx="0" cy="0"/>
          <a:chOff x="0" y="0"/>
          <a:chExt cx="0" cy="0"/>
        </a:xfrm>
      </p:grpSpPr>
      <p:sp>
        <p:nvSpPr>
          <p:cNvPr id="299" name="Title Text"/>
          <p:cNvSpPr>
            <a:spLocks noGrp="1"/>
          </p:cNvSpPr>
          <p:nvPr>
            <p:ph type="title"/>
          </p:nvPr>
        </p:nvSpPr>
        <p:spPr>
          <a:xfrm>
            <a:off x="6629400" y="274638"/>
            <a:ext cx="2057400" cy="5851526"/>
          </a:xfrm>
          <a:prstGeom prst="rect">
            <a:avLst/>
          </a:prstGeom>
        </p:spPr>
        <p:txBody>
          <a:bodyPr/>
          <a:lstStyle>
            <a:lvl1pPr>
              <a:defRPr>
                <a:solidFill>
                  <a:srgbClr val="000000"/>
                </a:solidFill>
              </a:defRPr>
            </a:lvl1pPr>
          </a:lstStyle>
          <a:p>
            <a:r>
              <a:t>Title Text</a:t>
            </a:r>
          </a:p>
        </p:txBody>
      </p:sp>
      <p:sp>
        <p:nvSpPr>
          <p:cNvPr id="300" name="Body Level One…"/>
          <p:cNvSpPr>
            <a:spLocks noGrp="1"/>
          </p:cNvSpPr>
          <p:nvPr>
            <p:ph type="body" idx="1"/>
          </p:nvPr>
        </p:nvSpPr>
        <p:spPr>
          <a:xfrm>
            <a:off x="457200" y="274638"/>
            <a:ext cx="6019800" cy="5851526"/>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301"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RespectAbility Title Slide">
    <p:spTree>
      <p:nvGrpSpPr>
        <p:cNvPr id="1" name="Shape 13"/>
        <p:cNvGrpSpPr/>
        <p:nvPr/>
      </p:nvGrpSpPr>
      <p:grpSpPr>
        <a:xfrm>
          <a:off x="0" y="0"/>
          <a:ext cx="0" cy="0"/>
          <a:chOff x="0" y="0"/>
          <a:chExt cx="0" cy="0"/>
        </a:xfrm>
      </p:grpSpPr>
      <p:pic>
        <p:nvPicPr>
          <p:cNvPr id="14" name="Shape 14"/>
          <p:cNvPicPr preferRelativeResize="0"/>
          <p:nvPr/>
        </p:nvPicPr>
        <p:blipFill rotWithShape="1">
          <a:blip r:embed="rId2">
            <a:alphaModFix/>
          </a:blip>
          <a:srcRect/>
          <a:stretch/>
        </p:blipFill>
        <p:spPr>
          <a:xfrm>
            <a:off x="-96838" y="6303962"/>
            <a:ext cx="3411269" cy="650820"/>
          </a:xfrm>
          <a:prstGeom prst="rect">
            <a:avLst/>
          </a:prstGeom>
          <a:noFill/>
          <a:ln>
            <a:noFill/>
          </a:ln>
        </p:spPr>
      </p:pic>
      <p:sp>
        <p:nvSpPr>
          <p:cNvPr id="15" name="Shape 15"/>
          <p:cNvSpPr/>
          <p:nvPr/>
        </p:nvSpPr>
        <p:spPr>
          <a:xfrm>
            <a:off x="3276600" y="6400800"/>
            <a:ext cx="5867400" cy="457200"/>
          </a:xfrm>
          <a:prstGeom prst="rect">
            <a:avLst/>
          </a:prstGeom>
          <a:solidFill>
            <a:srgbClr val="FF0000"/>
          </a:solidFill>
          <a:ln w="25400" cap="flat" cmpd="sng">
            <a:solidFill>
              <a:srgbClr val="FF0000"/>
            </a:solidFill>
            <a:prstDash val="solid"/>
            <a:round/>
            <a:headEnd type="none" w="med" len="med"/>
            <a:tailEnd type="none" w="med" len="med"/>
          </a:ln>
        </p:spPr>
        <p:txBody>
          <a:bodyPr wrap="square" lIns="91275" tIns="45625" rIns="91275" bIns="45625" anchor="ctr" anchorCtr="0">
            <a:noAutofit/>
          </a:bodyPr>
          <a:lstStyle/>
          <a:p>
            <a:pPr marL="0" marR="0" lvl="0" indent="0" algn="ctr" rtl="0">
              <a:spcBef>
                <a:spcPts val="0"/>
              </a:spcBef>
              <a:buNone/>
            </a:pPr>
            <a:endParaRPr sz="1800" b="0" i="0" u="none" strike="noStrike" cap="none">
              <a:solidFill>
                <a:srgbClr val="FFFFFF"/>
              </a:solidFill>
              <a:latin typeface="Verdana"/>
              <a:ea typeface="Verdana"/>
              <a:cs typeface="Verdana"/>
              <a:sym typeface="Verdana"/>
            </a:endParaRPr>
          </a:p>
        </p:txBody>
      </p:sp>
      <p:sp>
        <p:nvSpPr>
          <p:cNvPr id="16" name="Shape 16"/>
          <p:cNvSpPr/>
          <p:nvPr/>
        </p:nvSpPr>
        <p:spPr>
          <a:xfrm>
            <a:off x="8561390" y="6445250"/>
            <a:ext cx="577850" cy="366713"/>
          </a:xfrm>
          <a:prstGeom prst="rect">
            <a:avLst/>
          </a:prstGeom>
          <a:noFill/>
          <a:ln>
            <a:noFill/>
          </a:ln>
        </p:spPr>
        <p:txBody>
          <a:bodyPr wrap="square" lIns="91275" tIns="45625" rIns="91275" bIns="45625" anchor="t" anchorCtr="0">
            <a:noAutofit/>
          </a:bodyPr>
          <a:lstStyle/>
          <a:p>
            <a:pPr marL="0" marR="0" lvl="0" indent="0" algn="l" rtl="0">
              <a:spcBef>
                <a:spcPts val="0"/>
              </a:spcBef>
              <a:buSzPct val="25000"/>
              <a:buNone/>
            </a:pPr>
            <a:fld id="{00000000-1234-1234-1234-123412341234}" type="slidenum">
              <a:rPr lang="en-US" sz="1800" b="0" i="0" u="none" strike="noStrike" cap="none">
                <a:solidFill>
                  <a:srgbClr val="003399"/>
                </a:solidFill>
                <a:latin typeface="Verdana"/>
                <a:ea typeface="Verdana"/>
                <a:cs typeface="Verdana"/>
                <a:sym typeface="Verdana"/>
              </a:rPr>
              <a:t>‹#›</a:t>
            </a:fld>
            <a:endParaRPr lang="en-US" sz="1800" b="0" i="0" u="none" strike="noStrike" cap="none">
              <a:solidFill>
                <a:srgbClr val="003399"/>
              </a:solidFill>
              <a:latin typeface="Verdana"/>
              <a:ea typeface="Verdana"/>
              <a:cs typeface="Verdana"/>
              <a:sym typeface="Verdana"/>
            </a:endParaRPr>
          </a:p>
        </p:txBody>
      </p:sp>
      <p:sp>
        <p:nvSpPr>
          <p:cNvPr id="17" name="Shape 17"/>
          <p:cNvSpPr/>
          <p:nvPr/>
        </p:nvSpPr>
        <p:spPr>
          <a:xfrm>
            <a:off x="0" y="6324612"/>
            <a:ext cx="9144000" cy="533399"/>
          </a:xfrm>
          <a:prstGeom prst="rect">
            <a:avLst/>
          </a:prstGeom>
          <a:solidFill>
            <a:schemeClr val="lt1"/>
          </a:solidFill>
          <a:ln w="25400" cap="flat" cmpd="sng">
            <a:solidFill>
              <a:schemeClr val="lt1"/>
            </a:solidFill>
            <a:prstDash val="solid"/>
            <a:round/>
            <a:headEnd type="none" w="med" len="med"/>
            <a:tailEnd type="none" w="med" len="med"/>
          </a:ln>
        </p:spPr>
        <p:txBody>
          <a:bodyPr wrap="square" lIns="91275" tIns="45625" rIns="91275" bIns="45625" anchor="ctr" anchorCtr="0">
            <a:noAutofit/>
          </a:bodyPr>
          <a:lstStyle/>
          <a:p>
            <a:pPr marL="0" marR="0" lvl="0" indent="0" algn="ctr" rtl="0">
              <a:spcBef>
                <a:spcPts val="0"/>
              </a:spcBef>
              <a:buNone/>
            </a:pPr>
            <a:endParaRPr sz="1800" b="0" i="0" u="none" strike="noStrike" cap="none">
              <a:solidFill>
                <a:srgbClr val="FFFFFF"/>
              </a:solidFill>
              <a:latin typeface="Verdana"/>
              <a:ea typeface="Verdana"/>
              <a:cs typeface="Verdana"/>
              <a:sym typeface="Verdana"/>
            </a:endParaRPr>
          </a:p>
        </p:txBody>
      </p:sp>
      <p:sp>
        <p:nvSpPr>
          <p:cNvPr id="18" name="Shape 18"/>
          <p:cNvSpPr txBox="1">
            <a:spLocks noGrp="1"/>
          </p:cNvSpPr>
          <p:nvPr>
            <p:ph type="subTitle" idx="1"/>
          </p:nvPr>
        </p:nvSpPr>
        <p:spPr>
          <a:xfrm>
            <a:off x="1371612" y="4343413"/>
            <a:ext cx="6400799" cy="1066799"/>
          </a:xfrm>
          <a:prstGeom prst="rect">
            <a:avLst/>
          </a:prstGeom>
          <a:noFill/>
          <a:ln>
            <a:noFill/>
          </a:ln>
        </p:spPr>
        <p:txBody>
          <a:bodyPr wrap="square" lIns="91425" tIns="91425" rIns="91425" bIns="91425" anchor="t" anchorCtr="0"/>
          <a:lstStyle>
            <a:lvl1pPr marL="0" marR="0" lvl="0"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1pPr>
            <a:lvl2pPr marL="456560" marR="0" lvl="1" indent="-1206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3117" marR="0" lvl="2" indent="-11417"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69677" marR="0" lvl="3" indent="-10776"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6235" marR="0" lvl="4" indent="-10135"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2796" marR="0" lvl="5" indent="-9495"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39352" marR="0" lvl="6" indent="-8851"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195913" marR="0" lvl="7" indent="-8213"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2470" marR="0" lvl="8" indent="-757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7387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lvl1pPr>
            <a:lvl2pPr marL="0" indent="457200">
              <a:spcBef>
                <a:spcPts val="400"/>
              </a:spcBef>
              <a:buSzTx/>
              <a:buFontTx/>
              <a:buNone/>
              <a:defRPr sz="2000"/>
            </a:lvl2pPr>
            <a:lvl3pPr marL="0" indent="914400">
              <a:spcBef>
                <a:spcPts val="400"/>
              </a:spcBef>
              <a:buSzTx/>
              <a:buFontTx/>
              <a:buNone/>
              <a:defRPr sz="2000"/>
            </a:lvl3pPr>
            <a:lvl4pPr marL="0" indent="1371600">
              <a:spcBef>
                <a:spcPts val="400"/>
              </a:spcBef>
              <a:buSzTx/>
              <a:buFontTx/>
              <a:buNone/>
              <a:defRPr sz="2000"/>
            </a:lvl4pPr>
            <a:lvl5pPr marL="0" indent="1828800">
              <a:spcBef>
                <a:spcPts val="400"/>
              </a:spcBef>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lank">
    <p:spTree>
      <p:nvGrpSpPr>
        <p:cNvPr id="1" name="Shape 99"/>
        <p:cNvGrpSpPr/>
        <p:nvPr/>
      </p:nvGrpSpPr>
      <p:grpSpPr>
        <a:xfrm>
          <a:off x="0" y="0"/>
          <a:ext cx="0" cy="0"/>
          <a:chOff x="0" y="0"/>
          <a:chExt cx="0" cy="0"/>
        </a:xfrm>
      </p:grpSpPr>
      <p:sp>
        <p:nvSpPr>
          <p:cNvPr id="100" name="Shape 100"/>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888888"/>
              </a:buClr>
              <a:buSzPct val="100000"/>
              <a:buFont typeface="Calibri"/>
              <a:buNone/>
              <a:tabLst/>
              <a:defRPr/>
            </a:pPr>
            <a:endParaRPr kumimoji="0" sz="1900" b="0" i="0" u="none" strike="noStrike" kern="0" cap="none" spc="0" normalizeH="0" baseline="0" noProof="0">
              <a:ln>
                <a:noFill/>
              </a:ln>
              <a:solidFill>
                <a:srgbClr val="888888"/>
              </a:solidFill>
              <a:effectLst/>
              <a:uLnTx/>
              <a:uFillTx/>
              <a:latin typeface="Calibri"/>
              <a:cs typeface="Calibri"/>
              <a:sym typeface="Calibri"/>
            </a:endParaRPr>
          </a:p>
        </p:txBody>
      </p:sp>
      <p:sp>
        <p:nvSpPr>
          <p:cNvPr id="101" name="Shape 101"/>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888888"/>
              </a:buClr>
              <a:buSzPct val="100000"/>
              <a:buFont typeface="Calibri"/>
              <a:buNone/>
              <a:tabLst/>
              <a:defRPr/>
            </a:pPr>
            <a:endParaRPr kumimoji="0" sz="1900" b="0" i="0" u="none" strike="noStrike" kern="0" cap="none" spc="0" normalizeH="0" baseline="0" noProof="0">
              <a:ln>
                <a:noFill/>
              </a:ln>
              <a:solidFill>
                <a:srgbClr val="888888"/>
              </a:solidFill>
              <a:effectLst/>
              <a:uLnTx/>
              <a:uFillTx/>
              <a:latin typeface="Calibri"/>
              <a:cs typeface="Calibri"/>
              <a:sym typeface="Calibri"/>
            </a:endParaRPr>
          </a:p>
        </p:txBody>
      </p:sp>
      <p:sp>
        <p:nvSpPr>
          <p:cNvPr id="102" name="Shape 102"/>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marL="0" marR="0" lvl="0" indent="-28574" algn="r" defTabSz="914400" rtl="0" eaLnBrk="1" fontAlgn="auto" latinLnBrk="0" hangingPunct="1">
              <a:lnSpc>
                <a:spcPct val="100000"/>
              </a:lnSpc>
              <a:spcBef>
                <a:spcPts val="0"/>
              </a:spcBef>
              <a:spcAft>
                <a:spcPts val="0"/>
              </a:spcAft>
              <a:buClr>
                <a:srgbClr val="898989"/>
              </a:buClr>
              <a:buSzPct val="25000"/>
              <a:buFontTx/>
              <a:buNone/>
              <a:tabLst/>
              <a:defRPr/>
            </a:pPr>
            <a:fld id="{00000000-1234-1234-1234-123412341234}" type="slidenum">
              <a:rPr kumimoji="0" lang="en-US" sz="1900" b="0" i="0" u="none" strike="noStrike" kern="0" cap="none" spc="0" normalizeH="0" baseline="0" noProof="0" smtClean="0">
                <a:ln>
                  <a:noFill/>
                </a:ln>
                <a:solidFill>
                  <a:srgbClr val="898989"/>
                </a:solidFill>
                <a:effectLst/>
                <a:uLnTx/>
                <a:uFillTx/>
                <a:latin typeface="Calibri"/>
                <a:ea typeface="Calibri"/>
                <a:cs typeface="Calibri"/>
                <a:sym typeface="Calibri"/>
              </a:rPr>
              <a:pPr marL="0" marR="0" lvl="0" indent="-28574" algn="r" defTabSz="914400" rtl="0" eaLnBrk="1" fontAlgn="auto" latinLnBrk="0" hangingPunct="1">
                <a:lnSpc>
                  <a:spcPct val="100000"/>
                </a:lnSpc>
                <a:spcBef>
                  <a:spcPts val="0"/>
                </a:spcBef>
                <a:spcAft>
                  <a:spcPts val="0"/>
                </a:spcAft>
                <a:buClr>
                  <a:srgbClr val="898989"/>
                </a:buClr>
                <a:buSzPct val="25000"/>
                <a:buFontTx/>
                <a:buNone/>
                <a:tabLst/>
                <a:defRPr/>
              </a:pPr>
              <a:t>‹#›</a:t>
            </a:fld>
            <a:endParaRPr kumimoji="0" lang="en-US" sz="1900" b="0" i="0" u="none" strike="noStrike" kern="0" cap="none" spc="0" normalizeH="0" baseline="0" noProof="0">
              <a:ln>
                <a:noFill/>
              </a:ln>
              <a:solidFill>
                <a:srgbClr val="898989"/>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62676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lank">
    <p:spTree>
      <p:nvGrpSpPr>
        <p:cNvPr id="1" name="Shape 73"/>
        <p:cNvGrpSpPr/>
        <p:nvPr/>
      </p:nvGrpSpPr>
      <p:grpSpPr>
        <a:xfrm>
          <a:off x="0" y="0"/>
          <a:ext cx="0" cy="0"/>
          <a:chOff x="0" y="0"/>
          <a:chExt cx="0" cy="0"/>
        </a:xfrm>
      </p:grpSpPr>
      <p:sp>
        <p:nvSpPr>
          <p:cNvPr id="74" name="Shape 74"/>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888888"/>
              </a:buClr>
              <a:buSzPct val="100000"/>
              <a:buFont typeface="Calibri"/>
              <a:buNone/>
              <a:tabLst/>
              <a:defRPr/>
            </a:pPr>
            <a:endParaRPr kumimoji="0" sz="1900" b="0" i="0" u="none" strike="noStrike" kern="0" cap="none" spc="0" normalizeH="0" baseline="0" noProof="0">
              <a:ln>
                <a:noFill/>
              </a:ln>
              <a:solidFill>
                <a:srgbClr val="888888"/>
              </a:solidFill>
              <a:effectLst/>
              <a:uLnTx/>
              <a:uFillTx/>
              <a:latin typeface="Calibri"/>
              <a:cs typeface="Calibri"/>
              <a:sym typeface="Calibri"/>
            </a:endParaRPr>
          </a:p>
        </p:txBody>
      </p:sp>
      <p:sp>
        <p:nvSpPr>
          <p:cNvPr id="75" name="Shape 75"/>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888888"/>
              </a:buClr>
              <a:buSzPct val="100000"/>
              <a:buFont typeface="Calibri"/>
              <a:buNone/>
              <a:tabLst/>
              <a:defRPr/>
            </a:pPr>
            <a:endParaRPr kumimoji="0" sz="1900" b="0" i="0" u="none" strike="noStrike" kern="0" cap="none" spc="0" normalizeH="0" baseline="0" noProof="0">
              <a:ln>
                <a:noFill/>
              </a:ln>
              <a:solidFill>
                <a:srgbClr val="888888"/>
              </a:solidFill>
              <a:effectLst/>
              <a:uLnTx/>
              <a:uFillTx/>
              <a:latin typeface="Calibri"/>
              <a:cs typeface="Calibri"/>
              <a:sym typeface="Calibri"/>
            </a:endParaRPr>
          </a:p>
        </p:txBody>
      </p:sp>
      <p:sp>
        <p:nvSpPr>
          <p:cNvPr id="76" name="Shape 76"/>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p>
            <a:pPr marL="0" marR="0" lvl="0" indent="-28574" algn="r" defTabSz="914400" rtl="0" eaLnBrk="1" fontAlgn="auto" latinLnBrk="0" hangingPunct="1">
              <a:lnSpc>
                <a:spcPct val="100000"/>
              </a:lnSpc>
              <a:spcBef>
                <a:spcPts val="0"/>
              </a:spcBef>
              <a:spcAft>
                <a:spcPts val="0"/>
              </a:spcAft>
              <a:buClr>
                <a:srgbClr val="888888"/>
              </a:buClr>
              <a:buSzPct val="25000"/>
              <a:buFontTx/>
              <a:buNone/>
              <a:tabLst/>
              <a:defRPr/>
            </a:pPr>
            <a:fld id="{00000000-1234-1234-1234-123412341234}" type="slidenum">
              <a:rPr kumimoji="0" lang="en-US" sz="19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28574" algn="r" defTabSz="914400" rtl="0" eaLnBrk="1" fontAlgn="auto" latinLnBrk="0" hangingPunct="1">
                <a:lnSpc>
                  <a:spcPct val="100000"/>
                </a:lnSpc>
                <a:spcBef>
                  <a:spcPts val="0"/>
                </a:spcBef>
                <a:spcAft>
                  <a:spcPts val="0"/>
                </a:spcAft>
                <a:buClr>
                  <a:srgbClr val="888888"/>
                </a:buClr>
                <a:buSzPct val="25000"/>
                <a:buFontTx/>
                <a:buNone/>
                <a:tabLst/>
                <a:defRPr/>
              </a:pPr>
              <a:t>‹#›</a:t>
            </a:fld>
            <a:endParaRPr kumimoji="0" lang="en-US" sz="19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0494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a:spLocks noGrp="1"/>
          </p:cNvSpPr>
          <p:nvPr>
            <p:ph type="title"/>
          </p:nvPr>
        </p:nvSpPr>
        <p:spPr>
          <a:prstGeom prst="rect">
            <a:avLst/>
          </a:prstGeom>
        </p:spPr>
        <p:txBody>
          <a:bodyPr/>
          <a:lstStyle/>
          <a:p>
            <a:r>
              <a:t>Title Text</a:t>
            </a:r>
          </a:p>
        </p:txBody>
      </p:sp>
      <p:sp>
        <p:nvSpPr>
          <p:cNvPr id="39"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a:spLocks noGrp="1"/>
          </p:cNvSpPr>
          <p:nvPr>
            <p:ph type="title"/>
          </p:nvPr>
        </p:nvSpPr>
        <p:spPr>
          <a:prstGeom prst="rect">
            <a:avLst/>
          </a:prstGeom>
        </p:spPr>
        <p:txBody>
          <a:bodyPr/>
          <a:lstStyle/>
          <a:p>
            <a:r>
              <a:t>Title Text</a:t>
            </a:r>
          </a:p>
        </p:txBody>
      </p:sp>
      <p:sp>
        <p:nvSpPr>
          <p:cNvPr id="48"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Slide">
    <p:bg>
      <p:bgPr>
        <a:solidFill>
          <a:srgbClr val="FFFFFF"/>
        </a:solidFill>
        <a:effectLst/>
      </p:bgPr>
    </p:bg>
    <p:spTree>
      <p:nvGrpSpPr>
        <p:cNvPr id="1" name=""/>
        <p:cNvGrpSpPr/>
        <p:nvPr/>
      </p:nvGrpSpPr>
      <p:grpSpPr>
        <a:xfrm>
          <a:off x="0" y="0"/>
          <a:ext cx="0" cy="0"/>
          <a:chOff x="0" y="0"/>
          <a:chExt cx="0" cy="0"/>
        </a:xfrm>
      </p:grpSpPr>
      <p:sp>
        <p:nvSpPr>
          <p:cNvPr id="110" name="Title Text"/>
          <p:cNvSpPr>
            <a:spLocks noGrp="1"/>
          </p:cNvSpPr>
          <p:nvPr>
            <p:ph type="title"/>
          </p:nvPr>
        </p:nvSpPr>
        <p:spPr>
          <a:xfrm>
            <a:off x="685800" y="2130425"/>
            <a:ext cx="7772400" cy="1470025"/>
          </a:xfrm>
          <a:prstGeom prst="rect">
            <a:avLst/>
          </a:prstGeom>
        </p:spPr>
        <p:txBody>
          <a:bodyPr/>
          <a:lstStyle>
            <a:lvl1pPr>
              <a:defRPr>
                <a:solidFill>
                  <a:srgbClr val="000000"/>
                </a:solidFill>
              </a:defRPr>
            </a:lvl1pPr>
          </a:lstStyle>
          <a:p>
            <a:r>
              <a:t>Title Text</a:t>
            </a:r>
          </a:p>
        </p:txBody>
      </p:sp>
      <p:sp>
        <p:nvSpPr>
          <p:cNvPr id="111"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84000"/>
          </a:srgbClr>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9" r:id="rId8"/>
    <p:sldLayoutId id="2147483660" r:id="rId9"/>
    <p:sldLayoutId id="2147483661" r:id="rId10"/>
    <p:sldLayoutId id="2147483662" r:id="rId11"/>
    <p:sldLayoutId id="2147483663" r:id="rId12"/>
    <p:sldLayoutId id="2147483664"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Shape 91"/>
          <p:cNvSpPr/>
          <p:nvPr/>
        </p:nvSpPr>
        <p:spPr>
          <a:xfrm>
            <a:off x="0" y="1"/>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114289"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92" name="Shape 92"/>
          <p:cNvSpPr/>
          <p:nvPr/>
        </p:nvSpPr>
        <p:spPr>
          <a:xfrm>
            <a:off x="207819" y="201707"/>
            <a:ext cx="1870364" cy="791416"/>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114289"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Calibri"/>
              <a:ea typeface="Calibri"/>
              <a:cs typeface="Calibri"/>
              <a:sym typeface="Calibri"/>
            </a:endParaRPr>
          </a:p>
        </p:txBody>
      </p:sp>
      <p:sp>
        <p:nvSpPr>
          <p:cNvPr id="93" name="Shape 93"/>
          <p:cNvSpPr/>
          <p:nvPr/>
        </p:nvSpPr>
        <p:spPr>
          <a:xfrm>
            <a:off x="1459059" y="402018"/>
            <a:ext cx="56284" cy="57431"/>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114289"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94" name="Shape 94"/>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5pPr>
            <a:lvl6pPr marL="409907" marR="0" lvl="5" indent="-3507"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6pPr>
            <a:lvl7pPr marL="819815" marR="0" lvl="6" indent="-7014"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7pPr>
            <a:lvl8pPr marL="1229723" marR="0" lvl="7" indent="-10523"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8pPr>
            <a:lvl9pPr marL="1639630" marR="0" lvl="8" indent="-1329"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9pPr>
          </a:lstStyle>
          <a:p>
            <a:endParaRPr/>
          </a:p>
        </p:txBody>
      </p:sp>
      <p:sp>
        <p:nvSpPr>
          <p:cNvPr id="95" name="Shape 95"/>
          <p:cNvSpPr txBox="1">
            <a:spLocks noGrp="1"/>
          </p:cNvSpPr>
          <p:nvPr>
            <p:ph type="body" idx="1"/>
          </p:nvPr>
        </p:nvSpPr>
        <p:spPr>
          <a:xfrm>
            <a:off x="457502" y="1577242"/>
            <a:ext cx="8229023" cy="276999"/>
          </a:xfrm>
          <a:prstGeom prst="rect">
            <a:avLst/>
          </a:prstGeom>
          <a:noFill/>
          <a:ln>
            <a:noFill/>
          </a:ln>
        </p:spPr>
        <p:txBody>
          <a:bodyPr wrap="square" lIns="91416" tIns="91416" rIns="91416" bIns="91416" anchor="t" anchorCtr="0"/>
          <a:lstStyle>
            <a:lvl1pPr marL="0" marR="0" lvl="0" indent="114300" algn="l" rtl="0">
              <a:lnSpc>
                <a:spcPct val="100000"/>
              </a:lnSpc>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1pPr>
            <a:lvl2pPr marL="408483" marR="0" lvl="1" indent="112216" algn="l" rtl="0">
              <a:lnSpc>
                <a:spcPct val="100000"/>
              </a:lnSpc>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2pPr>
            <a:lvl3pPr marL="818390" marR="0" lvl="2" indent="108710" algn="l" rtl="0">
              <a:lnSpc>
                <a:spcPct val="100000"/>
              </a:lnSpc>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3pPr>
            <a:lvl4pPr marL="1228299" marR="0" lvl="3" indent="105201" algn="l" rtl="0">
              <a:lnSpc>
                <a:spcPct val="100000"/>
              </a:lnSpc>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4pPr>
            <a:lvl5pPr marL="1638207" marR="0" lvl="4" indent="101693" algn="l" rtl="0">
              <a:lnSpc>
                <a:spcPct val="100000"/>
              </a:lnSpc>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5pPr>
            <a:lvl6pPr marL="2048580" marR="0" lvl="5" indent="11042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6pPr>
            <a:lvl7pPr marL="2458296" marR="0" lvl="6" indent="107103"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7pPr>
            <a:lvl8pPr marL="2868011" marR="0" lvl="7" indent="10378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8pPr>
            <a:lvl9pPr marL="3277727" marR="0" lvl="8" indent="113172"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084395173"/>
      </p:ext>
    </p:extLst>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p:nvPr/>
        </p:nvSpPr>
        <p:spPr>
          <a:xfrm>
            <a:off x="0" y="1"/>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5" name="Shape 55"/>
          <p:cNvSpPr/>
          <p:nvPr/>
        </p:nvSpPr>
        <p:spPr>
          <a:xfrm>
            <a:off x="207838" y="201725"/>
            <a:ext cx="1870375" cy="791537"/>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6" name="Shape 56"/>
          <p:cNvSpPr/>
          <p:nvPr/>
        </p:nvSpPr>
        <p:spPr>
          <a:xfrm>
            <a:off x="1458836" y="401712"/>
            <a:ext cx="56573" cy="58271"/>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7" name="Shape 57"/>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8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58" name="Shape 58"/>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1143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1pPr>
            <a:lvl2pPr marL="409619" marR="0" lvl="1" indent="111081"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2pPr>
            <a:lvl3pPr marL="819239" marR="0" lvl="2" indent="10786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3pPr>
            <a:lvl4pPr marL="1228860" marR="0" lvl="3" indent="10464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4pPr>
            <a:lvl5pPr marL="1638479" marR="0" lvl="4" indent="11412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5pPr>
            <a:lvl6pPr marL="2048101" marR="0" lvl="5" indent="11089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6pPr>
            <a:lvl7pPr marL="2457721" marR="0" lvl="6" indent="10767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7pPr>
            <a:lvl8pPr marL="2867341" marR="0" lvl="7" indent="104458"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8pPr>
            <a:lvl9pPr marL="3276960" marR="0" lvl="8" indent="11393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08981" y="6377944"/>
            <a:ext cx="2926079" cy="246221"/>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77944"/>
            <a:ext cx="2103120" cy="246221"/>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83680" y="6377944"/>
            <a:ext cx="2103120" cy="246221"/>
          </a:xfrm>
          <a:prstGeom prst="rect">
            <a:avLst/>
          </a:prstGeom>
          <a:noFill/>
          <a:ln>
            <a:noFill/>
          </a:ln>
        </p:spPr>
        <p:txBody>
          <a:bodyPr wrap="square" lIns="0" tIns="0" rIns="0" bIns="0" anchor="t" anchorCtr="0">
            <a:noAutofit/>
          </a:bodyPr>
          <a:lstStyle/>
          <a:p>
            <a:pPr indent="-25398" algn="r">
              <a:buClr>
                <a:srgbClr val="888888"/>
              </a:buClr>
              <a:buSzPct val="25000"/>
            </a:pPr>
            <a:fld id="{00000000-1234-1234-1234-123412341234}" type="slidenum">
              <a:rPr lang="en-US" sz="1600" smtClean="0">
                <a:solidFill>
                  <a:srgbClr val="888888"/>
                </a:solidFill>
                <a:latin typeface="Calibri"/>
                <a:ea typeface="Calibri"/>
                <a:cs typeface="Calibri"/>
                <a:sym typeface="Calibri"/>
              </a:rPr>
              <a:pPr indent="-25398" algn="r">
                <a:buClr>
                  <a:srgbClr val="888888"/>
                </a:buClr>
                <a:buSzPct val="25000"/>
              </a:pPr>
              <a:t>‹#›</a:t>
            </a:fld>
            <a:endParaRPr lang="en-US" sz="16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89616419"/>
      </p:ext>
    </p:extLst>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disabilitywisdom.com/" TargetMode="External"/><Relationship Id="rId2" Type="http://schemas.openxmlformats.org/officeDocument/2006/relationships/hyperlink" Target="https://www.ritualwell.org/blog/embracing-stranger-within-and-without-how-we-respond-disability"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9.svg"/><Relationship Id="rId18" Type="http://schemas.openxmlformats.org/officeDocument/2006/relationships/image" Target="../media/image33.pn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0.png"/><Relationship Id="rId17" Type="http://schemas.openxmlformats.org/officeDocument/2006/relationships/image" Target="../media/image43.svg"/><Relationship Id="rId2" Type="http://schemas.openxmlformats.org/officeDocument/2006/relationships/image" Target="../media/image25.png"/><Relationship Id="rId16" Type="http://schemas.openxmlformats.org/officeDocument/2006/relationships/image" Target="../media/image32.pn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7.svg"/><Relationship Id="rId5" Type="http://schemas.openxmlformats.org/officeDocument/2006/relationships/image" Target="../media/image31.svg"/><Relationship Id="rId15" Type="http://schemas.openxmlformats.org/officeDocument/2006/relationships/image" Target="../media/image41.svg"/><Relationship Id="rId10" Type="http://schemas.openxmlformats.org/officeDocument/2006/relationships/image" Target="../media/image29.png"/><Relationship Id="rId19" Type="http://schemas.openxmlformats.org/officeDocument/2006/relationships/image" Target="../media/image45.svg"/><Relationship Id="rId4" Type="http://schemas.openxmlformats.org/officeDocument/2006/relationships/image" Target="../media/image26.png"/><Relationship Id="rId9" Type="http://schemas.openxmlformats.org/officeDocument/2006/relationships/image" Target="../media/image35.sv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microsoft.com/office/2007/relationships/diagramDrawing" Target="../diagrams/drawing3.xml"/><Relationship Id="rId3" Type="http://schemas.openxmlformats.org/officeDocument/2006/relationships/image" Target="../media/image37.png"/><Relationship Id="rId7" Type="http://schemas.openxmlformats.org/officeDocument/2006/relationships/image" Target="../media/image16.jpeg"/><Relationship Id="rId12" Type="http://schemas.openxmlformats.org/officeDocument/2006/relationships/diagramColors" Target="../diagrams/colors3.xml"/><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diagramQuickStyle" Target="../diagrams/quickStyle3.xml"/><Relationship Id="rId5" Type="http://schemas.openxmlformats.org/officeDocument/2006/relationships/image" Target="../media/image39.png"/><Relationship Id="rId10" Type="http://schemas.openxmlformats.org/officeDocument/2006/relationships/diagramLayout" Target="../diagrams/layout3.xml"/><Relationship Id="rId4" Type="http://schemas.openxmlformats.org/officeDocument/2006/relationships/image" Target="../media/image38.png"/><Relationship Id="rId9"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7.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9.png"/><Relationship Id="rId7" Type="http://schemas.openxmlformats.org/officeDocument/2006/relationships/diagramColors" Target="../diagrams/colors5.xm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3.jpeg"/></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fordfoundation.org/ideas/equals-change-blog/posts/why-disability-rights-are-central-to-social-justice-work-and-what-we-re-doing-about-it" TargetMode="External"/><Relationship Id="rId7" Type="http://schemas.openxmlformats.org/officeDocument/2006/relationships/hyperlink" Target="http://bit.ly/2zrgFpE" TargetMode="External"/><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hyperlink" Target="http://www.mnialive.com/articles/ford-s-push-on-disability-rights-should-be-a-model-for-philanthropy" TargetMode="External"/><Relationship Id="rId5" Type="http://schemas.openxmlformats.org/officeDocument/2006/relationships/hyperlink" Target="https://www.fordfoundation.org/ideas/equals-change-blog/posts/ignorance-is-the-enemy-within-on-the-power-of-our-privilege-and-the-privilege-of-our-power" TargetMode="External"/><Relationship Id="rId4" Type="http://schemas.openxmlformats.org/officeDocument/2006/relationships/hyperlink" Target="https://www.pscp.tv/w/1yoJMMnyQywJQ?t=192"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1.jpeg"/><Relationship Id="rId7" Type="http://schemas.openxmlformats.org/officeDocument/2006/relationships/diagramQuickStyle" Target="../diagrams/quickStyle6.xml"/><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3.jpeg"/><Relationship Id="rId9" Type="http://schemas.microsoft.com/office/2007/relationships/diagramDrawing" Target="../diagrams/drawing6.xml"/></Relationships>
</file>

<file path=ppt/slides/_rels/slide21.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hyperlink" Target="http://www.shalomdc.org/inclusionplanningtoolkitsections/" TargetMode="External"/><Relationship Id="rId7" Type="http://schemas.openxmlformats.org/officeDocument/2006/relationships/image" Target="../media/image34.jpg"/><Relationship Id="rId2" Type="http://schemas.openxmlformats.org/officeDocument/2006/relationships/hyperlink" Target="http://www.shalomdc.org/inclusionplanningtool/"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mailto:Lisa.Handleman@Shalomdc.org" TargetMode="External"/><Relationship Id="rId9"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hyperlink" Target="http://www.respectability.org/" TargetMode="External"/><Relationship Id="rId7" Type="http://schemas.openxmlformats.org/officeDocument/2006/relationships/hyperlink" Target="http://www.respectabilityusa.org/"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hyperlink" Target="https://www.facebook.com/RespectAbilityUSA" TargetMode="External"/><Relationship Id="rId5" Type="http://schemas.openxmlformats.org/officeDocument/2006/relationships/hyperlink" Target="https://twitter.com/respect_ability" TargetMode="External"/><Relationship Id="rId4" Type="http://schemas.openxmlformats.org/officeDocument/2006/relationships/hyperlink" Target="mailto:JenniferM@RespectAbilityUSA.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acfound.org/press/perspectives/nothing-about-us-without-us"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8.jpeg"/><Relationship Id="rId5" Type="http://schemas.openxmlformats.org/officeDocument/2006/relationships/hyperlink" Target="https://www.macfound.org/programs/100change" TargetMode="External"/><Relationship Id="rId4" Type="http://schemas.openxmlformats.org/officeDocument/2006/relationships/hyperlink" Target="https://www.macfound.org/media/files/Checklist_for_MacArthur_100Change_Semifinalists.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hilanthropy.com/article/How-Foundations-Can-Ensure/238720" TargetMode="External"/><Relationship Id="rId7" Type="http://schemas.openxmlformats.org/officeDocument/2006/relationships/hyperlink" Target="http://ejewishphilanthropy.com/a-primer-on-making-the-jewish-community-inclusive"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hyperlink" Target="http://www.d5coalition.org/2015/06/celebrating-ada-its-time-to-add-a-disability-lens-to-our-philanthropy" TargetMode="External"/><Relationship Id="rId5" Type="http://schemas.openxmlformats.org/officeDocument/2006/relationships/hyperlink" Target="https://www.ncrp.org/2015/07/respect-is-key-to-inclusive-funding.html" TargetMode="External"/><Relationship Id="rId4" Type="http://schemas.openxmlformats.org/officeDocument/2006/relationships/hyperlink" Target="https://www.huffingtonpost.com/jennifer-laszlo-mizrahi/lessons-from-failed-givin_b_5810628.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05"/>
        <p:cNvGrpSpPr/>
        <p:nvPr/>
      </p:nvGrpSpPr>
      <p:grpSpPr>
        <a:xfrm>
          <a:off x="0" y="0"/>
          <a:ext cx="0" cy="0"/>
          <a:chOff x="0" y="0"/>
          <a:chExt cx="0" cy="0"/>
        </a:xfrm>
      </p:grpSpPr>
      <p:sp>
        <p:nvSpPr>
          <p:cNvPr id="206" name="Shape 206"/>
          <p:cNvSpPr txBox="1">
            <a:spLocks noGrp="1"/>
          </p:cNvSpPr>
          <p:nvPr>
            <p:ph type="subTitle" idx="1"/>
          </p:nvPr>
        </p:nvSpPr>
        <p:spPr>
          <a:xfrm>
            <a:off x="-34509" y="5767308"/>
            <a:ext cx="9144000" cy="46718"/>
          </a:xfrm>
          <a:prstGeom prst="rect">
            <a:avLst/>
          </a:prstGeom>
          <a:noFill/>
          <a:ln>
            <a:noFill/>
          </a:ln>
        </p:spPr>
        <p:txBody>
          <a:bodyPr wrap="square" lIns="91275" tIns="45625" rIns="91275" bIns="45625" anchor="t" anchorCtr="0">
            <a:noAutofit/>
          </a:bodyPr>
          <a:lstStyle/>
          <a:p>
            <a:pPr lvl="0" algn="l" rtl="0">
              <a:lnSpc>
                <a:spcPct val="115000"/>
              </a:lnSpc>
              <a:spcBef>
                <a:spcPts val="0"/>
              </a:spcBef>
              <a:buClr>
                <a:schemeClr val="dk1"/>
              </a:buClr>
              <a:buSzPct val="78571"/>
              <a:buFont typeface="Arial"/>
              <a:buNone/>
            </a:pPr>
            <a:r>
              <a:rPr lang="en-US" sz="1400" b="1" dirty="0">
                <a:solidFill>
                  <a:schemeClr val="dk1"/>
                </a:solidFill>
                <a:latin typeface="Georgia"/>
                <a:ea typeface="Georgia"/>
                <a:cs typeface="Georgia"/>
                <a:sym typeface="Georgia"/>
              </a:rPr>
              <a:t>Jennifer Laszlo Mizrahi, President, </a:t>
            </a:r>
            <a:r>
              <a:rPr lang="en-US" sz="1400" b="1" dirty="0" err="1">
                <a:solidFill>
                  <a:schemeClr val="dk1"/>
                </a:solidFill>
                <a:latin typeface="Georgia"/>
                <a:ea typeface="Georgia"/>
                <a:cs typeface="Georgia"/>
                <a:sym typeface="Georgia"/>
              </a:rPr>
              <a:t>RespectAbility</a:t>
            </a:r>
            <a:endParaRPr lang="en-US" sz="1400" b="1" dirty="0">
              <a:solidFill>
                <a:schemeClr val="dk1"/>
              </a:solidFill>
              <a:latin typeface="Georgia"/>
              <a:ea typeface="Georgia"/>
              <a:cs typeface="Georgia"/>
              <a:sym typeface="Georgia"/>
            </a:endParaRPr>
          </a:p>
          <a:p>
            <a:pPr lvl="0" algn="l" rtl="0">
              <a:lnSpc>
                <a:spcPct val="115000"/>
              </a:lnSpc>
              <a:spcBef>
                <a:spcPts val="0"/>
              </a:spcBef>
              <a:buClr>
                <a:schemeClr val="dk1"/>
              </a:buClr>
              <a:buSzPct val="78571"/>
              <a:buFont typeface="Arial"/>
              <a:buNone/>
            </a:pPr>
            <a:r>
              <a:rPr lang="en-US" sz="1400" b="1" dirty="0">
                <a:solidFill>
                  <a:schemeClr val="dk1"/>
                </a:solidFill>
                <a:latin typeface="Georgia"/>
                <a:ea typeface="Georgia"/>
                <a:cs typeface="Georgia"/>
                <a:sym typeface="Georgia"/>
              </a:rPr>
              <a:t>Contact: </a:t>
            </a:r>
            <a:r>
              <a:rPr lang="en-US" sz="1400" b="1" dirty="0">
                <a:solidFill>
                  <a:srgbClr val="0000FF"/>
                </a:solidFill>
                <a:latin typeface="Georgia"/>
                <a:ea typeface="Georgia"/>
                <a:cs typeface="Georgia"/>
                <a:sym typeface="Georgia"/>
              </a:rPr>
              <a:t>JenniferM@RespectAbility.org</a:t>
            </a:r>
          </a:p>
          <a:p>
            <a:pPr lvl="0" algn="l" rtl="0">
              <a:lnSpc>
                <a:spcPct val="115000"/>
              </a:lnSpc>
              <a:spcBef>
                <a:spcPts val="0"/>
              </a:spcBef>
              <a:buClr>
                <a:schemeClr val="dk1"/>
              </a:buClr>
              <a:buSzPct val="78571"/>
              <a:buFont typeface="Arial"/>
              <a:buNone/>
            </a:pPr>
            <a:r>
              <a:rPr lang="en-US" sz="1400" b="1" dirty="0">
                <a:solidFill>
                  <a:schemeClr val="dk1"/>
                </a:solidFill>
                <a:latin typeface="Georgia"/>
                <a:ea typeface="Georgia"/>
                <a:cs typeface="Georgia"/>
                <a:sym typeface="Georgia"/>
              </a:rPr>
              <a:t>202-517-6272</a:t>
            </a:r>
          </a:p>
          <a:p>
            <a:pPr lvl="0" algn="l" rtl="0">
              <a:lnSpc>
                <a:spcPct val="115000"/>
              </a:lnSpc>
              <a:spcBef>
                <a:spcPts val="0"/>
              </a:spcBef>
              <a:buClr>
                <a:schemeClr val="dk1"/>
              </a:buClr>
              <a:buSzPct val="91666"/>
              <a:buFont typeface="Arial"/>
              <a:buNone/>
            </a:pPr>
            <a:r>
              <a:rPr lang="en-US" sz="1200" dirty="0">
                <a:solidFill>
                  <a:schemeClr val="dk1"/>
                </a:solidFill>
                <a:latin typeface="Georgia"/>
                <a:ea typeface="Georgia"/>
                <a:cs typeface="Georgia"/>
                <a:sym typeface="Georgia"/>
                <a:hlinkClick r:id="rId3"/>
              </a:rPr>
              <a:t>www.RespectAbility.org</a:t>
            </a:r>
            <a:r>
              <a:rPr lang="en-US" sz="1200" dirty="0">
                <a:solidFill>
                  <a:schemeClr val="dk1"/>
                </a:solidFill>
                <a:latin typeface="Georgia"/>
                <a:ea typeface="Georgia"/>
                <a:cs typeface="Georgia"/>
                <a:sym typeface="Georgia"/>
              </a:rPr>
              <a:t> </a:t>
            </a:r>
            <a:endParaRPr sz="1200" dirty="0">
              <a:solidFill>
                <a:schemeClr val="dk1"/>
              </a:solidFill>
              <a:latin typeface="Georgia"/>
              <a:ea typeface="Georgia"/>
              <a:cs typeface="Georgia"/>
              <a:sym typeface="Georgia"/>
            </a:endParaRPr>
          </a:p>
          <a:p>
            <a:pPr marL="0" marR="0" lvl="0" indent="0" algn="ctr" rtl="0">
              <a:lnSpc>
                <a:spcPct val="100000"/>
              </a:lnSpc>
              <a:spcBef>
                <a:spcPts val="480"/>
              </a:spcBef>
              <a:spcAft>
                <a:spcPts val="0"/>
              </a:spcAft>
              <a:buClr>
                <a:schemeClr val="dk1"/>
              </a:buClr>
              <a:buSzPct val="25000"/>
              <a:buFont typeface="Arial"/>
              <a:buNone/>
            </a:pPr>
            <a:endParaRPr sz="2400" b="1" dirty="0">
              <a:solidFill>
                <a:schemeClr val="dk1"/>
              </a:solidFill>
            </a:endParaRPr>
          </a:p>
          <a:p>
            <a:pPr marL="0" marR="0" lvl="0" indent="0" algn="ctr" rtl="0">
              <a:lnSpc>
                <a:spcPct val="100000"/>
              </a:lnSpc>
              <a:spcBef>
                <a:spcPts val="0"/>
              </a:spcBef>
              <a:spcAft>
                <a:spcPts val="0"/>
              </a:spcAft>
              <a:buClr>
                <a:srgbClr val="888888"/>
              </a:buClr>
              <a:buSzPct val="25000"/>
              <a:buFont typeface="Arial"/>
              <a:buNone/>
            </a:pPr>
            <a:endParaRPr sz="4800" b="0" i="0" u="none" strike="noStrike" cap="none" dirty="0">
              <a:solidFill>
                <a:schemeClr val="dk1"/>
              </a:solidFill>
              <a:latin typeface="Calibri"/>
              <a:ea typeface="Calibri"/>
              <a:cs typeface="Calibri"/>
              <a:sym typeface="Calibri"/>
            </a:endParaRPr>
          </a:p>
        </p:txBody>
      </p:sp>
      <p:sp>
        <p:nvSpPr>
          <p:cNvPr id="207" name="Shape 207"/>
          <p:cNvSpPr txBox="1"/>
          <p:nvPr/>
        </p:nvSpPr>
        <p:spPr>
          <a:xfrm>
            <a:off x="282601" y="2857930"/>
            <a:ext cx="5616726" cy="2440950"/>
          </a:xfrm>
          <a:prstGeom prst="rect">
            <a:avLst/>
          </a:prstGeom>
          <a:noFill/>
          <a:ln>
            <a:noFill/>
          </a:ln>
        </p:spPr>
        <p:txBody>
          <a:bodyPr wrap="square" lIns="91275" tIns="45625" rIns="91275" bIns="45625" anchor="t" anchorCtr="0">
            <a:noAutofit/>
          </a:bodyPr>
          <a:lstStyle/>
          <a:p>
            <a:pPr lvl="0" algn="ctr"/>
            <a:r>
              <a:rPr lang="en-US" sz="3600" i="1" dirty="0">
                <a:latin typeface="Libre Baskerville" panose="020B0604020202020204" charset="0"/>
              </a:rPr>
              <a:t>Disability Inclusion Planning Toolkit Workshop</a:t>
            </a:r>
          </a:p>
          <a:p>
            <a:pPr lvl="0" algn="ctr"/>
            <a:endParaRPr sz="3600" i="1" u="none" strike="noStrike" cap="none" dirty="0">
              <a:solidFill>
                <a:srgbClr val="000000"/>
              </a:solidFill>
              <a:latin typeface="Libre Baskerville" panose="020B0604020202020204" charset="0"/>
              <a:ea typeface="Calibri"/>
              <a:cs typeface="Calibri"/>
              <a:sym typeface="Calibri"/>
            </a:endParaRPr>
          </a:p>
        </p:txBody>
      </p:sp>
      <p:sp>
        <p:nvSpPr>
          <p:cNvPr id="208" name="Shape 208"/>
          <p:cNvSpPr txBox="1"/>
          <p:nvPr/>
        </p:nvSpPr>
        <p:spPr>
          <a:xfrm>
            <a:off x="8678171" y="6485682"/>
            <a:ext cx="431320" cy="307777"/>
          </a:xfrm>
          <a:prstGeom prst="rect">
            <a:avLst/>
          </a:prstGeom>
          <a:noFill/>
          <a:ln>
            <a:noFill/>
          </a:ln>
        </p:spPr>
        <p:txBody>
          <a:bodyPr wrap="square" lIns="91275" tIns="45625" rIns="91275" bIns="45625" anchor="t" anchorCtr="0">
            <a:noAutofit/>
          </a:bodyPr>
          <a:lstStyle/>
          <a:p>
            <a:pPr marL="0" marR="0" lvl="0" indent="0" algn="l" rtl="0">
              <a:spcBef>
                <a:spcPts val="0"/>
              </a:spcBef>
              <a:buSzPct val="25000"/>
              <a:buNone/>
            </a:pPr>
            <a:r>
              <a:rPr lang="en-US" sz="1400" b="0" i="0" u="none" strike="noStrike" cap="none">
                <a:solidFill>
                  <a:srgbClr val="000000"/>
                </a:solidFill>
                <a:latin typeface="Arial"/>
                <a:ea typeface="Arial"/>
                <a:cs typeface="Arial"/>
                <a:sym typeface="Arial"/>
              </a:rPr>
              <a:t>1</a:t>
            </a:r>
          </a:p>
        </p:txBody>
      </p:sp>
      <p:pic>
        <p:nvPicPr>
          <p:cNvPr id="209" name="Shape 209"/>
          <p:cNvPicPr preferRelativeResize="0"/>
          <p:nvPr/>
        </p:nvPicPr>
        <p:blipFill rotWithShape="1">
          <a:blip r:embed="rId4">
            <a:alphaModFix/>
          </a:blip>
          <a:srcRect/>
          <a:stretch/>
        </p:blipFill>
        <p:spPr>
          <a:xfrm>
            <a:off x="150126" y="10892"/>
            <a:ext cx="5749201" cy="2854825"/>
          </a:xfrm>
          <a:prstGeom prst="rect">
            <a:avLst/>
          </a:prstGeom>
          <a:noFill/>
          <a:ln>
            <a:noFill/>
          </a:ln>
        </p:spPr>
      </p:pic>
      <p:pic>
        <p:nvPicPr>
          <p:cNvPr id="210" name="Shape 210" descr="Headshot of Jennifer Laszlo Mizrahi, President "/>
          <p:cNvPicPr preferRelativeResize="0"/>
          <p:nvPr/>
        </p:nvPicPr>
        <p:blipFill rotWithShape="1">
          <a:blip r:embed="rId5">
            <a:alphaModFix/>
          </a:blip>
          <a:srcRect/>
          <a:stretch/>
        </p:blipFill>
        <p:spPr>
          <a:xfrm>
            <a:off x="6898276" y="369938"/>
            <a:ext cx="1921025" cy="1921025"/>
          </a:xfrm>
          <a:prstGeom prst="rect">
            <a:avLst/>
          </a:prstGeom>
          <a:noFill/>
          <a:ln>
            <a:noFill/>
          </a:ln>
        </p:spPr>
      </p:pic>
      <p:pic>
        <p:nvPicPr>
          <p:cNvPr id="211" name="Shape 211" descr="Headshot of Calvin Harris, Chairman  "/>
          <p:cNvPicPr preferRelativeResize="0"/>
          <p:nvPr/>
        </p:nvPicPr>
        <p:blipFill rotWithShape="1">
          <a:blip r:embed="rId6">
            <a:alphaModFix/>
          </a:blip>
          <a:srcRect/>
          <a:stretch/>
        </p:blipFill>
        <p:spPr>
          <a:xfrm>
            <a:off x="6905726" y="3662991"/>
            <a:ext cx="1753750" cy="2440950"/>
          </a:xfrm>
          <a:prstGeom prst="rect">
            <a:avLst/>
          </a:prstGeom>
          <a:noFill/>
          <a:ln>
            <a:noFill/>
          </a:ln>
        </p:spPr>
      </p:pic>
      <p:sp>
        <p:nvSpPr>
          <p:cNvPr id="212" name="Shape 212"/>
          <p:cNvSpPr txBox="1"/>
          <p:nvPr/>
        </p:nvSpPr>
        <p:spPr>
          <a:xfrm>
            <a:off x="6518113" y="2252863"/>
            <a:ext cx="2608500" cy="941700"/>
          </a:xfrm>
          <a:prstGeom prst="rect">
            <a:avLst/>
          </a:prstGeom>
          <a:noFill/>
          <a:ln>
            <a:noFill/>
          </a:ln>
        </p:spPr>
        <p:txBody>
          <a:bodyPr wrap="square" lIns="91425" tIns="91425" rIns="91425" bIns="91425" anchor="t" anchorCtr="0">
            <a:noAutofit/>
          </a:bodyPr>
          <a:lstStyle/>
          <a:p>
            <a:pPr marL="0" marR="0" lvl="0" indent="-22225" algn="l" rtl="0">
              <a:lnSpc>
                <a:spcPct val="100000"/>
              </a:lnSpc>
              <a:spcBef>
                <a:spcPts val="0"/>
              </a:spcBef>
              <a:spcAft>
                <a:spcPts val="0"/>
              </a:spcAft>
              <a:buClr>
                <a:srgbClr val="000000"/>
              </a:buClr>
              <a:buSzPct val="25000"/>
              <a:buFont typeface="Libre Baskerville"/>
              <a:buNone/>
            </a:pPr>
            <a:r>
              <a:rPr lang="en-US" sz="1400" b="0" i="0" u="none" strike="noStrike" cap="none" dirty="0">
                <a:solidFill>
                  <a:srgbClr val="000000"/>
                </a:solidFill>
                <a:latin typeface="Georgia"/>
                <a:ea typeface="Georgia"/>
                <a:cs typeface="Georgia"/>
                <a:sym typeface="Georgia"/>
              </a:rPr>
              <a:t>Jennifer Laszlo Mizrahi, President</a:t>
            </a:r>
          </a:p>
        </p:txBody>
      </p:sp>
      <p:sp>
        <p:nvSpPr>
          <p:cNvPr id="213" name="Shape 213"/>
          <p:cNvSpPr txBox="1"/>
          <p:nvPr/>
        </p:nvSpPr>
        <p:spPr>
          <a:xfrm>
            <a:off x="6441913" y="6125469"/>
            <a:ext cx="2805000" cy="460800"/>
          </a:xfrm>
          <a:prstGeom prst="rect">
            <a:avLst/>
          </a:prstGeom>
          <a:noFill/>
          <a:ln>
            <a:noFill/>
          </a:ln>
        </p:spPr>
        <p:txBody>
          <a:bodyPr wrap="square" lIns="91425" tIns="91425" rIns="91425" bIns="91425" anchor="t" anchorCtr="0">
            <a:noAutofit/>
          </a:bodyPr>
          <a:lstStyle/>
          <a:p>
            <a:pPr marL="0" marR="0" lvl="0" indent="-22225" algn="l" rtl="0">
              <a:lnSpc>
                <a:spcPct val="100000"/>
              </a:lnSpc>
              <a:spcBef>
                <a:spcPts val="0"/>
              </a:spcBef>
              <a:spcAft>
                <a:spcPts val="0"/>
              </a:spcAft>
              <a:buClr>
                <a:srgbClr val="000000"/>
              </a:buClr>
              <a:buSzPct val="25000"/>
              <a:buFont typeface="Libre Baskerville"/>
              <a:buNone/>
            </a:pPr>
            <a:r>
              <a:rPr lang="en-US" sz="1400" b="0" i="0" u="none" strike="noStrike" cap="none" dirty="0">
                <a:solidFill>
                  <a:srgbClr val="000000"/>
                </a:solidFill>
                <a:latin typeface="Georgia"/>
                <a:ea typeface="Georgia"/>
                <a:cs typeface="Georgia"/>
                <a:sym typeface="Georgia"/>
              </a:rPr>
              <a:t>Calvin Harris, Chairman </a:t>
            </a:r>
          </a:p>
        </p:txBody>
      </p:sp>
    </p:spTree>
    <p:extLst>
      <p:ext uri="{BB962C8B-B14F-4D97-AF65-F5344CB8AC3E}">
        <p14:creationId xmlns:p14="http://schemas.microsoft.com/office/powerpoint/2010/main" val="174215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itle 1"/>
          <p:cNvSpPr>
            <a:spLocks noGrp="1"/>
          </p:cNvSpPr>
          <p:nvPr>
            <p:ph type="title"/>
          </p:nvPr>
        </p:nvSpPr>
        <p:spPr>
          <a:xfrm>
            <a:off x="457200" y="274638"/>
            <a:ext cx="8229600" cy="572029"/>
          </a:xfrm>
          <a:prstGeom prst="rect">
            <a:avLst/>
          </a:prstGeom>
          <a:noFill/>
          <a:ln w="9525">
            <a:solidFill>
              <a:srgbClr val="22899D"/>
            </a:solidFill>
            <a:round/>
          </a:ln>
          <a:effectLst>
            <a:outerShdw blurRad="38100" dist="20000" dir="5400000" rotWithShape="0">
              <a:srgbClr val="000000">
                <a:alpha val="38000"/>
              </a:srgbClr>
            </a:outerShdw>
          </a:effectLst>
        </p:spPr>
        <p:txBody>
          <a:bodyPr>
            <a:noAutofit/>
          </a:bodyPr>
          <a:lstStyle>
            <a:lvl1pPr>
              <a:defRPr b="1">
                <a:solidFill>
                  <a:srgbClr val="000000"/>
                </a:solidFill>
              </a:defRPr>
            </a:lvl1pPr>
          </a:lstStyle>
          <a:p>
            <a:r>
              <a:rPr lang="en-US" sz="3600" dirty="0"/>
              <a:t>It Requires Thoughtful Conversations</a:t>
            </a:r>
            <a:endParaRPr sz="3600" dirty="0"/>
          </a:p>
        </p:txBody>
      </p:sp>
      <p:sp>
        <p:nvSpPr>
          <p:cNvPr id="4" name="Freeform: Shape 3">
            <a:extLst>
              <a:ext uri="{FF2B5EF4-FFF2-40B4-BE49-F238E27FC236}">
                <a16:creationId xmlns:a16="http://schemas.microsoft.com/office/drawing/2014/main" xmlns="" id="{E8C5450B-AEAC-4162-AC67-4A2C7080322B}"/>
              </a:ext>
            </a:extLst>
          </p:cNvPr>
          <p:cNvSpPr/>
          <p:nvPr/>
        </p:nvSpPr>
        <p:spPr>
          <a:xfrm>
            <a:off x="457200" y="1237084"/>
            <a:ext cx="7710256" cy="1488009"/>
          </a:xfrm>
          <a:custGeom>
            <a:avLst/>
            <a:gdLst>
              <a:gd name="connsiteX0" fmla="*/ 0 w 7319480"/>
              <a:gd name="connsiteY0" fmla="*/ 0 h 1338750"/>
              <a:gd name="connsiteX1" fmla="*/ 7319480 w 7319480"/>
              <a:gd name="connsiteY1" fmla="*/ 0 h 1338750"/>
              <a:gd name="connsiteX2" fmla="*/ 7319480 w 7319480"/>
              <a:gd name="connsiteY2" fmla="*/ 1338750 h 1338750"/>
              <a:gd name="connsiteX3" fmla="*/ 0 w 7319480"/>
              <a:gd name="connsiteY3" fmla="*/ 1338750 h 1338750"/>
              <a:gd name="connsiteX4" fmla="*/ 0 w 7319480"/>
              <a:gd name="connsiteY4" fmla="*/ 0 h 133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9480" h="1338750">
                <a:moveTo>
                  <a:pt x="0" y="0"/>
                </a:moveTo>
                <a:lnTo>
                  <a:pt x="7319480" y="0"/>
                </a:lnTo>
                <a:lnTo>
                  <a:pt x="7319480" y="1338750"/>
                </a:lnTo>
                <a:lnTo>
                  <a:pt x="0" y="1338750"/>
                </a:lnTo>
                <a:lnTo>
                  <a:pt x="0" y="0"/>
                </a:lnTo>
                <a:close/>
              </a:path>
            </a:pathLst>
          </a:custGeom>
          <a:ln>
            <a:solidFill>
              <a:srgbClr val="22899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142240" numCol="1" spcCol="1270" anchor="t" anchorCtr="0">
            <a:noAutofit/>
          </a:bodyPr>
          <a:lstStyle/>
          <a:p>
            <a:pPr defTabSz="832104">
              <a:spcBef>
                <a:spcPts val="600"/>
              </a:spcBef>
              <a:defRPr sz="3094">
                <a:solidFill>
                  <a:srgbClr val="000000"/>
                </a:solidFill>
              </a:defRPr>
            </a:pPr>
            <a:r>
              <a:rPr lang="en-US" sz="2000" dirty="0"/>
              <a:t>“It’s essential that we make room for conversation about our personal responses to people with disabilities and how each of us can overcome anxiety or concern and move into friendship and understanding.”</a:t>
            </a:r>
          </a:p>
        </p:txBody>
      </p:sp>
      <p:sp>
        <p:nvSpPr>
          <p:cNvPr id="5" name="Freeform: Shape 4">
            <a:extLst>
              <a:ext uri="{FF2B5EF4-FFF2-40B4-BE49-F238E27FC236}">
                <a16:creationId xmlns:a16="http://schemas.microsoft.com/office/drawing/2014/main" xmlns="" id="{2C30EA69-835A-4843-9AEA-32A7BA9FE9B4}"/>
              </a:ext>
            </a:extLst>
          </p:cNvPr>
          <p:cNvSpPr/>
          <p:nvPr/>
        </p:nvSpPr>
        <p:spPr>
          <a:xfrm>
            <a:off x="3334800" y="2331024"/>
            <a:ext cx="5500224" cy="788138"/>
          </a:xfrm>
          <a:custGeom>
            <a:avLst/>
            <a:gdLst>
              <a:gd name="connsiteX0" fmla="*/ 0 w 6011254"/>
              <a:gd name="connsiteY0" fmla="*/ 83642 h 501840"/>
              <a:gd name="connsiteX1" fmla="*/ 83642 w 6011254"/>
              <a:gd name="connsiteY1" fmla="*/ 0 h 501840"/>
              <a:gd name="connsiteX2" fmla="*/ 5927612 w 6011254"/>
              <a:gd name="connsiteY2" fmla="*/ 0 h 501840"/>
              <a:gd name="connsiteX3" fmla="*/ 6011254 w 6011254"/>
              <a:gd name="connsiteY3" fmla="*/ 83642 h 501840"/>
              <a:gd name="connsiteX4" fmla="*/ 6011254 w 6011254"/>
              <a:gd name="connsiteY4" fmla="*/ 418198 h 501840"/>
              <a:gd name="connsiteX5" fmla="*/ 5927612 w 6011254"/>
              <a:gd name="connsiteY5" fmla="*/ 501840 h 501840"/>
              <a:gd name="connsiteX6" fmla="*/ 83642 w 6011254"/>
              <a:gd name="connsiteY6" fmla="*/ 501840 h 501840"/>
              <a:gd name="connsiteX7" fmla="*/ 0 w 6011254"/>
              <a:gd name="connsiteY7" fmla="*/ 418198 h 501840"/>
              <a:gd name="connsiteX8" fmla="*/ 0 w 6011254"/>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1254" h="501840">
                <a:moveTo>
                  <a:pt x="0" y="83642"/>
                </a:moveTo>
                <a:cubicBezTo>
                  <a:pt x="0" y="37448"/>
                  <a:pt x="37448" y="0"/>
                  <a:pt x="83642" y="0"/>
                </a:cubicBezTo>
                <a:lnTo>
                  <a:pt x="5927612" y="0"/>
                </a:lnTo>
                <a:cubicBezTo>
                  <a:pt x="5973806" y="0"/>
                  <a:pt x="6011254" y="37448"/>
                  <a:pt x="6011254" y="83642"/>
                </a:cubicBezTo>
                <a:lnTo>
                  <a:pt x="6011254" y="418198"/>
                </a:lnTo>
                <a:cubicBezTo>
                  <a:pt x="6011254" y="464392"/>
                  <a:pt x="5973806" y="501840"/>
                  <a:pt x="5927612" y="501840"/>
                </a:cubicBezTo>
                <a:lnTo>
                  <a:pt x="83642" y="501840"/>
                </a:lnTo>
                <a:cubicBezTo>
                  <a:pt x="37448" y="501840"/>
                  <a:pt x="0" y="464392"/>
                  <a:pt x="0" y="418198"/>
                </a:cubicBezTo>
                <a:lnTo>
                  <a:pt x="0" y="83642"/>
                </a:lnTo>
                <a:close/>
              </a:path>
            </a:pathLst>
          </a:cu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2700000" scaled="1"/>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91440" tIns="24498" rIns="91440" bIns="24498" numCol="1" spcCol="1270" anchor="t" anchorCtr="0">
            <a:spAutoFit/>
          </a:bodyPr>
          <a:lstStyle/>
          <a:p>
            <a:pPr defTabSz="832104">
              <a:defRPr sz="3094">
                <a:solidFill>
                  <a:srgbClr val="000000"/>
                </a:solidFill>
              </a:defRPr>
            </a:pPr>
            <a:r>
              <a:rPr lang="en-US" sz="1600" dirty="0"/>
              <a:t>Gabrielle Kaplan-Mayer, </a:t>
            </a:r>
            <a:r>
              <a:rPr lang="en-US" sz="1600" i="1" dirty="0"/>
              <a:t>Director of Whole Community Inclusion</a:t>
            </a:r>
          </a:p>
          <a:p>
            <a:pPr defTabSz="832104">
              <a:defRPr sz="3094">
                <a:solidFill>
                  <a:srgbClr val="000000"/>
                </a:solidFill>
              </a:defRPr>
            </a:pPr>
            <a:r>
              <a:rPr lang="en-US" sz="1500" i="1" dirty="0"/>
              <a:t>Jewish Learning Venture </a:t>
            </a:r>
          </a:p>
          <a:p>
            <a:pPr defTabSz="832104">
              <a:spcBef>
                <a:spcPts val="600"/>
              </a:spcBef>
              <a:defRPr sz="3094">
                <a:solidFill>
                  <a:srgbClr val="000000"/>
                </a:solidFill>
              </a:defRPr>
            </a:pPr>
            <a:r>
              <a:rPr lang="en-US" sz="1200" dirty="0">
                <a:hlinkClick r:id="rId2"/>
              </a:rPr>
              <a:t>Embracing The Stranger Within And Without: How We Respond To Disability</a:t>
            </a:r>
            <a:endParaRPr lang="en-US" sz="1200" dirty="0"/>
          </a:p>
        </p:txBody>
      </p:sp>
      <p:sp>
        <p:nvSpPr>
          <p:cNvPr id="8" name="Freeform: Shape 7">
            <a:extLst>
              <a:ext uri="{FF2B5EF4-FFF2-40B4-BE49-F238E27FC236}">
                <a16:creationId xmlns:a16="http://schemas.microsoft.com/office/drawing/2014/main" xmlns="" id="{D8013B4A-DA84-4FC6-9104-A381203925F0}"/>
              </a:ext>
            </a:extLst>
          </p:cNvPr>
          <p:cNvSpPr/>
          <p:nvPr/>
        </p:nvSpPr>
        <p:spPr>
          <a:xfrm>
            <a:off x="457200" y="3415812"/>
            <a:ext cx="7710256" cy="1735456"/>
          </a:xfrm>
          <a:custGeom>
            <a:avLst/>
            <a:gdLst>
              <a:gd name="connsiteX0" fmla="*/ 0 w 7319480"/>
              <a:gd name="connsiteY0" fmla="*/ 0 h 1338750"/>
              <a:gd name="connsiteX1" fmla="*/ 7319480 w 7319480"/>
              <a:gd name="connsiteY1" fmla="*/ 0 h 1338750"/>
              <a:gd name="connsiteX2" fmla="*/ 7319480 w 7319480"/>
              <a:gd name="connsiteY2" fmla="*/ 1338750 h 1338750"/>
              <a:gd name="connsiteX3" fmla="*/ 0 w 7319480"/>
              <a:gd name="connsiteY3" fmla="*/ 1338750 h 1338750"/>
              <a:gd name="connsiteX4" fmla="*/ 0 w 7319480"/>
              <a:gd name="connsiteY4" fmla="*/ 0 h 133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9480" h="1338750">
                <a:moveTo>
                  <a:pt x="0" y="0"/>
                </a:moveTo>
                <a:lnTo>
                  <a:pt x="7319480" y="0"/>
                </a:lnTo>
                <a:lnTo>
                  <a:pt x="7319480" y="1338750"/>
                </a:lnTo>
                <a:lnTo>
                  <a:pt x="0" y="1338750"/>
                </a:lnTo>
                <a:lnTo>
                  <a:pt x="0" y="0"/>
                </a:lnTo>
                <a:close/>
              </a:path>
            </a:pathLst>
          </a:custGeom>
          <a:ln>
            <a:solidFill>
              <a:srgbClr val="22899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142240" numCol="1" spcCol="1270" anchor="t" anchorCtr="0">
            <a:noAutofit/>
          </a:bodyPr>
          <a:lstStyle/>
          <a:p>
            <a:pPr defTabSz="832104">
              <a:spcBef>
                <a:spcPts val="600"/>
              </a:spcBef>
              <a:defRPr sz="3094">
                <a:solidFill>
                  <a:srgbClr val="000000"/>
                </a:solidFill>
              </a:defRPr>
            </a:pPr>
            <a:r>
              <a:rPr lang="en-US" sz="2000" dirty="0"/>
              <a:t>[Disability wisdom is] </a:t>
            </a:r>
            <a:r>
              <a:rPr lang="en-US" sz="2000" i="1" dirty="0"/>
              <a:t>“a way of including people with disabilities that goes beyond following legal requirements. It involves building person-to-person relationships with them and learning from their life experiences as you build a culture of inclusion together.”</a:t>
            </a:r>
          </a:p>
        </p:txBody>
      </p:sp>
      <p:sp>
        <p:nvSpPr>
          <p:cNvPr id="9" name="Freeform: Shape 8">
            <a:extLst>
              <a:ext uri="{FF2B5EF4-FFF2-40B4-BE49-F238E27FC236}">
                <a16:creationId xmlns:a16="http://schemas.microsoft.com/office/drawing/2014/main" xmlns="" id="{D9F3DF58-88F6-4DEE-8279-129EE35E460A}"/>
              </a:ext>
            </a:extLst>
          </p:cNvPr>
          <p:cNvSpPr/>
          <p:nvPr/>
        </p:nvSpPr>
        <p:spPr>
          <a:xfrm>
            <a:off x="4687411" y="4757199"/>
            <a:ext cx="3862780" cy="726583"/>
          </a:xfrm>
          <a:custGeom>
            <a:avLst/>
            <a:gdLst>
              <a:gd name="connsiteX0" fmla="*/ 0 w 6011254"/>
              <a:gd name="connsiteY0" fmla="*/ 83642 h 501840"/>
              <a:gd name="connsiteX1" fmla="*/ 83642 w 6011254"/>
              <a:gd name="connsiteY1" fmla="*/ 0 h 501840"/>
              <a:gd name="connsiteX2" fmla="*/ 5927612 w 6011254"/>
              <a:gd name="connsiteY2" fmla="*/ 0 h 501840"/>
              <a:gd name="connsiteX3" fmla="*/ 6011254 w 6011254"/>
              <a:gd name="connsiteY3" fmla="*/ 83642 h 501840"/>
              <a:gd name="connsiteX4" fmla="*/ 6011254 w 6011254"/>
              <a:gd name="connsiteY4" fmla="*/ 418198 h 501840"/>
              <a:gd name="connsiteX5" fmla="*/ 5927612 w 6011254"/>
              <a:gd name="connsiteY5" fmla="*/ 501840 h 501840"/>
              <a:gd name="connsiteX6" fmla="*/ 83642 w 6011254"/>
              <a:gd name="connsiteY6" fmla="*/ 501840 h 501840"/>
              <a:gd name="connsiteX7" fmla="*/ 0 w 6011254"/>
              <a:gd name="connsiteY7" fmla="*/ 418198 h 501840"/>
              <a:gd name="connsiteX8" fmla="*/ 0 w 6011254"/>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1254" h="501840">
                <a:moveTo>
                  <a:pt x="0" y="83642"/>
                </a:moveTo>
                <a:cubicBezTo>
                  <a:pt x="0" y="37448"/>
                  <a:pt x="37448" y="0"/>
                  <a:pt x="83642" y="0"/>
                </a:cubicBezTo>
                <a:lnTo>
                  <a:pt x="5927612" y="0"/>
                </a:lnTo>
                <a:cubicBezTo>
                  <a:pt x="5973806" y="0"/>
                  <a:pt x="6011254" y="37448"/>
                  <a:pt x="6011254" y="83642"/>
                </a:cubicBezTo>
                <a:lnTo>
                  <a:pt x="6011254" y="418198"/>
                </a:lnTo>
                <a:cubicBezTo>
                  <a:pt x="6011254" y="464392"/>
                  <a:pt x="5973806" y="501840"/>
                  <a:pt x="5927612" y="501840"/>
                </a:cubicBezTo>
                <a:lnTo>
                  <a:pt x="83642" y="501840"/>
                </a:lnTo>
                <a:cubicBezTo>
                  <a:pt x="37448" y="501840"/>
                  <a:pt x="0" y="464392"/>
                  <a:pt x="0" y="418198"/>
                </a:cubicBezTo>
                <a:lnTo>
                  <a:pt x="0" y="83642"/>
                </a:lnTo>
                <a:close/>
              </a:path>
            </a:pathLst>
          </a:cu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2700000" scaled="1"/>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24498" rIns="91440" bIns="24498" numCol="1" spcCol="1270" anchor="t" anchorCtr="0">
            <a:spAutoFit/>
          </a:bodyPr>
          <a:lstStyle/>
          <a:p>
            <a:pPr defTabSz="832104">
              <a:defRPr sz="3094">
                <a:solidFill>
                  <a:srgbClr val="000000"/>
                </a:solidFill>
              </a:defRPr>
            </a:pPr>
            <a:r>
              <a:rPr lang="en-US" sz="1600" dirty="0"/>
              <a:t>Arielle Silverman</a:t>
            </a:r>
          </a:p>
          <a:p>
            <a:pPr defTabSz="832104">
              <a:defRPr sz="3094">
                <a:solidFill>
                  <a:srgbClr val="000000"/>
                </a:solidFill>
              </a:defRPr>
            </a:pPr>
            <a:r>
              <a:rPr lang="en-US" sz="1600" i="1" dirty="0"/>
              <a:t>Disabled activist and social scientist</a:t>
            </a:r>
          </a:p>
          <a:p>
            <a:pPr defTabSz="832104">
              <a:defRPr sz="3094">
                <a:solidFill>
                  <a:srgbClr val="000000"/>
                </a:solidFill>
              </a:defRPr>
            </a:pPr>
            <a:r>
              <a:rPr lang="en-US" sz="1200" dirty="0">
                <a:hlinkClick r:id="rId3"/>
              </a:rPr>
              <a:t>Disability Wisdom Consulting</a:t>
            </a:r>
            <a:endParaRPr lang="en-US" sz="1200" dirty="0"/>
          </a:p>
        </p:txBody>
      </p:sp>
      <p:pic>
        <p:nvPicPr>
          <p:cNvPr id="13" name="Picture 13" descr="Picture 13">
            <a:extLst>
              <a:ext uri="{FF2B5EF4-FFF2-40B4-BE49-F238E27FC236}">
                <a16:creationId xmlns:a16="http://schemas.microsoft.com/office/drawing/2014/main" xmlns="" id="{BF187865-F812-4CF4-8231-452C2B6FC855}"/>
              </a:ext>
            </a:extLst>
          </p:cNvPr>
          <p:cNvPicPr>
            <a:picLocks noChangeAspect="1"/>
          </p:cNvPicPr>
          <p:nvPr/>
        </p:nvPicPr>
        <p:blipFill>
          <a:blip r:embed="rId4">
            <a:extLst/>
          </a:blip>
          <a:stretch>
            <a:fillRect/>
          </a:stretch>
        </p:blipFill>
        <p:spPr>
          <a:xfrm>
            <a:off x="381000" y="5897080"/>
            <a:ext cx="2869782" cy="680416"/>
          </a:xfrm>
          <a:prstGeom prst="rect">
            <a:avLst/>
          </a:prstGeom>
          <a:ln w="12700">
            <a:miter lim="400000"/>
          </a:ln>
        </p:spPr>
      </p:pic>
    </p:spTree>
    <p:extLst>
      <p:ext uri="{BB962C8B-B14F-4D97-AF65-F5344CB8AC3E}">
        <p14:creationId xmlns:p14="http://schemas.microsoft.com/office/powerpoint/2010/main" val="178093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378C047-A1F9-466C-B016-240A81050C7B}"/>
              </a:ext>
            </a:extLst>
          </p:cNvPr>
          <p:cNvSpPr/>
          <p:nvPr/>
        </p:nvSpPr>
        <p:spPr>
          <a:xfrm>
            <a:off x="4914769" y="1323350"/>
            <a:ext cx="1891403" cy="1980348"/>
          </a:xfrm>
          <a:custGeom>
            <a:avLst/>
            <a:gdLst>
              <a:gd name="connsiteX0" fmla="*/ 0 w 1934044"/>
              <a:gd name="connsiteY0" fmla="*/ 984494 h 1968987"/>
              <a:gd name="connsiteX1" fmla="*/ 483511 w 1934044"/>
              <a:gd name="connsiteY1" fmla="*/ 0 h 1968987"/>
              <a:gd name="connsiteX2" fmla="*/ 1450533 w 1934044"/>
              <a:gd name="connsiteY2" fmla="*/ 0 h 1968987"/>
              <a:gd name="connsiteX3" fmla="*/ 1934044 w 1934044"/>
              <a:gd name="connsiteY3" fmla="*/ 984494 h 1968987"/>
              <a:gd name="connsiteX4" fmla="*/ 1450533 w 1934044"/>
              <a:gd name="connsiteY4" fmla="*/ 1968987 h 1968987"/>
              <a:gd name="connsiteX5" fmla="*/ 483511 w 1934044"/>
              <a:gd name="connsiteY5" fmla="*/ 1968987 h 1968987"/>
              <a:gd name="connsiteX6" fmla="*/ 0 w 1934044"/>
              <a:gd name="connsiteY6" fmla="*/ 984494 h 19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044" h="1968987">
                <a:moveTo>
                  <a:pt x="967022" y="1"/>
                </a:moveTo>
                <a:lnTo>
                  <a:pt x="1934044" y="492247"/>
                </a:lnTo>
                <a:lnTo>
                  <a:pt x="1934044" y="1476740"/>
                </a:lnTo>
                <a:lnTo>
                  <a:pt x="967022" y="1968986"/>
                </a:lnTo>
                <a:lnTo>
                  <a:pt x="0" y="1476740"/>
                </a:lnTo>
                <a:lnTo>
                  <a:pt x="0" y="492247"/>
                </a:lnTo>
                <a:lnTo>
                  <a:pt x="967022" y="1"/>
                </a:lnTo>
                <a:close/>
              </a:path>
            </a:pathLst>
          </a:custGeom>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txBody>
          <a:bodyPr spcFirstLastPara="0" vert="horz" wrap="square" lIns="404365" tIns="398542" rIns="404365" bIns="398541" numCol="1" spcCol="1270" anchor="ctr" anchorCtr="0">
            <a:noAutofit/>
          </a:bodyPr>
          <a:lstStyle/>
          <a:p>
            <a:pPr marL="0" lvl="0" indent="0" algn="ctr" defTabSz="889000">
              <a:lnSpc>
                <a:spcPct val="90000"/>
              </a:lnSpc>
              <a:spcBef>
                <a:spcPct val="0"/>
              </a:spcBef>
              <a:spcAft>
                <a:spcPct val="35000"/>
              </a:spcAft>
              <a:buSzPct val="100000"/>
              <a:buFont typeface="Arial"/>
              <a:buNone/>
            </a:pPr>
            <a:endParaRPr lang="en-US" sz="2000" kern="1200" dirty="0"/>
          </a:p>
        </p:txBody>
      </p:sp>
      <p:sp>
        <p:nvSpPr>
          <p:cNvPr id="6" name="Rectangle 5">
            <a:extLst>
              <a:ext uri="{FF2B5EF4-FFF2-40B4-BE49-F238E27FC236}">
                <a16:creationId xmlns:a16="http://schemas.microsoft.com/office/drawing/2014/main" xmlns="" id="{C2764A63-A57D-4DEE-80BE-653D54954989}"/>
              </a:ext>
            </a:extLst>
          </p:cNvPr>
          <p:cNvSpPr/>
          <p:nvPr/>
        </p:nvSpPr>
        <p:spPr>
          <a:xfrm>
            <a:off x="6296628" y="2080791"/>
            <a:ext cx="1076462" cy="578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Freeform: Shape 7" descr="blue hexagon ">
            <a:extLst>
              <a:ext uri="{FF2B5EF4-FFF2-40B4-BE49-F238E27FC236}">
                <a16:creationId xmlns:a16="http://schemas.microsoft.com/office/drawing/2014/main" xmlns="" id="{3CB5DA60-7876-4D7F-A638-FC6951245F97}"/>
              </a:ext>
            </a:extLst>
          </p:cNvPr>
          <p:cNvSpPr/>
          <p:nvPr/>
        </p:nvSpPr>
        <p:spPr>
          <a:xfrm>
            <a:off x="3840342" y="1925298"/>
            <a:ext cx="839178" cy="964573"/>
          </a:xfrm>
          <a:custGeom>
            <a:avLst/>
            <a:gdLst>
              <a:gd name="connsiteX0" fmla="*/ 0 w 964572"/>
              <a:gd name="connsiteY0" fmla="*/ 419589 h 839177"/>
              <a:gd name="connsiteX1" fmla="*/ 209794 w 964572"/>
              <a:gd name="connsiteY1" fmla="*/ 0 h 839177"/>
              <a:gd name="connsiteX2" fmla="*/ 754778 w 964572"/>
              <a:gd name="connsiteY2" fmla="*/ 0 h 839177"/>
              <a:gd name="connsiteX3" fmla="*/ 964572 w 964572"/>
              <a:gd name="connsiteY3" fmla="*/ 419589 h 839177"/>
              <a:gd name="connsiteX4" fmla="*/ 754778 w 964572"/>
              <a:gd name="connsiteY4" fmla="*/ 839177 h 839177"/>
              <a:gd name="connsiteX5" fmla="*/ 209794 w 964572"/>
              <a:gd name="connsiteY5" fmla="*/ 839177 h 839177"/>
              <a:gd name="connsiteX6" fmla="*/ 0 w 964572"/>
              <a:gd name="connsiteY6" fmla="*/ 419589 h 83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572" h="839177">
                <a:moveTo>
                  <a:pt x="482285" y="0"/>
                </a:moveTo>
                <a:lnTo>
                  <a:pt x="964571" y="182521"/>
                </a:lnTo>
                <a:lnTo>
                  <a:pt x="964571" y="656656"/>
                </a:lnTo>
                <a:lnTo>
                  <a:pt x="482285" y="839177"/>
                </a:lnTo>
                <a:lnTo>
                  <a:pt x="1" y="656656"/>
                </a:lnTo>
                <a:lnTo>
                  <a:pt x="1" y="182521"/>
                </a:lnTo>
                <a:lnTo>
                  <a:pt x="482285" y="0"/>
                </a:lnTo>
                <a:close/>
              </a:path>
            </a:pathLst>
          </a:custGeom>
        </p:spPr>
        <p:style>
          <a:lnRef idx="2">
            <a:schemeClr val="lt1">
              <a:hueOff val="0"/>
              <a:satOff val="0"/>
              <a:lumOff val="0"/>
              <a:alphaOff val="0"/>
            </a:schemeClr>
          </a:lnRef>
          <a:fillRef idx="1">
            <a:schemeClr val="accent5">
              <a:shade val="50000"/>
              <a:hueOff val="84324"/>
              <a:satOff val="-1865"/>
              <a:lumOff val="13996"/>
              <a:alphaOff val="0"/>
            </a:schemeClr>
          </a:fillRef>
          <a:effectRef idx="0">
            <a:schemeClr val="accent5">
              <a:shade val="50000"/>
              <a:hueOff val="84324"/>
              <a:satOff val="-1865"/>
              <a:lumOff val="13996"/>
              <a:alphaOff val="0"/>
            </a:schemeClr>
          </a:effectRef>
          <a:fontRef idx="minor">
            <a:schemeClr val="lt1"/>
          </a:fontRef>
        </p:style>
        <p:txBody>
          <a:bodyPr spcFirstLastPara="0" vert="horz" wrap="square" lIns="130772" tIns="150313" rIns="130773" bIns="150312"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9" name="Freeform: Shape 8">
            <a:extLst>
              <a:ext uri="{FF2B5EF4-FFF2-40B4-BE49-F238E27FC236}">
                <a16:creationId xmlns:a16="http://schemas.microsoft.com/office/drawing/2014/main" xmlns="" id="{BD602EA5-3503-40E4-B742-178958AE9902}"/>
              </a:ext>
            </a:extLst>
          </p:cNvPr>
          <p:cNvSpPr/>
          <p:nvPr/>
        </p:nvSpPr>
        <p:spPr>
          <a:xfrm>
            <a:off x="3671131" y="2889871"/>
            <a:ext cx="2085175" cy="2188494"/>
          </a:xfrm>
          <a:custGeom>
            <a:avLst/>
            <a:gdLst>
              <a:gd name="connsiteX0" fmla="*/ 0 w 1934044"/>
              <a:gd name="connsiteY0" fmla="*/ 984494 h 1968987"/>
              <a:gd name="connsiteX1" fmla="*/ 483511 w 1934044"/>
              <a:gd name="connsiteY1" fmla="*/ 0 h 1968987"/>
              <a:gd name="connsiteX2" fmla="*/ 1450533 w 1934044"/>
              <a:gd name="connsiteY2" fmla="*/ 0 h 1968987"/>
              <a:gd name="connsiteX3" fmla="*/ 1934044 w 1934044"/>
              <a:gd name="connsiteY3" fmla="*/ 984494 h 1968987"/>
              <a:gd name="connsiteX4" fmla="*/ 1450533 w 1934044"/>
              <a:gd name="connsiteY4" fmla="*/ 1968987 h 1968987"/>
              <a:gd name="connsiteX5" fmla="*/ 483511 w 1934044"/>
              <a:gd name="connsiteY5" fmla="*/ 1968987 h 1968987"/>
              <a:gd name="connsiteX6" fmla="*/ 0 w 1934044"/>
              <a:gd name="connsiteY6" fmla="*/ 984494 h 19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044" h="1968987">
                <a:moveTo>
                  <a:pt x="967022" y="1"/>
                </a:moveTo>
                <a:lnTo>
                  <a:pt x="1934044" y="492247"/>
                </a:lnTo>
                <a:lnTo>
                  <a:pt x="1934044" y="1476740"/>
                </a:lnTo>
                <a:lnTo>
                  <a:pt x="967022" y="1968986"/>
                </a:lnTo>
                <a:lnTo>
                  <a:pt x="0" y="1476740"/>
                </a:lnTo>
                <a:lnTo>
                  <a:pt x="0" y="492247"/>
                </a:lnTo>
                <a:lnTo>
                  <a:pt x="967022" y="1"/>
                </a:lnTo>
                <a:close/>
              </a:path>
            </a:pathLst>
          </a:custGeom>
        </p:spPr>
        <p:style>
          <a:lnRef idx="2">
            <a:schemeClr val="lt1">
              <a:hueOff val="0"/>
              <a:satOff val="0"/>
              <a:lumOff val="0"/>
              <a:alphaOff val="0"/>
            </a:schemeClr>
          </a:lnRef>
          <a:fillRef idx="1">
            <a:schemeClr val="accent5">
              <a:shade val="50000"/>
              <a:hueOff val="168648"/>
              <a:satOff val="-3730"/>
              <a:lumOff val="27991"/>
              <a:alphaOff val="0"/>
            </a:schemeClr>
          </a:fillRef>
          <a:effectRef idx="0">
            <a:schemeClr val="accent5">
              <a:shade val="50000"/>
              <a:hueOff val="168648"/>
              <a:satOff val="-3730"/>
              <a:lumOff val="27991"/>
              <a:alphaOff val="0"/>
            </a:schemeClr>
          </a:effectRef>
          <a:fontRef idx="minor">
            <a:schemeClr val="lt1"/>
          </a:fontRef>
        </p:style>
        <p:txBody>
          <a:bodyPr spcFirstLastPara="0" vert="horz" wrap="square" lIns="370075" tIns="364252" rIns="370075" bIns="364251" numCol="1" spcCol="1270" anchor="ctr" anchorCtr="0">
            <a:noAutofit/>
          </a:bodyPr>
          <a:lstStyle/>
          <a:p>
            <a:pPr marL="0" lvl="0" indent="0" algn="ctr" defTabSz="488950">
              <a:lnSpc>
                <a:spcPct val="90000"/>
              </a:lnSpc>
              <a:spcBef>
                <a:spcPct val="0"/>
              </a:spcBef>
              <a:spcAft>
                <a:spcPct val="35000"/>
              </a:spcAft>
              <a:buSzPct val="100000"/>
              <a:buFont typeface="Arial"/>
              <a:buNone/>
            </a:pPr>
            <a:endParaRPr lang="en-US" sz="1100" kern="1200" dirty="0"/>
          </a:p>
        </p:txBody>
      </p:sp>
      <p:sp>
        <p:nvSpPr>
          <p:cNvPr id="10" name="Rectangle 9">
            <a:extLst>
              <a:ext uri="{FF2B5EF4-FFF2-40B4-BE49-F238E27FC236}">
                <a16:creationId xmlns:a16="http://schemas.microsoft.com/office/drawing/2014/main" xmlns="" id="{D386FDB2-5AC0-4DBB-8FC7-1FE6BE96C95D}"/>
              </a:ext>
            </a:extLst>
          </p:cNvPr>
          <p:cNvSpPr/>
          <p:nvPr/>
        </p:nvSpPr>
        <p:spPr>
          <a:xfrm>
            <a:off x="3900631" y="3868992"/>
            <a:ext cx="1041737" cy="578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Freeform: Shape 10" descr="blue hexagon ">
            <a:extLst>
              <a:ext uri="{FF2B5EF4-FFF2-40B4-BE49-F238E27FC236}">
                <a16:creationId xmlns:a16="http://schemas.microsoft.com/office/drawing/2014/main" xmlns="" id="{A4CD6B3F-A07B-47A9-AB31-ED6733AE6908}"/>
              </a:ext>
            </a:extLst>
          </p:cNvPr>
          <p:cNvSpPr/>
          <p:nvPr/>
        </p:nvSpPr>
        <p:spPr>
          <a:xfrm>
            <a:off x="5192639" y="4897020"/>
            <a:ext cx="839178" cy="964573"/>
          </a:xfrm>
          <a:custGeom>
            <a:avLst/>
            <a:gdLst>
              <a:gd name="connsiteX0" fmla="*/ 0 w 964572"/>
              <a:gd name="connsiteY0" fmla="*/ 419589 h 839177"/>
              <a:gd name="connsiteX1" fmla="*/ 209794 w 964572"/>
              <a:gd name="connsiteY1" fmla="*/ 0 h 839177"/>
              <a:gd name="connsiteX2" fmla="*/ 754778 w 964572"/>
              <a:gd name="connsiteY2" fmla="*/ 0 h 839177"/>
              <a:gd name="connsiteX3" fmla="*/ 964572 w 964572"/>
              <a:gd name="connsiteY3" fmla="*/ 419589 h 839177"/>
              <a:gd name="connsiteX4" fmla="*/ 754778 w 964572"/>
              <a:gd name="connsiteY4" fmla="*/ 839177 h 839177"/>
              <a:gd name="connsiteX5" fmla="*/ 209794 w 964572"/>
              <a:gd name="connsiteY5" fmla="*/ 839177 h 839177"/>
              <a:gd name="connsiteX6" fmla="*/ 0 w 964572"/>
              <a:gd name="connsiteY6" fmla="*/ 419589 h 83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572" h="839177">
                <a:moveTo>
                  <a:pt x="482285" y="0"/>
                </a:moveTo>
                <a:lnTo>
                  <a:pt x="964571" y="182521"/>
                </a:lnTo>
                <a:lnTo>
                  <a:pt x="964571" y="656656"/>
                </a:lnTo>
                <a:lnTo>
                  <a:pt x="482285" y="839177"/>
                </a:lnTo>
                <a:lnTo>
                  <a:pt x="1" y="656656"/>
                </a:lnTo>
                <a:lnTo>
                  <a:pt x="1" y="182521"/>
                </a:lnTo>
                <a:lnTo>
                  <a:pt x="482285" y="0"/>
                </a:lnTo>
                <a:close/>
              </a:path>
            </a:pathLst>
          </a:custGeom>
        </p:spPr>
        <p:style>
          <a:lnRef idx="2">
            <a:schemeClr val="lt1">
              <a:hueOff val="0"/>
              <a:satOff val="0"/>
              <a:lumOff val="0"/>
              <a:alphaOff val="0"/>
            </a:schemeClr>
          </a:lnRef>
          <a:fillRef idx="1">
            <a:schemeClr val="accent5">
              <a:shade val="50000"/>
              <a:hueOff val="252972"/>
              <a:satOff val="-5595"/>
              <a:lumOff val="41987"/>
              <a:alphaOff val="0"/>
            </a:schemeClr>
          </a:fillRef>
          <a:effectRef idx="0">
            <a:schemeClr val="accent5">
              <a:shade val="50000"/>
              <a:hueOff val="252972"/>
              <a:satOff val="-5595"/>
              <a:lumOff val="41987"/>
              <a:alphaOff val="0"/>
            </a:schemeClr>
          </a:effectRef>
          <a:fontRef idx="minor">
            <a:schemeClr val="lt1"/>
          </a:fontRef>
        </p:style>
        <p:txBody>
          <a:bodyPr spcFirstLastPara="0" vert="horz" wrap="square" lIns="130772" tIns="150313" rIns="130773" bIns="150312"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2" name="Freeform: Shape 11" descr="blue hexagon ">
            <a:extLst>
              <a:ext uri="{FF2B5EF4-FFF2-40B4-BE49-F238E27FC236}">
                <a16:creationId xmlns:a16="http://schemas.microsoft.com/office/drawing/2014/main" xmlns="" id="{9FDE8D1A-3DE8-43EB-BD32-4C54F38D4BCE}"/>
              </a:ext>
            </a:extLst>
          </p:cNvPr>
          <p:cNvSpPr/>
          <p:nvPr/>
        </p:nvSpPr>
        <p:spPr>
          <a:xfrm>
            <a:off x="7233584" y="1792043"/>
            <a:ext cx="881356" cy="1042962"/>
          </a:xfrm>
          <a:custGeom>
            <a:avLst/>
            <a:gdLst>
              <a:gd name="connsiteX0" fmla="*/ 0 w 1934044"/>
              <a:gd name="connsiteY0" fmla="*/ 984494 h 1968987"/>
              <a:gd name="connsiteX1" fmla="*/ 483511 w 1934044"/>
              <a:gd name="connsiteY1" fmla="*/ 0 h 1968987"/>
              <a:gd name="connsiteX2" fmla="*/ 1450533 w 1934044"/>
              <a:gd name="connsiteY2" fmla="*/ 0 h 1968987"/>
              <a:gd name="connsiteX3" fmla="*/ 1934044 w 1934044"/>
              <a:gd name="connsiteY3" fmla="*/ 984494 h 1968987"/>
              <a:gd name="connsiteX4" fmla="*/ 1450533 w 1934044"/>
              <a:gd name="connsiteY4" fmla="*/ 1968987 h 1968987"/>
              <a:gd name="connsiteX5" fmla="*/ 483511 w 1934044"/>
              <a:gd name="connsiteY5" fmla="*/ 1968987 h 1968987"/>
              <a:gd name="connsiteX6" fmla="*/ 0 w 1934044"/>
              <a:gd name="connsiteY6" fmla="*/ 984494 h 19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044" h="1968987">
                <a:moveTo>
                  <a:pt x="967022" y="1"/>
                </a:moveTo>
                <a:lnTo>
                  <a:pt x="1934044" y="492247"/>
                </a:lnTo>
                <a:lnTo>
                  <a:pt x="1934044" y="1476740"/>
                </a:lnTo>
                <a:lnTo>
                  <a:pt x="967022" y="1968986"/>
                </a:lnTo>
                <a:lnTo>
                  <a:pt x="0" y="1476740"/>
                </a:lnTo>
                <a:lnTo>
                  <a:pt x="0" y="492247"/>
                </a:lnTo>
                <a:lnTo>
                  <a:pt x="967022" y="1"/>
                </a:lnTo>
                <a:close/>
              </a:path>
            </a:pathLst>
          </a:custGeom>
        </p:spPr>
        <p:style>
          <a:lnRef idx="2">
            <a:schemeClr val="lt1">
              <a:hueOff val="0"/>
              <a:satOff val="0"/>
              <a:lumOff val="0"/>
              <a:alphaOff val="0"/>
            </a:schemeClr>
          </a:lnRef>
          <a:fillRef idx="1">
            <a:schemeClr val="accent5">
              <a:shade val="50000"/>
              <a:hueOff val="168648"/>
              <a:satOff val="-3730"/>
              <a:lumOff val="27991"/>
              <a:alphaOff val="0"/>
            </a:schemeClr>
          </a:fillRef>
          <a:effectRef idx="0">
            <a:schemeClr val="accent5">
              <a:shade val="50000"/>
              <a:hueOff val="168648"/>
              <a:satOff val="-3730"/>
              <a:lumOff val="27991"/>
              <a:alphaOff val="0"/>
            </a:schemeClr>
          </a:effectRef>
          <a:fontRef idx="minor">
            <a:schemeClr val="lt1"/>
          </a:fontRef>
        </p:style>
        <p:txBody>
          <a:bodyPr spcFirstLastPara="0" vert="horz" wrap="square" lIns="366265" tIns="360442" rIns="366265" bIns="360441" numCol="1" spcCol="1270" anchor="ctr" anchorCtr="0">
            <a:noAutofit/>
          </a:bodyPr>
          <a:lstStyle/>
          <a:p>
            <a:pPr marL="0" lvl="0" indent="0" algn="ctr" defTabSz="444500">
              <a:lnSpc>
                <a:spcPct val="90000"/>
              </a:lnSpc>
              <a:spcBef>
                <a:spcPct val="0"/>
              </a:spcBef>
              <a:spcAft>
                <a:spcPct val="35000"/>
              </a:spcAft>
              <a:buSzPct val="100000"/>
              <a:buFont typeface="Arial"/>
              <a:buNone/>
            </a:pPr>
            <a:endParaRPr lang="en-US" sz="1000" kern="1200" dirty="0"/>
          </a:p>
        </p:txBody>
      </p:sp>
      <p:sp>
        <p:nvSpPr>
          <p:cNvPr id="13" name="Rectangle 12">
            <a:extLst>
              <a:ext uri="{FF2B5EF4-FFF2-40B4-BE49-F238E27FC236}">
                <a16:creationId xmlns:a16="http://schemas.microsoft.com/office/drawing/2014/main" xmlns="" id="{0EA5BE68-3C5E-42E5-AA88-88CEE6F03513}"/>
              </a:ext>
            </a:extLst>
          </p:cNvPr>
          <p:cNvSpPr/>
          <p:nvPr/>
        </p:nvSpPr>
        <p:spPr>
          <a:xfrm>
            <a:off x="6296628" y="5657193"/>
            <a:ext cx="1076462" cy="578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xmlns="" id="{1DBDF33F-0606-47CB-82E4-F35E8E1F488C}"/>
              </a:ext>
            </a:extLst>
          </p:cNvPr>
          <p:cNvSpPr/>
          <p:nvPr/>
        </p:nvSpPr>
        <p:spPr>
          <a:xfrm>
            <a:off x="5991555" y="2888997"/>
            <a:ext cx="2590302" cy="2521931"/>
          </a:xfrm>
          <a:custGeom>
            <a:avLst/>
            <a:gdLst>
              <a:gd name="connsiteX0" fmla="*/ 0 w 964572"/>
              <a:gd name="connsiteY0" fmla="*/ 419589 h 839177"/>
              <a:gd name="connsiteX1" fmla="*/ 209794 w 964572"/>
              <a:gd name="connsiteY1" fmla="*/ 0 h 839177"/>
              <a:gd name="connsiteX2" fmla="*/ 754778 w 964572"/>
              <a:gd name="connsiteY2" fmla="*/ 0 h 839177"/>
              <a:gd name="connsiteX3" fmla="*/ 964572 w 964572"/>
              <a:gd name="connsiteY3" fmla="*/ 419589 h 839177"/>
              <a:gd name="connsiteX4" fmla="*/ 754778 w 964572"/>
              <a:gd name="connsiteY4" fmla="*/ 839177 h 839177"/>
              <a:gd name="connsiteX5" fmla="*/ 209794 w 964572"/>
              <a:gd name="connsiteY5" fmla="*/ 839177 h 839177"/>
              <a:gd name="connsiteX6" fmla="*/ 0 w 964572"/>
              <a:gd name="connsiteY6" fmla="*/ 419589 h 83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572" h="839177">
                <a:moveTo>
                  <a:pt x="482285" y="0"/>
                </a:moveTo>
                <a:lnTo>
                  <a:pt x="964571" y="182521"/>
                </a:lnTo>
                <a:lnTo>
                  <a:pt x="964571" y="656656"/>
                </a:lnTo>
                <a:lnTo>
                  <a:pt x="482285" y="839177"/>
                </a:lnTo>
                <a:lnTo>
                  <a:pt x="1" y="656656"/>
                </a:lnTo>
                <a:lnTo>
                  <a:pt x="1" y="182521"/>
                </a:lnTo>
                <a:lnTo>
                  <a:pt x="482285" y="0"/>
                </a:lnTo>
                <a:close/>
              </a:path>
            </a:pathLst>
          </a:custGeom>
        </p:spPr>
        <p:style>
          <a:lnRef idx="2">
            <a:schemeClr val="lt1">
              <a:hueOff val="0"/>
              <a:satOff val="0"/>
              <a:lumOff val="0"/>
              <a:alphaOff val="0"/>
            </a:schemeClr>
          </a:lnRef>
          <a:fillRef idx="1">
            <a:schemeClr val="accent5">
              <a:shade val="50000"/>
              <a:hueOff val="84324"/>
              <a:satOff val="-1865"/>
              <a:lumOff val="13996"/>
              <a:alphaOff val="0"/>
            </a:schemeClr>
          </a:fillRef>
          <a:effectRef idx="0">
            <a:schemeClr val="accent5">
              <a:shade val="50000"/>
              <a:hueOff val="84324"/>
              <a:satOff val="-1865"/>
              <a:lumOff val="13996"/>
              <a:alphaOff val="0"/>
            </a:schemeClr>
          </a:effectRef>
          <a:fontRef idx="minor">
            <a:schemeClr val="lt1"/>
          </a:fontRef>
        </p:style>
        <p:txBody>
          <a:bodyPr spcFirstLastPara="0" vert="horz" wrap="square" lIns="130772" tIns="150313" rIns="130773" bIns="150312"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7" name="Title 1">
            <a:extLst>
              <a:ext uri="{FF2B5EF4-FFF2-40B4-BE49-F238E27FC236}">
                <a16:creationId xmlns:a16="http://schemas.microsoft.com/office/drawing/2014/main" xmlns="" id="{141BBD5F-FB8F-4CE5-925B-A71B134EA588}"/>
              </a:ext>
            </a:extLst>
          </p:cNvPr>
          <p:cNvSpPr>
            <a:spLocks noGrp="1"/>
          </p:cNvSpPr>
          <p:nvPr>
            <p:ph type="title"/>
          </p:nvPr>
        </p:nvSpPr>
        <p:spPr>
          <a:xfrm>
            <a:off x="457200" y="274638"/>
            <a:ext cx="8229600" cy="1016630"/>
          </a:xfrm>
          <a:prstGeom prst="rect">
            <a:avLst/>
          </a:pr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2700000" scaled="1"/>
            <a:tileRect/>
          </a:gradFill>
          <a:ln w="9525">
            <a:solidFill>
              <a:srgbClr val="22899D"/>
            </a:solidFill>
            <a:round/>
          </a:ln>
          <a:effectLst>
            <a:outerShdw blurRad="38100" dist="20000" dir="5400000" rotWithShape="0">
              <a:srgbClr val="000000">
                <a:alpha val="38000"/>
              </a:srgbClr>
            </a:outerShdw>
          </a:effectLst>
        </p:spPr>
        <p:txBody>
          <a:bodyPr>
            <a:noAutofit/>
          </a:bodyPr>
          <a:lstStyle>
            <a:lvl1pPr>
              <a:defRPr b="1">
                <a:solidFill>
                  <a:srgbClr val="000000"/>
                </a:solidFill>
              </a:defRPr>
            </a:lvl1pPr>
          </a:lstStyle>
          <a:p>
            <a:r>
              <a:rPr lang="en-US" sz="3200" dirty="0"/>
              <a:t>The Jewish Federation of Greater Washington’s Disability Inclusion Planning Toolkit</a:t>
            </a:r>
            <a:endParaRPr sz="3200" dirty="0"/>
          </a:p>
        </p:txBody>
      </p:sp>
      <p:sp>
        <p:nvSpPr>
          <p:cNvPr id="15" name="TextBox 14">
            <a:extLst>
              <a:ext uri="{FF2B5EF4-FFF2-40B4-BE49-F238E27FC236}">
                <a16:creationId xmlns:a16="http://schemas.microsoft.com/office/drawing/2014/main" xmlns="" id="{22FF2794-6265-42F1-91E0-D3B12A58B4B5}"/>
              </a:ext>
            </a:extLst>
          </p:cNvPr>
          <p:cNvSpPr txBox="1"/>
          <p:nvPr/>
        </p:nvSpPr>
        <p:spPr>
          <a:xfrm>
            <a:off x="5015592" y="1816165"/>
            <a:ext cx="1775534"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2200" kern="1200" dirty="0">
                <a:solidFill>
                  <a:schemeClr val="bg1"/>
                </a:solidFill>
              </a:rPr>
              <a:t>Designed as a conversation starter</a:t>
            </a:r>
          </a:p>
        </p:txBody>
      </p:sp>
      <p:sp>
        <p:nvSpPr>
          <p:cNvPr id="19" name="TextBox 18">
            <a:extLst>
              <a:ext uri="{FF2B5EF4-FFF2-40B4-BE49-F238E27FC236}">
                <a16:creationId xmlns:a16="http://schemas.microsoft.com/office/drawing/2014/main" xmlns="" id="{B1A256F0-A9C9-4058-9F07-91DA950AB429}"/>
              </a:ext>
            </a:extLst>
          </p:cNvPr>
          <p:cNvSpPr txBox="1"/>
          <p:nvPr/>
        </p:nvSpPr>
        <p:spPr>
          <a:xfrm>
            <a:off x="3698787" y="3326164"/>
            <a:ext cx="2079592" cy="15850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lgn="ctr" defTabSz="488950">
              <a:lnSpc>
                <a:spcPct val="90000"/>
              </a:lnSpc>
              <a:spcBef>
                <a:spcPct val="0"/>
              </a:spcBef>
              <a:spcAft>
                <a:spcPct val="35000"/>
              </a:spcAft>
              <a:buSzPct val="100000"/>
            </a:pPr>
            <a:r>
              <a:rPr lang="en-US" sz="2000" kern="1200" dirty="0">
                <a:solidFill>
                  <a:schemeClr val="bg1"/>
                </a:solidFill>
              </a:rPr>
              <a:t>Recognizes every organization may be at a different stage on this journey</a:t>
            </a:r>
          </a:p>
        </p:txBody>
      </p:sp>
      <p:sp>
        <p:nvSpPr>
          <p:cNvPr id="20" name="TextBox 19">
            <a:extLst>
              <a:ext uri="{FF2B5EF4-FFF2-40B4-BE49-F238E27FC236}">
                <a16:creationId xmlns:a16="http://schemas.microsoft.com/office/drawing/2014/main" xmlns="" id="{1519C3A0-7787-45FC-A71E-D1ACCED68BA1}"/>
              </a:ext>
            </a:extLst>
          </p:cNvPr>
          <p:cNvSpPr txBox="1"/>
          <p:nvPr/>
        </p:nvSpPr>
        <p:spPr>
          <a:xfrm>
            <a:off x="6044998" y="3392390"/>
            <a:ext cx="2509778" cy="186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lgn="ctr" defTabSz="444500">
              <a:lnSpc>
                <a:spcPct val="90000"/>
              </a:lnSpc>
              <a:spcBef>
                <a:spcPct val="0"/>
              </a:spcBef>
              <a:spcAft>
                <a:spcPct val="35000"/>
              </a:spcAft>
              <a:buSzPct val="100000"/>
            </a:pPr>
            <a:r>
              <a:rPr lang="en-US" sz="2000" kern="1200" dirty="0">
                <a:solidFill>
                  <a:schemeClr val="bg1"/>
                </a:solidFill>
              </a:rPr>
              <a:t>Provides tools and resources to increase awareness, encourage attitudinal change and create enduring change</a:t>
            </a:r>
          </a:p>
        </p:txBody>
      </p:sp>
      <p:pic>
        <p:nvPicPr>
          <p:cNvPr id="17" name="Graphic 16" descr="Gears">
            <a:extLst>
              <a:ext uri="{FF2B5EF4-FFF2-40B4-BE49-F238E27FC236}">
                <a16:creationId xmlns:a16="http://schemas.microsoft.com/office/drawing/2014/main" xmlns="" id="{F398C672-8C80-49AD-80B7-3D9E74BDFF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2713" y="1878472"/>
            <a:ext cx="914400" cy="914400"/>
          </a:xfrm>
          <a:prstGeom prst="rect">
            <a:avLst/>
          </a:prstGeom>
        </p:spPr>
      </p:pic>
      <p:pic>
        <p:nvPicPr>
          <p:cNvPr id="26" name="Graphic 25" descr="Ruler">
            <a:extLst>
              <a:ext uri="{FF2B5EF4-FFF2-40B4-BE49-F238E27FC236}">
                <a16:creationId xmlns:a16="http://schemas.microsoft.com/office/drawing/2014/main" xmlns="" id="{F91D9066-8F62-4C91-97BD-28FCFAD631C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20120923">
            <a:off x="350940" y="2367560"/>
            <a:ext cx="914400" cy="914400"/>
          </a:xfrm>
          <a:prstGeom prst="rect">
            <a:avLst/>
          </a:prstGeom>
        </p:spPr>
      </p:pic>
      <p:pic>
        <p:nvPicPr>
          <p:cNvPr id="30" name="Graphic 29" descr="Volume">
            <a:extLst>
              <a:ext uri="{FF2B5EF4-FFF2-40B4-BE49-F238E27FC236}">
                <a16:creationId xmlns:a16="http://schemas.microsoft.com/office/drawing/2014/main" xmlns="" id="{D43765CD-0CA0-4577-A6A5-6935C51F3D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6908" y="1401538"/>
            <a:ext cx="914400" cy="914400"/>
          </a:xfrm>
          <a:prstGeom prst="rect">
            <a:avLst/>
          </a:prstGeom>
        </p:spPr>
      </p:pic>
      <p:pic>
        <p:nvPicPr>
          <p:cNvPr id="355" name="Graphic 354" descr="Person in wheelchair">
            <a:extLst>
              <a:ext uri="{FF2B5EF4-FFF2-40B4-BE49-F238E27FC236}">
                <a16:creationId xmlns:a16="http://schemas.microsoft.com/office/drawing/2014/main" xmlns="" id="{9AF69DCB-FA9E-4DE0-B6A4-7AE4330D654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81197" y="4424402"/>
            <a:ext cx="914400" cy="914400"/>
          </a:xfrm>
          <a:prstGeom prst="rect">
            <a:avLst/>
          </a:prstGeom>
        </p:spPr>
      </p:pic>
      <p:pic>
        <p:nvPicPr>
          <p:cNvPr id="357" name="Graphic 356" descr="Person with Cane">
            <a:extLst>
              <a:ext uri="{FF2B5EF4-FFF2-40B4-BE49-F238E27FC236}">
                <a16:creationId xmlns:a16="http://schemas.microsoft.com/office/drawing/2014/main" xmlns="" id="{0F7F7C12-3AA0-406B-AF95-56927EC3C49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783356" y="2486923"/>
            <a:ext cx="914400" cy="914400"/>
          </a:xfrm>
          <a:prstGeom prst="rect">
            <a:avLst/>
          </a:prstGeom>
        </p:spPr>
      </p:pic>
      <p:pic>
        <p:nvPicPr>
          <p:cNvPr id="359" name="Graphic 358" descr="Monitor">
            <a:extLst>
              <a:ext uri="{FF2B5EF4-FFF2-40B4-BE49-F238E27FC236}">
                <a16:creationId xmlns:a16="http://schemas.microsoft.com/office/drawing/2014/main" xmlns="" id="{5E19F6D6-10B5-4157-BBF1-52838B5DBCC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376835" y="4129037"/>
            <a:ext cx="914400" cy="914400"/>
          </a:xfrm>
          <a:prstGeom prst="rect">
            <a:avLst/>
          </a:prstGeom>
        </p:spPr>
      </p:pic>
      <p:pic>
        <p:nvPicPr>
          <p:cNvPr id="365" name="Graphic 364" descr="Thought bubble">
            <a:extLst>
              <a:ext uri="{FF2B5EF4-FFF2-40B4-BE49-F238E27FC236}">
                <a16:creationId xmlns:a16="http://schemas.microsoft.com/office/drawing/2014/main" xmlns="" id="{BF448A8F-74BC-45E4-A79D-510F5055FD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195597" y="4947193"/>
            <a:ext cx="914400" cy="914400"/>
          </a:xfrm>
          <a:prstGeom prst="rect">
            <a:avLst/>
          </a:prstGeom>
        </p:spPr>
      </p:pic>
      <p:pic>
        <p:nvPicPr>
          <p:cNvPr id="367" name="Graphic 366" descr="Magnifying glass">
            <a:extLst>
              <a:ext uri="{FF2B5EF4-FFF2-40B4-BE49-F238E27FC236}">
                <a16:creationId xmlns:a16="http://schemas.microsoft.com/office/drawing/2014/main" xmlns="" id="{A5779461-D960-4794-9A7F-532C1A8CF88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243428" y="3452528"/>
            <a:ext cx="914400" cy="914400"/>
          </a:xfrm>
          <a:prstGeom prst="rect">
            <a:avLst/>
          </a:prstGeom>
        </p:spPr>
      </p:pic>
      <p:pic>
        <p:nvPicPr>
          <p:cNvPr id="369" name="Graphic 368" descr="Checklist">
            <a:extLst>
              <a:ext uri="{FF2B5EF4-FFF2-40B4-BE49-F238E27FC236}">
                <a16:creationId xmlns:a16="http://schemas.microsoft.com/office/drawing/2014/main" xmlns="" id="{E07087E0-1AAB-4369-A9BE-C7A0EF96B56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1043410" y="3182555"/>
            <a:ext cx="914400" cy="914400"/>
          </a:xfrm>
          <a:prstGeom prst="rect">
            <a:avLst/>
          </a:prstGeom>
        </p:spPr>
      </p:pic>
      <p:sp>
        <p:nvSpPr>
          <p:cNvPr id="370" name="TextBox 369">
            <a:extLst>
              <a:ext uri="{FF2B5EF4-FFF2-40B4-BE49-F238E27FC236}">
                <a16:creationId xmlns:a16="http://schemas.microsoft.com/office/drawing/2014/main" xmlns="" id="{1E4334AF-C408-4BE7-8687-60BFDFCD0845}"/>
              </a:ext>
            </a:extLst>
          </p:cNvPr>
          <p:cNvSpPr txBox="1"/>
          <p:nvPr/>
        </p:nvSpPr>
        <p:spPr>
          <a:xfrm>
            <a:off x="4777920" y="5866606"/>
            <a:ext cx="3944347"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2000" b="1" dirty="0"/>
              <a:t>shalomdc.org/</a:t>
            </a:r>
            <a:r>
              <a:rPr lang="en-US" sz="2000" b="1" dirty="0" err="1"/>
              <a:t>inclusionplanningtool</a:t>
            </a:r>
            <a:endParaRPr lang="en-US" sz="2000" b="1" dirty="0"/>
          </a:p>
        </p:txBody>
      </p:sp>
      <p:pic>
        <p:nvPicPr>
          <p:cNvPr id="51" name="Picture 13" descr="Picture 13">
            <a:extLst>
              <a:ext uri="{FF2B5EF4-FFF2-40B4-BE49-F238E27FC236}">
                <a16:creationId xmlns:a16="http://schemas.microsoft.com/office/drawing/2014/main" xmlns="" id="{132A48BA-4FDA-46B3-BDB3-CECC14A27E5E}"/>
              </a:ext>
            </a:extLst>
          </p:cNvPr>
          <p:cNvPicPr>
            <a:picLocks noChangeAspect="1"/>
          </p:cNvPicPr>
          <p:nvPr/>
        </p:nvPicPr>
        <p:blipFill>
          <a:blip r:embed="rId20">
            <a:extLst/>
          </a:blip>
          <a:stretch>
            <a:fillRect/>
          </a:stretch>
        </p:blipFill>
        <p:spPr>
          <a:xfrm>
            <a:off x="381000" y="5897080"/>
            <a:ext cx="2869782" cy="680416"/>
          </a:xfrm>
          <a:prstGeom prst="rect">
            <a:avLst/>
          </a:prstGeom>
          <a:ln w="12700">
            <a:miter lim="400000"/>
          </a:ln>
        </p:spPr>
      </p:pic>
    </p:spTree>
    <p:extLst>
      <p:ext uri="{BB962C8B-B14F-4D97-AF65-F5344CB8AC3E}">
        <p14:creationId xmlns:p14="http://schemas.microsoft.com/office/powerpoint/2010/main" val="1858081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2CB00B8D-4F22-48F4-A48E-88A24FBFC43E}"/>
              </a:ext>
            </a:extLst>
          </p:cNvPr>
          <p:cNvSpPr/>
          <p:nvPr/>
        </p:nvSpPr>
        <p:spPr>
          <a:xfrm>
            <a:off x="4211944" y="1429305"/>
            <a:ext cx="4715058" cy="4227888"/>
          </a:xfrm>
          <a:prstGeom prst="rect">
            <a:avLst/>
          </a:prstGeom>
          <a:noFill/>
          <a:ln w="25400" cap="flat">
            <a:solidFill>
              <a:srgbClr val="22899D"/>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2" name="Rectangle 21">
            <a:extLst>
              <a:ext uri="{FF2B5EF4-FFF2-40B4-BE49-F238E27FC236}">
                <a16:creationId xmlns:a16="http://schemas.microsoft.com/office/drawing/2014/main" xmlns="" id="{A37DF26B-D051-4960-AB35-C94FCCADFFD4}"/>
              </a:ext>
            </a:extLst>
          </p:cNvPr>
          <p:cNvSpPr/>
          <p:nvPr/>
        </p:nvSpPr>
        <p:spPr>
          <a:xfrm>
            <a:off x="216998" y="1429305"/>
            <a:ext cx="3811663" cy="4227888"/>
          </a:xfrm>
          <a:prstGeom prst="rect">
            <a:avLst/>
          </a:prstGeom>
          <a:noFill/>
          <a:ln w="25400" cap="flat">
            <a:solidFill>
              <a:srgbClr val="22899D"/>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 name="Rectangle 5">
            <a:extLst>
              <a:ext uri="{FF2B5EF4-FFF2-40B4-BE49-F238E27FC236}">
                <a16:creationId xmlns:a16="http://schemas.microsoft.com/office/drawing/2014/main" xmlns="" id="{C2764A63-A57D-4DEE-80BE-653D54954989}"/>
              </a:ext>
            </a:extLst>
          </p:cNvPr>
          <p:cNvSpPr/>
          <p:nvPr/>
        </p:nvSpPr>
        <p:spPr>
          <a:xfrm>
            <a:off x="6296628" y="2080791"/>
            <a:ext cx="1076462" cy="578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a:extLst>
              <a:ext uri="{FF2B5EF4-FFF2-40B4-BE49-F238E27FC236}">
                <a16:creationId xmlns:a16="http://schemas.microsoft.com/office/drawing/2014/main" xmlns="" id="{D386FDB2-5AC0-4DBB-8FC7-1FE6BE96C95D}"/>
              </a:ext>
            </a:extLst>
          </p:cNvPr>
          <p:cNvSpPr/>
          <p:nvPr/>
        </p:nvSpPr>
        <p:spPr>
          <a:xfrm>
            <a:off x="3900631" y="3868992"/>
            <a:ext cx="1041737" cy="578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a:extLst>
              <a:ext uri="{FF2B5EF4-FFF2-40B4-BE49-F238E27FC236}">
                <a16:creationId xmlns:a16="http://schemas.microsoft.com/office/drawing/2014/main" xmlns="" id="{0EA5BE68-3C5E-42E5-AA88-88CEE6F03513}"/>
              </a:ext>
            </a:extLst>
          </p:cNvPr>
          <p:cNvSpPr/>
          <p:nvPr/>
        </p:nvSpPr>
        <p:spPr>
          <a:xfrm>
            <a:off x="6296628" y="5657193"/>
            <a:ext cx="1076462" cy="578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itle 1">
            <a:extLst>
              <a:ext uri="{FF2B5EF4-FFF2-40B4-BE49-F238E27FC236}">
                <a16:creationId xmlns:a16="http://schemas.microsoft.com/office/drawing/2014/main" xmlns="" id="{141BBD5F-FB8F-4CE5-925B-A71B134EA588}"/>
              </a:ext>
            </a:extLst>
          </p:cNvPr>
          <p:cNvSpPr>
            <a:spLocks noGrp="1"/>
          </p:cNvSpPr>
          <p:nvPr>
            <p:ph type="title"/>
          </p:nvPr>
        </p:nvSpPr>
        <p:spPr>
          <a:xfrm>
            <a:off x="457200" y="274638"/>
            <a:ext cx="8229600" cy="950480"/>
          </a:xfrm>
          <a:prstGeom prst="rect">
            <a:avLst/>
          </a:pr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2700000" scaled="1"/>
            <a:tileRect/>
          </a:gradFill>
          <a:ln w="9525">
            <a:solidFill>
              <a:srgbClr val="22899D"/>
            </a:solidFill>
            <a:round/>
          </a:ln>
          <a:effectLst>
            <a:outerShdw blurRad="38100" dist="20000" dir="5400000" rotWithShape="0">
              <a:srgbClr val="000000">
                <a:alpha val="38000"/>
              </a:srgbClr>
            </a:outerShdw>
          </a:effectLst>
        </p:spPr>
        <p:txBody>
          <a:bodyPr>
            <a:noAutofit/>
          </a:bodyPr>
          <a:lstStyle>
            <a:lvl1pPr>
              <a:defRPr b="1">
                <a:solidFill>
                  <a:srgbClr val="000000"/>
                </a:solidFill>
              </a:defRPr>
            </a:lvl1pPr>
          </a:lstStyle>
          <a:p>
            <a:r>
              <a:rPr lang="en-US" sz="3200" dirty="0"/>
              <a:t>The Inclusion Planning Toolkit has </a:t>
            </a:r>
            <a:br>
              <a:rPr lang="en-US" sz="3200" dirty="0"/>
            </a:br>
            <a:r>
              <a:rPr lang="en-US" sz="3200" dirty="0"/>
              <a:t>Two Interactive Components</a:t>
            </a:r>
            <a:endParaRPr sz="3200" dirty="0"/>
          </a:p>
        </p:txBody>
      </p:sp>
      <p:pic>
        <p:nvPicPr>
          <p:cNvPr id="3" name="Picture 2">
            <a:extLst>
              <a:ext uri="{FF2B5EF4-FFF2-40B4-BE49-F238E27FC236}">
                <a16:creationId xmlns:a16="http://schemas.microsoft.com/office/drawing/2014/main" xmlns="" id="{541D85BB-A83A-4AB9-A632-F5DD8EC0241D}"/>
              </a:ext>
            </a:extLst>
          </p:cNvPr>
          <p:cNvPicPr>
            <a:picLocks noChangeAspect="1"/>
          </p:cNvPicPr>
          <p:nvPr/>
        </p:nvPicPr>
        <p:blipFill rotWithShape="1">
          <a:blip r:embed="rId2">
            <a:extLst>
              <a:ext uri="{28A0092B-C50C-407E-A947-70E740481C1C}">
                <a14:useLocalDpi xmlns:a14="http://schemas.microsoft.com/office/drawing/2010/main" val="0"/>
              </a:ext>
            </a:extLst>
          </a:blip>
          <a:srcRect t="10656" r="-11037" b="15691"/>
          <a:stretch/>
        </p:blipFill>
        <p:spPr>
          <a:xfrm>
            <a:off x="363520" y="1681118"/>
            <a:ext cx="3665141" cy="1329061"/>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xmlns="" id="{3CE044DF-72F1-4004-B99E-90B4432C54DF}"/>
              </a:ext>
            </a:extLst>
          </p:cNvPr>
          <p:cNvPicPr>
            <a:picLocks noChangeAspect="1"/>
          </p:cNvPicPr>
          <p:nvPr/>
        </p:nvPicPr>
        <p:blipFill rotWithShape="1">
          <a:blip r:embed="rId3">
            <a:extLst>
              <a:ext uri="{28A0092B-C50C-407E-A947-70E740481C1C}">
                <a14:useLocalDpi xmlns:a14="http://schemas.microsoft.com/office/drawing/2010/main" val="0"/>
              </a:ext>
            </a:extLst>
          </a:blip>
          <a:srcRect t="11218" b="24054"/>
          <a:stretch/>
        </p:blipFill>
        <p:spPr>
          <a:xfrm>
            <a:off x="4376190" y="1671580"/>
            <a:ext cx="4404290" cy="1332911"/>
          </a:xfrm>
          <a:prstGeom prst="rect">
            <a:avLst/>
          </a:prstGeom>
          <a:ln>
            <a:noFill/>
          </a:ln>
          <a:effectLst>
            <a:outerShdw blurRad="190500" algn="tl" rotWithShape="0">
              <a:srgbClr val="000000">
                <a:alpha val="70000"/>
              </a:srgbClr>
            </a:outerShdw>
          </a:effectLst>
        </p:spPr>
      </p:pic>
      <p:sp>
        <p:nvSpPr>
          <p:cNvPr id="18" name="TextBox 17">
            <a:extLst>
              <a:ext uri="{FF2B5EF4-FFF2-40B4-BE49-F238E27FC236}">
                <a16:creationId xmlns:a16="http://schemas.microsoft.com/office/drawing/2014/main" xmlns="" id="{A362CC61-96C0-434A-9330-D70975814951}"/>
              </a:ext>
            </a:extLst>
          </p:cNvPr>
          <p:cNvSpPr txBox="1"/>
          <p:nvPr/>
        </p:nvSpPr>
        <p:spPr>
          <a:xfrm>
            <a:off x="258681" y="3358810"/>
            <a:ext cx="3769980"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000" dirty="0"/>
              <a:t>The discussion is designed to increase awareness and attitudinal adjustments through exploration of accommodations that enable an organization to be fully inclusive.</a:t>
            </a:r>
          </a:p>
          <a:p>
            <a:endParaRPr lang="en-US" sz="2000" dirty="0"/>
          </a:p>
          <a:p>
            <a:r>
              <a:rPr lang="en-US" sz="2000" b="1" dirty="0"/>
              <a:t>shalomdc.org/</a:t>
            </a:r>
            <a:r>
              <a:rPr lang="en-US" sz="2000" b="1" dirty="0" err="1"/>
              <a:t>inclusiondiscussion</a:t>
            </a:r>
            <a:endParaRPr lang="en-US" sz="2000" b="1" dirty="0"/>
          </a:p>
        </p:txBody>
      </p:sp>
      <p:sp>
        <p:nvSpPr>
          <p:cNvPr id="31" name="TextBox 30">
            <a:extLst>
              <a:ext uri="{FF2B5EF4-FFF2-40B4-BE49-F238E27FC236}">
                <a16:creationId xmlns:a16="http://schemas.microsoft.com/office/drawing/2014/main" xmlns="" id="{8A874C47-D631-4054-A975-216AFE2A6BAB}"/>
              </a:ext>
            </a:extLst>
          </p:cNvPr>
          <p:cNvSpPr txBox="1"/>
          <p:nvPr/>
        </p:nvSpPr>
        <p:spPr>
          <a:xfrm>
            <a:off x="4211945" y="3389588"/>
            <a:ext cx="4715058" cy="2215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000" dirty="0"/>
              <a:t>These interactive online activities are categorized by area of focus. After you fill in the self-assessment portion, the system will generate a customized resource package to help you advance your inclusive efforts.</a:t>
            </a:r>
          </a:p>
          <a:p>
            <a:r>
              <a:rPr lang="en-US" dirty="0"/>
              <a:t> </a:t>
            </a:r>
          </a:p>
          <a:p>
            <a:r>
              <a:rPr lang="en-US" sz="2000" b="1" dirty="0"/>
              <a:t>shalomdc.org/</a:t>
            </a:r>
            <a:r>
              <a:rPr lang="en-US" sz="2000" b="1" dirty="0" err="1"/>
              <a:t>inclusionassessment</a:t>
            </a:r>
            <a:endParaRPr lang="en-US" sz="2000" b="1" dirty="0"/>
          </a:p>
        </p:txBody>
      </p:sp>
      <p:pic>
        <p:nvPicPr>
          <p:cNvPr id="33" name="Picture 13" descr="Picture 13">
            <a:extLst>
              <a:ext uri="{FF2B5EF4-FFF2-40B4-BE49-F238E27FC236}">
                <a16:creationId xmlns:a16="http://schemas.microsoft.com/office/drawing/2014/main" xmlns="" id="{95C2311F-ED16-40ED-83F4-7298DD9B8572}"/>
              </a:ext>
            </a:extLst>
          </p:cNvPr>
          <p:cNvPicPr>
            <a:picLocks noChangeAspect="1"/>
          </p:cNvPicPr>
          <p:nvPr/>
        </p:nvPicPr>
        <p:blipFill>
          <a:blip r:embed="rId4">
            <a:extLst/>
          </a:blip>
          <a:stretch>
            <a:fillRect/>
          </a:stretch>
        </p:blipFill>
        <p:spPr>
          <a:xfrm>
            <a:off x="381000" y="5897080"/>
            <a:ext cx="2869782" cy="680416"/>
          </a:xfrm>
          <a:prstGeom prst="rect">
            <a:avLst/>
          </a:prstGeom>
          <a:ln w="12700">
            <a:miter lim="400000"/>
          </a:ln>
        </p:spPr>
      </p:pic>
    </p:spTree>
    <p:extLst>
      <p:ext uri="{BB962C8B-B14F-4D97-AF65-F5344CB8AC3E}">
        <p14:creationId xmlns:p14="http://schemas.microsoft.com/office/powerpoint/2010/main" val="1288547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2764A63-A57D-4DEE-80BE-653D54954989}"/>
              </a:ext>
            </a:extLst>
          </p:cNvPr>
          <p:cNvSpPr/>
          <p:nvPr/>
        </p:nvSpPr>
        <p:spPr>
          <a:xfrm>
            <a:off x="6296628" y="2080791"/>
            <a:ext cx="1076462" cy="578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a:extLst>
              <a:ext uri="{FF2B5EF4-FFF2-40B4-BE49-F238E27FC236}">
                <a16:creationId xmlns:a16="http://schemas.microsoft.com/office/drawing/2014/main" xmlns="" id="{D386FDB2-5AC0-4DBB-8FC7-1FE6BE96C95D}"/>
              </a:ext>
            </a:extLst>
          </p:cNvPr>
          <p:cNvSpPr/>
          <p:nvPr/>
        </p:nvSpPr>
        <p:spPr>
          <a:xfrm>
            <a:off x="3900631" y="3868992"/>
            <a:ext cx="1041737" cy="578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a:extLst>
              <a:ext uri="{FF2B5EF4-FFF2-40B4-BE49-F238E27FC236}">
                <a16:creationId xmlns:a16="http://schemas.microsoft.com/office/drawing/2014/main" xmlns="" id="{0EA5BE68-3C5E-42E5-AA88-88CEE6F03513}"/>
              </a:ext>
            </a:extLst>
          </p:cNvPr>
          <p:cNvSpPr/>
          <p:nvPr/>
        </p:nvSpPr>
        <p:spPr>
          <a:xfrm>
            <a:off x="6296628" y="5657193"/>
            <a:ext cx="1076462" cy="578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itle 1">
            <a:extLst>
              <a:ext uri="{FF2B5EF4-FFF2-40B4-BE49-F238E27FC236}">
                <a16:creationId xmlns:a16="http://schemas.microsoft.com/office/drawing/2014/main" xmlns="" id="{141BBD5F-FB8F-4CE5-925B-A71B134EA588}"/>
              </a:ext>
            </a:extLst>
          </p:cNvPr>
          <p:cNvSpPr>
            <a:spLocks noGrp="1"/>
          </p:cNvSpPr>
          <p:nvPr>
            <p:ph type="title"/>
          </p:nvPr>
        </p:nvSpPr>
        <p:spPr>
          <a:xfrm>
            <a:off x="457200" y="274639"/>
            <a:ext cx="8229600" cy="777414"/>
          </a:xfrm>
          <a:prstGeom prst="rect">
            <a:avLst/>
          </a:pr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2700000" scaled="1"/>
            <a:tileRect/>
          </a:gradFill>
          <a:ln w="9525">
            <a:solidFill>
              <a:srgbClr val="22899D"/>
            </a:solidFill>
            <a:round/>
          </a:ln>
          <a:effectLst>
            <a:outerShdw blurRad="38100" dist="20000" dir="5400000" rotWithShape="0">
              <a:srgbClr val="000000">
                <a:alpha val="38000"/>
              </a:srgbClr>
            </a:outerShdw>
          </a:effectLst>
        </p:spPr>
        <p:txBody>
          <a:bodyPr>
            <a:noAutofit/>
          </a:bodyPr>
          <a:lstStyle>
            <a:lvl1pPr>
              <a:defRPr b="1">
                <a:solidFill>
                  <a:srgbClr val="000000"/>
                </a:solidFill>
              </a:defRPr>
            </a:lvl1pPr>
          </a:lstStyle>
          <a:p>
            <a:r>
              <a:rPr lang="en-US" sz="2600" dirty="0"/>
              <a:t>We recommend designating an Inclusion Toolkit Manager</a:t>
            </a:r>
            <a:endParaRPr sz="2600" dirty="0"/>
          </a:p>
        </p:txBody>
      </p:sp>
      <p:sp>
        <p:nvSpPr>
          <p:cNvPr id="19" name="TextBox 18">
            <a:extLst>
              <a:ext uri="{FF2B5EF4-FFF2-40B4-BE49-F238E27FC236}">
                <a16:creationId xmlns:a16="http://schemas.microsoft.com/office/drawing/2014/main" xmlns="" id="{B1A256F0-A9C9-4058-9F07-91DA950AB429}"/>
              </a:ext>
            </a:extLst>
          </p:cNvPr>
          <p:cNvSpPr txBox="1"/>
          <p:nvPr/>
        </p:nvSpPr>
        <p:spPr>
          <a:xfrm>
            <a:off x="2547578" y="3502235"/>
            <a:ext cx="2079592" cy="15850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lgn="ctr" defTabSz="488950">
              <a:lnSpc>
                <a:spcPct val="90000"/>
              </a:lnSpc>
              <a:spcBef>
                <a:spcPct val="0"/>
              </a:spcBef>
              <a:spcAft>
                <a:spcPct val="35000"/>
              </a:spcAft>
              <a:buSzPct val="100000"/>
            </a:pPr>
            <a:r>
              <a:rPr lang="en-US" sz="2000" kern="1200" dirty="0">
                <a:solidFill>
                  <a:schemeClr val="bg1"/>
                </a:solidFill>
              </a:rPr>
              <a:t>Recognizes every organization may be at a different stage in this journey</a:t>
            </a:r>
          </a:p>
        </p:txBody>
      </p:sp>
      <p:sp>
        <p:nvSpPr>
          <p:cNvPr id="370" name="TextBox 369">
            <a:extLst>
              <a:ext uri="{FF2B5EF4-FFF2-40B4-BE49-F238E27FC236}">
                <a16:creationId xmlns:a16="http://schemas.microsoft.com/office/drawing/2014/main" xmlns="" id="{1E4334AF-C408-4BE7-8687-60BFDFCD0845}"/>
              </a:ext>
            </a:extLst>
          </p:cNvPr>
          <p:cNvSpPr txBox="1"/>
          <p:nvPr/>
        </p:nvSpPr>
        <p:spPr>
          <a:xfrm>
            <a:off x="4627170" y="6183253"/>
            <a:ext cx="421846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2000" b="1" dirty="0"/>
              <a:t>shalomdc.org/</a:t>
            </a:r>
            <a:r>
              <a:rPr lang="en-US" sz="2000" b="1" dirty="0" err="1"/>
              <a:t>inclusionplanningtoolkit</a:t>
            </a:r>
            <a:endParaRPr lang="en-US" sz="2000" b="1" dirty="0"/>
          </a:p>
        </p:txBody>
      </p:sp>
      <p:pic>
        <p:nvPicPr>
          <p:cNvPr id="51" name="Picture 13" descr="Picture 13">
            <a:extLst>
              <a:ext uri="{FF2B5EF4-FFF2-40B4-BE49-F238E27FC236}">
                <a16:creationId xmlns:a16="http://schemas.microsoft.com/office/drawing/2014/main" xmlns="" id="{132A48BA-4FDA-46B3-BDB3-CECC14A27E5E}"/>
              </a:ext>
            </a:extLst>
          </p:cNvPr>
          <p:cNvPicPr>
            <a:picLocks noChangeAspect="1"/>
          </p:cNvPicPr>
          <p:nvPr/>
        </p:nvPicPr>
        <p:blipFill>
          <a:blip r:embed="rId2">
            <a:extLst/>
          </a:blip>
          <a:stretch>
            <a:fillRect/>
          </a:stretch>
        </p:blipFill>
        <p:spPr>
          <a:xfrm>
            <a:off x="336968" y="5962911"/>
            <a:ext cx="2869782" cy="680416"/>
          </a:xfrm>
          <a:prstGeom prst="rect">
            <a:avLst/>
          </a:prstGeom>
          <a:ln w="12700">
            <a:miter lim="400000"/>
          </a:ln>
        </p:spPr>
      </p:pic>
      <p:graphicFrame>
        <p:nvGraphicFramePr>
          <p:cNvPr id="3" name="Diagram 2">
            <a:extLst>
              <a:ext uri="{FF2B5EF4-FFF2-40B4-BE49-F238E27FC236}">
                <a16:creationId xmlns:a16="http://schemas.microsoft.com/office/drawing/2014/main" xmlns="" id="{2D05D65E-A638-469D-B47B-AE6324BDFE1F}"/>
              </a:ext>
            </a:extLst>
          </p:cNvPr>
          <p:cNvGraphicFramePr/>
          <p:nvPr>
            <p:extLst>
              <p:ext uri="{D42A27DB-BD31-4B8C-83A1-F6EECF244321}">
                <p14:modId xmlns:p14="http://schemas.microsoft.com/office/powerpoint/2010/main" val="4102969591"/>
              </p:ext>
            </p:extLst>
          </p:nvPr>
        </p:nvGraphicFramePr>
        <p:xfrm>
          <a:off x="457200" y="1406013"/>
          <a:ext cx="8229600" cy="4261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075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0" name="The black outline of an open book in a blue circle " descr="The black outline of an open book in a blue circle "/>
          <p:cNvPicPr>
            <a:picLocks noChangeAspect="1"/>
          </p:cNvPicPr>
          <p:nvPr/>
        </p:nvPicPr>
        <p:blipFill>
          <a:blip r:embed="rId2">
            <a:extLst/>
          </a:blip>
          <a:stretch>
            <a:fillRect/>
          </a:stretch>
        </p:blipFill>
        <p:spPr>
          <a:xfrm>
            <a:off x="2700902" y="3504943"/>
            <a:ext cx="967410" cy="916107"/>
          </a:xfrm>
          <a:prstGeom prst="rect">
            <a:avLst/>
          </a:prstGeom>
          <a:ln w="12700">
            <a:miter lim="400000"/>
          </a:ln>
        </p:spPr>
      </p:pic>
      <p:pic>
        <p:nvPicPr>
          <p:cNvPr id="331" name="The black outline of an extended hand with the palm facing up inside a blue circle &#10;" descr="The black outline of an extended hand with the palm facing up inside a blue circle "/>
          <p:cNvPicPr>
            <a:picLocks noChangeAspect="1"/>
          </p:cNvPicPr>
          <p:nvPr/>
        </p:nvPicPr>
        <p:blipFill>
          <a:blip r:embed="rId3">
            <a:extLst/>
          </a:blip>
          <a:stretch>
            <a:fillRect/>
          </a:stretch>
        </p:blipFill>
        <p:spPr>
          <a:xfrm>
            <a:off x="619404" y="1615638"/>
            <a:ext cx="1028175" cy="975582"/>
          </a:xfrm>
          <a:prstGeom prst="rect">
            <a:avLst/>
          </a:prstGeom>
          <a:ln w="12700">
            <a:miter lim="400000"/>
          </a:ln>
        </p:spPr>
      </p:pic>
      <p:pic>
        <p:nvPicPr>
          <p:cNvPr id="332" name="The black outline of a bicycle inside a blue circle  " descr="The black outline of a bicycle inside a blue circle  "/>
          <p:cNvPicPr>
            <a:picLocks noChangeAspect="1"/>
          </p:cNvPicPr>
          <p:nvPr/>
        </p:nvPicPr>
        <p:blipFill>
          <a:blip r:embed="rId4">
            <a:extLst/>
          </a:blip>
          <a:stretch>
            <a:fillRect/>
          </a:stretch>
        </p:blipFill>
        <p:spPr>
          <a:xfrm>
            <a:off x="4901386" y="3440934"/>
            <a:ext cx="1013283" cy="1020716"/>
          </a:xfrm>
          <a:prstGeom prst="rect">
            <a:avLst/>
          </a:prstGeom>
          <a:ln w="12700">
            <a:miter lim="400000"/>
          </a:ln>
        </p:spPr>
      </p:pic>
      <p:pic>
        <p:nvPicPr>
          <p:cNvPr id="333" name="The black outline of three separate yet connecting figures in a blue circle. From the left, each figure gets larger." descr="The black outline of three separate yet connecting figures in a blue circle. From the left, each figure gets larger."/>
          <p:cNvPicPr>
            <a:picLocks noChangeAspect="1"/>
          </p:cNvPicPr>
          <p:nvPr/>
        </p:nvPicPr>
        <p:blipFill>
          <a:blip r:embed="rId5">
            <a:extLst/>
          </a:blip>
          <a:stretch>
            <a:fillRect/>
          </a:stretch>
        </p:blipFill>
        <p:spPr>
          <a:xfrm>
            <a:off x="592949" y="3518840"/>
            <a:ext cx="997250" cy="942810"/>
          </a:xfrm>
          <a:prstGeom prst="rect">
            <a:avLst/>
          </a:prstGeom>
          <a:ln w="12700">
            <a:miter lim="400000"/>
          </a:ln>
        </p:spPr>
      </p:pic>
      <p:pic>
        <p:nvPicPr>
          <p:cNvPr id="334" name="The black outline of an opened scroll inside a blue circle" descr="The black outline of an opened scroll inside a blue circle"/>
          <p:cNvPicPr>
            <a:picLocks noChangeAspect="1"/>
          </p:cNvPicPr>
          <p:nvPr/>
        </p:nvPicPr>
        <p:blipFill>
          <a:blip r:embed="rId6">
            <a:extLst/>
          </a:blip>
          <a:stretch>
            <a:fillRect/>
          </a:stretch>
        </p:blipFill>
        <p:spPr>
          <a:xfrm>
            <a:off x="4628229" y="1569047"/>
            <a:ext cx="1082173" cy="1020715"/>
          </a:xfrm>
          <a:prstGeom prst="rect">
            <a:avLst/>
          </a:prstGeom>
          <a:ln w="12700">
            <a:miter lim="400000"/>
          </a:ln>
        </p:spPr>
      </p:pic>
      <p:pic>
        <p:nvPicPr>
          <p:cNvPr id="335" name="Picture 13" descr="Picture 13"/>
          <p:cNvPicPr>
            <a:picLocks noChangeAspect="1"/>
          </p:cNvPicPr>
          <p:nvPr/>
        </p:nvPicPr>
        <p:blipFill>
          <a:blip r:embed="rId7">
            <a:extLst/>
          </a:blip>
          <a:stretch>
            <a:fillRect/>
          </a:stretch>
        </p:blipFill>
        <p:spPr>
          <a:xfrm>
            <a:off x="381000" y="5897080"/>
            <a:ext cx="2869782" cy="680416"/>
          </a:xfrm>
          <a:prstGeom prst="rect">
            <a:avLst/>
          </a:prstGeom>
          <a:ln w="12700">
            <a:miter lim="400000"/>
          </a:ln>
        </p:spPr>
      </p:pic>
      <p:pic>
        <p:nvPicPr>
          <p:cNvPr id="336" name="The black outline of a face profile with suggested noise coming out of an mouth open. Image is inside of a blue circle &#10;" descr="The black outline of a face profile with suggested noise coming out of an mouth open. Image is inside of a blue circle "/>
          <p:cNvPicPr>
            <a:picLocks noChangeAspect="1"/>
          </p:cNvPicPr>
          <p:nvPr/>
        </p:nvPicPr>
        <p:blipFill>
          <a:blip r:embed="rId8">
            <a:extLst/>
          </a:blip>
          <a:stretch>
            <a:fillRect/>
          </a:stretch>
        </p:blipFill>
        <p:spPr>
          <a:xfrm>
            <a:off x="2553168" y="1588573"/>
            <a:ext cx="1008194" cy="1015930"/>
          </a:xfrm>
          <a:prstGeom prst="rect">
            <a:avLst/>
          </a:prstGeom>
          <a:ln w="12700">
            <a:miter lim="400000"/>
          </a:ln>
        </p:spPr>
      </p:pic>
      <p:sp>
        <p:nvSpPr>
          <p:cNvPr id="12" name="Title 1">
            <a:extLst>
              <a:ext uri="{FF2B5EF4-FFF2-40B4-BE49-F238E27FC236}">
                <a16:creationId xmlns:a16="http://schemas.microsoft.com/office/drawing/2014/main" xmlns="" id="{AC3C3C87-0B3C-4DE3-8BCB-42E97283544D}"/>
              </a:ext>
            </a:extLst>
          </p:cNvPr>
          <p:cNvSpPr>
            <a:spLocks noGrp="1"/>
          </p:cNvSpPr>
          <p:nvPr>
            <p:ph type="title"/>
          </p:nvPr>
        </p:nvSpPr>
        <p:spPr>
          <a:xfrm>
            <a:off x="466665" y="221300"/>
            <a:ext cx="8229600" cy="950480"/>
          </a:xfrm>
          <a:prstGeom prst="rect">
            <a:avLst/>
          </a:pr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2700000" scaled="1"/>
            <a:tileRect/>
          </a:gradFill>
          <a:ln w="9525">
            <a:solidFill>
              <a:srgbClr val="22899D"/>
            </a:solidFill>
            <a:round/>
          </a:ln>
          <a:effectLst>
            <a:outerShdw blurRad="38100" dist="20000" dir="5400000" rotWithShape="0">
              <a:srgbClr val="000000">
                <a:alpha val="38000"/>
              </a:srgbClr>
            </a:outerShdw>
          </a:effectLst>
        </p:spPr>
        <p:txBody>
          <a:bodyPr>
            <a:noAutofit/>
          </a:bodyPr>
          <a:lstStyle>
            <a:lvl1pPr>
              <a:defRPr b="1">
                <a:solidFill>
                  <a:srgbClr val="000000"/>
                </a:solidFill>
              </a:defRPr>
            </a:lvl1pPr>
          </a:lstStyle>
          <a:p>
            <a:r>
              <a:rPr lang="en-US" sz="3200" dirty="0"/>
              <a:t>The Discussion Guides are Categorized into </a:t>
            </a:r>
            <a:br>
              <a:rPr lang="en-US" sz="3200" dirty="0"/>
            </a:br>
            <a:r>
              <a:rPr lang="en-US" sz="3200" dirty="0"/>
              <a:t>Six Areas of Engagement</a:t>
            </a:r>
            <a:endParaRPr sz="3200" dirty="0"/>
          </a:p>
        </p:txBody>
      </p:sp>
      <p:sp>
        <p:nvSpPr>
          <p:cNvPr id="2" name="Rectangle 1">
            <a:extLst>
              <a:ext uri="{FF2B5EF4-FFF2-40B4-BE49-F238E27FC236}">
                <a16:creationId xmlns:a16="http://schemas.microsoft.com/office/drawing/2014/main" xmlns="" id="{90BAD1AC-0016-42E2-AA6E-D4D3EA5E8ED4}"/>
              </a:ext>
            </a:extLst>
          </p:cNvPr>
          <p:cNvSpPr/>
          <p:nvPr/>
        </p:nvSpPr>
        <p:spPr>
          <a:xfrm>
            <a:off x="5362710" y="6121682"/>
            <a:ext cx="3400290" cy="369332"/>
          </a:xfrm>
          <a:prstGeom prst="rect">
            <a:avLst/>
          </a:prstGeom>
        </p:spPr>
        <p:txBody>
          <a:bodyPr wrap="none">
            <a:spAutoFit/>
          </a:bodyPr>
          <a:lstStyle/>
          <a:p>
            <a:r>
              <a:rPr lang="en-US" b="1" dirty="0"/>
              <a:t>shalomdc.org/</a:t>
            </a:r>
            <a:r>
              <a:rPr lang="en-US" b="1" dirty="0" err="1"/>
              <a:t>inclusiondiscussion</a:t>
            </a:r>
            <a:endParaRPr lang="en-US" b="1" dirty="0"/>
          </a:p>
        </p:txBody>
      </p:sp>
      <p:sp>
        <p:nvSpPr>
          <p:cNvPr id="3" name="TextBox 2">
            <a:extLst>
              <a:ext uri="{FF2B5EF4-FFF2-40B4-BE49-F238E27FC236}">
                <a16:creationId xmlns:a16="http://schemas.microsoft.com/office/drawing/2014/main" xmlns="" id="{1CAC406E-1F52-4AA1-9DB1-6719F1D2C83B}"/>
              </a:ext>
            </a:extLst>
          </p:cNvPr>
          <p:cNvSpPr txBox="1"/>
          <p:nvPr/>
        </p:nvSpPr>
        <p:spPr>
          <a:xfrm>
            <a:off x="120360" y="2608758"/>
            <a:ext cx="199357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mn-lt"/>
                <a:ea typeface="+mn-ea"/>
                <a:cs typeface="+mn-cs"/>
                <a:sym typeface="Calibri"/>
              </a:rPr>
              <a:t>Physical Accessibility</a:t>
            </a:r>
          </a:p>
          <a:p>
            <a:pPr marL="0" marR="0" indent="0" algn="ctr" defTabSz="914400" rtl="0" fontAlgn="auto" latinLnBrk="0" hangingPunct="0">
              <a:lnSpc>
                <a:spcPct val="100000"/>
              </a:lnSpc>
              <a:spcBef>
                <a:spcPts val="0"/>
              </a:spcBef>
              <a:spcAft>
                <a:spcPts val="0"/>
              </a:spcAft>
              <a:buClrTx/>
              <a:buSzTx/>
              <a:buFontTx/>
              <a:buNone/>
              <a:tabLst/>
            </a:pPr>
            <a:r>
              <a:rPr lang="en-US" sz="1200" dirty="0"/>
              <a:t>Making the physical space welcoming and inclusive</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sp>
        <p:nvSpPr>
          <p:cNvPr id="14" name="TextBox 13">
            <a:extLst>
              <a:ext uri="{FF2B5EF4-FFF2-40B4-BE49-F238E27FC236}">
                <a16:creationId xmlns:a16="http://schemas.microsoft.com/office/drawing/2014/main" xmlns="" id="{65A33936-C23A-4DD9-AEEC-BB1490B53D0A}"/>
              </a:ext>
            </a:extLst>
          </p:cNvPr>
          <p:cNvSpPr txBox="1"/>
          <p:nvPr/>
        </p:nvSpPr>
        <p:spPr>
          <a:xfrm>
            <a:off x="2108910" y="2591750"/>
            <a:ext cx="199357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mn-lt"/>
                <a:ea typeface="+mn-ea"/>
                <a:cs typeface="+mn-cs"/>
                <a:sym typeface="Calibri"/>
              </a:rPr>
              <a:t>Communication</a:t>
            </a:r>
          </a:p>
          <a:p>
            <a:pPr marL="0" marR="0" indent="0" algn="ctr" defTabSz="914400" rtl="0" fontAlgn="auto" latinLnBrk="0" hangingPunct="0">
              <a:lnSpc>
                <a:spcPct val="100000"/>
              </a:lnSpc>
              <a:spcBef>
                <a:spcPts val="0"/>
              </a:spcBef>
              <a:spcAft>
                <a:spcPts val="0"/>
              </a:spcAft>
              <a:buClrTx/>
              <a:buSzTx/>
              <a:buFontTx/>
              <a:buNone/>
              <a:tabLst/>
            </a:pPr>
            <a:r>
              <a:rPr lang="en-US" sz="1200" dirty="0"/>
              <a:t>Opening up involvement and participation</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sp>
        <p:nvSpPr>
          <p:cNvPr id="15" name="TextBox 14">
            <a:extLst>
              <a:ext uri="{FF2B5EF4-FFF2-40B4-BE49-F238E27FC236}">
                <a16:creationId xmlns:a16="http://schemas.microsoft.com/office/drawing/2014/main" xmlns="" id="{9FA229E6-7222-47F5-9BF3-2DC7ECDCF6FD}"/>
              </a:ext>
            </a:extLst>
          </p:cNvPr>
          <p:cNvSpPr txBox="1"/>
          <p:nvPr/>
        </p:nvSpPr>
        <p:spPr>
          <a:xfrm>
            <a:off x="4172529" y="2604008"/>
            <a:ext cx="199357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mn-lt"/>
                <a:ea typeface="+mn-ea"/>
                <a:cs typeface="+mn-cs"/>
                <a:sym typeface="Calibri"/>
              </a:rPr>
              <a:t>Worship &amp; Ritual</a:t>
            </a:r>
          </a:p>
          <a:p>
            <a:pPr marL="0" marR="0" indent="0" algn="ctr" defTabSz="914400" rtl="0" fontAlgn="auto" latinLnBrk="0" hangingPunct="0">
              <a:lnSpc>
                <a:spcPct val="100000"/>
              </a:lnSpc>
              <a:spcBef>
                <a:spcPts val="0"/>
              </a:spcBef>
              <a:spcAft>
                <a:spcPts val="0"/>
              </a:spcAft>
              <a:buClrTx/>
              <a:buSzTx/>
              <a:buFontTx/>
              <a:buNone/>
              <a:tabLst/>
            </a:pPr>
            <a:r>
              <a:rPr lang="en-US" sz="1200" dirty="0"/>
              <a:t>We are all created in the image of God</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sp>
        <p:nvSpPr>
          <p:cNvPr id="16" name="TextBox 15">
            <a:extLst>
              <a:ext uri="{FF2B5EF4-FFF2-40B4-BE49-F238E27FC236}">
                <a16:creationId xmlns:a16="http://schemas.microsoft.com/office/drawing/2014/main" xmlns="" id="{9F8CA8EC-F4A2-47EC-9099-D2A9E05661AF}"/>
              </a:ext>
            </a:extLst>
          </p:cNvPr>
          <p:cNvSpPr txBox="1"/>
          <p:nvPr/>
        </p:nvSpPr>
        <p:spPr>
          <a:xfrm>
            <a:off x="181354" y="4506922"/>
            <a:ext cx="199357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mn-lt"/>
                <a:ea typeface="+mn-ea"/>
                <a:cs typeface="+mn-cs"/>
                <a:sym typeface="Calibri"/>
              </a:rPr>
              <a:t>Volunteer &amp; Employment</a:t>
            </a:r>
          </a:p>
          <a:p>
            <a:pPr marL="0" marR="0" indent="0" algn="ctr" defTabSz="914400" rtl="0" fontAlgn="auto" latinLnBrk="0" hangingPunct="0">
              <a:lnSpc>
                <a:spcPct val="100000"/>
              </a:lnSpc>
              <a:spcBef>
                <a:spcPts val="0"/>
              </a:spcBef>
              <a:spcAft>
                <a:spcPts val="0"/>
              </a:spcAft>
              <a:buClrTx/>
              <a:buSzTx/>
              <a:buFontTx/>
              <a:buNone/>
              <a:tabLst/>
            </a:pPr>
            <a:r>
              <a:rPr lang="en-US" sz="1200" dirty="0"/>
              <a:t>Expanding opportunities for all is good for business</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sp>
        <p:nvSpPr>
          <p:cNvPr id="17" name="TextBox 16">
            <a:extLst>
              <a:ext uri="{FF2B5EF4-FFF2-40B4-BE49-F238E27FC236}">
                <a16:creationId xmlns:a16="http://schemas.microsoft.com/office/drawing/2014/main" xmlns="" id="{AEF7D187-F924-4C6C-8C96-EA4098CF1F73}"/>
              </a:ext>
            </a:extLst>
          </p:cNvPr>
          <p:cNvSpPr txBox="1"/>
          <p:nvPr/>
        </p:nvSpPr>
        <p:spPr>
          <a:xfrm>
            <a:off x="2153469" y="4470771"/>
            <a:ext cx="214385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mn-lt"/>
                <a:ea typeface="+mn-ea"/>
                <a:cs typeface="+mn-cs"/>
                <a:sym typeface="Calibri"/>
              </a:rPr>
              <a:t>Education</a:t>
            </a:r>
          </a:p>
          <a:p>
            <a:pPr marL="0" marR="0" indent="0" algn="ctr" defTabSz="914400" rtl="0" fontAlgn="auto" latinLnBrk="0" hangingPunct="0">
              <a:lnSpc>
                <a:spcPct val="100000"/>
              </a:lnSpc>
              <a:spcBef>
                <a:spcPts val="0"/>
              </a:spcBef>
              <a:spcAft>
                <a:spcPts val="0"/>
              </a:spcAft>
              <a:buClrTx/>
              <a:buSzTx/>
              <a:buFontTx/>
              <a:buNone/>
              <a:tabLst/>
            </a:pPr>
            <a:r>
              <a:rPr lang="en-US" sz="1200" dirty="0"/>
              <a:t>Every Jewish student deserves a meaningful Jewish education</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sp>
        <p:nvSpPr>
          <p:cNvPr id="18" name="TextBox 17">
            <a:extLst>
              <a:ext uri="{FF2B5EF4-FFF2-40B4-BE49-F238E27FC236}">
                <a16:creationId xmlns:a16="http://schemas.microsoft.com/office/drawing/2014/main" xmlns="" id="{1841BBE6-B64D-4E57-9E18-F3DDD071D505}"/>
              </a:ext>
            </a:extLst>
          </p:cNvPr>
          <p:cNvSpPr txBox="1"/>
          <p:nvPr/>
        </p:nvSpPr>
        <p:spPr>
          <a:xfrm>
            <a:off x="4336100" y="4482705"/>
            <a:ext cx="214385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mn-lt"/>
                <a:ea typeface="+mn-ea"/>
                <a:cs typeface="+mn-cs"/>
                <a:sym typeface="Calibri"/>
              </a:rPr>
              <a:t>Social, Recreation &amp; Leisure</a:t>
            </a:r>
          </a:p>
          <a:p>
            <a:pPr marL="0" marR="0" indent="0" algn="ctr" defTabSz="914400" rtl="0" fontAlgn="auto" latinLnBrk="0" hangingPunct="0">
              <a:lnSpc>
                <a:spcPct val="100000"/>
              </a:lnSpc>
              <a:spcBef>
                <a:spcPts val="0"/>
              </a:spcBef>
              <a:spcAft>
                <a:spcPts val="0"/>
              </a:spcAft>
              <a:buClrTx/>
              <a:buSzTx/>
              <a:buFontTx/>
              <a:buNone/>
              <a:tabLst/>
            </a:pPr>
            <a:r>
              <a:rPr lang="en-US" sz="1200" dirty="0"/>
              <a:t>Participation by the entire community</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graphicFrame>
        <p:nvGraphicFramePr>
          <p:cNvPr id="4" name="Diagram 3">
            <a:extLst>
              <a:ext uri="{FF2B5EF4-FFF2-40B4-BE49-F238E27FC236}">
                <a16:creationId xmlns:a16="http://schemas.microsoft.com/office/drawing/2014/main" xmlns="" id="{58B4D97E-926A-44C3-828E-7FEEF3C95766}"/>
              </a:ext>
            </a:extLst>
          </p:cNvPr>
          <p:cNvGraphicFramePr/>
          <p:nvPr>
            <p:extLst>
              <p:ext uri="{D42A27DB-BD31-4B8C-83A1-F6EECF244321}">
                <p14:modId xmlns:p14="http://schemas.microsoft.com/office/powerpoint/2010/main" val="986007820"/>
              </p:ext>
            </p:extLst>
          </p:nvPr>
        </p:nvGraphicFramePr>
        <p:xfrm>
          <a:off x="5914669" y="1588573"/>
          <a:ext cx="3461791"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202379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 name="Web: Starting at top / going clockwise:&#10;&#10;The black outline of an extended hand with the palm facing up inside a blue circle &#10;&#10;The black outline of a face profile with suggested noise coming out of an mouth open. Image is inside of a blue circle &#10;&#10;The black outline of a bicycle inside a blue circle &#10; &#10;The black outline of an opened scroll inside a blue circle &#10;&#10;The black outline of three separate yet connecting figures in a blue circle. From the left, each figure gets larger.&#10;&#10;The black outline of an open book in a blue circle &#10;&#10;" descr="Web: Starting at top / going clockwise:The black outline of an extended hand with the palm facing up inside a blue circle The black outline of a face profile with suggested noise coming out of an mouth open. Image is inside of a blue circle The black outline of a bicycle inside a blue circle  The black outline of an opened scroll inside a blue circle The black outline of three separate yet connecting figures in a blue circle. From the left, each figure gets larger.The black outline of an open book in a blue circle "/>
          <p:cNvPicPr>
            <a:picLocks noChangeAspect="1"/>
          </p:cNvPicPr>
          <p:nvPr/>
        </p:nvPicPr>
        <p:blipFill>
          <a:blip r:embed="rId2">
            <a:extLst/>
          </a:blip>
          <a:srcRect r="1527"/>
          <a:stretch>
            <a:fillRect/>
          </a:stretch>
        </p:blipFill>
        <p:spPr>
          <a:xfrm>
            <a:off x="1535022" y="707414"/>
            <a:ext cx="7316899" cy="5395081"/>
          </a:xfrm>
          <a:prstGeom prst="rect">
            <a:avLst/>
          </a:prstGeom>
          <a:ln w="12700">
            <a:miter lim="400000"/>
          </a:ln>
        </p:spPr>
      </p:pic>
      <p:sp>
        <p:nvSpPr>
          <p:cNvPr id="339" name="TextBox 2"/>
          <p:cNvSpPr/>
          <p:nvPr/>
        </p:nvSpPr>
        <p:spPr>
          <a:xfrm>
            <a:off x="186873" y="1299582"/>
            <a:ext cx="4796803"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100"/>
            </a:pPr>
            <a:r>
              <a:rPr lang="en-US" sz="2000" dirty="0"/>
              <a:t>Answer yes or “not yet "questions online</a:t>
            </a:r>
            <a:endParaRPr sz="1200" dirty="0">
              <a:solidFill>
                <a:schemeClr val="tx1"/>
              </a:solidFill>
            </a:endParaRPr>
          </a:p>
        </p:txBody>
      </p:sp>
      <p:sp>
        <p:nvSpPr>
          <p:cNvPr id="341" name="Rectangle 9"/>
          <p:cNvSpPr/>
          <p:nvPr/>
        </p:nvSpPr>
        <p:spPr>
          <a:xfrm>
            <a:off x="3798830" y="411496"/>
            <a:ext cx="705514" cy="163121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0000">
                <a:ln w="10160">
                  <a:solidFill>
                    <a:srgbClr val="FFFFFF"/>
                  </a:solidFill>
                </a:ln>
                <a:solidFill>
                  <a:srgbClr val="FFFFFF"/>
                </a:solidFill>
                <a:effectLst>
                  <a:outerShdw blurRad="38100" dist="32000" dir="5400000" rotWithShape="0">
                    <a:srgbClr val="000000">
                      <a:alpha val="30000"/>
                    </a:srgbClr>
                  </a:outerShdw>
                </a:effectLst>
                <a:latin typeface="Arial"/>
                <a:ea typeface="Arial"/>
                <a:cs typeface="Arial"/>
                <a:sym typeface="Arial"/>
              </a:defRPr>
            </a:lvl1pPr>
          </a:lstStyle>
          <a:p>
            <a:endParaRPr dirty="0"/>
          </a:p>
        </p:txBody>
      </p:sp>
      <p:sp>
        <p:nvSpPr>
          <p:cNvPr id="342" name="TextBox 10"/>
          <p:cNvSpPr/>
          <p:nvPr/>
        </p:nvSpPr>
        <p:spPr>
          <a:xfrm>
            <a:off x="1130540" y="3619298"/>
            <a:ext cx="971615" cy="3073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400">
                <a:latin typeface="Hand Of Sean (Demo)"/>
                <a:ea typeface="Hand Of Sean (Demo)"/>
                <a:cs typeface="Hand Of Sean (Demo)"/>
                <a:sym typeface="Hand Of Sean (Demo)"/>
              </a:defRPr>
            </a:lvl1pPr>
          </a:lstStyle>
          <a:p>
            <a:r>
              <a:rPr b="1" dirty="0">
                <a:latin typeface="+mn-lt"/>
              </a:rPr>
              <a:t>Education </a:t>
            </a:r>
          </a:p>
        </p:txBody>
      </p:sp>
      <p:sp>
        <p:nvSpPr>
          <p:cNvPr id="344" name="TextBox 12"/>
          <p:cNvSpPr/>
          <p:nvPr/>
        </p:nvSpPr>
        <p:spPr>
          <a:xfrm>
            <a:off x="7462577" y="4684775"/>
            <a:ext cx="1681423" cy="5232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400">
                <a:latin typeface="Hand Of Sean (Demo)"/>
                <a:ea typeface="Hand Of Sean (Demo)"/>
                <a:cs typeface="Hand Of Sean (Demo)"/>
                <a:sym typeface="Hand Of Sean (Demo)"/>
              </a:defRPr>
            </a:lvl1pPr>
          </a:lstStyle>
          <a:p>
            <a:r>
              <a:rPr b="1" dirty="0">
                <a:latin typeface="+mn-lt"/>
              </a:rPr>
              <a:t>Social, Recreation &amp; Leisure</a:t>
            </a:r>
          </a:p>
        </p:txBody>
      </p:sp>
      <p:sp>
        <p:nvSpPr>
          <p:cNvPr id="346" name="TextBox 14"/>
          <p:cNvSpPr/>
          <p:nvPr/>
        </p:nvSpPr>
        <p:spPr>
          <a:xfrm>
            <a:off x="4673623" y="4999412"/>
            <a:ext cx="1039267" cy="523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latin typeface="Hand Of Sean (Demo)"/>
                <a:ea typeface="Hand Of Sean (Demo)"/>
                <a:cs typeface="Hand Of Sean (Demo)"/>
                <a:sym typeface="Hand Of Sean (Demo)"/>
              </a:defRPr>
            </a:lvl1pPr>
          </a:lstStyle>
          <a:p>
            <a:r>
              <a:rPr b="1" dirty="0">
                <a:latin typeface="+mn-lt"/>
              </a:rPr>
              <a:t>Worship &amp; Ritual</a:t>
            </a:r>
          </a:p>
        </p:txBody>
      </p:sp>
      <p:sp>
        <p:nvSpPr>
          <p:cNvPr id="347" name="TextBox 15"/>
          <p:cNvSpPr/>
          <p:nvPr/>
        </p:nvSpPr>
        <p:spPr>
          <a:xfrm>
            <a:off x="1616348" y="4684775"/>
            <a:ext cx="1132884" cy="5232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400">
                <a:latin typeface="Hand Of Sean (Demo)"/>
                <a:ea typeface="Hand Of Sean (Demo)"/>
                <a:cs typeface="Hand Of Sean (Demo)"/>
                <a:sym typeface="Hand Of Sean (Demo)"/>
              </a:defRPr>
            </a:lvl1pPr>
          </a:lstStyle>
          <a:p>
            <a:r>
              <a:rPr b="1" dirty="0">
                <a:latin typeface="+mn-lt"/>
              </a:rPr>
              <a:t>Volunteer &amp; Employment</a:t>
            </a:r>
          </a:p>
        </p:txBody>
      </p:sp>
      <p:sp>
        <p:nvSpPr>
          <p:cNvPr id="348" name="TextBox 16"/>
          <p:cNvSpPr/>
          <p:nvPr/>
        </p:nvSpPr>
        <p:spPr>
          <a:xfrm>
            <a:off x="7759451" y="1144106"/>
            <a:ext cx="1588719" cy="307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latin typeface="Hand Of Sean (Demo)"/>
                <a:ea typeface="Hand Of Sean (Demo)"/>
                <a:cs typeface="Hand Of Sean (Demo)"/>
                <a:sym typeface="Hand Of Sean (Demo)"/>
              </a:defRPr>
            </a:lvl1pPr>
          </a:lstStyle>
          <a:p>
            <a:r>
              <a:rPr b="1" dirty="0">
                <a:latin typeface="+mn-lt"/>
              </a:rPr>
              <a:t>Communication</a:t>
            </a:r>
          </a:p>
        </p:txBody>
      </p:sp>
      <p:pic>
        <p:nvPicPr>
          <p:cNvPr id="349" name="Picture 17" descr="Picture 17"/>
          <p:cNvPicPr>
            <a:picLocks noChangeAspect="1"/>
          </p:cNvPicPr>
          <p:nvPr/>
        </p:nvPicPr>
        <p:blipFill>
          <a:blip r:embed="rId3">
            <a:extLst/>
          </a:blip>
          <a:stretch>
            <a:fillRect/>
          </a:stretch>
        </p:blipFill>
        <p:spPr>
          <a:xfrm>
            <a:off x="357955" y="6025698"/>
            <a:ext cx="2642515" cy="626533"/>
          </a:xfrm>
          <a:prstGeom prst="rect">
            <a:avLst/>
          </a:prstGeom>
          <a:ln w="12700">
            <a:miter lim="400000"/>
          </a:ln>
        </p:spPr>
      </p:pic>
      <p:sp>
        <p:nvSpPr>
          <p:cNvPr id="2" name="Rectangle 1">
            <a:extLst>
              <a:ext uri="{FF2B5EF4-FFF2-40B4-BE49-F238E27FC236}">
                <a16:creationId xmlns:a16="http://schemas.microsoft.com/office/drawing/2014/main" xmlns="" id="{B33BCAE7-FFA2-416E-8182-9E93B3620104}"/>
              </a:ext>
            </a:extLst>
          </p:cNvPr>
          <p:cNvSpPr/>
          <p:nvPr/>
        </p:nvSpPr>
        <p:spPr>
          <a:xfrm>
            <a:off x="5409777" y="6102495"/>
            <a:ext cx="3525324" cy="369332"/>
          </a:xfrm>
          <a:prstGeom prst="rect">
            <a:avLst/>
          </a:prstGeom>
        </p:spPr>
        <p:txBody>
          <a:bodyPr wrap="none">
            <a:spAutoFit/>
          </a:bodyPr>
          <a:lstStyle/>
          <a:p>
            <a:r>
              <a:rPr lang="en-US" b="1" dirty="0"/>
              <a:t>shalomdc.org/</a:t>
            </a:r>
            <a:r>
              <a:rPr lang="en-US" b="1" dirty="0" err="1"/>
              <a:t>inclusionassessment</a:t>
            </a:r>
            <a:endParaRPr lang="en-US" b="1" dirty="0"/>
          </a:p>
        </p:txBody>
      </p:sp>
      <p:sp>
        <p:nvSpPr>
          <p:cNvPr id="15" name="Title 1">
            <a:extLst>
              <a:ext uri="{FF2B5EF4-FFF2-40B4-BE49-F238E27FC236}">
                <a16:creationId xmlns:a16="http://schemas.microsoft.com/office/drawing/2014/main" xmlns="" id="{1A04D313-106D-4C18-BCB3-40D2FCFF1B8F}"/>
              </a:ext>
            </a:extLst>
          </p:cNvPr>
          <p:cNvSpPr>
            <a:spLocks noGrp="1"/>
          </p:cNvSpPr>
          <p:nvPr>
            <p:ph type="title"/>
          </p:nvPr>
        </p:nvSpPr>
        <p:spPr>
          <a:xfrm>
            <a:off x="186873" y="176632"/>
            <a:ext cx="4746003" cy="950480"/>
          </a:xfrm>
          <a:prstGeom prst="rect">
            <a:avLst/>
          </a:pr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2700000" scaled="1"/>
            <a:tileRect/>
          </a:gradFill>
          <a:ln w="9525">
            <a:solidFill>
              <a:srgbClr val="22899D"/>
            </a:solidFill>
            <a:round/>
          </a:ln>
          <a:effectLst>
            <a:outerShdw blurRad="38100" dist="20000" dir="5400000" rotWithShape="0">
              <a:srgbClr val="000000">
                <a:alpha val="38000"/>
              </a:srgbClr>
            </a:outerShdw>
          </a:effectLst>
        </p:spPr>
        <p:txBody>
          <a:bodyPr>
            <a:noAutofit/>
          </a:bodyPr>
          <a:lstStyle>
            <a:lvl1pPr>
              <a:defRPr b="1">
                <a:solidFill>
                  <a:srgbClr val="000000"/>
                </a:solidFill>
              </a:defRPr>
            </a:lvl1pPr>
          </a:lstStyle>
          <a:p>
            <a:pPr>
              <a:defRPr sz="2800" b="1"/>
            </a:pPr>
            <a:r>
              <a:rPr lang="en-US" sz="3200" dirty="0"/>
              <a:t>Self-Assessment Activities</a:t>
            </a:r>
            <a:endParaRPr sz="3200" dirty="0"/>
          </a:p>
        </p:txBody>
      </p:sp>
      <p:sp>
        <p:nvSpPr>
          <p:cNvPr id="16" name="TextBox 10">
            <a:extLst>
              <a:ext uri="{FF2B5EF4-FFF2-40B4-BE49-F238E27FC236}">
                <a16:creationId xmlns:a16="http://schemas.microsoft.com/office/drawing/2014/main" xmlns="" id="{125CB169-C494-44ED-A0AE-5AFBD5C64C44}"/>
              </a:ext>
            </a:extLst>
          </p:cNvPr>
          <p:cNvSpPr/>
          <p:nvPr/>
        </p:nvSpPr>
        <p:spPr>
          <a:xfrm>
            <a:off x="5927035" y="774557"/>
            <a:ext cx="1483794"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400">
                <a:latin typeface="Hand Of Sean (Demo)"/>
                <a:ea typeface="Hand Of Sean (Demo)"/>
                <a:cs typeface="Hand Of Sean (Demo)"/>
                <a:sym typeface="Hand Of Sean (Demo)"/>
              </a:defRPr>
            </a:lvl1pPr>
          </a:lstStyle>
          <a:p>
            <a:r>
              <a:rPr lang="en-US" b="1" dirty="0">
                <a:latin typeface="+mn-lt"/>
              </a:rPr>
              <a:t>Physical Accessibility </a:t>
            </a:r>
            <a:endParaRPr b="1" dirty="0">
              <a:latin typeface="+mn-lt"/>
            </a:endParaRPr>
          </a:p>
        </p:txBody>
      </p:sp>
      <p:sp>
        <p:nvSpPr>
          <p:cNvPr id="17" name="TextBox 2">
            <a:extLst>
              <a:ext uri="{FF2B5EF4-FFF2-40B4-BE49-F238E27FC236}">
                <a16:creationId xmlns:a16="http://schemas.microsoft.com/office/drawing/2014/main" xmlns="" id="{440E5EB9-07D3-4C6A-B611-66DC8055CE1D}"/>
              </a:ext>
            </a:extLst>
          </p:cNvPr>
          <p:cNvSpPr/>
          <p:nvPr/>
        </p:nvSpPr>
        <p:spPr>
          <a:xfrm>
            <a:off x="4983676" y="2550011"/>
            <a:ext cx="2110348" cy="15696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100"/>
            </a:pPr>
            <a:r>
              <a:rPr lang="en-US" sz="2400" dirty="0"/>
              <a:t>Build Your Customized Resource Package</a:t>
            </a:r>
            <a:endParaRPr sz="1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extBox 6"/>
          <p:cNvSpPr/>
          <p:nvPr/>
        </p:nvSpPr>
        <p:spPr>
          <a:xfrm>
            <a:off x="109682" y="177553"/>
            <a:ext cx="2677906"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7200">
                <a:ln w="10160">
                  <a:solidFill>
                    <a:srgbClr val="FFFFFF"/>
                  </a:solidFill>
                </a:ln>
                <a:solidFill>
                  <a:srgbClr val="FFFFFF"/>
                </a:solidFill>
                <a:effectLst>
                  <a:outerShdw blurRad="38100" dist="32000" dir="5400000" rotWithShape="0">
                    <a:srgbClr val="000000">
                      <a:alpha val="30000"/>
                    </a:srgbClr>
                  </a:outerShdw>
                </a:effectLst>
                <a:latin typeface="Arial"/>
                <a:ea typeface="Arial"/>
                <a:cs typeface="Arial"/>
                <a:sym typeface="Arial"/>
              </a:defRPr>
            </a:pPr>
            <a:endParaRPr sz="4400" dirty="0"/>
          </a:p>
        </p:txBody>
      </p:sp>
      <p:pic>
        <p:nvPicPr>
          <p:cNvPr id="378" name="Picture 7" descr="Picture 7"/>
          <p:cNvPicPr>
            <a:picLocks noChangeAspect="1"/>
          </p:cNvPicPr>
          <p:nvPr/>
        </p:nvPicPr>
        <p:blipFill>
          <a:blip r:embed="rId2">
            <a:extLst/>
          </a:blip>
          <a:stretch>
            <a:fillRect/>
          </a:stretch>
        </p:blipFill>
        <p:spPr>
          <a:xfrm>
            <a:off x="6731669" y="6256146"/>
            <a:ext cx="2373142" cy="562665"/>
          </a:xfrm>
          <a:prstGeom prst="rect">
            <a:avLst/>
          </a:prstGeom>
          <a:ln w="12700">
            <a:miter lim="400000"/>
          </a:ln>
        </p:spPr>
      </p:pic>
      <p:pic>
        <p:nvPicPr>
          <p:cNvPr id="7" name="Picture 3">
            <a:extLst>
              <a:ext uri="{FF2B5EF4-FFF2-40B4-BE49-F238E27FC236}">
                <a16:creationId xmlns:a16="http://schemas.microsoft.com/office/drawing/2014/main" xmlns="" id="{F256776F-A9D4-4FA6-9F62-3B559A2D9C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056"/>
          <a:stretch/>
        </p:blipFill>
        <p:spPr bwMode="auto">
          <a:xfrm>
            <a:off x="334297" y="2168360"/>
            <a:ext cx="4404374" cy="4115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xmlns="" id="{63D3AA43-8E81-4A7C-B097-3FA6E3C679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676" b="14407"/>
          <a:stretch/>
        </p:blipFill>
        <p:spPr bwMode="auto">
          <a:xfrm rot="21362229">
            <a:off x="3766822" y="2511936"/>
            <a:ext cx="4157761" cy="17135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a:extLst>
              <a:ext uri="{FF2B5EF4-FFF2-40B4-BE49-F238E27FC236}">
                <a16:creationId xmlns:a16="http://schemas.microsoft.com/office/drawing/2014/main" xmlns="" id="{3FE7D50E-7C4A-461E-895F-19A95B20F5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3818" y="4339925"/>
            <a:ext cx="5003770" cy="17478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a:extLst>
              <a:ext uri="{FF2B5EF4-FFF2-40B4-BE49-F238E27FC236}">
                <a16:creationId xmlns:a16="http://schemas.microsoft.com/office/drawing/2014/main" xmlns="" id="{075998C3-AAF7-4AB8-B2BD-02E7C8AFC9F9}"/>
              </a:ext>
            </a:extLst>
          </p:cNvPr>
          <p:cNvSpPr>
            <a:spLocks noGrp="1"/>
          </p:cNvSpPr>
          <p:nvPr>
            <p:ph type="title"/>
          </p:nvPr>
        </p:nvSpPr>
        <p:spPr>
          <a:xfrm>
            <a:off x="245836" y="177553"/>
            <a:ext cx="8652327" cy="828526"/>
          </a:xfrm>
          <a:prstGeom prst="rect">
            <a:avLst/>
          </a:pr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2700000" scaled="1"/>
            <a:tileRect/>
          </a:gradFill>
          <a:ln w="9525">
            <a:solidFill>
              <a:srgbClr val="22899D"/>
            </a:solidFill>
            <a:round/>
          </a:ln>
          <a:effectLst>
            <a:outerShdw blurRad="38100" dist="20000" dir="5400000" rotWithShape="0">
              <a:srgbClr val="000000">
                <a:alpha val="38000"/>
              </a:srgbClr>
            </a:outerShdw>
          </a:effectLst>
        </p:spPr>
        <p:txBody>
          <a:bodyPr>
            <a:noAutofit/>
          </a:bodyPr>
          <a:lstStyle>
            <a:lvl1pPr>
              <a:defRPr b="1">
                <a:solidFill>
                  <a:srgbClr val="000000"/>
                </a:solidFill>
              </a:defRPr>
            </a:lvl1pPr>
          </a:lstStyle>
          <a:p>
            <a:pPr>
              <a:defRPr sz="2800" b="1"/>
            </a:pPr>
            <a:r>
              <a:rPr lang="en-US" sz="3100" dirty="0"/>
              <a:t>Self-Assessment Activities Help You Plan Next Steps</a:t>
            </a:r>
            <a:endParaRPr sz="3100" dirty="0"/>
          </a:p>
        </p:txBody>
      </p:sp>
      <p:sp>
        <p:nvSpPr>
          <p:cNvPr id="2" name="TextBox 1">
            <a:extLst>
              <a:ext uri="{FF2B5EF4-FFF2-40B4-BE49-F238E27FC236}">
                <a16:creationId xmlns:a16="http://schemas.microsoft.com/office/drawing/2014/main" xmlns="" id="{71447792-DC36-4A70-928C-9E44B81CFE37}"/>
              </a:ext>
            </a:extLst>
          </p:cNvPr>
          <p:cNvSpPr txBox="1"/>
          <p:nvPr/>
        </p:nvSpPr>
        <p:spPr>
          <a:xfrm>
            <a:off x="1356852" y="1279444"/>
            <a:ext cx="7541311" cy="615551"/>
          </a:xfrm>
          <a:prstGeom prst="rect">
            <a:avLst/>
          </a:prstGeom>
          <a:noFill/>
          <a:ln w="12700" cap="flat">
            <a:solidFill>
              <a:srgbClr val="22899D"/>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700" dirty="0"/>
              <a:t>After you complete a section, the system generates a </a:t>
            </a:r>
            <a:r>
              <a:rPr lang="en-US" sz="1700" dirty="0">
                <a:ln>
                  <a:solidFill>
                    <a:srgbClr val="22899D"/>
                  </a:solidFill>
                </a:ln>
                <a:solidFill>
                  <a:srgbClr val="22899D"/>
                </a:solidFill>
              </a:rPr>
              <a:t>Customized Resource Package, </a:t>
            </a:r>
            <a:r>
              <a:rPr lang="en-US" sz="1700" dirty="0"/>
              <a:t>complete with a list of </a:t>
            </a:r>
            <a:r>
              <a:rPr lang="en-US" sz="1700" dirty="0">
                <a:ln>
                  <a:solidFill>
                    <a:srgbClr val="22899D"/>
                  </a:solidFill>
                </a:ln>
                <a:solidFill>
                  <a:srgbClr val="22899D"/>
                </a:solidFill>
              </a:rPr>
              <a:t>accomplishments</a:t>
            </a:r>
            <a:r>
              <a:rPr lang="en-US" sz="1700" dirty="0"/>
              <a:t> and </a:t>
            </a:r>
            <a:r>
              <a:rPr lang="en-US" sz="1700" dirty="0">
                <a:ln>
                  <a:solidFill>
                    <a:srgbClr val="22899D"/>
                  </a:solidFill>
                </a:ln>
                <a:solidFill>
                  <a:srgbClr val="22899D"/>
                </a:solidFill>
              </a:rPr>
              <a:t>next steps</a:t>
            </a:r>
            <a:r>
              <a:rPr lang="en-US" sz="1700" dirty="0">
                <a:ln>
                  <a:solidFill>
                    <a:srgbClr val="22899D"/>
                  </a:solidFill>
                </a:ln>
              </a:rPr>
              <a:t> </a:t>
            </a:r>
            <a:r>
              <a:rPr lang="en-US" sz="1700" dirty="0"/>
              <a:t>linked to specific </a:t>
            </a:r>
            <a:r>
              <a:rPr lang="en-US" sz="1700" dirty="0">
                <a:ln>
                  <a:solidFill>
                    <a:srgbClr val="22899D"/>
                  </a:solidFill>
                </a:ln>
                <a:solidFill>
                  <a:srgbClr val="22899D"/>
                </a:solidFill>
              </a:rPr>
              <a:t>resources</a:t>
            </a:r>
            <a:r>
              <a:rPr lang="en-US" sz="1700" dirty="0"/>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extBox 6"/>
          <p:cNvSpPr/>
          <p:nvPr/>
        </p:nvSpPr>
        <p:spPr>
          <a:xfrm flipH="1">
            <a:off x="-399011" y="-31929"/>
            <a:ext cx="373611"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7200">
                <a:ln w="10160">
                  <a:solidFill>
                    <a:srgbClr val="FFFFFF"/>
                  </a:solidFill>
                </a:ln>
                <a:solidFill>
                  <a:srgbClr val="FFFFFF"/>
                </a:solidFill>
                <a:effectLst>
                  <a:outerShdw blurRad="38100" dist="32000" dir="5400000" rotWithShape="0">
                    <a:srgbClr val="000000">
                      <a:alpha val="30000"/>
                    </a:srgbClr>
                  </a:outerShdw>
                </a:effectLst>
                <a:latin typeface="Arial"/>
                <a:ea typeface="Arial"/>
                <a:cs typeface="Arial"/>
                <a:sym typeface="Arial"/>
              </a:defRPr>
            </a:pPr>
            <a:endParaRPr dirty="0"/>
          </a:p>
        </p:txBody>
      </p:sp>
      <p:pic>
        <p:nvPicPr>
          <p:cNvPr id="361" name="Picture 5" descr="Picture 5"/>
          <p:cNvPicPr>
            <a:picLocks noChangeAspect="1"/>
          </p:cNvPicPr>
          <p:nvPr/>
        </p:nvPicPr>
        <p:blipFill>
          <a:blip r:embed="rId2">
            <a:extLst/>
          </a:blip>
          <a:stretch>
            <a:fillRect/>
          </a:stretch>
        </p:blipFill>
        <p:spPr>
          <a:xfrm>
            <a:off x="268278" y="6000922"/>
            <a:ext cx="2794742" cy="662625"/>
          </a:xfrm>
          <a:prstGeom prst="rect">
            <a:avLst/>
          </a:prstGeom>
          <a:ln w="12700">
            <a:miter lim="400000"/>
          </a:ln>
        </p:spPr>
      </p:pic>
      <p:pic>
        <p:nvPicPr>
          <p:cNvPr id="5" name="Picture 4">
            <a:extLst>
              <a:ext uri="{FF2B5EF4-FFF2-40B4-BE49-F238E27FC236}">
                <a16:creationId xmlns:a16="http://schemas.microsoft.com/office/drawing/2014/main" xmlns="" id="{980669B3-3AD1-4A68-ABC5-C83ACEAF66AE}"/>
              </a:ext>
            </a:extLst>
          </p:cNvPr>
          <p:cNvPicPr>
            <a:picLocks noChangeAspect="1"/>
          </p:cNvPicPr>
          <p:nvPr/>
        </p:nvPicPr>
        <p:blipFill>
          <a:blip r:embed="rId3"/>
          <a:stretch>
            <a:fillRect/>
          </a:stretch>
        </p:blipFill>
        <p:spPr>
          <a:xfrm>
            <a:off x="457200" y="1341107"/>
            <a:ext cx="6857859" cy="3850445"/>
          </a:xfrm>
          <a:prstGeom prst="rect">
            <a:avLst/>
          </a:prstGeom>
          <a:ln>
            <a:noFill/>
          </a:ln>
          <a:effectLst>
            <a:outerShdw blurRad="225425" dist="50800" dir="5220000" algn="ctr">
              <a:srgbClr val="000000">
                <a:alpha val="33000"/>
              </a:srgbClr>
            </a:outerShdw>
          </a:effectLst>
        </p:spPr>
      </p:pic>
      <p:sp>
        <p:nvSpPr>
          <p:cNvPr id="8" name="Title 1">
            <a:extLst>
              <a:ext uri="{FF2B5EF4-FFF2-40B4-BE49-F238E27FC236}">
                <a16:creationId xmlns:a16="http://schemas.microsoft.com/office/drawing/2014/main" xmlns="" id="{324B032D-53C5-4E87-849D-F25FFF10F1F5}"/>
              </a:ext>
            </a:extLst>
          </p:cNvPr>
          <p:cNvSpPr>
            <a:spLocks noGrp="1"/>
          </p:cNvSpPr>
          <p:nvPr>
            <p:ph type="title"/>
          </p:nvPr>
        </p:nvSpPr>
        <p:spPr>
          <a:xfrm>
            <a:off x="457200" y="274639"/>
            <a:ext cx="8229600" cy="777414"/>
          </a:xfrm>
          <a:prstGeom prst="rect">
            <a:avLst/>
          </a:pr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2700000" scaled="1"/>
            <a:tileRect/>
          </a:gradFill>
          <a:ln w="9525">
            <a:solidFill>
              <a:srgbClr val="22899D"/>
            </a:solidFill>
            <a:round/>
          </a:ln>
          <a:effectLst>
            <a:outerShdw blurRad="38100" dist="20000" dir="5400000" rotWithShape="0">
              <a:srgbClr val="000000">
                <a:alpha val="38000"/>
              </a:srgbClr>
            </a:outerShdw>
          </a:effectLst>
        </p:spPr>
        <p:txBody>
          <a:bodyPr>
            <a:noAutofit/>
          </a:bodyPr>
          <a:lstStyle>
            <a:lvl1pPr>
              <a:defRPr b="1">
                <a:solidFill>
                  <a:srgbClr val="000000"/>
                </a:solidFill>
              </a:defRPr>
            </a:lvl1pPr>
          </a:lstStyle>
          <a:p>
            <a:pPr>
              <a:defRPr sz="2500" b="1"/>
            </a:pPr>
            <a:r>
              <a:rPr lang="en-US" sz="2800" dirty="0"/>
              <a:t>Sign Up to Access the Self-Assessment Activities</a:t>
            </a:r>
            <a:endParaRPr sz="2600" dirty="0"/>
          </a:p>
        </p:txBody>
      </p:sp>
      <p:graphicFrame>
        <p:nvGraphicFramePr>
          <p:cNvPr id="10" name="Diagram 9">
            <a:extLst>
              <a:ext uri="{FF2B5EF4-FFF2-40B4-BE49-F238E27FC236}">
                <a16:creationId xmlns:a16="http://schemas.microsoft.com/office/drawing/2014/main" xmlns="" id="{8445D5EE-5B33-4492-8F45-BDCEF124E3BD}"/>
              </a:ext>
            </a:extLst>
          </p:cNvPr>
          <p:cNvGraphicFramePr/>
          <p:nvPr>
            <p:extLst>
              <p:ext uri="{D42A27DB-BD31-4B8C-83A1-F6EECF244321}">
                <p14:modId xmlns:p14="http://schemas.microsoft.com/office/powerpoint/2010/main" val="2442988316"/>
              </p:ext>
            </p:extLst>
          </p:nvPr>
        </p:nvGraphicFramePr>
        <p:xfrm>
          <a:off x="4690554" y="1931918"/>
          <a:ext cx="3858595" cy="44948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TextBox 6"/>
          <p:cNvSpPr/>
          <p:nvPr/>
        </p:nvSpPr>
        <p:spPr>
          <a:xfrm flipH="1">
            <a:off x="-631767" y="103594"/>
            <a:ext cx="593667"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7200">
                <a:ln w="10160">
                  <a:solidFill>
                    <a:srgbClr val="808080"/>
                  </a:solidFill>
                </a:ln>
                <a:solidFill>
                  <a:srgbClr val="FFFFFF"/>
                </a:solidFill>
                <a:effectLst>
                  <a:outerShdw blurRad="38100" dist="32000" dir="5400000" rotWithShape="0">
                    <a:srgbClr val="000000">
                      <a:alpha val="30000"/>
                    </a:srgbClr>
                  </a:outerShdw>
                </a:effectLst>
                <a:latin typeface="Arial"/>
                <a:ea typeface="Arial"/>
                <a:cs typeface="Arial"/>
                <a:sym typeface="Arial"/>
              </a:defRPr>
            </a:pPr>
            <a:endParaRPr dirty="0"/>
          </a:p>
        </p:txBody>
      </p:sp>
      <p:pic>
        <p:nvPicPr>
          <p:cNvPr id="10" name="Picture 9" descr="Screen Shot 2016-11-27 at 4.01.10 PM.png">
            <a:extLst>
              <a:ext uri="{FF2B5EF4-FFF2-40B4-BE49-F238E27FC236}">
                <a16:creationId xmlns:a16="http://schemas.microsoft.com/office/drawing/2014/main" xmlns="" id="{F295F38E-F3D1-46EE-AEB8-3ABF1689A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46415">
            <a:off x="1363176" y="2936561"/>
            <a:ext cx="7086600" cy="6435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10" descr="Screen Shot 2016-11-27 at 4.01.34 PM.png">
            <a:extLst>
              <a:ext uri="{FF2B5EF4-FFF2-40B4-BE49-F238E27FC236}">
                <a16:creationId xmlns:a16="http://schemas.microsoft.com/office/drawing/2014/main" xmlns="" id="{A01BCADF-E3F4-47F4-9CE4-9C0993D58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787" y="3710506"/>
            <a:ext cx="7086600" cy="7459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Title 1">
            <a:extLst>
              <a:ext uri="{FF2B5EF4-FFF2-40B4-BE49-F238E27FC236}">
                <a16:creationId xmlns:a16="http://schemas.microsoft.com/office/drawing/2014/main" xmlns="" id="{82A6E053-16F2-4408-AC11-84DC04F3CF89}"/>
              </a:ext>
            </a:extLst>
          </p:cNvPr>
          <p:cNvSpPr>
            <a:spLocks noGrp="1"/>
          </p:cNvSpPr>
          <p:nvPr>
            <p:ph type="title"/>
          </p:nvPr>
        </p:nvSpPr>
        <p:spPr>
          <a:xfrm>
            <a:off x="333699" y="274639"/>
            <a:ext cx="8485836" cy="777414"/>
          </a:xfrm>
          <a:prstGeom prst="rect">
            <a:avLst/>
          </a:pr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2700000" scaled="1"/>
            <a:tileRect/>
          </a:gradFill>
          <a:ln w="9525">
            <a:solidFill>
              <a:srgbClr val="22899D"/>
            </a:solidFill>
            <a:round/>
          </a:ln>
          <a:effectLst>
            <a:outerShdw blurRad="38100" dist="20000" dir="5400000" rotWithShape="0">
              <a:srgbClr val="000000">
                <a:alpha val="38000"/>
              </a:srgbClr>
            </a:outerShdw>
          </a:effectLst>
        </p:spPr>
        <p:txBody>
          <a:bodyPr>
            <a:noAutofit/>
          </a:bodyPr>
          <a:lstStyle>
            <a:lvl1pPr>
              <a:defRPr b="1">
                <a:solidFill>
                  <a:srgbClr val="000000"/>
                </a:solidFill>
              </a:defRPr>
            </a:lvl1pPr>
          </a:lstStyle>
          <a:p>
            <a:pPr>
              <a:defRPr sz="2900" b="1"/>
            </a:pPr>
            <a:r>
              <a:rPr lang="en-US" sz="2700" dirty="0"/>
              <a:t>Federation</a:t>
            </a:r>
            <a:r>
              <a:rPr lang="en-US" sz="1800" dirty="0"/>
              <a:t> </a:t>
            </a:r>
            <a:r>
              <a:rPr lang="en-US" sz="2700" dirty="0"/>
              <a:t>Has</a:t>
            </a:r>
            <a:r>
              <a:rPr lang="en-US" sz="1800" dirty="0"/>
              <a:t> </a:t>
            </a:r>
            <a:r>
              <a:rPr lang="en-US" sz="2700" dirty="0"/>
              <a:t>a</a:t>
            </a:r>
            <a:r>
              <a:rPr lang="en-US" sz="1800" dirty="0"/>
              <a:t> </a:t>
            </a:r>
            <a:r>
              <a:rPr lang="en-US" sz="2700" dirty="0"/>
              <a:t>Database</a:t>
            </a:r>
            <a:r>
              <a:rPr lang="en-US" sz="1800" dirty="0"/>
              <a:t> </a:t>
            </a:r>
            <a:r>
              <a:rPr lang="en-US" sz="2700" dirty="0"/>
              <a:t>of</a:t>
            </a:r>
            <a:r>
              <a:rPr lang="en-US" sz="1800" dirty="0"/>
              <a:t> </a:t>
            </a:r>
            <a:r>
              <a:rPr lang="en-US" sz="2700" dirty="0"/>
              <a:t>Online</a:t>
            </a:r>
            <a:r>
              <a:rPr lang="en-US" sz="1800" dirty="0"/>
              <a:t> </a:t>
            </a:r>
            <a:r>
              <a:rPr lang="en-US" sz="2700" dirty="0"/>
              <a:t>Community Resources</a:t>
            </a:r>
          </a:p>
        </p:txBody>
      </p:sp>
      <p:graphicFrame>
        <p:nvGraphicFramePr>
          <p:cNvPr id="4" name="Diagram 3">
            <a:extLst>
              <a:ext uri="{FF2B5EF4-FFF2-40B4-BE49-F238E27FC236}">
                <a16:creationId xmlns:a16="http://schemas.microsoft.com/office/drawing/2014/main" xmlns="" id="{7BAAC375-824E-4A89-8E4D-ED84F910772C}"/>
              </a:ext>
            </a:extLst>
          </p:cNvPr>
          <p:cNvGraphicFramePr/>
          <p:nvPr>
            <p:extLst/>
          </p:nvPr>
        </p:nvGraphicFramePr>
        <p:xfrm>
          <a:off x="1618519" y="857141"/>
          <a:ext cx="5906962" cy="23005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91" name="Picture 7" descr="Picture 7"/>
          <p:cNvPicPr>
            <a:picLocks noChangeAspect="1"/>
          </p:cNvPicPr>
          <p:nvPr/>
        </p:nvPicPr>
        <p:blipFill>
          <a:blip r:embed="rId9">
            <a:extLst/>
          </a:blip>
          <a:stretch>
            <a:fillRect/>
          </a:stretch>
        </p:blipFill>
        <p:spPr>
          <a:xfrm>
            <a:off x="6781800" y="6208333"/>
            <a:ext cx="2209800" cy="523937"/>
          </a:xfrm>
          <a:prstGeom prst="rect">
            <a:avLst/>
          </a:prstGeom>
          <a:ln w="12700">
            <a:miter lim="400000"/>
          </a:ln>
        </p:spPr>
      </p:pic>
      <p:sp>
        <p:nvSpPr>
          <p:cNvPr id="5" name="TextBox 4">
            <a:extLst>
              <a:ext uri="{FF2B5EF4-FFF2-40B4-BE49-F238E27FC236}">
                <a16:creationId xmlns:a16="http://schemas.microsoft.com/office/drawing/2014/main" xmlns="" id="{8AD32C8A-F2A0-4B57-98FE-4012327BA7B2}"/>
              </a:ext>
            </a:extLst>
          </p:cNvPr>
          <p:cNvSpPr txBox="1"/>
          <p:nvPr/>
        </p:nvSpPr>
        <p:spPr>
          <a:xfrm>
            <a:off x="772357" y="4669924"/>
            <a:ext cx="4296794" cy="1908213"/>
          </a:xfrm>
          <a:prstGeom prst="rect">
            <a:avLst/>
          </a:prstGeom>
          <a:noFill/>
          <a:ln w="57150" cap="flat">
            <a:solidFill>
              <a:schemeClr val="accent5">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b="1" dirty="0"/>
              <a:t>An Inclusive Community…</a:t>
            </a:r>
          </a:p>
          <a:p>
            <a:r>
              <a:rPr lang="en-US" sz="1400" dirty="0"/>
              <a:t>Is a stronger community. Jews with disabilities and their families have needs that are universal to all families. Advancing this ideal of disability inclusion requires the active involvement of those already involved as well as those outside the disability community. While this quest is universal, Jewish tools, values and traditions provide teachable moments and lessons to advance inclusion</a:t>
            </a:r>
            <a:r>
              <a:rPr lang="en-US" sz="1600" dirty="0"/>
              <a:t>. </a:t>
            </a:r>
          </a:p>
        </p:txBody>
      </p:sp>
    </p:spTree>
    <p:extLst>
      <p:ext uri="{BB962C8B-B14F-4D97-AF65-F5344CB8AC3E}">
        <p14:creationId xmlns:p14="http://schemas.microsoft.com/office/powerpoint/2010/main" val="4262533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F29F3EA-4E08-4EC4-B4E0-4E877CB2A0C8}"/>
              </a:ext>
            </a:extLst>
          </p:cNvPr>
          <p:cNvGrpSpPr/>
          <p:nvPr/>
        </p:nvGrpSpPr>
        <p:grpSpPr>
          <a:xfrm>
            <a:off x="1564830" y="1384347"/>
            <a:ext cx="6673648" cy="8780583"/>
            <a:chOff x="3387114" y="1647540"/>
            <a:chExt cx="2787760" cy="3905962"/>
          </a:xfrm>
        </p:grpSpPr>
        <p:sp>
          <p:nvSpPr>
            <p:cNvPr id="4" name="Freeform: Shape 3">
              <a:extLst>
                <a:ext uri="{FF2B5EF4-FFF2-40B4-BE49-F238E27FC236}">
                  <a16:creationId xmlns:a16="http://schemas.microsoft.com/office/drawing/2014/main" xmlns="" id="{71A43CB3-2EFE-42B2-9EA5-419880F92797}"/>
                </a:ext>
              </a:extLst>
            </p:cNvPr>
            <p:cNvSpPr/>
            <p:nvPr/>
          </p:nvSpPr>
          <p:spPr>
            <a:xfrm>
              <a:off x="4616517" y="1647540"/>
              <a:ext cx="673709" cy="774378"/>
            </a:xfrm>
            <a:custGeom>
              <a:avLst/>
              <a:gdLst>
                <a:gd name="connsiteX0" fmla="*/ 0 w 774378"/>
                <a:gd name="connsiteY0" fmla="*/ 336854 h 673708"/>
                <a:gd name="connsiteX1" fmla="*/ 168427 w 774378"/>
                <a:gd name="connsiteY1" fmla="*/ 0 h 673708"/>
                <a:gd name="connsiteX2" fmla="*/ 605951 w 774378"/>
                <a:gd name="connsiteY2" fmla="*/ 0 h 673708"/>
                <a:gd name="connsiteX3" fmla="*/ 774378 w 774378"/>
                <a:gd name="connsiteY3" fmla="*/ 336854 h 673708"/>
                <a:gd name="connsiteX4" fmla="*/ 605951 w 774378"/>
                <a:gd name="connsiteY4" fmla="*/ 673708 h 673708"/>
                <a:gd name="connsiteX5" fmla="*/ 168427 w 774378"/>
                <a:gd name="connsiteY5" fmla="*/ 673708 h 673708"/>
                <a:gd name="connsiteX6" fmla="*/ 0 w 774378"/>
                <a:gd name="connsiteY6" fmla="*/ 336854 h 67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378" h="673708">
                  <a:moveTo>
                    <a:pt x="387189" y="0"/>
                  </a:moveTo>
                  <a:lnTo>
                    <a:pt x="774378" y="146531"/>
                  </a:lnTo>
                  <a:lnTo>
                    <a:pt x="774378" y="527177"/>
                  </a:lnTo>
                  <a:lnTo>
                    <a:pt x="387189" y="673708"/>
                  </a:lnTo>
                  <a:lnTo>
                    <a:pt x="0" y="527177"/>
                  </a:lnTo>
                  <a:lnTo>
                    <a:pt x="0" y="146531"/>
                  </a:lnTo>
                  <a:lnTo>
                    <a:pt x="387189" y="0"/>
                  </a:lnTo>
                  <a:close/>
                </a:path>
              </a:pathLst>
            </a:custGeom>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txBody>
            <a:bodyPr spcFirstLastPara="0" vert="horz" wrap="square" lIns="165946" tIns="181634" rIns="165947" bIns="181634" numCol="1" spcCol="1270" anchor="ctr" anchorCtr="0">
              <a:noAutofit/>
            </a:bodyPr>
            <a:lstStyle/>
            <a:p>
              <a:pPr marL="0" lvl="0" indent="0" algn="ctr" defTabSz="711200">
                <a:lnSpc>
                  <a:spcPct val="90000"/>
                </a:lnSpc>
                <a:spcBef>
                  <a:spcPct val="0"/>
                </a:spcBef>
                <a:spcAft>
                  <a:spcPct val="35000"/>
                </a:spcAft>
                <a:buNone/>
              </a:pPr>
              <a:r>
                <a:rPr lang="en-US" b="1" kern="1200" dirty="0"/>
                <a:t>Professionals</a:t>
              </a:r>
            </a:p>
          </p:txBody>
        </p:sp>
        <p:sp>
          <p:nvSpPr>
            <p:cNvPr id="5" name="Rectangle 4">
              <a:extLst>
                <a:ext uri="{FF2B5EF4-FFF2-40B4-BE49-F238E27FC236}">
                  <a16:creationId xmlns:a16="http://schemas.microsoft.com/office/drawing/2014/main" xmlns="" id="{2556077A-6D37-424B-A8C5-DD8F6A8297E3}"/>
                </a:ext>
              </a:extLst>
            </p:cNvPr>
            <p:cNvSpPr/>
            <p:nvPr/>
          </p:nvSpPr>
          <p:spPr>
            <a:xfrm>
              <a:off x="5310669" y="1802416"/>
              <a:ext cx="864205" cy="4646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xmlns="" id="{5AA11E87-04F5-4889-9982-1746F955F43E}"/>
                </a:ext>
              </a:extLst>
            </p:cNvPr>
            <p:cNvSpPr/>
            <p:nvPr/>
          </p:nvSpPr>
          <p:spPr>
            <a:xfrm>
              <a:off x="3888911" y="1647540"/>
              <a:ext cx="673708" cy="774378"/>
            </a:xfrm>
            <a:custGeom>
              <a:avLst/>
              <a:gdLst>
                <a:gd name="connsiteX0" fmla="*/ 0 w 774378"/>
                <a:gd name="connsiteY0" fmla="*/ 336854 h 673708"/>
                <a:gd name="connsiteX1" fmla="*/ 168427 w 774378"/>
                <a:gd name="connsiteY1" fmla="*/ 0 h 673708"/>
                <a:gd name="connsiteX2" fmla="*/ 605951 w 774378"/>
                <a:gd name="connsiteY2" fmla="*/ 0 h 673708"/>
                <a:gd name="connsiteX3" fmla="*/ 774378 w 774378"/>
                <a:gd name="connsiteY3" fmla="*/ 336854 h 673708"/>
                <a:gd name="connsiteX4" fmla="*/ 605951 w 774378"/>
                <a:gd name="connsiteY4" fmla="*/ 673708 h 673708"/>
                <a:gd name="connsiteX5" fmla="*/ 168427 w 774378"/>
                <a:gd name="connsiteY5" fmla="*/ 673708 h 673708"/>
                <a:gd name="connsiteX6" fmla="*/ 0 w 774378"/>
                <a:gd name="connsiteY6" fmla="*/ 336854 h 67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378" h="673708">
                  <a:moveTo>
                    <a:pt x="387189" y="0"/>
                  </a:moveTo>
                  <a:lnTo>
                    <a:pt x="774378" y="146531"/>
                  </a:lnTo>
                  <a:lnTo>
                    <a:pt x="774378" y="527177"/>
                  </a:lnTo>
                  <a:lnTo>
                    <a:pt x="387189" y="673708"/>
                  </a:lnTo>
                  <a:lnTo>
                    <a:pt x="0" y="527177"/>
                  </a:lnTo>
                  <a:lnTo>
                    <a:pt x="0" y="146531"/>
                  </a:lnTo>
                  <a:lnTo>
                    <a:pt x="387189" y="0"/>
                  </a:lnTo>
                  <a:close/>
                </a:path>
              </a:pathLst>
            </a:custGeom>
          </p:spPr>
          <p:style>
            <a:lnRef idx="2">
              <a:schemeClr val="lt1">
                <a:hueOff val="0"/>
                <a:satOff val="0"/>
                <a:lumOff val="0"/>
                <a:alphaOff val="0"/>
              </a:schemeClr>
            </a:lnRef>
            <a:fillRef idx="1">
              <a:schemeClr val="accent5">
                <a:shade val="50000"/>
                <a:hueOff val="42162"/>
                <a:satOff val="-933"/>
                <a:lumOff val="6998"/>
                <a:alphaOff val="0"/>
              </a:schemeClr>
            </a:fillRef>
            <a:effectRef idx="0">
              <a:schemeClr val="accent5">
                <a:shade val="50000"/>
                <a:hueOff val="42162"/>
                <a:satOff val="-933"/>
                <a:lumOff val="6998"/>
                <a:alphaOff val="0"/>
              </a:schemeClr>
            </a:effectRef>
            <a:fontRef idx="minor">
              <a:schemeClr val="lt1"/>
            </a:fontRef>
          </p:style>
          <p:txBody>
            <a:bodyPr spcFirstLastPara="0" vert="horz" wrap="square" lIns="104986" tIns="120674" rIns="104986" bIns="120674" numCol="1" spcCol="1270" anchor="ctr" anchorCtr="0">
              <a:noAutofit/>
            </a:bodyPr>
            <a:lstStyle/>
            <a:p>
              <a:pPr lvl="0" algn="ctr" defTabSz="1600200">
                <a:lnSpc>
                  <a:spcPct val="90000"/>
                </a:lnSpc>
                <a:spcBef>
                  <a:spcPct val="0"/>
                </a:spcBef>
                <a:spcAft>
                  <a:spcPct val="35000"/>
                </a:spcAft>
              </a:pPr>
              <a:r>
                <a:rPr lang="en-US" b="1" kern="1200" dirty="0"/>
                <a:t>Clergy</a:t>
              </a:r>
              <a:endParaRPr lang="en-US" sz="1600" b="1" kern="1200" dirty="0"/>
            </a:p>
          </p:txBody>
        </p:sp>
        <p:sp>
          <p:nvSpPr>
            <p:cNvPr id="8" name="Freeform: Shape 7">
              <a:extLst>
                <a:ext uri="{FF2B5EF4-FFF2-40B4-BE49-F238E27FC236}">
                  <a16:creationId xmlns:a16="http://schemas.microsoft.com/office/drawing/2014/main" xmlns="" id="{5C2C3D8C-A9A0-4F71-94E7-529D3A85BDB6}"/>
                </a:ext>
              </a:extLst>
            </p:cNvPr>
            <p:cNvSpPr/>
            <p:nvPr/>
          </p:nvSpPr>
          <p:spPr>
            <a:xfrm>
              <a:off x="4251320" y="2304832"/>
              <a:ext cx="673708" cy="774378"/>
            </a:xfrm>
            <a:custGeom>
              <a:avLst/>
              <a:gdLst>
                <a:gd name="connsiteX0" fmla="*/ 0 w 774378"/>
                <a:gd name="connsiteY0" fmla="*/ 336854 h 673708"/>
                <a:gd name="connsiteX1" fmla="*/ 168427 w 774378"/>
                <a:gd name="connsiteY1" fmla="*/ 0 h 673708"/>
                <a:gd name="connsiteX2" fmla="*/ 605951 w 774378"/>
                <a:gd name="connsiteY2" fmla="*/ 0 h 673708"/>
                <a:gd name="connsiteX3" fmla="*/ 774378 w 774378"/>
                <a:gd name="connsiteY3" fmla="*/ 336854 h 673708"/>
                <a:gd name="connsiteX4" fmla="*/ 605951 w 774378"/>
                <a:gd name="connsiteY4" fmla="*/ 673708 h 673708"/>
                <a:gd name="connsiteX5" fmla="*/ 168427 w 774378"/>
                <a:gd name="connsiteY5" fmla="*/ 673708 h 673708"/>
                <a:gd name="connsiteX6" fmla="*/ 0 w 774378"/>
                <a:gd name="connsiteY6" fmla="*/ 336854 h 67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378" h="673708">
                  <a:moveTo>
                    <a:pt x="387189" y="0"/>
                  </a:moveTo>
                  <a:lnTo>
                    <a:pt x="774378" y="146531"/>
                  </a:lnTo>
                  <a:lnTo>
                    <a:pt x="774378" y="527177"/>
                  </a:lnTo>
                  <a:lnTo>
                    <a:pt x="387189" y="673708"/>
                  </a:lnTo>
                  <a:lnTo>
                    <a:pt x="0" y="527177"/>
                  </a:lnTo>
                  <a:lnTo>
                    <a:pt x="0" y="146531"/>
                  </a:lnTo>
                  <a:lnTo>
                    <a:pt x="387189" y="0"/>
                  </a:lnTo>
                  <a:close/>
                </a:path>
              </a:pathLst>
            </a:custGeom>
          </p:spPr>
          <p:style>
            <a:lnRef idx="2">
              <a:schemeClr val="lt1">
                <a:hueOff val="0"/>
                <a:satOff val="0"/>
                <a:lumOff val="0"/>
                <a:alphaOff val="0"/>
              </a:schemeClr>
            </a:lnRef>
            <a:fillRef idx="1">
              <a:schemeClr val="accent5">
                <a:shade val="50000"/>
                <a:hueOff val="84324"/>
                <a:satOff val="-1865"/>
                <a:lumOff val="13996"/>
                <a:alphaOff val="0"/>
              </a:schemeClr>
            </a:fillRef>
            <a:effectRef idx="0">
              <a:schemeClr val="accent5">
                <a:shade val="50000"/>
                <a:hueOff val="84324"/>
                <a:satOff val="-1865"/>
                <a:lumOff val="13996"/>
                <a:alphaOff val="0"/>
              </a:schemeClr>
            </a:effectRef>
            <a:fontRef idx="minor">
              <a:schemeClr val="lt1"/>
            </a:fontRef>
          </p:style>
          <p:txBody>
            <a:bodyPr spcFirstLastPara="0" vert="horz" wrap="square" lIns="165946" tIns="181634" rIns="165946" bIns="181634" numCol="1" spcCol="1270" anchor="ctr" anchorCtr="0">
              <a:noAutofit/>
            </a:bodyPr>
            <a:lstStyle/>
            <a:p>
              <a:pPr marL="0" lvl="0" indent="0" algn="ctr" defTabSz="711200">
                <a:lnSpc>
                  <a:spcPct val="90000"/>
                </a:lnSpc>
                <a:spcBef>
                  <a:spcPct val="0"/>
                </a:spcBef>
                <a:spcAft>
                  <a:spcPct val="35000"/>
                </a:spcAft>
                <a:buSzPct val="100000"/>
                <a:buFont typeface="Arial"/>
                <a:buNone/>
              </a:pPr>
              <a:r>
                <a:rPr lang="en-US" b="1" kern="1200" dirty="0"/>
                <a:t>Department chairs</a:t>
              </a:r>
            </a:p>
          </p:txBody>
        </p:sp>
        <p:sp>
          <p:nvSpPr>
            <p:cNvPr id="9" name="Rectangle 8">
              <a:extLst>
                <a:ext uri="{FF2B5EF4-FFF2-40B4-BE49-F238E27FC236}">
                  <a16:creationId xmlns:a16="http://schemas.microsoft.com/office/drawing/2014/main" xmlns="" id="{4968C13C-67E1-49D1-B014-E8A21CB797B2}"/>
                </a:ext>
              </a:extLst>
            </p:cNvPr>
            <p:cNvSpPr/>
            <p:nvPr/>
          </p:nvSpPr>
          <p:spPr>
            <a:xfrm>
              <a:off x="3387114" y="2459708"/>
              <a:ext cx="836328" cy="4646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xmlns="" id="{D45EB01A-16DB-42A7-ABD3-6BEC61A8ED8E}"/>
                </a:ext>
              </a:extLst>
            </p:cNvPr>
            <p:cNvSpPr/>
            <p:nvPr/>
          </p:nvSpPr>
          <p:spPr>
            <a:xfrm>
              <a:off x="4978926" y="2304832"/>
              <a:ext cx="673708" cy="774378"/>
            </a:xfrm>
            <a:custGeom>
              <a:avLst/>
              <a:gdLst>
                <a:gd name="connsiteX0" fmla="*/ 0 w 774378"/>
                <a:gd name="connsiteY0" fmla="*/ 336854 h 673708"/>
                <a:gd name="connsiteX1" fmla="*/ 168427 w 774378"/>
                <a:gd name="connsiteY1" fmla="*/ 0 h 673708"/>
                <a:gd name="connsiteX2" fmla="*/ 605951 w 774378"/>
                <a:gd name="connsiteY2" fmla="*/ 0 h 673708"/>
                <a:gd name="connsiteX3" fmla="*/ 774378 w 774378"/>
                <a:gd name="connsiteY3" fmla="*/ 336854 h 673708"/>
                <a:gd name="connsiteX4" fmla="*/ 605951 w 774378"/>
                <a:gd name="connsiteY4" fmla="*/ 673708 h 673708"/>
                <a:gd name="connsiteX5" fmla="*/ 168427 w 774378"/>
                <a:gd name="connsiteY5" fmla="*/ 673708 h 673708"/>
                <a:gd name="connsiteX6" fmla="*/ 0 w 774378"/>
                <a:gd name="connsiteY6" fmla="*/ 336854 h 67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378" h="673708">
                  <a:moveTo>
                    <a:pt x="387189" y="0"/>
                  </a:moveTo>
                  <a:lnTo>
                    <a:pt x="774378" y="146531"/>
                  </a:lnTo>
                  <a:lnTo>
                    <a:pt x="774378" y="527177"/>
                  </a:lnTo>
                  <a:lnTo>
                    <a:pt x="387189" y="673708"/>
                  </a:lnTo>
                  <a:lnTo>
                    <a:pt x="0" y="527177"/>
                  </a:lnTo>
                  <a:lnTo>
                    <a:pt x="0" y="146531"/>
                  </a:lnTo>
                  <a:lnTo>
                    <a:pt x="387189" y="0"/>
                  </a:lnTo>
                  <a:close/>
                </a:path>
              </a:pathLst>
            </a:custGeom>
          </p:spPr>
          <p:style>
            <a:lnRef idx="2">
              <a:schemeClr val="lt1">
                <a:hueOff val="0"/>
                <a:satOff val="0"/>
                <a:lumOff val="0"/>
                <a:alphaOff val="0"/>
              </a:schemeClr>
            </a:lnRef>
            <a:fillRef idx="1">
              <a:schemeClr val="accent5">
                <a:shade val="50000"/>
                <a:hueOff val="126486"/>
                <a:satOff val="-2798"/>
                <a:lumOff val="20993"/>
                <a:alphaOff val="0"/>
              </a:schemeClr>
            </a:fillRef>
            <a:effectRef idx="0">
              <a:schemeClr val="accent5">
                <a:shade val="50000"/>
                <a:hueOff val="126486"/>
                <a:satOff val="-2798"/>
                <a:lumOff val="20993"/>
                <a:alphaOff val="0"/>
              </a:schemeClr>
            </a:effectRef>
            <a:fontRef idx="minor">
              <a:schemeClr val="lt1"/>
            </a:fontRef>
          </p:style>
          <p:txBody>
            <a:bodyPr spcFirstLastPara="0" vert="horz" wrap="square" lIns="104986" tIns="120674" rIns="104986" bIns="120674" numCol="1" spcCol="1270" anchor="ctr" anchorCtr="0">
              <a:noAutofit/>
            </a:bodyPr>
            <a:lstStyle/>
            <a:p>
              <a:pPr algn="ctr" defTabSz="1600200">
                <a:lnSpc>
                  <a:spcPct val="90000"/>
                </a:lnSpc>
                <a:spcBef>
                  <a:spcPct val="0"/>
                </a:spcBef>
                <a:spcAft>
                  <a:spcPct val="35000"/>
                </a:spcAft>
              </a:pPr>
              <a:r>
                <a:rPr lang="en-US" b="1" kern="1200" dirty="0"/>
                <a:t>Those not yet involved</a:t>
              </a:r>
            </a:p>
          </p:txBody>
        </p:sp>
        <p:sp>
          <p:nvSpPr>
            <p:cNvPr id="11" name="Freeform: Shape 10">
              <a:extLst>
                <a:ext uri="{FF2B5EF4-FFF2-40B4-BE49-F238E27FC236}">
                  <a16:creationId xmlns:a16="http://schemas.microsoft.com/office/drawing/2014/main" xmlns="" id="{69068F5D-F8DF-48AF-A045-FB7B8AFE0A17}"/>
                </a:ext>
              </a:extLst>
            </p:cNvPr>
            <p:cNvSpPr/>
            <p:nvPr/>
          </p:nvSpPr>
          <p:spPr>
            <a:xfrm>
              <a:off x="4616517" y="2962124"/>
              <a:ext cx="673708" cy="774378"/>
            </a:xfrm>
            <a:custGeom>
              <a:avLst/>
              <a:gdLst>
                <a:gd name="connsiteX0" fmla="*/ 0 w 774378"/>
                <a:gd name="connsiteY0" fmla="*/ 336854 h 673708"/>
                <a:gd name="connsiteX1" fmla="*/ 168427 w 774378"/>
                <a:gd name="connsiteY1" fmla="*/ 0 h 673708"/>
                <a:gd name="connsiteX2" fmla="*/ 605951 w 774378"/>
                <a:gd name="connsiteY2" fmla="*/ 0 h 673708"/>
                <a:gd name="connsiteX3" fmla="*/ 774378 w 774378"/>
                <a:gd name="connsiteY3" fmla="*/ 336854 h 673708"/>
                <a:gd name="connsiteX4" fmla="*/ 605951 w 774378"/>
                <a:gd name="connsiteY4" fmla="*/ 673708 h 673708"/>
                <a:gd name="connsiteX5" fmla="*/ 168427 w 774378"/>
                <a:gd name="connsiteY5" fmla="*/ 673708 h 673708"/>
                <a:gd name="connsiteX6" fmla="*/ 0 w 774378"/>
                <a:gd name="connsiteY6" fmla="*/ 336854 h 67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378" h="673708">
                  <a:moveTo>
                    <a:pt x="387189" y="0"/>
                  </a:moveTo>
                  <a:lnTo>
                    <a:pt x="774378" y="146531"/>
                  </a:lnTo>
                  <a:lnTo>
                    <a:pt x="774378" y="527177"/>
                  </a:lnTo>
                  <a:lnTo>
                    <a:pt x="387189" y="673708"/>
                  </a:lnTo>
                  <a:lnTo>
                    <a:pt x="0" y="527177"/>
                  </a:lnTo>
                  <a:lnTo>
                    <a:pt x="0" y="146531"/>
                  </a:lnTo>
                  <a:lnTo>
                    <a:pt x="387189" y="0"/>
                  </a:lnTo>
                  <a:close/>
                </a:path>
              </a:pathLst>
            </a:custGeom>
          </p:spPr>
          <p:style>
            <a:lnRef idx="2">
              <a:schemeClr val="lt1">
                <a:hueOff val="0"/>
                <a:satOff val="0"/>
                <a:lumOff val="0"/>
                <a:alphaOff val="0"/>
              </a:schemeClr>
            </a:lnRef>
            <a:fillRef idx="1">
              <a:schemeClr val="accent5">
                <a:shade val="50000"/>
                <a:hueOff val="168648"/>
                <a:satOff val="-3730"/>
                <a:lumOff val="27991"/>
                <a:alphaOff val="0"/>
              </a:schemeClr>
            </a:fillRef>
            <a:effectRef idx="0">
              <a:schemeClr val="accent5">
                <a:shade val="50000"/>
                <a:hueOff val="168648"/>
                <a:satOff val="-3730"/>
                <a:lumOff val="27991"/>
                <a:alphaOff val="0"/>
              </a:schemeClr>
            </a:effectRef>
            <a:fontRef idx="minor">
              <a:schemeClr val="lt1"/>
            </a:fontRef>
          </p:style>
          <p:txBody>
            <a:bodyPr spcFirstLastPara="0" vert="horz" wrap="square" lIns="165946" tIns="181634" rIns="165946" bIns="181634" numCol="1" spcCol="1270" anchor="ctr" anchorCtr="0">
              <a:noAutofit/>
            </a:bodyPr>
            <a:lstStyle/>
            <a:p>
              <a:pPr marL="0" lvl="0" indent="0" algn="ctr" defTabSz="711200">
                <a:lnSpc>
                  <a:spcPct val="90000"/>
                </a:lnSpc>
                <a:spcBef>
                  <a:spcPct val="0"/>
                </a:spcBef>
                <a:spcAft>
                  <a:spcPct val="35000"/>
                </a:spcAft>
                <a:buNone/>
              </a:pPr>
              <a:r>
                <a:rPr lang="en-US" b="1" kern="1200" dirty="0"/>
                <a:t>Lay leaders </a:t>
              </a:r>
            </a:p>
          </p:txBody>
        </p:sp>
        <p:sp>
          <p:nvSpPr>
            <p:cNvPr id="12" name="Rectangle 11">
              <a:extLst>
                <a:ext uri="{FF2B5EF4-FFF2-40B4-BE49-F238E27FC236}">
                  <a16:creationId xmlns:a16="http://schemas.microsoft.com/office/drawing/2014/main" xmlns="" id="{3204AD68-2D10-4972-834F-5E2A6A9F7E19}"/>
                </a:ext>
              </a:extLst>
            </p:cNvPr>
            <p:cNvSpPr/>
            <p:nvPr/>
          </p:nvSpPr>
          <p:spPr>
            <a:xfrm>
              <a:off x="5310669" y="3117000"/>
              <a:ext cx="864205" cy="4646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xmlns="" id="{42068326-8614-474D-B6A9-C602BC671B17}"/>
                </a:ext>
              </a:extLst>
            </p:cNvPr>
            <p:cNvSpPr/>
            <p:nvPr/>
          </p:nvSpPr>
          <p:spPr>
            <a:xfrm>
              <a:off x="3888911" y="2962124"/>
              <a:ext cx="673708" cy="774378"/>
            </a:xfrm>
            <a:custGeom>
              <a:avLst/>
              <a:gdLst>
                <a:gd name="connsiteX0" fmla="*/ 0 w 774378"/>
                <a:gd name="connsiteY0" fmla="*/ 336854 h 673708"/>
                <a:gd name="connsiteX1" fmla="*/ 168427 w 774378"/>
                <a:gd name="connsiteY1" fmla="*/ 0 h 673708"/>
                <a:gd name="connsiteX2" fmla="*/ 605951 w 774378"/>
                <a:gd name="connsiteY2" fmla="*/ 0 h 673708"/>
                <a:gd name="connsiteX3" fmla="*/ 774378 w 774378"/>
                <a:gd name="connsiteY3" fmla="*/ 336854 h 673708"/>
                <a:gd name="connsiteX4" fmla="*/ 605951 w 774378"/>
                <a:gd name="connsiteY4" fmla="*/ 673708 h 673708"/>
                <a:gd name="connsiteX5" fmla="*/ 168427 w 774378"/>
                <a:gd name="connsiteY5" fmla="*/ 673708 h 673708"/>
                <a:gd name="connsiteX6" fmla="*/ 0 w 774378"/>
                <a:gd name="connsiteY6" fmla="*/ 336854 h 67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378" h="673708">
                  <a:moveTo>
                    <a:pt x="387189" y="0"/>
                  </a:moveTo>
                  <a:lnTo>
                    <a:pt x="774378" y="146531"/>
                  </a:lnTo>
                  <a:lnTo>
                    <a:pt x="774378" y="527177"/>
                  </a:lnTo>
                  <a:lnTo>
                    <a:pt x="387189" y="673708"/>
                  </a:lnTo>
                  <a:lnTo>
                    <a:pt x="0" y="527177"/>
                  </a:lnTo>
                  <a:lnTo>
                    <a:pt x="0" y="146531"/>
                  </a:lnTo>
                  <a:lnTo>
                    <a:pt x="387189" y="0"/>
                  </a:lnTo>
                  <a:close/>
                </a:path>
              </a:pathLst>
            </a:custGeom>
          </p:spPr>
          <p:style>
            <a:lnRef idx="2">
              <a:schemeClr val="lt1">
                <a:hueOff val="0"/>
                <a:satOff val="0"/>
                <a:lumOff val="0"/>
                <a:alphaOff val="0"/>
              </a:schemeClr>
            </a:lnRef>
            <a:fillRef idx="1">
              <a:schemeClr val="accent5">
                <a:shade val="50000"/>
                <a:hueOff val="210810"/>
                <a:satOff val="-4663"/>
                <a:lumOff val="34989"/>
                <a:alphaOff val="0"/>
              </a:schemeClr>
            </a:fillRef>
            <a:effectRef idx="0">
              <a:schemeClr val="accent5">
                <a:shade val="50000"/>
                <a:hueOff val="210810"/>
                <a:satOff val="-4663"/>
                <a:lumOff val="34989"/>
                <a:alphaOff val="0"/>
              </a:schemeClr>
            </a:effectRef>
            <a:fontRef idx="minor">
              <a:schemeClr val="lt1"/>
            </a:fontRef>
          </p:style>
          <p:txBody>
            <a:bodyPr spcFirstLastPara="0" vert="horz" wrap="square" lIns="104986" tIns="120674" rIns="104986" bIns="120674" numCol="1" spcCol="1270" anchor="ctr" anchorCtr="0">
              <a:noAutofit/>
            </a:bodyPr>
            <a:lstStyle/>
            <a:p>
              <a:pPr algn="ctr" defTabSz="1600200">
                <a:lnSpc>
                  <a:spcPct val="90000"/>
                </a:lnSpc>
                <a:spcBef>
                  <a:spcPct val="0"/>
                </a:spcBef>
                <a:spcAft>
                  <a:spcPct val="35000"/>
                </a:spcAft>
              </a:pPr>
              <a:r>
                <a:rPr lang="en-US" b="1" kern="1200" dirty="0"/>
                <a:t>Individuals with disabilities</a:t>
              </a:r>
            </a:p>
          </p:txBody>
        </p:sp>
        <p:sp>
          <p:nvSpPr>
            <p:cNvPr id="15" name="Rectangle 14">
              <a:extLst>
                <a:ext uri="{FF2B5EF4-FFF2-40B4-BE49-F238E27FC236}">
                  <a16:creationId xmlns:a16="http://schemas.microsoft.com/office/drawing/2014/main" xmlns="" id="{5368E6B7-146D-4272-BF85-02B35204B132}"/>
                </a:ext>
              </a:extLst>
            </p:cNvPr>
            <p:cNvSpPr/>
            <p:nvPr/>
          </p:nvSpPr>
          <p:spPr>
            <a:xfrm>
              <a:off x="3387114" y="3774292"/>
              <a:ext cx="836328" cy="4646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a:extLst>
                <a:ext uri="{FF2B5EF4-FFF2-40B4-BE49-F238E27FC236}">
                  <a16:creationId xmlns:a16="http://schemas.microsoft.com/office/drawing/2014/main" xmlns="" id="{8C343F3F-B2FD-4D50-BDBF-2CD2E6DB6754}"/>
                </a:ext>
              </a:extLst>
            </p:cNvPr>
            <p:cNvSpPr/>
            <p:nvPr/>
          </p:nvSpPr>
          <p:spPr>
            <a:xfrm>
              <a:off x="5310669" y="4431584"/>
              <a:ext cx="864205" cy="4646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Freeform: Shape 18">
              <a:extLst>
                <a:ext uri="{FF2B5EF4-FFF2-40B4-BE49-F238E27FC236}">
                  <a16:creationId xmlns:a16="http://schemas.microsoft.com/office/drawing/2014/main" xmlns="" id="{2F0AC9A1-DAE9-4D0A-8733-16F9363F32AB}"/>
                </a:ext>
              </a:extLst>
            </p:cNvPr>
            <p:cNvSpPr/>
            <p:nvPr/>
          </p:nvSpPr>
          <p:spPr>
            <a:xfrm>
              <a:off x="3531613" y="2304831"/>
              <a:ext cx="673708" cy="774378"/>
            </a:xfrm>
            <a:custGeom>
              <a:avLst/>
              <a:gdLst>
                <a:gd name="connsiteX0" fmla="*/ 0 w 774378"/>
                <a:gd name="connsiteY0" fmla="*/ 336854 h 673708"/>
                <a:gd name="connsiteX1" fmla="*/ 168427 w 774378"/>
                <a:gd name="connsiteY1" fmla="*/ 0 h 673708"/>
                <a:gd name="connsiteX2" fmla="*/ 605951 w 774378"/>
                <a:gd name="connsiteY2" fmla="*/ 0 h 673708"/>
                <a:gd name="connsiteX3" fmla="*/ 774378 w 774378"/>
                <a:gd name="connsiteY3" fmla="*/ 336854 h 673708"/>
                <a:gd name="connsiteX4" fmla="*/ 605951 w 774378"/>
                <a:gd name="connsiteY4" fmla="*/ 673708 h 673708"/>
                <a:gd name="connsiteX5" fmla="*/ 168427 w 774378"/>
                <a:gd name="connsiteY5" fmla="*/ 673708 h 673708"/>
                <a:gd name="connsiteX6" fmla="*/ 0 w 774378"/>
                <a:gd name="connsiteY6" fmla="*/ 336854 h 67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378" h="673708">
                  <a:moveTo>
                    <a:pt x="387189" y="0"/>
                  </a:moveTo>
                  <a:lnTo>
                    <a:pt x="774378" y="146531"/>
                  </a:lnTo>
                  <a:lnTo>
                    <a:pt x="774378" y="527177"/>
                  </a:lnTo>
                  <a:lnTo>
                    <a:pt x="387189" y="673708"/>
                  </a:lnTo>
                  <a:lnTo>
                    <a:pt x="0" y="527177"/>
                  </a:lnTo>
                  <a:lnTo>
                    <a:pt x="0" y="146531"/>
                  </a:lnTo>
                  <a:lnTo>
                    <a:pt x="387189" y="0"/>
                  </a:lnTo>
                  <a:close/>
                </a:path>
              </a:pathLst>
            </a:custGeom>
          </p:spPr>
          <p:style>
            <a:lnRef idx="2">
              <a:schemeClr val="lt1">
                <a:hueOff val="0"/>
                <a:satOff val="0"/>
                <a:lumOff val="0"/>
                <a:alphaOff val="0"/>
              </a:schemeClr>
            </a:lnRef>
            <a:fillRef idx="1">
              <a:schemeClr val="accent5">
                <a:shade val="50000"/>
                <a:hueOff val="126486"/>
                <a:satOff val="-2798"/>
                <a:lumOff val="20993"/>
                <a:alphaOff val="0"/>
              </a:schemeClr>
            </a:fillRef>
            <a:effectRef idx="0">
              <a:schemeClr val="accent5">
                <a:shade val="50000"/>
                <a:hueOff val="126486"/>
                <a:satOff val="-2798"/>
                <a:lumOff val="20993"/>
                <a:alphaOff val="0"/>
              </a:schemeClr>
            </a:effectRef>
            <a:fontRef idx="minor">
              <a:schemeClr val="lt1"/>
            </a:fontRef>
          </p:style>
          <p:txBody>
            <a:bodyPr spcFirstLastPara="0" vert="horz" wrap="square" lIns="104986" tIns="120674" rIns="104986" bIns="120674" numCol="1" spcCol="1270" anchor="ctr" anchorCtr="0">
              <a:noAutofit/>
            </a:bodyPr>
            <a:lstStyle/>
            <a:p>
              <a:pPr marL="0" lvl="0" indent="0" algn="ctr" defTabSz="1600200">
                <a:lnSpc>
                  <a:spcPct val="90000"/>
                </a:lnSpc>
                <a:spcBef>
                  <a:spcPct val="0"/>
                </a:spcBef>
                <a:spcAft>
                  <a:spcPct val="35000"/>
                </a:spcAft>
                <a:buNone/>
              </a:pPr>
              <a:r>
                <a:rPr lang="en-US" b="1" kern="1200" dirty="0"/>
                <a:t>Parents</a:t>
              </a:r>
              <a:endParaRPr lang="en-US" sz="1600" b="1" kern="1200" dirty="0"/>
            </a:p>
          </p:txBody>
        </p:sp>
        <p:sp>
          <p:nvSpPr>
            <p:cNvPr id="21" name="Rectangle 20">
              <a:extLst>
                <a:ext uri="{FF2B5EF4-FFF2-40B4-BE49-F238E27FC236}">
                  <a16:creationId xmlns:a16="http://schemas.microsoft.com/office/drawing/2014/main" xmlns="" id="{23E0C4E2-82FD-4F50-8BB8-E273481BCEF1}"/>
                </a:ext>
              </a:extLst>
            </p:cNvPr>
            <p:cNvSpPr/>
            <p:nvPr/>
          </p:nvSpPr>
          <p:spPr>
            <a:xfrm>
              <a:off x="3387114" y="5088876"/>
              <a:ext cx="836328" cy="4646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7" name="Title 1">
            <a:extLst>
              <a:ext uri="{FF2B5EF4-FFF2-40B4-BE49-F238E27FC236}">
                <a16:creationId xmlns:a16="http://schemas.microsoft.com/office/drawing/2014/main" xmlns="" id="{45D3E208-BA1B-4950-B08D-1A27D26DF0B4}"/>
              </a:ext>
            </a:extLst>
          </p:cNvPr>
          <p:cNvSpPr>
            <a:spLocks noGrp="1"/>
          </p:cNvSpPr>
          <p:nvPr>
            <p:ph type="title"/>
          </p:nvPr>
        </p:nvSpPr>
        <p:spPr>
          <a:xfrm>
            <a:off x="333699" y="274639"/>
            <a:ext cx="8485836" cy="777414"/>
          </a:xfrm>
          <a:prstGeom prst="rect">
            <a:avLst/>
          </a:pr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2700000" scaled="1"/>
            <a:tileRect/>
          </a:gradFill>
          <a:ln w="9525">
            <a:solidFill>
              <a:srgbClr val="22899D"/>
            </a:solidFill>
            <a:round/>
          </a:ln>
          <a:effectLst>
            <a:outerShdw blurRad="38100" dist="20000" dir="5400000" rotWithShape="0">
              <a:srgbClr val="000000">
                <a:alpha val="38000"/>
              </a:srgbClr>
            </a:outerShdw>
          </a:effectLst>
        </p:spPr>
        <p:txBody>
          <a:bodyPr>
            <a:noAutofit/>
          </a:bodyPr>
          <a:lstStyle>
            <a:lvl1pPr>
              <a:defRPr b="1">
                <a:solidFill>
                  <a:srgbClr val="000000"/>
                </a:solidFill>
              </a:defRPr>
            </a:lvl1pPr>
          </a:lstStyle>
          <a:p>
            <a:pPr>
              <a:lnSpc>
                <a:spcPct val="150000"/>
              </a:lnSpc>
              <a:defRPr sz="2900" b="1">
                <a:solidFill>
                  <a:srgbClr val="FFFFFF"/>
                </a:solidFill>
              </a:defRPr>
            </a:pPr>
            <a:r>
              <a:rPr lang="en-US" sz="3200" dirty="0">
                <a:solidFill>
                  <a:schemeClr val="tx1"/>
                </a:solidFill>
              </a:rPr>
              <a:t>Who should use the Toolkit?</a:t>
            </a:r>
            <a:endParaRPr lang="en-US" sz="3600" dirty="0">
              <a:solidFill>
                <a:schemeClr val="tx1"/>
              </a:solidFill>
            </a:endParaRPr>
          </a:p>
        </p:txBody>
      </p:sp>
      <p:pic>
        <p:nvPicPr>
          <p:cNvPr id="27" name="Picture 5" descr="Picture 5">
            <a:extLst>
              <a:ext uri="{FF2B5EF4-FFF2-40B4-BE49-F238E27FC236}">
                <a16:creationId xmlns:a16="http://schemas.microsoft.com/office/drawing/2014/main" xmlns="" id="{BC303ABB-0B56-499D-96F1-532D0D4D425A}"/>
              </a:ext>
            </a:extLst>
          </p:cNvPr>
          <p:cNvPicPr>
            <a:picLocks noChangeAspect="1"/>
          </p:cNvPicPr>
          <p:nvPr/>
        </p:nvPicPr>
        <p:blipFill>
          <a:blip r:embed="rId2">
            <a:extLst/>
          </a:blip>
          <a:stretch>
            <a:fillRect/>
          </a:stretch>
        </p:blipFill>
        <p:spPr>
          <a:xfrm>
            <a:off x="268278" y="6000922"/>
            <a:ext cx="2794742" cy="6626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 name="Title 1">
            <a:extLst>
              <a:ext uri="{FF2B5EF4-FFF2-40B4-BE49-F238E27FC236}">
                <a16:creationId xmlns:a16="http://schemas.microsoft.com/office/drawing/2014/main" xmlns="" id="{342E8EA6-532D-4824-9829-5BF49859F94F}"/>
              </a:ext>
            </a:extLst>
          </p:cNvPr>
          <p:cNvSpPr>
            <a:spLocks noGrp="1"/>
          </p:cNvSpPr>
          <p:nvPr>
            <p:ph type="title" idx="4294967295"/>
          </p:nvPr>
        </p:nvSpPr>
        <p:spPr/>
        <p:txBody>
          <a:bodyPr/>
          <a:lstStyle/>
          <a:p>
            <a:pPr algn="r"/>
            <a:r>
              <a:rPr lang="en-US" sz="2400" b="1" dirty="0">
                <a:solidFill>
                  <a:schemeClr val="bg1"/>
                </a:solidFill>
                <a:latin typeface="Libre Baskerville" panose="020B0604020202020204" charset="0"/>
              </a:rPr>
              <a:t>Congratulations to the Ford Foundation</a:t>
            </a:r>
          </a:p>
        </p:txBody>
      </p:sp>
      <p:sp>
        <p:nvSpPr>
          <p:cNvPr id="3" name="Rectangle 2">
            <a:extLst>
              <a:ext uri="{FF2B5EF4-FFF2-40B4-BE49-F238E27FC236}">
                <a16:creationId xmlns:a16="http://schemas.microsoft.com/office/drawing/2014/main" xmlns="" id="{408461E0-2BDB-488E-A321-479486ADDBF2}"/>
              </a:ext>
            </a:extLst>
          </p:cNvPr>
          <p:cNvSpPr/>
          <p:nvPr/>
        </p:nvSpPr>
        <p:spPr>
          <a:xfrm>
            <a:off x="283845" y="3457115"/>
            <a:ext cx="8531753" cy="3785652"/>
          </a:xfrm>
          <a:prstGeom prst="rect">
            <a:avLst/>
          </a:prstGeom>
        </p:spPr>
        <p:txBody>
          <a:bodyPr wrap="square">
            <a:spAutoFit/>
          </a:bodyPr>
          <a:lstStyle/>
          <a:p>
            <a:pPr marL="285750" indent="-285750">
              <a:buFont typeface="Wingdings" panose="05000000000000000000" pitchFamily="2" charset="2"/>
              <a:buChar char="v"/>
            </a:pPr>
            <a:r>
              <a:rPr lang="en-US" sz="1600" dirty="0">
                <a:latin typeface="Libre Baskerville" panose="020B0604020202020204" charset="0"/>
              </a:rPr>
              <a:t>The Ford Foundation has recently added the disability lens to their work. They just published this brilliant piece by </a:t>
            </a:r>
            <a:r>
              <a:rPr lang="en-US" sz="1600" dirty="0" err="1">
                <a:latin typeface="Libre Baskerville" panose="020B0604020202020204" charset="0"/>
              </a:rPr>
              <a:t>Noorain</a:t>
            </a:r>
            <a:r>
              <a:rPr lang="en-US" sz="1600" dirty="0">
                <a:latin typeface="Libre Baskerville" panose="020B0604020202020204" charset="0"/>
              </a:rPr>
              <a:t> Khan on what they are doing. See:  </a:t>
            </a:r>
            <a:r>
              <a:rPr lang="en-US" sz="1600" dirty="0">
                <a:latin typeface="Libre Baskerville" panose="020B0604020202020204" charset="0"/>
                <a:hlinkClick r:id="rId3"/>
              </a:rPr>
              <a:t>https://www.fordfoundation.org/ideas/equals-change-blog/posts/why-disability-rights-are-central-to-social-justice-work-and-what-we-re-doing-about-it</a:t>
            </a:r>
            <a:r>
              <a:rPr lang="en-US" sz="1600" dirty="0">
                <a:latin typeface="Libre Baskerville" panose="020B0604020202020204" charset="0"/>
              </a:rPr>
              <a:t>  </a:t>
            </a:r>
          </a:p>
          <a:p>
            <a:pPr marL="285750" indent="-285750">
              <a:buFont typeface="Wingdings" panose="05000000000000000000" pitchFamily="2" charset="2"/>
              <a:buChar char="v"/>
            </a:pPr>
            <a:r>
              <a:rPr lang="en-US" sz="1600" dirty="0">
                <a:latin typeface="Libre Baskerville" panose="020B0604020202020204" charset="0"/>
              </a:rPr>
              <a:t>Additionally, Ford’s CEO Darren Walker spoke extensively on why this impacts other funders as well: </a:t>
            </a:r>
            <a:r>
              <a:rPr lang="en-US" sz="1600" dirty="0">
                <a:latin typeface="Libre Baskerville" panose="020B0604020202020204" charset="0"/>
                <a:hlinkClick r:id="rId4"/>
              </a:rPr>
              <a:t>https://www.pscp.tv/w/1yoJMMnyQywJQ?t=192</a:t>
            </a:r>
            <a:r>
              <a:rPr lang="en-US" sz="1600" dirty="0">
                <a:latin typeface="Libre Baskerville" panose="020B0604020202020204" charset="0"/>
              </a:rPr>
              <a:t>.</a:t>
            </a:r>
          </a:p>
          <a:p>
            <a:pPr marL="285750" indent="-285750">
              <a:buFont typeface="Wingdings" panose="05000000000000000000" pitchFamily="2" charset="2"/>
              <a:buChar char="v"/>
            </a:pPr>
            <a:r>
              <a:rPr lang="en-US" sz="1600" dirty="0">
                <a:latin typeface="Libre Baskerville" panose="020B0604020202020204" charset="0"/>
              </a:rPr>
              <a:t>Here was Darren Walker’s original letter: </a:t>
            </a:r>
            <a:r>
              <a:rPr lang="en-US" sz="1600" dirty="0">
                <a:latin typeface="Libre Baskerville" panose="020B0604020202020204" charset="0"/>
                <a:hlinkClick r:id="rId5"/>
              </a:rPr>
              <a:t>https://www.fordfoundation.org/ideas/equals-change-blog/posts/ignorance-is-the-enemy-within-on-the-power-of-our-privilege-and-the-privilege-of-our-power</a:t>
            </a:r>
            <a:endParaRPr lang="en-US" sz="1600" dirty="0">
              <a:latin typeface="Libre Baskerville" panose="020B0604020202020204" charset="0"/>
            </a:endParaRPr>
          </a:p>
          <a:p>
            <a:pPr marL="285750" indent="-285750">
              <a:buFont typeface="Wingdings" panose="05000000000000000000" pitchFamily="2" charset="2"/>
              <a:buChar char="v"/>
            </a:pPr>
            <a:r>
              <a:rPr lang="en-US" sz="1600" dirty="0">
                <a:latin typeface="Libre Baskerville" panose="020B0604020202020204" charset="0"/>
              </a:rPr>
              <a:t>This is the response of the co-authors of the Americans with Disabilities </a:t>
            </a:r>
            <a:r>
              <a:rPr lang="en-US" sz="1600" dirty="0" err="1">
                <a:latin typeface="Libre Baskerville" panose="020B0604020202020204" charset="0"/>
              </a:rPr>
              <a:t>Act:</a:t>
            </a:r>
            <a:r>
              <a:rPr lang="en-US" sz="1600" dirty="0" err="1">
                <a:latin typeface="Libre Baskerville" panose="020B0604020202020204" charset="0"/>
                <a:hlinkClick r:id="rId6"/>
              </a:rPr>
              <a:t>http</a:t>
            </a:r>
            <a:r>
              <a:rPr lang="en-US" sz="1600" dirty="0">
                <a:latin typeface="Libre Baskerville" panose="020B0604020202020204" charset="0"/>
                <a:hlinkClick r:id="rId6"/>
              </a:rPr>
              <a:t>://www.mnialive.com/articles/ford-s-push-on-disability-rights-should-be-a-model-for-philanthropy</a:t>
            </a:r>
            <a:endParaRPr lang="en-US" sz="1600" dirty="0">
              <a:latin typeface="Libre Baskerville" panose="020B0604020202020204" charset="0"/>
            </a:endParaRPr>
          </a:p>
          <a:p>
            <a:pPr marL="285750" indent="-285750">
              <a:buFont typeface="Wingdings" panose="05000000000000000000" pitchFamily="2" charset="2"/>
              <a:buChar char="v"/>
            </a:pPr>
            <a:r>
              <a:rPr lang="en-US" sz="1600" dirty="0">
                <a:latin typeface="Libre Baskerville" panose="020B0604020202020204" charset="0"/>
              </a:rPr>
              <a:t>Watch the Darren Walker-Sen. Tom Harkin interview on YouTube: </a:t>
            </a:r>
            <a:r>
              <a:rPr lang="en-US" sz="1600" dirty="0">
                <a:latin typeface="Libre Baskerville" panose="020B0604020202020204" charset="0"/>
                <a:hlinkClick r:id="rId7"/>
              </a:rPr>
              <a:t>http://bit.ly/2zrgFpE</a:t>
            </a:r>
            <a:r>
              <a:rPr lang="en-US" sz="1600" dirty="0">
                <a:latin typeface="Libre Baskerville" panose="020B0604020202020204" charset="0"/>
              </a:rPr>
              <a:t> </a:t>
            </a:r>
          </a:p>
          <a:p>
            <a:pPr marL="285750" indent="-285750">
              <a:buFont typeface="Wingdings" panose="05000000000000000000" pitchFamily="2" charset="2"/>
              <a:buChar char="v"/>
            </a:pPr>
            <a:endParaRPr lang="en-US" sz="1600" dirty="0">
              <a:latin typeface="Libre Baskerville" panose="020B0604020202020204" charset="0"/>
              <a:ea typeface="Times New Roman" panose="02020603050405020304" pitchFamily="18" charset="0"/>
            </a:endParaRPr>
          </a:p>
          <a:p>
            <a:pPr marL="285750" indent="-285750">
              <a:buFont typeface="Wingdings" panose="05000000000000000000" pitchFamily="2" charset="2"/>
              <a:buChar char="v"/>
            </a:pPr>
            <a:endParaRPr lang="en-US" sz="1600" dirty="0">
              <a:latin typeface="Libre Baskerville" panose="020B0604020202020204" charset="0"/>
              <a:ea typeface="Times New Roman" panose="02020603050405020304" pitchFamily="18" charset="0"/>
            </a:endParaRPr>
          </a:p>
        </p:txBody>
      </p:sp>
      <p:pic>
        <p:nvPicPr>
          <p:cNvPr id="1026" name="Picture 2" descr="Ford Foundation Logo">
            <a:extLst>
              <a:ext uri="{FF2B5EF4-FFF2-40B4-BE49-F238E27FC236}">
                <a16:creationId xmlns:a16="http://schemas.microsoft.com/office/drawing/2014/main" xmlns="" id="{993E0470-AA18-4133-9267-AA95F6074C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235" y="1328519"/>
            <a:ext cx="32956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9C8470E3-5EA5-40F8-B4ED-564ABB40E0B6}"/>
              </a:ext>
            </a:extLst>
          </p:cNvPr>
          <p:cNvPicPr>
            <a:picLocks noChangeAspect="1"/>
          </p:cNvPicPr>
          <p:nvPr/>
        </p:nvPicPr>
        <p:blipFill>
          <a:blip r:embed="rId9"/>
          <a:stretch>
            <a:fillRect/>
          </a:stretch>
        </p:blipFill>
        <p:spPr>
          <a:xfrm>
            <a:off x="3012977" y="1896847"/>
            <a:ext cx="3100167" cy="1560268"/>
          </a:xfrm>
          <a:prstGeom prst="rect">
            <a:avLst/>
          </a:prstGeom>
        </p:spPr>
      </p:pic>
    </p:spTree>
    <p:extLst>
      <p:ext uri="{BB962C8B-B14F-4D97-AF65-F5344CB8AC3E}">
        <p14:creationId xmlns:p14="http://schemas.microsoft.com/office/powerpoint/2010/main" val="335421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5CAA5912-4567-4D2A-82AD-0B07C7F93B13}"/>
              </a:ext>
            </a:extLst>
          </p:cNvPr>
          <p:cNvSpPr/>
          <p:nvPr/>
        </p:nvSpPr>
        <p:spPr>
          <a:xfrm>
            <a:off x="716872" y="1391969"/>
            <a:ext cx="7710256" cy="1735962"/>
          </a:xfrm>
          <a:custGeom>
            <a:avLst/>
            <a:gdLst>
              <a:gd name="connsiteX0" fmla="*/ 0 w 7319480"/>
              <a:gd name="connsiteY0" fmla="*/ 0 h 1338750"/>
              <a:gd name="connsiteX1" fmla="*/ 7319480 w 7319480"/>
              <a:gd name="connsiteY1" fmla="*/ 0 h 1338750"/>
              <a:gd name="connsiteX2" fmla="*/ 7319480 w 7319480"/>
              <a:gd name="connsiteY2" fmla="*/ 1338750 h 1338750"/>
              <a:gd name="connsiteX3" fmla="*/ 0 w 7319480"/>
              <a:gd name="connsiteY3" fmla="*/ 1338750 h 1338750"/>
              <a:gd name="connsiteX4" fmla="*/ 0 w 7319480"/>
              <a:gd name="connsiteY4" fmla="*/ 0 h 133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9480" h="1338750">
                <a:moveTo>
                  <a:pt x="0" y="0"/>
                </a:moveTo>
                <a:lnTo>
                  <a:pt x="7319480" y="0"/>
                </a:lnTo>
                <a:lnTo>
                  <a:pt x="7319480" y="1338750"/>
                </a:lnTo>
                <a:lnTo>
                  <a:pt x="0" y="1338750"/>
                </a:lnTo>
                <a:lnTo>
                  <a:pt x="0" y="0"/>
                </a:lnTo>
                <a:close/>
              </a:path>
            </a:pathLst>
          </a:custGeom>
          <a:ln>
            <a:solidFill>
              <a:srgbClr val="22899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142240" numCol="1" spcCol="1270" anchor="t" anchorCtr="0">
            <a:noAutofit/>
          </a:bodyPr>
          <a:lstStyle/>
          <a:p>
            <a:pPr marL="800100" lvl="1" indent="-342900">
              <a:buSzPct val="100000"/>
              <a:buFont typeface="Arial"/>
              <a:buChar char="•"/>
              <a:defRPr sz="2400"/>
            </a:pPr>
            <a:endParaRPr lang="en-US" sz="2000" dirty="0"/>
          </a:p>
          <a:p>
            <a:pPr marL="800100" lvl="1" indent="-342900">
              <a:buSzPct val="100000"/>
              <a:buFont typeface="Arial"/>
              <a:buChar char="•"/>
              <a:defRPr sz="2400"/>
            </a:pPr>
            <a:r>
              <a:rPr lang="en-US" sz="2000" dirty="0"/>
              <a:t>Proudly celebrate your accomplishments </a:t>
            </a:r>
          </a:p>
          <a:p>
            <a:pPr marL="800100" lvl="1" indent="-342900">
              <a:buSzPct val="100000"/>
              <a:buFont typeface="Arial"/>
              <a:buChar char="•"/>
              <a:defRPr sz="2400"/>
            </a:pPr>
            <a:r>
              <a:rPr lang="en-US" sz="2000" dirty="0"/>
              <a:t>Strategically plan and implement change</a:t>
            </a:r>
          </a:p>
          <a:p>
            <a:pPr marL="800100" lvl="1" indent="-342900">
              <a:buSzPct val="100000"/>
              <a:buFont typeface="Arial"/>
              <a:buChar char="•"/>
              <a:defRPr sz="2400"/>
            </a:pPr>
            <a:r>
              <a:rPr lang="en-US" sz="2000" dirty="0"/>
              <a:t>Involve individuals with disabilities  </a:t>
            </a:r>
          </a:p>
          <a:p>
            <a:pPr marL="800100" lvl="1" indent="-342900">
              <a:buSzPct val="100000"/>
              <a:buFont typeface="Arial"/>
              <a:buChar char="•"/>
              <a:defRPr sz="2400"/>
            </a:pPr>
            <a:r>
              <a:rPr lang="en-US" sz="2000" dirty="0"/>
              <a:t>Keep the conversations going</a:t>
            </a:r>
            <a:endParaRPr lang="en-US" sz="2000" dirty="0">
              <a:solidFill>
                <a:srgbClr val="FFFFFF"/>
              </a:solidFill>
            </a:endParaRPr>
          </a:p>
          <a:p>
            <a:pPr defTabSz="832104">
              <a:spcBef>
                <a:spcPts val="600"/>
              </a:spcBef>
              <a:defRPr sz="3094">
                <a:solidFill>
                  <a:srgbClr val="000000"/>
                </a:solidFill>
              </a:defRPr>
            </a:pPr>
            <a:endParaRPr lang="en-US" sz="2000" i="1" dirty="0"/>
          </a:p>
        </p:txBody>
      </p:sp>
      <p:sp>
        <p:nvSpPr>
          <p:cNvPr id="393" name="TextBox 6"/>
          <p:cNvSpPr/>
          <p:nvPr/>
        </p:nvSpPr>
        <p:spPr>
          <a:xfrm flipH="1">
            <a:off x="-332509" y="-152400"/>
            <a:ext cx="319809"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7200">
                <a:ln w="10160">
                  <a:solidFill>
                    <a:srgbClr val="FFFFFF"/>
                  </a:solidFill>
                </a:ln>
                <a:solidFill>
                  <a:srgbClr val="FFFFFF"/>
                </a:solidFill>
                <a:effectLst>
                  <a:outerShdw blurRad="38100" dist="32000" dir="5400000" rotWithShape="0">
                    <a:srgbClr val="000000">
                      <a:alpha val="30000"/>
                    </a:srgbClr>
                  </a:outerShdw>
                </a:effectLst>
                <a:latin typeface="Arial"/>
                <a:ea typeface="Arial"/>
                <a:cs typeface="Arial"/>
                <a:sym typeface="Arial"/>
              </a:defRPr>
            </a:pPr>
            <a:endParaRPr dirty="0"/>
          </a:p>
        </p:txBody>
      </p:sp>
      <p:pic>
        <p:nvPicPr>
          <p:cNvPr id="395" name="Picture 2" descr="Mother adnd young daughter looking at eachother while touching noses and smiling"/>
          <p:cNvPicPr>
            <a:picLocks noChangeAspect="1"/>
          </p:cNvPicPr>
          <p:nvPr/>
        </p:nvPicPr>
        <p:blipFill>
          <a:blip r:embed="rId2">
            <a:extLst/>
          </a:blip>
          <a:stretch>
            <a:fillRect/>
          </a:stretch>
        </p:blipFill>
        <p:spPr>
          <a:xfrm>
            <a:off x="177306" y="3194313"/>
            <a:ext cx="4113318" cy="2730416"/>
          </a:xfrm>
          <a:prstGeom prst="rect">
            <a:avLst/>
          </a:prstGeom>
          <a:ln w="12700">
            <a:miter lim="400000"/>
          </a:ln>
        </p:spPr>
      </p:pic>
      <p:pic>
        <p:nvPicPr>
          <p:cNvPr id="396" name="Picture 7" descr="three young women smiling"/>
          <p:cNvPicPr>
            <a:picLocks noChangeAspect="1"/>
          </p:cNvPicPr>
          <p:nvPr/>
        </p:nvPicPr>
        <p:blipFill>
          <a:blip r:embed="rId3">
            <a:extLst/>
          </a:blip>
          <a:stretch>
            <a:fillRect/>
          </a:stretch>
        </p:blipFill>
        <p:spPr>
          <a:xfrm>
            <a:off x="4704734" y="3181199"/>
            <a:ext cx="4115295" cy="2743530"/>
          </a:xfrm>
          <a:prstGeom prst="rect">
            <a:avLst/>
          </a:prstGeom>
          <a:ln w="12700">
            <a:miter lim="400000"/>
          </a:ln>
        </p:spPr>
      </p:pic>
      <p:pic>
        <p:nvPicPr>
          <p:cNvPr id="398" name="Picture 8" descr="Picture 8"/>
          <p:cNvPicPr>
            <a:picLocks noChangeAspect="1"/>
          </p:cNvPicPr>
          <p:nvPr/>
        </p:nvPicPr>
        <p:blipFill>
          <a:blip r:embed="rId4">
            <a:extLst/>
          </a:blip>
          <a:stretch>
            <a:fillRect/>
          </a:stretch>
        </p:blipFill>
        <p:spPr>
          <a:xfrm>
            <a:off x="6430319" y="6075726"/>
            <a:ext cx="2479905" cy="587978"/>
          </a:xfrm>
          <a:prstGeom prst="rect">
            <a:avLst/>
          </a:prstGeom>
          <a:ln w="12700">
            <a:miter lim="400000"/>
          </a:ln>
        </p:spPr>
      </p:pic>
      <p:graphicFrame>
        <p:nvGraphicFramePr>
          <p:cNvPr id="2" name="Diagram 1">
            <a:extLst>
              <a:ext uri="{FF2B5EF4-FFF2-40B4-BE49-F238E27FC236}">
                <a16:creationId xmlns:a16="http://schemas.microsoft.com/office/drawing/2014/main" xmlns="" id="{0F5E4FDA-CD2F-4255-BDED-5350CF6768EE}"/>
              </a:ext>
            </a:extLst>
          </p:cNvPr>
          <p:cNvGraphicFramePr/>
          <p:nvPr>
            <p:extLst>
              <p:ext uri="{D42A27DB-BD31-4B8C-83A1-F6EECF244321}">
                <p14:modId xmlns:p14="http://schemas.microsoft.com/office/powerpoint/2010/main" val="484551048"/>
              </p:ext>
            </p:extLst>
          </p:nvPr>
        </p:nvGraphicFramePr>
        <p:xfrm>
          <a:off x="1170113" y="1099459"/>
          <a:ext cx="6803774" cy="5319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itle 1">
            <a:extLst>
              <a:ext uri="{FF2B5EF4-FFF2-40B4-BE49-F238E27FC236}">
                <a16:creationId xmlns:a16="http://schemas.microsoft.com/office/drawing/2014/main" xmlns="" id="{9F968CAD-B5A6-4BAC-94AA-CCB1BB7FB4D0}"/>
              </a:ext>
            </a:extLst>
          </p:cNvPr>
          <p:cNvSpPr>
            <a:spLocks noGrp="1"/>
          </p:cNvSpPr>
          <p:nvPr>
            <p:ph type="title"/>
          </p:nvPr>
        </p:nvSpPr>
        <p:spPr>
          <a:xfrm>
            <a:off x="329082" y="206193"/>
            <a:ext cx="8485836" cy="777414"/>
          </a:xfrm>
          <a:prstGeom prst="rect">
            <a:avLst/>
          </a:pr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2700000" scaled="1"/>
            <a:tileRect/>
          </a:gradFill>
          <a:ln w="9525">
            <a:solidFill>
              <a:srgbClr val="22899D"/>
            </a:solidFill>
            <a:round/>
          </a:ln>
          <a:effectLst>
            <a:outerShdw blurRad="38100" dist="20000" dir="5400000" rotWithShape="0">
              <a:srgbClr val="000000">
                <a:alpha val="38000"/>
              </a:srgbClr>
            </a:outerShdw>
          </a:effectLst>
        </p:spPr>
        <p:txBody>
          <a:bodyPr>
            <a:noAutofit/>
          </a:bodyPr>
          <a:lstStyle>
            <a:lvl1pPr>
              <a:defRPr b="1">
                <a:solidFill>
                  <a:srgbClr val="000000"/>
                </a:solidFill>
              </a:defRPr>
            </a:lvl1pPr>
          </a:lstStyle>
          <a:p>
            <a:pPr>
              <a:lnSpc>
                <a:spcPct val="150000"/>
              </a:lnSpc>
              <a:defRPr sz="2900" b="1">
                <a:solidFill>
                  <a:srgbClr val="FFFFFF"/>
                </a:solidFill>
              </a:defRPr>
            </a:pPr>
            <a:r>
              <a:rPr lang="en-US" sz="3200" dirty="0">
                <a:solidFill>
                  <a:schemeClr val="tx1"/>
                </a:solidFill>
              </a:rPr>
              <a:t>Working Toward Full Inclusion is a Journey</a:t>
            </a:r>
            <a:endParaRPr lang="en-US" sz="3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extBox 6"/>
          <p:cNvSpPr/>
          <p:nvPr/>
        </p:nvSpPr>
        <p:spPr>
          <a:xfrm>
            <a:off x="563697" y="1474011"/>
            <a:ext cx="8046902" cy="437042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3600">
                <a:solidFill>
                  <a:srgbClr val="FFFFFF"/>
                </a:solidFill>
              </a:defRPr>
            </a:pPr>
            <a:r>
              <a:rPr b="1" dirty="0">
                <a:solidFill>
                  <a:schemeClr val="tx1"/>
                </a:solidFill>
              </a:rPr>
              <a:t> </a:t>
            </a:r>
            <a:r>
              <a:rPr sz="2800" b="1" dirty="0">
                <a:solidFill>
                  <a:schemeClr val="tx1"/>
                </a:solidFill>
              </a:rPr>
              <a:t>Inclusion Planning Tool</a:t>
            </a:r>
            <a:r>
              <a:rPr lang="en-US" sz="2800" b="1" dirty="0">
                <a:solidFill>
                  <a:schemeClr val="tx1"/>
                </a:solidFill>
              </a:rPr>
              <a:t>kit</a:t>
            </a:r>
            <a:endParaRPr sz="2800" b="1" dirty="0">
              <a:solidFill>
                <a:schemeClr val="tx1"/>
              </a:solidFill>
            </a:endParaRPr>
          </a:p>
          <a:p>
            <a:pPr algn="ctr">
              <a:defRPr sz="2400">
                <a:solidFill>
                  <a:srgbClr val="FFFFFF"/>
                </a:solidFill>
              </a:defRPr>
            </a:pPr>
            <a:r>
              <a:rPr sz="2800" dirty="0">
                <a:solidFill>
                  <a:schemeClr val="tx1"/>
                </a:solidFill>
              </a:rPr>
              <a:t>shalomdc.org/</a:t>
            </a:r>
            <a:r>
              <a:rPr sz="2800" dirty="0" err="1">
                <a:solidFill>
                  <a:schemeClr val="tx1"/>
                </a:solidFill>
              </a:rPr>
              <a:t>inclusionplanningtool</a:t>
            </a:r>
            <a:r>
              <a:rPr lang="en-US" sz="2800" dirty="0" err="1">
                <a:solidFill>
                  <a:schemeClr val="tx1"/>
                </a:solidFill>
              </a:rPr>
              <a:t>kit</a:t>
            </a:r>
            <a:endParaRPr sz="2800" dirty="0">
              <a:solidFill>
                <a:schemeClr val="tx1"/>
              </a:solidFill>
            </a:endParaRPr>
          </a:p>
          <a:p>
            <a:pPr algn="ctr">
              <a:defRPr sz="2400">
                <a:solidFill>
                  <a:srgbClr val="FFFFFF"/>
                </a:solidFill>
              </a:defRPr>
            </a:pPr>
            <a:endParaRPr sz="2800" u="sng" dirty="0">
              <a:solidFill>
                <a:schemeClr val="tx1"/>
              </a:solidFill>
              <a:uFill>
                <a:solidFill>
                  <a:srgbClr val="0000FF"/>
                </a:solidFill>
              </a:uFill>
              <a:hlinkClick r:id="rId2"/>
            </a:endParaRPr>
          </a:p>
          <a:p>
            <a:pPr algn="ctr">
              <a:defRPr sz="2400">
                <a:solidFill>
                  <a:srgbClr val="FFFFFF"/>
                </a:solidFill>
              </a:defRPr>
            </a:pPr>
            <a:endParaRPr lang="en-US" sz="2800" dirty="0">
              <a:solidFill>
                <a:schemeClr val="tx1"/>
              </a:solidFill>
            </a:endParaRPr>
          </a:p>
          <a:p>
            <a:pPr>
              <a:defRPr sz="2400">
                <a:solidFill>
                  <a:srgbClr val="FFFFFF"/>
                </a:solidFill>
              </a:defRPr>
            </a:pPr>
            <a:endParaRPr u="sng" dirty="0">
              <a:solidFill>
                <a:schemeClr val="tx1"/>
              </a:solidFill>
              <a:uFill>
                <a:solidFill>
                  <a:srgbClr val="0000FF"/>
                </a:solidFill>
              </a:uFill>
              <a:hlinkClick r:id="rId3"/>
            </a:endParaRPr>
          </a:p>
          <a:p>
            <a:pPr>
              <a:defRPr sz="2400">
                <a:solidFill>
                  <a:srgbClr val="FFFFFF"/>
                </a:solidFill>
              </a:defRPr>
            </a:pPr>
            <a:r>
              <a:rPr dirty="0">
                <a:solidFill>
                  <a:schemeClr val="tx1"/>
                </a:solidFill>
              </a:rPr>
              <a:t>Lisa Handelman</a:t>
            </a:r>
          </a:p>
          <a:p>
            <a:pPr>
              <a:defRPr>
                <a:solidFill>
                  <a:srgbClr val="FFFFFF"/>
                </a:solidFill>
              </a:defRPr>
            </a:pPr>
            <a:endParaRPr u="sng" dirty="0">
              <a:solidFill>
                <a:schemeClr val="tx1"/>
              </a:solidFill>
              <a:uFill>
                <a:solidFill>
                  <a:srgbClr val="0000FF"/>
                </a:solidFill>
              </a:uFill>
              <a:hlinkClick r:id="rId4"/>
            </a:endParaRPr>
          </a:p>
          <a:p>
            <a:pPr algn="ctr">
              <a:defRPr sz="3600">
                <a:solidFill>
                  <a:srgbClr val="FFFFFF"/>
                </a:solidFill>
              </a:defRPr>
            </a:pPr>
            <a:r>
              <a:rPr sz="2800" b="1" dirty="0">
                <a:solidFill>
                  <a:schemeClr val="tx1"/>
                </a:solidFill>
              </a:rPr>
              <a:t>Questions?</a:t>
            </a:r>
            <a:endParaRPr lang="en-US" sz="2800" b="1" dirty="0">
              <a:solidFill>
                <a:schemeClr val="tx1"/>
              </a:solidFill>
            </a:endParaRPr>
          </a:p>
          <a:p>
            <a:pPr algn="ctr">
              <a:defRPr sz="3600">
                <a:solidFill>
                  <a:srgbClr val="FFFFFF"/>
                </a:solidFill>
              </a:defRPr>
            </a:pPr>
            <a:r>
              <a:rPr lang="en-US" sz="2800" dirty="0">
                <a:solidFill>
                  <a:schemeClr val="tx1"/>
                </a:solidFill>
              </a:rPr>
              <a:t>Lisa.Handelman@Shalomdc.org</a:t>
            </a:r>
            <a:endParaRPr lang="en-US" sz="2800" dirty="0">
              <a:solidFill>
                <a:schemeClr val="tx1"/>
              </a:solidFill>
              <a:hlinkClick r:id="rId4"/>
            </a:endParaRPr>
          </a:p>
          <a:p>
            <a:pPr algn="ctr">
              <a:defRPr sz="3600">
                <a:solidFill>
                  <a:srgbClr val="FFFFFF"/>
                </a:solidFill>
              </a:defRPr>
            </a:pPr>
            <a:endParaRPr dirty="0">
              <a:solidFill>
                <a:schemeClr val="tx1"/>
              </a:solidFill>
            </a:endParaRPr>
          </a:p>
        </p:txBody>
      </p:sp>
      <p:pic>
        <p:nvPicPr>
          <p:cNvPr id="413" name="Picture 2" descr="Picture 2"/>
          <p:cNvPicPr>
            <a:picLocks noChangeAspect="1"/>
          </p:cNvPicPr>
          <p:nvPr/>
        </p:nvPicPr>
        <p:blipFill>
          <a:blip r:embed="rId5">
            <a:extLst/>
          </a:blip>
          <a:stretch>
            <a:fillRect/>
          </a:stretch>
        </p:blipFill>
        <p:spPr>
          <a:xfrm>
            <a:off x="6858000" y="5924134"/>
            <a:ext cx="1722303" cy="579273"/>
          </a:xfrm>
          <a:prstGeom prst="rect">
            <a:avLst/>
          </a:prstGeom>
          <a:ln w="12700">
            <a:miter lim="400000"/>
          </a:ln>
        </p:spPr>
      </p:pic>
      <p:pic>
        <p:nvPicPr>
          <p:cNvPr id="414" name="Picture 7" descr="Picture 7"/>
          <p:cNvPicPr>
            <a:picLocks noChangeAspect="1"/>
          </p:cNvPicPr>
          <p:nvPr/>
        </p:nvPicPr>
        <p:blipFill>
          <a:blip r:embed="rId6">
            <a:extLst/>
          </a:blip>
          <a:stretch>
            <a:fillRect/>
          </a:stretch>
        </p:blipFill>
        <p:spPr>
          <a:xfrm>
            <a:off x="495300" y="5930900"/>
            <a:ext cx="2950301" cy="699508"/>
          </a:xfrm>
          <a:prstGeom prst="rect">
            <a:avLst/>
          </a:prstGeom>
          <a:ln w="12700">
            <a:miter lim="400000"/>
          </a:ln>
        </p:spPr>
      </p:pic>
      <p:sp>
        <p:nvSpPr>
          <p:cNvPr id="6" name="Title 1">
            <a:extLst>
              <a:ext uri="{FF2B5EF4-FFF2-40B4-BE49-F238E27FC236}">
                <a16:creationId xmlns:a16="http://schemas.microsoft.com/office/drawing/2014/main" xmlns="" id="{6394CBC7-1D1B-42E6-AFAC-D9E71D8035ED}"/>
              </a:ext>
            </a:extLst>
          </p:cNvPr>
          <p:cNvSpPr>
            <a:spLocks noGrp="1"/>
          </p:cNvSpPr>
          <p:nvPr>
            <p:ph type="title"/>
          </p:nvPr>
        </p:nvSpPr>
        <p:spPr>
          <a:xfrm>
            <a:off x="329082" y="206193"/>
            <a:ext cx="8485836" cy="1045558"/>
          </a:xfrm>
          <a:prstGeom prst="rect">
            <a:avLst/>
          </a:pr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2700000" scaled="1"/>
            <a:tileRect/>
          </a:gradFill>
          <a:ln w="9525">
            <a:solidFill>
              <a:srgbClr val="22899D"/>
            </a:solidFill>
            <a:round/>
          </a:ln>
          <a:effectLst>
            <a:outerShdw blurRad="38100" dist="20000" dir="5400000" rotWithShape="0">
              <a:srgbClr val="000000">
                <a:alpha val="38000"/>
              </a:srgbClr>
            </a:outerShdw>
          </a:effectLst>
        </p:spPr>
        <p:txBody>
          <a:bodyPr>
            <a:noAutofit/>
          </a:bodyPr>
          <a:lstStyle>
            <a:lvl1pPr>
              <a:defRPr b="1">
                <a:solidFill>
                  <a:srgbClr val="000000"/>
                </a:solidFill>
              </a:defRPr>
            </a:lvl1pPr>
          </a:lstStyle>
          <a:p>
            <a:pPr>
              <a:defRPr sz="3200" b="1">
                <a:solidFill>
                  <a:srgbClr val="FFFFFF"/>
                </a:solidFill>
              </a:defRPr>
            </a:pPr>
            <a:r>
              <a:rPr lang="en-US" dirty="0">
                <a:solidFill>
                  <a:schemeClr val="tx1"/>
                </a:solidFill>
              </a:rPr>
              <a:t>The Jewish Federation of Greater Washington is Here to Help You on Your Journey.</a:t>
            </a:r>
          </a:p>
        </p:txBody>
      </p:sp>
      <p:pic>
        <p:nvPicPr>
          <p:cNvPr id="7" name="Picture 6">
            <a:extLst>
              <a:ext uri="{FF2B5EF4-FFF2-40B4-BE49-F238E27FC236}">
                <a16:creationId xmlns:a16="http://schemas.microsoft.com/office/drawing/2014/main" xmlns="" id="{FA729CF5-1D33-469B-A78D-866B8231E416}"/>
              </a:ext>
            </a:extLst>
          </p:cNvPr>
          <p:cNvPicPr>
            <a:picLocks noChangeAspect="1"/>
          </p:cNvPicPr>
          <p:nvPr/>
        </p:nvPicPr>
        <p:blipFill rotWithShape="1">
          <a:blip r:embed="rId7">
            <a:extLst>
              <a:ext uri="{28A0092B-C50C-407E-A947-70E740481C1C}">
                <a14:useLocalDpi xmlns:a14="http://schemas.microsoft.com/office/drawing/2010/main" val="0"/>
              </a:ext>
            </a:extLst>
          </a:blip>
          <a:srcRect t="10656" r="-11037" b="15691"/>
          <a:stretch/>
        </p:blipFill>
        <p:spPr>
          <a:xfrm>
            <a:off x="495300" y="2693173"/>
            <a:ext cx="3665141" cy="1329061"/>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xmlns="" id="{63A9F32C-8170-41B2-B230-18BF8BB3BE99}"/>
              </a:ext>
            </a:extLst>
          </p:cNvPr>
          <p:cNvPicPr>
            <a:picLocks noChangeAspect="1"/>
          </p:cNvPicPr>
          <p:nvPr/>
        </p:nvPicPr>
        <p:blipFill rotWithShape="1">
          <a:blip r:embed="rId8">
            <a:extLst>
              <a:ext uri="{28A0092B-C50C-407E-A947-70E740481C1C}">
                <a14:useLocalDpi xmlns:a14="http://schemas.microsoft.com/office/drawing/2010/main" val="0"/>
              </a:ext>
            </a:extLst>
          </a:blip>
          <a:srcRect t="11218" b="24054"/>
          <a:stretch/>
        </p:blipFill>
        <p:spPr>
          <a:xfrm>
            <a:off x="4507970" y="2683635"/>
            <a:ext cx="4404290" cy="1332911"/>
          </a:xfrm>
          <a:prstGeom prst="rect">
            <a:avLst/>
          </a:prstGeom>
          <a:ln>
            <a:noFill/>
          </a:ln>
          <a:effectLst>
            <a:outerShdw blurRad="190500" algn="tl" rotWithShape="0">
              <a:srgbClr val="000000">
                <a:alpha val="70000"/>
              </a:srgbClr>
            </a:outerShdw>
          </a:effectLst>
        </p:spPr>
      </p:pic>
      <p:pic>
        <p:nvPicPr>
          <p:cNvPr id="9" name="Picture 5" descr="Picture 5">
            <a:extLst>
              <a:ext uri="{FF2B5EF4-FFF2-40B4-BE49-F238E27FC236}">
                <a16:creationId xmlns:a16="http://schemas.microsoft.com/office/drawing/2014/main" xmlns="" id="{63A119C8-7060-479C-9EFB-693A90C1A3B1}"/>
              </a:ext>
            </a:extLst>
          </p:cNvPr>
          <p:cNvPicPr>
            <a:picLocks noChangeAspect="1"/>
          </p:cNvPicPr>
          <p:nvPr/>
        </p:nvPicPr>
        <p:blipFill>
          <a:blip r:embed="rId9">
            <a:extLst/>
          </a:blip>
          <a:stretch>
            <a:fillRect/>
          </a:stretch>
        </p:blipFill>
        <p:spPr>
          <a:xfrm>
            <a:off x="268278" y="6000922"/>
            <a:ext cx="2794742" cy="6626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Shape 360"/>
          <p:cNvSpPr/>
          <p:nvPr/>
        </p:nvSpPr>
        <p:spPr>
          <a:xfrm>
            <a:off x="3076486" y="379828"/>
            <a:ext cx="5850079" cy="524372"/>
          </a:xfrm>
          <a:prstGeom prst="rect">
            <a:avLst/>
          </a:prstGeom>
          <a:noFill/>
          <a:ln>
            <a:noFill/>
          </a:ln>
        </p:spPr>
        <p:txBody>
          <a:bodyPr wrap="square" lIns="91416" tIns="45698" rIns="91416" bIns="45698" anchor="t" anchorCtr="0">
            <a:noAutofit/>
          </a:bodyPr>
          <a:lstStyle/>
          <a:p>
            <a:pPr marL="0" marR="0" lvl="0" indent="-28574" algn="r" defTabSz="914400" rtl="0" eaLnBrk="1" fontAlgn="auto" latinLnBrk="0" hangingPunct="1">
              <a:lnSpc>
                <a:spcPct val="100000"/>
              </a:lnSpc>
              <a:spcBef>
                <a:spcPts val="0"/>
              </a:spcBef>
              <a:spcAft>
                <a:spcPts val="0"/>
              </a:spcAft>
              <a:buClr>
                <a:srgbClr val="FFFFFF"/>
              </a:buClr>
              <a:buSzPct val="25000"/>
              <a:buFontTx/>
              <a:buNone/>
              <a:tabLst/>
              <a:defRPr/>
            </a:pPr>
            <a:endParaRPr kumimoji="0" lang="en-US" sz="2400" b="1" i="0" u="none" strike="noStrike" kern="0" cap="none" spc="0" normalizeH="0" baseline="0" noProof="0" dirty="0">
              <a:ln>
                <a:noFill/>
              </a:ln>
              <a:solidFill>
                <a:srgbClr val="FFFFFF"/>
              </a:solidFill>
              <a:effectLst/>
              <a:uLnTx/>
              <a:uFillTx/>
              <a:latin typeface="Libre Baskerville"/>
              <a:ea typeface="Libre Baskerville"/>
              <a:cs typeface="Libre Baskerville"/>
              <a:sym typeface="Libre Baskerville"/>
            </a:endParaRPr>
          </a:p>
        </p:txBody>
      </p:sp>
      <p:sp>
        <p:nvSpPr>
          <p:cNvPr id="361" name="Shape 361"/>
          <p:cNvSpPr txBox="1"/>
          <p:nvPr/>
        </p:nvSpPr>
        <p:spPr>
          <a:xfrm>
            <a:off x="7290" y="1295400"/>
            <a:ext cx="9042705" cy="5455778"/>
          </a:xfrm>
          <a:prstGeom prst="rect">
            <a:avLst/>
          </a:prstGeom>
          <a:noFill/>
          <a:ln>
            <a:noFill/>
          </a:ln>
        </p:spPr>
        <p:txBody>
          <a:bodyPr wrap="square" lIns="91266" tIns="45622" rIns="91266" bIns="45622" anchor="t" anchorCtr="0">
            <a:noAutofit/>
          </a:bodyPr>
          <a:lstStyle/>
          <a:p>
            <a:pPr marL="0" marR="0" lvl="0" indent="-88892" algn="ctr" defTabSz="914400" rtl="0" eaLnBrk="1" fontAlgn="auto" latinLnBrk="0" hangingPunct="1">
              <a:lnSpc>
                <a:spcPct val="90000"/>
              </a:lnSpc>
              <a:spcBef>
                <a:spcPts val="480"/>
              </a:spcBef>
              <a:spcAft>
                <a:spcPts val="0"/>
              </a:spcAft>
              <a:buClr>
                <a:srgbClr val="000000"/>
              </a:buClr>
              <a:buSzTx/>
              <a:buFontTx/>
              <a:buNone/>
              <a:tabLst/>
              <a:defRPr/>
            </a:pPr>
            <a:endParaRPr kumimoji="0" lang="en-US" sz="2400" b="1" i="0" u="none" strike="noStrike" kern="0" cap="none" spc="0" normalizeH="0" baseline="0" noProof="0" dirty="0">
              <a:ln>
                <a:noFill/>
              </a:ln>
              <a:solidFill>
                <a:schemeClr val="tx1"/>
              </a:solidFill>
              <a:effectLst/>
              <a:uLnTx/>
              <a:uFillTx/>
              <a:latin typeface="Libre Baskerville"/>
              <a:ea typeface="Libre Baskerville"/>
              <a:cs typeface="Libre Baskerville"/>
              <a:sym typeface="Libre Baskerville"/>
            </a:endParaRPr>
          </a:p>
          <a:p>
            <a:pPr marL="0" marR="0" lvl="0" indent="-88892" algn="ctr" defTabSz="914400" rtl="0" eaLnBrk="1" fontAlgn="auto" latinLnBrk="0" hangingPunct="1">
              <a:lnSpc>
                <a:spcPct val="90000"/>
              </a:lnSpc>
              <a:spcBef>
                <a:spcPts val="480"/>
              </a:spcBef>
              <a:spcAft>
                <a:spcPts val="0"/>
              </a:spcAft>
              <a:buClr>
                <a:srgbClr val="000000"/>
              </a:buClr>
              <a:buSzTx/>
              <a:buFontTx/>
              <a:buNone/>
              <a:tabLst/>
              <a:defRPr/>
            </a:pPr>
            <a:endParaRPr lang="en-US" sz="2400" b="1" dirty="0">
              <a:solidFill>
                <a:schemeClr val="tx1"/>
              </a:solidFill>
              <a:latin typeface="Libre Baskerville"/>
              <a:ea typeface="Libre Baskerville"/>
              <a:cs typeface="Libre Baskerville"/>
              <a:sym typeface="Libre Baskerville"/>
            </a:endParaRPr>
          </a:p>
          <a:p>
            <a:pPr marL="0" marR="0" lvl="0" indent="-88892" algn="ctr" defTabSz="914400" rtl="0" eaLnBrk="1" fontAlgn="auto" latinLnBrk="0" hangingPunct="1">
              <a:lnSpc>
                <a:spcPct val="90000"/>
              </a:lnSpc>
              <a:spcBef>
                <a:spcPts val="480"/>
              </a:spcBef>
              <a:spcAft>
                <a:spcPts val="0"/>
              </a:spcAft>
              <a:buClr>
                <a:srgbClr val="000000"/>
              </a:buClr>
              <a:buSzTx/>
              <a:buFontTx/>
              <a:buNone/>
              <a:tabLst/>
              <a:defRPr/>
            </a:pPr>
            <a:r>
              <a:rPr kumimoji="0" lang="en-US" sz="2400" b="1" i="0" u="none" strike="noStrike" kern="0" cap="none" spc="0" normalizeH="0" baseline="0" noProof="0" dirty="0">
                <a:ln>
                  <a:noFill/>
                </a:ln>
                <a:solidFill>
                  <a:schemeClr val="tx1"/>
                </a:solidFill>
                <a:effectLst/>
                <a:uLnTx/>
                <a:uFillTx/>
                <a:latin typeface="Libre Baskerville"/>
                <a:ea typeface="Libre Baskerville"/>
                <a:cs typeface="Libre Baskerville"/>
                <a:sym typeface="Libre Baskerville"/>
              </a:rPr>
              <a:t>THANK YOU FOR ATTENDING TODAY’S WEBINAR!</a:t>
            </a:r>
          </a:p>
          <a:p>
            <a:pPr marL="0" marR="0" lvl="0" indent="-88892" algn="l" defTabSz="914400" rtl="0" eaLnBrk="1" fontAlgn="auto" latinLnBrk="0" hangingPunct="1">
              <a:lnSpc>
                <a:spcPct val="90000"/>
              </a:lnSpc>
              <a:spcBef>
                <a:spcPts val="480"/>
              </a:spcBef>
              <a:spcAft>
                <a:spcPts val="0"/>
              </a:spcAft>
              <a:buClr>
                <a:srgbClr val="000000"/>
              </a:buClr>
              <a:buSzTx/>
              <a:buFontTx/>
              <a:buNone/>
              <a:tabLst/>
              <a:defRPr/>
            </a:pPr>
            <a:endParaRPr lang="en-US" sz="2400" b="1" dirty="0">
              <a:solidFill>
                <a:srgbClr val="000090"/>
              </a:solidFill>
              <a:latin typeface="Libre Baskerville"/>
              <a:ea typeface="Libre Baskerville"/>
              <a:cs typeface="Libre Baskerville"/>
              <a:sym typeface="Libre Baskerville"/>
            </a:endParaRPr>
          </a:p>
          <a:p>
            <a:pPr marL="0" marR="0" lvl="0" indent="-88892" algn="l" defTabSz="914400" rtl="0" eaLnBrk="1" fontAlgn="auto" latinLnBrk="0" hangingPunct="1">
              <a:lnSpc>
                <a:spcPct val="90000"/>
              </a:lnSpc>
              <a:spcBef>
                <a:spcPts val="480"/>
              </a:spcBef>
              <a:spcAft>
                <a:spcPts val="0"/>
              </a:spcAft>
              <a:buClr>
                <a:srgbClr val="000000"/>
              </a:buClr>
              <a:buSzTx/>
              <a:buFontTx/>
              <a:buNone/>
              <a:tabLst/>
              <a:defRPr/>
            </a:pPr>
            <a:endParaRPr kumimoji="0" sz="24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endParaRPr>
          </a:p>
          <a:p>
            <a:pPr marL="0" marR="0" lvl="0" indent="-17462" algn="ctr" defTabSz="914400" rtl="0" eaLnBrk="1" fontAlgn="auto" latinLnBrk="0" hangingPunct="1">
              <a:lnSpc>
                <a:spcPct val="90000"/>
              </a:lnSpc>
              <a:spcBef>
                <a:spcPts val="480"/>
              </a:spcBef>
              <a:spcAft>
                <a:spcPts val="0"/>
              </a:spcAft>
              <a:buClr>
                <a:srgbClr val="000090"/>
              </a:buClr>
              <a:buSzPct val="25000"/>
              <a:buFontTx/>
              <a:buNone/>
              <a:tabLst/>
              <a:defRPr/>
            </a:pPr>
            <a:r>
              <a:rPr kumimoji="0" lang="en-US" sz="24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rPr>
              <a:t>Jennifer Laszlo Mizrahi</a:t>
            </a:r>
          </a:p>
          <a:p>
            <a:pPr marL="0" marR="0" lvl="0" indent="-17462" algn="ctr" defTabSz="914400" rtl="0" eaLnBrk="1" fontAlgn="auto" latinLnBrk="0" hangingPunct="1">
              <a:lnSpc>
                <a:spcPct val="90000"/>
              </a:lnSpc>
              <a:spcBef>
                <a:spcPts val="480"/>
              </a:spcBef>
              <a:spcAft>
                <a:spcPts val="0"/>
              </a:spcAft>
              <a:buClr>
                <a:srgbClr val="0000FF"/>
              </a:buClr>
              <a:buSzPct val="25000"/>
              <a:buFontTx/>
              <a:buNone/>
              <a:tabLst/>
              <a:defRPr/>
            </a:pPr>
            <a:r>
              <a:rPr kumimoji="0" lang="en-US" sz="2400" b="1"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hlinkClick r:id="rId3"/>
              </a:rPr>
              <a:t>www.RespectAbility.org</a:t>
            </a:r>
          </a:p>
          <a:p>
            <a:pPr marL="0" marR="0" lvl="0" indent="-17462" algn="ctr" defTabSz="914400" rtl="0" eaLnBrk="1" fontAlgn="auto" latinLnBrk="0" hangingPunct="1">
              <a:lnSpc>
                <a:spcPct val="90000"/>
              </a:lnSpc>
              <a:spcBef>
                <a:spcPts val="480"/>
              </a:spcBef>
              <a:spcAft>
                <a:spcPts val="0"/>
              </a:spcAft>
              <a:buClr>
                <a:srgbClr val="000090"/>
              </a:buClr>
              <a:buSzPct val="25000"/>
              <a:buFontTx/>
              <a:buNone/>
              <a:tabLst/>
              <a:defRPr/>
            </a:pPr>
            <a:r>
              <a:rPr kumimoji="0" lang="en-US" sz="24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rPr>
              <a:t>Cell: (202) 365-0787</a:t>
            </a:r>
          </a:p>
          <a:p>
            <a:pPr marL="0" marR="0" lvl="0" indent="-17462" algn="ctr" defTabSz="914400" rtl="0" eaLnBrk="1" fontAlgn="auto" latinLnBrk="0" hangingPunct="1">
              <a:lnSpc>
                <a:spcPct val="90000"/>
              </a:lnSpc>
              <a:spcBef>
                <a:spcPts val="480"/>
              </a:spcBef>
              <a:spcAft>
                <a:spcPts val="0"/>
              </a:spcAft>
              <a:buClr>
                <a:srgbClr val="0000FF"/>
              </a:buClr>
              <a:buSzPct val="25000"/>
              <a:buFontTx/>
              <a:buNone/>
              <a:tabLst/>
              <a:defRPr/>
            </a:pPr>
            <a:r>
              <a:rPr kumimoji="0" lang="en-US" sz="2400" b="1"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hlinkClick r:id="rId4"/>
              </a:rPr>
              <a:t>JenniferM@RespectAbility.org</a:t>
            </a:r>
          </a:p>
          <a:p>
            <a:pPr marL="0" marR="0" lvl="0" indent="-17462" algn="ctr" defTabSz="914400" rtl="0" eaLnBrk="1" fontAlgn="auto" latinLnBrk="0" hangingPunct="1">
              <a:lnSpc>
                <a:spcPct val="90000"/>
              </a:lnSpc>
              <a:spcBef>
                <a:spcPts val="480"/>
              </a:spcBef>
              <a:spcAft>
                <a:spcPts val="0"/>
              </a:spcAft>
              <a:buClr>
                <a:srgbClr val="000090"/>
              </a:buClr>
              <a:buSzPct val="25000"/>
              <a:buFontTx/>
              <a:buNone/>
              <a:tabLst/>
              <a:defRPr/>
            </a:pPr>
            <a:r>
              <a:rPr kumimoji="0" lang="en-US" sz="24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rPr>
              <a:t>Twitter: </a:t>
            </a:r>
            <a:r>
              <a:rPr kumimoji="0" lang="en-US" sz="2400" b="1"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hlinkClick r:id="rId5"/>
              </a:rPr>
              <a:t>@</a:t>
            </a:r>
            <a:r>
              <a:rPr kumimoji="0" lang="en-US" sz="2400" b="1" i="0" u="sng" strike="noStrike" kern="0" cap="none" spc="0" normalizeH="0" baseline="0" noProof="0" dirty="0" err="1">
                <a:ln>
                  <a:noFill/>
                </a:ln>
                <a:solidFill>
                  <a:srgbClr val="0000FF"/>
                </a:solidFill>
                <a:effectLst/>
                <a:uLnTx/>
                <a:uFillTx/>
                <a:latin typeface="Libre Baskerville"/>
                <a:ea typeface="Libre Baskerville"/>
                <a:cs typeface="Libre Baskerville"/>
                <a:sym typeface="Libre Baskerville"/>
                <a:hlinkClick r:id="rId5"/>
              </a:rPr>
              <a:t>respect_ability</a:t>
            </a:r>
            <a:r>
              <a:rPr kumimoji="0" lang="en-US" sz="2400" b="1"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hlinkClick r:id="rId5"/>
              </a:rPr>
              <a:t> / </a:t>
            </a:r>
            <a:r>
              <a:rPr kumimoji="0" lang="en-US" sz="2400" b="1"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rPr>
              <a:t>@</a:t>
            </a:r>
            <a:r>
              <a:rPr kumimoji="0" lang="en-US" sz="2400" b="1" i="0" u="sng" strike="noStrike" kern="0" cap="none" spc="0" normalizeH="0" baseline="0" noProof="0" dirty="0" err="1">
                <a:ln>
                  <a:noFill/>
                </a:ln>
                <a:solidFill>
                  <a:srgbClr val="0000FF"/>
                </a:solidFill>
                <a:effectLst/>
                <a:uLnTx/>
                <a:uFillTx/>
                <a:latin typeface="Libre Baskerville"/>
                <a:ea typeface="Libre Baskerville"/>
                <a:cs typeface="Libre Baskerville"/>
                <a:sym typeface="Libre Baskerville"/>
              </a:rPr>
              <a:t>jewishinclusion</a:t>
            </a:r>
            <a:endParaRPr kumimoji="0" lang="en-US" sz="2400" b="1"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endParaRPr>
          </a:p>
          <a:p>
            <a:pPr marL="0" marR="0" lvl="0" indent="-17462" algn="ctr" defTabSz="914400" rtl="0" eaLnBrk="1" fontAlgn="auto" latinLnBrk="0" hangingPunct="1">
              <a:lnSpc>
                <a:spcPct val="90000"/>
              </a:lnSpc>
              <a:spcBef>
                <a:spcPts val="480"/>
              </a:spcBef>
              <a:spcAft>
                <a:spcPts val="0"/>
              </a:spcAft>
              <a:buClr>
                <a:srgbClr val="000090"/>
              </a:buClr>
              <a:buSzPct val="25000"/>
              <a:buFontTx/>
              <a:buNone/>
              <a:tabLst/>
              <a:defRPr/>
            </a:pPr>
            <a:r>
              <a:rPr kumimoji="0" lang="en-US" sz="24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rPr>
              <a:t>Facebook: </a:t>
            </a:r>
            <a:r>
              <a:rPr kumimoji="0" lang="en-US" sz="2400" b="1"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hlinkClick r:id="rId6"/>
              </a:rPr>
              <a:t>https://www.facebook.com/RespectAbilityUSA</a:t>
            </a:r>
            <a:r>
              <a:rPr kumimoji="0" 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 </a:t>
            </a:r>
            <a:r>
              <a:rPr kumimoji="0" lang="en-US" sz="24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rPr>
              <a:t>and</a:t>
            </a:r>
            <a:r>
              <a:rPr kumimoji="0" 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 </a:t>
            </a:r>
            <a:r>
              <a:rPr kumimoji="0" lang="en-US" sz="2400" b="1"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rPr>
              <a:t>https://www.facebook.com/RespectAbility4All/</a:t>
            </a:r>
          </a:p>
          <a:p>
            <a:pPr marL="0" marR="0" lvl="0" indent="-88892" algn="l" defTabSz="914400" rtl="0" eaLnBrk="1" fontAlgn="auto" latinLnBrk="0" hangingPunct="1">
              <a:lnSpc>
                <a:spcPct val="100000"/>
              </a:lnSpc>
              <a:spcBef>
                <a:spcPts val="480"/>
              </a:spcBef>
              <a:spcAft>
                <a:spcPts val="0"/>
              </a:spcAft>
              <a:buClr>
                <a:srgbClr val="000000"/>
              </a:buClr>
              <a:buSzTx/>
              <a:buFontTx/>
              <a:buNone/>
              <a:tabLst/>
              <a:defRPr/>
            </a:pPr>
            <a:endParaRPr kumimoji="0" sz="2400" b="0"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hlinkClick r:id="rId7"/>
            </a:endParaRPr>
          </a:p>
        </p:txBody>
      </p:sp>
      <p:sp>
        <p:nvSpPr>
          <p:cNvPr id="2" name="Title 1">
            <a:extLst>
              <a:ext uri="{FF2B5EF4-FFF2-40B4-BE49-F238E27FC236}">
                <a16:creationId xmlns:a16="http://schemas.microsoft.com/office/drawing/2014/main" xmlns="" id="{E337D52D-CBA8-4408-8912-643561398E85}"/>
              </a:ext>
            </a:extLst>
          </p:cNvPr>
          <p:cNvSpPr>
            <a:spLocks noGrp="1"/>
          </p:cNvSpPr>
          <p:nvPr>
            <p:ph type="title" idx="4294967295"/>
          </p:nvPr>
        </p:nvSpPr>
        <p:spPr/>
        <p:txBody>
          <a:bodyPr/>
          <a:lstStyle/>
          <a:p>
            <a:pPr algn="r" rtl="0"/>
            <a:r>
              <a:rPr lang="en-US" sz="2400" b="1" i="0" dirty="0">
                <a:solidFill>
                  <a:srgbClr val="FFFFFF"/>
                </a:solidFill>
                <a:effectLst/>
                <a:latin typeface="Libre Baskerville" panose="020B0604020202020204" charset="0"/>
                <a:ea typeface="Libre Baskerville" panose="020B0604020202020204" charset="0"/>
                <a:cs typeface="Libre Baskerville" panose="020B0604020202020204" charset="0"/>
              </a:rPr>
              <a:t>For </a:t>
            </a:r>
            <a:r>
              <a:rPr lang="en-US" sz="2400" b="1" dirty="0">
                <a:solidFill>
                  <a:srgbClr val="FFFFFF"/>
                </a:solidFill>
                <a:latin typeface="Libre Baskerville" panose="020B0604020202020204" charset="0"/>
                <a:ea typeface="Libre Baskerville" panose="020B0604020202020204" charset="0"/>
                <a:cs typeface="Libre Baskerville" panose="020B0604020202020204" charset="0"/>
              </a:rPr>
              <a:t>More Information / </a:t>
            </a:r>
            <a:br>
              <a:rPr lang="en-US" sz="2400" b="1" dirty="0">
                <a:solidFill>
                  <a:srgbClr val="FFFFFF"/>
                </a:solidFill>
                <a:latin typeface="Libre Baskerville" panose="020B0604020202020204" charset="0"/>
                <a:ea typeface="Libre Baskerville" panose="020B0604020202020204" charset="0"/>
                <a:cs typeface="Libre Baskerville" panose="020B0604020202020204" charset="0"/>
              </a:rPr>
            </a:br>
            <a:r>
              <a:rPr lang="en-US" sz="2400" b="1" dirty="0">
                <a:solidFill>
                  <a:srgbClr val="FFFFFF"/>
                </a:solidFill>
                <a:latin typeface="Libre Baskerville" panose="020B0604020202020204" charset="0"/>
                <a:ea typeface="Libre Baskerville" panose="020B0604020202020204" charset="0"/>
                <a:cs typeface="Libre Baskerville" panose="020B0604020202020204" charset="0"/>
              </a:rPr>
              <a:t>Please </a:t>
            </a:r>
            <a:r>
              <a:rPr lang="en-US" sz="2400" b="1" i="0" dirty="0">
                <a:solidFill>
                  <a:srgbClr val="FFFFFF"/>
                </a:solidFill>
                <a:effectLst/>
                <a:latin typeface="Libre Baskerville" panose="020B0604020202020204" charset="0"/>
                <a:ea typeface="Libre Baskerville" panose="020B0604020202020204" charset="0"/>
                <a:cs typeface="Libre Baskerville" panose="020B0604020202020204" charset="0"/>
              </a:rPr>
              <a:t>Contact Us</a:t>
            </a:r>
            <a:endParaRPr lang="en-US" dirty="0">
              <a:effectLst/>
            </a:endParaRPr>
          </a:p>
          <a:p>
            <a:endParaRPr lang="en-US" dirty="0"/>
          </a:p>
        </p:txBody>
      </p:sp>
    </p:spTree>
    <p:extLst>
      <p:ext uri="{BB962C8B-B14F-4D97-AF65-F5344CB8AC3E}">
        <p14:creationId xmlns:p14="http://schemas.microsoft.com/office/powerpoint/2010/main" val="408669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 name="Title 1">
            <a:extLst>
              <a:ext uri="{FF2B5EF4-FFF2-40B4-BE49-F238E27FC236}">
                <a16:creationId xmlns:a16="http://schemas.microsoft.com/office/drawing/2014/main" xmlns="" id="{342E8EA6-532D-4824-9829-5BF49859F94F}"/>
              </a:ext>
            </a:extLst>
          </p:cNvPr>
          <p:cNvSpPr>
            <a:spLocks noGrp="1"/>
          </p:cNvSpPr>
          <p:nvPr>
            <p:ph type="title" idx="4294967295"/>
          </p:nvPr>
        </p:nvSpPr>
        <p:spPr/>
        <p:txBody>
          <a:bodyPr/>
          <a:lstStyle/>
          <a:p>
            <a:pPr algn="r"/>
            <a:r>
              <a:rPr lang="en-US" sz="2400" b="1" dirty="0">
                <a:solidFill>
                  <a:schemeClr val="bg1"/>
                </a:solidFill>
                <a:latin typeface="Libre Baskerville" panose="020B0604020202020204" charset="0"/>
              </a:rPr>
              <a:t>Congratulations to the </a:t>
            </a:r>
            <a:br>
              <a:rPr lang="en-US" sz="2400" b="1" dirty="0">
                <a:solidFill>
                  <a:schemeClr val="bg1"/>
                </a:solidFill>
                <a:latin typeface="Libre Baskerville" panose="020B0604020202020204" charset="0"/>
              </a:rPr>
            </a:br>
            <a:r>
              <a:rPr lang="en-US" sz="2400" b="1" dirty="0">
                <a:solidFill>
                  <a:schemeClr val="bg1"/>
                </a:solidFill>
                <a:latin typeface="Libre Baskerville" panose="020B0604020202020204" charset="0"/>
              </a:rPr>
              <a:t>MacArthur Foundation</a:t>
            </a:r>
          </a:p>
        </p:txBody>
      </p:sp>
      <p:sp>
        <p:nvSpPr>
          <p:cNvPr id="3" name="Rectangle 2">
            <a:extLst>
              <a:ext uri="{FF2B5EF4-FFF2-40B4-BE49-F238E27FC236}">
                <a16:creationId xmlns:a16="http://schemas.microsoft.com/office/drawing/2014/main" xmlns="" id="{408461E0-2BDB-488E-A321-479486ADDBF2}"/>
              </a:ext>
            </a:extLst>
          </p:cNvPr>
          <p:cNvSpPr/>
          <p:nvPr/>
        </p:nvSpPr>
        <p:spPr>
          <a:xfrm>
            <a:off x="339970" y="4405364"/>
            <a:ext cx="8215532" cy="2031325"/>
          </a:xfrm>
          <a:prstGeom prst="rect">
            <a:avLst/>
          </a:prstGeom>
        </p:spPr>
        <p:txBody>
          <a:bodyPr wrap="square">
            <a:spAutoFit/>
          </a:bodyPr>
          <a:lstStyle/>
          <a:p>
            <a:pPr marL="285750" indent="-285750">
              <a:buFont typeface="Wingdings" panose="05000000000000000000" pitchFamily="2" charset="2"/>
              <a:buChar char="v"/>
            </a:pPr>
            <a:r>
              <a:rPr lang="en-US" dirty="0">
                <a:latin typeface="Libre Baskerville" panose="020B0604020202020204" charset="0"/>
              </a:rPr>
              <a:t>The MacArthur Foundation has also recently added the disability lens to their work with their new 100 Million Dollar Grant</a:t>
            </a:r>
          </a:p>
          <a:p>
            <a:pPr marL="285750" indent="-285750">
              <a:buFont typeface="Wingdings" panose="05000000000000000000" pitchFamily="2" charset="2"/>
              <a:buChar char="v"/>
            </a:pPr>
            <a:r>
              <a:rPr lang="en-US" dirty="0">
                <a:latin typeface="Libre Baskerville" panose="020B0604020202020204" charset="0"/>
              </a:rPr>
              <a:t>See: </a:t>
            </a:r>
            <a:r>
              <a:rPr lang="en-US" dirty="0">
                <a:latin typeface="Libre Baskerville" panose="020B0604020202020204" charset="0"/>
                <a:hlinkClick r:id="rId3"/>
              </a:rPr>
              <a:t>https://www.macfound.org/press/perspectives/nothing-about-us-without-us</a:t>
            </a:r>
            <a:endParaRPr lang="en-US" dirty="0">
              <a:latin typeface="Libre Baskerville" panose="020B0604020202020204" charset="0"/>
            </a:endParaRPr>
          </a:p>
          <a:p>
            <a:pPr marL="285750" indent="-285750">
              <a:buFont typeface="Wingdings" panose="05000000000000000000" pitchFamily="2" charset="2"/>
              <a:buChar char="v"/>
            </a:pPr>
            <a:r>
              <a:rPr lang="en-US" dirty="0">
                <a:latin typeface="Libre Baskerville" panose="020B0604020202020204" charset="0"/>
              </a:rPr>
              <a:t>And: </a:t>
            </a:r>
            <a:r>
              <a:rPr lang="en-US" dirty="0">
                <a:latin typeface="Libre Baskerville" panose="020B0604020202020204" charset="0"/>
                <a:hlinkClick r:id="rId4"/>
              </a:rPr>
              <a:t>https://www.macfound.org/media/files/Checklist_for_MacArthur_100Change_Semifinalists.pdf</a:t>
            </a:r>
            <a:endParaRPr lang="en-US" dirty="0">
              <a:latin typeface="Libre Baskerville" panose="020B0604020202020204" charset="0"/>
            </a:endParaRPr>
          </a:p>
          <a:p>
            <a:pPr marL="285750" indent="-285750">
              <a:buFont typeface="Wingdings" panose="05000000000000000000" pitchFamily="2" charset="2"/>
              <a:buChar char="v"/>
            </a:pPr>
            <a:r>
              <a:rPr lang="en-US" dirty="0">
                <a:latin typeface="Libre Baskerville" panose="020B0604020202020204" charset="0"/>
              </a:rPr>
              <a:t>Plus: </a:t>
            </a:r>
            <a:r>
              <a:rPr lang="en-US" dirty="0">
                <a:latin typeface="Libre Baskerville" panose="020B0604020202020204" charset="0"/>
                <a:hlinkClick r:id="rId5"/>
              </a:rPr>
              <a:t>https://www.macfound.org/programs/100change</a:t>
            </a:r>
            <a:endParaRPr lang="en-US" dirty="0">
              <a:latin typeface="Libre Baskerville" panose="020B0604020202020204" charset="0"/>
            </a:endParaRPr>
          </a:p>
        </p:txBody>
      </p:sp>
      <p:pic>
        <p:nvPicPr>
          <p:cNvPr id="2050" name="Picture 2" descr="https://www.macfound.org/media/photos/equality-banner-900.jpg">
            <a:extLst>
              <a:ext uri="{FF2B5EF4-FFF2-40B4-BE49-F238E27FC236}">
                <a16:creationId xmlns:a16="http://schemas.microsoft.com/office/drawing/2014/main" xmlns="" id="{633CB8BC-2EF1-43C8-BEE8-8E024019F2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442" y="2189480"/>
            <a:ext cx="7381142" cy="20503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01497509-E48B-4245-966C-5EEF333E584C}"/>
              </a:ext>
            </a:extLst>
          </p:cNvPr>
          <p:cNvPicPr>
            <a:picLocks noChangeAspect="1"/>
          </p:cNvPicPr>
          <p:nvPr/>
        </p:nvPicPr>
        <p:blipFill>
          <a:blip r:embed="rId7"/>
          <a:stretch>
            <a:fillRect/>
          </a:stretch>
        </p:blipFill>
        <p:spPr>
          <a:xfrm>
            <a:off x="1674055" y="1209821"/>
            <a:ext cx="5953065" cy="979659"/>
          </a:xfrm>
          <a:prstGeom prst="rect">
            <a:avLst/>
          </a:prstGeom>
        </p:spPr>
      </p:pic>
    </p:spTree>
    <p:extLst>
      <p:ext uri="{BB962C8B-B14F-4D97-AF65-F5344CB8AC3E}">
        <p14:creationId xmlns:p14="http://schemas.microsoft.com/office/powerpoint/2010/main" val="105987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 name="Title 1">
            <a:extLst>
              <a:ext uri="{FF2B5EF4-FFF2-40B4-BE49-F238E27FC236}">
                <a16:creationId xmlns:a16="http://schemas.microsoft.com/office/drawing/2014/main" xmlns="" id="{342E8EA6-532D-4824-9829-5BF49859F94F}"/>
              </a:ext>
            </a:extLst>
          </p:cNvPr>
          <p:cNvSpPr>
            <a:spLocks noGrp="1"/>
          </p:cNvSpPr>
          <p:nvPr>
            <p:ph type="title" idx="4294967295"/>
          </p:nvPr>
        </p:nvSpPr>
        <p:spPr/>
        <p:txBody>
          <a:bodyPr/>
          <a:lstStyle/>
          <a:p>
            <a:pPr algn="r"/>
            <a:r>
              <a:rPr lang="en-US" sz="2400" b="1" dirty="0">
                <a:solidFill>
                  <a:schemeClr val="bg1"/>
                </a:solidFill>
                <a:latin typeface="Libre Baskerville" panose="020B0604020202020204" charset="0"/>
              </a:rPr>
              <a:t>Other Links on </a:t>
            </a:r>
            <a:br>
              <a:rPr lang="en-US" sz="2400" b="1" dirty="0">
                <a:solidFill>
                  <a:schemeClr val="bg1"/>
                </a:solidFill>
                <a:latin typeface="Libre Baskerville" panose="020B0604020202020204" charset="0"/>
              </a:rPr>
            </a:br>
            <a:r>
              <a:rPr lang="en-US" sz="2400" b="1" dirty="0">
                <a:solidFill>
                  <a:schemeClr val="bg1"/>
                </a:solidFill>
                <a:latin typeface="Libre Baskerville" panose="020B0604020202020204" charset="0"/>
              </a:rPr>
              <a:t>Disability Inclusion in Philanthropy</a:t>
            </a:r>
          </a:p>
        </p:txBody>
      </p:sp>
      <p:sp>
        <p:nvSpPr>
          <p:cNvPr id="3" name="Rectangle 2">
            <a:extLst>
              <a:ext uri="{FF2B5EF4-FFF2-40B4-BE49-F238E27FC236}">
                <a16:creationId xmlns:a16="http://schemas.microsoft.com/office/drawing/2014/main" xmlns="" id="{408461E0-2BDB-488E-A321-479486ADDBF2}"/>
              </a:ext>
            </a:extLst>
          </p:cNvPr>
          <p:cNvSpPr/>
          <p:nvPr/>
        </p:nvSpPr>
        <p:spPr>
          <a:xfrm>
            <a:off x="351692" y="1617784"/>
            <a:ext cx="8637563" cy="4401205"/>
          </a:xfrm>
          <a:prstGeom prst="rect">
            <a:avLst/>
          </a:prstGeom>
        </p:spPr>
        <p:txBody>
          <a:bodyPr wrap="square">
            <a:spAutoFit/>
          </a:bodyPr>
          <a:lstStyle/>
          <a:p>
            <a:pPr marL="285750" indent="-285750">
              <a:buFont typeface="Wingdings" panose="05000000000000000000" pitchFamily="2" charset="2"/>
              <a:buChar char="v"/>
            </a:pPr>
            <a:r>
              <a:rPr lang="en-US" sz="2000" dirty="0">
                <a:latin typeface="Libre Baskerville" panose="020B0604020202020204" charset="0"/>
              </a:rPr>
              <a:t> </a:t>
            </a:r>
            <a:r>
              <a:rPr lang="en-US" sz="2000" dirty="0">
                <a:latin typeface="Libre Baskerville" panose="020B0604020202020204" charset="0"/>
                <a:hlinkClick r:id="rId3"/>
              </a:rPr>
              <a:t>https://www.philanthropy.com/article/How-Foundations-Can-Ensure/238720</a:t>
            </a:r>
            <a:endParaRPr lang="en-US" sz="2000" dirty="0">
              <a:latin typeface="Libre Baskerville" panose="020B0604020202020204" charset="0"/>
            </a:endParaRPr>
          </a:p>
          <a:p>
            <a:pPr marL="285750" indent="-285750">
              <a:buFont typeface="Wingdings" panose="05000000000000000000" pitchFamily="2" charset="2"/>
              <a:buChar char="v"/>
            </a:pPr>
            <a:endParaRPr lang="en-US" sz="2000" dirty="0">
              <a:latin typeface="Libre Baskerville" panose="020B0604020202020204" charset="0"/>
            </a:endParaRPr>
          </a:p>
          <a:p>
            <a:pPr marL="285750" indent="-285750">
              <a:buFont typeface="Wingdings" panose="05000000000000000000" pitchFamily="2" charset="2"/>
              <a:buChar char="v"/>
            </a:pPr>
            <a:r>
              <a:rPr lang="en-US" sz="2000" dirty="0">
                <a:latin typeface="Libre Baskerville" panose="020B0604020202020204" charset="0"/>
                <a:hlinkClick r:id="rId4"/>
              </a:rPr>
              <a:t>https://www.huffingtonpost.com/jennifer-laszlo-mizrahi/lessons-from-failed-givin_b_5810628.html</a:t>
            </a:r>
            <a:endParaRPr lang="en-US" sz="2000" dirty="0">
              <a:latin typeface="Libre Baskerville" panose="020B0604020202020204" charset="0"/>
            </a:endParaRPr>
          </a:p>
          <a:p>
            <a:r>
              <a:rPr lang="en-US" sz="2000" dirty="0">
                <a:latin typeface="Libre Baskerville" panose="020B0604020202020204" charset="0"/>
              </a:rPr>
              <a:t> </a:t>
            </a:r>
          </a:p>
          <a:p>
            <a:pPr marL="285750" indent="-285750">
              <a:buFont typeface="Wingdings" panose="05000000000000000000" pitchFamily="2" charset="2"/>
              <a:buChar char="v"/>
            </a:pPr>
            <a:r>
              <a:rPr lang="en-US" sz="2000" dirty="0">
                <a:latin typeface="Libre Baskerville" panose="020B0604020202020204" charset="0"/>
                <a:hlinkClick r:id="rId5"/>
              </a:rPr>
              <a:t>https://www.ncrp.org/2015/07/respect-is-key-to-inclusive-funding.html</a:t>
            </a:r>
            <a:endParaRPr lang="en-US" sz="2000" dirty="0">
              <a:latin typeface="Libre Baskerville" panose="020B0604020202020204" charset="0"/>
            </a:endParaRPr>
          </a:p>
          <a:p>
            <a:r>
              <a:rPr lang="en-US" sz="2000" dirty="0">
                <a:latin typeface="Libre Baskerville" panose="020B0604020202020204" charset="0"/>
              </a:rPr>
              <a:t> </a:t>
            </a:r>
          </a:p>
          <a:p>
            <a:pPr marL="285750" indent="-285750">
              <a:buFont typeface="Wingdings" panose="05000000000000000000" pitchFamily="2" charset="2"/>
              <a:buChar char="v"/>
            </a:pPr>
            <a:r>
              <a:rPr lang="en-US" sz="2000" dirty="0">
                <a:latin typeface="Libre Baskerville" panose="020B0604020202020204" charset="0"/>
                <a:hlinkClick r:id="rId6"/>
              </a:rPr>
              <a:t>http://www.d5coalition.org/2015/06/celebrating-ada-its-time-to-add-a-disability-lens-to-our-philanthropy</a:t>
            </a:r>
            <a:endParaRPr lang="en-US" sz="2000" dirty="0">
              <a:latin typeface="Libre Baskerville" panose="020B0604020202020204" charset="0"/>
            </a:endParaRPr>
          </a:p>
          <a:p>
            <a:r>
              <a:rPr lang="en-US" sz="2000" dirty="0">
                <a:latin typeface="Libre Baskerville" panose="020B0604020202020204" charset="0"/>
              </a:rPr>
              <a:t> </a:t>
            </a:r>
          </a:p>
          <a:p>
            <a:pPr marL="285750" indent="-285750">
              <a:buFont typeface="Wingdings" panose="05000000000000000000" pitchFamily="2" charset="2"/>
              <a:buChar char="v"/>
            </a:pPr>
            <a:r>
              <a:rPr lang="en-US" sz="2000" dirty="0">
                <a:latin typeface="Libre Baskerville" panose="020B0604020202020204" charset="0"/>
                <a:hlinkClick r:id="rId7"/>
              </a:rPr>
              <a:t>http://ejewishphilanthropy.com/a-primer-on-making-the-jewish-community-inclusive</a:t>
            </a:r>
            <a:endParaRPr lang="en-US" sz="2000" dirty="0">
              <a:latin typeface="Libre Baskerville" panose="020B0604020202020204" charset="0"/>
            </a:endParaRPr>
          </a:p>
          <a:p>
            <a:pPr marL="285750" indent="-285750">
              <a:buFont typeface="Wingdings" panose="05000000000000000000" pitchFamily="2" charset="2"/>
              <a:buChar char="v"/>
            </a:pPr>
            <a:endParaRPr lang="en-US" sz="2000" dirty="0">
              <a:latin typeface="Libre Baskerville" panose="020B0604020202020204" charset="0"/>
              <a:ea typeface="Times New Roman" panose="02020603050405020304" pitchFamily="18" charset="0"/>
            </a:endParaRPr>
          </a:p>
        </p:txBody>
      </p:sp>
    </p:spTree>
    <p:extLst>
      <p:ext uri="{BB962C8B-B14F-4D97-AF65-F5344CB8AC3E}">
        <p14:creationId xmlns:p14="http://schemas.microsoft.com/office/powerpoint/2010/main" val="82807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 name="Title 1">
            <a:extLst>
              <a:ext uri="{FF2B5EF4-FFF2-40B4-BE49-F238E27FC236}">
                <a16:creationId xmlns:a16="http://schemas.microsoft.com/office/drawing/2014/main" xmlns="" id="{342E8EA6-532D-4824-9829-5BF49859F94F}"/>
              </a:ext>
            </a:extLst>
          </p:cNvPr>
          <p:cNvSpPr>
            <a:spLocks noGrp="1"/>
          </p:cNvSpPr>
          <p:nvPr>
            <p:ph type="title" idx="4294967295"/>
          </p:nvPr>
        </p:nvSpPr>
        <p:spPr/>
        <p:txBody>
          <a:bodyPr/>
          <a:lstStyle/>
          <a:p>
            <a:pPr algn="r"/>
            <a:r>
              <a:rPr lang="en-US" sz="2400" b="1" dirty="0">
                <a:solidFill>
                  <a:schemeClr val="bg1"/>
                </a:solidFill>
                <a:latin typeface="Libre Baskerville" panose="020B0604020202020204" charset="0"/>
              </a:rPr>
              <a:t>Meet  Today’s Speaker: Lisa </a:t>
            </a:r>
            <a:r>
              <a:rPr lang="en-US" sz="2400" b="1" dirty="0" err="1">
                <a:solidFill>
                  <a:schemeClr val="bg1"/>
                </a:solidFill>
                <a:latin typeface="Libre Baskerville" panose="020B0604020202020204" charset="0"/>
              </a:rPr>
              <a:t>Handelman</a:t>
            </a:r>
            <a:endParaRPr lang="en-US" sz="2400" b="1" dirty="0">
              <a:solidFill>
                <a:schemeClr val="bg1"/>
              </a:solidFill>
              <a:latin typeface="Libre Baskerville" panose="020B0604020202020204" charset="0"/>
            </a:endParaRPr>
          </a:p>
        </p:txBody>
      </p:sp>
      <p:pic>
        <p:nvPicPr>
          <p:cNvPr id="4" name="Picture 3">
            <a:extLst>
              <a:ext uri="{FF2B5EF4-FFF2-40B4-BE49-F238E27FC236}">
                <a16:creationId xmlns:a16="http://schemas.microsoft.com/office/drawing/2014/main" xmlns="" id="{7EF15F99-A39D-4BF0-82CB-36EC8D86D1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9970" y="1690299"/>
            <a:ext cx="2614246" cy="3388139"/>
          </a:xfrm>
          <a:prstGeom prst="rect">
            <a:avLst/>
          </a:prstGeom>
          <a:noFill/>
        </p:spPr>
      </p:pic>
      <p:sp>
        <p:nvSpPr>
          <p:cNvPr id="3" name="Rectangle 2">
            <a:extLst>
              <a:ext uri="{FF2B5EF4-FFF2-40B4-BE49-F238E27FC236}">
                <a16:creationId xmlns:a16="http://schemas.microsoft.com/office/drawing/2014/main" xmlns="" id="{408461E0-2BDB-488E-A321-479486ADDBF2}"/>
              </a:ext>
            </a:extLst>
          </p:cNvPr>
          <p:cNvSpPr/>
          <p:nvPr/>
        </p:nvSpPr>
        <p:spPr>
          <a:xfrm>
            <a:off x="3481753" y="1479284"/>
            <a:ext cx="5507502" cy="4678204"/>
          </a:xfrm>
          <a:prstGeom prst="rect">
            <a:avLst/>
          </a:prstGeom>
        </p:spPr>
        <p:txBody>
          <a:bodyPr wrap="square">
            <a:spAutoFit/>
          </a:bodyPr>
          <a:lstStyle/>
          <a:p>
            <a:pPr marL="285750" indent="-285750">
              <a:buFont typeface="Wingdings" panose="05000000000000000000" pitchFamily="2" charset="2"/>
              <a:buChar char="v"/>
            </a:pPr>
            <a:r>
              <a:rPr lang="en-US" sz="2000" b="1" dirty="0">
                <a:latin typeface="Libre Baskerville" panose="020B0604020202020204" charset="0"/>
                <a:ea typeface="Times New Roman" panose="02020603050405020304" pitchFamily="18" charset="0"/>
              </a:rPr>
              <a:t>Lisa </a:t>
            </a:r>
            <a:r>
              <a:rPr lang="en-US" sz="2000" b="1" dirty="0" err="1">
                <a:latin typeface="Libre Baskerville" panose="020B0604020202020204" charset="0"/>
                <a:ea typeface="Times New Roman" panose="02020603050405020304" pitchFamily="18" charset="0"/>
              </a:rPr>
              <a:t>Handelman</a:t>
            </a:r>
            <a:r>
              <a:rPr lang="en-US" sz="2000" b="1" dirty="0">
                <a:latin typeface="Libre Baskerville" panose="020B0604020202020204" charset="0"/>
                <a:ea typeface="Times New Roman" panose="02020603050405020304" pitchFamily="18" charset="0"/>
              </a:rPr>
              <a:t> </a:t>
            </a:r>
            <a:r>
              <a:rPr lang="en-US" sz="2000" dirty="0">
                <a:latin typeface="Libre Baskerville" panose="020B0604020202020204" charset="0"/>
                <a:ea typeface="Times New Roman" panose="02020603050405020304" pitchFamily="18" charset="0"/>
              </a:rPr>
              <a:t>is the Community Disabilities Inclusion Specialist at The Jewish Federation of Greater Washington, Department of Jewish Life and Learning. She has worked in Jewish education and inclusion for over 20 years, including leadership roles at the Yeshiva of Greater Washington, SULAM, CESJDS and at Capital Camps where she designed and led the nationally recognized inclusion-based program for the past 13 summers. Lisa’s commitment to inclusion in is based on the proposition that inclusion benefits and strengthens the Jewish community.</a:t>
            </a:r>
          </a:p>
          <a:p>
            <a:pPr marL="285750" indent="-285750">
              <a:buFont typeface="Wingdings" panose="05000000000000000000" pitchFamily="2" charset="2"/>
              <a:buChar char="v"/>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804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2899D">
            <a:alpha val="83922"/>
          </a:srgbClr>
        </a:solidFill>
        <a:effectLst/>
      </p:bgPr>
    </p:bg>
    <p:spTree>
      <p:nvGrpSpPr>
        <p:cNvPr id="1" name=""/>
        <p:cNvGrpSpPr/>
        <p:nvPr/>
      </p:nvGrpSpPr>
      <p:grpSpPr>
        <a:xfrm>
          <a:off x="0" y="0"/>
          <a:ext cx="0" cy="0"/>
          <a:chOff x="0" y="0"/>
          <a:chExt cx="0" cy="0"/>
        </a:xfrm>
      </p:grpSpPr>
      <p:sp>
        <p:nvSpPr>
          <p:cNvPr id="310" name="Title 1"/>
          <p:cNvSpPr>
            <a:spLocks noGrp="1"/>
          </p:cNvSpPr>
          <p:nvPr>
            <p:ph type="title"/>
          </p:nvPr>
        </p:nvSpPr>
        <p:spPr>
          <a:xfrm>
            <a:off x="299073" y="936625"/>
            <a:ext cx="8541026" cy="1752599"/>
          </a:xfrm>
          <a:prstGeom prst="rect">
            <a:avLst/>
          </a:prstGeom>
        </p:spPr>
        <p:txBody>
          <a:bodyPr>
            <a:normAutofit/>
          </a:bodyPr>
          <a:lstStyle>
            <a:lvl1pPr>
              <a:defRPr b="1"/>
            </a:lvl1pPr>
          </a:lstStyle>
          <a:p>
            <a:r>
              <a:rPr dirty="0"/>
              <a:t>Disability Inclusion </a:t>
            </a:r>
            <a:r>
              <a:rPr lang="en-US" dirty="0"/>
              <a:t/>
            </a:r>
            <a:br>
              <a:rPr lang="en-US" dirty="0"/>
            </a:br>
            <a:r>
              <a:rPr dirty="0"/>
              <a:t>Planning Toolkit</a:t>
            </a:r>
          </a:p>
        </p:txBody>
      </p:sp>
      <p:sp>
        <p:nvSpPr>
          <p:cNvPr id="311" name="Subtitle 2"/>
          <p:cNvSpPr>
            <a:spLocks noGrp="1"/>
          </p:cNvSpPr>
          <p:nvPr>
            <p:ph type="body" sz="quarter" idx="1"/>
          </p:nvPr>
        </p:nvSpPr>
        <p:spPr>
          <a:xfrm>
            <a:off x="1371600" y="3429000"/>
            <a:ext cx="6400800" cy="1752600"/>
          </a:xfrm>
          <a:prstGeom prst="rect">
            <a:avLst/>
          </a:prstGeom>
        </p:spPr>
        <p:txBody>
          <a:bodyPr/>
          <a:lstStyle/>
          <a:p>
            <a:pPr>
              <a:spcBef>
                <a:spcPts val="600"/>
              </a:spcBef>
              <a:defRPr sz="2800"/>
            </a:pPr>
            <a:r>
              <a:rPr dirty="0"/>
              <a:t>Lisa </a:t>
            </a:r>
            <a:r>
              <a:rPr dirty="0" err="1"/>
              <a:t>Handelman</a:t>
            </a:r>
            <a:endParaRPr dirty="0"/>
          </a:p>
          <a:p>
            <a:pPr>
              <a:spcBef>
                <a:spcPts val="500"/>
              </a:spcBef>
              <a:defRPr sz="2400" i="1"/>
            </a:pPr>
            <a:r>
              <a:rPr dirty="0"/>
              <a:t>Community Disability Inclusion Specialist</a:t>
            </a:r>
            <a:endParaRPr lang="en-US" dirty="0"/>
          </a:p>
          <a:p>
            <a:pPr>
              <a:spcBef>
                <a:spcPts val="500"/>
              </a:spcBef>
              <a:defRPr sz="2400" i="1"/>
            </a:pPr>
            <a:r>
              <a:rPr lang="en-US" b="1" dirty="0"/>
              <a:t>Jewish Federation of Greater Washington</a:t>
            </a:r>
          </a:p>
          <a:p>
            <a:pPr>
              <a:spcBef>
                <a:spcPts val="500"/>
              </a:spcBef>
              <a:defRPr sz="2400" i="1"/>
            </a:pPr>
            <a:endParaRPr dirty="0"/>
          </a:p>
        </p:txBody>
      </p:sp>
      <p:pic>
        <p:nvPicPr>
          <p:cNvPr id="312" name="Picture 2" descr="Picture 2"/>
          <p:cNvPicPr>
            <a:picLocks noChangeAspect="1"/>
          </p:cNvPicPr>
          <p:nvPr/>
        </p:nvPicPr>
        <p:blipFill>
          <a:blip r:embed="rId2">
            <a:extLst/>
          </a:blip>
          <a:stretch>
            <a:fillRect/>
          </a:stretch>
        </p:blipFill>
        <p:spPr>
          <a:xfrm>
            <a:off x="6477000" y="5770331"/>
            <a:ext cx="2133600" cy="717608"/>
          </a:xfrm>
          <a:prstGeom prst="rect">
            <a:avLst/>
          </a:prstGeom>
          <a:ln w="12700">
            <a:miter lim="400000"/>
          </a:ln>
        </p:spPr>
      </p:pic>
      <p:pic>
        <p:nvPicPr>
          <p:cNvPr id="313" name="Picture 4" descr="Picture 4"/>
          <p:cNvPicPr>
            <a:picLocks noChangeAspect="1"/>
          </p:cNvPicPr>
          <p:nvPr/>
        </p:nvPicPr>
        <p:blipFill>
          <a:blip r:embed="rId3">
            <a:extLst/>
          </a:blip>
          <a:stretch>
            <a:fillRect/>
          </a:stretch>
        </p:blipFill>
        <p:spPr>
          <a:xfrm>
            <a:off x="457199" y="5512904"/>
            <a:ext cx="4112387" cy="97503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itle 1"/>
          <p:cNvSpPr>
            <a:spLocks noGrp="1"/>
          </p:cNvSpPr>
          <p:nvPr>
            <p:ph type="title"/>
          </p:nvPr>
        </p:nvSpPr>
        <p:spPr>
          <a:xfrm>
            <a:off x="367748" y="262971"/>
            <a:ext cx="8408504" cy="598952"/>
          </a:xfrm>
          <a:prstGeom prst="rect">
            <a:avLst/>
          </a:prstGeom>
          <a:solidFill>
            <a:schemeClr val="bg1"/>
          </a:solidFill>
          <a:ln w="9525">
            <a:solidFill>
              <a:srgbClr val="22899D"/>
            </a:solidFill>
            <a:round/>
          </a:ln>
          <a:effectLst>
            <a:outerShdw blurRad="38100" dist="20000" dir="5400000" rotWithShape="0">
              <a:srgbClr val="000000">
                <a:alpha val="38000"/>
              </a:srgbClr>
            </a:outerShdw>
          </a:effectLst>
        </p:spPr>
        <p:txBody>
          <a:bodyPr>
            <a:noAutofit/>
          </a:bodyPr>
          <a:lstStyle>
            <a:lvl1pPr>
              <a:defRPr b="1">
                <a:solidFill>
                  <a:srgbClr val="000000"/>
                </a:solidFill>
              </a:defRPr>
            </a:lvl1pPr>
          </a:lstStyle>
          <a:p>
            <a:r>
              <a:rPr lang="en-US" sz="3600" dirty="0"/>
              <a:t>Disability Inclusion is About Culture Change</a:t>
            </a:r>
            <a:endParaRPr sz="3600" dirty="0"/>
          </a:p>
        </p:txBody>
      </p:sp>
      <p:sp>
        <p:nvSpPr>
          <p:cNvPr id="8" name="Freeform: Shape 7">
            <a:extLst>
              <a:ext uri="{FF2B5EF4-FFF2-40B4-BE49-F238E27FC236}">
                <a16:creationId xmlns:a16="http://schemas.microsoft.com/office/drawing/2014/main" xmlns="" id="{40781C22-FDC2-41A0-92E6-852D001B1392}"/>
              </a:ext>
            </a:extLst>
          </p:cNvPr>
          <p:cNvSpPr/>
          <p:nvPr/>
        </p:nvSpPr>
        <p:spPr>
          <a:xfrm>
            <a:off x="4572001" y="2272132"/>
            <a:ext cx="3249225" cy="491833"/>
          </a:xfrm>
          <a:custGeom>
            <a:avLst/>
            <a:gdLst>
              <a:gd name="connsiteX0" fmla="*/ 0 w 2736368"/>
              <a:gd name="connsiteY0" fmla="*/ 81974 h 491833"/>
              <a:gd name="connsiteX1" fmla="*/ 81974 w 2736368"/>
              <a:gd name="connsiteY1" fmla="*/ 0 h 491833"/>
              <a:gd name="connsiteX2" fmla="*/ 2654394 w 2736368"/>
              <a:gd name="connsiteY2" fmla="*/ 0 h 491833"/>
              <a:gd name="connsiteX3" fmla="*/ 2736368 w 2736368"/>
              <a:gd name="connsiteY3" fmla="*/ 81974 h 491833"/>
              <a:gd name="connsiteX4" fmla="*/ 2736368 w 2736368"/>
              <a:gd name="connsiteY4" fmla="*/ 409859 h 491833"/>
              <a:gd name="connsiteX5" fmla="*/ 2654394 w 2736368"/>
              <a:gd name="connsiteY5" fmla="*/ 491833 h 491833"/>
              <a:gd name="connsiteX6" fmla="*/ 81974 w 2736368"/>
              <a:gd name="connsiteY6" fmla="*/ 491833 h 491833"/>
              <a:gd name="connsiteX7" fmla="*/ 0 w 2736368"/>
              <a:gd name="connsiteY7" fmla="*/ 409859 h 491833"/>
              <a:gd name="connsiteX8" fmla="*/ 0 w 2736368"/>
              <a:gd name="connsiteY8" fmla="*/ 81974 h 49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6368" h="491833">
                <a:moveTo>
                  <a:pt x="0" y="81974"/>
                </a:moveTo>
                <a:cubicBezTo>
                  <a:pt x="0" y="36701"/>
                  <a:pt x="36701" y="0"/>
                  <a:pt x="81974" y="0"/>
                </a:cubicBezTo>
                <a:lnTo>
                  <a:pt x="2654394" y="0"/>
                </a:lnTo>
                <a:cubicBezTo>
                  <a:pt x="2699667" y="0"/>
                  <a:pt x="2736368" y="36701"/>
                  <a:pt x="2736368" y="81974"/>
                </a:cubicBezTo>
                <a:lnTo>
                  <a:pt x="2736368" y="409859"/>
                </a:lnTo>
                <a:cubicBezTo>
                  <a:pt x="2736368" y="455132"/>
                  <a:pt x="2699667" y="491833"/>
                  <a:pt x="2654394" y="491833"/>
                </a:cubicBezTo>
                <a:lnTo>
                  <a:pt x="81974" y="491833"/>
                </a:lnTo>
                <a:cubicBezTo>
                  <a:pt x="36701" y="491833"/>
                  <a:pt x="0" y="455132"/>
                  <a:pt x="0" y="409859"/>
                </a:cubicBezTo>
                <a:lnTo>
                  <a:pt x="0" y="81974"/>
                </a:lnTo>
                <a:close/>
              </a:path>
            </a:pathLst>
          </a:custGeom>
          <a:solidFill>
            <a:srgbClr val="28A2BA"/>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96399" tIns="60204" rIns="96399" bIns="60204" numCol="1" spcCol="1270" anchor="ctr" anchorCtr="0">
            <a:noAutofit/>
          </a:bodyPr>
          <a:lstStyle/>
          <a:p>
            <a:pPr marL="228600" lvl="1" indent="-228600" algn="ctr" defTabSz="1066800">
              <a:lnSpc>
                <a:spcPct val="90000"/>
              </a:lnSpc>
              <a:spcBef>
                <a:spcPct val="0"/>
              </a:spcBef>
              <a:spcAft>
                <a:spcPct val="15000"/>
              </a:spcAft>
            </a:pPr>
            <a:endParaRPr lang="en-US" sz="2000" kern="1200" dirty="0"/>
          </a:p>
          <a:p>
            <a:pPr marL="228600" lvl="1" indent="-228600" algn="ctr" defTabSz="1066800">
              <a:lnSpc>
                <a:spcPct val="90000"/>
              </a:lnSpc>
              <a:spcBef>
                <a:spcPct val="0"/>
              </a:spcBef>
              <a:spcAft>
                <a:spcPct val="15000"/>
              </a:spcAft>
            </a:pPr>
            <a:r>
              <a:rPr lang="en-US" sz="2000" kern="1200" dirty="0"/>
              <a:t>Strengthening the collective</a:t>
            </a:r>
          </a:p>
          <a:p>
            <a:pPr marL="228600" lvl="1" indent="-228600" algn="ctr" defTabSz="1066800">
              <a:lnSpc>
                <a:spcPct val="90000"/>
              </a:lnSpc>
              <a:spcBef>
                <a:spcPct val="0"/>
              </a:spcBef>
              <a:spcAft>
                <a:spcPct val="15000"/>
              </a:spcAft>
            </a:pPr>
            <a:endParaRPr lang="en-US" sz="2000" kern="1200" dirty="0"/>
          </a:p>
        </p:txBody>
      </p:sp>
      <p:sp>
        <p:nvSpPr>
          <p:cNvPr id="7" name="Freeform: Shape 6">
            <a:extLst>
              <a:ext uri="{FF2B5EF4-FFF2-40B4-BE49-F238E27FC236}">
                <a16:creationId xmlns:a16="http://schemas.microsoft.com/office/drawing/2014/main" xmlns="" id="{8C2D4889-F8AE-4A11-9CED-BD3831C1C981}"/>
              </a:ext>
            </a:extLst>
          </p:cNvPr>
          <p:cNvSpPr/>
          <p:nvPr/>
        </p:nvSpPr>
        <p:spPr>
          <a:xfrm>
            <a:off x="1260410" y="2257011"/>
            <a:ext cx="3311577" cy="491833"/>
          </a:xfrm>
          <a:custGeom>
            <a:avLst/>
            <a:gdLst>
              <a:gd name="connsiteX0" fmla="*/ 0 w 4104552"/>
              <a:gd name="connsiteY0" fmla="*/ 61479 h 491833"/>
              <a:gd name="connsiteX1" fmla="*/ 3858636 w 4104552"/>
              <a:gd name="connsiteY1" fmla="*/ 61479 h 491833"/>
              <a:gd name="connsiteX2" fmla="*/ 3858636 w 4104552"/>
              <a:gd name="connsiteY2" fmla="*/ 0 h 491833"/>
              <a:gd name="connsiteX3" fmla="*/ 4104552 w 4104552"/>
              <a:gd name="connsiteY3" fmla="*/ 245917 h 491833"/>
              <a:gd name="connsiteX4" fmla="*/ 3858636 w 4104552"/>
              <a:gd name="connsiteY4" fmla="*/ 491833 h 491833"/>
              <a:gd name="connsiteX5" fmla="*/ 3858636 w 4104552"/>
              <a:gd name="connsiteY5" fmla="*/ 430354 h 491833"/>
              <a:gd name="connsiteX6" fmla="*/ 0 w 4104552"/>
              <a:gd name="connsiteY6" fmla="*/ 430354 h 491833"/>
              <a:gd name="connsiteX7" fmla="*/ 0 w 4104552"/>
              <a:gd name="connsiteY7" fmla="*/ 61479 h 49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4552" h="491833">
                <a:moveTo>
                  <a:pt x="0" y="61479"/>
                </a:moveTo>
                <a:lnTo>
                  <a:pt x="3858636" y="61479"/>
                </a:lnTo>
                <a:lnTo>
                  <a:pt x="3858636" y="0"/>
                </a:lnTo>
                <a:lnTo>
                  <a:pt x="4104552" y="245917"/>
                </a:lnTo>
                <a:lnTo>
                  <a:pt x="3858636" y="491833"/>
                </a:lnTo>
                <a:lnTo>
                  <a:pt x="3858636" y="430354"/>
                </a:lnTo>
                <a:lnTo>
                  <a:pt x="0" y="430354"/>
                </a:lnTo>
                <a:lnTo>
                  <a:pt x="0" y="61479"/>
                </a:lnTo>
                <a:close/>
              </a:path>
            </a:pathLst>
          </a:cu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5400000" scaled="1"/>
            <a:tileRect/>
          </a:gra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240" tIns="76719" rIns="199677" bIns="76719" numCol="1" spcCol="1270" anchor="t" anchorCtr="0">
            <a:noAutofit/>
          </a:bodyPr>
          <a:lstStyle/>
          <a:p>
            <a:pPr marL="228600" lvl="1" indent="-228600" algn="ctr" defTabSz="1066800">
              <a:lnSpc>
                <a:spcPct val="90000"/>
              </a:lnSpc>
              <a:spcBef>
                <a:spcPct val="0"/>
              </a:spcBef>
              <a:spcAft>
                <a:spcPct val="15000"/>
              </a:spcAft>
            </a:pPr>
            <a:r>
              <a:rPr lang="en-US" sz="2000" kern="1200"/>
              <a:t>Helping others</a:t>
            </a:r>
            <a:endParaRPr lang="en-US" sz="2000" kern="1200" dirty="0"/>
          </a:p>
        </p:txBody>
      </p:sp>
      <p:pic>
        <p:nvPicPr>
          <p:cNvPr id="3" name="Picture 2" descr="Scales of Justice">
            <a:extLst>
              <a:ext uri="{FF2B5EF4-FFF2-40B4-BE49-F238E27FC236}">
                <a16:creationId xmlns:a16="http://schemas.microsoft.com/office/drawing/2014/main" xmlns="" id="{FAF57CA0-72B9-47CB-A133-BC7E856B3D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36881" y="4280874"/>
            <a:ext cx="1251764" cy="1251764"/>
          </a:xfrm>
          <a:prstGeom prst="rect">
            <a:avLst/>
          </a:prstGeom>
        </p:spPr>
      </p:pic>
      <p:sp>
        <p:nvSpPr>
          <p:cNvPr id="5" name="TextBox 4">
            <a:extLst>
              <a:ext uri="{FF2B5EF4-FFF2-40B4-BE49-F238E27FC236}">
                <a16:creationId xmlns:a16="http://schemas.microsoft.com/office/drawing/2014/main" xmlns="" id="{A5847E47-6BD6-4321-8C4F-A3C12B0D45E9}"/>
              </a:ext>
            </a:extLst>
          </p:cNvPr>
          <p:cNvSpPr txBox="1"/>
          <p:nvPr/>
        </p:nvSpPr>
        <p:spPr>
          <a:xfrm>
            <a:off x="3164869" y="1216860"/>
            <a:ext cx="2814235" cy="553996"/>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en-US" sz="3000" b="1" dirty="0"/>
              <a:t>Paradigm shift:</a:t>
            </a:r>
          </a:p>
        </p:txBody>
      </p:sp>
      <p:sp>
        <p:nvSpPr>
          <p:cNvPr id="21" name="Freeform: Shape 20">
            <a:extLst>
              <a:ext uri="{FF2B5EF4-FFF2-40B4-BE49-F238E27FC236}">
                <a16:creationId xmlns:a16="http://schemas.microsoft.com/office/drawing/2014/main" xmlns="" id="{4C271CA7-0D34-43F0-90FD-733E36474967}"/>
              </a:ext>
            </a:extLst>
          </p:cNvPr>
          <p:cNvSpPr/>
          <p:nvPr/>
        </p:nvSpPr>
        <p:spPr>
          <a:xfrm>
            <a:off x="4572000" y="2987026"/>
            <a:ext cx="3249226" cy="491833"/>
          </a:xfrm>
          <a:custGeom>
            <a:avLst/>
            <a:gdLst>
              <a:gd name="connsiteX0" fmla="*/ 0 w 2736368"/>
              <a:gd name="connsiteY0" fmla="*/ 81974 h 491833"/>
              <a:gd name="connsiteX1" fmla="*/ 81974 w 2736368"/>
              <a:gd name="connsiteY1" fmla="*/ 0 h 491833"/>
              <a:gd name="connsiteX2" fmla="*/ 2654394 w 2736368"/>
              <a:gd name="connsiteY2" fmla="*/ 0 h 491833"/>
              <a:gd name="connsiteX3" fmla="*/ 2736368 w 2736368"/>
              <a:gd name="connsiteY3" fmla="*/ 81974 h 491833"/>
              <a:gd name="connsiteX4" fmla="*/ 2736368 w 2736368"/>
              <a:gd name="connsiteY4" fmla="*/ 409859 h 491833"/>
              <a:gd name="connsiteX5" fmla="*/ 2654394 w 2736368"/>
              <a:gd name="connsiteY5" fmla="*/ 491833 h 491833"/>
              <a:gd name="connsiteX6" fmla="*/ 81974 w 2736368"/>
              <a:gd name="connsiteY6" fmla="*/ 491833 h 491833"/>
              <a:gd name="connsiteX7" fmla="*/ 0 w 2736368"/>
              <a:gd name="connsiteY7" fmla="*/ 409859 h 491833"/>
              <a:gd name="connsiteX8" fmla="*/ 0 w 2736368"/>
              <a:gd name="connsiteY8" fmla="*/ 81974 h 49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6368" h="491833">
                <a:moveTo>
                  <a:pt x="0" y="81974"/>
                </a:moveTo>
                <a:cubicBezTo>
                  <a:pt x="0" y="36701"/>
                  <a:pt x="36701" y="0"/>
                  <a:pt x="81974" y="0"/>
                </a:cubicBezTo>
                <a:lnTo>
                  <a:pt x="2654394" y="0"/>
                </a:lnTo>
                <a:cubicBezTo>
                  <a:pt x="2699667" y="0"/>
                  <a:pt x="2736368" y="36701"/>
                  <a:pt x="2736368" y="81974"/>
                </a:cubicBezTo>
                <a:lnTo>
                  <a:pt x="2736368" y="409859"/>
                </a:lnTo>
                <a:cubicBezTo>
                  <a:pt x="2736368" y="455132"/>
                  <a:pt x="2699667" y="491833"/>
                  <a:pt x="2654394" y="491833"/>
                </a:cubicBezTo>
                <a:lnTo>
                  <a:pt x="81974" y="491833"/>
                </a:lnTo>
                <a:cubicBezTo>
                  <a:pt x="36701" y="491833"/>
                  <a:pt x="0" y="455132"/>
                  <a:pt x="0" y="409859"/>
                </a:cubicBezTo>
                <a:lnTo>
                  <a:pt x="0" y="81974"/>
                </a:lnTo>
                <a:close/>
              </a:path>
            </a:pathLst>
          </a:custGeom>
          <a:solidFill>
            <a:srgbClr val="28A2BA"/>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96399" tIns="60204" rIns="96399" bIns="60204" numCol="1" spcCol="1270" anchor="ctr" anchorCtr="0">
            <a:noAutofit/>
          </a:bodyPr>
          <a:lstStyle/>
          <a:p>
            <a:pPr marL="228600" lvl="1" indent="-228600" algn="ctr" defTabSz="1066800">
              <a:lnSpc>
                <a:spcPct val="90000"/>
              </a:lnSpc>
              <a:spcBef>
                <a:spcPct val="0"/>
              </a:spcBef>
              <a:spcAft>
                <a:spcPct val="15000"/>
              </a:spcAft>
            </a:pPr>
            <a:r>
              <a:rPr lang="en-US" sz="2000" kern="1200"/>
              <a:t>Making all accessible</a:t>
            </a:r>
            <a:endParaRPr lang="en-US" sz="2000" kern="1200" dirty="0"/>
          </a:p>
        </p:txBody>
      </p:sp>
      <p:sp>
        <p:nvSpPr>
          <p:cNvPr id="22" name="Freeform: Shape 21">
            <a:extLst>
              <a:ext uri="{FF2B5EF4-FFF2-40B4-BE49-F238E27FC236}">
                <a16:creationId xmlns:a16="http://schemas.microsoft.com/office/drawing/2014/main" xmlns="" id="{467E71EB-7A75-4283-BA88-1760523FE5B1}"/>
              </a:ext>
            </a:extLst>
          </p:cNvPr>
          <p:cNvSpPr/>
          <p:nvPr/>
        </p:nvSpPr>
        <p:spPr>
          <a:xfrm>
            <a:off x="1260629" y="2979290"/>
            <a:ext cx="3311372" cy="491833"/>
          </a:xfrm>
          <a:custGeom>
            <a:avLst/>
            <a:gdLst>
              <a:gd name="connsiteX0" fmla="*/ 0 w 4104552"/>
              <a:gd name="connsiteY0" fmla="*/ 61479 h 491833"/>
              <a:gd name="connsiteX1" fmla="*/ 3858636 w 4104552"/>
              <a:gd name="connsiteY1" fmla="*/ 61479 h 491833"/>
              <a:gd name="connsiteX2" fmla="*/ 3858636 w 4104552"/>
              <a:gd name="connsiteY2" fmla="*/ 0 h 491833"/>
              <a:gd name="connsiteX3" fmla="*/ 4104552 w 4104552"/>
              <a:gd name="connsiteY3" fmla="*/ 245917 h 491833"/>
              <a:gd name="connsiteX4" fmla="*/ 3858636 w 4104552"/>
              <a:gd name="connsiteY4" fmla="*/ 491833 h 491833"/>
              <a:gd name="connsiteX5" fmla="*/ 3858636 w 4104552"/>
              <a:gd name="connsiteY5" fmla="*/ 430354 h 491833"/>
              <a:gd name="connsiteX6" fmla="*/ 0 w 4104552"/>
              <a:gd name="connsiteY6" fmla="*/ 430354 h 491833"/>
              <a:gd name="connsiteX7" fmla="*/ 0 w 4104552"/>
              <a:gd name="connsiteY7" fmla="*/ 61479 h 49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4552" h="491833">
                <a:moveTo>
                  <a:pt x="0" y="61479"/>
                </a:moveTo>
                <a:lnTo>
                  <a:pt x="3858636" y="61479"/>
                </a:lnTo>
                <a:lnTo>
                  <a:pt x="3858636" y="0"/>
                </a:lnTo>
                <a:lnTo>
                  <a:pt x="4104552" y="245917"/>
                </a:lnTo>
                <a:lnTo>
                  <a:pt x="3858636" y="491833"/>
                </a:lnTo>
                <a:lnTo>
                  <a:pt x="3858636" y="430354"/>
                </a:lnTo>
                <a:lnTo>
                  <a:pt x="0" y="430354"/>
                </a:lnTo>
                <a:lnTo>
                  <a:pt x="0" y="61479"/>
                </a:lnTo>
                <a:close/>
              </a:path>
            </a:pathLst>
          </a:cu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5400000" scaled="1"/>
            <a:tileRect/>
          </a:gra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240" tIns="76719" rIns="199677" bIns="76719" numCol="1" spcCol="1270" anchor="t" anchorCtr="0">
            <a:noAutofit/>
          </a:bodyPr>
          <a:lstStyle/>
          <a:p>
            <a:pPr marL="228600" lvl="1" indent="-228600" algn="ctr" defTabSz="1066800">
              <a:lnSpc>
                <a:spcPct val="90000"/>
              </a:lnSpc>
              <a:spcBef>
                <a:spcPct val="0"/>
              </a:spcBef>
              <a:spcAft>
                <a:spcPct val="15000"/>
              </a:spcAft>
            </a:pPr>
            <a:r>
              <a:rPr lang="en-US" sz="2000" kern="1200"/>
              <a:t>Particular program</a:t>
            </a:r>
            <a:endParaRPr lang="en-US" sz="2000" kern="1200" dirty="0"/>
          </a:p>
        </p:txBody>
      </p:sp>
      <p:sp>
        <p:nvSpPr>
          <p:cNvPr id="23" name="Freeform: Shape 22">
            <a:extLst>
              <a:ext uri="{FF2B5EF4-FFF2-40B4-BE49-F238E27FC236}">
                <a16:creationId xmlns:a16="http://schemas.microsoft.com/office/drawing/2014/main" xmlns="" id="{DE993556-E33A-4547-BCB5-97CD3A256A9C}"/>
              </a:ext>
            </a:extLst>
          </p:cNvPr>
          <p:cNvSpPr/>
          <p:nvPr/>
        </p:nvSpPr>
        <p:spPr>
          <a:xfrm>
            <a:off x="4572001" y="3659591"/>
            <a:ext cx="3249225" cy="491833"/>
          </a:xfrm>
          <a:custGeom>
            <a:avLst/>
            <a:gdLst>
              <a:gd name="connsiteX0" fmla="*/ 0 w 2736368"/>
              <a:gd name="connsiteY0" fmla="*/ 81974 h 491833"/>
              <a:gd name="connsiteX1" fmla="*/ 81974 w 2736368"/>
              <a:gd name="connsiteY1" fmla="*/ 0 h 491833"/>
              <a:gd name="connsiteX2" fmla="*/ 2654394 w 2736368"/>
              <a:gd name="connsiteY2" fmla="*/ 0 h 491833"/>
              <a:gd name="connsiteX3" fmla="*/ 2736368 w 2736368"/>
              <a:gd name="connsiteY3" fmla="*/ 81974 h 491833"/>
              <a:gd name="connsiteX4" fmla="*/ 2736368 w 2736368"/>
              <a:gd name="connsiteY4" fmla="*/ 409859 h 491833"/>
              <a:gd name="connsiteX5" fmla="*/ 2654394 w 2736368"/>
              <a:gd name="connsiteY5" fmla="*/ 491833 h 491833"/>
              <a:gd name="connsiteX6" fmla="*/ 81974 w 2736368"/>
              <a:gd name="connsiteY6" fmla="*/ 491833 h 491833"/>
              <a:gd name="connsiteX7" fmla="*/ 0 w 2736368"/>
              <a:gd name="connsiteY7" fmla="*/ 409859 h 491833"/>
              <a:gd name="connsiteX8" fmla="*/ 0 w 2736368"/>
              <a:gd name="connsiteY8" fmla="*/ 81974 h 49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6368" h="491833">
                <a:moveTo>
                  <a:pt x="0" y="81974"/>
                </a:moveTo>
                <a:cubicBezTo>
                  <a:pt x="0" y="36701"/>
                  <a:pt x="36701" y="0"/>
                  <a:pt x="81974" y="0"/>
                </a:cubicBezTo>
                <a:lnTo>
                  <a:pt x="2654394" y="0"/>
                </a:lnTo>
                <a:cubicBezTo>
                  <a:pt x="2699667" y="0"/>
                  <a:pt x="2736368" y="36701"/>
                  <a:pt x="2736368" y="81974"/>
                </a:cubicBezTo>
                <a:lnTo>
                  <a:pt x="2736368" y="409859"/>
                </a:lnTo>
                <a:cubicBezTo>
                  <a:pt x="2736368" y="455132"/>
                  <a:pt x="2699667" y="491833"/>
                  <a:pt x="2654394" y="491833"/>
                </a:cubicBezTo>
                <a:lnTo>
                  <a:pt x="81974" y="491833"/>
                </a:lnTo>
                <a:cubicBezTo>
                  <a:pt x="36701" y="491833"/>
                  <a:pt x="0" y="455132"/>
                  <a:pt x="0" y="409859"/>
                </a:cubicBezTo>
                <a:lnTo>
                  <a:pt x="0" y="81974"/>
                </a:lnTo>
                <a:close/>
              </a:path>
            </a:pathLst>
          </a:custGeom>
          <a:solidFill>
            <a:srgbClr val="28A2BA"/>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96399" tIns="60204" rIns="96399" bIns="60204" numCol="1" spcCol="1270" anchor="ctr" anchorCtr="0">
            <a:noAutofit/>
          </a:bodyPr>
          <a:lstStyle/>
          <a:p>
            <a:pPr marL="228600" lvl="1" indent="-228600" algn="ctr" defTabSz="1066800">
              <a:lnSpc>
                <a:spcPct val="90000"/>
              </a:lnSpc>
              <a:spcBef>
                <a:spcPct val="0"/>
              </a:spcBef>
              <a:spcAft>
                <a:spcPct val="15000"/>
              </a:spcAft>
            </a:pPr>
            <a:endParaRPr lang="en-US" sz="2000" kern="1200" dirty="0"/>
          </a:p>
          <a:p>
            <a:pPr marL="228600" lvl="1" indent="-228600" algn="ctr" defTabSz="1066800">
              <a:lnSpc>
                <a:spcPct val="90000"/>
              </a:lnSpc>
              <a:spcBef>
                <a:spcPct val="0"/>
              </a:spcBef>
              <a:spcAft>
                <a:spcPct val="15000"/>
              </a:spcAft>
            </a:pPr>
            <a:r>
              <a:rPr lang="en-US" sz="2000" kern="1200" dirty="0"/>
              <a:t>Social justice</a:t>
            </a:r>
          </a:p>
          <a:p>
            <a:pPr marL="228600" lvl="1" indent="-228600" algn="ctr" defTabSz="1066800">
              <a:lnSpc>
                <a:spcPct val="90000"/>
              </a:lnSpc>
              <a:spcBef>
                <a:spcPct val="0"/>
              </a:spcBef>
              <a:spcAft>
                <a:spcPct val="15000"/>
              </a:spcAft>
            </a:pPr>
            <a:endParaRPr lang="en-US" sz="2000" kern="1200" dirty="0"/>
          </a:p>
        </p:txBody>
      </p:sp>
      <p:sp>
        <p:nvSpPr>
          <p:cNvPr id="24" name="Freeform: Shape 23">
            <a:extLst>
              <a:ext uri="{FF2B5EF4-FFF2-40B4-BE49-F238E27FC236}">
                <a16:creationId xmlns:a16="http://schemas.microsoft.com/office/drawing/2014/main" xmlns="" id="{83E1FC26-7CEA-4E71-BE75-02117799D7E1}"/>
              </a:ext>
            </a:extLst>
          </p:cNvPr>
          <p:cNvSpPr/>
          <p:nvPr/>
        </p:nvSpPr>
        <p:spPr>
          <a:xfrm>
            <a:off x="1260410" y="3647375"/>
            <a:ext cx="3311577" cy="491833"/>
          </a:xfrm>
          <a:custGeom>
            <a:avLst/>
            <a:gdLst>
              <a:gd name="connsiteX0" fmla="*/ 0 w 4104552"/>
              <a:gd name="connsiteY0" fmla="*/ 61479 h 491833"/>
              <a:gd name="connsiteX1" fmla="*/ 3858636 w 4104552"/>
              <a:gd name="connsiteY1" fmla="*/ 61479 h 491833"/>
              <a:gd name="connsiteX2" fmla="*/ 3858636 w 4104552"/>
              <a:gd name="connsiteY2" fmla="*/ 0 h 491833"/>
              <a:gd name="connsiteX3" fmla="*/ 4104552 w 4104552"/>
              <a:gd name="connsiteY3" fmla="*/ 245917 h 491833"/>
              <a:gd name="connsiteX4" fmla="*/ 3858636 w 4104552"/>
              <a:gd name="connsiteY4" fmla="*/ 491833 h 491833"/>
              <a:gd name="connsiteX5" fmla="*/ 3858636 w 4104552"/>
              <a:gd name="connsiteY5" fmla="*/ 430354 h 491833"/>
              <a:gd name="connsiteX6" fmla="*/ 0 w 4104552"/>
              <a:gd name="connsiteY6" fmla="*/ 430354 h 491833"/>
              <a:gd name="connsiteX7" fmla="*/ 0 w 4104552"/>
              <a:gd name="connsiteY7" fmla="*/ 61479 h 49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4552" h="491833">
                <a:moveTo>
                  <a:pt x="0" y="61479"/>
                </a:moveTo>
                <a:lnTo>
                  <a:pt x="3858636" y="61479"/>
                </a:lnTo>
                <a:lnTo>
                  <a:pt x="3858636" y="0"/>
                </a:lnTo>
                <a:lnTo>
                  <a:pt x="4104552" y="245917"/>
                </a:lnTo>
                <a:lnTo>
                  <a:pt x="3858636" y="491833"/>
                </a:lnTo>
                <a:lnTo>
                  <a:pt x="3858636" y="430354"/>
                </a:lnTo>
                <a:lnTo>
                  <a:pt x="0" y="430354"/>
                </a:lnTo>
                <a:lnTo>
                  <a:pt x="0" y="61479"/>
                </a:lnTo>
                <a:close/>
              </a:path>
            </a:pathLst>
          </a:custGeom>
          <a:gradFill flip="none" rotWithShape="1">
            <a:gsLst>
              <a:gs pos="0">
                <a:srgbClr val="22899D">
                  <a:tint val="66000"/>
                  <a:satMod val="160000"/>
                </a:srgbClr>
              </a:gs>
              <a:gs pos="50000">
                <a:srgbClr val="22899D">
                  <a:tint val="44500"/>
                  <a:satMod val="160000"/>
                </a:srgbClr>
              </a:gs>
              <a:gs pos="100000">
                <a:srgbClr val="22899D">
                  <a:tint val="23500"/>
                  <a:satMod val="160000"/>
                </a:srgbClr>
              </a:gs>
            </a:gsLst>
            <a:lin ang="5400000" scaled="1"/>
            <a:tileRect/>
          </a:gra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240" tIns="76719" rIns="199677" bIns="76719" numCol="1" spcCol="1270" anchor="t" anchorCtr="0">
            <a:noAutofit/>
          </a:bodyPr>
          <a:lstStyle/>
          <a:p>
            <a:pPr lvl="0" algn="ctr" defTabSz="844550">
              <a:lnSpc>
                <a:spcPct val="90000"/>
              </a:lnSpc>
              <a:spcBef>
                <a:spcPct val="0"/>
              </a:spcBef>
              <a:spcAft>
                <a:spcPct val="35000"/>
              </a:spcAft>
            </a:pPr>
            <a:r>
              <a:rPr lang="en-US" sz="1900" kern="1200" dirty="0"/>
              <a:t>Kindness</a:t>
            </a:r>
          </a:p>
        </p:txBody>
      </p:sp>
      <p:pic>
        <p:nvPicPr>
          <p:cNvPr id="27" name="Graphic 26" descr="Team">
            <a:extLst>
              <a:ext uri="{FF2B5EF4-FFF2-40B4-BE49-F238E27FC236}">
                <a16:creationId xmlns:a16="http://schemas.microsoft.com/office/drawing/2014/main" xmlns="" id="{DB60D3FE-D05E-4EBF-B2D7-7DA2E85022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34935" y="4327676"/>
            <a:ext cx="1251764" cy="1251764"/>
          </a:xfrm>
          <a:prstGeom prst="rect">
            <a:avLst/>
          </a:prstGeom>
        </p:spPr>
      </p:pic>
      <p:pic>
        <p:nvPicPr>
          <p:cNvPr id="29" name="Graphic 28" descr="Head with Gears">
            <a:extLst>
              <a:ext uri="{FF2B5EF4-FFF2-40B4-BE49-F238E27FC236}">
                <a16:creationId xmlns:a16="http://schemas.microsoft.com/office/drawing/2014/main" xmlns="" id="{BC0E365F-C89E-4CCE-8A18-F6768F5CC5E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196613" y="4327676"/>
            <a:ext cx="1251763" cy="1251763"/>
          </a:xfrm>
          <a:prstGeom prst="rect">
            <a:avLst/>
          </a:prstGeom>
        </p:spPr>
      </p:pic>
      <p:pic>
        <p:nvPicPr>
          <p:cNvPr id="33" name="Picture 13" descr="Picture 13">
            <a:extLst>
              <a:ext uri="{FF2B5EF4-FFF2-40B4-BE49-F238E27FC236}">
                <a16:creationId xmlns:a16="http://schemas.microsoft.com/office/drawing/2014/main" xmlns="" id="{6125F6F6-14A6-4287-957A-3C02F99CC1DB}"/>
              </a:ext>
            </a:extLst>
          </p:cNvPr>
          <p:cNvPicPr>
            <a:picLocks noChangeAspect="1"/>
          </p:cNvPicPr>
          <p:nvPr/>
        </p:nvPicPr>
        <p:blipFill>
          <a:blip r:embed="rId8">
            <a:extLst/>
          </a:blip>
          <a:stretch>
            <a:fillRect/>
          </a:stretch>
        </p:blipFill>
        <p:spPr>
          <a:xfrm>
            <a:off x="381000" y="5897080"/>
            <a:ext cx="2869782" cy="680416"/>
          </a:xfrm>
          <a:prstGeom prst="rect">
            <a:avLst/>
          </a:prstGeom>
          <a:ln w="12700">
            <a:miter lim="400000"/>
          </a:ln>
        </p:spPr>
      </p:pic>
    </p:spTree>
    <p:extLst>
      <p:ext uri="{BB962C8B-B14F-4D97-AF65-F5344CB8AC3E}">
        <p14:creationId xmlns:p14="http://schemas.microsoft.com/office/powerpoint/2010/main" val="1274982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itle 1"/>
          <p:cNvSpPr>
            <a:spLocks noGrp="1"/>
          </p:cNvSpPr>
          <p:nvPr>
            <p:ph type="title"/>
          </p:nvPr>
        </p:nvSpPr>
        <p:spPr>
          <a:xfrm>
            <a:off x="457200" y="274638"/>
            <a:ext cx="8229600" cy="752651"/>
          </a:xfrm>
          <a:prstGeom prst="rect">
            <a:avLst/>
          </a:prstGeom>
          <a:noFill/>
          <a:ln w="9525">
            <a:solidFill>
              <a:srgbClr val="22899D"/>
            </a:solidFill>
            <a:round/>
          </a:ln>
          <a:effectLst>
            <a:outerShdw blurRad="38100" dist="20000" dir="5400000" rotWithShape="0">
              <a:srgbClr val="000000">
                <a:alpha val="38000"/>
              </a:srgbClr>
            </a:outerShdw>
          </a:effectLst>
        </p:spPr>
        <p:txBody>
          <a:bodyPr>
            <a:normAutofit/>
          </a:bodyPr>
          <a:lstStyle>
            <a:lvl1pPr>
              <a:defRPr b="1">
                <a:solidFill>
                  <a:srgbClr val="000000"/>
                </a:solidFill>
              </a:defRPr>
            </a:lvl1pPr>
          </a:lstStyle>
          <a:p>
            <a:r>
              <a:rPr lang="en-US" sz="3600" dirty="0"/>
              <a:t>Start with a Commitment to Inclusion</a:t>
            </a:r>
            <a:endParaRPr sz="3600" dirty="0"/>
          </a:p>
        </p:txBody>
      </p:sp>
      <p:grpSp>
        <p:nvGrpSpPr>
          <p:cNvPr id="22" name="Group 21">
            <a:extLst>
              <a:ext uri="{FF2B5EF4-FFF2-40B4-BE49-F238E27FC236}">
                <a16:creationId xmlns:a16="http://schemas.microsoft.com/office/drawing/2014/main" xmlns="" id="{1431357E-00AD-4471-AE8B-681DF936091A}"/>
              </a:ext>
            </a:extLst>
          </p:cNvPr>
          <p:cNvGrpSpPr/>
          <p:nvPr/>
        </p:nvGrpSpPr>
        <p:grpSpPr>
          <a:xfrm>
            <a:off x="215220" y="1416395"/>
            <a:ext cx="7268803" cy="5166967"/>
            <a:chOff x="277217" y="1428513"/>
            <a:chExt cx="7268803" cy="5166967"/>
          </a:xfrm>
        </p:grpSpPr>
        <p:sp>
          <p:nvSpPr>
            <p:cNvPr id="24" name="Freeform: Shape 23">
              <a:extLst>
                <a:ext uri="{FF2B5EF4-FFF2-40B4-BE49-F238E27FC236}">
                  <a16:creationId xmlns:a16="http://schemas.microsoft.com/office/drawing/2014/main" xmlns="" id="{6065CA89-4A98-4546-AE56-39B3CA154EE3}"/>
                </a:ext>
              </a:extLst>
            </p:cNvPr>
            <p:cNvSpPr/>
            <p:nvPr/>
          </p:nvSpPr>
          <p:spPr>
            <a:xfrm>
              <a:off x="584770" y="1638148"/>
              <a:ext cx="6961250" cy="1247619"/>
            </a:xfrm>
            <a:custGeom>
              <a:avLst/>
              <a:gdLst>
                <a:gd name="connsiteX0" fmla="*/ 0 w 7319480"/>
                <a:gd name="connsiteY0" fmla="*/ 0 h 1338750"/>
                <a:gd name="connsiteX1" fmla="*/ 7319480 w 7319480"/>
                <a:gd name="connsiteY1" fmla="*/ 0 h 1338750"/>
                <a:gd name="connsiteX2" fmla="*/ 7319480 w 7319480"/>
                <a:gd name="connsiteY2" fmla="*/ 1338750 h 1338750"/>
                <a:gd name="connsiteX3" fmla="*/ 0 w 7319480"/>
                <a:gd name="connsiteY3" fmla="*/ 1338750 h 1338750"/>
                <a:gd name="connsiteX4" fmla="*/ 0 w 7319480"/>
                <a:gd name="connsiteY4" fmla="*/ 0 h 133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9480" h="1338750">
                  <a:moveTo>
                    <a:pt x="0" y="0"/>
                  </a:moveTo>
                  <a:lnTo>
                    <a:pt x="7319480" y="0"/>
                  </a:lnTo>
                  <a:lnTo>
                    <a:pt x="7319480" y="1338750"/>
                  </a:lnTo>
                  <a:lnTo>
                    <a:pt x="0" y="1338750"/>
                  </a:lnTo>
                  <a:lnTo>
                    <a:pt x="0" y="0"/>
                  </a:lnTo>
                  <a:close/>
                </a:path>
              </a:pathLst>
            </a:custGeom>
            <a:ln>
              <a:solidFill>
                <a:srgbClr val="22899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365760" rIns="274320" bIns="142240" numCol="1" spcCol="1270" anchor="t" anchorCtr="0">
              <a:noAutofit/>
            </a:bodyPr>
            <a:lstStyle/>
            <a:p>
              <a:pPr marL="228600" indent="-228600" defTabSz="889000">
                <a:lnSpc>
                  <a:spcPct val="90000"/>
                </a:lnSpc>
                <a:spcBef>
                  <a:spcPct val="0"/>
                </a:spcBef>
                <a:spcAft>
                  <a:spcPct val="15000"/>
                </a:spcAft>
              </a:pPr>
              <a:r>
                <a:rPr kumimoji="0" lang="en-US" sz="2000" b="0" i="0" u="none" strike="noStrike" kern="1200" cap="none" spc="0" normalizeH="0" baseline="0" dirty="0">
                  <a:ln>
                    <a:noFill/>
                  </a:ln>
                  <a:solidFill>
                    <a:srgbClr val="000000"/>
                  </a:solidFill>
                  <a:effectLst/>
                  <a:uFillTx/>
                  <a:latin typeface="+mn-lt"/>
                  <a:ea typeface="+mn-ea"/>
                  <a:cs typeface="+mn-cs"/>
                  <a:sym typeface="Calibri"/>
                </a:rPr>
                <a:t>Building a welcoming and inclusive community for all by growing the ways in which individuals are invited and encouraged to participate in Jewish Life.</a:t>
              </a:r>
              <a:endParaRPr lang="en-US" sz="2000" kern="1200" dirty="0"/>
            </a:p>
          </p:txBody>
        </p:sp>
        <p:sp>
          <p:nvSpPr>
            <p:cNvPr id="25" name="Freeform: Shape 24">
              <a:extLst>
                <a:ext uri="{FF2B5EF4-FFF2-40B4-BE49-F238E27FC236}">
                  <a16:creationId xmlns:a16="http://schemas.microsoft.com/office/drawing/2014/main" xmlns="" id="{BAE1347B-C02E-439D-9447-4D926EA34DB9}"/>
                </a:ext>
              </a:extLst>
            </p:cNvPr>
            <p:cNvSpPr/>
            <p:nvPr/>
          </p:nvSpPr>
          <p:spPr>
            <a:xfrm>
              <a:off x="277218" y="1428513"/>
              <a:ext cx="2696655" cy="501840"/>
            </a:xfrm>
            <a:custGeom>
              <a:avLst/>
              <a:gdLst>
                <a:gd name="connsiteX0" fmla="*/ 0 w 6011254"/>
                <a:gd name="connsiteY0" fmla="*/ 83642 h 501840"/>
                <a:gd name="connsiteX1" fmla="*/ 83642 w 6011254"/>
                <a:gd name="connsiteY1" fmla="*/ 0 h 501840"/>
                <a:gd name="connsiteX2" fmla="*/ 5927612 w 6011254"/>
                <a:gd name="connsiteY2" fmla="*/ 0 h 501840"/>
                <a:gd name="connsiteX3" fmla="*/ 6011254 w 6011254"/>
                <a:gd name="connsiteY3" fmla="*/ 83642 h 501840"/>
                <a:gd name="connsiteX4" fmla="*/ 6011254 w 6011254"/>
                <a:gd name="connsiteY4" fmla="*/ 418198 h 501840"/>
                <a:gd name="connsiteX5" fmla="*/ 5927612 w 6011254"/>
                <a:gd name="connsiteY5" fmla="*/ 501840 h 501840"/>
                <a:gd name="connsiteX6" fmla="*/ 83642 w 6011254"/>
                <a:gd name="connsiteY6" fmla="*/ 501840 h 501840"/>
                <a:gd name="connsiteX7" fmla="*/ 0 w 6011254"/>
                <a:gd name="connsiteY7" fmla="*/ 418198 h 501840"/>
                <a:gd name="connsiteX8" fmla="*/ 0 w 6011254"/>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1254" h="501840">
                  <a:moveTo>
                    <a:pt x="0" y="83642"/>
                  </a:moveTo>
                  <a:cubicBezTo>
                    <a:pt x="0" y="37448"/>
                    <a:pt x="37448" y="0"/>
                    <a:pt x="83642" y="0"/>
                  </a:cubicBezTo>
                  <a:lnTo>
                    <a:pt x="5927612" y="0"/>
                  </a:lnTo>
                  <a:cubicBezTo>
                    <a:pt x="5973806" y="0"/>
                    <a:pt x="6011254" y="37448"/>
                    <a:pt x="6011254" y="83642"/>
                  </a:cubicBezTo>
                  <a:lnTo>
                    <a:pt x="6011254" y="418198"/>
                  </a:lnTo>
                  <a:cubicBezTo>
                    <a:pt x="6011254" y="464392"/>
                    <a:pt x="5973806" y="501840"/>
                    <a:pt x="5927612" y="501840"/>
                  </a:cubicBezTo>
                  <a:lnTo>
                    <a:pt x="83642" y="501840"/>
                  </a:lnTo>
                  <a:cubicBezTo>
                    <a:pt x="37448" y="501840"/>
                    <a:pt x="0" y="464392"/>
                    <a:pt x="0" y="418198"/>
                  </a:cubicBezTo>
                  <a:lnTo>
                    <a:pt x="0" y="83642"/>
                  </a:lnTo>
                  <a:close/>
                </a:path>
              </a:pathLst>
            </a:custGeom>
            <a:gradFill flip="none" rotWithShape="0">
              <a:gsLst>
                <a:gs pos="0">
                  <a:srgbClr val="28A2BA">
                    <a:shade val="30000"/>
                    <a:satMod val="115000"/>
                  </a:srgbClr>
                </a:gs>
                <a:gs pos="50000">
                  <a:srgbClr val="28A2BA">
                    <a:shade val="67500"/>
                    <a:satMod val="115000"/>
                  </a:srgbClr>
                </a:gs>
                <a:gs pos="100000">
                  <a:srgbClr val="28A2BA">
                    <a:shade val="100000"/>
                    <a:satMod val="115000"/>
                  </a:srgb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24498" rIns="218159" bIns="24498" numCol="1" spcCol="1270" anchor="ctr" anchorCtr="0">
              <a:noAutofit/>
            </a:bodyPr>
            <a:lstStyle/>
            <a:p>
              <a:pPr lvl="0" defTabSz="889000">
                <a:lnSpc>
                  <a:spcPct val="90000"/>
                </a:lnSpc>
                <a:spcBef>
                  <a:spcPct val="0"/>
                </a:spcBef>
                <a:spcAft>
                  <a:spcPct val="35000"/>
                </a:spcAft>
              </a:pPr>
              <a:r>
                <a:rPr lang="en-US" sz="2000" kern="1200" dirty="0"/>
                <a:t>Recognizing the need</a:t>
              </a:r>
            </a:p>
          </p:txBody>
        </p:sp>
        <p:sp>
          <p:nvSpPr>
            <p:cNvPr id="26" name="Rectangle 25">
              <a:extLst>
                <a:ext uri="{FF2B5EF4-FFF2-40B4-BE49-F238E27FC236}">
                  <a16:creationId xmlns:a16="http://schemas.microsoft.com/office/drawing/2014/main" xmlns="" id="{D4E22936-732C-4023-A3D3-D011D07B350B}"/>
                </a:ext>
              </a:extLst>
            </p:cNvPr>
            <p:cNvSpPr/>
            <p:nvPr/>
          </p:nvSpPr>
          <p:spPr>
            <a:xfrm>
              <a:off x="612411" y="3266616"/>
              <a:ext cx="6933607" cy="644438"/>
            </a:xfrm>
            <a:prstGeom prst="rect">
              <a:avLst/>
            </a:prstGeom>
            <a:ln>
              <a:solidFill>
                <a:srgbClr val="22899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a:p>
              <a:r>
                <a:rPr lang="en-US" dirty="0"/>
                <a:t>Imagine Israel, </a:t>
              </a:r>
              <a:r>
                <a:rPr lang="en-US" dirty="0" err="1"/>
                <a:t>Jteen</a:t>
              </a:r>
              <a:r>
                <a:rPr lang="en-US" dirty="0"/>
                <a:t> Philanthropy, Resource Fair</a:t>
              </a:r>
            </a:p>
          </p:txBody>
        </p:sp>
        <p:sp>
          <p:nvSpPr>
            <p:cNvPr id="27" name="Freeform: Shape 26">
              <a:extLst>
                <a:ext uri="{FF2B5EF4-FFF2-40B4-BE49-F238E27FC236}">
                  <a16:creationId xmlns:a16="http://schemas.microsoft.com/office/drawing/2014/main" xmlns="" id="{3A3DE26E-356F-4207-87BF-F58DE67B62A3}"/>
                </a:ext>
              </a:extLst>
            </p:cNvPr>
            <p:cNvSpPr/>
            <p:nvPr/>
          </p:nvSpPr>
          <p:spPr>
            <a:xfrm>
              <a:off x="277218" y="3047837"/>
              <a:ext cx="6691606" cy="501840"/>
            </a:xfrm>
            <a:custGeom>
              <a:avLst/>
              <a:gdLst>
                <a:gd name="connsiteX0" fmla="*/ 0 w 6011254"/>
                <a:gd name="connsiteY0" fmla="*/ 83642 h 501840"/>
                <a:gd name="connsiteX1" fmla="*/ 83642 w 6011254"/>
                <a:gd name="connsiteY1" fmla="*/ 0 h 501840"/>
                <a:gd name="connsiteX2" fmla="*/ 5927612 w 6011254"/>
                <a:gd name="connsiteY2" fmla="*/ 0 h 501840"/>
                <a:gd name="connsiteX3" fmla="*/ 6011254 w 6011254"/>
                <a:gd name="connsiteY3" fmla="*/ 83642 h 501840"/>
                <a:gd name="connsiteX4" fmla="*/ 6011254 w 6011254"/>
                <a:gd name="connsiteY4" fmla="*/ 418198 h 501840"/>
                <a:gd name="connsiteX5" fmla="*/ 5927612 w 6011254"/>
                <a:gd name="connsiteY5" fmla="*/ 501840 h 501840"/>
                <a:gd name="connsiteX6" fmla="*/ 83642 w 6011254"/>
                <a:gd name="connsiteY6" fmla="*/ 501840 h 501840"/>
                <a:gd name="connsiteX7" fmla="*/ 0 w 6011254"/>
                <a:gd name="connsiteY7" fmla="*/ 418198 h 501840"/>
                <a:gd name="connsiteX8" fmla="*/ 0 w 6011254"/>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1254" h="501840">
                  <a:moveTo>
                    <a:pt x="0" y="83642"/>
                  </a:moveTo>
                  <a:cubicBezTo>
                    <a:pt x="0" y="37448"/>
                    <a:pt x="37448" y="0"/>
                    <a:pt x="83642" y="0"/>
                  </a:cubicBezTo>
                  <a:lnTo>
                    <a:pt x="5927612" y="0"/>
                  </a:lnTo>
                  <a:cubicBezTo>
                    <a:pt x="5973806" y="0"/>
                    <a:pt x="6011254" y="37448"/>
                    <a:pt x="6011254" y="83642"/>
                  </a:cubicBezTo>
                  <a:lnTo>
                    <a:pt x="6011254" y="418198"/>
                  </a:lnTo>
                  <a:cubicBezTo>
                    <a:pt x="6011254" y="464392"/>
                    <a:pt x="5973806" y="501840"/>
                    <a:pt x="5927612" y="501840"/>
                  </a:cubicBezTo>
                  <a:lnTo>
                    <a:pt x="83642" y="501840"/>
                  </a:lnTo>
                  <a:cubicBezTo>
                    <a:pt x="37448" y="501840"/>
                    <a:pt x="0" y="464392"/>
                    <a:pt x="0" y="418198"/>
                  </a:cubicBezTo>
                  <a:lnTo>
                    <a:pt x="0" y="83642"/>
                  </a:lnTo>
                  <a:close/>
                </a:path>
              </a:pathLst>
            </a:custGeom>
            <a:gradFill flip="none" rotWithShape="0">
              <a:gsLst>
                <a:gs pos="0">
                  <a:srgbClr val="28A2BA">
                    <a:shade val="30000"/>
                    <a:satMod val="115000"/>
                  </a:srgbClr>
                </a:gs>
                <a:gs pos="50000">
                  <a:srgbClr val="28A2BA">
                    <a:shade val="67500"/>
                    <a:satMod val="115000"/>
                  </a:srgbClr>
                </a:gs>
                <a:gs pos="100000">
                  <a:srgbClr val="28A2BA">
                    <a:shade val="100000"/>
                    <a:satMod val="115000"/>
                  </a:srgb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24498" rIns="218159" bIns="24498" numCol="1" spcCol="1270" anchor="ctr" anchorCtr="0">
              <a:noAutofit/>
            </a:bodyPr>
            <a:lstStyle/>
            <a:p>
              <a:pPr marL="0" lvl="0" indent="0" algn="l" defTabSz="889000">
                <a:lnSpc>
                  <a:spcPct val="90000"/>
                </a:lnSpc>
                <a:spcBef>
                  <a:spcPct val="0"/>
                </a:spcBef>
                <a:spcAft>
                  <a:spcPct val="35000"/>
                </a:spcAft>
                <a:buNone/>
              </a:pPr>
              <a:r>
                <a:rPr lang="en-US" sz="2000" kern="1200" dirty="0"/>
                <a:t>Providing accommodations &amp; pre-employment opportunities</a:t>
              </a:r>
            </a:p>
          </p:txBody>
        </p:sp>
        <p:sp>
          <p:nvSpPr>
            <p:cNvPr id="28" name="Freeform: Shape 27">
              <a:extLst>
                <a:ext uri="{FF2B5EF4-FFF2-40B4-BE49-F238E27FC236}">
                  <a16:creationId xmlns:a16="http://schemas.microsoft.com/office/drawing/2014/main" xmlns="" id="{2189332B-1100-4979-B078-EF950B87DBD4}"/>
                </a:ext>
              </a:extLst>
            </p:cNvPr>
            <p:cNvSpPr/>
            <p:nvPr/>
          </p:nvSpPr>
          <p:spPr>
            <a:xfrm>
              <a:off x="584770" y="4382437"/>
              <a:ext cx="5703702" cy="2213043"/>
            </a:xfrm>
            <a:custGeom>
              <a:avLst/>
              <a:gdLst>
                <a:gd name="connsiteX0" fmla="*/ 0 w 7319480"/>
                <a:gd name="connsiteY0" fmla="*/ 0 h 2195550"/>
                <a:gd name="connsiteX1" fmla="*/ 7319480 w 7319480"/>
                <a:gd name="connsiteY1" fmla="*/ 0 h 2195550"/>
                <a:gd name="connsiteX2" fmla="*/ 7319480 w 7319480"/>
                <a:gd name="connsiteY2" fmla="*/ 2195550 h 2195550"/>
                <a:gd name="connsiteX3" fmla="*/ 0 w 7319480"/>
                <a:gd name="connsiteY3" fmla="*/ 2195550 h 2195550"/>
                <a:gd name="connsiteX4" fmla="*/ 0 w 7319480"/>
                <a:gd name="connsiteY4" fmla="*/ 0 h 219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9480" h="2195550">
                  <a:moveTo>
                    <a:pt x="0" y="0"/>
                  </a:moveTo>
                  <a:lnTo>
                    <a:pt x="7319480" y="0"/>
                  </a:lnTo>
                  <a:lnTo>
                    <a:pt x="7319480" y="2195550"/>
                  </a:lnTo>
                  <a:lnTo>
                    <a:pt x="0" y="2195550"/>
                  </a:lnTo>
                  <a:lnTo>
                    <a:pt x="0" y="0"/>
                  </a:lnTo>
                  <a:close/>
                </a:path>
              </a:pathLst>
            </a:custGeom>
            <a:noFill/>
            <a:ln>
              <a:solidFill>
                <a:srgbClr val="22899D"/>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354076" rIns="274320" bIns="0" numCol="1" spcCol="1270" anchor="t" anchorCtr="0">
              <a:noAutofit/>
            </a:bodyPr>
            <a:lstStyle/>
            <a:p>
              <a:pPr marL="228600" lvl="1" indent="-228600" algn="l" defTabSz="889000">
                <a:lnSpc>
                  <a:spcPct val="90000"/>
                </a:lnSpc>
                <a:spcBef>
                  <a:spcPct val="0"/>
                </a:spcBef>
                <a:spcAft>
                  <a:spcPct val="15000"/>
                </a:spcAft>
                <a:buNone/>
              </a:pPr>
              <a:r>
                <a:rPr lang="en-US" sz="1900" b="0" i="0" kern="1200" dirty="0"/>
                <a:t>The Jewish Federation of Greater Washington welcomes the participation of interfaith couples and families, and people of all abilities, backgrounds, gender identities and sexual orientations. Building an inclusive community is a priority; we strive to accommodate all needs whenever possible.</a:t>
              </a:r>
            </a:p>
          </p:txBody>
        </p:sp>
        <p:sp>
          <p:nvSpPr>
            <p:cNvPr id="29" name="Freeform: Shape 28">
              <a:extLst>
                <a:ext uri="{FF2B5EF4-FFF2-40B4-BE49-F238E27FC236}">
                  <a16:creationId xmlns:a16="http://schemas.microsoft.com/office/drawing/2014/main" xmlns="" id="{66AAD55F-96F3-46DA-9753-85155DEB4FC2}"/>
                </a:ext>
              </a:extLst>
            </p:cNvPr>
            <p:cNvSpPr/>
            <p:nvPr/>
          </p:nvSpPr>
          <p:spPr>
            <a:xfrm>
              <a:off x="277217" y="4030205"/>
              <a:ext cx="6011254" cy="501840"/>
            </a:xfrm>
            <a:custGeom>
              <a:avLst/>
              <a:gdLst>
                <a:gd name="connsiteX0" fmla="*/ 0 w 6011254"/>
                <a:gd name="connsiteY0" fmla="*/ 83642 h 501840"/>
                <a:gd name="connsiteX1" fmla="*/ 83642 w 6011254"/>
                <a:gd name="connsiteY1" fmla="*/ 0 h 501840"/>
                <a:gd name="connsiteX2" fmla="*/ 5927612 w 6011254"/>
                <a:gd name="connsiteY2" fmla="*/ 0 h 501840"/>
                <a:gd name="connsiteX3" fmla="*/ 6011254 w 6011254"/>
                <a:gd name="connsiteY3" fmla="*/ 83642 h 501840"/>
                <a:gd name="connsiteX4" fmla="*/ 6011254 w 6011254"/>
                <a:gd name="connsiteY4" fmla="*/ 418198 h 501840"/>
                <a:gd name="connsiteX5" fmla="*/ 5927612 w 6011254"/>
                <a:gd name="connsiteY5" fmla="*/ 501840 h 501840"/>
                <a:gd name="connsiteX6" fmla="*/ 83642 w 6011254"/>
                <a:gd name="connsiteY6" fmla="*/ 501840 h 501840"/>
                <a:gd name="connsiteX7" fmla="*/ 0 w 6011254"/>
                <a:gd name="connsiteY7" fmla="*/ 418198 h 501840"/>
                <a:gd name="connsiteX8" fmla="*/ 0 w 6011254"/>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1254" h="501840">
                  <a:moveTo>
                    <a:pt x="0" y="83642"/>
                  </a:moveTo>
                  <a:cubicBezTo>
                    <a:pt x="0" y="37448"/>
                    <a:pt x="37448" y="0"/>
                    <a:pt x="83642" y="0"/>
                  </a:cubicBezTo>
                  <a:lnTo>
                    <a:pt x="5927612" y="0"/>
                  </a:lnTo>
                  <a:cubicBezTo>
                    <a:pt x="5973806" y="0"/>
                    <a:pt x="6011254" y="37448"/>
                    <a:pt x="6011254" y="83642"/>
                  </a:cubicBezTo>
                  <a:lnTo>
                    <a:pt x="6011254" y="418198"/>
                  </a:lnTo>
                  <a:cubicBezTo>
                    <a:pt x="6011254" y="464392"/>
                    <a:pt x="5973806" y="501840"/>
                    <a:pt x="5927612" y="501840"/>
                  </a:cubicBezTo>
                  <a:lnTo>
                    <a:pt x="83642" y="501840"/>
                  </a:lnTo>
                  <a:cubicBezTo>
                    <a:pt x="37448" y="501840"/>
                    <a:pt x="0" y="464392"/>
                    <a:pt x="0" y="418198"/>
                  </a:cubicBezTo>
                  <a:lnTo>
                    <a:pt x="0" y="83642"/>
                  </a:lnTo>
                  <a:close/>
                </a:path>
              </a:pathLst>
            </a:custGeom>
            <a:gradFill flip="none" rotWithShape="0">
              <a:gsLst>
                <a:gs pos="0">
                  <a:srgbClr val="28A2BA">
                    <a:shade val="30000"/>
                    <a:satMod val="115000"/>
                  </a:srgbClr>
                </a:gs>
                <a:gs pos="50000">
                  <a:srgbClr val="28A2BA">
                    <a:shade val="67500"/>
                    <a:satMod val="115000"/>
                  </a:srgbClr>
                </a:gs>
                <a:gs pos="100000">
                  <a:srgbClr val="28A2BA">
                    <a:shade val="100000"/>
                    <a:satMod val="115000"/>
                  </a:srgb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24498" rIns="218159" bIns="24498" numCol="1" spcCol="1270" anchor="ctr" anchorCtr="0">
              <a:noAutofit/>
            </a:bodyPr>
            <a:lstStyle/>
            <a:p>
              <a:pPr lvl="0" defTabSz="889000">
                <a:lnSpc>
                  <a:spcPct val="90000"/>
                </a:lnSpc>
                <a:spcBef>
                  <a:spcPct val="0"/>
                </a:spcBef>
                <a:spcAft>
                  <a:spcPct val="35000"/>
                </a:spcAft>
              </a:pPr>
              <a:r>
                <a:rPr lang="en-US" sz="2000" kern="1200" dirty="0"/>
                <a:t>Creating website accessibility &amp; online resources  </a:t>
              </a:r>
            </a:p>
          </p:txBody>
        </p:sp>
      </p:grpSp>
      <p:pic>
        <p:nvPicPr>
          <p:cNvPr id="11" name="Picture 10" descr="Two people standing in a room&#10;&#10;Description generated with very high confidence">
            <a:extLst>
              <a:ext uri="{FF2B5EF4-FFF2-40B4-BE49-F238E27FC236}">
                <a16:creationId xmlns:a16="http://schemas.microsoft.com/office/drawing/2014/main" xmlns="" id="{EDE24F79-2E82-409A-8CF0-89FAC42A6B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0650" y="4655043"/>
            <a:ext cx="2926743" cy="2021774"/>
          </a:xfrm>
          <a:prstGeom prst="rect">
            <a:avLst/>
          </a:prstGeom>
        </p:spPr>
      </p:pic>
      <p:pic>
        <p:nvPicPr>
          <p:cNvPr id="15" name="Picture 14" descr="A group of people standing in a room&#10;&#10;Description generated with very high confidence">
            <a:extLst>
              <a:ext uri="{FF2B5EF4-FFF2-40B4-BE49-F238E27FC236}">
                <a16:creationId xmlns:a16="http://schemas.microsoft.com/office/drawing/2014/main" xmlns="" id="{D6DC6DFB-6F1B-419A-B0D7-775D041F73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67" t="5952" r="21837" b="10104"/>
          <a:stretch/>
        </p:blipFill>
        <p:spPr>
          <a:xfrm>
            <a:off x="6770660" y="1085032"/>
            <a:ext cx="2158119" cy="1950687"/>
          </a:xfrm>
          <a:prstGeom prst="rect">
            <a:avLst/>
          </a:prstGeom>
        </p:spPr>
      </p:pic>
      <p:pic>
        <p:nvPicPr>
          <p:cNvPr id="8" name="Picture 7">
            <a:extLst>
              <a:ext uri="{FF2B5EF4-FFF2-40B4-BE49-F238E27FC236}">
                <a16:creationId xmlns:a16="http://schemas.microsoft.com/office/drawing/2014/main" xmlns="" id="{A19E720D-5869-46C2-AB3C-CD25D0ACC013}"/>
              </a:ext>
            </a:extLst>
          </p:cNvPr>
          <p:cNvPicPr>
            <a:picLocks noChangeAspect="1"/>
          </p:cNvPicPr>
          <p:nvPr/>
        </p:nvPicPr>
        <p:blipFill>
          <a:blip r:embed="rId4"/>
          <a:stretch>
            <a:fillRect/>
          </a:stretch>
        </p:blipFill>
        <p:spPr>
          <a:xfrm>
            <a:off x="7668039" y="3115344"/>
            <a:ext cx="921862" cy="568574"/>
          </a:xfrm>
          <a:prstGeom prst="rect">
            <a:avLst/>
          </a:prstGeom>
        </p:spPr>
      </p:pic>
      <p:pic>
        <p:nvPicPr>
          <p:cNvPr id="7" name="Picture 6">
            <a:extLst>
              <a:ext uri="{FF2B5EF4-FFF2-40B4-BE49-F238E27FC236}">
                <a16:creationId xmlns:a16="http://schemas.microsoft.com/office/drawing/2014/main" xmlns="" id="{05B0A550-9F99-4345-899E-63145CED9485}"/>
              </a:ext>
            </a:extLst>
          </p:cNvPr>
          <p:cNvPicPr>
            <a:picLocks noChangeAspect="1"/>
          </p:cNvPicPr>
          <p:nvPr/>
        </p:nvPicPr>
        <p:blipFill>
          <a:blip r:embed="rId5"/>
          <a:stretch>
            <a:fillRect/>
          </a:stretch>
        </p:blipFill>
        <p:spPr>
          <a:xfrm>
            <a:off x="6734338" y="3683918"/>
            <a:ext cx="735721" cy="725955"/>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4023" y="3813813"/>
            <a:ext cx="1540565" cy="84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444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ontent Placeholder 2"/>
          <p:cNvSpPr>
            <a:spLocks noGrp="1"/>
          </p:cNvSpPr>
          <p:nvPr>
            <p:ph type="body" idx="1"/>
          </p:nvPr>
        </p:nvSpPr>
        <p:spPr>
          <a:xfrm>
            <a:off x="375950" y="4956107"/>
            <a:ext cx="8359677" cy="1640647"/>
          </a:xfrm>
          <a:prstGeom prst="rect">
            <a:avLst/>
          </a:prstGeom>
          <a:solidFill>
            <a:srgbClr val="22899D"/>
          </a:solidFill>
        </p:spPr>
        <p:txBody>
          <a:bodyPr lIns="182880">
            <a:noAutofit/>
          </a:bodyPr>
          <a:lstStyle/>
          <a:p>
            <a:pPr marL="0" indent="0" algn="ctr" defTabSz="832104">
              <a:spcBef>
                <a:spcPts val="600"/>
              </a:spcBef>
              <a:buSzTx/>
              <a:buNone/>
              <a:defRPr sz="2912">
                <a:solidFill>
                  <a:srgbClr val="000000"/>
                </a:solidFill>
              </a:defRPr>
            </a:pPr>
            <a:r>
              <a:rPr lang="en-US" sz="2200" i="1" dirty="0">
                <a:solidFill>
                  <a:schemeClr val="bg1"/>
                </a:solidFill>
              </a:rPr>
              <a:t>There is always more we can do. </a:t>
            </a:r>
          </a:p>
          <a:p>
            <a:pPr marL="0" indent="0" defTabSz="832104">
              <a:spcBef>
                <a:spcPts val="600"/>
              </a:spcBef>
              <a:buSzTx/>
              <a:buNone/>
              <a:defRPr sz="2912">
                <a:solidFill>
                  <a:srgbClr val="000000"/>
                </a:solidFill>
              </a:defRPr>
            </a:pPr>
            <a:endParaRPr lang="en-US" sz="2800" i="1" dirty="0"/>
          </a:p>
          <a:p>
            <a:pPr marL="0" indent="0" defTabSz="832104">
              <a:spcBef>
                <a:spcPts val="600"/>
              </a:spcBef>
              <a:buSzTx/>
              <a:buNone/>
              <a:defRPr sz="2912">
                <a:solidFill>
                  <a:srgbClr val="000000"/>
                </a:solidFill>
              </a:defRPr>
            </a:pPr>
            <a:r>
              <a:rPr lang="en-US" sz="2800" i="1" dirty="0"/>
              <a:t>	</a:t>
            </a:r>
          </a:p>
          <a:p>
            <a:pPr marL="0" indent="0" defTabSz="832104">
              <a:spcBef>
                <a:spcPts val="600"/>
              </a:spcBef>
              <a:buSzTx/>
              <a:buNone/>
              <a:defRPr sz="2912">
                <a:solidFill>
                  <a:srgbClr val="000000"/>
                </a:solidFill>
              </a:defRPr>
            </a:pPr>
            <a:endParaRPr lang="en-US" sz="2800" i="1" dirty="0"/>
          </a:p>
          <a:p>
            <a:pPr marL="0" indent="0" defTabSz="832104">
              <a:spcBef>
                <a:spcPts val="600"/>
              </a:spcBef>
              <a:buSzTx/>
              <a:buNone/>
              <a:defRPr sz="2912">
                <a:solidFill>
                  <a:srgbClr val="000000"/>
                </a:solidFill>
              </a:defRPr>
            </a:pPr>
            <a:endParaRPr lang="en-US" sz="2800" i="1" dirty="0"/>
          </a:p>
          <a:p>
            <a:pPr marL="0" indent="0" defTabSz="832104">
              <a:spcBef>
                <a:spcPts val="600"/>
              </a:spcBef>
              <a:buSzTx/>
              <a:buNone/>
              <a:defRPr sz="2912">
                <a:solidFill>
                  <a:srgbClr val="000000"/>
                </a:solidFill>
              </a:defRPr>
            </a:pPr>
            <a:endParaRPr lang="en-US" sz="2800" i="1" dirty="0"/>
          </a:p>
          <a:p>
            <a:pPr marL="0" indent="0" defTabSz="832104">
              <a:spcBef>
                <a:spcPts val="600"/>
              </a:spcBef>
              <a:buSzTx/>
              <a:buNone/>
              <a:defRPr sz="2912">
                <a:solidFill>
                  <a:srgbClr val="000000"/>
                </a:solidFill>
              </a:defRPr>
            </a:pPr>
            <a:r>
              <a:rPr lang="en-US" sz="2800" i="1" dirty="0"/>
              <a:t>			  </a:t>
            </a:r>
          </a:p>
          <a:p>
            <a:pPr marL="0" indent="0" algn="r" defTabSz="832104">
              <a:spcBef>
                <a:spcPts val="600"/>
              </a:spcBef>
              <a:buSzTx/>
              <a:buNone/>
              <a:defRPr sz="2912">
                <a:solidFill>
                  <a:srgbClr val="000000"/>
                </a:solidFill>
              </a:defRPr>
            </a:pPr>
            <a:r>
              <a:rPr lang="en-US" sz="7200" dirty="0"/>
              <a:t>T</a:t>
            </a:r>
            <a:r>
              <a:rPr sz="7200" dirty="0"/>
              <a:t>here is still work to be done</a:t>
            </a:r>
          </a:p>
        </p:txBody>
      </p:sp>
      <p:pic>
        <p:nvPicPr>
          <p:cNvPr id="2" name="Picture 1">
            <a:extLst>
              <a:ext uri="{FF2B5EF4-FFF2-40B4-BE49-F238E27FC236}">
                <a16:creationId xmlns:a16="http://schemas.microsoft.com/office/drawing/2014/main" xmlns="" id="{147D8928-EF98-45BE-A676-4D219545856A}"/>
              </a:ext>
            </a:extLst>
          </p:cNvPr>
          <p:cNvPicPr>
            <a:picLocks noChangeAspect="1"/>
          </p:cNvPicPr>
          <p:nvPr/>
        </p:nvPicPr>
        <p:blipFill>
          <a:blip r:embed="rId2"/>
          <a:stretch>
            <a:fillRect/>
          </a:stretch>
        </p:blipFill>
        <p:spPr>
          <a:xfrm>
            <a:off x="2822296" y="5590896"/>
            <a:ext cx="3499407" cy="835224"/>
          </a:xfrm>
          <a:prstGeom prst="rect">
            <a:avLst/>
          </a:prstGeom>
        </p:spPr>
      </p:pic>
      <p:sp>
        <p:nvSpPr>
          <p:cNvPr id="8" name="TextBox 7">
            <a:extLst>
              <a:ext uri="{FF2B5EF4-FFF2-40B4-BE49-F238E27FC236}">
                <a16:creationId xmlns:a16="http://schemas.microsoft.com/office/drawing/2014/main" xmlns="" id="{CC3B6E9A-4180-467D-A24B-1AE1CBB8B82C}"/>
              </a:ext>
            </a:extLst>
          </p:cNvPr>
          <p:cNvSpPr txBox="1"/>
          <p:nvPr/>
        </p:nvSpPr>
        <p:spPr>
          <a:xfrm rot="20104405">
            <a:off x="5975223" y="2098871"/>
            <a:ext cx="139535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grpSp>
        <p:nvGrpSpPr>
          <p:cNvPr id="20" name="Group 19">
            <a:extLst>
              <a:ext uri="{FF2B5EF4-FFF2-40B4-BE49-F238E27FC236}">
                <a16:creationId xmlns:a16="http://schemas.microsoft.com/office/drawing/2014/main" xmlns="" id="{EB8A1E4A-CF5C-4005-940F-A07639E44F6D}"/>
              </a:ext>
            </a:extLst>
          </p:cNvPr>
          <p:cNvGrpSpPr/>
          <p:nvPr/>
        </p:nvGrpSpPr>
        <p:grpSpPr>
          <a:xfrm rot="432516">
            <a:off x="5962384" y="1160276"/>
            <a:ext cx="1996375" cy="1261906"/>
            <a:chOff x="6228619" y="1770703"/>
            <a:chExt cx="2088391" cy="1332941"/>
          </a:xfrm>
        </p:grpSpPr>
        <p:sp>
          <p:nvSpPr>
            <p:cNvPr id="4" name="Speech Bubble: Oval 3">
              <a:extLst>
                <a:ext uri="{FF2B5EF4-FFF2-40B4-BE49-F238E27FC236}">
                  <a16:creationId xmlns:a16="http://schemas.microsoft.com/office/drawing/2014/main" xmlns="" id="{5A49F567-FD66-4E39-9829-2716AFD9737D}"/>
                </a:ext>
              </a:extLst>
            </p:cNvPr>
            <p:cNvSpPr/>
            <p:nvPr/>
          </p:nvSpPr>
          <p:spPr>
            <a:xfrm rot="1650705">
              <a:off x="6228619" y="1770703"/>
              <a:ext cx="2088391" cy="1332941"/>
            </a:xfrm>
            <a:prstGeom prst="wedgeEllipseCallout">
              <a:avLst>
                <a:gd name="adj1" fmla="val -20781"/>
                <a:gd name="adj2" fmla="val 59712"/>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3" name="TextBox 12">
              <a:extLst>
                <a:ext uri="{FF2B5EF4-FFF2-40B4-BE49-F238E27FC236}">
                  <a16:creationId xmlns:a16="http://schemas.microsoft.com/office/drawing/2014/main" xmlns="" id="{7D2CBC74-DAC4-46A2-BEA3-9A245AE83C14}"/>
                </a:ext>
              </a:extLst>
            </p:cNvPr>
            <p:cNvSpPr txBox="1"/>
            <p:nvPr/>
          </p:nvSpPr>
          <p:spPr>
            <a:xfrm rot="678356">
              <a:off x="6513695" y="1930293"/>
              <a:ext cx="1799638"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What accommodations are needed?</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grpSp>
      <p:grpSp>
        <p:nvGrpSpPr>
          <p:cNvPr id="21" name="Group 20">
            <a:extLst>
              <a:ext uri="{FF2B5EF4-FFF2-40B4-BE49-F238E27FC236}">
                <a16:creationId xmlns:a16="http://schemas.microsoft.com/office/drawing/2014/main" xmlns="" id="{D62D2800-ED82-4294-B9F2-AD02E50F4658}"/>
              </a:ext>
            </a:extLst>
          </p:cNvPr>
          <p:cNvGrpSpPr/>
          <p:nvPr/>
        </p:nvGrpSpPr>
        <p:grpSpPr>
          <a:xfrm rot="679428">
            <a:off x="6156894" y="3087747"/>
            <a:ext cx="1965868" cy="1388619"/>
            <a:chOff x="6588442" y="3431965"/>
            <a:chExt cx="1540856" cy="1470199"/>
          </a:xfrm>
        </p:grpSpPr>
        <p:pic>
          <p:nvPicPr>
            <p:cNvPr id="5" name="Picture 4">
              <a:extLst>
                <a:ext uri="{FF2B5EF4-FFF2-40B4-BE49-F238E27FC236}">
                  <a16:creationId xmlns:a16="http://schemas.microsoft.com/office/drawing/2014/main" xmlns="" id="{35CD195A-8D09-4B1D-A121-530CBF4973AD}"/>
                </a:ext>
              </a:extLst>
            </p:cNvPr>
            <p:cNvPicPr>
              <a:picLocks noChangeAspect="1"/>
            </p:cNvPicPr>
            <p:nvPr/>
          </p:nvPicPr>
          <p:blipFill>
            <a:blip r:embed="rId3"/>
            <a:stretch>
              <a:fillRect/>
            </a:stretch>
          </p:blipFill>
          <p:spPr>
            <a:xfrm rot="1677794">
              <a:off x="6588442" y="3431965"/>
              <a:ext cx="1470199" cy="1470199"/>
            </a:xfrm>
            <a:prstGeom prst="rect">
              <a:avLst/>
            </a:prstGeom>
          </p:spPr>
        </p:pic>
        <p:sp>
          <p:nvSpPr>
            <p:cNvPr id="14" name="TextBox 13">
              <a:extLst>
                <a:ext uri="{FF2B5EF4-FFF2-40B4-BE49-F238E27FC236}">
                  <a16:creationId xmlns:a16="http://schemas.microsoft.com/office/drawing/2014/main" xmlns="" id="{01AF64D8-3F15-45A6-A6CE-0C4C3F9D7207}"/>
                </a:ext>
              </a:extLst>
            </p:cNvPr>
            <p:cNvSpPr txBox="1"/>
            <p:nvPr/>
          </p:nvSpPr>
          <p:spPr>
            <a:xfrm rot="1398988">
              <a:off x="6787908" y="3788898"/>
              <a:ext cx="134139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What about funding?</a:t>
              </a:r>
            </a:p>
          </p:txBody>
        </p:sp>
      </p:grpSp>
      <p:sp>
        <p:nvSpPr>
          <p:cNvPr id="16" name="Title 1">
            <a:extLst>
              <a:ext uri="{FF2B5EF4-FFF2-40B4-BE49-F238E27FC236}">
                <a16:creationId xmlns:a16="http://schemas.microsoft.com/office/drawing/2014/main" xmlns="" id="{CC6803DC-DC37-461B-8017-8D374665B7F9}"/>
              </a:ext>
            </a:extLst>
          </p:cNvPr>
          <p:cNvSpPr txBox="1">
            <a:spLocks/>
          </p:cNvSpPr>
          <p:nvPr/>
        </p:nvSpPr>
        <p:spPr>
          <a:xfrm>
            <a:off x="327123" y="245165"/>
            <a:ext cx="8408504" cy="598952"/>
          </a:xfrm>
          <a:prstGeom prst="rect">
            <a:avLst/>
          </a:prstGeom>
          <a:solidFill>
            <a:schemeClr val="bg1"/>
          </a:solidFill>
          <a:ln w="9525">
            <a:solidFill>
              <a:srgbClr val="22899D"/>
            </a:solidFill>
            <a:round/>
          </a:ln>
          <a:effectLst>
            <a:outerShdw blurRad="38100" dist="20000" dir="5400000" rotWithShape="0">
              <a:srgbClr val="000000">
                <a:alpha val="38000"/>
              </a:srgbClr>
            </a:outerShdw>
          </a:effectLst>
          <a:extLst>
            <a:ext uri="{C572A759-6A51-4108-AA02-DFA0A04FC94B}">
              <ma14:wrappingTextBoxFlag xmlns="" xmlns:ma14="http://schemas.microsoft.com/office/mac/drawingml/2011/main" val="1"/>
            </a:ext>
          </a:extLst>
        </p:spPr>
        <p:txBody>
          <a:bodyPr lIns="45719" rIns="45719" anchor="ctr">
            <a:noAutofit/>
          </a:bodyPr>
          <a:lst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9pPr>
          </a:lstStyle>
          <a:p>
            <a:pPr hangingPunct="1"/>
            <a:r>
              <a:rPr lang="en-US" sz="3600" dirty="0"/>
              <a:t>Disability Inclusion is a Journey</a:t>
            </a:r>
          </a:p>
        </p:txBody>
      </p:sp>
      <p:graphicFrame>
        <p:nvGraphicFramePr>
          <p:cNvPr id="15" name="Diagram 14">
            <a:extLst>
              <a:ext uri="{FF2B5EF4-FFF2-40B4-BE49-F238E27FC236}">
                <a16:creationId xmlns:a16="http://schemas.microsoft.com/office/drawing/2014/main" xmlns="" id="{C71D37ED-A528-4071-82C6-1801E75DBE65}"/>
              </a:ext>
            </a:extLst>
          </p:cNvPr>
          <p:cNvGraphicFramePr/>
          <p:nvPr>
            <p:extLst>
              <p:ext uri="{D42A27DB-BD31-4B8C-83A1-F6EECF244321}">
                <p14:modId xmlns:p14="http://schemas.microsoft.com/office/powerpoint/2010/main" val="3884928304"/>
              </p:ext>
            </p:extLst>
          </p:nvPr>
        </p:nvGraphicFramePr>
        <p:xfrm>
          <a:off x="2565648" y="932154"/>
          <a:ext cx="4218134" cy="39901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2" name="Picture 21">
            <a:extLst>
              <a:ext uri="{FF2B5EF4-FFF2-40B4-BE49-F238E27FC236}">
                <a16:creationId xmlns:a16="http://schemas.microsoft.com/office/drawing/2014/main" xmlns="" id="{43843DD9-6EC8-446B-A9E4-5ED39638703E}"/>
              </a:ext>
            </a:extLst>
          </p:cNvPr>
          <p:cNvPicPr>
            <a:picLocks noChangeAspect="1"/>
          </p:cNvPicPr>
          <p:nvPr/>
        </p:nvPicPr>
        <p:blipFill>
          <a:blip r:embed="rId3"/>
          <a:stretch>
            <a:fillRect/>
          </a:stretch>
        </p:blipFill>
        <p:spPr>
          <a:xfrm rot="17511999">
            <a:off x="1588093" y="1262024"/>
            <a:ext cx="1805415" cy="1646281"/>
          </a:xfrm>
          <a:prstGeom prst="rect">
            <a:avLst/>
          </a:prstGeom>
        </p:spPr>
      </p:pic>
      <p:pic>
        <p:nvPicPr>
          <p:cNvPr id="3" name="Picture 2">
            <a:extLst>
              <a:ext uri="{FF2B5EF4-FFF2-40B4-BE49-F238E27FC236}">
                <a16:creationId xmlns:a16="http://schemas.microsoft.com/office/drawing/2014/main" xmlns="" id="{A6F16841-468A-4465-B0EA-7FC1C00A88DE}"/>
              </a:ext>
            </a:extLst>
          </p:cNvPr>
          <p:cNvPicPr>
            <a:picLocks noChangeAspect="1"/>
          </p:cNvPicPr>
          <p:nvPr/>
        </p:nvPicPr>
        <p:blipFill>
          <a:blip r:embed="rId9"/>
          <a:stretch>
            <a:fillRect/>
          </a:stretch>
        </p:blipFill>
        <p:spPr>
          <a:xfrm>
            <a:off x="1293965" y="2939798"/>
            <a:ext cx="2200259" cy="2187828"/>
          </a:xfrm>
          <a:prstGeom prst="rect">
            <a:avLst/>
          </a:prstGeom>
        </p:spPr>
      </p:pic>
      <p:sp>
        <p:nvSpPr>
          <p:cNvPr id="9" name="TextBox 8">
            <a:extLst>
              <a:ext uri="{FF2B5EF4-FFF2-40B4-BE49-F238E27FC236}">
                <a16:creationId xmlns:a16="http://schemas.microsoft.com/office/drawing/2014/main" xmlns="" id="{7DA76CAF-F8E1-4794-88D0-A8FF5E28C5F1}"/>
              </a:ext>
            </a:extLst>
          </p:cNvPr>
          <p:cNvSpPr txBox="1"/>
          <p:nvPr/>
        </p:nvSpPr>
        <p:spPr>
          <a:xfrm rot="19585001">
            <a:off x="1737895" y="1608389"/>
            <a:ext cx="141093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What are our attitudes?</a:t>
            </a:r>
          </a:p>
        </p:txBody>
      </p:sp>
      <p:sp>
        <p:nvSpPr>
          <p:cNvPr id="10" name="TextBox 9">
            <a:extLst>
              <a:ext uri="{FF2B5EF4-FFF2-40B4-BE49-F238E27FC236}">
                <a16:creationId xmlns:a16="http://schemas.microsoft.com/office/drawing/2014/main" xmlns="" id="{AE451E19-9354-4C9E-8A72-9408CFBDD94B}"/>
              </a:ext>
            </a:extLst>
          </p:cNvPr>
          <p:cNvSpPr txBox="1"/>
          <p:nvPr/>
        </p:nvSpPr>
        <p:spPr>
          <a:xfrm rot="19503354">
            <a:off x="1663048" y="3579874"/>
            <a:ext cx="1539478"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t>Who needs to be involved?</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813043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rgbClr val="000000"/>
      </a:dk1>
      <a:lt1>
        <a:srgbClr val="FFFFFF">
          <a:alpha val="84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2536</TotalTime>
  <Words>1058</Words>
  <Application>Microsoft Office PowerPoint</Application>
  <PresentationFormat>On-screen Show (4:3)</PresentationFormat>
  <Paragraphs>181</Paragraphs>
  <Slides>22</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Calibri</vt:lpstr>
      <vt:lpstr>Georgia</vt:lpstr>
      <vt:lpstr>Hand Of Sean (Demo)</vt:lpstr>
      <vt:lpstr>Libre Baskerville</vt:lpstr>
      <vt:lpstr>Times New Roman</vt:lpstr>
      <vt:lpstr>Verdana</vt:lpstr>
      <vt:lpstr>Wingdings</vt:lpstr>
      <vt:lpstr>Office Theme</vt:lpstr>
      <vt:lpstr>1_Office Theme</vt:lpstr>
      <vt:lpstr>2_Office Theme</vt:lpstr>
      <vt:lpstr>PowerPoint Presentation</vt:lpstr>
      <vt:lpstr>Congratulations to the Ford Foundation</vt:lpstr>
      <vt:lpstr>Congratulations to the  MacArthur Foundation</vt:lpstr>
      <vt:lpstr>Other Links on  Disability Inclusion in Philanthropy</vt:lpstr>
      <vt:lpstr>Meet  Today’s Speaker: Lisa Handelman</vt:lpstr>
      <vt:lpstr>Disability Inclusion  Planning Toolkit</vt:lpstr>
      <vt:lpstr>Disability Inclusion is About Culture Change</vt:lpstr>
      <vt:lpstr>Start with a Commitment to Inclusion</vt:lpstr>
      <vt:lpstr>PowerPoint Presentation</vt:lpstr>
      <vt:lpstr>It Requires Thoughtful Conversations</vt:lpstr>
      <vt:lpstr>The Jewish Federation of Greater Washington’s Disability Inclusion Planning Toolkit</vt:lpstr>
      <vt:lpstr>The Inclusion Planning Toolkit has  Two Interactive Components</vt:lpstr>
      <vt:lpstr>We recommend designating an Inclusion Toolkit Manager</vt:lpstr>
      <vt:lpstr>The Discussion Guides are Categorized into  Six Areas of Engagement</vt:lpstr>
      <vt:lpstr>Self-Assessment Activities</vt:lpstr>
      <vt:lpstr>Self-Assessment Activities Help You Plan Next Steps</vt:lpstr>
      <vt:lpstr>Sign Up to Access the Self-Assessment Activities</vt:lpstr>
      <vt:lpstr>Federation Has a Database of Online Community Resources</vt:lpstr>
      <vt:lpstr>Who should use the Toolkit?</vt:lpstr>
      <vt:lpstr>Working Toward Full Inclusion is a Journey</vt:lpstr>
      <vt:lpstr>The Jewish Federation of Greater Washington is Here to Help You on Your Journey.</vt:lpstr>
      <vt:lpstr>For More Information /  Please Contact Us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Inclusion Planning Toolkit Workshop</dc:title>
  <dc:creator>Local Admin</dc:creator>
  <cp:lastModifiedBy>Hillary Steen</cp:lastModifiedBy>
  <cp:revision>122</cp:revision>
  <dcterms:modified xsi:type="dcterms:W3CDTF">2017-11-08T19:34:16Z</dcterms:modified>
</cp:coreProperties>
</file>