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9" r:id="rId1"/>
    <p:sldMasterId id="2147483741" r:id="rId2"/>
    <p:sldMasterId id="2147483743" r:id="rId3"/>
    <p:sldMasterId id="2147483746" r:id="rId4"/>
  </p:sldMasterIdLst>
  <p:notesMasterIdLst>
    <p:notesMasterId r:id="rId33"/>
  </p:notesMasterIdLst>
  <p:sldIdLst>
    <p:sldId id="277" r:id="rId5"/>
    <p:sldId id="307" r:id="rId6"/>
    <p:sldId id="286" r:id="rId7"/>
    <p:sldId id="285" r:id="rId8"/>
    <p:sldId id="287" r:id="rId9"/>
    <p:sldId id="289" r:id="rId10"/>
    <p:sldId id="290" r:id="rId11"/>
    <p:sldId id="291" r:id="rId12"/>
    <p:sldId id="292" r:id="rId13"/>
    <p:sldId id="293" r:id="rId14"/>
    <p:sldId id="295" r:id="rId15"/>
    <p:sldId id="294" r:id="rId16"/>
    <p:sldId id="297" r:id="rId17"/>
    <p:sldId id="298" r:id="rId18"/>
    <p:sldId id="311" r:id="rId19"/>
    <p:sldId id="308" r:id="rId20"/>
    <p:sldId id="312" r:id="rId21"/>
    <p:sldId id="313" r:id="rId22"/>
    <p:sldId id="315" r:id="rId23"/>
    <p:sldId id="299" r:id="rId24"/>
    <p:sldId id="300" r:id="rId25"/>
    <p:sldId id="301" r:id="rId26"/>
    <p:sldId id="303" r:id="rId27"/>
    <p:sldId id="304" r:id="rId28"/>
    <p:sldId id="305" r:id="rId29"/>
    <p:sldId id="302" r:id="rId30"/>
    <p:sldId id="283" r:id="rId31"/>
    <p:sldId id="280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ibre Baskerville" panose="020B0604020202020204" charset="0"/>
      <p:regular r:id="rId38"/>
      <p:bold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46685F11-232F-4271-8786-2C693C26022D}">
  <a:tblStyle styleId="{46685F11-232F-4271-8786-2C693C26022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75" rIns="91400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75" rIns="91400" bIns="456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16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34D0B-9B34-49E7-90E3-B69D639E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75" y="4278041"/>
            <a:ext cx="4937760" cy="4052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004" tIns="43721" rIns="89004" bIns="4372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12</a:t>
            </a:r>
          </a:p>
        </p:txBody>
      </p:sp>
      <p:sp>
        <p:nvSpPr>
          <p:cNvPr id="81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81038"/>
            <a:ext cx="4486275" cy="33655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1359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4741F-8688-42EE-A566-108C9829F321}" type="slidenum">
              <a:rPr lang="en-US" smtClean="0">
                <a:solidFill>
                  <a:srgbClr val="EEECE1"/>
                </a:solidFill>
              </a:rPr>
              <a:pPr/>
              <a:t>3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5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2017D-F322-46AE-AD85-CC94534C9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1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7D-F322-46AE-AD85-CC94534C94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6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14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pectAbility 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838" y="4727972"/>
            <a:ext cx="3411269" cy="4881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3276600" y="4800600"/>
            <a:ext cx="5867400" cy="34290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456" tIns="34219" rIns="68456" bIns="3421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8561390" y="4833938"/>
            <a:ext cx="577850" cy="275035"/>
          </a:xfrm>
          <a:prstGeom prst="rect">
            <a:avLst/>
          </a:prstGeom>
          <a:noFill/>
          <a:ln>
            <a:noFill/>
          </a:ln>
        </p:spPr>
        <p:txBody>
          <a:bodyPr wrap="square" lIns="68456" tIns="34219" rIns="68456" bIns="3421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4743460"/>
            <a:ext cx="9144000" cy="40004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456" tIns="34219" rIns="68456" bIns="3421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13" y="3257560"/>
            <a:ext cx="6400799" cy="800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420" marR="0" lvl="1" indent="-9045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4838" marR="0" lvl="2" indent="-856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7258" marR="0" lvl="3" indent="-808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69676" marR="0" lvl="4" indent="-760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2097" marR="0" lvl="5" indent="-712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4514" marR="0" lvl="6" indent="-663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6935" marR="0" lvl="7" indent="-616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39353" marR="0" lvl="8" indent="-567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7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16" y="205751"/>
            <a:ext cx="8229599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16" y="1183016"/>
            <a:ext cx="8229599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307214" marR="0" lvl="1" indent="-2414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614429" marR="0" lvl="2" indent="-4829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921645" marR="0" lvl="3" indent="-7244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228859" marR="0" lvl="4" indent="-134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536076" marR="0" lvl="5" indent="-2551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1843291" marR="0" lvl="6" indent="-4965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150506" marR="0" lvl="7" indent="-7381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457720" marR="0" lvl="8" indent="-270" algn="l" rtl="0">
              <a:spcBef>
                <a:spcPts val="0"/>
              </a:spcBef>
              <a:buNone/>
              <a:defRPr sz="135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08976" y="4783458"/>
            <a:ext cx="2926079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420" marR="0" lvl="1" indent="-9045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4838" marR="0" lvl="2" indent="-8563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7258" marR="0" lvl="3" indent="-8082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69676" marR="0" lvl="4" indent="-7601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2097" marR="0" lvl="5" indent="-7121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4514" marR="0" lvl="6" indent="-6638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6935" marR="0" lvl="7" indent="-616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39353" marR="0" lvl="8" indent="-5678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83458"/>
            <a:ext cx="2103120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420" marR="0" lvl="1" indent="-9045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4838" marR="0" lvl="2" indent="-8563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7258" marR="0" lvl="3" indent="-8082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69676" marR="0" lvl="4" indent="-7601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2097" marR="0" lvl="5" indent="-7121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4514" marR="0" lvl="6" indent="-6638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6935" marR="0" lvl="7" indent="-616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39353" marR="0" lvl="8" indent="-5678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83680" y="4783458"/>
            <a:ext cx="2103120" cy="2077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35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685800">
                <a:buSzPct val="25000"/>
              </a:pPr>
              <a:t>‹#›</a:t>
            </a:fld>
            <a:endParaRPr lang="en-US" sz="135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83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23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00150"/>
            <a:ext cx="8229600" cy="137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kern="1200">
                <a:solidFill>
                  <a:srgbClr val="FFFFFF"/>
                </a:solidFill>
                <a:ea typeface="+mn-ea"/>
              </a:rPr>
              <a:t>© Copyright Webility Corporation – reprinted with permission</a:t>
            </a: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8E84391-97C5-41BB-AA75-66BBBEBDF97F}" type="slidenum"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13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kern="1200">
                <a:solidFill>
                  <a:srgbClr val="FFFFFF"/>
                </a:solidFill>
                <a:ea typeface="+mn-ea"/>
              </a:rPr>
              <a:t>© Copyright Webility Corporation – reprinted with permission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7E30ABD-39A4-4CB5-B5AF-FBBD83FA0905}" type="slidenum"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2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© 2017 Webility Corporation - shared with Rose Conference attendees with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70E6B75-B02A-476A-BB6B-723638E91C5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69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© 2017 Webility Corporation - shared with Rose Conference attendees with permission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70E6B75-B02A-476A-BB6B-723638E91C5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6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6400" marR="0" lvl="0" indent="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13" y="4630341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224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1"/>
            <a:ext cx="9144000" cy="9076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11999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07833" y="151290"/>
            <a:ext cx="1870375" cy="5936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58835" y="301283"/>
            <a:ext cx="56573" cy="437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920" y="0"/>
                </a:moveTo>
                <a:lnTo>
                  <a:pt x="37829" y="4633"/>
                </a:lnTo>
                <a:lnTo>
                  <a:pt x="14882" y="17858"/>
                </a:lnTo>
                <a:lnTo>
                  <a:pt x="0" y="37428"/>
                </a:lnTo>
                <a:lnTo>
                  <a:pt x="1249" y="70729"/>
                </a:lnTo>
                <a:lnTo>
                  <a:pt x="10470" y="95006"/>
                </a:lnTo>
                <a:lnTo>
                  <a:pt x="26094" y="110763"/>
                </a:lnTo>
                <a:lnTo>
                  <a:pt x="46549" y="118508"/>
                </a:lnTo>
                <a:lnTo>
                  <a:pt x="58808" y="119534"/>
                </a:lnTo>
                <a:lnTo>
                  <a:pt x="86553" y="114330"/>
                </a:lnTo>
                <a:lnTo>
                  <a:pt x="107541" y="99866"/>
                </a:lnTo>
                <a:lnTo>
                  <a:pt x="119936" y="77867"/>
                </a:lnTo>
                <a:lnTo>
                  <a:pt x="117005" y="46993"/>
                </a:lnTo>
                <a:lnTo>
                  <a:pt x="105917" y="23342"/>
                </a:lnTo>
                <a:lnTo>
                  <a:pt x="88583" y="7486"/>
                </a:lnTo>
                <a:lnTo>
                  <a:pt x="66920" y="0"/>
                </a:lnTo>
                <a:close/>
              </a:path>
            </a:pathLst>
          </a:custGeom>
          <a:solidFill>
            <a:srgbClr val="ECB32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16" y="205751"/>
            <a:ext cx="8229599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16" y="1183016"/>
            <a:ext cx="8229599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-3218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-6439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-9659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-179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-3401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-6620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-9841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-360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08976" y="4783457"/>
            <a:ext cx="2926079" cy="184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420" marR="0" lvl="1" indent="-9045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4838" marR="0" lvl="2" indent="-8563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7258" marR="0" lvl="3" indent="-8082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69676" marR="0" lvl="4" indent="-7601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2097" marR="0" lvl="5" indent="-7121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4514" marR="0" lvl="6" indent="-6638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6935" marR="0" lvl="7" indent="-616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39353" marR="0" lvl="8" indent="-5678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783457"/>
            <a:ext cx="2103120" cy="184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420" marR="0" lvl="1" indent="-9045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4838" marR="0" lvl="2" indent="-8563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7258" marR="0" lvl="3" indent="-8082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69676" marR="0" lvl="4" indent="-7601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2097" marR="0" lvl="5" indent="-7121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4514" marR="0" lvl="6" indent="-6638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6935" marR="0" lvl="7" indent="-616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39353" marR="0" lvl="8" indent="-5678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83680" y="4783457"/>
            <a:ext cx="210312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269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5142310"/>
            <a:chOff x="0" y="0"/>
            <a:chExt cx="5760" cy="43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4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4686300"/>
            <a:ext cx="4800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© Copyright Webility Corporation – reprinted with permission</a:t>
            </a:r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A0582-CE51-4183-BFC8-6709550A069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820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5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4860132"/>
            <a:ext cx="6934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2017 Webility Corporation - shared with Rose Conference attendees with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6B75-B02A-476A-BB6B-723638E9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6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ility.md/maze-masters/index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us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subTitle" idx="1"/>
          </p:nvPr>
        </p:nvSpPr>
        <p:spPr>
          <a:xfrm>
            <a:off x="1143000" y="4420764"/>
            <a:ext cx="6858000" cy="737325"/>
          </a:xfrm>
          <a:prstGeom prst="rect">
            <a:avLst/>
          </a:prstGeom>
          <a:noFill/>
          <a:ln>
            <a:noFill/>
          </a:ln>
        </p:spPr>
        <p:txBody>
          <a:bodyPr wrap="square" lIns="68456" tIns="34219" rIns="68456" bIns="34219" anchor="t" anchorCtr="0">
            <a:no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</a:pPr>
            <a:r>
              <a:rPr lang="en-US" sz="105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Jennifer Laszlo Mizrahi, President, </a:t>
            </a:r>
            <a:r>
              <a:rPr lang="en-US" sz="105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RespectAbility</a:t>
            </a:r>
            <a:endParaRPr lang="en-US" sz="105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</a:pPr>
            <a:r>
              <a:rPr lang="en-US" sz="105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Contact: </a:t>
            </a:r>
            <a:r>
              <a:rPr lang="en-US" sz="1050" b="1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JenniferM@RespectAbility.org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</a:pPr>
            <a:r>
              <a:rPr lang="en-US" sz="105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202-517-6272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endParaRPr sz="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360"/>
              </a:spcBef>
              <a:buClr>
                <a:schemeClr val="dk1"/>
              </a:buClr>
              <a:buSzPct val="25000"/>
            </a:pPr>
            <a:endParaRPr sz="18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SzPct val="25000"/>
            </a:pP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637954" y="1354622"/>
            <a:ext cx="5393632" cy="2082600"/>
          </a:xfrm>
          <a:prstGeom prst="rect">
            <a:avLst/>
          </a:prstGeom>
          <a:noFill/>
          <a:ln>
            <a:noFill/>
          </a:ln>
        </p:spPr>
        <p:txBody>
          <a:bodyPr wrap="square" lIns="68456" tIns="34219" rIns="68456" bIns="34219" anchor="t" anchorCtr="0">
            <a:noAutofit/>
          </a:bodyPr>
          <a:lstStyle/>
          <a:p>
            <a:pPr algn="ctr" defTabSz="685800"/>
            <a:endParaRPr lang="en-US" sz="1800" b="1" dirty="0">
              <a:latin typeface="Libre Baskerville" panose="020B0604020202020204" charset="0"/>
              <a:ea typeface="Calibri"/>
              <a:cs typeface="Calibri"/>
              <a:sym typeface="Libre Baskerville"/>
            </a:endParaRPr>
          </a:p>
          <a:p>
            <a:pPr algn="ctr" defTabSz="685800"/>
            <a:r>
              <a:rPr lang="en-US" sz="2700" b="1" dirty="0">
                <a:latin typeface="Libre Baskerville" panose="020B0604020202020204" charset="0"/>
                <a:ea typeface="Calibri"/>
                <a:cs typeface="Calibri"/>
                <a:sym typeface="Calibri"/>
              </a:rPr>
              <a:t>Baby Boomers, Acquired Disabilities &amp; Stay-at-Work Strategies with </a:t>
            </a:r>
          </a:p>
          <a:p>
            <a:pPr algn="ctr" defTabSz="685800"/>
            <a:r>
              <a:rPr lang="en-US" sz="2700" b="1" dirty="0">
                <a:latin typeface="Libre Baskerville" panose="020B0604020202020204" charset="0"/>
                <a:ea typeface="Calibri"/>
                <a:cs typeface="Calibri"/>
                <a:sym typeface="Calibri"/>
              </a:rPr>
              <a:t>Jennifer Christian, MD</a:t>
            </a:r>
          </a:p>
          <a:p>
            <a:pPr algn="ctr" defTabSz="685800"/>
            <a:endParaRPr lang="en-US" sz="2700" b="1" dirty="0">
              <a:latin typeface="Libre Baskerville" panose="020B0604020202020204" charset="0"/>
              <a:ea typeface="Calibri"/>
              <a:cs typeface="Calibri"/>
              <a:sym typeface="Calibri"/>
            </a:endParaRPr>
          </a:p>
          <a:p>
            <a:pPr algn="ctr" defTabSz="685800"/>
            <a:r>
              <a:rPr lang="en-US" sz="2700" b="1" dirty="0">
                <a:latin typeface="Libre Baskerville" panose="020B0604020202020204" charset="0"/>
                <a:ea typeface="Calibri"/>
                <a:cs typeface="Calibri"/>
                <a:sym typeface="Calibri"/>
              </a:rPr>
              <a:t>December 13</a:t>
            </a:r>
            <a:r>
              <a:rPr lang="en-US" sz="2700" b="1" baseline="30000" dirty="0">
                <a:latin typeface="Libre Baskerville" panose="020B0604020202020204" charset="0"/>
                <a:ea typeface="Calibri"/>
                <a:cs typeface="Calibri"/>
                <a:sym typeface="Calibri"/>
              </a:rPr>
              <a:t>th</a:t>
            </a:r>
            <a:r>
              <a:rPr lang="en-US" sz="2700" b="1" dirty="0">
                <a:latin typeface="Libre Baskerville" panose="020B0604020202020204" charset="0"/>
                <a:ea typeface="Calibri"/>
                <a:cs typeface="Calibri"/>
                <a:sym typeface="Calibri"/>
              </a:rPr>
              <a:t>, 2017</a:t>
            </a:r>
          </a:p>
          <a:p>
            <a:pPr algn="ctr" defTabSz="685800"/>
            <a:endParaRPr sz="2700" b="1" i="1" dirty="0">
              <a:latin typeface="Libre Baskervill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7651628" y="4864262"/>
            <a:ext cx="323490" cy="230833"/>
          </a:xfrm>
          <a:prstGeom prst="rect">
            <a:avLst/>
          </a:prstGeom>
          <a:noFill/>
          <a:ln>
            <a:noFill/>
          </a:ln>
        </p:spPr>
        <p:txBody>
          <a:bodyPr wrap="square" lIns="68456" tIns="34219" rIns="68456" bIns="34219" anchor="t" anchorCtr="0">
            <a:noAutofit/>
          </a:bodyPr>
          <a:lstStyle/>
          <a:p>
            <a:pPr defTabSz="685800">
              <a:buSzPct val="25000"/>
            </a:pPr>
            <a:r>
              <a:rPr lang="en-US" sz="1050"/>
              <a:t>1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595" y="8170"/>
            <a:ext cx="3996889" cy="173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Headshot of Jennifer Laszlo Mizrahi, President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6707" y="277454"/>
            <a:ext cx="1440769" cy="144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Headshot of Calvin Harris, Chairman 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2294" y="2747243"/>
            <a:ext cx="1315313" cy="183071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6031585" y="1689647"/>
            <a:ext cx="1956375" cy="70627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indent="-16669" defTabSz="685800">
              <a:buClr>
                <a:srgbClr val="000000"/>
              </a:buClr>
              <a:buSzPct val="25000"/>
            </a:pPr>
            <a:r>
              <a:rPr lang="en-US" sz="1050">
                <a:latin typeface="Georgia"/>
                <a:ea typeface="Georgia"/>
                <a:cs typeface="Georgia"/>
                <a:sym typeface="Georgia"/>
              </a:rPr>
              <a:t>Jennifer Laszlo Mizrahi, President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5974435" y="4594102"/>
            <a:ext cx="2103750" cy="3456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indent="-16669" defTabSz="685800">
              <a:buClr>
                <a:srgbClr val="000000"/>
              </a:buClr>
              <a:buSzPct val="25000"/>
            </a:pPr>
            <a:r>
              <a:rPr lang="en-US" sz="1050">
                <a:latin typeface="Georgia"/>
                <a:ea typeface="Georgia"/>
                <a:cs typeface="Georgia"/>
                <a:sym typeface="Georgia"/>
              </a:rPr>
              <a:t>Calvin Harris, Chairman </a:t>
            </a:r>
          </a:p>
        </p:txBody>
      </p:sp>
    </p:spTree>
    <p:extLst>
      <p:ext uri="{BB962C8B-B14F-4D97-AF65-F5344CB8AC3E}">
        <p14:creationId xmlns:p14="http://schemas.microsoft.com/office/powerpoint/2010/main" val="330437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FD38-0F37-41EE-BB7C-74ADF5B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Question Time – Question #5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02B2-393E-414D-8E87-9323F14A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Could you explain to us why these sad outcomes happen – and what can be done to prevent them?</a:t>
            </a:r>
          </a:p>
        </p:txBody>
      </p:sp>
    </p:spTree>
    <p:extLst>
      <p:ext uri="{BB962C8B-B14F-4D97-AF65-F5344CB8AC3E}">
        <p14:creationId xmlns:p14="http://schemas.microsoft.com/office/powerpoint/2010/main" val="293984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783C-A0D5-4C5C-AC4F-C1C5F3FE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Audience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6B5B6-B550-4E7F-A41D-CC5C59317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Do you have any questions for Dr. Christian? </a:t>
            </a:r>
          </a:p>
        </p:txBody>
      </p:sp>
    </p:spTree>
    <p:extLst>
      <p:ext uri="{BB962C8B-B14F-4D97-AF65-F5344CB8AC3E}">
        <p14:creationId xmlns:p14="http://schemas.microsoft.com/office/powerpoint/2010/main" val="33621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FD38-0F37-41EE-BB7C-74ADF5B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Question Time – Question #6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02B2-393E-414D-8E87-9323F14A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What is Webility.md and how does it help people? </a:t>
            </a:r>
          </a:p>
        </p:txBody>
      </p:sp>
      <p:pic>
        <p:nvPicPr>
          <p:cNvPr id="1026" name="Picture 2" descr="http://www.webility.md/images/webilitymd_short.gif">
            <a:extLst>
              <a:ext uri="{FF2B5EF4-FFF2-40B4-BE49-F238E27FC236}">
                <a16:creationId xmlns:a16="http://schemas.microsoft.com/office/drawing/2014/main" id="{E5AFC76C-8B60-4CE1-A15F-02FB2A956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92" y="2728236"/>
            <a:ext cx="4227216" cy="20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9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FD38-0F37-41EE-BB7C-74ADF5B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Question Time – Question #7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02B2-393E-414D-8E87-9323F14A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What is Maze-Masters? What is unique about it’s approach? And how was it developed?</a:t>
            </a:r>
          </a:p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  <a:hlinkClick r:id="rId2"/>
              </a:rPr>
              <a:t>http://www.webility.md/maze-masters/index.htm</a:t>
            </a:r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21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FD38-0F37-41EE-BB7C-74ADF5B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Question Time – Question #8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02B2-393E-414D-8E87-9323F14A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In your work you talk about Creeping Catastrophes? What do you mean? And how can they be prevented? </a:t>
            </a:r>
          </a:p>
        </p:txBody>
      </p:sp>
    </p:spTree>
    <p:extLst>
      <p:ext uri="{BB962C8B-B14F-4D97-AF65-F5344CB8AC3E}">
        <p14:creationId xmlns:p14="http://schemas.microsoft.com/office/powerpoint/2010/main" val="409006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>
            <a:normAutofit/>
          </a:bodyPr>
          <a:lstStyle/>
          <a:p>
            <a:r>
              <a:rPr lang="en-US" b="1" dirty="0"/>
              <a:t>Small sub-groups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914401"/>
            <a:ext cx="3143250" cy="39659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“Classic” Catastrophes </a:t>
            </a:r>
          </a:p>
          <a:p>
            <a:r>
              <a:rPr lang="en-US" dirty="0"/>
              <a:t>Look serious from day 1</a:t>
            </a:r>
          </a:p>
          <a:p>
            <a:r>
              <a:rPr lang="en-US" dirty="0"/>
              <a:t>Obvious immediate or imminent anatomical or functional destruction or multi-system insult -- often irreversible loss. </a:t>
            </a:r>
          </a:p>
          <a:p>
            <a:r>
              <a:rPr lang="en-US" dirty="0"/>
              <a:t>Can be congenital issue, devastating illness, major trauma, etc.</a:t>
            </a:r>
          </a:p>
          <a:p>
            <a:r>
              <a:rPr lang="en-US" dirty="0"/>
              <a:t>More likely to receive outpouring of support and encouragement for fullest possible recovery.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3314700" cy="3829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“Creeping Catastrophes”</a:t>
            </a:r>
          </a:p>
          <a:p>
            <a:r>
              <a:rPr lang="en-US" b="1" dirty="0"/>
              <a:t>Start out looking like common health problems </a:t>
            </a:r>
          </a:p>
          <a:p>
            <a:r>
              <a:rPr lang="en-US" b="1" dirty="0"/>
              <a:t>Recovery stalls; nothing works; Illness &gt; disease</a:t>
            </a:r>
          </a:p>
          <a:p>
            <a:r>
              <a:rPr lang="en-US" b="1" dirty="0"/>
              <a:t>Desperation drives search for expensive / destructive  measures </a:t>
            </a:r>
          </a:p>
          <a:p>
            <a:r>
              <a:rPr lang="en-US" b="1" dirty="0"/>
              <a:t>Go downhill over time</a:t>
            </a:r>
          </a:p>
          <a:p>
            <a:r>
              <a:rPr lang="en-US" b="1" dirty="0"/>
              <a:t>Life has been ruined</a:t>
            </a:r>
          </a:p>
          <a:p>
            <a:r>
              <a:rPr lang="en-US" b="1" dirty="0"/>
              <a:t>“Lost causes” leave the workforce, stay on disability</a:t>
            </a:r>
          </a:p>
          <a:p>
            <a:r>
              <a:rPr lang="en-US" b="1" dirty="0"/>
              <a:t>PREVENTABLE over-impairment and worklessness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9568-CFE8-414C-BA87-AED44F95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© 2017 Webility Corporation - shared with Rose Conference attendees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399502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C9F6-3F01-4A18-8563-3EAFF1E0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How to Mitigate Risk Factors for </a:t>
            </a:r>
            <a:b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Long-Term Musculoskeletal Work Disability  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374BD-7046-48E8-AF77-C78B2BD0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36" y="975267"/>
            <a:ext cx="3122245" cy="40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F788-7131-40C9-AF0D-441C96DF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How to Mitigate Risk Factors for </a:t>
            </a:r>
            <a:b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Long-Term Musculoskeletal Work Disability  Part 2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19812-ABF2-475E-B06D-EA459EC46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16" y="927835"/>
            <a:ext cx="8229599" cy="207749"/>
          </a:xfrm>
        </p:spPr>
        <p:txBody>
          <a:bodyPr/>
          <a:lstStyle/>
          <a:p>
            <a:pPr algn="ctr"/>
            <a:r>
              <a:rPr lang="en-US" b="1" dirty="0"/>
              <a:t>As a worker’s health episode unfolds, situational factors and events increase the likelihood of a good vs. a poor outcome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2DCD2-33E7-4A0C-9CF5-8AD8A9FB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39" y="1401307"/>
            <a:ext cx="6306989" cy="35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C9F6-3F01-4A18-8563-3EAFF1E0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How to Mitigate Risk Factors for </a:t>
            </a:r>
            <a:b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Long-Term Musculoskeletal Work Disability  Part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E9202-2C1D-4052-8FD7-AB392355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130041"/>
            <a:ext cx="8791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C9F6-3F01-4A18-8563-3EAFF1E0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How to Mitigate Risk Factors for </a:t>
            </a:r>
            <a:b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Long-Term Musculoskeletal Work Disability  Part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CCC2F-F2BE-47CC-980B-AA37EF8DC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481137"/>
            <a:ext cx="9115425" cy="2181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FD3DFE-83F6-453A-BBDD-550BEEEF8A1B}"/>
              </a:ext>
            </a:extLst>
          </p:cNvPr>
          <p:cNvSpPr/>
          <p:nvPr/>
        </p:nvSpPr>
        <p:spPr>
          <a:xfrm>
            <a:off x="365177" y="3797157"/>
            <a:ext cx="83216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ACE = Adverse Childhood Experiences. See www.cdc.gov/violenceprevention/acestudy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Chart by Jennifer Christian MD, member of SAW/RTW Policy Collaborative, ODEP, US Dept. of Labor v.2017-08-26 </a:t>
            </a:r>
          </a:p>
        </p:txBody>
      </p:sp>
    </p:spTree>
    <p:extLst>
      <p:ext uri="{BB962C8B-B14F-4D97-AF65-F5344CB8AC3E}">
        <p14:creationId xmlns:p14="http://schemas.microsoft.com/office/powerpoint/2010/main" val="119068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66280" y="129433"/>
            <a:ext cx="5728781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algn="ctr" defTabSz="685800"/>
            <a:r>
              <a:rPr lang="en-US" sz="3000" b="1" kern="1200" dirty="0">
                <a:latin typeface="Calibri"/>
                <a:ea typeface="+mn-ea"/>
                <a:cs typeface="Arial" panose="020B0604020202020204" pitchFamily="34" charset="0"/>
              </a:rPr>
              <a:t>Affected People Thrust into a Maze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373755" y="2688394"/>
            <a:ext cx="379111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SSDI</a:t>
            </a:r>
            <a:endParaRPr lang="en-US" sz="1050" kern="1200" dirty="0">
              <a:solidFill>
                <a:srgbClr val="D73907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949407" y="1109646"/>
            <a:ext cx="5233988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1963294" y="4478312"/>
            <a:ext cx="5219700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055476" y="1727032"/>
            <a:ext cx="1149116" cy="6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 algn="ctr" defTabSz="685800">
              <a:defRPr/>
            </a:pPr>
            <a:r>
              <a:rPr lang="en-US" sz="1350" b="1" kern="1200" dirty="0">
                <a:solidFill>
                  <a:srgbClr val="1B236B"/>
                </a:solidFill>
                <a:latin typeface="Calibri"/>
                <a:ea typeface="+mn-ea"/>
                <a:cs typeface="Arial" panose="020B0604020202020204" pitchFamily="34" charset="0"/>
              </a:rPr>
              <a:t>Health </a:t>
            </a:r>
            <a:br>
              <a:rPr lang="en-US" sz="1350" b="1" kern="1200" dirty="0">
                <a:solidFill>
                  <a:srgbClr val="1B236B"/>
                </a:solidFill>
                <a:latin typeface="Calibri"/>
                <a:ea typeface="+mn-ea"/>
                <a:cs typeface="Arial" panose="020B0604020202020204" pitchFamily="34" charset="0"/>
              </a:rPr>
            </a:br>
            <a:r>
              <a:rPr lang="en-US" sz="1350" b="1" kern="1200" dirty="0">
                <a:solidFill>
                  <a:srgbClr val="1B236B"/>
                </a:solidFill>
                <a:latin typeface="Calibri"/>
                <a:ea typeface="+mn-ea"/>
                <a:cs typeface="Arial" panose="020B0604020202020204" pitchFamily="34" charset="0"/>
              </a:rPr>
              <a:t>status changes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3437272" y="1895459"/>
            <a:ext cx="7977" cy="406344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442370" y="3747326"/>
            <a:ext cx="1085850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V="1">
            <a:off x="4454081" y="4043733"/>
            <a:ext cx="0" cy="433388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4546950" y="3418863"/>
            <a:ext cx="0" cy="453629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V="1">
            <a:off x="4379042" y="3143819"/>
            <a:ext cx="685800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5051775" y="2571138"/>
            <a:ext cx="0" cy="585788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4796982" y="3405767"/>
            <a:ext cx="7144" cy="829865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4779121" y="4235632"/>
            <a:ext cx="908447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5113690" y="3840345"/>
            <a:ext cx="576263" cy="3572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V="1">
            <a:off x="5377871" y="3581907"/>
            <a:ext cx="1026580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3611119" y="1616257"/>
            <a:ext cx="546497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4157010" y="1601940"/>
            <a:ext cx="2679" cy="329803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3739455" y="2505664"/>
            <a:ext cx="789384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 flipV="1">
            <a:off x="4450463" y="1484693"/>
            <a:ext cx="0" cy="766763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4847583" y="2481843"/>
            <a:ext cx="437601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V="1">
            <a:off x="4739831" y="1368607"/>
            <a:ext cx="510779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4686792" y="1771038"/>
            <a:ext cx="513811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 flipV="1">
            <a:off x="4854131" y="2106795"/>
            <a:ext cx="0" cy="392906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>
            <a:off x="5258944" y="1119146"/>
            <a:ext cx="0" cy="378619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>
            <a:off x="5498551" y="1802548"/>
            <a:ext cx="596465" cy="1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>
            <a:off x="5597081" y="1383656"/>
            <a:ext cx="0" cy="182999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5583806" y="1392419"/>
            <a:ext cx="1028700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>
            <a:off x="6083090" y="1790623"/>
            <a:ext cx="0" cy="347783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>
            <a:off x="5368481" y="2984656"/>
            <a:ext cx="804714" cy="1415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 flipV="1">
            <a:off x="5841452" y="2283007"/>
            <a:ext cx="0" cy="288131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>
            <a:off x="5574460" y="2586281"/>
            <a:ext cx="598736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>
            <a:off x="5888461" y="4106612"/>
            <a:ext cx="0" cy="357188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>
            <a:off x="6095945" y="3809846"/>
            <a:ext cx="0" cy="301119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67" name="Line 47"/>
          <p:cNvSpPr>
            <a:spLocks noChangeShapeType="1"/>
          </p:cNvSpPr>
          <p:nvPr/>
        </p:nvSpPr>
        <p:spPr bwMode="auto">
          <a:xfrm>
            <a:off x="6089952" y="4085777"/>
            <a:ext cx="805886" cy="4372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 flipH="1">
            <a:off x="6888693" y="3761687"/>
            <a:ext cx="0" cy="346323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69" name="Line 49"/>
          <p:cNvSpPr>
            <a:spLocks noChangeShapeType="1"/>
          </p:cNvSpPr>
          <p:nvPr/>
        </p:nvSpPr>
        <p:spPr bwMode="auto">
          <a:xfrm flipH="1">
            <a:off x="6846349" y="2546385"/>
            <a:ext cx="6910" cy="454711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>
            <a:off x="5619973" y="3203617"/>
            <a:ext cx="753782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71" name="Line 51"/>
          <p:cNvSpPr>
            <a:spLocks noChangeShapeType="1"/>
          </p:cNvSpPr>
          <p:nvPr/>
        </p:nvSpPr>
        <p:spPr bwMode="auto">
          <a:xfrm flipH="1">
            <a:off x="6852312" y="1668317"/>
            <a:ext cx="1001" cy="537434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>
            <a:off x="3939731" y="4071117"/>
            <a:ext cx="0" cy="406004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73" name="Line 53"/>
          <p:cNvSpPr>
            <a:spLocks noChangeShapeType="1"/>
          </p:cNvSpPr>
          <p:nvPr/>
        </p:nvSpPr>
        <p:spPr bwMode="auto">
          <a:xfrm>
            <a:off x="3737791" y="2205912"/>
            <a:ext cx="252413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74" name="Line 54"/>
          <p:cNvSpPr>
            <a:spLocks noChangeShapeType="1"/>
          </p:cNvSpPr>
          <p:nvPr/>
        </p:nvSpPr>
        <p:spPr bwMode="auto">
          <a:xfrm>
            <a:off x="3755981" y="2199949"/>
            <a:ext cx="0" cy="321183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75" name="Line 55"/>
          <p:cNvSpPr>
            <a:spLocks noChangeShapeType="1"/>
          </p:cNvSpPr>
          <p:nvPr/>
        </p:nvSpPr>
        <p:spPr bwMode="auto">
          <a:xfrm flipV="1">
            <a:off x="3630707" y="1121554"/>
            <a:ext cx="0" cy="36314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45" name="Rectangle 57"/>
          <p:cNvSpPr>
            <a:spLocks noChangeArrowheads="1"/>
          </p:cNvSpPr>
          <p:nvPr/>
        </p:nvSpPr>
        <p:spPr bwMode="auto">
          <a:xfrm>
            <a:off x="4791018" y="1398953"/>
            <a:ext cx="359875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MRI</a:t>
            </a:r>
          </a:p>
        </p:txBody>
      </p:sp>
      <p:sp>
        <p:nvSpPr>
          <p:cNvPr id="56378" name="Line 58"/>
          <p:cNvSpPr>
            <a:spLocks noChangeShapeType="1"/>
          </p:cNvSpPr>
          <p:nvPr/>
        </p:nvSpPr>
        <p:spPr bwMode="auto">
          <a:xfrm flipV="1">
            <a:off x="3653982" y="2825932"/>
            <a:ext cx="522685" cy="324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79" name="Line 59"/>
          <p:cNvSpPr>
            <a:spLocks noChangeShapeType="1"/>
          </p:cNvSpPr>
          <p:nvPr/>
        </p:nvSpPr>
        <p:spPr bwMode="auto">
          <a:xfrm flipH="1" flipV="1">
            <a:off x="4168331" y="2806882"/>
            <a:ext cx="0" cy="57150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48" name="Rectangle 60"/>
          <p:cNvSpPr>
            <a:spLocks noChangeArrowheads="1"/>
          </p:cNvSpPr>
          <p:nvPr/>
        </p:nvSpPr>
        <p:spPr bwMode="auto">
          <a:xfrm>
            <a:off x="3996881" y="4171240"/>
            <a:ext cx="297358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UR</a:t>
            </a:r>
          </a:p>
        </p:txBody>
      </p:sp>
      <p:sp>
        <p:nvSpPr>
          <p:cNvPr id="56384" name="Line 64"/>
          <p:cNvSpPr>
            <a:spLocks noChangeShapeType="1"/>
          </p:cNvSpPr>
          <p:nvPr/>
        </p:nvSpPr>
        <p:spPr bwMode="auto">
          <a:xfrm>
            <a:off x="3437758" y="3727075"/>
            <a:ext cx="0" cy="222647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85" name="Line 65"/>
          <p:cNvSpPr>
            <a:spLocks noChangeShapeType="1"/>
          </p:cNvSpPr>
          <p:nvPr/>
        </p:nvSpPr>
        <p:spPr bwMode="auto">
          <a:xfrm flipH="1">
            <a:off x="6455601" y="2193824"/>
            <a:ext cx="403622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86" name="Line 66"/>
          <p:cNvSpPr>
            <a:spLocks noChangeShapeType="1"/>
          </p:cNvSpPr>
          <p:nvPr/>
        </p:nvSpPr>
        <p:spPr bwMode="auto">
          <a:xfrm>
            <a:off x="5389796" y="2989169"/>
            <a:ext cx="0" cy="609121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87" name="Line 67"/>
          <p:cNvSpPr>
            <a:spLocks noChangeShapeType="1"/>
          </p:cNvSpPr>
          <p:nvPr/>
        </p:nvSpPr>
        <p:spPr bwMode="auto">
          <a:xfrm flipV="1">
            <a:off x="6373755" y="2984655"/>
            <a:ext cx="484521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54" name="Rectangle 68"/>
          <p:cNvSpPr>
            <a:spLocks noChangeArrowheads="1"/>
          </p:cNvSpPr>
          <p:nvPr/>
        </p:nvSpPr>
        <p:spPr bwMode="auto">
          <a:xfrm>
            <a:off x="2074372" y="3746891"/>
            <a:ext cx="827952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Chiropractor</a:t>
            </a:r>
          </a:p>
        </p:txBody>
      </p:sp>
      <p:sp>
        <p:nvSpPr>
          <p:cNvPr id="4155" name="Rectangle 69"/>
          <p:cNvSpPr>
            <a:spLocks noChangeArrowheads="1"/>
          </p:cNvSpPr>
          <p:nvPr/>
        </p:nvSpPr>
        <p:spPr bwMode="auto">
          <a:xfrm>
            <a:off x="2220739" y="1802549"/>
            <a:ext cx="1097257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Emergency Room</a:t>
            </a:r>
          </a:p>
        </p:txBody>
      </p:sp>
      <p:sp>
        <p:nvSpPr>
          <p:cNvPr id="4156" name="Rectangle 70"/>
          <p:cNvSpPr>
            <a:spLocks noChangeArrowheads="1"/>
          </p:cNvSpPr>
          <p:nvPr/>
        </p:nvSpPr>
        <p:spPr bwMode="auto">
          <a:xfrm>
            <a:off x="2431671" y="2578938"/>
            <a:ext cx="842379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Primary Care</a:t>
            </a:r>
          </a:p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Practitioner</a:t>
            </a:r>
          </a:p>
        </p:txBody>
      </p:sp>
      <p:sp>
        <p:nvSpPr>
          <p:cNvPr id="4157" name="Rectangle 71"/>
          <p:cNvSpPr>
            <a:spLocks noChangeArrowheads="1"/>
          </p:cNvSpPr>
          <p:nvPr/>
        </p:nvSpPr>
        <p:spPr bwMode="auto">
          <a:xfrm>
            <a:off x="2525125" y="1291795"/>
            <a:ext cx="648416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Arial" panose="020B0604020202020204" pitchFamily="34" charset="0"/>
              </a:rPr>
              <a:t>Specialist</a:t>
            </a:r>
          </a:p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Arial" panose="020B0604020202020204" pitchFamily="34" charset="0"/>
              </a:rPr>
              <a:t>Physician</a:t>
            </a:r>
          </a:p>
        </p:txBody>
      </p:sp>
      <p:sp>
        <p:nvSpPr>
          <p:cNvPr id="4158" name="Rectangle 72"/>
          <p:cNvSpPr>
            <a:spLocks noChangeArrowheads="1"/>
          </p:cNvSpPr>
          <p:nvPr/>
        </p:nvSpPr>
        <p:spPr bwMode="auto">
          <a:xfrm>
            <a:off x="4796981" y="3971323"/>
            <a:ext cx="693300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Pain Clinic</a:t>
            </a:r>
          </a:p>
        </p:txBody>
      </p:sp>
      <p:sp>
        <p:nvSpPr>
          <p:cNvPr id="56395" name="Line 75"/>
          <p:cNvSpPr>
            <a:spLocks noChangeShapeType="1"/>
          </p:cNvSpPr>
          <p:nvPr/>
        </p:nvSpPr>
        <p:spPr bwMode="auto">
          <a:xfrm flipV="1">
            <a:off x="2438431" y="3057758"/>
            <a:ext cx="938407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96" name="Line 76"/>
          <p:cNvSpPr>
            <a:spLocks noChangeShapeType="1"/>
          </p:cNvSpPr>
          <p:nvPr/>
        </p:nvSpPr>
        <p:spPr bwMode="auto">
          <a:xfrm>
            <a:off x="2314528" y="4034163"/>
            <a:ext cx="825103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H="1">
            <a:off x="7178632" y="3776438"/>
            <a:ext cx="4763" cy="700683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62" name="Rectangle 78"/>
          <p:cNvSpPr>
            <a:spLocks noChangeArrowheads="1"/>
          </p:cNvSpPr>
          <p:nvPr/>
        </p:nvSpPr>
        <p:spPr bwMode="auto">
          <a:xfrm>
            <a:off x="5370403" y="1819952"/>
            <a:ext cx="621164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Attorney</a:t>
            </a:r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>
            <a:off x="7169014" y="1095357"/>
            <a:ext cx="0" cy="133350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400" name="Line 80"/>
          <p:cNvSpPr>
            <a:spLocks noChangeShapeType="1"/>
          </p:cNvSpPr>
          <p:nvPr/>
        </p:nvSpPr>
        <p:spPr bwMode="auto">
          <a:xfrm>
            <a:off x="1963294" y="1092382"/>
            <a:ext cx="0" cy="57150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401" name="Line 81"/>
          <p:cNvSpPr>
            <a:spLocks noChangeShapeType="1"/>
          </p:cNvSpPr>
          <p:nvPr/>
        </p:nvSpPr>
        <p:spPr bwMode="auto">
          <a:xfrm flipV="1">
            <a:off x="1960876" y="2635234"/>
            <a:ext cx="0" cy="1862138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402" name="Rectangle 82"/>
          <p:cNvSpPr>
            <a:spLocks noChangeArrowheads="1"/>
          </p:cNvSpPr>
          <p:nvPr/>
        </p:nvSpPr>
        <p:spPr bwMode="auto">
          <a:xfrm>
            <a:off x="6817646" y="2734257"/>
            <a:ext cx="1200150" cy="6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 algn="ctr" defTabSz="685800">
              <a:defRPr/>
            </a:pPr>
            <a:r>
              <a:rPr lang="en-US" sz="1350" b="1" kern="1200" dirty="0">
                <a:solidFill>
                  <a:srgbClr val="1B236B"/>
                </a:solidFill>
                <a:latin typeface="Calibri"/>
                <a:ea typeface="+mn-ea"/>
                <a:cs typeface="Arial" panose="020B0604020202020204" pitchFamily="34" charset="0"/>
              </a:rPr>
              <a:t>Normal rhythm of life resumes</a:t>
            </a:r>
          </a:p>
        </p:txBody>
      </p:sp>
      <p:sp>
        <p:nvSpPr>
          <p:cNvPr id="4167" name="Rectangle 83"/>
          <p:cNvSpPr>
            <a:spLocks noChangeArrowheads="1"/>
          </p:cNvSpPr>
          <p:nvPr/>
        </p:nvSpPr>
        <p:spPr bwMode="auto">
          <a:xfrm>
            <a:off x="2227452" y="2103232"/>
            <a:ext cx="877645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Walk-in Clinic</a:t>
            </a:r>
          </a:p>
        </p:txBody>
      </p:sp>
      <p:sp>
        <p:nvSpPr>
          <p:cNvPr id="4168" name="Text Box 85"/>
          <p:cNvSpPr txBox="1">
            <a:spLocks noChangeArrowheads="1"/>
          </p:cNvSpPr>
          <p:nvPr/>
        </p:nvSpPr>
        <p:spPr bwMode="auto">
          <a:xfrm>
            <a:off x="5896842" y="4237778"/>
            <a:ext cx="925735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Case Manager</a:t>
            </a:r>
          </a:p>
        </p:txBody>
      </p:sp>
      <p:sp>
        <p:nvSpPr>
          <p:cNvPr id="4169" name="Text Box 87"/>
          <p:cNvSpPr txBox="1">
            <a:spLocks noChangeArrowheads="1"/>
          </p:cNvSpPr>
          <p:nvPr/>
        </p:nvSpPr>
        <p:spPr bwMode="auto">
          <a:xfrm>
            <a:off x="5583807" y="1366988"/>
            <a:ext cx="1105271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RTW Coordinator</a:t>
            </a:r>
          </a:p>
        </p:txBody>
      </p:sp>
      <p:sp>
        <p:nvSpPr>
          <p:cNvPr id="4170" name="Text Box 88"/>
          <p:cNvSpPr txBox="1">
            <a:spLocks noChangeArrowheads="1"/>
          </p:cNvSpPr>
          <p:nvPr/>
        </p:nvSpPr>
        <p:spPr bwMode="auto">
          <a:xfrm>
            <a:off x="3762786" y="2237788"/>
            <a:ext cx="781465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Health Plan</a:t>
            </a:r>
          </a:p>
        </p:txBody>
      </p:sp>
      <p:sp>
        <p:nvSpPr>
          <p:cNvPr id="4171" name="Text Box 89"/>
          <p:cNvSpPr txBox="1">
            <a:spLocks noChangeArrowheads="1"/>
          </p:cNvSpPr>
          <p:nvPr/>
        </p:nvSpPr>
        <p:spPr bwMode="auto">
          <a:xfrm>
            <a:off x="3407236" y="3766735"/>
            <a:ext cx="1037945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Workers’ Comp.</a:t>
            </a:r>
          </a:p>
        </p:txBody>
      </p:sp>
      <p:sp>
        <p:nvSpPr>
          <p:cNvPr id="4172" name="Text Box 90"/>
          <p:cNvSpPr txBox="1">
            <a:spLocks noChangeArrowheads="1"/>
          </p:cNvSpPr>
          <p:nvPr/>
        </p:nvSpPr>
        <p:spPr bwMode="auto">
          <a:xfrm>
            <a:off x="3596832" y="1606732"/>
            <a:ext cx="456056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FMLA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5400000" flipH="1" flipV="1">
            <a:off x="3682556" y="3235507"/>
            <a:ext cx="285750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95" name="Straight Connector 94"/>
          <p:cNvCxnSpPr/>
          <p:nvPr/>
        </p:nvCxnSpPr>
        <p:spPr>
          <a:xfrm flipV="1">
            <a:off x="6663375" y="3238162"/>
            <a:ext cx="0" cy="383981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101" name="Straight Connector 100"/>
          <p:cNvCxnSpPr/>
          <p:nvPr/>
        </p:nvCxnSpPr>
        <p:spPr>
          <a:xfrm flipV="1">
            <a:off x="2340588" y="2098631"/>
            <a:ext cx="1104661" cy="230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103" name="Straight Connector 102"/>
          <p:cNvCxnSpPr/>
          <p:nvPr/>
        </p:nvCxnSpPr>
        <p:spPr>
          <a:xfrm>
            <a:off x="2512955" y="1663882"/>
            <a:ext cx="878472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04" name="Line 8"/>
          <p:cNvSpPr>
            <a:spLocks noChangeShapeType="1"/>
          </p:cNvSpPr>
          <p:nvPr/>
        </p:nvSpPr>
        <p:spPr bwMode="auto">
          <a:xfrm flipH="1">
            <a:off x="3378919" y="1326314"/>
            <a:ext cx="0" cy="34290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3391427" y="2661279"/>
            <a:ext cx="0" cy="894192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11" name="Line 52"/>
          <p:cNvSpPr>
            <a:spLocks noChangeShapeType="1"/>
          </p:cNvSpPr>
          <p:nvPr/>
        </p:nvSpPr>
        <p:spPr bwMode="auto">
          <a:xfrm>
            <a:off x="5673281" y="3835582"/>
            <a:ext cx="0" cy="406004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185105" y="1766255"/>
            <a:ext cx="0" cy="316805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4186" name="TextBox 114"/>
          <p:cNvSpPr txBox="1">
            <a:spLocks noChangeArrowheads="1"/>
          </p:cNvSpPr>
          <p:nvPr/>
        </p:nvSpPr>
        <p:spPr bwMode="auto">
          <a:xfrm>
            <a:off x="4801189" y="3421340"/>
            <a:ext cx="440026" cy="2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PBM</a:t>
            </a:r>
            <a:r>
              <a:rPr lang="en-US" sz="1350" kern="1200" dirty="0"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117" name="Straight Connector 116"/>
          <p:cNvCxnSpPr/>
          <p:nvPr/>
        </p:nvCxnSpPr>
        <p:spPr>
          <a:xfrm rot="5400000" flipH="1" flipV="1">
            <a:off x="5116069" y="1599588"/>
            <a:ext cx="285750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4189" name="TextBox 118"/>
          <p:cNvSpPr txBox="1">
            <a:spLocks noChangeArrowheads="1"/>
          </p:cNvSpPr>
          <p:nvPr/>
        </p:nvSpPr>
        <p:spPr bwMode="auto">
          <a:xfrm>
            <a:off x="3653982" y="2806882"/>
            <a:ext cx="430408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X-ray</a:t>
            </a:r>
          </a:p>
        </p:txBody>
      </p:sp>
      <p:sp>
        <p:nvSpPr>
          <p:cNvPr id="4190" name="TextBox 120"/>
          <p:cNvSpPr txBox="1">
            <a:spLocks noChangeArrowheads="1"/>
          </p:cNvSpPr>
          <p:nvPr/>
        </p:nvSpPr>
        <p:spPr bwMode="auto">
          <a:xfrm>
            <a:off x="6083089" y="3861346"/>
            <a:ext cx="959018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Voc. Rehab.</a:t>
            </a:r>
          </a:p>
        </p:txBody>
      </p:sp>
      <p:sp>
        <p:nvSpPr>
          <p:cNvPr id="122" name="Line 63"/>
          <p:cNvSpPr>
            <a:spLocks noChangeShapeType="1"/>
          </p:cNvSpPr>
          <p:nvPr/>
        </p:nvSpPr>
        <p:spPr bwMode="auto">
          <a:xfrm>
            <a:off x="3767090" y="4079615"/>
            <a:ext cx="345281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92" name="Rectangle 122"/>
          <p:cNvSpPr>
            <a:spLocks noChangeArrowheads="1"/>
          </p:cNvSpPr>
          <p:nvPr/>
        </p:nvSpPr>
        <p:spPr bwMode="auto">
          <a:xfrm>
            <a:off x="3829896" y="3086990"/>
            <a:ext cx="268504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Rx</a:t>
            </a:r>
          </a:p>
        </p:txBody>
      </p:sp>
      <p:sp>
        <p:nvSpPr>
          <p:cNvPr id="4193" name="Rectangle 123"/>
          <p:cNvSpPr>
            <a:spLocks noChangeArrowheads="1"/>
          </p:cNvSpPr>
          <p:nvPr/>
        </p:nvSpPr>
        <p:spPr bwMode="auto">
          <a:xfrm>
            <a:off x="4861275" y="2214705"/>
            <a:ext cx="351860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IME</a:t>
            </a:r>
          </a:p>
        </p:txBody>
      </p:sp>
      <p:sp>
        <p:nvSpPr>
          <p:cNvPr id="4194" name="TextBox 124"/>
          <p:cNvSpPr txBox="1">
            <a:spLocks noChangeArrowheads="1"/>
          </p:cNvSpPr>
          <p:nvPr/>
        </p:nvSpPr>
        <p:spPr bwMode="auto">
          <a:xfrm>
            <a:off x="5589222" y="3201444"/>
            <a:ext cx="728566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Disability </a:t>
            </a:r>
            <a:br>
              <a:rPr lang="en-US" sz="1050" kern="1200" dirty="0">
                <a:latin typeface="Calibri"/>
                <a:ea typeface="+mn-ea"/>
                <a:cs typeface="+mn-cs"/>
              </a:rPr>
            </a:br>
            <a:r>
              <a:rPr lang="en-US" sz="1050" kern="1200" dirty="0">
                <a:latin typeface="Calibri"/>
                <a:ea typeface="+mn-ea"/>
                <a:cs typeface="+mn-cs"/>
              </a:rPr>
              <a:t>Evaluation</a:t>
            </a:r>
          </a:p>
        </p:txBody>
      </p:sp>
      <p:sp>
        <p:nvSpPr>
          <p:cNvPr id="4195" name="Rectangle 125"/>
          <p:cNvSpPr>
            <a:spLocks noChangeArrowheads="1"/>
          </p:cNvSpPr>
          <p:nvPr/>
        </p:nvSpPr>
        <p:spPr bwMode="auto">
          <a:xfrm>
            <a:off x="4625532" y="1778182"/>
            <a:ext cx="465674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Union</a:t>
            </a:r>
          </a:p>
        </p:txBody>
      </p:sp>
      <p:sp>
        <p:nvSpPr>
          <p:cNvPr id="4196" name="Rectangle 127"/>
          <p:cNvSpPr>
            <a:spLocks noChangeArrowheads="1"/>
          </p:cNvSpPr>
          <p:nvPr/>
        </p:nvSpPr>
        <p:spPr bwMode="auto">
          <a:xfrm>
            <a:off x="5273683" y="1120489"/>
            <a:ext cx="994665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Wellness Coach</a:t>
            </a:r>
          </a:p>
        </p:txBody>
      </p:sp>
      <p:sp>
        <p:nvSpPr>
          <p:cNvPr id="130" name="Line 67"/>
          <p:cNvSpPr>
            <a:spLocks noChangeShapeType="1"/>
          </p:cNvSpPr>
          <p:nvPr/>
        </p:nvSpPr>
        <p:spPr bwMode="auto">
          <a:xfrm flipV="1">
            <a:off x="6434267" y="2564274"/>
            <a:ext cx="424009" cy="10324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791018" y="3422229"/>
            <a:ext cx="328613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01" name="Rectangle 123"/>
          <p:cNvSpPr>
            <a:spLocks noChangeArrowheads="1"/>
          </p:cNvSpPr>
          <p:nvPr/>
        </p:nvSpPr>
        <p:spPr bwMode="auto">
          <a:xfrm>
            <a:off x="5850590" y="2294140"/>
            <a:ext cx="342242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LTD</a:t>
            </a:r>
          </a:p>
        </p:txBody>
      </p:sp>
      <p:sp>
        <p:nvSpPr>
          <p:cNvPr id="106" name="Rectangle 56"/>
          <p:cNvSpPr>
            <a:spLocks noChangeArrowheads="1"/>
          </p:cNvSpPr>
          <p:nvPr/>
        </p:nvSpPr>
        <p:spPr bwMode="auto">
          <a:xfrm>
            <a:off x="4380431" y="2864032"/>
            <a:ext cx="555442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Surgery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139631" y="3736507"/>
            <a:ext cx="0" cy="554831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16" name="Rectangle 70"/>
          <p:cNvSpPr>
            <a:spLocks noChangeArrowheads="1"/>
          </p:cNvSpPr>
          <p:nvPr/>
        </p:nvSpPr>
        <p:spPr bwMode="auto">
          <a:xfrm>
            <a:off x="2173630" y="3072646"/>
            <a:ext cx="951383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Mental Health </a:t>
            </a:r>
            <a:b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</a:br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Practitioner</a:t>
            </a:r>
          </a:p>
        </p:txBody>
      </p:sp>
      <p:sp>
        <p:nvSpPr>
          <p:cNvPr id="120" name="Rectangle 68"/>
          <p:cNvSpPr>
            <a:spLocks noChangeArrowheads="1"/>
          </p:cNvSpPr>
          <p:nvPr/>
        </p:nvSpPr>
        <p:spPr bwMode="auto">
          <a:xfrm>
            <a:off x="2386476" y="4056786"/>
            <a:ext cx="613150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Internet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0754" y="1135204"/>
            <a:ext cx="1114889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Disability Benefits</a:t>
            </a:r>
          </a:p>
        </p:txBody>
      </p:sp>
      <p:sp>
        <p:nvSpPr>
          <p:cNvPr id="123" name="Line 67"/>
          <p:cNvSpPr>
            <a:spLocks noChangeShapeType="1"/>
          </p:cNvSpPr>
          <p:nvPr/>
        </p:nvSpPr>
        <p:spPr bwMode="auto">
          <a:xfrm>
            <a:off x="3822170" y="3112249"/>
            <a:ext cx="328613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4" name="Line 66"/>
          <p:cNvSpPr>
            <a:spLocks noChangeShapeType="1"/>
          </p:cNvSpPr>
          <p:nvPr/>
        </p:nvSpPr>
        <p:spPr bwMode="auto">
          <a:xfrm>
            <a:off x="6155609" y="2578282"/>
            <a:ext cx="0" cy="406374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14"/>
          <p:cNvSpPr txBox="1">
            <a:spLocks noChangeArrowheads="1"/>
          </p:cNvSpPr>
          <p:nvPr/>
        </p:nvSpPr>
        <p:spPr bwMode="auto">
          <a:xfrm>
            <a:off x="5673282" y="2661280"/>
            <a:ext cx="366287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73907"/>
                </a:solidFill>
                <a:latin typeface="Calibri" pitchFamily="34" charset="0"/>
              </a:defRPr>
            </a:lvl1pPr>
          </a:lstStyle>
          <a:p>
            <a:pPr defTabSz="685800"/>
            <a:r>
              <a:rPr lang="en-US" sz="1050" kern="1200" dirty="0">
                <a:latin typeface="Calibri"/>
                <a:ea typeface="+mn-ea"/>
                <a:cs typeface="+mn-cs"/>
              </a:rPr>
              <a:t>FCE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74373" y="1521009"/>
            <a:ext cx="364058" cy="470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74373" y="1916890"/>
            <a:ext cx="203114" cy="606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74373" y="1991304"/>
            <a:ext cx="240155" cy="1590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74373" y="1977577"/>
            <a:ext cx="406229" cy="7108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74372" y="1977577"/>
            <a:ext cx="266216" cy="11615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74373" y="1991304"/>
            <a:ext cx="159562" cy="175602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373755" y="1962002"/>
            <a:ext cx="4251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D73907"/>
                </a:solidFill>
                <a:latin typeface="Calibri"/>
                <a:ea typeface="+mn-ea"/>
                <a:cs typeface="+mn-cs"/>
              </a:rPr>
              <a:t>ADA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1474470" y="590352"/>
            <a:ext cx="6240780" cy="13063"/>
          </a:xfrm>
          <a:prstGeom prst="line">
            <a:avLst/>
          </a:prstGeom>
          <a:ln w="38100">
            <a:solidFill>
              <a:srgbClr val="1B2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ooter Placeholder 2"/>
          <p:cNvSpPr txBox="1">
            <a:spLocks/>
          </p:cNvSpPr>
          <p:nvPr/>
        </p:nvSpPr>
        <p:spPr>
          <a:xfrm>
            <a:off x="2104612" y="4869657"/>
            <a:ext cx="538949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altLang="en-US" sz="900" dirty="0">
                <a:solidFill>
                  <a:prstClr val="black">
                    <a:tint val="75000"/>
                  </a:prstClr>
                </a:solidFill>
                <a:latin typeface="Calibri"/>
              </a:rPr>
              <a:t>©  Copyright 2016 Webility Corporation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E2E4E6-C092-43FB-AC76-4B05C08A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© 2017 Webility Corporation - shared with Rose Conference attendees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4227126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"/>
            <a:ext cx="8229599" cy="207749"/>
          </a:xfrm>
        </p:spPr>
        <p:txBody>
          <a:bodyPr>
            <a:no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4 key facts &amp; concepts relevant to  </a:t>
            </a:r>
            <a:b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Creeping Catastrophes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71588"/>
            <a:ext cx="6286500" cy="3886200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Libre Baskerville" panose="020B0604020202020204" charset="0"/>
                <a:cs typeface="Libre Baskerville" panose="020B0604020202020204" charset="0"/>
              </a:rPr>
              <a:t>ACEs are a major unaddressed root cause of BOTH subjective illness &amp; organic disease.</a:t>
            </a:r>
          </a:p>
          <a:p>
            <a:pPr marL="385763" indent="-385763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Libre Baskerville" panose="020B0604020202020204" charset="0"/>
                <a:cs typeface="Libre Baskerville" panose="020B0604020202020204" charset="0"/>
              </a:rPr>
              <a:t>Distress &gt; Disease in creeping catastrophes.</a:t>
            </a:r>
          </a:p>
          <a:p>
            <a:pPr marL="385763" indent="-385763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Libre Baskerville" panose="020B0604020202020204" charset="0"/>
                <a:cs typeface="Libre Baskerville" panose="020B0604020202020204" charset="0"/>
              </a:rPr>
              <a:t>ALL human experience is created by the brain; the body is the carrying case for the brain.  </a:t>
            </a:r>
          </a:p>
          <a:p>
            <a:pPr marL="385763" indent="-385763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Libre Baskerville" panose="020B0604020202020204" charset="0"/>
                <a:cs typeface="Libre Baskerville" panose="020B0604020202020204" charset="0"/>
              </a:rPr>
              <a:t>More medical care is not usually the answer;  strengthening the person’s ability to cope is. </a:t>
            </a:r>
          </a:p>
          <a:p>
            <a:endParaRPr lang="en-US" sz="2000" dirty="0">
              <a:latin typeface="Libre Baskerville" panose="020B0604020202020204" charset="0"/>
              <a:cs typeface="Libre Baskerville" panose="020B0604020202020204" charset="0"/>
            </a:endParaRPr>
          </a:p>
          <a:p>
            <a:endParaRPr lang="en-US" sz="2000" dirty="0">
              <a:latin typeface="Libre Baskerville" panose="020B0604020202020204" charset="0"/>
              <a:cs typeface="Libre Baskervil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02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"/>
            <a:ext cx="6858000" cy="857250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Stop Creeping Catastrophes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971550"/>
            <a:ext cx="6286500" cy="4000500"/>
          </a:xfrm>
        </p:spPr>
        <p:txBody>
          <a:bodyPr>
            <a:noAutofit/>
          </a:bodyPr>
          <a:lstStyle/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Libre Baskerville" panose="020B0604020202020204" charset="0"/>
                <a:cs typeface="Libre Baskerville" panose="020B0604020202020204" charset="0"/>
              </a:rPr>
              <a:t>The problem has appeared in the medical domain, </a:t>
            </a:r>
            <a:r>
              <a:rPr lang="en-US" sz="2000" dirty="0">
                <a:solidFill>
                  <a:srgbClr val="0070C0"/>
                </a:solidFill>
                <a:latin typeface="Libre Baskerville" panose="020B0604020202020204" charset="0"/>
                <a:cs typeface="Libre Baskerville" panose="020B0604020202020204" charset="0"/>
              </a:rPr>
              <a:t>but the solution lies elsewhere</a:t>
            </a:r>
            <a:r>
              <a:rPr lang="en-US" sz="2000" dirty="0">
                <a:latin typeface="Libre Baskerville" panose="020B0604020202020204" charset="0"/>
                <a:cs typeface="Libre Baskerville" panose="020B0604020202020204" charset="0"/>
              </a:rPr>
              <a:t>.</a:t>
            </a:r>
          </a:p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Libre Baskerville" panose="020B0604020202020204" charset="0"/>
                <a:cs typeface="Libre Baskerville" panose="020B0604020202020204" charset="0"/>
              </a:rPr>
              <a:t>Illness ≠ Disease in most of these cases.</a:t>
            </a:r>
          </a:p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Libre Baskerville" panose="020B0604020202020204" charset="0"/>
                <a:cs typeface="Libre Baskerville" panose="020B0604020202020204" charset="0"/>
              </a:rPr>
              <a:t>Strengthen people; get them “whole” enough to recover and cope.    </a:t>
            </a:r>
          </a:p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Libre Baskerville" panose="020B0604020202020204" charset="0"/>
                <a:cs typeface="Libre Baskerville" panose="020B0604020202020204" charset="0"/>
              </a:rPr>
              <a:t>Timely intervention with integrated multi-dimensional approach to care will address root causes, improve outcomes, &amp; control costs. </a:t>
            </a:r>
          </a:p>
        </p:txBody>
      </p:sp>
    </p:spTree>
    <p:extLst>
      <p:ext uri="{BB962C8B-B14F-4D97-AF65-F5344CB8AC3E}">
        <p14:creationId xmlns:p14="http://schemas.microsoft.com/office/powerpoint/2010/main" val="614184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FD38-0F37-41EE-BB7C-74ADF5B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Question Time – Question #9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02B2-393E-414D-8E87-9323F14A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Talk to us about your SSDI Solutions Initiative. What did you propose to reform SSDI and to improve outcomes?</a:t>
            </a:r>
          </a:p>
        </p:txBody>
      </p:sp>
    </p:spTree>
    <p:extLst>
      <p:ext uri="{BB962C8B-B14F-4D97-AF65-F5344CB8AC3E}">
        <p14:creationId xmlns:p14="http://schemas.microsoft.com/office/powerpoint/2010/main" val="336422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371600" y="1657350"/>
            <a:ext cx="6400800" cy="1102519"/>
          </a:xfrm>
        </p:spPr>
        <p:txBody>
          <a:bodyPr>
            <a:noAutofit/>
          </a:bodyPr>
          <a:lstStyle/>
          <a:p>
            <a:r>
              <a:rPr lang="en-US" sz="4050" b="1" dirty="0">
                <a:solidFill>
                  <a:srgbClr val="FFFF00"/>
                </a:solidFill>
                <a:latin typeface="Calibri" panose="020F0502020204030204" pitchFamily="34" charset="0"/>
              </a:rPr>
              <a:t>Proposal for a </a:t>
            </a:r>
            <a:br>
              <a:rPr lang="en-US" sz="405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n-US" sz="4050" b="1" dirty="0">
                <a:solidFill>
                  <a:srgbClr val="FFFF00"/>
                </a:solidFill>
                <a:latin typeface="Calibri" panose="020F0502020204030204" pitchFamily="34" charset="0"/>
              </a:rPr>
              <a:t>Community-Focused</a:t>
            </a:r>
            <a:br>
              <a:rPr lang="en-US" sz="405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n-US" sz="4050" b="1" dirty="0">
                <a:solidFill>
                  <a:srgbClr val="FFFF00"/>
                </a:solidFill>
                <a:latin typeface="Calibri" panose="020F0502020204030204" pitchFamily="34" charset="0"/>
              </a:rPr>
              <a:t>Health &amp; Work Service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171700" y="3600450"/>
            <a:ext cx="4800600" cy="131445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Jennifer Christian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Kim Burton</a:t>
            </a:r>
          </a:p>
          <a:p>
            <a:r>
              <a:rPr lang="en-US" sz="2400" dirty="0">
                <a:latin typeface="Calibri" panose="020F0502020204030204" pitchFamily="34" charset="0"/>
              </a:rPr>
              <a:t>Thomas Wickizer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US" sz="135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0"/>
            <a:ext cx="6858000" cy="96015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97" name="Picture 2" descr="Webility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140802"/>
            <a:ext cx="1696172" cy="7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cCrery-Pomeroy SSDI Solutions Initiativ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1450"/>
            <a:ext cx="1769269" cy="8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6491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114300"/>
            <a:ext cx="67437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How to Avoid Needless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Impairment &amp; Work Disability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314450"/>
            <a:ext cx="6286500" cy="3829050"/>
          </a:xfrm>
        </p:spPr>
        <p:txBody>
          <a:bodyPr>
            <a:normAutofit/>
          </a:bodyPr>
          <a:lstStyle/>
          <a:p>
            <a:pPr marL="600075" indent="-557213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100" dirty="0">
                <a:latin typeface="Calibri" panose="020F0502020204030204" pitchFamily="34" charset="0"/>
              </a:rPr>
              <a:t>Minimize residual impairment and maximize preservation / recovery of functions affected by the medical condition by:</a:t>
            </a:r>
          </a:p>
          <a:p>
            <a:pPr marL="948929" lvl="3" indent="-308372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defRPr/>
            </a:pPr>
            <a:r>
              <a:rPr lang="en-US" sz="2100" dirty="0">
                <a:solidFill>
                  <a:srgbClr val="FFFF00"/>
                </a:solidFill>
                <a:latin typeface="Calibri" pitchFamily="34" charset="0"/>
              </a:rPr>
              <a:t>Improving access </a:t>
            </a:r>
            <a:r>
              <a:rPr lang="en-US" sz="2100" dirty="0">
                <a:latin typeface="Calibri" pitchFamily="34" charset="0"/>
              </a:rPr>
              <a:t>/ reducing delays in care.</a:t>
            </a:r>
          </a:p>
          <a:p>
            <a:pPr marL="948929" lvl="3" indent="-308372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defRPr/>
            </a:pPr>
            <a:r>
              <a:rPr lang="en-US" sz="2100" dirty="0">
                <a:latin typeface="Calibri" pitchFamily="34" charset="0"/>
              </a:rPr>
              <a:t>Increasing effectiveness of  treatment.</a:t>
            </a:r>
          </a:p>
          <a:p>
            <a:pPr marL="948929" lvl="3" indent="-308372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defRPr/>
            </a:pPr>
            <a:r>
              <a:rPr lang="en-US" sz="2100" dirty="0">
                <a:latin typeface="Calibri" pitchFamily="34" charset="0"/>
              </a:rPr>
              <a:t>Paying specific attention to function. </a:t>
            </a:r>
          </a:p>
          <a:p>
            <a:pPr marL="600075" indent="-557213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100" dirty="0">
                <a:latin typeface="Calibri" pitchFamily="34" charset="0"/>
              </a:rPr>
              <a:t>Restore / strengthen the worker’s motivation &amp; ability / willingness to cope.</a:t>
            </a:r>
          </a:p>
          <a:p>
            <a:pPr marL="600075" indent="-557213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100" dirty="0">
                <a:latin typeface="Calibri" pitchFamily="34" charset="0"/>
              </a:rPr>
              <a:t>Arrange workplace and logistical support to enable timely SAW/RTW. 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686050" y="4800600"/>
            <a:ext cx="4400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dirty="0" smtClean="0"/>
            </a:lvl1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©Copyright 2015 Webility Corporation – Reprinted by SSDI-SI with permission . </a:t>
            </a:r>
          </a:p>
        </p:txBody>
      </p:sp>
    </p:spTree>
    <p:extLst>
      <p:ext uri="{BB962C8B-B14F-4D97-AF65-F5344CB8AC3E}">
        <p14:creationId xmlns:p14="http://schemas.microsoft.com/office/powerpoint/2010/main" val="1637401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18436"/>
            <a:ext cx="6115050" cy="6673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6 Key 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685800"/>
            <a:ext cx="6286500" cy="3771900"/>
          </a:xfrm>
        </p:spPr>
        <p:txBody>
          <a:bodyPr/>
          <a:lstStyle/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  <a:latin typeface="Calibri" panose="020F0502020204030204" pitchFamily="34" charset="0"/>
              </a:rPr>
              <a:t>Work-disability</a:t>
            </a:r>
            <a:r>
              <a:rPr lang="en-US" sz="2100" dirty="0">
                <a:latin typeface="Calibri" panose="020F0502020204030204" pitchFamily="34" charset="0"/>
              </a:rPr>
              <a:t> vs. Impairment- disability </a:t>
            </a:r>
          </a:p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  <a:latin typeface="Calibri" panose="020F0502020204030204" pitchFamily="34" charset="0"/>
              </a:rPr>
              <a:t>Common health conditions </a:t>
            </a:r>
            <a:r>
              <a:rPr lang="en-US" sz="2100" dirty="0">
                <a:latin typeface="Calibri" panose="020F0502020204030204" pitchFamily="34" charset="0"/>
              </a:rPr>
              <a:t>vs. typically disabling conditions (“classic” disabilities)</a:t>
            </a:r>
          </a:p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  <a:latin typeface="Calibri" panose="020F0502020204030204" pitchFamily="34" charset="0"/>
              </a:rPr>
              <a:t>Potentially avoidable / remediable adverse secondary consequences of common health conditions </a:t>
            </a:r>
            <a:r>
              <a:rPr lang="en-US" sz="2100" dirty="0">
                <a:latin typeface="Calibri" panose="020F0502020204030204" pitchFamily="34" charset="0"/>
              </a:rPr>
              <a:t>vs. irrevocable loss. </a:t>
            </a:r>
          </a:p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  <a:latin typeface="Calibri" panose="020F0502020204030204" pitchFamily="34" charset="0"/>
              </a:rPr>
              <a:t>Immediate response </a:t>
            </a:r>
            <a:r>
              <a:rPr lang="en-US" sz="2100" dirty="0">
                <a:latin typeface="Calibri" panose="020F0502020204030204" pitchFamily="34" charset="0"/>
              </a:rPr>
              <a:t>vs. early intervention</a:t>
            </a:r>
          </a:p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  <a:latin typeface="Calibri" panose="020F0502020204030204" pitchFamily="34" charset="0"/>
              </a:rPr>
              <a:t>Functional recovery </a:t>
            </a:r>
            <a:r>
              <a:rPr lang="en-US" sz="2100" dirty="0">
                <a:latin typeface="Calibri" panose="020F0502020204030204" pitchFamily="34" charset="0"/>
              </a:rPr>
              <a:t>vs. functional restoration</a:t>
            </a:r>
          </a:p>
          <a:p>
            <a:pPr marL="385763" indent="-385763">
              <a:spcBef>
                <a:spcPts val="135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  <a:latin typeface="Calibri" panose="020F0502020204030204" pitchFamily="34" charset="0"/>
              </a:rPr>
              <a:t>Jobs are lost at the speed of life, </a:t>
            </a:r>
            <a:r>
              <a:rPr lang="en-US" sz="2100" dirty="0">
                <a:latin typeface="Calibri" panose="020F0502020204030204" pitchFamily="34" charset="0"/>
              </a:rPr>
              <a:t>not bureaucracy</a:t>
            </a:r>
            <a:r>
              <a:rPr lang="en-US" sz="2100" dirty="0">
                <a:solidFill>
                  <a:srgbClr val="FFFF00"/>
                </a:solidFill>
                <a:latin typeface="Calibri" panose="020F0502020204030204" pitchFamily="34" charset="0"/>
              </a:rPr>
              <a:t>. Early events, expectations, and concerns are key.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4686300"/>
            <a:ext cx="4400550" cy="342900"/>
          </a:xfrm>
        </p:spPr>
        <p:txBody>
          <a:bodyPr/>
          <a:lstStyle/>
          <a:p>
            <a:pPr defTabSz="685800">
              <a:defRPr/>
            </a:pPr>
            <a:r>
              <a:rPr lang="en-US" kern="1200" dirty="0">
                <a:solidFill>
                  <a:srgbClr val="FFFFFF"/>
                </a:solidFill>
                <a:ea typeface="+mn-ea"/>
              </a:rPr>
              <a:t>© Copyright Webility Corporation 2015  – reprinted by SSDI SI with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7E30ABD-39A4-4CB5-B5AF-FBBD83FA0905}" type="slidenum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defTabSz="685800">
                <a:defRPr/>
              </a:pPr>
              <a:t>25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8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783C-A0D5-4C5C-AC4F-C1C5F3FE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Final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6B5B6-B550-4E7F-A41D-CC5C59317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Do you have any final questions for Dr. Christian? </a:t>
            </a:r>
          </a:p>
        </p:txBody>
      </p:sp>
    </p:spTree>
    <p:extLst>
      <p:ext uri="{BB962C8B-B14F-4D97-AF65-F5344CB8AC3E}">
        <p14:creationId xmlns:p14="http://schemas.microsoft.com/office/powerpoint/2010/main" val="2461062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A4740EC1-A9FC-48E9-8B2F-EC573F2F4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9EAC0-BB5E-45E0-8AAC-26455F00B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206375"/>
          </a:xfrm>
        </p:spPr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Happy Holidays from </a:t>
            </a:r>
            <a:r>
              <a:rPr lang="en-US" sz="2000" b="1" dirty="0" err="1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RespectAbility</a:t>
            </a:r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392F5-6B5D-48B4-9F49-B9181C6A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00" y="34322"/>
            <a:ext cx="6302199" cy="50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5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6080760" y="4783458"/>
            <a:ext cx="1577340" cy="2077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685800">
                <a:buSzPct val="25000"/>
              </a:pPr>
              <a:t>28</a:t>
            </a:fld>
            <a:endParaRPr lang="en-US" sz="135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707963" y="129506"/>
            <a:ext cx="5178737" cy="5767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>
              <a:lnSpc>
                <a:spcPct val="115000"/>
              </a:lnSpc>
              <a:buClr>
                <a:schemeClr val="dk1"/>
              </a:buClr>
              <a:buSzPct val="44000"/>
            </a:pPr>
            <a:r>
              <a:rPr lang="en-US" sz="1800" b="1" dirty="0" err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RespectAbility</a:t>
            </a:r>
            <a:br>
              <a:rPr lang="en-US" sz="18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18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Contact Information</a:t>
            </a:r>
          </a:p>
          <a:p>
            <a:pPr algn="r">
              <a:buSzPct val="25000"/>
            </a:pP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1298863" y="1058956"/>
            <a:ext cx="6442364" cy="15559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defTabSz="685800"/>
            <a:endParaRPr sz="187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5688419" y="1065289"/>
            <a:ext cx="3455581" cy="4066425"/>
          </a:xfrm>
          <a:prstGeom prst="rect">
            <a:avLst/>
          </a:prstGeom>
          <a:noFill/>
          <a:ln>
            <a:noFill/>
          </a:ln>
        </p:spPr>
        <p:txBody>
          <a:bodyPr wrap="square" lIns="68456" tIns="34219" rIns="68456" bIns="34219" anchor="t" anchorCtr="0">
            <a:noAutofit/>
          </a:bodyPr>
          <a:lstStyle/>
          <a:p>
            <a:pPr algn="ctr" defTabSz="685800">
              <a:defRPr/>
            </a:pPr>
            <a:r>
              <a:rPr lang="en-US" altLang="en-US" b="1" dirty="0">
                <a:latin typeface="Libre Baskerville" panose="020B0604020202020204" charset="0"/>
                <a:cs typeface="Libre Baskerville" panose="020B0604020202020204" charset="0"/>
              </a:rPr>
              <a:t>We have many resources for policy makers and employers on our website and are ready to help! </a:t>
            </a:r>
          </a:p>
          <a:p>
            <a:pPr algn="ctr" defTabSz="685800">
              <a:defRPr/>
            </a:pPr>
            <a:endParaRPr lang="en-US" altLang="en-US" b="1" dirty="0">
              <a:solidFill>
                <a:srgbClr val="000090"/>
              </a:solidFill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 defTabSz="685800">
              <a:defRPr/>
            </a:pPr>
            <a:r>
              <a:rPr lang="en-US" altLang="en-US" b="1" dirty="0" err="1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</a:rPr>
              <a:t>RespectAbilityUSA</a:t>
            </a:r>
            <a:endParaRPr lang="en-US" altLang="en-US" b="1" dirty="0">
              <a:solidFill>
                <a:srgbClr val="000090"/>
              </a:solidFill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</a:rPr>
              <a:t>11333 </a:t>
            </a:r>
            <a:r>
              <a:rPr lang="en-US" altLang="en-US" b="1" dirty="0" err="1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</a:rPr>
              <a:t>Woodglen</a:t>
            </a:r>
            <a:r>
              <a:rPr lang="en-US" altLang="en-US" b="1" dirty="0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</a:rPr>
              <a:t> Drive, #102</a:t>
            </a: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</a:rPr>
              <a:t>Rockville, MD 20852</a:t>
            </a:r>
          </a:p>
          <a:p>
            <a:pPr algn="ctr" defTabSz="685800">
              <a:defRPr/>
            </a:pPr>
            <a:endParaRPr lang="en-US" altLang="en-US" b="1" dirty="0">
              <a:solidFill>
                <a:srgbClr val="000090"/>
              </a:solidFill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  <a:hlinkClick r:id="rId3"/>
              </a:rPr>
              <a:t>www.RespectAbilityUSA.org</a:t>
            </a:r>
            <a:endParaRPr lang="en-US" altLang="en-US" b="1" dirty="0">
              <a:solidFill>
                <a:srgbClr val="000090"/>
              </a:solidFill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</a:rPr>
              <a:t>Cell: (202) 365 – 0787</a:t>
            </a: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</a:rPr>
              <a:t>Jennifer Laszlo Mizrahi</a:t>
            </a: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</a:rPr>
              <a:t>President</a:t>
            </a: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000090"/>
                </a:solidFill>
                <a:latin typeface="Libre Baskerville" panose="020B0604020202020204" charset="0"/>
                <a:cs typeface="Libre Baskerville" panose="020B0604020202020204" charset="0"/>
              </a:rPr>
              <a:t>JenniferM@RespectAbility.org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0A35-64E2-40B8-A500-34096C711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3301"/>
            <a:ext cx="5688419" cy="35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861" y="0"/>
            <a:ext cx="6103139" cy="708422"/>
          </a:xfrm>
        </p:spPr>
        <p:txBody>
          <a:bodyPr>
            <a:no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Jennifer Christian, MD</a:t>
            </a:r>
            <a:br>
              <a:rPr lang="en-US" sz="2000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</a:br>
            <a:r>
              <a:rPr lang="en-US" sz="2000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MPH, FACOEM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19" y="1041991"/>
            <a:ext cx="5263116" cy="400377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100" b="1" i="1" dirty="0"/>
              <a:t>Training</a:t>
            </a:r>
            <a:r>
              <a:rPr lang="en-US" sz="2100" dirty="0"/>
              <a:t>:  </a:t>
            </a:r>
            <a:r>
              <a:rPr lang="en-US" sz="1875" dirty="0" err="1"/>
              <a:t>Univ</a:t>
            </a:r>
            <a:r>
              <a:rPr lang="en-US" sz="1875" dirty="0"/>
              <a:t> of Wash; Board certified. in occupational and environmental medicine.  ACOEM fellow. 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en-US" sz="2100" b="1" i="1" dirty="0"/>
              <a:t>Expertise</a:t>
            </a:r>
            <a:r>
              <a:rPr lang="en-US" sz="2100" i="1" dirty="0"/>
              <a:t>:  </a:t>
            </a:r>
            <a:r>
              <a:rPr lang="en-US" sz="1875" dirty="0"/>
              <a:t>Leadership, outcomes improvement (health &amp; function,  work disability), innovation &amp; pilot programs.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en-US" sz="2100" b="1" i="1" dirty="0"/>
              <a:t>Clients</a:t>
            </a:r>
            <a:r>
              <a:rPr lang="en-US" sz="2100" dirty="0"/>
              <a:t>:  </a:t>
            </a:r>
            <a:r>
              <a:rPr lang="en-US" sz="1875" dirty="0"/>
              <a:t>Employers, healthcare providers, managed care companies, disability and workers’ compensation insurers, government agencies.  </a:t>
            </a:r>
            <a:br>
              <a:rPr lang="en-US" sz="1875" dirty="0"/>
            </a:br>
            <a:r>
              <a:rPr lang="en-US" sz="1875" dirty="0"/>
              <a:t>Long-term injured workers; US </a:t>
            </a:r>
            <a:r>
              <a:rPr lang="en-US" sz="1875" dirty="0" err="1"/>
              <a:t>Dept</a:t>
            </a:r>
            <a:r>
              <a:rPr lang="en-US" sz="1875" dirty="0"/>
              <a:t> of Labor SAW/RTW Policy Collaborative. 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" y="936445"/>
            <a:ext cx="3021247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339675"/>
            <a:ext cx="26468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"/>
              </a:rPr>
              <a:t>Phone:  508-358-5218</a:t>
            </a:r>
          </a:p>
          <a:p>
            <a:r>
              <a:rPr lang="en-US" sz="1500" dirty="0">
                <a:solidFill>
                  <a:prstClr val="black"/>
                </a:solidFill>
                <a:latin typeface="Calibri"/>
              </a:rPr>
              <a:t>Jennifer.Christian@webility.md</a:t>
            </a:r>
          </a:p>
        </p:txBody>
      </p:sp>
    </p:spTree>
    <p:extLst>
      <p:ext uri="{BB962C8B-B14F-4D97-AF65-F5344CB8AC3E}">
        <p14:creationId xmlns:p14="http://schemas.microsoft.com/office/powerpoint/2010/main" val="277095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2FAF-C1DF-47A1-B3DA-DB543BC4A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Emergency room physician, West Virginia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Primary care, migrant workers’ clinic, West Virginia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Medical Director, Bath Iron Works shipbuilders, Maine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Medical officer (public health) for Anchorage, Alaska. </a:t>
            </a:r>
          </a:p>
          <a:p>
            <a:pPr marL="742950" lvl="1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Orchestrated public campaign to preserve fluoridation</a:t>
            </a:r>
          </a:p>
          <a:p>
            <a:pPr marL="742950" lvl="1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Chaired tasks forces on health reform and disaster planning</a:t>
            </a:r>
          </a:p>
          <a:p>
            <a:pPr marL="742950" lvl="1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Talk show host  - scientific medicine vs. quackery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Private practice of occupational medicine, Anchorage,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Medical association president (Alaska)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Medical director, occupational medicine, staff model HMO (CIGNA Los Angeles) 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bg1"/>
              </a:solidFill>
              <a:latin typeface="Libre Baskerville" panose="020B0604020202020204" charset="0"/>
              <a:cs typeface="Libre Baskerville" panose="020B0604020202020204" charset="0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420BDA2-44EC-463E-AB35-D262A6F7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Many Years, Many Chairs, Many Perspectives</a:t>
            </a:r>
          </a:p>
        </p:txBody>
      </p:sp>
    </p:spTree>
    <p:extLst>
      <p:ext uri="{BB962C8B-B14F-4D97-AF65-F5344CB8AC3E}">
        <p14:creationId xmlns:p14="http://schemas.microsoft.com/office/powerpoint/2010/main" val="320759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AE74-B5D0-4E82-9DB9-261CF709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Many Years, Many Chairs, Many Perspectives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D090B-743D-40C4-9A2F-46E5A7966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27835"/>
            <a:ext cx="8229599" cy="207749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CMO, VP of a workers’ comp managed are company  designed a by-invitation network with payment for SAW/RTW protocols, plus report cards, &amp;  incentives.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Chair, (15 </a:t>
            </a:r>
            <a:r>
              <a:rPr lang="en-US" sz="1800" dirty="0" err="1">
                <a:latin typeface="Libre Baskerville" panose="020B0604020202020204" charset="0"/>
                <a:cs typeface="Libre Baskerville" panose="020B0604020202020204" charset="0"/>
              </a:rPr>
              <a:t>yrs</a:t>
            </a: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) ACOEM Work Fitness &amp; Disability Section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Founder and Moderator, multi-stakeholder Work Fitness &amp; Disability Roundtable list-</a:t>
            </a:r>
            <a:r>
              <a:rPr lang="en-US" sz="1800" dirty="0" err="1">
                <a:latin typeface="Libre Baskerville" panose="020B0604020202020204" charset="0"/>
                <a:cs typeface="Libre Baskerville" panose="020B0604020202020204" charset="0"/>
              </a:rPr>
              <a:t>serv</a:t>
            </a: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 (2001)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Founder, multi-stakeholder 60 Summits Project </a:t>
            </a:r>
            <a:b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</a:b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(4 awards) and Praxis Partners Consortium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Developer, Maze-Masters – non-medical coaching program to strengthen capability of patients “lost in the system” to get their lives back on track.  ($$$ claims)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Member, SAW/RTW Policy Collaborative, </a:t>
            </a:r>
            <a:b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</a:br>
            <a:r>
              <a:rPr lang="en-US" sz="1800" dirty="0">
                <a:latin typeface="Libre Baskerville" panose="020B0604020202020204" charset="0"/>
                <a:cs typeface="Libre Baskerville" panose="020B0604020202020204" charset="0"/>
              </a:rPr>
              <a:t>US Dept. of Labor, Office of Disability Employment Policy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dirty="0">
              <a:latin typeface="Libre Baskerville" panose="020B0604020202020204" charset="0"/>
              <a:cs typeface="Libre Baskervil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FD38-0F37-41EE-BB7C-74ADF5B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Question Time – Question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02B2-393E-414D-8E87-9323F14A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How did you get first interested in the issue of preventing needless work disability?  </a:t>
            </a:r>
          </a:p>
        </p:txBody>
      </p:sp>
    </p:spTree>
    <p:extLst>
      <p:ext uri="{BB962C8B-B14F-4D97-AF65-F5344CB8AC3E}">
        <p14:creationId xmlns:p14="http://schemas.microsoft.com/office/powerpoint/2010/main" val="90793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FD38-0F37-41EE-BB7C-74ADF5B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Question Time – Question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02B2-393E-414D-8E87-9323F14A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How does the focus of your work differ from that of the typical organizations that advocate for employment of PWD?</a:t>
            </a:r>
          </a:p>
        </p:txBody>
      </p:sp>
    </p:spTree>
    <p:extLst>
      <p:ext uri="{BB962C8B-B14F-4D97-AF65-F5344CB8AC3E}">
        <p14:creationId xmlns:p14="http://schemas.microsoft.com/office/powerpoint/2010/main" val="104092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FD38-0F37-41EE-BB7C-74ADF5B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Question Time – Question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02B2-393E-414D-8E87-9323F14A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Why are you so committed to this issue?</a:t>
            </a:r>
          </a:p>
        </p:txBody>
      </p:sp>
    </p:spTree>
    <p:extLst>
      <p:ext uri="{BB962C8B-B14F-4D97-AF65-F5344CB8AC3E}">
        <p14:creationId xmlns:p14="http://schemas.microsoft.com/office/powerpoint/2010/main" val="56970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FD38-0F37-41EE-BB7C-74ADF5B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Libre Baskerville" panose="020B0604020202020204" charset="0"/>
                <a:cs typeface="Libre Baskerville" panose="020B0604020202020204" charset="0"/>
              </a:rPr>
              <a:t>Question Time – Question #4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02B2-393E-414D-8E87-9323F14A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endParaRPr lang="en-US" sz="3000" b="1" dirty="0">
              <a:latin typeface="Libre Baskerville" panose="020B0604020202020204" charset="0"/>
              <a:cs typeface="Libre Baskerville" panose="020B0604020202020204" charset="0"/>
            </a:endParaRPr>
          </a:p>
          <a:p>
            <a:pPr algn="ctr"/>
            <a:r>
              <a:rPr lang="en-US" sz="3000" b="1" dirty="0">
                <a:latin typeface="Libre Baskerville" panose="020B0604020202020204" charset="0"/>
                <a:cs typeface="Libre Baskerville" panose="020B0604020202020204" charset="0"/>
              </a:rPr>
              <a:t>Why should we pay attention to this issue?</a:t>
            </a:r>
          </a:p>
        </p:txBody>
      </p:sp>
    </p:spTree>
    <p:extLst>
      <p:ext uri="{BB962C8B-B14F-4D97-AF65-F5344CB8AC3E}">
        <p14:creationId xmlns:p14="http://schemas.microsoft.com/office/powerpoint/2010/main" val="33561744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1165</Words>
  <Application>Microsoft Office PowerPoint</Application>
  <PresentationFormat>On-screen Show (16:9)</PresentationFormat>
  <Paragraphs>194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Libre Baskerville</vt:lpstr>
      <vt:lpstr>Georgia</vt:lpstr>
      <vt:lpstr>Verdana</vt:lpstr>
      <vt:lpstr>Arial</vt:lpstr>
      <vt:lpstr>Wingdings</vt:lpstr>
      <vt:lpstr>1_Office Theme</vt:lpstr>
      <vt:lpstr>2_Office Theme</vt:lpstr>
      <vt:lpstr>2_Beam</vt:lpstr>
      <vt:lpstr>Office Theme</vt:lpstr>
      <vt:lpstr>PowerPoint Presentation</vt:lpstr>
      <vt:lpstr>PowerPoint Presentation</vt:lpstr>
      <vt:lpstr>Jennifer Christian, MD MPH, FACOEM</vt:lpstr>
      <vt:lpstr>Many Years, Many Chairs, Many Perspectives</vt:lpstr>
      <vt:lpstr>Many Years, Many Chairs, Many Perspectives</vt:lpstr>
      <vt:lpstr>Question Time – Question #1</vt:lpstr>
      <vt:lpstr>Question Time – Question #2</vt:lpstr>
      <vt:lpstr>Question Time – Question #3</vt:lpstr>
      <vt:lpstr>Question Time – Question #4</vt:lpstr>
      <vt:lpstr>Question Time – Question #5</vt:lpstr>
      <vt:lpstr>Audience Questions?</vt:lpstr>
      <vt:lpstr>Question Time – Question #6 </vt:lpstr>
      <vt:lpstr>Question Time – Question #7</vt:lpstr>
      <vt:lpstr>Question Time – Question #8</vt:lpstr>
      <vt:lpstr>Small sub-groups of interest </vt:lpstr>
      <vt:lpstr>How to Mitigate Risk Factors for  Long-Term Musculoskeletal Work Disability  Part 1</vt:lpstr>
      <vt:lpstr>How to Mitigate Risk Factors for  Long-Term Musculoskeletal Work Disability  Part 2</vt:lpstr>
      <vt:lpstr>How to Mitigate Risk Factors for  Long-Term Musculoskeletal Work Disability  Part 3</vt:lpstr>
      <vt:lpstr>How to Mitigate Risk Factors for  Long-Term Musculoskeletal Work Disability  Part 4</vt:lpstr>
      <vt:lpstr>4 key facts &amp; concepts relevant to   Creeping Catastrophes </vt:lpstr>
      <vt:lpstr>Stop Creeping Catastrophes </vt:lpstr>
      <vt:lpstr>Question Time – Question #9</vt:lpstr>
      <vt:lpstr>Proposal for a  Community-Focused Health &amp; Work Service </vt:lpstr>
      <vt:lpstr>How to Avoid Needless  Impairment &amp; Work Disability</vt:lpstr>
      <vt:lpstr>6 Key Distinctions</vt:lpstr>
      <vt:lpstr>Final Questions?</vt:lpstr>
      <vt:lpstr>Happy Holidays from RespectAbility!</vt:lpstr>
      <vt:lpstr>RespectAbility 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Kahn-Pauli</dc:creator>
  <cp:lastModifiedBy>Philip Pauli</cp:lastModifiedBy>
  <cp:revision>20</cp:revision>
  <dcterms:modified xsi:type="dcterms:W3CDTF">2017-12-13T17:18:32Z</dcterms:modified>
</cp:coreProperties>
</file>