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xml" ContentType="application/vnd.openxmlformats-officedocument.presentationml.comments+xml"/>
  <Override PartName="/ppt/notesSlides/notesSlide26.xml" ContentType="application/vnd.openxmlformats-officedocument.presentationml.notesSlide+xml"/>
  <Override PartName="/ppt/comments/comment2.xml" ContentType="application/vnd.openxmlformats-officedocument.presentationml.comments+xml"/>
  <Override PartName="/ppt/notesSlides/notesSlide27.xml" ContentType="application/vnd.openxmlformats-officedocument.presentationml.notesSlide+xml"/>
  <Override PartName="/ppt/comments/comment3.xml" ContentType="application/vnd.openxmlformats-officedocument.presentationml.comments+xml"/>
  <Override PartName="/ppt/notesSlides/notesSlide28.xml" ContentType="application/vnd.openxmlformats-officedocument.presentationml.notesSlide+xml"/>
  <Override PartName="/ppt/comments/comment4.xml" ContentType="application/vnd.openxmlformats-officedocument.presentationml.comments+xml"/>
  <Override PartName="/ppt/notesSlides/notesSlide29.xml" ContentType="application/vnd.openxmlformats-officedocument.presentationml.notesSlide+xml"/>
  <Override PartName="/ppt/comments/comment5.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1"/>
    <p:sldMasterId id="2147483713" r:id="rId2"/>
    <p:sldMasterId id="2147483730" r:id="rId3"/>
    <p:sldMasterId id="2147483741" r:id="rId4"/>
    <p:sldMasterId id="2147483754" r:id="rId5"/>
  </p:sldMasterIdLst>
  <p:notesMasterIdLst>
    <p:notesMasterId r:id="rId59"/>
  </p:notesMasterIdLst>
  <p:sldIdLst>
    <p:sldId id="451" r:id="rId6"/>
    <p:sldId id="407" r:id="rId7"/>
    <p:sldId id="408" r:id="rId8"/>
    <p:sldId id="409" r:id="rId9"/>
    <p:sldId id="410" r:id="rId10"/>
    <p:sldId id="411" r:id="rId11"/>
    <p:sldId id="406" r:id="rId12"/>
    <p:sldId id="384" r:id="rId13"/>
    <p:sldId id="392" r:id="rId14"/>
    <p:sldId id="389" r:id="rId15"/>
    <p:sldId id="390" r:id="rId16"/>
    <p:sldId id="404" r:id="rId17"/>
    <p:sldId id="393" r:id="rId18"/>
    <p:sldId id="401" r:id="rId19"/>
    <p:sldId id="386" r:id="rId20"/>
    <p:sldId id="394" r:id="rId21"/>
    <p:sldId id="395" r:id="rId22"/>
    <p:sldId id="348" r:id="rId23"/>
    <p:sldId id="396" r:id="rId24"/>
    <p:sldId id="413" r:id="rId25"/>
    <p:sldId id="414" r:id="rId26"/>
    <p:sldId id="416" r:id="rId27"/>
    <p:sldId id="417" r:id="rId28"/>
    <p:sldId id="418" r:id="rId29"/>
    <p:sldId id="448" r:id="rId30"/>
    <p:sldId id="419" r:id="rId31"/>
    <p:sldId id="421" r:id="rId32"/>
    <p:sldId id="422" r:id="rId33"/>
    <p:sldId id="424" r:id="rId34"/>
    <p:sldId id="423" r:id="rId35"/>
    <p:sldId id="425" r:id="rId36"/>
    <p:sldId id="426" r:id="rId37"/>
    <p:sldId id="428" r:id="rId38"/>
    <p:sldId id="429" r:id="rId39"/>
    <p:sldId id="430" r:id="rId40"/>
    <p:sldId id="431" r:id="rId41"/>
    <p:sldId id="432" r:id="rId42"/>
    <p:sldId id="433" r:id="rId43"/>
    <p:sldId id="434" r:id="rId44"/>
    <p:sldId id="435" r:id="rId45"/>
    <p:sldId id="436" r:id="rId46"/>
    <p:sldId id="437" r:id="rId47"/>
    <p:sldId id="450" r:id="rId48"/>
    <p:sldId id="438" r:id="rId49"/>
    <p:sldId id="439" r:id="rId50"/>
    <p:sldId id="440" r:id="rId51"/>
    <p:sldId id="441" r:id="rId52"/>
    <p:sldId id="442" r:id="rId53"/>
    <p:sldId id="443" r:id="rId54"/>
    <p:sldId id="446" r:id="rId55"/>
    <p:sldId id="449" r:id="rId56"/>
    <p:sldId id="452" r:id="rId57"/>
    <p:sldId id="453" r:id="rId58"/>
  </p:sldIdLst>
  <p:sldSz cx="9144000" cy="6858000" type="screen4x3"/>
  <p:notesSz cx="7023100" cy="93091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65C82EC1-94AA-438C-BA82-8AE6F66884E8}">
          <p14:sldIdLst>
            <p14:sldId id="451"/>
            <p14:sldId id="407"/>
            <p14:sldId id="408"/>
            <p14:sldId id="409"/>
            <p14:sldId id="410"/>
            <p14:sldId id="411"/>
            <p14:sldId id="406"/>
            <p14:sldId id="384"/>
            <p14:sldId id="392"/>
            <p14:sldId id="389"/>
            <p14:sldId id="390"/>
            <p14:sldId id="404"/>
            <p14:sldId id="393"/>
            <p14:sldId id="401"/>
            <p14:sldId id="386"/>
            <p14:sldId id="394"/>
            <p14:sldId id="395"/>
            <p14:sldId id="348"/>
            <p14:sldId id="396"/>
            <p14:sldId id="413"/>
            <p14:sldId id="414"/>
            <p14:sldId id="416"/>
            <p14:sldId id="417"/>
            <p14:sldId id="418"/>
            <p14:sldId id="448"/>
            <p14:sldId id="419"/>
            <p14:sldId id="421"/>
            <p14:sldId id="422"/>
            <p14:sldId id="424"/>
            <p14:sldId id="423"/>
            <p14:sldId id="425"/>
            <p14:sldId id="426"/>
            <p14:sldId id="428"/>
            <p14:sldId id="429"/>
            <p14:sldId id="430"/>
            <p14:sldId id="431"/>
            <p14:sldId id="432"/>
            <p14:sldId id="433"/>
            <p14:sldId id="434"/>
            <p14:sldId id="435"/>
            <p14:sldId id="436"/>
            <p14:sldId id="437"/>
            <p14:sldId id="450"/>
            <p14:sldId id="438"/>
            <p14:sldId id="439"/>
            <p14:sldId id="440"/>
            <p14:sldId id="441"/>
            <p14:sldId id="442"/>
            <p14:sldId id="443"/>
            <p14:sldId id="446"/>
            <p14:sldId id="449"/>
            <p14:sldId id="452"/>
            <p14:sldId id="453"/>
          </p14:sldIdLst>
        </p14:section>
      </p14:sectionLst>
    </p:ext>
    <p:ext uri="{EFAFB233-063F-42B5-8137-9DF3F51BA10A}">
      <p15:sldGuideLst xmlns:p15="http://schemas.microsoft.com/office/powerpoint/2012/main">
        <p15:guide id="1" orient="horz" pos="2352">
          <p15:clr>
            <a:srgbClr val="A4A3A4"/>
          </p15:clr>
        </p15:guide>
        <p15:guide id="2" pos="3503">
          <p15:clr>
            <a:srgbClr val="A4A3A4"/>
          </p15:clr>
        </p15:guide>
        <p15:guide id="3" orient="horz" pos="1008">
          <p15:clr>
            <a:srgbClr val="A4A3A4"/>
          </p15:clr>
        </p15:guide>
        <p15:guide id="4" pos="287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Cook" initials="JC" lastIdx="4" clrIdx="0">
    <p:extLst/>
  </p:cmAuthor>
  <p:cmAuthor id="2" name="Kevin McCloskey" initials="KM" lastIdx="3" clrIdx="1">
    <p:extLst>
      <p:ext uri="{19B8F6BF-5375-455C-9EA6-DF929625EA0E}">
        <p15:presenceInfo xmlns:p15="http://schemas.microsoft.com/office/powerpoint/2012/main" userId="S-1-5-21-837886954-1253210288-934288641-106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646"/>
    <a:srgbClr val="CCCCFF"/>
    <a:srgbClr val="FFFFFF"/>
    <a:srgbClr val="FFFF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5441" autoAdjust="0"/>
  </p:normalViewPr>
  <p:slideViewPr>
    <p:cSldViewPr snapToObjects="1">
      <p:cViewPr varScale="1">
        <p:scale>
          <a:sx n="69" d="100"/>
          <a:sy n="69" d="100"/>
        </p:scale>
        <p:origin x="1032" y="32"/>
      </p:cViewPr>
      <p:guideLst>
        <p:guide orient="horz" pos="2352"/>
        <p:guide pos="3503"/>
        <p:guide orient="horz" pos="1008"/>
        <p:guide pos="2879"/>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7-09-01T13:24:04.768" idx="3">
    <p:pos x="10" y="10"/>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7-09-01T13:24:04.768" idx="3">
    <p:pos x="10" y="10"/>
    <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7-09-01T13:24:04.768" idx="3">
    <p:pos x="10" y="10"/>
    <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7-09-01T13:24:04.768" idx="3">
    <p:pos x="10" y="10"/>
    <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17-09-01T13:24:04.768" idx="3">
    <p:pos x="10" y="10"/>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DAA951-B244-4361-B5DD-905F342D58B5}" type="doc">
      <dgm:prSet loTypeId="urn:microsoft.com/office/officeart/2005/8/layout/hList3" loCatId="list" qsTypeId="urn:microsoft.com/office/officeart/2005/8/quickstyle/simple1" qsCatId="simple" csTypeId="urn:microsoft.com/office/officeart/2005/8/colors/colorful1" csCatId="colorful" phldr="1"/>
      <dgm:spPr/>
      <dgm:t>
        <a:bodyPr/>
        <a:lstStyle/>
        <a:p>
          <a:endParaRPr lang="en-US"/>
        </a:p>
      </dgm:t>
    </dgm:pt>
    <dgm:pt modelId="{DEC6D80D-3043-4DAD-BC1F-09A3E5ED0284}">
      <dgm:prSet phldrT="[Text]" custT="1"/>
      <dgm:spPr>
        <a:solidFill>
          <a:schemeClr val="bg1"/>
        </a:solidFill>
        <a:ln>
          <a:noFill/>
        </a:ln>
      </dgm:spPr>
      <dgm:t>
        <a:bodyPr/>
        <a:lstStyle/>
        <a:p>
          <a:endParaRPr lang="en-US" sz="2400" dirty="0"/>
        </a:p>
      </dgm:t>
    </dgm:pt>
    <dgm:pt modelId="{F0E3C73F-9C0B-43D0-BEBA-5664B6B7144C}" type="parTrans" cxnId="{F31C79C3-2842-4274-9140-AB043C1E63B4}">
      <dgm:prSet/>
      <dgm:spPr/>
      <dgm:t>
        <a:bodyPr/>
        <a:lstStyle/>
        <a:p>
          <a:endParaRPr lang="en-US"/>
        </a:p>
      </dgm:t>
    </dgm:pt>
    <dgm:pt modelId="{F59D635D-5C2B-445C-8E01-D1B210BA8C8B}" type="sibTrans" cxnId="{F31C79C3-2842-4274-9140-AB043C1E63B4}">
      <dgm:prSet/>
      <dgm:spPr/>
      <dgm:t>
        <a:bodyPr/>
        <a:lstStyle/>
        <a:p>
          <a:endParaRPr lang="en-US"/>
        </a:p>
      </dgm:t>
    </dgm:pt>
    <dgm:pt modelId="{0B4E23E7-A91C-49E5-A056-4CDA8E987549}">
      <dgm:prSet/>
      <dgm:spPr/>
      <dgm:t>
        <a:bodyPr/>
        <a:lstStyle/>
        <a:p>
          <a:r>
            <a:rPr lang="en-US" dirty="0" smtClean="0">
              <a:solidFill>
                <a:schemeClr val="tx2"/>
              </a:solidFill>
              <a:latin typeface="Arial" panose="020B0604020202020204" pitchFamily="34" charset="0"/>
              <a:cs typeface="Arial" panose="020B0604020202020204" pitchFamily="34" charset="0"/>
            </a:rPr>
            <a:t>BRAND</a:t>
          </a:r>
        </a:p>
        <a:p>
          <a:r>
            <a:rPr lang="en-CA" dirty="0" smtClean="0">
              <a:solidFill>
                <a:schemeClr val="bg1"/>
              </a:solidFill>
              <a:latin typeface="Arial" panose="020B0604020202020204" pitchFamily="34" charset="0"/>
              <a:cs typeface="Arial" panose="020B0604020202020204" pitchFamily="34" charset="0"/>
            </a:rPr>
            <a:t>Employer</a:t>
          </a:r>
        </a:p>
        <a:p>
          <a:r>
            <a:rPr lang="en-US" dirty="0" smtClean="0">
              <a:latin typeface="Arial" panose="020B0604020202020204" pitchFamily="34" charset="0"/>
              <a:cs typeface="Arial" panose="020B0604020202020204" pitchFamily="34" charset="0"/>
            </a:rPr>
            <a:t>Products &amp; Services</a:t>
          </a:r>
        </a:p>
        <a:p>
          <a:r>
            <a:rPr lang="en-US" dirty="0" smtClean="0">
              <a:latin typeface="Arial" panose="020B0604020202020204" pitchFamily="34" charset="0"/>
              <a:cs typeface="Arial" panose="020B0604020202020204" pitchFamily="34" charset="0"/>
            </a:rPr>
            <a:t>Culture</a:t>
          </a:r>
        </a:p>
        <a:p>
          <a:r>
            <a:rPr lang="en-US" dirty="0" smtClean="0">
              <a:latin typeface="Arial" panose="020B0604020202020204" pitchFamily="34" charset="0"/>
              <a:cs typeface="Arial" panose="020B0604020202020204" pitchFamily="34" charset="0"/>
            </a:rPr>
            <a:t>Engage Workforce</a:t>
          </a:r>
        </a:p>
        <a:p>
          <a:endParaRPr lang="en-US" dirty="0" smtClean="0"/>
        </a:p>
        <a:p>
          <a:endParaRPr lang="en-US" dirty="0" smtClean="0"/>
        </a:p>
        <a:p>
          <a:endParaRPr lang="en-US" dirty="0"/>
        </a:p>
      </dgm:t>
    </dgm:pt>
    <dgm:pt modelId="{0C3A91BF-06F9-4CA0-BBB2-0D507ED02681}" type="parTrans" cxnId="{D94A8DBF-4A93-448B-93AF-1E10011BA610}">
      <dgm:prSet/>
      <dgm:spPr/>
      <dgm:t>
        <a:bodyPr/>
        <a:lstStyle/>
        <a:p>
          <a:endParaRPr lang="en-US"/>
        </a:p>
      </dgm:t>
    </dgm:pt>
    <dgm:pt modelId="{23DEFBDB-4614-4CAB-8BE1-FE57037DD904}" type="sibTrans" cxnId="{D94A8DBF-4A93-448B-93AF-1E10011BA610}">
      <dgm:prSet/>
      <dgm:spPr/>
      <dgm:t>
        <a:bodyPr/>
        <a:lstStyle/>
        <a:p>
          <a:endParaRPr lang="en-US"/>
        </a:p>
      </dgm:t>
    </dgm:pt>
    <dgm:pt modelId="{5D96BD7C-218C-4297-B235-CFBDC6811672}">
      <dgm:prSet/>
      <dgm:spPr/>
      <dgm:t>
        <a:bodyPr/>
        <a:lstStyle/>
        <a:p>
          <a:r>
            <a:rPr lang="en-US" dirty="0" smtClean="0">
              <a:solidFill>
                <a:schemeClr val="tx2"/>
              </a:solidFill>
              <a:latin typeface="Arial" panose="020B0604020202020204" pitchFamily="34" charset="0"/>
              <a:cs typeface="Arial" panose="020B0604020202020204" pitchFamily="34" charset="0"/>
            </a:rPr>
            <a:t>TALENT</a:t>
          </a:r>
        </a:p>
        <a:p>
          <a:r>
            <a:rPr lang="en-US" dirty="0" smtClean="0">
              <a:solidFill>
                <a:schemeClr val="bg1"/>
              </a:solidFill>
              <a:latin typeface="Arial" panose="020B0604020202020204" pitchFamily="34" charset="0"/>
              <a:cs typeface="Arial" panose="020B0604020202020204" pitchFamily="34" charset="0"/>
            </a:rPr>
            <a:t>Untapped pool</a:t>
          </a:r>
        </a:p>
        <a:p>
          <a:r>
            <a:rPr lang="en-US" dirty="0" smtClean="0">
              <a:solidFill>
                <a:schemeClr val="bg1"/>
              </a:solidFill>
              <a:latin typeface="Arial" panose="020B0604020202020204" pitchFamily="34" charset="0"/>
              <a:cs typeface="Arial" panose="020B0604020202020204" pitchFamily="34" charset="0"/>
            </a:rPr>
            <a:t>Innovation </a:t>
          </a:r>
        </a:p>
        <a:p>
          <a:r>
            <a:rPr lang="en-US" dirty="0" smtClean="0">
              <a:solidFill>
                <a:schemeClr val="bg1"/>
              </a:solidFill>
              <a:latin typeface="Arial" panose="020B0604020202020204" pitchFamily="34" charset="0"/>
              <a:cs typeface="Arial" panose="020B0604020202020204" pitchFamily="34" charset="0"/>
            </a:rPr>
            <a:t>Diversity within Disability</a:t>
          </a:r>
        </a:p>
        <a:p>
          <a:r>
            <a:rPr lang="en-US" dirty="0" smtClean="0">
              <a:solidFill>
                <a:schemeClr val="bg1"/>
              </a:solidFill>
              <a:latin typeface="Arial" panose="020B0604020202020204" pitchFamily="34" charset="0"/>
              <a:cs typeface="Arial" panose="020B0604020202020204" pitchFamily="34" charset="0"/>
            </a:rPr>
            <a:t>Perspective</a:t>
          </a:r>
        </a:p>
        <a:p>
          <a:endParaRPr lang="en-US" dirty="0" smtClean="0">
            <a:solidFill>
              <a:schemeClr val="accent1">
                <a:lumMod val="50000"/>
              </a:schemeClr>
            </a:solidFill>
            <a:latin typeface="Arial Black"/>
            <a:cs typeface="Arial Black"/>
          </a:endParaRPr>
        </a:p>
        <a:p>
          <a:r>
            <a:rPr lang="en-US" dirty="0" smtClean="0">
              <a:solidFill>
                <a:schemeClr val="accent1">
                  <a:lumMod val="50000"/>
                </a:schemeClr>
              </a:solidFill>
              <a:latin typeface="Arial Black"/>
              <a:cs typeface="Arial Black"/>
            </a:rPr>
            <a:t> </a:t>
          </a:r>
          <a:endParaRPr lang="en-US" dirty="0"/>
        </a:p>
      </dgm:t>
    </dgm:pt>
    <dgm:pt modelId="{5DA16397-7B51-442F-82C9-865EF3CF30A7}" type="parTrans" cxnId="{834EABFC-70A0-461D-B421-48C1EF701A64}">
      <dgm:prSet/>
      <dgm:spPr/>
      <dgm:t>
        <a:bodyPr/>
        <a:lstStyle/>
        <a:p>
          <a:endParaRPr lang="en-US"/>
        </a:p>
      </dgm:t>
    </dgm:pt>
    <dgm:pt modelId="{784765A2-8C42-4610-8D94-50CE3249BAE9}" type="sibTrans" cxnId="{834EABFC-70A0-461D-B421-48C1EF701A64}">
      <dgm:prSet/>
      <dgm:spPr/>
      <dgm:t>
        <a:bodyPr/>
        <a:lstStyle/>
        <a:p>
          <a:endParaRPr lang="en-US"/>
        </a:p>
      </dgm:t>
    </dgm:pt>
    <dgm:pt modelId="{80BB5117-415D-4885-AC70-BFBDAC556031}">
      <dgm:prSet/>
      <dgm:spPr>
        <a:solidFill>
          <a:schemeClr val="accent6"/>
        </a:solidFill>
      </dgm:spPr>
      <dgm:t>
        <a:bodyPr/>
        <a:lstStyle/>
        <a:p>
          <a:endParaRPr lang="en-US" dirty="0" smtClean="0">
            <a:solidFill>
              <a:schemeClr val="accent6"/>
            </a:solidFill>
            <a:latin typeface="Arial Black"/>
            <a:cs typeface="Arial Black"/>
          </a:endParaRPr>
        </a:p>
        <a:p>
          <a:r>
            <a:rPr lang="en-US" dirty="0" smtClean="0">
              <a:solidFill>
                <a:schemeClr val="tx2"/>
              </a:solidFill>
              <a:latin typeface="Arial" panose="020B0604020202020204" pitchFamily="34" charset="0"/>
              <a:cs typeface="Arial" panose="020B0604020202020204" pitchFamily="34" charset="0"/>
            </a:rPr>
            <a:t>COMPLIANCE</a:t>
          </a:r>
        </a:p>
        <a:p>
          <a:r>
            <a:rPr lang="en-US" dirty="0" smtClean="0">
              <a:solidFill>
                <a:schemeClr val="bg1"/>
              </a:solidFill>
              <a:latin typeface="Arial" panose="020B0604020202020204" pitchFamily="34" charset="0"/>
              <a:cs typeface="Arial" panose="020B0604020202020204" pitchFamily="34" charset="0"/>
            </a:rPr>
            <a:t>OFCCP</a:t>
          </a:r>
        </a:p>
        <a:p>
          <a:r>
            <a:rPr lang="en-US" dirty="0" smtClean="0">
              <a:solidFill>
                <a:schemeClr val="bg1"/>
              </a:solidFill>
              <a:latin typeface="Arial" panose="020B0604020202020204" pitchFamily="34" charset="0"/>
              <a:cs typeface="Arial" panose="020B0604020202020204" pitchFamily="34" charset="0"/>
            </a:rPr>
            <a:t>503</a:t>
          </a:r>
        </a:p>
        <a:p>
          <a:r>
            <a:rPr lang="en-US" dirty="0" smtClean="0">
              <a:solidFill>
                <a:schemeClr val="bg1"/>
              </a:solidFill>
              <a:latin typeface="Arial" panose="020B0604020202020204" pitchFamily="34" charset="0"/>
              <a:cs typeface="Arial" panose="020B0604020202020204" pitchFamily="34" charset="0"/>
            </a:rPr>
            <a:t>4212</a:t>
          </a:r>
        </a:p>
        <a:p>
          <a:r>
            <a:rPr lang="en-US" dirty="0" smtClean="0">
              <a:solidFill>
                <a:schemeClr val="bg1"/>
              </a:solidFill>
              <a:latin typeface="Arial" panose="020B0604020202020204" pitchFamily="34" charset="0"/>
              <a:cs typeface="Arial" panose="020B0604020202020204" pitchFamily="34" charset="0"/>
            </a:rPr>
            <a:t>Beyond Good Faith</a:t>
          </a:r>
        </a:p>
        <a:p>
          <a:r>
            <a:rPr lang="en-US" dirty="0" smtClean="0">
              <a:solidFill>
                <a:schemeClr val="bg1"/>
              </a:solidFill>
              <a:latin typeface="Arial" panose="020B0604020202020204" pitchFamily="34" charset="0"/>
              <a:cs typeface="Arial" panose="020B0604020202020204" pitchFamily="34" charset="0"/>
            </a:rPr>
            <a:t>Outcomes</a:t>
          </a:r>
        </a:p>
        <a:p>
          <a:r>
            <a:rPr lang="en-US" dirty="0" smtClean="0">
              <a:solidFill>
                <a:schemeClr val="bg1"/>
              </a:solidFill>
              <a:latin typeface="Arial" panose="020B0604020202020204" pitchFamily="34" charset="0"/>
              <a:cs typeface="Arial" panose="020B0604020202020204" pitchFamily="34" charset="0"/>
            </a:rPr>
            <a:t>Evaluation</a:t>
          </a:r>
        </a:p>
        <a:p>
          <a:endParaRPr lang="en-US" dirty="0" smtClean="0">
            <a:solidFill>
              <a:schemeClr val="accent1">
                <a:lumMod val="50000"/>
              </a:schemeClr>
            </a:solidFill>
            <a:latin typeface="Arial Black"/>
            <a:cs typeface="Arial Black"/>
          </a:endParaRPr>
        </a:p>
        <a:p>
          <a:r>
            <a:rPr lang="en-US" dirty="0" smtClean="0">
              <a:solidFill>
                <a:schemeClr val="accent1">
                  <a:lumMod val="50000"/>
                </a:schemeClr>
              </a:solidFill>
              <a:latin typeface="Arial Black"/>
              <a:cs typeface="Arial Black"/>
            </a:rPr>
            <a:t> </a:t>
          </a:r>
          <a:endParaRPr lang="en-US" dirty="0"/>
        </a:p>
      </dgm:t>
    </dgm:pt>
    <dgm:pt modelId="{7BED46CF-EE39-4E15-AF29-332292855AAE}" type="parTrans" cxnId="{04B002D8-BB25-4FD6-B18E-7B60BBBDCB3E}">
      <dgm:prSet/>
      <dgm:spPr/>
      <dgm:t>
        <a:bodyPr/>
        <a:lstStyle/>
        <a:p>
          <a:endParaRPr lang="en-US"/>
        </a:p>
      </dgm:t>
    </dgm:pt>
    <dgm:pt modelId="{11B3CAA8-158B-4EB6-A071-F632ADB4DAA5}" type="sibTrans" cxnId="{04B002D8-BB25-4FD6-B18E-7B60BBBDCB3E}">
      <dgm:prSet/>
      <dgm:spPr/>
      <dgm:t>
        <a:bodyPr/>
        <a:lstStyle/>
        <a:p>
          <a:endParaRPr lang="en-US"/>
        </a:p>
      </dgm:t>
    </dgm:pt>
    <dgm:pt modelId="{074C03E8-6EE5-4C5E-9856-4559FC249356}">
      <dgm:prSet/>
      <dgm:spPr/>
      <dgm:t>
        <a:bodyPr/>
        <a:lstStyle/>
        <a:p>
          <a:pPr algn="ctr"/>
          <a:r>
            <a:rPr lang="en-US" dirty="0" smtClean="0">
              <a:solidFill>
                <a:schemeClr val="tx2"/>
              </a:solidFill>
              <a:latin typeface="Arial" panose="020B0604020202020204" pitchFamily="34" charset="0"/>
              <a:cs typeface="Arial" panose="020B0604020202020204" pitchFamily="34" charset="0"/>
            </a:rPr>
            <a:t>MARKET</a:t>
          </a:r>
        </a:p>
        <a:p>
          <a:pPr algn="ctr"/>
          <a:r>
            <a:rPr lang="en-CA" dirty="0" smtClean="0">
              <a:solidFill>
                <a:schemeClr val="bg1"/>
              </a:solidFill>
              <a:latin typeface="Arial" panose="020B0604020202020204" pitchFamily="34" charset="0"/>
              <a:cs typeface="Arial" panose="020B0604020202020204" pitchFamily="34" charset="0"/>
            </a:rPr>
            <a:t>56.7MM PWD</a:t>
          </a:r>
        </a:p>
        <a:p>
          <a:pPr algn="ctr"/>
          <a:r>
            <a:rPr lang="en-CA" dirty="0" smtClean="0">
              <a:solidFill>
                <a:schemeClr val="bg1"/>
              </a:solidFill>
              <a:latin typeface="Arial" panose="020B0604020202020204" pitchFamily="34" charset="0"/>
              <a:cs typeface="Arial" panose="020B0604020202020204" pitchFamily="34" charset="0"/>
            </a:rPr>
            <a:t>Disposable Income = $645.3B</a:t>
          </a:r>
        </a:p>
        <a:p>
          <a:pPr algn="ctr"/>
          <a:r>
            <a:rPr lang="en-CA" dirty="0" smtClean="0">
              <a:solidFill>
                <a:schemeClr val="bg1"/>
              </a:solidFill>
              <a:latin typeface="Arial" panose="020B0604020202020204" pitchFamily="34" charset="0"/>
              <a:cs typeface="Arial" panose="020B0604020202020204" pitchFamily="34" charset="0"/>
            </a:rPr>
            <a:t>105MM Family &amp; Friends</a:t>
          </a:r>
        </a:p>
        <a:p>
          <a:pPr algn="ctr"/>
          <a:r>
            <a:rPr lang="en-CA" dirty="0" smtClean="0">
              <a:solidFill>
                <a:schemeClr val="bg1"/>
              </a:solidFill>
              <a:latin typeface="Arial" panose="020B0604020202020204" pitchFamily="34" charset="0"/>
              <a:cs typeface="Arial" panose="020B0604020202020204" pitchFamily="34" charset="0"/>
            </a:rPr>
            <a:t>Disposable Income = $3.9T</a:t>
          </a:r>
        </a:p>
        <a:p>
          <a:pPr algn="ctr"/>
          <a:endParaRPr lang="en-US" dirty="0"/>
        </a:p>
      </dgm:t>
    </dgm:pt>
    <dgm:pt modelId="{B27DE309-7422-48C0-9220-CA591D6AFCDE}" type="parTrans" cxnId="{2B97E8A3-D520-4609-8655-DE222492EC0E}">
      <dgm:prSet/>
      <dgm:spPr/>
      <dgm:t>
        <a:bodyPr/>
        <a:lstStyle/>
        <a:p>
          <a:endParaRPr lang="en-US"/>
        </a:p>
      </dgm:t>
    </dgm:pt>
    <dgm:pt modelId="{6A3ABBB6-6992-42CA-A5C7-C7EC75D3B620}" type="sibTrans" cxnId="{2B97E8A3-D520-4609-8655-DE222492EC0E}">
      <dgm:prSet/>
      <dgm:spPr/>
      <dgm:t>
        <a:bodyPr/>
        <a:lstStyle/>
        <a:p>
          <a:endParaRPr lang="en-US"/>
        </a:p>
      </dgm:t>
    </dgm:pt>
    <dgm:pt modelId="{118E912E-5D14-4F34-9237-305D01C9E3C8}">
      <dgm:prSet/>
      <dgm:spPr/>
      <dgm:t>
        <a:bodyPr/>
        <a:lstStyle/>
        <a:p>
          <a:endParaRPr lang="en-US"/>
        </a:p>
      </dgm:t>
    </dgm:pt>
    <dgm:pt modelId="{A9914979-CD57-4E13-B1B9-FB65FB2F058E}" type="parTrans" cxnId="{3EA3D959-0B25-453F-92D3-F5259CAFF5AC}">
      <dgm:prSet/>
      <dgm:spPr/>
      <dgm:t>
        <a:bodyPr/>
        <a:lstStyle/>
        <a:p>
          <a:endParaRPr lang="en-US"/>
        </a:p>
      </dgm:t>
    </dgm:pt>
    <dgm:pt modelId="{93B3C949-65E5-4D6E-8F86-7FB4F6A1C01E}" type="sibTrans" cxnId="{3EA3D959-0B25-453F-92D3-F5259CAFF5AC}">
      <dgm:prSet/>
      <dgm:spPr/>
      <dgm:t>
        <a:bodyPr/>
        <a:lstStyle/>
        <a:p>
          <a:endParaRPr lang="en-US"/>
        </a:p>
      </dgm:t>
    </dgm:pt>
    <dgm:pt modelId="{24423DC6-E183-4E8B-86F1-E276FDFEC7AF}">
      <dgm:prSet/>
      <dgm:spPr/>
      <dgm:t>
        <a:bodyPr/>
        <a:lstStyle/>
        <a:p>
          <a:endParaRPr lang="en-US"/>
        </a:p>
      </dgm:t>
    </dgm:pt>
    <dgm:pt modelId="{4F154F9F-831A-4191-8215-A1B8B59952C5}" type="parTrans" cxnId="{FE1C755C-5B95-4CE7-AAED-82476D69FD10}">
      <dgm:prSet/>
      <dgm:spPr/>
      <dgm:t>
        <a:bodyPr/>
        <a:lstStyle/>
        <a:p>
          <a:endParaRPr lang="en-US"/>
        </a:p>
      </dgm:t>
    </dgm:pt>
    <dgm:pt modelId="{F3162590-6AB8-416F-89AF-367F99AFFEB6}" type="sibTrans" cxnId="{FE1C755C-5B95-4CE7-AAED-82476D69FD10}">
      <dgm:prSet/>
      <dgm:spPr/>
      <dgm:t>
        <a:bodyPr/>
        <a:lstStyle/>
        <a:p>
          <a:endParaRPr lang="en-US"/>
        </a:p>
      </dgm:t>
    </dgm:pt>
    <dgm:pt modelId="{FAD2E3E7-B162-42D8-82A8-463EDC41DBA3}">
      <dgm:prSet/>
      <dgm:spPr/>
      <dgm:t>
        <a:bodyPr/>
        <a:lstStyle/>
        <a:p>
          <a:endParaRPr lang="en-US"/>
        </a:p>
      </dgm:t>
    </dgm:pt>
    <dgm:pt modelId="{01EEF7D2-34DF-42AD-903B-8E2B421D830C}" type="parTrans" cxnId="{33BE7425-96EF-4172-AF58-8694E2B5B065}">
      <dgm:prSet/>
      <dgm:spPr/>
      <dgm:t>
        <a:bodyPr/>
        <a:lstStyle/>
        <a:p>
          <a:endParaRPr lang="en-US"/>
        </a:p>
      </dgm:t>
    </dgm:pt>
    <dgm:pt modelId="{EADC5373-B741-4DF1-AC56-10725C286056}" type="sibTrans" cxnId="{33BE7425-96EF-4172-AF58-8694E2B5B065}">
      <dgm:prSet/>
      <dgm:spPr/>
      <dgm:t>
        <a:bodyPr/>
        <a:lstStyle/>
        <a:p>
          <a:endParaRPr lang="en-US"/>
        </a:p>
      </dgm:t>
    </dgm:pt>
    <dgm:pt modelId="{FD2CC417-EFC9-4F43-BE6F-E96222D7FD96}" type="pres">
      <dgm:prSet presAssocID="{A3DAA951-B244-4361-B5DD-905F342D58B5}" presName="composite" presStyleCnt="0">
        <dgm:presLayoutVars>
          <dgm:chMax val="1"/>
          <dgm:dir/>
          <dgm:resizeHandles val="exact"/>
        </dgm:presLayoutVars>
      </dgm:prSet>
      <dgm:spPr/>
      <dgm:t>
        <a:bodyPr/>
        <a:lstStyle/>
        <a:p>
          <a:endParaRPr lang="en-US"/>
        </a:p>
      </dgm:t>
    </dgm:pt>
    <dgm:pt modelId="{15C79A78-9023-46DD-95D6-A594BF28C3CF}" type="pres">
      <dgm:prSet presAssocID="{DEC6D80D-3043-4DAD-BC1F-09A3E5ED0284}" presName="roof" presStyleLbl="dkBgShp" presStyleIdx="0" presStyleCnt="2" custLinFactNeighborX="-75" custLinFactNeighborY="-4794"/>
      <dgm:spPr/>
      <dgm:t>
        <a:bodyPr/>
        <a:lstStyle/>
        <a:p>
          <a:endParaRPr lang="en-US"/>
        </a:p>
      </dgm:t>
    </dgm:pt>
    <dgm:pt modelId="{6D2CE793-EB5F-4F41-BC6C-2FC9A665EDBF}" type="pres">
      <dgm:prSet presAssocID="{DEC6D80D-3043-4DAD-BC1F-09A3E5ED0284}" presName="pillars" presStyleCnt="0"/>
      <dgm:spPr/>
    </dgm:pt>
    <dgm:pt modelId="{4A3AD885-A2A2-446C-ABAE-7CEA767D2256}" type="pres">
      <dgm:prSet presAssocID="{DEC6D80D-3043-4DAD-BC1F-09A3E5ED0284}" presName="pillar1" presStyleLbl="node1" presStyleIdx="0" presStyleCnt="4">
        <dgm:presLayoutVars>
          <dgm:bulletEnabled val="1"/>
        </dgm:presLayoutVars>
      </dgm:prSet>
      <dgm:spPr/>
      <dgm:t>
        <a:bodyPr/>
        <a:lstStyle/>
        <a:p>
          <a:endParaRPr lang="en-US"/>
        </a:p>
      </dgm:t>
    </dgm:pt>
    <dgm:pt modelId="{536607B9-51D4-4DB1-98F2-11217A2992D6}" type="pres">
      <dgm:prSet presAssocID="{5D96BD7C-218C-4297-B235-CFBDC6811672}" presName="pillarX" presStyleLbl="node1" presStyleIdx="1" presStyleCnt="4">
        <dgm:presLayoutVars>
          <dgm:bulletEnabled val="1"/>
        </dgm:presLayoutVars>
      </dgm:prSet>
      <dgm:spPr/>
      <dgm:t>
        <a:bodyPr/>
        <a:lstStyle/>
        <a:p>
          <a:endParaRPr lang="en-US"/>
        </a:p>
      </dgm:t>
    </dgm:pt>
    <dgm:pt modelId="{131DFF9A-0689-4767-AD90-CA6401ACA9C4}" type="pres">
      <dgm:prSet presAssocID="{0B4E23E7-A91C-49E5-A056-4CDA8E987549}" presName="pillarX" presStyleLbl="node1" presStyleIdx="2" presStyleCnt="4">
        <dgm:presLayoutVars>
          <dgm:bulletEnabled val="1"/>
        </dgm:presLayoutVars>
      </dgm:prSet>
      <dgm:spPr/>
      <dgm:t>
        <a:bodyPr/>
        <a:lstStyle/>
        <a:p>
          <a:endParaRPr lang="en-US"/>
        </a:p>
      </dgm:t>
    </dgm:pt>
    <dgm:pt modelId="{97BE9A12-C76A-44C9-A3C5-BDFE237D4095}" type="pres">
      <dgm:prSet presAssocID="{074C03E8-6EE5-4C5E-9856-4559FC249356}" presName="pillarX" presStyleLbl="node1" presStyleIdx="3" presStyleCnt="4">
        <dgm:presLayoutVars>
          <dgm:bulletEnabled val="1"/>
        </dgm:presLayoutVars>
      </dgm:prSet>
      <dgm:spPr/>
      <dgm:t>
        <a:bodyPr/>
        <a:lstStyle/>
        <a:p>
          <a:endParaRPr lang="en-US"/>
        </a:p>
      </dgm:t>
    </dgm:pt>
    <dgm:pt modelId="{2BDC2530-8A65-44B1-9C25-E67F28B0F87A}" type="pres">
      <dgm:prSet presAssocID="{DEC6D80D-3043-4DAD-BC1F-09A3E5ED0284}" presName="base" presStyleLbl="dkBgShp" presStyleIdx="1" presStyleCnt="2"/>
      <dgm:spPr>
        <a:solidFill>
          <a:schemeClr val="bg1"/>
        </a:solidFill>
      </dgm:spPr>
      <dgm:t>
        <a:bodyPr/>
        <a:lstStyle/>
        <a:p>
          <a:endParaRPr lang="en-US"/>
        </a:p>
      </dgm:t>
    </dgm:pt>
  </dgm:ptLst>
  <dgm:cxnLst>
    <dgm:cxn modelId="{00FFB447-B95D-41F7-AB3E-309390359841}" type="presOf" srcId="{A3DAA951-B244-4361-B5DD-905F342D58B5}" destId="{FD2CC417-EFC9-4F43-BE6F-E96222D7FD96}" srcOrd="0" destOrd="0" presId="urn:microsoft.com/office/officeart/2005/8/layout/hList3"/>
    <dgm:cxn modelId="{A71ED489-A672-4255-9E6F-39183FB0FBFE}" type="presOf" srcId="{074C03E8-6EE5-4C5E-9856-4559FC249356}" destId="{97BE9A12-C76A-44C9-A3C5-BDFE237D4095}" srcOrd="0" destOrd="0" presId="urn:microsoft.com/office/officeart/2005/8/layout/hList3"/>
    <dgm:cxn modelId="{2B97E8A3-D520-4609-8655-DE222492EC0E}" srcId="{DEC6D80D-3043-4DAD-BC1F-09A3E5ED0284}" destId="{074C03E8-6EE5-4C5E-9856-4559FC249356}" srcOrd="3" destOrd="0" parTransId="{B27DE309-7422-48C0-9220-CA591D6AFCDE}" sibTransId="{6A3ABBB6-6992-42CA-A5C7-C7EC75D3B620}"/>
    <dgm:cxn modelId="{FE1C755C-5B95-4CE7-AAED-82476D69FD10}" srcId="{118E912E-5D14-4F34-9237-305D01C9E3C8}" destId="{24423DC6-E183-4E8B-86F1-E276FDFEC7AF}" srcOrd="0" destOrd="0" parTransId="{4F154F9F-831A-4191-8215-A1B8B59952C5}" sibTransId="{F3162590-6AB8-416F-89AF-367F99AFFEB6}"/>
    <dgm:cxn modelId="{F31C79C3-2842-4274-9140-AB043C1E63B4}" srcId="{A3DAA951-B244-4361-B5DD-905F342D58B5}" destId="{DEC6D80D-3043-4DAD-BC1F-09A3E5ED0284}" srcOrd="0" destOrd="0" parTransId="{F0E3C73F-9C0B-43D0-BEBA-5664B6B7144C}" sibTransId="{F59D635D-5C2B-445C-8E01-D1B210BA8C8B}"/>
    <dgm:cxn modelId="{D94A8DBF-4A93-448B-93AF-1E10011BA610}" srcId="{DEC6D80D-3043-4DAD-BC1F-09A3E5ED0284}" destId="{0B4E23E7-A91C-49E5-A056-4CDA8E987549}" srcOrd="2" destOrd="0" parTransId="{0C3A91BF-06F9-4CA0-BBB2-0D507ED02681}" sibTransId="{23DEFBDB-4614-4CAB-8BE1-FE57037DD904}"/>
    <dgm:cxn modelId="{FD2A612F-E90B-40B1-A4CD-8F62BB9D41D8}" type="presOf" srcId="{80BB5117-415D-4885-AC70-BFBDAC556031}" destId="{4A3AD885-A2A2-446C-ABAE-7CEA767D2256}" srcOrd="0" destOrd="0" presId="urn:microsoft.com/office/officeart/2005/8/layout/hList3"/>
    <dgm:cxn modelId="{04B002D8-BB25-4FD6-B18E-7B60BBBDCB3E}" srcId="{DEC6D80D-3043-4DAD-BC1F-09A3E5ED0284}" destId="{80BB5117-415D-4885-AC70-BFBDAC556031}" srcOrd="0" destOrd="0" parTransId="{7BED46CF-EE39-4E15-AF29-332292855AAE}" sibTransId="{11B3CAA8-158B-4EB6-A071-F632ADB4DAA5}"/>
    <dgm:cxn modelId="{31A0B78F-DFCD-472D-8934-59BEFD5B74AA}" type="presOf" srcId="{0B4E23E7-A91C-49E5-A056-4CDA8E987549}" destId="{131DFF9A-0689-4767-AD90-CA6401ACA9C4}" srcOrd="0" destOrd="0" presId="urn:microsoft.com/office/officeart/2005/8/layout/hList3"/>
    <dgm:cxn modelId="{3EA3D959-0B25-453F-92D3-F5259CAFF5AC}" srcId="{A3DAA951-B244-4361-B5DD-905F342D58B5}" destId="{118E912E-5D14-4F34-9237-305D01C9E3C8}" srcOrd="1" destOrd="0" parTransId="{A9914979-CD57-4E13-B1B9-FB65FB2F058E}" sibTransId="{93B3C949-65E5-4D6E-8F86-7FB4F6A1C01E}"/>
    <dgm:cxn modelId="{33BE7425-96EF-4172-AF58-8694E2B5B065}" srcId="{A3DAA951-B244-4361-B5DD-905F342D58B5}" destId="{FAD2E3E7-B162-42D8-82A8-463EDC41DBA3}" srcOrd="2" destOrd="0" parTransId="{01EEF7D2-34DF-42AD-903B-8E2B421D830C}" sibTransId="{EADC5373-B741-4DF1-AC56-10725C286056}"/>
    <dgm:cxn modelId="{EB4EB2EB-99C4-44E4-A038-E3F5BB25378E}" type="presOf" srcId="{5D96BD7C-218C-4297-B235-CFBDC6811672}" destId="{536607B9-51D4-4DB1-98F2-11217A2992D6}" srcOrd="0" destOrd="0" presId="urn:microsoft.com/office/officeart/2005/8/layout/hList3"/>
    <dgm:cxn modelId="{834EABFC-70A0-461D-B421-48C1EF701A64}" srcId="{DEC6D80D-3043-4DAD-BC1F-09A3E5ED0284}" destId="{5D96BD7C-218C-4297-B235-CFBDC6811672}" srcOrd="1" destOrd="0" parTransId="{5DA16397-7B51-442F-82C9-865EF3CF30A7}" sibTransId="{784765A2-8C42-4610-8D94-50CE3249BAE9}"/>
    <dgm:cxn modelId="{BA2B1C76-C45C-4323-8A31-86046C7EDCF6}" type="presOf" srcId="{DEC6D80D-3043-4DAD-BC1F-09A3E5ED0284}" destId="{15C79A78-9023-46DD-95D6-A594BF28C3CF}" srcOrd="0" destOrd="0" presId="urn:microsoft.com/office/officeart/2005/8/layout/hList3"/>
    <dgm:cxn modelId="{722745E3-2AC4-4316-B125-AB99AA3C8D94}" type="presParOf" srcId="{FD2CC417-EFC9-4F43-BE6F-E96222D7FD96}" destId="{15C79A78-9023-46DD-95D6-A594BF28C3CF}" srcOrd="0" destOrd="0" presId="urn:microsoft.com/office/officeart/2005/8/layout/hList3"/>
    <dgm:cxn modelId="{44F8B19B-F338-435B-A755-4394A3267691}" type="presParOf" srcId="{FD2CC417-EFC9-4F43-BE6F-E96222D7FD96}" destId="{6D2CE793-EB5F-4F41-BC6C-2FC9A665EDBF}" srcOrd="1" destOrd="0" presId="urn:microsoft.com/office/officeart/2005/8/layout/hList3"/>
    <dgm:cxn modelId="{88375DA8-8CD1-402B-A78A-396149502152}" type="presParOf" srcId="{6D2CE793-EB5F-4F41-BC6C-2FC9A665EDBF}" destId="{4A3AD885-A2A2-446C-ABAE-7CEA767D2256}" srcOrd="0" destOrd="0" presId="urn:microsoft.com/office/officeart/2005/8/layout/hList3"/>
    <dgm:cxn modelId="{A23547CD-EC2A-4C0A-86DC-EA84E6069144}" type="presParOf" srcId="{6D2CE793-EB5F-4F41-BC6C-2FC9A665EDBF}" destId="{536607B9-51D4-4DB1-98F2-11217A2992D6}" srcOrd="1" destOrd="0" presId="urn:microsoft.com/office/officeart/2005/8/layout/hList3"/>
    <dgm:cxn modelId="{A1301E7E-CBCE-4888-B828-F4AAA613C4EA}" type="presParOf" srcId="{6D2CE793-EB5F-4F41-BC6C-2FC9A665EDBF}" destId="{131DFF9A-0689-4767-AD90-CA6401ACA9C4}" srcOrd="2" destOrd="0" presId="urn:microsoft.com/office/officeart/2005/8/layout/hList3"/>
    <dgm:cxn modelId="{AAEB6102-4465-4E16-8A4E-C56521AFF8A8}" type="presParOf" srcId="{6D2CE793-EB5F-4F41-BC6C-2FC9A665EDBF}" destId="{97BE9A12-C76A-44C9-A3C5-BDFE237D4095}" srcOrd="3" destOrd="0" presId="urn:microsoft.com/office/officeart/2005/8/layout/hList3"/>
    <dgm:cxn modelId="{726AEDF8-8FF8-4AB9-AB92-71265C30FF04}" type="presParOf" srcId="{FD2CC417-EFC9-4F43-BE6F-E96222D7FD96}" destId="{2BDC2530-8A65-44B1-9C25-E67F28B0F87A}"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C79A78-9023-46DD-95D6-A594BF28C3CF}">
      <dsp:nvSpPr>
        <dsp:cNvPr id="0" name=""/>
        <dsp:cNvSpPr/>
      </dsp:nvSpPr>
      <dsp:spPr>
        <a:xfrm>
          <a:off x="0" y="0"/>
          <a:ext cx="7924800" cy="1501304"/>
        </a:xfrm>
        <a:prstGeom prst="rect">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endParaRPr lang="en-US" sz="2400" kern="1200" dirty="0"/>
        </a:p>
      </dsp:txBody>
      <dsp:txXfrm>
        <a:off x="0" y="0"/>
        <a:ext cx="7924800" cy="1501304"/>
      </dsp:txXfrm>
    </dsp:sp>
    <dsp:sp modelId="{4A3AD885-A2A2-446C-ABAE-7CEA767D2256}">
      <dsp:nvSpPr>
        <dsp:cNvPr id="0" name=""/>
        <dsp:cNvSpPr/>
      </dsp:nvSpPr>
      <dsp:spPr>
        <a:xfrm>
          <a:off x="0" y="1501304"/>
          <a:ext cx="1981199" cy="3152739"/>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smtClean="0">
            <a:solidFill>
              <a:schemeClr val="accent6"/>
            </a:solidFill>
            <a:latin typeface="Arial Black"/>
            <a:cs typeface="Arial Black"/>
          </a:endParaRPr>
        </a:p>
        <a:p>
          <a:pPr lvl="0" algn="ctr" defTabSz="711200">
            <a:lnSpc>
              <a:spcPct val="90000"/>
            </a:lnSpc>
            <a:spcBef>
              <a:spcPct val="0"/>
            </a:spcBef>
            <a:spcAft>
              <a:spcPct val="35000"/>
            </a:spcAft>
          </a:pPr>
          <a:r>
            <a:rPr lang="en-US" sz="1600" kern="1200" dirty="0" smtClean="0">
              <a:solidFill>
                <a:schemeClr val="tx2"/>
              </a:solidFill>
              <a:latin typeface="Arial" panose="020B0604020202020204" pitchFamily="34" charset="0"/>
              <a:cs typeface="Arial" panose="020B0604020202020204" pitchFamily="34" charset="0"/>
            </a:rPr>
            <a:t>COMPLIANCE</a:t>
          </a:r>
        </a:p>
        <a:p>
          <a:pPr lvl="0" algn="ctr" defTabSz="711200">
            <a:lnSpc>
              <a:spcPct val="90000"/>
            </a:lnSpc>
            <a:spcBef>
              <a:spcPct val="0"/>
            </a:spcBef>
            <a:spcAft>
              <a:spcPct val="35000"/>
            </a:spcAft>
          </a:pPr>
          <a:r>
            <a:rPr lang="en-US" sz="1600" kern="1200" dirty="0" smtClean="0">
              <a:solidFill>
                <a:schemeClr val="bg1"/>
              </a:solidFill>
              <a:latin typeface="Arial" panose="020B0604020202020204" pitchFamily="34" charset="0"/>
              <a:cs typeface="Arial" panose="020B0604020202020204" pitchFamily="34" charset="0"/>
            </a:rPr>
            <a:t>OFCCP</a:t>
          </a:r>
        </a:p>
        <a:p>
          <a:pPr lvl="0" algn="ctr" defTabSz="711200">
            <a:lnSpc>
              <a:spcPct val="90000"/>
            </a:lnSpc>
            <a:spcBef>
              <a:spcPct val="0"/>
            </a:spcBef>
            <a:spcAft>
              <a:spcPct val="35000"/>
            </a:spcAft>
          </a:pPr>
          <a:r>
            <a:rPr lang="en-US" sz="1600" kern="1200" dirty="0" smtClean="0">
              <a:solidFill>
                <a:schemeClr val="bg1"/>
              </a:solidFill>
              <a:latin typeface="Arial" panose="020B0604020202020204" pitchFamily="34" charset="0"/>
              <a:cs typeface="Arial" panose="020B0604020202020204" pitchFamily="34" charset="0"/>
            </a:rPr>
            <a:t>503</a:t>
          </a:r>
        </a:p>
        <a:p>
          <a:pPr lvl="0" algn="ctr" defTabSz="711200">
            <a:lnSpc>
              <a:spcPct val="90000"/>
            </a:lnSpc>
            <a:spcBef>
              <a:spcPct val="0"/>
            </a:spcBef>
            <a:spcAft>
              <a:spcPct val="35000"/>
            </a:spcAft>
          </a:pPr>
          <a:r>
            <a:rPr lang="en-US" sz="1600" kern="1200" dirty="0" smtClean="0">
              <a:solidFill>
                <a:schemeClr val="bg1"/>
              </a:solidFill>
              <a:latin typeface="Arial" panose="020B0604020202020204" pitchFamily="34" charset="0"/>
              <a:cs typeface="Arial" panose="020B0604020202020204" pitchFamily="34" charset="0"/>
            </a:rPr>
            <a:t>4212</a:t>
          </a:r>
        </a:p>
        <a:p>
          <a:pPr lvl="0" algn="ctr" defTabSz="711200">
            <a:lnSpc>
              <a:spcPct val="90000"/>
            </a:lnSpc>
            <a:spcBef>
              <a:spcPct val="0"/>
            </a:spcBef>
            <a:spcAft>
              <a:spcPct val="35000"/>
            </a:spcAft>
          </a:pPr>
          <a:r>
            <a:rPr lang="en-US" sz="1600" kern="1200" dirty="0" smtClean="0">
              <a:solidFill>
                <a:schemeClr val="bg1"/>
              </a:solidFill>
              <a:latin typeface="Arial" panose="020B0604020202020204" pitchFamily="34" charset="0"/>
              <a:cs typeface="Arial" panose="020B0604020202020204" pitchFamily="34" charset="0"/>
            </a:rPr>
            <a:t>Beyond Good Faith</a:t>
          </a:r>
        </a:p>
        <a:p>
          <a:pPr lvl="0" algn="ctr" defTabSz="711200">
            <a:lnSpc>
              <a:spcPct val="90000"/>
            </a:lnSpc>
            <a:spcBef>
              <a:spcPct val="0"/>
            </a:spcBef>
            <a:spcAft>
              <a:spcPct val="35000"/>
            </a:spcAft>
          </a:pPr>
          <a:r>
            <a:rPr lang="en-US" sz="1600" kern="1200" dirty="0" smtClean="0">
              <a:solidFill>
                <a:schemeClr val="bg1"/>
              </a:solidFill>
              <a:latin typeface="Arial" panose="020B0604020202020204" pitchFamily="34" charset="0"/>
              <a:cs typeface="Arial" panose="020B0604020202020204" pitchFamily="34" charset="0"/>
            </a:rPr>
            <a:t>Outcomes</a:t>
          </a:r>
        </a:p>
        <a:p>
          <a:pPr lvl="0" algn="ctr" defTabSz="711200">
            <a:lnSpc>
              <a:spcPct val="90000"/>
            </a:lnSpc>
            <a:spcBef>
              <a:spcPct val="0"/>
            </a:spcBef>
            <a:spcAft>
              <a:spcPct val="35000"/>
            </a:spcAft>
          </a:pPr>
          <a:r>
            <a:rPr lang="en-US" sz="1600" kern="1200" dirty="0" smtClean="0">
              <a:solidFill>
                <a:schemeClr val="bg1"/>
              </a:solidFill>
              <a:latin typeface="Arial" panose="020B0604020202020204" pitchFamily="34" charset="0"/>
              <a:cs typeface="Arial" panose="020B0604020202020204" pitchFamily="34" charset="0"/>
            </a:rPr>
            <a:t>Evaluation</a:t>
          </a:r>
        </a:p>
        <a:p>
          <a:pPr lvl="0" algn="ctr" defTabSz="711200">
            <a:lnSpc>
              <a:spcPct val="90000"/>
            </a:lnSpc>
            <a:spcBef>
              <a:spcPct val="0"/>
            </a:spcBef>
            <a:spcAft>
              <a:spcPct val="35000"/>
            </a:spcAft>
          </a:pPr>
          <a:endParaRPr lang="en-US" sz="1600" kern="1200" dirty="0" smtClean="0">
            <a:solidFill>
              <a:schemeClr val="accent1">
                <a:lumMod val="50000"/>
              </a:schemeClr>
            </a:solidFill>
            <a:latin typeface="Arial Black"/>
            <a:cs typeface="Arial Black"/>
          </a:endParaRPr>
        </a:p>
        <a:p>
          <a:pPr lvl="0" algn="ctr" defTabSz="711200">
            <a:lnSpc>
              <a:spcPct val="90000"/>
            </a:lnSpc>
            <a:spcBef>
              <a:spcPct val="0"/>
            </a:spcBef>
            <a:spcAft>
              <a:spcPct val="35000"/>
            </a:spcAft>
          </a:pPr>
          <a:r>
            <a:rPr lang="en-US" sz="1600" kern="1200" dirty="0" smtClean="0">
              <a:solidFill>
                <a:schemeClr val="accent1">
                  <a:lumMod val="50000"/>
                </a:schemeClr>
              </a:solidFill>
              <a:latin typeface="Arial Black"/>
              <a:cs typeface="Arial Black"/>
            </a:rPr>
            <a:t> </a:t>
          </a:r>
          <a:endParaRPr lang="en-US" sz="1600" kern="1200" dirty="0"/>
        </a:p>
      </dsp:txBody>
      <dsp:txXfrm>
        <a:off x="0" y="1501304"/>
        <a:ext cx="1981199" cy="3152739"/>
      </dsp:txXfrm>
    </dsp:sp>
    <dsp:sp modelId="{536607B9-51D4-4DB1-98F2-11217A2992D6}">
      <dsp:nvSpPr>
        <dsp:cNvPr id="0" name=""/>
        <dsp:cNvSpPr/>
      </dsp:nvSpPr>
      <dsp:spPr>
        <a:xfrm>
          <a:off x="1981200" y="1501304"/>
          <a:ext cx="1981199" cy="315273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2"/>
              </a:solidFill>
              <a:latin typeface="Arial" panose="020B0604020202020204" pitchFamily="34" charset="0"/>
              <a:cs typeface="Arial" panose="020B0604020202020204" pitchFamily="34" charset="0"/>
            </a:rPr>
            <a:t>TALENT</a:t>
          </a:r>
        </a:p>
        <a:p>
          <a:pPr lvl="0" algn="ctr" defTabSz="711200">
            <a:lnSpc>
              <a:spcPct val="90000"/>
            </a:lnSpc>
            <a:spcBef>
              <a:spcPct val="0"/>
            </a:spcBef>
            <a:spcAft>
              <a:spcPct val="35000"/>
            </a:spcAft>
          </a:pPr>
          <a:r>
            <a:rPr lang="en-US" sz="1600" kern="1200" dirty="0" smtClean="0">
              <a:solidFill>
                <a:schemeClr val="bg1"/>
              </a:solidFill>
              <a:latin typeface="Arial" panose="020B0604020202020204" pitchFamily="34" charset="0"/>
              <a:cs typeface="Arial" panose="020B0604020202020204" pitchFamily="34" charset="0"/>
            </a:rPr>
            <a:t>Untapped pool</a:t>
          </a:r>
        </a:p>
        <a:p>
          <a:pPr lvl="0" algn="ctr" defTabSz="711200">
            <a:lnSpc>
              <a:spcPct val="90000"/>
            </a:lnSpc>
            <a:spcBef>
              <a:spcPct val="0"/>
            </a:spcBef>
            <a:spcAft>
              <a:spcPct val="35000"/>
            </a:spcAft>
          </a:pPr>
          <a:r>
            <a:rPr lang="en-US" sz="1600" kern="1200" dirty="0" smtClean="0">
              <a:solidFill>
                <a:schemeClr val="bg1"/>
              </a:solidFill>
              <a:latin typeface="Arial" panose="020B0604020202020204" pitchFamily="34" charset="0"/>
              <a:cs typeface="Arial" panose="020B0604020202020204" pitchFamily="34" charset="0"/>
            </a:rPr>
            <a:t>Innovation </a:t>
          </a:r>
        </a:p>
        <a:p>
          <a:pPr lvl="0" algn="ctr" defTabSz="711200">
            <a:lnSpc>
              <a:spcPct val="90000"/>
            </a:lnSpc>
            <a:spcBef>
              <a:spcPct val="0"/>
            </a:spcBef>
            <a:spcAft>
              <a:spcPct val="35000"/>
            </a:spcAft>
          </a:pPr>
          <a:r>
            <a:rPr lang="en-US" sz="1600" kern="1200" dirty="0" smtClean="0">
              <a:solidFill>
                <a:schemeClr val="bg1"/>
              </a:solidFill>
              <a:latin typeface="Arial" panose="020B0604020202020204" pitchFamily="34" charset="0"/>
              <a:cs typeface="Arial" panose="020B0604020202020204" pitchFamily="34" charset="0"/>
            </a:rPr>
            <a:t>Diversity within Disability</a:t>
          </a:r>
        </a:p>
        <a:p>
          <a:pPr lvl="0" algn="ctr" defTabSz="711200">
            <a:lnSpc>
              <a:spcPct val="90000"/>
            </a:lnSpc>
            <a:spcBef>
              <a:spcPct val="0"/>
            </a:spcBef>
            <a:spcAft>
              <a:spcPct val="35000"/>
            </a:spcAft>
          </a:pPr>
          <a:r>
            <a:rPr lang="en-US" sz="1600" kern="1200" dirty="0" smtClean="0">
              <a:solidFill>
                <a:schemeClr val="bg1"/>
              </a:solidFill>
              <a:latin typeface="Arial" panose="020B0604020202020204" pitchFamily="34" charset="0"/>
              <a:cs typeface="Arial" panose="020B0604020202020204" pitchFamily="34" charset="0"/>
            </a:rPr>
            <a:t>Perspective</a:t>
          </a:r>
        </a:p>
        <a:p>
          <a:pPr lvl="0" algn="ctr" defTabSz="711200">
            <a:lnSpc>
              <a:spcPct val="90000"/>
            </a:lnSpc>
            <a:spcBef>
              <a:spcPct val="0"/>
            </a:spcBef>
            <a:spcAft>
              <a:spcPct val="35000"/>
            </a:spcAft>
          </a:pPr>
          <a:endParaRPr lang="en-US" sz="1600" kern="1200" dirty="0" smtClean="0">
            <a:solidFill>
              <a:schemeClr val="accent1">
                <a:lumMod val="50000"/>
              </a:schemeClr>
            </a:solidFill>
            <a:latin typeface="Arial Black"/>
            <a:cs typeface="Arial Black"/>
          </a:endParaRPr>
        </a:p>
        <a:p>
          <a:pPr lvl="0" algn="ctr" defTabSz="711200">
            <a:lnSpc>
              <a:spcPct val="90000"/>
            </a:lnSpc>
            <a:spcBef>
              <a:spcPct val="0"/>
            </a:spcBef>
            <a:spcAft>
              <a:spcPct val="35000"/>
            </a:spcAft>
          </a:pPr>
          <a:r>
            <a:rPr lang="en-US" sz="1600" kern="1200" dirty="0" smtClean="0">
              <a:solidFill>
                <a:schemeClr val="accent1">
                  <a:lumMod val="50000"/>
                </a:schemeClr>
              </a:solidFill>
              <a:latin typeface="Arial Black"/>
              <a:cs typeface="Arial Black"/>
            </a:rPr>
            <a:t> </a:t>
          </a:r>
          <a:endParaRPr lang="en-US" sz="1600" kern="1200" dirty="0"/>
        </a:p>
      </dsp:txBody>
      <dsp:txXfrm>
        <a:off x="1981200" y="1501304"/>
        <a:ext cx="1981199" cy="3152739"/>
      </dsp:txXfrm>
    </dsp:sp>
    <dsp:sp modelId="{131DFF9A-0689-4767-AD90-CA6401ACA9C4}">
      <dsp:nvSpPr>
        <dsp:cNvPr id="0" name=""/>
        <dsp:cNvSpPr/>
      </dsp:nvSpPr>
      <dsp:spPr>
        <a:xfrm>
          <a:off x="3962399" y="1501304"/>
          <a:ext cx="1981199" cy="315273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2"/>
              </a:solidFill>
              <a:latin typeface="Arial" panose="020B0604020202020204" pitchFamily="34" charset="0"/>
              <a:cs typeface="Arial" panose="020B0604020202020204" pitchFamily="34" charset="0"/>
            </a:rPr>
            <a:t>BRAND</a:t>
          </a:r>
        </a:p>
        <a:p>
          <a:pPr lvl="0" algn="ctr" defTabSz="711200">
            <a:lnSpc>
              <a:spcPct val="90000"/>
            </a:lnSpc>
            <a:spcBef>
              <a:spcPct val="0"/>
            </a:spcBef>
            <a:spcAft>
              <a:spcPct val="35000"/>
            </a:spcAft>
          </a:pPr>
          <a:r>
            <a:rPr lang="en-CA" sz="1600" kern="1200" dirty="0" smtClean="0">
              <a:solidFill>
                <a:schemeClr val="bg1"/>
              </a:solidFill>
              <a:latin typeface="Arial" panose="020B0604020202020204" pitchFamily="34" charset="0"/>
              <a:cs typeface="Arial" panose="020B0604020202020204" pitchFamily="34" charset="0"/>
            </a:rPr>
            <a:t>Employer</a:t>
          </a:r>
        </a:p>
        <a:p>
          <a:pPr lvl="0" algn="ctr" defTabSz="711200">
            <a:lnSpc>
              <a:spcPct val="90000"/>
            </a:lnSpc>
            <a:spcBef>
              <a:spcPct val="0"/>
            </a:spcBef>
            <a:spcAft>
              <a:spcPct val="35000"/>
            </a:spcAft>
          </a:pPr>
          <a:r>
            <a:rPr lang="en-US" sz="1600" kern="1200" dirty="0" smtClean="0">
              <a:latin typeface="Arial" panose="020B0604020202020204" pitchFamily="34" charset="0"/>
              <a:cs typeface="Arial" panose="020B0604020202020204" pitchFamily="34" charset="0"/>
            </a:rPr>
            <a:t>Products &amp; Services</a:t>
          </a:r>
        </a:p>
        <a:p>
          <a:pPr lvl="0" algn="ctr" defTabSz="711200">
            <a:lnSpc>
              <a:spcPct val="90000"/>
            </a:lnSpc>
            <a:spcBef>
              <a:spcPct val="0"/>
            </a:spcBef>
            <a:spcAft>
              <a:spcPct val="35000"/>
            </a:spcAft>
          </a:pPr>
          <a:r>
            <a:rPr lang="en-US" sz="1600" kern="1200" dirty="0" smtClean="0">
              <a:latin typeface="Arial" panose="020B0604020202020204" pitchFamily="34" charset="0"/>
              <a:cs typeface="Arial" panose="020B0604020202020204" pitchFamily="34" charset="0"/>
            </a:rPr>
            <a:t>Culture</a:t>
          </a:r>
        </a:p>
        <a:p>
          <a:pPr lvl="0" algn="ctr" defTabSz="711200">
            <a:lnSpc>
              <a:spcPct val="90000"/>
            </a:lnSpc>
            <a:spcBef>
              <a:spcPct val="0"/>
            </a:spcBef>
            <a:spcAft>
              <a:spcPct val="35000"/>
            </a:spcAft>
          </a:pPr>
          <a:r>
            <a:rPr lang="en-US" sz="1600" kern="1200" dirty="0" smtClean="0">
              <a:latin typeface="Arial" panose="020B0604020202020204" pitchFamily="34" charset="0"/>
              <a:cs typeface="Arial" panose="020B0604020202020204" pitchFamily="34" charset="0"/>
            </a:rPr>
            <a:t>Engage Workforce</a:t>
          </a:r>
        </a:p>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endParaRPr lang="en-US" sz="1600" kern="1200" dirty="0" smtClean="0"/>
        </a:p>
        <a:p>
          <a:pPr lvl="0" algn="ctr" defTabSz="711200">
            <a:lnSpc>
              <a:spcPct val="90000"/>
            </a:lnSpc>
            <a:spcBef>
              <a:spcPct val="0"/>
            </a:spcBef>
            <a:spcAft>
              <a:spcPct val="35000"/>
            </a:spcAft>
          </a:pPr>
          <a:endParaRPr lang="en-US" sz="1600" kern="1200" dirty="0"/>
        </a:p>
      </dsp:txBody>
      <dsp:txXfrm>
        <a:off x="3962399" y="1501304"/>
        <a:ext cx="1981199" cy="3152739"/>
      </dsp:txXfrm>
    </dsp:sp>
    <dsp:sp modelId="{97BE9A12-C76A-44C9-A3C5-BDFE237D4095}">
      <dsp:nvSpPr>
        <dsp:cNvPr id="0" name=""/>
        <dsp:cNvSpPr/>
      </dsp:nvSpPr>
      <dsp:spPr>
        <a:xfrm>
          <a:off x="5943600" y="1501304"/>
          <a:ext cx="1981199" cy="315273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solidFill>
                <a:schemeClr val="tx2"/>
              </a:solidFill>
              <a:latin typeface="Arial" panose="020B0604020202020204" pitchFamily="34" charset="0"/>
              <a:cs typeface="Arial" panose="020B0604020202020204" pitchFamily="34" charset="0"/>
            </a:rPr>
            <a:t>MARKET</a:t>
          </a:r>
        </a:p>
        <a:p>
          <a:pPr lvl="0" algn="ctr" defTabSz="711200">
            <a:lnSpc>
              <a:spcPct val="90000"/>
            </a:lnSpc>
            <a:spcBef>
              <a:spcPct val="0"/>
            </a:spcBef>
            <a:spcAft>
              <a:spcPct val="35000"/>
            </a:spcAft>
          </a:pPr>
          <a:r>
            <a:rPr lang="en-CA" sz="1600" kern="1200" dirty="0" smtClean="0">
              <a:solidFill>
                <a:schemeClr val="bg1"/>
              </a:solidFill>
              <a:latin typeface="Arial" panose="020B0604020202020204" pitchFamily="34" charset="0"/>
              <a:cs typeface="Arial" panose="020B0604020202020204" pitchFamily="34" charset="0"/>
            </a:rPr>
            <a:t>56.7MM PWD</a:t>
          </a:r>
        </a:p>
        <a:p>
          <a:pPr lvl="0" algn="ctr" defTabSz="711200">
            <a:lnSpc>
              <a:spcPct val="90000"/>
            </a:lnSpc>
            <a:spcBef>
              <a:spcPct val="0"/>
            </a:spcBef>
            <a:spcAft>
              <a:spcPct val="35000"/>
            </a:spcAft>
          </a:pPr>
          <a:r>
            <a:rPr lang="en-CA" sz="1600" kern="1200" dirty="0" smtClean="0">
              <a:solidFill>
                <a:schemeClr val="bg1"/>
              </a:solidFill>
              <a:latin typeface="Arial" panose="020B0604020202020204" pitchFamily="34" charset="0"/>
              <a:cs typeface="Arial" panose="020B0604020202020204" pitchFamily="34" charset="0"/>
            </a:rPr>
            <a:t>Disposable Income = $645.3B</a:t>
          </a:r>
        </a:p>
        <a:p>
          <a:pPr lvl="0" algn="ctr" defTabSz="711200">
            <a:lnSpc>
              <a:spcPct val="90000"/>
            </a:lnSpc>
            <a:spcBef>
              <a:spcPct val="0"/>
            </a:spcBef>
            <a:spcAft>
              <a:spcPct val="35000"/>
            </a:spcAft>
          </a:pPr>
          <a:r>
            <a:rPr lang="en-CA" sz="1600" kern="1200" dirty="0" smtClean="0">
              <a:solidFill>
                <a:schemeClr val="bg1"/>
              </a:solidFill>
              <a:latin typeface="Arial" panose="020B0604020202020204" pitchFamily="34" charset="0"/>
              <a:cs typeface="Arial" panose="020B0604020202020204" pitchFamily="34" charset="0"/>
            </a:rPr>
            <a:t>105MM Family &amp; Friends</a:t>
          </a:r>
        </a:p>
        <a:p>
          <a:pPr lvl="0" algn="ctr" defTabSz="711200">
            <a:lnSpc>
              <a:spcPct val="90000"/>
            </a:lnSpc>
            <a:spcBef>
              <a:spcPct val="0"/>
            </a:spcBef>
            <a:spcAft>
              <a:spcPct val="35000"/>
            </a:spcAft>
          </a:pPr>
          <a:r>
            <a:rPr lang="en-CA" sz="1600" kern="1200" dirty="0" smtClean="0">
              <a:solidFill>
                <a:schemeClr val="bg1"/>
              </a:solidFill>
              <a:latin typeface="Arial" panose="020B0604020202020204" pitchFamily="34" charset="0"/>
              <a:cs typeface="Arial" panose="020B0604020202020204" pitchFamily="34" charset="0"/>
            </a:rPr>
            <a:t>Disposable Income = $3.9T</a:t>
          </a:r>
        </a:p>
        <a:p>
          <a:pPr lvl="0" algn="ctr" defTabSz="711200">
            <a:lnSpc>
              <a:spcPct val="90000"/>
            </a:lnSpc>
            <a:spcBef>
              <a:spcPct val="0"/>
            </a:spcBef>
            <a:spcAft>
              <a:spcPct val="35000"/>
            </a:spcAft>
          </a:pPr>
          <a:endParaRPr lang="en-US" sz="1600" kern="1200" dirty="0"/>
        </a:p>
      </dsp:txBody>
      <dsp:txXfrm>
        <a:off x="5943600" y="1501304"/>
        <a:ext cx="1981199" cy="3152739"/>
      </dsp:txXfrm>
    </dsp:sp>
    <dsp:sp modelId="{2BDC2530-8A65-44B1-9C25-E67F28B0F87A}">
      <dsp:nvSpPr>
        <dsp:cNvPr id="0" name=""/>
        <dsp:cNvSpPr/>
      </dsp:nvSpPr>
      <dsp:spPr>
        <a:xfrm>
          <a:off x="0" y="4654044"/>
          <a:ext cx="7924800" cy="350304"/>
        </a:xfrm>
        <a:prstGeom prst="rect">
          <a:avLst/>
        </a:prstGeom>
        <a:solidFill>
          <a:schemeClr val="bg1"/>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defRPr sz="1200">
                <a:latin typeface="Calibri" pitchFamily="34" charset="0"/>
              </a:defRPr>
            </a:lvl1pPr>
          </a:lstStyle>
          <a:p>
            <a:pPr>
              <a:defRPr/>
            </a:pPr>
            <a:endParaRPr lang="en-US"/>
          </a:p>
        </p:txBody>
      </p:sp>
      <p:sp>
        <p:nvSpPr>
          <p:cNvPr id="30723" name="Rectangle 3"/>
          <p:cNvSpPr>
            <a:spLocks noGrp="1" noChangeArrowheads="1"/>
          </p:cNvSpPr>
          <p:nvPr>
            <p:ph type="dt" idx="1"/>
          </p:nvPr>
        </p:nvSpPr>
        <p:spPr bwMode="auto">
          <a:xfrm>
            <a:off x="3978132" y="0"/>
            <a:ext cx="3043343" cy="46545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lvl1pPr algn="r">
              <a:defRPr sz="1200">
                <a:latin typeface="Calibri" pitchFamily="34" charset="0"/>
              </a:defRPr>
            </a:lvl1pPr>
          </a:lstStyle>
          <a:p>
            <a:pPr>
              <a:defRPr/>
            </a:pPr>
            <a:fld id="{6D8B7708-EBD6-4E48-9521-8F9D99043ADC}" type="datetimeFigureOut">
              <a:rPr lang="en-US"/>
              <a:pPr>
                <a:defRPr/>
              </a:pPr>
              <a:t>12/6/2017</a:t>
            </a:fld>
            <a:endParaRPr lang="en-US"/>
          </a:p>
        </p:txBody>
      </p:sp>
      <p:sp>
        <p:nvSpPr>
          <p:cNvPr id="12292"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702310" y="4421823"/>
            <a:ext cx="5618480" cy="4189095"/>
          </a:xfrm>
          <a:prstGeom prst="rect">
            <a:avLst/>
          </a:prstGeom>
          <a:noFill/>
          <a:ln w="9525">
            <a:noFill/>
            <a:miter lim="800000"/>
            <a:headEnd/>
            <a:tailEnd/>
          </a:ln>
          <a:effectLst/>
        </p:spPr>
        <p:txBody>
          <a:bodyPr vert="horz" wrap="square" lIns="93324" tIns="46662" rIns="93324" bIns="4666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8842029"/>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defRPr sz="1200">
                <a:latin typeface="Calibri" pitchFamily="34" charset="0"/>
              </a:defRPr>
            </a:lvl1pPr>
          </a:lstStyle>
          <a:p>
            <a:pPr>
              <a:defRPr/>
            </a:pPr>
            <a:endParaRPr lang="en-US"/>
          </a:p>
        </p:txBody>
      </p:sp>
      <p:sp>
        <p:nvSpPr>
          <p:cNvPr id="30727" name="Rectangle 7"/>
          <p:cNvSpPr>
            <a:spLocks noGrp="1" noChangeArrowheads="1"/>
          </p:cNvSpPr>
          <p:nvPr>
            <p:ph type="sldNum" sz="quarter" idx="5"/>
          </p:nvPr>
        </p:nvSpPr>
        <p:spPr bwMode="auto">
          <a:xfrm>
            <a:off x="3978132" y="8842029"/>
            <a:ext cx="3043343" cy="465455"/>
          </a:xfrm>
          <a:prstGeom prst="rect">
            <a:avLst/>
          </a:prstGeom>
          <a:noFill/>
          <a:ln w="9525">
            <a:noFill/>
            <a:miter lim="800000"/>
            <a:headEnd/>
            <a:tailEnd/>
          </a:ln>
          <a:effectLst/>
        </p:spPr>
        <p:txBody>
          <a:bodyPr vert="horz" wrap="square" lIns="93324" tIns="46662" rIns="93324" bIns="46662" numCol="1" anchor="b" anchorCtr="0" compatLnSpc="1">
            <a:prstTxWarp prst="textNoShape">
              <a:avLst/>
            </a:prstTxWarp>
          </a:bodyPr>
          <a:lstStyle>
            <a:lvl1pPr algn="r">
              <a:defRPr sz="1200">
                <a:latin typeface="Calibri" pitchFamily="34" charset="0"/>
              </a:defRPr>
            </a:lvl1pPr>
          </a:lstStyle>
          <a:p>
            <a:pPr>
              <a:defRPr/>
            </a:pPr>
            <a:fld id="{C06FBFED-EEBA-47A7-B5A0-0F21A5F8A0BA}" type="slidenum">
              <a:rPr lang="en-US"/>
              <a:pPr>
                <a:defRPr/>
              </a:pPr>
              <a:t>‹#›</a:t>
            </a:fld>
            <a:endParaRPr lang="en-US"/>
          </a:p>
        </p:txBody>
      </p:sp>
    </p:spTree>
    <p:extLst>
      <p:ext uri="{BB962C8B-B14F-4D97-AF65-F5344CB8AC3E}">
        <p14:creationId xmlns:p14="http://schemas.microsoft.com/office/powerpoint/2010/main" val="16809567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203" name="Shape 203"/>
          <p:cNvSpPr txBox="1">
            <a:spLocks noGrp="1"/>
          </p:cNvSpPr>
          <p:nvPr>
            <p:ph type="body" idx="1"/>
          </p:nvPr>
        </p:nvSpPr>
        <p:spPr>
          <a:xfrm>
            <a:off x="685801" y="4343400"/>
            <a:ext cx="5486399" cy="4114800"/>
          </a:xfrm>
          <a:prstGeom prst="rect">
            <a:avLst/>
          </a:prstGeom>
          <a:noFill/>
          <a:ln>
            <a:noFill/>
          </a:ln>
        </p:spPr>
        <p:txBody>
          <a:bodyPr wrap="square" lIns="91400" tIns="45675" rIns="91400" bIns="45675"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04" name="Shape 204"/>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2204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1414463" y="1162050"/>
            <a:ext cx="4181475" cy="3136900"/>
          </a:xfrm>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a:noFill/>
        </p:spPr>
        <p:txBody>
          <a:bodyPr/>
          <a:lstStyle/>
          <a:p>
            <a:r>
              <a:rPr lang="en-US" dirty="0" smtClean="0">
                <a:ea typeface="ＭＳ Ｐゴシック" pitchFamily="34" charset="-128"/>
              </a:rPr>
              <a:t>Rationale</a:t>
            </a:r>
            <a:r>
              <a:rPr lang="en-US" baseline="0" dirty="0" smtClean="0">
                <a:ea typeface="ＭＳ Ｐゴシック" pitchFamily="34" charset="-128"/>
              </a:rPr>
              <a:t> was fairly simple:</a:t>
            </a:r>
          </a:p>
          <a:p>
            <a:pPr marL="174708" indent="-174708">
              <a:buFontTx/>
              <a:buChar char="-"/>
            </a:pPr>
            <a:r>
              <a:rPr lang="en-US" baseline="0" dirty="0" smtClean="0">
                <a:ea typeface="ＭＳ Ｐゴシック" pitchFamily="34" charset="-128"/>
              </a:rPr>
              <a:t>Strengthen the workforce while expanding the consumer base</a:t>
            </a:r>
          </a:p>
          <a:p>
            <a:pPr marL="174708" indent="-174708">
              <a:buFontTx/>
              <a:buChar char="-"/>
            </a:pPr>
            <a:endParaRPr lang="en-US" baseline="0" dirty="0" smtClean="0">
              <a:ea typeface="ＭＳ Ｐゴシック" pitchFamily="34" charset="-128"/>
            </a:endParaRPr>
          </a:p>
          <a:p>
            <a:r>
              <a:rPr lang="en-US" baseline="0" dirty="0" smtClean="0">
                <a:ea typeface="ＭＳ Ｐゴシック" pitchFamily="34" charset="-128"/>
              </a:rPr>
              <a:t>INTERNAL</a:t>
            </a:r>
          </a:p>
          <a:p>
            <a:r>
              <a:rPr lang="en-US" baseline="0" dirty="0" smtClean="0">
                <a:ea typeface="ＭＳ Ｐゴシック" pitchFamily="34" charset="-128"/>
              </a:rPr>
              <a:t>Studies have shown that people with disabilities have a lower absenteeism and turnover than the average employee</a:t>
            </a:r>
          </a:p>
          <a:p>
            <a:endParaRPr lang="en-US" baseline="0" dirty="0" smtClean="0">
              <a:ea typeface="ＭＳ Ｐゴシック" pitchFamily="34" charset="-128"/>
            </a:endParaRPr>
          </a:p>
          <a:p>
            <a:r>
              <a:rPr lang="en-US" baseline="0" dirty="0" smtClean="0">
                <a:ea typeface="ＭＳ Ｐゴシック" pitchFamily="34" charset="-128"/>
              </a:rPr>
              <a:t>EXTERNAL</a:t>
            </a:r>
          </a:p>
          <a:p>
            <a:r>
              <a:rPr lang="en-US" baseline="0" dirty="0" smtClean="0">
                <a:ea typeface="ＭＳ Ｐゴシック" pitchFamily="34" charset="-128"/>
              </a:rPr>
              <a:t>At $800B in spending power, the disability community is xxx larger than t</a:t>
            </a:r>
            <a:endParaRPr lang="en-US" dirty="0" smtClean="0">
              <a:ea typeface="ＭＳ Ｐゴシック" pitchFamily="34" charset="-128"/>
            </a:endParaRPr>
          </a:p>
        </p:txBody>
      </p:sp>
      <p:sp>
        <p:nvSpPr>
          <p:cNvPr id="38916" name="Slide Number Placeholder 3"/>
          <p:cNvSpPr>
            <a:spLocks noGrp="1"/>
          </p:cNvSpPr>
          <p:nvPr>
            <p:ph type="sldNum" sz="quarter" idx="5"/>
          </p:nvPr>
        </p:nvSpPr>
        <p:spPr>
          <a:noFill/>
        </p:spPr>
        <p:txBody>
          <a:bodyPr/>
          <a:lstStyle>
            <a:lvl1pPr defTabSz="931811">
              <a:defRPr sz="2400">
                <a:solidFill>
                  <a:schemeClr val="tx1"/>
                </a:solidFill>
                <a:latin typeface="Calibri" pitchFamily="34" charset="0"/>
                <a:ea typeface="ＭＳ Ｐゴシック" pitchFamily="34" charset="-128"/>
              </a:defRPr>
            </a:lvl1pPr>
            <a:lvl2pPr marL="742909" indent="-285734" defTabSz="931811">
              <a:defRPr sz="2400">
                <a:solidFill>
                  <a:schemeClr val="tx1"/>
                </a:solidFill>
                <a:latin typeface="Calibri" pitchFamily="34" charset="0"/>
                <a:ea typeface="ＭＳ Ｐゴシック" pitchFamily="34" charset="-128"/>
              </a:defRPr>
            </a:lvl2pPr>
            <a:lvl3pPr marL="1142937" indent="-228587" defTabSz="931811">
              <a:defRPr sz="2400">
                <a:solidFill>
                  <a:schemeClr val="tx1"/>
                </a:solidFill>
                <a:latin typeface="Calibri" pitchFamily="34" charset="0"/>
                <a:ea typeface="ＭＳ Ｐゴシック" pitchFamily="34" charset="-128"/>
              </a:defRPr>
            </a:lvl3pPr>
            <a:lvl4pPr marL="1600111" indent="-228587" defTabSz="931811">
              <a:defRPr sz="2400">
                <a:solidFill>
                  <a:schemeClr val="tx1"/>
                </a:solidFill>
                <a:latin typeface="Calibri" pitchFamily="34" charset="0"/>
                <a:ea typeface="ＭＳ Ｐゴシック" pitchFamily="34" charset="-128"/>
              </a:defRPr>
            </a:lvl4pPr>
            <a:lvl5pPr marL="2057287" indent="-228587" defTabSz="931811">
              <a:defRPr sz="2400">
                <a:solidFill>
                  <a:schemeClr val="tx1"/>
                </a:solidFill>
                <a:latin typeface="Calibri" pitchFamily="34" charset="0"/>
                <a:ea typeface="ＭＳ Ｐゴシック" pitchFamily="34" charset="-128"/>
              </a:defRPr>
            </a:lvl5pPr>
            <a:lvl6pPr marL="2514461" indent="-228587" defTabSz="931811" eaLnBrk="0" fontAlgn="base" hangingPunct="0">
              <a:spcBef>
                <a:spcPct val="0"/>
              </a:spcBef>
              <a:spcAft>
                <a:spcPct val="0"/>
              </a:spcAft>
              <a:defRPr sz="2400">
                <a:solidFill>
                  <a:schemeClr val="tx1"/>
                </a:solidFill>
                <a:latin typeface="Calibri" pitchFamily="34" charset="0"/>
                <a:ea typeface="ＭＳ Ｐゴシック" pitchFamily="34" charset="-128"/>
              </a:defRPr>
            </a:lvl6pPr>
            <a:lvl7pPr marL="2971635" indent="-228587" defTabSz="931811" eaLnBrk="0" fontAlgn="base" hangingPunct="0">
              <a:spcBef>
                <a:spcPct val="0"/>
              </a:spcBef>
              <a:spcAft>
                <a:spcPct val="0"/>
              </a:spcAft>
              <a:defRPr sz="2400">
                <a:solidFill>
                  <a:schemeClr val="tx1"/>
                </a:solidFill>
                <a:latin typeface="Calibri" pitchFamily="34" charset="0"/>
                <a:ea typeface="ＭＳ Ｐゴシック" pitchFamily="34" charset="-128"/>
              </a:defRPr>
            </a:lvl7pPr>
            <a:lvl8pPr marL="3428811" indent="-228587" defTabSz="931811" eaLnBrk="0" fontAlgn="base" hangingPunct="0">
              <a:spcBef>
                <a:spcPct val="0"/>
              </a:spcBef>
              <a:spcAft>
                <a:spcPct val="0"/>
              </a:spcAft>
              <a:defRPr sz="2400">
                <a:solidFill>
                  <a:schemeClr val="tx1"/>
                </a:solidFill>
                <a:latin typeface="Calibri" pitchFamily="34" charset="0"/>
                <a:ea typeface="ＭＳ Ｐゴシック" pitchFamily="34" charset="-128"/>
              </a:defRPr>
            </a:lvl8pPr>
            <a:lvl9pPr marL="3885985" indent="-228587" defTabSz="931811" eaLnBrk="0" fontAlgn="base" hangingPunct="0">
              <a:spcBef>
                <a:spcPct val="0"/>
              </a:spcBef>
              <a:spcAft>
                <a:spcPct val="0"/>
              </a:spcAft>
              <a:defRPr sz="2400">
                <a:solidFill>
                  <a:schemeClr val="tx1"/>
                </a:solidFill>
                <a:latin typeface="Calibri" pitchFamily="34" charset="0"/>
                <a:ea typeface="ＭＳ Ｐゴシック" pitchFamily="34" charset="-128"/>
              </a:defRPr>
            </a:lvl9pPr>
          </a:lstStyle>
          <a:p>
            <a:fld id="{D6635DE9-BDF5-4CC4-A466-ACF3EB0F93AB}" type="slidenum">
              <a:rPr lang="en-US" sz="1300"/>
              <a:pPr/>
              <a:t>25</a:t>
            </a:fld>
            <a:endParaRPr lang="en-US" sz="1300"/>
          </a:p>
        </p:txBody>
      </p:sp>
    </p:spTree>
    <p:extLst>
      <p:ext uri="{BB962C8B-B14F-4D97-AF65-F5344CB8AC3E}">
        <p14:creationId xmlns:p14="http://schemas.microsoft.com/office/powerpoint/2010/main" val="500489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8564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5307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3468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5833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3645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6459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7261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7148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8622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Good Morning! My name is Julie Sowash and I am so excited to be here with you for a few minutes this morning. </a:t>
            </a:r>
          </a:p>
          <a:p>
            <a:pPr marL="228600" indent="-228600">
              <a:buAutoNum type="arabicPeriod"/>
            </a:pPr>
            <a:r>
              <a:rPr lang="en-US" dirty="0" smtClean="0"/>
              <a:t>I am a senior consultant with disability solutions and I am a person with a disability, a hidden disability. </a:t>
            </a:r>
          </a:p>
          <a:p>
            <a:pPr marL="228600" indent="-228600">
              <a:buAutoNum type="arabicPeriod"/>
            </a:pPr>
            <a:r>
              <a:rPr lang="en-US" dirty="0" smtClean="0"/>
              <a:t>I have background in the private and public sector, including retail and restaurant management while I completed my undergrad….then I moved into HR and Recruiting systems, </a:t>
            </a:r>
            <a:r>
              <a:rPr lang="en-US" dirty="0" err="1" smtClean="0"/>
              <a:t>OFCCP</a:t>
            </a:r>
            <a:r>
              <a:rPr lang="en-US" dirty="0" smtClean="0"/>
              <a:t> Compliance, and how people in my community can have more successful careers in companies that will benefit from hiring us.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06FBFED-EEBA-47A7-B5A0-0F21A5F8A0BA}"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1333555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3794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1705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728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3985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7284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7088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7145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4126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2234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2860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1142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494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9334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8857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99815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6346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5951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216" name="Shape 2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5702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216" name="Shape 2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2049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3971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2795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7991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870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199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261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2D1E5F-D687-4CED-AF53-2B79E101A10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3659257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2D1E5F-D687-4CED-AF53-2B79E101A10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249941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2D1E5F-D687-4CED-AF53-2B79E101A10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376630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C44B3C-2886-459E-88C3-7ABA5EA37CC9}"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0BDA4-7A61-405B-A68C-937FBCD60C39}" type="slidenum">
              <a:rPr lang="en-US" smtClean="0"/>
              <a:t>‹#›</a:t>
            </a:fld>
            <a:endParaRPr lang="en-US"/>
          </a:p>
        </p:txBody>
      </p:sp>
    </p:spTree>
    <p:extLst>
      <p:ext uri="{BB962C8B-B14F-4D97-AF65-F5344CB8AC3E}">
        <p14:creationId xmlns:p14="http://schemas.microsoft.com/office/powerpoint/2010/main" val="29294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C44B3C-2886-459E-88C3-7ABA5EA37CC9}"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0BDA4-7A61-405B-A68C-937FBCD60C39}" type="slidenum">
              <a:rPr lang="en-US" smtClean="0"/>
              <a:t>‹#›</a:t>
            </a:fld>
            <a:endParaRPr lang="en-US"/>
          </a:p>
        </p:txBody>
      </p:sp>
    </p:spTree>
    <p:extLst>
      <p:ext uri="{BB962C8B-B14F-4D97-AF65-F5344CB8AC3E}">
        <p14:creationId xmlns:p14="http://schemas.microsoft.com/office/powerpoint/2010/main" val="802259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C44B3C-2886-459E-88C3-7ABA5EA37CC9}"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0BDA4-7A61-405B-A68C-937FBCD60C39}" type="slidenum">
              <a:rPr lang="en-US" smtClean="0"/>
              <a:t>‹#›</a:t>
            </a:fld>
            <a:endParaRPr lang="en-US"/>
          </a:p>
        </p:txBody>
      </p:sp>
    </p:spTree>
    <p:extLst>
      <p:ext uri="{BB962C8B-B14F-4D97-AF65-F5344CB8AC3E}">
        <p14:creationId xmlns:p14="http://schemas.microsoft.com/office/powerpoint/2010/main" val="1269407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C44B3C-2886-459E-88C3-7ABA5EA37CC9}"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0BDA4-7A61-405B-A68C-937FBCD60C39}" type="slidenum">
              <a:rPr lang="en-US" smtClean="0"/>
              <a:t>‹#›</a:t>
            </a:fld>
            <a:endParaRPr lang="en-US"/>
          </a:p>
        </p:txBody>
      </p:sp>
    </p:spTree>
    <p:extLst>
      <p:ext uri="{BB962C8B-B14F-4D97-AF65-F5344CB8AC3E}">
        <p14:creationId xmlns:p14="http://schemas.microsoft.com/office/powerpoint/2010/main" val="1390164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C44B3C-2886-459E-88C3-7ABA5EA37CC9}" type="datetimeFigureOut">
              <a:rPr lang="en-US" smtClean="0"/>
              <a:t>12/6/2017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60BDA4-7A61-405B-A68C-937FBCD60C39}" type="slidenum">
              <a:rPr lang="en-US" smtClean="0"/>
              <a:t>‹#›</a:t>
            </a:fld>
            <a:endParaRPr lang="en-US"/>
          </a:p>
        </p:txBody>
      </p:sp>
    </p:spTree>
    <p:extLst>
      <p:ext uri="{BB962C8B-B14F-4D97-AF65-F5344CB8AC3E}">
        <p14:creationId xmlns:p14="http://schemas.microsoft.com/office/powerpoint/2010/main" val="1688640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C44B3C-2886-459E-88C3-7ABA5EA37CC9}" type="datetimeFigureOut">
              <a:rPr lang="en-US" smtClean="0"/>
              <a:t>12/6/2017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60BDA4-7A61-405B-A68C-937FBCD60C39}" type="slidenum">
              <a:rPr lang="en-US" smtClean="0"/>
              <a:t>‹#›</a:t>
            </a:fld>
            <a:endParaRPr lang="en-US"/>
          </a:p>
        </p:txBody>
      </p:sp>
    </p:spTree>
    <p:extLst>
      <p:ext uri="{BB962C8B-B14F-4D97-AF65-F5344CB8AC3E}">
        <p14:creationId xmlns:p14="http://schemas.microsoft.com/office/powerpoint/2010/main" val="2349911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C44B3C-2886-459E-88C3-7ABA5EA37CC9}" type="datetimeFigureOut">
              <a:rPr lang="en-US" smtClean="0"/>
              <a:t>12/6/2017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60BDA4-7A61-405B-A68C-937FBCD60C39}" type="slidenum">
              <a:rPr lang="en-US" smtClean="0"/>
              <a:t>‹#›</a:t>
            </a:fld>
            <a:endParaRPr lang="en-US"/>
          </a:p>
        </p:txBody>
      </p:sp>
    </p:spTree>
    <p:extLst>
      <p:ext uri="{BB962C8B-B14F-4D97-AF65-F5344CB8AC3E}">
        <p14:creationId xmlns:p14="http://schemas.microsoft.com/office/powerpoint/2010/main" val="217334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C44B3C-2886-459E-88C3-7ABA5EA37CC9}"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0BDA4-7A61-405B-A68C-937FBCD60C39}" type="slidenum">
              <a:rPr lang="en-US" smtClean="0"/>
              <a:t>‹#›</a:t>
            </a:fld>
            <a:endParaRPr lang="en-US"/>
          </a:p>
        </p:txBody>
      </p:sp>
    </p:spTree>
    <p:extLst>
      <p:ext uri="{BB962C8B-B14F-4D97-AF65-F5344CB8AC3E}">
        <p14:creationId xmlns:p14="http://schemas.microsoft.com/office/powerpoint/2010/main" val="4047119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2D1E5F-D687-4CED-AF53-2B79E101A10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2913935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C44B3C-2886-459E-88C3-7ABA5EA37CC9}"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60BDA4-7A61-405B-A68C-937FBCD60C39}" type="slidenum">
              <a:rPr lang="en-US" smtClean="0"/>
              <a:t>‹#›</a:t>
            </a:fld>
            <a:endParaRPr lang="en-US"/>
          </a:p>
        </p:txBody>
      </p:sp>
    </p:spTree>
    <p:extLst>
      <p:ext uri="{BB962C8B-B14F-4D97-AF65-F5344CB8AC3E}">
        <p14:creationId xmlns:p14="http://schemas.microsoft.com/office/powerpoint/2010/main" val="1603985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C44B3C-2886-459E-88C3-7ABA5EA37CC9}"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0BDA4-7A61-405B-A68C-937FBCD60C39}" type="slidenum">
              <a:rPr lang="en-US" smtClean="0"/>
              <a:t>‹#›</a:t>
            </a:fld>
            <a:endParaRPr lang="en-US"/>
          </a:p>
        </p:txBody>
      </p:sp>
    </p:spTree>
    <p:extLst>
      <p:ext uri="{BB962C8B-B14F-4D97-AF65-F5344CB8AC3E}">
        <p14:creationId xmlns:p14="http://schemas.microsoft.com/office/powerpoint/2010/main" val="3631384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C44B3C-2886-459E-88C3-7ABA5EA37CC9}"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60BDA4-7A61-405B-A68C-937FBCD60C39}" type="slidenum">
              <a:rPr lang="en-US" smtClean="0"/>
              <a:t>‹#›</a:t>
            </a:fld>
            <a:endParaRPr lang="en-US"/>
          </a:p>
        </p:txBody>
      </p:sp>
    </p:spTree>
    <p:extLst>
      <p:ext uri="{BB962C8B-B14F-4D97-AF65-F5344CB8AC3E}">
        <p14:creationId xmlns:p14="http://schemas.microsoft.com/office/powerpoint/2010/main" val="14345194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6" name="Rectangle 5"/>
          <p:cNvSpPr/>
          <p:nvPr userDrawn="1"/>
        </p:nvSpPr>
        <p:spPr>
          <a:xfrm>
            <a:off x="8286097" y="1035606"/>
            <a:ext cx="673532" cy="548640"/>
          </a:xfrm>
          <a:prstGeom prst="rect">
            <a:avLst/>
          </a:prstGeom>
          <a:ln w="3175">
            <a:solidFill>
              <a:schemeClr val="bg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r"/>
            <a:r>
              <a:rPr lang="en-US" sz="1050" dirty="0">
                <a:latin typeface="+mj-lt"/>
              </a:rPr>
              <a:t>PLAYS</a:t>
            </a:r>
          </a:p>
        </p:txBody>
      </p:sp>
    </p:spTree>
    <p:extLst>
      <p:ext uri="{BB962C8B-B14F-4D97-AF65-F5344CB8AC3E}">
        <p14:creationId xmlns:p14="http://schemas.microsoft.com/office/powerpoint/2010/main" val="1989454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2394258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3112878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Tree>
    <p:extLst>
      <p:ext uri="{BB962C8B-B14F-4D97-AF65-F5344CB8AC3E}">
        <p14:creationId xmlns:p14="http://schemas.microsoft.com/office/powerpoint/2010/main" val="241492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ONFIDENTIALIT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656920"/>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ONFIDENTIALITY SLIDE">
    <p:spTree>
      <p:nvGrpSpPr>
        <p:cNvPr id="1" name=""/>
        <p:cNvGrpSpPr/>
        <p:nvPr/>
      </p:nvGrpSpPr>
      <p:grpSpPr>
        <a:xfrm>
          <a:off x="0" y="0"/>
          <a:ext cx="0" cy="0"/>
          <a:chOff x="0" y="0"/>
          <a:chExt cx="0" cy="0"/>
        </a:xfrm>
      </p:grpSpPr>
      <p:sp>
        <p:nvSpPr>
          <p:cNvPr id="10" name="Rectangle 9"/>
          <p:cNvSpPr/>
          <p:nvPr userDrawn="1"/>
        </p:nvSpPr>
        <p:spPr>
          <a:xfrm>
            <a:off x="8414188" y="213413"/>
            <a:ext cx="685800" cy="640080"/>
          </a:xfrm>
          <a:prstGeom prst="rect">
            <a:avLst/>
          </a:prstGeom>
          <a:ln w="3175">
            <a:solidFill>
              <a:schemeClr val="bg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b="0" dirty="0">
                <a:latin typeface="+mj-lt"/>
              </a:rPr>
              <a:t>THEMES</a:t>
            </a:r>
          </a:p>
        </p:txBody>
      </p:sp>
      <p:sp>
        <p:nvSpPr>
          <p:cNvPr id="64" name="Rectangle 63"/>
          <p:cNvSpPr/>
          <p:nvPr userDrawn="1"/>
        </p:nvSpPr>
        <p:spPr>
          <a:xfrm>
            <a:off x="8414188" y="939633"/>
            <a:ext cx="685800" cy="640080"/>
          </a:xfrm>
          <a:prstGeom prst="rect">
            <a:avLst/>
          </a:prstGeom>
          <a:ln w="3175">
            <a:solidFill>
              <a:schemeClr val="bg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dirty="0">
                <a:latin typeface="+mj-lt"/>
              </a:rPr>
              <a:t>PLAYS</a:t>
            </a:r>
          </a:p>
        </p:txBody>
      </p:sp>
      <p:sp>
        <p:nvSpPr>
          <p:cNvPr id="21" name="Rectangle 20"/>
          <p:cNvSpPr/>
          <p:nvPr userDrawn="1"/>
        </p:nvSpPr>
        <p:spPr>
          <a:xfrm>
            <a:off x="8414188" y="5296953"/>
            <a:ext cx="685800" cy="640080"/>
          </a:xfrm>
          <a:prstGeom prst="rect">
            <a:avLst/>
          </a:prstGeom>
          <a:solidFill>
            <a:schemeClr val="accent5">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dirty="0">
                <a:solidFill>
                  <a:schemeClr val="tx1"/>
                </a:solidFill>
                <a:latin typeface="+mj-lt"/>
              </a:rPr>
              <a:t>PILOT</a:t>
            </a:r>
          </a:p>
        </p:txBody>
      </p:sp>
      <p:sp>
        <p:nvSpPr>
          <p:cNvPr id="20" name="Rectangle 19"/>
          <p:cNvSpPr/>
          <p:nvPr userDrawn="1"/>
        </p:nvSpPr>
        <p:spPr>
          <a:xfrm>
            <a:off x="8414188" y="3844513"/>
            <a:ext cx="685800" cy="640080"/>
          </a:xfrm>
          <a:prstGeom prst="rect">
            <a:avLst/>
          </a:prstGeom>
          <a:solidFill>
            <a:schemeClr val="accent4">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b="0" dirty="0">
                <a:ln>
                  <a:noFill/>
                </a:ln>
                <a:solidFill>
                  <a:schemeClr val="tx1"/>
                </a:solidFill>
                <a:latin typeface="+mj-lt"/>
              </a:rPr>
              <a:t>TALENT</a:t>
            </a:r>
          </a:p>
        </p:txBody>
      </p:sp>
      <p:sp>
        <p:nvSpPr>
          <p:cNvPr id="19" name="Rectangle 18"/>
          <p:cNvSpPr/>
          <p:nvPr userDrawn="1"/>
        </p:nvSpPr>
        <p:spPr>
          <a:xfrm>
            <a:off x="8418344" y="4570733"/>
            <a:ext cx="685800" cy="640080"/>
          </a:xfrm>
          <a:prstGeom prst="rect">
            <a:avLst/>
          </a:prstGeom>
          <a:solidFill>
            <a:schemeClr val="accent2">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dirty="0">
                <a:solidFill>
                  <a:schemeClr val="tx1"/>
                </a:solidFill>
                <a:latin typeface="+mj-lt"/>
              </a:rPr>
              <a:t>ROI</a:t>
            </a:r>
          </a:p>
        </p:txBody>
      </p:sp>
      <p:sp>
        <p:nvSpPr>
          <p:cNvPr id="18" name="Rectangle 17"/>
          <p:cNvSpPr/>
          <p:nvPr userDrawn="1"/>
        </p:nvSpPr>
        <p:spPr>
          <a:xfrm>
            <a:off x="8414188" y="2392073"/>
            <a:ext cx="685800" cy="640080"/>
          </a:xfrm>
          <a:prstGeom prst="rect">
            <a:avLst/>
          </a:prstGeom>
          <a:solidFill>
            <a:schemeClr val="accent6">
              <a:lumMod val="75000"/>
              <a:alpha val="96000"/>
            </a:schemeClr>
          </a:solidFill>
          <a:ln w="3175">
            <a:solidFill>
              <a:schemeClr val="bg1"/>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dirty="0">
                <a:latin typeface="+mj-lt"/>
              </a:rPr>
              <a:t>BRAND</a:t>
            </a:r>
          </a:p>
        </p:txBody>
      </p:sp>
      <p:sp>
        <p:nvSpPr>
          <p:cNvPr id="15" name="Rectangle 14"/>
          <p:cNvSpPr/>
          <p:nvPr userDrawn="1"/>
        </p:nvSpPr>
        <p:spPr>
          <a:xfrm>
            <a:off x="8414188" y="3118293"/>
            <a:ext cx="685800" cy="640080"/>
          </a:xfrm>
          <a:prstGeom prst="rect">
            <a:avLst/>
          </a:prstGeom>
          <a:solidFill>
            <a:srgbClr val="0070C0"/>
          </a:solidFill>
          <a:ln w="3175">
            <a:solidFill>
              <a:schemeClr val="bg1"/>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dirty="0">
                <a:solidFill>
                  <a:schemeClr val="tx1"/>
                </a:solidFill>
                <a:latin typeface="+mj-lt"/>
              </a:rPr>
              <a:t>ENGAGE</a:t>
            </a:r>
          </a:p>
        </p:txBody>
      </p:sp>
      <p:sp>
        <p:nvSpPr>
          <p:cNvPr id="12" name="Rectangle 11"/>
          <p:cNvSpPr/>
          <p:nvPr userDrawn="1"/>
        </p:nvSpPr>
        <p:spPr>
          <a:xfrm>
            <a:off x="8414188" y="1665853"/>
            <a:ext cx="685800" cy="640080"/>
          </a:xfrm>
          <a:prstGeom prst="rect">
            <a:avLst/>
          </a:prstGeom>
          <a:ln w="3175">
            <a:solidFill>
              <a:schemeClr val="bg1"/>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dirty="0">
                <a:latin typeface="+mj-lt"/>
              </a:rPr>
              <a:t>503</a:t>
            </a:r>
            <a:r>
              <a:rPr lang="en-US" sz="1050" baseline="0" dirty="0">
                <a:latin typeface="+mj-lt"/>
              </a:rPr>
              <a:t> &amp;</a:t>
            </a:r>
            <a:endParaRPr lang="en-US" sz="1050" dirty="0">
              <a:latin typeface="+mj-lt"/>
            </a:endParaRPr>
          </a:p>
          <a:p>
            <a:pPr algn="ctr"/>
            <a:r>
              <a:rPr lang="en-US" sz="1050" dirty="0">
                <a:latin typeface="+mj-lt"/>
              </a:rPr>
              <a:t>4212</a:t>
            </a:r>
          </a:p>
        </p:txBody>
      </p:sp>
      <p:sp>
        <p:nvSpPr>
          <p:cNvPr id="11" name="Rectangle 10"/>
          <p:cNvSpPr/>
          <p:nvPr userDrawn="1"/>
        </p:nvSpPr>
        <p:spPr>
          <a:xfrm>
            <a:off x="8414188" y="6023173"/>
            <a:ext cx="685800" cy="640080"/>
          </a:xfrm>
          <a:prstGeom prst="rect">
            <a:avLst/>
          </a:prstGeom>
          <a:solidFill>
            <a:schemeClr val="accent5">
              <a:lumMod val="60000"/>
              <a:lumOff val="40000"/>
            </a:schemeClr>
          </a:solidFill>
          <a:ln w="3175">
            <a:solidFill>
              <a:schemeClr val="bg1"/>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050" dirty="0">
                <a:solidFill>
                  <a:schemeClr val="tx1"/>
                </a:solidFill>
                <a:latin typeface="+mj-lt"/>
              </a:rPr>
              <a:t>PILOT</a:t>
            </a:r>
          </a:p>
        </p:txBody>
      </p:sp>
    </p:spTree>
    <p:extLst>
      <p:ext uri="{BB962C8B-B14F-4D97-AF65-F5344CB8AC3E}">
        <p14:creationId xmlns:p14="http://schemas.microsoft.com/office/powerpoint/2010/main" val="2996570971"/>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LAY 4">
    <p:spTree>
      <p:nvGrpSpPr>
        <p:cNvPr id="1" name=""/>
        <p:cNvGrpSpPr/>
        <p:nvPr/>
      </p:nvGrpSpPr>
      <p:grpSpPr>
        <a:xfrm>
          <a:off x="0" y="0"/>
          <a:ext cx="0" cy="0"/>
          <a:chOff x="0" y="0"/>
          <a:chExt cx="0" cy="0"/>
        </a:xfrm>
      </p:grpSpPr>
      <p:sp>
        <p:nvSpPr>
          <p:cNvPr id="12" name="Rectangle 11"/>
          <p:cNvSpPr/>
          <p:nvPr userDrawn="1"/>
        </p:nvSpPr>
        <p:spPr>
          <a:xfrm>
            <a:off x="8479791" y="1278898"/>
            <a:ext cx="586104" cy="457201"/>
          </a:xfrm>
          <a:prstGeom prst="rect">
            <a:avLst/>
          </a:prstGeom>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800" dirty="0">
                <a:latin typeface="Arial Black" panose="020B0A04020102020204" pitchFamily="34" charset="0"/>
              </a:rPr>
              <a:t>3</a:t>
            </a:r>
          </a:p>
        </p:txBody>
      </p:sp>
      <p:sp>
        <p:nvSpPr>
          <p:cNvPr id="11" name="Rectangle 10"/>
          <p:cNvSpPr/>
          <p:nvPr userDrawn="1"/>
        </p:nvSpPr>
        <p:spPr>
          <a:xfrm>
            <a:off x="8479791" y="752402"/>
            <a:ext cx="586104" cy="449681"/>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800" dirty="0">
                <a:latin typeface="Arial Black" panose="020B0A04020102020204" pitchFamily="34" charset="0"/>
              </a:rPr>
              <a:t>2</a:t>
            </a:r>
          </a:p>
        </p:txBody>
      </p:sp>
      <p:sp>
        <p:nvSpPr>
          <p:cNvPr id="10" name="Rectangle 9"/>
          <p:cNvSpPr/>
          <p:nvPr userDrawn="1"/>
        </p:nvSpPr>
        <p:spPr>
          <a:xfrm>
            <a:off x="8479792" y="221497"/>
            <a:ext cx="619124" cy="427913"/>
          </a:xfrm>
          <a:prstGeom prst="rect">
            <a:avLst/>
          </a:prstGeom>
          <a:ln w="19050"/>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l"/>
            <a:r>
              <a:rPr lang="en-US" sz="1800" b="0" dirty="0">
                <a:latin typeface="Arial Black" panose="020B0A04020102020204" pitchFamily="34" charset="0"/>
              </a:rPr>
              <a:t> 1</a:t>
            </a:r>
          </a:p>
        </p:txBody>
      </p:sp>
      <p:sp>
        <p:nvSpPr>
          <p:cNvPr id="21" name="Rectangle 20"/>
          <p:cNvSpPr/>
          <p:nvPr userDrawn="1"/>
        </p:nvSpPr>
        <p:spPr>
          <a:xfrm>
            <a:off x="8311515" y="6144371"/>
            <a:ext cx="754380" cy="457200"/>
          </a:xfrm>
          <a:prstGeom prst="rect">
            <a:avLst/>
          </a:prstGeom>
          <a:solidFill>
            <a:schemeClr val="accent5">
              <a:lumMod val="60000"/>
              <a:lumOff val="40000"/>
            </a:schemeClr>
          </a:solidFill>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r"/>
            <a:r>
              <a:rPr lang="en-US" sz="1013" dirty="0"/>
              <a:t>12</a:t>
            </a:r>
          </a:p>
        </p:txBody>
      </p:sp>
      <p:sp>
        <p:nvSpPr>
          <p:cNvPr id="20" name="Rectangle 19"/>
          <p:cNvSpPr/>
          <p:nvPr userDrawn="1"/>
        </p:nvSpPr>
        <p:spPr>
          <a:xfrm>
            <a:off x="8311515" y="5601029"/>
            <a:ext cx="754380" cy="457200"/>
          </a:xfrm>
          <a:prstGeom prst="rect">
            <a:avLst/>
          </a:prstGeom>
          <a:solidFill>
            <a:schemeClr val="accent4">
              <a:lumMod val="60000"/>
              <a:lumOff val="40000"/>
            </a:schemeClr>
          </a:solidFill>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r"/>
            <a:r>
              <a:rPr lang="en-US" sz="1013" dirty="0"/>
              <a:t>11</a:t>
            </a:r>
          </a:p>
        </p:txBody>
      </p:sp>
      <p:sp>
        <p:nvSpPr>
          <p:cNvPr id="19" name="Rectangle 18"/>
          <p:cNvSpPr/>
          <p:nvPr userDrawn="1"/>
        </p:nvSpPr>
        <p:spPr>
          <a:xfrm>
            <a:off x="8311515" y="5057687"/>
            <a:ext cx="754380" cy="457200"/>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r"/>
            <a:r>
              <a:rPr lang="en-US" sz="1013" dirty="0"/>
              <a:t>10</a:t>
            </a:r>
          </a:p>
        </p:txBody>
      </p:sp>
      <p:sp>
        <p:nvSpPr>
          <p:cNvPr id="18" name="Rectangle 17"/>
          <p:cNvSpPr/>
          <p:nvPr userDrawn="1"/>
        </p:nvSpPr>
        <p:spPr>
          <a:xfrm>
            <a:off x="8311515" y="4514345"/>
            <a:ext cx="754380" cy="457200"/>
          </a:xfrm>
          <a:prstGeom prst="rect">
            <a:avLst/>
          </a:prstGeom>
          <a:solidFill>
            <a:schemeClr val="accent6">
              <a:lumMod val="75000"/>
              <a:alpha val="96000"/>
            </a:schemeClr>
          </a:solidFill>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r"/>
            <a:r>
              <a:rPr lang="en-US" sz="1013" dirty="0"/>
              <a:t>9</a:t>
            </a:r>
          </a:p>
        </p:txBody>
      </p:sp>
      <p:sp>
        <p:nvSpPr>
          <p:cNvPr id="17" name="Rectangle 16"/>
          <p:cNvSpPr/>
          <p:nvPr userDrawn="1"/>
        </p:nvSpPr>
        <p:spPr>
          <a:xfrm>
            <a:off x="8311515" y="3971003"/>
            <a:ext cx="754380" cy="457200"/>
          </a:xfrm>
          <a:prstGeom prst="rect">
            <a:avLst/>
          </a:prstGeom>
          <a:solidFill>
            <a:srgbClr val="77FC4E"/>
          </a:solidFill>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r"/>
            <a:r>
              <a:rPr lang="en-US" sz="1013" dirty="0"/>
              <a:t>8</a:t>
            </a:r>
          </a:p>
        </p:txBody>
      </p:sp>
      <p:sp>
        <p:nvSpPr>
          <p:cNvPr id="16" name="Rectangle 15"/>
          <p:cNvSpPr/>
          <p:nvPr userDrawn="1"/>
        </p:nvSpPr>
        <p:spPr>
          <a:xfrm>
            <a:off x="8324215" y="3427661"/>
            <a:ext cx="754380" cy="457200"/>
          </a:xfrm>
          <a:prstGeom prst="rect">
            <a:avLst/>
          </a:prstGeom>
          <a:solidFill>
            <a:schemeClr val="accent2">
              <a:lumMod val="75000"/>
            </a:schemeClr>
          </a:solidFill>
          <a:ln>
            <a:solidFill>
              <a:schemeClr val="accent2">
                <a:lumMod val="50000"/>
              </a:schemeClr>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r"/>
            <a:r>
              <a:rPr lang="en-US" sz="1013" dirty="0"/>
              <a:t>7</a:t>
            </a:r>
          </a:p>
        </p:txBody>
      </p:sp>
      <p:sp>
        <p:nvSpPr>
          <p:cNvPr id="15" name="Rectangle 14"/>
          <p:cNvSpPr/>
          <p:nvPr userDrawn="1"/>
        </p:nvSpPr>
        <p:spPr>
          <a:xfrm>
            <a:off x="8311515" y="2884319"/>
            <a:ext cx="754380" cy="457200"/>
          </a:xfrm>
          <a:prstGeom prst="rect">
            <a:avLst/>
          </a:prstGeom>
          <a:solidFill>
            <a:srgbClr val="0070C0"/>
          </a:solidFill>
          <a:ln>
            <a:solidFill>
              <a:schemeClr val="accent1"/>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r"/>
            <a:r>
              <a:rPr lang="en-US" sz="1013" dirty="0"/>
              <a:t>6</a:t>
            </a:r>
          </a:p>
        </p:txBody>
      </p:sp>
      <p:sp>
        <p:nvSpPr>
          <p:cNvPr id="14" name="Rectangle 13"/>
          <p:cNvSpPr/>
          <p:nvPr userDrawn="1"/>
        </p:nvSpPr>
        <p:spPr>
          <a:xfrm>
            <a:off x="8311515" y="2346906"/>
            <a:ext cx="754380" cy="457200"/>
          </a:xfrm>
          <a:prstGeom prst="rect">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r"/>
            <a:r>
              <a:rPr lang="en-US" sz="1013" dirty="0"/>
              <a:t>5</a:t>
            </a:r>
          </a:p>
        </p:txBody>
      </p:sp>
      <p:sp>
        <p:nvSpPr>
          <p:cNvPr id="9" name="Rectangle 8"/>
          <p:cNvSpPr/>
          <p:nvPr userDrawn="1"/>
        </p:nvSpPr>
        <p:spPr>
          <a:xfrm>
            <a:off x="8315325" y="147938"/>
            <a:ext cx="666750" cy="6607707"/>
          </a:xfrm>
          <a:prstGeom prst="rect">
            <a:avLst/>
          </a:prstGeom>
          <a:solidFill>
            <a:schemeClr val="tx1">
              <a:lumMod val="85000"/>
            </a:schemeClr>
          </a:solidFill>
          <a:ln w="3175">
            <a:solidFill>
              <a:schemeClr val="bg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
        <p:nvSpPr>
          <p:cNvPr id="8" name="Rectangle 7"/>
          <p:cNvSpPr/>
          <p:nvPr userDrawn="1"/>
        </p:nvSpPr>
        <p:spPr>
          <a:xfrm>
            <a:off x="84351" y="147938"/>
            <a:ext cx="8395440" cy="6607707"/>
          </a:xfrm>
          <a:prstGeom prst="rect">
            <a:avLst/>
          </a:prstGeom>
          <a:solidFill>
            <a:schemeClr val="tx1"/>
          </a:solidFill>
          <a:ln w="3175">
            <a:solidFill>
              <a:schemeClr val="bg1">
                <a:lumMod val="65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sp>
        <p:nvSpPr>
          <p:cNvPr id="7" name="Rectangle 6"/>
          <p:cNvSpPr/>
          <p:nvPr userDrawn="1"/>
        </p:nvSpPr>
        <p:spPr>
          <a:xfrm>
            <a:off x="105945" y="309362"/>
            <a:ext cx="3110335" cy="300082"/>
          </a:xfrm>
          <a:prstGeom prst="rect">
            <a:avLst/>
          </a:prstGeom>
          <a:solidFill>
            <a:schemeClr val="accent6"/>
          </a:solidFill>
        </p:spPr>
        <p:txBody>
          <a:bodyPr wrap="square">
            <a:spAutoFit/>
          </a:bodyPr>
          <a:lstStyle/>
          <a:p>
            <a:pPr marL="0" marR="0" lvl="0" indent="0" algn="l" defTabSz="257162"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chemeClr val="tx1"/>
                </a:solidFill>
                <a:effectLst/>
                <a:uLnTx/>
                <a:uFillTx/>
                <a:latin typeface="Calibri"/>
                <a:ea typeface="+mj-ea"/>
                <a:cs typeface="+mj-cs"/>
              </a:rPr>
              <a:t>SOLUTIONS PLAYBOOK</a:t>
            </a:r>
          </a:p>
        </p:txBody>
      </p:sp>
      <p:grpSp>
        <p:nvGrpSpPr>
          <p:cNvPr id="42" name="Group 41"/>
          <p:cNvGrpSpPr/>
          <p:nvPr userDrawn="1"/>
        </p:nvGrpSpPr>
        <p:grpSpPr>
          <a:xfrm>
            <a:off x="52327" y="946369"/>
            <a:ext cx="386767" cy="232021"/>
            <a:chOff x="-1139481" y="1081721"/>
            <a:chExt cx="386767" cy="232021"/>
          </a:xfrm>
        </p:grpSpPr>
        <p:sp useBgFill="1">
          <p:nvSpPr>
            <p:cNvPr id="36" name="Flowchart: Terminator 35"/>
            <p:cNvSpPr/>
            <p:nvPr userDrawn="1"/>
          </p:nvSpPr>
          <p:spPr>
            <a:xfrm>
              <a:off x="-1035341" y="1118162"/>
              <a:ext cx="282627" cy="18288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Minus 5"/>
            <p:cNvSpPr/>
            <p:nvPr userDrawn="1"/>
          </p:nvSpPr>
          <p:spPr>
            <a:xfrm>
              <a:off x="-1139481" y="1081721"/>
              <a:ext cx="259345" cy="232021"/>
            </a:xfrm>
            <a:prstGeom prst="mathMinus">
              <a:avLst/>
            </a:prstGeom>
            <a:solidFill>
              <a:schemeClr val="tx1">
                <a:lumMod val="65000"/>
                <a:alpha val="99000"/>
              </a:schemeClr>
            </a:solidFill>
            <a:ln cap="rnd" cmpd="dbl">
              <a:solidFill>
                <a:schemeClr val="bg1"/>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3" name="Group 42"/>
          <p:cNvGrpSpPr/>
          <p:nvPr userDrawn="1"/>
        </p:nvGrpSpPr>
        <p:grpSpPr>
          <a:xfrm>
            <a:off x="36200" y="1669615"/>
            <a:ext cx="386767" cy="232021"/>
            <a:chOff x="-1139481" y="1081721"/>
            <a:chExt cx="386767" cy="232021"/>
          </a:xfrm>
        </p:grpSpPr>
        <p:sp useBgFill="1">
          <p:nvSpPr>
            <p:cNvPr id="44" name="Flowchart: Terminator 43"/>
            <p:cNvSpPr/>
            <p:nvPr userDrawn="1"/>
          </p:nvSpPr>
          <p:spPr>
            <a:xfrm>
              <a:off x="-1035341" y="1118162"/>
              <a:ext cx="282627" cy="18288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Minus 44"/>
            <p:cNvSpPr/>
            <p:nvPr userDrawn="1"/>
          </p:nvSpPr>
          <p:spPr>
            <a:xfrm>
              <a:off x="-1139481" y="1081721"/>
              <a:ext cx="259345" cy="232021"/>
            </a:xfrm>
            <a:prstGeom prst="mathMinus">
              <a:avLst/>
            </a:prstGeom>
            <a:solidFill>
              <a:schemeClr val="tx1">
                <a:lumMod val="65000"/>
                <a:alpha val="99000"/>
              </a:schemeClr>
            </a:solidFill>
            <a:ln cap="rnd" cmpd="dbl">
              <a:solidFill>
                <a:schemeClr val="bg1"/>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6" name="Group 45"/>
          <p:cNvGrpSpPr/>
          <p:nvPr userDrawn="1"/>
        </p:nvGrpSpPr>
        <p:grpSpPr>
          <a:xfrm>
            <a:off x="26715" y="2374020"/>
            <a:ext cx="386767" cy="232021"/>
            <a:chOff x="-1139481" y="1081721"/>
            <a:chExt cx="386767" cy="232021"/>
          </a:xfrm>
        </p:grpSpPr>
        <p:sp useBgFill="1">
          <p:nvSpPr>
            <p:cNvPr id="47" name="Flowchart: Terminator 46"/>
            <p:cNvSpPr/>
            <p:nvPr userDrawn="1"/>
          </p:nvSpPr>
          <p:spPr>
            <a:xfrm>
              <a:off x="-1035341" y="1118162"/>
              <a:ext cx="282627" cy="18288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Minus 47"/>
            <p:cNvSpPr/>
            <p:nvPr userDrawn="1"/>
          </p:nvSpPr>
          <p:spPr>
            <a:xfrm>
              <a:off x="-1139481" y="1081721"/>
              <a:ext cx="259345" cy="232021"/>
            </a:xfrm>
            <a:prstGeom prst="mathMinus">
              <a:avLst/>
            </a:prstGeom>
            <a:solidFill>
              <a:schemeClr val="tx1">
                <a:lumMod val="65000"/>
                <a:alpha val="99000"/>
              </a:schemeClr>
            </a:solidFill>
            <a:ln cap="rnd" cmpd="dbl">
              <a:solidFill>
                <a:schemeClr val="bg1"/>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49" name="Group 48"/>
          <p:cNvGrpSpPr/>
          <p:nvPr userDrawn="1"/>
        </p:nvGrpSpPr>
        <p:grpSpPr>
          <a:xfrm>
            <a:off x="36200" y="3083896"/>
            <a:ext cx="386767" cy="232021"/>
            <a:chOff x="-1139481" y="1081721"/>
            <a:chExt cx="386767" cy="232021"/>
          </a:xfrm>
        </p:grpSpPr>
        <p:sp useBgFill="1">
          <p:nvSpPr>
            <p:cNvPr id="50" name="Flowchart: Terminator 49"/>
            <p:cNvSpPr/>
            <p:nvPr userDrawn="1"/>
          </p:nvSpPr>
          <p:spPr>
            <a:xfrm>
              <a:off x="-1035341" y="1118162"/>
              <a:ext cx="282627" cy="18288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Minus 50"/>
            <p:cNvSpPr/>
            <p:nvPr userDrawn="1"/>
          </p:nvSpPr>
          <p:spPr>
            <a:xfrm>
              <a:off x="-1139481" y="1081721"/>
              <a:ext cx="259345" cy="232021"/>
            </a:xfrm>
            <a:prstGeom prst="mathMinus">
              <a:avLst/>
            </a:prstGeom>
            <a:solidFill>
              <a:schemeClr val="tx1">
                <a:lumMod val="65000"/>
                <a:alpha val="99000"/>
              </a:schemeClr>
            </a:solidFill>
            <a:ln cap="rnd" cmpd="dbl">
              <a:solidFill>
                <a:schemeClr val="bg1"/>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2" name="Group 51"/>
          <p:cNvGrpSpPr/>
          <p:nvPr userDrawn="1"/>
        </p:nvGrpSpPr>
        <p:grpSpPr>
          <a:xfrm>
            <a:off x="52327" y="3847618"/>
            <a:ext cx="386767" cy="232021"/>
            <a:chOff x="-1139481" y="1081721"/>
            <a:chExt cx="386767" cy="232021"/>
          </a:xfrm>
        </p:grpSpPr>
        <p:sp useBgFill="1">
          <p:nvSpPr>
            <p:cNvPr id="53" name="Flowchart: Terminator 52"/>
            <p:cNvSpPr/>
            <p:nvPr userDrawn="1"/>
          </p:nvSpPr>
          <p:spPr>
            <a:xfrm>
              <a:off x="-1035341" y="1118162"/>
              <a:ext cx="282627" cy="18288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Minus 53"/>
            <p:cNvSpPr/>
            <p:nvPr userDrawn="1"/>
          </p:nvSpPr>
          <p:spPr>
            <a:xfrm>
              <a:off x="-1139481" y="1081721"/>
              <a:ext cx="259345" cy="232021"/>
            </a:xfrm>
            <a:prstGeom prst="mathMinus">
              <a:avLst/>
            </a:prstGeom>
            <a:solidFill>
              <a:schemeClr val="tx1">
                <a:lumMod val="65000"/>
                <a:alpha val="99000"/>
              </a:schemeClr>
            </a:solidFill>
            <a:ln cap="rnd" cmpd="dbl">
              <a:solidFill>
                <a:schemeClr val="bg1"/>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5" name="Group 54"/>
          <p:cNvGrpSpPr/>
          <p:nvPr userDrawn="1"/>
        </p:nvGrpSpPr>
        <p:grpSpPr>
          <a:xfrm>
            <a:off x="36200" y="6369560"/>
            <a:ext cx="386767" cy="232021"/>
            <a:chOff x="-1139481" y="1081721"/>
            <a:chExt cx="386767" cy="232021"/>
          </a:xfrm>
        </p:grpSpPr>
        <p:sp useBgFill="1">
          <p:nvSpPr>
            <p:cNvPr id="56" name="Flowchart: Terminator 55"/>
            <p:cNvSpPr/>
            <p:nvPr userDrawn="1"/>
          </p:nvSpPr>
          <p:spPr>
            <a:xfrm>
              <a:off x="-1035341" y="1118162"/>
              <a:ext cx="282627" cy="18288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Minus 56"/>
            <p:cNvSpPr/>
            <p:nvPr userDrawn="1"/>
          </p:nvSpPr>
          <p:spPr>
            <a:xfrm>
              <a:off x="-1139481" y="1081721"/>
              <a:ext cx="259345" cy="232021"/>
            </a:xfrm>
            <a:prstGeom prst="mathMinus">
              <a:avLst/>
            </a:prstGeom>
            <a:solidFill>
              <a:schemeClr val="tx1">
                <a:lumMod val="65000"/>
                <a:alpha val="99000"/>
              </a:schemeClr>
            </a:solidFill>
            <a:ln cap="rnd" cmpd="dbl">
              <a:solidFill>
                <a:schemeClr val="bg1"/>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8" name="Group 57"/>
          <p:cNvGrpSpPr/>
          <p:nvPr userDrawn="1"/>
        </p:nvGrpSpPr>
        <p:grpSpPr>
          <a:xfrm>
            <a:off x="52327" y="4628163"/>
            <a:ext cx="386767" cy="232021"/>
            <a:chOff x="-1139481" y="1081721"/>
            <a:chExt cx="386767" cy="232021"/>
          </a:xfrm>
        </p:grpSpPr>
        <p:sp useBgFill="1">
          <p:nvSpPr>
            <p:cNvPr id="59" name="Flowchart: Terminator 58"/>
            <p:cNvSpPr/>
            <p:nvPr userDrawn="1"/>
          </p:nvSpPr>
          <p:spPr>
            <a:xfrm>
              <a:off x="-1035341" y="1118162"/>
              <a:ext cx="282627" cy="18288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Minus 59"/>
            <p:cNvSpPr/>
            <p:nvPr userDrawn="1"/>
          </p:nvSpPr>
          <p:spPr>
            <a:xfrm>
              <a:off x="-1139481" y="1081721"/>
              <a:ext cx="259345" cy="232021"/>
            </a:xfrm>
            <a:prstGeom prst="mathMinus">
              <a:avLst/>
            </a:prstGeom>
            <a:solidFill>
              <a:schemeClr val="tx1">
                <a:lumMod val="65000"/>
                <a:alpha val="99000"/>
              </a:schemeClr>
            </a:solidFill>
            <a:ln cap="rnd" cmpd="dbl">
              <a:solidFill>
                <a:schemeClr val="bg1"/>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1" name="Group 60"/>
          <p:cNvGrpSpPr/>
          <p:nvPr userDrawn="1"/>
        </p:nvGrpSpPr>
        <p:grpSpPr>
          <a:xfrm>
            <a:off x="32220" y="5530973"/>
            <a:ext cx="386767" cy="232021"/>
            <a:chOff x="-1139481" y="1081721"/>
            <a:chExt cx="386767" cy="232021"/>
          </a:xfrm>
        </p:grpSpPr>
        <p:sp useBgFill="1">
          <p:nvSpPr>
            <p:cNvPr id="62" name="Flowchart: Terminator 61"/>
            <p:cNvSpPr/>
            <p:nvPr userDrawn="1"/>
          </p:nvSpPr>
          <p:spPr>
            <a:xfrm>
              <a:off x="-1035341" y="1118162"/>
              <a:ext cx="282627" cy="18288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Minus 62"/>
            <p:cNvSpPr/>
            <p:nvPr userDrawn="1"/>
          </p:nvSpPr>
          <p:spPr>
            <a:xfrm>
              <a:off x="-1139481" y="1081721"/>
              <a:ext cx="259345" cy="232021"/>
            </a:xfrm>
            <a:prstGeom prst="mathMinus">
              <a:avLst/>
            </a:prstGeom>
            <a:solidFill>
              <a:schemeClr val="tx1">
                <a:lumMod val="65000"/>
                <a:alpha val="99000"/>
              </a:schemeClr>
            </a:solidFill>
            <a:ln cap="rnd" cmpd="dbl">
              <a:solidFill>
                <a:schemeClr val="bg1"/>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3" name="Rectangle 12"/>
          <p:cNvSpPr/>
          <p:nvPr userDrawn="1"/>
        </p:nvSpPr>
        <p:spPr>
          <a:xfrm>
            <a:off x="8479791" y="1812899"/>
            <a:ext cx="586104" cy="441936"/>
          </a:xfrm>
          <a:prstGeom prst="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800" dirty="0">
                <a:latin typeface="Arial Black" panose="020B0A04020102020204" pitchFamily="34" charset="0"/>
              </a:rPr>
              <a:t>4</a:t>
            </a:r>
          </a:p>
        </p:txBody>
      </p:sp>
      <p:sp>
        <p:nvSpPr>
          <p:cNvPr id="2" name="Slide Number Placeholder 1"/>
          <p:cNvSpPr>
            <a:spLocks noGrp="1"/>
          </p:cNvSpPr>
          <p:nvPr>
            <p:ph type="sldNum" sz="quarter" idx="10"/>
          </p:nvPr>
        </p:nvSpPr>
        <p:spPr/>
        <p:txBody>
          <a:bodyPr/>
          <a:lstStyle/>
          <a:p>
            <a:fld id="{7ACA344A-538F-4702-9E50-D75CEA3F0529}" type="slidenum">
              <a:rPr lang="en-US" smtClean="0"/>
              <a:pPr/>
              <a:t>‹#›</a:t>
            </a:fld>
            <a:endParaRPr lang="en-US" dirty="0"/>
          </a:p>
        </p:txBody>
      </p:sp>
    </p:spTree>
    <p:extLst>
      <p:ext uri="{BB962C8B-B14F-4D97-AF65-F5344CB8AC3E}">
        <p14:creationId xmlns:p14="http://schemas.microsoft.com/office/powerpoint/2010/main" val="160635555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2D1E5F-D687-4CED-AF53-2B79E101A10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3967130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2D1E5F-D687-4CED-AF53-2B79E101A10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1535208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2D1E5F-D687-4CED-AF53-2B79E101A10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2446113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0"/>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2D1E5F-D687-4CED-AF53-2B79E101A10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35516694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2D1E5F-D687-4CED-AF53-2B79E101A10E}"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1960187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7"/>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9" y="1681163"/>
            <a:ext cx="386873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0239"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2D1E5F-D687-4CED-AF53-2B79E101A10E}" type="datetimeFigureOut">
              <a:rPr lang="en-US" smtClean="0"/>
              <a:t>12/6/2017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3173662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2D1E5F-D687-4CED-AF53-2B79E101A10E}" type="datetimeFigureOut">
              <a:rPr lang="en-US" smtClean="0"/>
              <a:t>12/6/2017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3090468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D1E5F-D687-4CED-AF53-2B79E101A10E}" type="datetimeFigureOut">
              <a:rPr lang="en-US" smtClean="0"/>
              <a:t>12/6/2017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4218587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788"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2D1E5F-D687-4CED-AF53-2B79E101A10E}"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1603560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200"/>
            <a:ext cx="2949575"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7"/>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2057400"/>
            <a:ext cx="2949575"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2D1E5F-D687-4CED-AF53-2B79E101A10E}"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1638943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2D1E5F-D687-4CED-AF53-2B79E101A10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3995670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2D1E5F-D687-4CED-AF53-2B79E101A10E}"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19641927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2D1E5F-D687-4CED-AF53-2B79E101A10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287762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RespectAbility Title Slide">
    <p:spTree>
      <p:nvGrpSpPr>
        <p:cNvPr id="1" name="Shape 13"/>
        <p:cNvGrpSpPr/>
        <p:nvPr/>
      </p:nvGrpSpPr>
      <p:grpSpPr>
        <a:xfrm>
          <a:off x="0" y="0"/>
          <a:ext cx="0" cy="0"/>
          <a:chOff x="0" y="0"/>
          <a:chExt cx="0" cy="0"/>
        </a:xfrm>
      </p:grpSpPr>
      <p:pic>
        <p:nvPicPr>
          <p:cNvPr id="14" name="Shape 14"/>
          <p:cNvPicPr preferRelativeResize="0"/>
          <p:nvPr/>
        </p:nvPicPr>
        <p:blipFill rotWithShape="1">
          <a:blip r:embed="rId2">
            <a:alphaModFix/>
          </a:blip>
          <a:srcRect/>
          <a:stretch/>
        </p:blipFill>
        <p:spPr>
          <a:xfrm>
            <a:off x="-96838" y="6303963"/>
            <a:ext cx="3411269" cy="650820"/>
          </a:xfrm>
          <a:prstGeom prst="rect">
            <a:avLst/>
          </a:prstGeom>
          <a:noFill/>
          <a:ln>
            <a:noFill/>
          </a:ln>
        </p:spPr>
      </p:pic>
      <p:sp>
        <p:nvSpPr>
          <p:cNvPr id="15" name="Shape 15"/>
          <p:cNvSpPr/>
          <p:nvPr/>
        </p:nvSpPr>
        <p:spPr>
          <a:xfrm>
            <a:off x="3276600" y="6400800"/>
            <a:ext cx="5867400" cy="457200"/>
          </a:xfrm>
          <a:prstGeom prst="rect">
            <a:avLst/>
          </a:prstGeom>
          <a:solidFill>
            <a:srgbClr val="FF0000"/>
          </a:solidFill>
          <a:ln w="25400" cap="flat" cmpd="sng">
            <a:solidFill>
              <a:srgbClr val="FF0000"/>
            </a:solidFill>
            <a:prstDash val="solid"/>
            <a:round/>
            <a:headEnd type="none" w="med" len="med"/>
            <a:tailEnd type="none" w="med" len="med"/>
          </a:ln>
        </p:spPr>
        <p:txBody>
          <a:bodyPr wrap="square" lIns="68456" tIns="34219" rIns="68456" bIns="3421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16" name="Shape 16"/>
          <p:cNvSpPr/>
          <p:nvPr/>
        </p:nvSpPr>
        <p:spPr>
          <a:xfrm>
            <a:off x="8561390" y="6445252"/>
            <a:ext cx="577850" cy="366713"/>
          </a:xfrm>
          <a:prstGeom prst="rect">
            <a:avLst/>
          </a:prstGeom>
          <a:noFill/>
          <a:ln>
            <a:noFill/>
          </a:ln>
        </p:spPr>
        <p:txBody>
          <a:bodyPr wrap="square" lIns="68456" tIns="34219" rIns="68456" bIns="34219" anchor="t" anchorCtr="0">
            <a:noAutofit/>
          </a:bodyPr>
          <a:lstStyle/>
          <a:p>
            <a:pPr marL="0" marR="0" lvl="0" indent="0" algn="l" defTabSz="6858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350" b="0" i="0" u="none" strike="noStrike" kern="0" cap="none" spc="0" normalizeH="0" baseline="0" noProof="0">
                <a:ln>
                  <a:noFill/>
                </a:ln>
                <a:solidFill>
                  <a:srgbClr val="003399"/>
                </a:solidFill>
                <a:effectLst/>
                <a:uLnTx/>
                <a:uFillTx/>
                <a:latin typeface="Verdana"/>
                <a:ea typeface="Verdana"/>
                <a:cs typeface="Verdana"/>
                <a:sym typeface="Verdana"/>
              </a:rPr>
              <a:pPr marL="0" marR="0" lvl="0" indent="0" algn="l" defTabSz="685800" rtl="0" eaLnBrk="1" fontAlgn="auto" latinLnBrk="0" hangingPunct="1">
                <a:lnSpc>
                  <a:spcPct val="100000"/>
                </a:lnSpc>
                <a:spcBef>
                  <a:spcPts val="0"/>
                </a:spcBef>
                <a:spcAft>
                  <a:spcPts val="0"/>
                </a:spcAft>
                <a:buClrTx/>
                <a:buSzPct val="25000"/>
                <a:buFontTx/>
                <a:buNone/>
                <a:tabLst/>
                <a:defRPr/>
              </a:pPr>
              <a:t>‹#›</a:t>
            </a:fld>
            <a:endParaRPr kumimoji="0" lang="en-US" sz="1350" b="0" i="0" u="none" strike="noStrike" kern="0" cap="none" spc="0" normalizeH="0" baseline="0" noProof="0">
              <a:ln>
                <a:noFill/>
              </a:ln>
              <a:solidFill>
                <a:srgbClr val="003399"/>
              </a:solidFill>
              <a:effectLst/>
              <a:uLnTx/>
              <a:uFillTx/>
              <a:latin typeface="Verdana"/>
              <a:ea typeface="Verdana"/>
              <a:cs typeface="Verdana"/>
              <a:sym typeface="Verdana"/>
            </a:endParaRPr>
          </a:p>
        </p:txBody>
      </p:sp>
      <p:sp>
        <p:nvSpPr>
          <p:cNvPr id="17" name="Shape 17"/>
          <p:cNvSpPr/>
          <p:nvPr/>
        </p:nvSpPr>
        <p:spPr>
          <a:xfrm>
            <a:off x="0" y="6324614"/>
            <a:ext cx="9144000" cy="533399"/>
          </a:xfrm>
          <a:prstGeom prst="rect">
            <a:avLst/>
          </a:prstGeom>
          <a:solidFill>
            <a:schemeClr val="lt1"/>
          </a:solidFill>
          <a:ln w="25400" cap="flat" cmpd="sng">
            <a:solidFill>
              <a:schemeClr val="lt1"/>
            </a:solidFill>
            <a:prstDash val="solid"/>
            <a:round/>
            <a:headEnd type="none" w="med" len="med"/>
            <a:tailEnd type="none" w="med" len="med"/>
          </a:ln>
        </p:spPr>
        <p:txBody>
          <a:bodyPr wrap="square" lIns="68456" tIns="34219" rIns="68456" bIns="34219"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35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18" name="Shape 18"/>
          <p:cNvSpPr txBox="1">
            <a:spLocks noGrp="1"/>
          </p:cNvSpPr>
          <p:nvPr>
            <p:ph type="subTitle" idx="1"/>
          </p:nvPr>
        </p:nvSpPr>
        <p:spPr>
          <a:xfrm>
            <a:off x="1371613" y="4343414"/>
            <a:ext cx="6400799" cy="1066799"/>
          </a:xfrm>
          <a:prstGeom prst="rect">
            <a:avLst/>
          </a:prstGeom>
          <a:noFill/>
          <a:ln>
            <a:noFill/>
          </a:ln>
        </p:spPr>
        <p:txBody>
          <a:bodyPr wrap="square" lIns="91425" tIns="91425" rIns="91425" bIns="91425" anchor="t" anchorCtr="0"/>
          <a:lstStyle>
            <a:lvl1pPr marL="0" marR="0" lvl="0" indent="0" algn="ctr" rtl="0">
              <a:lnSpc>
                <a:spcPct val="100000"/>
              </a:lnSpc>
              <a:spcBef>
                <a:spcPts val="270"/>
              </a:spcBef>
              <a:spcAft>
                <a:spcPts val="0"/>
              </a:spcAft>
              <a:buClr>
                <a:srgbClr val="888888"/>
              </a:buClr>
              <a:buFont typeface="Arial"/>
              <a:buNone/>
              <a:defRPr sz="1350" b="0" i="0" u="none" strike="noStrike" cap="none">
                <a:solidFill>
                  <a:srgbClr val="888888"/>
                </a:solidFill>
                <a:latin typeface="Calibri"/>
                <a:ea typeface="Calibri"/>
                <a:cs typeface="Calibri"/>
                <a:sym typeface="Calibri"/>
              </a:defRPr>
            </a:lvl1pPr>
            <a:lvl2pPr marL="342420" marR="0" lvl="1" indent="-9045" algn="ctr" rtl="0">
              <a:lnSpc>
                <a:spcPct val="100000"/>
              </a:lnSpc>
              <a:spcBef>
                <a:spcPts val="420"/>
              </a:spcBef>
              <a:spcAft>
                <a:spcPts val="0"/>
              </a:spcAft>
              <a:buClr>
                <a:srgbClr val="888888"/>
              </a:buClr>
              <a:buFont typeface="Arial"/>
              <a:buNone/>
              <a:defRPr sz="2100" b="0" i="0" u="none" strike="noStrike" cap="none">
                <a:solidFill>
                  <a:srgbClr val="888888"/>
                </a:solidFill>
                <a:latin typeface="Calibri"/>
                <a:ea typeface="Calibri"/>
                <a:cs typeface="Calibri"/>
                <a:sym typeface="Calibri"/>
              </a:defRPr>
            </a:lvl2pPr>
            <a:lvl3pPr marL="684838" marR="0" lvl="2" indent="-8563" algn="ctr" rtl="0">
              <a:lnSpc>
                <a:spcPct val="100000"/>
              </a:lnSpc>
              <a:spcBef>
                <a:spcPts val="360"/>
              </a:spcBef>
              <a:spcAft>
                <a:spcPts val="0"/>
              </a:spcAft>
              <a:buClr>
                <a:srgbClr val="888888"/>
              </a:buClr>
              <a:buFont typeface="Arial"/>
              <a:buNone/>
              <a:defRPr sz="1800" b="0" i="0" u="none" strike="noStrike" cap="none">
                <a:solidFill>
                  <a:srgbClr val="888888"/>
                </a:solidFill>
                <a:latin typeface="Calibri"/>
                <a:ea typeface="Calibri"/>
                <a:cs typeface="Calibri"/>
                <a:sym typeface="Calibri"/>
              </a:defRPr>
            </a:lvl3pPr>
            <a:lvl4pPr marL="1027258" marR="0" lvl="3" indent="-8082" algn="ctr" rtl="0">
              <a:lnSpc>
                <a:spcPct val="100000"/>
              </a:lnSpc>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4pPr>
            <a:lvl5pPr marL="1369676" marR="0" lvl="4" indent="-7601" algn="ctr" rtl="0">
              <a:lnSpc>
                <a:spcPct val="100000"/>
              </a:lnSpc>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5pPr>
            <a:lvl6pPr marL="1712097" marR="0" lvl="5" indent="-7121" algn="ctr" rtl="0">
              <a:lnSpc>
                <a:spcPct val="100000"/>
              </a:lnSpc>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6pPr>
            <a:lvl7pPr marL="2054514" marR="0" lvl="6" indent="-6638" algn="ctr" rtl="0">
              <a:lnSpc>
                <a:spcPct val="100000"/>
              </a:lnSpc>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7pPr>
            <a:lvl8pPr marL="2396935" marR="0" lvl="7" indent="-6160" algn="ctr" rtl="0">
              <a:lnSpc>
                <a:spcPct val="100000"/>
              </a:lnSpc>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8pPr>
            <a:lvl9pPr marL="2739353" marR="0" lvl="8" indent="-5678" algn="ctr" rtl="0">
              <a:lnSpc>
                <a:spcPct val="100000"/>
              </a:lnSpc>
              <a:spcBef>
                <a:spcPts val="300"/>
              </a:spcBef>
              <a:spcAft>
                <a:spcPts val="0"/>
              </a:spcAft>
              <a:buClr>
                <a:srgbClr val="888888"/>
              </a:buClr>
              <a:buFont typeface="Arial"/>
              <a:buNone/>
              <a:defRPr sz="15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50663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17" y="274335"/>
            <a:ext cx="8229599" cy="276999"/>
          </a:xfrm>
          <a:prstGeom prst="rect">
            <a:avLst/>
          </a:prstGeom>
          <a:noFill/>
          <a:ln>
            <a:noFill/>
          </a:ln>
        </p:spPr>
        <p:txBody>
          <a:bodyPr wrap="square" lIns="91425" tIns="91425" rIns="91425" bIns="91425" anchor="t" anchorCtr="0"/>
          <a:lstStyle>
            <a:lvl1pPr marL="0" marR="0" lvl="0" indent="0" algn="l" rtl="0">
              <a:spcBef>
                <a:spcPts val="0"/>
              </a:spcBef>
              <a:buNone/>
              <a:defRPr sz="1350" b="0" i="0" u="none" strike="noStrike" cap="none">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64" name="Shape 64"/>
          <p:cNvSpPr txBox="1">
            <a:spLocks noGrp="1"/>
          </p:cNvSpPr>
          <p:nvPr>
            <p:ph type="body" idx="1"/>
          </p:nvPr>
        </p:nvSpPr>
        <p:spPr>
          <a:xfrm>
            <a:off x="457217" y="1577355"/>
            <a:ext cx="8229599" cy="276999"/>
          </a:xfrm>
          <a:prstGeom prst="rect">
            <a:avLst/>
          </a:prstGeom>
          <a:noFill/>
          <a:ln>
            <a:noFill/>
          </a:ln>
        </p:spPr>
        <p:txBody>
          <a:bodyPr wrap="square" lIns="91425" tIns="91425" rIns="91425" bIns="91425" anchor="t" anchorCtr="0"/>
          <a:lstStyle>
            <a:lvl1pPr marL="0" marR="0" lvl="0" indent="0" algn="l" rtl="0">
              <a:spcBef>
                <a:spcPts val="0"/>
              </a:spcBef>
              <a:buNone/>
              <a:defRPr sz="1350" b="0" i="0" u="none" strike="noStrike" cap="none">
                <a:latin typeface="Calibri"/>
                <a:ea typeface="Calibri"/>
                <a:cs typeface="Calibri"/>
                <a:sym typeface="Calibri"/>
              </a:defRPr>
            </a:lvl1pPr>
            <a:lvl2pPr marL="307214" marR="0" lvl="1" indent="-2414" algn="l" rtl="0">
              <a:spcBef>
                <a:spcPts val="0"/>
              </a:spcBef>
              <a:buNone/>
              <a:defRPr sz="1350" b="0" i="0" u="none" strike="noStrike" cap="none">
                <a:latin typeface="Calibri"/>
                <a:ea typeface="Calibri"/>
                <a:cs typeface="Calibri"/>
                <a:sym typeface="Calibri"/>
              </a:defRPr>
            </a:lvl2pPr>
            <a:lvl3pPr marL="614429" marR="0" lvl="2" indent="-4829" algn="l" rtl="0">
              <a:spcBef>
                <a:spcPts val="0"/>
              </a:spcBef>
              <a:buNone/>
              <a:defRPr sz="1350" b="0" i="0" u="none" strike="noStrike" cap="none">
                <a:latin typeface="Calibri"/>
                <a:ea typeface="Calibri"/>
                <a:cs typeface="Calibri"/>
                <a:sym typeface="Calibri"/>
              </a:defRPr>
            </a:lvl3pPr>
            <a:lvl4pPr marL="921645" marR="0" lvl="3" indent="-7244" algn="l" rtl="0">
              <a:spcBef>
                <a:spcPts val="0"/>
              </a:spcBef>
              <a:buNone/>
              <a:defRPr sz="1350" b="0" i="0" u="none" strike="noStrike" cap="none">
                <a:latin typeface="Calibri"/>
                <a:ea typeface="Calibri"/>
                <a:cs typeface="Calibri"/>
                <a:sym typeface="Calibri"/>
              </a:defRPr>
            </a:lvl4pPr>
            <a:lvl5pPr marL="1228859" marR="0" lvl="4" indent="-134" algn="l" rtl="0">
              <a:spcBef>
                <a:spcPts val="0"/>
              </a:spcBef>
              <a:buNone/>
              <a:defRPr sz="1350" b="0" i="0" u="none" strike="noStrike" cap="none">
                <a:latin typeface="Calibri"/>
                <a:ea typeface="Calibri"/>
                <a:cs typeface="Calibri"/>
                <a:sym typeface="Calibri"/>
              </a:defRPr>
            </a:lvl5pPr>
            <a:lvl6pPr marL="1536076" marR="0" lvl="5" indent="-2551" algn="l" rtl="0">
              <a:spcBef>
                <a:spcPts val="0"/>
              </a:spcBef>
              <a:buNone/>
              <a:defRPr sz="1350" b="0" i="0" u="none" strike="noStrike" cap="none">
                <a:latin typeface="Calibri"/>
                <a:ea typeface="Calibri"/>
                <a:cs typeface="Calibri"/>
                <a:sym typeface="Calibri"/>
              </a:defRPr>
            </a:lvl6pPr>
            <a:lvl7pPr marL="1843291" marR="0" lvl="6" indent="-4965" algn="l" rtl="0">
              <a:spcBef>
                <a:spcPts val="0"/>
              </a:spcBef>
              <a:buNone/>
              <a:defRPr sz="1350" b="0" i="0" u="none" strike="noStrike" cap="none">
                <a:latin typeface="Calibri"/>
                <a:ea typeface="Calibri"/>
                <a:cs typeface="Calibri"/>
                <a:sym typeface="Calibri"/>
              </a:defRPr>
            </a:lvl7pPr>
            <a:lvl8pPr marL="2150506" marR="0" lvl="7" indent="-7381" algn="l" rtl="0">
              <a:spcBef>
                <a:spcPts val="0"/>
              </a:spcBef>
              <a:buNone/>
              <a:defRPr sz="1350" b="0" i="0" u="none" strike="noStrike" cap="none">
                <a:latin typeface="Calibri"/>
                <a:ea typeface="Calibri"/>
                <a:cs typeface="Calibri"/>
                <a:sym typeface="Calibri"/>
              </a:defRPr>
            </a:lvl8pPr>
            <a:lvl9pPr marL="2457720" marR="0" lvl="8" indent="-270" algn="l" rtl="0">
              <a:spcBef>
                <a:spcPts val="0"/>
              </a:spcBef>
              <a:buNone/>
              <a:defRPr sz="1350" b="0" i="0" u="none" strike="noStrike" cap="none">
                <a:latin typeface="Calibri"/>
                <a:ea typeface="Calibri"/>
                <a:cs typeface="Calibri"/>
                <a:sym typeface="Calibri"/>
              </a:defRPr>
            </a:lvl9pPr>
          </a:lstStyle>
          <a:p>
            <a:endParaRPr/>
          </a:p>
        </p:txBody>
      </p:sp>
      <p:sp>
        <p:nvSpPr>
          <p:cNvPr id="65" name="Shape 65"/>
          <p:cNvSpPr txBox="1">
            <a:spLocks noGrp="1"/>
          </p:cNvSpPr>
          <p:nvPr>
            <p:ph type="ftr" idx="11"/>
          </p:nvPr>
        </p:nvSpPr>
        <p:spPr>
          <a:xfrm>
            <a:off x="3108977" y="6377945"/>
            <a:ext cx="2926079" cy="276999"/>
          </a:xfrm>
          <a:prstGeom prst="rect">
            <a:avLst/>
          </a:prstGeom>
          <a:noFill/>
          <a:ln>
            <a:noFill/>
          </a:ln>
        </p:spPr>
        <p:txBody>
          <a:bodyPr wrap="square" lIns="91425" tIns="91425" rIns="91425" bIns="91425" anchor="t" anchorCtr="0"/>
          <a:lstStyle>
            <a:lvl1pPr marL="0" marR="0" lvl="0" indent="0" algn="ctr" rtl="0">
              <a:spcBef>
                <a:spcPts val="0"/>
              </a:spcBef>
              <a:buNone/>
              <a:defRPr sz="1350" b="0" i="0" u="none" strike="noStrike" cap="none">
                <a:solidFill>
                  <a:srgbClr val="888888"/>
                </a:solidFill>
                <a:latin typeface="Calibri"/>
                <a:ea typeface="Calibri"/>
                <a:cs typeface="Calibri"/>
                <a:sym typeface="Calibri"/>
              </a:defRPr>
            </a:lvl1pPr>
            <a:lvl2pPr marL="342420" marR="0" lvl="1" indent="-9045" algn="l" rtl="0">
              <a:spcBef>
                <a:spcPts val="0"/>
              </a:spcBef>
              <a:buNone/>
              <a:defRPr sz="1350" b="0" i="0" u="none" strike="noStrike" cap="none">
                <a:solidFill>
                  <a:schemeClr val="dk1"/>
                </a:solidFill>
                <a:latin typeface="Calibri"/>
                <a:ea typeface="Calibri"/>
                <a:cs typeface="Calibri"/>
                <a:sym typeface="Calibri"/>
              </a:defRPr>
            </a:lvl2pPr>
            <a:lvl3pPr marL="684838" marR="0" lvl="2" indent="-8563" algn="l" rtl="0">
              <a:spcBef>
                <a:spcPts val="0"/>
              </a:spcBef>
              <a:buNone/>
              <a:defRPr sz="1350" b="0" i="0" u="none" strike="noStrike" cap="none">
                <a:solidFill>
                  <a:schemeClr val="dk1"/>
                </a:solidFill>
                <a:latin typeface="Calibri"/>
                <a:ea typeface="Calibri"/>
                <a:cs typeface="Calibri"/>
                <a:sym typeface="Calibri"/>
              </a:defRPr>
            </a:lvl3pPr>
            <a:lvl4pPr marL="1027258" marR="0" lvl="3" indent="-8082" algn="l" rtl="0">
              <a:spcBef>
                <a:spcPts val="0"/>
              </a:spcBef>
              <a:buNone/>
              <a:defRPr sz="1350" b="0" i="0" u="none" strike="noStrike" cap="none">
                <a:solidFill>
                  <a:schemeClr val="dk1"/>
                </a:solidFill>
                <a:latin typeface="Calibri"/>
                <a:ea typeface="Calibri"/>
                <a:cs typeface="Calibri"/>
                <a:sym typeface="Calibri"/>
              </a:defRPr>
            </a:lvl4pPr>
            <a:lvl5pPr marL="1369676" marR="0" lvl="4" indent="-7601" algn="l" rtl="0">
              <a:spcBef>
                <a:spcPts val="0"/>
              </a:spcBef>
              <a:buNone/>
              <a:defRPr sz="1350" b="0" i="0" u="none" strike="noStrike" cap="none">
                <a:solidFill>
                  <a:schemeClr val="dk1"/>
                </a:solidFill>
                <a:latin typeface="Calibri"/>
                <a:ea typeface="Calibri"/>
                <a:cs typeface="Calibri"/>
                <a:sym typeface="Calibri"/>
              </a:defRPr>
            </a:lvl5pPr>
            <a:lvl6pPr marL="1712097" marR="0" lvl="5" indent="-7121" algn="l" rtl="0">
              <a:spcBef>
                <a:spcPts val="0"/>
              </a:spcBef>
              <a:buNone/>
              <a:defRPr sz="1350" b="0" i="0" u="none" strike="noStrike" cap="none">
                <a:solidFill>
                  <a:schemeClr val="dk1"/>
                </a:solidFill>
                <a:latin typeface="Calibri"/>
                <a:ea typeface="Calibri"/>
                <a:cs typeface="Calibri"/>
                <a:sym typeface="Calibri"/>
              </a:defRPr>
            </a:lvl6pPr>
            <a:lvl7pPr marL="2054514" marR="0" lvl="6" indent="-6638" algn="l" rtl="0">
              <a:spcBef>
                <a:spcPts val="0"/>
              </a:spcBef>
              <a:buNone/>
              <a:defRPr sz="1350" b="0" i="0" u="none" strike="noStrike" cap="none">
                <a:solidFill>
                  <a:schemeClr val="dk1"/>
                </a:solidFill>
                <a:latin typeface="Calibri"/>
                <a:ea typeface="Calibri"/>
                <a:cs typeface="Calibri"/>
                <a:sym typeface="Calibri"/>
              </a:defRPr>
            </a:lvl7pPr>
            <a:lvl8pPr marL="2396935" marR="0" lvl="7" indent="-6160" algn="l" rtl="0">
              <a:spcBef>
                <a:spcPts val="0"/>
              </a:spcBef>
              <a:buNone/>
              <a:defRPr sz="1350" b="0" i="0" u="none" strike="noStrike" cap="none">
                <a:solidFill>
                  <a:schemeClr val="dk1"/>
                </a:solidFill>
                <a:latin typeface="Calibri"/>
                <a:ea typeface="Calibri"/>
                <a:cs typeface="Calibri"/>
                <a:sym typeface="Calibri"/>
              </a:defRPr>
            </a:lvl8pPr>
            <a:lvl9pPr marL="2739353" marR="0" lvl="8" indent="-5678" algn="l" rtl="0">
              <a:spcBef>
                <a:spcPts val="0"/>
              </a:spcBef>
              <a:buNone/>
              <a:defRPr sz="1350" b="0" i="0" u="none" strike="noStrike" cap="none">
                <a:solidFill>
                  <a:schemeClr val="dk1"/>
                </a:solidFill>
                <a:latin typeface="Calibri"/>
                <a:ea typeface="Calibri"/>
                <a:cs typeface="Calibri"/>
                <a:sym typeface="Calibri"/>
              </a:defRPr>
            </a:lvl9pPr>
          </a:lstStyle>
          <a:p>
            <a:pPr defTabSz="685800"/>
            <a:endParaRPr lang="en-US"/>
          </a:p>
        </p:txBody>
      </p:sp>
      <p:sp>
        <p:nvSpPr>
          <p:cNvPr id="66" name="Shape 66"/>
          <p:cNvSpPr txBox="1">
            <a:spLocks noGrp="1"/>
          </p:cNvSpPr>
          <p:nvPr>
            <p:ph type="dt" idx="10"/>
          </p:nvPr>
        </p:nvSpPr>
        <p:spPr>
          <a:xfrm>
            <a:off x="457200" y="6377945"/>
            <a:ext cx="2103120" cy="276999"/>
          </a:xfrm>
          <a:prstGeom prst="rect">
            <a:avLst/>
          </a:prstGeom>
          <a:noFill/>
          <a:ln>
            <a:noFill/>
          </a:ln>
        </p:spPr>
        <p:txBody>
          <a:bodyPr wrap="square" lIns="91425" tIns="91425" rIns="91425" bIns="91425" anchor="t" anchorCtr="0"/>
          <a:lstStyle>
            <a:lvl1pPr marL="0" marR="0" lvl="0" indent="0" algn="l" rtl="0">
              <a:spcBef>
                <a:spcPts val="0"/>
              </a:spcBef>
              <a:buNone/>
              <a:defRPr sz="1350" b="0" i="0" u="none" strike="noStrike" cap="none">
                <a:solidFill>
                  <a:srgbClr val="888888"/>
                </a:solidFill>
                <a:latin typeface="Calibri"/>
                <a:ea typeface="Calibri"/>
                <a:cs typeface="Calibri"/>
                <a:sym typeface="Calibri"/>
              </a:defRPr>
            </a:lvl1pPr>
            <a:lvl2pPr marL="342420" marR="0" lvl="1" indent="-9045" algn="l" rtl="0">
              <a:spcBef>
                <a:spcPts val="0"/>
              </a:spcBef>
              <a:buNone/>
              <a:defRPr sz="1350" b="0" i="0" u="none" strike="noStrike" cap="none">
                <a:solidFill>
                  <a:schemeClr val="dk1"/>
                </a:solidFill>
                <a:latin typeface="Calibri"/>
                <a:ea typeface="Calibri"/>
                <a:cs typeface="Calibri"/>
                <a:sym typeface="Calibri"/>
              </a:defRPr>
            </a:lvl2pPr>
            <a:lvl3pPr marL="684838" marR="0" lvl="2" indent="-8563" algn="l" rtl="0">
              <a:spcBef>
                <a:spcPts val="0"/>
              </a:spcBef>
              <a:buNone/>
              <a:defRPr sz="1350" b="0" i="0" u="none" strike="noStrike" cap="none">
                <a:solidFill>
                  <a:schemeClr val="dk1"/>
                </a:solidFill>
                <a:latin typeface="Calibri"/>
                <a:ea typeface="Calibri"/>
                <a:cs typeface="Calibri"/>
                <a:sym typeface="Calibri"/>
              </a:defRPr>
            </a:lvl3pPr>
            <a:lvl4pPr marL="1027258" marR="0" lvl="3" indent="-8082" algn="l" rtl="0">
              <a:spcBef>
                <a:spcPts val="0"/>
              </a:spcBef>
              <a:buNone/>
              <a:defRPr sz="1350" b="0" i="0" u="none" strike="noStrike" cap="none">
                <a:solidFill>
                  <a:schemeClr val="dk1"/>
                </a:solidFill>
                <a:latin typeface="Calibri"/>
                <a:ea typeface="Calibri"/>
                <a:cs typeface="Calibri"/>
                <a:sym typeface="Calibri"/>
              </a:defRPr>
            </a:lvl4pPr>
            <a:lvl5pPr marL="1369676" marR="0" lvl="4" indent="-7601" algn="l" rtl="0">
              <a:spcBef>
                <a:spcPts val="0"/>
              </a:spcBef>
              <a:buNone/>
              <a:defRPr sz="1350" b="0" i="0" u="none" strike="noStrike" cap="none">
                <a:solidFill>
                  <a:schemeClr val="dk1"/>
                </a:solidFill>
                <a:latin typeface="Calibri"/>
                <a:ea typeface="Calibri"/>
                <a:cs typeface="Calibri"/>
                <a:sym typeface="Calibri"/>
              </a:defRPr>
            </a:lvl5pPr>
            <a:lvl6pPr marL="1712097" marR="0" lvl="5" indent="-7121" algn="l" rtl="0">
              <a:spcBef>
                <a:spcPts val="0"/>
              </a:spcBef>
              <a:buNone/>
              <a:defRPr sz="1350" b="0" i="0" u="none" strike="noStrike" cap="none">
                <a:solidFill>
                  <a:schemeClr val="dk1"/>
                </a:solidFill>
                <a:latin typeface="Calibri"/>
                <a:ea typeface="Calibri"/>
                <a:cs typeface="Calibri"/>
                <a:sym typeface="Calibri"/>
              </a:defRPr>
            </a:lvl6pPr>
            <a:lvl7pPr marL="2054514" marR="0" lvl="6" indent="-6638" algn="l" rtl="0">
              <a:spcBef>
                <a:spcPts val="0"/>
              </a:spcBef>
              <a:buNone/>
              <a:defRPr sz="1350" b="0" i="0" u="none" strike="noStrike" cap="none">
                <a:solidFill>
                  <a:schemeClr val="dk1"/>
                </a:solidFill>
                <a:latin typeface="Calibri"/>
                <a:ea typeface="Calibri"/>
                <a:cs typeface="Calibri"/>
                <a:sym typeface="Calibri"/>
              </a:defRPr>
            </a:lvl7pPr>
            <a:lvl8pPr marL="2396935" marR="0" lvl="7" indent="-6160" algn="l" rtl="0">
              <a:spcBef>
                <a:spcPts val="0"/>
              </a:spcBef>
              <a:buNone/>
              <a:defRPr sz="1350" b="0" i="0" u="none" strike="noStrike" cap="none">
                <a:solidFill>
                  <a:schemeClr val="dk1"/>
                </a:solidFill>
                <a:latin typeface="Calibri"/>
                <a:ea typeface="Calibri"/>
                <a:cs typeface="Calibri"/>
                <a:sym typeface="Calibri"/>
              </a:defRPr>
            </a:lvl8pPr>
            <a:lvl9pPr marL="2739353" marR="0" lvl="8" indent="-5678" algn="l" rtl="0">
              <a:spcBef>
                <a:spcPts val="0"/>
              </a:spcBef>
              <a:buNone/>
              <a:defRPr sz="1350" b="0" i="0" u="none" strike="noStrike" cap="none">
                <a:solidFill>
                  <a:schemeClr val="dk1"/>
                </a:solidFill>
                <a:latin typeface="Calibri"/>
                <a:ea typeface="Calibri"/>
                <a:cs typeface="Calibri"/>
                <a:sym typeface="Calibri"/>
              </a:defRPr>
            </a:lvl9pPr>
          </a:lstStyle>
          <a:p>
            <a:pPr defTabSz="685800"/>
            <a:endParaRPr lang="en-US"/>
          </a:p>
        </p:txBody>
      </p:sp>
      <p:sp>
        <p:nvSpPr>
          <p:cNvPr id="67" name="Shape 67"/>
          <p:cNvSpPr txBox="1">
            <a:spLocks noGrp="1"/>
          </p:cNvSpPr>
          <p:nvPr>
            <p:ph type="sldNum" idx="12"/>
          </p:nvPr>
        </p:nvSpPr>
        <p:spPr>
          <a:xfrm>
            <a:off x="6583680" y="6377945"/>
            <a:ext cx="2103120" cy="276999"/>
          </a:xfrm>
          <a:prstGeom prst="rect">
            <a:avLst/>
          </a:prstGeom>
          <a:noFill/>
          <a:ln>
            <a:noFill/>
          </a:ln>
        </p:spPr>
        <p:txBody>
          <a:bodyPr wrap="square" lIns="0" tIns="0" rIns="0" bIns="0" anchor="t" anchorCtr="0">
            <a:noAutofit/>
          </a:bodyPr>
          <a:lstStyle/>
          <a:p>
            <a:pPr algn="r" defTabSz="685800">
              <a:buSzPct val="25000"/>
            </a:pPr>
            <a:fld id="{00000000-1234-1234-1234-123412341234}" type="slidenum">
              <a:rPr lang="en-US" sz="1350" smtClean="0">
                <a:solidFill>
                  <a:srgbClr val="888888"/>
                </a:solidFill>
                <a:latin typeface="Calibri"/>
                <a:ea typeface="Calibri"/>
                <a:cs typeface="Calibri"/>
                <a:sym typeface="Calibri"/>
              </a:rPr>
              <a:pPr algn="r" defTabSz="685800">
                <a:buSzPct val="25000"/>
              </a:pPr>
              <a:t>‹#›</a:t>
            </a:fld>
            <a:endParaRPr lang="en-US" sz="135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61527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2D1E5F-D687-4CED-AF53-2B79E101A10E}" type="datetimeFigureOut">
              <a:rPr lang="en-US" smtClean="0"/>
              <a:t>12/6/2017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1342169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2D1E5F-D687-4CED-AF53-2B79E101A10E}" type="datetimeFigureOut">
              <a:rPr lang="en-US" smtClean="0"/>
              <a:t>12/6/2017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3428621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D1E5F-D687-4CED-AF53-2B79E101A10E}" type="datetimeFigureOut">
              <a:rPr lang="en-US" smtClean="0"/>
              <a:t>12/6/2017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2664349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2D1E5F-D687-4CED-AF53-2B79E101A10E}"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3844564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2D1E5F-D687-4CED-AF53-2B79E101A10E}"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A88E1E-EBD7-4EF7-9CCD-F1AC62635410}" type="slidenum">
              <a:rPr lang="en-US" smtClean="0"/>
              <a:t>‹#›</a:t>
            </a:fld>
            <a:endParaRPr lang="en-US"/>
          </a:p>
        </p:txBody>
      </p:sp>
    </p:spTree>
    <p:extLst>
      <p:ext uri="{BB962C8B-B14F-4D97-AF65-F5344CB8AC3E}">
        <p14:creationId xmlns:p14="http://schemas.microsoft.com/office/powerpoint/2010/main" val="3099868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D1E5F-D687-4CED-AF53-2B79E101A10E}" type="datetimeFigureOut">
              <a:rPr lang="en-US" smtClean="0"/>
              <a:t>12/6/2017</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A88E1E-EBD7-4EF7-9CCD-F1AC62635410}" type="slidenum">
              <a:rPr lang="en-US" smtClean="0"/>
              <a:t>‹#›</a:t>
            </a:fld>
            <a:endParaRPr lang="en-US"/>
          </a:p>
        </p:txBody>
      </p:sp>
    </p:spTree>
    <p:extLst>
      <p:ext uri="{BB962C8B-B14F-4D97-AF65-F5344CB8AC3E}">
        <p14:creationId xmlns:p14="http://schemas.microsoft.com/office/powerpoint/2010/main" val="83955356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44B3C-2886-459E-88C3-7ABA5EA37CC9}" type="datetimeFigureOut">
              <a:rPr lang="en-US" smtClean="0"/>
              <a:t>12/6/2017</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60BDA4-7A61-405B-A68C-937FBCD60C39}" type="slidenum">
              <a:rPr lang="en-US" smtClean="0"/>
              <a:t>‹#›</a:t>
            </a:fld>
            <a:endParaRPr lang="en-US"/>
          </a:p>
        </p:txBody>
      </p:sp>
    </p:spTree>
    <p:extLst>
      <p:ext uri="{BB962C8B-B14F-4D97-AF65-F5344CB8AC3E}">
        <p14:creationId xmlns:p14="http://schemas.microsoft.com/office/powerpoint/2010/main" val="112497528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alphaModFix amt="46000"/>
            <a:lum/>
          </a:blip>
          <a:srcRect/>
          <a:tile tx="0" ty="0" sx="100000" sy="100000" flip="none" algn="tl"/>
        </a:blipFill>
        <a:effectLst/>
      </p:bgPr>
    </p:bg>
    <p:spTree>
      <p:nvGrpSpPr>
        <p:cNvPr id="1" name=""/>
        <p:cNvGrpSpPr/>
        <p:nvPr/>
      </p:nvGrpSpPr>
      <p:grpSpPr>
        <a:xfrm>
          <a:off x="0" y="0"/>
          <a:ext cx="0" cy="0"/>
          <a:chOff x="0" y="0"/>
          <a:chExt cx="0" cy="0"/>
        </a:xfrm>
      </p:grpSpPr>
      <p:sp>
        <p:nvSpPr>
          <p:cNvPr id="10" name="Rectangle 9"/>
          <p:cNvSpPr/>
          <p:nvPr userDrawn="1"/>
        </p:nvSpPr>
        <p:spPr>
          <a:xfrm>
            <a:off x="8119366" y="283713"/>
            <a:ext cx="637724" cy="6336157"/>
          </a:xfrm>
          <a:prstGeom prst="rect">
            <a:avLst/>
          </a:prstGeom>
          <a:solidFill>
            <a:schemeClr val="tx1">
              <a:lumMod val="85000"/>
            </a:schemeClr>
          </a:solidFill>
          <a:ln w="3175">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sp>
        <p:nvSpPr>
          <p:cNvPr id="3" name="Rectangle 2"/>
          <p:cNvSpPr/>
          <p:nvPr userDrawn="1"/>
        </p:nvSpPr>
        <p:spPr>
          <a:xfrm>
            <a:off x="120219" y="147939"/>
            <a:ext cx="8879158" cy="6607707"/>
          </a:xfrm>
          <a:prstGeom prst="rect">
            <a:avLst/>
          </a:prstGeom>
          <a:solidFill>
            <a:schemeClr val="tx1">
              <a:lumMod val="50000"/>
            </a:schemeClr>
          </a:solidFill>
          <a:ln>
            <a:solidFill>
              <a:schemeClr val="tx1">
                <a:lumMod val="50000"/>
              </a:schemeClr>
            </a:solidFill>
          </a:ln>
          <a:scene3d>
            <a:camera prst="orthographicFront"/>
            <a:lightRig rig="threePt" dir="t"/>
          </a:scene3d>
          <a:sp3d extrusionH="152400" contourW="146050" prstMaterial="softEdge">
            <a:bevelB/>
            <a:extrusionClr>
              <a:schemeClr val="bg1"/>
            </a:extrusionClr>
            <a:contourClr>
              <a:schemeClr val="bg1">
                <a:lumMod val="75000"/>
                <a:lumOff val="25000"/>
              </a:schemeClr>
            </a:contourClr>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Rectangle 10"/>
          <p:cNvSpPr/>
          <p:nvPr userDrawn="1"/>
        </p:nvSpPr>
        <p:spPr>
          <a:xfrm>
            <a:off x="205997" y="359620"/>
            <a:ext cx="8326771" cy="6260250"/>
          </a:xfrm>
          <a:prstGeom prst="rect">
            <a:avLst/>
          </a:prstGeom>
          <a:solidFill>
            <a:schemeClr val="tx1"/>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013" b="0" i="0" u="none" strike="noStrike" kern="0" cap="none" spc="0" normalizeH="0" baseline="0" noProof="0">
              <a:ln>
                <a:noFill/>
              </a:ln>
              <a:solidFill>
                <a:sysClr val="windowText" lastClr="000000"/>
              </a:solidFill>
              <a:effectLst/>
              <a:uLnTx/>
              <a:uFillTx/>
            </a:endParaRPr>
          </a:p>
        </p:txBody>
      </p:sp>
      <p:grpSp>
        <p:nvGrpSpPr>
          <p:cNvPr id="5" name="Group 4"/>
          <p:cNvGrpSpPr/>
          <p:nvPr userDrawn="1"/>
        </p:nvGrpSpPr>
        <p:grpSpPr>
          <a:xfrm>
            <a:off x="109587" y="414298"/>
            <a:ext cx="303154" cy="232021"/>
            <a:chOff x="126526" y="1446631"/>
            <a:chExt cx="404205" cy="232021"/>
          </a:xfrm>
        </p:grpSpPr>
        <p:sp>
          <p:nvSpPr>
            <p:cNvPr id="33" name="Flowchart: Terminator 32"/>
            <p:cNvSpPr/>
            <p:nvPr userDrawn="1"/>
          </p:nvSpPr>
          <p:spPr>
            <a:xfrm>
              <a:off x="310817" y="1489040"/>
              <a:ext cx="219914" cy="173678"/>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endParaRPr>
            </a:p>
          </p:txBody>
        </p:sp>
        <p:sp>
          <p:nvSpPr>
            <p:cNvPr id="34" name="Minus 33"/>
            <p:cNvSpPr/>
            <p:nvPr userDrawn="1"/>
          </p:nvSpPr>
          <p:spPr>
            <a:xfrm>
              <a:off x="126526" y="1446631"/>
              <a:ext cx="330739" cy="232021"/>
            </a:xfrm>
            <a:prstGeom prst="mathMinus">
              <a:avLst/>
            </a:prstGeom>
            <a:solidFill>
              <a:schemeClr val="tx1">
                <a:lumMod val="65000"/>
                <a:alpha val="99000"/>
              </a:schemeClr>
            </a:solidFill>
            <a:ln cap="rnd" cmpd="dbl">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grpSp>
      <p:grpSp>
        <p:nvGrpSpPr>
          <p:cNvPr id="48" name="Group 47"/>
          <p:cNvGrpSpPr/>
          <p:nvPr userDrawn="1"/>
        </p:nvGrpSpPr>
        <p:grpSpPr>
          <a:xfrm>
            <a:off x="81969" y="6227959"/>
            <a:ext cx="303154" cy="232021"/>
            <a:chOff x="126526" y="1446631"/>
            <a:chExt cx="404205" cy="232021"/>
          </a:xfrm>
        </p:grpSpPr>
        <p:sp>
          <p:nvSpPr>
            <p:cNvPr id="49" name="Flowchart: Terminator 48"/>
            <p:cNvSpPr/>
            <p:nvPr userDrawn="1"/>
          </p:nvSpPr>
          <p:spPr>
            <a:xfrm>
              <a:off x="310817" y="1489040"/>
              <a:ext cx="219914" cy="173678"/>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endParaRPr>
            </a:p>
          </p:txBody>
        </p:sp>
        <p:sp>
          <p:nvSpPr>
            <p:cNvPr id="50" name="Minus 49"/>
            <p:cNvSpPr/>
            <p:nvPr userDrawn="1"/>
          </p:nvSpPr>
          <p:spPr>
            <a:xfrm>
              <a:off x="126526" y="1446631"/>
              <a:ext cx="330739" cy="232021"/>
            </a:xfrm>
            <a:prstGeom prst="mathMinus">
              <a:avLst/>
            </a:prstGeom>
            <a:solidFill>
              <a:schemeClr val="tx1">
                <a:lumMod val="65000"/>
                <a:alpha val="99000"/>
              </a:schemeClr>
            </a:solidFill>
            <a:ln cap="rnd" cmpd="dbl">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endParaRPr>
            </a:p>
          </p:txBody>
        </p:sp>
      </p:grpSp>
      <p:grpSp>
        <p:nvGrpSpPr>
          <p:cNvPr id="51" name="Group 50"/>
          <p:cNvGrpSpPr/>
          <p:nvPr userDrawn="1"/>
        </p:nvGrpSpPr>
        <p:grpSpPr>
          <a:xfrm>
            <a:off x="123039" y="1067687"/>
            <a:ext cx="303154" cy="232021"/>
            <a:chOff x="126526" y="1446631"/>
            <a:chExt cx="404205" cy="232021"/>
          </a:xfrm>
        </p:grpSpPr>
        <p:sp>
          <p:nvSpPr>
            <p:cNvPr id="52" name="Flowchart: Terminator 51"/>
            <p:cNvSpPr/>
            <p:nvPr userDrawn="1"/>
          </p:nvSpPr>
          <p:spPr>
            <a:xfrm>
              <a:off x="310817" y="1489040"/>
              <a:ext cx="219914" cy="173678"/>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endParaRPr>
            </a:p>
          </p:txBody>
        </p:sp>
        <p:sp>
          <p:nvSpPr>
            <p:cNvPr id="53" name="Minus 52"/>
            <p:cNvSpPr/>
            <p:nvPr userDrawn="1"/>
          </p:nvSpPr>
          <p:spPr>
            <a:xfrm>
              <a:off x="126526" y="1446631"/>
              <a:ext cx="330739" cy="232021"/>
            </a:xfrm>
            <a:prstGeom prst="mathMinus">
              <a:avLst/>
            </a:prstGeom>
            <a:solidFill>
              <a:schemeClr val="tx1">
                <a:lumMod val="65000"/>
                <a:alpha val="99000"/>
              </a:schemeClr>
            </a:solidFill>
            <a:ln cap="rnd" cmpd="dbl">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grpSp>
      <p:grpSp>
        <p:nvGrpSpPr>
          <p:cNvPr id="54" name="Group 53"/>
          <p:cNvGrpSpPr/>
          <p:nvPr userDrawn="1"/>
        </p:nvGrpSpPr>
        <p:grpSpPr>
          <a:xfrm>
            <a:off x="95489" y="1665178"/>
            <a:ext cx="303154" cy="232021"/>
            <a:chOff x="126526" y="1446631"/>
            <a:chExt cx="404205" cy="232021"/>
          </a:xfrm>
        </p:grpSpPr>
        <p:sp>
          <p:nvSpPr>
            <p:cNvPr id="55" name="Flowchart: Terminator 54"/>
            <p:cNvSpPr/>
            <p:nvPr userDrawn="1"/>
          </p:nvSpPr>
          <p:spPr>
            <a:xfrm>
              <a:off x="310817" y="1489040"/>
              <a:ext cx="219914" cy="173678"/>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endParaRPr>
            </a:p>
          </p:txBody>
        </p:sp>
        <p:sp>
          <p:nvSpPr>
            <p:cNvPr id="56" name="Minus 55"/>
            <p:cNvSpPr/>
            <p:nvPr userDrawn="1"/>
          </p:nvSpPr>
          <p:spPr>
            <a:xfrm>
              <a:off x="126526" y="1446631"/>
              <a:ext cx="330739" cy="232021"/>
            </a:xfrm>
            <a:prstGeom prst="mathMinus">
              <a:avLst/>
            </a:prstGeom>
            <a:solidFill>
              <a:schemeClr val="tx1">
                <a:lumMod val="65000"/>
                <a:alpha val="99000"/>
              </a:schemeClr>
            </a:solidFill>
            <a:ln cap="rnd" cmpd="dbl">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grpSp>
      <p:grpSp>
        <p:nvGrpSpPr>
          <p:cNvPr id="57" name="Group 56"/>
          <p:cNvGrpSpPr/>
          <p:nvPr userDrawn="1"/>
        </p:nvGrpSpPr>
        <p:grpSpPr>
          <a:xfrm>
            <a:off x="101652" y="2262681"/>
            <a:ext cx="303154" cy="232021"/>
            <a:chOff x="126526" y="1446631"/>
            <a:chExt cx="404205" cy="232021"/>
          </a:xfrm>
        </p:grpSpPr>
        <p:sp>
          <p:nvSpPr>
            <p:cNvPr id="58" name="Flowchart: Terminator 57"/>
            <p:cNvSpPr/>
            <p:nvPr userDrawn="1"/>
          </p:nvSpPr>
          <p:spPr>
            <a:xfrm>
              <a:off x="310817" y="1489040"/>
              <a:ext cx="219914" cy="173678"/>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endParaRPr>
            </a:p>
          </p:txBody>
        </p:sp>
        <p:sp>
          <p:nvSpPr>
            <p:cNvPr id="59" name="Minus 58"/>
            <p:cNvSpPr/>
            <p:nvPr userDrawn="1"/>
          </p:nvSpPr>
          <p:spPr>
            <a:xfrm>
              <a:off x="126526" y="1446631"/>
              <a:ext cx="330739" cy="232021"/>
            </a:xfrm>
            <a:prstGeom prst="mathMinus">
              <a:avLst/>
            </a:prstGeom>
            <a:solidFill>
              <a:schemeClr val="tx1">
                <a:lumMod val="65000"/>
                <a:alpha val="99000"/>
              </a:schemeClr>
            </a:solidFill>
            <a:ln cap="rnd" cmpd="dbl">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grpSp>
      <p:grpSp>
        <p:nvGrpSpPr>
          <p:cNvPr id="60" name="Group 59"/>
          <p:cNvGrpSpPr/>
          <p:nvPr userDrawn="1"/>
        </p:nvGrpSpPr>
        <p:grpSpPr>
          <a:xfrm>
            <a:off x="95328" y="4884192"/>
            <a:ext cx="303154" cy="232021"/>
            <a:chOff x="126526" y="1446631"/>
            <a:chExt cx="404205" cy="232021"/>
          </a:xfrm>
        </p:grpSpPr>
        <p:sp>
          <p:nvSpPr>
            <p:cNvPr id="61" name="Flowchart: Terminator 60"/>
            <p:cNvSpPr/>
            <p:nvPr userDrawn="1"/>
          </p:nvSpPr>
          <p:spPr>
            <a:xfrm>
              <a:off x="310817" y="1489040"/>
              <a:ext cx="219914" cy="173678"/>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endParaRPr>
            </a:p>
          </p:txBody>
        </p:sp>
        <p:sp>
          <p:nvSpPr>
            <p:cNvPr id="62" name="Minus 61"/>
            <p:cNvSpPr/>
            <p:nvPr userDrawn="1"/>
          </p:nvSpPr>
          <p:spPr>
            <a:xfrm>
              <a:off x="126526" y="1446631"/>
              <a:ext cx="330739" cy="232021"/>
            </a:xfrm>
            <a:prstGeom prst="mathMinus">
              <a:avLst/>
            </a:prstGeom>
            <a:solidFill>
              <a:schemeClr val="tx1">
                <a:lumMod val="65000"/>
                <a:alpha val="99000"/>
              </a:schemeClr>
            </a:solidFill>
            <a:ln cap="rnd" cmpd="dbl">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grpSp>
      <p:grpSp>
        <p:nvGrpSpPr>
          <p:cNvPr id="63" name="Group 62"/>
          <p:cNvGrpSpPr/>
          <p:nvPr userDrawn="1"/>
        </p:nvGrpSpPr>
        <p:grpSpPr>
          <a:xfrm>
            <a:off x="101652" y="2917845"/>
            <a:ext cx="303154" cy="232021"/>
            <a:chOff x="126526" y="1446631"/>
            <a:chExt cx="404205" cy="232021"/>
          </a:xfrm>
        </p:grpSpPr>
        <p:sp>
          <p:nvSpPr>
            <p:cNvPr id="64" name="Flowchart: Terminator 63"/>
            <p:cNvSpPr/>
            <p:nvPr userDrawn="1"/>
          </p:nvSpPr>
          <p:spPr>
            <a:xfrm>
              <a:off x="310817" y="1489040"/>
              <a:ext cx="219914" cy="173678"/>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endParaRPr>
            </a:p>
          </p:txBody>
        </p:sp>
        <p:sp>
          <p:nvSpPr>
            <p:cNvPr id="65" name="Minus 64"/>
            <p:cNvSpPr/>
            <p:nvPr userDrawn="1"/>
          </p:nvSpPr>
          <p:spPr>
            <a:xfrm>
              <a:off x="126526" y="1446631"/>
              <a:ext cx="330739" cy="232021"/>
            </a:xfrm>
            <a:prstGeom prst="mathMinus">
              <a:avLst/>
            </a:prstGeom>
            <a:solidFill>
              <a:schemeClr val="tx1">
                <a:lumMod val="65000"/>
                <a:alpha val="99000"/>
              </a:schemeClr>
            </a:solidFill>
            <a:ln cap="rnd" cmpd="dbl">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grpSp>
      <p:grpSp>
        <p:nvGrpSpPr>
          <p:cNvPr id="66" name="Group 65"/>
          <p:cNvGrpSpPr/>
          <p:nvPr userDrawn="1"/>
        </p:nvGrpSpPr>
        <p:grpSpPr>
          <a:xfrm>
            <a:off x="101652" y="3555160"/>
            <a:ext cx="303154" cy="232021"/>
            <a:chOff x="126526" y="1446631"/>
            <a:chExt cx="404205" cy="232021"/>
          </a:xfrm>
        </p:grpSpPr>
        <p:sp>
          <p:nvSpPr>
            <p:cNvPr id="67" name="Flowchart: Terminator 66"/>
            <p:cNvSpPr/>
            <p:nvPr userDrawn="1"/>
          </p:nvSpPr>
          <p:spPr>
            <a:xfrm>
              <a:off x="310817" y="1489040"/>
              <a:ext cx="219914" cy="173678"/>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endParaRPr>
            </a:p>
          </p:txBody>
        </p:sp>
        <p:sp>
          <p:nvSpPr>
            <p:cNvPr id="68" name="Minus 67"/>
            <p:cNvSpPr/>
            <p:nvPr userDrawn="1"/>
          </p:nvSpPr>
          <p:spPr>
            <a:xfrm>
              <a:off x="126526" y="1446631"/>
              <a:ext cx="330739" cy="232021"/>
            </a:xfrm>
            <a:prstGeom prst="mathMinus">
              <a:avLst/>
            </a:prstGeom>
            <a:solidFill>
              <a:schemeClr val="tx1">
                <a:lumMod val="65000"/>
                <a:alpha val="99000"/>
              </a:schemeClr>
            </a:solidFill>
            <a:ln cap="rnd" cmpd="dbl">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grpSp>
      <p:grpSp>
        <p:nvGrpSpPr>
          <p:cNvPr id="69" name="Group 68"/>
          <p:cNvGrpSpPr/>
          <p:nvPr userDrawn="1"/>
        </p:nvGrpSpPr>
        <p:grpSpPr>
          <a:xfrm>
            <a:off x="101652" y="4163327"/>
            <a:ext cx="303154" cy="232021"/>
            <a:chOff x="126526" y="1446631"/>
            <a:chExt cx="404205" cy="232021"/>
          </a:xfrm>
        </p:grpSpPr>
        <p:sp>
          <p:nvSpPr>
            <p:cNvPr id="70" name="Flowchart: Terminator 69"/>
            <p:cNvSpPr/>
            <p:nvPr userDrawn="1"/>
          </p:nvSpPr>
          <p:spPr>
            <a:xfrm>
              <a:off x="310817" y="1489040"/>
              <a:ext cx="219914" cy="173678"/>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endParaRPr>
            </a:p>
          </p:txBody>
        </p:sp>
        <p:sp>
          <p:nvSpPr>
            <p:cNvPr id="71" name="Minus 70"/>
            <p:cNvSpPr/>
            <p:nvPr userDrawn="1"/>
          </p:nvSpPr>
          <p:spPr>
            <a:xfrm>
              <a:off x="126526" y="1446631"/>
              <a:ext cx="330739" cy="232021"/>
            </a:xfrm>
            <a:prstGeom prst="mathMinus">
              <a:avLst/>
            </a:prstGeom>
            <a:solidFill>
              <a:schemeClr val="tx1">
                <a:lumMod val="65000"/>
                <a:alpha val="99000"/>
              </a:schemeClr>
            </a:solidFill>
            <a:ln cap="rnd" cmpd="dbl">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grpSp>
      <p:grpSp>
        <p:nvGrpSpPr>
          <p:cNvPr id="72" name="Group 71"/>
          <p:cNvGrpSpPr/>
          <p:nvPr userDrawn="1"/>
        </p:nvGrpSpPr>
        <p:grpSpPr>
          <a:xfrm>
            <a:off x="88293" y="5546158"/>
            <a:ext cx="303154" cy="232021"/>
            <a:chOff x="126526" y="1446631"/>
            <a:chExt cx="404205" cy="232021"/>
          </a:xfrm>
        </p:grpSpPr>
        <p:sp>
          <p:nvSpPr>
            <p:cNvPr id="73" name="Flowchart: Terminator 72"/>
            <p:cNvSpPr/>
            <p:nvPr userDrawn="1"/>
          </p:nvSpPr>
          <p:spPr>
            <a:xfrm>
              <a:off x="310817" y="1489040"/>
              <a:ext cx="219914" cy="173678"/>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ysClr val="windowText" lastClr="000000"/>
                </a:solidFill>
                <a:effectLst/>
                <a:uLnTx/>
                <a:uFillTx/>
              </a:endParaRPr>
            </a:p>
          </p:txBody>
        </p:sp>
        <p:sp>
          <p:nvSpPr>
            <p:cNvPr id="74" name="Minus 73"/>
            <p:cNvSpPr/>
            <p:nvPr userDrawn="1"/>
          </p:nvSpPr>
          <p:spPr>
            <a:xfrm>
              <a:off x="126526" y="1446631"/>
              <a:ext cx="330739" cy="232021"/>
            </a:xfrm>
            <a:prstGeom prst="mathMinus">
              <a:avLst/>
            </a:prstGeom>
            <a:solidFill>
              <a:schemeClr val="tx1">
                <a:lumMod val="65000"/>
                <a:alpha val="99000"/>
              </a:schemeClr>
            </a:solidFill>
            <a:ln cap="rnd" cmpd="dbl">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endParaRPr>
            </a:p>
          </p:txBody>
        </p:sp>
      </p:grpSp>
      <p:sp>
        <p:nvSpPr>
          <p:cNvPr id="37" name="Rectangle 36"/>
          <p:cNvSpPr/>
          <p:nvPr userDrawn="1"/>
        </p:nvSpPr>
        <p:spPr>
          <a:xfrm>
            <a:off x="478906" y="414294"/>
            <a:ext cx="1759298" cy="507831"/>
          </a:xfrm>
          <a:prstGeom prst="rect">
            <a:avLst/>
          </a:prstGeom>
          <a:solidFill>
            <a:schemeClr val="accent6"/>
          </a:solidFill>
        </p:spPr>
        <p:txBody>
          <a:bodyPr wrap="square">
            <a:spAutoFit/>
          </a:bodyPr>
          <a:lstStyle/>
          <a:p>
            <a:pPr marL="0" marR="0" lvl="0" indent="0" algn="l" defTabSz="257162"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chemeClr val="tx1"/>
                </a:solidFill>
                <a:effectLst/>
                <a:uLnTx/>
                <a:uFillTx/>
                <a:latin typeface="Calibri"/>
                <a:ea typeface="+mj-ea"/>
                <a:cs typeface="+mj-cs"/>
              </a:rPr>
              <a:t>SOLUTIONS PLAYBOOK</a:t>
            </a:r>
          </a:p>
        </p:txBody>
      </p:sp>
      <p:sp>
        <p:nvSpPr>
          <p:cNvPr id="47" name="Rectangle 46"/>
          <p:cNvSpPr/>
          <p:nvPr userDrawn="1"/>
        </p:nvSpPr>
        <p:spPr>
          <a:xfrm>
            <a:off x="8188506" y="382684"/>
            <a:ext cx="765025" cy="457200"/>
          </a:xfrm>
          <a:prstGeom prst="rect">
            <a:avLst/>
          </a:prstGeom>
          <a:ln w="19050"/>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500" dirty="0">
                <a:latin typeface="Arial Black" panose="020B0A04020102020204" pitchFamily="34" charset="0"/>
              </a:rPr>
              <a:t>   1</a:t>
            </a:r>
          </a:p>
        </p:txBody>
      </p:sp>
      <p:sp>
        <p:nvSpPr>
          <p:cNvPr id="76" name="Rectangle 75"/>
          <p:cNvSpPr/>
          <p:nvPr userDrawn="1"/>
        </p:nvSpPr>
        <p:spPr>
          <a:xfrm>
            <a:off x="8194863" y="887223"/>
            <a:ext cx="766222" cy="457200"/>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800" dirty="0">
                <a:latin typeface="Arial Black" panose="020B0A04020102020204" pitchFamily="34" charset="0"/>
              </a:rPr>
              <a:t> 2</a:t>
            </a:r>
          </a:p>
        </p:txBody>
      </p:sp>
      <p:sp>
        <p:nvSpPr>
          <p:cNvPr id="77" name="Rectangle 76"/>
          <p:cNvSpPr/>
          <p:nvPr userDrawn="1"/>
        </p:nvSpPr>
        <p:spPr>
          <a:xfrm>
            <a:off x="8193827" y="1397994"/>
            <a:ext cx="754380" cy="457200"/>
          </a:xfrm>
          <a:prstGeom prst="rect">
            <a:avLst/>
          </a:prstGeom>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800" dirty="0">
                <a:latin typeface="Arial Black" panose="020B0A04020102020204" pitchFamily="34" charset="0"/>
              </a:rPr>
              <a:t> 3</a:t>
            </a:r>
          </a:p>
        </p:txBody>
      </p:sp>
      <p:sp>
        <p:nvSpPr>
          <p:cNvPr id="78" name="Rectangle 77"/>
          <p:cNvSpPr/>
          <p:nvPr userDrawn="1"/>
        </p:nvSpPr>
        <p:spPr>
          <a:xfrm>
            <a:off x="8200660" y="1902492"/>
            <a:ext cx="763502" cy="457200"/>
          </a:xfrm>
          <a:prstGeom prst="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800" dirty="0">
                <a:latin typeface="Arial Black" panose="020B0A04020102020204" pitchFamily="34" charset="0"/>
              </a:rPr>
              <a:t> 4</a:t>
            </a:r>
          </a:p>
        </p:txBody>
      </p:sp>
      <p:sp>
        <p:nvSpPr>
          <p:cNvPr id="79" name="Rectangle 78"/>
          <p:cNvSpPr/>
          <p:nvPr userDrawn="1"/>
        </p:nvSpPr>
        <p:spPr>
          <a:xfrm>
            <a:off x="8193828" y="2404188"/>
            <a:ext cx="765742" cy="457200"/>
          </a:xfrm>
          <a:prstGeom prst="rect">
            <a:avLst/>
          </a:prstGeom>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800" dirty="0">
                <a:latin typeface="Arial Black" panose="020B0A04020102020204" pitchFamily="34" charset="0"/>
              </a:rPr>
              <a:t> 5</a:t>
            </a:r>
          </a:p>
        </p:txBody>
      </p:sp>
      <p:sp>
        <p:nvSpPr>
          <p:cNvPr id="80" name="Rectangle 79"/>
          <p:cNvSpPr/>
          <p:nvPr userDrawn="1"/>
        </p:nvSpPr>
        <p:spPr>
          <a:xfrm>
            <a:off x="8202893" y="2917427"/>
            <a:ext cx="754380" cy="457200"/>
          </a:xfrm>
          <a:prstGeom prst="rect">
            <a:avLst/>
          </a:prstGeom>
          <a:solidFill>
            <a:srgbClr val="0070C0"/>
          </a:solidFill>
          <a:ln>
            <a:solidFill>
              <a:schemeClr val="accent1"/>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800" dirty="0">
                <a:latin typeface="Arial Black" panose="020B0A04020102020204" pitchFamily="34" charset="0"/>
              </a:rPr>
              <a:t> 6</a:t>
            </a:r>
          </a:p>
        </p:txBody>
      </p:sp>
      <p:sp>
        <p:nvSpPr>
          <p:cNvPr id="81" name="Rectangle 80"/>
          <p:cNvSpPr/>
          <p:nvPr userDrawn="1"/>
        </p:nvSpPr>
        <p:spPr>
          <a:xfrm>
            <a:off x="8205779" y="3430169"/>
            <a:ext cx="754380" cy="457200"/>
          </a:xfrm>
          <a:prstGeom prst="rect">
            <a:avLst/>
          </a:prstGeom>
          <a:solidFill>
            <a:schemeClr val="accent2">
              <a:lumMod val="75000"/>
            </a:schemeClr>
          </a:solidFill>
          <a:ln>
            <a:solidFill>
              <a:srgbClr val="7E0F0C"/>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800" dirty="0">
                <a:latin typeface="Arial Black" panose="020B0A04020102020204" pitchFamily="34" charset="0"/>
              </a:rPr>
              <a:t> 7</a:t>
            </a:r>
          </a:p>
        </p:txBody>
      </p:sp>
      <p:sp>
        <p:nvSpPr>
          <p:cNvPr id="82" name="Rectangle 81"/>
          <p:cNvSpPr/>
          <p:nvPr userDrawn="1"/>
        </p:nvSpPr>
        <p:spPr>
          <a:xfrm>
            <a:off x="8205222" y="3941346"/>
            <a:ext cx="754348" cy="457200"/>
          </a:xfrm>
          <a:prstGeom prst="rect">
            <a:avLst/>
          </a:prstGeom>
          <a:solidFill>
            <a:srgbClr val="77FC4E"/>
          </a:solidFill>
          <a:ln>
            <a:solidFill>
              <a:srgbClr val="22F018"/>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800" dirty="0">
                <a:latin typeface="Arial Black" panose="020B0A04020102020204" pitchFamily="34" charset="0"/>
              </a:rPr>
              <a:t> 8</a:t>
            </a:r>
          </a:p>
        </p:txBody>
      </p:sp>
      <p:sp>
        <p:nvSpPr>
          <p:cNvPr id="83" name="Rectangle 82"/>
          <p:cNvSpPr/>
          <p:nvPr userDrawn="1"/>
        </p:nvSpPr>
        <p:spPr>
          <a:xfrm>
            <a:off x="8202717" y="4448373"/>
            <a:ext cx="747965" cy="457200"/>
          </a:xfrm>
          <a:prstGeom prst="rect">
            <a:avLst/>
          </a:prstGeom>
          <a:solidFill>
            <a:schemeClr val="accent6">
              <a:lumMod val="75000"/>
              <a:alpha val="96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800" dirty="0">
                <a:latin typeface="Arial Black" panose="020B0A04020102020204" pitchFamily="34" charset="0"/>
              </a:rPr>
              <a:t> 9</a:t>
            </a:r>
          </a:p>
        </p:txBody>
      </p:sp>
      <p:sp>
        <p:nvSpPr>
          <p:cNvPr id="84" name="Rectangle 83"/>
          <p:cNvSpPr/>
          <p:nvPr userDrawn="1"/>
        </p:nvSpPr>
        <p:spPr>
          <a:xfrm>
            <a:off x="8201367" y="4958492"/>
            <a:ext cx="754381" cy="457200"/>
          </a:xfrm>
          <a:prstGeom prst="rect">
            <a:avLst/>
          </a:prstGeom>
          <a:solidFill>
            <a:schemeClr val="accent2">
              <a:lumMod val="60000"/>
              <a:lumOff val="40000"/>
            </a:schemeClr>
          </a:solidFill>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800" dirty="0">
                <a:latin typeface="Arial Black" panose="020B0A04020102020204" pitchFamily="34" charset="0"/>
              </a:rPr>
              <a:t>  10</a:t>
            </a:r>
          </a:p>
        </p:txBody>
      </p:sp>
      <p:sp>
        <p:nvSpPr>
          <p:cNvPr id="85" name="Rectangle 84"/>
          <p:cNvSpPr/>
          <p:nvPr userDrawn="1"/>
        </p:nvSpPr>
        <p:spPr>
          <a:xfrm>
            <a:off x="8205221" y="5472292"/>
            <a:ext cx="754380" cy="457200"/>
          </a:xfrm>
          <a:prstGeom prst="rect">
            <a:avLst/>
          </a:prstGeom>
          <a:solidFill>
            <a:schemeClr val="accent4">
              <a:lumMod val="60000"/>
              <a:lumOff val="40000"/>
            </a:schemeClr>
          </a:solidFill>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800" dirty="0">
                <a:latin typeface="Arial Black" panose="020B0A04020102020204" pitchFamily="34" charset="0"/>
              </a:rPr>
              <a:t>  11</a:t>
            </a:r>
          </a:p>
        </p:txBody>
      </p:sp>
      <p:sp>
        <p:nvSpPr>
          <p:cNvPr id="86" name="Rectangle 85"/>
          <p:cNvSpPr/>
          <p:nvPr userDrawn="1"/>
        </p:nvSpPr>
        <p:spPr>
          <a:xfrm>
            <a:off x="8205221" y="5986841"/>
            <a:ext cx="754380" cy="457200"/>
          </a:xfrm>
          <a:prstGeom prst="rect">
            <a:avLst/>
          </a:prstGeom>
          <a:solidFill>
            <a:schemeClr val="accent5">
              <a:lumMod val="60000"/>
              <a:lumOff val="40000"/>
            </a:schemeClr>
          </a:solidFill>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r>
              <a:rPr lang="en-US" sz="1800" dirty="0">
                <a:latin typeface="Arial Black" panose="020B0A04020102020204" pitchFamily="34" charset="0"/>
              </a:rPr>
              <a:t>  12</a:t>
            </a:r>
          </a:p>
        </p:txBody>
      </p:sp>
      <p:sp>
        <p:nvSpPr>
          <p:cNvPr id="75" name="Rectangle 74"/>
          <p:cNvSpPr/>
          <p:nvPr userDrawn="1"/>
        </p:nvSpPr>
        <p:spPr>
          <a:xfrm>
            <a:off x="464444" y="358990"/>
            <a:ext cx="8360703" cy="6260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Rectangle 86"/>
          <p:cNvSpPr/>
          <p:nvPr userDrawn="1"/>
        </p:nvSpPr>
        <p:spPr>
          <a:xfrm>
            <a:off x="470565" y="543543"/>
            <a:ext cx="1775981" cy="300082"/>
          </a:xfrm>
          <a:prstGeom prst="rect">
            <a:avLst/>
          </a:prstGeom>
          <a:solidFill>
            <a:schemeClr val="accent6"/>
          </a:solidFill>
        </p:spPr>
        <p:txBody>
          <a:bodyPr wrap="square">
            <a:spAutoFit/>
          </a:bodyPr>
          <a:lstStyle/>
          <a:p>
            <a:pPr marL="0" marR="0" lvl="0" indent="0" algn="l" defTabSz="257162" rtl="0" eaLnBrk="1" fontAlgn="base" latinLnBrk="0" hangingPunct="1">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chemeClr val="tx1"/>
                </a:solidFill>
                <a:effectLst/>
                <a:uLnTx/>
                <a:uFillTx/>
                <a:latin typeface="Calibri"/>
                <a:ea typeface="+mj-ea"/>
                <a:cs typeface="+mj-cs"/>
              </a:rPr>
              <a:t>SOLUTIONS PLAYBOOK</a:t>
            </a:r>
          </a:p>
        </p:txBody>
      </p:sp>
    </p:spTree>
    <p:extLst>
      <p:ext uri="{BB962C8B-B14F-4D97-AF65-F5344CB8AC3E}">
        <p14:creationId xmlns:p14="http://schemas.microsoft.com/office/powerpoint/2010/main" val="1594501576"/>
      </p:ext>
    </p:extLst>
  </p:cSld>
  <p:clrMap bg1="dk1" tx1="lt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Lst>
  <p:hf hdr="0" ftr="0" dt="0"/>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2D1E5F-D687-4CED-AF53-2B79E101A10E}" type="datetimeFigureOut">
              <a:rPr lang="en-US" smtClean="0"/>
              <a:t>12/6/2017</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A88E1E-EBD7-4EF7-9CCD-F1AC62635410}" type="slidenum">
              <a:rPr lang="en-US" smtClean="0"/>
              <a:t>‹#›</a:t>
            </a:fld>
            <a:endParaRPr lang="en-US"/>
          </a:p>
        </p:txBody>
      </p:sp>
    </p:spTree>
    <p:extLst>
      <p:ext uri="{BB962C8B-B14F-4D97-AF65-F5344CB8AC3E}">
        <p14:creationId xmlns:p14="http://schemas.microsoft.com/office/powerpoint/2010/main" val="115420009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Shape 54"/>
          <p:cNvSpPr/>
          <p:nvPr/>
        </p:nvSpPr>
        <p:spPr>
          <a:xfrm>
            <a:off x="0" y="1"/>
            <a:ext cx="9144000" cy="1210235"/>
          </a:xfrm>
          <a:custGeom>
            <a:avLst/>
            <a:gdLst/>
            <a:ahLst/>
            <a:cxnLst/>
            <a:rect l="0" t="0" r="0" b="0"/>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wrap="square" lIns="0" tIns="0" rIns="0" bIns="0" anchor="t" anchorCtr="0">
            <a:noAutofit/>
          </a:bodyPr>
          <a:lstStyle/>
          <a:p>
            <a:pPr marL="0" marR="0" lvl="0" indent="0" algn="l" rtl="0">
              <a:spcBef>
                <a:spcPts val="0"/>
              </a:spcBef>
              <a:buNone/>
            </a:pPr>
            <a:endParaRPr sz="1200" b="0" i="0" u="none" strike="noStrike" cap="none">
              <a:solidFill>
                <a:srgbClr val="000000"/>
              </a:solidFill>
              <a:latin typeface="Calibri"/>
              <a:ea typeface="Calibri"/>
              <a:cs typeface="Calibri"/>
              <a:sym typeface="Calibri"/>
            </a:endParaRPr>
          </a:p>
        </p:txBody>
      </p:sp>
      <p:sp>
        <p:nvSpPr>
          <p:cNvPr id="55" name="Shape 55"/>
          <p:cNvSpPr/>
          <p:nvPr/>
        </p:nvSpPr>
        <p:spPr>
          <a:xfrm>
            <a:off x="207834" y="201721"/>
            <a:ext cx="1870375" cy="791537"/>
          </a:xfrm>
          <a:prstGeom prst="rect">
            <a:avLst/>
          </a:prstGeom>
          <a:blipFill rotWithShape="1">
            <a:blip r:embed="rId3">
              <a:alphaModFix/>
            </a:blip>
            <a:stretch>
              <a:fillRect/>
            </a:stretch>
          </a:blipFill>
          <a:ln>
            <a:noFill/>
          </a:ln>
        </p:spPr>
        <p:txBody>
          <a:bodyPr wrap="square" lIns="0" tIns="0" rIns="0" bIns="0" anchor="t" anchorCtr="0">
            <a:noAutofit/>
          </a:bodyPr>
          <a:lstStyle/>
          <a:p>
            <a:pPr marL="0" marR="0" lvl="0" indent="0" algn="l" rtl="0">
              <a:spcBef>
                <a:spcPts val="0"/>
              </a:spcBef>
              <a:buNone/>
            </a:pPr>
            <a:endParaRPr sz="1200" b="0" i="0" u="none" strike="noStrike" cap="none">
              <a:solidFill>
                <a:srgbClr val="000000"/>
              </a:solidFill>
              <a:latin typeface="Calibri"/>
              <a:ea typeface="Calibri"/>
              <a:cs typeface="Calibri"/>
              <a:sym typeface="Calibri"/>
            </a:endParaRPr>
          </a:p>
        </p:txBody>
      </p:sp>
      <p:sp>
        <p:nvSpPr>
          <p:cNvPr id="56" name="Shape 56"/>
          <p:cNvSpPr/>
          <p:nvPr/>
        </p:nvSpPr>
        <p:spPr>
          <a:xfrm>
            <a:off x="1458836" y="401711"/>
            <a:ext cx="56573" cy="58271"/>
          </a:xfrm>
          <a:custGeom>
            <a:avLst/>
            <a:gdLst/>
            <a:ahLst/>
            <a:cxnLst/>
            <a:rect l="0" t="0" r="0" b="0"/>
            <a:pathLst>
              <a:path w="120000" h="120000" extrusionOk="0">
                <a:moveTo>
                  <a:pt x="66920" y="0"/>
                </a:moveTo>
                <a:lnTo>
                  <a:pt x="37829" y="4633"/>
                </a:lnTo>
                <a:lnTo>
                  <a:pt x="14882" y="17858"/>
                </a:lnTo>
                <a:lnTo>
                  <a:pt x="0" y="37428"/>
                </a:lnTo>
                <a:lnTo>
                  <a:pt x="1249" y="70729"/>
                </a:lnTo>
                <a:lnTo>
                  <a:pt x="10470" y="95006"/>
                </a:lnTo>
                <a:lnTo>
                  <a:pt x="26094" y="110763"/>
                </a:lnTo>
                <a:lnTo>
                  <a:pt x="46549" y="118508"/>
                </a:lnTo>
                <a:lnTo>
                  <a:pt x="58808" y="119534"/>
                </a:lnTo>
                <a:lnTo>
                  <a:pt x="86553" y="114330"/>
                </a:lnTo>
                <a:lnTo>
                  <a:pt x="107541" y="99866"/>
                </a:lnTo>
                <a:lnTo>
                  <a:pt x="119936" y="77867"/>
                </a:lnTo>
                <a:lnTo>
                  <a:pt x="117005" y="46993"/>
                </a:lnTo>
                <a:lnTo>
                  <a:pt x="105917" y="23342"/>
                </a:lnTo>
                <a:lnTo>
                  <a:pt x="88583" y="7486"/>
                </a:lnTo>
                <a:lnTo>
                  <a:pt x="66920" y="0"/>
                </a:lnTo>
                <a:close/>
              </a:path>
            </a:pathLst>
          </a:custGeom>
          <a:solidFill>
            <a:srgbClr val="ECB329"/>
          </a:solidFill>
          <a:ln>
            <a:noFill/>
          </a:ln>
        </p:spPr>
        <p:txBody>
          <a:bodyPr wrap="square" lIns="0" tIns="0" rIns="0" bIns="0" anchor="t" anchorCtr="0">
            <a:noAutofit/>
          </a:bodyPr>
          <a:lstStyle/>
          <a:p>
            <a:pPr marL="0" marR="0" lvl="0" indent="0" algn="l" rtl="0">
              <a:spcBef>
                <a:spcPts val="0"/>
              </a:spcBef>
              <a:buNone/>
            </a:pPr>
            <a:endParaRPr sz="1200" b="0" i="0" u="none" strike="noStrike" cap="none">
              <a:solidFill>
                <a:srgbClr val="000000"/>
              </a:solidFill>
              <a:latin typeface="Calibri"/>
              <a:ea typeface="Calibri"/>
              <a:cs typeface="Calibri"/>
              <a:sym typeface="Calibri"/>
            </a:endParaRPr>
          </a:p>
        </p:txBody>
      </p:sp>
      <p:sp>
        <p:nvSpPr>
          <p:cNvPr id="57" name="Shape 57"/>
          <p:cNvSpPr txBox="1">
            <a:spLocks noGrp="1"/>
          </p:cNvSpPr>
          <p:nvPr>
            <p:ph type="title"/>
          </p:nvPr>
        </p:nvSpPr>
        <p:spPr>
          <a:xfrm>
            <a:off x="457217" y="274335"/>
            <a:ext cx="8229599"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8" name="Shape 58"/>
          <p:cNvSpPr txBox="1">
            <a:spLocks noGrp="1"/>
          </p:cNvSpPr>
          <p:nvPr>
            <p:ph type="body" idx="1"/>
          </p:nvPr>
        </p:nvSpPr>
        <p:spPr>
          <a:xfrm>
            <a:off x="457217" y="1577355"/>
            <a:ext cx="8229599" cy="276999"/>
          </a:xfrm>
          <a:prstGeom prst="rect">
            <a:avLst/>
          </a:prstGeom>
          <a:noFill/>
          <a:ln>
            <a:noFill/>
          </a:ln>
        </p:spPr>
        <p:txBody>
          <a:bodyPr wrap="square" lIns="91425" tIns="91425" rIns="91425" bIns="91425" anchor="t" anchorCtr="0"/>
          <a:lstStyle>
            <a:lvl1pPr marL="0" marR="0" lvl="0" indent="0" algn="l" rtl="0">
              <a:spcBef>
                <a:spcPts val="0"/>
              </a:spcBef>
              <a:buChar char="●"/>
              <a:defRPr sz="1800" b="0" i="0" u="none" strike="noStrike" cap="none">
                <a:latin typeface="Calibri"/>
                <a:ea typeface="Calibri"/>
                <a:cs typeface="Calibri"/>
                <a:sym typeface="Calibri"/>
              </a:defRPr>
            </a:lvl1pPr>
            <a:lvl2pPr marL="409619" marR="0" lvl="1" indent="-3218" algn="l" rtl="0">
              <a:spcBef>
                <a:spcPts val="0"/>
              </a:spcBef>
              <a:buChar char="○"/>
              <a:defRPr sz="1800" b="0" i="0" u="none" strike="noStrike" cap="none">
                <a:latin typeface="Calibri"/>
                <a:ea typeface="Calibri"/>
                <a:cs typeface="Calibri"/>
                <a:sym typeface="Calibri"/>
              </a:defRPr>
            </a:lvl2pPr>
            <a:lvl3pPr marL="819239" marR="0" lvl="2" indent="-6439" algn="l" rtl="0">
              <a:spcBef>
                <a:spcPts val="0"/>
              </a:spcBef>
              <a:buChar char="■"/>
              <a:defRPr sz="1800" b="0" i="0" u="none" strike="noStrike" cap="none">
                <a:latin typeface="Calibri"/>
                <a:ea typeface="Calibri"/>
                <a:cs typeface="Calibri"/>
                <a:sym typeface="Calibri"/>
              </a:defRPr>
            </a:lvl3pPr>
            <a:lvl4pPr marL="1228860" marR="0" lvl="3" indent="-9659" algn="l" rtl="0">
              <a:spcBef>
                <a:spcPts val="0"/>
              </a:spcBef>
              <a:buChar char="●"/>
              <a:defRPr sz="1800" b="0" i="0" u="none" strike="noStrike" cap="none">
                <a:latin typeface="Calibri"/>
                <a:ea typeface="Calibri"/>
                <a:cs typeface="Calibri"/>
                <a:sym typeface="Calibri"/>
              </a:defRPr>
            </a:lvl4pPr>
            <a:lvl5pPr marL="1638479" marR="0" lvl="4" indent="-179" algn="l" rtl="0">
              <a:spcBef>
                <a:spcPts val="0"/>
              </a:spcBef>
              <a:buChar char="○"/>
              <a:defRPr sz="1800" b="0" i="0" u="none" strike="noStrike" cap="none">
                <a:latin typeface="Calibri"/>
                <a:ea typeface="Calibri"/>
                <a:cs typeface="Calibri"/>
                <a:sym typeface="Calibri"/>
              </a:defRPr>
            </a:lvl5pPr>
            <a:lvl6pPr marL="2048101" marR="0" lvl="5" indent="-3401" algn="l" rtl="0">
              <a:spcBef>
                <a:spcPts val="0"/>
              </a:spcBef>
              <a:buChar char="■"/>
              <a:defRPr sz="1800" b="0" i="0" u="none" strike="noStrike" cap="none">
                <a:latin typeface="Calibri"/>
                <a:ea typeface="Calibri"/>
                <a:cs typeface="Calibri"/>
                <a:sym typeface="Calibri"/>
              </a:defRPr>
            </a:lvl6pPr>
            <a:lvl7pPr marL="2457721" marR="0" lvl="6" indent="-6620" algn="l" rtl="0">
              <a:spcBef>
                <a:spcPts val="0"/>
              </a:spcBef>
              <a:buChar char="●"/>
              <a:defRPr sz="1800" b="0" i="0" u="none" strike="noStrike" cap="none">
                <a:latin typeface="Calibri"/>
                <a:ea typeface="Calibri"/>
                <a:cs typeface="Calibri"/>
                <a:sym typeface="Calibri"/>
              </a:defRPr>
            </a:lvl7pPr>
            <a:lvl8pPr marL="2867341" marR="0" lvl="7" indent="-9841" algn="l" rtl="0">
              <a:spcBef>
                <a:spcPts val="0"/>
              </a:spcBef>
              <a:buChar char="○"/>
              <a:defRPr sz="1800" b="0" i="0" u="none" strike="noStrike" cap="none">
                <a:latin typeface="Calibri"/>
                <a:ea typeface="Calibri"/>
                <a:cs typeface="Calibri"/>
                <a:sym typeface="Calibri"/>
              </a:defRPr>
            </a:lvl8pPr>
            <a:lvl9pPr marL="3276960" marR="0" lvl="8" indent="-360" algn="l" rtl="0">
              <a:spcBef>
                <a:spcPts val="0"/>
              </a:spcBef>
              <a:buChar char="■"/>
              <a:defRPr sz="1800" b="0" i="0" u="none" strike="noStrike" cap="none">
                <a:latin typeface="Calibri"/>
                <a:ea typeface="Calibri"/>
                <a:cs typeface="Calibri"/>
                <a:sym typeface="Calibri"/>
              </a:defRPr>
            </a:lvl9pPr>
          </a:lstStyle>
          <a:p>
            <a:endParaRPr/>
          </a:p>
        </p:txBody>
      </p:sp>
      <p:sp>
        <p:nvSpPr>
          <p:cNvPr id="59" name="Shape 59"/>
          <p:cNvSpPr txBox="1">
            <a:spLocks noGrp="1"/>
          </p:cNvSpPr>
          <p:nvPr>
            <p:ph type="ftr" idx="11"/>
          </p:nvPr>
        </p:nvSpPr>
        <p:spPr>
          <a:xfrm>
            <a:off x="3108977" y="6377943"/>
            <a:ext cx="2926079" cy="246221"/>
          </a:xfrm>
          <a:prstGeom prst="rect">
            <a:avLst/>
          </a:prstGeom>
          <a:noFill/>
          <a:ln>
            <a:noFill/>
          </a:ln>
        </p:spPr>
        <p:txBody>
          <a:bodyPr wrap="square" lIns="91425" tIns="91425" rIns="91425" bIns="91425" anchor="t" anchorCtr="0"/>
          <a:lstStyle>
            <a:lvl1pPr marL="0" marR="0" lvl="0" indent="0" algn="ctr" rtl="0">
              <a:spcBef>
                <a:spcPts val="0"/>
              </a:spcBef>
              <a:buNone/>
              <a:defRPr sz="1350" b="0" i="0" u="none" strike="noStrike" cap="none">
                <a:solidFill>
                  <a:srgbClr val="888888"/>
                </a:solidFill>
                <a:latin typeface="Calibri"/>
                <a:ea typeface="Calibri"/>
                <a:cs typeface="Calibri"/>
                <a:sym typeface="Calibri"/>
              </a:defRPr>
            </a:lvl1pPr>
            <a:lvl2pPr marL="342420" marR="0" lvl="1" indent="-9045" algn="l" rtl="0">
              <a:spcBef>
                <a:spcPts val="0"/>
              </a:spcBef>
              <a:buNone/>
              <a:defRPr sz="1350" b="0" i="0" u="none" strike="noStrike" cap="none">
                <a:solidFill>
                  <a:schemeClr val="dk1"/>
                </a:solidFill>
                <a:latin typeface="Calibri"/>
                <a:ea typeface="Calibri"/>
                <a:cs typeface="Calibri"/>
                <a:sym typeface="Calibri"/>
              </a:defRPr>
            </a:lvl2pPr>
            <a:lvl3pPr marL="684838" marR="0" lvl="2" indent="-8563" algn="l" rtl="0">
              <a:spcBef>
                <a:spcPts val="0"/>
              </a:spcBef>
              <a:buNone/>
              <a:defRPr sz="1350" b="0" i="0" u="none" strike="noStrike" cap="none">
                <a:solidFill>
                  <a:schemeClr val="dk1"/>
                </a:solidFill>
                <a:latin typeface="Calibri"/>
                <a:ea typeface="Calibri"/>
                <a:cs typeface="Calibri"/>
                <a:sym typeface="Calibri"/>
              </a:defRPr>
            </a:lvl3pPr>
            <a:lvl4pPr marL="1027258" marR="0" lvl="3" indent="-8082" algn="l" rtl="0">
              <a:spcBef>
                <a:spcPts val="0"/>
              </a:spcBef>
              <a:buNone/>
              <a:defRPr sz="1350" b="0" i="0" u="none" strike="noStrike" cap="none">
                <a:solidFill>
                  <a:schemeClr val="dk1"/>
                </a:solidFill>
                <a:latin typeface="Calibri"/>
                <a:ea typeface="Calibri"/>
                <a:cs typeface="Calibri"/>
                <a:sym typeface="Calibri"/>
              </a:defRPr>
            </a:lvl4pPr>
            <a:lvl5pPr marL="1369676" marR="0" lvl="4" indent="-7601" algn="l" rtl="0">
              <a:spcBef>
                <a:spcPts val="0"/>
              </a:spcBef>
              <a:buNone/>
              <a:defRPr sz="1350" b="0" i="0" u="none" strike="noStrike" cap="none">
                <a:solidFill>
                  <a:schemeClr val="dk1"/>
                </a:solidFill>
                <a:latin typeface="Calibri"/>
                <a:ea typeface="Calibri"/>
                <a:cs typeface="Calibri"/>
                <a:sym typeface="Calibri"/>
              </a:defRPr>
            </a:lvl5pPr>
            <a:lvl6pPr marL="1712097" marR="0" lvl="5" indent="-7121" algn="l" rtl="0">
              <a:spcBef>
                <a:spcPts val="0"/>
              </a:spcBef>
              <a:buNone/>
              <a:defRPr sz="1350" b="0" i="0" u="none" strike="noStrike" cap="none">
                <a:solidFill>
                  <a:schemeClr val="dk1"/>
                </a:solidFill>
                <a:latin typeface="Calibri"/>
                <a:ea typeface="Calibri"/>
                <a:cs typeface="Calibri"/>
                <a:sym typeface="Calibri"/>
              </a:defRPr>
            </a:lvl6pPr>
            <a:lvl7pPr marL="2054514" marR="0" lvl="6" indent="-6638" algn="l" rtl="0">
              <a:spcBef>
                <a:spcPts val="0"/>
              </a:spcBef>
              <a:buNone/>
              <a:defRPr sz="1350" b="0" i="0" u="none" strike="noStrike" cap="none">
                <a:solidFill>
                  <a:schemeClr val="dk1"/>
                </a:solidFill>
                <a:latin typeface="Calibri"/>
                <a:ea typeface="Calibri"/>
                <a:cs typeface="Calibri"/>
                <a:sym typeface="Calibri"/>
              </a:defRPr>
            </a:lvl7pPr>
            <a:lvl8pPr marL="2396935" marR="0" lvl="7" indent="-6160" algn="l" rtl="0">
              <a:spcBef>
                <a:spcPts val="0"/>
              </a:spcBef>
              <a:buNone/>
              <a:defRPr sz="1350" b="0" i="0" u="none" strike="noStrike" cap="none">
                <a:solidFill>
                  <a:schemeClr val="dk1"/>
                </a:solidFill>
                <a:latin typeface="Calibri"/>
                <a:ea typeface="Calibri"/>
                <a:cs typeface="Calibri"/>
                <a:sym typeface="Calibri"/>
              </a:defRPr>
            </a:lvl8pPr>
            <a:lvl9pPr marL="2739353" marR="0" lvl="8" indent="-5678"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dt" idx="10"/>
          </p:nvPr>
        </p:nvSpPr>
        <p:spPr>
          <a:xfrm>
            <a:off x="457200" y="6377943"/>
            <a:ext cx="2103120" cy="246221"/>
          </a:xfrm>
          <a:prstGeom prst="rect">
            <a:avLst/>
          </a:prstGeom>
          <a:noFill/>
          <a:ln>
            <a:noFill/>
          </a:ln>
        </p:spPr>
        <p:txBody>
          <a:bodyPr wrap="square" lIns="91425" tIns="91425" rIns="91425" bIns="91425" anchor="t" anchorCtr="0"/>
          <a:lstStyle>
            <a:lvl1pPr marL="0" marR="0" lvl="0" indent="0" algn="l" rtl="0">
              <a:spcBef>
                <a:spcPts val="0"/>
              </a:spcBef>
              <a:buNone/>
              <a:defRPr sz="1350" b="0" i="0" u="none" strike="noStrike" cap="none">
                <a:solidFill>
                  <a:srgbClr val="888888"/>
                </a:solidFill>
                <a:latin typeface="Calibri"/>
                <a:ea typeface="Calibri"/>
                <a:cs typeface="Calibri"/>
                <a:sym typeface="Calibri"/>
              </a:defRPr>
            </a:lvl1pPr>
            <a:lvl2pPr marL="342420" marR="0" lvl="1" indent="-9045" algn="l" rtl="0">
              <a:spcBef>
                <a:spcPts val="0"/>
              </a:spcBef>
              <a:buNone/>
              <a:defRPr sz="1350" b="0" i="0" u="none" strike="noStrike" cap="none">
                <a:solidFill>
                  <a:schemeClr val="dk1"/>
                </a:solidFill>
                <a:latin typeface="Calibri"/>
                <a:ea typeface="Calibri"/>
                <a:cs typeface="Calibri"/>
                <a:sym typeface="Calibri"/>
              </a:defRPr>
            </a:lvl2pPr>
            <a:lvl3pPr marL="684838" marR="0" lvl="2" indent="-8563" algn="l" rtl="0">
              <a:spcBef>
                <a:spcPts val="0"/>
              </a:spcBef>
              <a:buNone/>
              <a:defRPr sz="1350" b="0" i="0" u="none" strike="noStrike" cap="none">
                <a:solidFill>
                  <a:schemeClr val="dk1"/>
                </a:solidFill>
                <a:latin typeface="Calibri"/>
                <a:ea typeface="Calibri"/>
                <a:cs typeface="Calibri"/>
                <a:sym typeface="Calibri"/>
              </a:defRPr>
            </a:lvl3pPr>
            <a:lvl4pPr marL="1027258" marR="0" lvl="3" indent="-8082" algn="l" rtl="0">
              <a:spcBef>
                <a:spcPts val="0"/>
              </a:spcBef>
              <a:buNone/>
              <a:defRPr sz="1350" b="0" i="0" u="none" strike="noStrike" cap="none">
                <a:solidFill>
                  <a:schemeClr val="dk1"/>
                </a:solidFill>
                <a:latin typeface="Calibri"/>
                <a:ea typeface="Calibri"/>
                <a:cs typeface="Calibri"/>
                <a:sym typeface="Calibri"/>
              </a:defRPr>
            </a:lvl4pPr>
            <a:lvl5pPr marL="1369676" marR="0" lvl="4" indent="-7601" algn="l" rtl="0">
              <a:spcBef>
                <a:spcPts val="0"/>
              </a:spcBef>
              <a:buNone/>
              <a:defRPr sz="1350" b="0" i="0" u="none" strike="noStrike" cap="none">
                <a:solidFill>
                  <a:schemeClr val="dk1"/>
                </a:solidFill>
                <a:latin typeface="Calibri"/>
                <a:ea typeface="Calibri"/>
                <a:cs typeface="Calibri"/>
                <a:sym typeface="Calibri"/>
              </a:defRPr>
            </a:lvl5pPr>
            <a:lvl6pPr marL="1712097" marR="0" lvl="5" indent="-7121" algn="l" rtl="0">
              <a:spcBef>
                <a:spcPts val="0"/>
              </a:spcBef>
              <a:buNone/>
              <a:defRPr sz="1350" b="0" i="0" u="none" strike="noStrike" cap="none">
                <a:solidFill>
                  <a:schemeClr val="dk1"/>
                </a:solidFill>
                <a:latin typeface="Calibri"/>
                <a:ea typeface="Calibri"/>
                <a:cs typeface="Calibri"/>
                <a:sym typeface="Calibri"/>
              </a:defRPr>
            </a:lvl6pPr>
            <a:lvl7pPr marL="2054514" marR="0" lvl="6" indent="-6638" algn="l" rtl="0">
              <a:spcBef>
                <a:spcPts val="0"/>
              </a:spcBef>
              <a:buNone/>
              <a:defRPr sz="1350" b="0" i="0" u="none" strike="noStrike" cap="none">
                <a:solidFill>
                  <a:schemeClr val="dk1"/>
                </a:solidFill>
                <a:latin typeface="Calibri"/>
                <a:ea typeface="Calibri"/>
                <a:cs typeface="Calibri"/>
                <a:sym typeface="Calibri"/>
              </a:defRPr>
            </a:lvl7pPr>
            <a:lvl8pPr marL="2396935" marR="0" lvl="7" indent="-6160" algn="l" rtl="0">
              <a:spcBef>
                <a:spcPts val="0"/>
              </a:spcBef>
              <a:buNone/>
              <a:defRPr sz="1350" b="0" i="0" u="none" strike="noStrike" cap="none">
                <a:solidFill>
                  <a:schemeClr val="dk1"/>
                </a:solidFill>
                <a:latin typeface="Calibri"/>
                <a:ea typeface="Calibri"/>
                <a:cs typeface="Calibri"/>
                <a:sym typeface="Calibri"/>
              </a:defRPr>
            </a:lvl8pPr>
            <a:lvl9pPr marL="2739353" marR="0" lvl="8" indent="-5678"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583680" y="6377943"/>
            <a:ext cx="2103120" cy="246221"/>
          </a:xfrm>
          <a:prstGeom prst="rect">
            <a:avLst/>
          </a:prstGeom>
          <a:noFill/>
          <a:ln>
            <a:noFill/>
          </a:ln>
        </p:spPr>
        <p:txBody>
          <a:bodyPr wrap="square" lIns="0" tIns="0" rIns="0" bIns="0" anchor="t" anchorCtr="0">
            <a:noAutofit/>
          </a:bodyPr>
          <a:lstStyle/>
          <a:p>
            <a:pPr algn="r">
              <a:buSzPct val="25000"/>
            </a:pPr>
            <a:fld id="{00000000-1234-1234-1234-123412341234}" type="slidenum">
              <a:rPr lang="en-US" sz="1200" smtClean="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948281300"/>
      </p:ext>
    </p:extLst>
  </p:cSld>
  <p:clrMap bg1="lt1" tx1="dk1" bg2="dk2" tx2="lt2" accent1="accent1" accent2="accent2" accent3="accent3" accent4="accent4" accent5="accent5" accent6="accent6" hlink="hlink" folHlink="folHlink"/>
  <p:sldLayoutIdLst>
    <p:sldLayoutId id="2147483755"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41.xml"/><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12.png"/><Relationship Id="rId4" Type="http://schemas.openxmlformats.org/officeDocument/2006/relationships/image" Target="../media/image36.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12.png"/><Relationship Id="rId4" Type="http://schemas.openxmlformats.org/officeDocument/2006/relationships/image" Target="../media/image45.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12.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36.xml"/><Relationship Id="rId5" Type="http://schemas.openxmlformats.org/officeDocument/2006/relationships/image" Target="../media/image12.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36.xml"/><Relationship Id="rId5" Type="http://schemas.openxmlformats.org/officeDocument/2006/relationships/image" Target="../media/image12.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36.xml"/><Relationship Id="rId5" Type="http://schemas.openxmlformats.org/officeDocument/2006/relationships/image" Target="../media/image12.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36.xml"/><Relationship Id="rId5" Type="http://schemas.openxmlformats.org/officeDocument/2006/relationships/image" Target="../media/image12.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6.xml"/><Relationship Id="rId1" Type="http://schemas.openxmlformats.org/officeDocument/2006/relationships/video" Target="https://www.youtube.com/embed/ua9dar-4XN8" TargetMode="External"/><Relationship Id="rId5" Type="http://schemas.openxmlformats.org/officeDocument/2006/relationships/image" Target="../media/image12.pn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36.xml"/><Relationship Id="rId6" Type="http://schemas.openxmlformats.org/officeDocument/2006/relationships/image" Target="../media/image12.png"/><Relationship Id="rId5" Type="http://schemas.openxmlformats.org/officeDocument/2006/relationships/image" Target="../media/image77.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36.xml"/><Relationship Id="rId5" Type="http://schemas.openxmlformats.org/officeDocument/2006/relationships/comments" Target="../comments/comment1.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6.xml"/><Relationship Id="rId1" Type="http://schemas.openxmlformats.org/officeDocument/2006/relationships/slideLayout" Target="../slideLayouts/slideLayout36.xml"/><Relationship Id="rId6" Type="http://schemas.openxmlformats.org/officeDocument/2006/relationships/comments" Target="../comments/comment2.xml"/><Relationship Id="rId5" Type="http://schemas.openxmlformats.org/officeDocument/2006/relationships/image" Target="../media/image12.png"/><Relationship Id="rId4" Type="http://schemas.openxmlformats.org/officeDocument/2006/relationships/image" Target="../media/image81.jp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36.xml"/><Relationship Id="rId6" Type="http://schemas.openxmlformats.org/officeDocument/2006/relationships/comments" Target="../comments/comment3.xml"/><Relationship Id="rId5" Type="http://schemas.openxmlformats.org/officeDocument/2006/relationships/image" Target="../media/image12.png"/><Relationship Id="rId4" Type="http://schemas.openxmlformats.org/officeDocument/2006/relationships/image" Target="../media/image83.jp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4.PN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comments" Target="../comments/comment4.xml"/><Relationship Id="rId2" Type="http://schemas.openxmlformats.org/officeDocument/2006/relationships/notesSlide" Target="../notesSlides/notesSlide28.xml"/><Relationship Id="rId1" Type="http://schemas.openxmlformats.org/officeDocument/2006/relationships/slideLayout" Target="../slideLayouts/slideLayout36.xml"/><Relationship Id="rId6" Type="http://schemas.openxmlformats.org/officeDocument/2006/relationships/image" Target="../media/image12.png"/><Relationship Id="rId5" Type="http://schemas.openxmlformats.org/officeDocument/2006/relationships/image" Target="../media/image87.pn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36.xml"/><Relationship Id="rId5" Type="http://schemas.openxmlformats.org/officeDocument/2006/relationships/comments" Target="../comments/comment5.xml"/><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3.xml"/><Relationship Id="rId1" Type="http://schemas.openxmlformats.org/officeDocument/2006/relationships/slideLayout" Target="../slideLayouts/slideLayout36.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hyperlink" Target="http://www.disabilitytalent.org/" TargetMode="External"/><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13.JPG"/><Relationship Id="rId4" Type="http://schemas.openxmlformats.org/officeDocument/2006/relationships/hyperlink" Target="http://www.disabilitysolutionstalent.org/"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4.xml"/><Relationship Id="rId1" Type="http://schemas.openxmlformats.org/officeDocument/2006/relationships/slideLayout" Target="../slideLayouts/slideLayout36.xml"/><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36.xml"/><Relationship Id="rId6" Type="http://schemas.openxmlformats.org/officeDocument/2006/relationships/hyperlink" Target="http://www.disabilitysolutionstalent.org/" TargetMode="External"/><Relationship Id="rId5" Type="http://schemas.openxmlformats.org/officeDocument/2006/relationships/hyperlink" Target="http://www.disabilitytalent.org/Career" TargetMode="External"/><Relationship Id="rId4" Type="http://schemas.openxmlformats.org/officeDocument/2006/relationships/image" Target="../media/image15.png"/></Relationships>
</file>

<file path=ppt/slides/_rels/slide52.xml.rels><?xml version="1.0" encoding="UTF-8" standalone="yes"?>
<Relationships xmlns="http://schemas.openxmlformats.org/package/2006/relationships"><Relationship Id="rId3" Type="http://schemas.openxmlformats.org/officeDocument/2006/relationships/hyperlink" Target="https://secure.confertel.net/tsRegisterD.asp?course=6269052" TargetMode="External"/><Relationship Id="rId2" Type="http://schemas.openxmlformats.org/officeDocument/2006/relationships/notesSlide" Target="../notesSlides/notesSlide36.xml"/><Relationship Id="rId1" Type="http://schemas.openxmlformats.org/officeDocument/2006/relationships/slideLayout" Target="../slideLayouts/slideLayout42.xml"/><Relationship Id="rId5" Type="http://schemas.openxmlformats.org/officeDocument/2006/relationships/image" Target="../media/image94.png"/><Relationship Id="rId4" Type="http://schemas.openxmlformats.org/officeDocument/2006/relationships/image" Target="../media/image93.jpeg"/></Relationships>
</file>

<file path=ppt/slides/_rels/slide53.xml.rels><?xml version="1.0" encoding="UTF-8" standalone="yes"?>
<Relationships xmlns="http://schemas.openxmlformats.org/package/2006/relationships"><Relationship Id="rId3" Type="http://schemas.openxmlformats.org/officeDocument/2006/relationships/hyperlink" Target="http://www.respectabilityusa.org/" TargetMode="External"/><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12.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2.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jp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subTitle" idx="1"/>
          </p:nvPr>
        </p:nvSpPr>
        <p:spPr>
          <a:xfrm>
            <a:off x="1143000" y="5278015"/>
            <a:ext cx="6858000" cy="737325"/>
          </a:xfrm>
          <a:prstGeom prst="rect">
            <a:avLst/>
          </a:prstGeom>
          <a:noFill/>
          <a:ln>
            <a:noFill/>
          </a:ln>
        </p:spPr>
        <p:txBody>
          <a:bodyPr vert="horz" wrap="square" lIns="68456" tIns="34219" rIns="68456" bIns="34219" rtlCol="0" anchor="t" anchorCtr="0">
            <a:noAutofit/>
          </a:bodyPr>
          <a:lstStyle/>
          <a:p>
            <a:pPr algn="l">
              <a:lnSpc>
                <a:spcPct val="115000"/>
              </a:lnSpc>
              <a:spcBef>
                <a:spcPts val="0"/>
              </a:spcBef>
              <a:buClr>
                <a:schemeClr val="dk1"/>
              </a:buClr>
              <a:buSzPct val="78571"/>
            </a:pPr>
            <a:r>
              <a:rPr lang="en-US" sz="1050" b="1" dirty="0">
                <a:solidFill>
                  <a:schemeClr val="dk1"/>
                </a:solidFill>
                <a:latin typeface="Georgia"/>
                <a:ea typeface="Georgia"/>
                <a:cs typeface="Georgia"/>
                <a:sym typeface="Georgia"/>
              </a:rPr>
              <a:t>Jennifer Laszlo Mizrahi, President, </a:t>
            </a:r>
            <a:r>
              <a:rPr lang="en-US" sz="1050" b="1" dirty="0" err="1">
                <a:solidFill>
                  <a:schemeClr val="dk1"/>
                </a:solidFill>
                <a:latin typeface="Georgia"/>
                <a:ea typeface="Georgia"/>
                <a:cs typeface="Georgia"/>
                <a:sym typeface="Georgia"/>
              </a:rPr>
              <a:t>RespectAbility</a:t>
            </a:r>
            <a:endParaRPr lang="en-US" sz="1050" b="1" dirty="0">
              <a:solidFill>
                <a:schemeClr val="dk1"/>
              </a:solidFill>
              <a:latin typeface="Georgia"/>
              <a:ea typeface="Georgia"/>
              <a:cs typeface="Georgia"/>
              <a:sym typeface="Georgia"/>
            </a:endParaRPr>
          </a:p>
          <a:p>
            <a:pPr algn="l">
              <a:lnSpc>
                <a:spcPct val="115000"/>
              </a:lnSpc>
              <a:spcBef>
                <a:spcPts val="0"/>
              </a:spcBef>
              <a:buClr>
                <a:schemeClr val="dk1"/>
              </a:buClr>
              <a:buSzPct val="78571"/>
            </a:pPr>
            <a:r>
              <a:rPr lang="en-US" sz="1050" b="1" dirty="0">
                <a:solidFill>
                  <a:schemeClr val="dk1"/>
                </a:solidFill>
                <a:latin typeface="Georgia"/>
                <a:ea typeface="Georgia"/>
                <a:cs typeface="Georgia"/>
                <a:sym typeface="Georgia"/>
              </a:rPr>
              <a:t>Contact: </a:t>
            </a:r>
            <a:r>
              <a:rPr lang="en-US" sz="1050" b="1" dirty="0">
                <a:solidFill>
                  <a:srgbClr val="0000FF"/>
                </a:solidFill>
                <a:latin typeface="Georgia"/>
                <a:ea typeface="Georgia"/>
                <a:cs typeface="Georgia"/>
                <a:sym typeface="Georgia"/>
              </a:rPr>
              <a:t>JenniferM@RespectAbility.org</a:t>
            </a:r>
          </a:p>
          <a:p>
            <a:pPr algn="l">
              <a:lnSpc>
                <a:spcPct val="115000"/>
              </a:lnSpc>
              <a:spcBef>
                <a:spcPts val="0"/>
              </a:spcBef>
              <a:buClr>
                <a:schemeClr val="dk1"/>
              </a:buClr>
              <a:buSzPct val="78571"/>
            </a:pPr>
            <a:r>
              <a:rPr lang="en-US" sz="1050" b="1" dirty="0">
                <a:solidFill>
                  <a:schemeClr val="dk1"/>
                </a:solidFill>
                <a:latin typeface="Georgia"/>
                <a:ea typeface="Georgia"/>
                <a:cs typeface="Georgia"/>
                <a:sym typeface="Georgia"/>
              </a:rPr>
              <a:t>202-517-6272</a:t>
            </a:r>
          </a:p>
          <a:p>
            <a:pPr algn="l">
              <a:lnSpc>
                <a:spcPct val="115000"/>
              </a:lnSpc>
              <a:spcBef>
                <a:spcPts val="0"/>
              </a:spcBef>
              <a:buClr>
                <a:schemeClr val="dk1"/>
              </a:buClr>
              <a:buSzPct val="91666"/>
            </a:pPr>
            <a:endParaRPr sz="900" dirty="0">
              <a:solidFill>
                <a:schemeClr val="dk1"/>
              </a:solidFill>
              <a:latin typeface="Georgia"/>
              <a:ea typeface="Georgia"/>
              <a:cs typeface="Georgia"/>
              <a:sym typeface="Georgia"/>
            </a:endParaRPr>
          </a:p>
          <a:p>
            <a:pPr>
              <a:spcBef>
                <a:spcPts val="360"/>
              </a:spcBef>
              <a:buClr>
                <a:schemeClr val="dk1"/>
              </a:buClr>
              <a:buSzPct val="25000"/>
            </a:pPr>
            <a:endParaRPr sz="1800" b="1" dirty="0">
              <a:solidFill>
                <a:schemeClr val="dk1"/>
              </a:solidFill>
            </a:endParaRPr>
          </a:p>
          <a:p>
            <a:pPr>
              <a:spcBef>
                <a:spcPts val="0"/>
              </a:spcBef>
              <a:buSzPct val="25000"/>
            </a:pPr>
            <a:endParaRPr sz="3600" dirty="0">
              <a:solidFill>
                <a:schemeClr val="dk1"/>
              </a:solidFill>
            </a:endParaRPr>
          </a:p>
        </p:txBody>
      </p:sp>
      <p:sp>
        <p:nvSpPr>
          <p:cNvPr id="207" name="Shape 207"/>
          <p:cNvSpPr txBox="1"/>
          <p:nvPr/>
        </p:nvSpPr>
        <p:spPr>
          <a:xfrm>
            <a:off x="1354952" y="2748810"/>
            <a:ext cx="4212545" cy="2082600"/>
          </a:xfrm>
          <a:prstGeom prst="rect">
            <a:avLst/>
          </a:prstGeom>
          <a:noFill/>
          <a:ln>
            <a:noFill/>
          </a:ln>
        </p:spPr>
        <p:txBody>
          <a:bodyPr wrap="square" lIns="68456" tIns="34219" rIns="68456" bIns="34219" anchor="t" anchorCtr="0">
            <a:noAutofit/>
          </a:bodyPr>
          <a:lstStyle/>
          <a:p>
            <a:pPr defTabSz="685800"/>
            <a:endParaRPr lang="en-US" b="1" dirty="0">
              <a:latin typeface="Libre Baskerville" panose="020B0604020202020204" charset="0"/>
              <a:ea typeface="Calibri"/>
              <a:cs typeface="Calibri"/>
              <a:sym typeface="Libre Baskerville"/>
            </a:endParaRPr>
          </a:p>
          <a:p>
            <a:pPr defTabSz="685800"/>
            <a:r>
              <a:rPr lang="en-US" sz="2700" b="1" dirty="0">
                <a:latin typeface="Libre Baskerville" panose="020B0604020202020204" charset="0"/>
                <a:ea typeface="Calibri"/>
                <a:cs typeface="Calibri"/>
                <a:sym typeface="Calibri"/>
              </a:rPr>
              <a:t>Changing Minds, Changing Lives through Disability Inclusion</a:t>
            </a:r>
          </a:p>
          <a:p>
            <a:pPr defTabSz="685800"/>
            <a:endParaRPr lang="en-US" sz="2700" b="1" dirty="0">
              <a:latin typeface="Libre Baskerville" panose="020B0604020202020204" charset="0"/>
              <a:ea typeface="Calibri"/>
              <a:cs typeface="Calibri"/>
              <a:sym typeface="Calibri"/>
            </a:endParaRPr>
          </a:p>
          <a:p>
            <a:pPr defTabSz="685800"/>
            <a:r>
              <a:rPr lang="en-US" sz="2700" b="1" dirty="0">
                <a:latin typeface="Libre Baskerville" panose="020B0604020202020204" charset="0"/>
                <a:ea typeface="Calibri"/>
                <a:cs typeface="Calibri"/>
                <a:sym typeface="Calibri"/>
              </a:rPr>
              <a:t>December 6</a:t>
            </a:r>
            <a:r>
              <a:rPr lang="en-US" sz="2700" b="1" baseline="30000" dirty="0">
                <a:latin typeface="Libre Baskerville" panose="020B0604020202020204" charset="0"/>
                <a:ea typeface="Calibri"/>
                <a:cs typeface="Calibri"/>
                <a:sym typeface="Calibri"/>
              </a:rPr>
              <a:t>th</a:t>
            </a:r>
            <a:r>
              <a:rPr lang="en-US" sz="2700" b="1" dirty="0">
                <a:latin typeface="Libre Baskerville" panose="020B0604020202020204" charset="0"/>
                <a:ea typeface="Calibri"/>
                <a:cs typeface="Calibri"/>
                <a:sym typeface="Calibri"/>
              </a:rPr>
              <a:t>, 2017</a:t>
            </a:r>
          </a:p>
          <a:p>
            <a:pPr algn="ctr" defTabSz="685800"/>
            <a:endParaRPr sz="2700" b="1" i="1" dirty="0">
              <a:latin typeface="Libre Baskerville" panose="020B0604020202020204" charset="0"/>
              <a:ea typeface="Calibri"/>
              <a:cs typeface="Calibri"/>
              <a:sym typeface="Calibri"/>
            </a:endParaRPr>
          </a:p>
        </p:txBody>
      </p:sp>
      <p:sp>
        <p:nvSpPr>
          <p:cNvPr id="208" name="Shape 208"/>
          <p:cNvSpPr txBox="1"/>
          <p:nvPr/>
        </p:nvSpPr>
        <p:spPr>
          <a:xfrm>
            <a:off x="7651628" y="5721513"/>
            <a:ext cx="323490" cy="230833"/>
          </a:xfrm>
          <a:prstGeom prst="rect">
            <a:avLst/>
          </a:prstGeom>
          <a:noFill/>
          <a:ln>
            <a:noFill/>
          </a:ln>
        </p:spPr>
        <p:txBody>
          <a:bodyPr wrap="square" lIns="68456" tIns="34219" rIns="68456" bIns="34219" anchor="t" anchorCtr="0">
            <a:noAutofit/>
          </a:bodyPr>
          <a:lstStyle/>
          <a:p>
            <a:pPr defTabSz="685800">
              <a:buSzPct val="25000"/>
            </a:pPr>
            <a:r>
              <a:rPr lang="en-US" sz="1050"/>
              <a:t>1</a:t>
            </a:r>
          </a:p>
        </p:txBody>
      </p:sp>
      <p:pic>
        <p:nvPicPr>
          <p:cNvPr id="209" name="Shape 209"/>
          <p:cNvPicPr preferRelativeResize="0"/>
          <p:nvPr/>
        </p:nvPicPr>
        <p:blipFill rotWithShape="1">
          <a:blip r:embed="rId3">
            <a:alphaModFix/>
          </a:blip>
          <a:srcRect/>
          <a:stretch/>
        </p:blipFill>
        <p:spPr>
          <a:xfrm>
            <a:off x="1255596" y="865420"/>
            <a:ext cx="4311901" cy="2141119"/>
          </a:xfrm>
          <a:prstGeom prst="rect">
            <a:avLst/>
          </a:prstGeom>
          <a:noFill/>
          <a:ln>
            <a:noFill/>
          </a:ln>
        </p:spPr>
      </p:pic>
      <p:pic>
        <p:nvPicPr>
          <p:cNvPr id="210" name="Shape 210" descr="Headshot of Jennifer Laszlo Mizrahi, President "/>
          <p:cNvPicPr preferRelativeResize="0"/>
          <p:nvPr/>
        </p:nvPicPr>
        <p:blipFill rotWithShape="1">
          <a:blip r:embed="rId4">
            <a:alphaModFix/>
          </a:blip>
          <a:srcRect/>
          <a:stretch/>
        </p:blipFill>
        <p:spPr>
          <a:xfrm>
            <a:off x="6316708" y="1134705"/>
            <a:ext cx="1440769" cy="1440769"/>
          </a:xfrm>
          <a:prstGeom prst="rect">
            <a:avLst/>
          </a:prstGeom>
          <a:noFill/>
          <a:ln>
            <a:noFill/>
          </a:ln>
        </p:spPr>
      </p:pic>
      <p:pic>
        <p:nvPicPr>
          <p:cNvPr id="211" name="Shape 211" descr="Headshot of Calvin Harris, Chairman  "/>
          <p:cNvPicPr preferRelativeResize="0"/>
          <p:nvPr/>
        </p:nvPicPr>
        <p:blipFill rotWithShape="1">
          <a:blip r:embed="rId5">
            <a:alphaModFix/>
          </a:blip>
          <a:srcRect/>
          <a:stretch/>
        </p:blipFill>
        <p:spPr>
          <a:xfrm>
            <a:off x="6322295" y="3604494"/>
            <a:ext cx="1315313" cy="1830713"/>
          </a:xfrm>
          <a:prstGeom prst="rect">
            <a:avLst/>
          </a:prstGeom>
          <a:noFill/>
          <a:ln>
            <a:noFill/>
          </a:ln>
        </p:spPr>
      </p:pic>
      <p:sp>
        <p:nvSpPr>
          <p:cNvPr id="212" name="Shape 212"/>
          <p:cNvSpPr txBox="1"/>
          <p:nvPr/>
        </p:nvSpPr>
        <p:spPr>
          <a:xfrm>
            <a:off x="6031586" y="2546898"/>
            <a:ext cx="1956375" cy="706275"/>
          </a:xfrm>
          <a:prstGeom prst="rect">
            <a:avLst/>
          </a:prstGeom>
          <a:noFill/>
          <a:ln>
            <a:noFill/>
          </a:ln>
        </p:spPr>
        <p:txBody>
          <a:bodyPr wrap="square" lIns="68569" tIns="68569" rIns="68569" bIns="68569" anchor="t" anchorCtr="0">
            <a:noAutofit/>
          </a:bodyPr>
          <a:lstStyle/>
          <a:p>
            <a:pPr indent="-16669" defTabSz="685800">
              <a:buClr>
                <a:srgbClr val="000000"/>
              </a:buClr>
              <a:buSzPct val="25000"/>
            </a:pPr>
            <a:r>
              <a:rPr lang="en-US" sz="1050">
                <a:latin typeface="Georgia"/>
                <a:ea typeface="Georgia"/>
                <a:cs typeface="Georgia"/>
                <a:sym typeface="Georgia"/>
              </a:rPr>
              <a:t>Jennifer Laszlo Mizrahi, President</a:t>
            </a:r>
          </a:p>
        </p:txBody>
      </p:sp>
      <p:sp>
        <p:nvSpPr>
          <p:cNvPr id="213" name="Shape 213"/>
          <p:cNvSpPr txBox="1"/>
          <p:nvPr/>
        </p:nvSpPr>
        <p:spPr>
          <a:xfrm>
            <a:off x="5974435" y="5451352"/>
            <a:ext cx="2103750" cy="345600"/>
          </a:xfrm>
          <a:prstGeom prst="rect">
            <a:avLst/>
          </a:prstGeom>
          <a:noFill/>
          <a:ln>
            <a:noFill/>
          </a:ln>
        </p:spPr>
        <p:txBody>
          <a:bodyPr wrap="square" lIns="68569" tIns="68569" rIns="68569" bIns="68569" anchor="t" anchorCtr="0">
            <a:noAutofit/>
          </a:bodyPr>
          <a:lstStyle/>
          <a:p>
            <a:pPr indent="-16669" defTabSz="685800">
              <a:buClr>
                <a:srgbClr val="000000"/>
              </a:buClr>
              <a:buSzPct val="25000"/>
            </a:pPr>
            <a:r>
              <a:rPr lang="en-US" sz="1050">
                <a:latin typeface="Georgia"/>
                <a:ea typeface="Georgia"/>
                <a:cs typeface="Georgia"/>
                <a:sym typeface="Georgia"/>
              </a:rPr>
              <a:t>Calvin Harris, Chairman </a:t>
            </a:r>
          </a:p>
        </p:txBody>
      </p:sp>
    </p:spTree>
    <p:extLst>
      <p:ext uri="{BB962C8B-B14F-4D97-AF65-F5344CB8AC3E}">
        <p14:creationId xmlns:p14="http://schemas.microsoft.com/office/powerpoint/2010/main" val="359359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 y="1601842"/>
            <a:ext cx="7886700" cy="2743200"/>
          </a:xfrm>
        </p:spPr>
        <p:txBody>
          <a:bodyPr>
            <a:noAutofit/>
          </a:bodyPr>
          <a:lstStyle/>
          <a:p>
            <a:pPr>
              <a:buFont typeface="Wingdings" panose="05000000000000000000" pitchFamily="2" charset="2"/>
              <a:buChar char="q"/>
            </a:pPr>
            <a:r>
              <a:rPr lang="en-US" sz="2400" dirty="0" smtClean="0">
                <a:solidFill>
                  <a:srgbClr val="002060"/>
                </a:solidFill>
                <a:latin typeface="Arial" panose="020B0604020202020204" pitchFamily="34" charset="0"/>
                <a:cs typeface="Arial" panose="020B0604020202020204" pitchFamily="34" charset="0"/>
              </a:rPr>
              <a:t>7% Goal</a:t>
            </a:r>
          </a:p>
          <a:p>
            <a:pPr lvl="1">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Each job grouping</a:t>
            </a:r>
          </a:p>
          <a:p>
            <a:pPr lvl="1">
              <a:buFont typeface="Wingdings" panose="05000000000000000000" pitchFamily="2" charset="2"/>
              <a:buChar char="q"/>
            </a:pPr>
            <a:r>
              <a:rPr lang="en-US" dirty="0" smtClean="0">
                <a:solidFill>
                  <a:srgbClr val="002060"/>
                </a:solidFill>
                <a:latin typeface="Arial" panose="020B0604020202020204" pitchFamily="34" charset="0"/>
                <a:cs typeface="Arial" panose="020B0604020202020204" pitchFamily="34" charset="0"/>
              </a:rPr>
              <a:t>By location</a:t>
            </a:r>
          </a:p>
          <a:p>
            <a:pPr>
              <a:buFont typeface="Wingdings" panose="05000000000000000000" pitchFamily="2" charset="2"/>
              <a:buChar char="q"/>
            </a:pPr>
            <a:r>
              <a:rPr lang="en-US" sz="2400" dirty="0" smtClean="0">
                <a:solidFill>
                  <a:srgbClr val="002060"/>
                </a:solidFill>
                <a:latin typeface="Arial" panose="020B0604020202020204" pitchFamily="34" charset="0"/>
                <a:cs typeface="Arial" panose="020B0604020202020204" pitchFamily="34" charset="0"/>
              </a:rPr>
              <a:t>Self-ID (pre and post offer)</a:t>
            </a:r>
          </a:p>
          <a:p>
            <a:pPr>
              <a:buFont typeface="Wingdings" panose="05000000000000000000" pitchFamily="2" charset="2"/>
              <a:buChar char="q"/>
            </a:pPr>
            <a:r>
              <a:rPr lang="en-US" sz="2400" dirty="0" smtClean="0">
                <a:solidFill>
                  <a:srgbClr val="002060"/>
                </a:solidFill>
                <a:latin typeface="Arial" panose="020B0604020202020204" pitchFamily="34" charset="0"/>
                <a:cs typeface="Arial" panose="020B0604020202020204" pitchFamily="34" charset="0"/>
              </a:rPr>
              <a:t>Survey of employees</a:t>
            </a:r>
          </a:p>
          <a:p>
            <a:pPr>
              <a:buFont typeface="Wingdings" panose="05000000000000000000" pitchFamily="2" charset="2"/>
              <a:buChar char="q"/>
            </a:pPr>
            <a:r>
              <a:rPr lang="en-US" sz="2400" dirty="0" smtClean="0">
                <a:solidFill>
                  <a:srgbClr val="002060"/>
                </a:solidFill>
                <a:latin typeface="Arial" panose="020B0604020202020204" pitchFamily="34" charset="0"/>
                <a:cs typeface="Arial" panose="020B0604020202020204" pitchFamily="34" charset="0"/>
              </a:rPr>
              <a:t>Training</a:t>
            </a:r>
          </a:p>
          <a:p>
            <a:pPr>
              <a:buFont typeface="Wingdings" panose="05000000000000000000" pitchFamily="2" charset="2"/>
              <a:buChar char="q"/>
            </a:pPr>
            <a:r>
              <a:rPr lang="en-US" sz="2400" dirty="0" smtClean="0">
                <a:solidFill>
                  <a:srgbClr val="002060"/>
                </a:solidFill>
                <a:latin typeface="Arial" panose="020B0604020202020204" pitchFamily="34" charset="0"/>
                <a:cs typeface="Arial" panose="020B0604020202020204" pitchFamily="34" charset="0"/>
              </a:rPr>
              <a:t>Recordkeeping</a:t>
            </a:r>
          </a:p>
          <a:p>
            <a:pPr>
              <a:buFont typeface="Wingdings" panose="05000000000000000000" pitchFamily="2" charset="2"/>
              <a:buChar char="q"/>
            </a:pPr>
            <a:r>
              <a:rPr lang="en-US" sz="2400" dirty="0" smtClean="0">
                <a:solidFill>
                  <a:srgbClr val="002060"/>
                </a:solidFill>
                <a:latin typeface="Arial" panose="020B0604020202020204" pitchFamily="34" charset="0"/>
                <a:cs typeface="Arial" panose="020B0604020202020204" pitchFamily="34" charset="0"/>
              </a:rPr>
              <a:t>Evaluation of Sources</a:t>
            </a:r>
            <a:endParaRPr lang="en-US" sz="2400" dirty="0">
              <a:solidFill>
                <a:srgbClr val="002060"/>
              </a:solidFill>
              <a:latin typeface="Arial" panose="020B0604020202020204" pitchFamily="34" charset="0"/>
              <a:cs typeface="Arial" panose="020B0604020202020204" pitchFamily="34" charset="0"/>
            </a:endParaRPr>
          </a:p>
        </p:txBody>
      </p:sp>
      <p:sp>
        <p:nvSpPr>
          <p:cNvPr id="4" name="Title 3"/>
          <p:cNvSpPr txBox="1">
            <a:spLocks noGrp="1"/>
          </p:cNvSpPr>
          <p:nvPr>
            <p:ph type="title" idx="4294967295"/>
          </p:nvPr>
        </p:nvSpPr>
        <p:spPr>
          <a:xfrm>
            <a:off x="1257300" y="0"/>
            <a:ext cx="7886700" cy="993775"/>
          </a:xfrm>
          <a:prstGeom prst="rect">
            <a:avLst/>
          </a:prstGeom>
        </p:spPr>
        <p:txBody>
          <a:bodyPr>
            <a:normAutofit/>
          </a:bodyPr>
          <a:lstStyle>
            <a:lvl1pPr algn="l" defTabSz="457200" rtl="0" eaLnBrk="1" fontAlgn="base" hangingPunct="1">
              <a:spcBef>
                <a:spcPct val="0"/>
              </a:spcBef>
              <a:spcAft>
                <a:spcPct val="0"/>
              </a:spcAft>
              <a:defRPr sz="2400" kern="1200" baseline="0">
                <a:solidFill>
                  <a:srgbClr val="F79646"/>
                </a:solidFill>
                <a:latin typeface="+mj-lt"/>
                <a:ea typeface="+mj-ea"/>
                <a:cs typeface="+mj-cs"/>
              </a:defRPr>
            </a:lvl1pPr>
            <a:lvl2pPr algn="l" defTabSz="457200" rtl="0" eaLnBrk="1" fontAlgn="base" hangingPunct="1">
              <a:spcBef>
                <a:spcPct val="0"/>
              </a:spcBef>
              <a:spcAft>
                <a:spcPct val="0"/>
              </a:spcAft>
              <a:defRPr sz="2400">
                <a:solidFill>
                  <a:srgbClr val="F79646"/>
                </a:solidFill>
                <a:latin typeface="Calibri" pitchFamily="34" charset="0"/>
              </a:defRPr>
            </a:lvl2pPr>
            <a:lvl3pPr algn="l" defTabSz="457200" rtl="0" eaLnBrk="1" fontAlgn="base" hangingPunct="1">
              <a:spcBef>
                <a:spcPct val="0"/>
              </a:spcBef>
              <a:spcAft>
                <a:spcPct val="0"/>
              </a:spcAft>
              <a:defRPr sz="2400">
                <a:solidFill>
                  <a:srgbClr val="F79646"/>
                </a:solidFill>
                <a:latin typeface="Calibri" pitchFamily="34" charset="0"/>
              </a:defRPr>
            </a:lvl3pPr>
            <a:lvl4pPr algn="l" defTabSz="457200" rtl="0" eaLnBrk="1" fontAlgn="base" hangingPunct="1">
              <a:spcBef>
                <a:spcPct val="0"/>
              </a:spcBef>
              <a:spcAft>
                <a:spcPct val="0"/>
              </a:spcAft>
              <a:defRPr sz="2400">
                <a:solidFill>
                  <a:srgbClr val="F79646"/>
                </a:solidFill>
                <a:latin typeface="Calibri" pitchFamily="34" charset="0"/>
              </a:defRPr>
            </a:lvl4pPr>
            <a:lvl5pPr algn="l" defTabSz="457200" rtl="0" eaLnBrk="1" fontAlgn="base" hangingPunct="1">
              <a:spcBef>
                <a:spcPct val="0"/>
              </a:spcBef>
              <a:spcAft>
                <a:spcPct val="0"/>
              </a:spcAft>
              <a:defRPr sz="2400">
                <a:solidFill>
                  <a:srgbClr val="F79646"/>
                </a:solidFill>
                <a:latin typeface="Calibri" pitchFamily="34" charset="0"/>
              </a:defRPr>
            </a:lvl5pPr>
            <a:lvl6pPr marL="457200" algn="l" defTabSz="457200" rtl="0" eaLnBrk="1" fontAlgn="base" hangingPunct="1">
              <a:spcBef>
                <a:spcPct val="0"/>
              </a:spcBef>
              <a:spcAft>
                <a:spcPct val="0"/>
              </a:spcAft>
              <a:defRPr sz="2400">
                <a:solidFill>
                  <a:srgbClr val="F79646"/>
                </a:solidFill>
                <a:latin typeface="Calibri" pitchFamily="34" charset="0"/>
              </a:defRPr>
            </a:lvl6pPr>
            <a:lvl7pPr marL="914400" algn="l" defTabSz="457200" rtl="0" eaLnBrk="1" fontAlgn="base" hangingPunct="1">
              <a:spcBef>
                <a:spcPct val="0"/>
              </a:spcBef>
              <a:spcAft>
                <a:spcPct val="0"/>
              </a:spcAft>
              <a:defRPr sz="2400">
                <a:solidFill>
                  <a:srgbClr val="F79646"/>
                </a:solidFill>
                <a:latin typeface="Calibri" pitchFamily="34" charset="0"/>
              </a:defRPr>
            </a:lvl7pPr>
            <a:lvl8pPr marL="1371600" algn="l" defTabSz="457200" rtl="0" eaLnBrk="1" fontAlgn="base" hangingPunct="1">
              <a:spcBef>
                <a:spcPct val="0"/>
              </a:spcBef>
              <a:spcAft>
                <a:spcPct val="0"/>
              </a:spcAft>
              <a:defRPr sz="2400">
                <a:solidFill>
                  <a:srgbClr val="F79646"/>
                </a:solidFill>
                <a:latin typeface="Calibri" pitchFamily="34" charset="0"/>
              </a:defRPr>
            </a:lvl8pPr>
            <a:lvl9pPr marL="1828800" algn="l" defTabSz="457200" rtl="0" eaLnBrk="1" fontAlgn="base" hangingPunct="1">
              <a:spcBef>
                <a:spcPct val="0"/>
              </a:spcBef>
              <a:spcAft>
                <a:spcPct val="0"/>
              </a:spcAft>
              <a:defRPr sz="2400">
                <a:solidFill>
                  <a:srgbClr val="F79646"/>
                </a:solidFill>
                <a:latin typeface="Calibri" pitchFamily="34" charset="0"/>
              </a:defRPr>
            </a:lvl9pPr>
          </a:lstStyle>
          <a:p>
            <a:pPr algn="r"/>
            <a:r>
              <a:rPr lang="en-US" sz="3200" dirty="0" smtClean="0">
                <a:solidFill>
                  <a:srgbClr val="1F497D">
                    <a:lumMod val="75000"/>
                  </a:srgbClr>
                </a:solidFill>
                <a:latin typeface="Arial Black" panose="020B0A04020102020204" pitchFamily="34" charset="0"/>
              </a:rPr>
              <a:t>SECTION </a:t>
            </a:r>
            <a:r>
              <a:rPr lang="en-US" sz="3200" dirty="0">
                <a:solidFill>
                  <a:srgbClr val="1F497D">
                    <a:lumMod val="75000"/>
                  </a:srgbClr>
                </a:solidFill>
                <a:latin typeface="Arial Black" panose="020B0A04020102020204" pitchFamily="34" charset="0"/>
              </a:rPr>
              <a:t>503</a:t>
            </a:r>
          </a:p>
        </p:txBody>
      </p:sp>
      <p:pic>
        <p:nvPicPr>
          <p:cNvPr id="2" name="Picture 1" descr="Home » Employment Law Blog » Disability » What is a “reasonabl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4514" y="1981200"/>
            <a:ext cx="4212936" cy="2806968"/>
          </a:xfrm>
          <a:prstGeom prst="rect">
            <a:avLst/>
          </a:prstGeom>
        </p:spPr>
      </p:pic>
      <p:pic>
        <p:nvPicPr>
          <p:cNvPr id="5" name="Picture 4"/>
          <p:cNvPicPr>
            <a:picLocks noChangeAspect="1"/>
          </p:cNvPicPr>
          <p:nvPr/>
        </p:nvPicPr>
        <p:blipFill>
          <a:blip r:embed="rId3"/>
          <a:stretch>
            <a:fillRect/>
          </a:stretch>
        </p:blipFill>
        <p:spPr>
          <a:xfrm>
            <a:off x="6978491" y="5775593"/>
            <a:ext cx="1828959" cy="816935"/>
          </a:xfrm>
          <a:prstGeom prst="rect">
            <a:avLst/>
          </a:prstGeom>
        </p:spPr>
      </p:pic>
    </p:spTree>
    <p:extLst>
      <p:ext uri="{BB962C8B-B14F-4D97-AF65-F5344CB8AC3E}">
        <p14:creationId xmlns:p14="http://schemas.microsoft.com/office/powerpoint/2010/main" val="41833498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2133600"/>
            <a:ext cx="7886700" cy="3263900"/>
          </a:xfrm>
        </p:spPr>
        <p:txBody>
          <a:bodyPr>
            <a:normAutofit/>
          </a:bodyPr>
          <a:lstStyle/>
          <a:p>
            <a:pPr>
              <a:buFont typeface="Wingdings" panose="05000000000000000000" pitchFamily="2" charset="2"/>
              <a:buChar char="q"/>
            </a:pPr>
            <a:r>
              <a:rPr lang="en-US" sz="2400" dirty="0" smtClean="0">
                <a:solidFill>
                  <a:schemeClr val="tx2">
                    <a:lumMod val="75000"/>
                  </a:schemeClr>
                </a:solidFill>
                <a:latin typeface="Arial" panose="020B0604020202020204" pitchFamily="34" charset="0"/>
                <a:cs typeface="Arial" panose="020B0604020202020204" pitchFamily="34" charset="0"/>
              </a:rPr>
              <a:t>6.8% hiring benchmark</a:t>
            </a:r>
          </a:p>
          <a:p>
            <a:pPr>
              <a:buFont typeface="Wingdings" panose="05000000000000000000" pitchFamily="2" charset="2"/>
              <a:buChar char="q"/>
            </a:pPr>
            <a:r>
              <a:rPr lang="en-US" sz="2400" dirty="0" smtClean="0">
                <a:solidFill>
                  <a:schemeClr val="tx2">
                    <a:lumMod val="75000"/>
                  </a:schemeClr>
                </a:solidFill>
                <a:latin typeface="Arial" panose="020B0604020202020204" pitchFamily="34" charset="0"/>
                <a:cs typeface="Arial" panose="020B0604020202020204" pitchFamily="34" charset="0"/>
              </a:rPr>
              <a:t>Goal adjusts annually</a:t>
            </a:r>
          </a:p>
          <a:p>
            <a:pPr>
              <a:buFont typeface="Wingdings" panose="05000000000000000000" pitchFamily="2" charset="2"/>
              <a:buChar char="q"/>
            </a:pPr>
            <a:r>
              <a:rPr lang="en-US" sz="2400" dirty="0" smtClean="0">
                <a:solidFill>
                  <a:schemeClr val="tx2">
                    <a:lumMod val="75000"/>
                  </a:schemeClr>
                </a:solidFill>
                <a:latin typeface="Arial" panose="020B0604020202020204" pitchFamily="34" charset="0"/>
                <a:cs typeface="Arial" panose="020B0604020202020204" pitchFamily="34" charset="0"/>
              </a:rPr>
              <a:t>List jobs with state workforce</a:t>
            </a:r>
          </a:p>
          <a:p>
            <a:pPr>
              <a:buFont typeface="Wingdings" panose="05000000000000000000" pitchFamily="2" charset="2"/>
              <a:buChar char="q"/>
            </a:pPr>
            <a:r>
              <a:rPr lang="en-US" sz="2400" dirty="0" smtClean="0">
                <a:solidFill>
                  <a:schemeClr val="tx2">
                    <a:lumMod val="75000"/>
                  </a:schemeClr>
                </a:solidFill>
                <a:latin typeface="Arial" panose="020B0604020202020204" pitchFamily="34" charset="0"/>
                <a:cs typeface="Arial" panose="020B0604020202020204" pitchFamily="34" charset="0"/>
              </a:rPr>
              <a:t>Self-ID (pre and post offer)</a:t>
            </a:r>
          </a:p>
          <a:p>
            <a:pPr>
              <a:buFont typeface="Wingdings" panose="05000000000000000000" pitchFamily="2" charset="2"/>
              <a:buChar char="q"/>
            </a:pPr>
            <a:r>
              <a:rPr lang="en-US" sz="2400" dirty="0" smtClean="0">
                <a:solidFill>
                  <a:schemeClr val="tx2">
                    <a:lumMod val="75000"/>
                  </a:schemeClr>
                </a:solidFill>
                <a:latin typeface="Arial" panose="020B0604020202020204" pitchFamily="34" charset="0"/>
                <a:cs typeface="Arial" panose="020B0604020202020204" pitchFamily="34" charset="0"/>
              </a:rPr>
              <a:t>Recordkeeping</a:t>
            </a:r>
            <a:endParaRPr lang="en-US" sz="2400" dirty="0">
              <a:solidFill>
                <a:schemeClr val="tx2">
                  <a:lumMod val="75000"/>
                </a:schemeClr>
              </a:solidFill>
              <a:latin typeface="Arial" panose="020B0604020202020204" pitchFamily="34" charset="0"/>
              <a:cs typeface="Arial" panose="020B0604020202020204" pitchFamily="34" charset="0"/>
            </a:endParaRPr>
          </a:p>
        </p:txBody>
      </p:sp>
      <p:sp>
        <p:nvSpPr>
          <p:cNvPr id="4" name="Title 3"/>
          <p:cNvSpPr txBox="1">
            <a:spLocks noGrp="1"/>
          </p:cNvSpPr>
          <p:nvPr>
            <p:ph type="title" idx="4294967295"/>
          </p:nvPr>
        </p:nvSpPr>
        <p:spPr>
          <a:xfrm>
            <a:off x="1257300" y="0"/>
            <a:ext cx="7886700" cy="993775"/>
          </a:xfrm>
          <a:prstGeom prst="rect">
            <a:avLst/>
          </a:prstGeom>
        </p:spPr>
        <p:txBody>
          <a:bodyPr>
            <a:normAutofit/>
          </a:bodyPr>
          <a:lstStyle>
            <a:lvl1pPr algn="l" defTabSz="457200" rtl="0" eaLnBrk="1" fontAlgn="base" hangingPunct="1">
              <a:spcBef>
                <a:spcPct val="0"/>
              </a:spcBef>
              <a:spcAft>
                <a:spcPct val="0"/>
              </a:spcAft>
              <a:defRPr sz="2400" kern="1200" baseline="0">
                <a:solidFill>
                  <a:srgbClr val="F79646"/>
                </a:solidFill>
                <a:latin typeface="+mj-lt"/>
                <a:ea typeface="+mj-ea"/>
                <a:cs typeface="+mj-cs"/>
              </a:defRPr>
            </a:lvl1pPr>
            <a:lvl2pPr algn="l" defTabSz="457200" rtl="0" eaLnBrk="1" fontAlgn="base" hangingPunct="1">
              <a:spcBef>
                <a:spcPct val="0"/>
              </a:spcBef>
              <a:spcAft>
                <a:spcPct val="0"/>
              </a:spcAft>
              <a:defRPr sz="2400">
                <a:solidFill>
                  <a:srgbClr val="F79646"/>
                </a:solidFill>
                <a:latin typeface="Calibri" pitchFamily="34" charset="0"/>
              </a:defRPr>
            </a:lvl2pPr>
            <a:lvl3pPr algn="l" defTabSz="457200" rtl="0" eaLnBrk="1" fontAlgn="base" hangingPunct="1">
              <a:spcBef>
                <a:spcPct val="0"/>
              </a:spcBef>
              <a:spcAft>
                <a:spcPct val="0"/>
              </a:spcAft>
              <a:defRPr sz="2400">
                <a:solidFill>
                  <a:srgbClr val="F79646"/>
                </a:solidFill>
                <a:latin typeface="Calibri" pitchFamily="34" charset="0"/>
              </a:defRPr>
            </a:lvl3pPr>
            <a:lvl4pPr algn="l" defTabSz="457200" rtl="0" eaLnBrk="1" fontAlgn="base" hangingPunct="1">
              <a:spcBef>
                <a:spcPct val="0"/>
              </a:spcBef>
              <a:spcAft>
                <a:spcPct val="0"/>
              </a:spcAft>
              <a:defRPr sz="2400">
                <a:solidFill>
                  <a:srgbClr val="F79646"/>
                </a:solidFill>
                <a:latin typeface="Calibri" pitchFamily="34" charset="0"/>
              </a:defRPr>
            </a:lvl4pPr>
            <a:lvl5pPr algn="l" defTabSz="457200" rtl="0" eaLnBrk="1" fontAlgn="base" hangingPunct="1">
              <a:spcBef>
                <a:spcPct val="0"/>
              </a:spcBef>
              <a:spcAft>
                <a:spcPct val="0"/>
              </a:spcAft>
              <a:defRPr sz="2400">
                <a:solidFill>
                  <a:srgbClr val="F79646"/>
                </a:solidFill>
                <a:latin typeface="Calibri" pitchFamily="34" charset="0"/>
              </a:defRPr>
            </a:lvl5pPr>
            <a:lvl6pPr marL="457200" algn="l" defTabSz="457200" rtl="0" eaLnBrk="1" fontAlgn="base" hangingPunct="1">
              <a:spcBef>
                <a:spcPct val="0"/>
              </a:spcBef>
              <a:spcAft>
                <a:spcPct val="0"/>
              </a:spcAft>
              <a:defRPr sz="2400">
                <a:solidFill>
                  <a:srgbClr val="F79646"/>
                </a:solidFill>
                <a:latin typeface="Calibri" pitchFamily="34" charset="0"/>
              </a:defRPr>
            </a:lvl6pPr>
            <a:lvl7pPr marL="914400" algn="l" defTabSz="457200" rtl="0" eaLnBrk="1" fontAlgn="base" hangingPunct="1">
              <a:spcBef>
                <a:spcPct val="0"/>
              </a:spcBef>
              <a:spcAft>
                <a:spcPct val="0"/>
              </a:spcAft>
              <a:defRPr sz="2400">
                <a:solidFill>
                  <a:srgbClr val="F79646"/>
                </a:solidFill>
                <a:latin typeface="Calibri" pitchFamily="34" charset="0"/>
              </a:defRPr>
            </a:lvl7pPr>
            <a:lvl8pPr marL="1371600" algn="l" defTabSz="457200" rtl="0" eaLnBrk="1" fontAlgn="base" hangingPunct="1">
              <a:spcBef>
                <a:spcPct val="0"/>
              </a:spcBef>
              <a:spcAft>
                <a:spcPct val="0"/>
              </a:spcAft>
              <a:defRPr sz="2400">
                <a:solidFill>
                  <a:srgbClr val="F79646"/>
                </a:solidFill>
                <a:latin typeface="Calibri" pitchFamily="34" charset="0"/>
              </a:defRPr>
            </a:lvl8pPr>
            <a:lvl9pPr marL="1828800" algn="l" defTabSz="457200" rtl="0" eaLnBrk="1" fontAlgn="base" hangingPunct="1">
              <a:spcBef>
                <a:spcPct val="0"/>
              </a:spcBef>
              <a:spcAft>
                <a:spcPct val="0"/>
              </a:spcAft>
              <a:defRPr sz="2400">
                <a:solidFill>
                  <a:srgbClr val="F79646"/>
                </a:solidFill>
                <a:latin typeface="Calibri" pitchFamily="34" charset="0"/>
              </a:defRPr>
            </a:lvl9pPr>
          </a:lstStyle>
          <a:p>
            <a:pPr algn="r"/>
            <a:r>
              <a:rPr lang="en-US" sz="3200" dirty="0" smtClean="0">
                <a:solidFill>
                  <a:srgbClr val="1F497D">
                    <a:lumMod val="75000"/>
                  </a:srgbClr>
                </a:solidFill>
                <a:latin typeface="Arial Black" panose="020B0A04020102020204" pitchFamily="34" charset="0"/>
              </a:rPr>
              <a:t>SECTION </a:t>
            </a:r>
            <a:r>
              <a:rPr lang="en-US" sz="3200" dirty="0">
                <a:solidFill>
                  <a:srgbClr val="1F497D">
                    <a:lumMod val="75000"/>
                  </a:srgbClr>
                </a:solidFill>
                <a:latin typeface="Arial Black" panose="020B0A04020102020204" pitchFamily="34" charset="0"/>
              </a:rPr>
              <a:t>4212</a:t>
            </a:r>
          </a:p>
        </p:txBody>
      </p:sp>
      <p:pic>
        <p:nvPicPr>
          <p:cNvPr id="2" name="Picture 1" descr="delusional veteran jumps off the roof of the U.S. Department of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2133600"/>
            <a:ext cx="4231746" cy="2819400"/>
          </a:xfrm>
          <a:prstGeom prst="rect">
            <a:avLst/>
          </a:prstGeom>
        </p:spPr>
      </p:pic>
      <p:pic>
        <p:nvPicPr>
          <p:cNvPr id="5" name="Picture 4"/>
          <p:cNvPicPr>
            <a:picLocks noChangeAspect="1"/>
          </p:cNvPicPr>
          <p:nvPr/>
        </p:nvPicPr>
        <p:blipFill>
          <a:blip r:embed="rId3"/>
          <a:stretch>
            <a:fillRect/>
          </a:stretch>
        </p:blipFill>
        <p:spPr>
          <a:xfrm>
            <a:off x="7050987" y="5867400"/>
            <a:ext cx="1828959" cy="816935"/>
          </a:xfrm>
          <a:prstGeom prst="rect">
            <a:avLst/>
          </a:prstGeom>
        </p:spPr>
      </p:pic>
    </p:spTree>
    <p:extLst>
      <p:ext uri="{BB962C8B-B14F-4D97-AF65-F5344CB8AC3E}">
        <p14:creationId xmlns:p14="http://schemas.microsoft.com/office/powerpoint/2010/main" val="12600500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instructables.com/files/orig/F5Z/I8LA/FZQ1GQO9/F5ZI8LAFZQ1GQO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1921"/>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3.qcc.cuny.edu/WikiFiles/crowd%20diversity.jpg"/>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440596" y="1190045"/>
            <a:ext cx="6262809" cy="447791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txBox="1">
            <a:spLocks/>
          </p:cNvSpPr>
          <p:nvPr/>
        </p:nvSpPr>
        <p:spPr>
          <a:xfrm>
            <a:off x="1257300" y="11113"/>
            <a:ext cx="7886700" cy="993775"/>
          </a:xfrm>
          <a:prstGeom prst="rect">
            <a:avLst/>
          </a:prstGeom>
        </p:spPr>
        <p:txBody>
          <a:bodyPr vert="horz" lIns="91440" tIns="45720" rIns="91440" bIns="45720" rtlCol="0" anchor="ctr">
            <a:normAutofit/>
          </a:bodyPr>
          <a:lstStyle>
            <a:lvl1pPr algn="l" defTabSz="457200" rtl="0" eaLnBrk="1" fontAlgn="base" latinLnBrk="0" hangingPunct="1">
              <a:lnSpc>
                <a:spcPct val="90000"/>
              </a:lnSpc>
              <a:spcBef>
                <a:spcPct val="0"/>
              </a:spcBef>
              <a:spcAft>
                <a:spcPct val="0"/>
              </a:spcAft>
              <a:buNone/>
              <a:defRPr sz="2400" kern="1200" baseline="0">
                <a:solidFill>
                  <a:srgbClr val="F79646"/>
                </a:solidFill>
                <a:latin typeface="+mj-lt"/>
                <a:ea typeface="+mj-ea"/>
                <a:cs typeface="+mj-cs"/>
              </a:defRPr>
            </a:lvl1pPr>
            <a:lvl2pPr algn="l" defTabSz="457200" rtl="0" eaLnBrk="1" fontAlgn="base" hangingPunct="1">
              <a:spcBef>
                <a:spcPct val="0"/>
              </a:spcBef>
              <a:spcAft>
                <a:spcPct val="0"/>
              </a:spcAft>
              <a:defRPr sz="2400">
                <a:solidFill>
                  <a:srgbClr val="F79646"/>
                </a:solidFill>
                <a:latin typeface="Calibri" pitchFamily="34" charset="0"/>
              </a:defRPr>
            </a:lvl2pPr>
            <a:lvl3pPr algn="l" defTabSz="457200" rtl="0" eaLnBrk="1" fontAlgn="base" hangingPunct="1">
              <a:spcBef>
                <a:spcPct val="0"/>
              </a:spcBef>
              <a:spcAft>
                <a:spcPct val="0"/>
              </a:spcAft>
              <a:defRPr sz="2400">
                <a:solidFill>
                  <a:srgbClr val="F79646"/>
                </a:solidFill>
                <a:latin typeface="Calibri" pitchFamily="34" charset="0"/>
              </a:defRPr>
            </a:lvl3pPr>
            <a:lvl4pPr algn="l" defTabSz="457200" rtl="0" eaLnBrk="1" fontAlgn="base" hangingPunct="1">
              <a:spcBef>
                <a:spcPct val="0"/>
              </a:spcBef>
              <a:spcAft>
                <a:spcPct val="0"/>
              </a:spcAft>
              <a:defRPr sz="2400">
                <a:solidFill>
                  <a:srgbClr val="F79646"/>
                </a:solidFill>
                <a:latin typeface="Calibri" pitchFamily="34" charset="0"/>
              </a:defRPr>
            </a:lvl4pPr>
            <a:lvl5pPr algn="l" defTabSz="457200" rtl="0" eaLnBrk="1" fontAlgn="base" hangingPunct="1">
              <a:spcBef>
                <a:spcPct val="0"/>
              </a:spcBef>
              <a:spcAft>
                <a:spcPct val="0"/>
              </a:spcAft>
              <a:defRPr sz="2400">
                <a:solidFill>
                  <a:srgbClr val="F79646"/>
                </a:solidFill>
                <a:latin typeface="Calibri" pitchFamily="34" charset="0"/>
              </a:defRPr>
            </a:lvl5pPr>
            <a:lvl6pPr marL="457200" algn="l" defTabSz="457200" rtl="0" eaLnBrk="1" fontAlgn="base" hangingPunct="1">
              <a:spcBef>
                <a:spcPct val="0"/>
              </a:spcBef>
              <a:spcAft>
                <a:spcPct val="0"/>
              </a:spcAft>
              <a:defRPr sz="2400">
                <a:solidFill>
                  <a:srgbClr val="F79646"/>
                </a:solidFill>
                <a:latin typeface="Calibri" pitchFamily="34" charset="0"/>
              </a:defRPr>
            </a:lvl6pPr>
            <a:lvl7pPr marL="914400" algn="l" defTabSz="457200" rtl="0" eaLnBrk="1" fontAlgn="base" hangingPunct="1">
              <a:spcBef>
                <a:spcPct val="0"/>
              </a:spcBef>
              <a:spcAft>
                <a:spcPct val="0"/>
              </a:spcAft>
              <a:defRPr sz="2400">
                <a:solidFill>
                  <a:srgbClr val="F79646"/>
                </a:solidFill>
                <a:latin typeface="Calibri" pitchFamily="34" charset="0"/>
              </a:defRPr>
            </a:lvl7pPr>
            <a:lvl8pPr marL="1371600" algn="l" defTabSz="457200" rtl="0" eaLnBrk="1" fontAlgn="base" hangingPunct="1">
              <a:spcBef>
                <a:spcPct val="0"/>
              </a:spcBef>
              <a:spcAft>
                <a:spcPct val="0"/>
              </a:spcAft>
              <a:defRPr sz="2400">
                <a:solidFill>
                  <a:srgbClr val="F79646"/>
                </a:solidFill>
                <a:latin typeface="Calibri" pitchFamily="34" charset="0"/>
              </a:defRPr>
            </a:lvl8pPr>
            <a:lvl9pPr marL="1828800" algn="l" defTabSz="457200" rtl="0" eaLnBrk="1" fontAlgn="base" hangingPunct="1">
              <a:spcBef>
                <a:spcPct val="0"/>
              </a:spcBef>
              <a:spcAft>
                <a:spcPct val="0"/>
              </a:spcAft>
              <a:defRPr sz="2400">
                <a:solidFill>
                  <a:srgbClr val="F79646"/>
                </a:solidFill>
                <a:latin typeface="Calibri" pitchFamily="34" charset="0"/>
              </a:defRPr>
            </a:lvl9pPr>
          </a:lstStyle>
          <a:p>
            <a:pPr algn="r"/>
            <a:r>
              <a:rPr lang="en-US" sz="3200" dirty="0" smtClean="0">
                <a:solidFill>
                  <a:srgbClr val="1F497D">
                    <a:lumMod val="75000"/>
                  </a:srgbClr>
                </a:solidFill>
                <a:latin typeface="Arial Black" panose="020B0A04020102020204" pitchFamily="34" charset="0"/>
              </a:rPr>
              <a:t>INTERNET APPLICANT</a:t>
            </a:r>
            <a:endParaRPr lang="en-US" sz="3200" dirty="0">
              <a:solidFill>
                <a:srgbClr val="1F497D">
                  <a:lumMod val="75000"/>
                </a:srgbClr>
              </a:solidFill>
              <a:latin typeface="Arial Black" panose="020B0A04020102020204" pitchFamily="34" charset="0"/>
            </a:endParaRPr>
          </a:p>
        </p:txBody>
      </p:sp>
      <p:pic>
        <p:nvPicPr>
          <p:cNvPr id="2" name="Picture 1"/>
          <p:cNvPicPr>
            <a:picLocks noChangeAspect="1"/>
          </p:cNvPicPr>
          <p:nvPr/>
        </p:nvPicPr>
        <p:blipFill>
          <a:blip r:embed="rId4"/>
          <a:stretch>
            <a:fillRect/>
          </a:stretch>
        </p:blipFill>
        <p:spPr>
          <a:xfrm>
            <a:off x="7010400" y="5855421"/>
            <a:ext cx="1828959" cy="816935"/>
          </a:xfrm>
          <a:prstGeom prst="rect">
            <a:avLst/>
          </a:prstGeom>
        </p:spPr>
      </p:pic>
    </p:spTree>
    <p:extLst>
      <p:ext uri="{BB962C8B-B14F-4D97-AF65-F5344CB8AC3E}">
        <p14:creationId xmlns:p14="http://schemas.microsoft.com/office/powerpoint/2010/main" val="1003341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4098"/>
                                        </p:tgtEl>
                                        <p:attrNameLst>
                                          <p:attrName>ppt_w</p:attrName>
                                        </p:attrNameLst>
                                      </p:cBhvr>
                                      <p:tavLst>
                                        <p:tav tm="0">
                                          <p:val>
                                            <p:strVal val="ppt_w"/>
                                          </p:val>
                                        </p:tav>
                                        <p:tav tm="100000">
                                          <p:val>
                                            <p:fltVal val="0"/>
                                          </p:val>
                                        </p:tav>
                                      </p:tavLst>
                                    </p:anim>
                                    <p:anim calcmode="lin" valueType="num">
                                      <p:cBhvr>
                                        <p:cTn id="7" dur="1000"/>
                                        <p:tgtEl>
                                          <p:spTgt spid="4098"/>
                                        </p:tgtEl>
                                        <p:attrNameLst>
                                          <p:attrName>ppt_h</p:attrName>
                                        </p:attrNameLst>
                                      </p:cBhvr>
                                      <p:tavLst>
                                        <p:tav tm="0">
                                          <p:val>
                                            <p:strVal val="ppt_h"/>
                                          </p:val>
                                        </p:tav>
                                        <p:tav tm="100000">
                                          <p:val>
                                            <p:fltVal val="0"/>
                                          </p:val>
                                        </p:tav>
                                      </p:tavLst>
                                    </p:anim>
                                    <p:anim calcmode="lin" valueType="num">
                                      <p:cBhvr>
                                        <p:cTn id="8" dur="1000"/>
                                        <p:tgtEl>
                                          <p:spTgt spid="4098"/>
                                        </p:tgtEl>
                                        <p:attrNameLst>
                                          <p:attrName>style.rotation</p:attrName>
                                        </p:attrNameLst>
                                      </p:cBhvr>
                                      <p:tavLst>
                                        <p:tav tm="0">
                                          <p:val>
                                            <p:fltVal val="0"/>
                                          </p:val>
                                        </p:tav>
                                        <p:tav tm="100000">
                                          <p:val>
                                            <p:fltVal val="90"/>
                                          </p:val>
                                        </p:tav>
                                      </p:tavLst>
                                    </p:anim>
                                    <p:animEffect transition="out" filter="fade">
                                      <p:cBhvr>
                                        <p:cTn id="9" dur="1000"/>
                                        <p:tgtEl>
                                          <p:spTgt spid="4098"/>
                                        </p:tgtEl>
                                      </p:cBhvr>
                                    </p:animEffect>
                                    <p:set>
                                      <p:cBhvr>
                                        <p:cTn id="10" dur="1" fill="hold">
                                          <p:stCondLst>
                                            <p:cond delay="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5309652"/>
            <a:ext cx="4114800" cy="1655762"/>
          </a:xfrm>
        </p:spPr>
        <p:txBody>
          <a:bodyPr>
            <a:normAutofit fontScale="92500" lnSpcReduction="10000"/>
          </a:bodyPr>
          <a:lstStyle/>
          <a:p>
            <a:pPr marL="0" indent="0">
              <a:buNone/>
            </a:pPr>
            <a:r>
              <a:rPr lang="en-US" sz="2400" b="1" dirty="0" smtClean="0">
                <a:solidFill>
                  <a:schemeClr val="tx2">
                    <a:lumMod val="75000"/>
                  </a:schemeClr>
                </a:solidFill>
                <a:latin typeface="Arial" panose="020B0604020202020204" pitchFamily="34" charset="0"/>
                <a:cs typeface="Arial" panose="020B0604020202020204" pitchFamily="34" charset="0"/>
              </a:rPr>
              <a:t>WHO IS AN APPLICANT?</a:t>
            </a:r>
          </a:p>
          <a:p>
            <a:pPr>
              <a:buFont typeface="Wingdings" panose="05000000000000000000" pitchFamily="2" charset="2"/>
              <a:buChar char="q"/>
            </a:pPr>
            <a:r>
              <a:rPr lang="en-US" sz="2400" dirty="0" smtClean="0">
                <a:solidFill>
                  <a:schemeClr val="tx2">
                    <a:lumMod val="75000"/>
                  </a:schemeClr>
                </a:solidFill>
                <a:latin typeface="Arial" panose="020B0604020202020204" pitchFamily="34" charset="0"/>
                <a:cs typeface="Arial" panose="020B0604020202020204" pitchFamily="34" charset="0"/>
              </a:rPr>
              <a:t>Person expresses interest</a:t>
            </a:r>
          </a:p>
          <a:p>
            <a:pPr>
              <a:buFont typeface="Wingdings" panose="05000000000000000000" pitchFamily="2" charset="2"/>
              <a:buChar char="q"/>
            </a:pPr>
            <a:r>
              <a:rPr lang="en-US" sz="2400" dirty="0" smtClean="0">
                <a:solidFill>
                  <a:schemeClr val="tx2">
                    <a:lumMod val="75000"/>
                  </a:schemeClr>
                </a:solidFill>
                <a:latin typeface="Arial" panose="020B0604020202020204" pitchFamily="34" charset="0"/>
                <a:cs typeface="Arial" panose="020B0604020202020204" pitchFamily="34" charset="0"/>
              </a:rPr>
              <a:t>Meets the BQEs</a:t>
            </a:r>
          </a:p>
          <a:p>
            <a:pPr>
              <a:buFont typeface="Wingdings" panose="05000000000000000000" pitchFamily="2" charset="2"/>
              <a:buChar char="q"/>
            </a:pPr>
            <a:r>
              <a:rPr lang="en-US" sz="2400" dirty="0" smtClean="0">
                <a:solidFill>
                  <a:schemeClr val="tx2">
                    <a:lumMod val="75000"/>
                  </a:schemeClr>
                </a:solidFill>
                <a:latin typeface="Arial" panose="020B0604020202020204" pitchFamily="34" charset="0"/>
                <a:cs typeface="Arial" panose="020B0604020202020204" pitchFamily="34" charset="0"/>
              </a:rPr>
              <a:t>Does not self-select out</a:t>
            </a:r>
          </a:p>
          <a:p>
            <a:pPr marL="0" indent="0">
              <a:buNone/>
            </a:pPr>
            <a:endParaRPr lang="en-US" sz="2000" dirty="0" smtClean="0">
              <a:solidFill>
                <a:schemeClr val="tx2">
                  <a:lumMod val="75000"/>
                </a:schemeClr>
              </a:solidFill>
              <a:latin typeface="Arial" panose="020B0604020202020204" pitchFamily="34" charset="0"/>
              <a:cs typeface="Arial" panose="020B0604020202020204" pitchFamily="34" charset="0"/>
            </a:endParaRPr>
          </a:p>
        </p:txBody>
      </p:sp>
      <p:sp>
        <p:nvSpPr>
          <p:cNvPr id="4" name="Title 3"/>
          <p:cNvSpPr txBox="1">
            <a:spLocks noGrp="1"/>
          </p:cNvSpPr>
          <p:nvPr>
            <p:ph type="title" idx="4294967295"/>
          </p:nvPr>
        </p:nvSpPr>
        <p:spPr>
          <a:xfrm>
            <a:off x="1257300" y="11113"/>
            <a:ext cx="7886700" cy="993775"/>
          </a:xfrm>
          <a:prstGeom prst="rect">
            <a:avLst/>
          </a:prstGeom>
        </p:spPr>
        <p:txBody>
          <a:bodyPr>
            <a:normAutofit/>
          </a:bodyPr>
          <a:lstStyle>
            <a:lvl1pPr algn="l" defTabSz="457200" rtl="0" eaLnBrk="1" fontAlgn="base" hangingPunct="1">
              <a:spcBef>
                <a:spcPct val="0"/>
              </a:spcBef>
              <a:spcAft>
                <a:spcPct val="0"/>
              </a:spcAft>
              <a:defRPr sz="2400" kern="1200" baseline="0">
                <a:solidFill>
                  <a:srgbClr val="F79646"/>
                </a:solidFill>
                <a:latin typeface="+mj-lt"/>
                <a:ea typeface="+mj-ea"/>
                <a:cs typeface="+mj-cs"/>
              </a:defRPr>
            </a:lvl1pPr>
            <a:lvl2pPr algn="l" defTabSz="457200" rtl="0" eaLnBrk="1" fontAlgn="base" hangingPunct="1">
              <a:spcBef>
                <a:spcPct val="0"/>
              </a:spcBef>
              <a:spcAft>
                <a:spcPct val="0"/>
              </a:spcAft>
              <a:defRPr sz="2400">
                <a:solidFill>
                  <a:srgbClr val="F79646"/>
                </a:solidFill>
                <a:latin typeface="Calibri" pitchFamily="34" charset="0"/>
              </a:defRPr>
            </a:lvl2pPr>
            <a:lvl3pPr algn="l" defTabSz="457200" rtl="0" eaLnBrk="1" fontAlgn="base" hangingPunct="1">
              <a:spcBef>
                <a:spcPct val="0"/>
              </a:spcBef>
              <a:spcAft>
                <a:spcPct val="0"/>
              </a:spcAft>
              <a:defRPr sz="2400">
                <a:solidFill>
                  <a:srgbClr val="F79646"/>
                </a:solidFill>
                <a:latin typeface="Calibri" pitchFamily="34" charset="0"/>
              </a:defRPr>
            </a:lvl3pPr>
            <a:lvl4pPr algn="l" defTabSz="457200" rtl="0" eaLnBrk="1" fontAlgn="base" hangingPunct="1">
              <a:spcBef>
                <a:spcPct val="0"/>
              </a:spcBef>
              <a:spcAft>
                <a:spcPct val="0"/>
              </a:spcAft>
              <a:defRPr sz="2400">
                <a:solidFill>
                  <a:srgbClr val="F79646"/>
                </a:solidFill>
                <a:latin typeface="Calibri" pitchFamily="34" charset="0"/>
              </a:defRPr>
            </a:lvl4pPr>
            <a:lvl5pPr algn="l" defTabSz="457200" rtl="0" eaLnBrk="1" fontAlgn="base" hangingPunct="1">
              <a:spcBef>
                <a:spcPct val="0"/>
              </a:spcBef>
              <a:spcAft>
                <a:spcPct val="0"/>
              </a:spcAft>
              <a:defRPr sz="2400">
                <a:solidFill>
                  <a:srgbClr val="F79646"/>
                </a:solidFill>
                <a:latin typeface="Calibri" pitchFamily="34" charset="0"/>
              </a:defRPr>
            </a:lvl5pPr>
            <a:lvl6pPr marL="457200" algn="l" defTabSz="457200" rtl="0" eaLnBrk="1" fontAlgn="base" hangingPunct="1">
              <a:spcBef>
                <a:spcPct val="0"/>
              </a:spcBef>
              <a:spcAft>
                <a:spcPct val="0"/>
              </a:spcAft>
              <a:defRPr sz="2400">
                <a:solidFill>
                  <a:srgbClr val="F79646"/>
                </a:solidFill>
                <a:latin typeface="Calibri" pitchFamily="34" charset="0"/>
              </a:defRPr>
            </a:lvl6pPr>
            <a:lvl7pPr marL="914400" algn="l" defTabSz="457200" rtl="0" eaLnBrk="1" fontAlgn="base" hangingPunct="1">
              <a:spcBef>
                <a:spcPct val="0"/>
              </a:spcBef>
              <a:spcAft>
                <a:spcPct val="0"/>
              </a:spcAft>
              <a:defRPr sz="2400">
                <a:solidFill>
                  <a:srgbClr val="F79646"/>
                </a:solidFill>
                <a:latin typeface="Calibri" pitchFamily="34" charset="0"/>
              </a:defRPr>
            </a:lvl7pPr>
            <a:lvl8pPr marL="1371600" algn="l" defTabSz="457200" rtl="0" eaLnBrk="1" fontAlgn="base" hangingPunct="1">
              <a:spcBef>
                <a:spcPct val="0"/>
              </a:spcBef>
              <a:spcAft>
                <a:spcPct val="0"/>
              </a:spcAft>
              <a:defRPr sz="2400">
                <a:solidFill>
                  <a:srgbClr val="F79646"/>
                </a:solidFill>
                <a:latin typeface="Calibri" pitchFamily="34" charset="0"/>
              </a:defRPr>
            </a:lvl8pPr>
            <a:lvl9pPr marL="1828800" algn="l" defTabSz="457200" rtl="0" eaLnBrk="1" fontAlgn="base" hangingPunct="1">
              <a:spcBef>
                <a:spcPct val="0"/>
              </a:spcBef>
              <a:spcAft>
                <a:spcPct val="0"/>
              </a:spcAft>
              <a:defRPr sz="2400">
                <a:solidFill>
                  <a:srgbClr val="F79646"/>
                </a:solidFill>
                <a:latin typeface="Calibri" pitchFamily="34" charset="0"/>
              </a:defRPr>
            </a:lvl9pPr>
          </a:lstStyle>
          <a:p>
            <a:pPr algn="r"/>
            <a:r>
              <a:rPr lang="en-US" sz="3200" dirty="0" smtClean="0">
                <a:solidFill>
                  <a:srgbClr val="1F497D">
                    <a:lumMod val="75000"/>
                  </a:srgbClr>
                </a:solidFill>
                <a:latin typeface="Arial Black" panose="020B0A04020102020204" pitchFamily="34" charset="0"/>
              </a:rPr>
              <a:t>INTERNET APPLICANT</a:t>
            </a:r>
            <a:endParaRPr lang="en-US" sz="3200" dirty="0">
              <a:solidFill>
                <a:srgbClr val="1F497D">
                  <a:lumMod val="75000"/>
                </a:srgbClr>
              </a:solidFill>
              <a:latin typeface="Arial Black" panose="020B0A04020102020204" pitchFamily="34" charset="0"/>
            </a:endParaRPr>
          </a:p>
        </p:txBody>
      </p:sp>
      <p:sp>
        <p:nvSpPr>
          <p:cNvPr id="2" name="Rectangle 1"/>
          <p:cNvSpPr/>
          <p:nvPr/>
        </p:nvSpPr>
        <p:spPr>
          <a:xfrm>
            <a:off x="76200" y="1524000"/>
            <a:ext cx="5029199" cy="3785652"/>
          </a:xfrm>
          <a:prstGeom prst="rect">
            <a:avLst/>
          </a:prstGeom>
        </p:spPr>
        <p:txBody>
          <a:bodyPr wrap="square">
            <a:spAutoFit/>
          </a:bodyPr>
          <a:lstStyle/>
          <a:p>
            <a:pPr marL="214313" indent="-214313">
              <a:buFont typeface="Wingdings" panose="05000000000000000000" pitchFamily="2" charset="2"/>
              <a:buChar char="q"/>
            </a:pPr>
            <a:r>
              <a:rPr lang="en-US" sz="2400" dirty="0" smtClean="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Defines </a:t>
            </a:r>
            <a:r>
              <a:rPr lang="en-US" sz="2400" dirty="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“Internet Applicant”</a:t>
            </a:r>
          </a:p>
          <a:p>
            <a:pPr marL="214313" indent="-214313">
              <a:buFont typeface="Wingdings" panose="05000000000000000000" pitchFamily="2" charset="2"/>
              <a:buChar char="q"/>
            </a:pPr>
            <a:r>
              <a:rPr lang="en-US" sz="2400" dirty="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Prescribes the records contractors must maintain </a:t>
            </a:r>
            <a:endParaRPr lang="en-US" sz="2400" dirty="0" smtClean="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endParaRPr>
          </a:p>
          <a:p>
            <a:pPr marL="671513" lvl="1" indent="-214313">
              <a:buFont typeface="Wingdings" panose="05000000000000000000" pitchFamily="2" charset="2"/>
              <a:buChar char="q"/>
            </a:pPr>
            <a:r>
              <a:rPr lang="en-US" sz="2400" dirty="0" smtClean="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Dispositions</a:t>
            </a:r>
          </a:p>
          <a:p>
            <a:pPr marL="671513" lvl="1" indent="-214313">
              <a:buFont typeface="Wingdings" panose="05000000000000000000" pitchFamily="2" charset="2"/>
              <a:buChar char="q"/>
            </a:pPr>
            <a:r>
              <a:rPr lang="en-US" sz="2400" dirty="0" smtClean="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Hiring</a:t>
            </a:r>
          </a:p>
          <a:p>
            <a:pPr marL="671513" lvl="1" indent="-214313">
              <a:buFont typeface="Wingdings" panose="05000000000000000000" pitchFamily="2" charset="2"/>
              <a:buChar char="q"/>
            </a:pPr>
            <a:r>
              <a:rPr lang="en-US" sz="2400" dirty="0" smtClean="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Demographics</a:t>
            </a:r>
          </a:p>
          <a:p>
            <a:pPr marL="214313" indent="-214313">
              <a:buFont typeface="Wingdings" panose="05000000000000000000" pitchFamily="2" charset="2"/>
              <a:buChar char="q"/>
            </a:pPr>
            <a:r>
              <a:rPr lang="en-US" sz="2400" dirty="0" smtClean="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Recordkeeping Requirements</a:t>
            </a:r>
          </a:p>
          <a:p>
            <a:pPr marL="671513" lvl="1" indent="-214313">
              <a:buFont typeface="Wingdings" panose="05000000000000000000" pitchFamily="2" charset="2"/>
              <a:buChar char="q"/>
            </a:pPr>
            <a:r>
              <a:rPr lang="en-US" sz="2400" dirty="0" smtClean="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Type</a:t>
            </a:r>
          </a:p>
          <a:p>
            <a:pPr marL="671513" lvl="1" indent="-214313">
              <a:buFont typeface="Wingdings" panose="05000000000000000000" pitchFamily="2" charset="2"/>
              <a:buChar char="q"/>
            </a:pPr>
            <a:r>
              <a:rPr lang="en-US" sz="2400" dirty="0" smtClean="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Format</a:t>
            </a:r>
          </a:p>
          <a:p>
            <a:pPr marL="671513" lvl="1" indent="-214313">
              <a:buFont typeface="Wingdings" panose="05000000000000000000" pitchFamily="2" charset="2"/>
              <a:buChar char="q"/>
            </a:pPr>
            <a:r>
              <a:rPr lang="en-US" sz="2400" dirty="0" smtClean="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Retention</a:t>
            </a:r>
          </a:p>
        </p:txBody>
      </p:sp>
      <p:sp>
        <p:nvSpPr>
          <p:cNvPr id="7" name="Rectangle 6"/>
          <p:cNvSpPr/>
          <p:nvPr/>
        </p:nvSpPr>
        <p:spPr>
          <a:xfrm>
            <a:off x="152400" y="1024298"/>
            <a:ext cx="7090409" cy="461665"/>
          </a:xfrm>
          <a:prstGeom prst="rect">
            <a:avLst/>
          </a:prstGeom>
        </p:spPr>
        <p:txBody>
          <a:bodyPr wrap="square">
            <a:spAutoFit/>
          </a:bodyPr>
          <a:lstStyle/>
          <a:p>
            <a:r>
              <a:rPr lang="en-US" sz="2400" b="1" dirty="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WHAT IS THE </a:t>
            </a:r>
            <a:r>
              <a:rPr lang="en-US" sz="2400" b="1" dirty="0" smtClean="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INTERNET </a:t>
            </a:r>
            <a:r>
              <a:rPr lang="en-US" sz="2400" b="1" dirty="0">
                <a:solidFill>
                  <a:schemeClr val="tx2">
                    <a:lumMod val="75000"/>
                  </a:schemeClr>
                </a:solidFill>
                <a:latin typeface="Arial" panose="020B0604020202020204" pitchFamily="34" charset="0"/>
                <a:ea typeface="Calibri" panose="020F0502020204030204" pitchFamily="34" charset="0"/>
                <a:cs typeface="Arial" panose="020B0604020202020204" pitchFamily="34" charset="0"/>
              </a:rPr>
              <a:t>APPLICANT RULE?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51" y="1474418"/>
            <a:ext cx="4543846" cy="2209800"/>
          </a:xfrm>
          <a:prstGeom prst="rect">
            <a:avLst/>
          </a:prstGeom>
        </p:spPr>
      </p:pic>
      <p:sp>
        <p:nvSpPr>
          <p:cNvPr id="9" name="TextBox 8"/>
          <p:cNvSpPr txBox="1"/>
          <p:nvPr/>
        </p:nvSpPr>
        <p:spPr>
          <a:xfrm>
            <a:off x="6423891" y="3770745"/>
            <a:ext cx="2496324" cy="400110"/>
          </a:xfrm>
          <a:prstGeom prst="rect">
            <a:avLst/>
          </a:prstGeom>
          <a:noFill/>
        </p:spPr>
        <p:txBody>
          <a:bodyPr wrap="none" rtlCol="0">
            <a:spAutoFit/>
          </a:bodyPr>
          <a:lstStyle/>
          <a:p>
            <a:r>
              <a:rPr lang="en-US" sz="2000" b="1" dirty="0" smtClean="0">
                <a:solidFill>
                  <a:srgbClr val="F79646"/>
                </a:solidFill>
              </a:rPr>
              <a:t>Am I an Applicant?</a:t>
            </a:r>
            <a:endParaRPr lang="en-US" sz="2000" b="1" dirty="0">
              <a:solidFill>
                <a:srgbClr val="F79646"/>
              </a:solidFill>
            </a:endParaRPr>
          </a:p>
        </p:txBody>
      </p:sp>
      <p:pic>
        <p:nvPicPr>
          <p:cNvPr id="5" name="Picture 4"/>
          <p:cNvPicPr>
            <a:picLocks noChangeAspect="1"/>
          </p:cNvPicPr>
          <p:nvPr/>
        </p:nvPicPr>
        <p:blipFill>
          <a:blip r:embed="rId3"/>
          <a:stretch>
            <a:fillRect/>
          </a:stretch>
        </p:blipFill>
        <p:spPr>
          <a:xfrm>
            <a:off x="7091256" y="5791200"/>
            <a:ext cx="1828959" cy="816935"/>
          </a:xfrm>
          <a:prstGeom prst="rect">
            <a:avLst/>
          </a:prstGeom>
        </p:spPr>
      </p:pic>
    </p:spTree>
    <p:extLst>
      <p:ext uri="{BB962C8B-B14F-4D97-AF65-F5344CB8AC3E}">
        <p14:creationId xmlns:p14="http://schemas.microsoft.com/office/powerpoint/2010/main" val="32341506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1000" y="2667000"/>
            <a:ext cx="5638800" cy="3657600"/>
            <a:chOff x="71328" y="133350"/>
            <a:chExt cx="7447922" cy="4307858"/>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8" y="133350"/>
              <a:ext cx="7447922" cy="4307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71328" y="361950"/>
              <a:ext cx="533401" cy="13062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7" name="Title 1"/>
          <p:cNvSpPr>
            <a:spLocks noGrp="1"/>
          </p:cNvSpPr>
          <p:nvPr>
            <p:ph type="ctrTitle" idx="4294967295"/>
          </p:nvPr>
        </p:nvSpPr>
        <p:spPr>
          <a:xfrm>
            <a:off x="5854411" y="76200"/>
            <a:ext cx="3273425" cy="555625"/>
          </a:xfrm>
        </p:spPr>
        <p:txBody>
          <a:bodyPr>
            <a:normAutofit/>
          </a:bodyPr>
          <a:lstStyle/>
          <a:p>
            <a:r>
              <a:rPr lang="en-US" sz="3200" dirty="0" smtClean="0">
                <a:solidFill>
                  <a:srgbClr val="002060"/>
                </a:solidFill>
                <a:latin typeface="Arial Black" panose="020B0A04020102020204" pitchFamily="34" charset="0"/>
              </a:rPr>
              <a:t>EMPLOYEE ID</a:t>
            </a:r>
            <a:endParaRPr lang="en-US" sz="3200" dirty="0">
              <a:solidFill>
                <a:srgbClr val="002060"/>
              </a:solidFill>
              <a:latin typeface="Arial Black" panose="020B0A04020102020204" pitchFamily="34" charset="0"/>
            </a:endParaRPr>
          </a:p>
        </p:txBody>
      </p:sp>
      <p:pic>
        <p:nvPicPr>
          <p:cNvPr id="2" name="Picture 1"/>
          <p:cNvPicPr>
            <a:picLocks noChangeAspect="1"/>
          </p:cNvPicPr>
          <p:nvPr/>
        </p:nvPicPr>
        <p:blipFill>
          <a:blip r:embed="rId3"/>
          <a:stretch>
            <a:fillRect/>
          </a:stretch>
        </p:blipFill>
        <p:spPr>
          <a:xfrm>
            <a:off x="3962400" y="853628"/>
            <a:ext cx="4662126" cy="40498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4"/>
          <a:stretch>
            <a:fillRect/>
          </a:stretch>
        </p:blipFill>
        <p:spPr>
          <a:xfrm>
            <a:off x="7010400" y="5791200"/>
            <a:ext cx="1828959" cy="816935"/>
          </a:xfrm>
          <a:prstGeom prst="rect">
            <a:avLst/>
          </a:prstGeom>
        </p:spPr>
      </p:pic>
    </p:spTree>
    <p:extLst>
      <p:ext uri="{BB962C8B-B14F-4D97-AF65-F5344CB8AC3E}">
        <p14:creationId xmlns:p14="http://schemas.microsoft.com/office/powerpoint/2010/main" val="231708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1511543" y="1371600"/>
            <a:ext cx="6104268" cy="4564517"/>
            <a:chOff x="3443672" y="811087"/>
            <a:chExt cx="5812172" cy="6060845"/>
          </a:xfrm>
        </p:grpSpPr>
        <p:grpSp>
          <p:nvGrpSpPr>
            <p:cNvPr id="41" name="Group 40"/>
            <p:cNvGrpSpPr/>
            <p:nvPr/>
          </p:nvGrpSpPr>
          <p:grpSpPr>
            <a:xfrm>
              <a:off x="3443672" y="5762969"/>
              <a:ext cx="1250267" cy="1108960"/>
              <a:chOff x="10278402" y="1407489"/>
              <a:chExt cx="1281788" cy="1475150"/>
            </a:xfrm>
          </p:grpSpPr>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3880992">
                <a:off x="10419367" y="1407489"/>
                <a:ext cx="1080290" cy="1080290"/>
              </a:xfrm>
              <a:prstGeom prst="rect">
                <a:avLst/>
              </a:prstGeom>
            </p:spPr>
          </p:pic>
          <p:sp>
            <p:nvSpPr>
              <p:cNvPr id="53" name="TextBox 52"/>
              <p:cNvSpPr txBox="1"/>
              <p:nvPr/>
            </p:nvSpPr>
            <p:spPr>
              <a:xfrm>
                <a:off x="10278402" y="2339020"/>
                <a:ext cx="1281788" cy="543619"/>
              </a:xfrm>
              <a:prstGeom prst="rect">
                <a:avLst/>
              </a:prstGeom>
              <a:noFill/>
            </p:spPr>
            <p:txBody>
              <a:bodyPr wrap="square" rtlCol="0">
                <a:spAutoFit/>
              </a:bodyPr>
              <a:lstStyle/>
              <a:p>
                <a:pPr algn="ctr"/>
                <a:r>
                  <a:rPr lang="en-US" sz="1400" dirty="0">
                    <a:solidFill>
                      <a:srgbClr val="002060"/>
                    </a:solidFill>
                    <a:latin typeface="Calibri Light" panose="020F0302020204030204" pitchFamily="34" charset="0"/>
                  </a:rPr>
                  <a:t>BRAND</a:t>
                </a:r>
              </a:p>
            </p:txBody>
          </p:sp>
        </p:grpSp>
        <p:grpSp>
          <p:nvGrpSpPr>
            <p:cNvPr id="42" name="Group 41"/>
            <p:cNvGrpSpPr/>
            <p:nvPr/>
          </p:nvGrpSpPr>
          <p:grpSpPr>
            <a:xfrm>
              <a:off x="4943495" y="5869805"/>
              <a:ext cx="1328766" cy="971064"/>
              <a:chOff x="10481733" y="2922824"/>
              <a:chExt cx="1281788" cy="1221569"/>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64857" y="2922824"/>
                <a:ext cx="853306" cy="853307"/>
              </a:xfrm>
              <a:prstGeom prst="rect">
                <a:avLst/>
              </a:prstGeom>
            </p:spPr>
          </p:pic>
          <p:sp>
            <p:nvSpPr>
              <p:cNvPr id="54" name="TextBox 53"/>
              <p:cNvSpPr txBox="1"/>
              <p:nvPr/>
            </p:nvSpPr>
            <p:spPr>
              <a:xfrm>
                <a:off x="10481733" y="3630296"/>
                <a:ext cx="1281788" cy="514097"/>
              </a:xfrm>
              <a:prstGeom prst="rect">
                <a:avLst/>
              </a:prstGeom>
              <a:noFill/>
            </p:spPr>
            <p:txBody>
              <a:bodyPr wrap="square" rtlCol="0">
                <a:spAutoFit/>
              </a:bodyPr>
              <a:lstStyle/>
              <a:p>
                <a:r>
                  <a:rPr lang="en-US" sz="1400" dirty="0">
                    <a:solidFill>
                      <a:srgbClr val="002060"/>
                    </a:solidFill>
                    <a:latin typeface="Calibri Light" panose="020F0302020204030204" pitchFamily="34" charset="0"/>
                  </a:rPr>
                  <a:t>RECRUIT</a:t>
                </a:r>
              </a:p>
            </p:txBody>
          </p:sp>
        </p:grpSp>
        <p:grpSp>
          <p:nvGrpSpPr>
            <p:cNvPr id="46" name="Group 45"/>
            <p:cNvGrpSpPr/>
            <p:nvPr/>
          </p:nvGrpSpPr>
          <p:grpSpPr>
            <a:xfrm>
              <a:off x="3528266" y="811087"/>
              <a:ext cx="5727578" cy="6060845"/>
              <a:chOff x="3528266" y="811087"/>
              <a:chExt cx="5727578" cy="6060845"/>
            </a:xfrm>
          </p:grpSpPr>
          <p:grpSp>
            <p:nvGrpSpPr>
              <p:cNvPr id="69" name="Group 68"/>
              <p:cNvGrpSpPr/>
              <p:nvPr/>
            </p:nvGrpSpPr>
            <p:grpSpPr>
              <a:xfrm>
                <a:off x="3971109" y="2200161"/>
                <a:ext cx="4439414" cy="3167103"/>
                <a:chOff x="1240272" y="1995946"/>
                <a:chExt cx="4623834" cy="3404181"/>
              </a:xfrm>
            </p:grpSpPr>
            <p:grpSp>
              <p:nvGrpSpPr>
                <p:cNvPr id="36" name="Group 35"/>
                <p:cNvGrpSpPr/>
                <p:nvPr/>
              </p:nvGrpSpPr>
              <p:grpSpPr>
                <a:xfrm>
                  <a:off x="1240272" y="1995946"/>
                  <a:ext cx="4623834" cy="3404181"/>
                  <a:chOff x="1674347" y="1518895"/>
                  <a:chExt cx="5455115" cy="4105812"/>
                </a:xfrm>
              </p:grpSpPr>
              <p:sp>
                <p:nvSpPr>
                  <p:cNvPr id="18" name="Flowchart: Magnetic Disk 17"/>
                  <p:cNvSpPr/>
                  <p:nvPr/>
                </p:nvSpPr>
                <p:spPr>
                  <a:xfrm rot="10800000">
                    <a:off x="1674347" y="1518895"/>
                    <a:ext cx="5455115" cy="1139334"/>
                  </a:xfrm>
                  <a:prstGeom prst="flowChartMagneticDisk">
                    <a:avLst/>
                  </a:prstGeom>
                  <a:gradFill flip="none" rotWithShape="1">
                    <a:gsLst>
                      <a:gs pos="0">
                        <a:schemeClr val="accent2">
                          <a:lumMod val="89000"/>
                        </a:schemeClr>
                      </a:gs>
                      <a:gs pos="97000">
                        <a:schemeClr val="accent2">
                          <a:lumMod val="70000"/>
                        </a:schemeClr>
                      </a:gs>
                    </a:gsLst>
                    <a:path path="circle">
                      <a:fillToRect l="50000" t="50000" r="50000" b="50000"/>
                    </a:path>
                    <a:tileRect/>
                  </a:gradFill>
                  <a:ln w="12700">
                    <a:solidFill>
                      <a:schemeClr val="accent2">
                        <a:lumMod val="50000"/>
                      </a:schemeClr>
                    </a:solidFill>
                  </a:ln>
                  <a:effectLst>
                    <a:outerShdw blurRad="50800" dist="38100" dir="5400000" algn="t" rotWithShape="0">
                      <a:prstClr val="black">
                        <a:alpha val="40000"/>
                      </a:prstClr>
                    </a:outerShdw>
                  </a:effectLst>
                  <a:scene3d>
                    <a:camera prst="orthographicFront">
                      <a:rot lat="0" lon="0" rev="0"/>
                    </a:camera>
                    <a:lightRig rig="threePt" dir="t"/>
                  </a:scene3d>
                  <a:sp3d extrusionH="247650" contourW="6350" prstMaterial="matte">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Light" panose="020F0302020204030204" pitchFamily="34" charset="0"/>
                      </a:rPr>
                      <a:t> </a:t>
                    </a:r>
                  </a:p>
                </p:txBody>
              </p:sp>
              <p:sp>
                <p:nvSpPr>
                  <p:cNvPr id="8" name="Flowchart: Magnetic Disk 7"/>
                  <p:cNvSpPr/>
                  <p:nvPr/>
                </p:nvSpPr>
                <p:spPr>
                  <a:xfrm rot="10800000">
                    <a:off x="1987576" y="2515884"/>
                    <a:ext cx="4713261" cy="1139334"/>
                  </a:xfrm>
                  <a:prstGeom prst="flowChartMagneticDisk">
                    <a:avLst/>
                  </a:prstGeom>
                  <a:gradFill flip="none" rotWithShape="1">
                    <a:gsLst>
                      <a:gs pos="35000">
                        <a:schemeClr val="accent3">
                          <a:lumMod val="95000"/>
                          <a:lumOff val="5000"/>
                        </a:schemeClr>
                      </a:gs>
                      <a:gs pos="100000">
                        <a:schemeClr val="accent3">
                          <a:lumMod val="60000"/>
                        </a:schemeClr>
                      </a:gs>
                    </a:gsLst>
                    <a:path path="circle">
                      <a:fillToRect l="50000" t="130000" r="50000" b="-30000"/>
                    </a:path>
                    <a:tileRect/>
                  </a:gradFill>
                  <a:ln>
                    <a:solidFill>
                      <a:schemeClr val="accent3">
                        <a:lumMod val="50000"/>
                      </a:schemeClr>
                    </a:solidFill>
                  </a:ln>
                  <a:effectLst>
                    <a:outerShdw blurRad="50800" dist="38100" dir="5400000" algn="t" rotWithShape="0">
                      <a:prstClr val="black">
                        <a:alpha val="40000"/>
                      </a:prstClr>
                    </a:outerShdw>
                  </a:effectLst>
                  <a:scene3d>
                    <a:camera prst="orthographicFront">
                      <a:rot lat="0" lon="0" rev="0"/>
                    </a:camera>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Light" panose="020F0302020204030204" pitchFamily="34" charset="0"/>
                      </a:rPr>
                      <a:t> </a:t>
                    </a:r>
                  </a:p>
                </p:txBody>
              </p:sp>
              <p:sp>
                <p:nvSpPr>
                  <p:cNvPr id="9" name="Flowchart: Magnetic Disk 8"/>
                  <p:cNvSpPr/>
                  <p:nvPr/>
                </p:nvSpPr>
                <p:spPr>
                  <a:xfrm rot="10800000">
                    <a:off x="2439184" y="3486352"/>
                    <a:ext cx="3936720" cy="1139334"/>
                  </a:xfrm>
                  <a:prstGeom prst="flowChartMagneticDisk">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solidFill>
                      <a:schemeClr val="accent4">
                        <a:lumMod val="75000"/>
                      </a:schemeClr>
                    </a:solidFill>
                  </a:ln>
                  <a:effectLst>
                    <a:outerShdw blurRad="50800" dist="38100" dir="5400000" algn="t" rotWithShape="0">
                      <a:prstClr val="black">
                        <a:alpha val="40000"/>
                      </a:prstClr>
                    </a:outerShdw>
                  </a:effectLst>
                  <a:scene3d>
                    <a:camera prst="orthographicFront">
                      <a:rot lat="0" lon="0" rev="0"/>
                    </a:camera>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Calibri Light" panose="020F0302020204030204" pitchFamily="34" charset="0"/>
                      </a:rPr>
                      <a:t> </a:t>
                    </a:r>
                  </a:p>
                </p:txBody>
              </p:sp>
              <p:sp>
                <p:nvSpPr>
                  <p:cNvPr id="10" name="Flowchart: Magnetic Disk 9"/>
                  <p:cNvSpPr/>
                  <p:nvPr/>
                </p:nvSpPr>
                <p:spPr>
                  <a:xfrm rot="10800000">
                    <a:off x="2872472" y="4485373"/>
                    <a:ext cx="3070716" cy="1139334"/>
                  </a:xfrm>
                  <a:prstGeom prst="flowChartMagneticDisk">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solidFill>
                      <a:schemeClr val="accent5">
                        <a:lumMod val="50000"/>
                      </a:schemeClr>
                    </a:solidFill>
                  </a:ln>
                  <a:effectLst>
                    <a:outerShdw blurRad="50800" dist="38100" dir="5400000" algn="t" rotWithShape="0">
                      <a:prstClr val="black">
                        <a:alpha val="40000"/>
                      </a:prstClr>
                    </a:outerShdw>
                  </a:effectLst>
                  <a:scene3d>
                    <a:camera prst="orthographicFront">
                      <a:rot lat="0" lon="0" rev="0"/>
                    </a:camera>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Light" panose="020F0302020204030204" pitchFamily="34" charset="0"/>
                      </a:rPr>
                      <a:t> </a:t>
                    </a:r>
                  </a:p>
                </p:txBody>
              </p:sp>
              <p:sp>
                <p:nvSpPr>
                  <p:cNvPr id="22" name="TextBox 21"/>
                  <p:cNvSpPr txBox="1"/>
                  <p:nvPr/>
                </p:nvSpPr>
                <p:spPr>
                  <a:xfrm>
                    <a:off x="2477275" y="1643404"/>
                    <a:ext cx="3776231" cy="635759"/>
                  </a:xfrm>
                  <a:prstGeom prst="rect">
                    <a:avLst/>
                  </a:prstGeom>
                  <a:noFill/>
                  <a:scene3d>
                    <a:camera prst="orthographicFront">
                      <a:rot lat="0" lon="0" rev="0"/>
                    </a:camera>
                    <a:lightRig rig="threePt" dir="t"/>
                  </a:scene3d>
                  <a:sp3d prstMaterial="matte"/>
                </p:spPr>
                <p:txBody>
                  <a:bodyPr wrap="square" rtlCol="0">
                    <a:spAutoFit/>
                  </a:bodyPr>
                  <a:lstStyle/>
                  <a:p>
                    <a:pPr algn="ctr"/>
                    <a:r>
                      <a:rPr lang="en-US" dirty="0" smtClean="0">
                        <a:solidFill>
                          <a:srgbClr val="FFFFFF"/>
                        </a:solidFill>
                        <a:latin typeface="Calibri Light" panose="020F0302020204030204" pitchFamily="34" charset="0"/>
                        <a:cs typeface="Arial" panose="020B0604020202020204" pitchFamily="34" charset="0"/>
                      </a:rPr>
                      <a:t>LEARNINGS</a:t>
                    </a:r>
                    <a:endParaRPr lang="en-US" dirty="0">
                      <a:solidFill>
                        <a:srgbClr val="FFFFFF"/>
                      </a:solidFill>
                      <a:latin typeface="Calibri Light" panose="020F0302020204030204" pitchFamily="34" charset="0"/>
                      <a:cs typeface="Arial" panose="020B0604020202020204" pitchFamily="34" charset="0"/>
                    </a:endParaRPr>
                  </a:p>
                </p:txBody>
              </p:sp>
              <p:sp>
                <p:nvSpPr>
                  <p:cNvPr id="25" name="TextBox 24"/>
                  <p:cNvSpPr txBox="1"/>
                  <p:nvPr/>
                </p:nvSpPr>
                <p:spPr>
                  <a:xfrm>
                    <a:off x="2324326" y="2700913"/>
                    <a:ext cx="4238841" cy="635759"/>
                  </a:xfrm>
                  <a:prstGeom prst="rect">
                    <a:avLst/>
                  </a:prstGeom>
                  <a:noFill/>
                  <a:ln>
                    <a:noFill/>
                  </a:ln>
                  <a:scene3d>
                    <a:camera prst="orthographicFront">
                      <a:rot lat="0" lon="0" rev="0"/>
                    </a:camera>
                    <a:lightRig rig="threePt" dir="t"/>
                  </a:scene3d>
                  <a:sp3d prstMaterial="matte"/>
                </p:spPr>
                <p:txBody>
                  <a:bodyPr wrap="square" rtlCol="0">
                    <a:spAutoFit/>
                  </a:bodyPr>
                  <a:lstStyle/>
                  <a:p>
                    <a:pPr algn="ctr"/>
                    <a:r>
                      <a:rPr lang="en-US" dirty="0" smtClean="0">
                        <a:solidFill>
                          <a:schemeClr val="bg1"/>
                        </a:solidFill>
                        <a:latin typeface="Calibri Light" panose="020F0302020204030204" pitchFamily="34" charset="0"/>
                        <a:cs typeface="Arial" panose="020B0604020202020204" pitchFamily="34" charset="0"/>
                      </a:rPr>
                      <a:t>RECOMMENDATIONS</a:t>
                    </a:r>
                    <a:endParaRPr lang="en-US" dirty="0">
                      <a:solidFill>
                        <a:schemeClr val="bg1"/>
                      </a:solidFill>
                      <a:latin typeface="Calibri Light" panose="020F0302020204030204" pitchFamily="34" charset="0"/>
                      <a:cs typeface="Arial" panose="020B0604020202020204" pitchFamily="34" charset="0"/>
                    </a:endParaRPr>
                  </a:p>
                </p:txBody>
              </p:sp>
              <p:sp>
                <p:nvSpPr>
                  <p:cNvPr id="26" name="TextBox 25"/>
                  <p:cNvSpPr txBox="1"/>
                  <p:nvPr/>
                </p:nvSpPr>
                <p:spPr>
                  <a:xfrm>
                    <a:off x="2384523" y="3592344"/>
                    <a:ext cx="3991381" cy="635759"/>
                  </a:xfrm>
                  <a:prstGeom prst="rect">
                    <a:avLst/>
                  </a:prstGeom>
                  <a:noFill/>
                  <a:ln>
                    <a:noFill/>
                  </a:ln>
                  <a:scene3d>
                    <a:camera prst="orthographicFront">
                      <a:rot lat="0" lon="0" rev="0"/>
                    </a:camera>
                    <a:lightRig rig="threePt" dir="t"/>
                  </a:scene3d>
                  <a:sp3d prstMaterial="matte"/>
                </p:spPr>
                <p:txBody>
                  <a:bodyPr wrap="square" rtlCol="0">
                    <a:spAutoFit/>
                  </a:bodyPr>
                  <a:lstStyle/>
                  <a:p>
                    <a:pPr algn="ctr"/>
                    <a:r>
                      <a:rPr lang="en-US" dirty="0" smtClean="0">
                        <a:solidFill>
                          <a:schemeClr val="bg1"/>
                        </a:solidFill>
                        <a:latin typeface="Calibri Light" panose="020F0302020204030204" pitchFamily="34" charset="0"/>
                        <a:cs typeface="Arial" panose="020B0604020202020204" pitchFamily="34" charset="0"/>
                      </a:rPr>
                      <a:t>PLAYS</a:t>
                    </a:r>
                    <a:endParaRPr lang="en-US" dirty="0">
                      <a:solidFill>
                        <a:schemeClr val="bg1"/>
                      </a:solidFill>
                      <a:latin typeface="Calibri Light" panose="020F0302020204030204" pitchFamily="34" charset="0"/>
                      <a:cs typeface="Arial" panose="020B0604020202020204" pitchFamily="34" charset="0"/>
                    </a:endParaRPr>
                  </a:p>
                </p:txBody>
              </p:sp>
              <p:sp>
                <p:nvSpPr>
                  <p:cNvPr id="27" name="TextBox 26"/>
                  <p:cNvSpPr txBox="1"/>
                  <p:nvPr/>
                </p:nvSpPr>
                <p:spPr>
                  <a:xfrm>
                    <a:off x="2787595" y="4580998"/>
                    <a:ext cx="3155593" cy="635759"/>
                  </a:xfrm>
                  <a:prstGeom prst="rect">
                    <a:avLst/>
                  </a:prstGeom>
                  <a:noFill/>
                  <a:ln>
                    <a:noFill/>
                  </a:ln>
                  <a:scene3d>
                    <a:camera prst="orthographicFront">
                      <a:rot lat="0" lon="0" rev="0"/>
                    </a:camera>
                    <a:lightRig rig="threePt" dir="t"/>
                  </a:scene3d>
                  <a:sp3d prstMaterial="matte"/>
                </p:spPr>
                <p:txBody>
                  <a:bodyPr wrap="square" rtlCol="0">
                    <a:spAutoFit/>
                  </a:bodyPr>
                  <a:lstStyle/>
                  <a:p>
                    <a:pPr algn="ctr"/>
                    <a:r>
                      <a:rPr lang="en-US" dirty="0" smtClean="0">
                        <a:solidFill>
                          <a:schemeClr val="bg1"/>
                        </a:solidFill>
                        <a:latin typeface="Calibri Light" panose="020F0302020204030204" pitchFamily="34" charset="0"/>
                        <a:cs typeface="Arial" panose="020B0604020202020204" pitchFamily="34" charset="0"/>
                      </a:rPr>
                      <a:t>IMPACT </a:t>
                    </a:r>
                    <a:r>
                      <a:rPr lang="en-US" dirty="0">
                        <a:solidFill>
                          <a:schemeClr val="bg1"/>
                        </a:solidFill>
                        <a:latin typeface="Calibri Light" panose="020F0302020204030204" pitchFamily="34" charset="0"/>
                        <a:cs typeface="Arial" panose="020B0604020202020204" pitchFamily="34" charset="0"/>
                      </a:rPr>
                      <a:t>AREAS</a:t>
                    </a:r>
                  </a:p>
                </p:txBody>
              </p:sp>
            </p:grpSp>
            <p:cxnSp>
              <p:nvCxnSpPr>
                <p:cNvPr id="59" name="Straight Arrow Connector 58"/>
                <p:cNvCxnSpPr/>
                <p:nvPr/>
              </p:nvCxnSpPr>
              <p:spPr>
                <a:xfrm flipH="1">
                  <a:off x="4610100" y="4899638"/>
                  <a:ext cx="30769" cy="2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Down Arrow 65"/>
                <p:cNvSpPr/>
                <p:nvPr/>
              </p:nvSpPr>
              <p:spPr>
                <a:xfrm>
                  <a:off x="3354421" y="2603850"/>
                  <a:ext cx="260927" cy="36470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Calibri Light" panose="020F0302020204030204" pitchFamily="34" charset="0"/>
                  </a:endParaRPr>
                </a:p>
              </p:txBody>
            </p:sp>
            <p:sp>
              <p:nvSpPr>
                <p:cNvPr id="67" name="Down Arrow 66"/>
                <p:cNvSpPr/>
                <p:nvPr/>
              </p:nvSpPr>
              <p:spPr>
                <a:xfrm>
                  <a:off x="3354422" y="3464437"/>
                  <a:ext cx="260927" cy="36470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Calibri Light" panose="020F0302020204030204" pitchFamily="34" charset="0"/>
                  </a:endParaRPr>
                </a:p>
              </p:txBody>
            </p:sp>
            <p:sp>
              <p:nvSpPr>
                <p:cNvPr id="68" name="Down Arrow 67"/>
                <p:cNvSpPr/>
                <p:nvPr/>
              </p:nvSpPr>
              <p:spPr>
                <a:xfrm>
                  <a:off x="3354421" y="4242185"/>
                  <a:ext cx="260927" cy="36470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Calibri Light" panose="020F0302020204030204" pitchFamily="34" charset="0"/>
                  </a:endParaRPr>
                </a:p>
              </p:txBody>
            </p:sp>
          </p:grpSp>
          <p:grpSp>
            <p:nvGrpSpPr>
              <p:cNvPr id="11" name="Group 10"/>
              <p:cNvGrpSpPr/>
              <p:nvPr/>
            </p:nvGrpSpPr>
            <p:grpSpPr>
              <a:xfrm>
                <a:off x="7704133" y="979309"/>
                <a:ext cx="1551711" cy="1200795"/>
                <a:chOff x="5184800" y="1148328"/>
                <a:chExt cx="1551711" cy="1200795"/>
              </a:xfrm>
            </p:grpSpPr>
            <p:pic>
              <p:nvPicPr>
                <p:cNvPr id="5" name="Picture 4"/>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184800" y="1148328"/>
                  <a:ext cx="819008" cy="819008"/>
                </a:xfrm>
                <a:prstGeom prst="rect">
                  <a:avLst/>
                </a:prstGeom>
              </p:spPr>
            </p:pic>
            <p:sp>
              <p:nvSpPr>
                <p:cNvPr id="7" name="TextBox 6"/>
                <p:cNvSpPr txBox="1"/>
                <p:nvPr/>
              </p:nvSpPr>
              <p:spPr>
                <a:xfrm>
                  <a:off x="5320859" y="1940452"/>
                  <a:ext cx="1415652" cy="408671"/>
                </a:xfrm>
                <a:prstGeom prst="rect">
                  <a:avLst/>
                </a:prstGeom>
                <a:noFill/>
              </p:spPr>
              <p:txBody>
                <a:bodyPr wrap="square" rtlCol="0">
                  <a:spAutoFit/>
                </a:bodyPr>
                <a:lstStyle/>
                <a:p>
                  <a:r>
                    <a:rPr lang="en-US" sz="1400" dirty="0">
                      <a:solidFill>
                        <a:srgbClr val="002060"/>
                      </a:solidFill>
                      <a:latin typeface="Calibri Light" panose="020F0302020204030204" pitchFamily="34" charset="0"/>
                    </a:rPr>
                    <a:t>INTERVIEWS</a:t>
                  </a:r>
                </a:p>
              </p:txBody>
            </p:sp>
          </p:grpSp>
          <p:grpSp>
            <p:nvGrpSpPr>
              <p:cNvPr id="15" name="Group 14"/>
              <p:cNvGrpSpPr/>
              <p:nvPr/>
            </p:nvGrpSpPr>
            <p:grpSpPr>
              <a:xfrm>
                <a:off x="5000511" y="948392"/>
                <a:ext cx="1287812" cy="1202164"/>
                <a:chOff x="2288369" y="1128294"/>
                <a:chExt cx="1287812" cy="1202164"/>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8369" y="1128294"/>
                  <a:ext cx="853550" cy="853550"/>
                </a:xfrm>
                <a:prstGeom prst="rect">
                  <a:avLst/>
                </a:prstGeom>
              </p:spPr>
            </p:pic>
            <p:sp>
              <p:nvSpPr>
                <p:cNvPr id="31" name="TextBox 30"/>
                <p:cNvSpPr txBox="1"/>
                <p:nvPr/>
              </p:nvSpPr>
              <p:spPr>
                <a:xfrm>
                  <a:off x="2294393" y="1921786"/>
                  <a:ext cx="1281788" cy="408672"/>
                </a:xfrm>
                <a:prstGeom prst="rect">
                  <a:avLst/>
                </a:prstGeom>
                <a:noFill/>
              </p:spPr>
              <p:txBody>
                <a:bodyPr wrap="square" rtlCol="0">
                  <a:spAutoFit/>
                </a:bodyPr>
                <a:lstStyle/>
                <a:p>
                  <a:r>
                    <a:rPr lang="en-US" sz="1400" dirty="0">
                      <a:solidFill>
                        <a:srgbClr val="002060"/>
                      </a:solidFill>
                      <a:latin typeface="Calibri Light" panose="020F0302020204030204" pitchFamily="34" charset="0"/>
                    </a:rPr>
                    <a:t>SYSTEMS</a:t>
                  </a:r>
                </a:p>
              </p:txBody>
            </p:sp>
          </p:grpSp>
          <p:grpSp>
            <p:nvGrpSpPr>
              <p:cNvPr id="12" name="Group 11"/>
              <p:cNvGrpSpPr/>
              <p:nvPr/>
            </p:nvGrpSpPr>
            <p:grpSpPr>
              <a:xfrm>
                <a:off x="6397468" y="975183"/>
                <a:ext cx="1281788" cy="1221054"/>
                <a:chOff x="3665488" y="1123609"/>
                <a:chExt cx="1281788" cy="1221054"/>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0352" y="1123609"/>
                  <a:ext cx="861911" cy="861911"/>
                </a:xfrm>
                <a:prstGeom prst="rect">
                  <a:avLst/>
                </a:prstGeom>
              </p:spPr>
            </p:pic>
            <p:sp>
              <p:nvSpPr>
                <p:cNvPr id="32" name="TextBox 31"/>
                <p:cNvSpPr txBox="1"/>
                <p:nvPr/>
              </p:nvSpPr>
              <p:spPr>
                <a:xfrm>
                  <a:off x="3665488" y="1935991"/>
                  <a:ext cx="1281788" cy="408672"/>
                </a:xfrm>
                <a:prstGeom prst="rect">
                  <a:avLst/>
                </a:prstGeom>
                <a:noFill/>
              </p:spPr>
              <p:txBody>
                <a:bodyPr wrap="square" rtlCol="0">
                  <a:spAutoFit/>
                </a:bodyPr>
                <a:lstStyle/>
                <a:p>
                  <a:r>
                    <a:rPr lang="en-US" sz="1400" dirty="0">
                      <a:solidFill>
                        <a:srgbClr val="002060"/>
                      </a:solidFill>
                      <a:latin typeface="Calibri Light" panose="020F0302020204030204" pitchFamily="34" charset="0"/>
                    </a:rPr>
                    <a:t>POLICIES</a:t>
                  </a:r>
                </a:p>
              </p:txBody>
            </p:sp>
          </p:grpSp>
          <p:grpSp>
            <p:nvGrpSpPr>
              <p:cNvPr id="14" name="Group 13"/>
              <p:cNvGrpSpPr/>
              <p:nvPr/>
            </p:nvGrpSpPr>
            <p:grpSpPr>
              <a:xfrm>
                <a:off x="3528266" y="811087"/>
                <a:ext cx="1391790" cy="1369018"/>
                <a:chOff x="820690" y="990728"/>
                <a:chExt cx="1391790" cy="1369018"/>
              </a:xfrm>
            </p:grpSpPr>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927" y="990728"/>
                  <a:ext cx="976608" cy="976608"/>
                </a:xfrm>
                <a:prstGeom prst="rect">
                  <a:avLst/>
                </a:prstGeom>
              </p:spPr>
            </p:pic>
            <p:sp>
              <p:nvSpPr>
                <p:cNvPr id="33" name="TextBox 32"/>
                <p:cNvSpPr txBox="1"/>
                <p:nvPr/>
              </p:nvSpPr>
              <p:spPr>
                <a:xfrm>
                  <a:off x="820690" y="1951074"/>
                  <a:ext cx="1391790" cy="408672"/>
                </a:xfrm>
                <a:prstGeom prst="rect">
                  <a:avLst/>
                </a:prstGeom>
                <a:noFill/>
              </p:spPr>
              <p:txBody>
                <a:bodyPr wrap="square" rtlCol="0">
                  <a:spAutoFit/>
                </a:bodyPr>
                <a:lstStyle/>
                <a:p>
                  <a:r>
                    <a:rPr lang="en-US" sz="1400" dirty="0">
                      <a:solidFill>
                        <a:srgbClr val="002060"/>
                      </a:solidFill>
                      <a:latin typeface="Calibri Light" panose="020F0302020204030204" pitchFamily="34" charset="0"/>
                    </a:rPr>
                    <a:t>EXPERIENCE</a:t>
                  </a:r>
                </a:p>
              </p:txBody>
            </p:sp>
          </p:grpSp>
          <p:grpSp>
            <p:nvGrpSpPr>
              <p:cNvPr id="45" name="Group 44"/>
              <p:cNvGrpSpPr/>
              <p:nvPr/>
            </p:nvGrpSpPr>
            <p:grpSpPr>
              <a:xfrm>
                <a:off x="7747853" y="5579328"/>
                <a:ext cx="1250626" cy="1292604"/>
                <a:chOff x="10247281" y="5418240"/>
                <a:chExt cx="1281788" cy="1425555"/>
              </a:xfrm>
            </p:grpSpPr>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7396" y="5418240"/>
                  <a:ext cx="1181559" cy="1181560"/>
                </a:xfrm>
                <a:prstGeom prst="rect">
                  <a:avLst/>
                </a:prstGeom>
              </p:spPr>
            </p:pic>
            <p:sp>
              <p:nvSpPr>
                <p:cNvPr id="58" name="TextBox 57"/>
                <p:cNvSpPr txBox="1"/>
                <p:nvPr/>
              </p:nvSpPr>
              <p:spPr>
                <a:xfrm>
                  <a:off x="10247281" y="6393089"/>
                  <a:ext cx="1281788" cy="450706"/>
                </a:xfrm>
                <a:prstGeom prst="rect">
                  <a:avLst/>
                </a:prstGeom>
                <a:noFill/>
              </p:spPr>
              <p:txBody>
                <a:bodyPr wrap="square" rtlCol="0">
                  <a:spAutoFit/>
                </a:bodyPr>
                <a:lstStyle/>
                <a:p>
                  <a:pPr algn="ctr"/>
                  <a:r>
                    <a:rPr lang="en-US" sz="1400" dirty="0">
                      <a:solidFill>
                        <a:srgbClr val="002060"/>
                      </a:solidFill>
                      <a:latin typeface="Calibri Light" panose="020F0302020204030204" pitchFamily="34" charset="0"/>
                    </a:rPr>
                    <a:t>ENGAGE</a:t>
                  </a:r>
                </a:p>
              </p:txBody>
            </p:sp>
          </p:grpSp>
        </p:grpSp>
        <p:sp>
          <p:nvSpPr>
            <p:cNvPr id="60" name="TextBox 59"/>
            <p:cNvSpPr txBox="1"/>
            <p:nvPr/>
          </p:nvSpPr>
          <p:spPr>
            <a:xfrm>
              <a:off x="6463204" y="6463256"/>
              <a:ext cx="1198720" cy="408672"/>
            </a:xfrm>
            <a:prstGeom prst="rect">
              <a:avLst/>
            </a:prstGeom>
            <a:noFill/>
          </p:spPr>
          <p:txBody>
            <a:bodyPr wrap="square" rtlCol="0">
              <a:spAutoFit/>
            </a:bodyPr>
            <a:lstStyle/>
            <a:p>
              <a:r>
                <a:rPr lang="en-US" sz="1400" dirty="0">
                  <a:solidFill>
                    <a:srgbClr val="002060"/>
                  </a:solidFill>
                  <a:latin typeface="Calibri Light" panose="020F0302020204030204" pitchFamily="34" charset="0"/>
                </a:rPr>
                <a:t>CULTURE</a:t>
              </a:r>
            </a:p>
          </p:txBody>
        </p:sp>
      </p:grpSp>
      <p:sp>
        <p:nvSpPr>
          <p:cNvPr id="63" name="Title 10"/>
          <p:cNvSpPr txBox="1">
            <a:spLocks/>
          </p:cNvSpPr>
          <p:nvPr/>
        </p:nvSpPr>
        <p:spPr>
          <a:xfrm>
            <a:off x="5616354" y="53134"/>
            <a:ext cx="3527646" cy="6453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200" dirty="0" smtClean="0">
                <a:solidFill>
                  <a:srgbClr val="002060"/>
                </a:solidFill>
                <a:latin typeface="Arial Black" panose="020B0A04020102020204" pitchFamily="34" charset="0"/>
              </a:rPr>
              <a:t>DISCOVERY</a:t>
            </a:r>
            <a:endParaRPr lang="en-US" sz="3200" dirty="0">
              <a:solidFill>
                <a:srgbClr val="002060"/>
              </a:solidFill>
              <a:latin typeface="Arial Black" panose="020B0A04020102020204" pitchFamily="34" charset="0"/>
            </a:endParaRPr>
          </a:p>
        </p:txBody>
      </p:sp>
      <p:cxnSp>
        <p:nvCxnSpPr>
          <p:cNvPr id="13" name="Straight Connector 12"/>
          <p:cNvCxnSpPr/>
          <p:nvPr/>
        </p:nvCxnSpPr>
        <p:spPr>
          <a:xfrm flipH="1" flipV="1">
            <a:off x="1611048" y="5449366"/>
            <a:ext cx="229586" cy="3677"/>
          </a:xfrm>
          <a:prstGeom prst="line">
            <a:avLst/>
          </a:prstGeom>
          <a:ln w="38100"/>
        </p:spPr>
        <p:style>
          <a:lnRef idx="1">
            <a:schemeClr val="dk1"/>
          </a:lnRef>
          <a:fillRef idx="0">
            <a:schemeClr val="dk1"/>
          </a:fillRef>
          <a:effectRef idx="0">
            <a:schemeClr val="dk1"/>
          </a:effectRef>
          <a:fontRef idx="minor">
            <a:schemeClr val="tx1"/>
          </a:fontRef>
        </p:style>
      </p:cxnSp>
      <p:sp>
        <p:nvSpPr>
          <p:cNvPr id="20" name="Right Arrow 19"/>
          <p:cNvSpPr/>
          <p:nvPr/>
        </p:nvSpPr>
        <p:spPr>
          <a:xfrm>
            <a:off x="64814" y="1404142"/>
            <a:ext cx="1410981" cy="76201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dirty="0" smtClean="0">
                <a:latin typeface="Calibri Light" panose="020F0302020204030204" pitchFamily="34" charset="0"/>
              </a:rPr>
              <a:t>ACTIVITIES</a:t>
            </a:r>
            <a:r>
              <a:rPr lang="en-US" sz="1600" dirty="0" smtClean="0"/>
              <a:t> </a:t>
            </a:r>
            <a:endParaRPr lang="en-US" sz="1600" dirty="0"/>
          </a:p>
        </p:txBody>
      </p:sp>
      <p:sp>
        <p:nvSpPr>
          <p:cNvPr id="50" name="Right Arrow 49"/>
          <p:cNvSpPr/>
          <p:nvPr/>
        </p:nvSpPr>
        <p:spPr>
          <a:xfrm rot="10800000">
            <a:off x="7536202" y="5016815"/>
            <a:ext cx="1234199" cy="76201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dirty="0"/>
              <a:t> </a:t>
            </a:r>
          </a:p>
        </p:txBody>
      </p:sp>
      <p:sp>
        <p:nvSpPr>
          <p:cNvPr id="21" name="TextBox 20"/>
          <p:cNvSpPr txBox="1"/>
          <p:nvPr/>
        </p:nvSpPr>
        <p:spPr>
          <a:xfrm>
            <a:off x="7628243" y="5222083"/>
            <a:ext cx="1352646" cy="369332"/>
          </a:xfrm>
          <a:prstGeom prst="rect">
            <a:avLst/>
          </a:prstGeom>
          <a:noFill/>
        </p:spPr>
        <p:txBody>
          <a:bodyPr wrap="square" rtlCol="0">
            <a:spAutoFit/>
          </a:bodyPr>
          <a:lstStyle/>
          <a:p>
            <a:pPr algn="ctr"/>
            <a:r>
              <a:rPr lang="en-US" dirty="0" smtClean="0">
                <a:solidFill>
                  <a:schemeClr val="bg1"/>
                </a:solidFill>
                <a:latin typeface="Calibri Light" panose="020F0302020204030204" pitchFamily="34" charset="0"/>
              </a:rPr>
              <a:t>IMPACT</a:t>
            </a:r>
            <a:endParaRPr lang="en-US" dirty="0">
              <a:solidFill>
                <a:schemeClr val="bg1"/>
              </a:solidFill>
              <a:latin typeface="Calibri Light" panose="020F0302020204030204" pitchFamily="34" charset="0"/>
            </a:endParaRPr>
          </a:p>
        </p:txBody>
      </p:sp>
      <p:pic>
        <p:nvPicPr>
          <p:cNvPr id="57" name="Picture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77357" y="4959958"/>
            <a:ext cx="434949" cy="652424"/>
          </a:xfrm>
          <a:prstGeom prst="rect">
            <a:avLst/>
          </a:prstGeom>
        </p:spPr>
      </p:pic>
      <p:sp>
        <p:nvSpPr>
          <p:cNvPr id="6" name="TextBox 5"/>
          <p:cNvSpPr txBox="1"/>
          <p:nvPr/>
        </p:nvSpPr>
        <p:spPr>
          <a:xfrm rot="21057068">
            <a:off x="1927980" y="5222083"/>
            <a:ext cx="615452" cy="369332"/>
          </a:xfrm>
          <a:prstGeom prst="rect">
            <a:avLst/>
          </a:prstGeom>
          <a:noFill/>
        </p:spPr>
        <p:txBody>
          <a:bodyPr wrap="square" rtlCol="0">
            <a:spAutoFit/>
          </a:bodyPr>
          <a:lstStyle/>
          <a:p>
            <a:r>
              <a:rPr lang="en-US" dirty="0" smtClean="0"/>
              <a:t>$$$</a:t>
            </a:r>
            <a:endParaRPr lang="en-US" dirty="0"/>
          </a:p>
        </p:txBody>
      </p:sp>
      <p:pic>
        <p:nvPicPr>
          <p:cNvPr id="16" name="Picture 15"/>
          <p:cNvPicPr>
            <a:picLocks noChangeAspect="1"/>
          </p:cNvPicPr>
          <p:nvPr/>
        </p:nvPicPr>
        <p:blipFill>
          <a:blip r:embed="rId10"/>
          <a:stretch>
            <a:fillRect/>
          </a:stretch>
        </p:blipFill>
        <p:spPr>
          <a:xfrm>
            <a:off x="6877698" y="5885582"/>
            <a:ext cx="1828959" cy="816935"/>
          </a:xfrm>
          <a:prstGeom prst="rect">
            <a:avLst/>
          </a:prstGeom>
        </p:spPr>
      </p:pic>
    </p:spTree>
    <p:extLst>
      <p:ext uri="{BB962C8B-B14F-4D97-AF65-F5344CB8AC3E}">
        <p14:creationId xmlns:p14="http://schemas.microsoft.com/office/powerpoint/2010/main" val="41163362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370" y="228600"/>
            <a:ext cx="3178175" cy="461665"/>
          </a:xfrm>
          <a:prstGeom prst="rect">
            <a:avLst/>
          </a:prstGeom>
          <a:solidFill>
            <a:schemeClr val="accent6"/>
          </a:solid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chemeClr val="bg1"/>
                </a:solidFill>
                <a:effectLst/>
                <a:uLnTx/>
                <a:uFillTx/>
                <a:latin typeface="Calibri"/>
                <a:ea typeface="+mj-ea"/>
                <a:cs typeface="+mj-cs"/>
              </a:rPr>
              <a:t>SOLUTIONS PLAYBOOK</a:t>
            </a:r>
          </a:p>
        </p:txBody>
      </p:sp>
      <p:sp>
        <p:nvSpPr>
          <p:cNvPr id="10" name="TextBox 9"/>
          <p:cNvSpPr txBox="1"/>
          <p:nvPr/>
        </p:nvSpPr>
        <p:spPr>
          <a:xfrm>
            <a:off x="2184700" y="-59389"/>
            <a:ext cx="6983461" cy="584775"/>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DISCOVER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371600"/>
            <a:ext cx="5783045" cy="48381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9" name="Rectangle 8"/>
          <p:cNvSpPr/>
          <p:nvPr/>
        </p:nvSpPr>
        <p:spPr>
          <a:xfrm>
            <a:off x="0" y="6477126"/>
            <a:ext cx="3339910" cy="415498"/>
          </a:xfrm>
          <a:prstGeom prst="rect">
            <a:avLst/>
          </a:prstGeom>
        </p:spPr>
        <p:txBody>
          <a:bodyPr wrap="square">
            <a:spAutoFit/>
          </a:bodyPr>
          <a:lstStyle/>
          <a:p>
            <a:r>
              <a:rPr lang="en-US" sz="1050" dirty="0" smtClean="0">
                <a:solidFill>
                  <a:prstClr val="black"/>
                </a:solidFill>
              </a:rPr>
              <a:t>©Disability </a:t>
            </a:r>
            <a:r>
              <a:rPr lang="en-US" sz="1050" dirty="0">
                <a:solidFill>
                  <a:prstClr val="black"/>
                </a:solidFill>
              </a:rPr>
              <a:t>Solutions </a:t>
            </a:r>
            <a:r>
              <a:rPr lang="en-US" sz="1050" dirty="0" smtClean="0">
                <a:solidFill>
                  <a:prstClr val="black"/>
                </a:solidFill>
              </a:rPr>
              <a:t>@Ability </a:t>
            </a:r>
            <a:r>
              <a:rPr lang="en-US" sz="1050" dirty="0">
                <a:solidFill>
                  <a:prstClr val="black"/>
                </a:solidFill>
              </a:rPr>
              <a:t>Beyond </a:t>
            </a:r>
            <a:endParaRPr lang="en-US" sz="1050" dirty="0" smtClean="0">
              <a:solidFill>
                <a:prstClr val="black"/>
              </a:solidFill>
            </a:endParaRPr>
          </a:p>
          <a:p>
            <a:r>
              <a:rPr lang="en-US" sz="1050" dirty="0" smtClean="0">
                <a:solidFill>
                  <a:prstClr val="black"/>
                </a:solidFill>
              </a:rPr>
              <a:t>Ability Beyond Disability, Inc. 2016</a:t>
            </a:r>
            <a:endParaRPr lang="en-US" sz="1050" dirty="0">
              <a:solidFill>
                <a:prstClr val="black"/>
              </a:solidFill>
            </a:endParaRPr>
          </a:p>
        </p:txBody>
      </p:sp>
      <p:sp>
        <p:nvSpPr>
          <p:cNvPr id="7" name="Rectangle 6"/>
          <p:cNvSpPr/>
          <p:nvPr/>
        </p:nvSpPr>
        <p:spPr>
          <a:xfrm>
            <a:off x="152400" y="1676400"/>
            <a:ext cx="2294302" cy="3785652"/>
          </a:xfrm>
          <a:prstGeom prst="rect">
            <a:avLst/>
          </a:prstGeom>
        </p:spPr>
        <p:txBody>
          <a:bodyPr wrap="square">
            <a:spAutoFit/>
          </a:bodyPr>
          <a:lstStyle/>
          <a:p>
            <a:pPr algn="ctr"/>
            <a:r>
              <a:rPr lang="en-US" sz="2400" b="1" dirty="0" smtClean="0">
                <a:solidFill>
                  <a:srgbClr val="002060"/>
                </a:solidFill>
                <a:latin typeface="Arial" panose="020B0604020202020204" pitchFamily="34" charset="0"/>
                <a:cs typeface="Arial" panose="020B0604020202020204" pitchFamily="34" charset="0"/>
              </a:rPr>
              <a:t>DEEP DIVE: </a:t>
            </a:r>
          </a:p>
          <a:p>
            <a:pPr algn="ctr"/>
            <a:endParaRPr lang="en-US" sz="2400" b="1" dirty="0">
              <a:solidFill>
                <a:srgbClr val="002060"/>
              </a:solidFill>
              <a:latin typeface="Arial" panose="020B0604020202020204" pitchFamily="34" charset="0"/>
              <a:cs typeface="Arial" panose="020B0604020202020204" pitchFamily="34" charset="0"/>
            </a:endParaRPr>
          </a:p>
          <a:p>
            <a:pPr algn="ctr"/>
            <a:r>
              <a:rPr lang="en-US" sz="2400" b="1" dirty="0" smtClean="0">
                <a:solidFill>
                  <a:srgbClr val="002060"/>
                </a:solidFill>
                <a:latin typeface="Arial" panose="020B0604020202020204" pitchFamily="34" charset="0"/>
                <a:cs typeface="Arial" panose="020B0604020202020204" pitchFamily="34" charset="0"/>
              </a:rPr>
              <a:t>CANDIDATE EXPERIENCE</a:t>
            </a:r>
          </a:p>
          <a:p>
            <a:pPr algn="ctr"/>
            <a:endParaRPr lang="en-US" sz="2400" b="1" dirty="0">
              <a:solidFill>
                <a:srgbClr val="002060"/>
              </a:solidFill>
              <a:latin typeface="Arial" panose="020B0604020202020204" pitchFamily="34" charset="0"/>
              <a:cs typeface="Arial" panose="020B0604020202020204" pitchFamily="34" charset="0"/>
            </a:endParaRPr>
          </a:p>
          <a:p>
            <a:pPr algn="ctr"/>
            <a:r>
              <a:rPr lang="en-US" sz="2400" b="1" dirty="0" smtClean="0">
                <a:solidFill>
                  <a:srgbClr val="002060"/>
                </a:solidFill>
                <a:latin typeface="Arial" panose="020B0604020202020204" pitchFamily="34" charset="0"/>
                <a:cs typeface="Arial" panose="020B0604020202020204" pitchFamily="34" charset="0"/>
              </a:rPr>
              <a:t>VENDOR PROCESSES </a:t>
            </a:r>
          </a:p>
          <a:p>
            <a:pPr algn="ctr"/>
            <a:endParaRPr lang="en-US" sz="2400" b="1" dirty="0">
              <a:solidFill>
                <a:srgbClr val="002060"/>
              </a:solidFill>
              <a:latin typeface="Arial" panose="020B0604020202020204" pitchFamily="34" charset="0"/>
              <a:cs typeface="Arial" panose="020B0604020202020204" pitchFamily="34" charset="0"/>
            </a:endParaRPr>
          </a:p>
          <a:p>
            <a:pPr algn="ctr"/>
            <a:r>
              <a:rPr lang="en-US" sz="2400" b="1" dirty="0" smtClean="0">
                <a:solidFill>
                  <a:srgbClr val="002060"/>
                </a:solidFill>
                <a:latin typeface="Arial" panose="020B0604020202020204" pitchFamily="34" charset="0"/>
                <a:cs typeface="Arial" panose="020B0604020202020204" pitchFamily="34" charset="0"/>
              </a:rPr>
              <a:t>INTERNAL PROCESSES</a:t>
            </a:r>
            <a:endParaRPr lang="en-US" sz="2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828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a:stCxn id="30" idx="0"/>
          </p:cNvCxnSpPr>
          <p:nvPr/>
        </p:nvCxnSpPr>
        <p:spPr>
          <a:xfrm flipV="1">
            <a:off x="916820" y="2514600"/>
            <a:ext cx="789812" cy="66788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p:cNvCxnSpPr>
            <a:stCxn id="30" idx="2"/>
          </p:cNvCxnSpPr>
          <p:nvPr/>
        </p:nvCxnSpPr>
        <p:spPr>
          <a:xfrm>
            <a:off x="916820" y="3644147"/>
            <a:ext cx="863978" cy="62305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8950" y="2776487"/>
            <a:ext cx="1042008" cy="1042008"/>
          </a:xfrm>
          <a:prstGeom prst="rect">
            <a:avLst/>
          </a:prstGeom>
        </p:spPr>
      </p:pic>
      <p:sp>
        <p:nvSpPr>
          <p:cNvPr id="8" name="Equal 7"/>
          <p:cNvSpPr/>
          <p:nvPr/>
        </p:nvSpPr>
        <p:spPr>
          <a:xfrm>
            <a:off x="7378481" y="3182481"/>
            <a:ext cx="354033" cy="421844"/>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9" name="Plus 8"/>
          <p:cNvSpPr/>
          <p:nvPr/>
        </p:nvSpPr>
        <p:spPr>
          <a:xfrm>
            <a:off x="3499256" y="3124704"/>
            <a:ext cx="554220" cy="577218"/>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10" name="Group 9"/>
          <p:cNvGrpSpPr/>
          <p:nvPr/>
        </p:nvGrpSpPr>
        <p:grpSpPr>
          <a:xfrm>
            <a:off x="4138142" y="1867237"/>
            <a:ext cx="3135875" cy="2907108"/>
            <a:chOff x="7639286" y="2543201"/>
            <a:chExt cx="3640841" cy="3581406"/>
          </a:xfrm>
        </p:grpSpPr>
        <p:sp>
          <p:nvSpPr>
            <p:cNvPr id="11" name="Double Bracket 10"/>
            <p:cNvSpPr/>
            <p:nvPr/>
          </p:nvSpPr>
          <p:spPr>
            <a:xfrm>
              <a:off x="7678422" y="2543201"/>
              <a:ext cx="3561337" cy="3581406"/>
            </a:xfrm>
            <a:prstGeom prst="bracketPair">
              <a:avLst/>
            </a:prstGeom>
            <a:ln w="57150"/>
          </p:spPr>
          <p:style>
            <a:lnRef idx="1">
              <a:schemeClr val="dk1"/>
            </a:lnRef>
            <a:fillRef idx="0">
              <a:schemeClr val="dk1"/>
            </a:fillRef>
            <a:effectRef idx="0">
              <a:schemeClr val="dk1"/>
            </a:effectRef>
            <a:fontRef idx="minor">
              <a:schemeClr val="tx1"/>
            </a:fontRef>
          </p:style>
          <p:txBody>
            <a:bodyPr rtlCol="0" anchor="ctr"/>
            <a:lstStyle/>
            <a:p>
              <a:pPr algn="ctr" defTabSz="685800"/>
              <a:endParaRPr lang="en-US" sz="1350">
                <a:solidFill>
                  <a:prstClr val="white"/>
                </a:solidFill>
                <a:latin typeface="Calibri" panose="020F0502020204030204"/>
              </a:endParaRPr>
            </a:p>
          </p:txBody>
        </p:sp>
        <p:grpSp>
          <p:nvGrpSpPr>
            <p:cNvPr id="12" name="Group 11"/>
            <p:cNvGrpSpPr/>
            <p:nvPr/>
          </p:nvGrpSpPr>
          <p:grpSpPr>
            <a:xfrm>
              <a:off x="7639286" y="2824169"/>
              <a:ext cx="3640841" cy="3185484"/>
              <a:chOff x="7639286" y="2824169"/>
              <a:chExt cx="3640841" cy="3185484"/>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9805" y="2824169"/>
                <a:ext cx="889275" cy="88927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738" y="2824169"/>
                <a:ext cx="1016845" cy="1016845"/>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3724" y="4714095"/>
                <a:ext cx="907634" cy="907634"/>
              </a:xfrm>
              <a:prstGeom prst="rect">
                <a:avLst/>
              </a:prstGeom>
            </p:spPr>
          </p:pic>
          <p:sp>
            <p:nvSpPr>
              <p:cNvPr id="16" name="TextBox 15"/>
              <p:cNvSpPr txBox="1"/>
              <p:nvPr/>
            </p:nvSpPr>
            <p:spPr>
              <a:xfrm>
                <a:off x="7639286" y="3791908"/>
                <a:ext cx="1456273" cy="369685"/>
              </a:xfrm>
              <a:prstGeom prst="rect">
                <a:avLst/>
              </a:prstGeom>
              <a:noFill/>
            </p:spPr>
            <p:txBody>
              <a:bodyPr wrap="square" rtlCol="0">
                <a:spAutoFit/>
              </a:bodyPr>
              <a:lstStyle/>
              <a:p>
                <a:pPr algn="ctr" defTabSz="685800"/>
                <a:r>
                  <a:rPr lang="en-US" sz="1350" dirty="0">
                    <a:solidFill>
                      <a:srgbClr val="002060"/>
                    </a:solidFill>
                    <a:latin typeface="Calibri" panose="020F0502020204030204"/>
                  </a:rPr>
                  <a:t>MANAGE</a:t>
                </a:r>
              </a:p>
            </p:txBody>
          </p:sp>
          <p:sp>
            <p:nvSpPr>
              <p:cNvPr id="17" name="TextBox 16"/>
              <p:cNvSpPr txBox="1"/>
              <p:nvPr/>
            </p:nvSpPr>
            <p:spPr>
              <a:xfrm>
                <a:off x="9789404" y="3820273"/>
                <a:ext cx="1456273" cy="369685"/>
              </a:xfrm>
              <a:prstGeom prst="rect">
                <a:avLst/>
              </a:prstGeom>
              <a:noFill/>
            </p:spPr>
            <p:txBody>
              <a:bodyPr wrap="square" rtlCol="0">
                <a:spAutoFit/>
              </a:bodyPr>
              <a:lstStyle/>
              <a:p>
                <a:pPr algn="ctr" defTabSz="685800"/>
                <a:r>
                  <a:rPr lang="en-US" sz="1350" dirty="0">
                    <a:solidFill>
                      <a:srgbClr val="002060"/>
                    </a:solidFill>
                    <a:latin typeface="Calibri" panose="020F0502020204030204"/>
                  </a:rPr>
                  <a:t>ATTRACT</a:t>
                </a:r>
              </a:p>
            </p:txBody>
          </p:sp>
          <p:sp>
            <p:nvSpPr>
              <p:cNvPr id="18" name="TextBox 17"/>
              <p:cNvSpPr txBox="1"/>
              <p:nvPr/>
            </p:nvSpPr>
            <p:spPr>
              <a:xfrm>
                <a:off x="9848756" y="5615143"/>
                <a:ext cx="1431371" cy="369685"/>
              </a:xfrm>
              <a:prstGeom prst="rect">
                <a:avLst/>
              </a:prstGeom>
              <a:noFill/>
            </p:spPr>
            <p:txBody>
              <a:bodyPr wrap="square" rtlCol="0">
                <a:spAutoFit/>
              </a:bodyPr>
              <a:lstStyle/>
              <a:p>
                <a:pPr algn="ctr" defTabSz="685800"/>
                <a:r>
                  <a:rPr lang="en-US" sz="1350" dirty="0">
                    <a:solidFill>
                      <a:srgbClr val="002060"/>
                    </a:solidFill>
                    <a:latin typeface="Calibri" panose="020F0502020204030204"/>
                  </a:rPr>
                  <a:t>REFER</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07551" y="4698030"/>
                <a:ext cx="912616" cy="912616"/>
              </a:xfrm>
              <a:prstGeom prst="rect">
                <a:avLst/>
              </a:prstGeom>
            </p:spPr>
          </p:pic>
          <p:sp>
            <p:nvSpPr>
              <p:cNvPr id="20" name="TextBox 19"/>
              <p:cNvSpPr txBox="1"/>
              <p:nvPr/>
            </p:nvSpPr>
            <p:spPr>
              <a:xfrm>
                <a:off x="7641477" y="5639968"/>
                <a:ext cx="1431371" cy="369685"/>
              </a:xfrm>
              <a:prstGeom prst="rect">
                <a:avLst/>
              </a:prstGeom>
              <a:noFill/>
            </p:spPr>
            <p:txBody>
              <a:bodyPr wrap="square" rtlCol="0">
                <a:spAutoFit/>
              </a:bodyPr>
              <a:lstStyle/>
              <a:p>
                <a:pPr algn="ctr" defTabSz="685800"/>
                <a:r>
                  <a:rPr lang="en-US" sz="1350" dirty="0">
                    <a:solidFill>
                      <a:srgbClr val="002060"/>
                    </a:solidFill>
                    <a:latin typeface="Calibri" panose="020F0502020204030204"/>
                  </a:rPr>
                  <a:t>TRAIN</a:t>
                </a: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3444" y="3682087"/>
                <a:ext cx="885311" cy="885311"/>
              </a:xfrm>
              <a:prstGeom prst="rect">
                <a:avLst/>
              </a:prstGeom>
            </p:spPr>
          </p:pic>
          <p:sp>
            <p:nvSpPr>
              <p:cNvPr id="22" name="TextBox 21"/>
              <p:cNvSpPr txBox="1"/>
              <p:nvPr/>
            </p:nvSpPr>
            <p:spPr>
              <a:xfrm>
                <a:off x="8690413" y="4552942"/>
                <a:ext cx="1431371" cy="369685"/>
              </a:xfrm>
              <a:prstGeom prst="rect">
                <a:avLst/>
              </a:prstGeom>
              <a:noFill/>
            </p:spPr>
            <p:txBody>
              <a:bodyPr wrap="square" rtlCol="0">
                <a:spAutoFit/>
              </a:bodyPr>
              <a:lstStyle/>
              <a:p>
                <a:pPr algn="ctr" defTabSz="685800"/>
                <a:r>
                  <a:rPr lang="en-US" sz="1350" dirty="0">
                    <a:solidFill>
                      <a:srgbClr val="002060"/>
                    </a:solidFill>
                    <a:latin typeface="Calibri" panose="020F0502020204030204"/>
                  </a:rPr>
                  <a:t>GROW</a:t>
                </a:r>
              </a:p>
            </p:txBody>
          </p:sp>
        </p:grpSp>
      </p:grpSp>
      <p:sp>
        <p:nvSpPr>
          <p:cNvPr id="23" name="TextBox 22"/>
          <p:cNvSpPr txBox="1"/>
          <p:nvPr/>
        </p:nvSpPr>
        <p:spPr>
          <a:xfrm>
            <a:off x="7459170" y="3822680"/>
            <a:ext cx="1578597" cy="461665"/>
          </a:xfrm>
          <a:prstGeom prst="rect">
            <a:avLst/>
          </a:prstGeom>
          <a:noFill/>
        </p:spPr>
        <p:txBody>
          <a:bodyPr wrap="square" rtlCol="0">
            <a:spAutoFit/>
          </a:bodyPr>
          <a:lstStyle/>
          <a:p>
            <a:pPr algn="ctr" defTabSz="685800"/>
            <a:r>
              <a:rPr lang="en-US" sz="2400" dirty="0">
                <a:solidFill>
                  <a:srgbClr val="002060"/>
                </a:solidFill>
                <a:latin typeface="Arial" panose="020B0604020202020204" pitchFamily="34" charset="0"/>
                <a:cs typeface="Arial" panose="020B0604020202020204" pitchFamily="34" charset="0"/>
              </a:rPr>
              <a:t>RESULTS</a:t>
            </a:r>
          </a:p>
        </p:txBody>
      </p:sp>
      <p:sp>
        <p:nvSpPr>
          <p:cNvPr id="26" name="TextBox 25"/>
          <p:cNvSpPr txBox="1"/>
          <p:nvPr/>
        </p:nvSpPr>
        <p:spPr>
          <a:xfrm>
            <a:off x="1800853" y="2773060"/>
            <a:ext cx="1817599" cy="461665"/>
          </a:xfrm>
          <a:prstGeom prst="rect">
            <a:avLst/>
          </a:prstGeom>
          <a:noFill/>
        </p:spPr>
        <p:txBody>
          <a:bodyPr wrap="square" rtlCol="0">
            <a:spAutoFit/>
          </a:bodyPr>
          <a:lstStyle/>
          <a:p>
            <a:pPr algn="ctr" defTabSz="685800"/>
            <a:r>
              <a:rPr lang="en-US" sz="2400" dirty="0">
                <a:solidFill>
                  <a:srgbClr val="002060"/>
                </a:solidFill>
                <a:latin typeface="Arial" panose="020B0604020202020204" pitchFamily="34" charset="0"/>
                <a:cs typeface="Arial" panose="020B0604020202020204" pitchFamily="34" charset="0"/>
              </a:rPr>
              <a:t>PARTNERS</a:t>
            </a:r>
          </a:p>
        </p:txBody>
      </p:sp>
      <p:sp>
        <p:nvSpPr>
          <p:cNvPr id="27" name="TextBox 26"/>
          <p:cNvSpPr txBox="1"/>
          <p:nvPr/>
        </p:nvSpPr>
        <p:spPr>
          <a:xfrm>
            <a:off x="1468930" y="4639441"/>
            <a:ext cx="2611912" cy="1200329"/>
          </a:xfrm>
          <a:prstGeom prst="rect">
            <a:avLst/>
          </a:prstGeom>
          <a:noFill/>
        </p:spPr>
        <p:txBody>
          <a:bodyPr wrap="square" rtlCol="0">
            <a:spAutoFit/>
          </a:bodyPr>
          <a:lstStyle/>
          <a:p>
            <a:pPr algn="ctr" defTabSz="685800"/>
            <a:r>
              <a:rPr lang="en-US" sz="2400" dirty="0">
                <a:solidFill>
                  <a:srgbClr val="002060"/>
                </a:solidFill>
                <a:latin typeface="Arial" panose="020B0604020202020204" pitchFamily="34" charset="0"/>
                <a:cs typeface="Arial" panose="020B0604020202020204" pitchFamily="34" charset="0"/>
              </a:rPr>
              <a:t>EMPLOYEE RESOURCE GROUPS</a:t>
            </a:r>
          </a:p>
        </p:txBody>
      </p:sp>
      <p:sp>
        <p:nvSpPr>
          <p:cNvPr id="30" name="TextBox 29"/>
          <p:cNvSpPr txBox="1"/>
          <p:nvPr/>
        </p:nvSpPr>
        <p:spPr>
          <a:xfrm>
            <a:off x="32786" y="3182482"/>
            <a:ext cx="1768067" cy="461665"/>
          </a:xfrm>
          <a:prstGeom prst="rect">
            <a:avLst/>
          </a:prstGeom>
          <a:noFill/>
        </p:spPr>
        <p:txBody>
          <a:bodyPr wrap="square" rtlCol="0">
            <a:spAutoFit/>
          </a:bodyPr>
          <a:lstStyle/>
          <a:p>
            <a:pPr algn="ctr" defTabSz="685800"/>
            <a:r>
              <a:rPr lang="en-US" sz="2400" b="1" dirty="0">
                <a:solidFill>
                  <a:srgbClr val="002060"/>
                </a:solidFill>
                <a:latin typeface="Arial" panose="020B0604020202020204" pitchFamily="34" charset="0"/>
                <a:cs typeface="Arial" panose="020B0604020202020204" pitchFamily="34" charset="0"/>
              </a:rPr>
              <a:t>ENGAGE</a:t>
            </a:r>
            <a:endParaRPr lang="en-US" b="1" dirty="0">
              <a:solidFill>
                <a:srgbClr val="002060"/>
              </a:solidFill>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6756" y="3728662"/>
            <a:ext cx="933177" cy="933177"/>
          </a:xfrm>
          <a:prstGeom prst="rect">
            <a:avLst/>
          </a:prstGeom>
        </p:spPr>
      </p:pic>
      <p:sp>
        <p:nvSpPr>
          <p:cNvPr id="31" name="Rectangle 30"/>
          <p:cNvSpPr/>
          <p:nvPr/>
        </p:nvSpPr>
        <p:spPr>
          <a:xfrm>
            <a:off x="85977" y="6043386"/>
            <a:ext cx="8943577" cy="461665"/>
          </a:xfrm>
          <a:prstGeom prst="rect">
            <a:avLst/>
          </a:prstGeom>
        </p:spPr>
        <p:txBody>
          <a:bodyPr wrap="square">
            <a:spAutoFit/>
          </a:bodyPr>
          <a:lstStyle/>
          <a:p>
            <a:pPr algn="ctr"/>
            <a:r>
              <a:rPr lang="en-US" sz="2400" b="1" dirty="0">
                <a:solidFill>
                  <a:srgbClr val="F79646"/>
                </a:solidFill>
              </a:rPr>
              <a:t>LEVERAGING </a:t>
            </a:r>
            <a:r>
              <a:rPr lang="en-US" sz="2400" b="1" dirty="0" smtClean="0">
                <a:solidFill>
                  <a:srgbClr val="F79646"/>
                </a:solidFill>
              </a:rPr>
              <a:t>ASSETS</a:t>
            </a:r>
            <a:endParaRPr lang="en-US" sz="2400" b="1" dirty="0">
              <a:solidFill>
                <a:srgbClr val="F79646"/>
              </a:solidFill>
            </a:endParaRPr>
          </a:p>
        </p:txBody>
      </p:sp>
      <p:sp>
        <p:nvSpPr>
          <p:cNvPr id="28" name="TextBox 27"/>
          <p:cNvSpPr txBox="1"/>
          <p:nvPr/>
        </p:nvSpPr>
        <p:spPr>
          <a:xfrm>
            <a:off x="3657600" y="30484"/>
            <a:ext cx="5486400" cy="584775"/>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DESIGN &amp; BUILD </a:t>
            </a:r>
          </a:p>
        </p:txBody>
      </p:sp>
      <p:pic>
        <p:nvPicPr>
          <p:cNvPr id="2" name="Picture 1"/>
          <p:cNvPicPr>
            <a:picLocks noChangeAspect="1"/>
          </p:cNvPicPr>
          <p:nvPr/>
        </p:nvPicPr>
        <p:blipFill>
          <a:blip r:embed="rId9"/>
          <a:stretch>
            <a:fillRect/>
          </a:stretch>
        </p:blipFill>
        <p:spPr>
          <a:xfrm>
            <a:off x="1586697" y="1479826"/>
            <a:ext cx="2376378" cy="1348082"/>
          </a:xfrm>
          <a:prstGeom prst="rect">
            <a:avLst/>
          </a:prstGeom>
        </p:spPr>
      </p:pic>
      <p:pic>
        <p:nvPicPr>
          <p:cNvPr id="3" name="Picture 2"/>
          <p:cNvPicPr>
            <a:picLocks noChangeAspect="1"/>
          </p:cNvPicPr>
          <p:nvPr/>
        </p:nvPicPr>
        <p:blipFill>
          <a:blip r:embed="rId10"/>
          <a:stretch>
            <a:fillRect/>
          </a:stretch>
        </p:blipFill>
        <p:spPr>
          <a:xfrm>
            <a:off x="7001146" y="5749371"/>
            <a:ext cx="1828959" cy="816935"/>
          </a:xfrm>
          <a:prstGeom prst="rect">
            <a:avLst/>
          </a:prstGeom>
        </p:spPr>
      </p:pic>
    </p:spTree>
    <p:extLst>
      <p:ext uri="{BB962C8B-B14F-4D97-AF65-F5344CB8AC3E}">
        <p14:creationId xmlns:p14="http://schemas.microsoft.com/office/powerpoint/2010/main" val="3707266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74940" y="-76200"/>
            <a:ext cx="6069060" cy="584775"/>
          </a:xfrm>
          <a:prstGeom prst="rect">
            <a:avLst/>
          </a:prstGeom>
          <a:noFill/>
        </p:spPr>
        <p:txBody>
          <a:bodyPr wrap="square" rtlCol="0">
            <a:spAutoFit/>
          </a:bodyPr>
          <a:lstStyle/>
          <a:p>
            <a:pPr algn="r">
              <a:spcBef>
                <a:spcPts val="0"/>
              </a:spcBef>
              <a:spcAft>
                <a:spcPts val="0"/>
              </a:spcAft>
            </a:pPr>
            <a:r>
              <a:rPr lang="en-US" sz="3200" dirty="0" smtClean="0">
                <a:solidFill>
                  <a:schemeClr val="tx2">
                    <a:lumMod val="75000"/>
                  </a:schemeClr>
                </a:solidFill>
                <a:latin typeface="Arial Black"/>
                <a:cs typeface="Arial Black"/>
              </a:rPr>
              <a:t>DELIVER AND GO LIVE</a:t>
            </a:r>
          </a:p>
        </p:txBody>
      </p:sp>
      <p:sp>
        <p:nvSpPr>
          <p:cNvPr id="3" name="TextBox 2"/>
          <p:cNvSpPr txBox="1"/>
          <p:nvPr/>
        </p:nvSpPr>
        <p:spPr>
          <a:xfrm>
            <a:off x="173516" y="990600"/>
            <a:ext cx="7417905" cy="3416320"/>
          </a:xfrm>
          <a:prstGeom prst="rect">
            <a:avLst/>
          </a:prstGeom>
          <a:noFill/>
        </p:spPr>
        <p:txBody>
          <a:bodyPr wrap="square" rtlCol="0">
            <a:spAutoFit/>
          </a:bodyPr>
          <a:lstStyle/>
          <a:p>
            <a:pPr>
              <a:spcBef>
                <a:spcPts val="0"/>
              </a:spcBef>
            </a:pPr>
            <a:r>
              <a:rPr lang="en-US" sz="2400" dirty="0" smtClean="0">
                <a:solidFill>
                  <a:srgbClr val="F79646"/>
                </a:solidFill>
                <a:latin typeface="Arial" panose="020B0604020202020204" pitchFamily="34" charset="0"/>
                <a:cs typeface="Arial" panose="020B0604020202020204" pitchFamily="34" charset="0"/>
              </a:rPr>
              <a:t>DEPLOY </a:t>
            </a:r>
            <a:r>
              <a:rPr lang="en-US" sz="2400" dirty="0" smtClean="0">
                <a:solidFill>
                  <a:srgbClr val="002060"/>
                </a:solidFill>
                <a:latin typeface="Arial" panose="020B0604020202020204" pitchFamily="34" charset="0"/>
                <a:cs typeface="Arial" panose="020B0604020202020204" pitchFamily="34" charset="0"/>
              </a:rPr>
              <a:t>customized and tested solutions nationally &amp; globally</a:t>
            </a:r>
            <a:endParaRPr lang="en-US" sz="2400" dirty="0" smtClean="0">
              <a:solidFill>
                <a:schemeClr val="tx2">
                  <a:lumMod val="75000"/>
                </a:schemeClr>
              </a:solidFill>
              <a:latin typeface="Arial" panose="020B0604020202020204" pitchFamily="34" charset="0"/>
              <a:cs typeface="Arial" panose="020B0604020202020204" pitchFamily="34" charset="0"/>
            </a:endParaRPr>
          </a:p>
          <a:p>
            <a:pPr>
              <a:spcBef>
                <a:spcPts val="0"/>
              </a:spcBef>
              <a:buClr>
                <a:srgbClr val="F79646"/>
              </a:buClr>
            </a:pPr>
            <a:endParaRPr lang="en-US" sz="2400" dirty="0" smtClean="0">
              <a:solidFill>
                <a:schemeClr val="tx2">
                  <a:lumMod val="75000"/>
                </a:schemeClr>
              </a:solidFill>
              <a:latin typeface="Arial" panose="020B0604020202020204" pitchFamily="34" charset="0"/>
              <a:cs typeface="Arial" panose="020B0604020202020204" pitchFamily="34" charset="0"/>
            </a:endParaRPr>
          </a:p>
          <a:p>
            <a:pPr>
              <a:spcBef>
                <a:spcPts val="0"/>
              </a:spcBef>
              <a:buClr>
                <a:srgbClr val="F79646"/>
              </a:buClr>
            </a:pPr>
            <a:r>
              <a:rPr lang="en-US" sz="2400" dirty="0" smtClean="0">
                <a:solidFill>
                  <a:schemeClr val="tx2">
                    <a:lumMod val="75000"/>
                  </a:schemeClr>
                </a:solidFill>
                <a:latin typeface="Arial" panose="020B0604020202020204" pitchFamily="34" charset="0"/>
                <a:cs typeface="Arial" panose="020B0604020202020204" pitchFamily="34" charset="0"/>
              </a:rPr>
              <a:t>Go Live:</a:t>
            </a:r>
          </a:p>
          <a:p>
            <a:pPr marL="342900" indent="-342900">
              <a:spcBef>
                <a:spcPts val="0"/>
              </a:spcBef>
              <a:buClr>
                <a:srgbClr val="F79646"/>
              </a:buClr>
              <a:buFont typeface="Wingdings" panose="05000000000000000000" pitchFamily="2" charset="2"/>
              <a:buChar char="q"/>
            </a:pPr>
            <a:r>
              <a:rPr lang="en-US" sz="2400" dirty="0" smtClean="0">
                <a:solidFill>
                  <a:schemeClr val="tx2">
                    <a:lumMod val="75000"/>
                  </a:schemeClr>
                </a:solidFill>
                <a:latin typeface="Arial" panose="020B0604020202020204" pitchFamily="34" charset="0"/>
                <a:cs typeface="Arial" panose="020B0604020202020204" pitchFamily="34" charset="0"/>
              </a:rPr>
              <a:t>Refine model based on learnings/outcomes from pilot sites &amp; programs</a:t>
            </a:r>
          </a:p>
          <a:p>
            <a:pPr marL="342900" indent="-342900">
              <a:spcBef>
                <a:spcPts val="0"/>
              </a:spcBef>
              <a:buClr>
                <a:srgbClr val="F79646"/>
              </a:buClr>
              <a:buFont typeface="Wingdings" panose="05000000000000000000" pitchFamily="2" charset="2"/>
              <a:buChar char="q"/>
            </a:pPr>
            <a:r>
              <a:rPr lang="en-US" sz="2400" dirty="0" smtClean="0">
                <a:solidFill>
                  <a:schemeClr val="tx2">
                    <a:lumMod val="75000"/>
                  </a:schemeClr>
                </a:solidFill>
                <a:latin typeface="Arial" panose="020B0604020202020204" pitchFamily="34" charset="0"/>
                <a:cs typeface="Arial" panose="020B0604020202020204" pitchFamily="34" charset="0"/>
              </a:rPr>
              <a:t>Implement site &amp; program </a:t>
            </a:r>
            <a:r>
              <a:rPr lang="en-US" sz="2400" dirty="0">
                <a:solidFill>
                  <a:schemeClr val="tx2">
                    <a:lumMod val="75000"/>
                  </a:schemeClr>
                </a:solidFill>
                <a:latin typeface="Arial" panose="020B0604020202020204" pitchFamily="34" charset="0"/>
                <a:cs typeface="Arial" panose="020B0604020202020204" pitchFamily="34" charset="0"/>
              </a:rPr>
              <a:t>sustainability </a:t>
            </a:r>
            <a:r>
              <a:rPr lang="en-US" sz="2400" dirty="0" smtClean="0">
                <a:solidFill>
                  <a:schemeClr val="tx2">
                    <a:lumMod val="75000"/>
                  </a:schemeClr>
                </a:solidFill>
                <a:latin typeface="Arial" panose="020B0604020202020204" pitchFamily="34" charset="0"/>
                <a:cs typeface="Arial" panose="020B0604020202020204" pitchFamily="34" charset="0"/>
              </a:rPr>
              <a:t>model</a:t>
            </a:r>
          </a:p>
          <a:p>
            <a:pPr marL="342900" indent="-342900">
              <a:spcBef>
                <a:spcPts val="0"/>
              </a:spcBef>
              <a:buClr>
                <a:srgbClr val="F79646"/>
              </a:buClr>
              <a:buFont typeface="Wingdings" panose="05000000000000000000" pitchFamily="2" charset="2"/>
              <a:buChar char="q"/>
            </a:pPr>
            <a:r>
              <a:rPr lang="en-US" sz="2400" dirty="0" smtClean="0">
                <a:solidFill>
                  <a:schemeClr val="tx2">
                    <a:lumMod val="75000"/>
                  </a:schemeClr>
                </a:solidFill>
                <a:latin typeface="Arial" panose="020B0604020202020204" pitchFamily="34" charset="0"/>
                <a:cs typeface="Arial" panose="020B0604020202020204" pitchFamily="34" charset="0"/>
              </a:rPr>
              <a:t>Create scaled expansion model and timeline</a:t>
            </a:r>
          </a:p>
          <a:p>
            <a:pPr marL="342900" indent="-342900">
              <a:spcBef>
                <a:spcPts val="0"/>
              </a:spcBef>
              <a:buClr>
                <a:srgbClr val="F79646"/>
              </a:buClr>
              <a:buFont typeface="Wingdings" panose="05000000000000000000" pitchFamily="2" charset="2"/>
              <a:buChar char="q"/>
            </a:pPr>
            <a:r>
              <a:rPr lang="en-US" sz="2400" dirty="0" smtClean="0">
                <a:solidFill>
                  <a:schemeClr val="tx2">
                    <a:lumMod val="75000"/>
                  </a:schemeClr>
                </a:solidFill>
                <a:latin typeface="Arial" panose="020B0604020202020204" pitchFamily="34" charset="0"/>
                <a:cs typeface="Arial" panose="020B0604020202020204" pitchFamily="34" charset="0"/>
              </a:rPr>
              <a:t>Finalize tools</a:t>
            </a:r>
            <a:endParaRPr lang="en-US" sz="2400" dirty="0">
              <a:solidFill>
                <a:schemeClr val="tx2">
                  <a:lumMod val="75000"/>
                </a:schemeClr>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828800" y="4038600"/>
            <a:ext cx="4454517" cy="2526978"/>
          </a:xfrm>
          <a:prstGeom prst="rect">
            <a:avLst/>
          </a:prstGeom>
        </p:spPr>
      </p:pic>
      <p:pic>
        <p:nvPicPr>
          <p:cNvPr id="5" name="Picture 4"/>
          <p:cNvPicPr>
            <a:picLocks noChangeAspect="1"/>
          </p:cNvPicPr>
          <p:nvPr/>
        </p:nvPicPr>
        <p:blipFill>
          <a:blip r:embed="rId3"/>
          <a:stretch>
            <a:fillRect/>
          </a:stretch>
        </p:blipFill>
        <p:spPr>
          <a:xfrm>
            <a:off x="7024121" y="5867400"/>
            <a:ext cx="1828959" cy="816935"/>
          </a:xfrm>
          <a:prstGeom prst="rect">
            <a:avLst/>
          </a:prstGeom>
        </p:spPr>
      </p:pic>
    </p:spTree>
    <p:extLst>
      <p:ext uri="{BB962C8B-B14F-4D97-AF65-F5344CB8AC3E}">
        <p14:creationId xmlns:p14="http://schemas.microsoft.com/office/powerpoint/2010/main" val="42421455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224" y="4708713"/>
            <a:ext cx="2544058" cy="830997"/>
          </a:xfrm>
          <a:prstGeom prst="rect">
            <a:avLst/>
          </a:prstGeom>
        </p:spPr>
        <p:txBody>
          <a:bodyPr wrap="square">
            <a:spAutoFit/>
          </a:bodyPr>
          <a:lstStyle/>
          <a:p>
            <a:pPr algn="ctr"/>
            <a:r>
              <a:rPr lang="en-US" sz="2400" b="1" dirty="0">
                <a:solidFill>
                  <a:srgbClr val="002060"/>
                </a:solidFill>
                <a:latin typeface="Arial" panose="020B0604020202020204" pitchFamily="34" charset="0"/>
                <a:cs typeface="Arial" panose="020B0604020202020204" pitchFamily="34" charset="0"/>
              </a:rPr>
              <a:t>“PWD CAN’T LIFT THINGS”</a:t>
            </a:r>
          </a:p>
        </p:txBody>
      </p:sp>
      <p:sp>
        <p:nvSpPr>
          <p:cNvPr id="5" name="Rectangle 4"/>
          <p:cNvSpPr/>
          <p:nvPr/>
        </p:nvSpPr>
        <p:spPr>
          <a:xfrm>
            <a:off x="177702" y="2742794"/>
            <a:ext cx="2599102" cy="1569660"/>
          </a:xfrm>
          <a:prstGeom prst="rect">
            <a:avLst/>
          </a:prstGeom>
        </p:spPr>
        <p:txBody>
          <a:bodyPr wrap="square">
            <a:spAutoFit/>
          </a:bodyPr>
          <a:lstStyle/>
          <a:p>
            <a:pPr algn="ctr"/>
            <a:r>
              <a:rPr lang="en-US" sz="2400" b="1" dirty="0">
                <a:solidFill>
                  <a:srgbClr val="002060"/>
                </a:solidFill>
                <a:latin typeface="Arial" panose="020B0604020202020204" pitchFamily="34" charset="0"/>
                <a:cs typeface="Arial" panose="020B0604020202020204" pitchFamily="34" charset="0"/>
              </a:rPr>
              <a:t>“WE ARE </a:t>
            </a:r>
            <a:r>
              <a:rPr lang="en-US" sz="2400" b="1" i="1" u="sng" dirty="0">
                <a:solidFill>
                  <a:srgbClr val="002060"/>
                </a:solidFill>
                <a:latin typeface="Arial" panose="020B0604020202020204" pitchFamily="34" charset="0"/>
                <a:cs typeface="Arial" panose="020B0604020202020204" pitchFamily="34" charset="0"/>
              </a:rPr>
              <a:t>ONLY</a:t>
            </a:r>
            <a:r>
              <a:rPr lang="en-US" sz="2400" b="1" i="1" dirty="0">
                <a:solidFill>
                  <a:srgbClr val="002060"/>
                </a:solidFill>
                <a:latin typeface="Arial" panose="020B0604020202020204" pitchFamily="34" charset="0"/>
                <a:cs typeface="Arial" panose="020B0604020202020204" pitchFamily="34" charset="0"/>
              </a:rPr>
              <a:t> </a:t>
            </a:r>
          </a:p>
          <a:p>
            <a:pPr algn="ctr"/>
            <a:r>
              <a:rPr lang="en-US" sz="2400" b="1" dirty="0">
                <a:solidFill>
                  <a:srgbClr val="002060"/>
                </a:solidFill>
                <a:latin typeface="Arial" panose="020B0604020202020204" pitchFamily="34" charset="0"/>
                <a:cs typeface="Arial" panose="020B0604020202020204" pitchFamily="34" charset="0"/>
              </a:rPr>
              <a:t>HIRING PWD </a:t>
            </a:r>
          </a:p>
          <a:p>
            <a:pPr algn="ctr"/>
            <a:r>
              <a:rPr lang="en-US" sz="2400" b="1" dirty="0">
                <a:solidFill>
                  <a:srgbClr val="002060"/>
                </a:solidFill>
                <a:latin typeface="Arial" panose="020B0604020202020204" pitchFamily="34" charset="0"/>
                <a:cs typeface="Arial" panose="020B0604020202020204" pitchFamily="34" charset="0"/>
              </a:rPr>
              <a:t>IN </a:t>
            </a:r>
            <a:r>
              <a:rPr lang="en-US" sz="2400" b="1" i="1" u="sng" dirty="0">
                <a:solidFill>
                  <a:srgbClr val="002060"/>
                </a:solidFill>
                <a:latin typeface="Arial" panose="020B0604020202020204" pitchFamily="34" charset="0"/>
                <a:cs typeface="Arial" panose="020B0604020202020204" pitchFamily="34" charset="0"/>
              </a:rPr>
              <a:t>THESE</a:t>
            </a:r>
            <a:r>
              <a:rPr lang="en-US" sz="2400" b="1" dirty="0">
                <a:solidFill>
                  <a:srgbClr val="002060"/>
                </a:solidFill>
                <a:latin typeface="Arial" panose="020B0604020202020204" pitchFamily="34" charset="0"/>
                <a:cs typeface="Arial" panose="020B0604020202020204" pitchFamily="34" charset="0"/>
              </a:rPr>
              <a:t> JOBS.”</a:t>
            </a:r>
          </a:p>
        </p:txBody>
      </p:sp>
      <p:sp>
        <p:nvSpPr>
          <p:cNvPr id="7" name="Rectangle 6"/>
          <p:cNvSpPr/>
          <p:nvPr/>
        </p:nvSpPr>
        <p:spPr>
          <a:xfrm>
            <a:off x="197841" y="1289707"/>
            <a:ext cx="2583768" cy="830997"/>
          </a:xfrm>
          <a:prstGeom prst="rect">
            <a:avLst/>
          </a:prstGeom>
        </p:spPr>
        <p:txBody>
          <a:bodyPr wrap="square">
            <a:spAutoFit/>
          </a:bodyPr>
          <a:lstStyle/>
          <a:p>
            <a:pPr algn="ctr"/>
            <a:r>
              <a:rPr lang="en-US" sz="2400" b="1" dirty="0">
                <a:solidFill>
                  <a:srgbClr val="002060"/>
                </a:solidFill>
                <a:latin typeface="Arial" panose="020B0604020202020204" pitchFamily="34" charset="0"/>
                <a:cs typeface="Arial" panose="020B0604020202020204" pitchFamily="34" charset="0"/>
              </a:rPr>
              <a:t>“WHAT JOBS CAN PWD DO?” </a:t>
            </a:r>
          </a:p>
        </p:txBody>
      </p:sp>
      <p:pic>
        <p:nvPicPr>
          <p:cNvPr id="8"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990600"/>
            <a:ext cx="5686317" cy="4549110"/>
          </a:xfrm>
          <a:prstGeom prst="rect">
            <a:avLst/>
          </a:prstGeom>
        </p:spPr>
      </p:pic>
      <p:sp>
        <p:nvSpPr>
          <p:cNvPr id="9" name="TextBox 8"/>
          <p:cNvSpPr txBox="1"/>
          <p:nvPr/>
        </p:nvSpPr>
        <p:spPr>
          <a:xfrm>
            <a:off x="3543154" y="12981"/>
            <a:ext cx="5486400" cy="584775"/>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DELIVER &amp; GO LIVE</a:t>
            </a:r>
          </a:p>
        </p:txBody>
      </p:sp>
      <p:pic>
        <p:nvPicPr>
          <p:cNvPr id="2" name="Picture 1"/>
          <p:cNvPicPr>
            <a:picLocks noChangeAspect="1"/>
          </p:cNvPicPr>
          <p:nvPr/>
        </p:nvPicPr>
        <p:blipFill>
          <a:blip r:embed="rId3"/>
          <a:stretch>
            <a:fillRect/>
          </a:stretch>
        </p:blipFill>
        <p:spPr>
          <a:xfrm>
            <a:off x="6905358" y="5791200"/>
            <a:ext cx="1828959" cy="816935"/>
          </a:xfrm>
          <a:prstGeom prst="rect">
            <a:avLst/>
          </a:prstGeom>
        </p:spPr>
      </p:pic>
    </p:spTree>
    <p:extLst>
      <p:ext uri="{BB962C8B-B14F-4D97-AF65-F5344CB8AC3E}">
        <p14:creationId xmlns:p14="http://schemas.microsoft.com/office/powerpoint/2010/main" val="3968633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772" y="1336266"/>
            <a:ext cx="5576455" cy="2498597"/>
          </a:xfrm>
          <a:prstGeom prst="rect">
            <a:avLst/>
          </a:prstGeom>
        </p:spPr>
      </p:pic>
      <p:sp>
        <p:nvSpPr>
          <p:cNvPr id="7" name="TextBox 6"/>
          <p:cNvSpPr txBox="1"/>
          <p:nvPr/>
        </p:nvSpPr>
        <p:spPr>
          <a:xfrm>
            <a:off x="57150" y="5276419"/>
            <a:ext cx="9086850" cy="461665"/>
          </a:xfrm>
          <a:prstGeom prst="rect">
            <a:avLst/>
          </a:prstGeom>
          <a:noFill/>
        </p:spPr>
        <p:txBody>
          <a:bodyPr wrap="square" rtlCol="0">
            <a:spAutoFit/>
          </a:bodyPr>
          <a:lstStyle/>
          <a:p>
            <a:pPr algn="ctr" defTabSz="342900"/>
            <a:r>
              <a:rPr lang="en-US" sz="2400" dirty="0">
                <a:solidFill>
                  <a:prstClr val="white"/>
                </a:solidFill>
                <a:latin typeface="Berlin Sans FB" panose="020E0602020502020306" pitchFamily="34" charset="0"/>
              </a:rPr>
              <a:t>Changing Minds &amp; Changing Lives through </a:t>
            </a:r>
            <a:r>
              <a:rPr lang="en-US" sz="2400" u="sng" dirty="0">
                <a:solidFill>
                  <a:srgbClr val="FFC000"/>
                </a:solidFill>
                <a:latin typeface="Berlin Sans FB" panose="020E0602020502020306" pitchFamily="34" charset="0"/>
              </a:rPr>
              <a:t>true</a:t>
            </a:r>
            <a:r>
              <a:rPr lang="en-US" sz="2400" dirty="0">
                <a:solidFill>
                  <a:prstClr val="white"/>
                </a:solidFill>
                <a:latin typeface="Berlin Sans FB" panose="020E0602020502020306" pitchFamily="34" charset="0"/>
              </a:rPr>
              <a:t> Disability &amp; Inclusion</a:t>
            </a:r>
          </a:p>
        </p:txBody>
      </p:sp>
      <p:cxnSp>
        <p:nvCxnSpPr>
          <p:cNvPr id="9" name="Straight Connector 8"/>
          <p:cNvCxnSpPr/>
          <p:nvPr/>
        </p:nvCxnSpPr>
        <p:spPr>
          <a:xfrm>
            <a:off x="171450" y="5029200"/>
            <a:ext cx="8801100" cy="0"/>
          </a:xfrm>
          <a:prstGeom prst="line">
            <a:avLst/>
          </a:prstGeom>
          <a:ln w="28575"/>
          <a:effectLst>
            <a:outerShdw blurRad="50800" dist="38100" dir="5400000" algn="t"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sp>
        <p:nvSpPr>
          <p:cNvPr id="3" name="Rectangle 2"/>
          <p:cNvSpPr/>
          <p:nvPr/>
        </p:nvSpPr>
        <p:spPr>
          <a:xfrm>
            <a:off x="1714500" y="3604031"/>
            <a:ext cx="6939573" cy="461665"/>
          </a:xfrm>
          <a:prstGeom prst="rect">
            <a:avLst/>
          </a:prstGeom>
        </p:spPr>
        <p:txBody>
          <a:bodyPr wrap="square">
            <a:spAutoFit/>
          </a:bodyPr>
          <a:lstStyle/>
          <a:p>
            <a:pPr algn="ctr" defTabSz="342900"/>
            <a:r>
              <a:rPr lang="en-US" sz="2400" dirty="0">
                <a:solidFill>
                  <a:srgbClr val="E6A31E"/>
                </a:solidFill>
                <a:latin typeface="Berlin Sans FB" panose="020E0602020502020306" pitchFamily="34" charset="0"/>
                <a:ea typeface="ＭＳ Ｐゴシック" charset="0"/>
              </a:rPr>
              <a:t>       </a:t>
            </a:r>
            <a:endParaRPr lang="en-US" sz="2400" dirty="0">
              <a:solidFill>
                <a:srgbClr val="E6A31E"/>
              </a:solidFill>
              <a:latin typeface="Berlin Sans FB" panose="020E0602020502020306" pitchFamily="34" charset="0"/>
            </a:endParaRPr>
          </a:p>
        </p:txBody>
      </p:sp>
    </p:spTree>
    <p:extLst>
      <p:ext uri="{BB962C8B-B14F-4D97-AF65-F5344CB8AC3E}">
        <p14:creationId xmlns:p14="http://schemas.microsoft.com/office/powerpoint/2010/main" val="5941160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483644"/>
            <a:ext cx="2007394" cy="290513"/>
          </a:xfrm>
        </p:spPr>
        <p:txBody>
          <a:bodyPr>
            <a:normAutofit fontScale="90000"/>
          </a:bodyPr>
          <a:lstStyle/>
          <a:p>
            <a:r>
              <a:rPr lang="en-US" sz="4500" dirty="0">
                <a:latin typeface="Arial Black" panose="020B0A04020102020204" pitchFamily="34" charset="0"/>
              </a:rPr>
              <a:t/>
            </a:r>
            <a:br>
              <a:rPr lang="en-US" sz="4500" dirty="0">
                <a:latin typeface="Arial Black" panose="020B0A04020102020204" pitchFamily="34" charset="0"/>
              </a:rPr>
            </a:br>
            <a:endParaRPr lang="en-US" sz="2400" dirty="0">
              <a:solidFill>
                <a:srgbClr val="F79646"/>
              </a:solidFill>
              <a:latin typeface="Arial Black" panose="020B0A04020102020204" pitchFamily="34" charset="0"/>
            </a:endParaRPr>
          </a:p>
        </p:txBody>
      </p:sp>
      <p:sp>
        <p:nvSpPr>
          <p:cNvPr id="10" name="Title 1"/>
          <p:cNvSpPr txBox="1">
            <a:spLocks/>
          </p:cNvSpPr>
          <p:nvPr/>
        </p:nvSpPr>
        <p:spPr bwMode="auto">
          <a:xfrm>
            <a:off x="228600" y="1542564"/>
            <a:ext cx="8686800" cy="165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1" fontAlgn="base" hangingPunct="1">
              <a:spcBef>
                <a:spcPct val="0"/>
              </a:spcBef>
              <a:spcAft>
                <a:spcPct val="0"/>
              </a:spcAft>
              <a:defRPr sz="2800" b="1" kern="1200">
                <a:solidFill>
                  <a:srgbClr val="0156A6"/>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algn="ctr" defTabSz="342900"/>
            <a:r>
              <a:rPr lang="en-US" sz="2200" b="0" dirty="0">
                <a:solidFill>
                  <a:srgbClr val="F79646"/>
                </a:solidFill>
                <a:latin typeface="Arial" panose="020B0604020202020204" pitchFamily="34" charset="0"/>
                <a:cs typeface="Arial" panose="020B0604020202020204" pitchFamily="34" charset="0"/>
              </a:rPr>
              <a:t>The term disability includes, but is not limited to, </a:t>
            </a:r>
            <a:r>
              <a:rPr lang="en-US" sz="2200" b="0" dirty="0">
                <a:solidFill>
                  <a:srgbClr val="25495D"/>
                </a:solidFill>
                <a:latin typeface="Arial" panose="020B0604020202020204" pitchFamily="34" charset="0"/>
                <a:cs typeface="Arial" panose="020B0604020202020204" pitchFamily="34" charset="0"/>
              </a:rPr>
              <a:t>hidden disabilities </a:t>
            </a:r>
            <a:r>
              <a:rPr lang="en-US" sz="2200" b="0" dirty="0">
                <a:solidFill>
                  <a:srgbClr val="F79646"/>
                </a:solidFill>
                <a:latin typeface="Arial" panose="020B0604020202020204" pitchFamily="34" charset="0"/>
                <a:cs typeface="Arial" panose="020B0604020202020204" pitchFamily="34" charset="0"/>
              </a:rPr>
              <a:t>such as depression, PTSD, anxiety disorders or ADD/ADHD,</a:t>
            </a:r>
            <a:r>
              <a:rPr lang="en-US" sz="2200" b="0" dirty="0">
                <a:latin typeface="Arial" panose="020B0604020202020204" pitchFamily="34" charset="0"/>
                <a:cs typeface="Arial" panose="020B0604020202020204" pitchFamily="34" charset="0"/>
              </a:rPr>
              <a:t> </a:t>
            </a:r>
            <a:r>
              <a:rPr lang="en-US" sz="2200" b="0" dirty="0">
                <a:solidFill>
                  <a:srgbClr val="25495D"/>
                </a:solidFill>
                <a:latin typeface="Arial" panose="020B0604020202020204" pitchFamily="34" charset="0"/>
                <a:cs typeface="Arial" panose="020B0604020202020204" pitchFamily="34" charset="0"/>
              </a:rPr>
              <a:t>developmental disabilities </a:t>
            </a:r>
            <a:r>
              <a:rPr lang="en-US" sz="2200" b="0" dirty="0">
                <a:solidFill>
                  <a:srgbClr val="F79646"/>
                </a:solidFill>
                <a:latin typeface="Arial" panose="020B0604020202020204" pitchFamily="34" charset="0"/>
                <a:cs typeface="Arial" panose="020B0604020202020204" pitchFamily="34" charset="0"/>
              </a:rPr>
              <a:t>such as Downs Syndrome or Autism, Physical Disabilities that impact mobility, dexterity, vision or hearing, and </a:t>
            </a:r>
            <a:r>
              <a:rPr lang="en-US" sz="2200" b="0" dirty="0">
                <a:solidFill>
                  <a:srgbClr val="25495D"/>
                </a:solidFill>
                <a:latin typeface="Arial" panose="020B0604020202020204" pitchFamily="34" charset="0"/>
                <a:cs typeface="Arial" panose="020B0604020202020204" pitchFamily="34" charset="0"/>
              </a:rPr>
              <a:t>disability due to medical conditions, injury, or aging </a:t>
            </a:r>
            <a:r>
              <a:rPr lang="en-US" sz="2200" b="0" dirty="0">
                <a:solidFill>
                  <a:srgbClr val="F79646"/>
                </a:solidFill>
                <a:latin typeface="Arial" panose="020B0604020202020204" pitchFamily="34" charset="0"/>
                <a:cs typeface="Arial" panose="020B0604020202020204" pitchFamily="34" charset="0"/>
              </a:rPr>
              <a:t>such as Parkinson’s, stroke, brain injury or cancer.</a:t>
            </a:r>
          </a:p>
        </p:txBody>
      </p:sp>
      <p:pic>
        <p:nvPicPr>
          <p:cNvPr id="4" name="Picture 3"/>
          <p:cNvPicPr>
            <a:picLocks noChangeAspect="1"/>
          </p:cNvPicPr>
          <p:nvPr/>
        </p:nvPicPr>
        <p:blipFill>
          <a:blip r:embed="rId3"/>
          <a:stretch>
            <a:fillRect/>
          </a:stretch>
        </p:blipFill>
        <p:spPr>
          <a:xfrm>
            <a:off x="4773226" y="4027895"/>
            <a:ext cx="1850231" cy="1385888"/>
          </a:xfrm>
          <a:prstGeom prst="rect">
            <a:avLst/>
          </a:prstGeom>
        </p:spPr>
      </p:pic>
      <p:pic>
        <p:nvPicPr>
          <p:cNvPr id="5" name="Picture 4"/>
          <p:cNvPicPr>
            <a:picLocks noChangeAspect="1"/>
          </p:cNvPicPr>
          <p:nvPr/>
        </p:nvPicPr>
        <p:blipFill>
          <a:blip r:embed="rId4"/>
          <a:stretch>
            <a:fillRect/>
          </a:stretch>
        </p:blipFill>
        <p:spPr>
          <a:xfrm>
            <a:off x="2176522" y="4120764"/>
            <a:ext cx="2135981" cy="1200150"/>
          </a:xfrm>
          <a:prstGeom prst="rect">
            <a:avLst/>
          </a:prstGeom>
        </p:spPr>
      </p:pic>
      <p:pic>
        <p:nvPicPr>
          <p:cNvPr id="7" name="Picture 6"/>
          <p:cNvPicPr>
            <a:picLocks noChangeAspect="1"/>
          </p:cNvPicPr>
          <p:nvPr/>
        </p:nvPicPr>
        <p:blipFill>
          <a:blip r:embed="rId5"/>
          <a:stretch>
            <a:fillRect/>
          </a:stretch>
        </p:blipFill>
        <p:spPr>
          <a:xfrm>
            <a:off x="468874" y="3613557"/>
            <a:ext cx="1164431" cy="2214563"/>
          </a:xfrm>
          <a:prstGeom prst="rect">
            <a:avLst/>
          </a:prstGeom>
        </p:spPr>
      </p:pic>
      <p:pic>
        <p:nvPicPr>
          <p:cNvPr id="11" name="Picture 10"/>
          <p:cNvPicPr>
            <a:picLocks noChangeAspect="1"/>
          </p:cNvPicPr>
          <p:nvPr/>
        </p:nvPicPr>
        <p:blipFill>
          <a:blip r:embed="rId6"/>
          <a:stretch>
            <a:fillRect/>
          </a:stretch>
        </p:blipFill>
        <p:spPr>
          <a:xfrm>
            <a:off x="7084180" y="3758714"/>
            <a:ext cx="1539398" cy="1924247"/>
          </a:xfrm>
          <a:prstGeom prst="rect">
            <a:avLst/>
          </a:prstGeom>
        </p:spPr>
      </p:pic>
      <p:sp>
        <p:nvSpPr>
          <p:cNvPr id="9" name="object 3"/>
          <p:cNvSpPr txBox="1">
            <a:spLocks/>
          </p:cNvSpPr>
          <p:nvPr/>
        </p:nvSpPr>
        <p:spPr>
          <a:xfrm>
            <a:off x="-127514" y="212019"/>
            <a:ext cx="9296400" cy="984885"/>
          </a:xfrm>
          <a:prstGeom prst="rect">
            <a:avLst/>
          </a:prstGeom>
        </p:spPr>
        <p:txBody>
          <a:bodyPr vert="horz" wrap="square" lIns="0" tIns="0" rIns="0" bIns="0" rtlCol="0">
            <a:spAutoFit/>
          </a:bodyPr>
          <a:lstStyle>
            <a:lvl1pPr>
              <a:defRPr sz="4000" b="1" i="0">
                <a:solidFill>
                  <a:srgbClr val="17375E"/>
                </a:solidFill>
                <a:latin typeface="Arial Black"/>
                <a:ea typeface="+mj-ea"/>
                <a:cs typeface="Arial Black"/>
              </a:defRPr>
            </a:lvl1pPr>
          </a:lstStyle>
          <a:p>
            <a:pPr marL="6172200" marR="0" lvl="0" indent="0" defTabSz="914400" rtl="0" eaLnBrk="1" fontAlgn="auto" latinLnBrk="0" hangingPunct="1">
              <a:lnSpc>
                <a:spcPct val="100000"/>
              </a:lnSpc>
              <a:spcBef>
                <a:spcPts val="0"/>
              </a:spcBef>
              <a:spcAft>
                <a:spcPts val="0"/>
              </a:spcAft>
              <a:buClrTx/>
              <a:buSzTx/>
              <a:buFontTx/>
              <a:buNone/>
              <a:tabLst/>
              <a:defRPr/>
            </a:pPr>
            <a:r>
              <a:rPr lang="en-US" sz="3200" kern="0" spc="-35" dirty="0" smtClean="0"/>
              <a:t>WHAT IS A</a:t>
            </a:r>
          </a:p>
          <a:p>
            <a:pPr marL="617220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35" normalizeH="0" baseline="0" noProof="0" dirty="0" smtClean="0">
                <a:ln>
                  <a:noFill/>
                </a:ln>
                <a:solidFill>
                  <a:srgbClr val="17375E"/>
                </a:solidFill>
                <a:effectLst/>
                <a:uLnTx/>
                <a:uFillTx/>
              </a:rPr>
              <a:t>DISABILITY?</a:t>
            </a:r>
            <a:endParaRPr kumimoji="0" lang="en-US" sz="3200" b="1" i="0" u="none" strike="noStrike" kern="0" cap="none" spc="0" normalizeH="0" baseline="0" noProof="0" dirty="0">
              <a:ln>
                <a:noFill/>
              </a:ln>
              <a:solidFill>
                <a:srgbClr val="17375E"/>
              </a:solidFill>
              <a:effectLst/>
              <a:uLnTx/>
              <a:uFillTx/>
            </a:endParaRPr>
          </a:p>
        </p:txBody>
      </p:sp>
      <p:pic>
        <p:nvPicPr>
          <p:cNvPr id="3" name="Picture 2"/>
          <p:cNvPicPr>
            <a:picLocks noChangeAspect="1"/>
          </p:cNvPicPr>
          <p:nvPr/>
        </p:nvPicPr>
        <p:blipFill>
          <a:blip r:embed="rId7"/>
          <a:stretch>
            <a:fillRect/>
          </a:stretch>
        </p:blipFill>
        <p:spPr>
          <a:xfrm>
            <a:off x="6939399" y="5839420"/>
            <a:ext cx="1828959" cy="816935"/>
          </a:xfrm>
          <a:prstGeom prst="rect">
            <a:avLst/>
          </a:prstGeom>
        </p:spPr>
      </p:pic>
    </p:spTree>
    <p:extLst>
      <p:ext uri="{BB962C8B-B14F-4D97-AF65-F5344CB8AC3E}">
        <p14:creationId xmlns:p14="http://schemas.microsoft.com/office/powerpoint/2010/main" val="20494453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483644"/>
            <a:ext cx="2007394" cy="290513"/>
          </a:xfrm>
        </p:spPr>
        <p:txBody>
          <a:bodyPr>
            <a:normAutofit fontScale="90000"/>
          </a:bodyPr>
          <a:lstStyle/>
          <a:p>
            <a:r>
              <a:rPr lang="en-US" sz="4500" dirty="0">
                <a:latin typeface="Arial Black" panose="020B0A04020102020204" pitchFamily="34" charset="0"/>
              </a:rPr>
              <a:t/>
            </a:r>
            <a:br>
              <a:rPr lang="en-US" sz="4500" dirty="0">
                <a:latin typeface="Arial Black" panose="020B0A04020102020204" pitchFamily="34" charset="0"/>
              </a:rPr>
            </a:br>
            <a:endParaRPr lang="en-US" sz="2400" dirty="0">
              <a:solidFill>
                <a:srgbClr val="F79646"/>
              </a:solidFill>
              <a:latin typeface="Arial Black" panose="020B0A04020102020204" pitchFamily="34" charset="0"/>
            </a:endParaRPr>
          </a:p>
        </p:txBody>
      </p:sp>
      <p:sp>
        <p:nvSpPr>
          <p:cNvPr id="8" name="Title 1"/>
          <p:cNvSpPr txBox="1">
            <a:spLocks/>
          </p:cNvSpPr>
          <p:nvPr/>
        </p:nvSpPr>
        <p:spPr bwMode="auto">
          <a:xfrm>
            <a:off x="0" y="1032284"/>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1" fontAlgn="base" hangingPunct="1">
              <a:spcBef>
                <a:spcPct val="0"/>
              </a:spcBef>
              <a:spcAft>
                <a:spcPct val="0"/>
              </a:spcAft>
              <a:defRPr sz="2800" b="1" kern="1200">
                <a:solidFill>
                  <a:srgbClr val="0156A6"/>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algn="ctr" defTabSz="342900"/>
            <a:r>
              <a:rPr lang="en-US" sz="3600" b="0" dirty="0">
                <a:latin typeface="Berlin Sans FB" panose="020E0602020502020306" pitchFamily="34" charset="0"/>
              </a:rPr>
              <a:t/>
            </a:r>
            <a:br>
              <a:rPr lang="en-US" sz="3600" b="0" dirty="0">
                <a:latin typeface="Berlin Sans FB" panose="020E0602020502020306" pitchFamily="34" charset="0"/>
              </a:rPr>
            </a:br>
            <a:r>
              <a:rPr lang="en-US" sz="3600" b="0" dirty="0">
                <a:latin typeface="Berlin Sans FB" panose="020E0602020502020306" pitchFamily="34" charset="0"/>
              </a:rPr>
              <a:t/>
            </a:r>
            <a:br>
              <a:rPr lang="en-US" sz="3600" b="0" dirty="0">
                <a:latin typeface="Berlin Sans FB" panose="020E0602020502020306" pitchFamily="34" charset="0"/>
              </a:rPr>
            </a:br>
            <a:r>
              <a:rPr lang="en-US" sz="3600" b="0" dirty="0">
                <a:latin typeface="Berlin Sans FB" panose="020E0602020502020306" pitchFamily="34" charset="0"/>
              </a:rPr>
              <a:t/>
            </a:r>
            <a:br>
              <a:rPr lang="en-US" sz="3600" b="0" dirty="0">
                <a:latin typeface="Berlin Sans FB" panose="020E0602020502020306" pitchFamily="34" charset="0"/>
              </a:rPr>
            </a:br>
            <a:endParaRPr lang="en-US" sz="3600" b="0" dirty="0">
              <a:solidFill>
                <a:srgbClr val="F79646"/>
              </a:solidFill>
              <a:latin typeface="Berlin Sans FB" panose="020E0602020502020306" pitchFamily="34" charset="0"/>
            </a:endParaRPr>
          </a:p>
        </p:txBody>
      </p:sp>
      <p:sp>
        <p:nvSpPr>
          <p:cNvPr id="10" name="Title 1"/>
          <p:cNvSpPr txBox="1">
            <a:spLocks/>
          </p:cNvSpPr>
          <p:nvPr/>
        </p:nvSpPr>
        <p:spPr bwMode="auto">
          <a:xfrm>
            <a:off x="-823809" y="4038600"/>
            <a:ext cx="5359353" cy="3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1" fontAlgn="base" hangingPunct="1">
              <a:spcBef>
                <a:spcPct val="0"/>
              </a:spcBef>
              <a:spcAft>
                <a:spcPct val="0"/>
              </a:spcAft>
              <a:defRPr sz="2800" b="1" kern="1200">
                <a:solidFill>
                  <a:srgbClr val="0156A6"/>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algn="ctr" defTabSz="342900"/>
            <a:r>
              <a:rPr lang="en-US" sz="2400" b="0" dirty="0" smtClean="0">
                <a:solidFill>
                  <a:srgbClr val="002060"/>
                </a:solidFill>
                <a:latin typeface="Arial" panose="020B0604020202020204" pitchFamily="34" charset="0"/>
                <a:cs typeface="Arial" panose="020B0604020202020204" pitchFamily="34" charset="0"/>
              </a:rPr>
              <a:t>--------------</a:t>
            </a:r>
          </a:p>
          <a:p>
            <a:pPr algn="ctr" defTabSz="342900"/>
            <a:r>
              <a:rPr lang="en-US" sz="2400" b="0" dirty="0" smtClean="0">
                <a:solidFill>
                  <a:srgbClr val="002060"/>
                </a:solidFill>
                <a:latin typeface="Arial" panose="020B0604020202020204" pitchFamily="34" charset="0"/>
                <a:cs typeface="Arial" panose="020B0604020202020204" pitchFamily="34" charset="0"/>
              </a:rPr>
              <a:t>Disabled </a:t>
            </a:r>
            <a:r>
              <a:rPr lang="en-US" sz="2400" b="0" dirty="0">
                <a:solidFill>
                  <a:srgbClr val="002060"/>
                </a:solidFill>
                <a:latin typeface="Arial" panose="020B0604020202020204" pitchFamily="34" charset="0"/>
                <a:cs typeface="Arial" panose="020B0604020202020204" pitchFamily="34" charset="0"/>
              </a:rPr>
              <a:t>Keith </a:t>
            </a:r>
            <a:endParaRPr lang="en-US" sz="2400" b="0" dirty="0" smtClean="0">
              <a:solidFill>
                <a:srgbClr val="002060"/>
              </a:solidFill>
              <a:latin typeface="Arial" panose="020B0604020202020204" pitchFamily="34" charset="0"/>
              <a:cs typeface="Arial" panose="020B0604020202020204" pitchFamily="34" charset="0"/>
            </a:endParaRPr>
          </a:p>
          <a:p>
            <a:pPr algn="ctr" defTabSz="342900"/>
            <a:r>
              <a:rPr lang="en-US" sz="2400" b="0" dirty="0" smtClean="0">
                <a:solidFill>
                  <a:srgbClr val="002060"/>
                </a:solidFill>
                <a:latin typeface="Arial" panose="020B0604020202020204" pitchFamily="34" charset="0"/>
                <a:cs typeface="Arial" panose="020B0604020202020204" pitchFamily="34" charset="0"/>
              </a:rPr>
              <a:t>vs. </a:t>
            </a:r>
          </a:p>
          <a:p>
            <a:pPr algn="ctr" defTabSz="342900"/>
            <a:r>
              <a:rPr lang="en-US" sz="2400" b="0" dirty="0" smtClean="0">
                <a:solidFill>
                  <a:srgbClr val="002060"/>
                </a:solidFill>
                <a:latin typeface="Arial" panose="020B0604020202020204" pitchFamily="34" charset="0"/>
                <a:cs typeface="Arial" panose="020B0604020202020204" pitchFamily="34" charset="0"/>
              </a:rPr>
              <a:t>Keith </a:t>
            </a:r>
            <a:r>
              <a:rPr lang="en-US" sz="2400" b="0" dirty="0">
                <a:solidFill>
                  <a:srgbClr val="002060"/>
                </a:solidFill>
                <a:latin typeface="Arial" panose="020B0604020202020204" pitchFamily="34" charset="0"/>
                <a:cs typeface="Arial" panose="020B0604020202020204" pitchFamily="34" charset="0"/>
              </a:rPr>
              <a:t>with a </a:t>
            </a:r>
            <a:r>
              <a:rPr lang="en-US" sz="2400" b="0" dirty="0" smtClean="0">
                <a:solidFill>
                  <a:srgbClr val="002060"/>
                </a:solidFill>
                <a:latin typeface="Arial" panose="020B0604020202020204" pitchFamily="34" charset="0"/>
                <a:cs typeface="Arial" panose="020B0604020202020204" pitchFamily="34" charset="0"/>
              </a:rPr>
              <a:t>disability</a:t>
            </a:r>
            <a:endParaRPr lang="en-US" sz="2400" b="0" dirty="0">
              <a:solidFill>
                <a:srgbClr val="00206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2456" y="2139889"/>
            <a:ext cx="5098161" cy="2874131"/>
          </a:xfrm>
          <a:prstGeom prst="rect">
            <a:avLst/>
          </a:prstGeom>
        </p:spPr>
      </p:pic>
      <p:sp>
        <p:nvSpPr>
          <p:cNvPr id="12" name="Title 1"/>
          <p:cNvSpPr txBox="1">
            <a:spLocks/>
          </p:cNvSpPr>
          <p:nvPr/>
        </p:nvSpPr>
        <p:spPr bwMode="auto">
          <a:xfrm>
            <a:off x="-457200" y="1776089"/>
            <a:ext cx="4626136" cy="3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1" fontAlgn="base" hangingPunct="1">
              <a:spcBef>
                <a:spcPct val="0"/>
              </a:spcBef>
              <a:spcAft>
                <a:spcPct val="0"/>
              </a:spcAft>
              <a:defRPr sz="2800" b="1" kern="1200">
                <a:solidFill>
                  <a:srgbClr val="0156A6"/>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algn="ctr" defTabSz="342900"/>
            <a:r>
              <a:rPr lang="en-US" sz="2400" b="0" dirty="0">
                <a:solidFill>
                  <a:srgbClr val="002060"/>
                </a:solidFill>
                <a:latin typeface="Arial" panose="020B0604020202020204" pitchFamily="34" charset="0"/>
                <a:cs typeface="Arial" panose="020B0604020202020204" pitchFamily="34" charset="0"/>
              </a:rPr>
              <a:t>The “Disabled”</a:t>
            </a:r>
          </a:p>
          <a:p>
            <a:pPr algn="ctr" defTabSz="342900"/>
            <a:r>
              <a:rPr lang="en-US" sz="2400" b="0" dirty="0">
                <a:solidFill>
                  <a:srgbClr val="002060"/>
                </a:solidFill>
                <a:latin typeface="Arial" panose="020B0604020202020204" pitchFamily="34" charset="0"/>
                <a:cs typeface="Arial" panose="020B0604020202020204" pitchFamily="34" charset="0"/>
              </a:rPr>
              <a:t>Handicapped</a:t>
            </a:r>
          </a:p>
          <a:p>
            <a:pPr algn="ctr" defTabSz="342900"/>
            <a:r>
              <a:rPr lang="en-US" sz="2400" b="0" dirty="0">
                <a:solidFill>
                  <a:srgbClr val="002060"/>
                </a:solidFill>
                <a:latin typeface="Arial" panose="020B0604020202020204" pitchFamily="34" charset="0"/>
                <a:cs typeface="Arial" panose="020B0604020202020204" pitchFamily="34" charset="0"/>
              </a:rPr>
              <a:t>“R” word</a:t>
            </a:r>
          </a:p>
          <a:p>
            <a:pPr algn="ctr" defTabSz="342900"/>
            <a:r>
              <a:rPr lang="en-US" sz="2400" b="0" dirty="0">
                <a:solidFill>
                  <a:srgbClr val="002060"/>
                </a:solidFill>
                <a:latin typeface="Arial" panose="020B0604020202020204" pitchFamily="34" charset="0"/>
                <a:cs typeface="Arial" panose="020B0604020202020204" pitchFamily="34" charset="0"/>
              </a:rPr>
              <a:t>Differently abled</a:t>
            </a:r>
          </a:p>
          <a:p>
            <a:pPr algn="ctr" defTabSz="342900"/>
            <a:r>
              <a:rPr lang="en-US" sz="2400" b="0" dirty="0">
                <a:solidFill>
                  <a:srgbClr val="002060"/>
                </a:solidFill>
                <a:latin typeface="Arial" panose="020B0604020202020204" pitchFamily="34" charset="0"/>
                <a:cs typeface="Arial" panose="020B0604020202020204" pitchFamily="34" charset="0"/>
              </a:rPr>
              <a:t>Special</a:t>
            </a:r>
          </a:p>
          <a:p>
            <a:pPr algn="ctr" defTabSz="342900"/>
            <a:r>
              <a:rPr lang="en-US" sz="2400" b="0" dirty="0">
                <a:solidFill>
                  <a:srgbClr val="002060"/>
                </a:solidFill>
                <a:latin typeface="Arial" panose="020B0604020202020204" pitchFamily="34" charset="0"/>
                <a:cs typeface="Arial" panose="020B0604020202020204" pitchFamily="34" charset="0"/>
              </a:rPr>
              <a:t>Challenged </a:t>
            </a:r>
          </a:p>
        </p:txBody>
      </p:sp>
      <p:sp>
        <p:nvSpPr>
          <p:cNvPr id="9" name="TextBox 8"/>
          <p:cNvSpPr txBox="1"/>
          <p:nvPr/>
        </p:nvSpPr>
        <p:spPr>
          <a:xfrm>
            <a:off x="3663176" y="0"/>
            <a:ext cx="5486400" cy="1077218"/>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PERSON FIRST LANGUAGE</a:t>
            </a:r>
          </a:p>
        </p:txBody>
      </p:sp>
      <p:pic>
        <p:nvPicPr>
          <p:cNvPr id="3" name="Picture 2"/>
          <p:cNvPicPr>
            <a:picLocks noChangeAspect="1"/>
          </p:cNvPicPr>
          <p:nvPr/>
        </p:nvPicPr>
        <p:blipFill>
          <a:blip r:embed="rId4"/>
          <a:stretch>
            <a:fillRect/>
          </a:stretch>
        </p:blipFill>
        <p:spPr>
          <a:xfrm>
            <a:off x="6934200" y="5867400"/>
            <a:ext cx="1828959" cy="816935"/>
          </a:xfrm>
          <a:prstGeom prst="rect">
            <a:avLst/>
          </a:prstGeom>
        </p:spPr>
      </p:pic>
    </p:spTree>
    <p:extLst>
      <p:ext uri="{BB962C8B-B14F-4D97-AF65-F5344CB8AC3E}">
        <p14:creationId xmlns:p14="http://schemas.microsoft.com/office/powerpoint/2010/main" val="42276899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483644"/>
            <a:ext cx="2007394" cy="290513"/>
          </a:xfrm>
        </p:spPr>
        <p:txBody>
          <a:bodyPr>
            <a:normAutofit fontScale="90000"/>
          </a:bodyPr>
          <a:lstStyle/>
          <a:p>
            <a:r>
              <a:rPr lang="en-US" sz="4500" dirty="0">
                <a:latin typeface="Arial Black" panose="020B0A04020102020204" pitchFamily="34" charset="0"/>
              </a:rPr>
              <a:t/>
            </a:r>
            <a:br>
              <a:rPr lang="en-US" sz="4500" dirty="0">
                <a:latin typeface="Arial Black" panose="020B0A04020102020204" pitchFamily="34" charset="0"/>
              </a:rPr>
            </a:br>
            <a:endParaRPr lang="en-US" sz="2400" dirty="0">
              <a:solidFill>
                <a:srgbClr val="F79646"/>
              </a:solidFill>
              <a:latin typeface="Arial Black" panose="020B0A04020102020204" pitchFamily="34" charset="0"/>
            </a:endParaRPr>
          </a:p>
        </p:txBody>
      </p:sp>
      <p:pic>
        <p:nvPicPr>
          <p:cNvPr id="3074" name="23360EFA-D27C-489D-BD9C-106EB1A367DD" descr="23360EFA-D27C-489D-BD9C-106EB1A367D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835612"/>
            <a:ext cx="5109349" cy="503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0" y="2650038"/>
            <a:ext cx="4000500" cy="41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1" fontAlgn="base" hangingPunct="1">
              <a:spcBef>
                <a:spcPct val="0"/>
              </a:spcBef>
              <a:spcAft>
                <a:spcPct val="0"/>
              </a:spcAft>
              <a:defRPr sz="2800" b="1" kern="1200">
                <a:solidFill>
                  <a:srgbClr val="0156A6"/>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algn="ctr" defTabSz="342900"/>
            <a:r>
              <a:rPr lang="en-US" sz="2400" b="0" dirty="0">
                <a:solidFill>
                  <a:srgbClr val="002060"/>
                </a:solidFill>
                <a:latin typeface="Arial" panose="020B0604020202020204" pitchFamily="34" charset="0"/>
                <a:cs typeface="Arial" panose="020B0604020202020204" pitchFamily="34" charset="0"/>
              </a:rPr>
              <a:t>Untapped Talent Pool</a:t>
            </a:r>
          </a:p>
          <a:p>
            <a:pPr algn="ctr" defTabSz="342900"/>
            <a:r>
              <a:rPr lang="en-US" sz="2400" dirty="0">
                <a:solidFill>
                  <a:srgbClr val="002060"/>
                </a:solidFill>
                <a:latin typeface="Arial" panose="020B0604020202020204" pitchFamily="34" charset="0"/>
                <a:cs typeface="Arial" panose="020B0604020202020204" pitchFamily="34" charset="0"/>
              </a:rPr>
              <a:t/>
            </a:r>
            <a:br>
              <a:rPr lang="en-US" sz="2400" dirty="0">
                <a:solidFill>
                  <a:srgbClr val="002060"/>
                </a:solidFill>
                <a:latin typeface="Arial" panose="020B0604020202020204" pitchFamily="34" charset="0"/>
                <a:cs typeface="Arial" panose="020B0604020202020204" pitchFamily="34" charset="0"/>
              </a:rPr>
            </a:br>
            <a:r>
              <a:rPr lang="en-US" sz="2400" dirty="0">
                <a:solidFill>
                  <a:srgbClr val="002060"/>
                </a:solidFill>
                <a:latin typeface="Arial" panose="020B0604020202020204" pitchFamily="34" charset="0"/>
                <a:cs typeface="Arial" panose="020B0604020202020204" pitchFamily="34" charset="0"/>
              </a:rPr>
              <a:t/>
            </a:r>
            <a:br>
              <a:rPr lang="en-US" sz="2400" dirty="0">
                <a:solidFill>
                  <a:srgbClr val="002060"/>
                </a:solidFill>
                <a:latin typeface="Arial" panose="020B0604020202020204" pitchFamily="34" charset="0"/>
                <a:cs typeface="Arial" panose="020B0604020202020204" pitchFamily="34" charset="0"/>
              </a:rPr>
            </a:br>
            <a:r>
              <a:rPr lang="en-US" sz="2400" dirty="0">
                <a:solidFill>
                  <a:srgbClr val="002060"/>
                </a:solidFill>
                <a:latin typeface="Arial" panose="020B0604020202020204" pitchFamily="34" charset="0"/>
                <a:cs typeface="Arial" panose="020B0604020202020204" pitchFamily="34" charset="0"/>
              </a:rPr>
              <a:t/>
            </a:r>
            <a:br>
              <a:rPr lang="en-US" sz="2400" dirty="0">
                <a:solidFill>
                  <a:srgbClr val="002060"/>
                </a:solidFill>
                <a:latin typeface="Arial" panose="020B0604020202020204" pitchFamily="34" charset="0"/>
                <a:cs typeface="Arial" panose="020B0604020202020204" pitchFamily="34" charset="0"/>
              </a:rPr>
            </a:br>
            <a:r>
              <a:rPr lang="en-US" sz="2400" dirty="0">
                <a:solidFill>
                  <a:srgbClr val="002060"/>
                </a:solidFill>
                <a:latin typeface="Arial" panose="020B0604020202020204" pitchFamily="34" charset="0"/>
                <a:cs typeface="Arial" panose="020B0604020202020204" pitchFamily="34" charset="0"/>
              </a:rPr>
              <a:t/>
            </a:r>
            <a:br>
              <a:rPr lang="en-US" sz="2400" dirty="0">
                <a:solidFill>
                  <a:srgbClr val="002060"/>
                </a:solidFill>
                <a:latin typeface="Arial" panose="020B0604020202020204" pitchFamily="34" charset="0"/>
                <a:cs typeface="Arial" panose="020B0604020202020204" pitchFamily="34" charset="0"/>
              </a:rPr>
            </a:br>
            <a:endParaRPr lang="en-US" sz="2400" dirty="0">
              <a:solidFill>
                <a:srgbClr val="002060"/>
              </a:solidFill>
              <a:latin typeface="Arial" panose="020B0604020202020204" pitchFamily="34" charset="0"/>
              <a:cs typeface="Arial" panose="020B0604020202020204" pitchFamily="34" charset="0"/>
            </a:endParaRPr>
          </a:p>
        </p:txBody>
      </p:sp>
      <p:sp>
        <p:nvSpPr>
          <p:cNvPr id="6" name="Title 1"/>
          <p:cNvSpPr txBox="1">
            <a:spLocks/>
          </p:cNvSpPr>
          <p:nvPr/>
        </p:nvSpPr>
        <p:spPr bwMode="auto">
          <a:xfrm>
            <a:off x="0" y="3352993"/>
            <a:ext cx="4000500" cy="50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1" fontAlgn="base" hangingPunct="1">
              <a:spcBef>
                <a:spcPct val="0"/>
              </a:spcBef>
              <a:spcAft>
                <a:spcPct val="0"/>
              </a:spcAft>
              <a:defRPr sz="2800" b="1" kern="1200">
                <a:solidFill>
                  <a:srgbClr val="0156A6"/>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algn="ctr" defTabSz="342900"/>
            <a:r>
              <a:rPr lang="en-US" sz="2400" b="0" dirty="0">
                <a:solidFill>
                  <a:srgbClr val="002060"/>
                </a:solidFill>
                <a:latin typeface="Arial" panose="020B0604020202020204" pitchFamily="34" charset="0"/>
                <a:cs typeface="Arial" panose="020B0604020202020204" pitchFamily="34" charset="0"/>
              </a:rPr>
              <a:t>Spending POWER</a:t>
            </a:r>
          </a:p>
        </p:txBody>
      </p:sp>
      <p:sp>
        <p:nvSpPr>
          <p:cNvPr id="9" name="Title 1"/>
          <p:cNvSpPr txBox="1">
            <a:spLocks/>
          </p:cNvSpPr>
          <p:nvPr/>
        </p:nvSpPr>
        <p:spPr bwMode="auto">
          <a:xfrm>
            <a:off x="0" y="4103146"/>
            <a:ext cx="4000500" cy="31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1" fontAlgn="base" hangingPunct="1">
              <a:spcBef>
                <a:spcPct val="0"/>
              </a:spcBef>
              <a:spcAft>
                <a:spcPct val="0"/>
              </a:spcAft>
              <a:defRPr sz="2800" b="1" kern="1200">
                <a:solidFill>
                  <a:srgbClr val="0156A6"/>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algn="ctr" defTabSz="342900"/>
            <a:r>
              <a:rPr lang="en-US" sz="2400" b="0" dirty="0">
                <a:solidFill>
                  <a:srgbClr val="002060"/>
                </a:solidFill>
                <a:latin typeface="Arial" panose="020B0604020202020204" pitchFamily="34" charset="0"/>
                <a:cs typeface="Arial" panose="020B0604020202020204" pitchFamily="34" charset="0"/>
              </a:rPr>
              <a:t>It makes business sense</a:t>
            </a:r>
          </a:p>
        </p:txBody>
      </p:sp>
      <p:sp>
        <p:nvSpPr>
          <p:cNvPr id="3" name="Rectangle 2"/>
          <p:cNvSpPr/>
          <p:nvPr/>
        </p:nvSpPr>
        <p:spPr>
          <a:xfrm>
            <a:off x="0" y="1913798"/>
            <a:ext cx="4000500" cy="461665"/>
          </a:xfrm>
          <a:prstGeom prst="rect">
            <a:avLst/>
          </a:prstGeom>
        </p:spPr>
        <p:txBody>
          <a:bodyPr wrap="square">
            <a:spAutoFit/>
          </a:bodyPr>
          <a:lstStyle/>
          <a:p>
            <a:pPr algn="ctr" defTabSz="342900"/>
            <a:r>
              <a:rPr lang="en-US" sz="2400" dirty="0">
                <a:solidFill>
                  <a:srgbClr val="002060"/>
                </a:solidFill>
                <a:latin typeface="Arial" panose="020B0604020202020204" pitchFamily="34" charset="0"/>
                <a:cs typeface="Arial" panose="020B0604020202020204" pitchFamily="34" charset="0"/>
              </a:rPr>
              <a:t>Largest minority in US</a:t>
            </a:r>
          </a:p>
        </p:txBody>
      </p:sp>
      <p:sp>
        <p:nvSpPr>
          <p:cNvPr id="8" name="TextBox 7"/>
          <p:cNvSpPr txBox="1"/>
          <p:nvPr/>
        </p:nvSpPr>
        <p:spPr>
          <a:xfrm>
            <a:off x="3663176" y="0"/>
            <a:ext cx="5486400" cy="584775"/>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MARKET VALUE</a:t>
            </a:r>
          </a:p>
        </p:txBody>
      </p:sp>
      <p:pic>
        <p:nvPicPr>
          <p:cNvPr id="4" name="Picture 3"/>
          <p:cNvPicPr>
            <a:picLocks noChangeAspect="1"/>
          </p:cNvPicPr>
          <p:nvPr/>
        </p:nvPicPr>
        <p:blipFill>
          <a:blip r:embed="rId4"/>
          <a:stretch>
            <a:fillRect/>
          </a:stretch>
        </p:blipFill>
        <p:spPr>
          <a:xfrm>
            <a:off x="6934200" y="5870373"/>
            <a:ext cx="1828959" cy="816935"/>
          </a:xfrm>
          <a:prstGeom prst="rect">
            <a:avLst/>
          </a:prstGeom>
        </p:spPr>
      </p:pic>
    </p:spTree>
    <p:extLst>
      <p:ext uri="{BB962C8B-B14F-4D97-AF65-F5344CB8AC3E}">
        <p14:creationId xmlns:p14="http://schemas.microsoft.com/office/powerpoint/2010/main" val="7955551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confidence"/>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endParaRPr>
          </a:p>
        </p:txBody>
      </p:sp>
      <p:pic>
        <p:nvPicPr>
          <p:cNvPr id="6" name="Picture 5"/>
          <p:cNvPicPr>
            <a:picLocks noChangeAspect="1"/>
          </p:cNvPicPr>
          <p:nvPr/>
        </p:nvPicPr>
        <p:blipFill>
          <a:blip r:embed="rId3"/>
          <a:stretch>
            <a:fillRect/>
          </a:stretch>
        </p:blipFill>
        <p:spPr>
          <a:xfrm>
            <a:off x="381000" y="5486400"/>
            <a:ext cx="4432727" cy="1022937"/>
          </a:xfrm>
          <a:prstGeom prst="rect">
            <a:avLst/>
          </a:prstGeom>
        </p:spPr>
      </p:pic>
      <p:pic>
        <p:nvPicPr>
          <p:cNvPr id="7" name="Picture 6"/>
          <p:cNvPicPr>
            <a:picLocks noChangeAspect="1"/>
          </p:cNvPicPr>
          <p:nvPr/>
        </p:nvPicPr>
        <p:blipFill>
          <a:blip r:embed="rId4"/>
          <a:stretch>
            <a:fillRect/>
          </a:stretch>
        </p:blipFill>
        <p:spPr>
          <a:xfrm>
            <a:off x="225164" y="3874654"/>
            <a:ext cx="4744398" cy="1207471"/>
          </a:xfrm>
          <a:prstGeom prst="rect">
            <a:avLst/>
          </a:prstGeom>
        </p:spPr>
      </p:pic>
      <p:pic>
        <p:nvPicPr>
          <p:cNvPr id="3" name="Picture 2"/>
          <p:cNvPicPr>
            <a:picLocks noChangeAspect="1"/>
          </p:cNvPicPr>
          <p:nvPr/>
        </p:nvPicPr>
        <p:blipFill>
          <a:blip r:embed="rId5"/>
          <a:stretch>
            <a:fillRect/>
          </a:stretch>
        </p:blipFill>
        <p:spPr>
          <a:xfrm>
            <a:off x="4257268" y="748903"/>
            <a:ext cx="4505955" cy="3477626"/>
          </a:xfrm>
          <a:prstGeom prst="rect">
            <a:avLst/>
          </a:prstGeom>
        </p:spPr>
      </p:pic>
      <p:sp>
        <p:nvSpPr>
          <p:cNvPr id="9" name="TextBox 8"/>
          <p:cNvSpPr txBox="1"/>
          <p:nvPr/>
        </p:nvSpPr>
        <p:spPr>
          <a:xfrm>
            <a:off x="3663176" y="0"/>
            <a:ext cx="5486400" cy="584775"/>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CASE STUDIES</a:t>
            </a:r>
          </a:p>
        </p:txBody>
      </p:sp>
      <p:pic>
        <p:nvPicPr>
          <p:cNvPr id="2" name="Picture 1"/>
          <p:cNvPicPr>
            <a:picLocks noChangeAspect="1"/>
          </p:cNvPicPr>
          <p:nvPr/>
        </p:nvPicPr>
        <p:blipFill>
          <a:blip r:embed="rId6"/>
          <a:stretch>
            <a:fillRect/>
          </a:stretch>
        </p:blipFill>
        <p:spPr>
          <a:xfrm>
            <a:off x="6925028" y="5791200"/>
            <a:ext cx="1828959" cy="816935"/>
          </a:xfrm>
          <a:prstGeom prst="rect">
            <a:avLst/>
          </a:prstGeom>
        </p:spPr>
      </p:pic>
    </p:spTree>
    <p:extLst>
      <p:ext uri="{BB962C8B-B14F-4D97-AF65-F5344CB8AC3E}">
        <p14:creationId xmlns:p14="http://schemas.microsoft.com/office/powerpoint/2010/main" val="29659682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 y="1892049"/>
            <a:ext cx="9067801" cy="1422652"/>
          </a:xfrm>
        </p:spPr>
        <p:txBody>
          <a:bodyPr>
            <a:normAutofit fontScale="92500"/>
          </a:bodyPr>
          <a:lstStyle/>
          <a:p>
            <a:pPr marL="0" lvl="2" indent="342900" algn="ctr">
              <a:lnSpc>
                <a:spcPct val="110000"/>
              </a:lnSpc>
              <a:spcBef>
                <a:spcPts val="0"/>
              </a:spcBef>
              <a:buNone/>
            </a:pPr>
            <a:r>
              <a:rPr lang="en-US" sz="2200" u="sng" dirty="0">
                <a:solidFill>
                  <a:srgbClr val="002060"/>
                </a:solidFill>
                <a:latin typeface="Arial" panose="020B0604020202020204" pitchFamily="34" charset="0"/>
                <a:cs typeface="Arial" panose="020B0604020202020204" pitchFamily="34" charset="0"/>
              </a:rPr>
              <a:t>Actively recruit, train, hire and retain individuals with all types of disabilities </a:t>
            </a:r>
            <a:r>
              <a:rPr lang="en-US" sz="2200" dirty="0">
                <a:solidFill>
                  <a:srgbClr val="002060"/>
                </a:solidFill>
                <a:latin typeface="Arial" panose="020B0604020202020204" pitchFamily="34" charset="0"/>
                <a:cs typeface="Arial" panose="020B0604020202020204" pitchFamily="34" charset="0"/>
              </a:rPr>
              <a:t>including veterans with disabilities within all areas of Pepsi's operations. </a:t>
            </a:r>
            <a:r>
              <a:rPr lang="en-US" sz="2100" b="1" dirty="0">
                <a:solidFill>
                  <a:schemeClr val="tx2">
                    <a:lumMod val="75000"/>
                  </a:schemeClr>
                </a:solidFill>
                <a:latin typeface="Franklin Gothic Book" panose="020B0503020102020204" pitchFamily="34" charset="0"/>
              </a:rPr>
              <a:t/>
            </a:r>
            <a:br>
              <a:rPr lang="en-US" sz="2100" b="1" dirty="0">
                <a:solidFill>
                  <a:schemeClr val="tx2">
                    <a:lumMod val="75000"/>
                  </a:schemeClr>
                </a:solidFill>
                <a:latin typeface="Franklin Gothic Book" panose="020B0503020102020204" pitchFamily="34" charset="0"/>
              </a:rPr>
            </a:br>
            <a:r>
              <a:rPr lang="en-US" sz="1800" dirty="0">
                <a:solidFill>
                  <a:srgbClr val="F79646"/>
                </a:solidFill>
                <a:latin typeface="Franklin Gothic Book" panose="020B0503020102020204" pitchFamily="34" charset="0"/>
              </a:rPr>
              <a:t/>
            </a:r>
            <a:br>
              <a:rPr lang="en-US" sz="1800" dirty="0">
                <a:solidFill>
                  <a:srgbClr val="F79646"/>
                </a:solidFill>
                <a:latin typeface="Franklin Gothic Book" panose="020B0503020102020204" pitchFamily="34" charset="0"/>
              </a:rPr>
            </a:br>
            <a:endParaRPr lang="en-US" dirty="0">
              <a:latin typeface="Franklin Gothic Book" panose="020B0503020102020204" pitchFamily="34" charset="0"/>
            </a:endParaRPr>
          </a:p>
        </p:txBody>
      </p:sp>
      <p:sp>
        <p:nvSpPr>
          <p:cNvPr id="4" name="AutoShape 2" descr="Image result for confidence"/>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endParaRPr>
          </a:p>
        </p:txBody>
      </p:sp>
      <p:sp>
        <p:nvSpPr>
          <p:cNvPr id="6" name="Title 1"/>
          <p:cNvSpPr txBox="1">
            <a:spLocks/>
          </p:cNvSpPr>
          <p:nvPr/>
        </p:nvSpPr>
        <p:spPr>
          <a:xfrm>
            <a:off x="-1" y="1359353"/>
            <a:ext cx="9144000" cy="40005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auto">
              <a:spcAft>
                <a:spcPts val="0"/>
              </a:spcAft>
            </a:pPr>
            <a:r>
              <a:rPr lang="en-US" sz="3600" dirty="0">
                <a:solidFill>
                  <a:srgbClr val="F79646"/>
                </a:solidFill>
                <a:latin typeface="Arial" panose="020B0604020202020204" pitchFamily="34" charset="0"/>
                <a:cs typeface="Arial" panose="020B0604020202020204" pitchFamily="34" charset="0"/>
              </a:rPr>
              <a:t>Pepsi ACT: Achieving Change Together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3621" y="3314701"/>
            <a:ext cx="3156758" cy="2466218"/>
          </a:xfrm>
          <a:prstGeom prst="rect">
            <a:avLst/>
          </a:prstGeom>
        </p:spPr>
      </p:pic>
      <p:sp>
        <p:nvSpPr>
          <p:cNvPr id="7" name="TextBox 6"/>
          <p:cNvSpPr txBox="1"/>
          <p:nvPr/>
        </p:nvSpPr>
        <p:spPr>
          <a:xfrm>
            <a:off x="3663176" y="0"/>
            <a:ext cx="5486400" cy="584775"/>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PEPSI ACT</a:t>
            </a:r>
          </a:p>
        </p:txBody>
      </p:sp>
      <p:pic>
        <p:nvPicPr>
          <p:cNvPr id="5" name="Picture 4"/>
          <p:cNvPicPr>
            <a:picLocks noChangeAspect="1"/>
          </p:cNvPicPr>
          <p:nvPr/>
        </p:nvPicPr>
        <p:blipFill>
          <a:blip r:embed="rId4"/>
          <a:stretch>
            <a:fillRect/>
          </a:stretch>
        </p:blipFill>
        <p:spPr>
          <a:xfrm>
            <a:off x="6858000" y="5733584"/>
            <a:ext cx="1828959" cy="816935"/>
          </a:xfrm>
          <a:prstGeom prst="rect">
            <a:avLst/>
          </a:prstGeom>
        </p:spPr>
      </p:pic>
    </p:spTree>
    <p:extLst>
      <p:ext uri="{BB962C8B-B14F-4D97-AF65-F5344CB8AC3E}">
        <p14:creationId xmlns:p14="http://schemas.microsoft.com/office/powerpoint/2010/main" val="7358895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43098" y="550825"/>
            <a:ext cx="7886700" cy="700090"/>
          </a:xfrm>
        </p:spPr>
        <p:txBody>
          <a:bodyPr>
            <a:normAutofit/>
          </a:bodyPr>
          <a:lstStyle/>
          <a:p>
            <a:pPr algn="ctr"/>
            <a:r>
              <a:rPr lang="en-US" sz="3600" b="1" dirty="0" smtClean="0">
                <a:solidFill>
                  <a:srgbClr val="F79646"/>
                </a:solidFill>
                <a:latin typeface="Arial" panose="020B0604020202020204" pitchFamily="34" charset="0"/>
                <a:cs typeface="Arial" panose="020B0604020202020204" pitchFamily="34" charset="0"/>
              </a:rPr>
              <a:t>Rationale</a:t>
            </a:r>
            <a:endParaRPr lang="en-US" sz="3600" b="1" dirty="0">
              <a:solidFill>
                <a:srgbClr val="F79646"/>
              </a:solidFill>
              <a:latin typeface="Arial" panose="020B0604020202020204" pitchFamily="34" charset="0"/>
              <a:cs typeface="Arial" panose="020B0604020202020204" pitchFamily="34" charset="0"/>
            </a:endParaRPr>
          </a:p>
        </p:txBody>
      </p:sp>
      <p:sp>
        <p:nvSpPr>
          <p:cNvPr id="37" name="AutoShape 4"/>
          <p:cNvSpPr>
            <a:spLocks noChangeArrowheads="1"/>
          </p:cNvSpPr>
          <p:nvPr/>
        </p:nvSpPr>
        <p:spPr bwMode="auto">
          <a:xfrm>
            <a:off x="336711" y="5880173"/>
            <a:ext cx="8499475" cy="515541"/>
          </a:xfrm>
          <a:prstGeom prst="roundRect">
            <a:avLst>
              <a:gd name="adj" fmla="val 19745"/>
            </a:avLst>
          </a:prstGeom>
          <a:gradFill flip="none" rotWithShape="1">
            <a:gsLst>
              <a:gs pos="74000">
                <a:srgbClr val="002060"/>
              </a:gs>
              <a:gs pos="99000">
                <a:srgbClr val="0070C0"/>
              </a:gs>
            </a:gsLst>
            <a:lin ang="2700000" scaled="1"/>
            <a:tileRect/>
          </a:gradFill>
          <a:ln>
            <a:headEnd/>
            <a:tailEnd/>
          </a:ln>
          <a:extLst/>
        </p:spPr>
        <p:style>
          <a:lnRef idx="0">
            <a:schemeClr val="accent1"/>
          </a:lnRef>
          <a:fillRef idx="3">
            <a:schemeClr val="accent1"/>
          </a:fillRef>
          <a:effectRef idx="3">
            <a:schemeClr val="accent1"/>
          </a:effectRef>
          <a:fontRef idx="minor">
            <a:schemeClr val="lt1"/>
          </a:fontRef>
        </p:style>
        <p:txBody>
          <a:bodyPr tIns="91440" anchor="ctr" anchorCtr="1"/>
          <a:lstStyle/>
          <a:p>
            <a:pPr>
              <a:lnSpc>
                <a:spcPct val="85000"/>
              </a:lnSpc>
              <a:spcBef>
                <a:spcPct val="50000"/>
              </a:spcBef>
              <a:buClr>
                <a:srgbClr val="0C2D83"/>
              </a:buClr>
            </a:pPr>
            <a:r>
              <a:rPr lang="en-US" sz="2400" b="1" dirty="0" smtClean="0">
                <a:solidFill>
                  <a:srgbClr val="FFFFFF"/>
                </a:solidFill>
                <a:latin typeface="Arial" panose="020B0604020202020204" pitchFamily="34" charset="0"/>
                <a:cs typeface="Arial" panose="020B0604020202020204" pitchFamily="34" charset="0"/>
              </a:rPr>
              <a:t>Pepsi ACT Embodies Performance with Purpose</a:t>
            </a:r>
            <a:endParaRPr lang="en-US" sz="2400" b="1" dirty="0">
              <a:solidFill>
                <a:srgbClr val="FFFFFF"/>
              </a:solidFill>
              <a:latin typeface="Arial" panose="020B0604020202020204" pitchFamily="34" charset="0"/>
              <a:cs typeface="Arial" panose="020B0604020202020204" pitchFamily="34" charset="0"/>
            </a:endParaRPr>
          </a:p>
        </p:txBody>
      </p:sp>
      <p:sp>
        <p:nvSpPr>
          <p:cNvPr id="56" name="AutoShape 4"/>
          <p:cNvSpPr>
            <a:spLocks noChangeArrowheads="1"/>
          </p:cNvSpPr>
          <p:nvPr/>
        </p:nvSpPr>
        <p:spPr bwMode="auto">
          <a:xfrm>
            <a:off x="336710" y="1926599"/>
            <a:ext cx="3888453" cy="3788401"/>
          </a:xfrm>
          <a:prstGeom prst="roundRect">
            <a:avLst>
              <a:gd name="adj" fmla="val 6343"/>
            </a:avLst>
          </a:prstGeom>
          <a:solidFill>
            <a:schemeClr val="bg1"/>
          </a:solidFill>
          <a:ln w="12700" algn="ctr">
            <a:solidFill>
              <a:srgbClr val="77777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b="1">
              <a:ea typeface="Arial Unicode MS" pitchFamily="34" charset="-128"/>
              <a:cs typeface="Arial Unicode MS" pitchFamily="34" charset="-128"/>
            </a:endParaRPr>
          </a:p>
        </p:txBody>
      </p:sp>
      <p:sp>
        <p:nvSpPr>
          <p:cNvPr id="57" name="Content Placeholder 8"/>
          <p:cNvSpPr txBox="1">
            <a:spLocks/>
          </p:cNvSpPr>
          <p:nvPr/>
        </p:nvSpPr>
        <p:spPr bwMode="auto">
          <a:xfrm>
            <a:off x="389959" y="2157284"/>
            <a:ext cx="3835204" cy="3252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9FBDC1">
                      <a:alpha val="74998"/>
                    </a:srgb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chemeClr val="tx1"/>
              </a:buClr>
              <a:buChar char="•"/>
              <a:defRPr sz="2000" b="1">
                <a:solidFill>
                  <a:schemeClr val="tx1"/>
                </a:solidFill>
                <a:latin typeface="Calibri" pitchFamily="34" charset="0"/>
                <a:ea typeface="MS PGothic" pitchFamily="34" charset="-128"/>
                <a:cs typeface="+mn-cs"/>
              </a:defRPr>
            </a:lvl1pPr>
            <a:lvl2pPr marL="520700" indent="-177800" algn="l" rtl="0" eaLnBrk="0" fontAlgn="base" hangingPunct="0">
              <a:spcBef>
                <a:spcPct val="20000"/>
              </a:spcBef>
              <a:spcAft>
                <a:spcPct val="0"/>
              </a:spcAft>
              <a:buClr>
                <a:schemeClr val="tx1"/>
              </a:buClr>
              <a:buChar char="–"/>
              <a:defRPr sz="1800" b="1">
                <a:solidFill>
                  <a:schemeClr val="tx1"/>
                </a:solidFill>
                <a:latin typeface="Calibri" pitchFamily="34" charset="0"/>
                <a:ea typeface="MS PGothic" pitchFamily="34" charset="-128"/>
                <a:cs typeface="ＭＳ Ｐゴシック"/>
              </a:defRPr>
            </a:lvl2pPr>
            <a:lvl3pPr marL="800100" indent="-165100" algn="l" rtl="0" eaLnBrk="0" fontAlgn="base" hangingPunct="0">
              <a:spcBef>
                <a:spcPct val="20000"/>
              </a:spcBef>
              <a:spcAft>
                <a:spcPct val="0"/>
              </a:spcAft>
              <a:buClr>
                <a:schemeClr val="tx1"/>
              </a:buClr>
              <a:buFont typeface="Wingdings" pitchFamily="2" charset="2"/>
              <a:buChar char="§"/>
              <a:defRPr sz="1600" b="1">
                <a:solidFill>
                  <a:schemeClr val="tx1"/>
                </a:solidFill>
                <a:latin typeface="Calibri" pitchFamily="34" charset="0"/>
                <a:ea typeface="MS PGothic" pitchFamily="34" charset="-128"/>
                <a:cs typeface="ＭＳ Ｐゴシック"/>
              </a:defRPr>
            </a:lvl3pPr>
            <a:lvl4pPr marL="1143000" indent="-228600" algn="l" rtl="0" eaLnBrk="0" fontAlgn="base" hangingPunct="0">
              <a:spcBef>
                <a:spcPct val="20000"/>
              </a:spcBef>
              <a:spcAft>
                <a:spcPct val="0"/>
              </a:spcAft>
              <a:buClr>
                <a:schemeClr val="tx1"/>
              </a:buClr>
              <a:buFont typeface="Wingdings" pitchFamily="2" charset="2"/>
              <a:buChar char="Ø"/>
              <a:defRPr sz="1400" b="1">
                <a:solidFill>
                  <a:schemeClr val="tx1"/>
                </a:solidFill>
                <a:latin typeface="Calibri" pitchFamily="34" charset="0"/>
                <a:ea typeface="MS PGothic" pitchFamily="34" charset="-128"/>
                <a:cs typeface="ＭＳ Ｐゴシック"/>
              </a:defRPr>
            </a:lvl4pPr>
            <a:lvl5pPr marL="1371600" indent="-114300" algn="l" rtl="0" eaLnBrk="0" fontAlgn="base" hangingPunct="0">
              <a:spcBef>
                <a:spcPct val="20000"/>
              </a:spcBef>
              <a:spcAft>
                <a:spcPct val="0"/>
              </a:spcAft>
              <a:buClr>
                <a:schemeClr val="tx1"/>
              </a:buClr>
              <a:buChar char="»"/>
              <a:defRPr sz="1200" b="1">
                <a:solidFill>
                  <a:schemeClr val="tx1"/>
                </a:solidFill>
                <a:latin typeface="Calibri" pitchFamily="34" charset="0"/>
                <a:ea typeface="MS PGothic" pitchFamily="34" charset="-128"/>
                <a:cs typeface="ＭＳ Ｐゴシック"/>
              </a:defRPr>
            </a:lvl5pPr>
            <a:lvl6pPr marL="1828800" indent="-114300" algn="l" rtl="0" fontAlgn="base">
              <a:spcBef>
                <a:spcPct val="20000"/>
              </a:spcBef>
              <a:spcAft>
                <a:spcPct val="0"/>
              </a:spcAft>
              <a:buClr>
                <a:schemeClr val="tx1"/>
              </a:buClr>
              <a:buChar char="»"/>
              <a:defRPr sz="1000" b="1">
                <a:solidFill>
                  <a:schemeClr val="tx1"/>
                </a:solidFill>
                <a:latin typeface="+mn-lt"/>
                <a:ea typeface="+mn-ea"/>
              </a:defRPr>
            </a:lvl6pPr>
            <a:lvl7pPr marL="2286000" indent="-114300" algn="l" rtl="0" fontAlgn="base">
              <a:spcBef>
                <a:spcPct val="20000"/>
              </a:spcBef>
              <a:spcAft>
                <a:spcPct val="0"/>
              </a:spcAft>
              <a:buClr>
                <a:schemeClr val="tx1"/>
              </a:buClr>
              <a:buChar char="»"/>
              <a:defRPr sz="1000" b="1">
                <a:solidFill>
                  <a:schemeClr val="tx1"/>
                </a:solidFill>
                <a:latin typeface="+mn-lt"/>
                <a:ea typeface="+mn-ea"/>
              </a:defRPr>
            </a:lvl7pPr>
            <a:lvl8pPr marL="2743200" indent="-114300" algn="l" rtl="0" fontAlgn="base">
              <a:spcBef>
                <a:spcPct val="20000"/>
              </a:spcBef>
              <a:spcAft>
                <a:spcPct val="0"/>
              </a:spcAft>
              <a:buClr>
                <a:schemeClr val="tx1"/>
              </a:buClr>
              <a:buChar char="»"/>
              <a:defRPr sz="1000" b="1">
                <a:solidFill>
                  <a:schemeClr val="tx1"/>
                </a:solidFill>
                <a:latin typeface="+mn-lt"/>
                <a:ea typeface="+mn-ea"/>
              </a:defRPr>
            </a:lvl8pPr>
            <a:lvl9pPr marL="3200400" indent="-114300" algn="l" rtl="0" fontAlgn="base">
              <a:spcBef>
                <a:spcPct val="20000"/>
              </a:spcBef>
              <a:spcAft>
                <a:spcPct val="0"/>
              </a:spcAft>
              <a:buClr>
                <a:schemeClr val="tx1"/>
              </a:buClr>
              <a:buChar char="»"/>
              <a:defRPr sz="1000" b="1">
                <a:solidFill>
                  <a:schemeClr val="tx1"/>
                </a:solidFill>
                <a:latin typeface="+mn-lt"/>
                <a:ea typeface="+mn-ea"/>
              </a:defRPr>
            </a:lvl9pPr>
          </a:lstStyle>
          <a:p>
            <a:pPr>
              <a:spcBef>
                <a:spcPts val="300"/>
              </a:spcBef>
            </a:pPr>
            <a:endParaRPr lang="en-US" sz="2400" dirty="0" smtClean="0">
              <a:latin typeface="Arial" panose="020B0604020202020204" pitchFamily="34" charset="0"/>
              <a:cs typeface="Arial" panose="020B0604020202020204" pitchFamily="34" charset="0"/>
            </a:endParaRPr>
          </a:p>
          <a:p>
            <a:pPr>
              <a:spcBef>
                <a:spcPts val="300"/>
              </a:spcBef>
            </a:pPr>
            <a:r>
              <a:rPr lang="en-US" sz="2400" b="0" dirty="0" smtClean="0">
                <a:latin typeface="Arial" panose="020B0604020202020204" pitchFamily="34" charset="0"/>
                <a:cs typeface="Arial" panose="020B0604020202020204" pitchFamily="34" charset="0"/>
              </a:rPr>
              <a:t>Lower </a:t>
            </a:r>
            <a:r>
              <a:rPr lang="en-US" sz="2400" b="0" dirty="0">
                <a:latin typeface="Arial" panose="020B0604020202020204" pitchFamily="34" charset="0"/>
                <a:cs typeface="Arial" panose="020B0604020202020204" pitchFamily="34" charset="0"/>
              </a:rPr>
              <a:t>Absenteeism &amp; Turnover</a:t>
            </a:r>
          </a:p>
          <a:p>
            <a:pPr>
              <a:spcBef>
                <a:spcPts val="300"/>
              </a:spcBef>
            </a:pPr>
            <a:r>
              <a:rPr lang="en-US" sz="2400" b="0" dirty="0" smtClean="0">
                <a:latin typeface="Arial" panose="020B0604020202020204" pitchFamily="34" charset="0"/>
                <a:cs typeface="Arial" panose="020B0604020202020204" pitchFamily="34" charset="0"/>
              </a:rPr>
              <a:t>Builds </a:t>
            </a:r>
            <a:r>
              <a:rPr lang="en-US" sz="2400" b="0" dirty="0">
                <a:latin typeface="Arial" panose="020B0604020202020204" pitchFamily="34" charset="0"/>
                <a:cs typeface="Arial" panose="020B0604020202020204" pitchFamily="34" charset="0"/>
              </a:rPr>
              <a:t>Morale and Raises Awareness; Increases Loyalty</a:t>
            </a:r>
          </a:p>
          <a:p>
            <a:pPr>
              <a:spcBef>
                <a:spcPts val="300"/>
              </a:spcBef>
            </a:pPr>
            <a:r>
              <a:rPr lang="en-US" sz="2400" b="0" dirty="0" smtClean="0">
                <a:latin typeface="Arial" panose="020B0604020202020204" pitchFamily="34" charset="0"/>
                <a:cs typeface="Arial" panose="020B0604020202020204" pitchFamily="34" charset="0"/>
              </a:rPr>
              <a:t>Supports </a:t>
            </a:r>
            <a:r>
              <a:rPr lang="en-US" sz="2400" b="0" dirty="0">
                <a:latin typeface="Arial" panose="020B0604020202020204" pitchFamily="34" charset="0"/>
                <a:cs typeface="Arial" panose="020B0604020202020204" pitchFamily="34" charset="0"/>
              </a:rPr>
              <a:t>Federal Regulations Around Hiring Practices</a:t>
            </a:r>
          </a:p>
        </p:txBody>
      </p:sp>
      <p:sp>
        <p:nvSpPr>
          <p:cNvPr id="55" name="AutoShape 6"/>
          <p:cNvSpPr>
            <a:spLocks noChangeArrowheads="1"/>
          </p:cNvSpPr>
          <p:nvPr/>
        </p:nvSpPr>
        <p:spPr bwMode="auto">
          <a:xfrm>
            <a:off x="336711" y="1371601"/>
            <a:ext cx="3903049" cy="787668"/>
          </a:xfrm>
          <a:prstGeom prst="roundRect">
            <a:avLst>
              <a:gd name="adj" fmla="val 20199"/>
            </a:avLst>
          </a:prstGeom>
          <a:solidFill>
            <a:srgbClr val="1D4A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lt1"/>
                </a:solidFill>
                <a:latin typeface="Arial" panose="020B0604020202020204" pitchFamily="34" charset="0"/>
                <a:cs typeface="Arial" panose="020B0604020202020204" pitchFamily="34" charset="0"/>
              </a:rPr>
              <a:t>Strengthen the Workforce</a:t>
            </a:r>
            <a:endParaRPr lang="en-US" sz="2400" b="1" dirty="0">
              <a:solidFill>
                <a:schemeClr val="lt1"/>
              </a:solidFill>
              <a:latin typeface="Arial" panose="020B0604020202020204" pitchFamily="34" charset="0"/>
              <a:cs typeface="Arial" panose="020B0604020202020204" pitchFamily="34" charset="0"/>
            </a:endParaRPr>
          </a:p>
        </p:txBody>
      </p:sp>
      <p:sp>
        <p:nvSpPr>
          <p:cNvPr id="12" name="AutoShape 4"/>
          <p:cNvSpPr>
            <a:spLocks noChangeArrowheads="1"/>
          </p:cNvSpPr>
          <p:nvPr/>
        </p:nvSpPr>
        <p:spPr bwMode="auto">
          <a:xfrm>
            <a:off x="4918485" y="1924624"/>
            <a:ext cx="3888453" cy="3790376"/>
          </a:xfrm>
          <a:prstGeom prst="roundRect">
            <a:avLst>
              <a:gd name="adj" fmla="val 6343"/>
            </a:avLst>
          </a:prstGeom>
          <a:solidFill>
            <a:schemeClr val="bg1"/>
          </a:solidFill>
          <a:ln w="12700" algn="ctr">
            <a:solidFill>
              <a:srgbClr val="777777"/>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b="1">
              <a:ea typeface="Arial Unicode MS" pitchFamily="34" charset="-128"/>
              <a:cs typeface="Arial Unicode MS" pitchFamily="34" charset="-128"/>
            </a:endParaRPr>
          </a:p>
        </p:txBody>
      </p:sp>
      <p:sp>
        <p:nvSpPr>
          <p:cNvPr id="15" name="AutoShape 6"/>
          <p:cNvSpPr>
            <a:spLocks noChangeArrowheads="1"/>
          </p:cNvSpPr>
          <p:nvPr/>
        </p:nvSpPr>
        <p:spPr bwMode="auto">
          <a:xfrm>
            <a:off x="4903888" y="1371602"/>
            <a:ext cx="3932298" cy="785692"/>
          </a:xfrm>
          <a:prstGeom prst="roundRect">
            <a:avLst>
              <a:gd name="adj" fmla="val 20199"/>
            </a:avLst>
          </a:prstGeom>
          <a:solidFill>
            <a:srgbClr val="1D4A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lt1"/>
                </a:solidFill>
                <a:latin typeface="Arial" panose="020B0604020202020204" pitchFamily="34" charset="0"/>
                <a:cs typeface="Arial" panose="020B0604020202020204" pitchFamily="34" charset="0"/>
              </a:rPr>
              <a:t>Broaden the Consumer Base</a:t>
            </a:r>
            <a:endParaRPr lang="en-US" sz="2400" b="1" dirty="0">
              <a:solidFill>
                <a:schemeClr val="lt1"/>
              </a:solidFill>
              <a:latin typeface="Arial" panose="020B0604020202020204" pitchFamily="34" charset="0"/>
              <a:cs typeface="Arial" panose="020B0604020202020204" pitchFamily="34" charset="0"/>
            </a:endParaRPr>
          </a:p>
        </p:txBody>
      </p:sp>
      <p:sp>
        <p:nvSpPr>
          <p:cNvPr id="16" name="Content Placeholder 8"/>
          <p:cNvSpPr txBox="1">
            <a:spLocks/>
          </p:cNvSpPr>
          <p:nvPr/>
        </p:nvSpPr>
        <p:spPr bwMode="auto">
          <a:xfrm>
            <a:off x="4959859" y="2085118"/>
            <a:ext cx="3847079" cy="355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9FBDC1">
                      <a:alpha val="74998"/>
                    </a:srgb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20000"/>
              </a:spcBef>
              <a:spcAft>
                <a:spcPct val="0"/>
              </a:spcAft>
              <a:buClr>
                <a:schemeClr val="tx1"/>
              </a:buClr>
              <a:buChar char="•"/>
              <a:defRPr sz="2000" b="1">
                <a:solidFill>
                  <a:schemeClr val="tx1"/>
                </a:solidFill>
                <a:latin typeface="Calibri" pitchFamily="34" charset="0"/>
                <a:ea typeface="MS PGothic" pitchFamily="34" charset="-128"/>
                <a:cs typeface="+mn-cs"/>
              </a:defRPr>
            </a:lvl1pPr>
            <a:lvl2pPr marL="520700" indent="-177800" algn="l" rtl="0" eaLnBrk="0" fontAlgn="base" hangingPunct="0">
              <a:spcBef>
                <a:spcPct val="20000"/>
              </a:spcBef>
              <a:spcAft>
                <a:spcPct val="0"/>
              </a:spcAft>
              <a:buClr>
                <a:schemeClr val="tx1"/>
              </a:buClr>
              <a:buChar char="–"/>
              <a:defRPr sz="1800" b="1">
                <a:solidFill>
                  <a:schemeClr val="tx1"/>
                </a:solidFill>
                <a:latin typeface="Calibri" pitchFamily="34" charset="0"/>
                <a:ea typeface="MS PGothic" pitchFamily="34" charset="-128"/>
                <a:cs typeface="ＭＳ Ｐゴシック"/>
              </a:defRPr>
            </a:lvl2pPr>
            <a:lvl3pPr marL="800100" indent="-165100" algn="l" rtl="0" eaLnBrk="0" fontAlgn="base" hangingPunct="0">
              <a:spcBef>
                <a:spcPct val="20000"/>
              </a:spcBef>
              <a:spcAft>
                <a:spcPct val="0"/>
              </a:spcAft>
              <a:buClr>
                <a:schemeClr val="tx1"/>
              </a:buClr>
              <a:buFont typeface="Wingdings" pitchFamily="2" charset="2"/>
              <a:buChar char="§"/>
              <a:defRPr sz="1600" b="1">
                <a:solidFill>
                  <a:schemeClr val="tx1"/>
                </a:solidFill>
                <a:latin typeface="Calibri" pitchFamily="34" charset="0"/>
                <a:ea typeface="MS PGothic" pitchFamily="34" charset="-128"/>
                <a:cs typeface="ＭＳ Ｐゴシック"/>
              </a:defRPr>
            </a:lvl3pPr>
            <a:lvl4pPr marL="1143000" indent="-228600" algn="l" rtl="0" eaLnBrk="0" fontAlgn="base" hangingPunct="0">
              <a:spcBef>
                <a:spcPct val="20000"/>
              </a:spcBef>
              <a:spcAft>
                <a:spcPct val="0"/>
              </a:spcAft>
              <a:buClr>
                <a:schemeClr val="tx1"/>
              </a:buClr>
              <a:buFont typeface="Wingdings" pitchFamily="2" charset="2"/>
              <a:buChar char="Ø"/>
              <a:defRPr sz="1400" b="1">
                <a:solidFill>
                  <a:schemeClr val="tx1"/>
                </a:solidFill>
                <a:latin typeface="Calibri" pitchFamily="34" charset="0"/>
                <a:ea typeface="MS PGothic" pitchFamily="34" charset="-128"/>
                <a:cs typeface="ＭＳ Ｐゴシック"/>
              </a:defRPr>
            </a:lvl4pPr>
            <a:lvl5pPr marL="1371600" indent="-114300" algn="l" rtl="0" eaLnBrk="0" fontAlgn="base" hangingPunct="0">
              <a:spcBef>
                <a:spcPct val="20000"/>
              </a:spcBef>
              <a:spcAft>
                <a:spcPct val="0"/>
              </a:spcAft>
              <a:buClr>
                <a:schemeClr val="tx1"/>
              </a:buClr>
              <a:buChar char="»"/>
              <a:defRPr sz="1200" b="1">
                <a:solidFill>
                  <a:schemeClr val="tx1"/>
                </a:solidFill>
                <a:latin typeface="Calibri" pitchFamily="34" charset="0"/>
                <a:ea typeface="MS PGothic" pitchFamily="34" charset="-128"/>
                <a:cs typeface="ＭＳ Ｐゴシック"/>
              </a:defRPr>
            </a:lvl5pPr>
            <a:lvl6pPr marL="1828800" indent="-114300" algn="l" rtl="0" fontAlgn="base">
              <a:spcBef>
                <a:spcPct val="20000"/>
              </a:spcBef>
              <a:spcAft>
                <a:spcPct val="0"/>
              </a:spcAft>
              <a:buClr>
                <a:schemeClr val="tx1"/>
              </a:buClr>
              <a:buChar char="»"/>
              <a:defRPr sz="1000" b="1">
                <a:solidFill>
                  <a:schemeClr val="tx1"/>
                </a:solidFill>
                <a:latin typeface="+mn-lt"/>
                <a:ea typeface="+mn-ea"/>
              </a:defRPr>
            </a:lvl6pPr>
            <a:lvl7pPr marL="2286000" indent="-114300" algn="l" rtl="0" fontAlgn="base">
              <a:spcBef>
                <a:spcPct val="20000"/>
              </a:spcBef>
              <a:spcAft>
                <a:spcPct val="0"/>
              </a:spcAft>
              <a:buClr>
                <a:schemeClr val="tx1"/>
              </a:buClr>
              <a:buChar char="»"/>
              <a:defRPr sz="1000" b="1">
                <a:solidFill>
                  <a:schemeClr val="tx1"/>
                </a:solidFill>
                <a:latin typeface="+mn-lt"/>
                <a:ea typeface="+mn-ea"/>
              </a:defRPr>
            </a:lvl7pPr>
            <a:lvl8pPr marL="2743200" indent="-114300" algn="l" rtl="0" fontAlgn="base">
              <a:spcBef>
                <a:spcPct val="20000"/>
              </a:spcBef>
              <a:spcAft>
                <a:spcPct val="0"/>
              </a:spcAft>
              <a:buClr>
                <a:schemeClr val="tx1"/>
              </a:buClr>
              <a:buChar char="»"/>
              <a:defRPr sz="1000" b="1">
                <a:solidFill>
                  <a:schemeClr val="tx1"/>
                </a:solidFill>
                <a:latin typeface="+mn-lt"/>
                <a:ea typeface="+mn-ea"/>
              </a:defRPr>
            </a:lvl8pPr>
            <a:lvl9pPr marL="3200400" indent="-114300" algn="l" rtl="0" fontAlgn="base">
              <a:spcBef>
                <a:spcPct val="20000"/>
              </a:spcBef>
              <a:spcAft>
                <a:spcPct val="0"/>
              </a:spcAft>
              <a:buClr>
                <a:schemeClr val="tx1"/>
              </a:buClr>
              <a:buChar char="»"/>
              <a:defRPr sz="1000" b="1">
                <a:solidFill>
                  <a:schemeClr val="tx1"/>
                </a:solidFill>
                <a:latin typeface="+mn-lt"/>
                <a:ea typeface="+mn-ea"/>
              </a:defRPr>
            </a:lvl9pPr>
          </a:lstStyle>
          <a:p>
            <a:pPr>
              <a:spcBef>
                <a:spcPts val="300"/>
              </a:spcBef>
            </a:pPr>
            <a:endParaRPr lang="en-US" sz="2400" dirty="0" smtClean="0">
              <a:latin typeface="Arial" panose="020B0604020202020204" pitchFamily="34" charset="0"/>
              <a:cs typeface="Arial" panose="020B0604020202020204" pitchFamily="34" charset="0"/>
            </a:endParaRPr>
          </a:p>
          <a:p>
            <a:pPr>
              <a:spcBef>
                <a:spcPts val="300"/>
              </a:spcBef>
            </a:pPr>
            <a:r>
              <a:rPr lang="en-US" sz="2400" b="0" dirty="0" smtClean="0">
                <a:latin typeface="Arial" panose="020B0604020202020204" pitchFamily="34" charset="0"/>
                <a:cs typeface="Arial" panose="020B0604020202020204" pitchFamily="34" charset="0"/>
              </a:rPr>
              <a:t>Annual </a:t>
            </a:r>
            <a:r>
              <a:rPr lang="en-US" sz="2400" b="0" dirty="0">
                <a:latin typeface="Arial" panose="020B0604020202020204" pitchFamily="34" charset="0"/>
                <a:cs typeface="Arial" panose="020B0604020202020204" pitchFamily="34" charset="0"/>
              </a:rPr>
              <a:t>Spending Power &gt;$800B</a:t>
            </a:r>
          </a:p>
          <a:p>
            <a:pPr>
              <a:spcBef>
                <a:spcPts val="300"/>
              </a:spcBef>
            </a:pPr>
            <a:r>
              <a:rPr lang="en-US" sz="2400" b="0" dirty="0" smtClean="0">
                <a:latin typeface="Arial" panose="020B0604020202020204" pitchFamily="34" charset="0"/>
                <a:cs typeface="Arial" panose="020B0604020202020204" pitchFamily="34" charset="0"/>
              </a:rPr>
              <a:t>20 </a:t>
            </a:r>
            <a:r>
              <a:rPr lang="en-US" sz="2400" b="0" dirty="0">
                <a:latin typeface="Arial" panose="020B0604020202020204" pitchFamily="34" charset="0"/>
                <a:cs typeface="Arial" panose="020B0604020202020204" pitchFamily="34" charset="0"/>
              </a:rPr>
              <a:t>Million Families Have at Least One Member w/ Disability</a:t>
            </a:r>
          </a:p>
          <a:p>
            <a:pPr>
              <a:spcBef>
                <a:spcPts val="300"/>
              </a:spcBef>
            </a:pPr>
            <a:r>
              <a:rPr lang="en-US" sz="2400" b="0" dirty="0" smtClean="0">
                <a:latin typeface="Arial" panose="020B0604020202020204" pitchFamily="34" charset="0"/>
                <a:cs typeface="Arial" panose="020B0604020202020204" pitchFamily="34" charset="0"/>
              </a:rPr>
              <a:t>Reflect </a:t>
            </a:r>
            <a:r>
              <a:rPr lang="en-US" sz="2400" b="0" dirty="0">
                <a:latin typeface="Arial" panose="020B0604020202020204" pitchFamily="34" charset="0"/>
                <a:cs typeface="Arial" panose="020B0604020202020204" pitchFamily="34" charset="0"/>
              </a:rPr>
              <a:t>Community in </a:t>
            </a:r>
            <a:r>
              <a:rPr lang="en-US" sz="2400" b="0" dirty="0" smtClean="0">
                <a:latin typeface="Arial" panose="020B0604020202020204" pitchFamily="34" charset="0"/>
                <a:cs typeface="Arial" panose="020B0604020202020204" pitchFamily="34" charset="0"/>
              </a:rPr>
              <a:t>Which </a:t>
            </a:r>
            <a:r>
              <a:rPr lang="en-US" sz="2400" b="0" dirty="0">
                <a:latin typeface="Arial" panose="020B0604020202020204" pitchFamily="34" charset="0"/>
                <a:cs typeface="Arial" panose="020B0604020202020204" pitchFamily="34" charset="0"/>
              </a:rPr>
              <a:t>We Operate</a:t>
            </a:r>
          </a:p>
        </p:txBody>
      </p:sp>
      <p:sp>
        <p:nvSpPr>
          <p:cNvPr id="10" name="TextBox 9"/>
          <p:cNvSpPr txBox="1"/>
          <p:nvPr/>
        </p:nvSpPr>
        <p:spPr>
          <a:xfrm>
            <a:off x="3663176" y="0"/>
            <a:ext cx="5486400" cy="584775"/>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PEPSI ACT</a:t>
            </a:r>
          </a:p>
        </p:txBody>
      </p:sp>
    </p:spTree>
    <p:extLst>
      <p:ext uri="{BB962C8B-B14F-4D97-AF65-F5344CB8AC3E}">
        <p14:creationId xmlns:p14="http://schemas.microsoft.com/office/powerpoint/2010/main" val="126254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863203"/>
            <a:ext cx="5638801" cy="1764506"/>
          </a:xfrm>
        </p:spPr>
        <p:txBody>
          <a:bodyPr>
            <a:noAutofit/>
          </a:bodyPr>
          <a:lstStyle/>
          <a:p>
            <a:pPr lvl="2"/>
            <a:r>
              <a:rPr lang="en-US" sz="2400" dirty="0" smtClean="0">
                <a:solidFill>
                  <a:srgbClr val="002060"/>
                </a:solidFill>
                <a:latin typeface="Arial" panose="020B0604020202020204" pitchFamily="34" charset="0"/>
                <a:cs typeface="Arial" panose="020B0604020202020204" pitchFamily="34" charset="0"/>
              </a:rPr>
              <a:t>Nine sites launched</a:t>
            </a:r>
          </a:p>
          <a:p>
            <a:pPr lvl="3"/>
            <a:r>
              <a:rPr lang="en-US" sz="2400" dirty="0" smtClean="0">
                <a:solidFill>
                  <a:srgbClr val="002060"/>
                </a:solidFill>
                <a:latin typeface="Arial" panose="020B0604020202020204" pitchFamily="34" charset="0"/>
                <a:cs typeface="Arial" panose="020B0604020202020204" pitchFamily="34" charset="0"/>
              </a:rPr>
              <a:t>Houston, Burnsville, Las Vegas, Winston-Salem, Phoenix, Nashville, Orlando, Indianapolis and Denver</a:t>
            </a:r>
          </a:p>
          <a:p>
            <a:pPr lvl="2"/>
            <a:r>
              <a:rPr lang="en-US" sz="2400" dirty="0" smtClean="0">
                <a:solidFill>
                  <a:srgbClr val="002060"/>
                </a:solidFill>
                <a:latin typeface="Arial" panose="020B0604020202020204" pitchFamily="34" charset="0"/>
                <a:cs typeface="Arial" panose="020B0604020202020204" pitchFamily="34" charset="0"/>
              </a:rPr>
              <a:t>Over 285 hires</a:t>
            </a:r>
          </a:p>
          <a:p>
            <a:pPr lvl="2"/>
            <a:r>
              <a:rPr lang="en-US" sz="2400" dirty="0" smtClean="0">
                <a:solidFill>
                  <a:srgbClr val="002060"/>
                </a:solidFill>
                <a:latin typeface="Arial" panose="020B0604020202020204" pitchFamily="34" charset="0"/>
                <a:cs typeface="Arial" panose="020B0604020202020204" pitchFamily="34" charset="0"/>
              </a:rPr>
              <a:t>Over 10 distinct roles</a:t>
            </a:r>
          </a:p>
          <a:p>
            <a:pPr lvl="2"/>
            <a:r>
              <a:rPr lang="en-US" sz="2400" dirty="0" smtClean="0">
                <a:solidFill>
                  <a:srgbClr val="002060"/>
                </a:solidFill>
                <a:latin typeface="Arial" panose="020B0604020202020204" pitchFamily="34" charset="0"/>
                <a:cs typeface="Arial" panose="020B0604020202020204" pitchFamily="34" charset="0"/>
              </a:rPr>
              <a:t>14% hiring retention</a:t>
            </a:r>
          </a:p>
          <a:p>
            <a:pPr lvl="2"/>
            <a:r>
              <a:rPr lang="en-US" sz="2400" dirty="0" smtClean="0">
                <a:solidFill>
                  <a:srgbClr val="002060"/>
                </a:solidFill>
                <a:latin typeface="Arial" panose="020B0604020202020204" pitchFamily="34" charset="0"/>
                <a:cs typeface="Arial" panose="020B0604020202020204" pitchFamily="34" charset="0"/>
              </a:rPr>
              <a:t>20% veterans with disabilities </a:t>
            </a:r>
          </a:p>
          <a:p>
            <a:pPr lvl="2"/>
            <a:r>
              <a:rPr lang="en-US" sz="2400" dirty="0" smtClean="0">
                <a:solidFill>
                  <a:srgbClr val="002060"/>
                </a:solidFill>
                <a:latin typeface="Arial" panose="020B0604020202020204" pitchFamily="34" charset="0"/>
                <a:cs typeface="Arial" panose="020B0604020202020204" pitchFamily="34" charset="0"/>
              </a:rPr>
              <a:t>National Recognition</a:t>
            </a:r>
            <a:endParaRPr lang="en-US" sz="2400" dirty="0">
              <a:solidFill>
                <a:srgbClr val="002060"/>
              </a:solidFill>
              <a:latin typeface="Arial" panose="020B0604020202020204" pitchFamily="34" charset="0"/>
              <a:cs typeface="Arial" panose="020B0604020202020204" pitchFamily="34" charset="0"/>
            </a:endParaRPr>
          </a:p>
        </p:txBody>
      </p:sp>
      <p:sp>
        <p:nvSpPr>
          <p:cNvPr id="4" name="AutoShape 2" descr="Image result for confidence"/>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endParaRPr lang="en-US" sz="1350">
              <a:solidFill>
                <a:prstClr val="black"/>
              </a:solidFill>
            </a:endParaRPr>
          </a:p>
        </p:txBody>
      </p:sp>
      <p:pic>
        <p:nvPicPr>
          <p:cNvPr id="8" name="Picture 7"/>
          <p:cNvPicPr>
            <a:picLocks noChangeAspect="1"/>
          </p:cNvPicPr>
          <p:nvPr/>
        </p:nvPicPr>
        <p:blipFill>
          <a:blip r:embed="rId3"/>
          <a:stretch>
            <a:fillRect/>
          </a:stretch>
        </p:blipFill>
        <p:spPr>
          <a:xfrm>
            <a:off x="6172200" y="863203"/>
            <a:ext cx="2743438" cy="3627434"/>
          </a:xfrm>
          <a:prstGeom prst="rect">
            <a:avLst/>
          </a:prstGeom>
        </p:spPr>
      </p:pic>
      <p:pic>
        <p:nvPicPr>
          <p:cNvPr id="9" name="Picture 8"/>
          <p:cNvPicPr>
            <a:picLocks noChangeAspect="1"/>
          </p:cNvPicPr>
          <p:nvPr/>
        </p:nvPicPr>
        <p:blipFill>
          <a:blip r:embed="rId4"/>
          <a:stretch>
            <a:fillRect/>
          </a:stretch>
        </p:blipFill>
        <p:spPr>
          <a:xfrm>
            <a:off x="170878" y="4745177"/>
            <a:ext cx="5846571" cy="1700931"/>
          </a:xfrm>
          <a:prstGeom prst="rect">
            <a:avLst/>
          </a:prstGeom>
        </p:spPr>
      </p:pic>
      <p:sp>
        <p:nvSpPr>
          <p:cNvPr id="13" name="TextBox 12"/>
          <p:cNvSpPr txBox="1"/>
          <p:nvPr/>
        </p:nvSpPr>
        <p:spPr>
          <a:xfrm>
            <a:off x="3663176" y="0"/>
            <a:ext cx="5486400" cy="584775"/>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PEPSI ACT</a:t>
            </a:r>
          </a:p>
        </p:txBody>
      </p:sp>
      <p:pic>
        <p:nvPicPr>
          <p:cNvPr id="2" name="Picture 1"/>
          <p:cNvPicPr>
            <a:picLocks noChangeAspect="1"/>
          </p:cNvPicPr>
          <p:nvPr/>
        </p:nvPicPr>
        <p:blipFill>
          <a:blip r:embed="rId5"/>
          <a:stretch>
            <a:fillRect/>
          </a:stretch>
        </p:blipFill>
        <p:spPr>
          <a:xfrm>
            <a:off x="7010400" y="5791200"/>
            <a:ext cx="1828959" cy="816935"/>
          </a:xfrm>
          <a:prstGeom prst="rect">
            <a:avLst/>
          </a:prstGeom>
        </p:spPr>
      </p:pic>
    </p:spTree>
    <p:extLst>
      <p:ext uri="{BB962C8B-B14F-4D97-AF65-F5344CB8AC3E}">
        <p14:creationId xmlns:p14="http://schemas.microsoft.com/office/powerpoint/2010/main" val="38900037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71193" y="1524000"/>
            <a:ext cx="5686131" cy="4508895"/>
          </a:xfrm>
        </p:spPr>
        <p:txBody>
          <a:bodyPr>
            <a:normAutofit fontScale="70000" lnSpcReduction="20000"/>
          </a:bodyPr>
          <a:lstStyle/>
          <a:p>
            <a:pPr lvl="2"/>
            <a:r>
              <a:rPr lang="en-US" sz="3400" dirty="0">
                <a:solidFill>
                  <a:srgbClr val="002060"/>
                </a:solidFill>
                <a:latin typeface="Arial" panose="020B0604020202020204" pitchFamily="34" charset="0"/>
                <a:cs typeface="Arial" panose="020B0604020202020204" pitchFamily="34" charset="0"/>
              </a:rPr>
              <a:t>Customer Service Representative</a:t>
            </a:r>
          </a:p>
          <a:p>
            <a:pPr lvl="3"/>
            <a:r>
              <a:rPr lang="en-US" sz="3400" dirty="0">
                <a:solidFill>
                  <a:srgbClr val="002060"/>
                </a:solidFill>
                <a:latin typeface="Arial" panose="020B0604020202020204" pitchFamily="34" charset="0"/>
                <a:cs typeface="Arial" panose="020B0604020202020204" pitchFamily="34" charset="0"/>
              </a:rPr>
              <a:t>handle inbound customer calls</a:t>
            </a:r>
          </a:p>
          <a:p>
            <a:pPr lvl="3"/>
            <a:r>
              <a:rPr lang="en-US" sz="3400" dirty="0">
                <a:solidFill>
                  <a:srgbClr val="002060"/>
                </a:solidFill>
                <a:latin typeface="Arial" panose="020B0604020202020204" pitchFamily="34" charset="0"/>
                <a:cs typeface="Arial" panose="020B0604020202020204" pitchFamily="34" charset="0"/>
              </a:rPr>
              <a:t>address inquiries and resolve issues</a:t>
            </a:r>
          </a:p>
          <a:p>
            <a:pPr lvl="3"/>
            <a:r>
              <a:rPr lang="en-US" sz="3400" dirty="0">
                <a:solidFill>
                  <a:srgbClr val="002060"/>
                </a:solidFill>
                <a:latin typeface="Arial" panose="020B0604020202020204" pitchFamily="34" charset="0"/>
                <a:cs typeface="Arial" panose="020B0604020202020204" pitchFamily="34" charset="0"/>
              </a:rPr>
              <a:t>review accounts</a:t>
            </a:r>
          </a:p>
          <a:p>
            <a:pPr lvl="3"/>
            <a:endParaRPr lang="en-US" sz="3400" dirty="0">
              <a:solidFill>
                <a:srgbClr val="002060"/>
              </a:solidFill>
              <a:latin typeface="Arial" panose="020B0604020202020204" pitchFamily="34" charset="0"/>
              <a:cs typeface="Arial" panose="020B0604020202020204" pitchFamily="34" charset="0"/>
            </a:endParaRPr>
          </a:p>
          <a:p>
            <a:pPr lvl="2"/>
            <a:r>
              <a:rPr lang="en-US" sz="3400" dirty="0">
                <a:solidFill>
                  <a:srgbClr val="002060"/>
                </a:solidFill>
                <a:latin typeface="Arial" panose="020B0604020202020204" pitchFamily="34" charset="0"/>
                <a:cs typeface="Arial" panose="020B0604020202020204" pitchFamily="34" charset="0"/>
              </a:rPr>
              <a:t>Collections Representative</a:t>
            </a:r>
          </a:p>
          <a:p>
            <a:pPr lvl="3"/>
            <a:r>
              <a:rPr lang="en-US" sz="3400" dirty="0">
                <a:solidFill>
                  <a:srgbClr val="002060"/>
                </a:solidFill>
                <a:latin typeface="Arial" panose="020B0604020202020204" pitchFamily="34" charset="0"/>
                <a:cs typeface="Arial" panose="020B0604020202020204" pitchFamily="34" charset="0"/>
              </a:rPr>
              <a:t>inbound and outbound calls to/from past due accounts </a:t>
            </a:r>
          </a:p>
          <a:p>
            <a:pPr lvl="3"/>
            <a:r>
              <a:rPr lang="en-US" sz="3400" dirty="0">
                <a:solidFill>
                  <a:srgbClr val="002060"/>
                </a:solidFill>
                <a:latin typeface="Arial" panose="020B0604020202020204" pitchFamily="34" charset="0"/>
                <a:cs typeface="Arial" panose="020B0604020202020204" pitchFamily="34" charset="0"/>
              </a:rPr>
              <a:t>assist customers with setting up payments</a:t>
            </a:r>
          </a:p>
          <a:p>
            <a:pPr lvl="3"/>
            <a:r>
              <a:rPr lang="en-US" sz="3400" dirty="0">
                <a:solidFill>
                  <a:srgbClr val="002060"/>
                </a:solidFill>
                <a:latin typeface="Arial" panose="020B0604020202020204" pitchFamily="34" charset="0"/>
                <a:cs typeface="Arial" panose="020B0604020202020204" pitchFamily="34" charset="0"/>
              </a:rPr>
              <a:t>provide customer-centered positive experience</a:t>
            </a:r>
          </a:p>
          <a:p>
            <a:pPr lvl="3"/>
            <a:endParaRPr lang="en-US" sz="1500" dirty="0">
              <a:solidFill>
                <a:srgbClr val="F79646"/>
              </a:solidFill>
              <a:latin typeface="Arial Black" panose="020B0A04020102020204" pitchFamily="34" charset="0"/>
            </a:endParaRPr>
          </a:p>
        </p:txBody>
      </p:sp>
      <p:sp>
        <p:nvSpPr>
          <p:cNvPr id="4" name="AutoShape 2" descr="Image result for confidence"/>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defRPr/>
            </a:pPr>
            <a:endParaRPr lang="en-US" sz="1350">
              <a:solidFill>
                <a:prstClr val="black"/>
              </a:solidFill>
            </a:endParaRPr>
          </a:p>
        </p:txBody>
      </p:sp>
      <p:pic>
        <p:nvPicPr>
          <p:cNvPr id="2" name="Picture 1"/>
          <p:cNvPicPr>
            <a:picLocks noChangeAspect="1"/>
          </p:cNvPicPr>
          <p:nvPr/>
        </p:nvPicPr>
        <p:blipFill>
          <a:blip r:embed="rId3"/>
          <a:stretch>
            <a:fillRect/>
          </a:stretch>
        </p:blipFill>
        <p:spPr>
          <a:xfrm>
            <a:off x="5400675" y="1752600"/>
            <a:ext cx="3543300" cy="2307990"/>
          </a:xfrm>
          <a:prstGeom prst="rect">
            <a:avLst/>
          </a:prstGeom>
        </p:spPr>
      </p:pic>
      <p:pic>
        <p:nvPicPr>
          <p:cNvPr id="7" name="Picture 6"/>
          <p:cNvPicPr>
            <a:picLocks noChangeAspect="1"/>
          </p:cNvPicPr>
          <p:nvPr/>
        </p:nvPicPr>
        <p:blipFill>
          <a:blip r:embed="rId4"/>
          <a:stretch>
            <a:fillRect/>
          </a:stretch>
        </p:blipFill>
        <p:spPr>
          <a:xfrm>
            <a:off x="5400675" y="4407519"/>
            <a:ext cx="3171825" cy="807244"/>
          </a:xfrm>
          <a:prstGeom prst="rect">
            <a:avLst/>
          </a:prstGeom>
        </p:spPr>
      </p:pic>
      <p:sp>
        <p:nvSpPr>
          <p:cNvPr id="8" name="TextBox 7"/>
          <p:cNvSpPr txBox="1"/>
          <p:nvPr/>
        </p:nvSpPr>
        <p:spPr>
          <a:xfrm>
            <a:off x="3663176" y="0"/>
            <a:ext cx="5486400" cy="1077218"/>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SYNCHRONY FINANCIAL</a:t>
            </a:r>
          </a:p>
        </p:txBody>
      </p:sp>
      <p:pic>
        <p:nvPicPr>
          <p:cNvPr id="5" name="Picture 4"/>
          <p:cNvPicPr>
            <a:picLocks noChangeAspect="1"/>
          </p:cNvPicPr>
          <p:nvPr/>
        </p:nvPicPr>
        <p:blipFill>
          <a:blip r:embed="rId5"/>
          <a:stretch>
            <a:fillRect/>
          </a:stretch>
        </p:blipFill>
        <p:spPr>
          <a:xfrm>
            <a:off x="6958878" y="5715000"/>
            <a:ext cx="1828959" cy="816935"/>
          </a:xfrm>
          <a:prstGeom prst="rect">
            <a:avLst/>
          </a:prstGeom>
        </p:spPr>
      </p:pic>
    </p:spTree>
    <p:extLst>
      <p:ext uri="{BB962C8B-B14F-4D97-AF65-F5344CB8AC3E}">
        <p14:creationId xmlns:p14="http://schemas.microsoft.com/office/powerpoint/2010/main" val="3561681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192207"/>
            <a:ext cx="9149576" cy="2541593"/>
          </a:xfrm>
        </p:spPr>
        <p:txBody>
          <a:bodyPr>
            <a:normAutofit/>
          </a:bodyPr>
          <a:lstStyle/>
          <a:p>
            <a:pPr lvl="2"/>
            <a:r>
              <a:rPr lang="en-US" sz="2400" dirty="0" smtClean="0">
                <a:solidFill>
                  <a:srgbClr val="002060"/>
                </a:solidFill>
                <a:latin typeface="Arial" panose="020B0604020202020204" pitchFamily="34" charset="0"/>
                <a:cs typeface="Arial" panose="020B0604020202020204" pitchFamily="34" charset="0"/>
              </a:rPr>
              <a:t>60 </a:t>
            </a:r>
            <a:r>
              <a:rPr lang="en-US" sz="2400" dirty="0">
                <a:solidFill>
                  <a:srgbClr val="002060"/>
                </a:solidFill>
                <a:latin typeface="Arial" panose="020B0604020202020204" pitchFamily="34" charset="0"/>
                <a:cs typeface="Arial" panose="020B0604020202020204" pitchFamily="34" charset="0"/>
              </a:rPr>
              <a:t>hires in Dayton, OH in 1 year</a:t>
            </a:r>
          </a:p>
          <a:p>
            <a:pPr lvl="2"/>
            <a:r>
              <a:rPr lang="en-US" sz="2400" dirty="0">
                <a:solidFill>
                  <a:srgbClr val="002060"/>
                </a:solidFill>
                <a:latin typeface="Arial" panose="020B0604020202020204" pitchFamily="34" charset="0"/>
                <a:cs typeface="Arial" panose="020B0604020202020204" pitchFamily="34" charset="0"/>
              </a:rPr>
              <a:t>Multiple types of disabilities </a:t>
            </a:r>
          </a:p>
          <a:p>
            <a:pPr lvl="2"/>
            <a:r>
              <a:rPr lang="en-US" sz="2400" dirty="0">
                <a:solidFill>
                  <a:srgbClr val="002060"/>
                </a:solidFill>
                <a:latin typeface="Arial" panose="020B0604020202020204" pitchFamily="34" charset="0"/>
                <a:cs typeface="Arial" panose="020B0604020202020204" pitchFamily="34" charset="0"/>
              </a:rPr>
              <a:t>Retention above company average</a:t>
            </a:r>
          </a:p>
          <a:p>
            <a:pPr lvl="2"/>
            <a:r>
              <a:rPr lang="en-US" sz="2400" dirty="0">
                <a:solidFill>
                  <a:srgbClr val="002060"/>
                </a:solidFill>
                <a:latin typeface="Arial" panose="020B0604020202020204" pitchFamily="34" charset="0"/>
                <a:cs typeface="Arial" panose="020B0604020202020204" pitchFamily="34" charset="0"/>
              </a:rPr>
              <a:t>2017 Expansion site in  Phoenix, AZ </a:t>
            </a:r>
            <a:r>
              <a:rPr lang="en-US" sz="2400" dirty="0" smtClean="0">
                <a:solidFill>
                  <a:srgbClr val="002060"/>
                </a:solidFill>
                <a:latin typeface="Arial" panose="020B0604020202020204" pitchFamily="34" charset="0"/>
                <a:cs typeface="Arial" panose="020B0604020202020204" pitchFamily="34" charset="0"/>
              </a:rPr>
              <a:t>(17 hires to date)</a:t>
            </a:r>
            <a:endParaRPr lang="en-US" sz="2400" dirty="0">
              <a:solidFill>
                <a:srgbClr val="002060"/>
              </a:solidFill>
              <a:latin typeface="Arial" panose="020B0604020202020204" pitchFamily="34" charset="0"/>
              <a:cs typeface="Arial" panose="020B0604020202020204" pitchFamily="34" charset="0"/>
            </a:endParaRPr>
          </a:p>
          <a:p>
            <a:pPr lvl="2"/>
            <a:r>
              <a:rPr lang="en-US" sz="2400" dirty="0">
                <a:solidFill>
                  <a:srgbClr val="002060"/>
                </a:solidFill>
                <a:latin typeface="Arial" panose="020B0604020202020204" pitchFamily="34" charset="0"/>
                <a:cs typeface="Arial" panose="020B0604020202020204" pitchFamily="34" charset="0"/>
              </a:rPr>
              <a:t>Synchrony looking to company-wide expansion of program</a:t>
            </a:r>
          </a:p>
          <a:p>
            <a:pPr lvl="2"/>
            <a:r>
              <a:rPr lang="en-US" sz="2400" dirty="0">
                <a:solidFill>
                  <a:srgbClr val="002060"/>
                </a:solidFill>
                <a:latin typeface="Arial" panose="020B0604020202020204" pitchFamily="34" charset="0"/>
                <a:cs typeface="Arial" panose="020B0604020202020204" pitchFamily="34" charset="0"/>
              </a:rPr>
              <a:t>National Recognition </a:t>
            </a:r>
          </a:p>
        </p:txBody>
      </p:sp>
      <p:sp>
        <p:nvSpPr>
          <p:cNvPr id="4" name="AutoShape 2" descr="Image result for confidence"/>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defRPr/>
            </a:pPr>
            <a:endParaRPr lang="en-US" sz="1350">
              <a:solidFill>
                <a:prstClr val="black"/>
              </a:solidFill>
            </a:endParaRPr>
          </a:p>
        </p:txBody>
      </p:sp>
      <p:pic>
        <p:nvPicPr>
          <p:cNvPr id="1026" name="Picture 2" descr="Image result for synchrony financial people with disability 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179" y="4056983"/>
            <a:ext cx="3997928" cy="22488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5462363" y="4056983"/>
            <a:ext cx="3171825" cy="807244"/>
          </a:xfrm>
          <a:prstGeom prst="rect">
            <a:avLst/>
          </a:prstGeom>
        </p:spPr>
      </p:pic>
      <p:sp>
        <p:nvSpPr>
          <p:cNvPr id="8" name="TextBox 7"/>
          <p:cNvSpPr txBox="1"/>
          <p:nvPr/>
        </p:nvSpPr>
        <p:spPr>
          <a:xfrm>
            <a:off x="3663176" y="0"/>
            <a:ext cx="5486400" cy="1077218"/>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SYNCHRONY FINANCIAL</a:t>
            </a:r>
          </a:p>
        </p:txBody>
      </p:sp>
      <p:pic>
        <p:nvPicPr>
          <p:cNvPr id="2" name="Picture 1"/>
          <p:cNvPicPr>
            <a:picLocks noChangeAspect="1"/>
          </p:cNvPicPr>
          <p:nvPr/>
        </p:nvPicPr>
        <p:blipFill>
          <a:blip r:embed="rId5"/>
          <a:stretch>
            <a:fillRect/>
          </a:stretch>
        </p:blipFill>
        <p:spPr>
          <a:xfrm>
            <a:off x="6829266" y="5812065"/>
            <a:ext cx="1828959" cy="816935"/>
          </a:xfrm>
          <a:prstGeom prst="rect">
            <a:avLst/>
          </a:prstGeom>
        </p:spPr>
      </p:pic>
    </p:spTree>
    <p:extLst>
      <p:ext uri="{BB962C8B-B14F-4D97-AF65-F5344CB8AC3E}">
        <p14:creationId xmlns:p14="http://schemas.microsoft.com/office/powerpoint/2010/main" val="14701986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648200" y="2479206"/>
            <a:ext cx="4191000" cy="2286000"/>
          </a:xfrm>
        </p:spPr>
        <p:txBody>
          <a:bodyPr>
            <a:noAutofit/>
          </a:bodyPr>
          <a:lstStyle/>
          <a:p>
            <a:pPr marL="370332" lvl="2" indent="0" algn="ctr">
              <a:buNone/>
            </a:pPr>
            <a:r>
              <a:rPr lang="en-US" sz="2800" dirty="0">
                <a:solidFill>
                  <a:srgbClr val="002060"/>
                </a:solidFill>
                <a:latin typeface="Arial" panose="020B0604020202020204" pitchFamily="34" charset="0"/>
                <a:cs typeface="Arial" panose="020B0604020202020204" pitchFamily="34" charset="0"/>
              </a:rPr>
              <a:t>“When I come rolling in…they’ve already decided ‘she’s not </a:t>
            </a:r>
            <a:r>
              <a:rPr lang="en-US" sz="2800" dirty="0" err="1">
                <a:solidFill>
                  <a:srgbClr val="002060"/>
                </a:solidFill>
                <a:latin typeface="Arial" panose="020B0604020202020204" pitchFamily="34" charset="0"/>
                <a:cs typeface="Arial" panose="020B0604020202020204" pitchFamily="34" charset="0"/>
              </a:rPr>
              <a:t>gonna</a:t>
            </a:r>
            <a:r>
              <a:rPr lang="en-US" sz="2800" dirty="0">
                <a:solidFill>
                  <a:srgbClr val="002060"/>
                </a:solidFill>
                <a:latin typeface="Arial" panose="020B0604020202020204" pitchFamily="34" charset="0"/>
                <a:cs typeface="Arial" panose="020B0604020202020204" pitchFamily="34" charset="0"/>
              </a:rPr>
              <a:t> fit.’” </a:t>
            </a:r>
            <a:r>
              <a:rPr lang="en-US" sz="2800" dirty="0" smtClean="0">
                <a:solidFill>
                  <a:srgbClr val="002060"/>
                </a:solidFill>
                <a:latin typeface="Arial" panose="020B0604020202020204" pitchFamily="34" charset="0"/>
                <a:cs typeface="Arial" panose="020B0604020202020204" pitchFamily="34" charset="0"/>
              </a:rPr>
              <a:t>- </a:t>
            </a:r>
            <a:r>
              <a:rPr lang="en-US" sz="2800" dirty="0" smtClean="0">
                <a:solidFill>
                  <a:srgbClr val="F79646"/>
                </a:solidFill>
                <a:latin typeface="Arial" panose="020B0604020202020204" pitchFamily="34" charset="0"/>
                <a:cs typeface="Arial" panose="020B0604020202020204" pitchFamily="34" charset="0"/>
              </a:rPr>
              <a:t>Julie</a:t>
            </a:r>
            <a:r>
              <a:rPr lang="en-US" sz="2800" dirty="0">
                <a:solidFill>
                  <a:srgbClr val="F79646"/>
                </a:solidFill>
                <a:latin typeface="Arial" panose="020B0604020202020204" pitchFamily="34" charset="0"/>
                <a:cs typeface="Arial" panose="020B0604020202020204" pitchFamily="34" charset="0"/>
              </a:rPr>
              <a:t>, SYF</a:t>
            </a:r>
          </a:p>
        </p:txBody>
      </p:sp>
      <p:sp>
        <p:nvSpPr>
          <p:cNvPr id="4" name="AutoShape 2" descr="Image result for confidence"/>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defRPr/>
            </a:pPr>
            <a:endParaRPr lang="en-US" sz="1350">
              <a:solidFill>
                <a:prstClr val="black"/>
              </a:solidFill>
            </a:endParaRPr>
          </a:p>
        </p:txBody>
      </p:sp>
      <p:pic>
        <p:nvPicPr>
          <p:cNvPr id="8" name="Picture 7"/>
          <p:cNvPicPr>
            <a:picLocks noChangeAspect="1"/>
          </p:cNvPicPr>
          <p:nvPr/>
        </p:nvPicPr>
        <p:blipFill>
          <a:blip r:embed="rId3"/>
          <a:stretch>
            <a:fillRect/>
          </a:stretch>
        </p:blipFill>
        <p:spPr>
          <a:xfrm>
            <a:off x="1143000" y="1143000"/>
            <a:ext cx="3276600" cy="4958412"/>
          </a:xfrm>
          <a:prstGeom prst="rect">
            <a:avLst/>
          </a:prstGeom>
        </p:spPr>
      </p:pic>
      <p:sp>
        <p:nvSpPr>
          <p:cNvPr id="6" name="TextBox 5"/>
          <p:cNvSpPr txBox="1"/>
          <p:nvPr/>
        </p:nvSpPr>
        <p:spPr>
          <a:xfrm>
            <a:off x="3663176" y="0"/>
            <a:ext cx="5486400" cy="584775"/>
          </a:xfrm>
          <a:prstGeom prst="rect">
            <a:avLst/>
          </a:prstGeom>
          <a:noFill/>
        </p:spPr>
        <p:txBody>
          <a:bodyPr wrap="square" rtlCol="0">
            <a:spAutoFit/>
          </a:bodyPr>
          <a:lstStyle/>
          <a:p>
            <a:pPr algn="r"/>
            <a:r>
              <a:rPr lang="en-US" sz="3200" dirty="0">
                <a:solidFill>
                  <a:schemeClr val="tx2">
                    <a:lumMod val="75000"/>
                  </a:schemeClr>
                </a:solidFill>
                <a:latin typeface="Arial Black"/>
                <a:cs typeface="Arial Black"/>
              </a:rPr>
              <a:t>	</a:t>
            </a:r>
            <a:r>
              <a:rPr lang="en-US" sz="3200" dirty="0" smtClean="0">
                <a:solidFill>
                  <a:schemeClr val="tx2">
                    <a:lumMod val="75000"/>
                  </a:schemeClr>
                </a:solidFill>
                <a:latin typeface="Arial Black"/>
                <a:cs typeface="Arial Black"/>
              </a:rPr>
              <a:t>HORROR  STORIES</a:t>
            </a:r>
          </a:p>
        </p:txBody>
      </p:sp>
      <p:pic>
        <p:nvPicPr>
          <p:cNvPr id="2" name="Picture 1"/>
          <p:cNvPicPr>
            <a:picLocks noChangeAspect="1"/>
          </p:cNvPicPr>
          <p:nvPr/>
        </p:nvPicPr>
        <p:blipFill>
          <a:blip r:embed="rId4"/>
          <a:stretch>
            <a:fillRect/>
          </a:stretch>
        </p:blipFill>
        <p:spPr>
          <a:xfrm>
            <a:off x="7010241" y="5692944"/>
            <a:ext cx="1828959" cy="816935"/>
          </a:xfrm>
          <a:prstGeom prst="rect">
            <a:avLst/>
          </a:prstGeom>
        </p:spPr>
      </p:pic>
    </p:spTree>
    <p:extLst>
      <p:ext uri="{BB962C8B-B14F-4D97-AF65-F5344CB8AC3E}">
        <p14:creationId xmlns:p14="http://schemas.microsoft.com/office/powerpoint/2010/main" val="277767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sz="half" idx="4294967295"/>
          </p:nvPr>
        </p:nvSpPr>
        <p:spPr>
          <a:xfrm>
            <a:off x="152400" y="1640087"/>
            <a:ext cx="4267200" cy="3922513"/>
          </a:xfrm>
        </p:spPr>
        <p:txBody>
          <a:bodyPr>
            <a:normAutofit/>
          </a:bodyPr>
          <a:lstStyle/>
          <a:p>
            <a:pPr>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60+ years working with corporations </a:t>
            </a:r>
            <a:r>
              <a:rPr lang="en-US" sz="2400" dirty="0" smtClean="0">
                <a:solidFill>
                  <a:schemeClr val="accent1">
                    <a:lumMod val="50000"/>
                  </a:schemeClr>
                </a:solidFill>
                <a:latin typeface="Arial" panose="020B0604020202020204" pitchFamily="34" charset="0"/>
                <a:cs typeface="Arial" panose="020B0604020202020204" pitchFamily="34" charset="0"/>
              </a:rPr>
              <a:t>to:</a:t>
            </a:r>
            <a:endParaRPr lang="en-US" sz="2400" dirty="0">
              <a:solidFill>
                <a:schemeClr val="accent1">
                  <a:lumMod val="50000"/>
                </a:scheme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US" sz="2400" dirty="0" smtClean="0">
                <a:solidFill>
                  <a:schemeClr val="accent1">
                    <a:lumMod val="50000"/>
                  </a:schemeClr>
                </a:solidFill>
                <a:latin typeface="Arial" panose="020B0604020202020204" pitchFamily="34" charset="0"/>
                <a:cs typeface="Arial" panose="020B0604020202020204" pitchFamily="34" charset="0"/>
              </a:rPr>
              <a:t>Employ people with disabilities</a:t>
            </a:r>
          </a:p>
          <a:p>
            <a:pPr lvl="1">
              <a:buFont typeface="Arial" panose="020B0604020202020204" pitchFamily="34" charset="0"/>
              <a:buChar char="•"/>
            </a:pPr>
            <a:r>
              <a:rPr lang="en-US" sz="2400" dirty="0" smtClean="0">
                <a:solidFill>
                  <a:schemeClr val="accent1">
                    <a:lumMod val="50000"/>
                  </a:schemeClr>
                </a:solidFill>
                <a:latin typeface="Arial" panose="020B0604020202020204" pitchFamily="34" charset="0"/>
                <a:cs typeface="Arial" panose="020B0604020202020204" pitchFamily="34" charset="0"/>
              </a:rPr>
              <a:t>Employ veterans with disabilities</a:t>
            </a:r>
            <a:endParaRPr lang="en-US" sz="2400" dirty="0">
              <a:solidFill>
                <a:schemeClr val="accent1">
                  <a:lumMod val="50000"/>
                </a:schemeClr>
              </a:solidFill>
              <a:latin typeface="Arial" panose="020B0604020202020204" pitchFamily="34" charset="0"/>
              <a:cs typeface="Arial" panose="020B0604020202020204" pitchFamily="34" charset="0"/>
            </a:endParaRPr>
          </a:p>
          <a:p>
            <a:pPr>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Offices in Connecticut &amp; New York</a:t>
            </a:r>
          </a:p>
          <a:p>
            <a:pPr>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Disability Solutions is a part of Ability Beyond</a:t>
            </a:r>
          </a:p>
          <a:p>
            <a:pPr marL="0" indent="0" algn="just">
              <a:buNone/>
            </a:pPr>
            <a:endParaRPr lang="en-US" sz="1800" b="1" dirty="0">
              <a:solidFill>
                <a:schemeClr val="accent1">
                  <a:lumMod val="50000"/>
                </a:schemeClr>
              </a:solidFill>
              <a:latin typeface="Franklin Gothic Medium" panose="020B0603020102020204" pitchFamily="34" charset="0"/>
            </a:endParaRPr>
          </a:p>
        </p:txBody>
      </p:sp>
      <p:sp>
        <p:nvSpPr>
          <p:cNvPr id="10" name="Content Placeholder 9"/>
          <p:cNvSpPr>
            <a:spLocks noGrp="1"/>
          </p:cNvSpPr>
          <p:nvPr>
            <p:ph sz="half" idx="4294967295"/>
          </p:nvPr>
        </p:nvSpPr>
        <p:spPr>
          <a:xfrm>
            <a:off x="8480823" y="2057401"/>
            <a:ext cx="663178" cy="3394472"/>
          </a:xfrm>
        </p:spPr>
        <p:txBody>
          <a:bodyPr/>
          <a:lstStyle/>
          <a:p>
            <a:pPr marL="0" indent="0">
              <a:spcBef>
                <a:spcPts val="0"/>
              </a:spcBef>
              <a:buNone/>
            </a:pPr>
            <a:endParaRPr lang="en-US" sz="1500" dirty="0">
              <a:solidFill>
                <a:prstClr val="black"/>
              </a:solidFill>
              <a:latin typeface="Times New Roman" panose="02020603050405020304" pitchFamily="18" charset="0"/>
              <a:ea typeface="Calibri" panose="020F0502020204030204" pitchFamily="34" charset="0"/>
            </a:endParaRPr>
          </a:p>
          <a:p>
            <a:pPr marL="0" indent="0" algn="just">
              <a:buNone/>
            </a:pPr>
            <a:endParaRPr lang="en-US" dirty="0">
              <a:solidFill>
                <a:srgbClr val="25495D"/>
              </a:solidFill>
              <a:latin typeface="Franklin Gothic Book" panose="020B0503020102020204" pitchFamily="34" charset="0"/>
            </a:endParaRPr>
          </a:p>
        </p:txBody>
      </p:sp>
      <p:sp>
        <p:nvSpPr>
          <p:cNvPr id="8" name="object 3"/>
          <p:cNvSpPr txBox="1">
            <a:spLocks/>
          </p:cNvSpPr>
          <p:nvPr/>
        </p:nvSpPr>
        <p:spPr>
          <a:xfrm>
            <a:off x="-914400" y="152400"/>
            <a:ext cx="10058400" cy="492443"/>
          </a:xfrm>
          <a:prstGeom prst="rect">
            <a:avLst/>
          </a:prstGeom>
        </p:spPr>
        <p:txBody>
          <a:bodyPr vert="horz" wrap="square" lIns="0" tIns="0" rIns="0" bIns="0" rtlCol="0">
            <a:spAutoFit/>
          </a:bodyPr>
          <a:lstStyle>
            <a:lvl1pPr>
              <a:defRPr sz="4000" b="1" i="0">
                <a:solidFill>
                  <a:srgbClr val="17375E"/>
                </a:solidFill>
                <a:latin typeface="Arial Black"/>
                <a:ea typeface="+mj-ea"/>
                <a:cs typeface="Arial Black"/>
              </a:defRPr>
            </a:lvl1pPr>
          </a:lstStyle>
          <a:p>
            <a:pPr marL="6172200" marR="0" lvl="0" indent="0" defTabSz="914400" rtl="0" eaLnBrk="1" fontAlgn="auto" latinLnBrk="0" hangingPunct="1">
              <a:lnSpc>
                <a:spcPct val="100000"/>
              </a:lnSpc>
              <a:spcBef>
                <a:spcPts val="0"/>
              </a:spcBef>
              <a:spcAft>
                <a:spcPts val="0"/>
              </a:spcAft>
              <a:buClrTx/>
              <a:buSzTx/>
              <a:buFontTx/>
              <a:buNone/>
              <a:tabLst/>
              <a:defRPr/>
            </a:pPr>
            <a:r>
              <a:rPr lang="en-US" sz="3200" kern="0" spc="-35" dirty="0" smtClean="0"/>
              <a:t>ABILITY BEYOND</a:t>
            </a:r>
            <a:endParaRPr kumimoji="0" lang="en-US" sz="3200" b="1" i="0" u="none" strike="noStrike" kern="0" cap="none" spc="0" normalizeH="0" baseline="0" noProof="0" dirty="0">
              <a:ln>
                <a:noFill/>
              </a:ln>
              <a:solidFill>
                <a:srgbClr val="17375E"/>
              </a:solidFill>
              <a:effectLst/>
              <a:uLnTx/>
              <a:uFillTx/>
            </a:endParaRPr>
          </a:p>
        </p:txBody>
      </p:sp>
      <p:pic>
        <p:nvPicPr>
          <p:cNvPr id="4" name="Picture 3"/>
          <p:cNvPicPr>
            <a:picLocks noChangeAspect="1"/>
          </p:cNvPicPr>
          <p:nvPr/>
        </p:nvPicPr>
        <p:blipFill>
          <a:blip r:embed="rId2"/>
          <a:stretch>
            <a:fillRect/>
          </a:stretch>
        </p:blipFill>
        <p:spPr>
          <a:xfrm>
            <a:off x="4061620" y="1640087"/>
            <a:ext cx="5082381" cy="38117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5768693"/>
            <a:ext cx="1828800" cy="817998"/>
          </a:xfrm>
          <a:prstGeom prst="rect">
            <a:avLst/>
          </a:prstGeom>
        </p:spPr>
      </p:pic>
    </p:spTree>
    <p:extLst>
      <p:ext uri="{BB962C8B-B14F-4D97-AF65-F5344CB8AC3E}">
        <p14:creationId xmlns:p14="http://schemas.microsoft.com/office/powerpoint/2010/main" val="6107803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5793042"/>
            <a:ext cx="3048000" cy="434562"/>
          </a:xfrm>
        </p:spPr>
        <p:txBody>
          <a:bodyPr>
            <a:noAutofit/>
          </a:bodyPr>
          <a:lstStyle/>
          <a:p>
            <a:pPr marL="370332" lvl="2" indent="0" algn="ctr">
              <a:buNone/>
            </a:pPr>
            <a:r>
              <a:rPr lang="en-US" sz="3000" dirty="0" smtClean="0">
                <a:solidFill>
                  <a:srgbClr val="F79646"/>
                </a:solidFill>
                <a:latin typeface="Arial" panose="020B0604020202020204" pitchFamily="34" charset="0"/>
                <a:cs typeface="Arial" panose="020B0604020202020204" pitchFamily="34" charset="0"/>
              </a:rPr>
              <a:t>Pete, </a:t>
            </a:r>
            <a:r>
              <a:rPr lang="en-US" sz="3000" dirty="0" smtClean="0">
                <a:solidFill>
                  <a:srgbClr val="002060"/>
                </a:solidFill>
                <a:latin typeface="Arial" panose="020B0604020202020204" pitchFamily="34" charset="0"/>
                <a:cs typeface="Arial" panose="020B0604020202020204" pitchFamily="34" charset="0"/>
              </a:rPr>
              <a:t>Pepsi</a:t>
            </a:r>
            <a:endParaRPr lang="en-US" sz="3000" dirty="0">
              <a:solidFill>
                <a:srgbClr val="002060"/>
              </a:solidFill>
              <a:latin typeface="Arial" panose="020B0604020202020204" pitchFamily="34" charset="0"/>
              <a:cs typeface="Arial" panose="020B0604020202020204" pitchFamily="34" charset="0"/>
            </a:endParaRPr>
          </a:p>
        </p:txBody>
      </p:sp>
      <p:sp>
        <p:nvSpPr>
          <p:cNvPr id="4" name="AutoShape 2" descr="Image result for confidence"/>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defRPr/>
            </a:pPr>
            <a:endParaRPr lang="en-US" sz="1350">
              <a:solidFill>
                <a:prstClr val="black"/>
              </a:solidFill>
            </a:endParaRPr>
          </a:p>
        </p:txBody>
      </p:sp>
      <p:pic>
        <p:nvPicPr>
          <p:cNvPr id="5" name="Picture 4"/>
          <p:cNvPicPr>
            <a:picLocks noChangeAspect="1"/>
          </p:cNvPicPr>
          <p:nvPr/>
        </p:nvPicPr>
        <p:blipFill>
          <a:blip r:embed="rId3"/>
          <a:stretch>
            <a:fillRect/>
          </a:stretch>
        </p:blipFill>
        <p:spPr>
          <a:xfrm>
            <a:off x="4296966" y="934593"/>
            <a:ext cx="4550569" cy="2753586"/>
          </a:xfrm>
          <a:prstGeom prst="rect">
            <a:avLst/>
          </a:prstGeom>
        </p:spPr>
      </p:pic>
      <p:sp>
        <p:nvSpPr>
          <p:cNvPr id="7" name="TextBox 6"/>
          <p:cNvSpPr txBox="1"/>
          <p:nvPr/>
        </p:nvSpPr>
        <p:spPr>
          <a:xfrm>
            <a:off x="3663176" y="0"/>
            <a:ext cx="5486400" cy="584775"/>
          </a:xfrm>
          <a:prstGeom prst="rect">
            <a:avLst/>
          </a:prstGeom>
          <a:noFill/>
        </p:spPr>
        <p:txBody>
          <a:bodyPr wrap="square" rtlCol="0">
            <a:spAutoFit/>
          </a:bodyPr>
          <a:lstStyle/>
          <a:p>
            <a:pPr algn="r"/>
            <a:r>
              <a:rPr lang="en-US" sz="3200" dirty="0">
                <a:solidFill>
                  <a:schemeClr val="tx2">
                    <a:lumMod val="75000"/>
                  </a:schemeClr>
                </a:solidFill>
                <a:latin typeface="Arial Black"/>
                <a:cs typeface="Arial Black"/>
              </a:rPr>
              <a:t>	</a:t>
            </a:r>
            <a:r>
              <a:rPr lang="en-US" sz="3200" dirty="0" smtClean="0">
                <a:solidFill>
                  <a:schemeClr val="tx2">
                    <a:lumMod val="75000"/>
                  </a:schemeClr>
                </a:solidFill>
                <a:latin typeface="Arial Black"/>
                <a:cs typeface="Arial Black"/>
              </a:rPr>
              <a:t>SUCCESS STORIES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124200"/>
            <a:ext cx="4865021" cy="2626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6438900" y="3772249"/>
            <a:ext cx="2857500" cy="23812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70332" lvl="2" indent="0" algn="ctr" fontAlgn="auto">
              <a:spcAft>
                <a:spcPts val="0"/>
              </a:spcAft>
              <a:buFont typeface="Arial" panose="020B0604020202020204" pitchFamily="34" charset="0"/>
              <a:buNone/>
            </a:pPr>
            <a:r>
              <a:rPr lang="en-US" sz="3000" dirty="0" smtClean="0">
                <a:solidFill>
                  <a:srgbClr val="F79646"/>
                </a:solidFill>
                <a:latin typeface="Arial" panose="020B0604020202020204" pitchFamily="34" charset="0"/>
                <a:cs typeface="Arial" panose="020B0604020202020204" pitchFamily="34" charset="0"/>
              </a:rPr>
              <a:t>Mark, </a:t>
            </a:r>
            <a:r>
              <a:rPr lang="en-US" sz="3000" dirty="0" smtClean="0">
                <a:solidFill>
                  <a:srgbClr val="002060"/>
                </a:solidFill>
                <a:latin typeface="Arial" panose="020B0604020202020204" pitchFamily="34" charset="0"/>
                <a:cs typeface="Arial" panose="020B0604020202020204" pitchFamily="34" charset="0"/>
              </a:rPr>
              <a:t>SYF</a:t>
            </a:r>
            <a:endParaRPr lang="en-US" sz="3000" dirty="0">
              <a:solidFill>
                <a:srgbClr val="00206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6953170" y="5764828"/>
            <a:ext cx="1828959" cy="816935"/>
          </a:xfrm>
          <a:prstGeom prst="rect">
            <a:avLst/>
          </a:prstGeom>
        </p:spPr>
      </p:pic>
    </p:spTree>
    <p:extLst>
      <p:ext uri="{BB962C8B-B14F-4D97-AF65-F5344CB8AC3E}">
        <p14:creationId xmlns:p14="http://schemas.microsoft.com/office/powerpoint/2010/main" val="22665299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00150"/>
            <a:ext cx="9029700" cy="400050"/>
          </a:xfrm>
        </p:spPr>
        <p:txBody>
          <a:bodyPr>
            <a:noAutofit/>
          </a:bodyPr>
          <a:lstStyle/>
          <a:p>
            <a:pPr algn="ctr"/>
            <a:r>
              <a:rPr lang="en-US" sz="3600" dirty="0">
                <a:solidFill>
                  <a:srgbClr val="25495D"/>
                </a:solidFill>
                <a:latin typeface="Arial" panose="020B0604020202020204" pitchFamily="34" charset="0"/>
                <a:cs typeface="Arial" panose="020B0604020202020204" pitchFamily="34" charset="0"/>
              </a:rPr>
              <a:t>Synchrony Financial  </a:t>
            </a:r>
            <a:br>
              <a:rPr lang="en-US" sz="3600" dirty="0">
                <a:solidFill>
                  <a:srgbClr val="25495D"/>
                </a:solidFill>
                <a:latin typeface="Arial" panose="020B0604020202020204" pitchFamily="34" charset="0"/>
                <a:cs typeface="Arial" panose="020B0604020202020204" pitchFamily="34" charset="0"/>
              </a:rPr>
            </a:br>
            <a:r>
              <a:rPr lang="en-US" sz="3600" dirty="0">
                <a:solidFill>
                  <a:srgbClr val="25495D"/>
                </a:solidFill>
                <a:latin typeface="Arial" panose="020B0604020202020204" pitchFamily="34" charset="0"/>
                <a:cs typeface="Arial" panose="020B0604020202020204" pitchFamily="34" charset="0"/>
              </a:rPr>
              <a:t>People With Disabilities Network </a:t>
            </a:r>
          </a:p>
        </p:txBody>
      </p:sp>
      <p:sp>
        <p:nvSpPr>
          <p:cNvPr id="4" name="AutoShape 2" descr="Image result for confidence"/>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defRPr/>
            </a:pPr>
            <a:endParaRPr lang="en-US" sz="1350">
              <a:solidFill>
                <a:prstClr val="black"/>
              </a:solidFill>
            </a:endParaRPr>
          </a:p>
        </p:txBody>
      </p:sp>
      <p:pic>
        <p:nvPicPr>
          <p:cNvPr id="6" name="ua9dar-4XN8"/>
          <p:cNvPicPr>
            <a:picLocks noRot="1" noChangeAspect="1"/>
          </p:cNvPicPr>
          <p:nvPr>
            <a:videoFile r:link="rId1"/>
          </p:nvPr>
        </p:nvPicPr>
        <p:blipFill>
          <a:blip r:embed="rId4"/>
          <a:stretch>
            <a:fillRect/>
          </a:stretch>
        </p:blipFill>
        <p:spPr>
          <a:xfrm>
            <a:off x="1200151" y="2000250"/>
            <a:ext cx="6705599" cy="3771900"/>
          </a:xfrm>
          <a:prstGeom prst="rect">
            <a:avLst/>
          </a:prstGeom>
        </p:spPr>
      </p:pic>
      <p:sp>
        <p:nvSpPr>
          <p:cNvPr id="5" name="TextBox 4"/>
          <p:cNvSpPr txBox="1"/>
          <p:nvPr/>
        </p:nvSpPr>
        <p:spPr>
          <a:xfrm>
            <a:off x="3663176" y="0"/>
            <a:ext cx="5486400" cy="584775"/>
          </a:xfrm>
          <a:prstGeom prst="rect">
            <a:avLst/>
          </a:prstGeom>
          <a:noFill/>
        </p:spPr>
        <p:txBody>
          <a:bodyPr wrap="square" rtlCol="0">
            <a:spAutoFit/>
          </a:bodyPr>
          <a:lstStyle/>
          <a:p>
            <a:pPr algn="r"/>
            <a:r>
              <a:rPr lang="en-US" sz="3200" dirty="0">
                <a:solidFill>
                  <a:schemeClr val="tx2">
                    <a:lumMod val="75000"/>
                  </a:schemeClr>
                </a:solidFill>
                <a:latin typeface="Arial Black"/>
                <a:cs typeface="Arial Black"/>
              </a:rPr>
              <a:t>	</a:t>
            </a:r>
            <a:r>
              <a:rPr lang="en-US" sz="3200" dirty="0" smtClean="0">
                <a:solidFill>
                  <a:schemeClr val="tx2">
                    <a:lumMod val="75000"/>
                  </a:schemeClr>
                </a:solidFill>
                <a:latin typeface="Arial Black"/>
                <a:cs typeface="Arial Black"/>
              </a:rPr>
              <a:t>SUCCESS STORIES</a:t>
            </a:r>
          </a:p>
        </p:txBody>
      </p:sp>
      <p:pic>
        <p:nvPicPr>
          <p:cNvPr id="3" name="Picture 2"/>
          <p:cNvPicPr>
            <a:picLocks noChangeAspect="1"/>
          </p:cNvPicPr>
          <p:nvPr/>
        </p:nvPicPr>
        <p:blipFill>
          <a:blip r:embed="rId5"/>
          <a:stretch>
            <a:fillRect/>
          </a:stretch>
        </p:blipFill>
        <p:spPr>
          <a:xfrm>
            <a:off x="6991270" y="5867400"/>
            <a:ext cx="1828959" cy="816935"/>
          </a:xfrm>
          <a:prstGeom prst="rect">
            <a:avLst/>
          </a:prstGeom>
        </p:spPr>
      </p:pic>
    </p:spTree>
    <p:extLst>
      <p:ext uri="{BB962C8B-B14F-4D97-AF65-F5344CB8AC3E}">
        <p14:creationId xmlns:p14="http://schemas.microsoft.com/office/powerpoint/2010/main" val="10257362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77020" y="1672828"/>
            <a:ext cx="4343400" cy="3162300"/>
          </a:xfrm>
        </p:spPr>
        <p:txBody>
          <a:bodyPr>
            <a:normAutofit/>
          </a:bodyPr>
          <a:lstStyle/>
          <a:p>
            <a:pPr marL="685800" lvl="2" indent="0">
              <a:buNone/>
            </a:pPr>
            <a:r>
              <a:rPr lang="en-US" sz="2400" dirty="0" smtClean="0">
                <a:solidFill>
                  <a:srgbClr val="F79646"/>
                </a:solidFill>
                <a:latin typeface="Arial" panose="020B0604020202020204" pitchFamily="34" charset="0"/>
                <a:cs typeface="Arial" panose="020B0604020202020204" pitchFamily="34" charset="0"/>
              </a:rPr>
              <a:t>Our </a:t>
            </a:r>
            <a:r>
              <a:rPr lang="en-US" sz="2400" dirty="0">
                <a:solidFill>
                  <a:srgbClr val="F79646"/>
                </a:solidFill>
                <a:latin typeface="Arial" panose="020B0604020202020204" pitchFamily="34" charset="0"/>
                <a:cs typeface="Arial" panose="020B0604020202020204" pitchFamily="34" charset="0"/>
              </a:rPr>
              <a:t>clients have seen</a:t>
            </a:r>
            <a:r>
              <a:rPr lang="en-US" sz="2400" dirty="0" smtClean="0">
                <a:solidFill>
                  <a:srgbClr val="F79646"/>
                </a:solidFill>
                <a:latin typeface="Arial" panose="020B0604020202020204" pitchFamily="34" charset="0"/>
                <a:cs typeface="Arial" panose="020B0604020202020204" pitchFamily="34" charset="0"/>
              </a:rPr>
              <a:t>…</a:t>
            </a:r>
          </a:p>
          <a:p>
            <a:pPr lvl="2"/>
            <a:r>
              <a:rPr lang="en-US" sz="2400" dirty="0" smtClean="0">
                <a:solidFill>
                  <a:srgbClr val="002060"/>
                </a:solidFill>
                <a:latin typeface="Arial" panose="020B0604020202020204" pitchFamily="34" charset="0"/>
                <a:cs typeface="Arial" panose="020B0604020202020204" pitchFamily="34" charset="0"/>
              </a:rPr>
              <a:t>Higher </a:t>
            </a:r>
            <a:r>
              <a:rPr lang="en-US" sz="2400" dirty="0">
                <a:solidFill>
                  <a:srgbClr val="002060"/>
                </a:solidFill>
                <a:latin typeface="Arial" panose="020B0604020202020204" pitchFamily="34" charset="0"/>
                <a:cs typeface="Arial" panose="020B0604020202020204" pitchFamily="34" charset="0"/>
              </a:rPr>
              <a:t>retention</a:t>
            </a:r>
          </a:p>
          <a:p>
            <a:pPr lvl="2"/>
            <a:r>
              <a:rPr lang="en-US" sz="2400" dirty="0">
                <a:solidFill>
                  <a:srgbClr val="002060"/>
                </a:solidFill>
                <a:latin typeface="Arial" panose="020B0604020202020204" pitchFamily="34" charset="0"/>
                <a:cs typeface="Arial" panose="020B0604020202020204" pitchFamily="34" charset="0"/>
              </a:rPr>
              <a:t>Multiple jobs types</a:t>
            </a:r>
          </a:p>
          <a:p>
            <a:pPr lvl="2"/>
            <a:r>
              <a:rPr lang="en-US" sz="2400" dirty="0">
                <a:solidFill>
                  <a:srgbClr val="002060"/>
                </a:solidFill>
                <a:latin typeface="Arial" panose="020B0604020202020204" pitchFamily="34" charset="0"/>
                <a:cs typeface="Arial" panose="020B0604020202020204" pitchFamily="34" charset="0"/>
              </a:rPr>
              <a:t>Enter level to management</a:t>
            </a:r>
          </a:p>
          <a:p>
            <a:pPr lvl="2"/>
            <a:r>
              <a:rPr lang="en-US" sz="2400" dirty="0">
                <a:solidFill>
                  <a:srgbClr val="002060"/>
                </a:solidFill>
                <a:latin typeface="Arial" panose="020B0604020202020204" pitchFamily="34" charset="0"/>
                <a:cs typeface="Arial" panose="020B0604020202020204" pitchFamily="34" charset="0"/>
              </a:rPr>
              <a:t>Increase in self disclosures</a:t>
            </a:r>
          </a:p>
          <a:p>
            <a:pPr lvl="2"/>
            <a:r>
              <a:rPr lang="en-US" sz="2400" dirty="0">
                <a:solidFill>
                  <a:srgbClr val="002060"/>
                </a:solidFill>
                <a:latin typeface="Arial" panose="020B0604020202020204" pitchFamily="34" charset="0"/>
                <a:cs typeface="Arial" panose="020B0604020202020204" pitchFamily="34" charset="0"/>
              </a:rPr>
              <a:t>Diversity within disability</a:t>
            </a:r>
          </a:p>
        </p:txBody>
      </p:sp>
      <p:sp>
        <p:nvSpPr>
          <p:cNvPr id="4" name="AutoShape 2" descr="Image result for confidence"/>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900">
              <a:defRPr/>
            </a:pPr>
            <a:endParaRPr lang="en-US" sz="1350">
              <a:solidFill>
                <a:prstClr val="black"/>
              </a:solidFill>
            </a:endParaRPr>
          </a:p>
        </p:txBody>
      </p:sp>
      <p:pic>
        <p:nvPicPr>
          <p:cNvPr id="5122" name="CC0A83A2-7FDA-4D54-B70B-D3B782A5F5A8" descr="CC0A83A2-7FDA-4D54-B70B-D3B782A5F5A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799" y="748903"/>
            <a:ext cx="4932333"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63176" y="0"/>
            <a:ext cx="5486400" cy="584775"/>
          </a:xfrm>
          <a:prstGeom prst="rect">
            <a:avLst/>
          </a:prstGeom>
          <a:noFill/>
        </p:spPr>
        <p:txBody>
          <a:bodyPr wrap="square" rtlCol="0">
            <a:spAutoFit/>
          </a:bodyPr>
          <a:lstStyle/>
          <a:p>
            <a:pPr algn="r"/>
            <a:r>
              <a:rPr lang="en-US" sz="3200" dirty="0">
                <a:solidFill>
                  <a:schemeClr val="tx2">
                    <a:lumMod val="75000"/>
                  </a:schemeClr>
                </a:solidFill>
                <a:latin typeface="Arial Black"/>
                <a:cs typeface="Arial Black"/>
              </a:rPr>
              <a:t>	</a:t>
            </a:r>
            <a:r>
              <a:rPr lang="en-US" sz="3200" dirty="0" smtClean="0">
                <a:solidFill>
                  <a:schemeClr val="tx2">
                    <a:lumMod val="75000"/>
                  </a:schemeClr>
                </a:solidFill>
                <a:latin typeface="Arial Black"/>
                <a:cs typeface="Arial Black"/>
              </a:rPr>
              <a:t>THE PUDDING</a:t>
            </a:r>
          </a:p>
        </p:txBody>
      </p:sp>
      <p:pic>
        <p:nvPicPr>
          <p:cNvPr id="2" name="Picture 1"/>
          <p:cNvPicPr>
            <a:picLocks noChangeAspect="1"/>
          </p:cNvPicPr>
          <p:nvPr/>
        </p:nvPicPr>
        <p:blipFill>
          <a:blip r:embed="rId4"/>
          <a:stretch>
            <a:fillRect/>
          </a:stretch>
        </p:blipFill>
        <p:spPr>
          <a:xfrm>
            <a:off x="7010400" y="5877214"/>
            <a:ext cx="1828959" cy="816935"/>
          </a:xfrm>
          <a:prstGeom prst="rect">
            <a:avLst/>
          </a:prstGeom>
        </p:spPr>
      </p:pic>
    </p:spTree>
    <p:extLst>
      <p:ext uri="{BB962C8B-B14F-4D97-AF65-F5344CB8AC3E}">
        <p14:creationId xmlns:p14="http://schemas.microsoft.com/office/powerpoint/2010/main" val="7477942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76800" y="2114550"/>
            <a:ext cx="4210050" cy="3714749"/>
          </a:xfrm>
        </p:spPr>
        <p:txBody>
          <a:bodyPr>
            <a:noAutofit/>
          </a:bodyPr>
          <a:lstStyle/>
          <a:p>
            <a:pPr algn="ctr"/>
            <a:r>
              <a:rPr lang="en-US" sz="2400" dirty="0">
                <a:solidFill>
                  <a:srgbClr val="002060"/>
                </a:solidFill>
                <a:latin typeface="Arial" panose="020B0604020202020204" pitchFamily="34" charset="0"/>
                <a:cs typeface="Arial" panose="020B0604020202020204" pitchFamily="34" charset="0"/>
              </a:rPr>
              <a:t>Research and Development</a:t>
            </a:r>
            <a:br>
              <a:rPr lang="en-US" sz="2400" dirty="0">
                <a:solidFill>
                  <a:srgbClr val="002060"/>
                </a:solidFill>
                <a:latin typeface="Arial" panose="020B0604020202020204" pitchFamily="34" charset="0"/>
                <a:cs typeface="Arial" panose="020B0604020202020204" pitchFamily="34" charset="0"/>
              </a:rPr>
            </a:br>
            <a:r>
              <a:rPr lang="en-US" sz="2400" dirty="0">
                <a:solidFill>
                  <a:srgbClr val="002060"/>
                </a:solidFill>
                <a:latin typeface="Arial" panose="020B0604020202020204" pitchFamily="34" charset="0"/>
                <a:cs typeface="Arial" panose="020B0604020202020204" pitchFamily="34" charset="0"/>
              </a:rPr>
              <a:t/>
            </a:r>
            <a:br>
              <a:rPr lang="en-US" sz="2400" dirty="0">
                <a:solidFill>
                  <a:srgbClr val="002060"/>
                </a:solidFill>
                <a:latin typeface="Arial" panose="020B0604020202020204" pitchFamily="34" charset="0"/>
                <a:cs typeface="Arial" panose="020B0604020202020204" pitchFamily="34" charset="0"/>
              </a:rPr>
            </a:br>
            <a:r>
              <a:rPr lang="en-US" sz="2400" dirty="0">
                <a:solidFill>
                  <a:srgbClr val="002060"/>
                </a:solidFill>
                <a:latin typeface="Arial" panose="020B0604020202020204" pitchFamily="34" charset="0"/>
                <a:cs typeface="Arial" panose="020B0604020202020204" pitchFamily="34" charset="0"/>
              </a:rPr>
              <a:t>Bridging the Gap</a:t>
            </a:r>
            <a:br>
              <a:rPr lang="en-US" sz="2400" dirty="0">
                <a:solidFill>
                  <a:srgbClr val="002060"/>
                </a:solidFill>
                <a:latin typeface="Arial" panose="020B0604020202020204" pitchFamily="34" charset="0"/>
                <a:cs typeface="Arial" panose="020B0604020202020204" pitchFamily="34" charset="0"/>
              </a:rPr>
            </a:br>
            <a:r>
              <a:rPr lang="en-US" sz="2400" dirty="0">
                <a:solidFill>
                  <a:srgbClr val="002060"/>
                </a:solidFill>
                <a:latin typeface="Arial" panose="020B0604020202020204" pitchFamily="34" charset="0"/>
                <a:cs typeface="Arial" panose="020B0604020202020204" pitchFamily="34" charset="0"/>
              </a:rPr>
              <a:t/>
            </a:r>
            <a:br>
              <a:rPr lang="en-US" sz="2400" dirty="0">
                <a:solidFill>
                  <a:srgbClr val="002060"/>
                </a:solidFill>
                <a:latin typeface="Arial" panose="020B0604020202020204" pitchFamily="34" charset="0"/>
                <a:cs typeface="Arial" panose="020B0604020202020204" pitchFamily="34" charset="0"/>
              </a:rPr>
            </a:br>
            <a:r>
              <a:rPr lang="en-US" sz="2400" dirty="0">
                <a:solidFill>
                  <a:srgbClr val="002060"/>
                </a:solidFill>
                <a:latin typeface="Arial" panose="020B0604020202020204" pitchFamily="34" charset="0"/>
                <a:cs typeface="Arial" panose="020B0604020202020204" pitchFamily="34" charset="0"/>
              </a:rPr>
              <a:t>Increasing The Pipeline</a:t>
            </a:r>
            <a:br>
              <a:rPr lang="en-US" sz="2400" dirty="0">
                <a:solidFill>
                  <a:srgbClr val="002060"/>
                </a:solidFill>
                <a:latin typeface="Arial" panose="020B0604020202020204" pitchFamily="34" charset="0"/>
                <a:cs typeface="Arial" panose="020B0604020202020204" pitchFamily="34" charset="0"/>
              </a:rPr>
            </a:br>
            <a:r>
              <a:rPr lang="en-US" sz="2400" dirty="0">
                <a:solidFill>
                  <a:srgbClr val="002060"/>
                </a:solidFill>
                <a:latin typeface="Arial" panose="020B0604020202020204" pitchFamily="34" charset="0"/>
                <a:cs typeface="Arial" panose="020B0604020202020204" pitchFamily="34" charset="0"/>
              </a:rPr>
              <a:t/>
            </a:r>
            <a:br>
              <a:rPr lang="en-US" sz="2400" dirty="0">
                <a:solidFill>
                  <a:srgbClr val="002060"/>
                </a:solidFill>
                <a:latin typeface="Arial" panose="020B0604020202020204" pitchFamily="34" charset="0"/>
                <a:cs typeface="Arial" panose="020B0604020202020204" pitchFamily="34" charset="0"/>
              </a:rPr>
            </a:br>
            <a:r>
              <a:rPr lang="en-US" sz="2400" dirty="0">
                <a:solidFill>
                  <a:srgbClr val="002060"/>
                </a:solidFill>
                <a:latin typeface="Arial" panose="020B0604020202020204" pitchFamily="34" charset="0"/>
                <a:cs typeface="Arial" panose="020B0604020202020204" pitchFamily="34" charset="0"/>
              </a:rPr>
              <a:t>Support and Feedback</a:t>
            </a:r>
            <a:r>
              <a:rPr lang="en-US" sz="2325" dirty="0">
                <a:solidFill>
                  <a:srgbClr val="F79646"/>
                </a:solidFill>
                <a:latin typeface="Arial" panose="020B0604020202020204" pitchFamily="34" charset="0"/>
                <a:cs typeface="Arial" panose="020B0604020202020204" pitchFamily="34" charset="0"/>
              </a:rPr>
              <a:t/>
            </a:r>
            <a:br>
              <a:rPr lang="en-US" sz="2325" dirty="0">
                <a:solidFill>
                  <a:srgbClr val="F79646"/>
                </a:solidFill>
                <a:latin typeface="Arial" panose="020B0604020202020204" pitchFamily="34" charset="0"/>
                <a:cs typeface="Arial" panose="020B0604020202020204" pitchFamily="34" charset="0"/>
              </a:rPr>
            </a:br>
            <a:r>
              <a:rPr lang="en-US" sz="2325" dirty="0">
                <a:solidFill>
                  <a:srgbClr val="F79646"/>
                </a:solidFill>
                <a:latin typeface="Arial Black" panose="020B0A04020102020204" pitchFamily="34" charset="0"/>
              </a:rPr>
              <a:t/>
            </a:r>
            <a:br>
              <a:rPr lang="en-US" sz="2325" dirty="0">
                <a:solidFill>
                  <a:srgbClr val="F79646"/>
                </a:solidFill>
                <a:latin typeface="Arial Black" panose="020B0A04020102020204" pitchFamily="34" charset="0"/>
              </a:rPr>
            </a:br>
            <a:r>
              <a:rPr lang="en-US" sz="2400" dirty="0"/>
              <a:t/>
            </a:r>
            <a:br>
              <a:rPr lang="en-US" sz="2400" dirty="0"/>
            </a:br>
            <a:endParaRPr lang="en-US" sz="2400" dirty="0">
              <a:solidFill>
                <a:srgbClr val="F79646"/>
              </a:solidFill>
              <a:latin typeface="Arial Black" panose="020B0A04020102020204" pitchFamily="34" charset="0"/>
            </a:endParaRPr>
          </a:p>
        </p:txBody>
      </p:sp>
      <p:pic>
        <p:nvPicPr>
          <p:cNvPr id="5" name="Picture 4"/>
          <p:cNvPicPr>
            <a:picLocks noChangeAspect="1"/>
          </p:cNvPicPr>
          <p:nvPr/>
        </p:nvPicPr>
        <p:blipFill>
          <a:blip r:embed="rId3"/>
          <a:stretch>
            <a:fillRect/>
          </a:stretch>
        </p:blipFill>
        <p:spPr>
          <a:xfrm rot="21144791">
            <a:off x="524495" y="2218728"/>
            <a:ext cx="4499622" cy="3049195"/>
          </a:xfrm>
          <a:prstGeom prst="rect">
            <a:avLst/>
          </a:prstGeom>
        </p:spPr>
      </p:pic>
      <p:sp>
        <p:nvSpPr>
          <p:cNvPr id="6" name="TextBox 5"/>
          <p:cNvSpPr txBox="1"/>
          <p:nvPr/>
        </p:nvSpPr>
        <p:spPr>
          <a:xfrm>
            <a:off x="3663176" y="0"/>
            <a:ext cx="5486400" cy="584775"/>
          </a:xfrm>
          <a:prstGeom prst="rect">
            <a:avLst/>
          </a:prstGeom>
          <a:noFill/>
        </p:spPr>
        <p:txBody>
          <a:bodyPr wrap="square" rtlCol="0">
            <a:spAutoFit/>
          </a:bodyPr>
          <a:lstStyle/>
          <a:p>
            <a:pPr algn="r"/>
            <a:r>
              <a:rPr lang="en-US" sz="3200" dirty="0">
                <a:solidFill>
                  <a:schemeClr val="tx2">
                    <a:lumMod val="75000"/>
                  </a:schemeClr>
                </a:solidFill>
                <a:latin typeface="Arial Black"/>
                <a:cs typeface="Arial Black"/>
              </a:rPr>
              <a:t>	</a:t>
            </a:r>
            <a:r>
              <a:rPr lang="en-US" sz="3200" dirty="0" smtClean="0">
                <a:solidFill>
                  <a:schemeClr val="tx2">
                    <a:lumMod val="75000"/>
                  </a:schemeClr>
                </a:solidFill>
                <a:latin typeface="Arial Black"/>
                <a:cs typeface="Arial Black"/>
              </a:rPr>
              <a:t>PARTNERSHIPS</a:t>
            </a:r>
          </a:p>
        </p:txBody>
      </p:sp>
      <p:pic>
        <p:nvPicPr>
          <p:cNvPr id="3" name="Picture 2"/>
          <p:cNvPicPr>
            <a:picLocks noChangeAspect="1"/>
          </p:cNvPicPr>
          <p:nvPr/>
        </p:nvPicPr>
        <p:blipFill>
          <a:blip r:embed="rId4"/>
          <a:stretch>
            <a:fillRect/>
          </a:stretch>
        </p:blipFill>
        <p:spPr>
          <a:xfrm>
            <a:off x="6954116" y="5715000"/>
            <a:ext cx="1828959" cy="816935"/>
          </a:xfrm>
          <a:prstGeom prst="rect">
            <a:avLst/>
          </a:prstGeom>
        </p:spPr>
      </p:pic>
    </p:spTree>
    <p:extLst>
      <p:ext uri="{BB962C8B-B14F-4D97-AF65-F5344CB8AC3E}">
        <p14:creationId xmlns:p14="http://schemas.microsoft.com/office/powerpoint/2010/main" val="30874637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5846" y="2954732"/>
            <a:ext cx="6972300" cy="1125140"/>
          </a:xfrm>
        </p:spPr>
        <p:txBody>
          <a:bodyPr>
            <a:noAutofit/>
          </a:bodyPr>
          <a:lstStyle/>
          <a:p>
            <a:pPr algn="ctr"/>
            <a:r>
              <a:rPr lang="en-US" sz="2400" dirty="0">
                <a:solidFill>
                  <a:srgbClr val="F79646"/>
                </a:solidFill>
                <a:latin typeface="Arial" panose="020B0604020202020204" pitchFamily="34" charset="0"/>
                <a:cs typeface="Arial" panose="020B0604020202020204" pitchFamily="34" charset="0"/>
              </a:rPr>
              <a:t>State and county partners</a:t>
            </a:r>
            <a:br>
              <a:rPr lang="en-US" sz="2400" dirty="0">
                <a:solidFill>
                  <a:srgbClr val="F79646"/>
                </a:solidFill>
                <a:latin typeface="Arial" panose="020B0604020202020204" pitchFamily="34" charset="0"/>
                <a:cs typeface="Arial" panose="020B0604020202020204" pitchFamily="34" charset="0"/>
              </a:rPr>
            </a:br>
            <a:r>
              <a:rPr lang="en-US" sz="2400" dirty="0">
                <a:solidFill>
                  <a:srgbClr val="25495D"/>
                </a:solidFill>
                <a:latin typeface="Arial" panose="020B0604020202020204" pitchFamily="34" charset="0"/>
                <a:cs typeface="Arial" panose="020B0604020202020204" pitchFamily="34" charset="0"/>
              </a:rPr>
              <a:t>Vocational Rehabilitation, Workforce Centers, etc.</a:t>
            </a: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endParaRPr lang="en-US" sz="2400" dirty="0">
              <a:solidFill>
                <a:srgbClr val="F79646"/>
              </a:solidFill>
              <a:latin typeface="Arial" panose="020B0604020202020204" pitchFamily="34" charset="0"/>
              <a:cs typeface="Arial" panose="020B0604020202020204" pitchFamily="34" charset="0"/>
            </a:endParaRPr>
          </a:p>
        </p:txBody>
      </p:sp>
      <p:sp>
        <p:nvSpPr>
          <p:cNvPr id="6" name="Title 1"/>
          <p:cNvSpPr txBox="1">
            <a:spLocks/>
          </p:cNvSpPr>
          <p:nvPr/>
        </p:nvSpPr>
        <p:spPr bwMode="auto">
          <a:xfrm>
            <a:off x="1923907" y="3943350"/>
            <a:ext cx="5296184" cy="112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rmAutofit fontScale="97500"/>
          </a:bodyPr>
          <a:lstStyle>
            <a:lvl1pPr algn="l" defTabSz="457200" rtl="0" eaLnBrk="1" fontAlgn="base" hangingPunct="1">
              <a:spcBef>
                <a:spcPct val="0"/>
              </a:spcBef>
              <a:spcAft>
                <a:spcPct val="0"/>
              </a:spcAft>
              <a:defRPr sz="2800" b="1" kern="1200">
                <a:solidFill>
                  <a:srgbClr val="0156A6"/>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algn="ctr" defTabSz="342900"/>
            <a:r>
              <a:rPr lang="en-US" sz="2400" b="0" dirty="0">
                <a:solidFill>
                  <a:srgbClr val="F79646"/>
                </a:solidFill>
                <a:latin typeface="Arial" panose="020B0604020202020204" pitchFamily="34" charset="0"/>
                <a:cs typeface="Arial" panose="020B0604020202020204" pitchFamily="34" charset="0"/>
              </a:rPr>
              <a:t>Nationally Known </a:t>
            </a:r>
          </a:p>
          <a:p>
            <a:pPr algn="ctr" defTabSz="342900"/>
            <a:r>
              <a:rPr lang="en-US" sz="2400" b="0" dirty="0">
                <a:solidFill>
                  <a:srgbClr val="25495D"/>
                </a:solidFill>
                <a:latin typeface="Arial" panose="020B0604020202020204" pitchFamily="34" charset="0"/>
                <a:cs typeface="Arial" panose="020B0604020202020204" pitchFamily="34" charset="0"/>
              </a:rPr>
              <a:t>Goodwill, Easter Seals, etc. </a:t>
            </a:r>
            <a:endParaRPr lang="en-US" sz="2400" dirty="0">
              <a:solidFill>
                <a:srgbClr val="F79646"/>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1923908" y="5000370"/>
            <a:ext cx="5296184" cy="112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rmAutofit fontScale="97500"/>
          </a:bodyPr>
          <a:lstStyle>
            <a:lvl1pPr algn="l" defTabSz="457200" rtl="0" eaLnBrk="1" fontAlgn="base" hangingPunct="1">
              <a:spcBef>
                <a:spcPct val="0"/>
              </a:spcBef>
              <a:spcAft>
                <a:spcPct val="0"/>
              </a:spcAft>
              <a:defRPr sz="2800" b="1" kern="1200">
                <a:solidFill>
                  <a:srgbClr val="0156A6"/>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algn="ctr" defTabSz="342900"/>
            <a:r>
              <a:rPr lang="en-US" sz="2500" b="0" dirty="0">
                <a:solidFill>
                  <a:srgbClr val="F79646"/>
                </a:solidFill>
                <a:latin typeface="Arial" panose="020B0604020202020204" pitchFamily="34" charset="0"/>
                <a:cs typeface="Arial" panose="020B0604020202020204" pitchFamily="34" charset="0"/>
              </a:rPr>
              <a:t>Veteran Groups</a:t>
            </a:r>
          </a:p>
          <a:p>
            <a:pPr algn="ctr" defTabSz="342900"/>
            <a:r>
              <a:rPr lang="en-US" sz="2500" b="0" dirty="0">
                <a:solidFill>
                  <a:srgbClr val="25495D"/>
                </a:solidFill>
                <a:latin typeface="Arial" panose="020B0604020202020204" pitchFamily="34" charset="0"/>
                <a:cs typeface="Arial" panose="020B0604020202020204" pitchFamily="34" charset="0"/>
              </a:rPr>
              <a:t>VA, Wounded Warrior Project, etc. </a:t>
            </a: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endParaRPr lang="en-US" sz="2400" dirty="0">
              <a:solidFill>
                <a:srgbClr val="F79646"/>
              </a:solidFill>
              <a:latin typeface="Arial" panose="020B0604020202020204" pitchFamily="34" charset="0"/>
              <a:cs typeface="Arial" panose="020B0604020202020204" pitchFamily="34" charset="0"/>
            </a:endParaRPr>
          </a:p>
        </p:txBody>
      </p:sp>
      <p:sp>
        <p:nvSpPr>
          <p:cNvPr id="8" name="Title 1"/>
          <p:cNvSpPr txBox="1">
            <a:spLocks/>
          </p:cNvSpPr>
          <p:nvPr/>
        </p:nvSpPr>
        <p:spPr>
          <a:xfrm>
            <a:off x="1085846" y="1928126"/>
            <a:ext cx="7143754" cy="112514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auto">
              <a:spcAft>
                <a:spcPts val="0"/>
              </a:spcAft>
            </a:pPr>
            <a:r>
              <a:rPr lang="en-US" sz="2400" dirty="0">
                <a:solidFill>
                  <a:srgbClr val="F79646"/>
                </a:solidFill>
                <a:latin typeface="Arial" panose="020B0604020202020204" pitchFamily="34" charset="0"/>
                <a:cs typeface="Arial" panose="020B0604020202020204" pitchFamily="34" charset="0"/>
              </a:rPr>
              <a:t>Community based organizations (CBO's) </a:t>
            </a:r>
          </a:p>
          <a:p>
            <a:pPr algn="ctr" defTabSz="685800" fontAlgn="auto">
              <a:spcAft>
                <a:spcPts val="0"/>
              </a:spcAft>
            </a:pPr>
            <a:r>
              <a:rPr lang="en-US" sz="2400" dirty="0">
                <a:solidFill>
                  <a:srgbClr val="25495D"/>
                </a:solidFill>
                <a:latin typeface="Arial" panose="020B0604020202020204" pitchFamily="34" charset="0"/>
                <a:cs typeface="Arial" panose="020B0604020202020204" pitchFamily="34" charset="0"/>
              </a:rPr>
              <a:t>nonprofit groups that work at a local level to improve life for residents. </a:t>
            </a:r>
            <a:r>
              <a:rPr lang="en-US" sz="2400" dirty="0">
                <a:solidFill>
                  <a:prstClr val="black"/>
                </a:solidFill>
                <a:latin typeface="Arial" panose="020B0604020202020204" pitchFamily="34" charset="0"/>
                <a:cs typeface="Arial" panose="020B0604020202020204" pitchFamily="34" charset="0"/>
              </a:rPr>
              <a:t/>
            </a:r>
            <a:br>
              <a:rPr lang="en-US" sz="2400" dirty="0">
                <a:solidFill>
                  <a:prstClr val="black"/>
                </a:solidFill>
                <a:latin typeface="Arial" panose="020B0604020202020204" pitchFamily="34" charset="0"/>
                <a:cs typeface="Arial" panose="020B0604020202020204" pitchFamily="34" charset="0"/>
              </a:rPr>
            </a:br>
            <a:endParaRPr lang="en-US" sz="2400" dirty="0">
              <a:solidFill>
                <a:srgbClr val="F79646"/>
              </a:solidFill>
              <a:latin typeface="Arial" panose="020B0604020202020204" pitchFamily="34" charset="0"/>
              <a:cs typeface="Arial" panose="020B0604020202020204" pitchFamily="34" charset="0"/>
            </a:endParaRPr>
          </a:p>
        </p:txBody>
      </p:sp>
      <p:sp>
        <p:nvSpPr>
          <p:cNvPr id="9" name="TextBox 8"/>
          <p:cNvSpPr txBox="1"/>
          <p:nvPr/>
        </p:nvSpPr>
        <p:spPr>
          <a:xfrm>
            <a:off x="3663176" y="0"/>
            <a:ext cx="5486400" cy="584775"/>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TYPES OF PARTNERS</a:t>
            </a:r>
          </a:p>
        </p:txBody>
      </p:sp>
      <p:pic>
        <p:nvPicPr>
          <p:cNvPr id="3" name="Picture 2"/>
          <p:cNvPicPr>
            <a:picLocks noChangeAspect="1"/>
          </p:cNvPicPr>
          <p:nvPr/>
        </p:nvPicPr>
        <p:blipFill>
          <a:blip r:embed="rId3"/>
          <a:stretch>
            <a:fillRect/>
          </a:stretch>
        </p:blipFill>
        <p:spPr>
          <a:xfrm>
            <a:off x="6934200" y="5791200"/>
            <a:ext cx="1828959" cy="816935"/>
          </a:xfrm>
          <a:prstGeom prst="rect">
            <a:avLst/>
          </a:prstGeom>
        </p:spPr>
      </p:pic>
    </p:spTree>
    <p:extLst>
      <p:ext uri="{BB962C8B-B14F-4D97-AF65-F5344CB8AC3E}">
        <p14:creationId xmlns:p14="http://schemas.microsoft.com/office/powerpoint/2010/main" val="6011658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4294967295"/>
          </p:nvPr>
        </p:nvSpPr>
        <p:spPr>
          <a:xfrm>
            <a:off x="5671920" y="2171700"/>
            <a:ext cx="3472079" cy="2914650"/>
          </a:xfrm>
        </p:spPr>
        <p:txBody>
          <a:bodyPr>
            <a:noAutofit/>
          </a:bodyPr>
          <a:lstStyle/>
          <a:p>
            <a:pPr>
              <a:lnSpc>
                <a:spcPct val="100000"/>
              </a:lnSpc>
            </a:pPr>
            <a:r>
              <a:rPr lang="en-US" sz="2400" dirty="0">
                <a:solidFill>
                  <a:srgbClr val="002060"/>
                </a:solidFill>
                <a:latin typeface="Arial" panose="020B0604020202020204" pitchFamily="34" charset="0"/>
                <a:cs typeface="Arial" panose="020B0604020202020204" pitchFamily="34" charset="0"/>
              </a:rPr>
              <a:t>50-75 community based organizations serving jobseekers with disabilities </a:t>
            </a:r>
          </a:p>
          <a:p>
            <a:pPr>
              <a:lnSpc>
                <a:spcPct val="100000"/>
              </a:lnSpc>
            </a:pPr>
            <a:r>
              <a:rPr lang="en-US" sz="2400" dirty="0" smtClean="0">
                <a:solidFill>
                  <a:srgbClr val="002060"/>
                </a:solidFill>
                <a:latin typeface="Arial" panose="020B0604020202020204" pitchFamily="34" charset="0"/>
                <a:cs typeface="Arial" panose="020B0604020202020204" pitchFamily="34" charset="0"/>
              </a:rPr>
              <a:t>Research</a:t>
            </a:r>
            <a:endParaRPr lang="en-US" sz="2400" dirty="0">
              <a:solidFill>
                <a:srgbClr val="002060"/>
              </a:solidFill>
              <a:latin typeface="Arial" panose="020B0604020202020204" pitchFamily="34" charset="0"/>
              <a:cs typeface="Arial" panose="020B0604020202020204" pitchFamily="34" charset="0"/>
            </a:endParaRPr>
          </a:p>
          <a:p>
            <a:pPr>
              <a:lnSpc>
                <a:spcPct val="100000"/>
              </a:lnSpc>
            </a:pPr>
            <a:r>
              <a:rPr lang="en-US" sz="2400" dirty="0">
                <a:solidFill>
                  <a:srgbClr val="002060"/>
                </a:solidFill>
                <a:latin typeface="Arial" panose="020B0604020202020204" pitchFamily="34" charset="0"/>
                <a:cs typeface="Arial" panose="020B0604020202020204" pitchFamily="34" charset="0"/>
              </a:rPr>
              <a:t>Multiple partnerships</a:t>
            </a:r>
          </a:p>
          <a:p>
            <a:pPr>
              <a:lnSpc>
                <a:spcPct val="100000"/>
              </a:lnSpc>
            </a:pPr>
            <a:r>
              <a:rPr lang="en-US" sz="2400" dirty="0" smtClean="0">
                <a:solidFill>
                  <a:srgbClr val="002060"/>
                </a:solidFill>
                <a:latin typeface="Arial" panose="020B0604020202020204" pitchFamily="34" charset="0"/>
                <a:cs typeface="Arial" panose="020B0604020202020204" pitchFamily="34" charset="0"/>
              </a:rPr>
              <a:t>Outreach</a:t>
            </a:r>
            <a:endParaRPr lang="en-US" sz="2400" dirty="0">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84909" y="2450218"/>
            <a:ext cx="4686300" cy="2357614"/>
          </a:xfrm>
          <a:prstGeom prst="rect">
            <a:avLst/>
          </a:prstGeom>
        </p:spPr>
      </p:pic>
      <p:sp>
        <p:nvSpPr>
          <p:cNvPr id="5" name="TextBox 4"/>
          <p:cNvSpPr txBox="1"/>
          <p:nvPr/>
        </p:nvSpPr>
        <p:spPr>
          <a:xfrm>
            <a:off x="3663176" y="0"/>
            <a:ext cx="5486400" cy="1077218"/>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PARTNER RESEARCH</a:t>
            </a:r>
          </a:p>
          <a:p>
            <a:pPr algn="r"/>
            <a:endParaRPr lang="en-US" sz="3200" dirty="0" smtClean="0">
              <a:solidFill>
                <a:schemeClr val="tx2">
                  <a:lumMod val="75000"/>
                </a:schemeClr>
              </a:solidFill>
              <a:latin typeface="Arial Black"/>
              <a:cs typeface="Arial Black"/>
            </a:endParaRPr>
          </a:p>
        </p:txBody>
      </p:sp>
      <p:pic>
        <p:nvPicPr>
          <p:cNvPr id="2" name="Picture 1"/>
          <p:cNvPicPr>
            <a:picLocks noChangeAspect="1"/>
          </p:cNvPicPr>
          <p:nvPr/>
        </p:nvPicPr>
        <p:blipFill>
          <a:blip r:embed="rId4"/>
          <a:stretch>
            <a:fillRect/>
          </a:stretch>
        </p:blipFill>
        <p:spPr>
          <a:xfrm>
            <a:off x="6934200" y="5772364"/>
            <a:ext cx="1828959" cy="816935"/>
          </a:xfrm>
          <a:prstGeom prst="rect">
            <a:avLst/>
          </a:prstGeom>
        </p:spPr>
      </p:pic>
    </p:spTree>
    <p:extLst>
      <p:ext uri="{BB962C8B-B14F-4D97-AF65-F5344CB8AC3E}">
        <p14:creationId xmlns:p14="http://schemas.microsoft.com/office/powerpoint/2010/main" val="5821309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4294967295"/>
          </p:nvPr>
        </p:nvSpPr>
        <p:spPr>
          <a:xfrm>
            <a:off x="5116818" y="2699390"/>
            <a:ext cx="3855732" cy="2101209"/>
          </a:xfrm>
        </p:spPr>
        <p:txBody>
          <a:bodyPr>
            <a:normAutofit lnSpcReduction="10000"/>
          </a:bodyPr>
          <a:lstStyle/>
          <a:p>
            <a:pPr>
              <a:lnSpc>
                <a:spcPct val="100000"/>
              </a:lnSpc>
            </a:pPr>
            <a:r>
              <a:rPr lang="en-US" sz="2400" dirty="0">
                <a:solidFill>
                  <a:srgbClr val="002060"/>
                </a:solidFill>
                <a:latin typeface="Arial" panose="020B0604020202020204" pitchFamily="34" charset="0"/>
                <a:cs typeface="Arial" panose="020B0604020202020204" pitchFamily="34" charset="0"/>
              </a:rPr>
              <a:t>Meet &amp; Greet</a:t>
            </a:r>
          </a:p>
          <a:p>
            <a:pPr>
              <a:lnSpc>
                <a:spcPct val="100000"/>
              </a:lnSpc>
            </a:pPr>
            <a:r>
              <a:rPr lang="en-US" sz="2400" dirty="0">
                <a:solidFill>
                  <a:srgbClr val="002060"/>
                </a:solidFill>
                <a:latin typeface="Arial" panose="020B0604020202020204" pitchFamily="34" charset="0"/>
                <a:cs typeface="Arial" panose="020B0604020202020204" pitchFamily="34" charset="0"/>
              </a:rPr>
              <a:t>Mean What You Say</a:t>
            </a:r>
          </a:p>
          <a:p>
            <a:pPr>
              <a:lnSpc>
                <a:spcPct val="100000"/>
              </a:lnSpc>
            </a:pPr>
            <a:r>
              <a:rPr lang="en-US" sz="2400" dirty="0">
                <a:solidFill>
                  <a:srgbClr val="002060"/>
                </a:solidFill>
                <a:latin typeface="Arial" panose="020B0604020202020204" pitchFamily="34" charset="0"/>
                <a:cs typeface="Arial" panose="020B0604020202020204" pitchFamily="34" charset="0"/>
              </a:rPr>
              <a:t>Listen to Partners</a:t>
            </a:r>
          </a:p>
          <a:p>
            <a:pPr>
              <a:lnSpc>
                <a:spcPct val="100000"/>
              </a:lnSpc>
            </a:pPr>
            <a:r>
              <a:rPr lang="en-US" sz="2400" dirty="0">
                <a:solidFill>
                  <a:srgbClr val="002060"/>
                </a:solidFill>
                <a:latin typeface="Arial" panose="020B0604020202020204" pitchFamily="34" charset="0"/>
                <a:cs typeface="Arial" panose="020B0604020202020204" pitchFamily="34" charset="0"/>
              </a:rPr>
              <a:t>Make them feel important!</a:t>
            </a:r>
          </a:p>
          <a:p>
            <a:pPr marL="0" indent="0">
              <a:buNone/>
            </a:pPr>
            <a:endParaRPr lang="en-US" dirty="0"/>
          </a:p>
        </p:txBody>
      </p:sp>
      <p:pic>
        <p:nvPicPr>
          <p:cNvPr id="3" name="Picture 2"/>
          <p:cNvPicPr>
            <a:picLocks noChangeAspect="1"/>
          </p:cNvPicPr>
          <p:nvPr/>
        </p:nvPicPr>
        <p:blipFill>
          <a:blip r:embed="rId3"/>
          <a:stretch>
            <a:fillRect/>
          </a:stretch>
        </p:blipFill>
        <p:spPr>
          <a:xfrm>
            <a:off x="381000" y="2247267"/>
            <a:ext cx="4659618" cy="3005453"/>
          </a:xfrm>
          <a:prstGeom prst="rect">
            <a:avLst/>
          </a:prstGeom>
        </p:spPr>
      </p:pic>
      <p:sp>
        <p:nvSpPr>
          <p:cNvPr id="5" name="TextBox 4"/>
          <p:cNvSpPr txBox="1"/>
          <p:nvPr/>
        </p:nvSpPr>
        <p:spPr>
          <a:xfrm>
            <a:off x="3663176" y="0"/>
            <a:ext cx="5486400" cy="1077218"/>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PARTNER DEVELOPMENT</a:t>
            </a:r>
          </a:p>
        </p:txBody>
      </p:sp>
      <p:pic>
        <p:nvPicPr>
          <p:cNvPr id="2" name="Picture 1"/>
          <p:cNvPicPr>
            <a:picLocks noChangeAspect="1"/>
          </p:cNvPicPr>
          <p:nvPr/>
        </p:nvPicPr>
        <p:blipFill>
          <a:blip r:embed="rId4"/>
          <a:stretch>
            <a:fillRect/>
          </a:stretch>
        </p:blipFill>
        <p:spPr>
          <a:xfrm>
            <a:off x="6934200" y="5715000"/>
            <a:ext cx="1828959" cy="816935"/>
          </a:xfrm>
          <a:prstGeom prst="rect">
            <a:avLst/>
          </a:prstGeom>
        </p:spPr>
      </p:pic>
    </p:spTree>
    <p:extLst>
      <p:ext uri="{BB962C8B-B14F-4D97-AF65-F5344CB8AC3E}">
        <p14:creationId xmlns:p14="http://schemas.microsoft.com/office/powerpoint/2010/main" val="3246559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bridging the g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3239" y="2082862"/>
            <a:ext cx="4671823" cy="31164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63176" y="0"/>
            <a:ext cx="5486400" cy="584775"/>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BRIDGING THE GAP</a:t>
            </a:r>
          </a:p>
        </p:txBody>
      </p:sp>
      <p:pic>
        <p:nvPicPr>
          <p:cNvPr id="2" name="Picture 1"/>
          <p:cNvPicPr>
            <a:picLocks noChangeAspect="1"/>
          </p:cNvPicPr>
          <p:nvPr/>
        </p:nvPicPr>
        <p:blipFill>
          <a:blip r:embed="rId4"/>
          <a:stretch>
            <a:fillRect/>
          </a:stretch>
        </p:blipFill>
        <p:spPr>
          <a:xfrm>
            <a:off x="6965062" y="5791200"/>
            <a:ext cx="1828959" cy="816935"/>
          </a:xfrm>
          <a:prstGeom prst="rect">
            <a:avLst/>
          </a:prstGeom>
        </p:spPr>
      </p:pic>
    </p:spTree>
    <p:extLst>
      <p:ext uri="{BB962C8B-B14F-4D97-AF65-F5344CB8AC3E}">
        <p14:creationId xmlns:p14="http://schemas.microsoft.com/office/powerpoint/2010/main" val="26694047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37977"/>
            <a:ext cx="9144000" cy="646331"/>
          </a:xfrm>
          <a:prstGeom prst="rect">
            <a:avLst/>
          </a:prstGeom>
        </p:spPr>
        <p:txBody>
          <a:bodyPr wrap="square">
            <a:spAutoFit/>
          </a:bodyPr>
          <a:lstStyle/>
          <a:p>
            <a:pPr algn="ctr" defTabSz="342900"/>
            <a:r>
              <a:rPr lang="en-US" sz="3600" dirty="0" smtClean="0">
                <a:solidFill>
                  <a:srgbClr val="F79646"/>
                </a:solidFill>
                <a:latin typeface="Arial" panose="020B0604020202020204" pitchFamily="34" charset="0"/>
                <a:cs typeface="Arial" panose="020B0604020202020204" pitchFamily="34" charset="0"/>
              </a:rPr>
              <a:t>Beg</a:t>
            </a:r>
            <a:r>
              <a:rPr lang="en-US" sz="3600" dirty="0">
                <a:solidFill>
                  <a:srgbClr val="F79646"/>
                </a:solidFill>
                <a:latin typeface="Arial" panose="020B0604020202020204" pitchFamily="34" charset="0"/>
                <a:cs typeface="Arial" panose="020B0604020202020204" pitchFamily="34" charset="0"/>
              </a:rPr>
              <a:t>, Place and Pray</a:t>
            </a:r>
            <a:endParaRPr lang="en-US" sz="3600" dirty="0">
              <a:solidFill>
                <a:prstClr val="black"/>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170516" y="2209800"/>
            <a:ext cx="3067589" cy="2330416"/>
          </a:xfrm>
          <a:prstGeom prst="rect">
            <a:avLst/>
          </a:prstGeom>
        </p:spPr>
      </p:pic>
      <p:pic>
        <p:nvPicPr>
          <p:cNvPr id="11" name="Picture 10"/>
          <p:cNvPicPr>
            <a:picLocks noChangeAspect="1"/>
          </p:cNvPicPr>
          <p:nvPr/>
        </p:nvPicPr>
        <p:blipFill>
          <a:blip r:embed="rId4"/>
          <a:stretch>
            <a:fillRect/>
          </a:stretch>
        </p:blipFill>
        <p:spPr>
          <a:xfrm>
            <a:off x="3352167" y="2016142"/>
            <a:ext cx="2500313" cy="2717731"/>
          </a:xfrm>
          <a:prstGeom prst="rect">
            <a:avLst/>
          </a:prstGeom>
        </p:spPr>
      </p:pic>
      <p:pic>
        <p:nvPicPr>
          <p:cNvPr id="12" name="Picture 11"/>
          <p:cNvPicPr>
            <a:picLocks noChangeAspect="1"/>
          </p:cNvPicPr>
          <p:nvPr/>
        </p:nvPicPr>
        <p:blipFill>
          <a:blip r:embed="rId5"/>
          <a:stretch>
            <a:fillRect/>
          </a:stretch>
        </p:blipFill>
        <p:spPr>
          <a:xfrm>
            <a:off x="5966543" y="2266339"/>
            <a:ext cx="3031836" cy="2273877"/>
          </a:xfrm>
          <a:prstGeom prst="rect">
            <a:avLst/>
          </a:prstGeom>
        </p:spPr>
      </p:pic>
      <p:sp>
        <p:nvSpPr>
          <p:cNvPr id="6" name="TextBox 5"/>
          <p:cNvSpPr txBox="1"/>
          <p:nvPr/>
        </p:nvSpPr>
        <p:spPr>
          <a:xfrm>
            <a:off x="3663176" y="0"/>
            <a:ext cx="5486400" cy="584775"/>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BRIDGING THE GAP</a:t>
            </a:r>
          </a:p>
        </p:txBody>
      </p:sp>
      <p:pic>
        <p:nvPicPr>
          <p:cNvPr id="2" name="Picture 1"/>
          <p:cNvPicPr>
            <a:picLocks noChangeAspect="1"/>
          </p:cNvPicPr>
          <p:nvPr/>
        </p:nvPicPr>
        <p:blipFill>
          <a:blip r:embed="rId6"/>
          <a:stretch>
            <a:fillRect/>
          </a:stretch>
        </p:blipFill>
        <p:spPr>
          <a:xfrm>
            <a:off x="7010400" y="5791200"/>
            <a:ext cx="1828959" cy="816935"/>
          </a:xfrm>
          <a:prstGeom prst="rect">
            <a:avLst/>
          </a:prstGeom>
        </p:spPr>
      </p:pic>
    </p:spTree>
    <p:extLst>
      <p:ext uri="{BB962C8B-B14F-4D97-AF65-F5344CB8AC3E}">
        <p14:creationId xmlns:p14="http://schemas.microsoft.com/office/powerpoint/2010/main" val="18653318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3148" y="1385548"/>
            <a:ext cx="6629400" cy="646331"/>
          </a:xfrm>
          <a:prstGeom prst="rect">
            <a:avLst/>
          </a:prstGeom>
        </p:spPr>
        <p:txBody>
          <a:bodyPr wrap="square">
            <a:spAutoFit/>
          </a:bodyPr>
          <a:lstStyle/>
          <a:p>
            <a:pPr algn="ctr" defTabSz="342900"/>
            <a:r>
              <a:rPr lang="en-US" sz="3600" dirty="0" smtClean="0">
                <a:solidFill>
                  <a:srgbClr val="F79646"/>
                </a:solidFill>
                <a:latin typeface="Arial" panose="020B0604020202020204" pitchFamily="34" charset="0"/>
                <a:ea typeface="ＭＳ Ｐゴシック" charset="0"/>
                <a:cs typeface="Arial" panose="020B0604020202020204" pitchFamily="34" charset="0"/>
              </a:rPr>
              <a:t>Education</a:t>
            </a:r>
            <a:r>
              <a:rPr lang="en-US" sz="3600" dirty="0" smtClean="0">
                <a:solidFill>
                  <a:srgbClr val="F79646"/>
                </a:solidFill>
                <a:latin typeface="Berlin Sans FB" panose="020E0602020502020306" pitchFamily="34" charset="0"/>
                <a:ea typeface="ＭＳ Ｐゴシック" charset="0"/>
              </a:rPr>
              <a:t> </a:t>
            </a:r>
            <a:endParaRPr lang="en-US" sz="3600" dirty="0">
              <a:solidFill>
                <a:srgbClr val="F79646"/>
              </a:solidFill>
              <a:latin typeface="Berlin Sans FB" panose="020E0602020502020306" pitchFamily="34" charset="0"/>
            </a:endParaRPr>
          </a:p>
        </p:txBody>
      </p:sp>
      <p:sp>
        <p:nvSpPr>
          <p:cNvPr id="5" name="Rectangle 4"/>
          <p:cNvSpPr/>
          <p:nvPr/>
        </p:nvSpPr>
        <p:spPr>
          <a:xfrm>
            <a:off x="685800" y="2133600"/>
            <a:ext cx="5029200" cy="461665"/>
          </a:xfrm>
          <a:prstGeom prst="rect">
            <a:avLst/>
          </a:prstGeom>
        </p:spPr>
        <p:txBody>
          <a:bodyPr wrap="square">
            <a:spAutoFit/>
          </a:bodyPr>
          <a:lstStyle/>
          <a:p>
            <a:pPr defTabSz="342900"/>
            <a:r>
              <a:rPr lang="en-US" sz="2400" dirty="0">
                <a:solidFill>
                  <a:srgbClr val="002060"/>
                </a:solidFill>
                <a:latin typeface="Arial" panose="020B0604020202020204" pitchFamily="34" charset="0"/>
                <a:cs typeface="Arial" panose="020B0604020202020204" pitchFamily="34" charset="0"/>
              </a:rPr>
              <a:t>Job Description vs. Day in the Life</a:t>
            </a:r>
          </a:p>
        </p:txBody>
      </p:sp>
      <p:pic>
        <p:nvPicPr>
          <p:cNvPr id="4" name="Picture 3"/>
          <p:cNvPicPr>
            <a:picLocks noChangeAspect="1"/>
          </p:cNvPicPr>
          <p:nvPr/>
        </p:nvPicPr>
        <p:blipFill rotWithShape="1">
          <a:blip r:embed="rId3"/>
          <a:srcRect l="13393" t="17460" r="12501" b="7935"/>
          <a:stretch/>
        </p:blipFill>
        <p:spPr>
          <a:xfrm>
            <a:off x="4572000" y="2830343"/>
            <a:ext cx="4171950" cy="2362430"/>
          </a:xfrm>
          <a:prstGeom prst="rect">
            <a:avLst/>
          </a:prstGeom>
        </p:spPr>
      </p:pic>
      <p:sp>
        <p:nvSpPr>
          <p:cNvPr id="13" name="Rectangle 12"/>
          <p:cNvSpPr/>
          <p:nvPr/>
        </p:nvSpPr>
        <p:spPr>
          <a:xfrm>
            <a:off x="1543740" y="2743315"/>
            <a:ext cx="3169741" cy="461665"/>
          </a:xfrm>
          <a:prstGeom prst="rect">
            <a:avLst/>
          </a:prstGeom>
        </p:spPr>
        <p:txBody>
          <a:bodyPr wrap="square">
            <a:spAutoFit/>
          </a:bodyPr>
          <a:lstStyle/>
          <a:p>
            <a:pPr defTabSz="342900"/>
            <a:r>
              <a:rPr lang="en-US" sz="2400" dirty="0">
                <a:solidFill>
                  <a:srgbClr val="002060"/>
                </a:solidFill>
                <a:latin typeface="Arial" panose="020B0604020202020204" pitchFamily="34" charset="0"/>
                <a:cs typeface="Arial" panose="020B0604020202020204" pitchFamily="34" charset="0"/>
              </a:rPr>
              <a:t>Applicant Lifecycle </a:t>
            </a:r>
          </a:p>
        </p:txBody>
      </p:sp>
      <p:sp>
        <p:nvSpPr>
          <p:cNvPr id="7" name="Rectangle 6"/>
          <p:cNvSpPr/>
          <p:nvPr/>
        </p:nvSpPr>
        <p:spPr>
          <a:xfrm>
            <a:off x="1910427" y="3316936"/>
            <a:ext cx="2209923" cy="461665"/>
          </a:xfrm>
          <a:prstGeom prst="rect">
            <a:avLst/>
          </a:prstGeom>
        </p:spPr>
        <p:txBody>
          <a:bodyPr wrap="square">
            <a:spAutoFit/>
          </a:bodyPr>
          <a:lstStyle/>
          <a:p>
            <a:pPr defTabSz="342900"/>
            <a:r>
              <a:rPr lang="en-US" sz="2400" dirty="0">
                <a:solidFill>
                  <a:srgbClr val="002060"/>
                </a:solidFill>
                <a:latin typeface="Arial" panose="020B0604020202020204" pitchFamily="34" charset="0"/>
                <a:cs typeface="Arial" panose="020B0604020202020204" pitchFamily="34" charset="0"/>
              </a:rPr>
              <a:t>Hiring Needs</a:t>
            </a:r>
          </a:p>
        </p:txBody>
      </p:sp>
      <p:sp>
        <p:nvSpPr>
          <p:cNvPr id="8" name="TextBox 7"/>
          <p:cNvSpPr txBox="1"/>
          <p:nvPr/>
        </p:nvSpPr>
        <p:spPr>
          <a:xfrm>
            <a:off x="3663176" y="0"/>
            <a:ext cx="5486400" cy="584775"/>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BRIDGING THE GAP</a:t>
            </a:r>
          </a:p>
        </p:txBody>
      </p:sp>
      <p:pic>
        <p:nvPicPr>
          <p:cNvPr id="2" name="Picture 1"/>
          <p:cNvPicPr>
            <a:picLocks noChangeAspect="1"/>
          </p:cNvPicPr>
          <p:nvPr/>
        </p:nvPicPr>
        <p:blipFill>
          <a:blip r:embed="rId4"/>
          <a:stretch>
            <a:fillRect/>
          </a:stretch>
        </p:blipFill>
        <p:spPr>
          <a:xfrm>
            <a:off x="7086600" y="5715000"/>
            <a:ext cx="1828959" cy="816935"/>
          </a:xfrm>
          <a:prstGeom prst="rect">
            <a:avLst/>
          </a:prstGeom>
        </p:spPr>
      </p:pic>
    </p:spTree>
    <p:extLst>
      <p:ext uri="{BB962C8B-B14F-4D97-AF65-F5344CB8AC3E}">
        <p14:creationId xmlns:p14="http://schemas.microsoft.com/office/powerpoint/2010/main" val="27241678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4294967295"/>
          </p:nvPr>
        </p:nvSpPr>
        <p:spPr>
          <a:xfrm>
            <a:off x="8480823" y="2057401"/>
            <a:ext cx="663178" cy="3394472"/>
          </a:xfrm>
        </p:spPr>
        <p:txBody>
          <a:bodyPr/>
          <a:lstStyle/>
          <a:p>
            <a:pPr marL="0" indent="0">
              <a:spcBef>
                <a:spcPts val="0"/>
              </a:spcBef>
              <a:buNone/>
            </a:pPr>
            <a:endParaRPr lang="en-US" sz="1500" dirty="0">
              <a:solidFill>
                <a:prstClr val="black"/>
              </a:solidFill>
              <a:latin typeface="Times New Roman" panose="02020603050405020304" pitchFamily="18" charset="0"/>
              <a:ea typeface="Calibri" panose="020F0502020204030204" pitchFamily="34" charset="0"/>
            </a:endParaRPr>
          </a:p>
          <a:p>
            <a:pPr marL="0" indent="0" algn="just">
              <a:buNone/>
            </a:pPr>
            <a:endParaRPr lang="en-US" dirty="0">
              <a:solidFill>
                <a:srgbClr val="25495D"/>
              </a:solidFill>
              <a:latin typeface="Franklin Gothic Book" panose="020B0503020102020204" pitchFamily="34" charset="0"/>
            </a:endParaRPr>
          </a:p>
        </p:txBody>
      </p:sp>
      <p:sp>
        <p:nvSpPr>
          <p:cNvPr id="2" name="Subtitle 1"/>
          <p:cNvSpPr>
            <a:spLocks noGrp="1"/>
          </p:cNvSpPr>
          <p:nvPr>
            <p:ph sz="half" idx="4294967295"/>
          </p:nvPr>
        </p:nvSpPr>
        <p:spPr>
          <a:xfrm>
            <a:off x="639039" y="466681"/>
            <a:ext cx="5105280" cy="3952919"/>
          </a:xfrm>
        </p:spPr>
        <p:txBody>
          <a:bodyPr>
            <a:normAutofit/>
          </a:bodyPr>
          <a:lstStyle/>
          <a:p>
            <a:pPr marL="0" indent="0">
              <a:buNone/>
            </a:pPr>
            <a:r>
              <a:rPr lang="en-US" sz="2400" dirty="0">
                <a:solidFill>
                  <a:schemeClr val="accent1">
                    <a:lumMod val="50000"/>
                  </a:schemeClr>
                </a:solidFill>
                <a:latin typeface="Arial" panose="020B0604020202020204" pitchFamily="34" charset="0"/>
                <a:cs typeface="Arial" panose="020B0604020202020204" pitchFamily="34" charset="0"/>
              </a:rPr>
              <a:t>Team of consultants working </a:t>
            </a:r>
          </a:p>
          <a:p>
            <a:pPr marL="0" indent="0">
              <a:buNone/>
            </a:pPr>
            <a:r>
              <a:rPr lang="en-US" sz="2400" dirty="0">
                <a:solidFill>
                  <a:schemeClr val="accent1">
                    <a:lumMod val="50000"/>
                  </a:schemeClr>
                </a:solidFill>
                <a:latin typeface="Arial" panose="020B0604020202020204" pitchFamily="34" charset="0"/>
                <a:cs typeface="Arial" panose="020B0604020202020204" pitchFamily="34" charset="0"/>
              </a:rPr>
              <a:t>with leading corporations globally</a:t>
            </a:r>
          </a:p>
          <a:p>
            <a:r>
              <a:rPr lang="en-US" sz="2400" dirty="0">
                <a:solidFill>
                  <a:schemeClr val="accent1">
                    <a:lumMod val="50000"/>
                  </a:schemeClr>
                </a:solidFill>
                <a:latin typeface="Arial" panose="020B0604020202020204" pitchFamily="34" charset="0"/>
                <a:cs typeface="Arial" panose="020B0604020202020204" pitchFamily="34" charset="0"/>
              </a:rPr>
              <a:t>Pepsi</a:t>
            </a:r>
          </a:p>
          <a:p>
            <a:r>
              <a:rPr lang="en-US" sz="2400" dirty="0">
                <a:solidFill>
                  <a:schemeClr val="accent1">
                    <a:lumMod val="50000"/>
                  </a:schemeClr>
                </a:solidFill>
                <a:latin typeface="Arial" panose="020B0604020202020204" pitchFamily="34" charset="0"/>
                <a:cs typeface="Arial" panose="020B0604020202020204" pitchFamily="34" charset="0"/>
              </a:rPr>
              <a:t>Staples</a:t>
            </a:r>
          </a:p>
          <a:p>
            <a:r>
              <a:rPr lang="en-US" sz="2400" dirty="0">
                <a:solidFill>
                  <a:schemeClr val="accent1">
                    <a:lumMod val="50000"/>
                  </a:schemeClr>
                </a:solidFill>
                <a:latin typeface="Arial" panose="020B0604020202020204" pitchFamily="34" charset="0"/>
                <a:cs typeface="Arial" panose="020B0604020202020204" pitchFamily="34" charset="0"/>
              </a:rPr>
              <a:t>Synchrony Financial</a:t>
            </a:r>
          </a:p>
          <a:p>
            <a:r>
              <a:rPr lang="en-US" sz="2400" dirty="0">
                <a:solidFill>
                  <a:schemeClr val="accent1">
                    <a:lumMod val="50000"/>
                  </a:schemeClr>
                </a:solidFill>
                <a:latin typeface="Arial" panose="020B0604020202020204" pitchFamily="34" charset="0"/>
                <a:cs typeface="Arial" panose="020B0604020202020204" pitchFamily="34" charset="0"/>
              </a:rPr>
              <a:t>Aramark</a:t>
            </a:r>
          </a:p>
          <a:p>
            <a:r>
              <a:rPr lang="en-US" sz="2400" dirty="0">
                <a:solidFill>
                  <a:schemeClr val="accent1">
                    <a:lumMod val="50000"/>
                  </a:schemeClr>
                </a:solidFill>
                <a:latin typeface="Arial" panose="020B0604020202020204" pitchFamily="34" charset="0"/>
                <a:cs typeface="Arial" panose="020B0604020202020204" pitchFamily="34" charset="0"/>
              </a:rPr>
              <a:t>Aon</a:t>
            </a:r>
          </a:p>
          <a:p>
            <a:r>
              <a:rPr lang="en-US" sz="2400" dirty="0">
                <a:solidFill>
                  <a:schemeClr val="accent1">
                    <a:lumMod val="50000"/>
                  </a:schemeClr>
                </a:solidFill>
                <a:latin typeface="Arial" panose="020B0604020202020204" pitchFamily="34" charset="0"/>
                <a:cs typeface="Arial" panose="020B0604020202020204" pitchFamily="34" charset="0"/>
              </a:rPr>
              <a:t>…and more. </a:t>
            </a:r>
          </a:p>
          <a:p>
            <a:pPr marL="0" indent="0" algn="just">
              <a:buNone/>
            </a:pPr>
            <a:endParaRPr lang="en-US" sz="1800" b="1" dirty="0">
              <a:solidFill>
                <a:schemeClr val="accent1">
                  <a:lumMod val="50000"/>
                </a:schemeClr>
              </a:solidFill>
              <a:latin typeface="Franklin Gothic Medium" panose="020B0603020102020204" pitchFamily="34" charset="0"/>
            </a:endParaRPr>
          </a:p>
        </p:txBody>
      </p:sp>
      <p:pic>
        <p:nvPicPr>
          <p:cNvPr id="8" name="Picture 7"/>
          <p:cNvPicPr>
            <a:picLocks noChangeAspect="1"/>
          </p:cNvPicPr>
          <p:nvPr/>
        </p:nvPicPr>
        <p:blipFill>
          <a:blip r:embed="rId2"/>
          <a:stretch>
            <a:fillRect/>
          </a:stretch>
        </p:blipFill>
        <p:spPr>
          <a:xfrm>
            <a:off x="1166753" y="3962400"/>
            <a:ext cx="4601319" cy="2669707"/>
          </a:xfrm>
          <a:prstGeom prst="rect">
            <a:avLst/>
          </a:prstGeom>
        </p:spPr>
      </p:pic>
      <p:sp>
        <p:nvSpPr>
          <p:cNvPr id="11" name="Rectangle 10"/>
          <p:cNvSpPr/>
          <p:nvPr/>
        </p:nvSpPr>
        <p:spPr>
          <a:xfrm>
            <a:off x="5996167" y="1447800"/>
            <a:ext cx="3100328" cy="4475071"/>
          </a:xfrm>
          <a:prstGeom prst="rect">
            <a:avLst/>
          </a:prstGeom>
        </p:spPr>
        <p:txBody>
          <a:bodyPr wrap="square">
            <a:spAutoFit/>
          </a:bodyPr>
          <a:lstStyle/>
          <a:p>
            <a:pPr marL="342900" lvl="1" defTabSz="257168">
              <a:lnSpc>
                <a:spcPts val="1406"/>
              </a:lnSpc>
              <a:spcBef>
                <a:spcPts val="0"/>
              </a:spcBef>
              <a:spcAft>
                <a:spcPts val="338"/>
              </a:spcAft>
              <a:buClr>
                <a:srgbClr val="F79646"/>
              </a:buClr>
              <a:buSzPct val="90000"/>
              <a:defRPr/>
            </a:pPr>
            <a:r>
              <a:rPr lang="en-US" sz="2400" dirty="0">
                <a:solidFill>
                  <a:srgbClr val="343D52"/>
                </a:solidFill>
                <a:latin typeface="Arial" panose="020B0604020202020204" pitchFamily="34" charset="0"/>
                <a:ea typeface="ＭＳ Ｐゴシック" charset="0"/>
                <a:cs typeface="Arial" panose="020B0604020202020204" pitchFamily="34" charset="0"/>
              </a:rPr>
              <a:t>Focus on</a:t>
            </a:r>
          </a:p>
          <a:p>
            <a:pPr marL="557213" lvl="1" indent="-214313" defTabSz="342900">
              <a:spcBef>
                <a:spcPct val="20000"/>
              </a:spcBef>
              <a:buFont typeface="Arial" panose="020B0604020202020204" pitchFamily="34" charset="0"/>
              <a:buChar char="•"/>
              <a:defRPr/>
            </a:pPr>
            <a:r>
              <a:rPr lang="en-US" sz="2400" dirty="0">
                <a:solidFill>
                  <a:srgbClr val="4F81BD">
                    <a:lumMod val="50000"/>
                  </a:srgbClr>
                </a:solidFill>
                <a:latin typeface="Arial" panose="020B0604020202020204" pitchFamily="34" charset="0"/>
                <a:cs typeface="Arial" panose="020B0604020202020204" pitchFamily="34" charset="0"/>
              </a:rPr>
              <a:t>Strategy Development</a:t>
            </a:r>
          </a:p>
          <a:p>
            <a:pPr marL="557213" lvl="1" indent="-214313" defTabSz="342900">
              <a:spcBef>
                <a:spcPct val="20000"/>
              </a:spcBef>
              <a:buFont typeface="Arial" panose="020B0604020202020204" pitchFamily="34" charset="0"/>
              <a:buChar char="•"/>
              <a:defRPr/>
            </a:pPr>
            <a:r>
              <a:rPr lang="en-US" sz="2400" dirty="0">
                <a:solidFill>
                  <a:srgbClr val="4F81BD">
                    <a:lumMod val="50000"/>
                  </a:srgbClr>
                </a:solidFill>
                <a:latin typeface="Arial" panose="020B0604020202020204" pitchFamily="34" charset="0"/>
                <a:cs typeface="Arial" panose="020B0604020202020204" pitchFamily="34" charset="0"/>
              </a:rPr>
              <a:t>Partnership Development</a:t>
            </a:r>
          </a:p>
          <a:p>
            <a:pPr marL="557213" lvl="1" indent="-214313" defTabSz="342900">
              <a:spcBef>
                <a:spcPct val="20000"/>
              </a:spcBef>
              <a:buFont typeface="Arial" panose="020B0604020202020204" pitchFamily="34" charset="0"/>
              <a:buChar char="•"/>
              <a:defRPr/>
            </a:pPr>
            <a:r>
              <a:rPr lang="en-US" sz="2400" dirty="0">
                <a:solidFill>
                  <a:srgbClr val="4F81BD">
                    <a:lumMod val="50000"/>
                  </a:srgbClr>
                </a:solidFill>
                <a:latin typeface="Arial" panose="020B0604020202020204" pitchFamily="34" charset="0"/>
                <a:cs typeface="Arial" panose="020B0604020202020204" pitchFamily="34" charset="0"/>
              </a:rPr>
              <a:t>Recruitment</a:t>
            </a:r>
          </a:p>
          <a:p>
            <a:pPr marL="557213" lvl="1" indent="-214313" defTabSz="342900">
              <a:spcBef>
                <a:spcPct val="20000"/>
              </a:spcBef>
              <a:buFont typeface="Arial" panose="020B0604020202020204" pitchFamily="34" charset="0"/>
              <a:buChar char="•"/>
              <a:defRPr/>
            </a:pPr>
            <a:r>
              <a:rPr lang="en-US" sz="2400" dirty="0">
                <a:solidFill>
                  <a:srgbClr val="4F81BD">
                    <a:lumMod val="50000"/>
                  </a:srgbClr>
                </a:solidFill>
                <a:latin typeface="Arial" panose="020B0604020202020204" pitchFamily="34" charset="0"/>
                <a:cs typeface="Arial" panose="020B0604020202020204" pitchFamily="34" charset="0"/>
              </a:rPr>
              <a:t>Training</a:t>
            </a:r>
          </a:p>
          <a:p>
            <a:pPr marL="557213" lvl="1" indent="-214313" defTabSz="342900">
              <a:spcBef>
                <a:spcPct val="20000"/>
              </a:spcBef>
              <a:buFont typeface="Arial" panose="020B0604020202020204" pitchFamily="34" charset="0"/>
              <a:buChar char="•"/>
              <a:defRPr/>
            </a:pPr>
            <a:r>
              <a:rPr lang="en-US" sz="2400" dirty="0">
                <a:solidFill>
                  <a:srgbClr val="4F81BD">
                    <a:lumMod val="50000"/>
                  </a:srgbClr>
                </a:solidFill>
                <a:latin typeface="Arial" panose="020B0604020202020204" pitchFamily="34" charset="0"/>
                <a:cs typeface="Arial" panose="020B0604020202020204" pitchFamily="34" charset="0"/>
              </a:rPr>
              <a:t>Compliance</a:t>
            </a:r>
          </a:p>
          <a:p>
            <a:pPr marL="557213" lvl="1" indent="-214313" defTabSz="342900">
              <a:spcBef>
                <a:spcPct val="20000"/>
              </a:spcBef>
              <a:buFont typeface="Arial" panose="020B0604020202020204" pitchFamily="34" charset="0"/>
              <a:buChar char="•"/>
              <a:defRPr/>
            </a:pPr>
            <a:r>
              <a:rPr lang="en-US" sz="2400" dirty="0">
                <a:solidFill>
                  <a:srgbClr val="4F81BD">
                    <a:lumMod val="50000"/>
                  </a:srgbClr>
                </a:solidFill>
                <a:latin typeface="Arial" panose="020B0604020202020204" pitchFamily="34" charset="0"/>
                <a:cs typeface="Arial" panose="020B0604020202020204" pitchFamily="34" charset="0"/>
              </a:rPr>
              <a:t>Human Resources</a:t>
            </a:r>
          </a:p>
          <a:p>
            <a:pPr marL="342900" lvl="1" defTabSz="257168">
              <a:lnSpc>
                <a:spcPts val="1406"/>
              </a:lnSpc>
              <a:spcBef>
                <a:spcPts val="0"/>
              </a:spcBef>
              <a:spcAft>
                <a:spcPts val="338"/>
              </a:spcAft>
              <a:buClr>
                <a:srgbClr val="F79646"/>
              </a:buClr>
              <a:buSzPct val="90000"/>
              <a:defRPr/>
            </a:pPr>
            <a:endParaRPr lang="en-US" sz="1500" dirty="0">
              <a:solidFill>
                <a:srgbClr val="4F81BD">
                  <a:lumMod val="50000"/>
                </a:srgbClr>
              </a:solidFill>
              <a:latin typeface="Calibri"/>
              <a:ea typeface="ＭＳ Ｐゴシック" charset="0"/>
              <a:cs typeface="Arial" panose="020B0604020202020204" pitchFamily="34" charset="0"/>
            </a:endParaRPr>
          </a:p>
          <a:p>
            <a:pPr marL="342900" lvl="1" defTabSz="257168">
              <a:lnSpc>
                <a:spcPts val="1406"/>
              </a:lnSpc>
              <a:spcBef>
                <a:spcPts val="0"/>
              </a:spcBef>
              <a:spcAft>
                <a:spcPts val="338"/>
              </a:spcAft>
              <a:buClr>
                <a:srgbClr val="F79646"/>
              </a:buClr>
              <a:buSzPct val="90000"/>
              <a:defRPr/>
            </a:pPr>
            <a:endParaRPr lang="en-US" sz="1500" dirty="0">
              <a:solidFill>
                <a:srgbClr val="343D52"/>
              </a:solidFill>
              <a:latin typeface="Calibri"/>
              <a:ea typeface="ＭＳ Ｐゴシック" charset="0"/>
              <a:cs typeface="Arial" panose="020B0604020202020204" pitchFamily="34" charset="0"/>
            </a:endParaRPr>
          </a:p>
        </p:txBody>
      </p:sp>
      <p:sp>
        <p:nvSpPr>
          <p:cNvPr id="9" name="object 3"/>
          <p:cNvSpPr txBox="1">
            <a:spLocks/>
          </p:cNvSpPr>
          <p:nvPr/>
        </p:nvSpPr>
        <p:spPr>
          <a:xfrm>
            <a:off x="76200" y="177178"/>
            <a:ext cx="10439400" cy="984885"/>
          </a:xfrm>
          <a:prstGeom prst="rect">
            <a:avLst/>
          </a:prstGeom>
        </p:spPr>
        <p:txBody>
          <a:bodyPr vert="horz" wrap="square" lIns="0" tIns="0" rIns="0" bIns="0" rtlCol="0">
            <a:spAutoFit/>
          </a:bodyPr>
          <a:lstStyle>
            <a:lvl1pPr>
              <a:defRPr sz="4000" b="1" i="0">
                <a:solidFill>
                  <a:srgbClr val="17375E"/>
                </a:solidFill>
                <a:latin typeface="Arial Black"/>
                <a:ea typeface="+mj-ea"/>
                <a:cs typeface="Arial Black"/>
              </a:defRPr>
            </a:lvl1pPr>
          </a:lstStyle>
          <a:p>
            <a:pPr marL="6172200" marR="0" lvl="0" indent="0" defTabSz="914400" rtl="0" eaLnBrk="1" fontAlgn="auto" latinLnBrk="0" hangingPunct="1">
              <a:lnSpc>
                <a:spcPct val="100000"/>
              </a:lnSpc>
              <a:spcBef>
                <a:spcPts val="0"/>
              </a:spcBef>
              <a:spcAft>
                <a:spcPts val="0"/>
              </a:spcAft>
              <a:buClrTx/>
              <a:buSzTx/>
              <a:buFontTx/>
              <a:buNone/>
              <a:tabLst/>
              <a:defRPr/>
            </a:pPr>
            <a:r>
              <a:rPr lang="en-US" sz="3200" kern="0" spc="-35" dirty="0" smtClean="0"/>
              <a:t>DISABILITY SOLUTIONS</a:t>
            </a:r>
            <a:endParaRPr kumimoji="0" lang="en-US" sz="3200" b="1" i="0" u="none" strike="noStrike" kern="0" cap="none" spc="0" normalizeH="0" baseline="0" noProof="0" dirty="0">
              <a:ln>
                <a:noFill/>
              </a:ln>
              <a:solidFill>
                <a:srgbClr val="17375E"/>
              </a:solidFill>
              <a:effectLst/>
              <a:uLnTx/>
              <a:uFillTx/>
            </a:endParaRPr>
          </a:p>
        </p:txBody>
      </p:sp>
      <p:pic>
        <p:nvPicPr>
          <p:cNvPr id="3" name="Picture 2"/>
          <p:cNvPicPr>
            <a:picLocks noChangeAspect="1"/>
          </p:cNvPicPr>
          <p:nvPr/>
        </p:nvPicPr>
        <p:blipFill>
          <a:blip r:embed="rId3"/>
          <a:stretch>
            <a:fillRect/>
          </a:stretch>
        </p:blipFill>
        <p:spPr>
          <a:xfrm>
            <a:off x="6781800" y="5749903"/>
            <a:ext cx="1828959" cy="816935"/>
          </a:xfrm>
          <a:prstGeom prst="rect">
            <a:avLst/>
          </a:prstGeom>
        </p:spPr>
      </p:pic>
    </p:spTree>
    <p:extLst>
      <p:ext uri="{BB962C8B-B14F-4D97-AF65-F5344CB8AC3E}">
        <p14:creationId xmlns:p14="http://schemas.microsoft.com/office/powerpoint/2010/main" val="40347388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57400" y="1752600"/>
            <a:ext cx="5315498" cy="3720849"/>
          </a:xfrm>
          <a:prstGeom prst="rect">
            <a:avLst/>
          </a:prstGeom>
        </p:spPr>
      </p:pic>
      <p:sp>
        <p:nvSpPr>
          <p:cNvPr id="4" name="TextBox 3"/>
          <p:cNvSpPr txBox="1"/>
          <p:nvPr/>
        </p:nvSpPr>
        <p:spPr>
          <a:xfrm>
            <a:off x="3663176" y="0"/>
            <a:ext cx="5486400" cy="1077218"/>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INCREASING THE </a:t>
            </a:r>
          </a:p>
          <a:p>
            <a:pPr algn="r"/>
            <a:r>
              <a:rPr lang="en-US" sz="3200" dirty="0" smtClean="0">
                <a:solidFill>
                  <a:schemeClr val="tx2">
                    <a:lumMod val="75000"/>
                  </a:schemeClr>
                </a:solidFill>
                <a:latin typeface="Arial Black"/>
                <a:cs typeface="Arial Black"/>
              </a:rPr>
              <a:t>PIPELINE</a:t>
            </a:r>
          </a:p>
        </p:txBody>
      </p:sp>
      <p:pic>
        <p:nvPicPr>
          <p:cNvPr id="3" name="Picture 2"/>
          <p:cNvPicPr>
            <a:picLocks noChangeAspect="1"/>
          </p:cNvPicPr>
          <p:nvPr/>
        </p:nvPicPr>
        <p:blipFill>
          <a:blip r:embed="rId4"/>
          <a:stretch>
            <a:fillRect/>
          </a:stretch>
        </p:blipFill>
        <p:spPr>
          <a:xfrm>
            <a:off x="7010400" y="5791200"/>
            <a:ext cx="1828959" cy="816935"/>
          </a:xfrm>
          <a:prstGeom prst="rect">
            <a:avLst/>
          </a:prstGeom>
        </p:spPr>
      </p:pic>
    </p:spTree>
    <p:extLst>
      <p:ext uri="{BB962C8B-B14F-4D97-AF65-F5344CB8AC3E}">
        <p14:creationId xmlns:p14="http://schemas.microsoft.com/office/powerpoint/2010/main" val="33371461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4294967295"/>
          </p:nvPr>
        </p:nvSpPr>
        <p:spPr>
          <a:xfrm>
            <a:off x="13855" y="1138940"/>
            <a:ext cx="9144000" cy="1267422"/>
          </a:xfrm>
        </p:spPr>
        <p:txBody>
          <a:bodyPr>
            <a:normAutofit/>
          </a:bodyPr>
          <a:lstStyle/>
          <a:p>
            <a:pPr lvl="0" algn="ctr">
              <a:spcBef>
                <a:spcPct val="20000"/>
              </a:spcBef>
            </a:pPr>
            <a:r>
              <a:rPr lang="en-US" sz="3600" dirty="0" smtClean="0">
                <a:solidFill>
                  <a:srgbClr val="F79646"/>
                </a:solidFill>
                <a:latin typeface="Arial" panose="020B0604020202020204" pitchFamily="34" charset="0"/>
                <a:cs typeface="Arial" panose="020B0604020202020204" pitchFamily="34" charset="0"/>
              </a:rPr>
              <a:t>Training </a:t>
            </a:r>
            <a:r>
              <a:rPr lang="en-US" sz="3600" dirty="0">
                <a:solidFill>
                  <a:srgbClr val="F79646"/>
                </a:solidFill>
                <a:latin typeface="Arial" panose="020B0604020202020204" pitchFamily="34" charset="0"/>
                <a:cs typeface="Arial" panose="020B0604020202020204" pitchFamily="34" charset="0"/>
              </a:rPr>
              <a:t>and Recruiting Programs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859183"/>
            <a:ext cx="3726807" cy="26531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4900" y="2863158"/>
            <a:ext cx="3532192" cy="2649144"/>
          </a:xfrm>
          <a:prstGeom prst="rect">
            <a:avLst/>
          </a:prstGeom>
        </p:spPr>
      </p:pic>
      <p:sp>
        <p:nvSpPr>
          <p:cNvPr id="6" name="TextBox 5"/>
          <p:cNvSpPr txBox="1"/>
          <p:nvPr/>
        </p:nvSpPr>
        <p:spPr>
          <a:xfrm>
            <a:off x="3581400" y="61722"/>
            <a:ext cx="5486400" cy="1077218"/>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INCREASING THE </a:t>
            </a:r>
          </a:p>
          <a:p>
            <a:pPr algn="r"/>
            <a:r>
              <a:rPr lang="en-US" sz="3200" dirty="0" smtClean="0">
                <a:solidFill>
                  <a:schemeClr val="tx2">
                    <a:lumMod val="75000"/>
                  </a:schemeClr>
                </a:solidFill>
                <a:latin typeface="Arial Black"/>
                <a:cs typeface="Arial Black"/>
              </a:rPr>
              <a:t>PIPELINE</a:t>
            </a:r>
          </a:p>
        </p:txBody>
      </p:sp>
      <p:pic>
        <p:nvPicPr>
          <p:cNvPr id="2" name="Picture 1"/>
          <p:cNvPicPr>
            <a:picLocks noChangeAspect="1"/>
          </p:cNvPicPr>
          <p:nvPr/>
        </p:nvPicPr>
        <p:blipFill>
          <a:blip r:embed="rId5"/>
          <a:stretch>
            <a:fillRect/>
          </a:stretch>
        </p:blipFill>
        <p:spPr>
          <a:xfrm>
            <a:off x="7086600" y="5791200"/>
            <a:ext cx="1828959" cy="816935"/>
          </a:xfrm>
          <a:prstGeom prst="rect">
            <a:avLst/>
          </a:prstGeom>
        </p:spPr>
      </p:pic>
    </p:spTree>
    <p:extLst>
      <p:ext uri="{BB962C8B-B14F-4D97-AF65-F5344CB8AC3E}">
        <p14:creationId xmlns:p14="http://schemas.microsoft.com/office/powerpoint/2010/main" val="3145833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4294967295"/>
          </p:nvPr>
        </p:nvSpPr>
        <p:spPr>
          <a:xfrm>
            <a:off x="0" y="857250"/>
            <a:ext cx="9144000" cy="1400175"/>
          </a:xfrm>
        </p:spPr>
        <p:txBody>
          <a:bodyPr>
            <a:normAutofit/>
          </a:bodyPr>
          <a:lstStyle/>
          <a:p>
            <a:pPr algn="ctr">
              <a:spcBef>
                <a:spcPct val="20000"/>
              </a:spcBef>
            </a:pPr>
            <a:r>
              <a:rPr lang="en-US" sz="3600" dirty="0" smtClean="0">
                <a:solidFill>
                  <a:srgbClr val="F79646"/>
                </a:solidFill>
                <a:latin typeface="Arial" panose="020B0604020202020204" pitchFamily="34" charset="0"/>
                <a:cs typeface="Arial" panose="020B0604020202020204" pitchFamily="34" charset="0"/>
              </a:rPr>
              <a:t>Career Fairs </a:t>
            </a:r>
            <a:r>
              <a:rPr lang="en-US" sz="3600" dirty="0">
                <a:solidFill>
                  <a:srgbClr val="F79646"/>
                </a:solidFill>
                <a:latin typeface="Arial" panose="020B0604020202020204" pitchFamily="34" charset="0"/>
                <a:cs typeface="Arial" panose="020B0604020202020204" pitchFamily="34" charset="0"/>
              </a:rPr>
              <a:t>and Hiring </a:t>
            </a:r>
            <a:r>
              <a:rPr lang="en-US" sz="3600" dirty="0" smtClean="0">
                <a:solidFill>
                  <a:srgbClr val="F79646"/>
                </a:solidFill>
                <a:latin typeface="Arial" panose="020B0604020202020204" pitchFamily="34" charset="0"/>
                <a:cs typeface="Arial" panose="020B0604020202020204" pitchFamily="34" charset="0"/>
              </a:rPr>
              <a:t>Events</a:t>
            </a:r>
            <a:endParaRPr lang="en-US" sz="3600" dirty="0">
              <a:solidFill>
                <a:srgbClr val="25495D"/>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4572000" y="2743200"/>
            <a:ext cx="4038600" cy="302895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7458" y="2729142"/>
            <a:ext cx="4154733" cy="3116050"/>
          </a:xfrm>
          <a:prstGeom prst="rect">
            <a:avLst/>
          </a:prstGeom>
        </p:spPr>
      </p:pic>
      <p:sp>
        <p:nvSpPr>
          <p:cNvPr id="5" name="TextBox 4"/>
          <p:cNvSpPr txBox="1"/>
          <p:nvPr/>
        </p:nvSpPr>
        <p:spPr>
          <a:xfrm>
            <a:off x="3581400" y="61722"/>
            <a:ext cx="5486400" cy="1077218"/>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INCREASING THE </a:t>
            </a:r>
          </a:p>
          <a:p>
            <a:pPr algn="r"/>
            <a:r>
              <a:rPr lang="en-US" sz="3200" dirty="0" smtClean="0">
                <a:solidFill>
                  <a:schemeClr val="tx2">
                    <a:lumMod val="75000"/>
                  </a:schemeClr>
                </a:solidFill>
                <a:latin typeface="Arial Black"/>
                <a:cs typeface="Arial Black"/>
              </a:rPr>
              <a:t>PIPELINE</a:t>
            </a:r>
          </a:p>
        </p:txBody>
      </p:sp>
      <p:pic>
        <p:nvPicPr>
          <p:cNvPr id="3" name="Picture 2"/>
          <p:cNvPicPr>
            <a:picLocks noChangeAspect="1"/>
          </p:cNvPicPr>
          <p:nvPr/>
        </p:nvPicPr>
        <p:blipFill>
          <a:blip r:embed="rId5"/>
          <a:stretch>
            <a:fillRect/>
          </a:stretch>
        </p:blipFill>
        <p:spPr>
          <a:xfrm>
            <a:off x="7010400" y="5849457"/>
            <a:ext cx="1828959" cy="816935"/>
          </a:xfrm>
          <a:prstGeom prst="rect">
            <a:avLst/>
          </a:prstGeom>
        </p:spPr>
      </p:pic>
    </p:spTree>
    <p:extLst>
      <p:ext uri="{BB962C8B-B14F-4D97-AF65-F5344CB8AC3E}">
        <p14:creationId xmlns:p14="http://schemas.microsoft.com/office/powerpoint/2010/main" val="3999895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63176" y="0"/>
            <a:ext cx="5486400" cy="584775"/>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CAREER CENTER</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769441"/>
            <a:ext cx="6286500" cy="3543423"/>
          </a:xfrm>
          <a:prstGeom prst="rect">
            <a:avLst/>
          </a:prstGeom>
          <a:ln>
            <a:noFill/>
          </a:ln>
          <a:effectLst>
            <a:outerShdw blurRad="190500" algn="tl" rotWithShape="0">
              <a:srgbClr val="000000">
                <a:alpha val="70000"/>
              </a:srgbClr>
            </a:outerShdw>
          </a:effectLst>
        </p:spPr>
      </p:pic>
      <p:sp>
        <p:nvSpPr>
          <p:cNvPr id="4" name="TextBox 3"/>
          <p:cNvSpPr txBox="1"/>
          <p:nvPr/>
        </p:nvSpPr>
        <p:spPr>
          <a:xfrm>
            <a:off x="76200" y="4114800"/>
            <a:ext cx="4953000" cy="2677656"/>
          </a:xfrm>
          <a:prstGeom prst="rect">
            <a:avLst/>
          </a:prstGeom>
          <a:noFill/>
        </p:spPr>
        <p:txBody>
          <a:bodyPr wrap="square" rtlCol="0">
            <a:spAutoFit/>
          </a:bodyPr>
          <a:lstStyle/>
          <a:p>
            <a:pPr>
              <a:spcBef>
                <a:spcPts val="0"/>
              </a:spcBef>
            </a:pPr>
            <a:r>
              <a:rPr lang="en-US" sz="2400" b="1" dirty="0" smtClean="0">
                <a:solidFill>
                  <a:srgbClr val="002060"/>
                </a:solidFill>
                <a:latin typeface="Arial" panose="020B0604020202020204" pitchFamily="34" charset="0"/>
                <a:cs typeface="Arial" panose="020B0604020202020204" pitchFamily="34" charset="0"/>
              </a:rPr>
              <a:t>Benefits:</a:t>
            </a:r>
          </a:p>
          <a:p>
            <a:pPr marL="342900" indent="-342900">
              <a:spcBef>
                <a:spcPts val="0"/>
              </a:spcBef>
              <a:buFont typeface="Wingdings" panose="05000000000000000000" pitchFamily="2" charset="2"/>
              <a:buChar char="q"/>
            </a:pPr>
            <a:r>
              <a:rPr lang="en-US" sz="2400" dirty="0" smtClean="0">
                <a:solidFill>
                  <a:srgbClr val="002060"/>
                </a:solidFill>
                <a:latin typeface="Arial" panose="020B0604020202020204" pitchFamily="34" charset="0"/>
                <a:cs typeface="Arial" panose="020B0604020202020204" pitchFamily="34" charset="0"/>
              </a:rPr>
              <a:t>Free</a:t>
            </a:r>
          </a:p>
          <a:p>
            <a:pPr marL="342900" indent="-342900">
              <a:spcBef>
                <a:spcPts val="0"/>
              </a:spcBef>
              <a:buFont typeface="Wingdings" panose="05000000000000000000" pitchFamily="2" charset="2"/>
              <a:buChar char="q"/>
            </a:pPr>
            <a:r>
              <a:rPr lang="en-US" sz="2400" dirty="0" smtClean="0">
                <a:solidFill>
                  <a:srgbClr val="002060"/>
                </a:solidFill>
                <a:latin typeface="Arial" panose="020B0604020202020204" pitchFamily="34" charset="0"/>
                <a:cs typeface="Arial" panose="020B0604020202020204" pitchFamily="34" charset="0"/>
              </a:rPr>
              <a:t>Anonymous</a:t>
            </a:r>
          </a:p>
          <a:p>
            <a:pPr marL="342900" indent="-342900">
              <a:spcBef>
                <a:spcPts val="0"/>
              </a:spcBef>
              <a:buFont typeface="Wingdings" panose="05000000000000000000" pitchFamily="2" charset="2"/>
              <a:buChar char="q"/>
            </a:pPr>
            <a:r>
              <a:rPr lang="en-US" sz="2400" dirty="0" smtClean="0">
                <a:solidFill>
                  <a:srgbClr val="002060"/>
                </a:solidFill>
                <a:latin typeface="Arial" panose="020B0604020202020204" pitchFamily="34" charset="0"/>
                <a:cs typeface="Arial" panose="020B0604020202020204" pitchFamily="34" charset="0"/>
              </a:rPr>
              <a:t>All Levels and Experiences</a:t>
            </a:r>
          </a:p>
          <a:p>
            <a:pPr marL="342900" indent="-342900">
              <a:spcBef>
                <a:spcPts val="0"/>
              </a:spcBef>
              <a:buFont typeface="Wingdings" panose="05000000000000000000" pitchFamily="2" charset="2"/>
              <a:buChar char="q"/>
            </a:pPr>
            <a:r>
              <a:rPr lang="en-US" sz="2400" dirty="0" smtClean="0">
                <a:solidFill>
                  <a:srgbClr val="002060"/>
                </a:solidFill>
                <a:latin typeface="Arial" panose="020B0604020202020204" pitchFamily="34" charset="0"/>
                <a:cs typeface="Arial" panose="020B0604020202020204" pitchFamily="34" charset="0"/>
              </a:rPr>
              <a:t>Job Alerts</a:t>
            </a:r>
          </a:p>
          <a:p>
            <a:pPr marL="342900" indent="-342900">
              <a:spcBef>
                <a:spcPts val="0"/>
              </a:spcBef>
              <a:buFont typeface="Wingdings" panose="05000000000000000000" pitchFamily="2" charset="2"/>
              <a:buChar char="q"/>
            </a:pPr>
            <a:r>
              <a:rPr lang="en-US" sz="2400" dirty="0" smtClean="0">
                <a:solidFill>
                  <a:srgbClr val="002060"/>
                </a:solidFill>
                <a:latin typeface="Arial" panose="020B0604020202020204" pitchFamily="34" charset="0"/>
                <a:cs typeface="Arial" panose="020B0604020202020204" pitchFamily="34" charset="0"/>
              </a:rPr>
              <a:t>Companies that WANT to Hire</a:t>
            </a:r>
          </a:p>
          <a:p>
            <a:pPr marL="342900" indent="-342900">
              <a:spcBef>
                <a:spcPts val="0"/>
              </a:spcBef>
              <a:buFont typeface="Wingdings" panose="05000000000000000000" pitchFamily="2" charset="2"/>
              <a:buChar char="q"/>
            </a:pPr>
            <a:r>
              <a:rPr lang="en-US" sz="2400" dirty="0" smtClean="0">
                <a:solidFill>
                  <a:srgbClr val="002060"/>
                </a:solidFill>
                <a:latin typeface="Arial" panose="020B0604020202020204" pitchFamily="34" charset="0"/>
                <a:cs typeface="Arial" panose="020B0604020202020204" pitchFamily="34" charset="0"/>
              </a:rPr>
              <a:t>More to come…. </a:t>
            </a:r>
          </a:p>
        </p:txBody>
      </p:sp>
      <p:sp>
        <p:nvSpPr>
          <p:cNvPr id="6" name="TextBox 5"/>
          <p:cNvSpPr txBox="1"/>
          <p:nvPr/>
        </p:nvSpPr>
        <p:spPr>
          <a:xfrm>
            <a:off x="6629400" y="4352027"/>
            <a:ext cx="2291576" cy="646331"/>
          </a:xfrm>
          <a:prstGeom prst="rect">
            <a:avLst/>
          </a:prstGeom>
          <a:noFill/>
        </p:spPr>
        <p:txBody>
          <a:bodyPr wrap="square" rtlCol="0">
            <a:spAutoFit/>
          </a:bodyPr>
          <a:lstStyle/>
          <a:p>
            <a:r>
              <a:rPr lang="en-US" dirty="0" smtClean="0">
                <a:solidFill>
                  <a:srgbClr val="002060"/>
                </a:solidFill>
              </a:rPr>
              <a:t>Disability Solutions Career Center </a:t>
            </a:r>
            <a:endParaRPr lang="en-US" dirty="0">
              <a:solidFill>
                <a:srgbClr val="002060"/>
              </a:solidFill>
            </a:endParaRPr>
          </a:p>
        </p:txBody>
      </p:sp>
      <p:pic>
        <p:nvPicPr>
          <p:cNvPr id="5" name="Picture 4"/>
          <p:cNvPicPr>
            <a:picLocks noChangeAspect="1"/>
          </p:cNvPicPr>
          <p:nvPr/>
        </p:nvPicPr>
        <p:blipFill>
          <a:blip r:embed="rId3"/>
          <a:stretch>
            <a:fillRect/>
          </a:stretch>
        </p:blipFill>
        <p:spPr>
          <a:xfrm>
            <a:off x="6972141" y="5715000"/>
            <a:ext cx="1828959" cy="816935"/>
          </a:xfrm>
          <a:prstGeom prst="rect">
            <a:avLst/>
          </a:prstGeom>
        </p:spPr>
      </p:pic>
    </p:spTree>
    <p:extLst>
      <p:ext uri="{BB962C8B-B14F-4D97-AF65-F5344CB8AC3E}">
        <p14:creationId xmlns:p14="http://schemas.microsoft.com/office/powerpoint/2010/main" val="37723153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4294967295"/>
          </p:nvPr>
        </p:nvSpPr>
        <p:spPr>
          <a:xfrm>
            <a:off x="0" y="1025237"/>
            <a:ext cx="9144000" cy="577756"/>
          </a:xfrm>
        </p:spPr>
        <p:txBody>
          <a:bodyPr>
            <a:noAutofit/>
          </a:bodyPr>
          <a:lstStyle/>
          <a:p>
            <a:pPr algn="ctr">
              <a:spcBef>
                <a:spcPct val="20000"/>
              </a:spcBef>
            </a:pPr>
            <a:r>
              <a:rPr lang="en-US" sz="3600" dirty="0" smtClean="0">
                <a:solidFill>
                  <a:srgbClr val="F79646"/>
                </a:solidFill>
                <a:latin typeface="Arial" panose="020B0604020202020204" pitchFamily="34" charset="0"/>
                <a:cs typeface="Arial" panose="020B0604020202020204" pitchFamily="34" charset="0"/>
              </a:rPr>
              <a:t>Tax </a:t>
            </a:r>
            <a:r>
              <a:rPr lang="en-US" sz="3600" dirty="0" smtClean="0">
                <a:solidFill>
                  <a:srgbClr val="F79646"/>
                </a:solidFill>
                <a:latin typeface="Arial" panose="020B0604020202020204" pitchFamily="34" charset="0"/>
                <a:cs typeface="Arial" panose="020B0604020202020204" pitchFamily="34" charset="0"/>
              </a:rPr>
              <a:t>Incentives and Spending </a:t>
            </a:r>
            <a:r>
              <a:rPr lang="en-US" sz="3600" dirty="0" smtClean="0">
                <a:solidFill>
                  <a:srgbClr val="F79646"/>
                </a:solidFill>
                <a:latin typeface="Arial" panose="020B0604020202020204" pitchFamily="34" charset="0"/>
                <a:cs typeface="Arial" panose="020B0604020202020204" pitchFamily="34" charset="0"/>
              </a:rPr>
              <a:t>Power</a:t>
            </a:r>
            <a:endParaRPr lang="en-US" sz="3600" dirty="0">
              <a:solidFill>
                <a:srgbClr val="25495D"/>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934570" y="4114800"/>
            <a:ext cx="2782634" cy="1558275"/>
          </a:xfrm>
          <a:prstGeom prst="rect">
            <a:avLst/>
          </a:prstGeom>
        </p:spPr>
      </p:pic>
      <p:pic>
        <p:nvPicPr>
          <p:cNvPr id="2" name="Picture 1"/>
          <p:cNvPicPr>
            <a:picLocks noChangeAspect="1"/>
          </p:cNvPicPr>
          <p:nvPr/>
        </p:nvPicPr>
        <p:blipFill>
          <a:blip r:embed="rId4"/>
          <a:stretch>
            <a:fillRect/>
          </a:stretch>
        </p:blipFill>
        <p:spPr>
          <a:xfrm>
            <a:off x="1447801" y="1920503"/>
            <a:ext cx="1756172" cy="1954051"/>
          </a:xfrm>
          <a:prstGeom prst="rect">
            <a:avLst/>
          </a:prstGeom>
        </p:spPr>
      </p:pic>
      <p:pic>
        <p:nvPicPr>
          <p:cNvPr id="3" name="Picture 2"/>
          <p:cNvPicPr>
            <a:picLocks noChangeAspect="1"/>
          </p:cNvPicPr>
          <p:nvPr/>
        </p:nvPicPr>
        <p:blipFill>
          <a:blip r:embed="rId5"/>
          <a:stretch>
            <a:fillRect/>
          </a:stretch>
        </p:blipFill>
        <p:spPr>
          <a:xfrm>
            <a:off x="4016173" y="1920503"/>
            <a:ext cx="3795561" cy="3741027"/>
          </a:xfrm>
          <a:prstGeom prst="rect">
            <a:avLst/>
          </a:prstGeom>
        </p:spPr>
      </p:pic>
      <p:sp>
        <p:nvSpPr>
          <p:cNvPr id="6" name="TextBox 5"/>
          <p:cNvSpPr txBox="1"/>
          <p:nvPr/>
        </p:nvSpPr>
        <p:spPr>
          <a:xfrm>
            <a:off x="3581400" y="61722"/>
            <a:ext cx="5486400" cy="584775"/>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ADDITIONAL BENEFITS</a:t>
            </a:r>
          </a:p>
        </p:txBody>
      </p:sp>
      <p:pic>
        <p:nvPicPr>
          <p:cNvPr id="5" name="Picture 4"/>
          <p:cNvPicPr>
            <a:picLocks noChangeAspect="1"/>
          </p:cNvPicPr>
          <p:nvPr/>
        </p:nvPicPr>
        <p:blipFill>
          <a:blip r:embed="rId6"/>
          <a:stretch>
            <a:fillRect/>
          </a:stretch>
        </p:blipFill>
        <p:spPr>
          <a:xfrm>
            <a:off x="6934200" y="5673075"/>
            <a:ext cx="1828959" cy="816935"/>
          </a:xfrm>
          <a:prstGeom prst="rect">
            <a:avLst/>
          </a:prstGeom>
        </p:spPr>
      </p:pic>
    </p:spTree>
    <p:extLst>
      <p:ext uri="{BB962C8B-B14F-4D97-AF65-F5344CB8AC3E}">
        <p14:creationId xmlns:p14="http://schemas.microsoft.com/office/powerpoint/2010/main" val="284888825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71901" y="2177120"/>
            <a:ext cx="4879181" cy="2578996"/>
          </a:xfrm>
          <a:prstGeom prst="rect">
            <a:avLst/>
          </a:prstGeom>
        </p:spPr>
      </p:pic>
      <p:sp>
        <p:nvSpPr>
          <p:cNvPr id="7" name="Content Placeholder 10"/>
          <p:cNvSpPr txBox="1">
            <a:spLocks/>
          </p:cNvSpPr>
          <p:nvPr/>
        </p:nvSpPr>
        <p:spPr>
          <a:xfrm>
            <a:off x="762000" y="2618569"/>
            <a:ext cx="4267200" cy="169609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lnSpc>
                <a:spcPct val="100000"/>
              </a:lnSpc>
              <a:spcBef>
                <a:spcPts val="750"/>
              </a:spcBef>
              <a:spcAft>
                <a:spcPts val="0"/>
              </a:spcAft>
            </a:pPr>
            <a:r>
              <a:rPr lang="en-US" sz="2400" dirty="0">
                <a:solidFill>
                  <a:srgbClr val="002060"/>
                </a:solidFill>
                <a:latin typeface="Arial" panose="020B0604020202020204" pitchFamily="34" charset="0"/>
                <a:cs typeface="Arial" panose="020B0604020202020204" pitchFamily="34" charset="0"/>
              </a:rPr>
              <a:t>Celebrate the wins</a:t>
            </a:r>
          </a:p>
          <a:p>
            <a:pPr marL="171450" indent="-171450" defTabSz="685800" fontAlgn="auto">
              <a:lnSpc>
                <a:spcPct val="100000"/>
              </a:lnSpc>
              <a:spcBef>
                <a:spcPts val="750"/>
              </a:spcBef>
              <a:spcAft>
                <a:spcPts val="0"/>
              </a:spcAft>
            </a:pPr>
            <a:r>
              <a:rPr lang="en-US" sz="2400" dirty="0">
                <a:solidFill>
                  <a:srgbClr val="002060"/>
                </a:solidFill>
                <a:latin typeface="Arial" panose="020B0604020202020204" pitchFamily="34" charset="0"/>
                <a:cs typeface="Arial" panose="020B0604020202020204" pitchFamily="34" charset="0"/>
              </a:rPr>
              <a:t>Learn from mistakes</a:t>
            </a:r>
          </a:p>
          <a:p>
            <a:pPr marL="171450" indent="-171450" defTabSz="685800" fontAlgn="auto">
              <a:lnSpc>
                <a:spcPct val="100000"/>
              </a:lnSpc>
              <a:spcBef>
                <a:spcPts val="750"/>
              </a:spcBef>
              <a:spcAft>
                <a:spcPts val="0"/>
              </a:spcAft>
            </a:pPr>
            <a:r>
              <a:rPr lang="en-US" sz="2400" dirty="0">
                <a:solidFill>
                  <a:srgbClr val="002060"/>
                </a:solidFill>
                <a:latin typeface="Arial" panose="020B0604020202020204" pitchFamily="34" charset="0"/>
                <a:cs typeface="Arial" panose="020B0604020202020204" pitchFamily="34" charset="0"/>
              </a:rPr>
              <a:t>Solutions</a:t>
            </a:r>
          </a:p>
          <a:p>
            <a:pPr marL="0" indent="0" defTabSz="685800" fontAlgn="auto">
              <a:spcBef>
                <a:spcPts val="750"/>
              </a:spcBef>
              <a:spcAft>
                <a:spcPts val="0"/>
              </a:spcAft>
              <a:buNone/>
            </a:pPr>
            <a:endParaRPr lang="en-US" sz="2100" dirty="0">
              <a:solidFill>
                <a:prstClr val="black"/>
              </a:solidFill>
              <a:latin typeface="Calibri" panose="020F0502020204030204"/>
            </a:endParaRPr>
          </a:p>
        </p:txBody>
      </p:sp>
      <p:sp>
        <p:nvSpPr>
          <p:cNvPr id="6" name="TextBox 5"/>
          <p:cNvSpPr txBox="1"/>
          <p:nvPr/>
        </p:nvSpPr>
        <p:spPr>
          <a:xfrm>
            <a:off x="3581400" y="61722"/>
            <a:ext cx="5486400" cy="584775"/>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COMMUNICATION </a:t>
            </a:r>
          </a:p>
        </p:txBody>
      </p:sp>
      <p:pic>
        <p:nvPicPr>
          <p:cNvPr id="2" name="Picture 1"/>
          <p:cNvPicPr>
            <a:picLocks noChangeAspect="1"/>
          </p:cNvPicPr>
          <p:nvPr/>
        </p:nvPicPr>
        <p:blipFill>
          <a:blip r:embed="rId4"/>
          <a:stretch>
            <a:fillRect/>
          </a:stretch>
        </p:blipFill>
        <p:spPr>
          <a:xfrm>
            <a:off x="6822123" y="5638800"/>
            <a:ext cx="1828959" cy="816935"/>
          </a:xfrm>
          <a:prstGeom prst="rect">
            <a:avLst/>
          </a:prstGeom>
        </p:spPr>
      </p:pic>
    </p:spTree>
    <p:extLst>
      <p:ext uri="{BB962C8B-B14F-4D97-AF65-F5344CB8AC3E}">
        <p14:creationId xmlns:p14="http://schemas.microsoft.com/office/powerpoint/2010/main" val="74940109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1295400" y="1752600"/>
            <a:ext cx="6367166" cy="3581400"/>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n-US" sz="2400" dirty="0">
                <a:solidFill>
                  <a:srgbClr val="002060"/>
                </a:solidFill>
                <a:latin typeface="Arial" panose="020B0604020202020204" pitchFamily="34" charset="0"/>
                <a:cs typeface="Arial" panose="020B0604020202020204" pitchFamily="34" charset="0"/>
              </a:rPr>
              <a:t>“We realized when we invested in supporting our struggling new employees early, they were able to be successful and productive later on.”</a:t>
            </a:r>
          </a:p>
          <a:p>
            <a:pPr algn="ctr" defTabSz="342900"/>
            <a:r>
              <a:rPr lang="en-US" sz="2400" dirty="0">
                <a:solidFill>
                  <a:srgbClr val="002060"/>
                </a:solidFill>
                <a:latin typeface="Arial" panose="020B0604020202020204" pitchFamily="34" charset="0"/>
                <a:cs typeface="Arial" panose="020B0604020202020204" pitchFamily="34" charset="0"/>
              </a:rPr>
              <a:t> – Pepsi HR</a:t>
            </a:r>
          </a:p>
          <a:p>
            <a:pPr algn="ctr" defTabSz="342900"/>
            <a:endParaRPr lang="en-US" sz="1350" dirty="0">
              <a:solidFill>
                <a:prstClr val="white"/>
              </a:solidFill>
              <a:latin typeface="Calibri"/>
            </a:endParaRPr>
          </a:p>
        </p:txBody>
      </p:sp>
      <p:sp>
        <p:nvSpPr>
          <p:cNvPr id="4" name="TextBox 3"/>
          <p:cNvSpPr txBox="1"/>
          <p:nvPr/>
        </p:nvSpPr>
        <p:spPr>
          <a:xfrm>
            <a:off x="3581400" y="61722"/>
            <a:ext cx="5486400" cy="584775"/>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TRICK OF RETENTION</a:t>
            </a:r>
          </a:p>
        </p:txBody>
      </p:sp>
      <p:pic>
        <p:nvPicPr>
          <p:cNvPr id="2" name="Picture 1"/>
          <p:cNvPicPr>
            <a:picLocks noChangeAspect="1"/>
          </p:cNvPicPr>
          <p:nvPr/>
        </p:nvPicPr>
        <p:blipFill>
          <a:blip r:embed="rId3"/>
          <a:stretch>
            <a:fillRect/>
          </a:stretch>
        </p:blipFill>
        <p:spPr>
          <a:xfrm>
            <a:off x="6934200" y="5791200"/>
            <a:ext cx="1828959" cy="816935"/>
          </a:xfrm>
          <a:prstGeom prst="rect">
            <a:avLst/>
          </a:prstGeom>
        </p:spPr>
      </p:pic>
    </p:spTree>
    <p:extLst>
      <p:ext uri="{BB962C8B-B14F-4D97-AF65-F5344CB8AC3E}">
        <p14:creationId xmlns:p14="http://schemas.microsoft.com/office/powerpoint/2010/main" val="3187752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4294967295"/>
          </p:nvPr>
        </p:nvSpPr>
        <p:spPr>
          <a:xfrm>
            <a:off x="585489" y="1451476"/>
            <a:ext cx="3743921" cy="400050"/>
          </a:xfrm>
        </p:spPr>
        <p:txBody>
          <a:bodyPr>
            <a:normAutofit fontScale="90000"/>
          </a:bodyPr>
          <a:lstStyle/>
          <a:p>
            <a:pPr lvl="0" algn="ctr">
              <a:spcBef>
                <a:spcPct val="20000"/>
              </a:spcBef>
            </a:pPr>
            <a:r>
              <a:rPr lang="en-US" sz="4050" dirty="0">
                <a:solidFill>
                  <a:srgbClr val="25495D"/>
                </a:solidFill>
                <a:latin typeface="Arial" panose="020B0604020202020204" pitchFamily="34" charset="0"/>
                <a:cs typeface="Arial" panose="020B0604020202020204" pitchFamily="34" charset="0"/>
              </a:rPr>
              <a:t/>
            </a:r>
            <a:br>
              <a:rPr lang="en-US" sz="4050" dirty="0">
                <a:solidFill>
                  <a:srgbClr val="25495D"/>
                </a:solidFill>
                <a:latin typeface="Arial" panose="020B0604020202020204" pitchFamily="34" charset="0"/>
                <a:cs typeface="Arial" panose="020B0604020202020204" pitchFamily="34" charset="0"/>
              </a:rPr>
            </a:br>
            <a:r>
              <a:rPr lang="en-US" sz="4050" dirty="0">
                <a:solidFill>
                  <a:srgbClr val="F79646"/>
                </a:solidFill>
                <a:latin typeface="Arial" panose="020B0604020202020204" pitchFamily="34" charset="0"/>
                <a:cs typeface="Arial" panose="020B0604020202020204" pitchFamily="34" charset="0"/>
              </a:rPr>
              <a:t>Natural Supports</a:t>
            </a:r>
            <a:r>
              <a:rPr lang="en-US" sz="1800" dirty="0">
                <a:solidFill>
                  <a:srgbClr val="F79646"/>
                </a:solidFill>
                <a:latin typeface="Arial" panose="020B0604020202020204" pitchFamily="34" charset="0"/>
                <a:cs typeface="Arial" panose="020B0604020202020204" pitchFamily="34" charset="0"/>
              </a:rPr>
              <a:t/>
            </a:r>
            <a:br>
              <a:rPr lang="en-US" sz="1800" dirty="0">
                <a:solidFill>
                  <a:srgbClr val="F79646"/>
                </a:solidFill>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11" name="Content Placeholder 10"/>
          <p:cNvSpPr>
            <a:spLocks noGrp="1"/>
          </p:cNvSpPr>
          <p:nvPr>
            <p:ph idx="4294967295"/>
          </p:nvPr>
        </p:nvSpPr>
        <p:spPr>
          <a:xfrm>
            <a:off x="585489" y="2032132"/>
            <a:ext cx="3314700" cy="2048845"/>
          </a:xfrm>
        </p:spPr>
        <p:txBody>
          <a:bodyPr>
            <a:normAutofit/>
          </a:bodyPr>
          <a:lstStyle/>
          <a:p>
            <a:pPr>
              <a:lnSpc>
                <a:spcPct val="100000"/>
              </a:lnSpc>
            </a:pPr>
            <a:r>
              <a:rPr lang="en-US" sz="2400" dirty="0">
                <a:solidFill>
                  <a:srgbClr val="002060"/>
                </a:solidFill>
                <a:latin typeface="Arial" panose="020B0604020202020204" pitchFamily="34" charset="0"/>
                <a:cs typeface="Arial" panose="020B0604020202020204" pitchFamily="34" charset="0"/>
              </a:rPr>
              <a:t>Mentorships</a:t>
            </a:r>
          </a:p>
          <a:p>
            <a:pPr>
              <a:lnSpc>
                <a:spcPct val="100000"/>
              </a:lnSpc>
            </a:pPr>
            <a:r>
              <a:rPr lang="en-US" sz="2400" dirty="0">
                <a:solidFill>
                  <a:srgbClr val="002060"/>
                </a:solidFill>
                <a:latin typeface="Arial" panose="020B0604020202020204" pitchFamily="34" charset="0"/>
                <a:cs typeface="Arial" panose="020B0604020202020204" pitchFamily="34" charset="0"/>
              </a:rPr>
              <a:t>Additional trainings</a:t>
            </a:r>
          </a:p>
          <a:p>
            <a:pPr>
              <a:lnSpc>
                <a:spcPct val="100000"/>
              </a:lnSpc>
            </a:pPr>
            <a:r>
              <a:rPr lang="en-US" sz="2400" dirty="0">
                <a:solidFill>
                  <a:srgbClr val="002060"/>
                </a:solidFill>
                <a:latin typeface="Arial" panose="020B0604020202020204" pitchFamily="34" charset="0"/>
                <a:cs typeface="Arial" panose="020B0604020202020204" pitchFamily="34" charset="0"/>
              </a:rPr>
              <a:t>Support</a:t>
            </a:r>
          </a:p>
          <a:p>
            <a:pPr>
              <a:lnSpc>
                <a:spcPct val="100000"/>
              </a:lnSpc>
            </a:pPr>
            <a:r>
              <a:rPr lang="en-US" sz="2400" dirty="0">
                <a:solidFill>
                  <a:srgbClr val="002060"/>
                </a:solidFill>
                <a:latin typeface="Arial" panose="020B0604020202020204" pitchFamily="34" charset="0"/>
                <a:cs typeface="Arial" panose="020B0604020202020204" pitchFamily="34" charset="0"/>
              </a:rPr>
              <a:t>Rule In vs. Rule Out</a:t>
            </a:r>
          </a:p>
          <a:p>
            <a:pPr marL="0" indent="0">
              <a:buNone/>
            </a:pPr>
            <a:endParaRPr lang="en-US" dirty="0"/>
          </a:p>
        </p:txBody>
      </p:sp>
      <p:pic>
        <p:nvPicPr>
          <p:cNvPr id="4" name="Picture 3"/>
          <p:cNvPicPr>
            <a:picLocks noChangeAspect="1"/>
          </p:cNvPicPr>
          <p:nvPr/>
        </p:nvPicPr>
        <p:blipFill>
          <a:blip r:embed="rId3"/>
          <a:stretch>
            <a:fillRect/>
          </a:stretch>
        </p:blipFill>
        <p:spPr>
          <a:xfrm>
            <a:off x="4076084" y="2362200"/>
            <a:ext cx="4497031" cy="2996307"/>
          </a:xfrm>
          <a:prstGeom prst="rect">
            <a:avLst/>
          </a:prstGeom>
        </p:spPr>
      </p:pic>
      <p:sp>
        <p:nvSpPr>
          <p:cNvPr id="5" name="TextBox 4"/>
          <p:cNvSpPr txBox="1"/>
          <p:nvPr/>
        </p:nvSpPr>
        <p:spPr>
          <a:xfrm>
            <a:off x="3581400" y="61722"/>
            <a:ext cx="5486400" cy="584775"/>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TRICK OF RETENTION</a:t>
            </a:r>
          </a:p>
        </p:txBody>
      </p:sp>
      <p:pic>
        <p:nvPicPr>
          <p:cNvPr id="2" name="Picture 1"/>
          <p:cNvPicPr>
            <a:picLocks noChangeAspect="1"/>
          </p:cNvPicPr>
          <p:nvPr/>
        </p:nvPicPr>
        <p:blipFill>
          <a:blip r:embed="rId4"/>
          <a:stretch>
            <a:fillRect/>
          </a:stretch>
        </p:blipFill>
        <p:spPr>
          <a:xfrm>
            <a:off x="7086600" y="5869181"/>
            <a:ext cx="1828959" cy="816935"/>
          </a:xfrm>
          <a:prstGeom prst="rect">
            <a:avLst/>
          </a:prstGeom>
        </p:spPr>
      </p:pic>
    </p:spTree>
    <p:extLst>
      <p:ext uri="{BB962C8B-B14F-4D97-AF65-F5344CB8AC3E}">
        <p14:creationId xmlns:p14="http://schemas.microsoft.com/office/powerpoint/2010/main" val="37951906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4294967295"/>
          </p:nvPr>
        </p:nvSpPr>
        <p:spPr>
          <a:xfrm>
            <a:off x="-1066800" y="1569244"/>
            <a:ext cx="6791921" cy="400050"/>
          </a:xfrm>
        </p:spPr>
        <p:txBody>
          <a:bodyPr>
            <a:normAutofit fontScale="90000"/>
          </a:bodyPr>
          <a:lstStyle/>
          <a:p>
            <a:pPr lvl="0" algn="ctr">
              <a:spcBef>
                <a:spcPct val="20000"/>
              </a:spcBef>
            </a:pPr>
            <a:r>
              <a:rPr lang="en-US" sz="4050" dirty="0" smtClean="0">
                <a:solidFill>
                  <a:srgbClr val="F79646"/>
                </a:solidFill>
                <a:latin typeface="Arial" panose="020B0604020202020204" pitchFamily="34" charset="0"/>
                <a:cs typeface="Arial" panose="020B0604020202020204" pitchFamily="34" charset="0"/>
              </a:rPr>
              <a:t>Accommodations </a:t>
            </a:r>
            <a:r>
              <a:rPr lang="en-US" sz="1800" dirty="0">
                <a:solidFill>
                  <a:srgbClr val="F79646"/>
                </a:solidFill>
                <a:latin typeface="Berlin Sans FB" panose="020E0602020502020306" pitchFamily="34" charset="0"/>
                <a:cs typeface="+mn-cs"/>
              </a:rPr>
              <a:t/>
            </a:r>
            <a:br>
              <a:rPr lang="en-US" sz="1800" dirty="0">
                <a:solidFill>
                  <a:srgbClr val="F79646"/>
                </a:solidFill>
                <a:latin typeface="Berlin Sans FB" panose="020E0602020502020306" pitchFamily="34" charset="0"/>
                <a:cs typeface="+mn-cs"/>
              </a:rPr>
            </a:br>
            <a:endParaRPr lang="en-US" dirty="0">
              <a:latin typeface="Berlin Sans FB" panose="020E0602020502020306" pitchFamily="34" charset="0"/>
            </a:endParaRPr>
          </a:p>
        </p:txBody>
      </p:sp>
      <p:sp>
        <p:nvSpPr>
          <p:cNvPr id="11" name="Content Placeholder 10"/>
          <p:cNvSpPr>
            <a:spLocks noGrp="1"/>
          </p:cNvSpPr>
          <p:nvPr>
            <p:ph idx="4294967295"/>
          </p:nvPr>
        </p:nvSpPr>
        <p:spPr>
          <a:xfrm>
            <a:off x="457200" y="1752600"/>
            <a:ext cx="5638800" cy="4295774"/>
          </a:xfrm>
        </p:spPr>
        <p:txBody>
          <a:bodyPr>
            <a:normAutofit/>
          </a:bodyPr>
          <a:lstStyle/>
          <a:p>
            <a:pPr>
              <a:lnSpc>
                <a:spcPct val="100000"/>
              </a:lnSpc>
            </a:pPr>
            <a:r>
              <a:rPr lang="en-US" sz="2400" dirty="0">
                <a:solidFill>
                  <a:srgbClr val="002060"/>
                </a:solidFill>
                <a:latin typeface="Arial" panose="020B0604020202020204" pitchFamily="34" charset="0"/>
                <a:cs typeface="Arial" panose="020B0604020202020204" pitchFamily="34" charset="0"/>
              </a:rPr>
              <a:t>Adjustment of differences</a:t>
            </a:r>
          </a:p>
          <a:p>
            <a:pPr>
              <a:lnSpc>
                <a:spcPct val="100000"/>
              </a:lnSpc>
            </a:pPr>
            <a:r>
              <a:rPr lang="en-US" sz="2400" dirty="0" smtClean="0">
                <a:solidFill>
                  <a:srgbClr val="002060"/>
                </a:solidFill>
                <a:latin typeface="Arial" panose="020B0604020202020204" pitchFamily="34" charset="0"/>
                <a:cs typeface="Arial" panose="020B0604020202020204" pitchFamily="34" charset="0"/>
              </a:rPr>
              <a:t>Examples</a:t>
            </a:r>
            <a:endParaRPr lang="en-US" sz="2400" dirty="0">
              <a:solidFill>
                <a:srgbClr val="002060"/>
              </a:solidFill>
              <a:latin typeface="Arial" panose="020B0604020202020204" pitchFamily="34" charset="0"/>
              <a:cs typeface="Arial" panose="020B0604020202020204" pitchFamily="34" charset="0"/>
            </a:endParaRPr>
          </a:p>
          <a:p>
            <a:pPr lvl="1">
              <a:lnSpc>
                <a:spcPct val="100000"/>
              </a:lnSpc>
            </a:pPr>
            <a:r>
              <a:rPr lang="en-US" sz="2400" dirty="0">
                <a:solidFill>
                  <a:srgbClr val="002060"/>
                </a:solidFill>
                <a:latin typeface="Arial" panose="020B0604020202020204" pitchFamily="34" charset="0"/>
                <a:cs typeface="Arial" panose="020B0604020202020204" pitchFamily="34" charset="0"/>
              </a:rPr>
              <a:t>Screen reader</a:t>
            </a:r>
          </a:p>
          <a:p>
            <a:pPr lvl="1">
              <a:lnSpc>
                <a:spcPct val="100000"/>
              </a:lnSpc>
            </a:pPr>
            <a:r>
              <a:rPr lang="en-US" sz="2400" dirty="0">
                <a:solidFill>
                  <a:srgbClr val="002060"/>
                </a:solidFill>
                <a:latin typeface="Arial" panose="020B0604020202020204" pitchFamily="34" charset="0"/>
                <a:cs typeface="Arial" panose="020B0604020202020204" pitchFamily="34" charset="0"/>
              </a:rPr>
              <a:t>Service dog</a:t>
            </a:r>
          </a:p>
          <a:p>
            <a:pPr lvl="1">
              <a:lnSpc>
                <a:spcPct val="100000"/>
              </a:lnSpc>
            </a:pPr>
            <a:r>
              <a:rPr lang="en-US" sz="2400" dirty="0">
                <a:solidFill>
                  <a:srgbClr val="002060"/>
                </a:solidFill>
                <a:latin typeface="Arial" panose="020B0604020202020204" pitchFamily="34" charset="0"/>
                <a:cs typeface="Arial" panose="020B0604020202020204" pitchFamily="34" charset="0"/>
              </a:rPr>
              <a:t>Adjusted schedule</a:t>
            </a:r>
          </a:p>
          <a:p>
            <a:pPr lvl="1">
              <a:lnSpc>
                <a:spcPct val="100000"/>
              </a:lnSpc>
            </a:pPr>
            <a:r>
              <a:rPr lang="en-US" sz="2400" dirty="0">
                <a:solidFill>
                  <a:srgbClr val="002060"/>
                </a:solidFill>
                <a:latin typeface="Arial" panose="020B0604020202020204" pitchFamily="34" charset="0"/>
                <a:cs typeface="Arial" panose="020B0604020202020204" pitchFamily="34" charset="0"/>
              </a:rPr>
              <a:t>Ergonomic chair and/or desk</a:t>
            </a:r>
          </a:p>
          <a:p>
            <a:pPr lvl="1">
              <a:lnSpc>
                <a:spcPct val="100000"/>
              </a:lnSpc>
            </a:pPr>
            <a:r>
              <a:rPr lang="en-US" sz="2400" dirty="0">
                <a:solidFill>
                  <a:srgbClr val="002060"/>
                </a:solidFill>
                <a:latin typeface="Arial" panose="020B0604020202020204" pitchFamily="34" charset="0"/>
                <a:cs typeface="Arial" panose="020B0604020202020204" pitchFamily="34" charset="0"/>
              </a:rPr>
              <a:t>Hearing aid</a:t>
            </a:r>
          </a:p>
          <a:p>
            <a:pPr lvl="1">
              <a:lnSpc>
                <a:spcPct val="100000"/>
              </a:lnSpc>
            </a:pPr>
            <a:r>
              <a:rPr lang="en-US" sz="2400" dirty="0">
                <a:solidFill>
                  <a:srgbClr val="002060"/>
                </a:solidFill>
                <a:latin typeface="Arial" panose="020B0604020202020204" pitchFamily="34" charset="0"/>
                <a:cs typeface="Arial" panose="020B0604020202020204" pitchFamily="34" charset="0"/>
              </a:rPr>
              <a:t>Braille</a:t>
            </a:r>
          </a:p>
          <a:p>
            <a:pPr lvl="1">
              <a:lnSpc>
                <a:spcPct val="100000"/>
              </a:lnSpc>
            </a:pPr>
            <a:r>
              <a:rPr lang="en-US" sz="2400" dirty="0">
                <a:solidFill>
                  <a:srgbClr val="002060"/>
                </a:solidFill>
                <a:latin typeface="Arial" panose="020B0604020202020204" pitchFamily="34" charset="0"/>
                <a:cs typeface="Arial" panose="020B0604020202020204" pitchFamily="34" charset="0"/>
              </a:rPr>
              <a:t>Large print materials</a:t>
            </a:r>
          </a:p>
          <a:p>
            <a:pPr lvl="1">
              <a:lnSpc>
                <a:spcPct val="100000"/>
              </a:lnSpc>
            </a:pPr>
            <a:r>
              <a:rPr lang="en-US" sz="2400" dirty="0">
                <a:solidFill>
                  <a:srgbClr val="002060"/>
                </a:solidFill>
                <a:latin typeface="Arial" panose="020B0604020202020204" pitchFamily="34" charset="0"/>
                <a:cs typeface="Arial" panose="020B0604020202020204" pitchFamily="34" charset="0"/>
              </a:rPr>
              <a:t>Refrigerator for medication</a:t>
            </a:r>
          </a:p>
          <a:p>
            <a:pPr marL="0" indent="0">
              <a:buNone/>
            </a:pPr>
            <a:endParaRPr lang="en-US" dirty="0"/>
          </a:p>
        </p:txBody>
      </p:sp>
      <p:pic>
        <p:nvPicPr>
          <p:cNvPr id="2" name="Picture 1"/>
          <p:cNvPicPr>
            <a:picLocks noChangeAspect="1"/>
          </p:cNvPicPr>
          <p:nvPr/>
        </p:nvPicPr>
        <p:blipFill>
          <a:blip r:embed="rId3"/>
          <a:stretch>
            <a:fillRect/>
          </a:stretch>
        </p:blipFill>
        <p:spPr>
          <a:xfrm>
            <a:off x="5334000" y="2185987"/>
            <a:ext cx="3429000" cy="3429000"/>
          </a:xfrm>
          <a:prstGeom prst="rect">
            <a:avLst/>
          </a:prstGeom>
        </p:spPr>
      </p:pic>
      <p:sp>
        <p:nvSpPr>
          <p:cNvPr id="5" name="TextBox 4"/>
          <p:cNvSpPr txBox="1"/>
          <p:nvPr/>
        </p:nvSpPr>
        <p:spPr>
          <a:xfrm>
            <a:off x="3581400" y="61722"/>
            <a:ext cx="5486400" cy="584775"/>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TRICK OF RETENTION</a:t>
            </a:r>
          </a:p>
        </p:txBody>
      </p:sp>
      <p:pic>
        <p:nvPicPr>
          <p:cNvPr id="3" name="Picture 2"/>
          <p:cNvPicPr>
            <a:picLocks noChangeAspect="1"/>
          </p:cNvPicPr>
          <p:nvPr/>
        </p:nvPicPr>
        <p:blipFill>
          <a:blip r:embed="rId4"/>
          <a:stretch>
            <a:fillRect/>
          </a:stretch>
        </p:blipFill>
        <p:spPr>
          <a:xfrm>
            <a:off x="7048500" y="5794735"/>
            <a:ext cx="1828959" cy="816935"/>
          </a:xfrm>
          <a:prstGeom prst="rect">
            <a:avLst/>
          </a:prstGeom>
        </p:spPr>
      </p:pic>
    </p:spTree>
    <p:extLst>
      <p:ext uri="{BB962C8B-B14F-4D97-AF65-F5344CB8AC3E}">
        <p14:creationId xmlns:p14="http://schemas.microsoft.com/office/powerpoint/2010/main" val="8842867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4294967295"/>
          </p:nvPr>
        </p:nvSpPr>
        <p:spPr>
          <a:xfrm>
            <a:off x="-1752600" y="1551973"/>
            <a:ext cx="6791921" cy="400050"/>
          </a:xfrm>
        </p:spPr>
        <p:txBody>
          <a:bodyPr>
            <a:normAutofit fontScale="90000"/>
          </a:bodyPr>
          <a:lstStyle/>
          <a:p>
            <a:pPr lvl="0" algn="ctr">
              <a:spcBef>
                <a:spcPct val="20000"/>
              </a:spcBef>
            </a:pPr>
            <a:r>
              <a:rPr lang="en-US" sz="4050" dirty="0" smtClean="0">
                <a:solidFill>
                  <a:srgbClr val="F79646"/>
                </a:solidFill>
                <a:latin typeface="Arial" panose="020B0604020202020204" pitchFamily="34" charset="0"/>
                <a:cs typeface="Arial" panose="020B0604020202020204" pitchFamily="34" charset="0"/>
              </a:rPr>
              <a:t>Feedback </a:t>
            </a:r>
            <a:r>
              <a:rPr lang="en-US" sz="1800" dirty="0">
                <a:solidFill>
                  <a:srgbClr val="F79646"/>
                </a:solidFill>
                <a:latin typeface="Berlin Sans FB" panose="020E0602020502020306" pitchFamily="34" charset="0"/>
                <a:cs typeface="+mn-cs"/>
              </a:rPr>
              <a:t/>
            </a:r>
            <a:br>
              <a:rPr lang="en-US" sz="1800" dirty="0">
                <a:solidFill>
                  <a:srgbClr val="F79646"/>
                </a:solidFill>
                <a:latin typeface="Berlin Sans FB" panose="020E0602020502020306" pitchFamily="34" charset="0"/>
                <a:cs typeface="+mn-cs"/>
              </a:rPr>
            </a:br>
            <a:endParaRPr lang="en-US" dirty="0">
              <a:latin typeface="Berlin Sans FB" panose="020E0602020502020306" pitchFamily="34" charset="0"/>
            </a:endParaRPr>
          </a:p>
        </p:txBody>
      </p:sp>
      <p:sp>
        <p:nvSpPr>
          <p:cNvPr id="11" name="Content Placeholder 10"/>
          <p:cNvSpPr>
            <a:spLocks noGrp="1"/>
          </p:cNvSpPr>
          <p:nvPr>
            <p:ph idx="4294967295"/>
          </p:nvPr>
        </p:nvSpPr>
        <p:spPr>
          <a:xfrm>
            <a:off x="533400" y="1828800"/>
            <a:ext cx="3771900" cy="2571750"/>
          </a:xfrm>
        </p:spPr>
        <p:txBody>
          <a:bodyPr>
            <a:normAutofit/>
          </a:bodyPr>
          <a:lstStyle/>
          <a:p>
            <a:pPr>
              <a:lnSpc>
                <a:spcPct val="100000"/>
              </a:lnSpc>
            </a:pPr>
            <a:r>
              <a:rPr lang="en-US" sz="2400" dirty="0" smtClean="0">
                <a:solidFill>
                  <a:srgbClr val="002060"/>
                </a:solidFill>
                <a:latin typeface="Arial" panose="020B0604020202020204" pitchFamily="34" charset="0"/>
                <a:cs typeface="Arial" panose="020B0604020202020204" pitchFamily="34" charset="0"/>
              </a:rPr>
              <a:t>Communication </a:t>
            </a:r>
          </a:p>
          <a:p>
            <a:pPr>
              <a:lnSpc>
                <a:spcPct val="100000"/>
              </a:lnSpc>
            </a:pPr>
            <a:r>
              <a:rPr lang="en-US" sz="2400" dirty="0" smtClean="0">
                <a:solidFill>
                  <a:srgbClr val="002060"/>
                </a:solidFill>
                <a:latin typeface="Arial" panose="020B0604020202020204" pitchFamily="34" charset="0"/>
                <a:cs typeface="Arial" panose="020B0604020202020204" pitchFamily="34" charset="0"/>
              </a:rPr>
              <a:t>Celebrate </a:t>
            </a:r>
            <a:r>
              <a:rPr lang="en-US" sz="2400" dirty="0">
                <a:solidFill>
                  <a:srgbClr val="002060"/>
                </a:solidFill>
                <a:latin typeface="Arial" panose="020B0604020202020204" pitchFamily="34" charset="0"/>
                <a:cs typeface="Arial" panose="020B0604020202020204" pitchFamily="34" charset="0"/>
              </a:rPr>
              <a:t>the </a:t>
            </a:r>
            <a:r>
              <a:rPr lang="en-US" sz="2400" dirty="0" smtClean="0">
                <a:solidFill>
                  <a:srgbClr val="002060"/>
                </a:solidFill>
                <a:latin typeface="Arial" panose="020B0604020202020204" pitchFamily="34" charset="0"/>
                <a:cs typeface="Arial" panose="020B0604020202020204" pitchFamily="34" charset="0"/>
              </a:rPr>
              <a:t>wins</a:t>
            </a:r>
          </a:p>
          <a:p>
            <a:pPr>
              <a:lnSpc>
                <a:spcPct val="100000"/>
              </a:lnSpc>
            </a:pPr>
            <a:r>
              <a:rPr lang="en-US" sz="2400" dirty="0" smtClean="0">
                <a:solidFill>
                  <a:srgbClr val="002060"/>
                </a:solidFill>
                <a:latin typeface="Arial" panose="020B0604020202020204" pitchFamily="34" charset="0"/>
                <a:cs typeface="Arial" panose="020B0604020202020204" pitchFamily="34" charset="0"/>
              </a:rPr>
              <a:t>Learn from mistakes </a:t>
            </a:r>
          </a:p>
          <a:p>
            <a:pPr>
              <a:lnSpc>
                <a:spcPct val="100000"/>
              </a:lnSpc>
            </a:pPr>
            <a:r>
              <a:rPr lang="en-US" sz="2400" dirty="0" smtClean="0">
                <a:solidFill>
                  <a:srgbClr val="002060"/>
                </a:solidFill>
                <a:latin typeface="Arial" panose="020B0604020202020204" pitchFamily="34" charset="0"/>
                <a:cs typeface="Arial" panose="020B0604020202020204" pitchFamily="34" charset="0"/>
              </a:rPr>
              <a:t>Team approach  </a:t>
            </a:r>
            <a:endParaRPr lang="en-US" sz="2400" dirty="0">
              <a:solidFill>
                <a:srgbClr val="00206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886200" y="1219200"/>
            <a:ext cx="4653186" cy="2706445"/>
          </a:xfrm>
          <a:prstGeom prst="rect">
            <a:avLst/>
          </a:prstGeom>
        </p:spPr>
      </p:pic>
      <p:sp>
        <p:nvSpPr>
          <p:cNvPr id="5" name="TextBox 4"/>
          <p:cNvSpPr txBox="1"/>
          <p:nvPr/>
        </p:nvSpPr>
        <p:spPr>
          <a:xfrm>
            <a:off x="3581400" y="61722"/>
            <a:ext cx="5486400" cy="584775"/>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TRICK OF RETENTION</a:t>
            </a:r>
          </a:p>
        </p:txBody>
      </p:sp>
      <p:pic>
        <p:nvPicPr>
          <p:cNvPr id="2" name="Picture 1"/>
          <p:cNvPicPr>
            <a:picLocks noChangeAspect="1"/>
          </p:cNvPicPr>
          <p:nvPr/>
        </p:nvPicPr>
        <p:blipFill>
          <a:blip r:embed="rId4"/>
          <a:stretch>
            <a:fillRect/>
          </a:stretch>
        </p:blipFill>
        <p:spPr>
          <a:xfrm>
            <a:off x="6934200" y="5638800"/>
            <a:ext cx="1828959" cy="816935"/>
          </a:xfrm>
          <a:prstGeom prst="rect">
            <a:avLst/>
          </a:prstGeom>
        </p:spPr>
      </p:pic>
    </p:spTree>
    <p:extLst>
      <p:ext uri="{BB962C8B-B14F-4D97-AF65-F5344CB8AC3E}">
        <p14:creationId xmlns:p14="http://schemas.microsoft.com/office/powerpoint/2010/main" val="15954393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a:bodyPr>
          <a:lstStyle/>
          <a:p>
            <a:r>
              <a:rPr lang="en-US" sz="4500" dirty="0">
                <a:latin typeface="Arial Black" panose="020B0A04020102020204" pitchFamily="34" charset="0"/>
              </a:rPr>
              <a:t/>
            </a:r>
            <a:br>
              <a:rPr lang="en-US" sz="4500" dirty="0">
                <a:latin typeface="Arial Black" panose="020B0A04020102020204" pitchFamily="34" charset="0"/>
              </a:rPr>
            </a:br>
            <a:endParaRPr lang="en-US" sz="2400" dirty="0">
              <a:solidFill>
                <a:srgbClr val="F79646"/>
              </a:solidFill>
              <a:latin typeface="Arial Black" panose="020B0A04020102020204" pitchFamily="34" charset="0"/>
            </a:endParaRPr>
          </a:p>
        </p:txBody>
      </p:sp>
      <p:sp>
        <p:nvSpPr>
          <p:cNvPr id="6" name="Title 1"/>
          <p:cNvSpPr txBox="1">
            <a:spLocks/>
          </p:cNvSpPr>
          <p:nvPr/>
        </p:nvSpPr>
        <p:spPr bwMode="auto">
          <a:xfrm>
            <a:off x="3505200" y="1751645"/>
            <a:ext cx="64008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1" fontAlgn="base" hangingPunct="1">
              <a:spcBef>
                <a:spcPct val="0"/>
              </a:spcBef>
              <a:spcAft>
                <a:spcPct val="0"/>
              </a:spcAft>
              <a:defRPr sz="2800" b="1" kern="1200">
                <a:solidFill>
                  <a:srgbClr val="0156A6"/>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algn="ctr" defTabSz="342900"/>
            <a:r>
              <a:rPr lang="en-US" sz="2400" b="0" dirty="0">
                <a:solidFill>
                  <a:srgbClr val="F79646"/>
                </a:solidFill>
                <a:latin typeface="Arial" panose="020B0604020202020204" pitchFamily="34" charset="0"/>
                <a:cs typeface="Arial" panose="020B0604020202020204" pitchFamily="34" charset="0"/>
              </a:rPr>
              <a:t>#Changing </a:t>
            </a:r>
            <a:r>
              <a:rPr lang="en-US" sz="2400" b="0" dirty="0" smtClean="0">
                <a:solidFill>
                  <a:srgbClr val="25495D"/>
                </a:solidFill>
                <a:latin typeface="Arial" panose="020B0604020202020204" pitchFamily="34" charset="0"/>
                <a:cs typeface="Arial" panose="020B0604020202020204" pitchFamily="34" charset="0"/>
              </a:rPr>
              <a:t>Minds</a:t>
            </a:r>
            <a:endParaRPr lang="en-US" sz="2400" b="0" dirty="0">
              <a:solidFill>
                <a:srgbClr val="F79646"/>
              </a:solidFill>
              <a:latin typeface="Arial" panose="020B0604020202020204" pitchFamily="34" charset="0"/>
              <a:cs typeface="Arial" panose="020B0604020202020204" pitchFamily="34" charset="0"/>
            </a:endParaRPr>
          </a:p>
          <a:p>
            <a:pPr algn="ctr" defTabSz="342900"/>
            <a:r>
              <a:rPr lang="en-US" sz="2400" b="0" dirty="0">
                <a:solidFill>
                  <a:srgbClr val="F79646"/>
                </a:solidFill>
                <a:latin typeface="Arial" panose="020B0604020202020204" pitchFamily="34" charset="0"/>
                <a:cs typeface="Arial" panose="020B0604020202020204" pitchFamily="34" charset="0"/>
              </a:rPr>
              <a:t>Changing </a:t>
            </a:r>
            <a:r>
              <a:rPr lang="en-US" sz="2400" b="0" dirty="0">
                <a:solidFill>
                  <a:srgbClr val="25495D"/>
                </a:solidFill>
                <a:latin typeface="Arial" panose="020B0604020202020204" pitchFamily="34" charset="0"/>
                <a:cs typeface="Arial" panose="020B0604020202020204" pitchFamily="34" charset="0"/>
              </a:rPr>
              <a:t>Lives</a:t>
            </a:r>
          </a:p>
          <a:p>
            <a:pPr algn="ctr" defTabSz="342900"/>
            <a:endParaRPr lang="en-US" sz="2400" b="0" dirty="0">
              <a:solidFill>
                <a:srgbClr val="F79646"/>
              </a:solidFill>
              <a:latin typeface="Arial" panose="020B0604020202020204" pitchFamily="34" charset="0"/>
              <a:cs typeface="Arial" panose="020B0604020202020204" pitchFamily="34" charset="0"/>
              <a:hlinkClick r:id="rId3"/>
            </a:endParaRPr>
          </a:p>
          <a:p>
            <a:pPr algn="ctr" defTabSz="342900"/>
            <a:r>
              <a:rPr lang="en-US" sz="2400" b="0" dirty="0">
                <a:solidFill>
                  <a:srgbClr val="F79646"/>
                </a:solidFill>
                <a:latin typeface="Arial" panose="020B0604020202020204" pitchFamily="34" charset="0"/>
                <a:cs typeface="Arial" panose="020B0604020202020204" pitchFamily="34" charset="0"/>
              </a:rPr>
              <a:t>Website:</a:t>
            </a:r>
          </a:p>
          <a:p>
            <a:pPr algn="ctr" defTabSz="342900"/>
            <a:r>
              <a:rPr lang="en-US" sz="2400" b="0" dirty="0">
                <a:solidFill>
                  <a:srgbClr val="25495D"/>
                </a:solidFill>
                <a:latin typeface="Arial" panose="020B0604020202020204" pitchFamily="34" charset="0"/>
                <a:cs typeface="Arial" panose="020B0604020202020204" pitchFamily="34" charset="0"/>
                <a:hlinkClick r:id="rId3"/>
              </a:rPr>
              <a:t>www.disabilitytalent.org</a:t>
            </a:r>
            <a:r>
              <a:rPr lang="en-US" sz="2400" b="0" dirty="0">
                <a:solidFill>
                  <a:srgbClr val="25495D"/>
                </a:solidFill>
                <a:latin typeface="Arial" panose="020B0604020202020204" pitchFamily="34" charset="0"/>
                <a:cs typeface="Arial" panose="020B0604020202020204" pitchFamily="34" charset="0"/>
              </a:rPr>
              <a:t> </a:t>
            </a:r>
            <a:r>
              <a:rPr lang="en-US" sz="2400" b="0" dirty="0">
                <a:solidFill>
                  <a:srgbClr val="F79646"/>
                </a:solidFill>
                <a:latin typeface="Arial" panose="020B0604020202020204" pitchFamily="34" charset="0"/>
                <a:cs typeface="Arial" panose="020B0604020202020204" pitchFamily="34" charset="0"/>
              </a:rPr>
              <a:t> </a:t>
            </a:r>
          </a:p>
          <a:p>
            <a:pPr algn="ctr" defTabSz="342900"/>
            <a:endParaRPr lang="en-US" sz="2400" b="0" dirty="0">
              <a:solidFill>
                <a:srgbClr val="F79646"/>
              </a:solidFill>
              <a:latin typeface="Arial" panose="020B0604020202020204" pitchFamily="34" charset="0"/>
              <a:cs typeface="Arial" panose="020B0604020202020204" pitchFamily="34" charset="0"/>
            </a:endParaRPr>
          </a:p>
          <a:p>
            <a:pPr algn="ctr" defTabSz="342900"/>
            <a:r>
              <a:rPr lang="en-US" sz="2400" b="0" dirty="0">
                <a:solidFill>
                  <a:srgbClr val="F79646"/>
                </a:solidFill>
                <a:latin typeface="Arial" panose="020B0604020202020204" pitchFamily="34" charset="0"/>
                <a:cs typeface="Arial" panose="020B0604020202020204" pitchFamily="34" charset="0"/>
              </a:rPr>
              <a:t>Career Center:</a:t>
            </a:r>
          </a:p>
          <a:p>
            <a:pPr algn="ctr" defTabSz="342900"/>
            <a:r>
              <a:rPr lang="en-US" sz="2400" b="0" dirty="0">
                <a:solidFill>
                  <a:srgbClr val="25495D"/>
                </a:solidFill>
                <a:latin typeface="Arial" panose="020B0604020202020204" pitchFamily="34" charset="0"/>
                <a:cs typeface="Arial" panose="020B0604020202020204" pitchFamily="34" charset="0"/>
                <a:hlinkClick r:id="rId4"/>
              </a:rPr>
              <a:t>www.disabilitysolutionstalent.org</a:t>
            </a:r>
            <a:r>
              <a:rPr lang="en-US" sz="2400" b="0" dirty="0">
                <a:solidFill>
                  <a:srgbClr val="F79646"/>
                </a:solidFill>
                <a:latin typeface="Arial" panose="020B0604020202020204" pitchFamily="34" charset="0"/>
                <a:cs typeface="Arial" panose="020B0604020202020204" pitchFamily="34" charset="0"/>
              </a:rPr>
              <a:t> </a:t>
            </a:r>
          </a:p>
          <a:p>
            <a:pPr marL="257175" indent="-257175" defTabSz="342900">
              <a:buFont typeface="Arial" panose="020B0604020202020204" pitchFamily="34" charset="0"/>
              <a:buChar char="•"/>
            </a:pPr>
            <a:endParaRPr lang="en-US" sz="1500" b="0" dirty="0">
              <a:solidFill>
                <a:srgbClr val="F79646"/>
              </a:solidFill>
              <a:latin typeface="Arial Black" panose="020B0A04020102020204" pitchFamily="34" charset="0"/>
            </a:endParaRPr>
          </a:p>
          <a:p>
            <a:pPr algn="ctr" defTabSz="342900"/>
            <a:r>
              <a:rPr lang="en-US" sz="2100" dirty="0">
                <a:latin typeface="Arial Black" panose="020B0A04020102020204" pitchFamily="34" charset="0"/>
              </a:rPr>
              <a:t/>
            </a:r>
            <a:br>
              <a:rPr lang="en-US" sz="2100" dirty="0">
                <a:latin typeface="Arial Black" panose="020B0A04020102020204" pitchFamily="34" charset="0"/>
              </a:rPr>
            </a:br>
            <a:r>
              <a:rPr lang="en-US" sz="2100" dirty="0">
                <a:latin typeface="Arial Black" panose="020B0A04020102020204" pitchFamily="34" charset="0"/>
              </a:rPr>
              <a:t/>
            </a:r>
            <a:br>
              <a:rPr lang="en-US" sz="2100" dirty="0">
                <a:latin typeface="Arial Black" panose="020B0A04020102020204" pitchFamily="34" charset="0"/>
              </a:rPr>
            </a:br>
            <a:r>
              <a:rPr lang="en-US" sz="2100" dirty="0">
                <a:solidFill>
                  <a:srgbClr val="F79646"/>
                </a:solidFill>
                <a:latin typeface="Arial Black" panose="020B0A04020102020204" pitchFamily="34" charset="0"/>
              </a:rPr>
              <a:t/>
            </a:r>
            <a:br>
              <a:rPr lang="en-US" sz="2100" dirty="0">
                <a:solidFill>
                  <a:srgbClr val="F79646"/>
                </a:solidFill>
                <a:latin typeface="Arial Black" panose="020B0A04020102020204" pitchFamily="34" charset="0"/>
              </a:rPr>
            </a:br>
            <a:r>
              <a:rPr lang="en-US" sz="2100" dirty="0">
                <a:latin typeface="Arial Black" panose="020B0A04020102020204" pitchFamily="34" charset="0"/>
              </a:rPr>
              <a:t/>
            </a:r>
            <a:br>
              <a:rPr lang="en-US" sz="2100" dirty="0">
                <a:latin typeface="Arial Black" panose="020B0A04020102020204" pitchFamily="34" charset="0"/>
              </a:rPr>
            </a:br>
            <a:endParaRPr lang="en-US" sz="2100" dirty="0">
              <a:solidFill>
                <a:srgbClr val="F79646"/>
              </a:solidFill>
              <a:latin typeface="Arial Black" panose="020B0A040201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690690"/>
            <a:ext cx="4111074" cy="3020845"/>
          </a:xfrm>
          <a:prstGeom prst="rect">
            <a:avLst/>
          </a:prstGeom>
        </p:spPr>
      </p:pic>
      <p:sp>
        <p:nvSpPr>
          <p:cNvPr id="7" name="object 3"/>
          <p:cNvSpPr txBox="1">
            <a:spLocks/>
          </p:cNvSpPr>
          <p:nvPr/>
        </p:nvSpPr>
        <p:spPr>
          <a:xfrm>
            <a:off x="76200" y="152400"/>
            <a:ext cx="10439400" cy="984885"/>
          </a:xfrm>
          <a:prstGeom prst="rect">
            <a:avLst/>
          </a:prstGeom>
        </p:spPr>
        <p:txBody>
          <a:bodyPr vert="horz" wrap="square" lIns="0" tIns="0" rIns="0" bIns="0" rtlCol="0">
            <a:spAutoFit/>
          </a:bodyPr>
          <a:lstStyle>
            <a:lvl1pPr>
              <a:defRPr sz="4000" b="1" i="0">
                <a:solidFill>
                  <a:srgbClr val="17375E"/>
                </a:solidFill>
                <a:latin typeface="Arial Black"/>
                <a:ea typeface="+mj-ea"/>
                <a:cs typeface="Arial Black"/>
              </a:defRPr>
            </a:lvl1pPr>
          </a:lstStyle>
          <a:p>
            <a:pPr marL="6172200" marR="0" lvl="0" indent="0" defTabSz="914400" rtl="0" eaLnBrk="1" fontAlgn="auto" latinLnBrk="0" hangingPunct="1">
              <a:lnSpc>
                <a:spcPct val="100000"/>
              </a:lnSpc>
              <a:spcBef>
                <a:spcPts val="0"/>
              </a:spcBef>
              <a:spcAft>
                <a:spcPts val="0"/>
              </a:spcAft>
              <a:buClrTx/>
              <a:buSzTx/>
              <a:buFontTx/>
              <a:buNone/>
              <a:tabLst/>
              <a:defRPr/>
            </a:pPr>
            <a:r>
              <a:rPr lang="en-US" sz="3200" kern="0" spc="-35" dirty="0" smtClean="0"/>
              <a:t>DISABILITY SOLUTIONS</a:t>
            </a:r>
            <a:endParaRPr kumimoji="0" lang="en-US" sz="3200" b="1" i="0" u="none" strike="noStrike" kern="0" cap="none" spc="0" normalizeH="0" baseline="0" noProof="0" dirty="0">
              <a:ln>
                <a:noFill/>
              </a:ln>
              <a:solidFill>
                <a:srgbClr val="17375E"/>
              </a:solidFill>
              <a:effectLst/>
              <a:uLnTx/>
              <a:uFillTx/>
            </a:endParaRPr>
          </a:p>
        </p:txBody>
      </p:sp>
      <p:pic>
        <p:nvPicPr>
          <p:cNvPr id="4" name="Picture 3"/>
          <p:cNvPicPr>
            <a:picLocks noChangeAspect="1"/>
          </p:cNvPicPr>
          <p:nvPr/>
        </p:nvPicPr>
        <p:blipFill>
          <a:blip r:embed="rId6"/>
          <a:stretch>
            <a:fillRect/>
          </a:stretch>
        </p:blipFill>
        <p:spPr>
          <a:xfrm>
            <a:off x="6934200" y="5715000"/>
            <a:ext cx="1828959" cy="816935"/>
          </a:xfrm>
          <a:prstGeom prst="rect">
            <a:avLst/>
          </a:prstGeom>
        </p:spPr>
      </p:pic>
    </p:spTree>
    <p:extLst>
      <p:ext uri="{BB962C8B-B14F-4D97-AF65-F5344CB8AC3E}">
        <p14:creationId xmlns:p14="http://schemas.microsoft.com/office/powerpoint/2010/main" val="1759214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陳邦睿の旅行筆記: 26個你會Google的【定期券Q&amp;A】(上)"/>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463" y="1811200"/>
            <a:ext cx="5003075" cy="3752306"/>
          </a:xfrm>
          <a:prstGeom prst="rect">
            <a:avLst/>
          </a:prstGeom>
        </p:spPr>
      </p:pic>
      <p:sp>
        <p:nvSpPr>
          <p:cNvPr id="6" name="TextBox 5"/>
          <p:cNvSpPr txBox="1"/>
          <p:nvPr/>
        </p:nvSpPr>
        <p:spPr>
          <a:xfrm>
            <a:off x="3581400" y="61722"/>
            <a:ext cx="5486400" cy="584775"/>
          </a:xfrm>
          <a:prstGeom prst="rect">
            <a:avLst/>
          </a:prstGeom>
          <a:noFill/>
        </p:spPr>
        <p:txBody>
          <a:bodyPr wrap="square" rtlCol="0">
            <a:spAutoFit/>
          </a:bodyPr>
          <a:lstStyle/>
          <a:p>
            <a:pPr algn="r"/>
            <a:r>
              <a:rPr lang="en-US" sz="3200" dirty="0" smtClean="0">
                <a:solidFill>
                  <a:schemeClr val="tx2">
                    <a:lumMod val="75000"/>
                  </a:schemeClr>
                </a:solidFill>
                <a:latin typeface="Arial Black"/>
                <a:cs typeface="Arial Black"/>
              </a:rPr>
              <a:t>Q &amp; A</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5734057"/>
            <a:ext cx="1828800" cy="817998"/>
          </a:xfrm>
          <a:prstGeom prst="rect">
            <a:avLst/>
          </a:prstGeom>
        </p:spPr>
      </p:pic>
    </p:spTree>
    <p:extLst>
      <p:ext uri="{BB962C8B-B14F-4D97-AF65-F5344CB8AC3E}">
        <p14:creationId xmlns:p14="http://schemas.microsoft.com/office/powerpoint/2010/main" val="9570479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483644"/>
            <a:ext cx="2007394" cy="290513"/>
          </a:xfrm>
        </p:spPr>
        <p:txBody>
          <a:bodyPr>
            <a:normAutofit fontScale="90000"/>
          </a:bodyPr>
          <a:lstStyle/>
          <a:p>
            <a:r>
              <a:rPr lang="en-US" sz="4500" dirty="0">
                <a:latin typeface="Arial Black" panose="020B0A04020102020204" pitchFamily="34" charset="0"/>
              </a:rPr>
              <a:t/>
            </a:r>
            <a:br>
              <a:rPr lang="en-US" sz="4500" dirty="0">
                <a:latin typeface="Arial Black" panose="020B0A04020102020204" pitchFamily="34" charset="0"/>
              </a:rPr>
            </a:br>
            <a:endParaRPr lang="en-US" sz="2400" dirty="0">
              <a:solidFill>
                <a:srgbClr val="F79646"/>
              </a:solidFill>
              <a:latin typeface="Arial Black" panose="020B0A04020102020204" pitchFamily="34" charset="0"/>
            </a:endParaRPr>
          </a:p>
        </p:txBody>
      </p:sp>
      <p:sp>
        <p:nvSpPr>
          <p:cNvPr id="6" name="Title 1"/>
          <p:cNvSpPr txBox="1">
            <a:spLocks/>
          </p:cNvSpPr>
          <p:nvPr/>
        </p:nvSpPr>
        <p:spPr bwMode="auto">
          <a:xfrm>
            <a:off x="6003904" y="4608685"/>
            <a:ext cx="3168609" cy="60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1" fontAlgn="base" hangingPunct="1">
              <a:spcBef>
                <a:spcPct val="0"/>
              </a:spcBef>
              <a:spcAft>
                <a:spcPct val="0"/>
              </a:spcAft>
              <a:defRPr sz="2800" b="1" kern="1200">
                <a:solidFill>
                  <a:srgbClr val="0156A6"/>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algn="ctr" defTabSz="342900"/>
            <a:r>
              <a:rPr lang="en-US" sz="2400" b="0" dirty="0" smtClean="0">
                <a:solidFill>
                  <a:srgbClr val="25495D"/>
                </a:solidFill>
                <a:latin typeface="Arial" panose="020B0604020202020204" pitchFamily="34" charset="0"/>
                <a:cs typeface="Arial" panose="020B0604020202020204" pitchFamily="34" charset="0"/>
              </a:rPr>
              <a:t>Julie Cook</a:t>
            </a:r>
          </a:p>
          <a:p>
            <a:pPr algn="ctr" defTabSz="342900"/>
            <a:r>
              <a:rPr lang="en-US" sz="1600" b="0" dirty="0" smtClean="0">
                <a:solidFill>
                  <a:srgbClr val="F79646"/>
                </a:solidFill>
                <a:latin typeface="Arial" panose="020B0604020202020204" pitchFamily="34" charset="0"/>
                <a:cs typeface="Arial" panose="020B0604020202020204" pitchFamily="34" charset="0"/>
              </a:rPr>
              <a:t>Senior Consultant</a:t>
            </a:r>
          </a:p>
          <a:p>
            <a:pPr lvl="0" algn="ctr" defTabSz="342900"/>
            <a:endParaRPr lang="en-US" sz="1725" b="0" dirty="0" smtClean="0">
              <a:solidFill>
                <a:srgbClr val="F79646"/>
              </a:solidFill>
              <a:latin typeface="Arial" panose="020B0604020202020204" pitchFamily="34" charset="0"/>
              <a:ea typeface="+mn-ea"/>
              <a:cs typeface="Arial" panose="020B0604020202020204" pitchFamily="34" charset="0"/>
            </a:endParaRPr>
          </a:p>
          <a:p>
            <a:pPr algn="ctr" defTabSz="342900"/>
            <a:endParaRPr lang="en-US" sz="1800" b="0" dirty="0">
              <a:solidFill>
                <a:srgbClr val="F79646"/>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81" y="946322"/>
            <a:ext cx="2929890" cy="3662363"/>
          </a:xfrm>
          <a:prstGeom prst="rect">
            <a:avLst/>
          </a:prstGeom>
        </p:spPr>
      </p:pic>
      <p:sp>
        <p:nvSpPr>
          <p:cNvPr id="9" name="Title 1"/>
          <p:cNvSpPr txBox="1">
            <a:spLocks/>
          </p:cNvSpPr>
          <p:nvPr/>
        </p:nvSpPr>
        <p:spPr bwMode="auto">
          <a:xfrm>
            <a:off x="364510" y="4604533"/>
            <a:ext cx="2396831" cy="60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1" fontAlgn="base" hangingPunct="1">
              <a:spcBef>
                <a:spcPct val="0"/>
              </a:spcBef>
              <a:spcAft>
                <a:spcPct val="0"/>
              </a:spcAft>
              <a:defRPr sz="2800" b="1" kern="1200">
                <a:solidFill>
                  <a:srgbClr val="0156A6"/>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algn="ctr" defTabSz="342900"/>
            <a:r>
              <a:rPr lang="en-US" sz="2400" b="0" dirty="0">
                <a:solidFill>
                  <a:srgbClr val="25495D"/>
                </a:solidFill>
                <a:latin typeface="Arial" panose="020B0604020202020204" pitchFamily="34" charset="0"/>
                <a:cs typeface="Arial" panose="020B0604020202020204" pitchFamily="34" charset="0"/>
              </a:rPr>
              <a:t>Kevin McCloskey</a:t>
            </a:r>
          </a:p>
          <a:p>
            <a:pPr algn="ctr" defTabSz="342900"/>
            <a:r>
              <a:rPr lang="en-US" sz="1600" b="0" dirty="0">
                <a:solidFill>
                  <a:srgbClr val="F79646"/>
                </a:solidFill>
                <a:latin typeface="Arial" panose="020B0604020202020204" pitchFamily="34" charset="0"/>
                <a:cs typeface="Arial" panose="020B0604020202020204" pitchFamily="34" charset="0"/>
              </a:rPr>
              <a:t>Director of Partnership Development </a:t>
            </a:r>
            <a:endParaRPr lang="en-US" sz="1600" b="0" dirty="0" smtClean="0">
              <a:solidFill>
                <a:srgbClr val="F79646"/>
              </a:solidFill>
              <a:latin typeface="Arial" panose="020B0604020202020204" pitchFamily="34" charset="0"/>
              <a:cs typeface="Arial" panose="020B0604020202020204" pitchFamily="34" charset="0"/>
            </a:endParaRPr>
          </a:p>
          <a:p>
            <a:pPr algn="ctr" defTabSz="342900"/>
            <a:endParaRPr lang="en-US" sz="1800" b="0" dirty="0">
              <a:solidFill>
                <a:srgbClr val="F79646"/>
              </a:solidFill>
              <a:latin typeface="Arial" panose="020B0604020202020204" pitchFamily="34" charset="0"/>
              <a:cs typeface="Arial" panose="020B0604020202020204" pitchFamily="34" charset="0"/>
            </a:endParaRPr>
          </a:p>
        </p:txBody>
      </p:sp>
      <p:sp>
        <p:nvSpPr>
          <p:cNvPr id="10" name="object 3"/>
          <p:cNvSpPr txBox="1">
            <a:spLocks/>
          </p:cNvSpPr>
          <p:nvPr/>
        </p:nvSpPr>
        <p:spPr>
          <a:xfrm>
            <a:off x="-1219200" y="194356"/>
            <a:ext cx="10439400" cy="492443"/>
          </a:xfrm>
          <a:prstGeom prst="rect">
            <a:avLst/>
          </a:prstGeom>
        </p:spPr>
        <p:txBody>
          <a:bodyPr vert="horz" wrap="square" lIns="0" tIns="0" rIns="0" bIns="0" rtlCol="0">
            <a:spAutoFit/>
          </a:bodyPr>
          <a:lstStyle>
            <a:lvl1pPr>
              <a:defRPr sz="4000" b="1" i="0">
                <a:solidFill>
                  <a:srgbClr val="17375E"/>
                </a:solidFill>
                <a:latin typeface="Arial Black"/>
                <a:ea typeface="+mj-ea"/>
                <a:cs typeface="Arial Black"/>
              </a:defRPr>
            </a:lvl1pPr>
          </a:lstStyle>
          <a:p>
            <a:pPr marL="6172200" marR="0" lvl="0" indent="0" defTabSz="914400" rtl="0" eaLnBrk="1" fontAlgn="auto" latinLnBrk="0" hangingPunct="1">
              <a:lnSpc>
                <a:spcPct val="100000"/>
              </a:lnSpc>
              <a:spcBef>
                <a:spcPts val="0"/>
              </a:spcBef>
              <a:spcAft>
                <a:spcPts val="0"/>
              </a:spcAft>
              <a:buClrTx/>
              <a:buSzTx/>
              <a:buFontTx/>
              <a:buNone/>
              <a:tabLst/>
              <a:defRPr/>
            </a:pPr>
            <a:r>
              <a:rPr lang="en-US" sz="3200" kern="0" spc="-35" dirty="0" smtClean="0"/>
              <a:t>HOW TO FIND US?</a:t>
            </a:r>
            <a:endParaRPr kumimoji="0" lang="en-US" sz="3200" b="1" i="0" u="none" strike="noStrike" kern="0" cap="none" spc="0" normalizeH="0" baseline="0" noProof="0" dirty="0">
              <a:ln>
                <a:noFill/>
              </a:ln>
              <a:solidFill>
                <a:srgbClr val="17375E"/>
              </a:solidFill>
              <a:effectLst/>
              <a:uLnTx/>
              <a:uFillTx/>
            </a:endParaRPr>
          </a:p>
        </p:txBody>
      </p:sp>
      <p:pic>
        <p:nvPicPr>
          <p:cNvPr id="4" name="Picture 3"/>
          <p:cNvPicPr>
            <a:picLocks noChangeAspect="1"/>
          </p:cNvPicPr>
          <p:nvPr/>
        </p:nvPicPr>
        <p:blipFill>
          <a:blip r:embed="rId4"/>
          <a:stretch>
            <a:fillRect/>
          </a:stretch>
        </p:blipFill>
        <p:spPr>
          <a:xfrm>
            <a:off x="6140409" y="946322"/>
            <a:ext cx="2895600" cy="3623285"/>
          </a:xfrm>
          <a:prstGeom prst="rect">
            <a:avLst/>
          </a:prstGeom>
        </p:spPr>
      </p:pic>
      <p:sp>
        <p:nvSpPr>
          <p:cNvPr id="8" name="Rectangle 7"/>
          <p:cNvSpPr/>
          <p:nvPr/>
        </p:nvSpPr>
        <p:spPr>
          <a:xfrm>
            <a:off x="-15896" y="5508544"/>
            <a:ext cx="9144000" cy="1138773"/>
          </a:xfrm>
          <a:prstGeom prst="rect">
            <a:avLst/>
          </a:prstGeom>
        </p:spPr>
        <p:txBody>
          <a:bodyPr wrap="square">
            <a:spAutoFit/>
          </a:bodyPr>
          <a:lstStyle/>
          <a:p>
            <a:pPr algn="ctr" defTabSz="342900"/>
            <a:r>
              <a:rPr lang="en-US" sz="2400" dirty="0" smtClean="0">
                <a:solidFill>
                  <a:srgbClr val="F79646"/>
                </a:solidFill>
                <a:latin typeface="Arial" panose="020B0604020202020204" pitchFamily="34" charset="0"/>
                <a:cs typeface="Arial" panose="020B0604020202020204" pitchFamily="34" charset="0"/>
              </a:rPr>
              <a:t>#</a:t>
            </a:r>
            <a:r>
              <a:rPr lang="en-US" sz="2400" dirty="0">
                <a:solidFill>
                  <a:srgbClr val="F79646"/>
                </a:solidFill>
                <a:latin typeface="Arial" panose="020B0604020202020204" pitchFamily="34" charset="0"/>
                <a:cs typeface="Arial" panose="020B0604020202020204" pitchFamily="34" charset="0"/>
              </a:rPr>
              <a:t>Changing </a:t>
            </a:r>
            <a:r>
              <a:rPr lang="en-US" sz="2400" dirty="0" smtClean="0">
                <a:solidFill>
                  <a:srgbClr val="25495D"/>
                </a:solidFill>
                <a:latin typeface="Arial" panose="020B0604020202020204" pitchFamily="34" charset="0"/>
                <a:cs typeface="Arial" panose="020B0604020202020204" pitchFamily="34" charset="0"/>
              </a:rPr>
              <a:t>Minds, </a:t>
            </a:r>
            <a:r>
              <a:rPr lang="en-US" sz="2400" dirty="0" smtClean="0">
                <a:solidFill>
                  <a:srgbClr val="F79646"/>
                </a:solidFill>
                <a:latin typeface="Arial" panose="020B0604020202020204" pitchFamily="34" charset="0"/>
                <a:cs typeface="Arial" panose="020B0604020202020204" pitchFamily="34" charset="0"/>
              </a:rPr>
              <a:t>Changing </a:t>
            </a:r>
            <a:r>
              <a:rPr lang="en-US" sz="2400" dirty="0" smtClean="0">
                <a:solidFill>
                  <a:srgbClr val="25495D"/>
                </a:solidFill>
                <a:latin typeface="Arial" panose="020B0604020202020204" pitchFamily="34" charset="0"/>
                <a:cs typeface="Arial" panose="020B0604020202020204" pitchFamily="34" charset="0"/>
              </a:rPr>
              <a:t>Lives</a:t>
            </a:r>
          </a:p>
          <a:p>
            <a:pPr lvl="0" algn="ctr" defTabSz="342900"/>
            <a:r>
              <a:rPr lang="en-US" sz="2200" dirty="0" smtClean="0">
                <a:solidFill>
                  <a:srgbClr val="F79646"/>
                </a:solidFill>
                <a:latin typeface="Arial" panose="020B0604020202020204" pitchFamily="34" charset="0"/>
                <a:cs typeface="Arial" panose="020B0604020202020204" pitchFamily="34" charset="0"/>
              </a:rPr>
              <a:t>Website: </a:t>
            </a:r>
            <a:r>
              <a:rPr lang="en-US" sz="2200" dirty="0" smtClean="0">
                <a:solidFill>
                  <a:srgbClr val="F79646"/>
                </a:solidFill>
                <a:latin typeface="Arial" panose="020B0604020202020204" pitchFamily="34" charset="0"/>
                <a:cs typeface="Arial" panose="020B0604020202020204" pitchFamily="34" charset="0"/>
                <a:hlinkClick r:id="rId5"/>
              </a:rPr>
              <a:t>www.disabilitytalent.org/Career</a:t>
            </a:r>
            <a:endParaRPr lang="en-US" sz="2200" dirty="0" smtClean="0">
              <a:solidFill>
                <a:srgbClr val="F79646"/>
              </a:solidFill>
              <a:latin typeface="Arial" panose="020B0604020202020204" pitchFamily="34" charset="0"/>
              <a:cs typeface="Arial" panose="020B0604020202020204" pitchFamily="34" charset="0"/>
            </a:endParaRPr>
          </a:p>
          <a:p>
            <a:pPr lvl="0" algn="ctr" defTabSz="342900"/>
            <a:r>
              <a:rPr lang="en-US" sz="2200" dirty="0" err="1" smtClean="0">
                <a:solidFill>
                  <a:srgbClr val="F79646"/>
                </a:solidFill>
                <a:latin typeface="Arial" panose="020B0604020202020204" pitchFamily="34" charset="0"/>
                <a:cs typeface="Arial" panose="020B0604020202020204" pitchFamily="34" charset="0"/>
              </a:rPr>
              <a:t>CareerCenter:</a:t>
            </a:r>
            <a:r>
              <a:rPr lang="en-US" sz="2200" dirty="0" err="1" smtClean="0">
                <a:solidFill>
                  <a:srgbClr val="25495D"/>
                </a:solidFill>
                <a:latin typeface="Arial" panose="020B0604020202020204" pitchFamily="34" charset="0"/>
                <a:cs typeface="Arial" panose="020B0604020202020204" pitchFamily="34" charset="0"/>
                <a:hlinkClick r:id="rId6"/>
              </a:rPr>
              <a:t>www.disabilitysolutionstalent.org</a:t>
            </a:r>
            <a:r>
              <a:rPr lang="en-US" sz="2200" dirty="0" smtClean="0">
                <a:solidFill>
                  <a:srgbClr val="F79646"/>
                </a:solidFill>
                <a:latin typeface="Arial" panose="020B0604020202020204" pitchFamily="34" charset="0"/>
                <a:cs typeface="Arial" panose="020B0604020202020204" pitchFamily="34" charset="0"/>
              </a:rPr>
              <a:t> </a:t>
            </a:r>
            <a:endParaRPr lang="en-US" sz="2200" dirty="0">
              <a:solidFill>
                <a:srgbClr val="F79646"/>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7"/>
          <a:stretch>
            <a:fillRect/>
          </a:stretch>
        </p:blipFill>
        <p:spPr>
          <a:xfrm>
            <a:off x="3177107" y="2142012"/>
            <a:ext cx="2757994" cy="1231904"/>
          </a:xfrm>
          <a:prstGeom prst="rect">
            <a:avLst/>
          </a:prstGeom>
        </p:spPr>
      </p:pic>
    </p:spTree>
    <p:extLst>
      <p:ext uri="{BB962C8B-B14F-4D97-AF65-F5344CB8AC3E}">
        <p14:creationId xmlns:p14="http://schemas.microsoft.com/office/powerpoint/2010/main" val="18417626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sldNum" idx="12"/>
          </p:nvPr>
        </p:nvSpPr>
        <p:spPr>
          <a:xfrm>
            <a:off x="6080760" y="5640709"/>
            <a:ext cx="1577340" cy="207749"/>
          </a:xfrm>
          <a:prstGeom prst="rect">
            <a:avLst/>
          </a:prstGeom>
          <a:noFill/>
          <a:ln>
            <a:noFill/>
          </a:ln>
        </p:spPr>
        <p:txBody>
          <a:bodyPr wrap="square" lIns="0" tIns="0" rIns="0" bIns="0" anchor="t" anchorCtr="0">
            <a:noAutofit/>
          </a:bodyPr>
          <a:lstStyle/>
          <a:p>
            <a:pPr algn="r" defTabSz="685800" fontAlgn="auto">
              <a:spcBef>
                <a:spcPts val="0"/>
              </a:spcBef>
              <a:spcAft>
                <a:spcPts val="0"/>
              </a:spcAft>
              <a:buSzPct val="25000"/>
            </a:pPr>
            <a:fld id="{00000000-1234-1234-1234-123412341234}" type="slidenum">
              <a:rPr lang="en-US" sz="1350" kern="0">
                <a:solidFill>
                  <a:srgbClr val="888888"/>
                </a:solidFill>
                <a:latin typeface="Calibri"/>
                <a:ea typeface="Calibri"/>
                <a:cs typeface="Calibri"/>
                <a:sym typeface="Calibri"/>
              </a:rPr>
              <a:pPr algn="r" defTabSz="685800" fontAlgn="auto">
                <a:spcBef>
                  <a:spcPts val="0"/>
                </a:spcBef>
                <a:spcAft>
                  <a:spcPts val="0"/>
                </a:spcAft>
                <a:buSzPct val="25000"/>
              </a:pPr>
              <a:t>52</a:t>
            </a:fld>
            <a:endParaRPr lang="en-US" sz="1350" kern="0">
              <a:solidFill>
                <a:srgbClr val="888888"/>
              </a:solidFill>
              <a:latin typeface="Calibri"/>
              <a:ea typeface="Calibri"/>
              <a:cs typeface="Calibri"/>
              <a:sym typeface="Calibri"/>
            </a:endParaRPr>
          </a:p>
        </p:txBody>
      </p:sp>
      <p:sp>
        <p:nvSpPr>
          <p:cNvPr id="219" name="Shape 219"/>
          <p:cNvSpPr txBox="1">
            <a:spLocks noGrp="1"/>
          </p:cNvSpPr>
          <p:nvPr>
            <p:ph type="title"/>
          </p:nvPr>
        </p:nvSpPr>
        <p:spPr>
          <a:xfrm>
            <a:off x="2717200" y="334806"/>
            <a:ext cx="5178737" cy="576766"/>
          </a:xfrm>
          <a:prstGeom prst="rect">
            <a:avLst/>
          </a:prstGeom>
          <a:noFill/>
          <a:ln>
            <a:noFill/>
          </a:ln>
        </p:spPr>
        <p:txBody>
          <a:bodyPr wrap="square" lIns="0" tIns="0" rIns="0" bIns="0" anchor="t" anchorCtr="0">
            <a:noAutofit/>
          </a:bodyPr>
          <a:lstStyle/>
          <a:p>
            <a:pPr algn="r">
              <a:lnSpc>
                <a:spcPct val="115000"/>
              </a:lnSpc>
              <a:buClr>
                <a:schemeClr val="dk1"/>
              </a:buClr>
              <a:buSzPct val="44000"/>
            </a:pPr>
            <a:r>
              <a:rPr lang="en-US" sz="1800" b="1" dirty="0">
                <a:solidFill>
                  <a:srgbClr val="FFFFFF"/>
                </a:solidFill>
                <a:latin typeface="Libre Baskerville"/>
                <a:ea typeface="Libre Baskerville"/>
                <a:cs typeface="Libre Baskerville"/>
                <a:sym typeface="Libre Baskerville"/>
              </a:rPr>
              <a:t>Join us for a special conversation about return-to-work/stay-at-work strategies.</a:t>
            </a:r>
            <a:endParaRPr sz="2400" b="1" dirty="0">
              <a:solidFill>
                <a:srgbClr val="FFFFFF"/>
              </a:solidFill>
            </a:endParaRPr>
          </a:p>
        </p:txBody>
      </p:sp>
      <p:sp>
        <p:nvSpPr>
          <p:cNvPr id="220" name="Shape 220"/>
          <p:cNvSpPr txBox="1"/>
          <p:nvPr/>
        </p:nvSpPr>
        <p:spPr>
          <a:xfrm>
            <a:off x="1298863" y="1916207"/>
            <a:ext cx="6442364" cy="1555973"/>
          </a:xfrm>
          <a:prstGeom prst="rect">
            <a:avLst/>
          </a:prstGeom>
          <a:noFill/>
          <a:ln>
            <a:noFill/>
          </a:ln>
        </p:spPr>
        <p:txBody>
          <a:bodyPr wrap="square" lIns="0" tIns="0" rIns="0" bIns="0" anchor="t" anchorCtr="0">
            <a:noAutofit/>
          </a:bodyPr>
          <a:lstStyle/>
          <a:p>
            <a:pPr defTabSz="685800" fontAlgn="auto">
              <a:spcBef>
                <a:spcPts val="0"/>
              </a:spcBef>
              <a:spcAft>
                <a:spcPts val="0"/>
              </a:spcAft>
            </a:pPr>
            <a:endParaRPr sz="1875" kern="0">
              <a:solidFill>
                <a:srgbClr val="000000"/>
              </a:solidFill>
              <a:latin typeface="Calibri"/>
              <a:ea typeface="Calibri"/>
              <a:cs typeface="Calibri"/>
              <a:sym typeface="Calibri"/>
            </a:endParaRPr>
          </a:p>
        </p:txBody>
      </p:sp>
      <p:sp>
        <p:nvSpPr>
          <p:cNvPr id="221" name="Shape 221"/>
          <p:cNvSpPr txBox="1"/>
          <p:nvPr/>
        </p:nvSpPr>
        <p:spPr>
          <a:xfrm>
            <a:off x="1257300" y="2000251"/>
            <a:ext cx="6896100" cy="4066425"/>
          </a:xfrm>
          <a:prstGeom prst="rect">
            <a:avLst/>
          </a:prstGeom>
          <a:noFill/>
          <a:ln>
            <a:noFill/>
          </a:ln>
        </p:spPr>
        <p:txBody>
          <a:bodyPr wrap="square" lIns="68456" tIns="34219" rIns="68456" bIns="34219" anchor="t" anchorCtr="0">
            <a:noAutofit/>
          </a:bodyPr>
          <a:lstStyle/>
          <a:p>
            <a:pPr marL="57150" algn="ctr" defTabSz="685800" fontAlgn="auto">
              <a:spcBef>
                <a:spcPts val="0"/>
              </a:spcBef>
              <a:spcAft>
                <a:spcPts val="0"/>
              </a:spcAft>
              <a:buSzPct val="100000"/>
            </a:pPr>
            <a:r>
              <a:rPr lang="en-US" b="1" kern="0" dirty="0">
                <a:solidFill>
                  <a:srgbClr val="000000"/>
                </a:solidFill>
                <a:latin typeface="Libre Baskerville"/>
                <a:ea typeface="Libre Baskerville"/>
                <a:cs typeface="Libre Baskerville"/>
                <a:sym typeface="Libre Baskerville"/>
              </a:rPr>
              <a:t>Baby Boomers, Acquired Disabilities &amp; Stay-at-Work Strategies with Jennifer Christian, MD</a:t>
            </a:r>
          </a:p>
          <a:p>
            <a:pPr marL="57150" algn="ctr" defTabSz="685800" fontAlgn="auto">
              <a:spcBef>
                <a:spcPts val="0"/>
              </a:spcBef>
              <a:spcAft>
                <a:spcPts val="0"/>
              </a:spcAft>
              <a:buSzPct val="100000"/>
            </a:pPr>
            <a:endParaRPr lang="en-US" kern="0" dirty="0">
              <a:solidFill>
                <a:srgbClr val="000000"/>
              </a:solidFill>
              <a:latin typeface="Libre Baskerville"/>
              <a:ea typeface="Libre Baskerville"/>
              <a:cs typeface="Libre Baskerville"/>
              <a:sym typeface="Libre Baskerville"/>
            </a:endParaRPr>
          </a:p>
          <a:p>
            <a:pPr marL="57150" algn="ctr" defTabSz="685800" fontAlgn="auto">
              <a:spcBef>
                <a:spcPts val="0"/>
              </a:spcBef>
              <a:spcAft>
                <a:spcPts val="0"/>
              </a:spcAft>
              <a:buSzPct val="100000"/>
            </a:pPr>
            <a:r>
              <a:rPr lang="en-US" b="1" kern="0" dirty="0">
                <a:solidFill>
                  <a:srgbClr val="000000"/>
                </a:solidFill>
                <a:latin typeface="Libre Baskerville"/>
                <a:ea typeface="Libre Baskerville"/>
                <a:cs typeface="Libre Baskerville"/>
                <a:sym typeface="Libre Baskerville"/>
              </a:rPr>
              <a:t>Wednesday, December 13th, 1:30pm Eastern Time</a:t>
            </a:r>
          </a:p>
          <a:p>
            <a:pPr marL="57150" algn="ctr" defTabSz="685800" fontAlgn="auto">
              <a:spcBef>
                <a:spcPts val="0"/>
              </a:spcBef>
              <a:spcAft>
                <a:spcPts val="0"/>
              </a:spcAft>
              <a:buSzPct val="100000"/>
            </a:pPr>
            <a:endParaRPr lang="en-US" b="1" kern="0" dirty="0">
              <a:solidFill>
                <a:srgbClr val="000000"/>
              </a:solidFill>
              <a:latin typeface="Libre Baskerville"/>
              <a:ea typeface="Libre Baskerville"/>
              <a:cs typeface="Libre Baskerville"/>
              <a:sym typeface="Libre Baskerville"/>
            </a:endParaRPr>
          </a:p>
          <a:p>
            <a:pPr marL="57150" algn="ctr" defTabSz="685800" fontAlgn="auto">
              <a:spcBef>
                <a:spcPts val="0"/>
              </a:spcBef>
              <a:spcAft>
                <a:spcPts val="0"/>
              </a:spcAft>
              <a:buSzPct val="100000"/>
            </a:pPr>
            <a:r>
              <a:rPr lang="en-US" b="1" kern="0" dirty="0">
                <a:solidFill>
                  <a:srgbClr val="000000"/>
                </a:solidFill>
                <a:latin typeface="Libre Baskerville"/>
                <a:ea typeface="Libre Baskerville"/>
                <a:cs typeface="Libre Baskerville"/>
                <a:sym typeface="Libre Baskerville"/>
              </a:rPr>
              <a:t>Live Captioning Provided. Free of Charge. </a:t>
            </a:r>
          </a:p>
          <a:p>
            <a:pPr marL="57150" algn="ctr" defTabSz="685800" fontAlgn="auto">
              <a:spcBef>
                <a:spcPts val="0"/>
              </a:spcBef>
              <a:spcAft>
                <a:spcPts val="0"/>
              </a:spcAft>
              <a:buSzPct val="100000"/>
            </a:pPr>
            <a:r>
              <a:rPr lang="en-US" b="1" kern="0" dirty="0">
                <a:solidFill>
                  <a:srgbClr val="000000"/>
                </a:solidFill>
                <a:latin typeface="Libre Baskerville"/>
                <a:ea typeface="Libre Baskerville"/>
                <a:cs typeface="Libre Baskerville"/>
                <a:sym typeface="Libre Baskerville"/>
              </a:rPr>
              <a:t>RSVP Required*</a:t>
            </a:r>
          </a:p>
          <a:p>
            <a:pPr marL="57150" algn="ctr" defTabSz="685800" fontAlgn="auto">
              <a:spcBef>
                <a:spcPts val="0"/>
              </a:spcBef>
              <a:spcAft>
                <a:spcPts val="0"/>
              </a:spcAft>
              <a:buSzPct val="100000"/>
            </a:pPr>
            <a:r>
              <a:rPr lang="en-US" b="1" kern="0" dirty="0">
                <a:solidFill>
                  <a:srgbClr val="000000"/>
                </a:solidFill>
                <a:latin typeface="Libre Baskerville"/>
                <a:ea typeface="Libre Baskerville"/>
                <a:cs typeface="Libre Baskerville"/>
                <a:sym typeface="Libre Baskerville"/>
                <a:hlinkClick r:id="rId3"/>
              </a:rPr>
              <a:t>https://secure.confertel.net/tsRegisterD.asp?course=6269052</a:t>
            </a:r>
            <a:r>
              <a:rPr lang="en-US" b="1" kern="0" dirty="0">
                <a:solidFill>
                  <a:srgbClr val="000000"/>
                </a:solidFill>
                <a:latin typeface="Libre Baskerville"/>
                <a:ea typeface="Libre Baskerville"/>
                <a:cs typeface="Libre Baskerville"/>
                <a:sym typeface="Libre Baskerville"/>
              </a:rPr>
              <a:t> </a:t>
            </a:r>
          </a:p>
        </p:txBody>
      </p:sp>
      <p:pic>
        <p:nvPicPr>
          <p:cNvPr id="8" name="Picture 7" descr="Jennifer Christian MD headshot 2017-04-19 A (002)">
            <a:extLst>
              <a:ext uri="{FF2B5EF4-FFF2-40B4-BE49-F238E27FC236}">
                <a16:creationId xmlns:a16="http://schemas.microsoft.com/office/drawing/2014/main" id="{A965D266-B444-42FA-946B-B9F16D66AD1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8864" y="4283330"/>
            <a:ext cx="1901536" cy="2117470"/>
          </a:xfrm>
          <a:prstGeom prst="rect">
            <a:avLst/>
          </a:prstGeom>
          <a:noFill/>
          <a:ln>
            <a:noFill/>
          </a:ln>
        </p:spPr>
      </p:pic>
      <p:pic>
        <p:nvPicPr>
          <p:cNvPr id="5" name="Picture 4" descr="The yellow, red and blue logo of Webility MD. The image shows three human figures holding hands.&#10;">
            <a:extLst>
              <a:ext uri="{FF2B5EF4-FFF2-40B4-BE49-F238E27FC236}">
                <a16:creationId xmlns:a16="http://schemas.microsoft.com/office/drawing/2014/main" id="{89BC281F-9F44-4636-A253-3A97605497CE}"/>
              </a:ext>
            </a:extLst>
          </p:cNvPr>
          <p:cNvPicPr>
            <a:picLocks noChangeAspect="1"/>
          </p:cNvPicPr>
          <p:nvPr/>
        </p:nvPicPr>
        <p:blipFill>
          <a:blip r:embed="rId5"/>
          <a:stretch>
            <a:fillRect/>
          </a:stretch>
        </p:blipFill>
        <p:spPr>
          <a:xfrm>
            <a:off x="5297333" y="4586287"/>
            <a:ext cx="2946798" cy="1357313"/>
          </a:xfrm>
          <a:prstGeom prst="rect">
            <a:avLst/>
          </a:prstGeom>
        </p:spPr>
      </p:pic>
    </p:spTree>
    <p:extLst>
      <p:ext uri="{BB962C8B-B14F-4D97-AF65-F5344CB8AC3E}">
        <p14:creationId xmlns:p14="http://schemas.microsoft.com/office/powerpoint/2010/main" val="37983304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sldNum" idx="12"/>
          </p:nvPr>
        </p:nvSpPr>
        <p:spPr>
          <a:xfrm>
            <a:off x="6080760" y="5640709"/>
            <a:ext cx="1577340" cy="207749"/>
          </a:xfrm>
          <a:prstGeom prst="rect">
            <a:avLst/>
          </a:prstGeom>
          <a:noFill/>
          <a:ln>
            <a:noFill/>
          </a:ln>
        </p:spPr>
        <p:txBody>
          <a:bodyPr wrap="square" lIns="0" tIns="0" rIns="0" bIns="0" anchor="t" anchorCtr="0">
            <a:noAutofit/>
          </a:bodyPr>
          <a:lstStyle/>
          <a:p>
            <a:pPr algn="r" defTabSz="685800" fontAlgn="auto">
              <a:spcBef>
                <a:spcPts val="0"/>
              </a:spcBef>
              <a:spcAft>
                <a:spcPts val="0"/>
              </a:spcAft>
              <a:buSzPct val="25000"/>
            </a:pPr>
            <a:fld id="{00000000-1234-1234-1234-123412341234}" type="slidenum">
              <a:rPr lang="en-US" sz="1350" kern="0">
                <a:solidFill>
                  <a:srgbClr val="888888"/>
                </a:solidFill>
                <a:latin typeface="Calibri"/>
                <a:ea typeface="Calibri"/>
                <a:cs typeface="Calibri"/>
                <a:sym typeface="Calibri"/>
              </a:rPr>
              <a:pPr algn="r" defTabSz="685800" fontAlgn="auto">
                <a:spcBef>
                  <a:spcPts val="0"/>
                </a:spcBef>
                <a:spcAft>
                  <a:spcPts val="0"/>
                </a:spcAft>
                <a:buSzPct val="25000"/>
              </a:pPr>
              <a:t>53</a:t>
            </a:fld>
            <a:endParaRPr lang="en-US" sz="1350" kern="0">
              <a:solidFill>
                <a:srgbClr val="888888"/>
              </a:solidFill>
              <a:latin typeface="Calibri"/>
              <a:ea typeface="Calibri"/>
              <a:cs typeface="Calibri"/>
              <a:sym typeface="Calibri"/>
            </a:endParaRPr>
          </a:p>
        </p:txBody>
      </p:sp>
      <p:sp>
        <p:nvSpPr>
          <p:cNvPr id="219" name="Shape 219"/>
          <p:cNvSpPr txBox="1">
            <a:spLocks noGrp="1"/>
          </p:cNvSpPr>
          <p:nvPr>
            <p:ph type="title"/>
          </p:nvPr>
        </p:nvSpPr>
        <p:spPr>
          <a:xfrm>
            <a:off x="2707963" y="339221"/>
            <a:ext cx="5178737" cy="576766"/>
          </a:xfrm>
          <a:prstGeom prst="rect">
            <a:avLst/>
          </a:prstGeom>
          <a:noFill/>
          <a:ln>
            <a:noFill/>
          </a:ln>
        </p:spPr>
        <p:txBody>
          <a:bodyPr wrap="square" lIns="0" tIns="0" rIns="0" bIns="0" anchor="t" anchorCtr="0">
            <a:noAutofit/>
          </a:bodyPr>
          <a:lstStyle/>
          <a:p>
            <a:pPr algn="r">
              <a:lnSpc>
                <a:spcPct val="115000"/>
              </a:lnSpc>
              <a:buClr>
                <a:schemeClr val="dk1"/>
              </a:buClr>
              <a:buSzPct val="44000"/>
            </a:pPr>
            <a:r>
              <a:rPr lang="en-US" sz="1800" b="1" dirty="0" err="1">
                <a:solidFill>
                  <a:srgbClr val="FFFFFF"/>
                </a:solidFill>
                <a:latin typeface="Libre Baskerville"/>
                <a:ea typeface="Libre Baskerville"/>
                <a:cs typeface="Libre Baskerville"/>
                <a:sym typeface="Libre Baskerville"/>
              </a:rPr>
              <a:t>RespectAbility</a:t>
            </a:r>
            <a:r>
              <a:rPr lang="en-US" sz="1800" b="1" dirty="0">
                <a:solidFill>
                  <a:srgbClr val="FFFFFF"/>
                </a:solidFill>
                <a:latin typeface="Libre Baskerville"/>
                <a:ea typeface="Libre Baskerville"/>
                <a:cs typeface="Libre Baskerville"/>
                <a:sym typeface="Libre Baskerville"/>
              </a:rPr>
              <a:t/>
            </a:r>
            <a:br>
              <a:rPr lang="en-US" sz="1800" b="1" dirty="0">
                <a:solidFill>
                  <a:srgbClr val="FFFFFF"/>
                </a:solidFill>
                <a:latin typeface="Libre Baskerville"/>
                <a:ea typeface="Libre Baskerville"/>
                <a:cs typeface="Libre Baskerville"/>
                <a:sym typeface="Libre Baskerville"/>
              </a:rPr>
            </a:br>
            <a:r>
              <a:rPr lang="en-US" sz="1800" b="1" dirty="0">
                <a:solidFill>
                  <a:srgbClr val="FFFFFF"/>
                </a:solidFill>
                <a:latin typeface="Libre Baskerville"/>
                <a:ea typeface="Libre Baskerville"/>
                <a:cs typeface="Libre Baskerville"/>
                <a:sym typeface="Libre Baskerville"/>
              </a:rPr>
              <a:t>Contact Information</a:t>
            </a:r>
          </a:p>
          <a:p>
            <a:pPr algn="r">
              <a:buSzPct val="25000"/>
            </a:pPr>
            <a:endParaRPr sz="2400" b="1" dirty="0">
              <a:solidFill>
                <a:srgbClr val="FFFFFF"/>
              </a:solidFill>
            </a:endParaRPr>
          </a:p>
        </p:txBody>
      </p:sp>
      <p:sp>
        <p:nvSpPr>
          <p:cNvPr id="220" name="Shape 220"/>
          <p:cNvSpPr txBox="1"/>
          <p:nvPr/>
        </p:nvSpPr>
        <p:spPr>
          <a:xfrm>
            <a:off x="1298863" y="1916207"/>
            <a:ext cx="6442364" cy="1555973"/>
          </a:xfrm>
          <a:prstGeom prst="rect">
            <a:avLst/>
          </a:prstGeom>
          <a:noFill/>
          <a:ln>
            <a:noFill/>
          </a:ln>
        </p:spPr>
        <p:txBody>
          <a:bodyPr wrap="square" lIns="0" tIns="0" rIns="0" bIns="0" anchor="t" anchorCtr="0">
            <a:noAutofit/>
          </a:bodyPr>
          <a:lstStyle/>
          <a:p>
            <a:pPr defTabSz="685800" fontAlgn="auto">
              <a:spcBef>
                <a:spcPts val="0"/>
              </a:spcBef>
              <a:spcAft>
                <a:spcPts val="0"/>
              </a:spcAft>
            </a:pPr>
            <a:endParaRPr sz="1875" kern="0">
              <a:solidFill>
                <a:srgbClr val="000000"/>
              </a:solidFill>
              <a:latin typeface="Calibri"/>
              <a:ea typeface="Calibri"/>
              <a:cs typeface="Calibri"/>
              <a:sym typeface="Calibri"/>
            </a:endParaRPr>
          </a:p>
        </p:txBody>
      </p:sp>
      <p:sp>
        <p:nvSpPr>
          <p:cNvPr id="221" name="Shape 221"/>
          <p:cNvSpPr txBox="1"/>
          <p:nvPr/>
        </p:nvSpPr>
        <p:spPr>
          <a:xfrm>
            <a:off x="1257300" y="2000251"/>
            <a:ext cx="6629400" cy="4066425"/>
          </a:xfrm>
          <a:prstGeom prst="rect">
            <a:avLst/>
          </a:prstGeom>
          <a:noFill/>
          <a:ln>
            <a:noFill/>
          </a:ln>
        </p:spPr>
        <p:txBody>
          <a:bodyPr wrap="square" lIns="68456" tIns="34219" rIns="68456" bIns="34219" anchor="t" anchorCtr="0">
            <a:noAutofit/>
          </a:bodyPr>
          <a:lstStyle/>
          <a:p>
            <a:pPr algn="ctr" defTabSz="685800" fontAlgn="auto">
              <a:spcBef>
                <a:spcPts val="0"/>
              </a:spcBef>
              <a:spcAft>
                <a:spcPts val="0"/>
              </a:spcAft>
              <a:defRPr/>
            </a:pPr>
            <a:r>
              <a:rPr lang="en-US" altLang="en-US" sz="2000" b="1" kern="0" dirty="0">
                <a:solidFill>
                  <a:srgbClr val="000000"/>
                </a:solidFill>
                <a:latin typeface="Libre Baskerville" panose="020B0604020202020204" charset="0"/>
                <a:cs typeface="Arial"/>
                <a:sym typeface="Arial"/>
              </a:rPr>
              <a:t>We have many resources for policy makers and employers on our website and are ready to help! </a:t>
            </a:r>
          </a:p>
          <a:p>
            <a:pPr algn="ctr" defTabSz="685800" fontAlgn="auto">
              <a:spcBef>
                <a:spcPts val="0"/>
              </a:spcBef>
              <a:spcAft>
                <a:spcPts val="0"/>
              </a:spcAft>
              <a:defRPr/>
            </a:pPr>
            <a:endParaRPr lang="en-US" altLang="en-US" sz="1350" b="1" kern="0" dirty="0">
              <a:solidFill>
                <a:srgbClr val="000090"/>
              </a:solidFill>
              <a:latin typeface="Libre Baskerville" panose="020B0604020202020204" charset="0"/>
              <a:cs typeface="Arial"/>
              <a:sym typeface="Arial"/>
            </a:endParaRPr>
          </a:p>
          <a:p>
            <a:pPr algn="ctr" defTabSz="685800" fontAlgn="auto">
              <a:spcBef>
                <a:spcPts val="0"/>
              </a:spcBef>
              <a:spcAft>
                <a:spcPts val="0"/>
              </a:spcAft>
              <a:defRPr/>
            </a:pPr>
            <a:r>
              <a:rPr lang="en-US" altLang="en-US" sz="2000" b="1" kern="0" dirty="0" err="1">
                <a:solidFill>
                  <a:srgbClr val="000090"/>
                </a:solidFill>
                <a:latin typeface="Libre Baskerville" panose="020B0604020202020204" charset="0"/>
                <a:cs typeface="Arial"/>
                <a:sym typeface="Arial"/>
              </a:rPr>
              <a:t>RespectAbilityUSA</a:t>
            </a:r>
            <a:endParaRPr lang="en-US" altLang="en-US" sz="2000" b="1" kern="0" dirty="0">
              <a:solidFill>
                <a:srgbClr val="000090"/>
              </a:solidFill>
              <a:latin typeface="Libre Baskerville" panose="020B0604020202020204" charset="0"/>
              <a:cs typeface="Arial"/>
              <a:sym typeface="Arial"/>
            </a:endParaRPr>
          </a:p>
          <a:p>
            <a:pPr algn="ctr" defTabSz="685800" fontAlgn="auto">
              <a:spcBef>
                <a:spcPts val="0"/>
              </a:spcBef>
              <a:spcAft>
                <a:spcPts val="0"/>
              </a:spcAft>
              <a:defRPr/>
            </a:pPr>
            <a:r>
              <a:rPr lang="en-US" altLang="en-US" sz="2000" b="1" kern="0" dirty="0">
                <a:solidFill>
                  <a:srgbClr val="000090"/>
                </a:solidFill>
                <a:latin typeface="Libre Baskerville" panose="020B0604020202020204" charset="0"/>
                <a:cs typeface="Arial"/>
                <a:sym typeface="Arial"/>
              </a:rPr>
              <a:t>11333 </a:t>
            </a:r>
            <a:r>
              <a:rPr lang="en-US" altLang="en-US" sz="2000" b="1" kern="0" dirty="0" err="1">
                <a:solidFill>
                  <a:srgbClr val="000090"/>
                </a:solidFill>
                <a:latin typeface="Libre Baskerville" panose="020B0604020202020204" charset="0"/>
                <a:cs typeface="Arial"/>
                <a:sym typeface="Arial"/>
              </a:rPr>
              <a:t>Woodglen</a:t>
            </a:r>
            <a:r>
              <a:rPr lang="en-US" altLang="en-US" sz="2000" b="1" kern="0" dirty="0">
                <a:solidFill>
                  <a:srgbClr val="000090"/>
                </a:solidFill>
                <a:latin typeface="Libre Baskerville" panose="020B0604020202020204" charset="0"/>
                <a:cs typeface="Arial"/>
                <a:sym typeface="Arial"/>
              </a:rPr>
              <a:t> Drive, #102</a:t>
            </a:r>
          </a:p>
          <a:p>
            <a:pPr algn="ctr" defTabSz="685800" fontAlgn="auto">
              <a:spcBef>
                <a:spcPts val="0"/>
              </a:spcBef>
              <a:spcAft>
                <a:spcPts val="0"/>
              </a:spcAft>
              <a:defRPr/>
            </a:pPr>
            <a:r>
              <a:rPr lang="en-US" altLang="en-US" sz="2000" b="1" kern="0" dirty="0">
                <a:solidFill>
                  <a:srgbClr val="000090"/>
                </a:solidFill>
                <a:latin typeface="Libre Baskerville" panose="020B0604020202020204" charset="0"/>
                <a:cs typeface="Arial"/>
                <a:sym typeface="Arial"/>
              </a:rPr>
              <a:t>Rockville, MD 20852</a:t>
            </a:r>
          </a:p>
          <a:p>
            <a:pPr algn="ctr" defTabSz="685800" fontAlgn="auto">
              <a:spcBef>
                <a:spcPts val="0"/>
              </a:spcBef>
              <a:spcAft>
                <a:spcPts val="0"/>
              </a:spcAft>
              <a:defRPr/>
            </a:pPr>
            <a:endParaRPr lang="en-US" altLang="en-US" sz="2000" b="1" kern="0" dirty="0">
              <a:solidFill>
                <a:srgbClr val="000090"/>
              </a:solidFill>
              <a:latin typeface="Libre Baskerville" panose="020B0604020202020204" charset="0"/>
              <a:cs typeface="Arial"/>
              <a:sym typeface="Arial"/>
            </a:endParaRPr>
          </a:p>
          <a:p>
            <a:pPr algn="ctr" defTabSz="685800" fontAlgn="auto">
              <a:spcBef>
                <a:spcPts val="0"/>
              </a:spcBef>
              <a:spcAft>
                <a:spcPts val="0"/>
              </a:spcAft>
              <a:defRPr/>
            </a:pPr>
            <a:r>
              <a:rPr lang="en-US" altLang="en-US" sz="2000" b="1" kern="0" dirty="0">
                <a:solidFill>
                  <a:srgbClr val="000090"/>
                </a:solidFill>
                <a:latin typeface="Libre Baskerville" panose="020B0604020202020204" charset="0"/>
                <a:cs typeface="Arial"/>
                <a:sym typeface="Arial"/>
                <a:hlinkClick r:id="rId3"/>
              </a:rPr>
              <a:t>www.RespectAbilityUSA.org</a:t>
            </a:r>
            <a:endParaRPr lang="en-US" altLang="en-US" sz="2000" b="1" kern="0" dirty="0">
              <a:solidFill>
                <a:srgbClr val="000090"/>
              </a:solidFill>
              <a:latin typeface="Libre Baskerville" panose="020B0604020202020204" charset="0"/>
              <a:cs typeface="Arial"/>
              <a:sym typeface="Arial"/>
            </a:endParaRPr>
          </a:p>
          <a:p>
            <a:pPr algn="ctr" defTabSz="685800" fontAlgn="auto">
              <a:spcBef>
                <a:spcPts val="0"/>
              </a:spcBef>
              <a:spcAft>
                <a:spcPts val="0"/>
              </a:spcAft>
              <a:defRPr/>
            </a:pPr>
            <a:r>
              <a:rPr lang="en-US" altLang="en-US" sz="2000" b="1" kern="0" dirty="0">
                <a:solidFill>
                  <a:srgbClr val="000090"/>
                </a:solidFill>
                <a:latin typeface="Libre Baskerville" panose="020B0604020202020204" charset="0"/>
                <a:cs typeface="Arial"/>
                <a:sym typeface="Arial"/>
              </a:rPr>
              <a:t>Cell: (202) 365 – 0787</a:t>
            </a:r>
          </a:p>
          <a:p>
            <a:pPr algn="ctr" defTabSz="685800" fontAlgn="auto">
              <a:spcBef>
                <a:spcPts val="0"/>
              </a:spcBef>
              <a:spcAft>
                <a:spcPts val="0"/>
              </a:spcAft>
              <a:defRPr/>
            </a:pPr>
            <a:r>
              <a:rPr lang="en-US" altLang="en-US" sz="2000" b="1" kern="0" dirty="0">
                <a:solidFill>
                  <a:srgbClr val="000090"/>
                </a:solidFill>
                <a:latin typeface="Libre Baskerville" panose="020B0604020202020204" charset="0"/>
                <a:cs typeface="Arial"/>
                <a:sym typeface="Arial"/>
              </a:rPr>
              <a:t>Jennifer Laszlo Mizrahi</a:t>
            </a:r>
          </a:p>
          <a:p>
            <a:pPr algn="ctr" defTabSz="685800" fontAlgn="auto">
              <a:spcBef>
                <a:spcPts val="0"/>
              </a:spcBef>
              <a:spcAft>
                <a:spcPts val="0"/>
              </a:spcAft>
              <a:defRPr/>
            </a:pPr>
            <a:r>
              <a:rPr lang="en-US" altLang="en-US" sz="2000" b="1" kern="0" dirty="0">
                <a:solidFill>
                  <a:srgbClr val="000090"/>
                </a:solidFill>
                <a:latin typeface="Libre Baskerville" panose="020B0604020202020204" charset="0"/>
                <a:cs typeface="Arial"/>
                <a:sym typeface="Arial"/>
              </a:rPr>
              <a:t>President</a:t>
            </a:r>
          </a:p>
          <a:p>
            <a:pPr algn="ctr" defTabSz="685800" fontAlgn="auto">
              <a:spcBef>
                <a:spcPts val="0"/>
              </a:spcBef>
              <a:spcAft>
                <a:spcPts val="0"/>
              </a:spcAft>
              <a:defRPr/>
            </a:pPr>
            <a:r>
              <a:rPr lang="en-US" altLang="en-US" sz="2000" b="1" kern="0" dirty="0">
                <a:solidFill>
                  <a:srgbClr val="000090"/>
                </a:solidFill>
                <a:latin typeface="Libre Baskerville" panose="020B0604020202020204" charset="0"/>
                <a:cs typeface="Arial"/>
                <a:sym typeface="Arial"/>
              </a:rPr>
              <a:t>JenniferM@RespectAbilityUSA.org</a:t>
            </a:r>
          </a:p>
        </p:txBody>
      </p:sp>
    </p:spTree>
    <p:extLst>
      <p:ext uri="{BB962C8B-B14F-4D97-AF65-F5344CB8AC3E}">
        <p14:creationId xmlns:p14="http://schemas.microsoft.com/office/powerpoint/2010/main" val="1573902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483644"/>
            <a:ext cx="2007394" cy="290513"/>
          </a:xfrm>
        </p:spPr>
        <p:txBody>
          <a:bodyPr>
            <a:normAutofit fontScale="90000"/>
          </a:bodyPr>
          <a:lstStyle/>
          <a:p>
            <a:r>
              <a:rPr lang="en-US" sz="4500" dirty="0">
                <a:latin typeface="Arial Black" panose="020B0A04020102020204" pitchFamily="34" charset="0"/>
              </a:rPr>
              <a:t/>
            </a:r>
            <a:br>
              <a:rPr lang="en-US" sz="4500" dirty="0">
                <a:latin typeface="Arial Black" panose="020B0A04020102020204" pitchFamily="34" charset="0"/>
              </a:rPr>
            </a:br>
            <a:endParaRPr lang="en-US" sz="2400" dirty="0">
              <a:solidFill>
                <a:srgbClr val="F79646"/>
              </a:solidFill>
              <a:latin typeface="Arial Black" panose="020B0A04020102020204" pitchFamily="34" charset="0"/>
            </a:endParaRPr>
          </a:p>
        </p:txBody>
      </p:sp>
      <p:sp>
        <p:nvSpPr>
          <p:cNvPr id="6" name="Title 1"/>
          <p:cNvSpPr txBox="1">
            <a:spLocks/>
          </p:cNvSpPr>
          <p:nvPr/>
        </p:nvSpPr>
        <p:spPr bwMode="auto">
          <a:xfrm>
            <a:off x="5334000" y="4517882"/>
            <a:ext cx="2396831" cy="60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1" fontAlgn="base" hangingPunct="1">
              <a:spcBef>
                <a:spcPct val="0"/>
              </a:spcBef>
              <a:spcAft>
                <a:spcPct val="0"/>
              </a:spcAft>
              <a:defRPr sz="2800" b="1" kern="1200">
                <a:solidFill>
                  <a:srgbClr val="0156A6"/>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algn="ctr" defTabSz="342900"/>
            <a:r>
              <a:rPr lang="en-US" sz="2400" b="0" dirty="0" smtClean="0">
                <a:solidFill>
                  <a:srgbClr val="25495D"/>
                </a:solidFill>
                <a:latin typeface="Arial" panose="020B0604020202020204" pitchFamily="34" charset="0"/>
                <a:cs typeface="Arial" panose="020B0604020202020204" pitchFamily="34" charset="0"/>
              </a:rPr>
              <a:t>Julie Sowash</a:t>
            </a:r>
            <a:endParaRPr lang="en-US" sz="2400" b="0" dirty="0">
              <a:solidFill>
                <a:srgbClr val="25495D"/>
              </a:solidFill>
              <a:latin typeface="Arial" panose="020B0604020202020204" pitchFamily="34" charset="0"/>
              <a:cs typeface="Arial" panose="020B0604020202020204" pitchFamily="34" charset="0"/>
            </a:endParaRPr>
          </a:p>
          <a:p>
            <a:pPr algn="ctr" defTabSz="342900"/>
            <a:r>
              <a:rPr lang="en-US" sz="2400" b="0" dirty="0" smtClean="0">
                <a:solidFill>
                  <a:srgbClr val="F79646"/>
                </a:solidFill>
                <a:latin typeface="Arial" panose="020B0604020202020204" pitchFamily="34" charset="0"/>
                <a:cs typeface="Arial" panose="020B0604020202020204" pitchFamily="34" charset="0"/>
              </a:rPr>
              <a:t>Senior</a:t>
            </a:r>
          </a:p>
          <a:p>
            <a:pPr algn="ctr" defTabSz="342900"/>
            <a:r>
              <a:rPr lang="en-US" sz="2400" b="0" dirty="0" smtClean="0">
                <a:solidFill>
                  <a:srgbClr val="F79646"/>
                </a:solidFill>
                <a:latin typeface="Arial" panose="020B0604020202020204" pitchFamily="34" charset="0"/>
                <a:cs typeface="Arial" panose="020B0604020202020204" pitchFamily="34" charset="0"/>
              </a:rPr>
              <a:t>Consultant</a:t>
            </a:r>
            <a:endParaRPr lang="en-US" sz="2400" b="0" dirty="0">
              <a:solidFill>
                <a:srgbClr val="F79646"/>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321" y="838200"/>
            <a:ext cx="2929890" cy="3662363"/>
          </a:xfrm>
          <a:prstGeom prst="rect">
            <a:avLst/>
          </a:prstGeom>
        </p:spPr>
      </p:pic>
      <p:sp>
        <p:nvSpPr>
          <p:cNvPr id="9" name="Title 1"/>
          <p:cNvSpPr txBox="1">
            <a:spLocks/>
          </p:cNvSpPr>
          <p:nvPr/>
        </p:nvSpPr>
        <p:spPr bwMode="auto">
          <a:xfrm>
            <a:off x="1466850" y="4517882"/>
            <a:ext cx="2396831" cy="60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Autofit/>
          </a:bodyPr>
          <a:lstStyle>
            <a:lvl1pPr algn="l" defTabSz="457200" rtl="0" eaLnBrk="1" fontAlgn="base" hangingPunct="1">
              <a:spcBef>
                <a:spcPct val="0"/>
              </a:spcBef>
              <a:spcAft>
                <a:spcPct val="0"/>
              </a:spcAft>
              <a:defRPr sz="2800" b="1" kern="1200">
                <a:solidFill>
                  <a:srgbClr val="0156A6"/>
                </a:solidFill>
                <a:latin typeface="+mj-lt"/>
                <a:ea typeface="ＭＳ Ｐゴシック" charset="0"/>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algn="ctr" defTabSz="342900"/>
            <a:r>
              <a:rPr lang="en-US" sz="2400" b="0" dirty="0">
                <a:solidFill>
                  <a:srgbClr val="25495D"/>
                </a:solidFill>
                <a:latin typeface="Arial" panose="020B0604020202020204" pitchFamily="34" charset="0"/>
                <a:cs typeface="Arial" panose="020B0604020202020204" pitchFamily="34" charset="0"/>
              </a:rPr>
              <a:t>Kevin McCloskey</a:t>
            </a:r>
          </a:p>
          <a:p>
            <a:pPr algn="ctr" defTabSz="342900"/>
            <a:r>
              <a:rPr lang="en-US" sz="2400" b="0" dirty="0">
                <a:solidFill>
                  <a:srgbClr val="F79646"/>
                </a:solidFill>
                <a:latin typeface="Arial" panose="020B0604020202020204" pitchFamily="34" charset="0"/>
                <a:cs typeface="Arial" panose="020B0604020202020204" pitchFamily="34" charset="0"/>
              </a:rPr>
              <a:t>Director of Partnership Development </a:t>
            </a:r>
          </a:p>
        </p:txBody>
      </p:sp>
      <p:sp>
        <p:nvSpPr>
          <p:cNvPr id="10" name="object 3"/>
          <p:cNvSpPr txBox="1">
            <a:spLocks/>
          </p:cNvSpPr>
          <p:nvPr/>
        </p:nvSpPr>
        <p:spPr>
          <a:xfrm>
            <a:off x="-152400" y="140276"/>
            <a:ext cx="9296400" cy="492443"/>
          </a:xfrm>
          <a:prstGeom prst="rect">
            <a:avLst/>
          </a:prstGeom>
        </p:spPr>
        <p:txBody>
          <a:bodyPr vert="horz" wrap="square" lIns="0" tIns="0" rIns="0" bIns="0" rtlCol="0">
            <a:spAutoFit/>
          </a:bodyPr>
          <a:lstStyle>
            <a:lvl1pPr>
              <a:defRPr sz="4000" b="1" i="0">
                <a:solidFill>
                  <a:srgbClr val="17375E"/>
                </a:solidFill>
                <a:latin typeface="Arial Black"/>
                <a:ea typeface="+mj-ea"/>
                <a:cs typeface="Arial Black"/>
              </a:defRPr>
            </a:lvl1pPr>
          </a:lstStyle>
          <a:p>
            <a:pPr marL="6172200" marR="0" lvl="0" indent="0" defTabSz="914400" rtl="0" eaLnBrk="1" fontAlgn="auto" latinLnBrk="0" hangingPunct="1">
              <a:lnSpc>
                <a:spcPct val="100000"/>
              </a:lnSpc>
              <a:spcBef>
                <a:spcPts val="0"/>
              </a:spcBef>
              <a:spcAft>
                <a:spcPts val="0"/>
              </a:spcAft>
              <a:buClrTx/>
              <a:buSzTx/>
              <a:buFontTx/>
              <a:buNone/>
              <a:tabLst/>
              <a:defRPr/>
            </a:pPr>
            <a:r>
              <a:rPr lang="en-US" sz="3200" kern="0" spc="-35" dirty="0" smtClean="0"/>
              <a:t>PRESENTERS</a:t>
            </a:r>
            <a:endParaRPr kumimoji="0" lang="en-US" sz="3200" b="1" i="0" u="none" strike="noStrike" kern="0" cap="none" spc="0" normalizeH="0" baseline="0" noProof="0" dirty="0">
              <a:ln>
                <a:noFill/>
              </a:ln>
              <a:solidFill>
                <a:srgbClr val="17375E"/>
              </a:solidFill>
              <a:effectLst/>
              <a:uLnTx/>
              <a:uFillTx/>
            </a:endParaRPr>
          </a:p>
        </p:txBody>
      </p:sp>
      <p:pic>
        <p:nvPicPr>
          <p:cNvPr id="4" name="Picture 3"/>
          <p:cNvPicPr>
            <a:picLocks noChangeAspect="1"/>
          </p:cNvPicPr>
          <p:nvPr/>
        </p:nvPicPr>
        <p:blipFill>
          <a:blip r:embed="rId4"/>
          <a:stretch>
            <a:fillRect/>
          </a:stretch>
        </p:blipFill>
        <p:spPr>
          <a:xfrm>
            <a:off x="5029201" y="835891"/>
            <a:ext cx="2895600" cy="3623285"/>
          </a:xfrm>
          <a:prstGeom prst="rect">
            <a:avLst/>
          </a:prstGeom>
        </p:spPr>
      </p:pic>
      <p:pic>
        <p:nvPicPr>
          <p:cNvPr id="5" name="Picture 4"/>
          <p:cNvPicPr>
            <a:picLocks noChangeAspect="1"/>
          </p:cNvPicPr>
          <p:nvPr/>
        </p:nvPicPr>
        <p:blipFill>
          <a:blip r:embed="rId5"/>
          <a:stretch>
            <a:fillRect/>
          </a:stretch>
        </p:blipFill>
        <p:spPr>
          <a:xfrm>
            <a:off x="7010321" y="5824684"/>
            <a:ext cx="1828959" cy="816935"/>
          </a:xfrm>
          <a:prstGeom prst="rect">
            <a:avLst/>
          </a:prstGeom>
        </p:spPr>
      </p:pic>
    </p:spTree>
    <p:extLst>
      <p:ext uri="{BB962C8B-B14F-4D97-AF65-F5344CB8AC3E}">
        <p14:creationId xmlns:p14="http://schemas.microsoft.com/office/powerpoint/2010/main" val="42200566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76200" y="1524000"/>
            <a:ext cx="9067800" cy="5029200"/>
          </a:xfrm>
        </p:spPr>
        <p:txBody>
          <a:bodyPr/>
          <a:lstStyle/>
          <a:p>
            <a:pPr marL="342900" indent="-342900" algn="l">
              <a:buFont typeface="Wingdings" panose="05000000000000000000" pitchFamily="2" charset="2"/>
              <a:buChar char="q"/>
            </a:pPr>
            <a:r>
              <a:rPr lang="en-US" sz="2400" dirty="0" smtClean="0">
                <a:solidFill>
                  <a:srgbClr val="002060"/>
                </a:solidFill>
                <a:latin typeface="Arial" panose="020B0604020202020204" pitchFamily="34" charset="0"/>
                <a:cs typeface="Arial" panose="020B0604020202020204" pitchFamily="34" charset="0"/>
              </a:rPr>
              <a:t>Change conversation from </a:t>
            </a:r>
            <a:r>
              <a:rPr lang="en-US" sz="2400" b="1" dirty="0" smtClean="0">
                <a:solidFill>
                  <a:srgbClr val="F79646"/>
                </a:solidFill>
                <a:latin typeface="Arial" panose="020B0604020202020204" pitchFamily="34" charset="0"/>
                <a:cs typeface="Arial" panose="020B0604020202020204" pitchFamily="34" charset="0"/>
              </a:rPr>
              <a:t>charity to talent value</a:t>
            </a:r>
            <a:r>
              <a:rPr lang="en-US" sz="2400" dirty="0" smtClean="0">
                <a:solidFill>
                  <a:srgbClr val="002060"/>
                </a:solidFill>
                <a:latin typeface="Arial" panose="020B0604020202020204" pitchFamily="34" charset="0"/>
                <a:cs typeface="Arial" panose="020B0604020202020204" pitchFamily="34" charset="0"/>
              </a:rPr>
              <a:t>.</a:t>
            </a:r>
          </a:p>
          <a:p>
            <a:pPr marL="342900" indent="-342900" algn="l">
              <a:buFont typeface="Wingdings" panose="05000000000000000000" pitchFamily="2" charset="2"/>
              <a:buChar char="q"/>
            </a:pPr>
            <a:r>
              <a:rPr lang="en-US" sz="2400" dirty="0" smtClean="0">
                <a:solidFill>
                  <a:srgbClr val="002060"/>
                </a:solidFill>
                <a:latin typeface="Arial" panose="020B0604020202020204" pitchFamily="34" charset="0"/>
                <a:cs typeface="Arial" panose="020B0604020202020204" pitchFamily="34" charset="0"/>
              </a:rPr>
              <a:t>Create </a:t>
            </a:r>
            <a:r>
              <a:rPr lang="en-US" sz="2400" b="1" dirty="0" smtClean="0">
                <a:solidFill>
                  <a:srgbClr val="F79646"/>
                </a:solidFill>
                <a:latin typeface="Arial" panose="020B0604020202020204" pitchFamily="34" charset="0"/>
                <a:cs typeface="Arial" panose="020B0604020202020204" pitchFamily="34" charset="0"/>
              </a:rPr>
              <a:t>sustainable business driven model </a:t>
            </a:r>
            <a:r>
              <a:rPr lang="en-US" sz="2400" dirty="0" smtClean="0">
                <a:solidFill>
                  <a:srgbClr val="002060"/>
                </a:solidFill>
                <a:latin typeface="Arial" panose="020B0604020202020204" pitchFamily="34" charset="0"/>
                <a:cs typeface="Arial" panose="020B0604020202020204" pitchFamily="34" charset="0"/>
              </a:rPr>
              <a:t>that results in an aligned cost per hire.</a:t>
            </a:r>
          </a:p>
          <a:p>
            <a:pPr marL="342900" indent="-342900" algn="l">
              <a:buFont typeface="Wingdings" panose="05000000000000000000" pitchFamily="2" charset="2"/>
              <a:buChar char="q"/>
            </a:pPr>
            <a:r>
              <a:rPr lang="en-US" sz="2400" dirty="0" smtClean="0">
                <a:solidFill>
                  <a:srgbClr val="002060"/>
                </a:solidFill>
                <a:latin typeface="Arial" panose="020B0604020202020204" pitchFamily="34" charset="0"/>
                <a:cs typeface="Arial" panose="020B0604020202020204" pitchFamily="34" charset="0"/>
              </a:rPr>
              <a:t>Create </a:t>
            </a:r>
            <a:r>
              <a:rPr lang="en-US" sz="2400" b="1" dirty="0" smtClean="0">
                <a:solidFill>
                  <a:srgbClr val="F79646"/>
                </a:solidFill>
                <a:latin typeface="Arial" panose="020B0604020202020204" pitchFamily="34" charset="0"/>
                <a:cs typeface="Arial" panose="020B0604020202020204" pitchFamily="34" charset="0"/>
              </a:rPr>
              <a:t>strong case studies </a:t>
            </a:r>
            <a:r>
              <a:rPr lang="en-US" sz="2400" dirty="0" smtClean="0">
                <a:solidFill>
                  <a:srgbClr val="002060"/>
                </a:solidFill>
                <a:latin typeface="Arial" panose="020B0604020202020204" pitchFamily="34" charset="0"/>
                <a:cs typeface="Arial" panose="020B0604020202020204" pitchFamily="34" charset="0"/>
              </a:rPr>
              <a:t>of successful engagements with business outcomes. </a:t>
            </a:r>
          </a:p>
          <a:p>
            <a:pPr marL="342900" indent="-342900" algn="l">
              <a:buFont typeface="Wingdings" panose="05000000000000000000" pitchFamily="2" charset="2"/>
              <a:buChar char="q"/>
            </a:pPr>
            <a:r>
              <a:rPr lang="en-US" sz="2400" dirty="0" smtClean="0">
                <a:solidFill>
                  <a:srgbClr val="002060"/>
                </a:solidFill>
                <a:latin typeface="Arial" panose="020B0604020202020204" pitchFamily="34" charset="0"/>
                <a:cs typeface="Arial" panose="020B0604020202020204" pitchFamily="34" charset="0"/>
              </a:rPr>
              <a:t>Utilize consulting revenue to continue to </a:t>
            </a:r>
            <a:r>
              <a:rPr lang="en-US" sz="2400" b="1" dirty="0" smtClean="0">
                <a:solidFill>
                  <a:srgbClr val="F79646"/>
                </a:solidFill>
                <a:latin typeface="Arial" panose="020B0604020202020204" pitchFamily="34" charset="0"/>
                <a:cs typeface="Arial" panose="020B0604020202020204" pitchFamily="34" charset="0"/>
              </a:rPr>
              <a:t>provide services </a:t>
            </a:r>
            <a:r>
              <a:rPr lang="en-US" sz="2400" dirty="0" smtClean="0">
                <a:solidFill>
                  <a:srgbClr val="002060"/>
                </a:solidFill>
                <a:latin typeface="Arial" panose="020B0604020202020204" pitchFamily="34" charset="0"/>
                <a:cs typeface="Arial" panose="020B0604020202020204" pitchFamily="34" charset="0"/>
              </a:rPr>
              <a:t>to PWD through our parent company, Ability Beyond.</a:t>
            </a:r>
          </a:p>
          <a:p>
            <a:pPr marL="342900" indent="-342900" algn="l">
              <a:buFont typeface="Wingdings" panose="05000000000000000000" pitchFamily="2" charset="2"/>
              <a:buChar char="q"/>
            </a:pPr>
            <a:r>
              <a:rPr lang="en-US" sz="2400" dirty="0" smtClean="0">
                <a:solidFill>
                  <a:srgbClr val="002060"/>
                </a:solidFill>
                <a:latin typeface="Arial" panose="020B0604020202020204" pitchFamily="34" charset="0"/>
                <a:cs typeface="Arial" panose="020B0604020202020204" pitchFamily="34" charset="0"/>
              </a:rPr>
              <a:t>Changes the conversation from what PWD can’t do to what we </a:t>
            </a:r>
            <a:r>
              <a:rPr lang="en-US" sz="2400" b="1" dirty="0" smtClean="0">
                <a:solidFill>
                  <a:srgbClr val="F79646"/>
                </a:solidFill>
                <a:latin typeface="Arial" panose="020B0604020202020204" pitchFamily="34" charset="0"/>
                <a:cs typeface="Arial" panose="020B0604020202020204" pitchFamily="34" charset="0"/>
              </a:rPr>
              <a:t>CAN </a:t>
            </a:r>
            <a:r>
              <a:rPr lang="en-US" sz="2400" dirty="0" smtClean="0">
                <a:solidFill>
                  <a:srgbClr val="002060"/>
                </a:solidFill>
                <a:latin typeface="Arial" panose="020B0604020202020204" pitchFamily="34" charset="0"/>
                <a:cs typeface="Arial" panose="020B0604020202020204" pitchFamily="34" charset="0"/>
              </a:rPr>
              <a:t>do.</a:t>
            </a:r>
          </a:p>
          <a:p>
            <a:pPr marL="342900" indent="-342900" algn="l">
              <a:buFont typeface="Wingdings" panose="05000000000000000000" pitchFamily="2" charset="2"/>
              <a:buChar char="q"/>
            </a:pPr>
            <a:r>
              <a:rPr lang="en-US" sz="2400" dirty="0" smtClean="0">
                <a:solidFill>
                  <a:srgbClr val="002060"/>
                </a:solidFill>
                <a:latin typeface="Arial" panose="020B0604020202020204" pitchFamily="34" charset="0"/>
                <a:cs typeface="Arial" panose="020B0604020202020204" pitchFamily="34" charset="0"/>
              </a:rPr>
              <a:t>Change systems from within….so more people with disabilities nationally can be engaged in </a:t>
            </a:r>
            <a:r>
              <a:rPr lang="en-US" sz="2400" b="1" dirty="0" smtClean="0">
                <a:solidFill>
                  <a:srgbClr val="F79646"/>
                </a:solidFill>
                <a:latin typeface="Arial" panose="020B0604020202020204" pitchFamily="34" charset="0"/>
                <a:cs typeface="Arial" panose="020B0604020202020204" pitchFamily="34" charset="0"/>
              </a:rPr>
              <a:t>meaningful employment at all levels</a:t>
            </a:r>
            <a:r>
              <a:rPr lang="en-US" sz="2400" dirty="0" smtClean="0">
                <a:solidFill>
                  <a:srgbClr val="002060"/>
                </a:solidFill>
                <a:latin typeface="Arial" panose="020B0604020202020204" pitchFamily="34" charset="0"/>
                <a:cs typeface="Arial" panose="020B0604020202020204" pitchFamily="34" charset="0"/>
              </a:rPr>
              <a:t>. </a:t>
            </a:r>
          </a:p>
          <a:p>
            <a:endParaRPr lang="en-US" dirty="0" smtClean="0"/>
          </a:p>
        </p:txBody>
      </p:sp>
      <p:sp>
        <p:nvSpPr>
          <p:cNvPr id="3" name="TextBox 2"/>
          <p:cNvSpPr txBox="1"/>
          <p:nvPr/>
        </p:nvSpPr>
        <p:spPr>
          <a:xfrm>
            <a:off x="3109630" y="13208"/>
            <a:ext cx="6069060" cy="584775"/>
          </a:xfrm>
          <a:prstGeom prst="rect">
            <a:avLst/>
          </a:prstGeom>
          <a:noFill/>
        </p:spPr>
        <p:txBody>
          <a:bodyPr wrap="square" rtlCol="0">
            <a:spAutoFit/>
          </a:bodyPr>
          <a:lstStyle/>
          <a:p>
            <a:pPr algn="r">
              <a:spcBef>
                <a:spcPts val="0"/>
              </a:spcBef>
              <a:spcAft>
                <a:spcPts val="0"/>
              </a:spcAft>
            </a:pPr>
            <a:r>
              <a:rPr lang="en-US" sz="3200" dirty="0" smtClean="0">
                <a:solidFill>
                  <a:schemeClr val="tx2">
                    <a:lumMod val="75000"/>
                  </a:schemeClr>
                </a:solidFill>
                <a:latin typeface="Arial Black"/>
                <a:cs typeface="Arial Black"/>
              </a:rPr>
              <a:t>OUR MISSION</a:t>
            </a:r>
          </a:p>
        </p:txBody>
      </p:sp>
      <p:sp>
        <p:nvSpPr>
          <p:cNvPr id="4" name="object 6"/>
          <p:cNvSpPr/>
          <p:nvPr/>
        </p:nvSpPr>
        <p:spPr>
          <a:xfrm>
            <a:off x="198030" y="1454491"/>
            <a:ext cx="304800" cy="37487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5" name="object 6"/>
          <p:cNvSpPr/>
          <p:nvPr/>
        </p:nvSpPr>
        <p:spPr>
          <a:xfrm>
            <a:off x="198030" y="1889807"/>
            <a:ext cx="304800" cy="37487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6" name="object 6"/>
          <p:cNvSpPr/>
          <p:nvPr/>
        </p:nvSpPr>
        <p:spPr>
          <a:xfrm>
            <a:off x="172933" y="2688027"/>
            <a:ext cx="304800" cy="37487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7" name="object 6"/>
          <p:cNvSpPr/>
          <p:nvPr/>
        </p:nvSpPr>
        <p:spPr>
          <a:xfrm>
            <a:off x="172933" y="3459971"/>
            <a:ext cx="304800" cy="37487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8" name="object 6"/>
          <p:cNvSpPr/>
          <p:nvPr/>
        </p:nvSpPr>
        <p:spPr>
          <a:xfrm>
            <a:off x="198030" y="4282685"/>
            <a:ext cx="304800" cy="37487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9" name="object 6"/>
          <p:cNvSpPr/>
          <p:nvPr/>
        </p:nvSpPr>
        <p:spPr>
          <a:xfrm>
            <a:off x="172933" y="5043066"/>
            <a:ext cx="304800" cy="37487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smtClean="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a:blip r:embed="rId3"/>
          <a:stretch>
            <a:fillRect/>
          </a:stretch>
        </p:blipFill>
        <p:spPr>
          <a:xfrm>
            <a:off x="6934200" y="5943600"/>
            <a:ext cx="1828959" cy="816935"/>
          </a:xfrm>
          <a:prstGeom prst="rect">
            <a:avLst/>
          </a:prstGeom>
        </p:spPr>
      </p:pic>
    </p:spTree>
    <p:extLst>
      <p:ext uri="{BB962C8B-B14F-4D97-AF65-F5344CB8AC3E}">
        <p14:creationId xmlns:p14="http://schemas.microsoft.com/office/powerpoint/2010/main" val="36404067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9"/>
          <p:cNvSpPr txBox="1">
            <a:spLocks noChangeArrowheads="1"/>
          </p:cNvSpPr>
          <p:nvPr/>
        </p:nvSpPr>
        <p:spPr bwMode="auto">
          <a:xfrm>
            <a:off x="3995082" y="6558837"/>
            <a:ext cx="5218195" cy="215444"/>
          </a:xfrm>
          <a:prstGeom prst="rect">
            <a:avLst/>
          </a:prstGeom>
          <a:noFill/>
          <a:ln w="9525">
            <a:noFill/>
            <a:miter lim="800000"/>
            <a:headEnd/>
            <a:tailEnd/>
          </a:ln>
        </p:spPr>
        <p:txBody>
          <a:bodyPr wrap="square">
            <a:spAutoFit/>
          </a:bodyPr>
          <a:lstStyle/>
          <a:p>
            <a:r>
              <a:rPr lang="en-US" sz="800" dirty="0">
                <a:latin typeface="Calibri" pitchFamily="34" charset="0"/>
              </a:rPr>
              <a:t>Source:  US Census, US Department of Labor, Statistics Canada, European Central Bank, </a:t>
            </a:r>
            <a:r>
              <a:rPr lang="en-US" sz="800" dirty="0" smtClean="0">
                <a:latin typeface="Calibri" pitchFamily="34" charset="0"/>
              </a:rPr>
              <a:t>The Return on Disability Group</a:t>
            </a:r>
            <a:endParaRPr lang="en-US" sz="800" dirty="0">
              <a:latin typeface="Calibri" pitchFamily="34" charset="0"/>
            </a:endParaRPr>
          </a:p>
        </p:txBody>
      </p:sp>
      <p:pic>
        <p:nvPicPr>
          <p:cNvPr id="11" name="Picture 10"/>
          <p:cNvPicPr>
            <a:picLocks noChangeAspect="1"/>
          </p:cNvPicPr>
          <p:nvPr/>
        </p:nvPicPr>
        <p:blipFill>
          <a:blip r:embed="rId2"/>
          <a:stretch>
            <a:fillRect/>
          </a:stretch>
        </p:blipFill>
        <p:spPr>
          <a:xfrm>
            <a:off x="982521" y="3449792"/>
            <a:ext cx="6478519" cy="1605627"/>
          </a:xfrm>
          <a:prstGeom prst="rect">
            <a:avLst/>
          </a:prstGeom>
        </p:spPr>
      </p:pic>
      <p:graphicFrame>
        <p:nvGraphicFramePr>
          <p:cNvPr id="23" name="Diagram 22"/>
          <p:cNvGraphicFramePr/>
          <p:nvPr>
            <p:extLst>
              <p:ext uri="{D42A27DB-BD31-4B8C-83A1-F6EECF244321}">
                <p14:modId xmlns:p14="http://schemas.microsoft.com/office/powerpoint/2010/main" val="3127965350"/>
              </p:ext>
            </p:extLst>
          </p:nvPr>
        </p:nvGraphicFramePr>
        <p:xfrm>
          <a:off x="533400" y="1577578"/>
          <a:ext cx="7924800" cy="50043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TextBox 25"/>
          <p:cNvSpPr txBox="1"/>
          <p:nvPr/>
        </p:nvSpPr>
        <p:spPr>
          <a:xfrm>
            <a:off x="540328" y="943757"/>
            <a:ext cx="7924799" cy="1754326"/>
          </a:xfrm>
          <a:prstGeom prst="rect">
            <a:avLst/>
          </a:prstGeom>
          <a:solidFill>
            <a:schemeClr val="bg1"/>
          </a:solidFill>
          <a:ln>
            <a:noFill/>
          </a:ln>
        </p:spPr>
        <p:txBody>
          <a:bodyPr wrap="square" rtlCol="0">
            <a:spAutoFit/>
          </a:bodyPr>
          <a:lstStyle/>
          <a:p>
            <a:pPr algn="just"/>
            <a:r>
              <a:rPr lang="en-US" b="1" i="1" dirty="0">
                <a:solidFill>
                  <a:srgbClr val="002060"/>
                </a:solidFill>
                <a:latin typeface="Arial" panose="020B0604020202020204" pitchFamily="34" charset="0"/>
                <a:cs typeface="Arial" panose="020B0604020202020204" pitchFamily="34" charset="0"/>
              </a:rPr>
              <a:t>“This is the next frontier from both a brand and workforce perspective. Ensuring that people with disabilities see themselves and their needs reflected in our products and the services we offer is important. It’s important to our customers, as well as to our workforce.” </a:t>
            </a:r>
            <a:r>
              <a:rPr lang="en-US" b="1" i="1" dirty="0" smtClean="0">
                <a:solidFill>
                  <a:srgbClr val="002060"/>
                </a:solidFill>
                <a:latin typeface="Arial" panose="020B0604020202020204" pitchFamily="34" charset="0"/>
                <a:cs typeface="Arial" panose="020B0604020202020204" pitchFamily="34" charset="0"/>
              </a:rPr>
              <a:t>  - L. Kevin </a:t>
            </a:r>
            <a:r>
              <a:rPr lang="en-US" b="1" i="1" dirty="0">
                <a:solidFill>
                  <a:srgbClr val="002060"/>
                </a:solidFill>
                <a:latin typeface="Arial" panose="020B0604020202020204" pitchFamily="34" charset="0"/>
                <a:cs typeface="Arial" panose="020B0604020202020204" pitchFamily="34" charset="0"/>
              </a:rPr>
              <a:t>Cox, CHRO American Express</a:t>
            </a:r>
          </a:p>
          <a:p>
            <a:pPr algn="r"/>
            <a:r>
              <a:rPr lang="en-US" b="1" i="1" dirty="0">
                <a:solidFill>
                  <a:srgbClr val="002060"/>
                </a:solidFill>
                <a:latin typeface="Arial" panose="020B0604020202020204" pitchFamily="34" charset="0"/>
                <a:cs typeface="Arial" panose="020B0604020202020204" pitchFamily="34" charset="0"/>
              </a:rPr>
              <a:t>Forbes, July 30, 2015</a:t>
            </a:r>
            <a:endParaRPr lang="en-US" i="1" dirty="0">
              <a:solidFill>
                <a:srgbClr val="002060"/>
              </a:solidFill>
              <a:latin typeface="Arial" panose="020B0604020202020204" pitchFamily="34" charset="0"/>
              <a:cs typeface="Arial" panose="020B0604020202020204" pitchFamily="34" charset="0"/>
            </a:endParaRPr>
          </a:p>
        </p:txBody>
      </p:sp>
      <p:sp>
        <p:nvSpPr>
          <p:cNvPr id="6" name="object 3"/>
          <p:cNvSpPr txBox="1">
            <a:spLocks/>
          </p:cNvSpPr>
          <p:nvPr/>
        </p:nvSpPr>
        <p:spPr>
          <a:xfrm>
            <a:off x="1219200" y="116435"/>
            <a:ext cx="8915401" cy="492443"/>
          </a:xfrm>
          <a:prstGeom prst="rect">
            <a:avLst/>
          </a:prstGeom>
        </p:spPr>
        <p:txBody>
          <a:bodyPr vert="horz" wrap="square" lIns="0" tIns="0" rIns="0" bIns="0" rtlCol="0">
            <a:spAutoFit/>
          </a:bodyPr>
          <a:lstStyle>
            <a:lvl1pPr>
              <a:defRPr sz="4000" b="1" i="0">
                <a:solidFill>
                  <a:srgbClr val="17375E"/>
                </a:solidFill>
                <a:latin typeface="Arial Black"/>
                <a:ea typeface="+mj-ea"/>
                <a:cs typeface="Arial Black"/>
              </a:defRPr>
            </a:lvl1pPr>
          </a:lstStyle>
          <a:p>
            <a:pPr marL="6172200" marR="0" lvl="0" indent="0" algn="l" defTabSz="914400" rtl="0" eaLnBrk="1" fontAlgn="auto" latinLnBrk="0" hangingPunct="1">
              <a:lnSpc>
                <a:spcPct val="100000"/>
              </a:lnSpc>
              <a:spcBef>
                <a:spcPts val="0"/>
              </a:spcBef>
              <a:spcAft>
                <a:spcPts val="0"/>
              </a:spcAft>
              <a:buClrTx/>
              <a:buSzTx/>
              <a:buFontTx/>
              <a:buNone/>
              <a:tabLst/>
              <a:defRPr/>
            </a:pPr>
            <a:r>
              <a:rPr lang="en-US" sz="3200" kern="0" spc="-35" dirty="0" smtClean="0"/>
              <a:t>VA</a:t>
            </a:r>
            <a:r>
              <a:rPr kumimoji="0" lang="en-US" sz="3200" b="1" i="0" u="none" strike="noStrike" kern="0" cap="none" spc="-35" normalizeH="0" baseline="0" noProof="0" dirty="0" smtClean="0">
                <a:ln>
                  <a:noFill/>
                </a:ln>
                <a:solidFill>
                  <a:srgbClr val="17375E"/>
                </a:solidFill>
                <a:effectLst/>
                <a:uLnTx/>
                <a:uFillTx/>
              </a:rPr>
              <a:t>LUE</a:t>
            </a:r>
            <a:endParaRPr kumimoji="0" lang="en-US" sz="3200" b="1" i="0" u="none" strike="noStrike" kern="0" cap="none" spc="0" normalizeH="0" baseline="0" noProof="0" dirty="0">
              <a:ln>
                <a:noFill/>
              </a:ln>
              <a:solidFill>
                <a:srgbClr val="17375E"/>
              </a:solidFill>
              <a:effectLst/>
              <a:uLnTx/>
              <a:uFillTx/>
            </a:endParaRPr>
          </a:p>
        </p:txBody>
      </p:sp>
    </p:spTree>
    <p:extLst>
      <p:ext uri="{BB962C8B-B14F-4D97-AF65-F5344CB8AC3E}">
        <p14:creationId xmlns:p14="http://schemas.microsoft.com/office/powerpoint/2010/main" val="603433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205097" y="3521169"/>
            <a:ext cx="3677913" cy="1298750"/>
          </a:xfrm>
          <a:prstGeom prst="rect">
            <a:avLst/>
          </a:prstGeom>
        </p:spPr>
      </p:pic>
      <p:sp>
        <p:nvSpPr>
          <p:cNvPr id="4" name="Title 3"/>
          <p:cNvSpPr txBox="1">
            <a:spLocks noGrp="1"/>
          </p:cNvSpPr>
          <p:nvPr>
            <p:ph type="title" idx="4294967295"/>
          </p:nvPr>
        </p:nvSpPr>
        <p:spPr>
          <a:xfrm>
            <a:off x="1257300" y="0"/>
            <a:ext cx="7886700" cy="993775"/>
          </a:xfrm>
          <a:prstGeom prst="rect">
            <a:avLst/>
          </a:prstGeom>
        </p:spPr>
        <p:txBody>
          <a:bodyPr>
            <a:normAutofit/>
          </a:bodyPr>
          <a:lstStyle>
            <a:lvl1pPr algn="l" defTabSz="457200" rtl="0" eaLnBrk="1" fontAlgn="base" hangingPunct="1">
              <a:spcBef>
                <a:spcPct val="0"/>
              </a:spcBef>
              <a:spcAft>
                <a:spcPct val="0"/>
              </a:spcAft>
              <a:defRPr sz="2400" kern="1200" baseline="0">
                <a:solidFill>
                  <a:srgbClr val="F79646"/>
                </a:solidFill>
                <a:latin typeface="+mj-lt"/>
                <a:ea typeface="+mj-ea"/>
                <a:cs typeface="+mj-cs"/>
              </a:defRPr>
            </a:lvl1pPr>
            <a:lvl2pPr algn="l" defTabSz="457200" rtl="0" eaLnBrk="1" fontAlgn="base" hangingPunct="1">
              <a:spcBef>
                <a:spcPct val="0"/>
              </a:spcBef>
              <a:spcAft>
                <a:spcPct val="0"/>
              </a:spcAft>
              <a:defRPr sz="2400">
                <a:solidFill>
                  <a:srgbClr val="F79646"/>
                </a:solidFill>
                <a:latin typeface="Calibri" pitchFamily="34" charset="0"/>
              </a:defRPr>
            </a:lvl2pPr>
            <a:lvl3pPr algn="l" defTabSz="457200" rtl="0" eaLnBrk="1" fontAlgn="base" hangingPunct="1">
              <a:spcBef>
                <a:spcPct val="0"/>
              </a:spcBef>
              <a:spcAft>
                <a:spcPct val="0"/>
              </a:spcAft>
              <a:defRPr sz="2400">
                <a:solidFill>
                  <a:srgbClr val="F79646"/>
                </a:solidFill>
                <a:latin typeface="Calibri" pitchFamily="34" charset="0"/>
              </a:defRPr>
            </a:lvl3pPr>
            <a:lvl4pPr algn="l" defTabSz="457200" rtl="0" eaLnBrk="1" fontAlgn="base" hangingPunct="1">
              <a:spcBef>
                <a:spcPct val="0"/>
              </a:spcBef>
              <a:spcAft>
                <a:spcPct val="0"/>
              </a:spcAft>
              <a:defRPr sz="2400">
                <a:solidFill>
                  <a:srgbClr val="F79646"/>
                </a:solidFill>
                <a:latin typeface="Calibri" pitchFamily="34" charset="0"/>
              </a:defRPr>
            </a:lvl4pPr>
            <a:lvl5pPr algn="l" defTabSz="457200" rtl="0" eaLnBrk="1" fontAlgn="base" hangingPunct="1">
              <a:spcBef>
                <a:spcPct val="0"/>
              </a:spcBef>
              <a:spcAft>
                <a:spcPct val="0"/>
              </a:spcAft>
              <a:defRPr sz="2400">
                <a:solidFill>
                  <a:srgbClr val="F79646"/>
                </a:solidFill>
                <a:latin typeface="Calibri" pitchFamily="34" charset="0"/>
              </a:defRPr>
            </a:lvl5pPr>
            <a:lvl6pPr marL="457200" algn="l" defTabSz="457200" rtl="0" eaLnBrk="1" fontAlgn="base" hangingPunct="1">
              <a:spcBef>
                <a:spcPct val="0"/>
              </a:spcBef>
              <a:spcAft>
                <a:spcPct val="0"/>
              </a:spcAft>
              <a:defRPr sz="2400">
                <a:solidFill>
                  <a:srgbClr val="F79646"/>
                </a:solidFill>
                <a:latin typeface="Calibri" pitchFamily="34" charset="0"/>
              </a:defRPr>
            </a:lvl6pPr>
            <a:lvl7pPr marL="914400" algn="l" defTabSz="457200" rtl="0" eaLnBrk="1" fontAlgn="base" hangingPunct="1">
              <a:spcBef>
                <a:spcPct val="0"/>
              </a:spcBef>
              <a:spcAft>
                <a:spcPct val="0"/>
              </a:spcAft>
              <a:defRPr sz="2400">
                <a:solidFill>
                  <a:srgbClr val="F79646"/>
                </a:solidFill>
                <a:latin typeface="Calibri" pitchFamily="34" charset="0"/>
              </a:defRPr>
            </a:lvl7pPr>
            <a:lvl8pPr marL="1371600" algn="l" defTabSz="457200" rtl="0" eaLnBrk="1" fontAlgn="base" hangingPunct="1">
              <a:spcBef>
                <a:spcPct val="0"/>
              </a:spcBef>
              <a:spcAft>
                <a:spcPct val="0"/>
              </a:spcAft>
              <a:defRPr sz="2400">
                <a:solidFill>
                  <a:srgbClr val="F79646"/>
                </a:solidFill>
                <a:latin typeface="Calibri" pitchFamily="34" charset="0"/>
              </a:defRPr>
            </a:lvl8pPr>
            <a:lvl9pPr marL="1828800" algn="l" defTabSz="457200" rtl="0" eaLnBrk="1" fontAlgn="base" hangingPunct="1">
              <a:spcBef>
                <a:spcPct val="0"/>
              </a:spcBef>
              <a:spcAft>
                <a:spcPct val="0"/>
              </a:spcAft>
              <a:defRPr sz="2400">
                <a:solidFill>
                  <a:srgbClr val="F79646"/>
                </a:solidFill>
                <a:latin typeface="Calibri" pitchFamily="34" charset="0"/>
              </a:defRPr>
            </a:lvl9pPr>
          </a:lstStyle>
          <a:p>
            <a:pPr algn="r"/>
            <a:r>
              <a:rPr lang="en-US" sz="3200" dirty="0" smtClean="0">
                <a:solidFill>
                  <a:srgbClr val="1F497D">
                    <a:lumMod val="75000"/>
                  </a:srgbClr>
                </a:solidFill>
                <a:latin typeface="Arial Black" panose="020B0A04020102020204" pitchFamily="34" charset="0"/>
              </a:rPr>
              <a:t>EMPLOYERS</a:t>
            </a:r>
            <a:endParaRPr lang="en-US" sz="3200" dirty="0">
              <a:solidFill>
                <a:srgbClr val="1F497D">
                  <a:lumMod val="75000"/>
                </a:srgbClr>
              </a:solidFill>
              <a:latin typeface="Arial Black" panose="020B0A04020102020204" pitchFamily="34" charset="0"/>
            </a:endParaRPr>
          </a:p>
        </p:txBody>
      </p:sp>
      <p:pic>
        <p:nvPicPr>
          <p:cNvPr id="6" name="Content Placeholder 5"/>
          <p:cNvPicPr>
            <a:picLocks noGrp="1" noChangeAspect="1"/>
          </p:cNvPicPr>
          <p:nvPr>
            <p:ph idx="4294967295"/>
          </p:nvPr>
        </p:nvPicPr>
        <p:blipFill>
          <a:blip r:embed="rId3">
            <a:lum contrast="1000"/>
            <a:extLst>
              <a:ext uri="{BEBA8EAE-BF5A-486C-A8C5-ECC9F3942E4B}">
                <a14:imgProps xmlns:a14="http://schemas.microsoft.com/office/drawing/2010/main">
                  <a14:imgLayer r:embed="rId4">
                    <a14:imgEffect>
                      <a14:sharpenSoften amount="1000"/>
                    </a14:imgEffect>
                    <a14:imgEffect>
                      <a14:brightnessContrast bright="37000"/>
                    </a14:imgEffect>
                  </a14:imgLayer>
                </a14:imgProps>
              </a:ext>
            </a:extLst>
          </a:blip>
          <a:stretch>
            <a:fillRect/>
          </a:stretch>
        </p:blipFill>
        <p:spPr>
          <a:xfrm>
            <a:off x="177800" y="834626"/>
            <a:ext cx="3949700" cy="222091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p:cNvPicPr>
            <a:picLocks noChangeAspect="1"/>
          </p:cNvPicPr>
          <p:nvPr/>
        </p:nvPicPr>
        <p:blipFill>
          <a:blip r:embed="rId5"/>
          <a:stretch>
            <a:fillRect/>
          </a:stretch>
        </p:blipFill>
        <p:spPr>
          <a:xfrm>
            <a:off x="2852530" y="5758623"/>
            <a:ext cx="3548270" cy="870777"/>
          </a:xfrm>
          <a:prstGeom prst="rect">
            <a:avLst/>
          </a:prstGeom>
        </p:spPr>
      </p:pic>
      <p:pic>
        <p:nvPicPr>
          <p:cNvPr id="8" name="Picture 7"/>
          <p:cNvPicPr>
            <a:picLocks noChangeAspect="1"/>
          </p:cNvPicPr>
          <p:nvPr/>
        </p:nvPicPr>
        <p:blipFill>
          <a:blip r:embed="rId6"/>
          <a:stretch>
            <a:fillRect/>
          </a:stretch>
        </p:blipFill>
        <p:spPr>
          <a:xfrm>
            <a:off x="139525" y="4801446"/>
            <a:ext cx="2644440" cy="3655908"/>
          </a:xfrm>
          <a:prstGeom prst="rect">
            <a:avLst/>
          </a:prstGeom>
        </p:spPr>
      </p:pic>
      <p:pic>
        <p:nvPicPr>
          <p:cNvPr id="9" name="Picture 8"/>
          <p:cNvPicPr>
            <a:picLocks noChangeAspect="1"/>
          </p:cNvPicPr>
          <p:nvPr/>
        </p:nvPicPr>
        <p:blipFill>
          <a:blip r:embed="rId7">
            <a:clrChange>
              <a:clrFrom>
                <a:srgbClr val="FFFFFF"/>
              </a:clrFrom>
              <a:clrTo>
                <a:srgbClr val="FFFFFF">
                  <a:alpha val="0"/>
                </a:srgbClr>
              </a:clrTo>
            </a:clrChange>
          </a:blip>
          <a:stretch>
            <a:fillRect/>
          </a:stretch>
        </p:blipFill>
        <p:spPr>
          <a:xfrm>
            <a:off x="6942310" y="2426263"/>
            <a:ext cx="2050130" cy="2050130"/>
          </a:xfrm>
          <a:prstGeom prst="rect">
            <a:avLst/>
          </a:prstGeom>
        </p:spPr>
      </p:pic>
      <p:pic>
        <p:nvPicPr>
          <p:cNvPr id="10" name="Picture 9"/>
          <p:cNvPicPr>
            <a:picLocks noChangeAspect="1"/>
          </p:cNvPicPr>
          <p:nvPr/>
        </p:nvPicPr>
        <p:blipFill>
          <a:blip r:embed="rId8">
            <a:clrChange>
              <a:clrFrom>
                <a:srgbClr val="000000"/>
              </a:clrFrom>
              <a:clrTo>
                <a:srgbClr val="000000">
                  <a:alpha val="0"/>
                </a:srgbClr>
              </a:clrTo>
            </a:clrChange>
          </a:blip>
          <a:stretch>
            <a:fillRect/>
          </a:stretch>
        </p:blipFill>
        <p:spPr>
          <a:xfrm>
            <a:off x="3697832" y="3998321"/>
            <a:ext cx="1784200" cy="1784200"/>
          </a:xfrm>
          <a:prstGeom prst="rect">
            <a:avLst/>
          </a:prstGeom>
        </p:spPr>
      </p:pic>
      <p:pic>
        <p:nvPicPr>
          <p:cNvPr id="11" name="Picture 10"/>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rightnessContrast bright="7000"/>
                    </a14:imgEffect>
                  </a14:imgLayer>
                </a14:imgProps>
              </a:ext>
            </a:extLst>
          </a:blip>
          <a:stretch>
            <a:fillRect/>
          </a:stretch>
        </p:blipFill>
        <p:spPr>
          <a:xfrm>
            <a:off x="3240799" y="2443961"/>
            <a:ext cx="2771731" cy="1223155"/>
          </a:xfrm>
          <a:prstGeom prst="rect">
            <a:avLst/>
          </a:prstGeom>
        </p:spPr>
      </p:pic>
      <p:pic>
        <p:nvPicPr>
          <p:cNvPr id="12" name="Picture 11"/>
          <p:cNvPicPr>
            <a:picLocks noChangeAspect="1"/>
          </p:cNvPicPr>
          <p:nvPr/>
        </p:nvPicPr>
        <p:blipFill>
          <a:blip r:embed="rId11"/>
          <a:stretch>
            <a:fillRect/>
          </a:stretch>
        </p:blipFill>
        <p:spPr>
          <a:xfrm>
            <a:off x="4648436" y="1081195"/>
            <a:ext cx="3755531" cy="917771"/>
          </a:xfrm>
          <a:prstGeom prst="roundRect">
            <a:avLst>
              <a:gd name="adj" fmla="val 8594"/>
            </a:avLst>
          </a:prstGeom>
          <a:solidFill>
            <a:srgbClr val="FFFFFF">
              <a:shade val="85000"/>
            </a:srgbClr>
          </a:solidFill>
          <a:ln>
            <a:solidFill>
              <a:schemeClr val="tx1"/>
            </a:solidFill>
          </a:ln>
          <a:effectLst>
            <a:reflection blurRad="12700" stA="38000" endPos="28000" dist="5000" dir="5400000" sy="-100000" algn="bl" rotWithShape="0"/>
          </a:effectLst>
        </p:spPr>
      </p:pic>
      <p:pic>
        <p:nvPicPr>
          <p:cNvPr id="3" name="Picture 2"/>
          <p:cNvPicPr>
            <a:picLocks noChangeAspect="1"/>
          </p:cNvPicPr>
          <p:nvPr/>
        </p:nvPicPr>
        <p:blipFill>
          <a:blip r:embed="rId12"/>
          <a:stretch>
            <a:fillRect/>
          </a:stretch>
        </p:blipFill>
        <p:spPr>
          <a:xfrm>
            <a:off x="5838292" y="4499831"/>
            <a:ext cx="2952750" cy="1543050"/>
          </a:xfrm>
          <a:prstGeom prst="rect">
            <a:avLst/>
          </a:prstGeom>
        </p:spPr>
      </p:pic>
      <p:pic>
        <p:nvPicPr>
          <p:cNvPr id="2" name="Picture 1"/>
          <p:cNvPicPr>
            <a:picLocks noChangeAspect="1"/>
          </p:cNvPicPr>
          <p:nvPr/>
        </p:nvPicPr>
        <p:blipFill>
          <a:blip r:embed="rId13"/>
          <a:stretch>
            <a:fillRect/>
          </a:stretch>
        </p:blipFill>
        <p:spPr>
          <a:xfrm>
            <a:off x="6987483" y="5758623"/>
            <a:ext cx="1828959" cy="816935"/>
          </a:xfrm>
          <a:prstGeom prst="rect">
            <a:avLst/>
          </a:prstGeom>
        </p:spPr>
      </p:pic>
    </p:spTree>
    <p:extLst>
      <p:ext uri="{BB962C8B-B14F-4D97-AF65-F5344CB8AC3E}">
        <p14:creationId xmlns:p14="http://schemas.microsoft.com/office/powerpoint/2010/main" val="940187093"/>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My Template.potx</Template>
  <TotalTime>16087</TotalTime>
  <Words>1451</Words>
  <Application>Microsoft Office PowerPoint</Application>
  <PresentationFormat>On-screen Show (4:3)</PresentationFormat>
  <Paragraphs>388</Paragraphs>
  <Slides>53</Slides>
  <Notes>37</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53</vt:i4>
      </vt:variant>
    </vt:vector>
  </HeadingPairs>
  <TitlesOfParts>
    <vt:vector size="73" baseType="lpstr">
      <vt:lpstr>ＭＳ Ｐゴシック</vt:lpstr>
      <vt:lpstr>ＭＳ Ｐゴシック</vt:lpstr>
      <vt:lpstr>Arial</vt:lpstr>
      <vt:lpstr>Arial Black</vt:lpstr>
      <vt:lpstr>Arial Unicode MS</vt:lpstr>
      <vt:lpstr>Berlin Sans FB</vt:lpstr>
      <vt:lpstr>Calibri</vt:lpstr>
      <vt:lpstr>Calibri Light</vt:lpstr>
      <vt:lpstr>Franklin Gothic Book</vt:lpstr>
      <vt:lpstr>Franklin Gothic Medium</vt:lpstr>
      <vt:lpstr>Georgia</vt:lpstr>
      <vt:lpstr>Libre Baskerville</vt:lpstr>
      <vt:lpstr>Times New Roman</vt:lpstr>
      <vt:lpstr>Verdana</vt:lpstr>
      <vt:lpstr>Wingdings</vt:lpstr>
      <vt:lpstr>Custom Design</vt:lpstr>
      <vt:lpstr>1_Custom Design</vt:lpstr>
      <vt:lpstr>1_Office Theme</vt:lpstr>
      <vt:lpstr>2_Custom Design</vt:lpstr>
      <vt:lpstr>2_Office Theme</vt:lpstr>
      <vt:lpstr>PowerPoint Presentation</vt:lpstr>
      <vt:lpstr>PowerPoint Presentation</vt:lpstr>
      <vt:lpstr>PowerPoint Presentation</vt:lpstr>
      <vt:lpstr>PowerPoint Presentation</vt:lpstr>
      <vt:lpstr> </vt:lpstr>
      <vt:lpstr> </vt:lpstr>
      <vt:lpstr>PowerPoint Presentation</vt:lpstr>
      <vt:lpstr>PowerPoint Presentation</vt:lpstr>
      <vt:lpstr>EMPLOYERS</vt:lpstr>
      <vt:lpstr>SECTION 503</vt:lpstr>
      <vt:lpstr>SECTION 4212</vt:lpstr>
      <vt:lpstr>PowerPoint Presentation</vt:lpstr>
      <vt:lpstr>INTERNET APPLICANT</vt:lpstr>
      <vt:lpstr>EMPLOYEE ID</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PowerPoint Presentation</vt:lpstr>
      <vt:lpstr>Rationale</vt:lpstr>
      <vt:lpstr>PowerPoint Presentation</vt:lpstr>
      <vt:lpstr>PowerPoint Presentation</vt:lpstr>
      <vt:lpstr>PowerPoint Presentation</vt:lpstr>
      <vt:lpstr>PowerPoint Presentation</vt:lpstr>
      <vt:lpstr>PowerPoint Presentation</vt:lpstr>
      <vt:lpstr>Synchrony Financial   People With Disabilities Network </vt:lpstr>
      <vt:lpstr>PowerPoint Presentation</vt:lpstr>
      <vt:lpstr>Research and Development  Bridging the Gap  Increasing The Pipeline  Support and Feedback   </vt:lpstr>
      <vt:lpstr>State and county partners Vocational Rehabilitation, Workforce Centers, etc. </vt:lpstr>
      <vt:lpstr>PowerPoint Presentation</vt:lpstr>
      <vt:lpstr>PowerPoint Presentation</vt:lpstr>
      <vt:lpstr>PowerPoint Presentation</vt:lpstr>
      <vt:lpstr>PowerPoint Presentation</vt:lpstr>
      <vt:lpstr>PowerPoint Presentation</vt:lpstr>
      <vt:lpstr>PowerPoint Presentation</vt:lpstr>
      <vt:lpstr>Training and Recruiting Programs</vt:lpstr>
      <vt:lpstr>Career Fairs and Hiring Events</vt:lpstr>
      <vt:lpstr>PowerPoint Presentation</vt:lpstr>
      <vt:lpstr>Tax Incentives and Spending Power</vt:lpstr>
      <vt:lpstr>PowerPoint Presentation</vt:lpstr>
      <vt:lpstr>PowerPoint Presentation</vt:lpstr>
      <vt:lpstr> Natural Supports </vt:lpstr>
      <vt:lpstr>Accommodations  </vt:lpstr>
      <vt:lpstr>Feedback  </vt:lpstr>
      <vt:lpstr>PowerPoint Presentation</vt:lpstr>
      <vt:lpstr> </vt:lpstr>
      <vt:lpstr>Join us for a special conversation about return-to-work/stay-at-work strategies.</vt:lpstr>
      <vt:lpstr>RespectAbility 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turner</dc:creator>
  <cp:lastModifiedBy>Kevin McCloskey</cp:lastModifiedBy>
  <cp:revision>443</cp:revision>
  <cp:lastPrinted>2016-08-16T18:09:28Z</cp:lastPrinted>
  <dcterms:created xsi:type="dcterms:W3CDTF">2012-01-18T11:35:30Z</dcterms:created>
  <dcterms:modified xsi:type="dcterms:W3CDTF">2017-12-06T17:48:06Z</dcterms:modified>
</cp:coreProperties>
</file>