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296400"/>
  <p:embeddedFontLst>
    <p:embeddedFont>
      <p:font typeface="Calibri" panose="020F0502020204030204" pitchFamily="34" charset="0"/>
      <p:regular r:id="rId85"/>
      <p:bold r:id="rId86"/>
      <p:italic r:id="rId87"/>
      <p:boldItalic r:id="rId88"/>
    </p:embeddedFont>
    <p:embeddedFont>
      <p:font typeface="verdana" panose="020B0604030504040204" pitchFamily="34" charset="0"/>
      <p:regular r:id="rId89"/>
      <p:bold r:id="rId90"/>
      <p:italic r:id="rId91"/>
      <p:boldItalic r:id="rId92"/>
    </p:embeddedFont>
    <p:embeddedFont>
      <p:font typeface="Libre Baskerville" panose="020B0604020202020204" charset="0"/>
      <p:regular r:id="rId93"/>
      <p:bold r:id="rId94"/>
      <p: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35188DD-2E46-4AEA-B11A-650DF31E70C8}">
  <a:tblStyle styleId="{735188DD-2E46-4AEA-B11A-650DF31E70C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5B18C0CC-A1F5-49FC-81BB-BAEBE36CB1A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font" Target="fonts/font5.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513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513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06487" y="696912"/>
            <a:ext cx="4645024"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lstStyle>
            <a:lvl1pPr marL="0" marR="0" lvl="0" indent="0" algn="l" rtl="0">
              <a:spcBef>
                <a:spcPts val="360"/>
              </a:spcBef>
              <a:spcAft>
                <a:spcPts val="0"/>
              </a:spcAft>
              <a:buClr>
                <a:schemeClr val="dk1"/>
              </a:buClr>
              <a:buFont typeface="Calibri"/>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2971799" cy="46513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10955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alitionforpublicsafety.org/why-justice-re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j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risonpolicy.org/reports/pie2016.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aszlostrategies.com/index.php/sub-press/press-releases/119-breaking-new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ensus.gov/newsroom/releases/archives/miscellaneous/cb12-134.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shingtonpost.com/local/freddie-grays-life-a-study-in-the-sad-effects-of-lead-paint-on-poor-blacks/2015/04/29/0be898e6-eea8-11e4-8abc-d6aa3bad79dd_story.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alitionforpublicsafety.org/why-justice-refor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isabilityjustice.org/justice-denied/abuse-and-exploit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isabilityjustice.org/justice-denied/abuse-and-exploit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bjs.gov/index.cfm?ty=pbdetail&amp;iid=528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ssuu.com/rudermanfoundation/docs/ruderman_white_paper/11?e=23350426/3398885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gyf.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js.gov/content/pub/pdf/ecp.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nces.ed.gov/pubs2014/2014391/tables.as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ces.ed.gov/pubsearch/pubsinfo.asp?pubid=201439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ivilrightsproject.ucla.edu/resources/projects/center-for-civil-rights-remedies/school-to-prison-folder/federal-reports/are-we-closing-the-school-discipline-gap/losen-are-we-closing-discipline-gap-2015-summary.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alitionforpublicsafety.org/why-justice-refor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nrccfi.camden.rutgers.edu/files/nrccfi-fact-sheet-2014.pdf"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vilrightsproject.ucla.edu/resources/projects/center-for-civil-rights-remedies/school-to-prison-folder/federal-reports/are-we-closing-the-school-discipline-gap/losen-are-we-closing-discipline-gap-2015-summary.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disabilitycompendium.org/archives/2013-compendium-statistics/special-educatio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disabilitycompendium.org/archives/2014-compendium-statistics/special-education"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isabilitystatistics.org/StatusReports/2012-PDF/2012-StatusReport_WY.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accessiblesociety.org/topics/economics-employment/labor200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isabilitystatistics.org/sources.cfm?n=3#ac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kesslerfoundation.org/kfsurvey15"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pi.org/chart/swa-poverty-figure-7d-poverty-rate-raceethnicity-2/?utm_source=epi_press&amp;utm_medium=chart_embed&amp;utm_campaign=charts_v1&amp;view=embed&amp;embed_template=charts_v2013_08_21&amp;newest&amp;chartoptions=showtable,showdata,showimagelink,showembed,hidelinkback"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census.gov/content/dam/Census/library/publications/2015/demo/p60-252.pdf" TargetMode="External"/><Relationship Id="rId5" Type="http://schemas.openxmlformats.org/officeDocument/2006/relationships/hyperlink" Target="http://disabilitystatistics.org/sources.cfm?n=3#acs" TargetMode="External"/><Relationship Id="rId4" Type="http://schemas.openxmlformats.org/officeDocument/2006/relationships/hyperlink" Target="http://disabilitycompendium.org/statistics/poverty"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bls.gov/news.release/disabl.nr0.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isabilitycompendium.org/statistics/employment/2-22-labor-force-participation-rate-among-civilians-ages-16-to-64-years-by-disability-status-and-year-in-march-1981-to-2015"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bls.gov/opub/reports/race-and-ethnicity/archive/race_ethnicity_2011.pdf" TargetMode="External"/><Relationship Id="rId5" Type="http://schemas.openxmlformats.org/officeDocument/2006/relationships/hyperlink" Target="http://www.bls.gov/opub/ted/2010/ted_20100105_data.htm#ted_20100105b" TargetMode="External"/><Relationship Id="rId4" Type="http://schemas.openxmlformats.org/officeDocument/2006/relationships/hyperlink" Target="https://www.dol.gov/wb/stats/LForce_Race_Hispanic_Ethnicity_72_12_txt.ht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disabilitycompendium.org/statistic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ncd.gov/publications/2000/Nov1200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disabilitycompendium.org/statistic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isabled-world.com/disability/employment/project-search.php"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isonpolicy.org/reports/pie2016.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s://www.prisonlegalnews.org/news/2006/mar/15/wrongfully-imprisoned-dc-disabled-man-settles-suit-for-174-million/" TargetMode="External"/><Relationship Id="rId3" Type="http://schemas.openxmlformats.org/officeDocument/2006/relationships/hyperlink" Target="https://www.texastribune.org/2015/01/27/report-blind-deaf-disabled-inmates-abused-prison/" TargetMode="External"/><Relationship Id="rId7" Type="http://schemas.openxmlformats.org/officeDocument/2006/relationships/hyperlink" Target="https://www.washingtonpost.com/local/public-safety/us-jury-orders-dc-corrections-to-pay-70000-to-deaf-inmate-in-ada-claim/2016/05/11/6bf30a0a-1797-11e6-9e16-2e5a123aac62_story.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blog.thearc.org/2015/01/27/execution-warren-hill-shakes-foundation-legal-system-people-intellectual-disabilities/" TargetMode="External"/><Relationship Id="rId5" Type="http://schemas.openxmlformats.org/officeDocument/2006/relationships/hyperlink" Target="https://www.splcenter.org/20140604/cruel-confinement-abuse-discrimination-and-death-within-alabama%E2%80%99s-prisons" TargetMode="External"/><Relationship Id="rId4" Type="http://schemas.openxmlformats.org/officeDocument/2006/relationships/hyperlink" Target="http://www.thenation.com/article/invisible-punishment-prisoners-disabilities/"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news.google.com/newspapers?id=_yofAAAAIBAJ&amp;sjid=EdAEAAAAIBAJ&amp;pg=5152,25031"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rw.org/report/2015/05/12/callous-and-cruel/use-force-against-inmates-mental-disabilities-us-jails-and"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quietmike.org/2014/06/24/tragic-life-christopher-lopez/" TargetMode="External"/><Relationship Id="rId4" Type="http://schemas.openxmlformats.org/officeDocument/2006/relationships/hyperlink" Target="http://www.philly.com/philly/news/20160615_The_Philly_man_who_s_spent_three_decades_in_solitary.html"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fas.org/sgp/crs/misc/RL34287.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Coalition for Public Safety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 name="Shape 75"/>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"32 percent of federal prisoners report having at least one disability, and 40 percent of jail inmates report having at least one disability."</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p:txBody>
      </p:sp>
      <p:sp>
        <p:nvSpPr>
          <p:cNvPr id="154" name="Shape 15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Source: </a:t>
            </a:r>
            <a:r>
              <a:rPr lang="en-US" sz="1200" b="0" i="0" u="sng" strike="noStrike" cap="none">
                <a:solidFill>
                  <a:schemeClr val="hlink"/>
                </a:solidFill>
                <a:latin typeface="Times New Roman"/>
                <a:ea typeface="Times New Roman"/>
                <a:cs typeface="Times New Roman"/>
                <a:sym typeface="Times New Roman"/>
                <a:hlinkClick r:id="rId3"/>
              </a:rPr>
              <a:t>Prison Policy Initiative</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"51 percent of Americans report having a family member or close friend with a disability. 52 percent of Democrats report that they or a loved one have a disability. 44 percent of Republicans have a disability or a loved one with a disability. Independents have the largest number of voters who say they have a disability or a loved one with a disability: 58 percent."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Laszlo Strategies</a:t>
            </a:r>
            <a:r>
              <a:rPr lang="en-US" sz="1200" b="0" i="0" u="none" strike="noStrike" cap="none">
                <a:solidFill>
                  <a:schemeClr val="dk1"/>
                </a:solidFill>
                <a:latin typeface="Calibri"/>
                <a:ea typeface="Calibri"/>
                <a:cs typeface="Calibri"/>
                <a:sym typeface="Calibri"/>
              </a:rPr>
              <a:t> September 2012 poll </a:t>
            </a:r>
          </a:p>
        </p:txBody>
      </p:sp>
      <p:sp>
        <p:nvSpPr>
          <p:cNvPr id="172" name="Shape 17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"1 in 5 Americans have a disability. 56.7 Americans have a disability, 8.1 million difficulty seeing, 7.6 million difficulty hearing."</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U.S. Census</a:t>
            </a:r>
          </a:p>
        </p:txBody>
      </p:sp>
      <p:sp>
        <p:nvSpPr>
          <p:cNvPr id="180" name="Shape 18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dirty="0"/>
          </a:p>
        </p:txBody>
      </p:sp>
      <p:sp>
        <p:nvSpPr>
          <p:cNvPr id="187" name="Shape 18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Washington Post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Coalition for Public Safety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“Children with cognitive disabilities are four times more likely than those without disabilities to be sexually abused.”</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Sources: </a:t>
            </a:r>
            <a:r>
              <a:rPr lang="en-US" sz="1200" b="0" i="0" u="sng" strike="noStrike" cap="none">
                <a:solidFill>
                  <a:schemeClr val="hlink"/>
                </a:solidFill>
                <a:latin typeface="Calibri"/>
                <a:ea typeface="Calibri"/>
                <a:cs typeface="Calibri"/>
                <a:sym typeface="Calibri"/>
                <a:hlinkClick r:id="rId3"/>
              </a:rPr>
              <a:t>Disability Justice</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From NCVS, all points are from a statistical average of the years 2009-2013, unless otherwise noted.</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4x : Source: Sullivan, P.M. &amp; Knutson, J.F. (1994). The Relationship Between Child Abuse and Neglect and Disabilities: Implications for Research and Practice. Omaha, NE: Boys Town National Research Hospital</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“Every nine minutes an adult with a disability is sexually assaulted or raped.”</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Disability Justice</a:t>
            </a:r>
          </a:p>
        </p:txBody>
      </p:sp>
      <p:sp>
        <p:nvSpPr>
          <p:cNvPr id="256" name="Shape 25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“People with disabilities are twice as likely to be victims of crime than people without disabilities. People with disabilities between the ages of 12-15 and 35-49 were three times more likely to be victims of violent crimes.” </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p:txBody>
      </p:sp>
      <p:sp>
        <p:nvSpPr>
          <p:cNvPr id="264" name="Shape 26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Graphic with an empty wheelchair to show loss, overlayed with the statistic: "A third to a half of all use-of-force incidents involve a disabled civilian."</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Ruderman White Paper</a:t>
            </a:r>
          </a:p>
        </p:txBody>
      </p:sp>
      <p:sp>
        <p:nvSpPr>
          <p:cNvPr id="272" name="Shape 27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7% of those incarcerated in state prisons failed to complete high school and 69% of local jail populations are made up of high school dropouts. </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The National Guard Foundation - </a:t>
            </a:r>
            <a:r>
              <a:rPr lang="en-US" sz="1200" b="0" i="0" u="sng" strike="noStrike" cap="none">
                <a:solidFill>
                  <a:schemeClr val="hlink"/>
                </a:solidFill>
                <a:latin typeface="Calibri"/>
                <a:ea typeface="Calibri"/>
                <a:cs typeface="Calibri"/>
                <a:sym typeface="Calibri"/>
                <a:hlinkClick r:id="rId3"/>
              </a:rPr>
              <a:t>The National Guard Foundation</a:t>
            </a:r>
          </a:p>
        </p:txBody>
      </p:sp>
      <p:sp>
        <p:nvSpPr>
          <p:cNvPr id="280" name="Shape 28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 Special Report</a:t>
            </a:r>
          </a:p>
        </p:txBody>
      </p:sp>
      <p:sp>
        <p:nvSpPr>
          <p:cNvPr id="288" name="Shape 28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National Center for Education Statistics</a:t>
            </a:r>
          </a:p>
        </p:txBody>
      </p:sp>
      <p:sp>
        <p:nvSpPr>
          <p:cNvPr id="296" name="Shape 29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Only 61% of young people with disabilities achieve a high school diploma, compared to 81% of people without disabilities - a 20 point gap. </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Public High School Four-Year-On-Time Graduation Rates and Event Dropout Rates - </a:t>
            </a:r>
            <a:r>
              <a:rPr lang="en-US" sz="1200" b="0" i="0" u="sng" strike="noStrike" cap="none">
                <a:solidFill>
                  <a:schemeClr val="hlink"/>
                </a:solidFill>
                <a:latin typeface="Calibri"/>
                <a:ea typeface="Calibri"/>
                <a:cs typeface="Calibri"/>
                <a:sym typeface="Calibri"/>
                <a:hlinkClick r:id="rId3"/>
              </a:rPr>
              <a:t>National Center for Education Statistics</a:t>
            </a:r>
          </a:p>
        </p:txBody>
      </p:sp>
      <p:sp>
        <p:nvSpPr>
          <p:cNvPr id="305" name="Shape 305"/>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The Civil Rights Project</a:t>
            </a:r>
          </a:p>
        </p:txBody>
      </p:sp>
      <p:sp>
        <p:nvSpPr>
          <p:cNvPr id="313" name="Shape 313"/>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"Boys of color are diagnosed with conduct and behavioral disorders while white kids get diagnosed with autism"  -  Eric Jacobson, the Executive Director of the Georgia Developmental Disabilities Council. </a:t>
            </a:r>
          </a:p>
        </p:txBody>
      </p:sp>
      <p:sp>
        <p:nvSpPr>
          <p:cNvPr id="323" name="Shape 323"/>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Coalition for Public Safety</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Rutgers NRCCFI Fact Sheet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The Civil Rights Project</a:t>
            </a:r>
          </a:p>
          <a:p>
            <a:pPr marL="17780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40" name="Shape 340"/>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SOURCES: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for 2011, Charts 11.3a to 11.3d: </a:t>
            </a:r>
            <a:r>
              <a:rPr lang="en-US" sz="1200" b="0" i="0" u="sng" strike="noStrike" cap="none">
                <a:solidFill>
                  <a:schemeClr val="hlink"/>
                </a:solidFill>
                <a:latin typeface="Calibri"/>
                <a:ea typeface="Calibri"/>
                <a:cs typeface="Calibri"/>
                <a:sym typeface="Calibri"/>
                <a:hlinkClick r:id="rId3"/>
              </a:rPr>
              <a:t>Annual Disability Statistics Compendium, 2013</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for 2012, Charts 11.3a to 11.3d: </a:t>
            </a:r>
            <a:r>
              <a:rPr lang="en-US" sz="1200" b="0" i="0" u="sng" strike="noStrike" cap="none">
                <a:solidFill>
                  <a:schemeClr val="hlink"/>
                </a:solidFill>
                <a:latin typeface="Calibri"/>
                <a:ea typeface="Calibri"/>
                <a:cs typeface="Calibri"/>
                <a:sym typeface="Calibri"/>
                <a:hlinkClick r:id="rId4"/>
              </a:rPr>
              <a:t>Annual Disability Statistics Compendium, 2014</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1" name="Shape 341"/>
          <p:cNvSpPr txBox="1"/>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49" name="Shape 349"/>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Cornell University</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*Total numbers reported </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Any Disability – 1,221,000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Visual – 212,500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Hearing – 140,000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Ambulatory – 171,300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Cognitive – 850,700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Self-Care – 152,900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Independent Living – 432,100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 photo of a group of students including some with disabilities working together on a project overlaid with the statistic: "For graduates of 4-year colleges, the employment rate, both men and women; has been 89.9 percent. For college graduates with disabilities, the employment rate is 50.6 percent."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Center for an Accessible Society</a:t>
            </a:r>
          </a:p>
        </p:txBody>
      </p:sp>
      <p:sp>
        <p:nvSpPr>
          <p:cNvPr id="359" name="Shape 359"/>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"300,000 young people with disabilities age into what should be the workforce each year. 1.3 million young Americans ages 16-20 with disabilities."</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Disability Statistics, by Cornell University</a:t>
            </a:r>
          </a:p>
        </p:txBody>
      </p:sp>
      <p:sp>
        <p:nvSpPr>
          <p:cNvPr id="367" name="Shape 367"/>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"Only 1 in 3 people  with disabilities has a job. Despite this, 70% of people with disabilities are striving for work.“</a:t>
            </a:r>
          </a:p>
          <a:p>
            <a:pPr marL="0" marR="0" lvl="0" indent="0" algn="l" rtl="0">
              <a:spcBef>
                <a:spcPts val="360"/>
              </a:spcBef>
              <a:spcAft>
                <a:spcPts val="0"/>
              </a:spcAft>
              <a:buClr>
                <a:schemeClr val="dk1"/>
              </a:buClr>
              <a:buSzPct val="25000"/>
              <a:buFont typeface="Calibri"/>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2015 Kessler Foundation National Employment &amp; Disability Survey</a:t>
            </a:r>
          </a:p>
        </p:txBody>
      </p:sp>
      <p:sp>
        <p:nvSpPr>
          <p:cNvPr id="375" name="Shape 375"/>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Sources: </a:t>
            </a:r>
            <a:r>
              <a:rPr lang="en-US" sz="1200" b="0" i="0" u="sng" strike="noStrike" cap="none">
                <a:solidFill>
                  <a:schemeClr val="hlink"/>
                </a:solidFill>
                <a:latin typeface="Calibri"/>
                <a:ea typeface="Calibri"/>
                <a:cs typeface="Calibri"/>
                <a:sym typeface="Calibri"/>
                <a:hlinkClick r:id="rId3"/>
              </a:rPr>
              <a:t>EPI Chart</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Annual Disability Statistics Compendium</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Disability Statistics, by Cornell University</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6"/>
              </a:rPr>
              <a:t>U.S. Census Data</a:t>
            </a:r>
          </a:p>
        </p:txBody>
      </p:sp>
      <p:sp>
        <p:nvSpPr>
          <p:cNvPr id="383" name="Shape 383"/>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"70 percent of the 21 million working-age people with disabilities are outside of the workforce. For people withour disabilities, this is less than 22 percent."</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Labor Statistics</a:t>
            </a:r>
          </a:p>
        </p:txBody>
      </p:sp>
      <p:sp>
        <p:nvSpPr>
          <p:cNvPr id="391" name="Shape 391"/>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Annual Disability Statistics Compendium, Table 2.22</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U.S. Department of Labor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Bureau of Labor Statistics</a:t>
            </a:r>
            <a:r>
              <a:rPr lang="en-US" sz="1200" b="0" i="0" u="none" strike="noStrike" cap="none">
                <a:solidFill>
                  <a:schemeClr val="dk1"/>
                </a:solidFill>
                <a:latin typeface="Calibri"/>
                <a:ea typeface="Calibri"/>
                <a:cs typeface="Calibri"/>
                <a:sym typeface="Calibri"/>
              </a:rPr>
              <a:t>,</a:t>
            </a:r>
            <a:r>
              <a:rPr lang="en-US" sz="1200" b="0" i="0" u="sng" strike="noStrike" cap="none">
                <a:solidFill>
                  <a:schemeClr val="hlink"/>
                </a:solidFill>
                <a:latin typeface="Calibri"/>
                <a:ea typeface="Calibri"/>
                <a:cs typeface="Calibri"/>
                <a:sym typeface="Calibri"/>
                <a:hlinkClick r:id="rId6"/>
              </a:rPr>
              <a:t> Bureau of Labor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Labor force participation data points graphed, with trendlines illustrating that while there is an upward trend for women, African americans and Hispanic americans, the labor force participation rate has gone down for americans with disabilities since the 1980s. </a:t>
            </a:r>
          </a:p>
        </p:txBody>
      </p:sp>
      <p:sp>
        <p:nvSpPr>
          <p:cNvPr id="399" name="Shape 399"/>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Annual Disability Statistics Compendium</a:t>
            </a:r>
          </a:p>
        </p:txBody>
      </p:sp>
      <p:sp>
        <p:nvSpPr>
          <p:cNvPr id="408" name="Shape 40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"Among young adults with disabilities (ages 18-24), only 42 percent were either employed or in school, compared to 81 percent of young adults without disabilities.“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National Council on Disability</a:t>
            </a:r>
          </a:p>
        </p:txBody>
      </p:sp>
      <p:sp>
        <p:nvSpPr>
          <p:cNvPr id="424" name="Shape 42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hlink"/>
                </a:solidFill>
                <a:latin typeface="Calibri"/>
                <a:ea typeface="Calibri"/>
                <a:cs typeface="Calibri"/>
                <a:sym typeface="Calibri"/>
                <a:hlinkClick r:id="rId3"/>
              </a:rPr>
              <a:t>Source: Annual Disability Statistics Compendium</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Mathematica Project Search Report</a:t>
            </a:r>
          </a:p>
        </p:txBody>
      </p:sp>
      <p:sp>
        <p:nvSpPr>
          <p:cNvPr id="444" name="Shape 44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2.3 Million in corrections</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Sources and data notes: </a:t>
            </a:r>
            <a:r>
              <a:rPr lang="en-US" sz="1200" b="0" i="0" u="sng" strike="noStrike" cap="none">
                <a:solidFill>
                  <a:schemeClr val="hlink"/>
                </a:solidFill>
                <a:latin typeface="Calibri"/>
                <a:ea typeface="Calibri"/>
                <a:cs typeface="Calibri"/>
                <a:sym typeface="Calibri"/>
                <a:hlinkClick r:id="rId3"/>
              </a:rPr>
              <a:t>Prison Policy Initiative</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State  Prisons – 1,351,000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Violent – 718,000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Property – 261,000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Drug – 212,000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Public Order – 149,000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Other – 10,000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Local Jails – 646,000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Convicted – 195,000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Not Convicted – 195,000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Federal Prisons – 211,000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Public Order – 76,000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Violent – 15,000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Property – 13,000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Drug – 105,000</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Other – 1,000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Youth – 34,00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Territorial Prisons – 14,000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Immigration Detention – 33,000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Civil Commitment – 5,500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Indian Country – 2,400</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Military – 1,400</a:t>
            </a:r>
          </a:p>
        </p:txBody>
      </p:sp>
      <p:sp>
        <p:nvSpPr>
          <p:cNvPr id="452" name="Shape 45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Figure 29: Demographics of Incarcerated Population, 2002-2004</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Bar graph depicting the characteristics of the prison/jail population between 2002 and 2004, organized by the following demographic characteristics: “Grew up in Foster Care”; “Ever Received Public Assistance”; “Family Member Ever Incarcerated”; “Parental Substance Abuse”; “Regular Alcohol Use”; “Regular Drug Use”; “Past Physical or Sexual Abuse”; “Homelessness in the Past Year”; “Mental Health Problem.” The data was compiled using state and federal prisoners as well as jail inmates. The graph shows that the most prevalent characteristic among the incarcerated population between 2002 and 2004 was “regular drug use.” 69% of the incarcerated population regularly used drugs. The second most prevalent characteristic was “regular alcohol use.” 65% of the incarcerated population regularly used alcohol. The third most prevalent characteristic between 2002 and 2004 was “mental health problem.” 58% of the incarcerated population reported having a mental health problem. On the opposite end, the least prevalent characteristics were “homelessness in the past year” (11%) and “grew up in foster care” (13%). </a:t>
            </a:r>
          </a:p>
        </p:txBody>
      </p:sp>
      <p:sp>
        <p:nvSpPr>
          <p:cNvPr id="460" name="Shape 46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Table 1: Prevalence of disabilities among state and federal prisoners and the general population, standardized,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table depicting the prevalence of disabilities among state and federal prisoners and the general population, standardized, between 2011 and 2012. The table shows that 31.6% of state and federal prisoners have a disability, while only 10.9% of people in the general population have a disability. The table also shows that the most prevalent disability in the prison population is cognitive disability, which 19.5% of federal and state prisoners have. In contrast, the most prevalent disability in the general population is ambulatory disability, which 5.1% of the general population has.</a:t>
            </a:r>
          </a:p>
        </p:txBody>
      </p:sp>
      <p:sp>
        <p:nvSpPr>
          <p:cNvPr id="468" name="Shape 46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Table 4: Prevalence of disabilities among state and federal prisoners, by demographic characteristics,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table depicting the prevalence of disabilities among state and federal prisoners between 2011 and 2012, organized by demographic characteristics. 31.6% of all prisoners have a disability. In terms of sex, disabilities are most prevalent among female prisoners. 39.5% of female prisoners have a disability, while 31.0% of male prisoners have a disability. In terms of age, disabilities are most prevalent among prisoners who are 50 or older. 44.2% of prisoners age 50 or older have a disability. The next most prevalent is in the 35-49 age group, where 32.8% of prisoners have a disability. In terms of race, disabilities are most prevalent among prisoners who are of “two or more races.” 42.3% of the prisoners who identify as “two or more races” have a disability.</a:t>
            </a:r>
          </a:p>
        </p:txBody>
      </p:sp>
      <p:sp>
        <p:nvSpPr>
          <p:cNvPr id="478" name="Shape 47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Table 2: Prevalence of disabilities among jail inmates and the general population, standardized,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table depicting the prevalence of disabilities among jail inmates and the general population, standardized, between 2011 and 2012. The table shows that 39.9% of jail inmates have a disability, while only 9.3% of the general population has a disability. The majority of jail inmates that have a disability have a cognitive disability.</a:t>
            </a:r>
          </a:p>
        </p:txBody>
      </p:sp>
      <p:sp>
        <p:nvSpPr>
          <p:cNvPr id="486" name="Shape 48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Table 5: Prevalence of disabilities among jail inmates, by demographic characteristics,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table depicting the prevalence of disabilities among jail inmates between 2011 and 2012, organized by demographic characteristics. 39.9% of all jail inmates have a disability. In terms of sex, disabilities are most prevalent among female jail inmates. 49.5% of female jail inmates have a disability, while 38.5% of male jail inmates have a disability. In terms of age, disabilities are most prevalent among jail inmates who are 50 or older. 59.7% of jail inmates age 50 or older have a disability. The next most prevalent is in the 35-49 age group, where 43.1% of jail inmates have a disability. In terms of race, disabilities are most prevalent among jail inmates who are of “two or more races.” 55.3% of the jail inmates who have a disability are of “two or more races.”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6" name="Shape 49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203200" marR="0" lvl="0" indent="0" algn="ctr"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“It ain't what you don't know that gets you into trouble. It's what you know for sure that just ain't so” - Mark Twain</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Figure 1: Prevalence of disabilities among state and federal prisoners and jail inmates, by sex,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Bar graph depicting the prevalence of disabilities among state and federal prisoners and jail inmates, by sex, between 2011 and 2012. For the purpose of this graph, the disability types represented are hearing, vision, cognitive, ambulatory, self-care, and independent living. Just over 30% of all prisoners report having a disability. Just under 40% of all jail inmates report having a disability.</a:t>
            </a:r>
          </a:p>
        </p:txBody>
      </p:sp>
      <p:sp>
        <p:nvSpPr>
          <p:cNvPr id="504" name="Shape 504"/>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Table 3: Number of disabilities reported by state and federal prisoners and jail inmates, 2011–12</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Bureau of Justice Statistics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Data table depicting the number of disabilities reported by state and federal prisoners and the number of disabilities reported by state and federal jail inmates, between 2011 and 2012. Disability types included in this data: hearing, vision, cognitive, ambulatory, self-care, and independent living. 68.4% of state and federal prisoners, and 60.1% of jail inmates, report having no disabilities. 18.8% of state and federal prisoners, and 23.9% of jail inmates, report having 1 disability. 7.9% of state and federal prisoners, and 10.2% of jail inmates, report having 2 disabilities. 2.5% of state and federal prisoners, and 3.0% of jail inmates, report having 3 disabilities. 2.4% of state and federal prisoners, and 2.8% of jail inmates, report having 4 or more disabilities.</a:t>
            </a:r>
          </a:p>
        </p:txBody>
      </p:sp>
      <p:sp>
        <p:nvSpPr>
          <p:cNvPr id="512" name="Shape 512"/>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"People with disabilities in the corrections system routinely have their rights violated," along with news headlines demonstrating such.</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Report: Blind, Deaf, Disable Inmates abused in Prison, Source: </a:t>
            </a:r>
            <a:r>
              <a:rPr lang="en-US" sz="1200" b="0" i="0" u="sng" strike="noStrike" cap="none">
                <a:solidFill>
                  <a:schemeClr val="hlink"/>
                </a:solidFill>
                <a:latin typeface="Calibri"/>
                <a:ea typeface="Calibri"/>
                <a:cs typeface="Calibri"/>
                <a:sym typeface="Calibri"/>
                <a:hlinkClick r:id="rId3"/>
              </a:rPr>
              <a:t>Texas Tribune</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Invisible Punishment of Prisoners with Disabilities. Source: </a:t>
            </a:r>
            <a:r>
              <a:rPr lang="en-US" sz="1200" b="0" i="0" u="sng" strike="noStrike" cap="none">
                <a:solidFill>
                  <a:schemeClr val="hlink"/>
                </a:solidFill>
                <a:latin typeface="Calibri"/>
                <a:ea typeface="Calibri"/>
                <a:cs typeface="Calibri"/>
                <a:sym typeface="Calibri"/>
                <a:hlinkClick r:id="rId4"/>
              </a:rPr>
              <a:t>The Nation</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Cruel Confinement: Abuse, Discrimination and Death within Alabama's Prisons. Source: </a:t>
            </a:r>
            <a:r>
              <a:rPr lang="en-US" sz="1200" b="0" i="0" u="sng" strike="noStrike" cap="none">
                <a:solidFill>
                  <a:schemeClr val="hlink"/>
                </a:solidFill>
                <a:latin typeface="Calibri"/>
                <a:ea typeface="Calibri"/>
                <a:cs typeface="Calibri"/>
                <a:sym typeface="Calibri"/>
                <a:hlinkClick r:id="rId5"/>
              </a:rPr>
              <a:t>Southern Poverty Law Center</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Execution of Warren Hill "shakes the foundation of our legal system for people with intellectual disabilities." Source:</a:t>
            </a:r>
            <a:r>
              <a:rPr lang="en-US" sz="1200" b="0" i="0" u="sng" strike="noStrike" cap="none">
                <a:solidFill>
                  <a:schemeClr val="hlink"/>
                </a:solidFill>
                <a:latin typeface="Calibri"/>
                <a:ea typeface="Calibri"/>
                <a:cs typeface="Calibri"/>
                <a:sym typeface="Calibri"/>
                <a:hlinkClick r:id="rId6"/>
              </a:rPr>
              <a:t> The Arc Blog</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U.S. Jury orders D.C. Corrections to pay $70,000 to deaf inmate in ADA claim. Source: </a:t>
            </a:r>
            <a:r>
              <a:rPr lang="en-US" sz="1200" b="0" i="0" u="sng" strike="noStrike" cap="none">
                <a:solidFill>
                  <a:schemeClr val="hlink"/>
                </a:solidFill>
                <a:latin typeface="Calibri"/>
                <a:ea typeface="Calibri"/>
                <a:cs typeface="Calibri"/>
                <a:sym typeface="Calibri"/>
                <a:hlinkClick r:id="rId7"/>
              </a:rPr>
              <a:t>Washington Post</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Wrongfully Imprisoned D.C. Man Settles suit for 1.74 Million. Source: </a:t>
            </a:r>
            <a:r>
              <a:rPr lang="en-US" sz="1200" b="0" i="0" u="sng" strike="noStrike" cap="none">
                <a:solidFill>
                  <a:schemeClr val="hlink"/>
                </a:solidFill>
                <a:latin typeface="Calibri"/>
                <a:ea typeface="Calibri"/>
                <a:cs typeface="Calibri"/>
                <a:sym typeface="Calibri"/>
                <a:hlinkClick r:id="rId8"/>
              </a:rPr>
              <a:t>Prison Legal News</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0" name="Shape 520"/>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sng" strike="noStrike" cap="none">
                <a:solidFill>
                  <a:schemeClr val="hlink"/>
                </a:solidFill>
                <a:latin typeface="Calibri"/>
                <a:ea typeface="Calibri"/>
                <a:cs typeface="Calibri"/>
                <a:sym typeface="Calibri"/>
                <a:hlinkClick r:id="rId3"/>
              </a:rPr>
              <a:t>Source: Herald-Journal – Sep. 1, 2001</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Photo Source: </a:t>
            </a:r>
          </a:p>
        </p:txBody>
      </p:sp>
      <p:sp>
        <p:nvSpPr>
          <p:cNvPr id="528" name="Shape 52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7" name="Shape 537"/>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Sources: </a:t>
            </a:r>
            <a:r>
              <a:rPr lang="en-US" sz="1200" b="0" i="0" u="sng" strike="noStrike" cap="none">
                <a:solidFill>
                  <a:schemeClr val="hlink"/>
                </a:solidFill>
                <a:latin typeface="Calibri"/>
                <a:ea typeface="Calibri"/>
                <a:cs typeface="Calibri"/>
                <a:sym typeface="Calibri"/>
                <a:hlinkClick r:id="rId3"/>
              </a:rPr>
              <a:t>Human Rights Watch</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Philadelphia Inquirer</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5"/>
              </a:rPr>
              <a:t>Quiet Mike</a:t>
            </a:r>
          </a:p>
        </p:txBody>
      </p:sp>
      <p:sp>
        <p:nvSpPr>
          <p:cNvPr id="538" name="Shape 53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416425"/>
            <a:ext cx="5486399" cy="4183063"/>
          </a:xfrm>
          <a:prstGeom prst="rect">
            <a:avLst/>
          </a:prstGeom>
          <a:noFill/>
          <a:ln>
            <a:noFill/>
          </a:ln>
        </p:spPr>
        <p:txBody>
          <a:bodyPr wrap="square" lIns="96000" tIns="48000" rIns="96000" bIns="480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Figure 2: Prevalence of past-30-day serious psychological distress among state and federal prisoners and jail inmates, by type of disability, 2011-12</a:t>
            </a:r>
          </a:p>
          <a:p>
            <a:pPr marL="0" marR="0" lvl="0" indent="0" algn="l" rtl="0">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Bar graph depicting the prevalence of past-30-day serious psychological distress among state and federal prisoners and jail inmates, by type of disability, between 2011 and 2012. The three categories in the graph are “with a cognitive disability”, “with a disability other than a cognitive disability”, and “without a disability.” Past-30-day serious psychological distress is significantly more prevalent among prisoners and jail inmates with a cognitive disability than those with a non-cognitive disability and those without a disability. About 32% and 47% of prisoners and jail inmates, respectively, with a cognitive disability report serious psychological distress in the past 30 days. In contrast, only about 6% and 15% of prisoners and jail inmates without a disability, respectively, report serious psychological distress in the past 30 days. The rate for prisoners and jail inmates with a disability other than a cognitive disability is slightly higher, but significantly less than the rate for those with a cognitive disability.</a:t>
            </a:r>
          </a:p>
        </p:txBody>
      </p:sp>
      <p:sp>
        <p:nvSpPr>
          <p:cNvPr id="558" name="Shape 558"/>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Offender Reentry – Congressional research Service 7-5700</a:t>
            </a:r>
          </a:p>
        </p:txBody>
      </p:sp>
      <p:sp>
        <p:nvSpPr>
          <p:cNvPr id="566" name="Shape 56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3" name="Shape 57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580" name="Shape 58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6" name="Shape 596"/>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03" name="Shape 60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17" name="Shape 61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31" name="Shape 63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45" name="Shape 64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52" name="Shape 652"/>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59" name="Shape 65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66" name="Shape 666"/>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73" name="Shape 673"/>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80" name="Shape 68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87" name="Shape 68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694" name="Shape 694"/>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701" name="Shape 70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715" name="Shape 71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2" name="Shape 722"/>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3" name="Shape 723"/>
          <p:cNvSpPr txBox="1">
            <a:spLocks noGrp="1"/>
          </p:cNvSpPr>
          <p:nvPr>
            <p:ph type="sldNum" idx="12"/>
          </p:nvPr>
        </p:nvSpPr>
        <p:spPr>
          <a:xfrm>
            <a:off x="3884612" y="8829675"/>
            <a:ext cx="2971799" cy="465138"/>
          </a:xfrm>
          <a:prstGeom prst="rect">
            <a:avLst/>
          </a:prstGeom>
          <a:noFill/>
          <a:ln>
            <a:noFill/>
          </a:ln>
        </p:spPr>
        <p:txBody>
          <a:bodyPr wrap="square" lIns="96000" tIns="48000" rIns="96000" bIns="480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16425"/>
            <a:ext cx="5486399" cy="4183063"/>
          </a:xfrm>
          <a:prstGeom prst="rect">
            <a:avLst/>
          </a:prstGeom>
        </p:spPr>
        <p:txBody>
          <a:bodyPr wrap="square"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416425"/>
            <a:ext cx="5486399" cy="4183061"/>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31" name="Shape 731"/>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416425"/>
            <a:ext cx="5486399" cy="4183061"/>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0" name="Shape 740"/>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416425"/>
            <a:ext cx="5486399" cy="4183061"/>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9" name="Shape 749"/>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16425"/>
            <a:ext cx="5486399" cy="4183063"/>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The Pathways to Justice Model</a:t>
            </a:r>
          </a:p>
          <a:p>
            <a:pPr marL="457200" marR="0" lvl="1"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Based on the Sequential Intercept Model used for suspects/offenders with mental illness.</a:t>
            </a:r>
          </a:p>
          <a:p>
            <a:pPr marL="0" marR="0" lvl="0" indent="0" algn="l" rtl="0">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 The Arc, National Center on Justice and Disability</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5" name="Shape 145"/>
          <p:cNvSpPr>
            <a:spLocks noGrp="1" noRot="1" noChangeAspect="1"/>
          </p:cNvSpPr>
          <p:nvPr>
            <p:ph type="sldImg" idx="2"/>
          </p:nvPr>
        </p:nvSpPr>
        <p:spPr>
          <a:xfrm>
            <a:off x="1106488" y="696913"/>
            <a:ext cx="4645025" cy="3484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15" y="274334"/>
            <a:ext cx="82296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9" algn="l" rtl="0">
              <a:spcBef>
                <a:spcPts val="0"/>
              </a:spcBef>
              <a:buNone/>
              <a:defRPr sz="1800" b="0" i="0" u="none" strike="noStrike" cap="none">
                <a:latin typeface="Calibri"/>
                <a:ea typeface="Calibri"/>
                <a:cs typeface="Calibri"/>
                <a:sym typeface="Calibri"/>
              </a:defRPr>
            </a:lvl2pPr>
            <a:lvl3pPr marL="819238" marR="0" lvl="2" indent="-6438" algn="l" rtl="0">
              <a:spcBef>
                <a:spcPts val="0"/>
              </a:spcBef>
              <a:buNone/>
              <a:defRPr sz="1800" b="0" i="0" u="none" strike="noStrike" cap="none">
                <a:latin typeface="Calibri"/>
                <a:ea typeface="Calibri"/>
                <a:cs typeface="Calibri"/>
                <a:sym typeface="Calibri"/>
              </a:defRPr>
            </a:lvl3pPr>
            <a:lvl4pPr marL="1228859"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2" marR="0" lvl="5" indent="-3402" algn="l" rtl="0">
              <a:spcBef>
                <a:spcPts val="0"/>
              </a:spcBef>
              <a:buNone/>
              <a:defRPr sz="1800" b="0" i="0" u="none" strike="noStrike" cap="none">
                <a:latin typeface="Calibri"/>
                <a:ea typeface="Calibri"/>
                <a:cs typeface="Calibri"/>
                <a:sym typeface="Calibri"/>
              </a:defRPr>
            </a:lvl6pPr>
            <a:lvl7pPr marL="2457720"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59" marR="0" lvl="8" indent="-359" algn="l" rtl="0">
              <a:spcBef>
                <a:spcPts val="0"/>
              </a:spcBef>
              <a:buNone/>
              <a:defRPr sz="1800" b="0" i="0" u="none" strike="noStrike" cap="none">
                <a:latin typeface="Calibri"/>
                <a:ea typeface="Calibri"/>
                <a:cs typeface="Calibri"/>
                <a:sym typeface="Calibri"/>
              </a:defRPr>
            </a:lvl9pPr>
          </a:lstStyle>
          <a:p>
            <a:endParaRPr/>
          </a:p>
        </p:txBody>
      </p:sp>
      <p:sp>
        <p:nvSpPr>
          <p:cNvPr id="21" name="Shape 21"/>
          <p:cNvSpPr txBox="1">
            <a:spLocks noGrp="1"/>
          </p:cNvSpPr>
          <p:nvPr>
            <p:ph type="ftr" idx="11"/>
          </p:nvPr>
        </p:nvSpPr>
        <p:spPr>
          <a:xfrm>
            <a:off x="3108975" y="6377943"/>
            <a:ext cx="2926200" cy="276900"/>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77943"/>
            <a:ext cx="21030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83680" y="6377943"/>
            <a:ext cx="2103000" cy="2769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15" y="274334"/>
            <a:ext cx="82296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ftr" idx="11"/>
          </p:nvPr>
        </p:nvSpPr>
        <p:spPr>
          <a:xfrm>
            <a:off x="3108975" y="6377943"/>
            <a:ext cx="2926200" cy="276900"/>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77943"/>
            <a:ext cx="21030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83680" y="6377943"/>
            <a:ext cx="2103000" cy="2769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29"/>
        <p:cNvGrpSpPr/>
        <p:nvPr/>
      </p:nvGrpSpPr>
      <p:grpSpPr>
        <a:xfrm>
          <a:off x="0" y="0"/>
          <a:ext cx="0" cy="0"/>
          <a:chOff x="0" y="0"/>
          <a:chExt cx="0" cy="0"/>
        </a:xfrm>
      </p:grpSpPr>
      <p:sp>
        <p:nvSpPr>
          <p:cNvPr id="30" name="Shape 30"/>
          <p:cNvSpPr txBox="1">
            <a:spLocks noGrp="1"/>
          </p:cNvSpPr>
          <p:nvPr>
            <p:ph type="ftr" idx="11"/>
          </p:nvPr>
        </p:nvSpPr>
        <p:spPr>
          <a:xfrm>
            <a:off x="3108975" y="6377943"/>
            <a:ext cx="2926200" cy="276900"/>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77943"/>
            <a:ext cx="21030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83680" y="6377943"/>
            <a:ext cx="2103000" cy="2769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2125995"/>
            <a:ext cx="77724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ubTitle" idx="1"/>
          </p:nvPr>
        </p:nvSpPr>
        <p:spPr>
          <a:xfrm>
            <a:off x="1371615" y="3840494"/>
            <a:ext cx="64008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9" algn="l" rtl="0">
              <a:spcBef>
                <a:spcPts val="0"/>
              </a:spcBef>
              <a:buNone/>
              <a:defRPr sz="1800" b="0" i="0" u="none" strike="noStrike" cap="none">
                <a:latin typeface="Calibri"/>
                <a:ea typeface="Calibri"/>
                <a:cs typeface="Calibri"/>
                <a:sym typeface="Calibri"/>
              </a:defRPr>
            </a:lvl2pPr>
            <a:lvl3pPr marL="819238" marR="0" lvl="2" indent="-6438" algn="l" rtl="0">
              <a:spcBef>
                <a:spcPts val="0"/>
              </a:spcBef>
              <a:buNone/>
              <a:defRPr sz="1800" b="0" i="0" u="none" strike="noStrike" cap="none">
                <a:latin typeface="Calibri"/>
                <a:ea typeface="Calibri"/>
                <a:cs typeface="Calibri"/>
                <a:sym typeface="Calibri"/>
              </a:defRPr>
            </a:lvl3pPr>
            <a:lvl4pPr marL="1228859"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2" marR="0" lvl="5" indent="-3402" algn="l" rtl="0">
              <a:spcBef>
                <a:spcPts val="0"/>
              </a:spcBef>
              <a:buNone/>
              <a:defRPr sz="1800" b="0" i="0" u="none" strike="noStrike" cap="none">
                <a:latin typeface="Calibri"/>
                <a:ea typeface="Calibri"/>
                <a:cs typeface="Calibri"/>
                <a:sym typeface="Calibri"/>
              </a:defRPr>
            </a:lvl6pPr>
            <a:lvl7pPr marL="2457720"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59" marR="0" lvl="8" indent="-359" algn="l" rtl="0">
              <a:spcBef>
                <a:spcPts val="0"/>
              </a:spcBef>
              <a:buNone/>
              <a:defRPr sz="1800" b="0" i="0" u="none" strike="noStrike" cap="none">
                <a:latin typeface="Calibri"/>
                <a:ea typeface="Calibri"/>
                <a:cs typeface="Calibri"/>
                <a:sym typeface="Calibri"/>
              </a:defRPr>
            </a:lvl9pPr>
          </a:lstStyle>
          <a:p>
            <a:endParaRPr/>
          </a:p>
        </p:txBody>
      </p:sp>
      <p:sp>
        <p:nvSpPr>
          <p:cNvPr id="36" name="Shape 36"/>
          <p:cNvSpPr txBox="1">
            <a:spLocks noGrp="1"/>
          </p:cNvSpPr>
          <p:nvPr>
            <p:ph type="ftr" idx="11"/>
          </p:nvPr>
        </p:nvSpPr>
        <p:spPr>
          <a:xfrm>
            <a:off x="3108975" y="6377943"/>
            <a:ext cx="2926200" cy="276900"/>
          </a:xfrm>
          <a:prstGeom prst="rect">
            <a:avLst/>
          </a:prstGeom>
          <a:noFill/>
          <a:ln>
            <a:noFill/>
          </a:ln>
        </p:spPr>
        <p:txBody>
          <a:bodyPr wrap="square"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77943"/>
            <a:ext cx="2103000" cy="2769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83680" y="6377943"/>
            <a:ext cx="2103000" cy="2769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a:t>
            </a:fld>
            <a:endParaRPr lang="en-US" sz="18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15" y="274334"/>
            <a:ext cx="82296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77354"/>
            <a:ext cx="39777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9" algn="l" rtl="0">
              <a:spcBef>
                <a:spcPts val="0"/>
              </a:spcBef>
              <a:buNone/>
              <a:defRPr sz="1800" b="0" i="0" u="none" strike="noStrike" cap="none">
                <a:latin typeface="Calibri"/>
                <a:ea typeface="Calibri"/>
                <a:cs typeface="Calibri"/>
                <a:sym typeface="Calibri"/>
              </a:defRPr>
            </a:lvl2pPr>
            <a:lvl3pPr marL="819238" marR="0" lvl="2" indent="-6438" algn="l" rtl="0">
              <a:spcBef>
                <a:spcPts val="0"/>
              </a:spcBef>
              <a:buNone/>
              <a:defRPr sz="1800" b="0" i="0" u="none" strike="noStrike" cap="none">
                <a:latin typeface="Calibri"/>
                <a:ea typeface="Calibri"/>
                <a:cs typeface="Calibri"/>
                <a:sym typeface="Calibri"/>
              </a:defRPr>
            </a:lvl3pPr>
            <a:lvl4pPr marL="1228859"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2" marR="0" lvl="5" indent="-3402" algn="l" rtl="0">
              <a:spcBef>
                <a:spcPts val="0"/>
              </a:spcBef>
              <a:buNone/>
              <a:defRPr sz="1800" b="0" i="0" u="none" strike="noStrike" cap="none">
                <a:latin typeface="Calibri"/>
                <a:ea typeface="Calibri"/>
                <a:cs typeface="Calibri"/>
                <a:sym typeface="Calibri"/>
              </a:defRPr>
            </a:lvl6pPr>
            <a:lvl7pPr marL="2457720"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59" marR="0" lvl="8" indent="-359" algn="l" rtl="0">
              <a:spcBef>
                <a:spcPts val="0"/>
              </a:spcBef>
              <a:buNone/>
              <a:defRPr sz="1800" b="0" i="0" u="none" strike="noStrike" cap="none">
                <a:latin typeface="Calibri"/>
                <a:ea typeface="Calibri"/>
                <a:cs typeface="Calibri"/>
                <a:sym typeface="Calibri"/>
              </a:defRPr>
            </a:lvl9pPr>
          </a:lstStyle>
          <a:p>
            <a:endParaRPr/>
          </a:p>
        </p:txBody>
      </p:sp>
      <p:sp>
        <p:nvSpPr>
          <p:cNvPr id="42" name="Shape 42"/>
          <p:cNvSpPr txBox="1">
            <a:spLocks noGrp="1"/>
          </p:cNvSpPr>
          <p:nvPr>
            <p:ph type="body" idx="2"/>
          </p:nvPr>
        </p:nvSpPr>
        <p:spPr>
          <a:xfrm>
            <a:off x="4709159" y="1577354"/>
            <a:ext cx="39777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9" algn="l" rtl="0">
              <a:spcBef>
                <a:spcPts val="0"/>
              </a:spcBef>
              <a:buNone/>
              <a:defRPr sz="1800" b="0" i="0" u="none" strike="noStrike" cap="none">
                <a:latin typeface="Calibri"/>
                <a:ea typeface="Calibri"/>
                <a:cs typeface="Calibri"/>
                <a:sym typeface="Calibri"/>
              </a:defRPr>
            </a:lvl2pPr>
            <a:lvl3pPr marL="819238" marR="0" lvl="2" indent="-6438" algn="l" rtl="0">
              <a:spcBef>
                <a:spcPts val="0"/>
              </a:spcBef>
              <a:buNone/>
              <a:defRPr sz="1800" b="0" i="0" u="none" strike="noStrike" cap="none">
                <a:latin typeface="Calibri"/>
                <a:ea typeface="Calibri"/>
                <a:cs typeface="Calibri"/>
                <a:sym typeface="Calibri"/>
              </a:defRPr>
            </a:lvl3pPr>
            <a:lvl4pPr marL="1228859"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2" marR="0" lvl="5" indent="-3402" algn="l" rtl="0">
              <a:spcBef>
                <a:spcPts val="0"/>
              </a:spcBef>
              <a:buNone/>
              <a:defRPr sz="1800" b="0" i="0" u="none" strike="noStrike" cap="none">
                <a:latin typeface="Calibri"/>
                <a:ea typeface="Calibri"/>
                <a:cs typeface="Calibri"/>
                <a:sym typeface="Calibri"/>
              </a:defRPr>
            </a:lvl6pPr>
            <a:lvl7pPr marL="2457720"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59" marR="0" lvl="8" indent="-359" algn="l" rtl="0">
              <a:spcBef>
                <a:spcPts val="0"/>
              </a:spcBef>
              <a:buNone/>
              <a:defRPr sz="1800" b="0" i="0" u="none" strike="noStrike" cap="none">
                <a:latin typeface="Calibri"/>
                <a:ea typeface="Calibri"/>
                <a:cs typeface="Calibri"/>
                <a:sym typeface="Calibri"/>
              </a:defRPr>
            </a:lvl9pPr>
          </a:lstStyle>
          <a:p>
            <a:endParaRPr/>
          </a:p>
        </p:txBody>
      </p:sp>
      <p:sp>
        <p:nvSpPr>
          <p:cNvPr id="43" name="Shape 43"/>
          <p:cNvSpPr txBox="1">
            <a:spLocks noGrp="1"/>
          </p:cNvSpPr>
          <p:nvPr>
            <p:ph type="ftr" idx="11"/>
          </p:nvPr>
        </p:nvSpPr>
        <p:spPr>
          <a:xfrm>
            <a:off x="3108975" y="6377943"/>
            <a:ext cx="2926200" cy="276900"/>
          </a:xfrm>
          <a:prstGeom prst="rect">
            <a:avLst/>
          </a:prstGeom>
          <a:noFill/>
          <a:ln>
            <a:noFill/>
          </a:ln>
        </p:spPr>
        <p:txBody>
          <a:bodyPr wrap="square"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77943"/>
            <a:ext cx="2103000" cy="2769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83680" y="6377943"/>
            <a:ext cx="2103000" cy="2769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a:t>
            </a:fld>
            <a:endParaRPr lang="en-US" sz="18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1">
    <p:spTree>
      <p:nvGrpSpPr>
        <p:cNvPr id="1" name="Shape 46"/>
        <p:cNvGrpSpPr/>
        <p:nvPr/>
      </p:nvGrpSpPr>
      <p:grpSpPr>
        <a:xfrm>
          <a:off x="0" y="0"/>
          <a:ext cx="0" cy="0"/>
          <a:chOff x="0" y="0"/>
          <a:chExt cx="0" cy="0"/>
        </a:xfrm>
      </p:grpSpPr>
      <p:sp>
        <p:nvSpPr>
          <p:cNvPr id="47" name="Shape 47"/>
          <p:cNvSpPr/>
          <p:nvPr/>
        </p:nvSpPr>
        <p:spPr>
          <a:xfrm>
            <a:off x="8561388" y="6445250"/>
            <a:ext cx="577800" cy="366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verdana"/>
              <a:buNone/>
            </a:pPr>
            <a:fld id="{00000000-1234-1234-1234-123412341234}" type="slidenum">
              <a:rPr lang="en-US" sz="1800" b="0" i="0" u="none" strike="noStrike" cap="none">
                <a:solidFill>
                  <a:srgbClr val="003399"/>
                </a:solidFill>
                <a:latin typeface="verdana"/>
                <a:ea typeface="verdana"/>
                <a:cs typeface="verdana"/>
                <a:sym typeface="verdana"/>
              </a:rPr>
              <a:t>‹#›</a:t>
            </a:fld>
            <a:endParaRPr lang="en-US" sz="1800" b="0" i="0" u="none" strike="noStrike" cap="none">
              <a:solidFill>
                <a:srgbClr val="003399"/>
              </a:solidFill>
              <a:latin typeface="verdana"/>
              <a:ea typeface="verdana"/>
              <a:cs typeface="verdana"/>
              <a:sym typeface="verdana"/>
            </a:endParaRPr>
          </a:p>
        </p:txBody>
      </p:sp>
      <p:sp>
        <p:nvSpPr>
          <p:cNvPr id="48" name="Shape 48"/>
          <p:cNvSpPr/>
          <p:nvPr/>
        </p:nvSpPr>
        <p:spPr>
          <a:xfrm>
            <a:off x="8561388" y="6445250"/>
            <a:ext cx="577800" cy="366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verdana"/>
              <a:buNone/>
            </a:pPr>
            <a:fld id="{00000000-1234-1234-1234-123412341234}" type="slidenum">
              <a:rPr lang="en-US" sz="1800" b="0" i="0" u="none" strike="noStrike" cap="none">
                <a:solidFill>
                  <a:srgbClr val="003399"/>
                </a:solidFill>
                <a:latin typeface="verdana"/>
                <a:ea typeface="verdana"/>
                <a:cs typeface="verdana"/>
                <a:sym typeface="verdana"/>
              </a:rPr>
              <a:t>‹#›</a:t>
            </a:fld>
            <a:endParaRPr lang="en-US" sz="1800" b="0" i="0" u="none" strike="noStrike" cap="none">
              <a:solidFill>
                <a:srgbClr val="003399"/>
              </a:solidFill>
              <a:latin typeface="verdana"/>
              <a:ea typeface="verdana"/>
              <a:cs typeface="verdana"/>
              <a:sym typeface="verdana"/>
            </a:endParaRPr>
          </a:p>
        </p:txBody>
      </p:sp>
      <p:sp>
        <p:nvSpPr>
          <p:cNvPr id="49" name="Shape 49"/>
          <p:cNvSpPr/>
          <p:nvPr/>
        </p:nvSpPr>
        <p:spPr>
          <a:xfrm>
            <a:off x="-4763" y="1066800"/>
            <a:ext cx="9144000" cy="1524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50" name="Shape 50"/>
          <p:cNvSpPr txBox="1">
            <a:spLocks noGrp="1"/>
          </p:cNvSpPr>
          <p:nvPr>
            <p:ph type="title"/>
          </p:nvPr>
        </p:nvSpPr>
        <p:spPr>
          <a:xfrm>
            <a:off x="0" y="0"/>
            <a:ext cx="9144000" cy="1143000"/>
          </a:xfrm>
          <a:prstGeom prst="rect">
            <a:avLst/>
          </a:prstGeom>
          <a:solidFill>
            <a:srgbClr val="003399"/>
          </a:solid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1600200"/>
            <a:ext cx="4038600" cy="4526100"/>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Courier New"/>
              <a:buChar char="o"/>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2" name="Shape 52"/>
          <p:cNvSpPr txBox="1">
            <a:spLocks noGrp="1"/>
          </p:cNvSpPr>
          <p:nvPr>
            <p:ph type="body" idx="2"/>
          </p:nvPr>
        </p:nvSpPr>
        <p:spPr>
          <a:xfrm>
            <a:off x="4648200" y="1600200"/>
            <a:ext cx="4038600" cy="4526100"/>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Courier New"/>
              <a:buChar char="o"/>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3" name="Shape 53"/>
          <p:cNvSpPr txBox="1">
            <a:spLocks noGrp="1"/>
          </p:cNvSpPr>
          <p:nvPr>
            <p:ph type="sldNum" idx="12"/>
          </p:nvPr>
        </p:nvSpPr>
        <p:spPr>
          <a:xfrm>
            <a:off x="8556784" y="6333134"/>
            <a:ext cx="548700" cy="525000"/>
          </a:xfrm>
          <a:prstGeom prst="rect">
            <a:avLst/>
          </a:prstGeom>
        </p:spPr>
        <p:txBody>
          <a:bodyPr wrap="square" lIns="0" tIns="0" rIns="0" bIns="0" anchor="t" anchorCtr="0">
            <a:noAutofit/>
          </a:bodyPr>
          <a:lstStyle/>
          <a:p>
            <a:pPr lvl="0">
              <a:spcBef>
                <a:spcPts val="0"/>
              </a:spcBef>
              <a:buNone/>
            </a:pPr>
            <a:fld id="{00000000-1234-1234-1234-123412341234}" type="slidenum">
              <a:rPr lang="en-US" sz="1300">
                <a:solidFill>
                  <a:schemeClr val="dk1"/>
                </a:solidFill>
              </a:rPr>
              <a:t>‹#›</a:t>
            </a:fld>
            <a:endParaRPr lang="en-US" sz="1300">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4"/>
        <p:cNvGrpSpPr/>
        <p:nvPr/>
      </p:nvGrpSpPr>
      <p:grpSpPr>
        <a:xfrm>
          <a:off x="0" y="0"/>
          <a:ext cx="0" cy="0"/>
          <a:chOff x="0" y="0"/>
          <a:chExt cx="0" cy="0"/>
        </a:xfrm>
      </p:grpSpPr>
      <p:sp>
        <p:nvSpPr>
          <p:cNvPr id="55" name="Shape 55"/>
          <p:cNvSpPr/>
          <p:nvPr/>
        </p:nvSpPr>
        <p:spPr>
          <a:xfrm>
            <a:off x="8561388" y="6445250"/>
            <a:ext cx="5826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verdana"/>
              <a:buNone/>
            </a:pPr>
            <a:fld id="{00000000-1234-1234-1234-123412341234}" type="slidenum">
              <a:rPr lang="en-US" sz="1800" b="0" i="0" u="none" strike="noStrike" cap="none">
                <a:solidFill>
                  <a:srgbClr val="003399"/>
                </a:solidFill>
                <a:latin typeface="verdana"/>
                <a:ea typeface="verdana"/>
                <a:cs typeface="verdana"/>
                <a:sym typeface="verdana"/>
              </a:rPr>
              <a:t>‹#›</a:t>
            </a:fld>
            <a:endParaRPr lang="en-US" sz="1800" b="0" i="0" u="none" strike="noStrike" cap="none">
              <a:solidFill>
                <a:srgbClr val="003399"/>
              </a:solidFill>
              <a:latin typeface="verdana"/>
              <a:ea typeface="verdana"/>
              <a:cs typeface="verdana"/>
              <a:sym typeface="verdana"/>
            </a:endParaRPr>
          </a:p>
        </p:txBody>
      </p:sp>
      <p:sp>
        <p:nvSpPr>
          <p:cNvPr id="56" name="Shape 56"/>
          <p:cNvSpPr/>
          <p:nvPr/>
        </p:nvSpPr>
        <p:spPr>
          <a:xfrm>
            <a:off x="-4763" y="1066800"/>
            <a:ext cx="9144000" cy="1524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57" name="Shape 57"/>
          <p:cNvSpPr txBox="1">
            <a:spLocks noGrp="1"/>
          </p:cNvSpPr>
          <p:nvPr>
            <p:ph type="title"/>
          </p:nvPr>
        </p:nvSpPr>
        <p:spPr>
          <a:xfrm>
            <a:off x="0" y="0"/>
            <a:ext cx="9144000" cy="1143000"/>
          </a:xfrm>
          <a:prstGeom prst="rect">
            <a:avLst/>
          </a:prstGeom>
          <a:solidFill>
            <a:srgbClr val="003399"/>
          </a:solid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556784" y="6333134"/>
            <a:ext cx="548700" cy="525000"/>
          </a:xfrm>
          <a:prstGeom prst="rect">
            <a:avLst/>
          </a:prstGeom>
        </p:spPr>
        <p:txBody>
          <a:bodyPr wrap="square" lIns="0" tIns="0" rIns="0" bIns="0" anchor="t" anchorCtr="0">
            <a:noAutofit/>
          </a:bodyPr>
          <a:lstStyle/>
          <a:p>
            <a:pPr lvl="0">
              <a:spcBef>
                <a:spcPts val="0"/>
              </a:spcBef>
              <a:buNone/>
            </a:pPr>
            <a:fld id="{00000000-1234-1234-1234-123412341234}" type="slidenum">
              <a:rPr lang="en-US" sz="1300">
                <a:solidFill>
                  <a:srgbClr val="000000"/>
                </a:solidFill>
              </a:rPr>
              <a:t>‹#›</a:t>
            </a:fld>
            <a:endParaRPr lang="en-US" sz="130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Shape 59"/>
        <p:cNvGrpSpPr/>
        <p:nvPr/>
      </p:nvGrpSpPr>
      <p:grpSpPr>
        <a:xfrm>
          <a:off x="0" y="0"/>
          <a:ext cx="0" cy="0"/>
          <a:chOff x="0" y="0"/>
          <a:chExt cx="0" cy="0"/>
        </a:xfrm>
      </p:grpSpPr>
      <p:sp>
        <p:nvSpPr>
          <p:cNvPr id="60" name="Shape 60"/>
          <p:cNvSpPr/>
          <p:nvPr/>
        </p:nvSpPr>
        <p:spPr>
          <a:xfrm>
            <a:off x="-4763" y="1066800"/>
            <a:ext cx="9144000" cy="1524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61" name="Shape 61"/>
          <p:cNvSpPr txBox="1">
            <a:spLocks noGrp="1"/>
          </p:cNvSpPr>
          <p:nvPr>
            <p:ph type="title"/>
          </p:nvPr>
        </p:nvSpPr>
        <p:spPr>
          <a:xfrm>
            <a:off x="0" y="0"/>
            <a:ext cx="9144000" cy="1143000"/>
          </a:xfrm>
          <a:prstGeom prst="rect">
            <a:avLst/>
          </a:prstGeom>
          <a:solidFill>
            <a:srgbClr val="003399"/>
          </a:solid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990600" y="1905000"/>
            <a:ext cx="3733800" cy="990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63" name="Shape 63"/>
          <p:cNvSpPr txBox="1">
            <a:spLocks noGrp="1"/>
          </p:cNvSpPr>
          <p:nvPr>
            <p:ph type="body" idx="2"/>
          </p:nvPr>
        </p:nvSpPr>
        <p:spPr>
          <a:xfrm>
            <a:off x="4724400" y="1905000"/>
            <a:ext cx="3505200" cy="990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64" name="Shape 64"/>
          <p:cNvSpPr txBox="1">
            <a:spLocks noGrp="1"/>
          </p:cNvSpPr>
          <p:nvPr>
            <p:ph type="body" idx="3"/>
          </p:nvPr>
        </p:nvSpPr>
        <p:spPr>
          <a:xfrm>
            <a:off x="990600" y="2895600"/>
            <a:ext cx="3733800" cy="3276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65" name="Shape 65"/>
          <p:cNvSpPr txBox="1">
            <a:spLocks noGrp="1"/>
          </p:cNvSpPr>
          <p:nvPr>
            <p:ph type="body" idx="4"/>
          </p:nvPr>
        </p:nvSpPr>
        <p:spPr>
          <a:xfrm>
            <a:off x="4724400" y="2895600"/>
            <a:ext cx="3505200" cy="3276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66" name="Shape 66"/>
          <p:cNvSpPr txBox="1">
            <a:spLocks noGrp="1"/>
          </p:cNvSpPr>
          <p:nvPr>
            <p:ph type="sldNum" idx="12"/>
          </p:nvPr>
        </p:nvSpPr>
        <p:spPr>
          <a:xfrm>
            <a:off x="8556784" y="6333134"/>
            <a:ext cx="548700" cy="525000"/>
          </a:xfrm>
          <a:prstGeom prst="rect">
            <a:avLst/>
          </a:prstGeom>
        </p:spPr>
        <p:txBody>
          <a:bodyPr wrap="square" lIns="0" tIns="0" rIns="0" bIns="0" anchor="t" anchorCtr="0">
            <a:noAutofit/>
          </a:bodyPr>
          <a:lstStyle/>
          <a:p>
            <a:pPr lvl="0">
              <a:spcBef>
                <a:spcPts val="0"/>
              </a:spcBef>
              <a:buNone/>
            </a:pPr>
            <a:fld id="{00000000-1234-1234-1234-123412341234}" type="slidenum">
              <a:rPr lang="en-US" sz="1300">
                <a:solidFill>
                  <a:schemeClr val="dk1"/>
                </a:solidFill>
              </a:rPr>
              <a:t>‹#›</a:t>
            </a:fld>
            <a:endParaRPr lang="en-US" sz="1300">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1">
    <p:spTree>
      <p:nvGrpSpPr>
        <p:cNvPr id="1" name="Shape 67"/>
        <p:cNvGrpSpPr/>
        <p:nvPr/>
      </p:nvGrpSpPr>
      <p:grpSpPr>
        <a:xfrm>
          <a:off x="0" y="0"/>
          <a:ext cx="0" cy="0"/>
          <a:chOff x="0" y="0"/>
          <a:chExt cx="0" cy="0"/>
        </a:xfrm>
      </p:grpSpPr>
      <p:sp>
        <p:nvSpPr>
          <p:cNvPr id="68" name="Shape 68"/>
          <p:cNvSpPr/>
          <p:nvPr/>
        </p:nvSpPr>
        <p:spPr>
          <a:xfrm>
            <a:off x="8561388" y="6445250"/>
            <a:ext cx="582600" cy="368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verdana"/>
              <a:buNone/>
            </a:pPr>
            <a:fld id="{00000000-1234-1234-1234-123412341234}" type="slidenum">
              <a:rPr lang="en-US" sz="1800" b="0" i="0" u="none" strike="noStrike" cap="none">
                <a:solidFill>
                  <a:srgbClr val="003399"/>
                </a:solidFill>
                <a:latin typeface="verdana"/>
                <a:ea typeface="verdana"/>
                <a:cs typeface="verdana"/>
                <a:sym typeface="verdana"/>
              </a:rPr>
              <a:t>‹#›</a:t>
            </a:fld>
            <a:endParaRPr lang="en-US" sz="1800" b="0" i="0" u="none" strike="noStrike" cap="none">
              <a:solidFill>
                <a:srgbClr val="003399"/>
              </a:solidFill>
              <a:latin typeface="verdana"/>
              <a:ea typeface="verdana"/>
              <a:cs typeface="verdana"/>
              <a:sym typeface="verdana"/>
            </a:endParaRPr>
          </a:p>
        </p:txBody>
      </p:sp>
      <p:sp>
        <p:nvSpPr>
          <p:cNvPr id="69" name="Shape 69"/>
          <p:cNvSpPr/>
          <p:nvPr/>
        </p:nvSpPr>
        <p:spPr>
          <a:xfrm>
            <a:off x="-4763" y="1066800"/>
            <a:ext cx="9144000" cy="152400"/>
          </a:xfrm>
          <a:prstGeom prst="rect">
            <a:avLst/>
          </a:prstGeom>
          <a:solidFill>
            <a:srgbClr val="FF0000"/>
          </a:solid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70" name="Shape 70"/>
          <p:cNvSpPr txBox="1">
            <a:spLocks noGrp="1"/>
          </p:cNvSpPr>
          <p:nvPr>
            <p:ph type="title"/>
          </p:nvPr>
        </p:nvSpPr>
        <p:spPr>
          <a:xfrm>
            <a:off x="0" y="0"/>
            <a:ext cx="9144000" cy="1143000"/>
          </a:xfrm>
          <a:prstGeom prst="rect">
            <a:avLst/>
          </a:prstGeom>
          <a:solidFill>
            <a:srgbClr val="003399"/>
          </a:solid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556784" y="6333134"/>
            <a:ext cx="548700" cy="525000"/>
          </a:xfrm>
          <a:prstGeom prst="rect">
            <a:avLst/>
          </a:prstGeom>
        </p:spPr>
        <p:txBody>
          <a:bodyPr wrap="square" lIns="0" tIns="0" rIns="0" bIns="0" anchor="t" anchorCtr="0">
            <a:noAutofit/>
          </a:bodyPr>
          <a:lstStyle/>
          <a:p>
            <a:pPr lvl="0">
              <a:spcBef>
                <a:spcPts val="0"/>
              </a:spcBef>
              <a:buNone/>
            </a:pPr>
            <a:fld id="{00000000-1234-1234-1234-123412341234}" type="slidenum">
              <a:rPr lang="en-US" sz="1300">
                <a:solidFill>
                  <a:srgbClr val="000000"/>
                </a:solidFill>
              </a:rPr>
              <a:t>‹#›</a:t>
            </a:fld>
            <a:endParaRPr lang="en-US" sz="13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1210200"/>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11" name="Shape 11"/>
          <p:cNvSpPr/>
          <p:nvPr/>
        </p:nvSpPr>
        <p:spPr>
          <a:xfrm>
            <a:off x="207832" y="201720"/>
            <a:ext cx="1870500" cy="791400"/>
          </a:xfrm>
          <a:prstGeom prst="rect">
            <a:avLst/>
          </a:prstGeom>
          <a:blipFill rotWithShape="1">
            <a:blip r:embed="rId11">
              <a:alphaModFix/>
            </a:blip>
            <a:stretch>
              <a:fillRect/>
            </a:stretch>
          </a:blip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12" name="Shape 12"/>
          <p:cNvSpPr/>
          <p:nvPr/>
        </p:nvSpPr>
        <p:spPr>
          <a:xfrm>
            <a:off x="1458834" y="401710"/>
            <a:ext cx="56700" cy="5820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13" name="Shape 13"/>
          <p:cNvSpPr txBox="1">
            <a:spLocks noGrp="1"/>
          </p:cNvSpPr>
          <p:nvPr>
            <p:ph type="title"/>
          </p:nvPr>
        </p:nvSpPr>
        <p:spPr>
          <a:xfrm>
            <a:off x="457215" y="274334"/>
            <a:ext cx="8229600" cy="2769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atin typeface="Calibri"/>
                <a:ea typeface="Calibri"/>
                <a:cs typeface="Calibri"/>
                <a:sym typeface="Calibri"/>
              </a:defRPr>
            </a:lvl1pPr>
            <a:lvl2pPr marL="409619" marR="0" lvl="1" indent="-3219" algn="l" rtl="0">
              <a:spcBef>
                <a:spcPts val="0"/>
              </a:spcBef>
              <a:buChar char="○"/>
              <a:defRPr sz="1800" b="0" i="0" u="none" strike="noStrike" cap="none">
                <a:latin typeface="Calibri"/>
                <a:ea typeface="Calibri"/>
                <a:cs typeface="Calibri"/>
                <a:sym typeface="Calibri"/>
              </a:defRPr>
            </a:lvl2pPr>
            <a:lvl3pPr marL="819238" marR="0" lvl="2" indent="-6438" algn="l" rtl="0">
              <a:spcBef>
                <a:spcPts val="0"/>
              </a:spcBef>
              <a:buChar char="■"/>
              <a:defRPr sz="1800" b="0" i="0" u="none" strike="noStrike" cap="none">
                <a:latin typeface="Calibri"/>
                <a:ea typeface="Calibri"/>
                <a:cs typeface="Calibri"/>
                <a:sym typeface="Calibri"/>
              </a:defRPr>
            </a:lvl3pPr>
            <a:lvl4pPr marL="1228859" marR="0" lvl="3" indent="-9659" algn="l" rtl="0">
              <a:spcBef>
                <a:spcPts val="0"/>
              </a:spcBef>
              <a:buChar char="●"/>
              <a:defRPr sz="1800" b="0" i="0" u="none" strike="noStrike" cap="none">
                <a:latin typeface="Calibri"/>
                <a:ea typeface="Calibri"/>
                <a:cs typeface="Calibri"/>
                <a:sym typeface="Calibri"/>
              </a:defRPr>
            </a:lvl4pPr>
            <a:lvl5pPr marL="1638479" marR="0" lvl="4" indent="-179" algn="l" rtl="0">
              <a:spcBef>
                <a:spcPts val="0"/>
              </a:spcBef>
              <a:buChar char="○"/>
              <a:defRPr sz="1800" b="0" i="0" u="none" strike="noStrike" cap="none">
                <a:latin typeface="Calibri"/>
                <a:ea typeface="Calibri"/>
                <a:cs typeface="Calibri"/>
                <a:sym typeface="Calibri"/>
              </a:defRPr>
            </a:lvl5pPr>
            <a:lvl6pPr marL="2048102" marR="0" lvl="5" indent="-3402" algn="l" rtl="0">
              <a:spcBef>
                <a:spcPts val="0"/>
              </a:spcBef>
              <a:buChar char="■"/>
              <a:defRPr sz="1800" b="0" i="0" u="none" strike="noStrike" cap="none">
                <a:latin typeface="Calibri"/>
                <a:ea typeface="Calibri"/>
                <a:cs typeface="Calibri"/>
                <a:sym typeface="Calibri"/>
              </a:defRPr>
            </a:lvl6pPr>
            <a:lvl7pPr marL="2457720" marR="0" lvl="6" indent="-6620" algn="l" rtl="0">
              <a:spcBef>
                <a:spcPts val="0"/>
              </a:spcBef>
              <a:buChar char="●"/>
              <a:defRPr sz="1800" b="0" i="0" u="none" strike="noStrike" cap="none">
                <a:latin typeface="Calibri"/>
                <a:ea typeface="Calibri"/>
                <a:cs typeface="Calibri"/>
                <a:sym typeface="Calibri"/>
              </a:defRPr>
            </a:lvl7pPr>
            <a:lvl8pPr marL="2867341" marR="0" lvl="7" indent="-9841" algn="l" rtl="0">
              <a:spcBef>
                <a:spcPts val="0"/>
              </a:spcBef>
              <a:buChar char="○"/>
              <a:defRPr sz="1800" b="0" i="0" u="none" strike="noStrike" cap="none">
                <a:latin typeface="Calibri"/>
                <a:ea typeface="Calibri"/>
                <a:cs typeface="Calibri"/>
                <a:sym typeface="Calibri"/>
              </a:defRPr>
            </a:lvl8pPr>
            <a:lvl9pPr marL="3276959" marR="0" lvl="8" indent="-359" algn="l" rtl="0">
              <a:spcBef>
                <a:spcPts val="0"/>
              </a:spcBef>
              <a:buChar char="■"/>
              <a:defRPr sz="1800" b="0" i="0" u="none" strike="noStrike" cap="none">
                <a:latin typeface="Calibri"/>
                <a:ea typeface="Calibri"/>
                <a:cs typeface="Calibri"/>
                <a:sym typeface="Calibri"/>
              </a:defRPr>
            </a:lvl9pPr>
          </a:lstStyle>
          <a:p>
            <a:endParaRPr/>
          </a:p>
        </p:txBody>
      </p:sp>
      <p:sp>
        <p:nvSpPr>
          <p:cNvPr id="15" name="Shape 15"/>
          <p:cNvSpPr txBox="1">
            <a:spLocks noGrp="1"/>
          </p:cNvSpPr>
          <p:nvPr>
            <p:ph type="ftr" idx="11"/>
          </p:nvPr>
        </p:nvSpPr>
        <p:spPr>
          <a:xfrm>
            <a:off x="3108975" y="6377942"/>
            <a:ext cx="2926200" cy="246300"/>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57200" y="6377942"/>
            <a:ext cx="2103000" cy="24630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59" marR="0" lvl="1" indent="-12059"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7" algn="l" rtl="0">
              <a:spcBef>
                <a:spcPts val="0"/>
              </a:spcBef>
              <a:buNone/>
              <a:defRPr sz="1800" b="0" i="0" u="none" strike="noStrike" cap="none">
                <a:solidFill>
                  <a:schemeClr val="dk1"/>
                </a:solidFill>
                <a:latin typeface="Calibri"/>
                <a:ea typeface="Calibri"/>
                <a:cs typeface="Calibri"/>
                <a:sym typeface="Calibri"/>
              </a:defRPr>
            </a:lvl4pPr>
            <a:lvl5pPr marL="1826234" marR="0" lvl="4" indent="-10134" algn="l" rtl="0">
              <a:spcBef>
                <a:spcPts val="0"/>
              </a:spcBef>
              <a:buNone/>
              <a:defRPr sz="1800" b="0" i="0" u="none" strike="noStrike" cap="none">
                <a:solidFill>
                  <a:schemeClr val="dk1"/>
                </a:solidFill>
                <a:latin typeface="Calibri"/>
                <a:ea typeface="Calibri"/>
                <a:cs typeface="Calibri"/>
                <a:sym typeface="Calibri"/>
              </a:defRPr>
            </a:lvl5pPr>
            <a:lvl6pPr marL="2282795"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6583680" y="6377942"/>
            <a:ext cx="2103000" cy="246300"/>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prisonpolicy.org/reports/pie2016.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s://www.washingtonpost.com/local/freddie-grays-life-a-study-in-the-sad-effects-of-lead-paint-on-poor-blacks/2015/04/29/0be898e6-eea8-11e4-8abc-d6aa3bad79dd_story.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nces.ed.gov/pubs2014/2014391/tables.asp"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civilrightsproject.ucla.edu/resources/projects/center-for-civil-rights-remedies/school-to-prison-folder/federal-reports/are-we-closing-the-school-discipline-gap/losen-are-we-closing-discipline-gap-2015-summary.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ivilrightsproject.ucla.edu/resources/projects/center-for-civil-rights-remedies/school-to-prison-folder/federal-reports/are-we-closing-the-school-discipline-gap/losen-are-we-closing-discipline-gap-2015-summary.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disabilitycompendium.org/compendium-statistics/special-education/11-3d-special-education-students-ages-6-21-served-under-idea-part-b-by-select-diagnostic-categorie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disabilitystatistics.org/StatusReports/2012-PDF/2012-StatusReport_WY.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6" Type="http://schemas.openxmlformats.org/officeDocument/2006/relationships/hyperlink" Target="http://respectabilityusa.com/Resources/By%20State/Hawaii%20and%20Jobs%20for%20PwDs.ppt" TargetMode="External"/><Relationship Id="rId21" Type="http://schemas.openxmlformats.org/officeDocument/2006/relationships/hyperlink" Target="http://respectabilityusa.com/Resources/By%20State/Florida%20and%20Jobs%20for%20PwDs.pdf" TargetMode="External"/><Relationship Id="rId34" Type="http://schemas.openxmlformats.org/officeDocument/2006/relationships/hyperlink" Target="http://respectabilityusa.com/Resources/By%20State/Iowa%20and%20Jobs%20for%20PwDs.ppt" TargetMode="External"/><Relationship Id="rId42" Type="http://schemas.openxmlformats.org/officeDocument/2006/relationships/hyperlink" Target="http://respectabilityusa.com/Resources/By%20State/Maine%20and%20Jobs%20for%20PwDs.ppt" TargetMode="External"/><Relationship Id="rId47" Type="http://schemas.openxmlformats.org/officeDocument/2006/relationships/hyperlink" Target="http://respectabilityusa.com/Resources/By%20State/Michigan%20and%20Jobs%20for%20PwDs.pdf" TargetMode="External"/><Relationship Id="rId50" Type="http://schemas.openxmlformats.org/officeDocument/2006/relationships/hyperlink" Target="http://respectabilityusa.com/Resources/By%20State/Minnesota%20and%20Jobs%20for%20PwDs.ppt" TargetMode="External"/><Relationship Id="rId55" Type="http://schemas.openxmlformats.org/officeDocument/2006/relationships/hyperlink" Target="http://respectabilityusa.com/Resources/By%20State/Montana%20and%20Jobs%20for%20PwDs.pdf" TargetMode="External"/><Relationship Id="rId63" Type="http://schemas.openxmlformats.org/officeDocument/2006/relationships/hyperlink" Target="http://respectabilityusa.com/Resources/By%20State/New%20Jersey%20and%20Jobs%20for%20PwDs.pdf" TargetMode="External"/><Relationship Id="rId68" Type="http://schemas.openxmlformats.org/officeDocument/2006/relationships/hyperlink" Target="http://respectabilityusa.com/Resources/By%20State/New%20York%20and%20Jobs%20for%20PwDs.ppt" TargetMode="External"/><Relationship Id="rId76" Type="http://schemas.openxmlformats.org/officeDocument/2006/relationships/hyperlink" Target="http://respectabilityusa.com/Resources/By%20State/Oklahoma%20and%20Jobs%20for%20PwDs.ppt" TargetMode="External"/><Relationship Id="rId84" Type="http://schemas.openxmlformats.org/officeDocument/2006/relationships/hyperlink" Target="http://respectabilityusa.com/Resources/By%20State/South%20Carolina%20and%20Jobs%20for%20PwDs.ppt" TargetMode="External"/><Relationship Id="rId89" Type="http://schemas.openxmlformats.org/officeDocument/2006/relationships/hyperlink" Target="http://respectabilityusa.com/Resources/By%20State/Texas%20and%20Jobs%20for%20PwDs.pdf" TargetMode="External"/><Relationship Id="rId97" Type="http://schemas.openxmlformats.org/officeDocument/2006/relationships/hyperlink" Target="http://respectabilityusa.com/Resources/By%20State/Washington%20and%20Jobs%20for%20PwDs.pdf" TargetMode="External"/><Relationship Id="rId7" Type="http://schemas.openxmlformats.org/officeDocument/2006/relationships/hyperlink" Target="http://respectabilityusa.com/Resources/By%20State/Arizona%20and%20Jobs%20for%20PwDs.pdf" TargetMode="External"/><Relationship Id="rId71" Type="http://schemas.openxmlformats.org/officeDocument/2006/relationships/hyperlink" Target="http://respectabilityusa.com/Resources/By%20State/North%20Dakota%20and%20Jobs%20for%20PwDs.pdf" TargetMode="External"/><Relationship Id="rId92" Type="http://schemas.openxmlformats.org/officeDocument/2006/relationships/hyperlink" Target="http://respectabilityusa.com/Resources/By%20State/Utah%20and%20Jobs%20for%20PwDs.ppt" TargetMode="External"/><Relationship Id="rId2" Type="http://schemas.openxmlformats.org/officeDocument/2006/relationships/notesSlide" Target="../notesSlides/notesSlide40.xml"/><Relationship Id="rId16" Type="http://schemas.openxmlformats.org/officeDocument/2006/relationships/hyperlink" Target="http://respectabilityusa.com/Resources/By%20State/Connecticut%20and%20Jobs%20for%20PwDs.ppt" TargetMode="External"/><Relationship Id="rId29" Type="http://schemas.openxmlformats.org/officeDocument/2006/relationships/hyperlink" Target="http://respectabilityusa.com/Resources/By%20State/Illinois%20and%20Jobs%20for%20PwDs.pdf" TargetMode="External"/><Relationship Id="rId11" Type="http://schemas.openxmlformats.org/officeDocument/2006/relationships/hyperlink" Target="http://respectabilityusa.com/Resources/By%20State/California%20and%20Jobs%20for%20PwDs.pdf" TargetMode="External"/><Relationship Id="rId24" Type="http://schemas.openxmlformats.org/officeDocument/2006/relationships/hyperlink" Target="http://respectabilityusa.com/Resources/By%20State/Georgia%20and%20Jobs%20for%20PwDs.ppt" TargetMode="External"/><Relationship Id="rId32" Type="http://schemas.openxmlformats.org/officeDocument/2006/relationships/hyperlink" Target="http://respectabilityusa.com/Resources/By%20State/Indiana%20and%20Jobs%20for%20PwDs.ppt" TargetMode="External"/><Relationship Id="rId37" Type="http://schemas.openxmlformats.org/officeDocument/2006/relationships/hyperlink" Target="http://respectabilityusa.com/Resources/By%20State/Kentucky%20and%20Jobs%20for%20PwDs.pdf" TargetMode="External"/><Relationship Id="rId40" Type="http://schemas.openxmlformats.org/officeDocument/2006/relationships/hyperlink" Target="http://respectabilityusa.com/Resources/By%20State/Louisiana%20and%20Jobs%20for%20PwDs.ppt" TargetMode="External"/><Relationship Id="rId45" Type="http://schemas.openxmlformats.org/officeDocument/2006/relationships/hyperlink" Target="http://respectabilityusa.com/Resources/By%20State/Massachussetts%20and%20Jobs%20for%20PwDs.pdf" TargetMode="External"/><Relationship Id="rId53" Type="http://schemas.openxmlformats.org/officeDocument/2006/relationships/hyperlink" Target="http://respectabilityusa.com/Resources/By%20State/Missouri%20and%20Jobs%20for%20PwDs.pdf" TargetMode="External"/><Relationship Id="rId58" Type="http://schemas.openxmlformats.org/officeDocument/2006/relationships/hyperlink" Target="http://respectabilityusa.com/Resources/By%20State/Nebraska%20and%20Jobs%20for%20PwDs.ppt" TargetMode="External"/><Relationship Id="rId66" Type="http://schemas.openxmlformats.org/officeDocument/2006/relationships/hyperlink" Target="http://respectabilityusa.com/Resources/By%20State/New%20Mexico%20and%20Jobs%20for%20PwDs.ppt" TargetMode="External"/><Relationship Id="rId74" Type="http://schemas.openxmlformats.org/officeDocument/2006/relationships/hyperlink" Target="http://respectabilityusa.com/Resources/By%20State/Ohio%20and%20Jobs%20for%20PwDs.ppt" TargetMode="External"/><Relationship Id="rId79" Type="http://schemas.openxmlformats.org/officeDocument/2006/relationships/hyperlink" Target="http://respectabilityusa.com/Resources/By%20State/Pennsylvania%20and%20Jobs%20for%20PwDs.pdf" TargetMode="External"/><Relationship Id="rId87" Type="http://schemas.openxmlformats.org/officeDocument/2006/relationships/hyperlink" Target="http://respectabilityusa.com/Resources/By%20State/Tennessee%20and%20Jobs%20for%20PwDs.pdf" TargetMode="External"/><Relationship Id="rId102" Type="http://schemas.openxmlformats.org/officeDocument/2006/relationships/hyperlink" Target="http://respectabilityusa.com/Resources/By%20State/Wyoming%20and%20Jobs%20for%20PwDs.ppt" TargetMode="External"/><Relationship Id="rId5" Type="http://schemas.openxmlformats.org/officeDocument/2006/relationships/hyperlink" Target="http://respectabilityusa.com/Resources/By%20State/Alaska%20and%20Jobs%20for%20PwDs.pdf" TargetMode="External"/><Relationship Id="rId61" Type="http://schemas.openxmlformats.org/officeDocument/2006/relationships/hyperlink" Target="http://respectabilityusa.com/Resources/By%20State/New%20Hampshire%20and%20Jobs%20for%20PwDs.pdf" TargetMode="External"/><Relationship Id="rId82" Type="http://schemas.openxmlformats.org/officeDocument/2006/relationships/hyperlink" Target="http://respectabilityusa.com/Resources/By%20State/Rhode%20Island%20and%20Jobs%20for%20PwDs.ppt" TargetMode="External"/><Relationship Id="rId90" Type="http://schemas.openxmlformats.org/officeDocument/2006/relationships/hyperlink" Target="http://respectabilityusa.com/Resources/By%20State/Texas%20and%20Jobs%20for%20PwDs.ppt" TargetMode="External"/><Relationship Id="rId95" Type="http://schemas.openxmlformats.org/officeDocument/2006/relationships/hyperlink" Target="http://respectabilityusa.com/Resources/By%20State/Virginia%20and%20Jobs%20for%20PwDs.pdf" TargetMode="External"/><Relationship Id="rId19" Type="http://schemas.openxmlformats.org/officeDocument/2006/relationships/hyperlink" Target="http://respectabilityusa.com/Resources/By%20State/Delaware%20and%20Jobs%20for%20PwDs.pdf" TargetMode="External"/><Relationship Id="rId14" Type="http://schemas.openxmlformats.org/officeDocument/2006/relationships/hyperlink" Target="http://respectabilityusa.com/Resources/By%20State/Colorado%20%20and%20Jobs%20for%20PwDs.ppt" TargetMode="External"/><Relationship Id="rId22" Type="http://schemas.openxmlformats.org/officeDocument/2006/relationships/hyperlink" Target="http://respectabilityusa.com/Resources/By%20State/Florida%20and%20Jobs%20for%20PwDs.ppt" TargetMode="External"/><Relationship Id="rId27" Type="http://schemas.openxmlformats.org/officeDocument/2006/relationships/hyperlink" Target="http://respectabilityusa.com/Resources/By%20State/Idaho%20and%20Jobs%20for%20PwDs.pdf" TargetMode="External"/><Relationship Id="rId30" Type="http://schemas.openxmlformats.org/officeDocument/2006/relationships/hyperlink" Target="http://respectabilityusa.com/Resources/By%20State/Illinois%20and%20Jobs%20for%20PwDs.ppt" TargetMode="External"/><Relationship Id="rId35" Type="http://schemas.openxmlformats.org/officeDocument/2006/relationships/hyperlink" Target="http://respectabilityusa.com/Resources/By%20State/Kansas%20and%20Jobs%20for%20PwDs.pdf" TargetMode="External"/><Relationship Id="rId43" Type="http://schemas.openxmlformats.org/officeDocument/2006/relationships/hyperlink" Target="http://respectabilityusa.com/Resources/By%20State/Maryland%20and%20Jobs%20for%20PwDs.pdf" TargetMode="External"/><Relationship Id="rId48" Type="http://schemas.openxmlformats.org/officeDocument/2006/relationships/hyperlink" Target="http://respectabilityusa.com/Resources/By%20State/Michigan%20and%20Jobs%20for%20PwDs.ppt" TargetMode="External"/><Relationship Id="rId56" Type="http://schemas.openxmlformats.org/officeDocument/2006/relationships/hyperlink" Target="http://respectabilityusa.com/Resources/By%20State/Montana%20and%20Jobs%20for%20PwDs.ppt" TargetMode="External"/><Relationship Id="rId64" Type="http://schemas.openxmlformats.org/officeDocument/2006/relationships/hyperlink" Target="http://respectabilityusa.com/Resources/By%20State/New%20Jersey%20and%20Jobs%20for%20PwDs.ppt" TargetMode="External"/><Relationship Id="rId69" Type="http://schemas.openxmlformats.org/officeDocument/2006/relationships/hyperlink" Target="http://respectabilityusa.com/Resources/By%20State/North%20Carolina%20and%20Jobs%20for%20PwDs.pdf" TargetMode="External"/><Relationship Id="rId77" Type="http://schemas.openxmlformats.org/officeDocument/2006/relationships/hyperlink" Target="http://respectabilityusa.com/Resources/By%20State/Oregon%20and%20Jobs%20for%20PwDs.pdf" TargetMode="External"/><Relationship Id="rId100" Type="http://schemas.openxmlformats.org/officeDocument/2006/relationships/hyperlink" Target="http://respectabilityusa.com/Resources/By%20State/Wisconsin%20and%20Jobs%20for%20PwDs.ppt" TargetMode="External"/><Relationship Id="rId8" Type="http://schemas.openxmlformats.org/officeDocument/2006/relationships/hyperlink" Target="http://respectabilityusa.com/Resources/By%20State/Arizona%20and%20Jobs%20for%20PwDs.ppt" TargetMode="External"/><Relationship Id="rId51" Type="http://schemas.openxmlformats.org/officeDocument/2006/relationships/hyperlink" Target="http://respectabilityusa.com/Resources/By%20State/Mississippi%20and%20Jobs%20for%20PwDs.pdf" TargetMode="External"/><Relationship Id="rId72" Type="http://schemas.openxmlformats.org/officeDocument/2006/relationships/hyperlink" Target="http://respectabilityusa.com/Resources/By%20State/North%20Dakota%20and%20Jobs%20for%20PwDs.ppt" TargetMode="External"/><Relationship Id="rId80" Type="http://schemas.openxmlformats.org/officeDocument/2006/relationships/hyperlink" Target="http://respectabilityusa.com/Resources/By%20State/Pennsylvania%20and%20Jobs%20for%20PwDs.ppt" TargetMode="External"/><Relationship Id="rId85" Type="http://schemas.openxmlformats.org/officeDocument/2006/relationships/hyperlink" Target="http://respectabilityusa.com/Resources/By%20State/South%20Dakota%20and%20Jobs%20for%20PwDs.pdf" TargetMode="External"/><Relationship Id="rId93" Type="http://schemas.openxmlformats.org/officeDocument/2006/relationships/hyperlink" Target="http://respectabilityusa.com/Resources/By%20State/Vermont%20and%20Jobs%20for%20PwDs.pdf" TargetMode="External"/><Relationship Id="rId98" Type="http://schemas.openxmlformats.org/officeDocument/2006/relationships/hyperlink" Target="http://respectabilityusa.com/Resources/By%20State/Washington%20and%20Jobs%20for%20PwDs.ppt" TargetMode="External"/><Relationship Id="rId3" Type="http://schemas.openxmlformats.org/officeDocument/2006/relationships/hyperlink" Target="http://respectabilityusa.com/Resources/By%20State/Alabama%20and%20Jobs%20for%20PwDs.pdf" TargetMode="External"/><Relationship Id="rId12" Type="http://schemas.openxmlformats.org/officeDocument/2006/relationships/hyperlink" Target="http://respectabilityusa.com/Resources/By%20State/California%20and%20Jobs%20for%20PwDs.ppt" TargetMode="External"/><Relationship Id="rId17" Type="http://schemas.openxmlformats.org/officeDocument/2006/relationships/hyperlink" Target="http://respectabilityusa.com/Resources/By%20State/DC%20and%20Jobs%20for%20PwDs.pdf" TargetMode="External"/><Relationship Id="rId25" Type="http://schemas.openxmlformats.org/officeDocument/2006/relationships/hyperlink" Target="http://respectabilityusa.com/Resources/By%20State/Hawaii%20and%20Jobs%20for%20PwDs.pdf" TargetMode="External"/><Relationship Id="rId33" Type="http://schemas.openxmlformats.org/officeDocument/2006/relationships/hyperlink" Target="http://respectabilityusa.com/Resources/By%20State/Iowa%20and%20Jobs%20for%20PwDs.pdf" TargetMode="External"/><Relationship Id="rId38" Type="http://schemas.openxmlformats.org/officeDocument/2006/relationships/hyperlink" Target="http://respectabilityusa.com/Resources/By%20State/Kentucky%20and%20Jobs%20for%20PwDs.ppt" TargetMode="External"/><Relationship Id="rId46" Type="http://schemas.openxmlformats.org/officeDocument/2006/relationships/hyperlink" Target="http://respectabilityusa.com/Resources/By%20State/Massachussetts%20and%20Jobs%20for%20PwDs.ppt" TargetMode="External"/><Relationship Id="rId59" Type="http://schemas.openxmlformats.org/officeDocument/2006/relationships/hyperlink" Target="http://respectabilityusa.com/Resources/By%20State/Nevada%20and%20Jobs%20for%20PwDs.pdf" TargetMode="External"/><Relationship Id="rId67" Type="http://schemas.openxmlformats.org/officeDocument/2006/relationships/hyperlink" Target="http://respectabilityusa.com/Resources/By%20State/New%20York%20and%20Jobs%20for%20PwDs.pdf" TargetMode="External"/><Relationship Id="rId20" Type="http://schemas.openxmlformats.org/officeDocument/2006/relationships/hyperlink" Target="http://respectabilityusa.com/Resources/By%20State/Delaware%20and%20Jobs%20for%20PwDs.ppt" TargetMode="External"/><Relationship Id="rId41" Type="http://schemas.openxmlformats.org/officeDocument/2006/relationships/hyperlink" Target="http://respectabilityusa.com/Resources/By%20State/Maine%20and%20Jobs%20for%20PwDs.pdf" TargetMode="External"/><Relationship Id="rId54" Type="http://schemas.openxmlformats.org/officeDocument/2006/relationships/hyperlink" Target="http://respectabilityusa.com/Resources/By%20State/Missouri%20and%20Jobs%20for%20PwDs.ppt" TargetMode="External"/><Relationship Id="rId62" Type="http://schemas.openxmlformats.org/officeDocument/2006/relationships/hyperlink" Target="http://respectabilityusa.com/Resources/By%20State/New%20Hampshire%20and%20Jobs%20for%20PwDs.ppt" TargetMode="External"/><Relationship Id="rId70" Type="http://schemas.openxmlformats.org/officeDocument/2006/relationships/hyperlink" Target="http://respectabilityusa.com/Resources/By%20State/North%20Carolina%20and%20Jobs%20for%20PwDs.ppt" TargetMode="External"/><Relationship Id="rId75" Type="http://schemas.openxmlformats.org/officeDocument/2006/relationships/hyperlink" Target="http://respectabilityusa.com/Resources/By%20State/Oklahoma%20and%20Jobs%20for%20PwDs.pdf" TargetMode="External"/><Relationship Id="rId83" Type="http://schemas.openxmlformats.org/officeDocument/2006/relationships/hyperlink" Target="http://respectabilityusa.com/Resources/By%20State/South%20Carolina%20and%20Jobs%20for%20PwDs.pdf" TargetMode="External"/><Relationship Id="rId88" Type="http://schemas.openxmlformats.org/officeDocument/2006/relationships/hyperlink" Target="http://respectabilityusa.com/Resources/By%20State/Tennessee%20and%20Jobs%20for%20PwDs.ppt" TargetMode="External"/><Relationship Id="rId91" Type="http://schemas.openxmlformats.org/officeDocument/2006/relationships/hyperlink" Target="http://respectabilityusa.com/Resources/By%20State/Utah%20and%20Jobs%20for%20PwDs.pdf" TargetMode="External"/><Relationship Id="rId96" Type="http://schemas.openxmlformats.org/officeDocument/2006/relationships/hyperlink" Target="http://respectabilityusa.com/Resources/By%20State/Virginia%20and%20Jobs%20for%20PwDs.ppt" TargetMode="External"/><Relationship Id="rId1" Type="http://schemas.openxmlformats.org/officeDocument/2006/relationships/slideLayout" Target="../slideLayouts/slideLayout1.xml"/><Relationship Id="rId6" Type="http://schemas.openxmlformats.org/officeDocument/2006/relationships/hyperlink" Target="http://respectabilityusa.com/Resources/By%20State/Alaska%20and%20Jobs%20for%20PwDs.ppt" TargetMode="External"/><Relationship Id="rId15" Type="http://schemas.openxmlformats.org/officeDocument/2006/relationships/hyperlink" Target="http://respectabilityusa.com/Resources/By%20State/Connecticut%20and%20Jobs%20for%20PwDs.pdf" TargetMode="External"/><Relationship Id="rId23" Type="http://schemas.openxmlformats.org/officeDocument/2006/relationships/hyperlink" Target="http://respectabilityusa.com/Resources/By%20State/Georgia%20and%20Jobs%20for%20PwDs.pdf" TargetMode="External"/><Relationship Id="rId28" Type="http://schemas.openxmlformats.org/officeDocument/2006/relationships/hyperlink" Target="http://respectabilityusa.com/Resources/By%20State/Idaho%20and%20Jobs%20for%20PwDs.ppt" TargetMode="External"/><Relationship Id="rId36" Type="http://schemas.openxmlformats.org/officeDocument/2006/relationships/hyperlink" Target="http://respectabilityusa.com/Resources/By%20State/Kansas%20and%20Jobs%20for%20PwDs.ppt" TargetMode="External"/><Relationship Id="rId49" Type="http://schemas.openxmlformats.org/officeDocument/2006/relationships/hyperlink" Target="http://respectabilityusa.com/Resources/By%20State/Minnesota%20and%20Jobs%20for%20PwDs.pdf" TargetMode="External"/><Relationship Id="rId57" Type="http://schemas.openxmlformats.org/officeDocument/2006/relationships/hyperlink" Target="http://respectabilityusa.com/Resources/By%20State/Nebraska%20and%20Jobs%20for%20PwDs.pdf" TargetMode="External"/><Relationship Id="rId10" Type="http://schemas.openxmlformats.org/officeDocument/2006/relationships/hyperlink" Target="http://respectabilityusa.com/Resources/By%20State/Arkansas%20and%20Jobs%20for%20PwDs.ppt" TargetMode="External"/><Relationship Id="rId31" Type="http://schemas.openxmlformats.org/officeDocument/2006/relationships/hyperlink" Target="http://respectabilityusa.com/Resources/By%20State/Indiana%20and%20Jobs%20for%20PwDs.pdf" TargetMode="External"/><Relationship Id="rId44" Type="http://schemas.openxmlformats.org/officeDocument/2006/relationships/hyperlink" Target="http://respectabilityusa.com/Resources/By%20State/Maryland%20and%20Jobs%20for%20PwDs.ppt" TargetMode="External"/><Relationship Id="rId52" Type="http://schemas.openxmlformats.org/officeDocument/2006/relationships/hyperlink" Target="http://respectabilityusa.com/Resources/By%20State/Mississippi%20and%20Jobs%20for%20PwDs.ppt" TargetMode="External"/><Relationship Id="rId60" Type="http://schemas.openxmlformats.org/officeDocument/2006/relationships/hyperlink" Target="http://respectabilityusa.com/Resources/By%20State/Nevada%20and%20Jobs%20for%20PwDs.ppt" TargetMode="External"/><Relationship Id="rId65" Type="http://schemas.openxmlformats.org/officeDocument/2006/relationships/hyperlink" Target="http://respectabilityusa.com/Resources/By%20State/New%20Mexico%20and%20Jobs%20for%20PwDs.pdf" TargetMode="External"/><Relationship Id="rId73" Type="http://schemas.openxmlformats.org/officeDocument/2006/relationships/hyperlink" Target="http://respectabilityusa.com/Resources/By%20State/Ohio%20and%20Jobs%20for%20PwDs.pdf" TargetMode="External"/><Relationship Id="rId78" Type="http://schemas.openxmlformats.org/officeDocument/2006/relationships/hyperlink" Target="http://respectabilityusa.com/Resources/By%20State/Oregon%20and%20Jobs%20for%20PwDs.ppt" TargetMode="External"/><Relationship Id="rId81" Type="http://schemas.openxmlformats.org/officeDocument/2006/relationships/hyperlink" Target="http://respectabilityusa.com/Resources/By%20State/Rhode%20Island%20and%20Jobs%20for%20PwDs.pdf" TargetMode="External"/><Relationship Id="rId86" Type="http://schemas.openxmlformats.org/officeDocument/2006/relationships/hyperlink" Target="http://respectabilityusa.com/Resources/By%20State/South%20Dakota%20and%20Jobs%20for%20PwDs.ppt" TargetMode="External"/><Relationship Id="rId94" Type="http://schemas.openxmlformats.org/officeDocument/2006/relationships/hyperlink" Target="http://respectabilityusa.com/Resources/By%20State/Vermont%20and%20Jobs%20for%20PwDs.ppt" TargetMode="External"/><Relationship Id="rId99" Type="http://schemas.openxmlformats.org/officeDocument/2006/relationships/hyperlink" Target="http://respectabilityusa.com/Resources/By%20State/Wisconsin%20and%20Jobs%20for%20PwDs.pdf" TargetMode="External"/><Relationship Id="rId101" Type="http://schemas.openxmlformats.org/officeDocument/2006/relationships/hyperlink" Target="http://respectabilityusa.com/Resources/By%20State/Wyoming%20and%20Jobs%20for%20PwDs.pdf" TargetMode="External"/><Relationship Id="rId4" Type="http://schemas.openxmlformats.org/officeDocument/2006/relationships/hyperlink" Target="http://respectabilityusa.com/Resources/By%20State/Alabama%20and%20Jobs%20for%20PwDs.ppt" TargetMode="External"/><Relationship Id="rId9" Type="http://schemas.openxmlformats.org/officeDocument/2006/relationships/hyperlink" Target="http://respectabilityusa.com/Resources/By%20State/Arkansas%20and%20Jobs%20for%20PwDs.pdf" TargetMode="External"/><Relationship Id="rId13" Type="http://schemas.openxmlformats.org/officeDocument/2006/relationships/hyperlink" Target="http://respectabilityusa.com/Resources/By%20State/Colorado%20%20and%20Jobs%20for%20PwDs.pdf" TargetMode="External"/><Relationship Id="rId18" Type="http://schemas.openxmlformats.org/officeDocument/2006/relationships/hyperlink" Target="http://respectabilityusa.com/Resources/By%20State/DC%20and%20Jobs%20for%20PwDs.ppt" TargetMode="External"/><Relationship Id="rId39" Type="http://schemas.openxmlformats.org/officeDocument/2006/relationships/hyperlink" Target="http://respectabilityusa.com/Resources/By%20State/Louisiana%20and%20Jobs%20for%20PwDs.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respectabilityusa.com/the-best-and-worst-states-for-workers-with-disabilities-2/"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bjs.gov/index.cfm?ty=pbdetail&amp;iid=5500"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l.facebook.com/l.php?u=http://unsolvedmysteries.wikia.com/wiki/Philip_Pauli&amp;h=xAQH_kcN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news.google.com/newspapers?id=_yofAAAAIBAJ&amp;sjid=EdAEAAAAIBAJ&amp;pg=5152,25031"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54.xml.rels><?xml version="1.0" encoding="UTF-8" standalone="yes"?>
<Relationships xmlns="http://schemas.openxmlformats.org/package/2006/relationships"><Relationship Id="rId3" Type="http://schemas.openxmlformats.org/officeDocument/2006/relationships/hyperlink" Target="http://www.philly.com/philly/news/20160615_The_Philly_man_who_s_spent_three_decades_in_solitary.html"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hyperlink" Target="https://www.washingtonpost.com/world/national-security/human-rights-watch-details-abuse-of-mentally-disabled-prisoners/2015/05/11/4f825aaa-f80e-11e4-a13c-193b1241d51a_story.html" TargetMode="External"/><Relationship Id="rId4" Type="http://schemas.openxmlformats.org/officeDocument/2006/relationships/hyperlink" Target="http://solitarywatch.com/2013/04/05/video-shows-maine-prisoner-with-mental-illness-brutally-subdued-by-guard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help.senate.gov/imo/media/doc/Baraka1.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hyperlink" Target="http://www.imdb.com/name/nm1111633/?ref_=fn_al_nm_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www.dol.gov/opa/media/press/odep/odep20150853.htm"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hyperlink" Target="http://static1.1.sqspcdn.com/static/f/784909/11518437/1301679202540/fightingstigma.pdf?token=bXDEuUolYEhXtB61pf4BEY72OkU=" TargetMode="External"/><Relationship Id="rId4" Type="http://schemas.openxmlformats.org/officeDocument/2006/relationships/hyperlink" Target="https://www.whatcanyoudocampaign.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understood.org/en" TargetMode="External"/><Relationship Id="rId7" Type="http://schemas.openxmlformats.org/officeDocument/2006/relationships/hyperlink" Target="http://blackparentnetwork.ning.com/page/parenting-disabled-black-children"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gaappleseed.org/initiatives/toolkit" TargetMode="External"/><Relationship Id="rId5" Type="http://schemas.openxmlformats.org/officeDocument/2006/relationships/hyperlink" Target="https://www.dol.gov/odep/pubs/fact/parenttips.htm" TargetMode="External"/><Relationship Id="rId4" Type="http://schemas.openxmlformats.org/officeDocument/2006/relationships/hyperlink" Target="https://autismsociety-nc.org/index.php/get-help/toolkit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rainn.org/articles/sexual-abuse-people-disabilities"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hyperlink" Target="http://online.rainn.org/" TargetMode="External"/><Relationship Id="rId5" Type="http://schemas.openxmlformats.org/officeDocument/2006/relationships/hyperlink" Target="http://centers.rainn.org/" TargetMode="External"/><Relationship Id="rId4" Type="http://schemas.openxmlformats.org/officeDocument/2006/relationships/hyperlink" Target="https://apps.rainn.org/policy-app/index2.cf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restorativejustice.org/"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hyperlink" Target="https://psmag.com/how-to-end-the-school-to-prison-pipeline-stop-treating-disabled-and-minority-students-as-criminals-632614ce92dd?curator=MediaREDEF#.1hdkflup7" TargetMode="External"/><Relationship Id="rId5" Type="http://schemas.openxmlformats.org/officeDocument/2006/relationships/hyperlink" Target="http://www.responsiveclassroom.org" TargetMode="External"/><Relationship Id="rId4" Type="http://schemas.openxmlformats.org/officeDocument/2006/relationships/hyperlink" Target="https://www.communitiesinschools.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mentoring.org/images/uploads/Journal%20Article.pdf"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http://www.ncld-youth.info/index.php?id=01" TargetMode="External"/><Relationship Id="rId5" Type="http://schemas.openxmlformats.org/officeDocument/2006/relationships/hyperlink" Target="http://nyln.org/" TargetMode="External"/><Relationship Id="rId4" Type="http://schemas.openxmlformats.org/officeDocument/2006/relationships/hyperlink" Target="http://www.in.gov/idoc/dys/2374.ht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naco.org/resources/programs-and-initiatives/stepping-initiative"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hyperlink" Target="http://www.mysanantonio.com/news/article/Treatment-for-mentally-ill-better-than-jail-2241568.php"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nami.org/Law-Enforcement-and-Mental-Health/What-Is-CIT"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http://msa.maryland.gov/megafile/msa/speccol/sc5300/sc5339/000113/021000/021769/unrestricted/20160013e.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tore.samhsa.gov/product/SMA07-4291"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projectsearch.us/"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hyperlink" Target="http://www.miamidade.gov/juvenileservices/civil-citation.asp" TargetMode="External"/><Relationship Id="rId5" Type="http://schemas.openxmlformats.org/officeDocument/2006/relationships/hyperlink" Target="http://www.cases.org/programs/youth/cep.php" TargetMode="External"/><Relationship Id="rId4" Type="http://schemas.openxmlformats.org/officeDocument/2006/relationships/hyperlink" Target="http://www.aecf.org/m/resourcedoc/aecf-2014JDAIProgressReport-2014.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wsba.org/Legal-Community/Committees-Boards-and-Other-Groups/Access-to-Justice-Board/ATJBLC/~/media/73292065DB15413D865E7AB3426806F4.ashx"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hyperlink" Target="http://www.cdcr.ca.gov/boph/docs/attorney_orientation/PP%20-%20Inmates%20with%20Disabilities%20-%206%20slides.pdf" TargetMode="External"/><Relationship Id="rId4" Type="http://schemas.openxmlformats.org/officeDocument/2006/relationships/hyperlink" Target="http://www.afb.org/info/accessible-courts-and-legal-system/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www.evolutionaryfitness.co.uk/blueprint.gif&amp;imgrefurl=http://www.evolutionaryfitness.co.uk/paleo-eatinguach.html&amp;usg=__kLfqJVlxdT6qG9LaXpOvFeZiens=&amp;h=609&amp;w=800&amp;sz=47&amp;hl=en&amp;start=2&amp;zoom=1&amp;um=1&amp;itbs=1&amp;tbnid=M-vloxkR0U8fFM:&amp;tbnh=109&amp;tbnw=143&amp;prev=/images?q=blueprint+image&amp;um=1&amp;hl=en&amp;sa=N&amp;rls=com.microsoft:en-us&amp;tbs=isch: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www.google.com/imgres?imgurl=http://ngfl.northumberland.gov.uk/clipart/Food/images/sieve_jpg.jpg&amp;imgrefurl=http://ngfl.northumberland.gov.uk/clipart/Food/pages/sieve_jpg.htm&amp;usg=__Os1lxxndGl936erdmvuIsuCUSSs=&amp;h=317&amp;w=489&amp;sz=36&amp;hl=en&amp;start=2&amp;zoom=1&amp;um=1&amp;itbs=1&amp;tbnid=-UeaCC0ryweEYM:&amp;tbnh=84&amp;tbnw=130&amp;prev=/images?q=sieve&amp;um=1&amp;hl=en&amp;sa=N&amp;rls=com.microsoft:en-us&amp;tbs=isch:1" TargetMode="Externa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hyperlink" Target="http://www.pbs.org/wgbh/frontline/article/what-does-solitary-confinement-do-to-your-mind/"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hyperlink" Target="http://www.safealternativestosegregation.org/" TargetMode="External"/><Relationship Id="rId5" Type="http://schemas.openxmlformats.org/officeDocument/2006/relationships/hyperlink" Target="http://www.vera.org/project/safe-alternatives-segregation-initiative" TargetMode="External"/><Relationship Id="rId4" Type="http://schemas.openxmlformats.org/officeDocument/2006/relationships/hyperlink" Target="http://www.npr.org/sections/thetwo-way/2014/02/25/282672593/solitary-confinement-costs-78k-per-inmate-and-should-be-curbed-critics-say"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thearc.org/NCCJD/resources/by-audience/law-enforcement"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hyperlink" Target="https://disabilityrightslegalcenter.org/sites/drlc.huang.radicaldesigns.org/files/KnowYourRightsFactSheetPrisonerAccommodationsFinal.pdf" TargetMode="External"/><Relationship Id="rId5" Type="http://schemas.openxmlformats.org/officeDocument/2006/relationships/hyperlink" Target="https://www.aclu.org/files/images/asset_upload_file735_25737.pdf" TargetMode="External"/><Relationship Id="rId4" Type="http://schemas.openxmlformats.org/officeDocument/2006/relationships/hyperlink" Target="http://www.ndrn.org/about/paacap-network.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youthlaw.org/wp-content/uploads/2016/01/ESSA-Provisions-Summary-1.25.16-revised-1.pdf"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hyperlink" Target="https://www.nd.gov/dhs/dvr/wioa/docs/wioa-unified-state-plan.pdf" TargetMode="External"/><Relationship Id="rId5" Type="http://schemas.openxmlformats.org/officeDocument/2006/relationships/hyperlink" Target="http://labor.hawaii.gov/wdc/files/2012/11/Hawaii-WIOA-Unified-State-Plan-April-1-2016-Final-Final.pdf" TargetMode="External"/><Relationship Id="rId4" Type="http://schemas.openxmlformats.org/officeDocument/2006/relationships/hyperlink" Target="https://www.ted.com/talk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philanthropyroundtable.org/guidebook/clearing_obstacles_to_work"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hyperlink" Target="http://www.theridgeproject.com/" TargetMode="External"/><Relationship Id="rId4" Type="http://schemas.openxmlformats.org/officeDocument/2006/relationships/hyperlink" Target="http://ceoworks.or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dhs.sd.gov/EWTF/Employment%20Works%20Task%20Force%20report%20(FINAL).pdf" TargetMode="External"/><Relationship Id="rId7" Type="http://schemas.openxmlformats.org/officeDocument/2006/relationships/hyperlink" Target="https://docs.google.com/viewer?a=v&amp;pid=sites&amp;srcid=d3lvLmdvdnx3eW93ZGN8Z3g6N2ZjNzgyYmY3NjY0MDgyMQ"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http://www.oregon.gov/owib/Documents/Oregon%20WIOA%20State%20Plan%20-%2012%2023%2015%20-%20Final%20Draft.pdf" TargetMode="External"/><Relationship Id="rId5" Type="http://schemas.openxmlformats.org/officeDocument/2006/relationships/hyperlink" Target="http://www.cwdb.ca.gov/res/docs/reports/WIOA%20Final%20Draft/Complete%20Final%20Draft%20Unified%20State%20Plan%20(Track%20Changes).pdf" TargetMode="External"/><Relationship Id="rId4" Type="http://schemas.openxmlformats.org/officeDocument/2006/relationships/hyperlink" Target="http://www.michigan.gov/documents/mdhhs/5e2bcWIOA_Unified_State_Plan_-_12-22-2015_509269_7.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bonds4jobs.com/"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hyperlink" Target="http://www.rencenter.org/" TargetMode="External"/><Relationship Id="rId4" Type="http://schemas.openxmlformats.org/officeDocument/2006/relationships/hyperlink" Target="http://www.pep.org/"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ocialfinance.org/focus-areas/criminal-justice/" TargetMode="External"/><Relationship Id="rId7" Type="http://schemas.openxmlformats.org/officeDocument/2006/relationships/hyperlink" Target="http://www.thirdsectorcap.org/portfolio-item/massachusetts-juvenile-justice-pfs-initiative/"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http://www.vera.org/project/impact-evaluation-adolescent-behavioral-learning-experience-program-rikers-island" TargetMode="External"/><Relationship Id="rId5" Type="http://schemas.openxmlformats.org/officeDocument/2006/relationships/hyperlink" Target="https://csgjusticecenter.org/nrrc/second-chance-act-recidivism-reduction-grant-program/" TargetMode="External"/><Relationship Id="rId4" Type="http://schemas.openxmlformats.org/officeDocument/2006/relationships/hyperlink" Target="http://www.payforsuccess.org/sites/default/files/pfsfactsheet_0314.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respectabilityusa.com/respecttheability-campaign-celebrates-model-employers-that-demonstrate-inclusive-hiring-on-all-levels/"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www.respectabilityusa.org/"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hyperlink" Target="mailto:PhilipP@RespectAbilityUSA.org"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3" Type="http://schemas.openxmlformats.org/officeDocument/2006/relationships/hyperlink" Target="mailto:lollardfish@gmail.com"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hyperlink" Target="mailto:LaurenA@RespectAbilityUS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Shape 77" descr="Title Image for Disability and Criminal Justice Reform: Keys to Success arranged with photos illustrating the intersectionality of Incarceration, Disability, and the Law." title="Disability and Criminal Justice Reform: Keys to Success"/>
          <p:cNvGrpSpPr/>
          <p:nvPr/>
        </p:nvGrpSpPr>
        <p:grpSpPr>
          <a:xfrm>
            <a:off x="-76200" y="0"/>
            <a:ext cx="9258727" cy="5863551"/>
            <a:chOff x="0" y="0"/>
            <a:chExt cx="9106385" cy="5767074"/>
          </a:xfrm>
        </p:grpSpPr>
        <p:pic>
          <p:nvPicPr>
            <p:cNvPr id="78" name="Shape 78" descr="Generic Criminal Justice and Disability Images "/>
            <p:cNvPicPr preferRelativeResize="0"/>
            <p:nvPr/>
          </p:nvPicPr>
          <p:blipFill rotWithShape="1">
            <a:blip r:embed="rId3">
              <a:alphaModFix/>
            </a:blip>
            <a:srcRect/>
            <a:stretch/>
          </p:blipFill>
          <p:spPr>
            <a:xfrm>
              <a:off x="8562" y="3405247"/>
              <a:ext cx="9097823" cy="2361827"/>
            </a:xfrm>
            <a:prstGeom prst="rect">
              <a:avLst/>
            </a:prstGeom>
            <a:noFill/>
            <a:ln>
              <a:noFill/>
            </a:ln>
          </p:spPr>
        </p:pic>
        <p:pic>
          <p:nvPicPr>
            <p:cNvPr id="79" name="Shape 79" descr="Report Title: Disability and Criminal Justice Reform: Keys to Success"/>
            <p:cNvPicPr preferRelativeResize="0"/>
            <p:nvPr/>
          </p:nvPicPr>
          <p:blipFill rotWithShape="1">
            <a:blip r:embed="rId4">
              <a:alphaModFix/>
            </a:blip>
            <a:srcRect/>
            <a:stretch/>
          </p:blipFill>
          <p:spPr>
            <a:xfrm>
              <a:off x="0" y="0"/>
              <a:ext cx="9075192" cy="3394350"/>
            </a:xfrm>
            <a:prstGeom prst="rect">
              <a:avLst/>
            </a:prstGeom>
            <a:noFill/>
            <a:ln>
              <a:noFill/>
            </a:ln>
          </p:spPr>
        </p:pic>
      </p:gr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587025" y="80600"/>
            <a:ext cx="7974300" cy="858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750,000+ Inmates with Disabilities</a:t>
            </a:r>
          </a:p>
        </p:txBody>
      </p:sp>
      <p:pic>
        <p:nvPicPr>
          <p:cNvPr id="157" name="Shape 157"/>
          <p:cNvPicPr preferRelativeResize="0"/>
          <p:nvPr/>
        </p:nvPicPr>
        <p:blipFill>
          <a:blip r:embed="rId3">
            <a:alphaModFix/>
          </a:blip>
          <a:stretch>
            <a:fillRect/>
          </a:stretch>
        </p:blipFill>
        <p:spPr>
          <a:xfrm>
            <a:off x="0" y="1158575"/>
            <a:ext cx="9144001" cy="53902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Libre Baskerville"/>
              <a:buChar char="❖"/>
            </a:pPr>
            <a:r>
              <a:rPr lang="en-US" sz="1800" i="0" u="none" strike="noStrike" cap="none">
                <a:solidFill>
                  <a:schemeClr val="dk1"/>
                </a:solidFill>
                <a:latin typeface="Libre Baskerville"/>
                <a:ea typeface="Libre Baskerville"/>
                <a:cs typeface="Libre Baskerville"/>
                <a:sym typeface="Libre Baskerville"/>
              </a:rPr>
              <a:t> There are 2.3 million incarcerated in the U.S. in total; 1.35m in state prison, 646k in jail and 211k in federal prison.</a:t>
            </a:r>
          </a:p>
          <a:p>
            <a:pPr marL="342900" marR="0" lvl="0" indent="-101600" algn="l" rtl="0">
              <a:lnSpc>
                <a:spcPct val="100000"/>
              </a:lnSpc>
              <a:spcBef>
                <a:spcPts val="640"/>
              </a:spcBef>
              <a:spcAft>
                <a:spcPts val="0"/>
              </a:spcAft>
              <a:buClr>
                <a:schemeClr val="dk1"/>
              </a:buClr>
              <a:buSzPct val="100000"/>
              <a:buFont typeface="Libre Baskerville"/>
              <a:buChar char="❖"/>
            </a:pPr>
            <a:r>
              <a:rPr lang="en-US" sz="1800" i="0" u="none" strike="noStrike" cap="none">
                <a:solidFill>
                  <a:schemeClr val="dk1"/>
                </a:solidFill>
                <a:latin typeface="Libre Baskerville"/>
                <a:ea typeface="Libre Baskerville"/>
                <a:cs typeface="Libre Baskerville"/>
                <a:sym typeface="Libre Baskerville"/>
              </a:rPr>
              <a:t> Of those, how many have disabilities?</a:t>
            </a:r>
          </a:p>
        </p:txBody>
      </p:sp>
      <p:sp>
        <p:nvSpPr>
          <p:cNvPr id="165" name="Shape 165"/>
          <p:cNvSpPr/>
          <p:nvPr/>
        </p:nvSpPr>
        <p:spPr>
          <a:xfrm>
            <a:off x="806823" y="5867399"/>
            <a:ext cx="2117887" cy="46166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Source: </a:t>
            </a:r>
            <a:r>
              <a:rPr lang="en-US" sz="1200" b="0" i="0" u="sng" strike="noStrike" cap="none">
                <a:solidFill>
                  <a:schemeClr val="hlink"/>
                </a:solidFill>
                <a:latin typeface="Times New Roman"/>
                <a:ea typeface="Times New Roman"/>
                <a:cs typeface="Times New Roman"/>
                <a:sym typeface="Times New Roman"/>
                <a:hlinkClick r:id="rId3"/>
              </a:rPr>
              <a:t>Prison Policy Initiative</a:t>
            </a:r>
          </a:p>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Respect Ability</a:t>
            </a:r>
          </a:p>
        </p:txBody>
      </p:sp>
      <p:graphicFrame>
        <p:nvGraphicFramePr>
          <p:cNvPr id="166" name="Shape 166" descr="Respect Ability's calculations with the prison numbers for 39.9 percent of jail inmates and 31.6 percent of state and federal prisoners indicate at least 750,000 incarcerated persons with disabilities. " title="Chart Showing How Many Peope with Disabilities Incarcerated in Jail and Prison"/>
          <p:cNvGraphicFramePr/>
          <p:nvPr/>
        </p:nvGraphicFramePr>
        <p:xfrm>
          <a:off x="762000" y="2895600"/>
          <a:ext cx="7391400" cy="2945375"/>
        </p:xfrm>
        <a:graphic>
          <a:graphicData uri="http://schemas.openxmlformats.org/drawingml/2006/table">
            <a:tbl>
              <a:tblPr firstRow="1" bandRow="1">
                <a:noFill/>
                <a:tableStyleId>{735188DD-2E46-4AEA-B11A-650DF31E70C8}</a:tableStyleId>
              </a:tblPr>
              <a:tblGrid>
                <a:gridCol w="2346475">
                  <a:extLst>
                    <a:ext uri="{9D8B030D-6E8A-4147-A177-3AD203B41FA5}">
                      <a16:colId xmlns:a16="http://schemas.microsoft.com/office/drawing/2014/main" val="20000"/>
                    </a:ext>
                  </a:extLst>
                </a:gridCol>
                <a:gridCol w="1349225">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4947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Disability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Jail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Prison%</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Estimated Total</a:t>
                      </a:r>
                    </a:p>
                  </a:txBody>
                  <a:tcPr marL="68575" marR="68575" marT="0" marB="0"/>
                </a:tc>
                <a:extLst>
                  <a:ext uri="{0D108BD9-81ED-4DB2-BD59-A6C34878D82A}">
                    <a16:rowId xmlns:a16="http://schemas.microsoft.com/office/drawing/2014/main" val="10000"/>
                  </a:ext>
                </a:extLst>
              </a:tr>
              <a:tr h="436250">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a:t>Any Disability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39.9%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31.6%</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600" b="1" u="none" strike="noStrike" cap="none"/>
                        <a:t>751,000</a:t>
                      </a:r>
                    </a:p>
                  </a:txBody>
                  <a:tcPr marL="68575" marR="68575" marT="0" marB="0"/>
                </a:tc>
                <a:extLst>
                  <a:ext uri="{0D108BD9-81ED-4DB2-BD59-A6C34878D82A}">
                    <a16:rowId xmlns:a16="http://schemas.microsoft.com/office/drawing/2014/main" val="10001"/>
                  </a:ext>
                </a:extLst>
              </a:tr>
              <a:tr h="329775">
                <a:tc>
                  <a:txBody>
                    <a:bodyPr/>
                    <a:lstStyle/>
                    <a:p>
                      <a:pPr marL="0" marR="0" lvl="0" indent="0" algn="l" rtl="0">
                        <a:lnSpc>
                          <a:spcPct val="100000"/>
                        </a:lnSpc>
                        <a:spcBef>
                          <a:spcPts val="0"/>
                        </a:spcBef>
                        <a:spcAft>
                          <a:spcPts val="0"/>
                        </a:spcAft>
                        <a:buClr>
                          <a:srgbClr val="000000"/>
                        </a:buClr>
                        <a:buSzPct val="25000"/>
                        <a:buFont typeface="Arial"/>
                        <a:buNone/>
                      </a:pPr>
                      <a:r>
                        <a:rPr lang="en-US" sz="1200" b="1" u="none" strike="noStrike" cap="none"/>
                        <a:t>Vision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7.3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6.2</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146,000</a:t>
                      </a:r>
                    </a:p>
                  </a:txBody>
                  <a:tcPr marL="68575" marR="68575" marT="0" marB="0"/>
                </a:tc>
                <a:extLst>
                  <a:ext uri="{0D108BD9-81ED-4DB2-BD59-A6C34878D82A}">
                    <a16:rowId xmlns:a16="http://schemas.microsoft.com/office/drawing/2014/main" val="10002"/>
                  </a:ext>
                </a:extLst>
              </a:tr>
              <a:tr h="329775">
                <a:tc>
                  <a:txBody>
                    <a:bodyPr/>
                    <a:lstStyle/>
                    <a:p>
                      <a:pPr marL="0" marR="0" lvl="0" indent="0" algn="l" rtl="0">
                        <a:lnSpc>
                          <a:spcPct val="115000"/>
                        </a:lnSpc>
                        <a:spcBef>
                          <a:spcPts val="0"/>
                        </a:spcBef>
                        <a:spcAft>
                          <a:spcPts val="0"/>
                        </a:spcAft>
                        <a:buClr>
                          <a:srgbClr val="000000"/>
                        </a:buClr>
                        <a:buSzPct val="25000"/>
                        <a:buFont typeface="Arial"/>
                        <a:buNone/>
                      </a:pPr>
                      <a:r>
                        <a:rPr lang="en-US" sz="1200" b="1" u="none" strike="noStrike" cap="none"/>
                        <a:t>Hearing</a:t>
                      </a:r>
                    </a:p>
                  </a:txBody>
                  <a:tcPr marL="68575" marR="68575" marT="0" marB="0"/>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6.5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7.1</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152,000</a:t>
                      </a:r>
                    </a:p>
                  </a:txBody>
                  <a:tcPr marL="68575" marR="68575" marT="0" marB="0"/>
                </a:tc>
                <a:extLst>
                  <a:ext uri="{0D108BD9-81ED-4DB2-BD59-A6C34878D82A}">
                    <a16:rowId xmlns:a16="http://schemas.microsoft.com/office/drawing/2014/main" val="10003"/>
                  </a:ext>
                </a:extLst>
              </a:tr>
              <a:tr h="373575">
                <a:tc>
                  <a:txBody>
                    <a:bodyPr/>
                    <a:lstStyle/>
                    <a:p>
                      <a:pPr marL="0" marR="0" lvl="0" indent="0" algn="l" rtl="0">
                        <a:lnSpc>
                          <a:spcPct val="115000"/>
                        </a:lnSpc>
                        <a:spcBef>
                          <a:spcPts val="0"/>
                        </a:spcBef>
                        <a:spcAft>
                          <a:spcPts val="0"/>
                        </a:spcAft>
                        <a:buClr>
                          <a:srgbClr val="000000"/>
                        </a:buClr>
                        <a:buSzPct val="25000"/>
                        <a:buFont typeface="Arial"/>
                        <a:buNone/>
                      </a:pPr>
                      <a:r>
                        <a:rPr lang="en-US" sz="1200" b="1" u="none" strike="noStrike" cap="none"/>
                        <a:t>Ambulatory</a:t>
                      </a:r>
                    </a:p>
                  </a:txBody>
                  <a:tcPr marL="68575" marR="68575" marT="0" marB="0"/>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9.5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10.1</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219,000</a:t>
                      </a:r>
                    </a:p>
                  </a:txBody>
                  <a:tcPr marL="68575" marR="68575" marT="0" marB="0"/>
                </a:tc>
                <a:extLst>
                  <a:ext uri="{0D108BD9-81ED-4DB2-BD59-A6C34878D82A}">
                    <a16:rowId xmlns:a16="http://schemas.microsoft.com/office/drawing/2014/main" val="10004"/>
                  </a:ext>
                </a:extLst>
              </a:tr>
              <a:tr h="329775">
                <a:tc>
                  <a:txBody>
                    <a:bodyPr/>
                    <a:lstStyle/>
                    <a:p>
                      <a:pPr marL="0" marR="0" lvl="0" indent="0" algn="l" rtl="0">
                        <a:lnSpc>
                          <a:spcPct val="115000"/>
                        </a:lnSpc>
                        <a:spcBef>
                          <a:spcPts val="0"/>
                        </a:spcBef>
                        <a:spcAft>
                          <a:spcPts val="0"/>
                        </a:spcAft>
                        <a:buClr>
                          <a:srgbClr val="000000"/>
                        </a:buClr>
                        <a:buSzPct val="25000"/>
                        <a:buFont typeface="Arial"/>
                        <a:buNone/>
                      </a:pPr>
                      <a:r>
                        <a:rPr lang="en-US" sz="1200" b="1" u="none" strike="noStrike" cap="none"/>
                        <a:t>Cognitive</a:t>
                      </a:r>
                    </a:p>
                  </a:txBody>
                  <a:tcPr marL="68575" marR="68575" marT="0" marB="0"/>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30.9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19.5</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504,000</a:t>
                      </a:r>
                    </a:p>
                  </a:txBody>
                  <a:tcPr marL="68575" marR="68575" marT="0" marB="0"/>
                </a:tc>
                <a:extLst>
                  <a:ext uri="{0D108BD9-81ED-4DB2-BD59-A6C34878D82A}">
                    <a16:rowId xmlns:a16="http://schemas.microsoft.com/office/drawing/2014/main" val="10005"/>
                  </a:ext>
                </a:extLst>
              </a:tr>
              <a:tr h="329775">
                <a:tc>
                  <a:txBody>
                    <a:bodyPr/>
                    <a:lstStyle/>
                    <a:p>
                      <a:pPr marL="0" marR="0" lvl="0" indent="0" algn="l" rtl="0">
                        <a:lnSpc>
                          <a:spcPct val="115000"/>
                        </a:lnSpc>
                        <a:spcBef>
                          <a:spcPts val="0"/>
                        </a:spcBef>
                        <a:spcAft>
                          <a:spcPts val="0"/>
                        </a:spcAft>
                        <a:buClr>
                          <a:srgbClr val="000000"/>
                        </a:buClr>
                        <a:buSzPct val="25000"/>
                        <a:buFont typeface="Arial"/>
                        <a:buNone/>
                      </a:pPr>
                      <a:r>
                        <a:rPr lang="en-US" sz="1200" b="1" u="none" strike="noStrike" cap="none"/>
                        <a:t>Self-care</a:t>
                      </a:r>
                    </a:p>
                  </a:txBody>
                  <a:tcPr marL="68575" marR="68575" marT="0" marB="0"/>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2.8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2.1</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50,000</a:t>
                      </a:r>
                    </a:p>
                  </a:txBody>
                  <a:tcPr marL="68575" marR="68575" marT="0" marB="0"/>
                </a:tc>
                <a:extLst>
                  <a:ext uri="{0D108BD9-81ED-4DB2-BD59-A6C34878D82A}">
                    <a16:rowId xmlns:a16="http://schemas.microsoft.com/office/drawing/2014/main" val="10006"/>
                  </a:ext>
                </a:extLst>
              </a:tr>
              <a:tr h="321700">
                <a:tc>
                  <a:txBody>
                    <a:bodyPr/>
                    <a:lstStyle/>
                    <a:p>
                      <a:pPr marL="0" marR="0" lvl="0" indent="0" algn="l" rtl="0">
                        <a:lnSpc>
                          <a:spcPct val="115000"/>
                        </a:lnSpc>
                        <a:spcBef>
                          <a:spcPts val="0"/>
                        </a:spcBef>
                        <a:spcAft>
                          <a:spcPts val="0"/>
                        </a:spcAft>
                        <a:buClr>
                          <a:srgbClr val="000000"/>
                        </a:buClr>
                        <a:buSzPct val="25000"/>
                        <a:buFont typeface="Arial"/>
                        <a:buNone/>
                      </a:pPr>
                      <a:r>
                        <a:rPr lang="en-US" sz="1200" b="1" u="none" strike="noStrike" cap="none"/>
                        <a:t>Independent living</a:t>
                      </a:r>
                    </a:p>
                  </a:txBody>
                  <a:tcPr marL="68575" marR="68575" marT="0" marB="0"/>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8.7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7.5</a:t>
                      </a:r>
                    </a:p>
                  </a:txBody>
                  <a:tcPr marL="91450" marR="91450" marT="45725" marB="45725"/>
                </a:tc>
                <a:tc>
                  <a:txBody>
                    <a:bodyPr/>
                    <a:lstStyle/>
                    <a:p>
                      <a:pPr marL="0" marR="0" lvl="0" indent="0" algn="l" rtl="0">
                        <a:lnSpc>
                          <a:spcPct val="115000"/>
                        </a:lnSpc>
                        <a:spcBef>
                          <a:spcPts val="0"/>
                        </a:spcBef>
                        <a:spcAft>
                          <a:spcPts val="0"/>
                        </a:spcAft>
                        <a:buClr>
                          <a:srgbClr val="000000"/>
                        </a:buClr>
                        <a:buSzPct val="25000"/>
                        <a:buFont typeface="Arial"/>
                        <a:buNone/>
                      </a:pPr>
                      <a:r>
                        <a:rPr lang="en-US" sz="1200" u="none" strike="noStrike" cap="none"/>
                        <a:t>192,000</a:t>
                      </a:r>
                    </a:p>
                  </a:txBody>
                  <a:tcPr marL="68575" marR="68575" marT="0" marB="0"/>
                </a:tc>
                <a:extLst>
                  <a:ext uri="{0D108BD9-81ED-4DB2-BD59-A6C34878D82A}">
                    <a16:rowId xmlns:a16="http://schemas.microsoft.com/office/drawing/2014/main" val="10007"/>
                  </a:ext>
                </a:extLst>
              </a:tr>
            </a:tbl>
          </a:graphicData>
        </a:graphic>
      </p:graphicFrame>
      <p:sp>
        <p:nvSpPr>
          <p:cNvPr id="167" name="Shape 167"/>
          <p:cNvSpPr txBox="1"/>
          <p:nvPr/>
        </p:nvSpPr>
        <p:spPr>
          <a:xfrm>
            <a:off x="1082750" y="-19550"/>
            <a:ext cx="8883900" cy="1085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400">
                <a:solidFill>
                  <a:schemeClr val="lt1"/>
                </a:solidFill>
                <a:latin typeface="Libre Baskerville"/>
                <a:ea typeface="Libre Baskerville"/>
                <a:cs typeface="Libre Baskerville"/>
                <a:sym typeface="Libre Baskerville"/>
              </a:rPr>
              <a:t>How Many are Incarcerated?</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643100" y="80575"/>
            <a:ext cx="8991600" cy="82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200">
                <a:solidFill>
                  <a:schemeClr val="lt1"/>
                </a:solidFill>
                <a:latin typeface="Libre Baskerville"/>
                <a:ea typeface="Libre Baskerville"/>
                <a:cs typeface="Libre Baskerville"/>
                <a:sym typeface="Libre Baskerville"/>
              </a:rPr>
              <a:t>Forget 6 Degrees</a:t>
            </a:r>
          </a:p>
        </p:txBody>
      </p:sp>
      <p:pic>
        <p:nvPicPr>
          <p:cNvPr id="175" name="Shape 175"/>
          <p:cNvPicPr preferRelativeResize="0"/>
          <p:nvPr/>
        </p:nvPicPr>
        <p:blipFill>
          <a:blip r:embed="rId3">
            <a:alphaModFix/>
          </a:blip>
          <a:stretch>
            <a:fillRect/>
          </a:stretch>
        </p:blipFill>
        <p:spPr>
          <a:xfrm>
            <a:off x="0" y="1187900"/>
            <a:ext cx="9144001" cy="50888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1870275" y="76200"/>
            <a:ext cx="6717600" cy="918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Who Has a Disability?</a:t>
            </a:r>
          </a:p>
        </p:txBody>
      </p:sp>
      <p:pic>
        <p:nvPicPr>
          <p:cNvPr id="183" name="Shape 183"/>
          <p:cNvPicPr preferRelativeResize="0"/>
          <p:nvPr/>
        </p:nvPicPr>
        <p:blipFill rotWithShape="1">
          <a:blip r:embed="rId3">
            <a:alphaModFix/>
          </a:blip>
          <a:srcRect/>
          <a:stretch/>
        </p:blipFill>
        <p:spPr>
          <a:xfrm>
            <a:off x="0" y="1211400"/>
            <a:ext cx="8991474" cy="5578299"/>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1194435" y="1288067"/>
            <a:ext cx="8229600" cy="276900"/>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Disabilities present and affect people differently:</a:t>
            </a:r>
          </a:p>
        </p:txBody>
      </p:sp>
      <p:sp>
        <p:nvSpPr>
          <p:cNvPr id="190" name="Shape 190"/>
          <p:cNvSpPr txBox="1">
            <a:spLocks noGrp="1"/>
          </p:cNvSpPr>
          <p:nvPr>
            <p:ph type="body" idx="1"/>
          </p:nvPr>
        </p:nvSpPr>
        <p:spPr>
          <a:xfrm>
            <a:off x="4382372" y="2147404"/>
            <a:ext cx="1942228" cy="1129196"/>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Temporary and Permanent	</a:t>
            </a:r>
          </a:p>
          <a:p>
            <a:pPr marL="342900" marR="0" lvl="0" indent="-139700" algn="l" rtl="0">
              <a:lnSpc>
                <a:spcPct val="100000"/>
              </a:lnSpc>
              <a:spcBef>
                <a:spcPts val="640"/>
              </a:spcBef>
              <a:spcAft>
                <a:spcPts val="0"/>
              </a:spcAft>
              <a:buClr>
                <a:schemeClr val="dk1"/>
              </a:buClr>
              <a:buSzPct val="177777"/>
              <a:buFont typeface="Noto Sans Symbols"/>
              <a:buNone/>
            </a:pPr>
            <a:endParaRPr sz="1800" i="0" u="none" strike="noStrike" cap="none">
              <a:solidFill>
                <a:schemeClr val="dk1"/>
              </a:solidFill>
              <a:latin typeface="Libre Baskerville"/>
              <a:ea typeface="Libre Baskerville"/>
              <a:cs typeface="Libre Baskerville"/>
              <a:sym typeface="Libre Baskerville"/>
            </a:endParaRPr>
          </a:p>
        </p:txBody>
      </p:sp>
      <p:sp>
        <p:nvSpPr>
          <p:cNvPr id="191" name="Shape 191"/>
          <p:cNvSpPr txBox="1">
            <a:spLocks noGrp="1"/>
          </p:cNvSpPr>
          <p:nvPr>
            <p:ph type="body" idx="4294967295"/>
          </p:nvPr>
        </p:nvSpPr>
        <p:spPr>
          <a:xfrm>
            <a:off x="4419600" y="4769204"/>
            <a:ext cx="1905000" cy="1402995"/>
          </a:xfrm>
          <a:prstGeom prst="rect">
            <a:avLst/>
          </a:prstGeom>
          <a:noFill/>
          <a:ln>
            <a:noFill/>
          </a:ln>
        </p:spPr>
        <p:txBody>
          <a:bodyPr wrap="square" lIns="91425" tIns="91425" rIns="91425" bIns="91425" anchor="t" anchorCtr="0">
            <a:noAutofit/>
          </a:bodyPr>
          <a:lstStyle/>
          <a:p>
            <a:pPr marL="152400" marR="0" lvl="0" indent="0" algn="ctr" rtl="0">
              <a:lnSpc>
                <a:spcPct val="100000"/>
              </a:lnSpc>
              <a:spcBef>
                <a:spcPts val="0"/>
              </a:spcBef>
              <a:spcAft>
                <a:spcPts val="0"/>
              </a:spcAft>
              <a:buClr>
                <a:schemeClr val="dk1"/>
              </a:buClr>
              <a:buSzPct val="25000"/>
              <a:buFont typeface="Noto Sans Symbols"/>
              <a:buNone/>
            </a:pPr>
            <a:r>
              <a:rPr lang="en-US" sz="1800" i="0" u="none" strike="noStrike" cap="none" dirty="0">
                <a:solidFill>
                  <a:schemeClr val="dk1"/>
                </a:solidFill>
                <a:latin typeface="Libre Baskerville"/>
                <a:ea typeface="Libre Baskerville"/>
                <a:cs typeface="Libre Baskerville"/>
                <a:sym typeface="Libre Baskerville"/>
              </a:rPr>
              <a:t>Invisible and Visible </a:t>
            </a:r>
          </a:p>
        </p:txBody>
      </p:sp>
      <p:grpSp>
        <p:nvGrpSpPr>
          <p:cNvPr id="192" name="Shape 192" descr="Examples of visible and invisible disabilities, those with disabilities standing side by side with others who have no visible disabilities but may still have disabilities; a husband using crutches standing with his family, another man using crutches walking with his doctor, a man with a prosthetic leg posing with his wife." title="Images of visible and invisible disabilities"/>
          <p:cNvGrpSpPr/>
          <p:nvPr/>
        </p:nvGrpSpPr>
        <p:grpSpPr>
          <a:xfrm>
            <a:off x="587188" y="1288083"/>
            <a:ext cx="8171242" cy="5144407"/>
            <a:chOff x="587188" y="1288083"/>
            <a:chExt cx="8171242" cy="5144407"/>
          </a:xfrm>
        </p:grpSpPr>
        <p:pic>
          <p:nvPicPr>
            <p:cNvPr id="193" name="Shape 193" descr="left to right; boy, woman, man with 1 leg amputation using crutches, girl" title="4 stick figures"/>
            <p:cNvPicPr preferRelativeResize="0"/>
            <p:nvPr/>
          </p:nvPicPr>
          <p:blipFill rotWithShape="1">
            <a:blip r:embed="rId3">
              <a:alphaModFix/>
            </a:blip>
            <a:srcRect/>
            <a:stretch/>
          </p:blipFill>
          <p:spPr>
            <a:xfrm>
              <a:off x="587188" y="3352800"/>
              <a:ext cx="2722146" cy="1965859"/>
            </a:xfrm>
            <a:prstGeom prst="rect">
              <a:avLst/>
            </a:prstGeom>
            <a:noFill/>
            <a:ln>
              <a:noFill/>
            </a:ln>
          </p:spPr>
        </p:pic>
        <p:pic>
          <p:nvPicPr>
            <p:cNvPr id="194" name="Shape 194" descr="photo of man walking in MossRehab hallway using ReWalk exoskeleton and crutches.  nurse in white lab coat walks beside him" title="ReWalk exoskeleton device"/>
            <p:cNvPicPr preferRelativeResize="0"/>
            <p:nvPr/>
          </p:nvPicPr>
          <p:blipFill rotWithShape="1">
            <a:blip r:embed="rId4">
              <a:alphaModFix/>
            </a:blip>
            <a:srcRect l="24802" t="723" r="20437" b="8724"/>
            <a:stretch/>
          </p:blipFill>
          <p:spPr>
            <a:xfrm>
              <a:off x="6520454" y="1288083"/>
              <a:ext cx="2229090" cy="2438870"/>
            </a:xfrm>
            <a:prstGeom prst="rect">
              <a:avLst/>
            </a:prstGeom>
            <a:noFill/>
            <a:ln>
              <a:noFill/>
            </a:ln>
          </p:spPr>
        </p:pic>
        <p:pic>
          <p:nvPicPr>
            <p:cNvPr id="195" name="Shape 195" descr="phot of man and woman hugging.  man is wearing a leg prosthetic and is behind woman" title="hugging.jpg"/>
            <p:cNvPicPr preferRelativeResize="0"/>
            <p:nvPr/>
          </p:nvPicPr>
          <p:blipFill rotWithShape="1">
            <a:blip r:embed="rId5">
              <a:alphaModFix/>
            </a:blip>
            <a:srcRect/>
            <a:stretch/>
          </p:blipFill>
          <p:spPr>
            <a:xfrm>
              <a:off x="6515973" y="3774104"/>
              <a:ext cx="2242457" cy="2658386"/>
            </a:xfrm>
            <a:prstGeom prst="rect">
              <a:avLst/>
            </a:prstGeom>
            <a:noFill/>
            <a:ln>
              <a:noFill/>
            </a:ln>
          </p:spPr>
        </p:pic>
      </p:grpSp>
      <p:sp>
        <p:nvSpPr>
          <p:cNvPr id="196" name="Shape 196"/>
          <p:cNvSpPr txBox="1"/>
          <p:nvPr/>
        </p:nvSpPr>
        <p:spPr>
          <a:xfrm>
            <a:off x="1137750" y="80575"/>
            <a:ext cx="88839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dirty="0">
                <a:solidFill>
                  <a:schemeClr val="lt1"/>
                </a:solidFill>
                <a:latin typeface="Libre Baskerville"/>
                <a:ea typeface="Libre Baskerville"/>
                <a:cs typeface="Libre Baskerville"/>
                <a:sym typeface="Libre Baskerville"/>
              </a:rPr>
              <a:t>Not All Disabilities Can Be Seen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0" y="2092327"/>
            <a:ext cx="5709000" cy="3933600"/>
          </a:xfrm>
          <a:prstGeom prst="rect">
            <a:avLst/>
          </a:prstGeom>
          <a:noFill/>
          <a:ln>
            <a:noFill/>
          </a:ln>
        </p:spPr>
        <p:txBody>
          <a:bodyPr wrap="square" lIns="91425" tIns="91425" rIns="91425" bIns="91425" anchor="t" anchorCtr="0">
            <a:noAutofit/>
          </a:bodyPr>
          <a:lstStyle/>
          <a:p>
            <a:pPr marL="342900" marR="0" lvl="0" indent="-165100" algn="l" rtl="0">
              <a:lnSpc>
                <a:spcPct val="100000"/>
              </a:lnSpc>
              <a:spcBef>
                <a:spcPts val="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“Before Freddie Gray was injured in police custody…his life was defined by failures in the classroom, run-ins with the law and an inability to focus on anything for very long.”</a:t>
            </a:r>
          </a:p>
          <a:p>
            <a:pPr marL="342900" marR="0" lvl="0" indent="-165100" algn="l" rtl="0">
              <a:lnSpc>
                <a:spcPct val="100000"/>
              </a:lnSpc>
              <a:spcBef>
                <a:spcPts val="560"/>
              </a:spcBef>
              <a:spcAft>
                <a:spcPts val="0"/>
              </a:spcAft>
              <a:buClr>
                <a:schemeClr val="dk1"/>
              </a:buClr>
              <a:buSzPct val="100000"/>
              <a:buFont typeface="Noto Sans Symbols"/>
              <a:buNone/>
            </a:pPr>
            <a:endParaRPr sz="2400" i="0" u="none" strike="noStrike" cap="none">
              <a:solidFill>
                <a:schemeClr val="dk1"/>
              </a:solidFill>
              <a:latin typeface="Libre Baskerville"/>
              <a:ea typeface="Libre Baskerville"/>
              <a:cs typeface="Libre Baskerville"/>
              <a:sym typeface="Libre Baskerville"/>
            </a:endParaRPr>
          </a:p>
          <a:p>
            <a:pPr marL="342900" marR="0" lvl="0" indent="-165100" algn="l" rtl="0">
              <a:lnSpc>
                <a:spcPct val="100000"/>
              </a:lnSpc>
              <a:spcBef>
                <a:spcPts val="56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Can’t/Won’t and Executive Function Disorder (EFD)</a:t>
            </a:r>
          </a:p>
        </p:txBody>
      </p:sp>
      <p:sp>
        <p:nvSpPr>
          <p:cNvPr id="204" name="Shape 204"/>
          <p:cNvSpPr txBox="1">
            <a:spLocks noGrp="1"/>
          </p:cNvSpPr>
          <p:nvPr>
            <p:ph type="body" idx="4294967295"/>
          </p:nvPr>
        </p:nvSpPr>
        <p:spPr>
          <a:xfrm>
            <a:off x="6305550" y="5257800"/>
            <a:ext cx="2209799" cy="464951"/>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400" b="0" i="0" u="none" strike="noStrike" cap="none">
                <a:solidFill>
                  <a:schemeClr val="dk1"/>
                </a:solidFill>
                <a:latin typeface="Calibri"/>
                <a:ea typeface="Calibri"/>
                <a:cs typeface="Calibri"/>
                <a:sym typeface="Calibri"/>
              </a:rPr>
              <a:t>Source: </a:t>
            </a:r>
            <a:r>
              <a:rPr lang="en-US" sz="1400" b="0" i="0" u="sng" strike="noStrike" cap="none">
                <a:solidFill>
                  <a:schemeClr val="hlink"/>
                </a:solidFill>
                <a:latin typeface="Calibri"/>
                <a:ea typeface="Calibri"/>
                <a:cs typeface="Calibri"/>
                <a:sym typeface="Calibri"/>
                <a:hlinkClick r:id="rId3"/>
              </a:rPr>
              <a:t>Washington Post</a:t>
            </a:r>
          </a:p>
        </p:txBody>
      </p:sp>
      <p:pic>
        <p:nvPicPr>
          <p:cNvPr id="205" name="Shape 205" descr="Freddie Gray wearing a red t-shirt sitting outside in front of row homes" title="Headshot of Freddie Gray"/>
          <p:cNvPicPr preferRelativeResize="0"/>
          <p:nvPr/>
        </p:nvPicPr>
        <p:blipFill rotWithShape="1">
          <a:blip r:embed="rId4">
            <a:alphaModFix/>
          </a:blip>
          <a:srcRect/>
          <a:stretch/>
        </p:blipFill>
        <p:spPr>
          <a:xfrm>
            <a:off x="6019800" y="1828800"/>
            <a:ext cx="2780952" cy="3407093"/>
          </a:xfrm>
          <a:prstGeom prst="rect">
            <a:avLst/>
          </a:prstGeom>
          <a:noFill/>
          <a:ln>
            <a:noFill/>
          </a:ln>
        </p:spPr>
      </p:pic>
      <p:sp>
        <p:nvSpPr>
          <p:cNvPr id="206" name="Shape 206"/>
          <p:cNvSpPr txBox="1"/>
          <p:nvPr/>
        </p:nvSpPr>
        <p:spPr>
          <a:xfrm>
            <a:off x="900050" y="288450"/>
            <a:ext cx="8363100" cy="6306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400">
                <a:solidFill>
                  <a:schemeClr val="lt1"/>
                </a:solidFill>
                <a:latin typeface="Libre Baskerville"/>
                <a:ea typeface="Libre Baskerville"/>
                <a:cs typeface="Libre Baskerville"/>
                <a:sym typeface="Libre Baskerville"/>
              </a:rPr>
              <a:t>Freddie Gray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 y="1371600"/>
            <a:ext cx="3886200" cy="48006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2400" b="1" i="0" u="none" strike="noStrike" cap="none">
                <a:solidFill>
                  <a:schemeClr val="dk1"/>
                </a:solidFill>
                <a:latin typeface="Libre Baskerville"/>
                <a:ea typeface="Libre Baskerville"/>
                <a:cs typeface="Libre Baskerville"/>
                <a:sym typeface="Libre Baskerville"/>
              </a:rPr>
              <a:t>Executive Function Disorders (EFD) </a:t>
            </a:r>
            <a:r>
              <a:rPr lang="en-US" sz="2400" i="0" u="none" strike="noStrike" cap="none">
                <a:solidFill>
                  <a:schemeClr val="dk1"/>
                </a:solidFill>
                <a:latin typeface="Libre Baskerville"/>
                <a:ea typeface="Libre Baskerville"/>
                <a:cs typeface="Libre Baskerville"/>
                <a:sym typeface="Libre Baskerville"/>
              </a:rPr>
              <a:t>involves a pattern of chronic difficulty executing daily tasks. Some with executive function issues may struggle with analyzing, planning, organizing and completing tasks on time, or at all.  </a:t>
            </a:r>
          </a:p>
        </p:txBody>
      </p:sp>
      <p:pic>
        <p:nvPicPr>
          <p:cNvPr id="213" name="Shape 213" descr="Image showing six steps on how to wash your hands. People with executive function disorders may have trouble following each step in the way the information is given. " title="Graphic with six steps in how to wash your hands"/>
          <p:cNvPicPr preferRelativeResize="0"/>
          <p:nvPr/>
        </p:nvPicPr>
        <p:blipFill rotWithShape="1">
          <a:blip r:embed="rId3">
            <a:alphaModFix/>
          </a:blip>
          <a:srcRect/>
          <a:stretch/>
        </p:blipFill>
        <p:spPr>
          <a:xfrm>
            <a:off x="4648200" y="1371600"/>
            <a:ext cx="4291200" cy="3271030"/>
          </a:xfrm>
          <a:prstGeom prst="rect">
            <a:avLst/>
          </a:prstGeom>
          <a:noFill/>
          <a:ln>
            <a:noFill/>
          </a:ln>
        </p:spPr>
      </p:pic>
      <p:sp>
        <p:nvSpPr>
          <p:cNvPr id="214" name="Shape 214"/>
          <p:cNvSpPr txBox="1"/>
          <p:nvPr/>
        </p:nvSpPr>
        <p:spPr>
          <a:xfrm>
            <a:off x="1066800" y="76200"/>
            <a:ext cx="9051300" cy="1001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Enabling People with EFD to Succeed</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86195" y="1361953"/>
            <a:ext cx="4509900" cy="52929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1800" b="1" i="0" u="none" strike="noStrike" cap="none">
                <a:solidFill>
                  <a:schemeClr val="dk1"/>
                </a:solidFill>
                <a:latin typeface="Libre Baskerville"/>
                <a:ea typeface="Libre Baskerville"/>
                <a:cs typeface="Libre Baskerville"/>
                <a:sym typeface="Libre Baskerville"/>
              </a:rPr>
              <a:t> Disability</a:t>
            </a:r>
            <a:r>
              <a:rPr lang="en-US" sz="1800" i="0" u="none" strike="noStrike" cap="none">
                <a:solidFill>
                  <a:schemeClr val="dk1"/>
                </a:solidFill>
                <a:latin typeface="Libre Baskerville"/>
                <a:ea typeface="Libre Baskerville"/>
                <a:cs typeface="Libre Baskerville"/>
                <a:sym typeface="Libre Baskerville"/>
              </a:rPr>
              <a:t> can be physical (i.e. </a:t>
            </a:r>
            <a:br>
              <a:rPr lang="en-US" sz="1800" i="0" u="none" strike="noStrike" cap="none">
                <a:solidFill>
                  <a:schemeClr val="dk1"/>
                </a:solidFill>
                <a:latin typeface="Libre Baskerville"/>
                <a:ea typeface="Libre Baskerville"/>
                <a:cs typeface="Libre Baskerville"/>
                <a:sym typeface="Libre Baskerville"/>
              </a:rPr>
            </a:br>
            <a:r>
              <a:rPr lang="en-US" sz="1800" i="0" u="none" strike="noStrike" cap="none">
                <a:solidFill>
                  <a:schemeClr val="dk1"/>
                </a:solidFill>
                <a:latin typeface="Libre Baskerville"/>
                <a:ea typeface="Libre Baskerville"/>
                <a:cs typeface="Libre Baskerville"/>
                <a:sym typeface="Libre Baskerville"/>
              </a:rPr>
              <a:t>vision, hearing, mobility), cognitive, intellectual, mental, sensory, developmental or some combination of these that substantially limits one or more major life activity. </a:t>
            </a:r>
          </a:p>
          <a:p>
            <a:pPr marL="342900" marR="0" lvl="0" indent="-165100" algn="l" rtl="0">
              <a:lnSpc>
                <a:spcPct val="100000"/>
              </a:lnSpc>
              <a:spcBef>
                <a:spcPts val="0"/>
              </a:spcBef>
              <a:spcAft>
                <a:spcPts val="0"/>
              </a:spcAft>
              <a:buClr>
                <a:schemeClr val="dk1"/>
              </a:buClr>
              <a:buSzPct val="122222"/>
              <a:buFont typeface="Noto Sans Symbols"/>
              <a:buNone/>
            </a:pPr>
            <a:endParaRPr sz="1800"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0"/>
              </a:spcBef>
              <a:spcAft>
                <a:spcPts val="0"/>
              </a:spcAft>
              <a:buClr>
                <a:schemeClr val="dk1"/>
              </a:buClr>
              <a:buSzPct val="100000"/>
              <a:buFont typeface="Noto Sans Symbols"/>
              <a:buChar char="❖"/>
            </a:pPr>
            <a:r>
              <a:rPr lang="en-US" sz="1800" b="1" i="0" u="none" strike="noStrike" cap="none">
                <a:solidFill>
                  <a:schemeClr val="dk1"/>
                </a:solidFill>
                <a:latin typeface="Libre Baskerville"/>
                <a:ea typeface="Libre Baskerville"/>
                <a:cs typeface="Libre Baskerville"/>
                <a:sym typeface="Libre Baskerville"/>
              </a:rPr>
              <a:t> The Americans with Disabilities</a:t>
            </a:r>
            <a:br>
              <a:rPr lang="en-US" sz="1800" b="1" i="0" u="none" strike="noStrike" cap="none">
                <a:solidFill>
                  <a:schemeClr val="dk1"/>
                </a:solidFill>
                <a:latin typeface="Libre Baskerville"/>
                <a:ea typeface="Libre Baskerville"/>
                <a:cs typeface="Libre Baskerville"/>
                <a:sym typeface="Libre Baskerville"/>
              </a:rPr>
            </a:br>
            <a:r>
              <a:rPr lang="en-US" sz="1800" b="1" i="0" u="none" strike="noStrike" cap="none">
                <a:solidFill>
                  <a:schemeClr val="dk1"/>
                </a:solidFill>
                <a:latin typeface="Libre Baskerville"/>
                <a:ea typeface="Libre Baskerville"/>
                <a:cs typeface="Libre Baskerville"/>
                <a:sym typeface="Libre Baskerville"/>
              </a:rPr>
              <a:t>Act of 1990 (ADA</a:t>
            </a:r>
            <a:r>
              <a:rPr lang="en-US" sz="1800" i="0" u="none" strike="noStrike" cap="none">
                <a:solidFill>
                  <a:schemeClr val="dk1"/>
                </a:solidFill>
                <a:latin typeface="Libre Baskerville"/>
                <a:ea typeface="Libre Baskerville"/>
                <a:cs typeface="Libre Baskerville"/>
                <a:sym typeface="Libre Baskerville"/>
              </a:rPr>
              <a:t>) prohibits discrimination and ensures equal opportunity for persons with disabilities in employment, state and local government services, public accommodations, commercial facilities and transportation.</a:t>
            </a:r>
          </a:p>
        </p:txBody>
      </p:sp>
      <p:sp>
        <p:nvSpPr>
          <p:cNvPr id="221" name="Shape 221"/>
          <p:cNvSpPr txBox="1">
            <a:spLocks noGrp="1"/>
          </p:cNvSpPr>
          <p:nvPr>
            <p:ph type="body" idx="4294967295"/>
          </p:nvPr>
        </p:nvSpPr>
        <p:spPr>
          <a:xfrm>
            <a:off x="4724400" y="1396325"/>
            <a:ext cx="4419600" cy="45720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1800" b="1" i="0" u="none" strike="noStrike" cap="none">
                <a:solidFill>
                  <a:schemeClr val="dk1"/>
                </a:solidFill>
                <a:latin typeface="Libre Baskerville"/>
                <a:ea typeface="Libre Baskerville"/>
                <a:cs typeface="Libre Baskerville"/>
                <a:sym typeface="Libre Baskerville"/>
              </a:rPr>
              <a:t> Accommodation</a:t>
            </a:r>
            <a:r>
              <a:rPr lang="en-US" sz="1800" i="0" u="none" strike="noStrike" cap="none">
                <a:solidFill>
                  <a:schemeClr val="dk1"/>
                </a:solidFill>
                <a:latin typeface="Libre Baskerville"/>
                <a:ea typeface="Libre Baskerville"/>
                <a:cs typeface="Libre Baskerville"/>
                <a:sym typeface="Libre Baskerville"/>
              </a:rPr>
              <a:t> is any change in the work environment or in the way things are done that enables an individual with a disability to enjoy equal access and treatment.</a:t>
            </a:r>
          </a:p>
          <a:p>
            <a:pPr marL="177800" marR="0" lvl="0" indent="0" algn="l" rtl="0">
              <a:lnSpc>
                <a:spcPct val="100000"/>
              </a:lnSpc>
              <a:spcBef>
                <a:spcPts val="0"/>
              </a:spcBef>
              <a:spcAft>
                <a:spcPts val="0"/>
              </a:spcAft>
              <a:buClr>
                <a:schemeClr val="dk1"/>
              </a:buClr>
              <a:buSzPct val="25000"/>
              <a:buFont typeface="Noto Sans Symbols"/>
              <a:buNone/>
            </a:pPr>
            <a:endParaRPr sz="1800" i="0" u="none" strike="noStrike" cap="none">
              <a:solidFill>
                <a:schemeClr val="dk1"/>
              </a:solidFill>
              <a:latin typeface="Libre Baskerville"/>
              <a:ea typeface="Libre Baskerville"/>
              <a:cs typeface="Libre Baskerville"/>
              <a:sym typeface="Libre Baskerville"/>
            </a:endParaRPr>
          </a:p>
          <a:p>
            <a:pPr marL="177800" marR="0" lvl="0" indent="0" algn="l" rtl="0">
              <a:lnSpc>
                <a:spcPct val="100000"/>
              </a:lnSpc>
              <a:spcBef>
                <a:spcPts val="0"/>
              </a:spcBef>
              <a:spcAft>
                <a:spcPts val="0"/>
              </a:spcAft>
              <a:buClr>
                <a:schemeClr val="dk1"/>
              </a:buClr>
              <a:buSzPct val="25000"/>
              <a:buFont typeface="Noto Sans Symbols"/>
              <a:buNone/>
            </a:pPr>
            <a:endParaRPr sz="1800"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0"/>
              </a:spcBef>
              <a:spcAft>
                <a:spcPts val="0"/>
              </a:spcAft>
              <a:buClr>
                <a:schemeClr val="dk1"/>
              </a:buClr>
              <a:buSzPct val="100000"/>
              <a:buFont typeface="Noto Sans Symbols"/>
              <a:buChar char="❖"/>
            </a:pPr>
            <a:r>
              <a:rPr lang="en-US" sz="1800" b="1" i="0" u="none" strike="noStrike" cap="none">
                <a:solidFill>
                  <a:schemeClr val="dk1"/>
                </a:solidFill>
                <a:latin typeface="Libre Baskerville"/>
                <a:ea typeface="Libre Baskerville"/>
                <a:cs typeface="Libre Baskerville"/>
                <a:sym typeface="Libre Baskerville"/>
              </a:rPr>
              <a:t> Ableism</a:t>
            </a:r>
            <a:r>
              <a:rPr lang="en-US" sz="1800" i="0" u="none" strike="noStrike" cap="none">
                <a:solidFill>
                  <a:schemeClr val="dk1"/>
                </a:solidFill>
                <a:latin typeface="Libre Baskerville"/>
                <a:ea typeface="Libre Baskerville"/>
                <a:cs typeface="Libre Baskerville"/>
                <a:sym typeface="Libre Baskerville"/>
              </a:rPr>
              <a:t> is discrimination in favor of able-bodied people; the belief that that people who have disabilities are somehow less human, less valuable, and less capable than others.</a:t>
            </a:r>
          </a:p>
          <a:p>
            <a:pPr marL="342900" marR="0" lvl="0" indent="-165100" algn="l" rtl="0">
              <a:lnSpc>
                <a:spcPct val="100000"/>
              </a:lnSpc>
              <a:spcBef>
                <a:spcPts val="0"/>
              </a:spcBef>
              <a:spcAft>
                <a:spcPts val="0"/>
              </a:spcAft>
              <a:buClr>
                <a:schemeClr val="dk1"/>
              </a:buClr>
              <a:buSzPct val="122222"/>
              <a:buFont typeface="Noto Sans Symbols"/>
              <a:buNone/>
            </a:pPr>
            <a:endParaRPr sz="1800" i="0" u="none" strike="noStrike" cap="none">
              <a:solidFill>
                <a:schemeClr val="dk1"/>
              </a:solidFill>
              <a:latin typeface="Libre Baskerville"/>
              <a:ea typeface="Libre Baskerville"/>
              <a:cs typeface="Libre Baskerville"/>
              <a:sym typeface="Libre Baskerville"/>
            </a:endParaRPr>
          </a:p>
        </p:txBody>
      </p:sp>
      <p:sp>
        <p:nvSpPr>
          <p:cNvPr id="222" name="Shape 222"/>
          <p:cNvSpPr txBox="1"/>
          <p:nvPr/>
        </p:nvSpPr>
        <p:spPr>
          <a:xfrm>
            <a:off x="846575" y="152400"/>
            <a:ext cx="8907900" cy="83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Key Terms: Disability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57215" y="1348754"/>
            <a:ext cx="8229600" cy="2769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2400" b="1" i="0" u="none" strike="noStrike" cap="none" dirty="0">
                <a:solidFill>
                  <a:schemeClr val="dk1"/>
                </a:solidFill>
                <a:latin typeface="Libre Baskerville"/>
                <a:ea typeface="Libre Baskerville"/>
                <a:cs typeface="Libre Baskerville"/>
                <a:sym typeface="Libre Baskerville"/>
              </a:rPr>
              <a:t>Returning Citizen</a:t>
            </a:r>
            <a:r>
              <a:rPr lang="en-US" sz="2400" i="0" u="none" strike="noStrike" cap="none" dirty="0">
                <a:solidFill>
                  <a:schemeClr val="dk1"/>
                </a:solidFill>
                <a:latin typeface="Libre Baskerville"/>
                <a:ea typeface="Libre Baskerville"/>
                <a:cs typeface="Libre Baskerville"/>
                <a:sym typeface="Libre Baskerville"/>
              </a:rPr>
              <a:t> is a person who has been found guilty of a crime by a court, and has completed their sentence. </a:t>
            </a:r>
          </a:p>
          <a:p>
            <a:pPr marL="342900" marR="0" lvl="0" indent="-139700" algn="l" rtl="0">
              <a:lnSpc>
                <a:spcPct val="100000"/>
              </a:lnSpc>
              <a:spcBef>
                <a:spcPts val="640"/>
              </a:spcBef>
              <a:spcAft>
                <a:spcPts val="0"/>
              </a:spcAft>
              <a:buClr>
                <a:schemeClr val="dk1"/>
              </a:buClr>
              <a:buSzPct val="100000"/>
              <a:buFont typeface="Noto Sans Symbols"/>
              <a:buNone/>
            </a:pPr>
            <a:endParaRPr sz="2400"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00000"/>
              <a:buFont typeface="Noto Sans Symbols"/>
              <a:buChar char="❖"/>
            </a:pPr>
            <a:r>
              <a:rPr lang="en-US" sz="2400" b="1" i="0" u="none" strike="noStrike" cap="none" dirty="0">
                <a:solidFill>
                  <a:schemeClr val="dk1"/>
                </a:solidFill>
                <a:latin typeface="Libre Baskerville"/>
                <a:ea typeface="Libre Baskerville"/>
                <a:cs typeface="Libre Baskerville"/>
                <a:sym typeface="Libre Baskerville"/>
              </a:rPr>
              <a:t>Recidivism</a:t>
            </a:r>
            <a:r>
              <a:rPr lang="en-US" sz="2400" i="0" u="none" strike="noStrike" cap="none" dirty="0">
                <a:solidFill>
                  <a:schemeClr val="dk1"/>
                </a:solidFill>
                <a:latin typeface="Libre Baskerville"/>
                <a:ea typeface="Libre Baskerville"/>
                <a:cs typeface="Libre Baskerville"/>
                <a:sym typeface="Libre Baskerville"/>
              </a:rPr>
              <a:t> is the </a:t>
            </a:r>
            <a:r>
              <a:rPr lang="en-US" sz="2400" i="0" u="none" strike="noStrike" cap="none" dirty="0" err="1">
                <a:solidFill>
                  <a:schemeClr val="dk1"/>
                </a:solidFill>
                <a:latin typeface="Libre Baskerville"/>
                <a:ea typeface="Libre Baskerville"/>
                <a:cs typeface="Libre Baskerville"/>
                <a:sym typeface="Libre Baskerville"/>
              </a:rPr>
              <a:t>rearrest</a:t>
            </a:r>
            <a:r>
              <a:rPr lang="en-US" sz="2400" i="0" u="none" strike="noStrike" cap="none" dirty="0">
                <a:solidFill>
                  <a:schemeClr val="dk1"/>
                </a:solidFill>
                <a:latin typeface="Libre Baskerville"/>
                <a:ea typeface="Libre Baskerville"/>
                <a:cs typeface="Libre Baskerville"/>
                <a:sym typeface="Libre Baskerville"/>
              </a:rPr>
              <a:t>, </a:t>
            </a:r>
            <a:r>
              <a:rPr lang="en-US" sz="2400" i="0" u="none" strike="noStrike" cap="none" dirty="0" err="1">
                <a:solidFill>
                  <a:schemeClr val="dk1"/>
                </a:solidFill>
                <a:latin typeface="Libre Baskerville"/>
                <a:ea typeface="Libre Baskerville"/>
                <a:cs typeface="Libre Baskerville"/>
                <a:sym typeface="Libre Baskerville"/>
              </a:rPr>
              <a:t>reconvictio</a:t>
            </a:r>
            <a:r>
              <a:rPr lang="en-US" sz="2400" i="0" u="none" strike="noStrike" cap="none" dirty="0">
                <a:solidFill>
                  <a:schemeClr val="dk1"/>
                </a:solidFill>
                <a:latin typeface="Libre Baskerville"/>
                <a:ea typeface="Libre Baskerville"/>
                <a:cs typeface="Libre Baskerville"/>
                <a:sym typeface="Libre Baskerville"/>
              </a:rPr>
              <a:t>, or </a:t>
            </a:r>
            <a:r>
              <a:rPr lang="en-US" sz="2400" i="0" u="none" strike="noStrike" cap="none" dirty="0" err="1">
                <a:solidFill>
                  <a:schemeClr val="dk1"/>
                </a:solidFill>
                <a:latin typeface="Libre Baskerville"/>
                <a:ea typeface="Libre Baskerville"/>
                <a:cs typeface="Libre Baskerville"/>
                <a:sym typeface="Libre Baskerville"/>
              </a:rPr>
              <a:t>reincarceration</a:t>
            </a:r>
            <a:r>
              <a:rPr lang="en-US" sz="2400" i="0" u="none" strike="noStrike" cap="none" dirty="0">
                <a:solidFill>
                  <a:schemeClr val="dk1"/>
                </a:solidFill>
                <a:latin typeface="Libre Baskerville"/>
                <a:ea typeface="Libre Baskerville"/>
                <a:cs typeface="Libre Baskerville"/>
                <a:sym typeface="Libre Baskerville"/>
              </a:rPr>
              <a:t> of an ex-offender within a given time frame.</a:t>
            </a:r>
          </a:p>
          <a:p>
            <a:pPr marL="342900" marR="0" lvl="0" indent="-139700" algn="l" rtl="0">
              <a:lnSpc>
                <a:spcPct val="100000"/>
              </a:lnSpc>
              <a:spcBef>
                <a:spcPts val="640"/>
              </a:spcBef>
              <a:spcAft>
                <a:spcPts val="0"/>
              </a:spcAft>
              <a:buClr>
                <a:schemeClr val="dk1"/>
              </a:buClr>
              <a:buSzPct val="100000"/>
              <a:buFont typeface="Noto Sans Symbols"/>
              <a:buNone/>
            </a:pPr>
            <a:endParaRPr sz="2400"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00000"/>
              <a:buFont typeface="Noto Sans Symbols"/>
              <a:buChar char="❖"/>
            </a:pPr>
            <a:r>
              <a:rPr lang="en-US" sz="2400" b="1" i="0" u="none" strike="noStrike" cap="none" dirty="0">
                <a:solidFill>
                  <a:schemeClr val="dk1"/>
                </a:solidFill>
                <a:latin typeface="Libre Baskerville"/>
                <a:ea typeface="Libre Baskerville"/>
                <a:cs typeface="Libre Baskerville"/>
                <a:sym typeface="Libre Baskerville"/>
              </a:rPr>
              <a:t>Intersectionality</a:t>
            </a:r>
            <a:r>
              <a:rPr lang="en-US" sz="2400" i="0" u="none" strike="noStrike" cap="none" dirty="0">
                <a:solidFill>
                  <a:schemeClr val="dk1"/>
                </a:solidFill>
                <a:latin typeface="Libre Baskerville"/>
                <a:ea typeface="Libre Baskerville"/>
                <a:cs typeface="Libre Baskerville"/>
                <a:sym typeface="Libre Baskerville"/>
              </a:rPr>
              <a:t> refers to the interconnected nature of social categorizations such as race, class and gender as they apply to a given individual or group, regarded as creating overlapping and interdependent systems of discrimination or disadvantage.</a:t>
            </a:r>
          </a:p>
          <a:p>
            <a:pPr marL="342900" marR="0" lvl="0" indent="-139700" algn="l" rtl="0">
              <a:lnSpc>
                <a:spcPct val="100000"/>
              </a:lnSpc>
              <a:spcBef>
                <a:spcPts val="640"/>
              </a:spcBef>
              <a:spcAft>
                <a:spcPts val="0"/>
              </a:spcAft>
              <a:buClr>
                <a:schemeClr val="dk1"/>
              </a:buClr>
              <a:buSzPct val="100000"/>
              <a:buFont typeface="Noto Sans Symbols"/>
              <a:buNone/>
            </a:pPr>
            <a:endParaRPr sz="2400" i="0" u="none" strike="noStrike" cap="none" dirty="0">
              <a:solidFill>
                <a:schemeClr val="dk1"/>
              </a:solidFill>
              <a:latin typeface="Libre Baskerville"/>
              <a:ea typeface="Libre Baskerville"/>
              <a:cs typeface="Libre Baskerville"/>
              <a:sym typeface="Libre Baskerville"/>
            </a:endParaRPr>
          </a:p>
        </p:txBody>
      </p:sp>
      <p:sp>
        <p:nvSpPr>
          <p:cNvPr id="229" name="Shape 229"/>
          <p:cNvSpPr txBox="1"/>
          <p:nvPr/>
        </p:nvSpPr>
        <p:spPr>
          <a:xfrm>
            <a:off x="882475" y="92550"/>
            <a:ext cx="8608500" cy="978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Key Terms: Incarceration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457190" y="1421779"/>
            <a:ext cx="8229600" cy="276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2400" b="1" i="0" u="none" strike="noStrike" cap="none">
                <a:solidFill>
                  <a:schemeClr val="dk1"/>
                </a:solidFill>
                <a:latin typeface="Libre Baskerville"/>
                <a:ea typeface="Libre Baskerville"/>
                <a:cs typeface="Libre Baskerville"/>
                <a:sym typeface="Libre Baskerville"/>
              </a:rPr>
              <a:t>95 percent of people imprisoned in the states will eventually be released and return home.</a:t>
            </a:r>
          </a:p>
        </p:txBody>
      </p:sp>
      <p:sp>
        <p:nvSpPr>
          <p:cNvPr id="236" name="Shape 236"/>
          <p:cNvSpPr txBox="1">
            <a:spLocks noGrp="1"/>
          </p:cNvSpPr>
          <p:nvPr>
            <p:ph type="body" idx="4294967295"/>
          </p:nvPr>
        </p:nvSpPr>
        <p:spPr>
          <a:xfrm>
            <a:off x="5541270" y="4208775"/>
            <a:ext cx="3517800" cy="2579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2400" b="1" i="0" u="none" strike="noStrike" cap="none">
                <a:solidFill>
                  <a:schemeClr val="dk1"/>
                </a:solidFill>
                <a:latin typeface="Libre Baskerville"/>
                <a:ea typeface="Libre Baskerville"/>
                <a:cs typeface="Libre Baskerville"/>
                <a:sym typeface="Libre Baskerville"/>
              </a:rPr>
              <a:t>Within five years, three out of four </a:t>
            </a:r>
            <a:br>
              <a:rPr lang="en-US" sz="2400" b="1" i="0" u="none" strike="noStrike" cap="none">
                <a:solidFill>
                  <a:schemeClr val="dk1"/>
                </a:solidFill>
                <a:latin typeface="Libre Baskerville"/>
                <a:ea typeface="Libre Baskerville"/>
                <a:cs typeface="Libre Baskerville"/>
                <a:sym typeface="Libre Baskerville"/>
              </a:rPr>
            </a:br>
            <a:r>
              <a:rPr lang="en-US" sz="2400" b="1" i="0" u="none" strike="noStrike" cap="none">
                <a:solidFill>
                  <a:schemeClr val="dk1"/>
                </a:solidFill>
                <a:latin typeface="Libre Baskerville"/>
                <a:ea typeface="Libre Baskerville"/>
                <a:cs typeface="Libre Baskerville"/>
                <a:sym typeface="Libre Baskerville"/>
              </a:rPr>
              <a:t>ex-offenders will be re-arrested and reenter the criminal justice system.</a:t>
            </a:r>
          </a:p>
        </p:txBody>
      </p:sp>
      <p:sp>
        <p:nvSpPr>
          <p:cNvPr id="237" name="Shape 237"/>
          <p:cNvSpPr txBox="1">
            <a:spLocks noGrp="1"/>
          </p:cNvSpPr>
          <p:nvPr>
            <p:ph type="body" idx="1"/>
          </p:nvPr>
        </p:nvSpPr>
        <p:spPr>
          <a:xfrm>
            <a:off x="304800" y="3889350"/>
            <a:ext cx="3471000" cy="22066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sz="2400" b="1" i="0" u="none" strike="noStrike" cap="none">
                <a:solidFill>
                  <a:schemeClr val="dk1"/>
                </a:solidFill>
                <a:latin typeface="Libre Baskerville"/>
                <a:ea typeface="Libre Baskerville"/>
                <a:cs typeface="Libre Baskerville"/>
                <a:sym typeface="Libre Baskerville"/>
              </a:rPr>
              <a:t>32 percent of federal prisoners and 40 percent of people in jail self-report that they have at least one disability.  </a:t>
            </a:r>
          </a:p>
        </p:txBody>
      </p:sp>
      <p:grpSp>
        <p:nvGrpSpPr>
          <p:cNvPr id="238" name="Shape 238" descr="Triangle with arrows along each edge indicating the three key facts form a cyclical relationship. The in" title="Triangle relationship"/>
          <p:cNvGrpSpPr/>
          <p:nvPr/>
        </p:nvGrpSpPr>
        <p:grpSpPr>
          <a:xfrm>
            <a:off x="2837350" y="2387480"/>
            <a:ext cx="3257378" cy="2058291"/>
            <a:chOff x="2895600" y="2705105"/>
            <a:chExt cx="3257378" cy="2058291"/>
          </a:xfrm>
        </p:grpSpPr>
        <p:sp>
          <p:nvSpPr>
            <p:cNvPr id="239" name="Shape 239" descr="Red traingle surrounded by arrows" title="Triangle"/>
            <p:cNvSpPr/>
            <p:nvPr/>
          </p:nvSpPr>
          <p:spPr>
            <a:xfrm>
              <a:off x="3581394" y="2705105"/>
              <a:ext cx="1981200" cy="1447799"/>
            </a:xfrm>
            <a:prstGeom prst="triangle">
              <a:avLst>
                <a:gd name="adj" fmla="val 50000"/>
              </a:avLst>
            </a:prstGeom>
            <a:solidFill>
              <a:srgbClr val="FF0000"/>
            </a:solidFill>
            <a:ln w="25400" cap="flat" cmpd="sng">
              <a:solidFill>
                <a:schemeClr val="dk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0000"/>
                </a:solidFill>
                <a:latin typeface="Arial"/>
                <a:ea typeface="Arial"/>
                <a:cs typeface="Arial"/>
                <a:sym typeface="Arial"/>
              </a:endParaRPr>
            </a:p>
          </p:txBody>
        </p:sp>
        <p:sp>
          <p:nvSpPr>
            <p:cNvPr id="240" name="Shape 240"/>
            <p:cNvSpPr/>
            <p:nvPr/>
          </p:nvSpPr>
          <p:spPr>
            <a:xfrm rot="-3147899">
              <a:off x="2735547" y="3243729"/>
              <a:ext cx="1463003" cy="317244"/>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1" name="Shape 241"/>
            <p:cNvSpPr/>
            <p:nvPr/>
          </p:nvSpPr>
          <p:spPr>
            <a:xfrm rot="3280498">
              <a:off x="4869094" y="3270382"/>
              <a:ext cx="1463003" cy="317244"/>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2" name="Shape 242"/>
            <p:cNvSpPr/>
            <p:nvPr/>
          </p:nvSpPr>
          <p:spPr>
            <a:xfrm rot="10800000">
              <a:off x="3840492" y="4446152"/>
              <a:ext cx="1463003" cy="317244"/>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
        <p:nvSpPr>
          <p:cNvPr id="243" name="Shape 243"/>
          <p:cNvSpPr txBox="1"/>
          <p:nvPr/>
        </p:nvSpPr>
        <p:spPr>
          <a:xfrm>
            <a:off x="990600" y="76200"/>
            <a:ext cx="8931900" cy="87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Disability &amp; Criminal Justice Reform:</a:t>
            </a:r>
            <a:br>
              <a:rPr lang="en-US" sz="2400">
                <a:solidFill>
                  <a:schemeClr val="lt1"/>
                </a:solidFill>
                <a:latin typeface="Libre Baskerville"/>
                <a:ea typeface="Libre Baskerville"/>
                <a:cs typeface="Libre Baskerville"/>
                <a:sym typeface="Libre Baskerville"/>
              </a:rPr>
            </a:br>
            <a:r>
              <a:rPr lang="en-US" sz="2400">
                <a:solidFill>
                  <a:schemeClr val="lt1"/>
                </a:solidFill>
                <a:latin typeface="Libre Baskerville"/>
                <a:ea typeface="Libre Baskerville"/>
                <a:cs typeface="Libre Baskerville"/>
                <a:sym typeface="Libre Baskerville"/>
              </a:rPr>
              <a:t>Keys to Success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6200" y="1295400"/>
            <a:ext cx="8991600" cy="4678363"/>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 </a:t>
            </a:r>
            <a:r>
              <a:rPr lang="en-US" sz="2400" i="0" u="none" strike="noStrike" cap="none" dirty="0">
                <a:solidFill>
                  <a:schemeClr val="dk1"/>
                </a:solidFill>
                <a:latin typeface="Libre Baskerville"/>
                <a:ea typeface="Libre Baskerville"/>
                <a:cs typeface="Libre Baskerville"/>
                <a:sym typeface="Libre Baskerville"/>
              </a:rPr>
              <a:t>The U.S. is home to five percent of the world’s population, but 25 percent of the world’s prison population. 2.2 million people are currently in our nation’s prisons or jails – a 500 percent increase during the past 30 years.</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dirty="0">
                <a:solidFill>
                  <a:schemeClr val="dk1"/>
                </a:solidFill>
                <a:latin typeface="Libre Baskerville"/>
                <a:ea typeface="Libre Baskerville"/>
                <a:cs typeface="Libre Baskerville"/>
                <a:sym typeface="Libre Baskerville"/>
              </a:rPr>
              <a:t> The federal prison population increased from approximately 25,000 to 219,000 individuals over the last two decades:</a:t>
            </a:r>
          </a:p>
          <a:p>
            <a:pPr marL="742950" marR="0" lvl="1" indent="-107950" algn="l" rtl="0">
              <a:lnSpc>
                <a:spcPct val="100000"/>
              </a:lnSpc>
              <a:spcBef>
                <a:spcPts val="560"/>
              </a:spcBef>
              <a:spcAft>
                <a:spcPts val="0"/>
              </a:spcAft>
              <a:buClr>
                <a:schemeClr val="dk1"/>
              </a:buClr>
              <a:buSzPct val="100000"/>
              <a:buFont typeface="Libre Baskerville"/>
              <a:buChar char="▪"/>
            </a:pPr>
            <a:r>
              <a:rPr lang="en-US" sz="2000" i="0" u="none" strike="noStrike" cap="none" dirty="0">
                <a:solidFill>
                  <a:schemeClr val="dk1"/>
                </a:solidFill>
                <a:latin typeface="Libre Baskerville"/>
                <a:ea typeface="Libre Baskerville"/>
                <a:cs typeface="Libre Baskerville"/>
                <a:sym typeface="Libre Baskerville"/>
              </a:rPr>
              <a:t> 790 percent increase </a:t>
            </a:r>
          </a:p>
          <a:p>
            <a:pPr marL="742950" marR="0" lvl="1" indent="-107950" algn="l" rtl="0">
              <a:lnSpc>
                <a:spcPct val="100000"/>
              </a:lnSpc>
              <a:spcBef>
                <a:spcPts val="560"/>
              </a:spcBef>
              <a:spcAft>
                <a:spcPts val="0"/>
              </a:spcAft>
              <a:buClr>
                <a:schemeClr val="dk1"/>
              </a:buClr>
              <a:buSzPct val="100000"/>
              <a:buFont typeface="Libre Baskerville"/>
              <a:buChar char="▪"/>
            </a:pPr>
            <a:r>
              <a:rPr lang="en-US" sz="2000" i="0" u="none" strike="noStrike" cap="none" dirty="0">
                <a:solidFill>
                  <a:schemeClr val="dk1"/>
                </a:solidFill>
                <a:latin typeface="Libre Baskerville"/>
                <a:ea typeface="Libre Baskerville"/>
                <a:cs typeface="Libre Baskerville"/>
                <a:sym typeface="Libre Baskerville"/>
              </a:rPr>
              <a:t> 60 percent of those currently incarcerated in federal prisons are non-violent offenders </a:t>
            </a:r>
          </a:p>
          <a:p>
            <a:pPr marL="742950" marR="0" lvl="1" indent="-107950" algn="l" rtl="0">
              <a:lnSpc>
                <a:spcPct val="100000"/>
              </a:lnSpc>
              <a:spcBef>
                <a:spcPts val="560"/>
              </a:spcBef>
              <a:spcAft>
                <a:spcPts val="0"/>
              </a:spcAft>
              <a:buClr>
                <a:schemeClr val="dk1"/>
              </a:buClr>
              <a:buSzPct val="100000"/>
              <a:buFont typeface="Libre Baskerville"/>
              <a:buChar char="▪"/>
            </a:pPr>
            <a:r>
              <a:rPr lang="en-US" sz="2000" i="0" u="none" strike="noStrike" cap="none" dirty="0">
                <a:solidFill>
                  <a:schemeClr val="dk1"/>
                </a:solidFill>
                <a:latin typeface="Libre Baskerville"/>
                <a:ea typeface="Libre Baskerville"/>
                <a:cs typeface="Libre Baskerville"/>
                <a:sym typeface="Libre Baskerville"/>
              </a:rPr>
              <a:t> Prisons cost taxpayers $80 billion a year</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dirty="0">
                <a:solidFill>
                  <a:schemeClr val="dk1"/>
                </a:solidFill>
                <a:latin typeface="Libre Baskerville"/>
                <a:ea typeface="Libre Baskerville"/>
                <a:cs typeface="Libre Baskerville"/>
                <a:sym typeface="Libre Baskerville"/>
              </a:rPr>
              <a:t> More than 60 percent of the people in prison are now racial and ethnic minorities. </a:t>
            </a:r>
          </a:p>
        </p:txBody>
      </p:sp>
      <p:sp>
        <p:nvSpPr>
          <p:cNvPr id="87" name="Shape 87"/>
          <p:cNvSpPr txBox="1"/>
          <p:nvPr/>
        </p:nvSpPr>
        <p:spPr>
          <a:xfrm>
            <a:off x="1624125" y="152400"/>
            <a:ext cx="7370700" cy="10224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Calibri"/>
                <a:ea typeface="Calibri"/>
                <a:cs typeface="Calibri"/>
                <a:sym typeface="Calibri"/>
              </a:rPr>
              <a:t>Why Criminal Justice Reform?</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1073975" y="92575"/>
            <a:ext cx="9039600" cy="942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Key Fact: Sexual Abuse of Children</a:t>
            </a:r>
          </a:p>
        </p:txBody>
      </p:sp>
      <p:pic>
        <p:nvPicPr>
          <p:cNvPr id="251" name="Shape 251"/>
          <p:cNvPicPr preferRelativeResize="0"/>
          <p:nvPr/>
        </p:nvPicPr>
        <p:blipFill>
          <a:blip r:embed="rId3">
            <a:alphaModFix/>
          </a:blip>
          <a:stretch>
            <a:fillRect/>
          </a:stretch>
        </p:blipFill>
        <p:spPr>
          <a:xfrm>
            <a:off x="-38525" y="1129125"/>
            <a:ext cx="9182525" cy="58234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1230750" y="128450"/>
            <a:ext cx="8776200" cy="76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Key Fact: Abuse leads to crime &amp;…</a:t>
            </a:r>
          </a:p>
        </p:txBody>
      </p:sp>
      <p:pic>
        <p:nvPicPr>
          <p:cNvPr id="259" name="Shape 259"/>
          <p:cNvPicPr preferRelativeResize="0"/>
          <p:nvPr/>
        </p:nvPicPr>
        <p:blipFill>
          <a:blip r:embed="rId3">
            <a:alphaModFix/>
          </a:blip>
          <a:stretch>
            <a:fillRect/>
          </a:stretch>
        </p:blipFill>
        <p:spPr>
          <a:xfrm>
            <a:off x="0" y="1076775"/>
            <a:ext cx="9144001" cy="583547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152400" y="152400"/>
            <a:ext cx="8812200" cy="942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400">
                <a:solidFill>
                  <a:schemeClr val="lt1"/>
                </a:solidFill>
                <a:latin typeface="Libre Baskerville"/>
                <a:ea typeface="Libre Baskerville"/>
                <a:cs typeface="Libre Baskerville"/>
                <a:sym typeface="Libre Baskerville"/>
              </a:rPr>
              <a:t>Victimization</a:t>
            </a:r>
          </a:p>
        </p:txBody>
      </p:sp>
      <p:pic>
        <p:nvPicPr>
          <p:cNvPr id="267" name="Shape 267"/>
          <p:cNvPicPr preferRelativeResize="0"/>
          <p:nvPr/>
        </p:nvPicPr>
        <p:blipFill>
          <a:blip r:embed="rId3">
            <a:alphaModFix/>
          </a:blip>
          <a:stretch>
            <a:fillRect/>
          </a:stretch>
        </p:blipFill>
        <p:spPr>
          <a:xfrm>
            <a:off x="-13500" y="1094400"/>
            <a:ext cx="9144001" cy="52835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014150" y="128475"/>
            <a:ext cx="9144000" cy="84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Disability and Police Shootings</a:t>
            </a:r>
          </a:p>
        </p:txBody>
      </p:sp>
      <p:pic>
        <p:nvPicPr>
          <p:cNvPr id="275" name="Shape 275"/>
          <p:cNvPicPr preferRelativeResize="0"/>
          <p:nvPr/>
        </p:nvPicPr>
        <p:blipFill>
          <a:blip r:embed="rId3">
            <a:alphaModFix/>
          </a:blip>
          <a:stretch>
            <a:fillRect/>
          </a:stretch>
        </p:blipFill>
        <p:spPr>
          <a:xfrm>
            <a:off x="28325" y="1187000"/>
            <a:ext cx="9144001" cy="51909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942325" y="164375"/>
            <a:ext cx="8800200" cy="894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HS Attainment and Prison</a:t>
            </a:r>
          </a:p>
        </p:txBody>
      </p:sp>
      <p:pic>
        <p:nvPicPr>
          <p:cNvPr id="283" name="Shape 283"/>
          <p:cNvPicPr preferRelativeResize="0"/>
          <p:nvPr/>
        </p:nvPicPr>
        <p:blipFill>
          <a:blip r:embed="rId3">
            <a:alphaModFix/>
          </a:blip>
          <a:stretch>
            <a:fillRect/>
          </a:stretch>
        </p:blipFill>
        <p:spPr>
          <a:xfrm>
            <a:off x="0" y="1197600"/>
            <a:ext cx="9144001" cy="529457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Libre Baskerville"/>
              <a:buChar char="❖"/>
            </a:pPr>
            <a:r>
              <a:rPr lang="en-US" sz="3200" i="0" u="none" strike="noStrike" cap="none">
                <a:solidFill>
                  <a:schemeClr val="dk1"/>
                </a:solidFill>
                <a:latin typeface="Libre Baskerville"/>
                <a:ea typeface="Libre Baskerville"/>
                <a:cs typeface="Libre Baskerville"/>
                <a:sym typeface="Libre Baskerville"/>
              </a:rPr>
              <a:t> 68 percent of state prison inmates did not receive a high school diploma.</a:t>
            </a:r>
          </a:p>
          <a:p>
            <a:pPr marL="342900" marR="0" lvl="0" indent="-139700" algn="l" rtl="0">
              <a:lnSpc>
                <a:spcPct val="100000"/>
              </a:lnSpc>
              <a:spcBef>
                <a:spcPts val="640"/>
              </a:spcBef>
              <a:spcAft>
                <a:spcPts val="0"/>
              </a:spcAft>
              <a:buClr>
                <a:schemeClr val="dk1"/>
              </a:buClr>
              <a:buSzPct val="100000"/>
              <a:buFont typeface="Libre Baskerville"/>
              <a:buChar char="❖"/>
            </a:pPr>
            <a:r>
              <a:rPr lang="en-US" sz="3200" i="0" u="none" strike="noStrike" cap="none">
                <a:solidFill>
                  <a:schemeClr val="dk1"/>
                </a:solidFill>
                <a:latin typeface="Libre Baskerville"/>
                <a:ea typeface="Libre Baskerville"/>
                <a:cs typeface="Libre Baskerville"/>
                <a:sym typeface="Libre Baskerville"/>
              </a:rPr>
              <a:t> The groups of prison inmates who had not completed a high school diploma or GED included:  </a:t>
            </a:r>
          </a:p>
          <a:p>
            <a:pPr marL="742950" marR="0" lvl="1" indent="-107950" algn="l" rtl="0">
              <a:lnSpc>
                <a:spcPct val="100000"/>
              </a:lnSpc>
              <a:spcBef>
                <a:spcPts val="560"/>
              </a:spcBef>
              <a:spcAft>
                <a:spcPts val="0"/>
              </a:spcAft>
              <a:buClr>
                <a:schemeClr val="dk1"/>
              </a:buClr>
              <a:buSzPct val="100000"/>
              <a:buFont typeface="Libre Baskerville"/>
              <a:buChar char="❖"/>
            </a:pPr>
            <a:r>
              <a:rPr lang="en-US" sz="2800" i="0" u="none" strike="noStrike" cap="none">
                <a:solidFill>
                  <a:schemeClr val="dk1"/>
                </a:solidFill>
                <a:latin typeface="Libre Baskerville"/>
                <a:ea typeface="Libre Baskerville"/>
                <a:cs typeface="Libre Baskerville"/>
                <a:sym typeface="Libre Baskerville"/>
              </a:rPr>
              <a:t> 59% with a speech disability</a:t>
            </a:r>
          </a:p>
          <a:p>
            <a:pPr marL="742950" marR="0" lvl="1" indent="-107950" algn="l" rtl="0">
              <a:lnSpc>
                <a:spcPct val="100000"/>
              </a:lnSpc>
              <a:spcBef>
                <a:spcPts val="560"/>
              </a:spcBef>
              <a:spcAft>
                <a:spcPts val="0"/>
              </a:spcAft>
              <a:buClr>
                <a:schemeClr val="dk1"/>
              </a:buClr>
              <a:buSzPct val="100000"/>
              <a:buFont typeface="Libre Baskerville"/>
              <a:buChar char="❖"/>
            </a:pPr>
            <a:r>
              <a:rPr lang="en-US" sz="2800" i="0" u="none" strike="noStrike" cap="none">
                <a:solidFill>
                  <a:schemeClr val="dk1"/>
                </a:solidFill>
                <a:latin typeface="Libre Baskerville"/>
                <a:ea typeface="Libre Baskerville"/>
                <a:cs typeface="Libre Baskerville"/>
                <a:sym typeface="Libre Baskerville"/>
              </a:rPr>
              <a:t> 66% with a learning disability</a:t>
            </a:r>
          </a:p>
          <a:p>
            <a:pPr marL="742950" marR="0" lvl="1" indent="-107950" algn="l" rtl="0">
              <a:lnSpc>
                <a:spcPct val="100000"/>
              </a:lnSpc>
              <a:spcBef>
                <a:spcPts val="560"/>
              </a:spcBef>
              <a:spcAft>
                <a:spcPts val="0"/>
              </a:spcAft>
              <a:buClr>
                <a:schemeClr val="dk1"/>
              </a:buClr>
              <a:buSzPct val="100000"/>
              <a:buFont typeface="Libre Baskerville"/>
              <a:buChar char="❖"/>
            </a:pPr>
            <a:r>
              <a:rPr lang="en-US" sz="2800" i="0" u="none" strike="noStrike" cap="none">
                <a:solidFill>
                  <a:schemeClr val="dk1"/>
                </a:solidFill>
                <a:latin typeface="Libre Baskerville"/>
                <a:ea typeface="Libre Baskerville"/>
                <a:cs typeface="Libre Baskerville"/>
                <a:sym typeface="Libre Baskerville"/>
              </a:rPr>
              <a:t> 37% without a reported disability</a:t>
            </a:r>
          </a:p>
        </p:txBody>
      </p:sp>
      <p:sp>
        <p:nvSpPr>
          <p:cNvPr id="291" name="Shape 291"/>
          <p:cNvSpPr txBox="1"/>
          <p:nvPr/>
        </p:nvSpPr>
        <p:spPr>
          <a:xfrm>
            <a:off x="1014150" y="116500"/>
            <a:ext cx="8740200" cy="929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Who Hasn’t Completed HS in Prison?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457190" y="1285729"/>
            <a:ext cx="8229600" cy="2769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Public high school four-year adjusted cohort graduation rate (ACGR), by race/ethnicity and selected demographics for the United States, the 50 states, the District of Columbia, and other jurisdictions, school year 2011–12</a:t>
            </a:r>
            <a:br>
              <a:rPr lang="en-US" sz="1800" i="0" u="none" strike="noStrike" cap="none">
                <a:solidFill>
                  <a:schemeClr val="dk1"/>
                </a:solidFill>
                <a:latin typeface="Libre Baskerville"/>
                <a:ea typeface="Libre Baskerville"/>
                <a:cs typeface="Libre Baskerville"/>
                <a:sym typeface="Libre Baskerville"/>
              </a:rPr>
            </a:br>
            <a:r>
              <a:rPr lang="en-US" sz="1800" i="0" u="none" strike="noStrike" cap="none">
                <a:solidFill>
                  <a:schemeClr val="dk1"/>
                </a:solidFill>
                <a:latin typeface="Libre Baskerville"/>
                <a:ea typeface="Libre Baskerville"/>
                <a:cs typeface="Libre Baskerville"/>
                <a:sym typeface="Libre Baskerville"/>
              </a:rPr>
              <a:t>Source: </a:t>
            </a:r>
            <a:r>
              <a:rPr lang="en-US" sz="1800" i="0" u="sng" strike="noStrike" cap="none">
                <a:solidFill>
                  <a:schemeClr val="hlink"/>
                </a:solidFill>
                <a:latin typeface="Libre Baskerville"/>
                <a:ea typeface="Libre Baskerville"/>
                <a:cs typeface="Libre Baskerville"/>
                <a:sym typeface="Libre Baskerville"/>
                <a:hlinkClick r:id="rId3"/>
              </a:rPr>
              <a:t>National Center for Education Statistics</a:t>
            </a:r>
          </a:p>
        </p:txBody>
      </p:sp>
      <p:pic>
        <p:nvPicPr>
          <p:cNvPr id="299" name="Shape 299" descr="Chart showing percent of students who graduate high school  Total U.S.: 80% Hispanic: 73% Black: 69% White: 86% People with a Disability: 61%" title="Only 61% people with disabilities graduate high school"/>
          <p:cNvPicPr preferRelativeResize="0"/>
          <p:nvPr/>
        </p:nvPicPr>
        <p:blipFill rotWithShape="1">
          <a:blip r:embed="rId4">
            <a:alphaModFix/>
          </a:blip>
          <a:srcRect/>
          <a:stretch/>
        </p:blipFill>
        <p:spPr>
          <a:xfrm>
            <a:off x="990600" y="2895600"/>
            <a:ext cx="6781800" cy="4064100"/>
          </a:xfrm>
          <a:prstGeom prst="rect">
            <a:avLst/>
          </a:prstGeom>
          <a:noFill/>
          <a:ln>
            <a:noFill/>
          </a:ln>
        </p:spPr>
      </p:pic>
      <p:sp>
        <p:nvSpPr>
          <p:cNvPr id="300" name="Shape 300"/>
          <p:cNvSpPr txBox="1"/>
          <p:nvPr/>
        </p:nvSpPr>
        <p:spPr>
          <a:xfrm>
            <a:off x="882475" y="116500"/>
            <a:ext cx="8991600" cy="894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High School Graduation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882475" y="152400"/>
            <a:ext cx="8895900" cy="83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Key Fact: Jobs Without Literacy??</a:t>
            </a:r>
          </a:p>
        </p:txBody>
      </p:sp>
      <p:pic>
        <p:nvPicPr>
          <p:cNvPr id="308" name="Shape 308"/>
          <p:cNvPicPr preferRelativeResize="0"/>
          <p:nvPr/>
        </p:nvPicPr>
        <p:blipFill>
          <a:blip r:embed="rId3">
            <a:alphaModFix/>
          </a:blip>
          <a:stretch>
            <a:fillRect/>
          </a:stretch>
        </p:blipFill>
        <p:spPr>
          <a:xfrm>
            <a:off x="16375" y="1202850"/>
            <a:ext cx="9144001" cy="52849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457215" y="1272554"/>
            <a:ext cx="8229600" cy="276900"/>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Youth with Disabilities are suspended at much higher rates than the average.</a:t>
            </a:r>
          </a:p>
        </p:txBody>
      </p:sp>
      <p:sp>
        <p:nvSpPr>
          <p:cNvPr id="316" name="Shape 316"/>
          <p:cNvSpPr txBox="1">
            <a:spLocks noGrp="1"/>
          </p:cNvSpPr>
          <p:nvPr>
            <p:ph type="body" idx="4294967295"/>
          </p:nvPr>
        </p:nvSpPr>
        <p:spPr>
          <a:xfrm>
            <a:off x="0" y="5791200"/>
            <a:ext cx="4038599" cy="457200"/>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400" b="0" i="0" u="none" strike="noStrike" cap="none">
                <a:solidFill>
                  <a:schemeClr val="dk1"/>
                </a:solidFill>
                <a:latin typeface="Calibri"/>
                <a:ea typeface="Calibri"/>
                <a:cs typeface="Calibri"/>
                <a:sym typeface="Calibri"/>
              </a:rPr>
              <a:t>Source: </a:t>
            </a:r>
            <a:r>
              <a:rPr lang="en-US" sz="1400" b="0" i="0" u="sng" strike="noStrike" cap="none">
                <a:solidFill>
                  <a:schemeClr val="hlink"/>
                </a:solidFill>
                <a:latin typeface="Calibri"/>
                <a:ea typeface="Calibri"/>
                <a:cs typeface="Calibri"/>
                <a:sym typeface="Calibri"/>
                <a:hlinkClick r:id="rId3"/>
              </a:rPr>
              <a:t>The Civil Rights Project</a:t>
            </a:r>
          </a:p>
          <a:p>
            <a:pPr marL="342900" marR="0" lvl="0" indent="-165100" algn="l" rtl="0">
              <a:lnSpc>
                <a:spcPct val="100000"/>
              </a:lnSpc>
              <a:spcBef>
                <a:spcPts val="560"/>
              </a:spcBef>
              <a:spcAft>
                <a:spcPts val="0"/>
              </a:spcAft>
              <a:buClr>
                <a:schemeClr val="dk1"/>
              </a:buClr>
              <a:buSzPct val="100000"/>
              <a:buFont typeface="Noto Sans Symbols"/>
              <a:buNone/>
            </a:pPr>
            <a:endParaRPr sz="2800" b="0" i="0" u="none" strike="noStrike" cap="none">
              <a:solidFill>
                <a:schemeClr val="dk1"/>
              </a:solidFill>
              <a:latin typeface="Calibri"/>
              <a:ea typeface="Calibri"/>
              <a:cs typeface="Calibri"/>
              <a:sym typeface="Calibri"/>
            </a:endParaRPr>
          </a:p>
        </p:txBody>
      </p:sp>
      <p:pic>
        <p:nvPicPr>
          <p:cNvPr id="317" name="Shape 317" descr="People with dsiabilities: 18.1% in secondary and 5.4% in primary education" title="Youth with Disabilities are suspended at much higher rates than the average. "/>
          <p:cNvPicPr preferRelativeResize="0"/>
          <p:nvPr/>
        </p:nvPicPr>
        <p:blipFill rotWithShape="1">
          <a:blip r:embed="rId4">
            <a:alphaModFix/>
          </a:blip>
          <a:srcRect/>
          <a:stretch/>
        </p:blipFill>
        <p:spPr>
          <a:xfrm>
            <a:off x="-152400" y="2057400"/>
            <a:ext cx="9067800" cy="3810000"/>
          </a:xfrm>
          <a:prstGeom prst="rect">
            <a:avLst/>
          </a:prstGeom>
          <a:noFill/>
          <a:ln>
            <a:noFill/>
          </a:ln>
        </p:spPr>
      </p:pic>
      <p:sp>
        <p:nvSpPr>
          <p:cNvPr id="318" name="Shape 318"/>
          <p:cNvSpPr txBox="1"/>
          <p:nvPr/>
        </p:nvSpPr>
        <p:spPr>
          <a:xfrm>
            <a:off x="1140625" y="107725"/>
            <a:ext cx="89916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School Suspensions Lead to Dropping Out</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descr="A graphic with the quote &quot;Boys of color are diagnosed with conduct and behavioral disorders while white kids get diagnosed with autism&quot; by Eric Jacobson, the Executive Director of the Georgia Developmental Disabilities Council.  " title="&quot;Boys of color are diagnosed with conduct and behavioral disorders while white kids get diagnosed with autism&quot;"/>
          <p:cNvPicPr preferRelativeResize="0"/>
          <p:nvPr/>
        </p:nvPicPr>
        <p:blipFill rotWithShape="1">
          <a:blip r:embed="rId3">
            <a:alphaModFix/>
          </a:blip>
          <a:srcRect/>
          <a:stretch/>
        </p:blipFill>
        <p:spPr>
          <a:xfrm>
            <a:off x="0" y="1162050"/>
            <a:ext cx="9144000" cy="5120997"/>
          </a:xfrm>
          <a:prstGeom prst="rect">
            <a:avLst/>
          </a:prstGeom>
          <a:noFill/>
          <a:ln>
            <a:noFill/>
          </a:ln>
        </p:spPr>
      </p:pic>
      <p:sp>
        <p:nvSpPr>
          <p:cNvPr id="326" name="Shape 326"/>
          <p:cNvSpPr txBox="1"/>
          <p:nvPr/>
        </p:nvSpPr>
        <p:spPr>
          <a:xfrm>
            <a:off x="956700" y="92550"/>
            <a:ext cx="8991600" cy="83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Race/Disability Intersection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0" y="1311750"/>
            <a:ext cx="8991600" cy="46785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At the local level, jails process nearly 12 million people per year, and have a disproportionate impact on communities of color. Nationally, African Americans are jailed at almost four times the rate of white Americans.</a:t>
            </a:r>
          </a:p>
          <a:p>
            <a:pPr marR="0" lvl="0" algn="l" rtl="0">
              <a:lnSpc>
                <a:spcPct val="100000"/>
              </a:lnSpc>
              <a:spcBef>
                <a:spcPts val="0"/>
              </a:spcBef>
              <a:spcAft>
                <a:spcPts val="0"/>
              </a:spcAft>
              <a:buNone/>
            </a:pPr>
            <a:endParaRPr>
              <a:solidFill>
                <a:schemeClr val="dk1"/>
              </a:solidFill>
              <a:latin typeface="Libre Baskerville"/>
              <a:ea typeface="Libre Baskerville"/>
              <a:cs typeface="Libre Baskerville"/>
              <a:sym typeface="Libre Baskerville"/>
            </a:endParaRPr>
          </a:p>
          <a:p>
            <a:pPr marL="342900" marR="0" lvl="0" indent="-101600" algn="l" rtl="0">
              <a:lnSpc>
                <a:spcPct val="100000"/>
              </a:lnSpc>
              <a:spcBef>
                <a:spcPts val="640"/>
              </a:spcBef>
              <a:spcAft>
                <a:spcPts val="0"/>
              </a:spcAft>
              <a:buClr>
                <a:schemeClr val="dk1"/>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Between 70 million and 100 million — or 1-in-3 of all American adults — now have a criminal record, which carries lifelong barriers that can block successful re-entry and participation in society because of restrictions on employment, housing and voting. Over-incarceration contributes to a cycle of poverty that traps individuals, families and entire communities for generations.</a:t>
            </a:r>
          </a:p>
          <a:p>
            <a:pPr marR="0" lvl="0" algn="l" rtl="0">
              <a:lnSpc>
                <a:spcPct val="100000"/>
              </a:lnSpc>
              <a:spcBef>
                <a:spcPts val="640"/>
              </a:spcBef>
              <a:spcAft>
                <a:spcPts val="0"/>
              </a:spcAft>
              <a:buNone/>
            </a:pPr>
            <a:endParaRPr>
              <a:solidFill>
                <a:schemeClr val="dk1"/>
              </a:solidFill>
              <a:latin typeface="Libre Baskerville"/>
              <a:ea typeface="Libre Baskerville"/>
              <a:cs typeface="Libre Baskerville"/>
              <a:sym typeface="Libre Baskerville"/>
            </a:endParaRPr>
          </a:p>
          <a:p>
            <a:pPr marL="342900" marR="0" lvl="0" indent="-101600" algn="l" rtl="0">
              <a:lnSpc>
                <a:spcPct val="100000"/>
              </a:lnSpc>
              <a:spcBef>
                <a:spcPts val="640"/>
              </a:spcBef>
              <a:spcAft>
                <a:spcPts val="0"/>
              </a:spcAft>
              <a:buClr>
                <a:schemeClr val="dk1"/>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Approximately 10 million children have experienced parental incarceration at some point in their lives.</a:t>
            </a:r>
          </a:p>
        </p:txBody>
      </p:sp>
      <p:sp>
        <p:nvSpPr>
          <p:cNvPr id="95" name="Shape 95"/>
          <p:cNvSpPr txBox="1"/>
          <p:nvPr/>
        </p:nvSpPr>
        <p:spPr>
          <a:xfrm>
            <a:off x="1859700" y="0"/>
            <a:ext cx="7360500" cy="11541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800">
                <a:solidFill>
                  <a:schemeClr val="lt1"/>
                </a:solidFill>
                <a:latin typeface="Libre Baskerville"/>
                <a:ea typeface="Libre Baskerville"/>
                <a:cs typeface="Libre Baskerville"/>
                <a:sym typeface="Libre Baskerville"/>
              </a:rPr>
              <a:t>Why Criminal Justice Reform?(cont.)</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457190" y="1333567"/>
            <a:ext cx="8229600" cy="2769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Minority youth with disabilities are suspended at the highest rates of all.</a:t>
            </a:r>
          </a:p>
        </p:txBody>
      </p:sp>
      <p:sp>
        <p:nvSpPr>
          <p:cNvPr id="334" name="Shape 334"/>
          <p:cNvSpPr txBox="1">
            <a:spLocks noGrp="1"/>
          </p:cNvSpPr>
          <p:nvPr>
            <p:ph type="body" idx="4294967295"/>
          </p:nvPr>
        </p:nvSpPr>
        <p:spPr>
          <a:xfrm>
            <a:off x="609600" y="5943600"/>
            <a:ext cx="2895600" cy="381000"/>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400" b="0" i="0" u="none" strike="noStrike" cap="none">
                <a:solidFill>
                  <a:schemeClr val="dk1"/>
                </a:solidFill>
                <a:latin typeface="Calibri"/>
                <a:ea typeface="Calibri"/>
                <a:cs typeface="Calibri"/>
                <a:sym typeface="Calibri"/>
              </a:rPr>
              <a:t>Source: </a:t>
            </a:r>
            <a:r>
              <a:rPr lang="en-US" sz="1400" b="0" i="0" u="sng" strike="noStrike" cap="none">
                <a:solidFill>
                  <a:schemeClr val="hlink"/>
                </a:solidFill>
                <a:latin typeface="Calibri"/>
                <a:ea typeface="Calibri"/>
                <a:cs typeface="Calibri"/>
                <a:sym typeface="Calibri"/>
                <a:hlinkClick r:id="rId3"/>
              </a:rPr>
              <a:t>The Civil Rights Project</a:t>
            </a:r>
          </a:p>
        </p:txBody>
      </p:sp>
      <p:pic>
        <p:nvPicPr>
          <p:cNvPr id="335" name="Shape 335" descr="Black males are suspended the most during secondary education - 33.8%" title="Suspension Rates of Students with Disabilities at Both Elementary and Secondary Levels, Further Disaggregated by Race/Ethnicity and Gender"/>
          <p:cNvPicPr preferRelativeResize="0"/>
          <p:nvPr/>
        </p:nvPicPr>
        <p:blipFill rotWithShape="1">
          <a:blip r:embed="rId4">
            <a:alphaModFix/>
          </a:blip>
          <a:srcRect/>
          <a:stretch/>
        </p:blipFill>
        <p:spPr>
          <a:xfrm>
            <a:off x="228600" y="1981200"/>
            <a:ext cx="8763000" cy="3962400"/>
          </a:xfrm>
          <a:prstGeom prst="rect">
            <a:avLst/>
          </a:prstGeom>
          <a:noFill/>
          <a:ln>
            <a:noFill/>
          </a:ln>
        </p:spPr>
      </p:pic>
      <p:sp>
        <p:nvSpPr>
          <p:cNvPr id="336" name="Shape 336"/>
          <p:cNvSpPr txBox="1"/>
          <p:nvPr/>
        </p:nvSpPr>
        <p:spPr>
          <a:xfrm>
            <a:off x="1029275" y="180725"/>
            <a:ext cx="8991600" cy="858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Minority Disability Suspension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1579562" y="5906769"/>
            <a:ext cx="5562600" cy="712153"/>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2000" b="0" i="0" u="none" strike="noStrike" cap="none">
                <a:solidFill>
                  <a:schemeClr val="dk1"/>
                </a:solidFill>
                <a:latin typeface="Calibri"/>
                <a:ea typeface="Calibri"/>
                <a:cs typeface="Calibri"/>
                <a:sym typeface="Calibri"/>
              </a:rPr>
              <a:t>Source: </a:t>
            </a:r>
            <a:r>
              <a:rPr lang="en-US" sz="2000" b="0" i="0" u="sng" strike="noStrike" cap="none">
                <a:solidFill>
                  <a:schemeClr val="hlink"/>
                </a:solidFill>
                <a:latin typeface="Calibri"/>
                <a:ea typeface="Calibri"/>
                <a:cs typeface="Calibri"/>
                <a:sym typeface="Calibri"/>
                <a:hlinkClick r:id="rId3"/>
              </a:rPr>
              <a:t>Annual Disability Statistics Compendium</a:t>
            </a:r>
          </a:p>
        </p:txBody>
      </p:sp>
      <p:graphicFrame>
        <p:nvGraphicFramePr>
          <p:cNvPr id="344" name="Shape 344" title="All disabilities: 5,670,680 in 2011; 5,693,441 in 2012"/>
          <p:cNvGraphicFramePr/>
          <p:nvPr/>
        </p:nvGraphicFramePr>
        <p:xfrm>
          <a:off x="533400" y="1524000"/>
          <a:ext cx="8077200" cy="4386683"/>
        </p:xfrm>
        <a:graphic>
          <a:graphicData uri="http://schemas.openxmlformats.org/drawingml/2006/table">
            <a:tbl>
              <a:tblPr>
                <a:noFill/>
                <a:tableStyleId>{5B18C0CC-A1F5-49FC-81BB-BAEBE36CB1AE}</a:tableStyleId>
              </a:tblPr>
              <a:tblGrid>
                <a:gridCol w="54102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tblGrid>
              <a:tr h="277725">
                <a:tc>
                  <a:txBody>
                    <a:bodyPr/>
                    <a:lstStyle/>
                    <a:p>
                      <a:pPr marL="0" marR="0" lvl="0" indent="0" algn="l" rtl="0">
                        <a:lnSpc>
                          <a:spcPct val="107000"/>
                        </a:lnSpc>
                        <a:spcBef>
                          <a:spcPts val="0"/>
                        </a:spcBef>
                        <a:spcAft>
                          <a:spcPts val="0"/>
                        </a:spcAft>
                        <a:buClr>
                          <a:srgbClr val="FFFFFF"/>
                        </a:buClr>
                        <a:buSzPct val="25000"/>
                        <a:buFont typeface="Calibri"/>
                        <a:buNone/>
                      </a:pPr>
                      <a:r>
                        <a:rPr lang="en-US" sz="1700" b="1" i="0" u="none" strike="noStrike" cap="none">
                          <a:solidFill>
                            <a:srgbClr val="FFFFFF"/>
                          </a:solidFill>
                          <a:latin typeface="Calibri"/>
                          <a:ea typeface="Calibri"/>
                          <a:cs typeface="Calibri"/>
                          <a:sym typeface="Calibri"/>
                        </a:rPr>
                        <a:t>Disability Category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7000"/>
                        </a:lnSpc>
                        <a:spcBef>
                          <a:spcPts val="0"/>
                        </a:spcBef>
                        <a:spcAft>
                          <a:spcPts val="0"/>
                        </a:spcAft>
                        <a:buClr>
                          <a:schemeClr val="lt1"/>
                        </a:buClr>
                        <a:buSzPct val="25000"/>
                        <a:buFont typeface="Calibri"/>
                        <a:buNone/>
                      </a:pPr>
                      <a:r>
                        <a:rPr lang="en-US" sz="1700" b="1" i="0" u="none" strike="noStrike" cap="none">
                          <a:solidFill>
                            <a:schemeClr val="lt1"/>
                          </a:solidFill>
                          <a:latin typeface="Calibri"/>
                          <a:ea typeface="Calibri"/>
                          <a:cs typeface="Calibri"/>
                          <a:sym typeface="Calibri"/>
                        </a:rPr>
                        <a:t>2011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7000"/>
                        </a:lnSpc>
                        <a:spcBef>
                          <a:spcPts val="0"/>
                        </a:spcBef>
                        <a:spcAft>
                          <a:spcPts val="0"/>
                        </a:spcAft>
                        <a:buClr>
                          <a:srgbClr val="FFFFFF"/>
                        </a:buClr>
                        <a:buSzPct val="25000"/>
                        <a:buFont typeface="Calibri"/>
                        <a:buNone/>
                      </a:pPr>
                      <a:r>
                        <a:rPr lang="en-US" sz="1700" b="1" i="0" u="none" strike="noStrike" cap="none">
                          <a:solidFill>
                            <a:srgbClr val="FFFFFF"/>
                          </a:solidFill>
                          <a:latin typeface="Calibri"/>
                          <a:ea typeface="Calibri"/>
                          <a:cs typeface="Calibri"/>
                          <a:sym typeface="Calibri"/>
                        </a:rPr>
                        <a:t>2012</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1" i="0" u="none" strike="noStrike" cap="none">
                          <a:solidFill>
                            <a:srgbClr val="000000"/>
                          </a:solidFill>
                          <a:latin typeface="Calibri"/>
                          <a:ea typeface="Calibri"/>
                          <a:cs typeface="Calibri"/>
                          <a:sym typeface="Calibri"/>
                        </a:rPr>
                        <a:t>All Disabilities</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5,670,680</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AE5F1"/>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5,693,441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DAE5F1"/>
                    </a:solidFill>
                  </a:tcPr>
                </a:tc>
                <a:extLst>
                  <a:ext uri="{0D108BD9-81ED-4DB2-BD59-A6C34878D82A}">
                    <a16:rowId xmlns:a16="http://schemas.microsoft.com/office/drawing/2014/main" val="10001"/>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Specific Learning Disability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2,293,861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2,268,098</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Speech or Language Impairment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1,043,781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1,032,729</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Intellectual Disability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422,401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415,697</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Emotional Disturbance</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370,049</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359,389</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Multiple Disability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123,762</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124,722</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Hearing Impairment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68,494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68,069</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Orthopedic Impairment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53,939</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52,052</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Other Health Impairment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722,993</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757,904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Visual Impairment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24,811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24,987</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10"/>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Autism</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404,544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440,592</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Deaf Blindness</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1,294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1,281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12"/>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Traumatic Brain Injury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24,224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25,020</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13"/>
                  </a:ext>
                </a:extLst>
              </a:tr>
              <a:tr h="293475">
                <a:tc>
                  <a:txBody>
                    <a:bodyPr/>
                    <a:lstStyle/>
                    <a:p>
                      <a:pPr marL="0" marR="0" lvl="0" indent="0" algn="l" rtl="0">
                        <a:lnSpc>
                          <a:spcPct val="107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Developmental Delay</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B7CCE4"/>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115,454</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7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122,901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14"/>
                  </a:ext>
                </a:extLst>
              </a:tr>
            </a:tbl>
          </a:graphicData>
        </a:graphic>
      </p:graphicFrame>
      <p:sp>
        <p:nvSpPr>
          <p:cNvPr id="345" name="Shape 345"/>
          <p:cNvSpPr txBox="1"/>
          <p:nvPr/>
        </p:nvSpPr>
        <p:spPr>
          <a:xfrm>
            <a:off x="947925" y="152400"/>
            <a:ext cx="8991600" cy="10974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Ages 6 to 21 IEPs by Category US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1447800" y="5334000"/>
            <a:ext cx="6400800" cy="5334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200" b="0" i="0" u="none" strike="noStrike" cap="none">
                <a:solidFill>
                  <a:schemeClr val="dk1"/>
                </a:solidFill>
                <a:latin typeface="Calibri"/>
                <a:ea typeface="Calibri"/>
                <a:cs typeface="Calibri"/>
                <a:sym typeface="Calibri"/>
              </a:rPr>
              <a:t>*Total numbers reported </a:t>
            </a:r>
          </a:p>
          <a:p>
            <a:pPr marL="203200" marR="0" lvl="0" indent="0" algn="l" rtl="0">
              <a:lnSpc>
                <a:spcPct val="100000"/>
              </a:lnSpc>
              <a:spcBef>
                <a:spcPts val="0"/>
              </a:spcBef>
              <a:spcAft>
                <a:spcPts val="0"/>
              </a:spcAft>
              <a:buClr>
                <a:schemeClr val="dk1"/>
              </a:buClr>
              <a:buSzPct val="25000"/>
              <a:buFont typeface="Noto Sans Symbols"/>
              <a:buNone/>
            </a:pPr>
            <a:r>
              <a:rPr lang="en-US" sz="1200" b="0" i="0" u="none" strike="noStrike" cap="none">
                <a:solidFill>
                  <a:schemeClr val="dk1"/>
                </a:solidFill>
                <a:latin typeface="Calibri"/>
                <a:ea typeface="Calibri"/>
                <a:cs typeface="Calibri"/>
                <a:sym typeface="Calibri"/>
              </a:rPr>
              <a:t>**Because of a physical, mental, or emotional condition, does this person have serious</a:t>
            </a:r>
          </a:p>
          <a:p>
            <a:pPr marL="203200" marR="0" lvl="0" indent="0" algn="l" rtl="0">
              <a:lnSpc>
                <a:spcPct val="100000"/>
              </a:lnSpc>
              <a:spcBef>
                <a:spcPts val="0"/>
              </a:spcBef>
              <a:spcAft>
                <a:spcPts val="0"/>
              </a:spcAft>
              <a:buClr>
                <a:schemeClr val="dk1"/>
              </a:buClr>
              <a:buSzPct val="25000"/>
              <a:buFont typeface="Noto Sans Symbols"/>
              <a:buNone/>
            </a:pPr>
            <a:r>
              <a:rPr lang="en-US" sz="1200" b="0" i="0" u="none" strike="noStrike" cap="none">
                <a:solidFill>
                  <a:schemeClr val="dk1"/>
                </a:solidFill>
                <a:latin typeface="Calibri"/>
                <a:ea typeface="Calibri"/>
                <a:cs typeface="Calibri"/>
                <a:sym typeface="Calibri"/>
              </a:rPr>
              <a:t>difficulty concentrating, remembering, or making decisions?</a:t>
            </a:r>
          </a:p>
          <a:p>
            <a:pPr marL="203200" marR="0" lvl="0" indent="0" algn="l" rtl="0">
              <a:lnSpc>
                <a:spcPct val="100000"/>
              </a:lnSpc>
              <a:spcBef>
                <a:spcPts val="0"/>
              </a:spcBef>
              <a:spcAft>
                <a:spcPts val="0"/>
              </a:spcAft>
              <a:buClr>
                <a:schemeClr val="dk1"/>
              </a:buClr>
              <a:buSzPct val="25000"/>
              <a:buFont typeface="Noto Sans Symbols"/>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3"/>
              </a:rPr>
              <a:t>Cornell University</a:t>
            </a:r>
          </a:p>
        </p:txBody>
      </p:sp>
      <p:pic>
        <p:nvPicPr>
          <p:cNvPr id="353" name="Shape 353" descr="Any disability: 5.6% Cognitive: 3.9% Visual: 1% Hearing: 0.6% Ambulatory: 0.8% Self-Care: 0.7% Independent Living: 2%" title="Prevalence Rates: Aged 16 to 20 Years"/>
          <p:cNvPicPr preferRelativeResize="0"/>
          <p:nvPr/>
        </p:nvPicPr>
        <p:blipFill rotWithShape="1">
          <a:blip r:embed="rId4">
            <a:alphaModFix/>
          </a:blip>
          <a:srcRect/>
          <a:stretch/>
        </p:blipFill>
        <p:spPr>
          <a:xfrm>
            <a:off x="152400" y="1371600"/>
            <a:ext cx="8686800" cy="4216400"/>
          </a:xfrm>
          <a:prstGeom prst="rect">
            <a:avLst/>
          </a:prstGeom>
          <a:noFill/>
          <a:ln>
            <a:noFill/>
          </a:ln>
        </p:spPr>
      </p:pic>
      <p:sp>
        <p:nvSpPr>
          <p:cNvPr id="354" name="Shape 354"/>
          <p:cNvSpPr txBox="1"/>
          <p:nvPr/>
        </p:nvSpPr>
        <p:spPr>
          <a:xfrm>
            <a:off x="1143000" y="152400"/>
            <a:ext cx="8883900" cy="989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800">
                <a:solidFill>
                  <a:schemeClr val="lt1"/>
                </a:solidFill>
                <a:latin typeface="Libre Baskerville"/>
                <a:ea typeface="Libre Baskerville"/>
                <a:cs typeface="Libre Baskerville"/>
                <a:sym typeface="Libre Baskerville"/>
              </a:rPr>
              <a:t>Prevalence of Disability Among Non-Institutionalized </a:t>
            </a:r>
          </a:p>
          <a:p>
            <a:pPr lvl="0" algn="ctr" rtl="0">
              <a:spcBef>
                <a:spcPts val="0"/>
              </a:spcBef>
              <a:buNone/>
            </a:pPr>
            <a:r>
              <a:rPr lang="en-US" sz="1800">
                <a:solidFill>
                  <a:schemeClr val="lt1"/>
                </a:solidFill>
                <a:latin typeface="Libre Baskerville"/>
                <a:ea typeface="Libre Baskerville"/>
                <a:cs typeface="Libre Baskerville"/>
                <a:sym typeface="Libre Baskerville"/>
              </a:rPr>
              <a:t>People Ages 16 to 20 in U.S. in 2013</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a:blip r:embed="rId3">
            <a:alphaModFix/>
          </a:blip>
          <a:stretch>
            <a:fillRect/>
          </a:stretch>
        </p:blipFill>
        <p:spPr>
          <a:xfrm>
            <a:off x="0" y="1202075"/>
            <a:ext cx="9144001" cy="5503525"/>
          </a:xfrm>
          <a:prstGeom prst="rect">
            <a:avLst/>
          </a:prstGeom>
          <a:noFill/>
          <a:ln>
            <a:noFill/>
          </a:ln>
        </p:spPr>
      </p:pic>
      <p:sp>
        <p:nvSpPr>
          <p:cNvPr id="362" name="Shape 362"/>
          <p:cNvSpPr txBox="1"/>
          <p:nvPr/>
        </p:nvSpPr>
        <p:spPr>
          <a:xfrm>
            <a:off x="822475" y="140425"/>
            <a:ext cx="8824200" cy="83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Stigma: Post-College Employment Gap</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p:cNvPicPr preferRelativeResize="0"/>
          <p:nvPr/>
        </p:nvPicPr>
        <p:blipFill>
          <a:blip r:embed="rId3">
            <a:alphaModFix/>
          </a:blip>
          <a:stretch>
            <a:fillRect/>
          </a:stretch>
        </p:blipFill>
        <p:spPr>
          <a:xfrm>
            <a:off x="0" y="1137825"/>
            <a:ext cx="9144001" cy="5366300"/>
          </a:xfrm>
          <a:prstGeom prst="rect">
            <a:avLst/>
          </a:prstGeom>
          <a:noFill/>
          <a:ln>
            <a:noFill/>
          </a:ln>
        </p:spPr>
      </p:pic>
      <p:sp>
        <p:nvSpPr>
          <p:cNvPr id="370" name="Shape 370"/>
          <p:cNvSpPr txBox="1"/>
          <p:nvPr/>
        </p:nvSpPr>
        <p:spPr>
          <a:xfrm>
            <a:off x="1696400" y="104550"/>
            <a:ext cx="7651200" cy="76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Successful Transition is Necessary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a:blip r:embed="rId3">
            <a:alphaModFix/>
          </a:blip>
          <a:stretch>
            <a:fillRect/>
          </a:stretch>
        </p:blipFill>
        <p:spPr>
          <a:xfrm>
            <a:off x="-47875" y="1209625"/>
            <a:ext cx="9144001" cy="5775625"/>
          </a:xfrm>
          <a:prstGeom prst="rect">
            <a:avLst/>
          </a:prstGeom>
          <a:noFill/>
          <a:ln>
            <a:noFill/>
          </a:ln>
        </p:spPr>
      </p:pic>
      <p:sp>
        <p:nvSpPr>
          <p:cNvPr id="378" name="Shape 378"/>
          <p:cNvSpPr txBox="1"/>
          <p:nvPr/>
        </p:nvSpPr>
        <p:spPr>
          <a:xfrm>
            <a:off x="1091550" y="152400"/>
            <a:ext cx="8991600" cy="82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Existing Demands on Workforce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Shape 385" descr="White: 10.1% Women: 15.3% African Americans: 26.2% Hispanic Americans: 23.6% People with Disabilities: 28.5%" title="Poverty rate by race, ethnicity, gender and disability, 2014"/>
          <p:cNvPicPr preferRelativeResize="0"/>
          <p:nvPr/>
        </p:nvPicPr>
        <p:blipFill rotWithShape="1">
          <a:blip r:embed="rId3">
            <a:alphaModFix/>
          </a:blip>
          <a:srcRect/>
          <a:stretch/>
        </p:blipFill>
        <p:spPr>
          <a:xfrm>
            <a:off x="457200" y="1524000"/>
            <a:ext cx="8229600" cy="4546500"/>
          </a:xfrm>
          <a:prstGeom prst="rect">
            <a:avLst/>
          </a:prstGeom>
          <a:noFill/>
          <a:ln>
            <a:noFill/>
          </a:ln>
        </p:spPr>
      </p:pic>
      <p:sp>
        <p:nvSpPr>
          <p:cNvPr id="386" name="Shape 386"/>
          <p:cNvSpPr txBox="1"/>
          <p:nvPr/>
        </p:nvSpPr>
        <p:spPr>
          <a:xfrm>
            <a:off x="1145775" y="116475"/>
            <a:ext cx="8931900" cy="84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PwDs are the Poorest of the Poor</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b="9214"/>
          <a:stretch/>
        </p:blipFill>
        <p:spPr>
          <a:xfrm>
            <a:off x="0" y="1190075"/>
            <a:ext cx="9144001" cy="5098625"/>
          </a:xfrm>
          <a:prstGeom prst="rect">
            <a:avLst/>
          </a:prstGeom>
          <a:noFill/>
          <a:ln>
            <a:noFill/>
          </a:ln>
        </p:spPr>
      </p:pic>
      <p:sp>
        <p:nvSpPr>
          <p:cNvPr id="394" name="Shape 394"/>
          <p:cNvSpPr txBox="1"/>
          <p:nvPr/>
        </p:nvSpPr>
        <p:spPr>
          <a:xfrm>
            <a:off x="1181700" y="116500"/>
            <a:ext cx="8943600" cy="858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Vast Majority Outside the Workforce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0" y="1524000"/>
            <a:ext cx="3657600" cy="5080000"/>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r>
              <a:rPr lang="en-US" sz="2400" i="0" u="none" strike="noStrike" cap="none">
                <a:solidFill>
                  <a:schemeClr val="dk1"/>
                </a:solidFill>
                <a:latin typeface="Libre Baskerville"/>
                <a:ea typeface="Libre Baskerville"/>
                <a:cs typeface="Libre Baskerville"/>
                <a:sym typeface="Libre Baskerville"/>
              </a:rPr>
              <a:t>In recent years, while things have improved for African Americans, Hispanics and women, sadly </a:t>
            </a:r>
            <a:r>
              <a:rPr lang="en-US" sz="2400" b="1" i="0" u="none" strike="noStrike" cap="none">
                <a:solidFill>
                  <a:schemeClr val="dk1"/>
                </a:solidFill>
                <a:latin typeface="Libre Baskerville"/>
                <a:ea typeface="Libre Baskerville"/>
                <a:cs typeface="Libre Baskerville"/>
                <a:sym typeface="Libre Baskerville"/>
              </a:rPr>
              <a:t>the labor force participation rate (LFPR) for people with disabilities has decreased significantly.</a:t>
            </a:r>
          </a:p>
        </p:txBody>
      </p:sp>
      <p:pic>
        <p:nvPicPr>
          <p:cNvPr id="402" name="Shape 402" descr="Labor force participation data points graphed, with trendlines illustrating that while there is an upward trend for women, african americans and hispanic americans, the labor force participation rate has gone down for americans with disabilities since the 1980s. " title="The differences nationally in workforce participate rates between people with disabilities and their non-disabled peers"/>
          <p:cNvPicPr preferRelativeResize="0"/>
          <p:nvPr/>
        </p:nvPicPr>
        <p:blipFill rotWithShape="1">
          <a:blip r:embed="rId3">
            <a:alphaModFix/>
          </a:blip>
          <a:srcRect/>
          <a:stretch/>
        </p:blipFill>
        <p:spPr>
          <a:xfrm>
            <a:off x="3581400" y="1295400"/>
            <a:ext cx="5410200" cy="5038725"/>
          </a:xfrm>
          <a:prstGeom prst="rect">
            <a:avLst/>
          </a:prstGeom>
          <a:noFill/>
          <a:ln>
            <a:noFill/>
          </a:ln>
        </p:spPr>
      </p:pic>
      <p:sp>
        <p:nvSpPr>
          <p:cNvPr id="403" name="Shape 403"/>
          <p:cNvSpPr txBox="1"/>
          <p:nvPr/>
        </p:nvSpPr>
        <p:spPr>
          <a:xfrm>
            <a:off x="966250" y="152400"/>
            <a:ext cx="88392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Labor Force Participation Rate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Shape 410" descr="The employment percentage varies greatly depending on the specific type of disability and needs to be addressed as such.   Hearing: 50.7% Vision: 40.2% Cognitive: 24.2% Ambulatory: 24.2% Self-Care: 15.4% Independent Living: 15.9%" title="Employment Percentage by Type of Disability, Ages 18-64, 2014"/>
          <p:cNvPicPr preferRelativeResize="0"/>
          <p:nvPr/>
        </p:nvPicPr>
        <p:blipFill rotWithShape="1">
          <a:blip r:embed="rId3">
            <a:alphaModFix/>
          </a:blip>
          <a:srcRect/>
          <a:stretch/>
        </p:blipFill>
        <p:spPr>
          <a:xfrm>
            <a:off x="685800" y="1524000"/>
            <a:ext cx="7848600" cy="4495800"/>
          </a:xfrm>
          <a:prstGeom prst="rect">
            <a:avLst/>
          </a:prstGeom>
          <a:noFill/>
          <a:ln>
            <a:noFill/>
          </a:ln>
        </p:spPr>
      </p:pic>
      <p:sp>
        <p:nvSpPr>
          <p:cNvPr id="411" name="Shape 411"/>
          <p:cNvSpPr txBox="1"/>
          <p:nvPr/>
        </p:nvSpPr>
        <p:spPr>
          <a:xfrm>
            <a:off x="1193675" y="176325"/>
            <a:ext cx="8907900" cy="858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National Employment Rates by Disability </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Yet three-quarters of people who leave incarceration will be re-arrested within five years, and </a:t>
            </a:r>
            <a:r>
              <a:rPr lang="en-US" sz="2400" i="0" u="sng" strike="noStrike" cap="none">
                <a:solidFill>
                  <a:schemeClr val="dk1"/>
                </a:solidFill>
                <a:latin typeface="Libre Baskerville"/>
                <a:ea typeface="Libre Baskerville"/>
                <a:cs typeface="Libre Baskerville"/>
                <a:sym typeface="Libre Baskerville"/>
              </a:rPr>
              <a:t>two-thirds will return to incarceration. </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The current system is not working. </a:t>
            </a:r>
          </a:p>
          <a:p>
            <a:pPr marL="203200" marR="0" lvl="0" indent="0" algn="l" rtl="0">
              <a:lnSpc>
                <a:spcPct val="100000"/>
              </a:lnSpc>
              <a:spcBef>
                <a:spcPts val="640"/>
              </a:spcBef>
              <a:spcAft>
                <a:spcPts val="0"/>
              </a:spcAft>
              <a:buClr>
                <a:schemeClr val="dk1"/>
              </a:buClr>
              <a:buSzPct val="25000"/>
              <a:buFont typeface="Noto Sans Symbols"/>
              <a:buNone/>
            </a:pPr>
            <a:endParaRPr sz="2400" i="0" u="none" strike="noStrike" cap="none">
              <a:solidFill>
                <a:schemeClr val="dk1"/>
              </a:solidFill>
              <a:latin typeface="Libre Baskerville"/>
              <a:ea typeface="Libre Baskerville"/>
              <a:cs typeface="Libre Baskerville"/>
              <a:sym typeface="Libre Baskerville"/>
            </a:endParaRPr>
          </a:p>
          <a:p>
            <a:pPr marL="203200" marR="0" lvl="0" indent="0" algn="ctr" rtl="0">
              <a:lnSpc>
                <a:spcPct val="100000"/>
              </a:lnSpc>
              <a:spcBef>
                <a:spcPts val="640"/>
              </a:spcBef>
              <a:spcAft>
                <a:spcPts val="0"/>
              </a:spcAft>
              <a:buClr>
                <a:schemeClr val="dk1"/>
              </a:buClr>
              <a:buSzPct val="25000"/>
              <a:buFont typeface="Noto Sans Symbols"/>
              <a:buNone/>
            </a:pPr>
            <a:r>
              <a:rPr lang="en-US" sz="4000" i="0" u="none" strike="noStrike" cap="none">
                <a:solidFill>
                  <a:schemeClr val="dk1"/>
                </a:solidFill>
                <a:latin typeface="Libre Baskerville"/>
                <a:ea typeface="Libre Baskerville"/>
                <a:cs typeface="Libre Baskerville"/>
                <a:sym typeface="Libre Baskerville"/>
              </a:rPr>
              <a:t>What facts do we need to know, and questions do we need to raise, to get criminal justice reform right?</a:t>
            </a:r>
          </a:p>
        </p:txBody>
      </p:sp>
      <p:sp>
        <p:nvSpPr>
          <p:cNvPr id="103" name="Shape 103"/>
          <p:cNvSpPr txBox="1"/>
          <p:nvPr/>
        </p:nvSpPr>
        <p:spPr>
          <a:xfrm>
            <a:off x="956300" y="156800"/>
            <a:ext cx="8465100" cy="82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400">
                <a:solidFill>
                  <a:schemeClr val="lt1"/>
                </a:solidFill>
                <a:latin typeface="Libre Baskerville"/>
                <a:ea typeface="Libre Baskerville"/>
                <a:cs typeface="Libre Baskerville"/>
                <a:sym typeface="Libre Baskerville"/>
              </a:rPr>
              <a:t>Creating Success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76200" y="1436914"/>
            <a:ext cx="4343400" cy="4648200"/>
          </a:xfrm>
          <a:prstGeom prst="rect">
            <a:avLst/>
          </a:prstGeom>
          <a:noFill/>
          <a:ln>
            <a:noFill/>
          </a:ln>
        </p:spPr>
        <p:txBody>
          <a:bodyPr wrap="square" lIns="91425" tIns="91425" rIns="91425" bIns="91425" anchor="t" anchorCtr="0">
            <a:noAutofit/>
          </a:bodyPr>
          <a:lstStyle/>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Alabama: Download the PDF </a:t>
            </a:r>
            <a:r>
              <a:rPr lang="en-US" sz="1100" b="0" i="0" u="sng" strike="noStrike" cap="none">
                <a:solidFill>
                  <a:schemeClr val="hlink"/>
                </a:solidFill>
                <a:latin typeface="Calibri"/>
                <a:ea typeface="Calibri"/>
                <a:cs typeface="Calibri"/>
                <a:sym typeface="Calibri"/>
                <a:hlinkClick r:id="rId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Alaska: Download the PDF </a:t>
            </a:r>
            <a:r>
              <a:rPr lang="en-US" sz="1100" b="0" i="0" u="sng" strike="noStrike" cap="none">
                <a:solidFill>
                  <a:schemeClr val="hlink"/>
                </a:solidFill>
                <a:latin typeface="Calibri"/>
                <a:ea typeface="Calibri"/>
                <a:cs typeface="Calibri"/>
                <a:sym typeface="Calibri"/>
                <a:hlinkClick r:id="rId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Arizona: Download the PDF </a:t>
            </a:r>
            <a:r>
              <a:rPr lang="en-US" sz="1100" b="0" i="0" u="sng" strike="noStrike" cap="none">
                <a:solidFill>
                  <a:schemeClr val="hlink"/>
                </a:solidFill>
                <a:latin typeface="Calibri"/>
                <a:ea typeface="Calibri"/>
                <a:cs typeface="Calibri"/>
                <a:sym typeface="Calibri"/>
                <a:hlinkClick r:id="rId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Arkansas: Download the PDF </a:t>
            </a:r>
            <a:r>
              <a:rPr lang="en-US" sz="1100" b="0" i="0" u="sng" strike="noStrike" cap="none">
                <a:solidFill>
                  <a:schemeClr val="hlink"/>
                </a:solidFill>
                <a:latin typeface="Calibri"/>
                <a:ea typeface="Calibri"/>
                <a:cs typeface="Calibri"/>
                <a:sym typeface="Calibri"/>
                <a:hlinkClick r:id="rId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0"/>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California: Download the PDF </a:t>
            </a:r>
            <a:r>
              <a:rPr lang="en-US" sz="1100" b="0" i="0" u="sng" strike="noStrike" cap="none">
                <a:solidFill>
                  <a:schemeClr val="hlink"/>
                </a:solidFill>
                <a:latin typeface="Calibri"/>
                <a:ea typeface="Calibri"/>
                <a:cs typeface="Calibri"/>
                <a:sym typeface="Calibri"/>
                <a:hlinkClick r:id="rId1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2"/>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Colorado: Download the PDF </a:t>
            </a:r>
            <a:r>
              <a:rPr lang="en-US" sz="1100" b="0" i="0" u="sng" strike="noStrike" cap="none">
                <a:solidFill>
                  <a:schemeClr val="hlink"/>
                </a:solidFill>
                <a:latin typeface="Calibri"/>
                <a:ea typeface="Calibri"/>
                <a:cs typeface="Calibri"/>
                <a:sym typeface="Calibri"/>
                <a:hlinkClick r:id="rId1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4"/>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Connecticut: Download the PDF </a:t>
            </a:r>
            <a:r>
              <a:rPr lang="en-US" sz="1100" b="0" i="0" u="sng" strike="noStrike" cap="none">
                <a:solidFill>
                  <a:schemeClr val="hlink"/>
                </a:solidFill>
                <a:latin typeface="Calibri"/>
                <a:ea typeface="Calibri"/>
                <a:cs typeface="Calibri"/>
                <a:sym typeface="Calibri"/>
                <a:hlinkClick r:id="rId1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6"/>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DC: Download the PDF </a:t>
            </a:r>
            <a:r>
              <a:rPr lang="en-US" sz="1100" b="0" i="0" u="sng" strike="noStrike" cap="none">
                <a:solidFill>
                  <a:schemeClr val="hlink"/>
                </a:solidFill>
                <a:latin typeface="Calibri"/>
                <a:ea typeface="Calibri"/>
                <a:cs typeface="Calibri"/>
                <a:sym typeface="Calibri"/>
                <a:hlinkClick r:id="rId1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8"/>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Delaware: Download the PDF </a:t>
            </a:r>
            <a:r>
              <a:rPr lang="en-US" sz="1100" b="0" i="0" u="sng" strike="noStrike" cap="none">
                <a:solidFill>
                  <a:schemeClr val="hlink"/>
                </a:solidFill>
                <a:latin typeface="Calibri"/>
                <a:ea typeface="Calibri"/>
                <a:cs typeface="Calibri"/>
                <a:sym typeface="Calibri"/>
                <a:hlinkClick r:id="rId1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20"/>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Florida: Download the PDF </a:t>
            </a:r>
            <a:r>
              <a:rPr lang="en-US" sz="1100" b="0" i="0" u="sng" strike="noStrike" cap="none">
                <a:solidFill>
                  <a:schemeClr val="hlink"/>
                </a:solidFill>
                <a:latin typeface="Calibri"/>
                <a:ea typeface="Calibri"/>
                <a:cs typeface="Calibri"/>
                <a:sym typeface="Calibri"/>
                <a:hlinkClick r:id="rId2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22"/>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Georgia: Download the PDF </a:t>
            </a:r>
            <a:r>
              <a:rPr lang="en-US" sz="1100" b="0" i="0" u="sng" strike="noStrike" cap="none">
                <a:solidFill>
                  <a:schemeClr val="hlink"/>
                </a:solidFill>
                <a:latin typeface="Calibri"/>
                <a:ea typeface="Calibri"/>
                <a:cs typeface="Calibri"/>
                <a:sym typeface="Calibri"/>
                <a:hlinkClick r:id="rId2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24"/>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Hawaii: Download the PDF </a:t>
            </a:r>
            <a:r>
              <a:rPr lang="en-US" sz="1100" b="0" i="0" u="sng" strike="noStrike" cap="none">
                <a:solidFill>
                  <a:schemeClr val="hlink"/>
                </a:solidFill>
                <a:latin typeface="Calibri"/>
                <a:ea typeface="Calibri"/>
                <a:cs typeface="Calibri"/>
                <a:sym typeface="Calibri"/>
                <a:hlinkClick r:id="rId2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26"/>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Idaho: Download the PDF </a:t>
            </a:r>
            <a:r>
              <a:rPr lang="en-US" sz="1100" b="0" i="0" u="sng" strike="noStrike" cap="none">
                <a:solidFill>
                  <a:schemeClr val="hlink"/>
                </a:solidFill>
                <a:latin typeface="Calibri"/>
                <a:ea typeface="Calibri"/>
                <a:cs typeface="Calibri"/>
                <a:sym typeface="Calibri"/>
                <a:hlinkClick r:id="rId2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28"/>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Illinois: Download the PDF </a:t>
            </a:r>
            <a:r>
              <a:rPr lang="en-US" sz="1100" b="0" i="0" u="sng" strike="noStrike" cap="none">
                <a:solidFill>
                  <a:schemeClr val="hlink"/>
                </a:solidFill>
                <a:latin typeface="Calibri"/>
                <a:ea typeface="Calibri"/>
                <a:cs typeface="Calibri"/>
                <a:sym typeface="Calibri"/>
                <a:hlinkClick r:id="rId2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30"/>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Indiana: Download the PDF </a:t>
            </a:r>
            <a:r>
              <a:rPr lang="en-US" sz="1100" b="0" i="0" u="sng" strike="noStrike" cap="none">
                <a:solidFill>
                  <a:schemeClr val="hlink"/>
                </a:solidFill>
                <a:latin typeface="Calibri"/>
                <a:ea typeface="Calibri"/>
                <a:cs typeface="Calibri"/>
                <a:sym typeface="Calibri"/>
                <a:hlinkClick r:id="rId3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32"/>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Iowa: Download the PDF </a:t>
            </a:r>
            <a:r>
              <a:rPr lang="en-US" sz="1100" b="0" i="0" u="sng" strike="noStrike" cap="none">
                <a:solidFill>
                  <a:schemeClr val="hlink"/>
                </a:solidFill>
                <a:latin typeface="Calibri"/>
                <a:ea typeface="Calibri"/>
                <a:cs typeface="Calibri"/>
                <a:sym typeface="Calibri"/>
                <a:hlinkClick r:id="rId3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34"/>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Kansas: Download the PDF </a:t>
            </a:r>
            <a:r>
              <a:rPr lang="en-US" sz="1100" b="0" i="0" u="sng" strike="noStrike" cap="none">
                <a:solidFill>
                  <a:schemeClr val="hlink"/>
                </a:solidFill>
                <a:latin typeface="Calibri"/>
                <a:ea typeface="Calibri"/>
                <a:cs typeface="Calibri"/>
                <a:sym typeface="Calibri"/>
                <a:hlinkClick r:id="rId3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36"/>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Kentucky: Download the PDF </a:t>
            </a:r>
            <a:r>
              <a:rPr lang="en-US" sz="1100" b="0" i="0" u="sng" strike="noStrike" cap="none">
                <a:solidFill>
                  <a:schemeClr val="hlink"/>
                </a:solidFill>
                <a:latin typeface="Calibri"/>
                <a:ea typeface="Calibri"/>
                <a:cs typeface="Calibri"/>
                <a:sym typeface="Calibri"/>
                <a:hlinkClick r:id="rId3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38"/>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Louisiana: Download the PDF </a:t>
            </a:r>
            <a:r>
              <a:rPr lang="en-US" sz="1100" b="0" i="0" u="sng" strike="noStrike" cap="none">
                <a:solidFill>
                  <a:schemeClr val="hlink"/>
                </a:solidFill>
                <a:latin typeface="Calibri"/>
                <a:ea typeface="Calibri"/>
                <a:cs typeface="Calibri"/>
                <a:sym typeface="Calibri"/>
                <a:hlinkClick r:id="rId3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0"/>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Maine: Download the PDF </a:t>
            </a:r>
            <a:r>
              <a:rPr lang="en-US" sz="1100" b="0" i="0" u="sng" strike="noStrike" cap="none">
                <a:solidFill>
                  <a:schemeClr val="hlink"/>
                </a:solidFill>
                <a:latin typeface="Calibri"/>
                <a:ea typeface="Calibri"/>
                <a:cs typeface="Calibri"/>
                <a:sym typeface="Calibri"/>
                <a:hlinkClick r:id="rId4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2"/>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Maryland: Download the PDF </a:t>
            </a:r>
            <a:r>
              <a:rPr lang="en-US" sz="1100" b="0" i="0" u="sng" strike="noStrike" cap="none">
                <a:solidFill>
                  <a:schemeClr val="hlink"/>
                </a:solidFill>
                <a:latin typeface="Calibri"/>
                <a:ea typeface="Calibri"/>
                <a:cs typeface="Calibri"/>
                <a:sym typeface="Calibri"/>
                <a:hlinkClick r:id="rId4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4"/>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Massachusetts: Download the PDF </a:t>
            </a:r>
            <a:r>
              <a:rPr lang="en-US" sz="1100" b="0" i="0" u="sng" strike="noStrike" cap="none">
                <a:solidFill>
                  <a:schemeClr val="hlink"/>
                </a:solidFill>
                <a:latin typeface="Calibri"/>
                <a:ea typeface="Calibri"/>
                <a:cs typeface="Calibri"/>
                <a:sym typeface="Calibri"/>
                <a:hlinkClick r:id="rId4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6"/>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Michigan: Download the PDF </a:t>
            </a:r>
            <a:r>
              <a:rPr lang="en-US" sz="1100" b="0" i="0" u="sng" strike="noStrike" cap="none">
                <a:solidFill>
                  <a:schemeClr val="hlink"/>
                </a:solidFill>
                <a:latin typeface="Calibri"/>
                <a:ea typeface="Calibri"/>
                <a:cs typeface="Calibri"/>
                <a:sym typeface="Calibri"/>
                <a:hlinkClick r:id="rId4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48"/>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Minnesota: Download the PDF </a:t>
            </a:r>
            <a:r>
              <a:rPr lang="en-US" sz="1100" b="0" i="0" u="sng" strike="noStrike" cap="none">
                <a:solidFill>
                  <a:schemeClr val="hlink"/>
                </a:solidFill>
                <a:latin typeface="Calibri"/>
                <a:ea typeface="Calibri"/>
                <a:cs typeface="Calibri"/>
                <a:sym typeface="Calibri"/>
                <a:hlinkClick r:id="rId4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50"/>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Mississippi: Download the PDF </a:t>
            </a:r>
            <a:r>
              <a:rPr lang="en-US" sz="1100" b="0" i="0" u="sng" strike="noStrike" cap="none">
                <a:solidFill>
                  <a:schemeClr val="hlink"/>
                </a:solidFill>
                <a:latin typeface="Calibri"/>
                <a:ea typeface="Calibri"/>
                <a:cs typeface="Calibri"/>
                <a:sym typeface="Calibri"/>
                <a:hlinkClick r:id="rId5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52"/>
              </a:rPr>
              <a:t>here</a:t>
            </a:r>
            <a:r>
              <a:rPr lang="en-US" sz="1100" b="0" i="0" u="none" strike="noStrike" cap="none">
                <a:solidFill>
                  <a:schemeClr val="dk1"/>
                </a:solidFill>
                <a:latin typeface="Calibri"/>
                <a:ea typeface="Calibri"/>
                <a:cs typeface="Calibri"/>
                <a:sym typeface="Calibri"/>
              </a:rPr>
              <a:t>.</a:t>
            </a:r>
          </a:p>
          <a:p>
            <a:pPr marL="342900" marR="0" lvl="0" indent="-190500" algn="l" rtl="0">
              <a:lnSpc>
                <a:spcPct val="100000"/>
              </a:lnSpc>
              <a:spcBef>
                <a:spcPts val="0"/>
              </a:spcBef>
              <a:spcAft>
                <a:spcPts val="0"/>
              </a:spcAft>
              <a:buClr>
                <a:schemeClr val="dk1"/>
              </a:buClr>
              <a:buSzPct val="100000"/>
              <a:buFont typeface="Noto Sans Symbols"/>
              <a:buNone/>
            </a:pPr>
            <a:endParaRPr sz="1100" b="0" i="0" u="none" strike="noStrike" cap="none">
              <a:solidFill>
                <a:schemeClr val="dk1"/>
              </a:solidFill>
              <a:latin typeface="Calibri"/>
              <a:ea typeface="Calibri"/>
              <a:cs typeface="Calibri"/>
              <a:sym typeface="Calibri"/>
            </a:endParaRPr>
          </a:p>
        </p:txBody>
      </p:sp>
      <p:sp>
        <p:nvSpPr>
          <p:cNvPr id="418" name="Shape 418"/>
          <p:cNvSpPr txBox="1"/>
          <p:nvPr/>
        </p:nvSpPr>
        <p:spPr>
          <a:xfrm>
            <a:off x="4572000" y="1447800"/>
            <a:ext cx="4419600" cy="4832092"/>
          </a:xfrm>
          <a:prstGeom prst="rect">
            <a:avLst/>
          </a:prstGeom>
          <a:noFill/>
          <a:ln>
            <a:noFill/>
          </a:ln>
        </p:spPr>
        <p:txBody>
          <a:bodyPr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Missouri: Download the PDF </a:t>
            </a:r>
            <a:r>
              <a:rPr lang="en-US" sz="1100" b="0" i="0" u="sng" strike="noStrike" cap="none">
                <a:solidFill>
                  <a:schemeClr val="hlink"/>
                </a:solidFill>
                <a:latin typeface="Calibri"/>
                <a:ea typeface="Calibri"/>
                <a:cs typeface="Calibri"/>
                <a:sym typeface="Calibri"/>
                <a:hlinkClick r:id="rId5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54"/>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Montana: Download the PDF </a:t>
            </a:r>
            <a:r>
              <a:rPr lang="en-US" sz="1100" b="0" i="0" u="sng" strike="noStrike" cap="none">
                <a:solidFill>
                  <a:schemeClr val="hlink"/>
                </a:solidFill>
                <a:latin typeface="Calibri"/>
                <a:ea typeface="Calibri"/>
                <a:cs typeface="Calibri"/>
                <a:sym typeface="Calibri"/>
                <a:hlinkClick r:id="rId5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5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Nebraska: Download the PDF </a:t>
            </a:r>
            <a:r>
              <a:rPr lang="en-US" sz="1100" b="0" i="0" u="sng" strike="noStrike" cap="none">
                <a:solidFill>
                  <a:schemeClr val="hlink"/>
                </a:solidFill>
                <a:latin typeface="Calibri"/>
                <a:ea typeface="Calibri"/>
                <a:cs typeface="Calibri"/>
                <a:sym typeface="Calibri"/>
                <a:hlinkClick r:id="rId5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58"/>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Nevada: Download the PDF </a:t>
            </a:r>
            <a:r>
              <a:rPr lang="en-US" sz="1100" b="0" i="0" u="sng" strike="noStrike" cap="none">
                <a:solidFill>
                  <a:schemeClr val="hlink"/>
                </a:solidFill>
                <a:latin typeface="Calibri"/>
                <a:ea typeface="Calibri"/>
                <a:cs typeface="Calibri"/>
                <a:sym typeface="Calibri"/>
                <a:hlinkClick r:id="rId5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0"/>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New Hampshire: Download the PDF </a:t>
            </a:r>
            <a:r>
              <a:rPr lang="en-US" sz="1100" b="0" i="0" u="sng" strike="noStrike" cap="none">
                <a:solidFill>
                  <a:schemeClr val="hlink"/>
                </a:solidFill>
                <a:latin typeface="Calibri"/>
                <a:ea typeface="Calibri"/>
                <a:cs typeface="Calibri"/>
                <a:sym typeface="Calibri"/>
                <a:hlinkClick r:id="rId6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2"/>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New Jersey: Download the PDF </a:t>
            </a:r>
            <a:r>
              <a:rPr lang="en-US" sz="1100" b="0" i="0" u="sng" strike="noStrike" cap="none">
                <a:solidFill>
                  <a:schemeClr val="hlink"/>
                </a:solidFill>
                <a:latin typeface="Calibri"/>
                <a:ea typeface="Calibri"/>
                <a:cs typeface="Calibri"/>
                <a:sym typeface="Calibri"/>
                <a:hlinkClick r:id="rId6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4"/>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New Mexico: Download the PDF </a:t>
            </a:r>
            <a:r>
              <a:rPr lang="en-US" sz="1100" b="0" i="0" u="sng" strike="noStrike" cap="none">
                <a:solidFill>
                  <a:schemeClr val="hlink"/>
                </a:solidFill>
                <a:latin typeface="Calibri"/>
                <a:ea typeface="Calibri"/>
                <a:cs typeface="Calibri"/>
                <a:sym typeface="Calibri"/>
                <a:hlinkClick r:id="rId6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New York: Download the PDF </a:t>
            </a:r>
            <a:r>
              <a:rPr lang="en-US" sz="1100" b="0" i="0" u="sng" strike="noStrike" cap="none">
                <a:solidFill>
                  <a:schemeClr val="hlink"/>
                </a:solidFill>
                <a:latin typeface="Calibri"/>
                <a:ea typeface="Calibri"/>
                <a:cs typeface="Calibri"/>
                <a:sym typeface="Calibri"/>
                <a:hlinkClick r:id="rId6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68"/>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North Carolina: Download the PDF </a:t>
            </a:r>
            <a:r>
              <a:rPr lang="en-US" sz="1100" b="0" i="0" u="sng" strike="noStrike" cap="none">
                <a:solidFill>
                  <a:schemeClr val="hlink"/>
                </a:solidFill>
                <a:latin typeface="Calibri"/>
                <a:ea typeface="Calibri"/>
                <a:cs typeface="Calibri"/>
                <a:sym typeface="Calibri"/>
                <a:hlinkClick r:id="rId6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70"/>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North Dakota: Download the PDF </a:t>
            </a:r>
            <a:r>
              <a:rPr lang="en-US" sz="1100" b="0" i="0" u="sng" strike="noStrike" cap="none">
                <a:solidFill>
                  <a:schemeClr val="hlink"/>
                </a:solidFill>
                <a:latin typeface="Calibri"/>
                <a:ea typeface="Calibri"/>
                <a:cs typeface="Calibri"/>
                <a:sym typeface="Calibri"/>
                <a:hlinkClick r:id="rId7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72"/>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Ohio: Download the PDF </a:t>
            </a:r>
            <a:r>
              <a:rPr lang="en-US" sz="1100" b="0" i="0" u="sng" strike="noStrike" cap="none">
                <a:solidFill>
                  <a:schemeClr val="hlink"/>
                </a:solidFill>
                <a:latin typeface="Calibri"/>
                <a:ea typeface="Calibri"/>
                <a:cs typeface="Calibri"/>
                <a:sym typeface="Calibri"/>
                <a:hlinkClick r:id="rId7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74"/>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Oklahoma: Download the PDF </a:t>
            </a:r>
            <a:r>
              <a:rPr lang="en-US" sz="1100" b="0" i="0" u="sng" strike="noStrike" cap="none">
                <a:solidFill>
                  <a:schemeClr val="hlink"/>
                </a:solidFill>
                <a:latin typeface="Calibri"/>
                <a:ea typeface="Calibri"/>
                <a:cs typeface="Calibri"/>
                <a:sym typeface="Calibri"/>
                <a:hlinkClick r:id="rId7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7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Oregon: Download the PDF </a:t>
            </a:r>
            <a:r>
              <a:rPr lang="en-US" sz="1100" b="0" i="0" u="sng" strike="noStrike" cap="none">
                <a:solidFill>
                  <a:schemeClr val="hlink"/>
                </a:solidFill>
                <a:latin typeface="Calibri"/>
                <a:ea typeface="Calibri"/>
                <a:cs typeface="Calibri"/>
                <a:sym typeface="Calibri"/>
                <a:hlinkClick r:id="rId7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78"/>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Pennsylvania: Download the PDF </a:t>
            </a:r>
            <a:r>
              <a:rPr lang="en-US" sz="1100" b="0" i="0" u="sng" strike="noStrike" cap="none">
                <a:solidFill>
                  <a:schemeClr val="hlink"/>
                </a:solidFill>
                <a:latin typeface="Calibri"/>
                <a:ea typeface="Calibri"/>
                <a:cs typeface="Calibri"/>
                <a:sym typeface="Calibri"/>
                <a:hlinkClick r:id="rId7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0"/>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Rhode Island: Download the PDF </a:t>
            </a:r>
            <a:r>
              <a:rPr lang="en-US" sz="1100" b="0" i="0" u="sng" strike="noStrike" cap="none">
                <a:solidFill>
                  <a:schemeClr val="hlink"/>
                </a:solidFill>
                <a:latin typeface="Calibri"/>
                <a:ea typeface="Calibri"/>
                <a:cs typeface="Calibri"/>
                <a:sym typeface="Calibri"/>
                <a:hlinkClick r:id="rId8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2"/>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South Carolina: Download the PDF </a:t>
            </a:r>
            <a:r>
              <a:rPr lang="en-US" sz="1100" b="0" i="0" u="sng" strike="noStrike" cap="none">
                <a:solidFill>
                  <a:schemeClr val="hlink"/>
                </a:solidFill>
                <a:latin typeface="Calibri"/>
                <a:ea typeface="Calibri"/>
                <a:cs typeface="Calibri"/>
                <a:sym typeface="Calibri"/>
                <a:hlinkClick r:id="rId8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4"/>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South Dakota: Download the PDF </a:t>
            </a:r>
            <a:r>
              <a:rPr lang="en-US" sz="1100" b="0" i="0" u="sng" strike="noStrike" cap="none">
                <a:solidFill>
                  <a:schemeClr val="hlink"/>
                </a:solidFill>
                <a:latin typeface="Calibri"/>
                <a:ea typeface="Calibri"/>
                <a:cs typeface="Calibri"/>
                <a:sym typeface="Calibri"/>
                <a:hlinkClick r:id="rId8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Tennessee: Download the PDF </a:t>
            </a:r>
            <a:r>
              <a:rPr lang="en-US" sz="1100" b="0" i="0" u="sng" strike="noStrike" cap="none">
                <a:solidFill>
                  <a:schemeClr val="hlink"/>
                </a:solidFill>
                <a:latin typeface="Calibri"/>
                <a:ea typeface="Calibri"/>
                <a:cs typeface="Calibri"/>
                <a:sym typeface="Calibri"/>
                <a:hlinkClick r:id="rId8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88"/>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Texas: Download the PDF </a:t>
            </a:r>
            <a:r>
              <a:rPr lang="en-US" sz="1100" b="0" i="0" u="sng" strike="noStrike" cap="none">
                <a:solidFill>
                  <a:schemeClr val="hlink"/>
                </a:solidFill>
                <a:latin typeface="Calibri"/>
                <a:ea typeface="Calibri"/>
                <a:cs typeface="Calibri"/>
                <a:sym typeface="Calibri"/>
                <a:hlinkClick r:id="rId8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0"/>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Utah: Download the PDF </a:t>
            </a:r>
            <a:r>
              <a:rPr lang="en-US" sz="1100" b="0" i="0" u="sng" strike="noStrike" cap="none">
                <a:solidFill>
                  <a:schemeClr val="hlink"/>
                </a:solidFill>
                <a:latin typeface="Calibri"/>
                <a:ea typeface="Calibri"/>
                <a:cs typeface="Calibri"/>
                <a:sym typeface="Calibri"/>
                <a:hlinkClick r:id="rId9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2"/>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Vermont: Download the PDF </a:t>
            </a:r>
            <a:r>
              <a:rPr lang="en-US" sz="1100" b="0" i="0" u="sng" strike="noStrike" cap="none">
                <a:solidFill>
                  <a:schemeClr val="hlink"/>
                </a:solidFill>
                <a:latin typeface="Calibri"/>
                <a:ea typeface="Calibri"/>
                <a:cs typeface="Calibri"/>
                <a:sym typeface="Calibri"/>
                <a:hlinkClick r:id="rId93"/>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4"/>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Virginia: Download the PDF </a:t>
            </a:r>
            <a:r>
              <a:rPr lang="en-US" sz="1100" b="0" i="0" u="sng" strike="noStrike" cap="none">
                <a:solidFill>
                  <a:schemeClr val="hlink"/>
                </a:solidFill>
                <a:latin typeface="Calibri"/>
                <a:ea typeface="Calibri"/>
                <a:cs typeface="Calibri"/>
                <a:sym typeface="Calibri"/>
                <a:hlinkClick r:id="rId9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Washington: Download the PDF </a:t>
            </a:r>
            <a:r>
              <a:rPr lang="en-US" sz="1100" b="0" i="0" u="sng" strike="noStrike" cap="none">
                <a:solidFill>
                  <a:schemeClr val="hlink"/>
                </a:solidFill>
                <a:latin typeface="Calibri"/>
                <a:ea typeface="Calibri"/>
                <a:cs typeface="Calibri"/>
                <a:sym typeface="Calibri"/>
                <a:hlinkClick r:id="rId97"/>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8"/>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West Virginia: Download the PDF </a:t>
            </a:r>
            <a:r>
              <a:rPr lang="en-US" sz="1100" b="0" i="0" u="sng" strike="noStrike" cap="none">
                <a:solidFill>
                  <a:schemeClr val="hlink"/>
                </a:solidFill>
                <a:latin typeface="Calibri"/>
                <a:ea typeface="Calibri"/>
                <a:cs typeface="Calibri"/>
                <a:sym typeface="Calibri"/>
                <a:hlinkClick r:id="rId95"/>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96"/>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Wisconsin: Download the PDF </a:t>
            </a:r>
            <a:r>
              <a:rPr lang="en-US" sz="1100" b="0" i="0" u="sng" strike="noStrike" cap="none">
                <a:solidFill>
                  <a:schemeClr val="hlink"/>
                </a:solidFill>
                <a:latin typeface="Calibri"/>
                <a:ea typeface="Calibri"/>
                <a:cs typeface="Calibri"/>
                <a:sym typeface="Calibri"/>
                <a:hlinkClick r:id="rId99"/>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00"/>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SzPct val="100000"/>
              <a:buFont typeface="Noto Sans Symbols"/>
              <a:buChar char="❖"/>
            </a:pPr>
            <a:r>
              <a:rPr lang="en-US" sz="1100" b="0" i="0" u="none" strike="noStrike" cap="none">
                <a:solidFill>
                  <a:schemeClr val="dk1"/>
                </a:solidFill>
                <a:latin typeface="Calibri"/>
                <a:ea typeface="Calibri"/>
                <a:cs typeface="Calibri"/>
                <a:sym typeface="Calibri"/>
              </a:rPr>
              <a:t>Wyoming: Download the PDF </a:t>
            </a:r>
            <a:r>
              <a:rPr lang="en-US" sz="1100" b="0" i="0" u="sng" strike="noStrike" cap="none">
                <a:solidFill>
                  <a:schemeClr val="hlink"/>
                </a:solidFill>
                <a:latin typeface="Calibri"/>
                <a:ea typeface="Calibri"/>
                <a:cs typeface="Calibri"/>
                <a:sym typeface="Calibri"/>
                <a:hlinkClick r:id="rId101"/>
              </a:rPr>
              <a:t>here</a:t>
            </a:r>
            <a:r>
              <a:rPr lang="en-US" sz="1100" b="0" i="0" u="none" strike="noStrike" cap="none">
                <a:solidFill>
                  <a:schemeClr val="dk1"/>
                </a:solidFill>
                <a:latin typeface="Calibri"/>
                <a:ea typeface="Calibri"/>
                <a:cs typeface="Calibri"/>
                <a:sym typeface="Calibri"/>
              </a:rPr>
              <a:t>. Download the PPT </a:t>
            </a:r>
            <a:r>
              <a:rPr lang="en-US" sz="1100" b="0" i="0" u="sng" strike="noStrike" cap="none">
                <a:solidFill>
                  <a:schemeClr val="hlink"/>
                </a:solidFill>
                <a:latin typeface="Calibri"/>
                <a:ea typeface="Calibri"/>
                <a:cs typeface="Calibri"/>
                <a:sym typeface="Calibri"/>
                <a:hlinkClick r:id="rId102"/>
              </a:rPr>
              <a:t>here</a:t>
            </a:r>
            <a:r>
              <a:rPr lang="en-US" sz="1100" b="0" i="0" u="none" strike="noStrike" cap="none">
                <a:solidFill>
                  <a:schemeClr val="dk1"/>
                </a:solidFill>
                <a:latin typeface="Calibri"/>
                <a:ea typeface="Calibri"/>
                <a:cs typeface="Calibri"/>
                <a:sym typeface="Calibri"/>
              </a:rPr>
              <a:t>.</a:t>
            </a:r>
          </a:p>
          <a:p>
            <a:pPr marL="171450" marR="0" lvl="0" indent="-171450" algn="l" rtl="0">
              <a:lnSpc>
                <a:spcPct val="100000"/>
              </a:lnSpc>
              <a:spcBef>
                <a:spcPts val="0"/>
              </a:spcBef>
              <a:spcAft>
                <a:spcPts val="0"/>
              </a:spcAft>
              <a:buClr>
                <a:schemeClr val="dk1"/>
              </a:buClr>
              <a:buFont typeface="Noto Sans Symbols"/>
              <a:buNone/>
            </a:pP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Font typeface="Noto Sans Symbols"/>
              <a:buNone/>
            </a:pPr>
            <a:endParaRPr sz="1100" b="0" i="0" u="none" strike="noStrike" cap="none">
              <a:solidFill>
                <a:schemeClr val="dk1"/>
              </a:solidFill>
              <a:latin typeface="Calibri"/>
              <a:ea typeface="Calibri"/>
              <a:cs typeface="Calibri"/>
              <a:sym typeface="Calibri"/>
            </a:endParaRPr>
          </a:p>
        </p:txBody>
      </p:sp>
      <p:sp>
        <p:nvSpPr>
          <p:cNvPr id="419" name="Shape 419"/>
          <p:cNvSpPr txBox="1"/>
          <p:nvPr/>
        </p:nvSpPr>
        <p:spPr>
          <a:xfrm>
            <a:off x="1125050" y="164375"/>
            <a:ext cx="89436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State Disability and Employment Statistics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Shape 426"/>
          <p:cNvPicPr preferRelativeResize="0"/>
          <p:nvPr/>
        </p:nvPicPr>
        <p:blipFill>
          <a:blip r:embed="rId3">
            <a:alphaModFix/>
          </a:blip>
          <a:stretch>
            <a:fillRect/>
          </a:stretch>
        </p:blipFill>
        <p:spPr>
          <a:xfrm>
            <a:off x="0" y="1152975"/>
            <a:ext cx="9144001" cy="5375100"/>
          </a:xfrm>
          <a:prstGeom prst="rect">
            <a:avLst/>
          </a:prstGeom>
          <a:noFill/>
          <a:ln>
            <a:noFill/>
          </a:ln>
        </p:spPr>
      </p:pic>
      <p:sp>
        <p:nvSpPr>
          <p:cNvPr id="427" name="Shape 427"/>
          <p:cNvSpPr txBox="1"/>
          <p:nvPr/>
        </p:nvSpPr>
        <p:spPr>
          <a:xfrm>
            <a:off x="619175" y="152400"/>
            <a:ext cx="8943600" cy="78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400">
                <a:solidFill>
                  <a:schemeClr val="lt1"/>
                </a:solidFill>
                <a:latin typeface="Libre Baskerville"/>
                <a:ea typeface="Libre Baskerville"/>
                <a:cs typeface="Libre Baskerville"/>
                <a:sym typeface="Libre Baskerville"/>
              </a:rPr>
              <a:t>“Disconnected Youth”</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0" y="1242225"/>
            <a:ext cx="3758100" cy="2769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400" i="0" u="none" strike="noStrike" cap="none">
                <a:solidFill>
                  <a:schemeClr val="dk1"/>
                </a:solidFill>
                <a:latin typeface="Libre Baskerville"/>
                <a:ea typeface="Libre Baskerville"/>
                <a:cs typeface="Libre Baskerville"/>
                <a:sym typeface="Libre Baskerville"/>
              </a:rPr>
              <a:t>Top 10 States with the Lowest Employment Rate Gaps for PWDs</a:t>
            </a:r>
          </a:p>
        </p:txBody>
      </p:sp>
      <p:graphicFrame>
        <p:nvGraphicFramePr>
          <p:cNvPr id="435" name="Shape 435" descr="North Dakota - 32.1 Nevada - 33.4 Utah - 33.5 South Dakota - 33.6 Hawaii - 34.2 Alaska - 35.3 Iowa - 35.7 Wyoming - 35.9 Idaho - 37 Montana - 37.3" title="10 states with the lowest employment rate gaps for people with disabilities"/>
          <p:cNvGraphicFramePr/>
          <p:nvPr/>
        </p:nvGraphicFramePr>
        <p:xfrm>
          <a:off x="272584" y="1981200"/>
          <a:ext cx="3308825" cy="3733825"/>
        </p:xfrm>
        <a:graphic>
          <a:graphicData uri="http://schemas.openxmlformats.org/drawingml/2006/table">
            <a:tbl>
              <a:tblPr>
                <a:noFill/>
                <a:tableStyleId>{5B18C0CC-A1F5-49FC-81BB-BAEBE36CB1AE}</a:tableStyleId>
              </a:tblPr>
              <a:tblGrid>
                <a:gridCol w="637275">
                  <a:extLst>
                    <a:ext uri="{9D8B030D-6E8A-4147-A177-3AD203B41FA5}">
                      <a16:colId xmlns:a16="http://schemas.microsoft.com/office/drawing/2014/main" val="20000"/>
                    </a:ext>
                  </a:extLst>
                </a:gridCol>
                <a:gridCol w="1781025">
                  <a:extLst>
                    <a:ext uri="{9D8B030D-6E8A-4147-A177-3AD203B41FA5}">
                      <a16:colId xmlns:a16="http://schemas.microsoft.com/office/drawing/2014/main" val="20001"/>
                    </a:ext>
                  </a:extLst>
                </a:gridCol>
                <a:gridCol w="890525">
                  <a:extLst>
                    <a:ext uri="{9D8B030D-6E8A-4147-A177-3AD203B41FA5}">
                      <a16:colId xmlns:a16="http://schemas.microsoft.com/office/drawing/2014/main" val="20002"/>
                    </a:ext>
                  </a:extLst>
                </a:gridCol>
              </a:tblGrid>
              <a:tr h="322950">
                <a:tc>
                  <a:txBody>
                    <a:bodyPr/>
                    <a:lstStyle/>
                    <a:p>
                      <a:pPr marL="0" marR="0" lvl="0" indent="0" algn="l" rtl="0">
                        <a:lnSpc>
                          <a:spcPct val="100000"/>
                        </a:lnSpc>
                        <a:spcBef>
                          <a:spcPts val="0"/>
                        </a:spcBef>
                        <a:spcAft>
                          <a:spcPts val="0"/>
                        </a:spcAft>
                        <a:buClr>
                          <a:schemeClr val="lt1"/>
                        </a:buClr>
                        <a:buSzPct val="25000"/>
                        <a:buFont typeface="verdana"/>
                        <a:buNone/>
                      </a:pPr>
                      <a:r>
                        <a:rPr lang="en-US" sz="1400" b="1" i="0" u="none" strike="noStrike" cap="none">
                          <a:solidFill>
                            <a:schemeClr val="lt1"/>
                          </a:solidFill>
                          <a:latin typeface="verdana"/>
                          <a:ea typeface="verdana"/>
                          <a:cs typeface="verdana"/>
                          <a:sym typeface="verdana"/>
                        </a:rPr>
                        <a: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073399"/>
                    </a:solidFill>
                  </a:tcPr>
                </a:tc>
                <a:tc>
                  <a:txBody>
                    <a:bodyPr/>
                    <a:lstStyle/>
                    <a:p>
                      <a:pPr marL="0" marR="0" lvl="0" indent="0" algn="l" rtl="0">
                        <a:lnSpc>
                          <a:spcPct val="100000"/>
                        </a:lnSpc>
                        <a:spcBef>
                          <a:spcPts val="0"/>
                        </a:spcBef>
                        <a:spcAft>
                          <a:spcPts val="0"/>
                        </a:spcAft>
                        <a:buClr>
                          <a:srgbClr val="FFFFFF"/>
                        </a:buClr>
                        <a:buSzPct val="25000"/>
                        <a:buFont typeface="verdana"/>
                        <a:buNone/>
                      </a:pPr>
                      <a:r>
                        <a:rPr lang="en-US" sz="1400" b="1" i="0" u="none" strike="noStrike" cap="none">
                          <a:solidFill>
                            <a:srgbClr val="FFFFFF"/>
                          </a:solidFill>
                          <a:latin typeface="verdana"/>
                          <a:ea typeface="verdana"/>
                          <a:cs typeface="verdana"/>
                          <a:sym typeface="verdana"/>
                        </a:rPr>
                        <a:t>State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verdana"/>
                        <a:buNone/>
                      </a:pPr>
                      <a:r>
                        <a:rPr lang="en-US" sz="1400" b="1" i="0" u="none" strike="noStrike" cap="none">
                          <a:solidFill>
                            <a:srgbClr val="FFFFFF"/>
                          </a:solidFill>
                          <a:latin typeface="verdana"/>
                          <a:ea typeface="verdana"/>
                          <a:cs typeface="verdana"/>
                          <a:sym typeface="verdana"/>
                        </a:rPr>
                        <a:t>Gap</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1</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N. Dakota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32.1</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2</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Nevada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33.4</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3</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Utah</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33.5</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S. Dakota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33.6</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5</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Hawaii</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34.2</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6</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Alaska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35.3</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7</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Iowa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35.7</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8</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Wyoming</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35.9</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4065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9</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Idaho</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37</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r h="345025">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10</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Montana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37.3</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bl>
          </a:graphicData>
        </a:graphic>
      </p:graphicFrame>
      <p:sp>
        <p:nvSpPr>
          <p:cNvPr id="436" name="Shape 436"/>
          <p:cNvSpPr txBox="1">
            <a:spLocks noGrp="1"/>
          </p:cNvSpPr>
          <p:nvPr>
            <p:ph type="body" idx="1"/>
          </p:nvPr>
        </p:nvSpPr>
        <p:spPr>
          <a:xfrm>
            <a:off x="4541838" y="1219200"/>
            <a:ext cx="4041900" cy="7272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400" i="0" u="none" strike="noStrike" cap="none">
                <a:solidFill>
                  <a:schemeClr val="dk1"/>
                </a:solidFill>
                <a:latin typeface="Libre Baskerville"/>
                <a:ea typeface="Libre Baskerville"/>
                <a:cs typeface="Libre Baskerville"/>
                <a:sym typeface="Libre Baskerville"/>
              </a:rPr>
              <a:t>10 States with the Highest Employment Rate Gap for PWDs</a:t>
            </a:r>
          </a:p>
        </p:txBody>
      </p:sp>
      <p:graphicFrame>
        <p:nvGraphicFramePr>
          <p:cNvPr id="437" name="Shape 437" descr="Maine - 47.4 Kentucky - 47.1 South Carolina - 45 Michigan - 45 West Virginia - 44.9 Arkansas - 44.6 Tennessee - 44.5 Missouri - 44.4 Vermont - 44.2 Alabama - 44.1 " title="10 states with highest employment rate gaps for people with disabilities"/>
          <p:cNvGraphicFramePr/>
          <p:nvPr/>
        </p:nvGraphicFramePr>
        <p:xfrm>
          <a:off x="4727575" y="1981200"/>
          <a:ext cx="3502025" cy="3697985"/>
        </p:xfrm>
        <a:graphic>
          <a:graphicData uri="http://schemas.openxmlformats.org/drawingml/2006/table">
            <a:tbl>
              <a:tblPr>
                <a:noFill/>
                <a:tableStyleId>{5B18C0CC-A1F5-49FC-81BB-BAEBE36CB1AE}</a:tableStyleId>
              </a:tblPr>
              <a:tblGrid>
                <a:gridCol w="674475">
                  <a:extLst>
                    <a:ext uri="{9D8B030D-6E8A-4147-A177-3AD203B41FA5}">
                      <a16:colId xmlns:a16="http://schemas.microsoft.com/office/drawing/2014/main" val="20000"/>
                    </a:ext>
                  </a:extLst>
                </a:gridCol>
                <a:gridCol w="1885025">
                  <a:extLst>
                    <a:ext uri="{9D8B030D-6E8A-4147-A177-3AD203B41FA5}">
                      <a16:colId xmlns:a16="http://schemas.microsoft.com/office/drawing/2014/main" val="20001"/>
                    </a:ext>
                  </a:extLst>
                </a:gridCol>
                <a:gridCol w="942525">
                  <a:extLst>
                    <a:ext uri="{9D8B030D-6E8A-4147-A177-3AD203B41FA5}">
                      <a16:colId xmlns:a16="http://schemas.microsoft.com/office/drawing/2014/main" val="20002"/>
                    </a:ext>
                  </a:extLst>
                </a:gridCol>
              </a:tblGrid>
              <a:tr h="328950">
                <a:tc>
                  <a:txBody>
                    <a:bodyPr/>
                    <a:lstStyle/>
                    <a:p>
                      <a:pPr marL="0" marR="0" lvl="0" indent="0" algn="l" rtl="0">
                        <a:lnSpc>
                          <a:spcPct val="100000"/>
                        </a:lnSpc>
                        <a:spcBef>
                          <a:spcPts val="0"/>
                        </a:spcBef>
                        <a:spcAft>
                          <a:spcPts val="0"/>
                        </a:spcAft>
                        <a:buClr>
                          <a:schemeClr val="lt1"/>
                        </a:buClr>
                        <a:buSzPct val="25000"/>
                        <a:buFont typeface="verdana"/>
                        <a:buNone/>
                      </a:pPr>
                      <a:r>
                        <a:rPr lang="en-US" sz="1400" b="1" i="0" u="none" strike="noStrike" cap="none">
                          <a:solidFill>
                            <a:schemeClr val="lt1"/>
                          </a:solidFill>
                          <a:latin typeface="verdana"/>
                          <a:ea typeface="verdana"/>
                          <a:cs typeface="verdana"/>
                          <a:sym typeface="verdana"/>
                        </a:rPr>
                        <a: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073399"/>
                    </a:solidFill>
                  </a:tcPr>
                </a:tc>
                <a:tc>
                  <a:txBody>
                    <a:bodyPr/>
                    <a:lstStyle/>
                    <a:p>
                      <a:pPr marL="0" marR="0" lvl="0" indent="0" algn="l" rtl="0">
                        <a:lnSpc>
                          <a:spcPct val="100000"/>
                        </a:lnSpc>
                        <a:spcBef>
                          <a:spcPts val="0"/>
                        </a:spcBef>
                        <a:spcAft>
                          <a:spcPts val="0"/>
                        </a:spcAft>
                        <a:buClr>
                          <a:srgbClr val="FFFFFF"/>
                        </a:buClr>
                        <a:buSzPct val="25000"/>
                        <a:buFont typeface="verdana"/>
                        <a:buNone/>
                      </a:pPr>
                      <a:r>
                        <a:rPr lang="en-US" sz="1400" b="1" i="0" u="none" strike="noStrike" cap="none">
                          <a:solidFill>
                            <a:srgbClr val="FFFFFF"/>
                          </a:solidFill>
                          <a:latin typeface="verdana"/>
                          <a:ea typeface="verdana"/>
                          <a:cs typeface="verdana"/>
                          <a:sym typeface="verdana"/>
                        </a:rPr>
                        <a:t>State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verdana"/>
                        <a:buNone/>
                      </a:pPr>
                      <a:r>
                        <a:rPr lang="en-US" sz="1400" b="1" i="0" u="none" strike="noStrike" cap="none">
                          <a:solidFill>
                            <a:srgbClr val="FFFFFF"/>
                          </a:solidFill>
                          <a:latin typeface="verdana"/>
                          <a:ea typeface="verdana"/>
                          <a:cs typeface="verdana"/>
                          <a:sym typeface="verdana"/>
                        </a:rPr>
                        <a:t>Gap</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41</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Alabama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44.1</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42</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Vermont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44.2</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43</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Missouri</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44.4</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44</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Tennessee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44.5</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45</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Arkansas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44.6</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46</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West Virginia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44.9</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47</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Michigan</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45</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48</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South Carolina</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45</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30800">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49</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Kentucky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47.1</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r h="351425">
                <a:tc>
                  <a:txBody>
                    <a:bodyPr/>
                    <a:lstStyle/>
                    <a:p>
                      <a:pPr marL="0" marR="0" lvl="0" indent="0" algn="r" rtl="0">
                        <a:lnSpc>
                          <a:spcPct val="100000"/>
                        </a:lnSpc>
                        <a:spcBef>
                          <a:spcPts val="0"/>
                        </a:spcBef>
                        <a:spcAft>
                          <a:spcPts val="0"/>
                        </a:spcAft>
                        <a:buClr>
                          <a:schemeClr val="lt1"/>
                        </a:buClr>
                        <a:buSzPct val="25000"/>
                        <a:buFont typeface="Calibri"/>
                        <a:buNone/>
                      </a:pPr>
                      <a:r>
                        <a:rPr lang="en-US" sz="1600" b="1" i="0" u="none" strike="noStrike" cap="none">
                          <a:solidFill>
                            <a:schemeClr val="lt1"/>
                          </a:solidFill>
                          <a:latin typeface="Calibri"/>
                          <a:ea typeface="Calibri"/>
                          <a:cs typeface="Calibri"/>
                          <a:sym typeface="Calibri"/>
                        </a:rPr>
                        <a:t>50</a:t>
                      </a:r>
                    </a:p>
                  </a:txBody>
                  <a:tcPr marL="91450" marR="91450" marT="45725" marB="45725" anchor="b">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73399"/>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Maine</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600" b="1" u="none" strike="noStrike" cap="none">
                          <a:latin typeface="Calibri"/>
                          <a:ea typeface="Calibri"/>
                          <a:cs typeface="Calibri"/>
                          <a:sym typeface="Calibri"/>
                        </a:rPr>
                        <a:t>47.4</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bl>
          </a:graphicData>
        </a:graphic>
      </p:graphicFrame>
      <p:sp>
        <p:nvSpPr>
          <p:cNvPr id="438" name="Shape 438"/>
          <p:cNvSpPr txBox="1"/>
          <p:nvPr/>
        </p:nvSpPr>
        <p:spPr>
          <a:xfrm>
            <a:off x="290513" y="5791200"/>
            <a:ext cx="8229600" cy="5334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a:solidFill>
                  <a:schemeClr val="dk1"/>
                </a:solidFill>
                <a:latin typeface="Calibri"/>
                <a:ea typeface="Calibri"/>
                <a:cs typeface="Calibri"/>
                <a:sym typeface="Calibri"/>
              </a:rPr>
              <a:t>Read our full report here: </a:t>
            </a:r>
            <a:r>
              <a:rPr lang="en-US" sz="1600" b="0" i="0" u="sng" strike="noStrike" cap="none">
                <a:solidFill>
                  <a:schemeClr val="hlink"/>
                </a:solidFill>
                <a:latin typeface="Calibri"/>
                <a:ea typeface="Calibri"/>
                <a:cs typeface="Calibri"/>
                <a:sym typeface="Calibri"/>
                <a:hlinkClick r:id="rId3"/>
              </a:rPr>
              <a:t>The Best-and Worst-States for Workers with Disabilities </a:t>
            </a:r>
          </a:p>
          <a:p>
            <a:pPr marL="0" marR="0" lvl="0" indent="0" algn="l" rtl="0">
              <a:lnSpc>
                <a:spcPct val="100000"/>
              </a:lnSpc>
              <a:spcBef>
                <a:spcPts val="24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Employment rate percentage point gap given by (Non-Disability Employment Rate – Disability Employment rate)</a:t>
            </a:r>
          </a:p>
        </p:txBody>
      </p:sp>
      <p:sp>
        <p:nvSpPr>
          <p:cNvPr id="439" name="Shape 439"/>
          <p:cNvSpPr txBox="1"/>
          <p:nvPr/>
        </p:nvSpPr>
        <p:spPr>
          <a:xfrm>
            <a:off x="1995600" y="68625"/>
            <a:ext cx="7148400" cy="942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Best and Worst States on Jobs for People with Disabilities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1" y="981452"/>
            <a:ext cx="9144001" cy="5341550"/>
          </a:xfrm>
          <a:prstGeom prst="rect">
            <a:avLst/>
          </a:prstGeom>
          <a:noFill/>
          <a:ln>
            <a:noFill/>
          </a:ln>
        </p:spPr>
      </p:pic>
      <p:sp>
        <p:nvSpPr>
          <p:cNvPr id="447" name="Shape 447"/>
          <p:cNvSpPr txBox="1"/>
          <p:nvPr/>
        </p:nvSpPr>
        <p:spPr>
          <a:xfrm>
            <a:off x="834625" y="104525"/>
            <a:ext cx="9075300" cy="87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Transition Programs Work</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Shape 454" descr="2.3 Million in corrections  State  Prisons – 1,351,000  Violent – 718,000  Property – 261,000  Drug – 212,000  Public Order – 149,000  Other – 10,000  Local Jails – 646,000  Convicted – 195,000  Not Convicted – 195,000  Federal Prisons – 211,000  Public Order – 76,000  Violent – 15,000  Property – 13,000  Drug – 105,000  Other – 1,000  Youth – 34,00  Territorial Prisons – 14,000  Immigration Detention – 33,000  Civil Commitment – 5,500  Indian Country – 2,400  Military – 1,400 " title="How many people are locked up in the United States?"/>
          <p:cNvPicPr preferRelativeResize="0">
            <a:picLocks noGrp="1"/>
          </p:cNvPicPr>
          <p:nvPr>
            <p:ph type="body" idx="1"/>
          </p:nvPr>
        </p:nvPicPr>
        <p:blipFill rotWithShape="1">
          <a:blip r:embed="rId3">
            <a:alphaModFix/>
          </a:blip>
          <a:srcRect/>
          <a:stretch/>
        </p:blipFill>
        <p:spPr>
          <a:xfrm>
            <a:off x="0" y="1219200"/>
            <a:ext cx="9144000" cy="5029200"/>
          </a:xfrm>
          <a:prstGeom prst="rect">
            <a:avLst/>
          </a:prstGeom>
          <a:noFill/>
          <a:ln>
            <a:noFill/>
          </a:ln>
        </p:spPr>
      </p:pic>
      <p:sp>
        <p:nvSpPr>
          <p:cNvPr id="455" name="Shape 455"/>
          <p:cNvSpPr txBox="1"/>
          <p:nvPr/>
        </p:nvSpPr>
        <p:spPr>
          <a:xfrm>
            <a:off x="1576650" y="104550"/>
            <a:ext cx="7686900" cy="1013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Calibri"/>
                <a:ea typeface="Calibri"/>
                <a:cs typeface="Calibri"/>
                <a:sym typeface="Calibri"/>
              </a:rPr>
              <a:t>Prison Population Breakdown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Shape 462" descr="Data table depicting the number of disabilities reported by state and federal prisoners and the number of disabilities reported by state and federal jail inmates, between 2011 and 2012. Disability types included in this data: hearing, vision, cognitive, ambulatory, self-care, and independent living. 68.4% of state and federal prisoners, and 60.1% of jail inmates, report having no disabilities. 18.8% of state and federal prisoners, and 23.9% of jail inmates, report having 1 disability. 7.9% of state and federal prisoners, and 10.2% of jail inmates, report having 2 disabilities. 2.5% of state and federal prisoners, and 3.0% of jail inmates, report having 3 disabilities. 2.4% of state and federal prisoners, and 2.8% of jail inmates, report having 4 or more disabilities. " title="Demographics of incarcerated population"/>
          <p:cNvPicPr preferRelativeResize="0"/>
          <p:nvPr/>
        </p:nvPicPr>
        <p:blipFill rotWithShape="1">
          <a:blip r:embed="rId3">
            <a:alphaModFix/>
          </a:blip>
          <a:srcRect/>
          <a:stretch/>
        </p:blipFill>
        <p:spPr>
          <a:xfrm>
            <a:off x="304800" y="1371600"/>
            <a:ext cx="8458200" cy="4800600"/>
          </a:xfrm>
          <a:prstGeom prst="rect">
            <a:avLst/>
          </a:prstGeom>
          <a:noFill/>
          <a:ln>
            <a:noFill/>
          </a:ln>
        </p:spPr>
      </p:pic>
      <p:sp>
        <p:nvSpPr>
          <p:cNvPr id="463" name="Shape 463"/>
          <p:cNvSpPr txBox="1"/>
          <p:nvPr/>
        </p:nvSpPr>
        <p:spPr>
          <a:xfrm>
            <a:off x="1014125" y="152400"/>
            <a:ext cx="8991600" cy="76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Demographics of Incarcerated Population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800" i="0" u="sng" strike="noStrike" cap="none">
                <a:solidFill>
                  <a:schemeClr val="dk1"/>
                </a:solidFill>
                <a:latin typeface="Libre Baskerville"/>
                <a:ea typeface="Libre Baskerville"/>
                <a:cs typeface="Libre Baskerville"/>
                <a:sym typeface="Libre Baskerville"/>
              </a:rPr>
              <a:t>State and Federal Prisoners</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Any Disability – 31.6%</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Vision – 7.1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Hearing – 6.2</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Ambulatory – 10.1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Cognitive – 19.5</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Self-care – 2.1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Independent living – 7.5</a:t>
            </a:r>
          </a:p>
          <a:p>
            <a:pPr marL="342900" marR="0" lvl="0" indent="-165100" algn="l" rtl="0">
              <a:lnSpc>
                <a:spcPct val="100000"/>
              </a:lnSpc>
              <a:spcBef>
                <a:spcPts val="560"/>
              </a:spcBef>
              <a:spcAft>
                <a:spcPts val="0"/>
              </a:spcAft>
              <a:buClr>
                <a:schemeClr val="dk1"/>
              </a:buClr>
              <a:buSzPct val="177777"/>
              <a:buFont typeface="Noto Sans Symbols"/>
              <a:buNone/>
            </a:pPr>
            <a:endParaRPr sz="1800" i="0" u="none" strike="noStrike" cap="none">
              <a:solidFill>
                <a:schemeClr val="dk1"/>
              </a:solidFill>
              <a:latin typeface="Libre Baskerville"/>
              <a:ea typeface="Libre Baskerville"/>
              <a:cs typeface="Libre Baskerville"/>
              <a:sym typeface="Libre Baskerville"/>
            </a:endParaRPr>
          </a:p>
        </p:txBody>
      </p:sp>
      <p:sp>
        <p:nvSpPr>
          <p:cNvPr id="471" name="Shape 471"/>
          <p:cNvSpPr txBox="1">
            <a:spLocks noGrp="1"/>
          </p:cNvSpPr>
          <p:nvPr>
            <p:ph type="body" idx="4294967295"/>
          </p:nvPr>
        </p:nvSpPr>
        <p:spPr>
          <a:xfrm>
            <a:off x="5079500" y="1338900"/>
            <a:ext cx="4038600" cy="4147500"/>
          </a:xfrm>
          <a:prstGeom prst="rect">
            <a:avLst/>
          </a:prstGeom>
          <a:noFill/>
          <a:ln>
            <a:noFill/>
          </a:ln>
        </p:spPr>
        <p:txBody>
          <a:bodyPr wrap="square" lIns="91425" tIns="91425" rIns="91425" bIns="91425" anchor="t" anchorCtr="0">
            <a:noAutofit/>
          </a:bodyPr>
          <a:lstStyle/>
          <a:p>
            <a:pPr marL="177800" marR="0" lvl="0" indent="0" algn="ctr" rtl="0">
              <a:lnSpc>
                <a:spcPct val="100000"/>
              </a:lnSpc>
              <a:spcBef>
                <a:spcPts val="0"/>
              </a:spcBef>
              <a:spcAft>
                <a:spcPts val="0"/>
              </a:spcAft>
              <a:buClr>
                <a:schemeClr val="dk1"/>
              </a:buClr>
              <a:buSzPct val="25000"/>
              <a:buFont typeface="Noto Sans Symbols"/>
              <a:buNone/>
            </a:pPr>
            <a:endParaRPr u="sng">
              <a:solidFill>
                <a:schemeClr val="dk1"/>
              </a:solidFill>
              <a:latin typeface="Libre Baskerville"/>
              <a:ea typeface="Libre Baskerville"/>
              <a:cs typeface="Libre Baskerville"/>
              <a:sym typeface="Libre Baskerville"/>
            </a:endParaRPr>
          </a:p>
          <a:p>
            <a:pPr marL="177800" marR="0" lvl="0" indent="0" algn="l" rtl="0">
              <a:lnSpc>
                <a:spcPct val="100000"/>
              </a:lnSpc>
              <a:spcBef>
                <a:spcPts val="0"/>
              </a:spcBef>
              <a:spcAft>
                <a:spcPts val="0"/>
              </a:spcAft>
              <a:buClr>
                <a:schemeClr val="dk1"/>
              </a:buClr>
              <a:buSzPct val="25000"/>
              <a:buFont typeface="Noto Sans Symbols"/>
              <a:buNone/>
            </a:pPr>
            <a:r>
              <a:rPr lang="en-US" sz="1800" i="0" u="sng" strike="noStrike" cap="none">
                <a:solidFill>
                  <a:schemeClr val="dk1"/>
                </a:solidFill>
                <a:latin typeface="Libre Baskerville"/>
                <a:ea typeface="Libre Baskerville"/>
                <a:cs typeface="Libre Baskerville"/>
                <a:sym typeface="Libre Baskerville"/>
              </a:rPr>
              <a:t>General Population</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Any disability – 10.9%</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Vision – 2.1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Hearing – 2.6</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Ambulatory – 5.1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Cognitive – 4.8</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Self-care – 2.1</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Independent living – 4.0</a:t>
            </a:r>
          </a:p>
          <a:p>
            <a:pPr marL="342900" marR="0" lvl="0" indent="-165100" algn="l" rtl="0">
              <a:lnSpc>
                <a:spcPct val="100000"/>
              </a:lnSpc>
              <a:spcBef>
                <a:spcPts val="560"/>
              </a:spcBef>
              <a:spcAft>
                <a:spcPts val="0"/>
              </a:spcAft>
              <a:buClr>
                <a:schemeClr val="dk1"/>
              </a:buClr>
              <a:buSzPct val="177777"/>
              <a:buFont typeface="Noto Sans Symbols"/>
              <a:buNone/>
            </a:pPr>
            <a:endParaRPr sz="1800" i="0" u="none" strike="noStrike" cap="none">
              <a:solidFill>
                <a:schemeClr val="dk1"/>
              </a:solidFill>
              <a:latin typeface="Libre Baskerville"/>
              <a:ea typeface="Libre Baskerville"/>
              <a:cs typeface="Libre Baskerville"/>
              <a:sym typeface="Libre Baskerville"/>
            </a:endParaRPr>
          </a:p>
        </p:txBody>
      </p:sp>
      <p:sp>
        <p:nvSpPr>
          <p:cNvPr id="472" name="Shape 472"/>
          <p:cNvSpPr txBox="1">
            <a:spLocks noGrp="1"/>
          </p:cNvSpPr>
          <p:nvPr>
            <p:ph type="body" idx="1"/>
          </p:nvPr>
        </p:nvSpPr>
        <p:spPr>
          <a:xfrm>
            <a:off x="2895600" y="5791200"/>
            <a:ext cx="3352800" cy="4572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400" b="0" i="0" u="none" strike="noStrike" cap="none">
                <a:solidFill>
                  <a:schemeClr val="dk1"/>
                </a:solidFill>
                <a:latin typeface="Calibri"/>
                <a:ea typeface="Calibri"/>
                <a:cs typeface="Calibri"/>
                <a:sym typeface="Calibri"/>
              </a:rPr>
              <a:t>Source: </a:t>
            </a:r>
            <a:r>
              <a:rPr lang="en-US" sz="1400" b="0" i="0" u="sng" strike="noStrike" cap="none">
                <a:solidFill>
                  <a:schemeClr val="hlink"/>
                </a:solidFill>
                <a:latin typeface="Calibri"/>
                <a:ea typeface="Calibri"/>
                <a:cs typeface="Calibri"/>
                <a:sym typeface="Calibri"/>
                <a:hlinkClick r:id="rId3"/>
              </a:rPr>
              <a:t>Bureau of Justice Statistics</a:t>
            </a:r>
          </a:p>
        </p:txBody>
      </p:sp>
      <p:sp>
        <p:nvSpPr>
          <p:cNvPr id="473" name="Shape 473"/>
          <p:cNvSpPr txBox="1"/>
          <p:nvPr/>
        </p:nvSpPr>
        <p:spPr>
          <a:xfrm>
            <a:off x="786725" y="128450"/>
            <a:ext cx="8991600" cy="77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Prevalence of Disability: Prisons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Shape 480" descr="Data table depicting the prevalence of disabilities among state and federal prisoners between 2011 and 2012, organized by demographic characteristics. 31.6% of all prisoners have a disability. In terms of sex, disabilities are most prevalent among female prisoners. 39.5% of female prisoners have a disability, while 31.0% of male prisoners have a disability. In terms of age, disabilities are most prevalent among prisoners who are 50 or older. 44.2% of prisoners age 50 or older have a disability. The next most prevalent is in the 35-49 age group, where 32.8% of prisoners have a disability. In terms of race, disabilities are most prevalent among prisoners who are of “two or more races.” 42.3% of the prisoners who identify as “two or more races” have a disability. " title="Prevalence of disabilities among state and federal prisoners by demographic characteristics, 2011-12"/>
          <p:cNvPicPr preferRelativeResize="0">
            <a:picLocks noGrp="1"/>
          </p:cNvPicPr>
          <p:nvPr>
            <p:ph type="body" idx="1"/>
          </p:nvPr>
        </p:nvPicPr>
        <p:blipFill rotWithShape="1">
          <a:blip r:embed="rId3">
            <a:alphaModFix/>
          </a:blip>
          <a:srcRect t="6734"/>
          <a:stretch/>
        </p:blipFill>
        <p:spPr>
          <a:xfrm>
            <a:off x="304800" y="1470819"/>
            <a:ext cx="8443111" cy="4777581"/>
          </a:xfrm>
          <a:prstGeom prst="rect">
            <a:avLst/>
          </a:prstGeom>
          <a:noFill/>
          <a:ln>
            <a:noFill/>
          </a:ln>
        </p:spPr>
      </p:pic>
      <p:sp>
        <p:nvSpPr>
          <p:cNvPr id="481" name="Shape 481"/>
          <p:cNvSpPr txBox="1"/>
          <p:nvPr/>
        </p:nvSpPr>
        <p:spPr>
          <a:xfrm>
            <a:off x="1468950" y="152400"/>
            <a:ext cx="8443200" cy="989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Specific Types of Disabilities: Prison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457215" y="1577354"/>
            <a:ext cx="8229600" cy="2769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800" i="0" u="sng" strike="noStrike" cap="none">
                <a:solidFill>
                  <a:schemeClr val="dk1"/>
                </a:solidFill>
                <a:latin typeface="Libre Baskerville"/>
                <a:ea typeface="Libre Baskerville"/>
                <a:cs typeface="Libre Baskerville"/>
                <a:sym typeface="Libre Baskerville"/>
              </a:rPr>
              <a:t>Jail Inmates</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Any Disability – 39.9%</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Vision – 7.3</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Hearing – 6.5</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Ambulatory – 9.5</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Cognitive – 30.9</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Self-care – 2.8</a:t>
            </a:r>
          </a:p>
          <a:p>
            <a:pPr marL="2032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Independent Living – 8.7</a:t>
            </a:r>
          </a:p>
        </p:txBody>
      </p:sp>
      <p:sp>
        <p:nvSpPr>
          <p:cNvPr id="489" name="Shape 489"/>
          <p:cNvSpPr txBox="1">
            <a:spLocks noGrp="1"/>
          </p:cNvSpPr>
          <p:nvPr>
            <p:ph type="body" idx="4294967295"/>
          </p:nvPr>
        </p:nvSpPr>
        <p:spPr>
          <a:xfrm>
            <a:off x="5486400" y="1600200"/>
            <a:ext cx="4038600" cy="3657600"/>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800" i="0" u="sng" strike="noStrike" cap="none">
                <a:solidFill>
                  <a:schemeClr val="dk1"/>
                </a:solidFill>
                <a:latin typeface="Libre Baskerville"/>
                <a:ea typeface="Libre Baskerville"/>
                <a:cs typeface="Libre Baskerville"/>
                <a:sym typeface="Libre Baskerville"/>
              </a:rPr>
              <a:t>General Population</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Any Disability – 9.3%</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Vision – 1.7</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Hearing – 1.9</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Ambulatory – 3.7</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Cognitive – 4.7</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Self-care – 1.7</a:t>
            </a:r>
          </a:p>
          <a:p>
            <a:pPr marL="177800" marR="0" lvl="0" indent="0" algn="l" rtl="0">
              <a:lnSpc>
                <a:spcPct val="100000"/>
              </a:lnSpc>
              <a:spcBef>
                <a:spcPts val="560"/>
              </a:spcBef>
              <a:spcAft>
                <a:spcPts val="0"/>
              </a:spcAft>
              <a:buClr>
                <a:schemeClr val="dk1"/>
              </a:buClr>
              <a:buSzPct val="25000"/>
              <a:buFont typeface="Noto Sans Symbols"/>
              <a:buNone/>
            </a:pPr>
            <a:r>
              <a:rPr lang="en-US" sz="1800" i="0" u="none" strike="noStrike" cap="none">
                <a:solidFill>
                  <a:schemeClr val="dk1"/>
                </a:solidFill>
                <a:latin typeface="Libre Baskerville"/>
                <a:ea typeface="Libre Baskerville"/>
                <a:cs typeface="Libre Baskerville"/>
                <a:sym typeface="Libre Baskerville"/>
              </a:rPr>
              <a:t>Independent living – 3.4</a:t>
            </a:r>
          </a:p>
        </p:txBody>
      </p:sp>
      <p:sp>
        <p:nvSpPr>
          <p:cNvPr id="490" name="Shape 490"/>
          <p:cNvSpPr txBox="1">
            <a:spLocks noGrp="1"/>
          </p:cNvSpPr>
          <p:nvPr>
            <p:ph type="body" idx="1"/>
          </p:nvPr>
        </p:nvSpPr>
        <p:spPr>
          <a:xfrm>
            <a:off x="3048000" y="5410200"/>
            <a:ext cx="3048000" cy="4572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1400" b="0" i="0" u="none" strike="noStrike" cap="none">
                <a:solidFill>
                  <a:schemeClr val="dk1"/>
                </a:solidFill>
                <a:latin typeface="Calibri"/>
                <a:ea typeface="Calibri"/>
                <a:cs typeface="Calibri"/>
                <a:sym typeface="Calibri"/>
              </a:rPr>
              <a:t>Source: </a:t>
            </a:r>
            <a:r>
              <a:rPr lang="en-US" sz="1400" b="0" i="0" u="sng" strike="noStrike" cap="none">
                <a:solidFill>
                  <a:schemeClr val="hlink"/>
                </a:solidFill>
                <a:latin typeface="Calibri"/>
                <a:ea typeface="Calibri"/>
                <a:cs typeface="Calibri"/>
                <a:sym typeface="Calibri"/>
                <a:hlinkClick r:id="rId3"/>
              </a:rPr>
              <a:t>Bureau of Justice Statistics</a:t>
            </a:r>
          </a:p>
        </p:txBody>
      </p:sp>
      <p:sp>
        <p:nvSpPr>
          <p:cNvPr id="491" name="Shape 491"/>
          <p:cNvSpPr txBox="1"/>
          <p:nvPr/>
        </p:nvSpPr>
        <p:spPr>
          <a:xfrm>
            <a:off x="1157750" y="152400"/>
            <a:ext cx="8871900" cy="989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Prevalence of Disability: Jails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Shape 498" descr="Data table depicting the prevalence of disabilities among jail inmates between 2011 and 2012, organized by demographic characteristics. 39.9% of all jail inmates have a disability. In terms of sex, disabilities are most prevalent among female jail inmates. 49.5% of female jail inmates have a disability, while 38.5% of male jail inmates have a disability. In terms of age, disabilities are most prevalent among jail inmates who are 50 or older. 59.7% of jail inmates age 50 or older have a disability. The next most prevalent is in the 35-49 age group, where 43.1% of jail inmates have a disability. In terms of race, disabilities are most prevalent among jail inmates who are of “two or more races.” 55.3% of the jail inmates who have a disability are of “two or more races.”  " title="Prevalence of disabilities among jail inmates by demographic characteristics, 2011-12"/>
          <p:cNvPicPr preferRelativeResize="0">
            <a:picLocks noGrp="1"/>
          </p:cNvPicPr>
          <p:nvPr>
            <p:ph type="body" idx="1"/>
          </p:nvPr>
        </p:nvPicPr>
        <p:blipFill rotWithShape="1">
          <a:blip r:embed="rId3">
            <a:alphaModFix/>
          </a:blip>
          <a:srcRect t="7882"/>
          <a:stretch/>
        </p:blipFill>
        <p:spPr>
          <a:xfrm>
            <a:off x="421795" y="1469651"/>
            <a:ext cx="8341205" cy="4626349"/>
          </a:xfrm>
          <a:prstGeom prst="rect">
            <a:avLst/>
          </a:prstGeom>
          <a:noFill/>
          <a:ln>
            <a:noFill/>
          </a:ln>
        </p:spPr>
      </p:pic>
      <p:sp>
        <p:nvSpPr>
          <p:cNvPr id="499" name="Shape 499"/>
          <p:cNvSpPr txBox="1"/>
          <p:nvPr/>
        </p:nvSpPr>
        <p:spPr>
          <a:xfrm>
            <a:off x="1051250" y="164375"/>
            <a:ext cx="8991600" cy="93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Specific Types of Disabilities: Jails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49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219200"/>
            <a:ext cx="8229600" cy="4754563"/>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endParaRPr sz="4000" b="1" i="0" u="none" strike="noStrike" cap="none">
              <a:solidFill>
                <a:schemeClr val="dk1"/>
              </a:solidFill>
              <a:latin typeface="Libre Baskerville"/>
              <a:ea typeface="Libre Baskerville"/>
              <a:cs typeface="Libre Baskerville"/>
              <a:sym typeface="Libre Baskerville"/>
            </a:endParaRPr>
          </a:p>
          <a:p>
            <a:pPr marL="203200" marR="0" lvl="0" indent="0" algn="ctr" rtl="0">
              <a:lnSpc>
                <a:spcPct val="100000"/>
              </a:lnSpc>
              <a:spcBef>
                <a:spcPts val="640"/>
              </a:spcBef>
              <a:spcAft>
                <a:spcPts val="0"/>
              </a:spcAft>
              <a:buClr>
                <a:schemeClr val="dk1"/>
              </a:buClr>
              <a:buSzPct val="25000"/>
              <a:buFont typeface="Noto Sans Symbols"/>
              <a:buNone/>
            </a:pPr>
            <a:r>
              <a:rPr lang="en-US" sz="4000" b="1" i="0" u="none" strike="noStrike" cap="none">
                <a:solidFill>
                  <a:schemeClr val="dk1"/>
                </a:solidFill>
                <a:latin typeface="Libre Baskerville"/>
                <a:ea typeface="Libre Baskerville"/>
                <a:cs typeface="Libre Baskerville"/>
                <a:sym typeface="Libre Baskerville"/>
              </a:rPr>
              <a:t>“It ain't what you don't know that gets you into trouble. It's what you know for sure that just ain't so.” </a:t>
            </a:r>
          </a:p>
          <a:p>
            <a:pPr marL="203200" marR="0" lvl="0" indent="0" algn="ctr" rtl="0">
              <a:lnSpc>
                <a:spcPct val="100000"/>
              </a:lnSpc>
              <a:spcBef>
                <a:spcPts val="640"/>
              </a:spcBef>
              <a:spcAft>
                <a:spcPts val="0"/>
              </a:spcAft>
              <a:buClr>
                <a:schemeClr val="dk1"/>
              </a:buClr>
              <a:buSzPct val="25000"/>
              <a:buFont typeface="Noto Sans Symbols"/>
              <a:buNone/>
            </a:pPr>
            <a:endParaRPr sz="4000" b="1">
              <a:solidFill>
                <a:schemeClr val="dk1"/>
              </a:solidFill>
              <a:latin typeface="Libre Baskerville"/>
              <a:ea typeface="Libre Baskerville"/>
              <a:cs typeface="Libre Baskerville"/>
              <a:sym typeface="Libre Baskerville"/>
            </a:endParaRPr>
          </a:p>
          <a:p>
            <a:pPr marL="342900" marR="0" lvl="0" indent="-101600" algn="ctr" rtl="0">
              <a:lnSpc>
                <a:spcPct val="100000"/>
              </a:lnSpc>
              <a:spcBef>
                <a:spcPts val="640"/>
              </a:spcBef>
              <a:spcAft>
                <a:spcPts val="0"/>
              </a:spcAft>
              <a:buClr>
                <a:schemeClr val="dk1"/>
              </a:buClr>
              <a:buSzPct val="100000"/>
              <a:buFont typeface="Libre Baskerville"/>
              <a:buChar char="-"/>
            </a:pPr>
            <a:r>
              <a:rPr lang="en-US" b="1" i="0" u="none" strike="noStrike" cap="none">
                <a:solidFill>
                  <a:schemeClr val="dk1"/>
                </a:solidFill>
                <a:latin typeface="Libre Baskerville"/>
                <a:ea typeface="Libre Baskerville"/>
                <a:cs typeface="Libre Baskerville"/>
                <a:sym typeface="Libre Baskerville"/>
              </a:rPr>
              <a:t>Mark Twain (as paraphrased in The Big Short)</a:t>
            </a:r>
          </a:p>
          <a:p>
            <a:pPr marL="342900" marR="0" lvl="0" indent="-139700" algn="ctr" rtl="0">
              <a:lnSpc>
                <a:spcPct val="100000"/>
              </a:lnSpc>
              <a:spcBef>
                <a:spcPts val="640"/>
              </a:spcBef>
              <a:spcAft>
                <a:spcPts val="0"/>
              </a:spcAft>
              <a:buClr>
                <a:schemeClr val="dk1"/>
              </a:buClr>
              <a:buSzPct val="133333"/>
              <a:buFont typeface="Noto Sans Symbols"/>
              <a:buNone/>
            </a:pPr>
            <a:endParaRPr b="1" i="0" u="none" strike="noStrike" cap="none">
              <a:solidFill>
                <a:schemeClr val="dk1"/>
              </a:solidFill>
              <a:latin typeface="Libre Baskerville"/>
              <a:ea typeface="Libre Baskerville"/>
              <a:cs typeface="Libre Baskerville"/>
              <a:sym typeface="Libre Baskerville"/>
            </a:endParaRPr>
          </a:p>
          <a:p>
            <a:pPr marL="203200" marR="0" lvl="0" indent="0" algn="ctr" rtl="0">
              <a:lnSpc>
                <a:spcPct val="100000"/>
              </a:lnSpc>
              <a:spcBef>
                <a:spcPts val="640"/>
              </a:spcBef>
              <a:spcAft>
                <a:spcPts val="0"/>
              </a:spcAft>
              <a:buClr>
                <a:schemeClr val="dk1"/>
              </a:buClr>
              <a:buSzPct val="25000"/>
              <a:buFont typeface="Noto Sans Symbols"/>
              <a:buNone/>
            </a:pPr>
            <a:r>
              <a:rPr lang="en-US" b="1" i="0" u="none" strike="noStrike" cap="none">
                <a:solidFill>
                  <a:schemeClr val="dk1"/>
                </a:solidFill>
                <a:latin typeface="Libre Baskerville"/>
                <a:ea typeface="Libre Baskerville"/>
                <a:cs typeface="Libre Baskerville"/>
                <a:sym typeface="Libre Baskerville"/>
              </a:rPr>
              <a:t>Like in the housing crisis, there are some people who can see through the data, including our co-author Philip Pauli. See: </a:t>
            </a:r>
            <a:r>
              <a:rPr lang="en-US" i="0" u="none" strike="noStrike" cap="none">
                <a:solidFill>
                  <a:schemeClr val="dk1"/>
                </a:solidFill>
                <a:latin typeface="Libre Baskerville"/>
                <a:ea typeface="Libre Baskerville"/>
                <a:cs typeface="Libre Baskerville"/>
                <a:sym typeface="Libre Baskerville"/>
              </a:rPr>
              <a:t> </a:t>
            </a:r>
            <a:r>
              <a:rPr lang="en-US" i="0" u="sng" strike="noStrike" cap="none">
                <a:solidFill>
                  <a:schemeClr val="hlink"/>
                </a:solidFill>
                <a:latin typeface="Libre Baskerville"/>
                <a:ea typeface="Libre Baskerville"/>
                <a:cs typeface="Libre Baskerville"/>
                <a:sym typeface="Libre Baskerville"/>
                <a:hlinkClick r:id="rId3"/>
              </a:rPr>
              <a:t>http://unsolvedmysteries.wikia.com/wiki/Philip_Pauli</a:t>
            </a:r>
            <a:r>
              <a:rPr lang="en-US" i="0" u="none" strike="noStrike" cap="none">
                <a:solidFill>
                  <a:schemeClr val="dk1"/>
                </a:solidFill>
                <a:latin typeface="Libre Baskerville"/>
                <a:ea typeface="Libre Baskerville"/>
                <a:cs typeface="Libre Baskerville"/>
                <a:sym typeface="Libre Baskerville"/>
              </a:rPr>
              <a:t>.</a:t>
            </a:r>
          </a:p>
        </p:txBody>
      </p:sp>
      <p:sp>
        <p:nvSpPr>
          <p:cNvPr id="111" name="Shape 111"/>
          <p:cNvSpPr txBox="1"/>
          <p:nvPr/>
        </p:nvSpPr>
        <p:spPr>
          <a:xfrm>
            <a:off x="1038000" y="256925"/>
            <a:ext cx="8106000" cy="78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Hiding in Plain Sight!</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descr="Bar graph depicting the prevalence of disabilities among state and federal prisoners and jail inmates, by sex, between 2011 and 2012. For the purpose of this graph, the disability types represented are hearing, vision, cognitive, ambulatory, self-care, and independent living. Just over 30% of all prisoners report having a disability. Just under 40% of all jail inmates report having a disability. " title="prevalence of disabilities among state and federal prisoners and jail inmates, by sex, between 2011 and 2012."/>
          <p:cNvPicPr preferRelativeResize="0">
            <a:picLocks noGrp="1"/>
          </p:cNvPicPr>
          <p:nvPr>
            <p:ph type="body" idx="1"/>
          </p:nvPr>
        </p:nvPicPr>
        <p:blipFill rotWithShape="1">
          <a:blip r:embed="rId3">
            <a:alphaModFix/>
          </a:blip>
          <a:srcRect t="7797"/>
          <a:stretch/>
        </p:blipFill>
        <p:spPr>
          <a:xfrm>
            <a:off x="1905000" y="1371600"/>
            <a:ext cx="5302469" cy="4876800"/>
          </a:xfrm>
          <a:prstGeom prst="rect">
            <a:avLst/>
          </a:prstGeom>
          <a:noFill/>
          <a:ln>
            <a:noFill/>
          </a:ln>
        </p:spPr>
      </p:pic>
      <p:sp>
        <p:nvSpPr>
          <p:cNvPr id="507" name="Shape 507"/>
          <p:cNvSpPr txBox="1"/>
          <p:nvPr/>
        </p:nvSpPr>
        <p:spPr>
          <a:xfrm>
            <a:off x="1085950" y="116500"/>
            <a:ext cx="8812200" cy="989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Disability Prevalence, by Sex</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descr="Data table depicting the number of disabilities reported by state and federal prisoners and the number of disabilities reported by state and federal jail inmates, between 2011 and 2012. Disability types included in this data: hearing, vision, cognitive, ambulatory, self-care, and independent living. 68.4% of state and federal prisoners, and 60.1% of jail inmates, report having no disabilities. 18.8% of state and federal prisoners, and 23.9% of jail inmates, report having 1 disability. 7.9% of state and federal prisoners, and 10.2% of jail inmates, report having 2 disabilities. 2.5% of state and federal prisoners, and 3.0% of jail inmates, report having 3 disabilities. 2.4% of state and federal prisoners, and 2.8% of jail inmates, report having 4 or more disabilities. " title="number of disabilities reported by state and federal prisoners and the number of disabilities reported by state and federal jail inmates, between 2011 and 2012"/>
          <p:cNvPicPr preferRelativeResize="0"/>
          <p:nvPr/>
        </p:nvPicPr>
        <p:blipFill rotWithShape="1">
          <a:blip r:embed="rId3">
            <a:alphaModFix/>
          </a:blip>
          <a:srcRect/>
          <a:stretch/>
        </p:blipFill>
        <p:spPr>
          <a:xfrm>
            <a:off x="1609725" y="1400175"/>
            <a:ext cx="5896112" cy="4385902"/>
          </a:xfrm>
          <a:prstGeom prst="rect">
            <a:avLst/>
          </a:prstGeom>
          <a:noFill/>
          <a:ln>
            <a:noFill/>
          </a:ln>
        </p:spPr>
      </p:pic>
      <p:sp>
        <p:nvSpPr>
          <p:cNvPr id="515" name="Shape 515"/>
          <p:cNvSpPr txBox="1"/>
          <p:nvPr/>
        </p:nvSpPr>
        <p:spPr>
          <a:xfrm>
            <a:off x="1393950" y="143625"/>
            <a:ext cx="8294400" cy="831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Number of Disabilities Reported</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p:nvPr/>
        </p:nvSpPr>
        <p:spPr>
          <a:xfrm>
            <a:off x="1038075" y="152375"/>
            <a:ext cx="8835900" cy="77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Human Rights Violated in Prison</a:t>
            </a:r>
          </a:p>
        </p:txBody>
      </p:sp>
      <p:pic>
        <p:nvPicPr>
          <p:cNvPr id="523" name="Shape 523"/>
          <p:cNvPicPr preferRelativeResize="0"/>
          <p:nvPr/>
        </p:nvPicPr>
        <p:blipFill>
          <a:blip r:embed="rId3">
            <a:alphaModFix/>
          </a:blip>
          <a:stretch>
            <a:fillRect/>
          </a:stretch>
        </p:blipFill>
        <p:spPr>
          <a:xfrm>
            <a:off x="-1" y="1143000"/>
            <a:ext cx="9144001" cy="54003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457221" y="1577292"/>
            <a:ext cx="5120100" cy="42564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2800" i="0" u="none" strike="noStrike" cap="none">
                <a:solidFill>
                  <a:schemeClr val="dk1"/>
                </a:solidFill>
                <a:latin typeface="Libre Baskerville"/>
                <a:ea typeface="Libre Baskerville"/>
                <a:cs typeface="Libre Baskerville"/>
                <a:sym typeface="Libre Baskerville"/>
              </a:rPr>
              <a:t>“He wrote notes to nurses and doctors in the jail’s mental health unit where he stayed in a solitary cell. He said they ignored him and would throw his letters away.” </a:t>
            </a:r>
          </a:p>
        </p:txBody>
      </p:sp>
      <p:sp>
        <p:nvSpPr>
          <p:cNvPr id="531" name="Shape 531"/>
          <p:cNvSpPr txBox="1">
            <a:spLocks noGrp="1"/>
          </p:cNvSpPr>
          <p:nvPr>
            <p:ph type="body" idx="4294967295"/>
          </p:nvPr>
        </p:nvSpPr>
        <p:spPr>
          <a:xfrm>
            <a:off x="585675" y="5947600"/>
            <a:ext cx="3505200" cy="533400"/>
          </a:xfrm>
          <a:prstGeom prst="rect">
            <a:avLst/>
          </a:prstGeom>
          <a:noFill/>
          <a:ln>
            <a:noFill/>
          </a:ln>
        </p:spPr>
        <p:txBody>
          <a:bodyPr wrap="square" lIns="91425" tIns="91425" rIns="91425" bIns="91425" anchor="t" anchorCtr="0">
            <a:noAutofit/>
          </a:bodyPr>
          <a:lstStyle/>
          <a:p>
            <a:pPr marL="177800" marR="0" lvl="0" indent="0" algn="l" rtl="0">
              <a:lnSpc>
                <a:spcPct val="100000"/>
              </a:lnSpc>
              <a:spcBef>
                <a:spcPts val="0"/>
              </a:spcBef>
              <a:spcAft>
                <a:spcPts val="0"/>
              </a:spcAft>
              <a:buClr>
                <a:schemeClr val="dk1"/>
              </a:buClr>
              <a:buSzPct val="25000"/>
              <a:buFont typeface="Noto Sans Symbols"/>
              <a:buNone/>
            </a:pPr>
            <a:r>
              <a:rPr lang="en-US" sz="1600" b="0" i="0" u="sng" strike="noStrike" cap="none">
                <a:solidFill>
                  <a:schemeClr val="hlink"/>
                </a:solidFill>
                <a:latin typeface="Calibri"/>
                <a:ea typeface="Calibri"/>
                <a:cs typeface="Calibri"/>
                <a:sym typeface="Calibri"/>
                <a:hlinkClick r:id="rId3"/>
              </a:rPr>
              <a:t>Source: Herald-Journal – Sep. 1, 2001</a:t>
            </a:r>
          </a:p>
        </p:txBody>
      </p:sp>
      <p:pic>
        <p:nvPicPr>
          <p:cNvPr id="532" name="Shape 532" descr="Joseph Heard smiling to camera, signing I Love You, seated in a car wearing a Redskins ad" title="Image of Joseph Heard"/>
          <p:cNvPicPr preferRelativeResize="0"/>
          <p:nvPr/>
        </p:nvPicPr>
        <p:blipFill rotWithShape="1">
          <a:blip r:embed="rId4">
            <a:alphaModFix/>
          </a:blip>
          <a:srcRect/>
          <a:stretch/>
        </p:blipFill>
        <p:spPr>
          <a:xfrm>
            <a:off x="5944600" y="2654475"/>
            <a:ext cx="2818272" cy="2730587"/>
          </a:xfrm>
          <a:prstGeom prst="rect">
            <a:avLst/>
          </a:prstGeom>
          <a:noFill/>
          <a:ln>
            <a:noFill/>
          </a:ln>
        </p:spPr>
      </p:pic>
      <p:sp>
        <p:nvSpPr>
          <p:cNvPr id="533" name="Shape 533"/>
          <p:cNvSpPr txBox="1"/>
          <p:nvPr/>
        </p:nvSpPr>
        <p:spPr>
          <a:xfrm>
            <a:off x="152400" y="152400"/>
            <a:ext cx="8907900" cy="810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400">
                <a:solidFill>
                  <a:schemeClr val="lt1"/>
                </a:solidFill>
                <a:latin typeface="Libre Baskerville"/>
                <a:ea typeface="Libre Baskerville"/>
                <a:cs typeface="Libre Baskerville"/>
                <a:sym typeface="Libre Baskerville"/>
              </a:rPr>
              <a:t>Joseph Heard</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2891200" y="3002475"/>
            <a:ext cx="3810000" cy="17526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dirty="0"/>
              <a:t> </a:t>
            </a:r>
            <a:r>
              <a:rPr lang="en-US" i="0" u="sng" strike="noStrike" cap="none" dirty="0">
                <a:solidFill>
                  <a:schemeClr val="hlink"/>
                </a:solidFill>
                <a:latin typeface="Libre Baskerville"/>
                <a:ea typeface="Libre Baskerville"/>
                <a:cs typeface="Libre Baskerville"/>
                <a:sym typeface="Libre Baskerville"/>
                <a:hlinkClick r:id="rId3"/>
              </a:rPr>
              <a:t>Arthur Johnson </a:t>
            </a:r>
          </a:p>
          <a:p>
            <a:pPr marL="203200" marR="0" lvl="0" indent="0" algn="l" rtl="0">
              <a:lnSpc>
                <a:spcPct val="100000"/>
              </a:lnSpc>
              <a:spcBef>
                <a:spcPts val="640"/>
              </a:spcBef>
              <a:spcAft>
                <a:spcPts val="0"/>
              </a:spcAft>
              <a:buClr>
                <a:schemeClr val="dk1"/>
              </a:buClr>
              <a:buSzPct val="25000"/>
              <a:buFont typeface="Noto Sans Symbols"/>
              <a:buNone/>
            </a:pPr>
            <a:r>
              <a:rPr lang="en-US" i="0" u="sng" strike="noStrike" cap="none" dirty="0">
                <a:solidFill>
                  <a:schemeClr val="hlink"/>
                </a:solidFill>
                <a:latin typeface="Libre Baskerville"/>
                <a:ea typeface="Libre Baskerville"/>
                <a:cs typeface="Libre Baskerville"/>
                <a:sym typeface="Libre Baskerville"/>
                <a:hlinkClick r:id="rId3"/>
              </a:rPr>
              <a:t>Intellectual disabilities</a:t>
            </a:r>
          </a:p>
          <a:p>
            <a:pPr marL="203200" marR="0" lvl="0" indent="0" algn="l" rtl="0">
              <a:lnSpc>
                <a:spcPct val="100000"/>
              </a:lnSpc>
              <a:spcBef>
                <a:spcPts val="640"/>
              </a:spcBef>
              <a:spcAft>
                <a:spcPts val="0"/>
              </a:spcAft>
              <a:buClr>
                <a:schemeClr val="dk1"/>
              </a:buClr>
              <a:buSzPct val="25000"/>
              <a:buFont typeface="Noto Sans Symbols"/>
              <a:buNone/>
            </a:pPr>
            <a:r>
              <a:rPr lang="en-US" i="0" u="none" strike="noStrike" cap="none" dirty="0">
                <a:solidFill>
                  <a:schemeClr val="dk1"/>
                </a:solidFill>
                <a:latin typeface="Libre Baskerville"/>
                <a:ea typeface="Libre Baskerville"/>
                <a:cs typeface="Libre Baskerville"/>
                <a:sym typeface="Libre Baskerville"/>
              </a:rPr>
              <a:t>At appeal, claimed to have been beaten into confessing.</a:t>
            </a:r>
          </a:p>
          <a:p>
            <a:pPr marL="203200" marR="0" lvl="0" indent="0" algn="l" rtl="0">
              <a:lnSpc>
                <a:spcPct val="100000"/>
              </a:lnSpc>
              <a:spcBef>
                <a:spcPts val="640"/>
              </a:spcBef>
              <a:spcAft>
                <a:spcPts val="0"/>
              </a:spcAft>
              <a:buClr>
                <a:schemeClr val="dk1"/>
              </a:buClr>
              <a:buSzPct val="25000"/>
              <a:buFont typeface="Noto Sans Symbols"/>
              <a:buNone/>
            </a:pPr>
            <a:r>
              <a:rPr lang="en-US" i="0" u="none" strike="noStrike" cap="none" dirty="0">
                <a:solidFill>
                  <a:schemeClr val="dk1"/>
                </a:solidFill>
                <a:latin typeface="Libre Baskerville"/>
                <a:ea typeface="Libre Baskerville"/>
                <a:cs typeface="Libre Baskerville"/>
                <a:sym typeface="Libre Baskerville"/>
              </a:rPr>
              <a:t>Locked in solitary since 1979.</a:t>
            </a:r>
          </a:p>
        </p:txBody>
      </p:sp>
      <p:sp>
        <p:nvSpPr>
          <p:cNvPr id="541" name="Shape 541"/>
          <p:cNvSpPr txBox="1">
            <a:spLocks noGrp="1"/>
          </p:cNvSpPr>
          <p:nvPr>
            <p:ph type="body" idx="1"/>
          </p:nvPr>
        </p:nvSpPr>
        <p:spPr>
          <a:xfrm>
            <a:off x="0" y="983800"/>
            <a:ext cx="4419600" cy="16002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r>
              <a:rPr lang="en-US" i="0" u="sng" strike="noStrike" cap="none" dirty="0">
                <a:solidFill>
                  <a:schemeClr val="hlink"/>
                </a:solidFill>
                <a:latin typeface="Libre Baskerville"/>
                <a:ea typeface="Libre Baskerville"/>
                <a:cs typeface="Libre Baskerville"/>
                <a:sym typeface="Libre Baskerville"/>
                <a:hlinkClick r:id="rId4"/>
              </a:rPr>
              <a:t>Paul Schlosser </a:t>
            </a:r>
          </a:p>
          <a:p>
            <a:pPr marL="203200" marR="0" lvl="0" indent="0" algn="l" rtl="0">
              <a:lnSpc>
                <a:spcPct val="100000"/>
              </a:lnSpc>
              <a:spcBef>
                <a:spcPts val="640"/>
              </a:spcBef>
              <a:spcAft>
                <a:spcPts val="0"/>
              </a:spcAft>
              <a:buClr>
                <a:schemeClr val="dk1"/>
              </a:buClr>
              <a:buSzPct val="25000"/>
              <a:buFont typeface="Noto Sans Symbols"/>
              <a:buNone/>
            </a:pPr>
            <a:r>
              <a:rPr lang="en-US" i="0" u="sng" strike="noStrike" cap="none" dirty="0">
                <a:solidFill>
                  <a:schemeClr val="hlink"/>
                </a:solidFill>
                <a:latin typeface="Libre Baskerville"/>
                <a:ea typeface="Libre Baskerville"/>
                <a:cs typeface="Libre Baskerville"/>
                <a:sym typeface="Libre Baskerville"/>
                <a:hlinkClick r:id="rId4"/>
              </a:rPr>
              <a:t>Bipolar Disorder</a:t>
            </a:r>
          </a:p>
          <a:p>
            <a:pPr marL="203200" marR="0" lvl="0" indent="0" algn="l" rtl="0">
              <a:lnSpc>
                <a:spcPct val="100000"/>
              </a:lnSpc>
              <a:spcBef>
                <a:spcPts val="640"/>
              </a:spcBef>
              <a:spcAft>
                <a:spcPts val="0"/>
              </a:spcAft>
              <a:buClr>
                <a:schemeClr val="dk1"/>
              </a:buClr>
              <a:buSzPct val="25000"/>
              <a:buFont typeface="Noto Sans Symbols"/>
              <a:buNone/>
            </a:pPr>
            <a:r>
              <a:rPr lang="en-US" i="0" u="none" strike="noStrike" cap="none" dirty="0">
                <a:solidFill>
                  <a:schemeClr val="dk1"/>
                </a:solidFill>
                <a:latin typeface="Libre Baskerville"/>
                <a:ea typeface="Libre Baskerville"/>
                <a:cs typeface="Libre Baskerville"/>
                <a:sym typeface="Libre Baskerville"/>
              </a:rPr>
              <a:t>Denied medical treatment and was pepper sprayed while restrained.</a:t>
            </a:r>
          </a:p>
        </p:txBody>
      </p:sp>
      <p:sp>
        <p:nvSpPr>
          <p:cNvPr id="542" name="Shape 542"/>
          <p:cNvSpPr txBox="1">
            <a:spLocks noGrp="1"/>
          </p:cNvSpPr>
          <p:nvPr>
            <p:ph type="body" idx="1"/>
          </p:nvPr>
        </p:nvSpPr>
        <p:spPr>
          <a:xfrm>
            <a:off x="5534551" y="5359051"/>
            <a:ext cx="3549600" cy="1096500"/>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i="0" u="sng" strike="noStrike" cap="none">
                <a:solidFill>
                  <a:schemeClr val="hlink"/>
                </a:solidFill>
                <a:latin typeface="Libre Baskerville"/>
                <a:ea typeface="Libre Baskerville"/>
                <a:cs typeface="Libre Baskerville"/>
                <a:sym typeface="Libre Baskerville"/>
                <a:hlinkClick r:id="rId5"/>
              </a:rPr>
              <a:t>Christopher Lopez  Schizoaffective disorder</a:t>
            </a:r>
          </a:p>
          <a:p>
            <a:pPr marL="203200" marR="0" lvl="0" indent="0" algn="l" rtl="0">
              <a:lnSpc>
                <a:spcPct val="100000"/>
              </a:lnSpc>
              <a:spcBef>
                <a:spcPts val="640"/>
              </a:spcBef>
              <a:spcAft>
                <a:spcPts val="0"/>
              </a:spcAft>
              <a:buClr>
                <a:schemeClr val="dk1"/>
              </a:buClr>
              <a:buSzPct val="25000"/>
              <a:buFont typeface="Noto Sans Symbols"/>
              <a:buNone/>
            </a:pPr>
            <a:r>
              <a:rPr lang="en-US" i="0" u="none" strike="noStrike" cap="none">
                <a:solidFill>
                  <a:schemeClr val="dk1"/>
                </a:solidFill>
                <a:latin typeface="Libre Baskerville"/>
                <a:ea typeface="Libre Baskerville"/>
                <a:cs typeface="Libre Baskerville"/>
                <a:sym typeface="Libre Baskerville"/>
              </a:rPr>
              <a:t>Died in police custody in 2013 </a:t>
            </a: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543" name="Shape 543"/>
          <p:cNvSpPr txBox="1"/>
          <p:nvPr/>
        </p:nvSpPr>
        <p:spPr>
          <a:xfrm>
            <a:off x="1923750" y="104525"/>
            <a:ext cx="7566300" cy="918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Lives of PwDs Lost in Prison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body" idx="4294967295"/>
          </p:nvPr>
        </p:nvSpPr>
        <p:spPr>
          <a:xfrm>
            <a:off x="4419600" y="1295400"/>
            <a:ext cx="4495800" cy="4876800"/>
          </a:xfrm>
          <a:prstGeom prst="rect">
            <a:avLst/>
          </a:prstGeom>
          <a:noFill/>
          <a:ln>
            <a:noFill/>
          </a:ln>
        </p:spPr>
        <p:txBody>
          <a:bodyPr wrap="square" lIns="91425" tIns="91425" rIns="91425" bIns="91425" anchor="t" anchorCtr="0">
            <a:noAutofit/>
          </a:bodyPr>
          <a:lstStyle/>
          <a:p>
            <a:pPr marL="342900" marR="0" lvl="0" indent="-127000" algn="l" rtl="0">
              <a:lnSpc>
                <a:spcPct val="100000"/>
              </a:lnSpc>
              <a:spcBef>
                <a:spcPts val="0"/>
              </a:spcBef>
              <a:spcAft>
                <a:spcPts val="0"/>
              </a:spcAft>
              <a:buClr>
                <a:schemeClr val="dk1"/>
              </a:buClr>
              <a:buSzPct val="100000"/>
              <a:buFont typeface="Libre Baskerville"/>
              <a:buChar char="❖"/>
            </a:pPr>
            <a:r>
              <a:rPr lang="en-US" sz="1800" i="0" u="none" strike="noStrike" cap="none">
                <a:solidFill>
                  <a:schemeClr val="dk1"/>
                </a:solidFill>
                <a:latin typeface="Libre Baskerville"/>
                <a:ea typeface="Libre Baskerville"/>
                <a:cs typeface="Libre Baskerville"/>
                <a:sym typeface="Libre Baskerville"/>
              </a:rPr>
              <a:t> “For many years, I allowed Dyslexia to control my life and rob me of my God given potential.”</a:t>
            </a:r>
          </a:p>
          <a:p>
            <a:pPr marL="342900" marR="0" lvl="0" indent="-127000" algn="l" rtl="0">
              <a:lnSpc>
                <a:spcPct val="100000"/>
              </a:lnSpc>
              <a:spcBef>
                <a:spcPts val="640"/>
              </a:spcBef>
              <a:spcAft>
                <a:spcPts val="0"/>
              </a:spcAft>
              <a:buClr>
                <a:schemeClr val="dk1"/>
              </a:buClr>
              <a:buSzPct val="100000"/>
              <a:buFont typeface="Libre Baskerville"/>
              <a:buChar char="❖"/>
            </a:pPr>
            <a:r>
              <a:rPr lang="en-US" sz="1800" i="0" u="none" strike="noStrike" cap="none">
                <a:solidFill>
                  <a:schemeClr val="dk1"/>
                </a:solidFill>
                <a:latin typeface="Libre Baskerville"/>
                <a:ea typeface="Libre Baskerville"/>
                <a:cs typeface="Libre Baskerville"/>
                <a:sym typeface="Libre Baskerville"/>
              </a:rPr>
              <a:t> “At age 23, I entered into a prison correctional facility reading at a 3</a:t>
            </a:r>
            <a:r>
              <a:rPr lang="en-US" sz="1800" i="0" u="none" strike="noStrike" cap="none" baseline="30000">
                <a:solidFill>
                  <a:schemeClr val="dk1"/>
                </a:solidFill>
                <a:latin typeface="Libre Baskerville"/>
                <a:ea typeface="Libre Baskerville"/>
                <a:cs typeface="Libre Baskerville"/>
                <a:sym typeface="Libre Baskerville"/>
              </a:rPr>
              <a:t>rd</a:t>
            </a:r>
            <a:r>
              <a:rPr lang="en-US" sz="1800" i="0" u="none" strike="noStrike" cap="none">
                <a:solidFill>
                  <a:schemeClr val="dk1"/>
                </a:solidFill>
                <a:latin typeface="Libre Baskerville"/>
                <a:ea typeface="Libre Baskerville"/>
                <a:cs typeface="Libre Baskerville"/>
                <a:sym typeface="Libre Baskerville"/>
              </a:rPr>
              <a:t> grade level. I didn't feel so bad because many of the men there were just like me. We all read poorly.”</a:t>
            </a:r>
          </a:p>
          <a:p>
            <a:pPr marL="342900" marR="0" lvl="0" indent="-127000" algn="l" rtl="0">
              <a:lnSpc>
                <a:spcPct val="100000"/>
              </a:lnSpc>
              <a:spcBef>
                <a:spcPts val="640"/>
              </a:spcBef>
              <a:spcAft>
                <a:spcPts val="0"/>
              </a:spcAft>
              <a:buClr>
                <a:schemeClr val="dk1"/>
              </a:buClr>
              <a:buSzPct val="100000"/>
              <a:buFont typeface="Libre Baskerville"/>
              <a:buChar char="❖"/>
            </a:pPr>
            <a:r>
              <a:rPr lang="en-US" sz="1800" i="0" u="none" strike="noStrike" cap="none">
                <a:solidFill>
                  <a:schemeClr val="dk1"/>
                </a:solidFill>
                <a:latin typeface="Libre Baskerville"/>
                <a:ea typeface="Libre Baskerville"/>
                <a:cs typeface="Libre Baskerville"/>
                <a:sym typeface="Libre Baskerville"/>
              </a:rPr>
              <a:t> “A GED teacher noticed that I struggled with phonics and had me tested. After testing me, he said I had a reading disability and it could be corrected if I was willing to work hard.”</a:t>
            </a:r>
          </a:p>
        </p:txBody>
      </p:sp>
      <p:sp>
        <p:nvSpPr>
          <p:cNvPr id="550" name="Shape 550"/>
          <p:cNvSpPr txBox="1">
            <a:spLocks noGrp="1"/>
          </p:cNvSpPr>
          <p:nvPr>
            <p:ph type="body" idx="1"/>
          </p:nvPr>
        </p:nvSpPr>
        <p:spPr>
          <a:xfrm>
            <a:off x="152665" y="6155729"/>
            <a:ext cx="8229600" cy="276900"/>
          </a:xfrm>
          <a:prstGeom prst="rect">
            <a:avLst/>
          </a:prstGeom>
          <a:noFill/>
          <a:ln>
            <a:noFill/>
          </a:ln>
        </p:spPr>
        <p:txBody>
          <a:bodyPr wrap="square" lIns="91425" tIns="91425" rIns="91425" bIns="91425" anchor="t" anchorCtr="0">
            <a:noAutofit/>
          </a:bodyPr>
          <a:lstStyle/>
          <a:p>
            <a:pPr marL="342900" marR="0" lvl="0" indent="-127000" algn="l" rtl="0">
              <a:lnSpc>
                <a:spcPct val="100000"/>
              </a:lnSpc>
              <a:spcBef>
                <a:spcPts val="0"/>
              </a:spcBef>
              <a:spcAft>
                <a:spcPts val="0"/>
              </a:spcAft>
              <a:buClr>
                <a:schemeClr val="dk1"/>
              </a:buClr>
              <a:buSzPct val="100000"/>
              <a:buFont typeface="Libre Baskerville"/>
              <a:buChar char="❖"/>
            </a:pPr>
            <a:r>
              <a:rPr lang="en-US" sz="1800" i="0" u="none" strike="noStrike" cap="none" dirty="0">
                <a:solidFill>
                  <a:schemeClr val="dk1"/>
                </a:solidFill>
                <a:latin typeface="Libre Baskerville"/>
                <a:ea typeface="Libre Baskerville"/>
                <a:cs typeface="Libre Baskerville"/>
                <a:sym typeface="Libre Baskerville"/>
              </a:rPr>
              <a:t> Read his Testimony to the Senate HELP Committee here: </a:t>
            </a:r>
            <a:r>
              <a:rPr lang="en-US" sz="1800" i="0" u="sng" strike="noStrike" cap="none" dirty="0">
                <a:solidFill>
                  <a:schemeClr val="hlink"/>
                </a:solidFill>
                <a:latin typeface="Libre Baskerville"/>
                <a:ea typeface="Libre Baskerville"/>
                <a:cs typeface="Libre Baskerville"/>
                <a:sym typeface="Libre Baskerville"/>
                <a:hlinkClick r:id="rId3"/>
              </a:rPr>
              <a:t>http://www.help.senate.gov/imo/media/doc/Baraka1.pdf</a:t>
            </a:r>
            <a:r>
              <a:rPr lang="en-US" sz="1800" i="0" u="none" strike="noStrike" cap="none" dirty="0">
                <a:solidFill>
                  <a:schemeClr val="dk1"/>
                </a:solidFill>
                <a:latin typeface="Libre Baskerville"/>
                <a:ea typeface="Libre Baskerville"/>
                <a:cs typeface="Libre Baskerville"/>
                <a:sym typeface="Libre Baskerville"/>
              </a:rPr>
              <a:t> </a:t>
            </a:r>
          </a:p>
          <a:p>
            <a:pPr marL="342900" marR="0" lvl="0" indent="-139700" algn="l" rtl="0">
              <a:lnSpc>
                <a:spcPct val="100000"/>
              </a:lnSpc>
              <a:spcBef>
                <a:spcPts val="640"/>
              </a:spcBef>
              <a:spcAft>
                <a:spcPts val="0"/>
              </a:spcAft>
              <a:buClr>
                <a:schemeClr val="dk1"/>
              </a:buClr>
              <a:buSzPct val="111111"/>
              <a:buFont typeface="Noto Sans Symbols"/>
              <a:buNone/>
            </a:pPr>
            <a:endParaRPr sz="1800" i="0" u="none" strike="noStrike" cap="none" dirty="0">
              <a:solidFill>
                <a:schemeClr val="dk1"/>
              </a:solidFill>
              <a:latin typeface="Libre Baskerville"/>
              <a:ea typeface="Libre Baskerville"/>
              <a:cs typeface="Libre Baskerville"/>
              <a:sym typeface="Libre Baskerville"/>
            </a:endParaRPr>
          </a:p>
        </p:txBody>
      </p:sp>
      <p:sp>
        <p:nvSpPr>
          <p:cNvPr id="551" name="Shape 551"/>
          <p:cNvSpPr txBox="1"/>
          <p:nvPr/>
        </p:nvSpPr>
        <p:spPr>
          <a:xfrm>
            <a:off x="2210975" y="83700"/>
            <a:ext cx="6095100" cy="9906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Ameer Baraka</a:t>
            </a:r>
          </a:p>
        </p:txBody>
      </p:sp>
      <p:sp>
        <p:nvSpPr>
          <p:cNvPr id="553" name="Shape 553"/>
          <p:cNvSpPr txBox="1"/>
          <p:nvPr/>
        </p:nvSpPr>
        <p:spPr>
          <a:xfrm>
            <a:off x="224225" y="3790825"/>
            <a:ext cx="4096500" cy="2126700"/>
          </a:xfrm>
          <a:prstGeom prst="rect">
            <a:avLst/>
          </a:prstGeom>
          <a:noFill/>
          <a:ln>
            <a:noFill/>
          </a:ln>
        </p:spPr>
        <p:txBody>
          <a:bodyPr wrap="square" lIns="91425" tIns="91425" rIns="91425" bIns="91425" anchor="ctr" anchorCtr="0">
            <a:noAutofit/>
          </a:bodyPr>
          <a:lstStyle/>
          <a:p>
            <a:pPr marL="342900" lvl="0" indent="-127000" rtl="0">
              <a:spcBef>
                <a:spcPts val="640"/>
              </a:spcBef>
              <a:buClr>
                <a:schemeClr val="dk1"/>
              </a:buClr>
              <a:buSzPct val="100000"/>
              <a:buFont typeface="Libre Baskerville"/>
              <a:buChar char="❖"/>
            </a:pPr>
            <a:r>
              <a:rPr lang="en-US" sz="1800" u="sng">
                <a:solidFill>
                  <a:schemeClr val="hlink"/>
                </a:solidFill>
                <a:latin typeface="Libre Baskerville"/>
                <a:ea typeface="Libre Baskerville"/>
                <a:cs typeface="Libre Baskerville"/>
                <a:sym typeface="Libre Baskerville"/>
                <a:hlinkClick r:id="rId4"/>
              </a:rPr>
              <a:t>Ameer is now a successful actor and is a series regular on American Horror Story</a:t>
            </a:r>
            <a:r>
              <a:rPr lang="en-US" sz="1800">
                <a:solidFill>
                  <a:schemeClr val="dk1"/>
                </a:solidFill>
                <a:latin typeface="Libre Baskerville"/>
                <a:ea typeface="Libre Baskerville"/>
                <a:cs typeface="Libre Baskerville"/>
                <a:sym typeface="Libre Baskerville"/>
              </a:rPr>
              <a:t>. </a:t>
            </a:r>
          </a:p>
        </p:txBody>
      </p:sp>
      <p:pic>
        <p:nvPicPr>
          <p:cNvPr id="554" name="Shape 554" descr="Image result for ameer baraka"/>
          <p:cNvPicPr preferRelativeResize="0"/>
          <p:nvPr/>
        </p:nvPicPr>
        <p:blipFill>
          <a:blip r:embed="rId5">
            <a:alphaModFix/>
          </a:blip>
          <a:stretch>
            <a:fillRect/>
          </a:stretch>
        </p:blipFill>
        <p:spPr>
          <a:xfrm>
            <a:off x="813850" y="1371600"/>
            <a:ext cx="2971500" cy="30043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Shape 560" descr="Bar graph depicting the prevalence of past-30-day serious psychological distress among state and federal prisoners and jail inmates, by type of disability, between 2011 and 2012. The three categories in the graph are “with a cognitive disability”, “with a disability other than a cognitive disability”, and “without a disability.” Past-30-day serious psychological distress is significantly more prevalent among prisoners and jail inmates with a cognitive disability than those with a non-cognitive disability and those without a disability. About 32% and 47% of prisoners and jail inmates, respectively, with a cognitive disability report serious psychological distress in the past 30 days. In contrast, only about 6% and 15% of prisoners and jail inmates without a disability, respectively, report serious psychological distress in the past 30 days. The rate for prisoners and jail inmates with a disability other than a cognitive disability is slightly higher, but significantly less than the rate for those with a cognitive disability. " title="Prevalence of past-30-day serious psychological distress among state and federal prisoners and jail inmates, by type of disability, between 2011 and 2012."/>
          <p:cNvPicPr preferRelativeResize="0"/>
          <p:nvPr/>
        </p:nvPicPr>
        <p:blipFill rotWithShape="1">
          <a:blip r:embed="rId3">
            <a:alphaModFix/>
          </a:blip>
          <a:srcRect/>
          <a:stretch/>
        </p:blipFill>
        <p:spPr>
          <a:xfrm>
            <a:off x="2247900" y="1400059"/>
            <a:ext cx="4642622" cy="4686393"/>
          </a:xfrm>
          <a:prstGeom prst="rect">
            <a:avLst/>
          </a:prstGeom>
          <a:noFill/>
          <a:ln>
            <a:noFill/>
          </a:ln>
        </p:spPr>
      </p:pic>
      <p:sp>
        <p:nvSpPr>
          <p:cNvPr id="561" name="Shape 561"/>
          <p:cNvSpPr txBox="1"/>
          <p:nvPr/>
        </p:nvSpPr>
        <p:spPr>
          <a:xfrm>
            <a:off x="1971650" y="152400"/>
            <a:ext cx="7232100" cy="962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Psychological Distress and Disability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p:nvPr/>
        </p:nvSpPr>
        <p:spPr>
          <a:xfrm>
            <a:off x="798700" y="0"/>
            <a:ext cx="8752200" cy="87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Key Fact: 95% Are Coming Home</a:t>
            </a:r>
          </a:p>
        </p:txBody>
      </p:sp>
      <p:pic>
        <p:nvPicPr>
          <p:cNvPr id="569" name="Shape 569"/>
          <p:cNvPicPr preferRelativeResize="0"/>
          <p:nvPr/>
        </p:nvPicPr>
        <p:blipFill>
          <a:blip r:embed="rId3">
            <a:alphaModFix/>
          </a:blip>
          <a:stretch>
            <a:fillRect/>
          </a:stretch>
        </p:blipFill>
        <p:spPr>
          <a:xfrm>
            <a:off x="0" y="1148475"/>
            <a:ext cx="9144001" cy="550637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457215" y="1577354"/>
            <a:ext cx="8229600" cy="276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oto Sans Symbols"/>
              <a:buNone/>
            </a:pPr>
            <a:r>
              <a:rPr lang="en-US" b="1" i="0" u="none" strike="noStrike" cap="none">
                <a:solidFill>
                  <a:schemeClr val="dk1"/>
                </a:solidFill>
                <a:latin typeface="Libre Baskerville"/>
                <a:ea typeface="Libre Baskerville"/>
                <a:cs typeface="Libre Baskerville"/>
                <a:sym typeface="Libre Baskerville"/>
              </a:rPr>
              <a:t>Criminal Justice Reform will not succeed unless and until disability is addressed in all three stages:</a:t>
            </a:r>
          </a:p>
          <a:p>
            <a:pPr marL="857250" marR="0" lvl="1" indent="-450850" algn="l" rtl="0">
              <a:lnSpc>
                <a:spcPct val="100000"/>
              </a:lnSpc>
              <a:spcBef>
                <a:spcPts val="0"/>
              </a:spcBef>
              <a:spcAft>
                <a:spcPts val="0"/>
              </a:spcAft>
              <a:buClr>
                <a:schemeClr val="dk1"/>
              </a:buClr>
              <a:buSzPct val="100000"/>
              <a:buFont typeface="Arial"/>
              <a:buAutoNum type="arabicPeriod"/>
            </a:pPr>
            <a:r>
              <a:rPr lang="en-US" b="1" i="0" u="none" strike="noStrike" cap="none">
                <a:solidFill>
                  <a:schemeClr val="dk1"/>
                </a:solidFill>
                <a:latin typeface="Libre Baskerville"/>
                <a:ea typeface="Libre Baskerville"/>
                <a:cs typeface="Libre Baskerville"/>
                <a:sym typeface="Libre Baskerville"/>
              </a:rPr>
              <a:t>Early Intervention</a:t>
            </a:r>
            <a:r>
              <a:rPr lang="en-US" i="0" u="none" strike="noStrike" cap="none">
                <a:solidFill>
                  <a:schemeClr val="dk1"/>
                </a:solidFill>
                <a:latin typeface="Libre Baskerville"/>
                <a:ea typeface="Libre Baskerville"/>
                <a:cs typeface="Libre Baskerville"/>
                <a:sym typeface="Libre Baskerville"/>
              </a:rPr>
              <a:t> to keep people with disabilities from entering the school to prison pipeline in the first place.</a:t>
            </a:r>
          </a:p>
          <a:p>
            <a:pPr marL="857250" marR="0" lvl="1" indent="-450850" algn="l" rtl="0">
              <a:lnSpc>
                <a:spcPct val="100000"/>
              </a:lnSpc>
              <a:spcBef>
                <a:spcPts val="0"/>
              </a:spcBef>
              <a:spcAft>
                <a:spcPts val="0"/>
              </a:spcAft>
              <a:buClr>
                <a:schemeClr val="dk1"/>
              </a:buClr>
              <a:buSzPct val="100000"/>
              <a:buFont typeface="Arial"/>
              <a:buAutoNum type="arabicPeriod"/>
            </a:pPr>
            <a:r>
              <a:rPr lang="en-US" b="1" i="0" u="none" strike="noStrike" cap="none">
                <a:solidFill>
                  <a:schemeClr val="dk1"/>
                </a:solidFill>
                <a:latin typeface="Libre Baskerville"/>
                <a:ea typeface="Libre Baskerville"/>
                <a:cs typeface="Libre Baskerville"/>
                <a:sym typeface="Libre Baskerville"/>
              </a:rPr>
              <a:t>Adequate accommodations </a:t>
            </a:r>
            <a:r>
              <a:rPr lang="en-US" i="0" u="none" strike="noStrike" cap="none">
                <a:solidFill>
                  <a:schemeClr val="dk1"/>
                </a:solidFill>
                <a:latin typeface="Libre Baskerville"/>
                <a:ea typeface="Libre Baskerville"/>
                <a:cs typeface="Libre Baskerville"/>
                <a:sym typeface="Libre Baskerville"/>
              </a:rPr>
              <a:t>throughout the criminal justice system, which includes proper training and accountability for police, judicial officials, corrections officers and educators or others working to educate, train and appropriately serve people who are incarcerated. </a:t>
            </a:r>
          </a:p>
          <a:p>
            <a:pPr marL="857250" marR="0" lvl="1" indent="-450850" algn="l" rtl="0">
              <a:lnSpc>
                <a:spcPct val="100000"/>
              </a:lnSpc>
              <a:spcBef>
                <a:spcPts val="0"/>
              </a:spcBef>
              <a:spcAft>
                <a:spcPts val="0"/>
              </a:spcAft>
              <a:buClr>
                <a:schemeClr val="dk1"/>
              </a:buClr>
              <a:buSzPct val="100000"/>
              <a:buFont typeface="Arial"/>
              <a:buAutoNum type="arabicPeriod"/>
            </a:pPr>
            <a:r>
              <a:rPr lang="en-US" b="1" i="0" u="none" strike="noStrike" cap="none">
                <a:solidFill>
                  <a:schemeClr val="dk1"/>
                </a:solidFill>
                <a:latin typeface="Libre Baskerville"/>
                <a:ea typeface="Libre Baskerville"/>
                <a:cs typeface="Libre Baskerville"/>
                <a:sym typeface="Libre Baskerville"/>
              </a:rPr>
              <a:t>Re-entry process that understands</a:t>
            </a:r>
            <a:r>
              <a:rPr lang="en-US" i="0" u="none" strike="noStrike" cap="none">
                <a:solidFill>
                  <a:schemeClr val="dk1"/>
                </a:solidFill>
                <a:latin typeface="Libre Baskerville"/>
                <a:ea typeface="Libre Baskerville"/>
                <a:cs typeface="Libre Baskerville"/>
                <a:sym typeface="Libre Baskerville"/>
              </a:rPr>
              <a:t> the unique dimensions of what it means to be a person with varying kinds of disabilities.  </a:t>
            </a:r>
          </a:p>
          <a:p>
            <a:pPr marL="857250" marR="0" lvl="1" indent="-463550" algn="l" rtl="0">
              <a:lnSpc>
                <a:spcPct val="100000"/>
              </a:lnSpc>
              <a:spcBef>
                <a:spcPts val="0"/>
              </a:spcBef>
              <a:spcAft>
                <a:spcPts val="0"/>
              </a:spcAft>
              <a:buClr>
                <a:schemeClr val="dk1"/>
              </a:buClr>
              <a:buSzPct val="111111"/>
              <a:buFont typeface="Arial"/>
              <a:buNone/>
            </a:pPr>
            <a:endParaRPr i="0" u="none" strike="noStrike" cap="none">
              <a:solidFill>
                <a:schemeClr val="dk1"/>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chemeClr val="dk1"/>
              </a:buClr>
              <a:buSzPct val="25000"/>
              <a:buFont typeface="Noto Sans Symbols"/>
              <a:buNone/>
            </a:pPr>
            <a:r>
              <a:rPr lang="en-US" b="1" i="0" u="none" strike="noStrike" cap="none">
                <a:solidFill>
                  <a:schemeClr val="dk1"/>
                </a:solidFill>
                <a:latin typeface="Libre Baskerville"/>
                <a:ea typeface="Libre Baskerville"/>
                <a:cs typeface="Libre Baskerville"/>
                <a:sym typeface="Libre Baskerville"/>
              </a:rPr>
              <a:t>Only when the system not only identifies but also addresses disability through proper diagnosis, accommodations and supports will criminal justice reform succeed.</a:t>
            </a:r>
          </a:p>
        </p:txBody>
      </p:sp>
      <p:sp>
        <p:nvSpPr>
          <p:cNvPr id="576" name="Shape 576"/>
          <p:cNvSpPr txBox="1"/>
          <p:nvPr/>
        </p:nvSpPr>
        <p:spPr>
          <a:xfrm>
            <a:off x="752400" y="92550"/>
            <a:ext cx="7639200" cy="12531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Bottom Line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457200" y="1600200"/>
            <a:ext cx="5181600" cy="4525963"/>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Noto Sans Symbols"/>
              <a:buNone/>
            </a:pPr>
            <a:r>
              <a:rPr lang="en-US" sz="3000" i="0" u="none" strike="noStrike" cap="none">
                <a:solidFill>
                  <a:schemeClr val="dk1"/>
                </a:solidFill>
                <a:latin typeface="Libre Baskerville"/>
                <a:ea typeface="Libre Baskerville"/>
                <a:cs typeface="Libre Baskerville"/>
                <a:sym typeface="Libre Baskerville"/>
              </a:rPr>
              <a:t>“I remember having my first seizure in Youngstown Ohio in 1997 after being jumped on by some correctional officers, and from that time until I was released, I was never given any medication or tested to see what was happening to me.”</a:t>
            </a:r>
          </a:p>
        </p:txBody>
      </p:sp>
      <p:pic>
        <p:nvPicPr>
          <p:cNvPr id="583" name="Shape 583" descr="Eddie Ellis seated, smiling at camera, sitting inside near a window" title="Headshot of Eddie Ellis"/>
          <p:cNvPicPr preferRelativeResize="0"/>
          <p:nvPr/>
        </p:nvPicPr>
        <p:blipFill rotWithShape="1">
          <a:blip r:embed="rId3">
            <a:alphaModFix/>
          </a:blip>
          <a:srcRect/>
          <a:stretch/>
        </p:blipFill>
        <p:spPr>
          <a:xfrm>
            <a:off x="5867400" y="1676398"/>
            <a:ext cx="2590541" cy="2565149"/>
          </a:xfrm>
          <a:prstGeom prst="rect">
            <a:avLst/>
          </a:prstGeom>
          <a:noFill/>
          <a:ln>
            <a:noFill/>
          </a:ln>
        </p:spPr>
      </p:pic>
      <p:sp>
        <p:nvSpPr>
          <p:cNvPr id="584" name="Shape 584"/>
          <p:cNvSpPr txBox="1"/>
          <p:nvPr/>
        </p:nvSpPr>
        <p:spPr>
          <a:xfrm>
            <a:off x="667050" y="140450"/>
            <a:ext cx="8094000" cy="858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Eddie Ellis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8372" y="1371600"/>
            <a:ext cx="8229600" cy="4800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Noto Sans Symbols"/>
              <a:buNone/>
            </a:pPr>
            <a:r>
              <a:rPr lang="en-US" sz="4800" b="1" i="0" u="none" strike="noStrike" cap="none">
                <a:solidFill>
                  <a:schemeClr val="dk1"/>
                </a:solidFill>
                <a:latin typeface="Libre Baskerville"/>
                <a:ea typeface="Libre Baskerville"/>
                <a:cs typeface="Libre Baskerville"/>
                <a:sym typeface="Libre Baskerville"/>
              </a:rPr>
              <a:t>A + B + C = D</a:t>
            </a:r>
          </a:p>
          <a:p>
            <a:pPr marL="0" marR="0" lvl="0" indent="0" algn="ctr" rtl="0">
              <a:lnSpc>
                <a:spcPct val="100000"/>
              </a:lnSpc>
              <a:spcBef>
                <a:spcPts val="640"/>
              </a:spcBef>
              <a:spcAft>
                <a:spcPts val="0"/>
              </a:spcAft>
              <a:buClr>
                <a:schemeClr val="dk1"/>
              </a:buClr>
              <a:buSzPct val="25000"/>
              <a:buFont typeface="Noto Sans Symbols"/>
              <a:buNone/>
            </a:pPr>
            <a:r>
              <a:rPr lang="en-US" sz="4800" b="1" i="0" u="none" strike="noStrike" cap="none">
                <a:solidFill>
                  <a:schemeClr val="dk1"/>
                </a:solidFill>
                <a:latin typeface="Libre Baskerville"/>
                <a:ea typeface="Libre Baskerville"/>
                <a:cs typeface="Libre Baskerville"/>
                <a:sym typeface="Libre Baskerville"/>
              </a:rPr>
              <a:t>Steam Engine</a:t>
            </a:r>
          </a:p>
          <a:p>
            <a:pPr marL="0" marR="0" lvl="0" indent="0" algn="ctr" rtl="0">
              <a:lnSpc>
                <a:spcPct val="100000"/>
              </a:lnSpc>
              <a:spcBef>
                <a:spcPts val="640"/>
              </a:spcBef>
              <a:spcAft>
                <a:spcPts val="0"/>
              </a:spcAft>
              <a:buClr>
                <a:schemeClr val="dk1"/>
              </a:buClr>
              <a:buSzPct val="25000"/>
              <a:buFont typeface="Noto Sans Symbols"/>
              <a:buNone/>
            </a:pPr>
            <a:r>
              <a:rPr lang="en-US" sz="2400" b="1" i="0" u="none" strike="noStrike" cap="none">
                <a:solidFill>
                  <a:schemeClr val="dk1"/>
                </a:solidFill>
                <a:latin typeface="Libre Baskerville"/>
                <a:ea typeface="Libre Baskerville"/>
                <a:cs typeface="Libre Baskerville"/>
                <a:sym typeface="Libre Baskerville"/>
              </a:rPr>
              <a:t>Water of any other temp. </a:t>
            </a:r>
            <a:r>
              <a:rPr lang="en-US" sz="4800" b="1" i="0" u="none" strike="noStrike" cap="none">
                <a:solidFill>
                  <a:schemeClr val="dk1"/>
                </a:solidFill>
                <a:latin typeface="Libre Baskerville"/>
                <a:ea typeface="Libre Baskerville"/>
                <a:cs typeface="Libre Baskerville"/>
                <a:sym typeface="Libre Baskerville"/>
              </a:rPr>
              <a:t>VS. </a:t>
            </a:r>
            <a:r>
              <a:rPr lang="en-US" sz="2400" b="1" i="0" u="none" strike="noStrike" cap="none">
                <a:solidFill>
                  <a:schemeClr val="dk1"/>
                </a:solidFill>
                <a:latin typeface="Libre Baskerville"/>
                <a:ea typeface="Libre Baskerville"/>
                <a:cs typeface="Libre Baskerville"/>
                <a:sym typeface="Libre Baskerville"/>
              </a:rPr>
              <a:t>Water at 212F</a:t>
            </a:r>
          </a:p>
          <a:p>
            <a:pPr marL="342900" marR="0" lvl="0" indent="-139700" algn="l" rtl="0">
              <a:lnSpc>
                <a:spcPct val="100000"/>
              </a:lnSpc>
              <a:spcBef>
                <a:spcPts val="640"/>
              </a:spcBef>
              <a:spcAft>
                <a:spcPts val="0"/>
              </a:spcAft>
              <a:buClr>
                <a:schemeClr val="dk1"/>
              </a:buClr>
              <a:buSzPct val="100000"/>
              <a:buFont typeface="Noto Sans Symbols"/>
              <a:buNone/>
            </a:pPr>
            <a:endParaRPr sz="3200" i="0" u="none" strike="noStrike" cap="none">
              <a:solidFill>
                <a:schemeClr val="dk1"/>
              </a:solidFill>
              <a:latin typeface="Libre Baskerville"/>
              <a:ea typeface="Libre Baskerville"/>
              <a:cs typeface="Libre Baskerville"/>
              <a:sym typeface="Libre Baskerville"/>
            </a:endParaRPr>
          </a:p>
        </p:txBody>
      </p:sp>
      <p:grpSp>
        <p:nvGrpSpPr>
          <p:cNvPr id="119" name="Shape 119" descr="Highlight of the difference between states of water.  The water can be of any temperature, but as long as it is not past the 212 F mark, it is still water. " title="Two images: one of a glass of water with ice, one of a steam engine"/>
          <p:cNvGrpSpPr/>
          <p:nvPr/>
        </p:nvGrpSpPr>
        <p:grpSpPr>
          <a:xfrm>
            <a:off x="609600" y="3810925"/>
            <a:ext cx="7924543" cy="2339031"/>
            <a:chOff x="609600" y="3141338"/>
            <a:chExt cx="7924543" cy="2339031"/>
          </a:xfrm>
        </p:grpSpPr>
        <p:pic>
          <p:nvPicPr>
            <p:cNvPr id="120" name="Shape 120" descr="A locomotive powered by a steam engine, showing the difference of crossing over the threshold from water. " title="Steam Locomotive"/>
            <p:cNvPicPr preferRelativeResize="0"/>
            <p:nvPr/>
          </p:nvPicPr>
          <p:blipFill rotWithShape="1">
            <a:blip r:embed="rId3">
              <a:alphaModFix/>
            </a:blip>
            <a:srcRect/>
            <a:stretch/>
          </p:blipFill>
          <p:spPr>
            <a:xfrm>
              <a:off x="5105400" y="3153457"/>
              <a:ext cx="3428743" cy="2326912"/>
            </a:xfrm>
            <a:prstGeom prst="rect">
              <a:avLst/>
            </a:prstGeom>
            <a:noFill/>
            <a:ln>
              <a:noFill/>
            </a:ln>
          </p:spPr>
        </p:pic>
        <p:pic>
          <p:nvPicPr>
            <p:cNvPr id="121" name="Shape 121" descr="Highlight of the difference between states of water.  The water can be of any temperature, but as long as it is not past the 212 F mark, it is still water. " title="Image of a glass of water with ice"/>
            <p:cNvPicPr preferRelativeResize="0"/>
            <p:nvPr/>
          </p:nvPicPr>
          <p:blipFill rotWithShape="1">
            <a:blip r:embed="rId4">
              <a:alphaModFix/>
            </a:blip>
            <a:srcRect/>
            <a:stretch/>
          </p:blipFill>
          <p:spPr>
            <a:xfrm>
              <a:off x="609600" y="3141338"/>
              <a:ext cx="3292727" cy="2336895"/>
            </a:xfrm>
            <a:prstGeom prst="rect">
              <a:avLst/>
            </a:prstGeom>
            <a:noFill/>
            <a:ln>
              <a:noFill/>
            </a:ln>
          </p:spPr>
        </p:pic>
      </p:grpSp>
      <p:sp>
        <p:nvSpPr>
          <p:cNvPr id="122" name="Shape 122"/>
          <p:cNvSpPr txBox="1"/>
          <p:nvPr/>
        </p:nvSpPr>
        <p:spPr>
          <a:xfrm>
            <a:off x="762000" y="152400"/>
            <a:ext cx="8644500" cy="84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 Necessary vs. Sufficient </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228600" y="1371600"/>
            <a:ext cx="8686800" cy="51054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 Combat stigmas around disability </a:t>
            </a:r>
            <a:r>
              <a:rPr lang="en-US" i="0" u="none" strike="noStrike" cap="none">
                <a:solidFill>
                  <a:schemeClr val="dk1"/>
                </a:solidFill>
                <a:latin typeface="Libre Baskerville"/>
                <a:ea typeface="Libre Baskerville"/>
                <a:cs typeface="Libre Baskerville"/>
                <a:sym typeface="Libre Baskerville"/>
              </a:rPr>
              <a:t>through focused, culturally competent communications campaigns that will empower parents in vulnerable communities to enable their children with disabilities to succeed: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3"/>
              </a:rPr>
              <a:t> National Disability Employment Awareness Month</a:t>
            </a:r>
            <a:r>
              <a:rPr lang="en-US" i="0" u="none" strike="noStrike" cap="none">
                <a:solidFill>
                  <a:schemeClr val="dk1"/>
                </a:solidFill>
                <a:latin typeface="Libre Baskerville"/>
                <a:ea typeface="Libre Baskerville"/>
                <a:cs typeface="Libre Baskerville"/>
                <a:sym typeface="Libre Baskerville"/>
              </a:rPr>
              <a:t> raises awareness about disability employment issues and celebrates the contributions of America's workers with disabilities, past and present.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a:t>
            </a:r>
            <a:r>
              <a:rPr lang="en-US" i="0" u="sng" strike="noStrike" cap="none">
                <a:solidFill>
                  <a:schemeClr val="hlink"/>
                </a:solidFill>
                <a:latin typeface="Libre Baskerville"/>
                <a:ea typeface="Libre Baskerville"/>
                <a:cs typeface="Libre Baskerville"/>
                <a:sym typeface="Libre Baskerville"/>
                <a:hlinkClick r:id="rId4"/>
              </a:rPr>
              <a:t>Campaign for Disability Employment</a:t>
            </a:r>
            <a:r>
              <a:rPr lang="en-US" i="0" u="none" strike="noStrike" cap="none">
                <a:solidFill>
                  <a:schemeClr val="dk1"/>
                </a:solidFill>
                <a:latin typeface="Libre Baskerville"/>
                <a:ea typeface="Libre Baskerville"/>
                <a:cs typeface="Libre Baskerville"/>
                <a:sym typeface="Libre Baskerville"/>
              </a:rPr>
              <a:t> promotes positive employment outcomes for people with disabilities by encouraging employers and others to recognize the value and talent they bring to the workplace.</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National Mental Health Consumers’ Self-Help Clearinghouse’s report </a:t>
            </a:r>
            <a:r>
              <a:rPr lang="en-US" i="0" u="sng" strike="noStrike" cap="none">
                <a:solidFill>
                  <a:schemeClr val="hlink"/>
                </a:solidFill>
                <a:latin typeface="Libre Baskerville"/>
                <a:ea typeface="Libre Baskerville"/>
                <a:cs typeface="Libre Baskerville"/>
                <a:sym typeface="Libre Baskerville"/>
                <a:hlinkClick r:id="rId5"/>
              </a:rPr>
              <a:t>“How to Use the Media to Fight Stigma and Discrimination.”</a:t>
            </a:r>
          </a:p>
        </p:txBody>
      </p:sp>
      <p:sp>
        <p:nvSpPr>
          <p:cNvPr id="591" name="Shape 591"/>
          <p:cNvSpPr txBox="1"/>
          <p:nvPr/>
        </p:nvSpPr>
        <p:spPr>
          <a:xfrm>
            <a:off x="304800" y="152400"/>
            <a:ext cx="8632500" cy="96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Combat Stigma</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228600" y="1219200"/>
            <a:ext cx="8458200" cy="51054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 Empower parents, families and other social supports with resources which will combat stigma and safeguard youth with disabilities from falling through the cracks. </a:t>
            </a:r>
            <a:r>
              <a:rPr lang="en-US" i="0" u="none" strike="noStrike" cap="none">
                <a:solidFill>
                  <a:schemeClr val="dk1"/>
                </a:solidFill>
                <a:latin typeface="Libre Baskerville"/>
                <a:ea typeface="Libre Baskerville"/>
                <a:cs typeface="Libre Baskerville"/>
                <a:sym typeface="Libre Baskerville"/>
              </a:rPr>
              <a:t>Parenting a child with a disability can be deeply rewarding. It also can be challenging regardless of economic means but the obstacles only grow more complex for low-income families or single-parent households: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Free resources on learning disabilities from </a:t>
            </a:r>
            <a:r>
              <a:rPr lang="en-US" i="0" u="sng" strike="noStrike" cap="none">
                <a:solidFill>
                  <a:schemeClr val="hlink"/>
                </a:solidFill>
                <a:latin typeface="Libre Baskerville"/>
                <a:ea typeface="Libre Baskerville"/>
                <a:cs typeface="Libre Baskerville"/>
                <a:sym typeface="Libre Baskerville"/>
                <a:hlinkClick r:id="rId3"/>
              </a:rPr>
              <a:t>understood.org</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Free parenting toolkit from the </a:t>
            </a:r>
            <a:r>
              <a:rPr lang="en-US" i="0" u="sng" strike="noStrike" cap="none">
                <a:solidFill>
                  <a:schemeClr val="hlink"/>
                </a:solidFill>
                <a:latin typeface="Libre Baskerville"/>
                <a:ea typeface="Libre Baskerville"/>
                <a:cs typeface="Libre Baskerville"/>
                <a:sym typeface="Libre Baskerville"/>
                <a:hlinkClick r:id="rId4"/>
              </a:rPr>
              <a:t>Autism Society</a:t>
            </a:r>
            <a:r>
              <a:rPr lang="en-US" i="0" u="none" strike="noStrike" cap="none">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5"/>
              </a:rPr>
              <a:t> The Office of Disability Employment Policy (ODEP)</a:t>
            </a:r>
            <a:r>
              <a:rPr lang="en-US" i="0" u="none" strike="noStrike" cap="none">
                <a:solidFill>
                  <a:schemeClr val="dk1"/>
                </a:solidFill>
                <a:latin typeface="Libre Baskerville"/>
                <a:ea typeface="Libre Baskerville"/>
                <a:cs typeface="Libre Baskerville"/>
                <a:sym typeface="Libre Baskerville"/>
              </a:rPr>
              <a:t> has free and practical information that can help any parent of a child with a disability.</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a:t>
            </a:r>
            <a:r>
              <a:rPr lang="en-US" i="0" u="sng" strike="noStrike" cap="none">
                <a:solidFill>
                  <a:schemeClr val="hlink"/>
                </a:solidFill>
                <a:latin typeface="Libre Baskerville"/>
                <a:ea typeface="Libre Baskerville"/>
                <a:cs typeface="Libre Baskerville"/>
                <a:sym typeface="Libre Baskerville"/>
                <a:hlinkClick r:id="rId6"/>
              </a:rPr>
              <a:t>The Georgia Appleseed Center for Law and Justice</a:t>
            </a:r>
            <a:r>
              <a:rPr lang="en-US" i="0" u="none" strike="noStrike" cap="none">
                <a:solidFill>
                  <a:schemeClr val="dk1"/>
                </a:solidFill>
                <a:latin typeface="Libre Baskerville"/>
                <a:ea typeface="Libre Baskerville"/>
                <a:cs typeface="Libre Baskerville"/>
                <a:sym typeface="Libre Baskerville"/>
              </a:rPr>
              <a:t> has a toolkit aimed at   building a “school to opportunity” pipeline.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Parents of children with disabilities </a:t>
            </a:r>
            <a:r>
              <a:rPr lang="en-US" i="0" u="sng" strike="noStrike" cap="none">
                <a:solidFill>
                  <a:schemeClr val="hlink"/>
                </a:solidFill>
                <a:latin typeface="Libre Baskerville"/>
                <a:ea typeface="Libre Baskerville"/>
                <a:cs typeface="Libre Baskerville"/>
                <a:sym typeface="Libre Baskerville"/>
                <a:hlinkClick r:id="rId7"/>
              </a:rPr>
              <a:t>need culturally competent training</a:t>
            </a:r>
            <a:r>
              <a:rPr lang="en-US" i="0" u="none" strike="noStrike" cap="none">
                <a:solidFill>
                  <a:schemeClr val="dk1"/>
                </a:solidFill>
                <a:latin typeface="Libre Baskerville"/>
                <a:ea typeface="Libre Baskerville"/>
                <a:cs typeface="Libre Baskerville"/>
                <a:sym typeface="Libre Baskerville"/>
              </a:rPr>
              <a:t> that will empower them to support their children.</a:t>
            </a:r>
          </a:p>
        </p:txBody>
      </p:sp>
      <p:sp>
        <p:nvSpPr>
          <p:cNvPr id="599" name="Shape 599"/>
          <p:cNvSpPr txBox="1"/>
          <p:nvPr/>
        </p:nvSpPr>
        <p:spPr>
          <a:xfrm>
            <a:off x="152400" y="152400"/>
            <a:ext cx="8919900" cy="978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Empower Parents</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228600" y="1600200"/>
            <a:ext cx="8458200" cy="4525963"/>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 Take steps to address sexual assaults and sexual abuse of people with disabilities by ensuring that youth with disabilities, their parents, and special educators understand the risks, their rights, and have access to the right resources.</a:t>
            </a:r>
            <a:r>
              <a:rPr lang="en-US" i="0" u="none" strike="noStrike" cap="none">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Estimates show that around 59,000 adults with disabilities will be raped or sexually assaulted each year.</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Partnerships should be developed with organizations that have specialized expertise and resources such as </a:t>
            </a:r>
            <a:r>
              <a:rPr lang="en-US" i="0" u="sng" strike="noStrike" cap="none">
                <a:solidFill>
                  <a:schemeClr val="hlink"/>
                </a:solidFill>
                <a:latin typeface="Libre Baskerville"/>
                <a:ea typeface="Libre Baskerville"/>
                <a:cs typeface="Libre Baskerville"/>
                <a:sym typeface="Libre Baskerville"/>
                <a:hlinkClick r:id="rId3"/>
              </a:rPr>
              <a:t>RAINN (Rape, Abuse &amp; Incest National Network).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Their website, which is screen reader accessible, provides </a:t>
            </a:r>
            <a:r>
              <a:rPr lang="en-US" i="0" u="sng" strike="noStrike" cap="none">
                <a:solidFill>
                  <a:schemeClr val="hlink"/>
                </a:solidFill>
                <a:latin typeface="Libre Baskerville"/>
                <a:ea typeface="Libre Baskerville"/>
                <a:cs typeface="Libre Baskerville"/>
                <a:sym typeface="Libre Baskerville"/>
                <a:hlinkClick r:id="rId4"/>
              </a:rPr>
              <a:t>background information on state law</a:t>
            </a:r>
            <a:r>
              <a:rPr lang="en-US" i="0" u="none" strike="noStrike" cap="none">
                <a:solidFill>
                  <a:schemeClr val="dk1"/>
                </a:solidFill>
                <a:latin typeface="Libre Baskerville"/>
                <a:ea typeface="Libre Baskerville"/>
                <a:cs typeface="Libre Baskerville"/>
                <a:sym typeface="Libre Baskerville"/>
              </a:rPr>
              <a:t>, information on ways to access help including if a victim is deaf, </a:t>
            </a:r>
            <a:r>
              <a:rPr lang="en-US" i="0" u="sng" strike="noStrike" cap="none">
                <a:solidFill>
                  <a:schemeClr val="hlink"/>
                </a:solidFill>
                <a:latin typeface="Libre Baskerville"/>
                <a:ea typeface="Libre Baskerville"/>
                <a:cs typeface="Libre Baskerville"/>
                <a:sym typeface="Libre Baskerville"/>
                <a:hlinkClick r:id="rId5"/>
              </a:rPr>
              <a:t>referrals to local sources of support</a:t>
            </a:r>
            <a:r>
              <a:rPr lang="en-US" i="0" u="none" strike="noStrike" cap="none">
                <a:solidFill>
                  <a:schemeClr val="dk1"/>
                </a:solidFill>
                <a:latin typeface="Libre Baskerville"/>
                <a:ea typeface="Libre Baskerville"/>
                <a:cs typeface="Libre Baskerville"/>
                <a:sym typeface="Libre Baskerville"/>
              </a:rPr>
              <a:t> and </a:t>
            </a:r>
            <a:r>
              <a:rPr lang="en-US" i="0" u="sng" strike="noStrike" cap="none">
                <a:solidFill>
                  <a:schemeClr val="hlink"/>
                </a:solidFill>
                <a:latin typeface="Libre Baskerville"/>
                <a:ea typeface="Libre Baskerville"/>
                <a:cs typeface="Libre Baskerville"/>
                <a:sym typeface="Libre Baskerville"/>
                <a:hlinkClick r:id="rId6"/>
              </a:rPr>
              <a:t>anonymous online avenues</a:t>
            </a:r>
            <a:r>
              <a:rPr lang="en-US" i="0" u="none" strike="noStrike" cap="none">
                <a:solidFill>
                  <a:schemeClr val="dk1"/>
                </a:solidFill>
                <a:latin typeface="Libre Baskerville"/>
                <a:ea typeface="Libre Baskerville"/>
                <a:cs typeface="Libre Baskerville"/>
                <a:sym typeface="Libre Baskerville"/>
              </a:rPr>
              <a:t> for connecting victims to specialists.</a:t>
            </a:r>
          </a:p>
          <a:p>
            <a:pPr marL="342900" marR="0" lvl="0" indent="-139700" algn="l" rtl="0">
              <a:lnSpc>
                <a:spcPct val="100000"/>
              </a:lnSpc>
              <a:spcBef>
                <a:spcPts val="640"/>
              </a:spcBef>
              <a:spcAft>
                <a:spcPts val="0"/>
              </a:spcAft>
              <a:buClr>
                <a:schemeClr val="dk1"/>
              </a:buClr>
              <a:buSzPct val="177777"/>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606" name="Shape 606"/>
          <p:cNvSpPr txBox="1"/>
          <p:nvPr/>
        </p:nvSpPr>
        <p:spPr>
          <a:xfrm>
            <a:off x="961875" y="224200"/>
            <a:ext cx="8991600" cy="82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Reduce Sexual Assault and Abuse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228600" y="1371600"/>
            <a:ext cx="8458200" cy="4525963"/>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 Reform educational policies, such as physical restraint and school suspensions, which have disparate, negative impacts on students of color and students with disabilities. </a:t>
            </a:r>
            <a:r>
              <a:rPr lang="en-US" i="0" u="none" strike="noStrike" cap="none">
                <a:solidFill>
                  <a:schemeClr val="dk1"/>
                </a:solidFill>
                <a:latin typeface="Libre Baskerville"/>
                <a:ea typeface="Libre Baskerville"/>
                <a:cs typeface="Libre Baskerville"/>
                <a:sym typeface="Libre Baskerville"/>
              </a:rPr>
              <a:t>This can be accomplished by ending zero-tolerance policies, ensuring school staff understand the difference between visible/invisible disabilities, helping students overcome bullying and decreasing calls to School Resource Officers (SROs):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SRO programs should be scaled back, and federal funds re-directed to programs such as </a:t>
            </a:r>
            <a:r>
              <a:rPr lang="en-US" i="0" u="sng" strike="noStrike" cap="none">
                <a:solidFill>
                  <a:schemeClr val="hlink"/>
                </a:solidFill>
                <a:latin typeface="Libre Baskerville"/>
                <a:ea typeface="Libre Baskerville"/>
                <a:cs typeface="Libre Baskerville"/>
                <a:sym typeface="Libre Baskerville"/>
                <a:hlinkClick r:id="rId3"/>
              </a:rPr>
              <a:t>Restorative Justice</a:t>
            </a:r>
            <a:r>
              <a:rPr lang="en-US" i="0" u="none" strike="noStrike" cap="none">
                <a:solidFill>
                  <a:schemeClr val="dk1"/>
                </a:solidFill>
                <a:latin typeface="Libre Baskerville"/>
                <a:ea typeface="Libre Baskerville"/>
                <a:cs typeface="Libre Baskerville"/>
                <a:sym typeface="Libre Baskerville"/>
              </a:rPr>
              <a:t> and </a:t>
            </a:r>
            <a:r>
              <a:rPr lang="en-US" i="0" u="sng" strike="noStrike" cap="none">
                <a:solidFill>
                  <a:schemeClr val="hlink"/>
                </a:solidFill>
                <a:latin typeface="Libre Baskerville"/>
                <a:ea typeface="Libre Baskerville"/>
                <a:cs typeface="Libre Baskerville"/>
                <a:sym typeface="Libre Baskerville"/>
                <a:hlinkClick r:id="rId4"/>
              </a:rPr>
              <a:t>Communities in Schools</a:t>
            </a:r>
            <a:r>
              <a:rPr lang="en-US" i="0" u="none" strike="noStrike" cap="none">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a:t>
            </a:r>
            <a:r>
              <a:rPr lang="en-US" i="0" u="sng" strike="noStrike" cap="none">
                <a:solidFill>
                  <a:schemeClr val="hlink"/>
                </a:solidFill>
                <a:latin typeface="Libre Baskerville"/>
                <a:ea typeface="Libre Baskerville"/>
                <a:cs typeface="Libre Baskerville"/>
                <a:sym typeface="Libre Baskerville"/>
                <a:hlinkClick r:id="rId5"/>
              </a:rPr>
              <a:t>Responsive Classroom approach</a:t>
            </a:r>
            <a:r>
              <a:rPr lang="en-US" i="0" u="none" strike="noStrike" cap="none">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6"/>
              </a:rPr>
              <a:t> South Carolina’s school policy</a:t>
            </a:r>
            <a:r>
              <a:rPr lang="en-US" i="0" u="none" strike="noStrike" cap="none">
                <a:solidFill>
                  <a:schemeClr val="dk1"/>
                </a:solidFill>
                <a:latin typeface="Libre Baskerville"/>
                <a:ea typeface="Libre Baskerville"/>
                <a:cs typeface="Libre Baskerville"/>
                <a:sym typeface="Libre Baskerville"/>
              </a:rPr>
              <a:t> forbidding the use of SROs to discipline students for behavioral issues, limiting their involvement to suspected criminal activity. </a:t>
            </a: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613" name="Shape 613"/>
          <p:cNvSpPr txBox="1"/>
          <p:nvPr/>
        </p:nvSpPr>
        <p:spPr>
          <a:xfrm>
            <a:off x="1166550" y="176325"/>
            <a:ext cx="8859900" cy="846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Reform Broken Educational Policy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228600" y="1502050"/>
            <a:ext cx="8458200" cy="45261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dirty="0">
                <a:solidFill>
                  <a:schemeClr val="dk1"/>
                </a:solidFill>
                <a:latin typeface="Libre Baskerville"/>
                <a:ea typeface="Libre Baskerville"/>
                <a:cs typeface="Libre Baskerville"/>
                <a:sym typeface="Libre Baskerville"/>
              </a:rPr>
              <a:t> Improve mentorship programs and expand early work experiences to empower youth with disabilities. </a:t>
            </a:r>
            <a:r>
              <a:rPr lang="en-US" i="0" u="none" strike="noStrike" cap="none" dirty="0">
                <a:solidFill>
                  <a:schemeClr val="dk1"/>
                </a:solidFill>
                <a:latin typeface="Libre Baskerville"/>
                <a:ea typeface="Libre Baskerville"/>
                <a:cs typeface="Libre Baskerville"/>
                <a:sym typeface="Libre Baskerville"/>
              </a:rPr>
              <a:t>Increasing the number of youth who successfully transition from school to work will require solutions beyond government such as mentorship and internship programs, as well as summer jobs and apprenticeships that can help students gain skills, develop contacts and have high expectations for success: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The National Mentoring Partnership’s Detailed Report: </a:t>
            </a:r>
            <a:r>
              <a:rPr lang="en-US" i="0" u="sng" strike="noStrike" cap="none" dirty="0">
                <a:solidFill>
                  <a:schemeClr val="hlink"/>
                </a:solidFill>
                <a:latin typeface="Libre Baskerville"/>
                <a:ea typeface="Libre Baskerville"/>
                <a:cs typeface="Libre Baskerville"/>
                <a:sym typeface="Libre Baskerville"/>
                <a:hlinkClick r:id="rId3"/>
              </a:rPr>
              <a:t>Referring Youth in Juvenile Justice Settings to Mentoring Programs</a:t>
            </a:r>
            <a:r>
              <a:rPr lang="en-US" i="0" u="sng" strike="noStrike" cap="none" dirty="0">
                <a:solidFill>
                  <a:schemeClr val="dk1"/>
                </a:solidFill>
                <a:latin typeface="Libre Baskerville"/>
                <a:ea typeface="Libre Baskerville"/>
                <a:cs typeface="Libre Baskerville"/>
                <a:sym typeface="Libre Baskerville"/>
              </a:rPr>
              <a:t>”</a:t>
            </a:r>
            <a:r>
              <a:rPr lang="en-US" i="0" u="none" strike="noStrike" cap="none" dirty="0">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dirty="0">
                <a:solidFill>
                  <a:schemeClr val="hlink"/>
                </a:solidFill>
                <a:latin typeface="Libre Baskerville"/>
                <a:ea typeface="Libre Baskerville"/>
                <a:cs typeface="Libre Baskerville"/>
                <a:sym typeface="Libre Baskerville"/>
                <a:hlinkClick r:id="rId4"/>
              </a:rPr>
              <a:t> The Division of Youth Services in Indiana</a:t>
            </a:r>
            <a:r>
              <a:rPr lang="en-US" i="0" u="none" strike="noStrike" cap="none" dirty="0">
                <a:solidFill>
                  <a:schemeClr val="dk1"/>
                </a:solidFill>
                <a:latin typeface="Libre Baskerville"/>
                <a:ea typeface="Libre Baskerville"/>
                <a:cs typeface="Libre Baskerville"/>
                <a:sym typeface="Libre Baskerville"/>
              </a:rPr>
              <a:t>, which has a multi-tiered approach to serving youth</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The </a:t>
            </a:r>
            <a:r>
              <a:rPr lang="en-US" i="0" u="sng" strike="noStrike" cap="none" dirty="0">
                <a:solidFill>
                  <a:schemeClr val="hlink"/>
                </a:solidFill>
                <a:latin typeface="Libre Baskerville"/>
                <a:ea typeface="Libre Baskerville"/>
                <a:cs typeface="Libre Baskerville"/>
                <a:sym typeface="Libre Baskerville"/>
                <a:hlinkClick r:id="rId5"/>
              </a:rPr>
              <a:t>National Youth Leadership Network</a:t>
            </a:r>
            <a:r>
              <a:rPr lang="en-US" i="0" u="none" strike="noStrike" cap="none" dirty="0">
                <a:solidFill>
                  <a:schemeClr val="dk1"/>
                </a:solidFill>
                <a:latin typeface="Libre Baskerville"/>
                <a:ea typeface="Libre Baskerville"/>
                <a:cs typeface="Libre Baskerville"/>
                <a:sym typeface="Libre Baskerville"/>
              </a:rPr>
              <a:t> and </a:t>
            </a:r>
            <a:r>
              <a:rPr lang="en-US" i="0" u="none" strike="noStrike" cap="none" dirty="0" err="1">
                <a:solidFill>
                  <a:schemeClr val="dk1"/>
                </a:solidFill>
                <a:latin typeface="Libre Baskerville"/>
                <a:ea typeface="Libre Baskerville"/>
                <a:cs typeface="Libre Baskerville"/>
                <a:sym typeface="Libre Baskerville"/>
              </a:rPr>
              <a:t>the</a:t>
            </a:r>
            <a:r>
              <a:rPr lang="en-US" i="0" u="sng" strike="noStrike" cap="none" dirty="0" err="1">
                <a:solidFill>
                  <a:schemeClr val="hlink"/>
                </a:solidFill>
                <a:latin typeface="Libre Baskerville"/>
                <a:ea typeface="Libre Baskerville"/>
                <a:cs typeface="Libre Baskerville"/>
                <a:sym typeface="Libre Baskerville"/>
                <a:hlinkClick r:id="rId6"/>
              </a:rPr>
              <a:t>National</a:t>
            </a:r>
            <a:r>
              <a:rPr lang="en-US" i="0" u="sng" strike="noStrike" cap="none" dirty="0">
                <a:solidFill>
                  <a:schemeClr val="hlink"/>
                </a:solidFill>
                <a:latin typeface="Libre Baskerville"/>
                <a:ea typeface="Libre Baskerville"/>
                <a:cs typeface="Libre Baskerville"/>
                <a:sym typeface="Libre Baskerville"/>
                <a:hlinkClick r:id="rId6"/>
              </a:rPr>
              <a:t> Consortium on Leadership and Disability for Youth</a:t>
            </a: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83333"/>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r>
              <a:rPr lang="en-US" i="0" u="none" strike="noStrike" cap="none" dirty="0">
                <a:solidFill>
                  <a:schemeClr val="dk1"/>
                </a:solidFill>
                <a:latin typeface="Libre Baskerville"/>
                <a:ea typeface="Libre Baskerville"/>
                <a:cs typeface="Libre Baskerville"/>
                <a:sym typeface="Libre Baskerville"/>
              </a:rPr>
              <a:t> </a:t>
            </a: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p:txBody>
      </p:sp>
      <p:sp>
        <p:nvSpPr>
          <p:cNvPr id="620" name="Shape 620"/>
          <p:cNvSpPr txBox="1"/>
          <p:nvPr/>
        </p:nvSpPr>
        <p:spPr>
          <a:xfrm>
            <a:off x="1038075" y="152400"/>
            <a:ext cx="8895900" cy="77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700">
                <a:solidFill>
                  <a:schemeClr val="lt1"/>
                </a:solidFill>
                <a:latin typeface="Libre Baskerville"/>
                <a:ea typeface="Libre Baskerville"/>
                <a:cs typeface="Libre Baskerville"/>
                <a:sym typeface="Libre Baskerville"/>
              </a:rPr>
              <a:t>Improve Effective Youth Programs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228600" y="1371600"/>
            <a:ext cx="8458200" cy="5105400"/>
          </a:xfrm>
          <a:prstGeom prst="rect">
            <a:avLst/>
          </a:prstGeom>
          <a:noFill/>
          <a:ln>
            <a:noFill/>
          </a:ln>
        </p:spPr>
        <p:txBody>
          <a:bodyPr wrap="square" lIns="91425" tIns="91425" rIns="91425" bIns="91425" anchor="t" anchorCtr="0">
            <a:noAutofit/>
          </a:bodyPr>
          <a:lstStyle/>
          <a:p>
            <a:pPr marL="342900" marR="0" lvl="0" indent="-1016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 Instead of criminalizing homelessness, community resources and supportive settings are better alternatives to incarceration. </a:t>
            </a:r>
            <a:r>
              <a:rPr lang="en-US" i="0" u="none" strike="noStrike" cap="none">
                <a:solidFill>
                  <a:schemeClr val="dk1"/>
                </a:solidFill>
                <a:latin typeface="Libre Baskerville"/>
                <a:ea typeface="Libre Baskerville"/>
                <a:cs typeface="Libre Baskerville"/>
                <a:sym typeface="Libre Baskerville"/>
              </a:rPr>
              <a:t>Too many people with mental health disabilities and addiction issues end up on the street or are arrested by police instead of having access to community supports and other resources:</a:t>
            </a:r>
          </a:p>
          <a:p>
            <a:pPr marL="742950" marR="0" lvl="1" indent="-127000" algn="l" rtl="0">
              <a:lnSpc>
                <a:spcPct val="100000"/>
              </a:lnSpc>
              <a:spcBef>
                <a:spcPts val="560"/>
              </a:spcBef>
              <a:spcAft>
                <a:spcPts val="0"/>
              </a:spcAft>
              <a:buClr>
                <a:schemeClr val="dk1"/>
              </a:buClr>
              <a:buSzPct val="100000"/>
              <a:buFont typeface="Libre Baskerville"/>
              <a:buChar char="o"/>
            </a:pPr>
            <a:r>
              <a:rPr lang="en-US" i="1" u="sng" strike="noStrike" cap="none">
                <a:solidFill>
                  <a:schemeClr val="hlink"/>
                </a:solidFill>
                <a:latin typeface="Libre Baskerville"/>
                <a:ea typeface="Libre Baskerville"/>
                <a:cs typeface="Libre Baskerville"/>
                <a:sym typeface="Libre Baskerville"/>
                <a:hlinkClick r:id="rId3"/>
              </a:rPr>
              <a:t> Stepping Up </a:t>
            </a:r>
            <a:r>
              <a:rPr lang="en-US" i="0" u="sng" strike="noStrike" cap="none">
                <a:solidFill>
                  <a:schemeClr val="hlink"/>
                </a:solidFill>
                <a:latin typeface="Libre Baskerville"/>
                <a:ea typeface="Libre Baskerville"/>
                <a:cs typeface="Libre Baskerville"/>
                <a:sym typeface="Libre Baskerville"/>
                <a:hlinkClick r:id="rId3"/>
              </a:rPr>
              <a:t>initiative</a:t>
            </a:r>
            <a:r>
              <a:rPr lang="en-US" i="0" u="none" strike="noStrike" cap="none">
                <a:solidFill>
                  <a:schemeClr val="dk1"/>
                </a:solidFill>
                <a:latin typeface="Libre Baskerville"/>
                <a:ea typeface="Libre Baskerville"/>
                <a:cs typeface="Libre Baskerville"/>
                <a:sym typeface="Libre Baskerville"/>
              </a:rPr>
              <a:t> launched by the National Association of Counties, the Council of State Governments and the American Psychiatric Association Foundation</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a:t>
            </a:r>
            <a:r>
              <a:rPr lang="en-US" i="0" u="sng" strike="noStrike" cap="none">
                <a:solidFill>
                  <a:schemeClr val="dk1"/>
                </a:solidFill>
                <a:latin typeface="Libre Baskerville"/>
                <a:ea typeface="Libre Baskerville"/>
                <a:cs typeface="Libre Baskerville"/>
                <a:sym typeface="Libre Baskerville"/>
              </a:rPr>
              <a:t>I</a:t>
            </a:r>
            <a:r>
              <a:rPr lang="en-US" i="0" u="sng" strike="noStrike" cap="none">
                <a:solidFill>
                  <a:schemeClr val="hlink"/>
                </a:solidFill>
                <a:latin typeface="Libre Baskerville"/>
                <a:ea typeface="Libre Baskerville"/>
                <a:cs typeface="Libre Baskerville"/>
                <a:sym typeface="Libre Baskerville"/>
                <a:hlinkClick r:id="rId4"/>
              </a:rPr>
              <a:t>n San Antonio</a:t>
            </a:r>
            <a:r>
              <a:rPr lang="en-US" i="0" u="none" strike="noStrike" cap="none">
                <a:solidFill>
                  <a:schemeClr val="dk1"/>
                </a:solidFill>
                <a:latin typeface="Libre Baskerville"/>
                <a:ea typeface="Libre Baskerville"/>
                <a:cs typeface="Libre Baskerville"/>
                <a:sym typeface="Libre Baskerville"/>
              </a:rPr>
              <a:t>, a series of linked programs is saving around 10 million dollars a year by offering comprehensive services to the homeless, free mental health care, training to local law enforcement and more. </a:t>
            </a:r>
          </a:p>
          <a:p>
            <a:pPr marL="342900" marR="0" lvl="0" indent="-139700" algn="l" rtl="0">
              <a:lnSpc>
                <a:spcPct val="100000"/>
              </a:lnSpc>
              <a:spcBef>
                <a:spcPts val="640"/>
              </a:spcBef>
              <a:spcAft>
                <a:spcPts val="0"/>
              </a:spcAft>
              <a:buClr>
                <a:schemeClr val="dk1"/>
              </a:buClr>
              <a:buSzPct val="83333"/>
              <a:buFont typeface="Courier New"/>
              <a:buNone/>
            </a:pPr>
            <a:endParaRPr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42857"/>
              <a:buFont typeface="Arial"/>
              <a:buNone/>
            </a:pPr>
            <a:endParaRPr sz="1400" i="0" u="none" strike="noStrike" cap="none">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sz="1400" i="0" u="none" strike="noStrike" cap="none">
              <a:solidFill>
                <a:schemeClr val="dk1"/>
              </a:solidFill>
              <a:latin typeface="Libre Baskerville"/>
              <a:ea typeface="Libre Baskerville"/>
              <a:cs typeface="Libre Baskerville"/>
              <a:sym typeface="Libre Baskerville"/>
            </a:endParaRPr>
          </a:p>
        </p:txBody>
      </p:sp>
      <p:sp>
        <p:nvSpPr>
          <p:cNvPr id="627" name="Shape 627"/>
          <p:cNvSpPr txBox="1"/>
          <p:nvPr/>
        </p:nvSpPr>
        <p:spPr>
          <a:xfrm>
            <a:off x="894450" y="212250"/>
            <a:ext cx="8991600" cy="1001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600">
                <a:solidFill>
                  <a:schemeClr val="lt1"/>
                </a:solidFill>
                <a:latin typeface="Libre Baskerville"/>
                <a:ea typeface="Libre Baskerville"/>
                <a:cs typeface="Libre Baskerville"/>
                <a:sym typeface="Libre Baskerville"/>
              </a:rPr>
              <a:t>End Criminalization of Homelessness</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Noto Sans Symbols"/>
              <a:buChar char="❖"/>
            </a:pPr>
            <a:r>
              <a:rPr lang="en-US" sz="2400" b="1" i="0" u="none" strike="noStrike" cap="none">
                <a:solidFill>
                  <a:schemeClr val="dk1"/>
                </a:solidFill>
                <a:latin typeface="Libre Baskerville"/>
                <a:ea typeface="Libre Baskerville"/>
                <a:cs typeface="Libre Baskerville"/>
                <a:sym typeface="Libre Baskerville"/>
              </a:rPr>
              <a:t> Reform policing practices and use-of-force policies that have disparate impacts on people with disabilities. </a:t>
            </a:r>
            <a:r>
              <a:rPr lang="en-US" sz="2400" i="0" u="none" strike="noStrike" cap="none">
                <a:solidFill>
                  <a:schemeClr val="dk1"/>
                </a:solidFill>
                <a:latin typeface="Libre Baskerville"/>
                <a:ea typeface="Libre Baskerville"/>
                <a:cs typeface="Libre Baskerville"/>
                <a:sym typeface="Libre Baskerville"/>
              </a:rPr>
              <a:t>In 2015, more than a third of the people killed by police were people with disabilities. This means that there is a clear need for police to be trained in non-lethal interventions and to understand how to interact with people who have non-apparent disabilities:</a:t>
            </a:r>
          </a:p>
          <a:p>
            <a:pPr marL="742950" marR="0" lvl="1" indent="-165100" algn="l" rtl="0">
              <a:lnSpc>
                <a:spcPct val="100000"/>
              </a:lnSpc>
              <a:spcBef>
                <a:spcPts val="560"/>
              </a:spcBef>
              <a:spcAft>
                <a:spcPts val="0"/>
              </a:spcAft>
              <a:buClr>
                <a:schemeClr val="dk1"/>
              </a:buClr>
              <a:buSzPct val="100000"/>
              <a:buFont typeface="Libre Baskerville"/>
              <a:buChar char="o"/>
            </a:pPr>
            <a:r>
              <a:rPr lang="en-US" sz="2400" i="0" u="none" strike="noStrike" cap="none">
                <a:solidFill>
                  <a:schemeClr val="dk1"/>
                </a:solidFill>
                <a:latin typeface="Libre Baskerville"/>
                <a:ea typeface="Libre Baskerville"/>
                <a:cs typeface="Libre Baskerville"/>
                <a:sym typeface="Libre Baskerville"/>
              </a:rPr>
              <a:t> Programs such as </a:t>
            </a:r>
            <a:r>
              <a:rPr lang="en-US" sz="2400" i="0" u="sng" strike="noStrike" cap="none">
                <a:solidFill>
                  <a:schemeClr val="hlink"/>
                </a:solidFill>
                <a:latin typeface="Libre Baskerville"/>
                <a:ea typeface="Libre Baskerville"/>
                <a:cs typeface="Libre Baskerville"/>
                <a:sym typeface="Libre Baskerville"/>
                <a:hlinkClick r:id="rId3"/>
              </a:rPr>
              <a:t>the Crisis Intervention Team (CIT) model</a:t>
            </a:r>
            <a:r>
              <a:rPr lang="en-US" sz="2400" i="0" u="none" strike="noStrike" cap="none">
                <a:solidFill>
                  <a:schemeClr val="dk1"/>
                </a:solidFill>
                <a:latin typeface="Libre Baskerville"/>
                <a:ea typeface="Libre Baskerville"/>
                <a:cs typeface="Libre Baskerville"/>
                <a:sym typeface="Libre Baskerville"/>
              </a:rPr>
              <a:t> </a:t>
            </a:r>
          </a:p>
          <a:p>
            <a:pPr marL="742950" marR="0" lvl="1" indent="-165100" algn="l" rtl="0">
              <a:lnSpc>
                <a:spcPct val="100000"/>
              </a:lnSpc>
              <a:spcBef>
                <a:spcPts val="560"/>
              </a:spcBef>
              <a:spcAft>
                <a:spcPts val="0"/>
              </a:spcAft>
              <a:buClr>
                <a:schemeClr val="dk1"/>
              </a:buClr>
              <a:buSzPct val="100000"/>
              <a:buFont typeface="Libre Baskerville"/>
              <a:buChar char="o"/>
            </a:pPr>
            <a:r>
              <a:rPr lang="en-US" sz="2400" i="0" u="sng" strike="noStrike" cap="none">
                <a:solidFill>
                  <a:schemeClr val="hlink"/>
                </a:solidFill>
                <a:latin typeface="Libre Baskerville"/>
                <a:ea typeface="Libre Baskerville"/>
                <a:cs typeface="Libre Baskerville"/>
                <a:sym typeface="Libre Baskerville"/>
                <a:hlinkClick r:id="rId4"/>
              </a:rPr>
              <a:t> Maryland’s Commission</a:t>
            </a:r>
            <a:r>
              <a:rPr lang="en-US" sz="2400" i="0" u="none" strike="noStrike" cap="none">
                <a:solidFill>
                  <a:schemeClr val="dk1"/>
                </a:solidFill>
                <a:latin typeface="Libre Baskerville"/>
                <a:ea typeface="Libre Baskerville"/>
                <a:cs typeface="Libre Baskerville"/>
                <a:sym typeface="Libre Baskerville"/>
              </a:rPr>
              <a:t> for Effective Community Inclusion of Individuals with Intellectual and Developmental Disabilities </a:t>
            </a:r>
          </a:p>
          <a:p>
            <a:pPr marL="742950" marR="0" lvl="1" indent="-107950" algn="l" rtl="0">
              <a:lnSpc>
                <a:spcPct val="100000"/>
              </a:lnSpc>
              <a:spcBef>
                <a:spcPts val="560"/>
              </a:spcBef>
              <a:spcAft>
                <a:spcPts val="0"/>
              </a:spcAft>
              <a:buClr>
                <a:schemeClr val="dk1"/>
              </a:buClr>
              <a:buSzPct val="50000"/>
              <a:buFont typeface="Courier New"/>
              <a:buNone/>
            </a:pPr>
            <a:endParaRPr sz="2400"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62500"/>
              <a:buFont typeface="Courier New"/>
              <a:buNone/>
            </a:pPr>
            <a:endParaRPr sz="2400"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00000"/>
              <a:buFont typeface="Arial"/>
              <a:buNone/>
            </a:pPr>
            <a:endParaRPr sz="2400" i="0" u="none" strike="noStrike" cap="none">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sz="2400" i="0" u="none" strike="noStrike" cap="none">
              <a:solidFill>
                <a:schemeClr val="dk1"/>
              </a:solidFill>
              <a:latin typeface="Libre Baskerville"/>
              <a:ea typeface="Libre Baskerville"/>
              <a:cs typeface="Libre Baskerville"/>
              <a:sym typeface="Libre Baskerville"/>
            </a:endParaRPr>
          </a:p>
        </p:txBody>
      </p:sp>
      <p:sp>
        <p:nvSpPr>
          <p:cNvPr id="634" name="Shape 634"/>
          <p:cNvSpPr txBox="1"/>
          <p:nvPr/>
        </p:nvSpPr>
        <p:spPr>
          <a:xfrm>
            <a:off x="160050" y="-63025"/>
            <a:ext cx="8823900" cy="1037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Reform Policing</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Provide better resources to the juvenile justice system so that justice-involved youth are not trapped in the school-to-prison pipeline. </a:t>
            </a:r>
            <a:r>
              <a:rPr lang="en-US" i="0" u="none" strike="noStrike" cap="none">
                <a:solidFill>
                  <a:schemeClr val="dk1"/>
                </a:solidFill>
                <a:latin typeface="Libre Baskerville"/>
                <a:ea typeface="Libre Baskerville"/>
                <a:cs typeface="Libre Baskerville"/>
                <a:sym typeface="Libre Baskerville"/>
              </a:rPr>
              <a:t>Youth with disabilities who are on probation, particularly those with cognitive disorders, might not understand all of the requirements, and therefore be at a higher risk of violating them:</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3"/>
              </a:rPr>
              <a:t> The Tools for Success Curriculum</a:t>
            </a:r>
            <a:r>
              <a:rPr lang="en-US" i="0" u="none" strike="noStrike" cap="none">
                <a:solidFill>
                  <a:schemeClr val="dk1"/>
                </a:solidFill>
                <a:latin typeface="Libre Baskerville"/>
                <a:ea typeface="Libre Baskerville"/>
                <a:cs typeface="Libre Baskerville"/>
                <a:sym typeface="Libre Baskerville"/>
              </a:rPr>
              <a:t> developed by the Substance Abuse and Mental Health Services Administration (SAMSHA), focused exclusively on helping juvenile justice professionals address fetal-alcohol syndrome issues. </a:t>
            </a:r>
          </a:p>
          <a:p>
            <a:pPr marL="635000" marR="0" lvl="1" indent="0" algn="l" rtl="0">
              <a:lnSpc>
                <a:spcPct val="100000"/>
              </a:lnSpc>
              <a:spcBef>
                <a:spcPts val="56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83333"/>
              <a:buFont typeface="Courier New"/>
              <a:buNone/>
            </a:pPr>
            <a:endParaRPr i="0" u="none" strike="noStrike" cap="none">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33333"/>
              <a:buFont typeface="Arial"/>
              <a:buNone/>
            </a:pPr>
            <a:endParaRPr i="0" u="none" strike="noStrike" cap="none">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641" name="Shape 641"/>
          <p:cNvSpPr txBox="1"/>
          <p:nvPr/>
        </p:nvSpPr>
        <p:spPr>
          <a:xfrm>
            <a:off x="1256725" y="376100"/>
            <a:ext cx="8234400" cy="5505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700">
                <a:solidFill>
                  <a:schemeClr val="lt1"/>
                </a:solidFill>
                <a:latin typeface="Libre Baskerville"/>
                <a:ea typeface="Libre Baskerville"/>
                <a:cs typeface="Libre Baskerville"/>
                <a:sym typeface="Libre Baskerville"/>
              </a:rPr>
              <a:t>Let Juvenile Justice Lead Somewhere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dirty="0">
                <a:solidFill>
                  <a:schemeClr val="dk1"/>
                </a:solidFill>
                <a:latin typeface="Libre Baskerville"/>
                <a:ea typeface="Libre Baskerville"/>
                <a:cs typeface="Libre Baskerville"/>
                <a:sym typeface="Libre Baskerville"/>
              </a:rPr>
              <a:t>Expanding alternative sentencing programs are critical to decreasing juvenile incarceration and ensuring youth with disabilities are no longer trapped by a pipeline into the justice system.</a:t>
            </a:r>
            <a:r>
              <a:rPr lang="en-US" i="0" u="none" strike="noStrike" cap="none" dirty="0">
                <a:solidFill>
                  <a:schemeClr val="dk1"/>
                </a:solidFill>
                <a:latin typeface="Libre Baskerville"/>
                <a:ea typeface="Libre Baskerville"/>
                <a:cs typeface="Libre Baskerville"/>
                <a:sym typeface="Libre Baskerville"/>
              </a:rPr>
              <a:t> Innovative models that prioritize getting youth with disabilities supports rather than jail time need to be closely studied and widely expanded: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dirty="0">
                <a:solidFill>
                  <a:schemeClr val="hlink"/>
                </a:solidFill>
                <a:latin typeface="Libre Baskerville"/>
                <a:ea typeface="Libre Baskerville"/>
                <a:cs typeface="Libre Baskerville"/>
                <a:sym typeface="Libre Baskerville"/>
                <a:hlinkClick r:id="rId3"/>
              </a:rPr>
              <a:t> Project SEARCH</a:t>
            </a:r>
            <a:r>
              <a:rPr lang="en-US" i="0" u="none" strike="noStrike" cap="none" dirty="0">
                <a:solidFill>
                  <a:schemeClr val="dk1"/>
                </a:solidFill>
                <a:latin typeface="Libre Baskerville"/>
                <a:ea typeface="Libre Baskerville"/>
                <a:cs typeface="Libre Baskerville"/>
                <a:sym typeface="Libre Baskerville"/>
              </a:rPr>
              <a:t> provides skill training and work experiences for youth with disabilities before the end of high school.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Annie E. Casey Foundation’s </a:t>
            </a:r>
            <a:r>
              <a:rPr lang="en-US" i="0" u="sng" strike="noStrike" cap="none" dirty="0">
                <a:solidFill>
                  <a:schemeClr val="hlink"/>
                </a:solidFill>
                <a:latin typeface="Libre Baskerville"/>
                <a:ea typeface="Libre Baskerville"/>
                <a:cs typeface="Libre Baskerville"/>
                <a:sym typeface="Libre Baskerville"/>
                <a:hlinkClick r:id="rId4"/>
              </a:rPr>
              <a:t>Juvenile Detention Alternatives Initiative</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dirty="0">
                <a:solidFill>
                  <a:schemeClr val="hlink"/>
                </a:solidFill>
                <a:latin typeface="Libre Baskerville"/>
                <a:ea typeface="Libre Baskerville"/>
                <a:cs typeface="Libre Baskerville"/>
                <a:sym typeface="Libre Baskerville"/>
                <a:hlinkClick r:id="rId5"/>
              </a:rPr>
              <a:t> Court Employment Project (CEP) from the Vera Institute of Justice</a:t>
            </a:r>
            <a:r>
              <a:rPr lang="en-US" i="0" u="none" strike="noStrike" cap="none" dirty="0">
                <a:solidFill>
                  <a:schemeClr val="dk1"/>
                </a:solidFill>
                <a:latin typeface="Libre Baskerville"/>
                <a:ea typeface="Libre Baskerville"/>
                <a:cs typeface="Libre Baskerville"/>
                <a:sym typeface="Libre Baskerville"/>
              </a:rPr>
              <a: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a:t>
            </a:r>
            <a:r>
              <a:rPr lang="en-US" i="0" u="sng" strike="noStrike" cap="none" dirty="0">
                <a:solidFill>
                  <a:schemeClr val="hlink"/>
                </a:solidFill>
                <a:latin typeface="Libre Baskerville"/>
                <a:ea typeface="Libre Baskerville"/>
                <a:cs typeface="Libre Baskerville"/>
                <a:sym typeface="Libre Baskerville"/>
                <a:hlinkClick r:id="rId6"/>
              </a:rPr>
              <a:t>Civil Citation</a:t>
            </a:r>
            <a:r>
              <a:rPr lang="en-US" i="0" u="none" strike="noStrike" cap="none" dirty="0">
                <a:solidFill>
                  <a:schemeClr val="dk1"/>
                </a:solidFill>
                <a:latin typeface="Libre Baskerville"/>
                <a:ea typeface="Libre Baskerville"/>
                <a:cs typeface="Libre Baskerville"/>
                <a:sym typeface="Libre Baskerville"/>
              </a:rPr>
              <a:t>” program being instituted by the Miami-Dade Juvenile Services Department </a:t>
            </a:r>
          </a:p>
          <a:p>
            <a:pPr marL="635000" marR="0" lvl="1" indent="0" algn="l" rtl="0">
              <a:lnSpc>
                <a:spcPct val="100000"/>
              </a:lnSpc>
              <a:spcBef>
                <a:spcPts val="56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83333"/>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33333"/>
              <a:buFont typeface="Arial"/>
              <a:buNone/>
            </a:pPr>
            <a:endParaRPr i="0" u="none" strike="noStrike" cap="none" dirty="0">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p:txBody>
      </p:sp>
      <p:sp>
        <p:nvSpPr>
          <p:cNvPr id="648" name="Shape 648"/>
          <p:cNvSpPr txBox="1"/>
          <p:nvPr/>
        </p:nvSpPr>
        <p:spPr>
          <a:xfrm>
            <a:off x="1121850" y="152400"/>
            <a:ext cx="8728200" cy="93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Expand Alternative Sentencing</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dirty="0">
                <a:solidFill>
                  <a:schemeClr val="dk1"/>
                </a:solidFill>
                <a:latin typeface="Libre Baskerville"/>
                <a:ea typeface="Libre Baskerville"/>
                <a:cs typeface="Libre Baskerville"/>
                <a:sym typeface="Libre Baskerville"/>
              </a:rPr>
              <a:t>Reforming the court system requires looking at the ways that wrongful convictions, false confessions and the death penalty disproportionately impact people with a range of disabilities.</a:t>
            </a:r>
            <a:r>
              <a:rPr lang="en-US" i="0" u="none" strike="noStrike" cap="none" dirty="0">
                <a:solidFill>
                  <a:schemeClr val="dk1"/>
                </a:solidFill>
                <a:latin typeface="Libre Baskerville"/>
                <a:ea typeface="Libre Baskerville"/>
                <a:cs typeface="Libre Baskerville"/>
                <a:sym typeface="Libre Baskerville"/>
              </a:rPr>
              <a:t> People with disabilities interact with the entire justice system from being victims, witnesses and as alleged perpetrators. Accommodations are needed at each step of the way: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Washington State Access to Justice Board’s guide  </a:t>
            </a:r>
            <a:r>
              <a:rPr lang="en-US" i="0" u="sng" strike="noStrike" cap="none" dirty="0">
                <a:solidFill>
                  <a:schemeClr val="hlink"/>
                </a:solidFill>
                <a:latin typeface="Libre Baskerville"/>
                <a:ea typeface="Libre Baskerville"/>
                <a:cs typeface="Libre Baskerville"/>
                <a:sym typeface="Libre Baskerville"/>
                <a:hlinkClick r:id="rId3"/>
              </a:rPr>
              <a:t>Ensuring Equal Access for People with Disabilities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The Center for Legal and Court Technology’s and the American Foundation for the Blind’s </a:t>
            </a:r>
            <a:r>
              <a:rPr lang="en-US" i="0" u="sng" strike="noStrike" cap="none" dirty="0">
                <a:solidFill>
                  <a:schemeClr val="hlink"/>
                </a:solidFill>
                <a:latin typeface="Libre Baskerville"/>
                <a:ea typeface="Libre Baskerville"/>
                <a:cs typeface="Libre Baskerville"/>
                <a:sym typeface="Libre Baskerville"/>
                <a:hlinkClick r:id="rId4"/>
              </a:rPr>
              <a:t>Accessible Courts Initiative launched in 2007</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California Department of Corrections and Rehabilitation’s </a:t>
            </a:r>
            <a:r>
              <a:rPr lang="en-US" i="0" u="sng" strike="noStrike" cap="none" dirty="0">
                <a:solidFill>
                  <a:schemeClr val="hlink"/>
                </a:solidFill>
                <a:latin typeface="Libre Baskerville"/>
                <a:ea typeface="Libre Baskerville"/>
                <a:cs typeface="Libre Baskerville"/>
                <a:sym typeface="Libre Baskerville"/>
                <a:hlinkClick r:id="rId5"/>
              </a:rPr>
              <a:t>Developmental Disabilities Program</a:t>
            </a:r>
            <a:r>
              <a:rPr lang="en-US" i="0" u="none" strike="noStrike" cap="none" dirty="0">
                <a:solidFill>
                  <a:schemeClr val="dk1"/>
                </a:solidFill>
                <a:latin typeface="Libre Baskerville"/>
                <a:ea typeface="Libre Baskerville"/>
                <a:cs typeface="Libre Baskerville"/>
                <a:sym typeface="Libre Baskerville"/>
              </a:rPr>
              <a:t> regarding access to informed and supportive counsel</a:t>
            </a:r>
          </a:p>
          <a:p>
            <a:pPr marL="342900" marR="0" lvl="0" indent="-139700" algn="l" rtl="0">
              <a:lnSpc>
                <a:spcPct val="100000"/>
              </a:lnSpc>
              <a:spcBef>
                <a:spcPts val="640"/>
              </a:spcBef>
              <a:spcAft>
                <a:spcPts val="0"/>
              </a:spcAft>
              <a:buClr>
                <a:schemeClr val="dk1"/>
              </a:buClr>
              <a:buSzPct val="83333"/>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342900" marR="0" lvl="0" indent="-139700" algn="l" rtl="0">
              <a:lnSpc>
                <a:spcPct val="100000"/>
              </a:lnSpc>
              <a:spcBef>
                <a:spcPts val="640"/>
              </a:spcBef>
              <a:spcAft>
                <a:spcPts val="0"/>
              </a:spcAft>
              <a:buClr>
                <a:schemeClr val="dk1"/>
              </a:buClr>
              <a:buSzPct val="133333"/>
              <a:buFont typeface="Arial"/>
              <a:buNone/>
            </a:pPr>
            <a:endParaRPr i="0" u="none" strike="noStrike" cap="none" dirty="0">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p:txBody>
      </p:sp>
      <p:sp>
        <p:nvSpPr>
          <p:cNvPr id="655" name="Shape 655"/>
          <p:cNvSpPr txBox="1"/>
          <p:nvPr/>
        </p:nvSpPr>
        <p:spPr>
          <a:xfrm>
            <a:off x="152400" y="152400"/>
            <a:ext cx="8788200" cy="870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Reform the Courts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2971800" y="1371600"/>
            <a:ext cx="5715000" cy="4526101"/>
          </a:xfrm>
          <a:prstGeom prst="rect">
            <a:avLst/>
          </a:prstGeom>
          <a:noFill/>
          <a:ln>
            <a:noFill/>
          </a:ln>
        </p:spPr>
        <p:txBody>
          <a:bodyPr wrap="square"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Blueprint describing how an organization/policy changes some domain of the world for the better</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Articulates a TESTABLE hypothesis of how change will occur</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Sieve through which to make decisions and trade-offs</a:t>
            </a:r>
          </a:p>
          <a:p>
            <a:pPr marL="342900" marR="0" lvl="0" indent="-139700" algn="l" rtl="0">
              <a:lnSpc>
                <a:spcPct val="100000"/>
              </a:lnSpc>
              <a:spcBef>
                <a:spcPts val="640"/>
              </a:spcBef>
              <a:spcAft>
                <a:spcPts val="0"/>
              </a:spcAft>
              <a:buClr>
                <a:schemeClr val="dk1"/>
              </a:buClr>
              <a:buSzPct val="100000"/>
              <a:buFont typeface="Libre Baskerville"/>
              <a:buChar char="❖"/>
            </a:pPr>
            <a:r>
              <a:rPr lang="en-US" sz="2400" i="0" u="none" strike="noStrike" cap="none">
                <a:solidFill>
                  <a:schemeClr val="dk1"/>
                </a:solidFill>
                <a:latin typeface="Libre Baskerville"/>
                <a:ea typeface="Libre Baskerville"/>
                <a:cs typeface="Libre Baskerville"/>
                <a:sym typeface="Libre Baskerville"/>
              </a:rPr>
              <a:t> MUST HAVE DATA</a:t>
            </a:r>
          </a:p>
          <a:p>
            <a:pPr marL="342900" marR="0" lvl="0" indent="0" algn="l" rtl="0">
              <a:lnSpc>
                <a:spcPct val="100000"/>
              </a:lnSpc>
              <a:spcBef>
                <a:spcPts val="640"/>
              </a:spcBef>
              <a:spcAft>
                <a:spcPts val="0"/>
              </a:spcAft>
              <a:buClr>
                <a:schemeClr val="dk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grpSp>
        <p:nvGrpSpPr>
          <p:cNvPr id="130" name="Shape 130" descr="Illustrations of ways a theory of change can guide your thinking about a problem. " title="Two Images: Blueprint and Sieve"/>
          <p:cNvGrpSpPr/>
          <p:nvPr/>
        </p:nvGrpSpPr>
        <p:grpSpPr>
          <a:xfrm>
            <a:off x="609600" y="1600200"/>
            <a:ext cx="2057006" cy="3723301"/>
            <a:chOff x="609600" y="1600200"/>
            <a:chExt cx="2057006" cy="3723301"/>
          </a:xfrm>
        </p:grpSpPr>
        <p:pic>
          <p:nvPicPr>
            <p:cNvPr id="131" name="Shape 131" descr="A blueprint representing" title="Blueprint">
              <a:hlinkClick r:id="rId3"/>
            </p:cNvPr>
            <p:cNvPicPr preferRelativeResize="0"/>
            <p:nvPr/>
          </p:nvPicPr>
          <p:blipFill rotWithShape="1">
            <a:blip r:embed="rId4">
              <a:alphaModFix/>
            </a:blip>
            <a:srcRect/>
            <a:stretch/>
          </p:blipFill>
          <p:spPr>
            <a:xfrm>
              <a:off x="609600" y="1600200"/>
              <a:ext cx="2057006" cy="1827276"/>
            </a:xfrm>
            <a:prstGeom prst="rect">
              <a:avLst/>
            </a:prstGeom>
            <a:noFill/>
            <a:ln>
              <a:noFill/>
            </a:ln>
          </p:spPr>
        </p:pic>
        <p:pic>
          <p:nvPicPr>
            <p:cNvPr id="132" name="Shape 132" descr="Sieve representing filtering out of bad elements." title="Sieve">
              <a:hlinkClick r:id="rId5"/>
            </p:cNvPr>
            <p:cNvPicPr preferRelativeResize="0"/>
            <p:nvPr/>
          </p:nvPicPr>
          <p:blipFill rotWithShape="1">
            <a:blip r:embed="rId6">
              <a:alphaModFix/>
            </a:blip>
            <a:srcRect/>
            <a:stretch/>
          </p:blipFill>
          <p:spPr>
            <a:xfrm>
              <a:off x="1143000" y="4142874"/>
              <a:ext cx="1238147" cy="1180628"/>
            </a:xfrm>
            <a:prstGeom prst="rect">
              <a:avLst/>
            </a:prstGeom>
            <a:noFill/>
            <a:ln>
              <a:noFill/>
            </a:ln>
          </p:spPr>
        </p:pic>
      </p:grpSp>
      <p:sp>
        <p:nvSpPr>
          <p:cNvPr id="133" name="Shape 133"/>
          <p:cNvSpPr txBox="1"/>
          <p:nvPr/>
        </p:nvSpPr>
        <p:spPr>
          <a:xfrm>
            <a:off x="1187400" y="140425"/>
            <a:ext cx="8261400" cy="942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b="1">
                <a:solidFill>
                  <a:schemeClr val="lt1"/>
                </a:solidFill>
                <a:latin typeface="Libre Baskerville"/>
                <a:ea typeface="Libre Baskerville"/>
                <a:cs typeface="Libre Baskerville"/>
                <a:sym typeface="Libre Baskerville"/>
              </a:rPr>
              <a:t> </a:t>
            </a:r>
            <a:r>
              <a:rPr lang="en-US" sz="3000">
                <a:solidFill>
                  <a:schemeClr val="lt1"/>
                </a:solidFill>
                <a:latin typeface="Libre Baskerville"/>
                <a:ea typeface="Libre Baskerville"/>
                <a:cs typeface="Libre Baskerville"/>
                <a:sym typeface="Libre Baskerville"/>
              </a:rPr>
              <a:t>Why a Theory of Change?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The use of solitary confinement and chemical restraint needs to be dramatically reduced so that people are not traumatized unnecessarily and new disabilities are not created. </a:t>
            </a:r>
            <a:r>
              <a:rPr lang="en-US" i="0" u="none" strike="noStrike" cap="none">
                <a:solidFill>
                  <a:schemeClr val="dk1"/>
                </a:solidFill>
                <a:latin typeface="Libre Baskerville"/>
                <a:ea typeface="Libre Baskerville"/>
                <a:cs typeface="Libre Baskerville"/>
                <a:sym typeface="Libre Baskerville"/>
              </a:rPr>
              <a:t>Solitary can be particularly traumatic for prisoners with disabilities and can exacerbate physiological disorders: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Solitary confinement can cause </a:t>
            </a:r>
            <a:r>
              <a:rPr lang="en-US" i="0" u="sng" strike="noStrike" cap="none">
                <a:solidFill>
                  <a:schemeClr val="hlink"/>
                </a:solidFill>
                <a:latin typeface="Libre Baskerville"/>
                <a:ea typeface="Libre Baskerville"/>
                <a:cs typeface="Libre Baskerville"/>
                <a:sym typeface="Libre Baskerville"/>
                <a:hlinkClick r:id="rId3"/>
              </a:rPr>
              <a:t>mental health deterioration</a:t>
            </a:r>
            <a:r>
              <a:rPr lang="en-US" i="0" u="none" strike="noStrike" cap="none">
                <a:solidFill>
                  <a:schemeClr val="dk1"/>
                </a:solidFill>
                <a:latin typeface="Libre Baskerville"/>
                <a:ea typeface="Libre Baskerville"/>
                <a:cs typeface="Libre Baskerville"/>
                <a:sym typeface="Libre Baskerville"/>
              </a:rPr>
              <a:t> for those with a previous condition, or can cause an </a:t>
            </a:r>
            <a:r>
              <a:rPr lang="en-US" i="0" u="sng" strike="noStrike" cap="none">
                <a:solidFill>
                  <a:schemeClr val="hlink"/>
                </a:solidFill>
                <a:latin typeface="Libre Baskerville"/>
                <a:ea typeface="Libre Baskerville"/>
                <a:cs typeface="Libre Baskerville"/>
                <a:sym typeface="Libre Baskerville"/>
                <a:hlinkClick r:id="rId4"/>
              </a:rPr>
              <a:t>onset of new disorders</a:t>
            </a:r>
            <a:r>
              <a:rPr lang="en-US" i="0" u="none" strike="noStrike" cap="none">
                <a:solidFill>
                  <a:schemeClr val="dk1"/>
                </a:solidFill>
                <a:latin typeface="Libre Baskerville"/>
                <a:ea typeface="Libre Baskerville"/>
                <a:cs typeface="Libre Baskerville"/>
                <a:sym typeface="Libre Baskerville"/>
              </a:rPr>
              <a:t> (such as psychosis and depression).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Organizations such as the </a:t>
            </a:r>
            <a:r>
              <a:rPr lang="en-US" i="0" u="sng" strike="noStrike" cap="none">
                <a:solidFill>
                  <a:schemeClr val="hlink"/>
                </a:solidFill>
                <a:latin typeface="Libre Baskerville"/>
                <a:ea typeface="Libre Baskerville"/>
                <a:cs typeface="Libre Baskerville"/>
                <a:sym typeface="Libre Baskerville"/>
                <a:hlinkClick r:id="rId5"/>
              </a:rPr>
              <a:t>VERA Institute of Justice</a:t>
            </a:r>
            <a:r>
              <a:rPr lang="en-US" i="0" u="none" strike="noStrike" cap="none">
                <a:solidFill>
                  <a:schemeClr val="dk1"/>
                </a:solidFill>
                <a:latin typeface="Libre Baskerville"/>
                <a:ea typeface="Libre Baskerville"/>
                <a:cs typeface="Libre Baskerville"/>
                <a:sym typeface="Libre Baskerville"/>
              </a:rPr>
              <a:t> through their </a:t>
            </a:r>
            <a:r>
              <a:rPr lang="en-US" i="0" u="sng" strike="noStrike" cap="none">
                <a:solidFill>
                  <a:schemeClr val="hlink"/>
                </a:solidFill>
                <a:latin typeface="Libre Baskerville"/>
                <a:ea typeface="Libre Baskerville"/>
                <a:cs typeface="Libre Baskerville"/>
                <a:sym typeface="Libre Baskerville"/>
                <a:hlinkClick r:id="rId6"/>
              </a:rPr>
              <a:t>Safe Alternatives to Segregation Resource Center (SASRC)</a:t>
            </a:r>
            <a:r>
              <a:rPr lang="en-US" i="0" u="none" strike="noStrike" cap="none">
                <a:solidFill>
                  <a:schemeClr val="dk1"/>
                </a:solidFill>
                <a:latin typeface="Libre Baskerville"/>
                <a:ea typeface="Libre Baskerville"/>
                <a:cs typeface="Libre Baskerville"/>
                <a:sym typeface="Libre Baskerville"/>
              </a:rPr>
              <a:t> are working to identify practical alternatives to solitary confinement in the prison system. </a:t>
            </a: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662" name="Shape 662"/>
          <p:cNvSpPr txBox="1"/>
          <p:nvPr/>
        </p:nvSpPr>
        <p:spPr>
          <a:xfrm>
            <a:off x="954300" y="248150"/>
            <a:ext cx="89436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Reduce Solitary and Chemical Restraint</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dirty="0">
                <a:solidFill>
                  <a:schemeClr val="dk1"/>
                </a:solidFill>
                <a:latin typeface="Libre Baskerville"/>
                <a:ea typeface="Libre Baskerville"/>
                <a:cs typeface="Libre Baskerville"/>
                <a:sym typeface="Libre Baskerville"/>
              </a:rPr>
              <a:t>The corrections system needs structures in place that will diagnose and accommodate people with a range of disabilities upon entering incarceration. </a:t>
            </a:r>
            <a:r>
              <a:rPr lang="en-US" i="0" u="none" strike="noStrike" cap="none" dirty="0">
                <a:solidFill>
                  <a:schemeClr val="dk1"/>
                </a:solidFill>
                <a:latin typeface="Libre Baskerville"/>
                <a:ea typeface="Libre Baskerville"/>
                <a:cs typeface="Libre Baskerville"/>
                <a:sym typeface="Libre Baskerville"/>
              </a:rPr>
              <a:t>Up to one-third of all inmates have some level of deafness; they must be able to communicate and corrections officers need disability training: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dirty="0">
                <a:solidFill>
                  <a:schemeClr val="hlink"/>
                </a:solidFill>
                <a:latin typeface="Libre Baskerville"/>
                <a:ea typeface="Libre Baskerville"/>
                <a:cs typeface="Libre Baskerville"/>
                <a:sym typeface="Libre Baskerville"/>
                <a:hlinkClick r:id="rId3"/>
              </a:rPr>
              <a:t> National Center on Criminal Justice and Disability</a:t>
            </a:r>
            <a:r>
              <a:rPr lang="en-US" i="0" u="none" strike="noStrike" cap="none" dirty="0">
                <a:solidFill>
                  <a:schemeClr val="dk1"/>
                </a:solidFill>
                <a:latin typeface="Libre Baskerville"/>
                <a:ea typeface="Libre Baskerville"/>
                <a:cs typeface="Libre Baskerville"/>
                <a:sym typeface="Libre Baskerville"/>
              </a:rPr>
              <a:t> has compiled training resources for law enforcement and corrections officers.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The </a:t>
            </a:r>
            <a:r>
              <a:rPr lang="en-US" i="0" u="sng" strike="noStrike" cap="none" dirty="0">
                <a:solidFill>
                  <a:schemeClr val="hlink"/>
                </a:solidFill>
                <a:latin typeface="Libre Baskerville"/>
                <a:ea typeface="Libre Baskerville"/>
                <a:cs typeface="Libre Baskerville"/>
                <a:sym typeface="Libre Baskerville"/>
                <a:hlinkClick r:id="rId4"/>
              </a:rPr>
              <a:t>protection and advocacy system</a:t>
            </a:r>
            <a:r>
              <a:rPr lang="en-US" i="0" u="none" strike="noStrike" cap="none" dirty="0">
                <a:solidFill>
                  <a:schemeClr val="dk1"/>
                </a:solidFill>
                <a:latin typeface="Libre Baskerville"/>
                <a:ea typeface="Libre Baskerville"/>
                <a:cs typeface="Libre Baskerville"/>
                <a:sym typeface="Libre Baskerville"/>
              </a:rPr>
              <a:t> has a profound role in helping the system fully respect the rights and meet the needs of inmates with disabilities.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dirty="0">
                <a:solidFill>
                  <a:schemeClr val="dk1"/>
                </a:solidFill>
                <a:latin typeface="Libre Baskerville"/>
                <a:ea typeface="Libre Baskerville"/>
                <a:cs typeface="Libre Baskerville"/>
                <a:sym typeface="Libre Baskerville"/>
              </a:rPr>
              <a:t> Prisoners themselves need to </a:t>
            </a:r>
            <a:r>
              <a:rPr lang="en-US" i="0" u="sng" strike="noStrike" cap="none" dirty="0">
                <a:solidFill>
                  <a:schemeClr val="hlink"/>
                </a:solidFill>
                <a:latin typeface="Libre Baskerville"/>
                <a:ea typeface="Libre Baskerville"/>
                <a:cs typeface="Libre Baskerville"/>
                <a:sym typeface="Libre Baskerville"/>
                <a:hlinkClick r:id="rId5"/>
              </a:rPr>
              <a:t>understand their rights</a:t>
            </a:r>
            <a:r>
              <a:rPr lang="en-US" i="0" u="none" strike="noStrike" cap="none" dirty="0">
                <a:solidFill>
                  <a:schemeClr val="dk1"/>
                </a:solidFill>
                <a:latin typeface="Libre Baskerville"/>
                <a:ea typeface="Libre Baskerville"/>
                <a:cs typeface="Libre Baskerville"/>
                <a:sym typeface="Libre Baskerville"/>
              </a:rPr>
              <a:t> under Title II of the ADA and </a:t>
            </a:r>
            <a:r>
              <a:rPr lang="en-US" i="0" u="sng" strike="noStrike" cap="none" dirty="0">
                <a:solidFill>
                  <a:schemeClr val="hlink"/>
                </a:solidFill>
                <a:latin typeface="Libre Baskerville"/>
                <a:ea typeface="Libre Baskerville"/>
                <a:cs typeface="Libre Baskerville"/>
                <a:sym typeface="Libre Baskerville"/>
                <a:hlinkClick r:id="rId6"/>
              </a:rPr>
              <a:t>be able to self-advocate as needed</a:t>
            </a:r>
            <a:r>
              <a:rPr lang="en-US" i="0" u="none" strike="noStrike" cap="none" dirty="0">
                <a:solidFill>
                  <a:schemeClr val="dk1"/>
                </a:solidFill>
                <a:latin typeface="Libre Baskerville"/>
                <a:ea typeface="Libre Baskerville"/>
                <a:cs typeface="Libre Baskerville"/>
                <a:sym typeface="Libre Baskerville"/>
              </a:rPr>
              <a:t>. </a:t>
            </a:r>
          </a:p>
          <a:p>
            <a:pPr marL="742950" marR="0" lvl="1" indent="-107950" algn="l" rtl="0">
              <a:lnSpc>
                <a:spcPct val="100000"/>
              </a:lnSpc>
              <a:spcBef>
                <a:spcPts val="560"/>
              </a:spcBef>
              <a:spcAft>
                <a:spcPts val="0"/>
              </a:spcAft>
              <a:buClr>
                <a:schemeClr val="dk1"/>
              </a:buClr>
              <a:buSzPct val="83333"/>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742950" marR="0" lvl="1" indent="-107950" algn="l" rtl="0">
              <a:lnSpc>
                <a:spcPct val="100000"/>
              </a:lnSpc>
              <a:spcBef>
                <a:spcPts val="560"/>
              </a:spcBef>
              <a:spcAft>
                <a:spcPts val="0"/>
              </a:spcAft>
              <a:buClr>
                <a:schemeClr val="dk1"/>
              </a:buClr>
              <a:buSzPct val="83333"/>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742950" marR="0" lvl="1" indent="-107950" algn="l" rtl="0">
              <a:lnSpc>
                <a:spcPct val="100000"/>
              </a:lnSpc>
              <a:spcBef>
                <a:spcPts val="560"/>
              </a:spcBef>
              <a:spcAft>
                <a:spcPts val="0"/>
              </a:spcAft>
              <a:buClr>
                <a:schemeClr val="dk1"/>
              </a:buClr>
              <a:buSzPct val="100000"/>
              <a:buFont typeface="Courier New"/>
              <a:buNone/>
            </a:pPr>
            <a:endParaRPr i="0" u="none" strike="noStrike" cap="none" dirty="0">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dirty="0">
              <a:solidFill>
                <a:schemeClr val="dk1"/>
              </a:solidFill>
              <a:latin typeface="Libre Baskerville"/>
              <a:ea typeface="Libre Baskerville"/>
              <a:cs typeface="Libre Baskerville"/>
              <a:sym typeface="Libre Baskerville"/>
            </a:endParaRPr>
          </a:p>
        </p:txBody>
      </p:sp>
      <p:sp>
        <p:nvSpPr>
          <p:cNvPr id="669" name="Shape 669"/>
          <p:cNvSpPr txBox="1"/>
          <p:nvPr/>
        </p:nvSpPr>
        <p:spPr>
          <a:xfrm>
            <a:off x="894475" y="128475"/>
            <a:ext cx="9144000" cy="96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Need for Accommodations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228600" y="1371600"/>
            <a:ext cx="85344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People who are incarcerated need to receive assessments, begin appropriate education in correctional facilities and start job training on day one in the system. </a:t>
            </a:r>
            <a:r>
              <a:rPr lang="en-US" i="0" u="none" strike="noStrike" cap="none">
                <a:solidFill>
                  <a:schemeClr val="dk1"/>
                </a:solidFill>
                <a:latin typeface="Libre Baskerville"/>
                <a:ea typeface="Libre Baskerville"/>
                <a:cs typeface="Libre Baskerville"/>
                <a:sym typeface="Libre Baskerville"/>
              </a:rPr>
              <a:t>The first step in building a justice system that respects the rights of prisoners with disabilities is having a better data system, replicating best practices and combating stigma:</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Every Student Succeeds Act (ESSA): </a:t>
            </a:r>
            <a:r>
              <a:rPr lang="en-US" i="0" u="sng" strike="noStrike" cap="none">
                <a:solidFill>
                  <a:schemeClr val="hlink"/>
                </a:solidFill>
                <a:latin typeface="Libre Baskerville"/>
                <a:ea typeface="Libre Baskerville"/>
                <a:cs typeface="Libre Baskerville"/>
                <a:sym typeface="Libre Baskerville"/>
                <a:hlinkClick r:id="rId3"/>
              </a:rPr>
              <a:t>Among the most important elements</a:t>
            </a:r>
            <a:r>
              <a:rPr lang="en-US" i="0" u="none" strike="noStrike" cap="none">
                <a:solidFill>
                  <a:schemeClr val="dk1"/>
                </a:solidFill>
                <a:latin typeface="Libre Baskerville"/>
                <a:ea typeface="Libre Baskerville"/>
                <a:cs typeface="Libre Baskerville"/>
                <a:sym typeface="Libre Baskerville"/>
              </a:rPr>
              <a:t> are new requirements related to transition services for youth in correctional facilities. State agencies must now collaborate with correctional facilities to assess justice-involved youth both for educational needs and disability status. However, there are no such requirements around collaboration and transition on the adult side of the justice system. </a:t>
            </a:r>
          </a:p>
          <a:p>
            <a:pPr marL="742950" marR="0" lvl="1" indent="-107950" algn="l" rtl="0">
              <a:lnSpc>
                <a:spcPct val="100000"/>
              </a:lnSpc>
              <a:spcBef>
                <a:spcPts val="560"/>
              </a:spcBef>
              <a:spcAft>
                <a:spcPts val="0"/>
              </a:spcAft>
              <a:buClr>
                <a:schemeClr val="dk1"/>
              </a:buClr>
              <a:buSzPct val="100000"/>
              <a:buFont typeface="Courier New"/>
              <a:buNone/>
            </a:pPr>
            <a:endParaRPr i="0" u="none" strike="noStrike" cap="none">
              <a:solidFill>
                <a:schemeClr val="dk1"/>
              </a:solidFill>
              <a:latin typeface="Libre Baskerville"/>
              <a:ea typeface="Libre Baskerville"/>
              <a:cs typeface="Libre Baskerville"/>
              <a:sym typeface="Libre Baskerville"/>
            </a:endParaRPr>
          </a:p>
          <a:p>
            <a:pPr marL="203200" marR="0" lvl="0" indent="0" algn="l" rtl="0">
              <a:lnSpc>
                <a:spcPct val="100000"/>
              </a:lnSpc>
              <a:spcBef>
                <a:spcPts val="640"/>
              </a:spcBef>
              <a:spcAft>
                <a:spcPts val="0"/>
              </a:spcAft>
              <a:buClr>
                <a:schemeClr val="dk1"/>
              </a:buClr>
              <a:buSzPct val="25000"/>
              <a:buFont typeface="Noto Sans Symbols"/>
              <a:buNone/>
            </a:pPr>
            <a:endParaRPr i="0" u="none" strike="noStrike" cap="none">
              <a:solidFill>
                <a:schemeClr val="dk1"/>
              </a:solidFill>
              <a:latin typeface="Libre Baskerville"/>
              <a:ea typeface="Libre Baskerville"/>
              <a:cs typeface="Libre Baskerville"/>
              <a:sym typeface="Libre Baskerville"/>
            </a:endParaRPr>
          </a:p>
        </p:txBody>
      </p:sp>
      <p:sp>
        <p:nvSpPr>
          <p:cNvPr id="676" name="Shape 676"/>
          <p:cNvSpPr txBox="1"/>
          <p:nvPr/>
        </p:nvSpPr>
        <p:spPr>
          <a:xfrm>
            <a:off x="786750" y="155600"/>
            <a:ext cx="8895900" cy="1025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Release Begins on Day One</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Corrections education programs funded under Title II of the Workforce Innovation and Opportunity Act (WIOA) need to better serve prisoners with disabilities. </a:t>
            </a:r>
            <a:r>
              <a:rPr lang="en-US" i="0" u="none" strike="noStrike" cap="none">
                <a:solidFill>
                  <a:schemeClr val="dk1"/>
                </a:solidFill>
                <a:latin typeface="Libre Baskerville"/>
                <a:ea typeface="Libre Baskerville"/>
                <a:cs typeface="Libre Baskerville"/>
                <a:sym typeface="Libre Baskerville"/>
              </a:rPr>
              <a:t>From the beginning of incarceration, people behind bars need training in skills to successful reintegrate into society. Time served should become time for preparation:</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3"/>
              </a:rPr>
              <a:t> Khan Academy</a:t>
            </a:r>
            <a:r>
              <a:rPr lang="en-US" i="0" u="none" strike="noStrike" cap="none">
                <a:solidFill>
                  <a:schemeClr val="dk1"/>
                </a:solidFill>
                <a:latin typeface="Libre Baskerville"/>
                <a:ea typeface="Libre Baskerville"/>
                <a:cs typeface="Libre Baskerville"/>
                <a:sym typeface="Libre Baskerville"/>
              </a:rPr>
              <a:t>, Massive Open Online Courses (MOOCs), </a:t>
            </a:r>
            <a:r>
              <a:rPr lang="en-US" i="0" u="sng" strike="noStrike" cap="none">
                <a:solidFill>
                  <a:schemeClr val="hlink"/>
                </a:solidFill>
                <a:latin typeface="Libre Baskerville"/>
                <a:ea typeface="Libre Baskerville"/>
                <a:cs typeface="Libre Baskerville"/>
                <a:sym typeface="Libre Baskerville"/>
                <a:hlinkClick r:id="rId4"/>
              </a:rPr>
              <a:t>TEDtalks</a:t>
            </a:r>
            <a:r>
              <a:rPr lang="en-US" i="0" u="none" strike="noStrike" cap="none">
                <a:solidFill>
                  <a:schemeClr val="dk1"/>
                </a:solidFill>
                <a:latin typeface="Libre Baskerville"/>
                <a:ea typeface="Libre Baskerville"/>
                <a:cs typeface="Libre Baskerville"/>
                <a:sym typeface="Libre Baskerville"/>
              </a:rPr>
              <a:t> and other learning options are particularly well suited to diverse learning needs, but are kept off-limits.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5"/>
              </a:rPr>
              <a:t> Hawaii</a:t>
            </a:r>
            <a:r>
              <a:rPr lang="en-US" i="0" u="none" strike="noStrike" cap="none">
                <a:solidFill>
                  <a:schemeClr val="dk1"/>
                </a:solidFill>
                <a:latin typeface="Libre Baskerville"/>
                <a:ea typeface="Libre Baskerville"/>
                <a:cs typeface="Libre Baskerville"/>
                <a:sym typeface="Libre Baskerville"/>
              </a:rPr>
              <a:t> coordinates efforts between its corrections department and the Department of Education to provide highly qualified teachers and counselors so that returning citizens can be prepared to succeed.</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6"/>
              </a:rPr>
              <a:t> The North Dakota Department of Corrections and Rehabilitation </a:t>
            </a:r>
            <a:r>
              <a:rPr lang="en-US" i="0" u="none" strike="noStrike" cap="none">
                <a:solidFill>
                  <a:schemeClr val="dk1"/>
                </a:solidFill>
                <a:latin typeface="Libre Baskerville"/>
                <a:ea typeface="Libre Baskerville"/>
                <a:cs typeface="Libre Baskerville"/>
                <a:sym typeface="Libre Baskerville"/>
              </a:rPr>
              <a:t>includes teachers with professional development and/or special education experience in their adult and juvenile corrections personnel. </a:t>
            </a:r>
          </a:p>
          <a:p>
            <a:pPr marL="742950" marR="0" lvl="1" indent="-107950" algn="l" rtl="0">
              <a:lnSpc>
                <a:spcPct val="100000"/>
              </a:lnSpc>
              <a:spcBef>
                <a:spcPts val="560"/>
              </a:spcBef>
              <a:spcAft>
                <a:spcPts val="0"/>
              </a:spcAft>
              <a:buClr>
                <a:schemeClr val="dk1"/>
              </a:buClr>
              <a:buSzPct val="83333"/>
              <a:buFont typeface="Courier New"/>
              <a:buNone/>
            </a:pPr>
            <a:endParaRPr i="0" u="none" strike="noStrike" cap="none">
              <a:solidFill>
                <a:schemeClr val="dk1"/>
              </a:solidFill>
              <a:latin typeface="Libre Baskerville"/>
              <a:ea typeface="Libre Baskerville"/>
              <a:cs typeface="Libre Baskerville"/>
              <a:sym typeface="Libre Baskerville"/>
            </a:endParaRPr>
          </a:p>
          <a:p>
            <a:pPr marL="742950" marR="0" lvl="1" indent="-107950" algn="l" rtl="0">
              <a:lnSpc>
                <a:spcPct val="100000"/>
              </a:lnSpc>
              <a:spcBef>
                <a:spcPts val="560"/>
              </a:spcBef>
              <a:spcAft>
                <a:spcPts val="0"/>
              </a:spcAft>
              <a:buClr>
                <a:schemeClr val="dk1"/>
              </a:buClr>
              <a:buSzPct val="83333"/>
              <a:buFont typeface="Courier New"/>
              <a:buNone/>
            </a:pPr>
            <a:endParaRPr i="0" u="none" strike="noStrike" cap="none">
              <a:solidFill>
                <a:schemeClr val="dk1"/>
              </a:solidFill>
              <a:latin typeface="Libre Baskerville"/>
              <a:ea typeface="Libre Baskerville"/>
              <a:cs typeface="Libre Baskerville"/>
              <a:sym typeface="Libre Baskerville"/>
            </a:endParaRPr>
          </a:p>
        </p:txBody>
      </p:sp>
      <p:sp>
        <p:nvSpPr>
          <p:cNvPr id="683" name="Shape 683"/>
          <p:cNvSpPr txBox="1"/>
          <p:nvPr/>
        </p:nvSpPr>
        <p:spPr>
          <a:xfrm>
            <a:off x="1014150" y="415675"/>
            <a:ext cx="9063300" cy="690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700">
                <a:solidFill>
                  <a:schemeClr val="lt1"/>
                </a:solidFill>
                <a:latin typeface="Libre Baskerville"/>
                <a:ea typeface="Libre Baskerville"/>
                <a:cs typeface="Libre Baskerville"/>
                <a:sym typeface="Libre Baskerville"/>
              </a:rPr>
              <a:t>Utilize Existing Educational Supports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73</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Extend and expand capacity through non-governmental supports focused on providing reentry solutions for returning citizens. </a:t>
            </a:r>
            <a:r>
              <a:rPr lang="en-US" i="0" u="none" strike="noStrike" cap="none">
                <a:solidFill>
                  <a:schemeClr val="dk1"/>
                </a:solidFill>
                <a:latin typeface="Libre Baskerville"/>
                <a:ea typeface="Libre Baskerville"/>
                <a:cs typeface="Libre Baskerville"/>
                <a:sym typeface="Libre Baskerville"/>
              </a:rPr>
              <a:t>Volunteers, nonprofits, philanthropists and faith-based organizations must play a meaningful role in helping returning citizens with disabilities find and keep jobs or start a business: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Philanthropy Roundtable’s </a:t>
            </a:r>
            <a:r>
              <a:rPr lang="en-US" i="0" u="sng" strike="noStrike" cap="none">
                <a:solidFill>
                  <a:schemeClr val="hlink"/>
                </a:solidFill>
                <a:latin typeface="Libre Baskerville"/>
                <a:ea typeface="Libre Baskerville"/>
                <a:cs typeface="Libre Baskerville"/>
                <a:sym typeface="Libre Baskerville"/>
                <a:hlinkClick r:id="rId3"/>
              </a:rPr>
              <a:t>Clearing Obstacles to Work</a:t>
            </a:r>
            <a:r>
              <a:rPr lang="en-US" i="0" u="none" strike="noStrike" cap="none">
                <a:solidFill>
                  <a:schemeClr val="dk1"/>
                </a:solidFill>
                <a:latin typeface="Libre Baskerville"/>
                <a:ea typeface="Libre Baskerville"/>
                <a:cs typeface="Libre Baskerville"/>
                <a:sym typeface="Libre Baskerville"/>
              </a:rPr>
              <a:t> compiles proven programs for successful reentry for returning citizens.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a:t>
            </a:r>
            <a:r>
              <a:rPr lang="en-US" i="0" u="sng" strike="noStrike" cap="none">
                <a:solidFill>
                  <a:schemeClr val="hlink"/>
                </a:solidFill>
                <a:latin typeface="Libre Baskerville"/>
                <a:ea typeface="Libre Baskerville"/>
                <a:cs typeface="Libre Baskerville"/>
                <a:sym typeface="Libre Baskerville"/>
                <a:hlinkClick r:id="rId4"/>
              </a:rPr>
              <a:t>Center for Employment Opportunities</a:t>
            </a:r>
            <a:r>
              <a:rPr lang="en-US" i="0" u="none" strike="noStrike" cap="none">
                <a:solidFill>
                  <a:schemeClr val="dk1"/>
                </a:solidFill>
                <a:latin typeface="Libre Baskerville"/>
                <a:ea typeface="Libre Baskerville"/>
                <a:cs typeface="Libre Baskerville"/>
                <a:sym typeface="Libre Baskerville"/>
              </a:rPr>
              <a:t> works with parole and probation officers to support reentry for people who have been released and are seeking employment.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5"/>
              </a:rPr>
              <a:t> The Ridge Project</a:t>
            </a:r>
            <a:r>
              <a:rPr lang="en-US" i="0" u="none" strike="noStrike" cap="none">
                <a:solidFill>
                  <a:schemeClr val="dk1"/>
                </a:solidFill>
                <a:latin typeface="Libre Baskerville"/>
                <a:ea typeface="Libre Baskerville"/>
                <a:cs typeface="Libre Baskerville"/>
                <a:sym typeface="Libre Baskerville"/>
              </a:rPr>
              <a:t> offers training classes to inmates before and after release, working on social and employment skills at the same time. These efforts build greater capacity to successfully reintegrate inmates into society. </a:t>
            </a:r>
          </a:p>
        </p:txBody>
      </p:sp>
      <p:sp>
        <p:nvSpPr>
          <p:cNvPr id="690" name="Shape 690"/>
          <p:cNvSpPr txBox="1"/>
          <p:nvPr/>
        </p:nvSpPr>
        <p:spPr>
          <a:xfrm>
            <a:off x="990175" y="176325"/>
            <a:ext cx="87522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800">
                <a:solidFill>
                  <a:schemeClr val="lt1"/>
                </a:solidFill>
                <a:latin typeface="Libre Baskerville"/>
                <a:ea typeface="Libre Baskerville"/>
                <a:cs typeface="Libre Baskerville"/>
                <a:sym typeface="Libre Baskerville"/>
              </a:rPr>
              <a:t>Capacity Building: Our Part to Play</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74</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2400" b="1" i="0" u="none" strike="noStrike" cap="none">
                <a:solidFill>
                  <a:schemeClr val="dk1"/>
                </a:solidFill>
                <a:latin typeface="Libre Baskerville"/>
                <a:ea typeface="Libre Baskerville"/>
                <a:cs typeface="Libre Baskerville"/>
                <a:sym typeface="Libre Baskerville"/>
              </a:rPr>
              <a:t>Use better performance metrics to ensure the success of people with disabilities and returning citizens. </a:t>
            </a:r>
            <a:r>
              <a:rPr lang="en-US" sz="2400" i="0" u="none" strike="noStrike" cap="none">
                <a:solidFill>
                  <a:schemeClr val="dk1"/>
                </a:solidFill>
                <a:latin typeface="Libre Baskerville"/>
                <a:ea typeface="Libre Baskerville"/>
                <a:cs typeface="Libre Baskerville"/>
                <a:sym typeface="Libre Baskerville"/>
              </a:rPr>
              <a:t>Use Labor Force Participation Rates instead of unemployment data to understand the challenges facing people with barriers to work:</a:t>
            </a:r>
          </a:p>
          <a:p>
            <a:pPr marL="742950" marR="0" lvl="1" indent="-165100" algn="l" rtl="0">
              <a:lnSpc>
                <a:spcPct val="100000"/>
              </a:lnSpc>
              <a:spcBef>
                <a:spcPts val="560"/>
              </a:spcBef>
              <a:spcAft>
                <a:spcPts val="0"/>
              </a:spcAft>
              <a:buClr>
                <a:schemeClr val="dk1"/>
              </a:buClr>
              <a:buSzPct val="100000"/>
              <a:buFont typeface="Libre Baskerville"/>
              <a:buChar char="o"/>
            </a:pPr>
            <a:r>
              <a:rPr lang="en-US" sz="2400" i="0" u="sng" strike="noStrike" cap="none">
                <a:solidFill>
                  <a:schemeClr val="hlink"/>
                </a:solidFill>
                <a:latin typeface="Libre Baskerville"/>
                <a:ea typeface="Libre Baskerville"/>
                <a:cs typeface="Libre Baskerville"/>
                <a:sym typeface="Libre Baskerville"/>
                <a:hlinkClick r:id="rId3"/>
              </a:rPr>
              <a:t>South Dakota has high employment outcomes </a:t>
            </a:r>
            <a:r>
              <a:rPr lang="en-US" sz="2400" i="0" u="none" strike="noStrike" cap="none">
                <a:solidFill>
                  <a:schemeClr val="dk1"/>
                </a:solidFill>
                <a:latin typeface="Libre Baskerville"/>
                <a:ea typeface="Libre Baskerville"/>
                <a:cs typeface="Libre Baskerville"/>
                <a:sym typeface="Libre Baskerville"/>
              </a:rPr>
              <a:t>for people with disabilities partly due to heavy investment in training, mentorship, and support services and an emphasis on performance metrics.</a:t>
            </a:r>
          </a:p>
          <a:p>
            <a:pPr marL="742950" marR="0" lvl="1" indent="-165100" algn="l" rtl="0">
              <a:lnSpc>
                <a:spcPct val="100000"/>
              </a:lnSpc>
              <a:spcBef>
                <a:spcPts val="560"/>
              </a:spcBef>
              <a:spcAft>
                <a:spcPts val="0"/>
              </a:spcAft>
              <a:buClr>
                <a:schemeClr val="dk1"/>
              </a:buClr>
              <a:buSzPct val="100000"/>
              <a:buFont typeface="Libre Baskerville"/>
              <a:buChar char="o"/>
            </a:pPr>
            <a:r>
              <a:rPr lang="en-US" sz="2400" i="0" u="sng" strike="noStrike" cap="none">
                <a:solidFill>
                  <a:schemeClr val="hlink"/>
                </a:solidFill>
                <a:latin typeface="Libre Baskerville"/>
                <a:ea typeface="Libre Baskerville"/>
                <a:cs typeface="Libre Baskerville"/>
                <a:sym typeface="Libre Baskerville"/>
                <a:hlinkClick r:id="rId4"/>
              </a:rPr>
              <a:t>Michigan</a:t>
            </a:r>
            <a:r>
              <a:rPr lang="en-US" sz="2400" i="0" u="none" strike="noStrike" cap="none">
                <a:solidFill>
                  <a:schemeClr val="dk1"/>
                </a:solidFill>
                <a:latin typeface="Libre Baskerville"/>
                <a:ea typeface="Libre Baskerville"/>
                <a:cs typeface="Libre Baskerville"/>
                <a:sym typeface="Libre Baskerville"/>
              </a:rPr>
              <a:t>, </a:t>
            </a:r>
            <a:r>
              <a:rPr lang="en-US" sz="2400" i="0" u="sng" strike="noStrike" cap="none">
                <a:solidFill>
                  <a:schemeClr val="hlink"/>
                </a:solidFill>
                <a:latin typeface="Libre Baskerville"/>
                <a:ea typeface="Libre Baskerville"/>
                <a:cs typeface="Libre Baskerville"/>
                <a:sym typeface="Libre Baskerville"/>
                <a:hlinkClick r:id="rId5"/>
              </a:rPr>
              <a:t>California</a:t>
            </a:r>
            <a:r>
              <a:rPr lang="en-US" sz="2400" i="0" u="none" strike="noStrike" cap="none">
                <a:solidFill>
                  <a:schemeClr val="dk1"/>
                </a:solidFill>
                <a:latin typeface="Libre Baskerville"/>
                <a:ea typeface="Libre Baskerville"/>
                <a:cs typeface="Libre Baskerville"/>
                <a:sym typeface="Libre Baskerville"/>
              </a:rPr>
              <a:t>, </a:t>
            </a:r>
            <a:r>
              <a:rPr lang="en-US" sz="2400" i="0" u="sng" strike="noStrike" cap="none">
                <a:solidFill>
                  <a:schemeClr val="hlink"/>
                </a:solidFill>
                <a:latin typeface="Libre Baskerville"/>
                <a:ea typeface="Libre Baskerville"/>
                <a:cs typeface="Libre Baskerville"/>
                <a:sym typeface="Libre Baskerville"/>
                <a:hlinkClick r:id="rId6"/>
              </a:rPr>
              <a:t>Oregon</a:t>
            </a:r>
            <a:r>
              <a:rPr lang="en-US" sz="2400" i="0" u="none" strike="noStrike" cap="none">
                <a:solidFill>
                  <a:schemeClr val="dk1"/>
                </a:solidFill>
                <a:latin typeface="Libre Baskerville"/>
                <a:ea typeface="Libre Baskerville"/>
                <a:cs typeface="Libre Baskerville"/>
                <a:sym typeface="Libre Baskerville"/>
              </a:rPr>
              <a:t>, </a:t>
            </a:r>
            <a:r>
              <a:rPr lang="en-US" sz="2400" i="0" u="sng" strike="noStrike" cap="none">
                <a:solidFill>
                  <a:schemeClr val="hlink"/>
                </a:solidFill>
                <a:latin typeface="Libre Baskerville"/>
                <a:ea typeface="Libre Baskerville"/>
                <a:cs typeface="Libre Baskerville"/>
                <a:sym typeface="Libre Baskerville"/>
                <a:hlinkClick r:id="rId7"/>
              </a:rPr>
              <a:t>Wyoming</a:t>
            </a:r>
            <a:r>
              <a:rPr lang="en-US" sz="2400" i="0" u="none" strike="noStrike" cap="none">
                <a:solidFill>
                  <a:schemeClr val="dk1"/>
                </a:solidFill>
                <a:latin typeface="Libre Baskerville"/>
                <a:ea typeface="Libre Baskerville"/>
                <a:cs typeface="Libre Baskerville"/>
                <a:sym typeface="Libre Baskerville"/>
              </a:rPr>
              <a:t>, and other states are using their Labor Force Participation Rate as a performance metric for people with disabilities.</a:t>
            </a:r>
          </a:p>
          <a:p>
            <a:pPr marL="635000" marR="0" lvl="1" indent="0" algn="l" rtl="0">
              <a:lnSpc>
                <a:spcPct val="100000"/>
              </a:lnSpc>
              <a:spcBef>
                <a:spcPts val="560"/>
              </a:spcBef>
              <a:spcAft>
                <a:spcPts val="0"/>
              </a:spcAft>
              <a:buClr>
                <a:schemeClr val="dk1"/>
              </a:buClr>
              <a:buSzPct val="25000"/>
              <a:buFont typeface="Noto Sans Symbols"/>
              <a:buNone/>
            </a:pPr>
            <a:endParaRPr sz="2400" i="0" u="none" strike="noStrike" cap="none">
              <a:solidFill>
                <a:schemeClr val="dk1"/>
              </a:solidFill>
              <a:latin typeface="Libre Baskerville"/>
              <a:ea typeface="Libre Baskerville"/>
              <a:cs typeface="Libre Baskerville"/>
              <a:sym typeface="Libre Baskerville"/>
            </a:endParaRPr>
          </a:p>
        </p:txBody>
      </p:sp>
      <p:sp>
        <p:nvSpPr>
          <p:cNvPr id="697" name="Shape 697"/>
          <p:cNvSpPr txBox="1"/>
          <p:nvPr/>
        </p:nvSpPr>
        <p:spPr>
          <a:xfrm>
            <a:off x="1140600" y="212275"/>
            <a:ext cx="8165700" cy="76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Collect and Use Better Data</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75</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Recruit employers that will hire returning citizens with disabilities for business reasons, not charity. </a:t>
            </a:r>
            <a:r>
              <a:rPr lang="en-US" i="0" u="none" strike="noStrike" cap="none">
                <a:solidFill>
                  <a:schemeClr val="dk1"/>
                </a:solidFill>
                <a:latin typeface="Libre Baskerville"/>
                <a:ea typeface="Libre Baskerville"/>
                <a:cs typeface="Libre Baskerville"/>
                <a:sym typeface="Libre Baskerville"/>
              </a:rPr>
              <a:t>Employment opportunities with willing employers are critical to successful reintegration for returning citizens as are Section 503 requirements for federal contractors to hire people with disabilities. Banning the Box is necessary but only part of the re-entry process: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Criminal records should be disclosed to employers later in the hiring process so that returning citizens will be considered for employment and can take advantage of policies </a:t>
            </a:r>
            <a:r>
              <a:rPr lang="en-US" i="0" u="sng" strike="noStrike" cap="none">
                <a:solidFill>
                  <a:schemeClr val="hlink"/>
                </a:solidFill>
                <a:latin typeface="Libre Baskerville"/>
                <a:ea typeface="Libre Baskerville"/>
                <a:cs typeface="Libre Baskerville"/>
                <a:sym typeface="Libre Baskerville"/>
                <a:hlinkClick r:id="rId3"/>
              </a:rPr>
              <a:t>like the Federal Bonding Program</a:t>
            </a:r>
            <a:r>
              <a:rPr lang="en-US" i="0" u="sng" strike="noStrike" cap="none">
                <a:solidFill>
                  <a:schemeClr val="dk1"/>
                </a:solidFill>
                <a:latin typeface="Libre Baskerville"/>
                <a:ea typeface="Libre Baskerville"/>
                <a:cs typeface="Libre Baskerville"/>
                <a:sym typeface="Libre Baskerville"/>
              </a:rPr>
              <a:t>.</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An example of the type of innovative reentry program we would like to see widely replicated </a:t>
            </a:r>
            <a:r>
              <a:rPr lang="en-US" i="0" u="sng" strike="noStrike" cap="none">
                <a:solidFill>
                  <a:schemeClr val="hlink"/>
                </a:solidFill>
                <a:latin typeface="Libre Baskerville"/>
                <a:ea typeface="Libre Baskerville"/>
                <a:cs typeface="Libre Baskerville"/>
                <a:sym typeface="Libre Baskerville"/>
                <a:hlinkClick r:id="rId4"/>
              </a:rPr>
              <a:t>is the Prisoner Entrepreneurship Program (PEP)</a:t>
            </a:r>
            <a:r>
              <a:rPr lang="en-US" i="0" u="sng" strike="noStrike" cap="none">
                <a:solidFill>
                  <a:schemeClr val="dk1"/>
                </a:solidFill>
                <a:latin typeface="Libre Baskerville"/>
                <a:ea typeface="Libre Baskerville"/>
                <a:cs typeface="Libre Baskerville"/>
                <a:sym typeface="Libre Baskerville"/>
              </a:rPr>
              <a:t>.</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Another example is the </a:t>
            </a:r>
            <a:r>
              <a:rPr lang="en-US" i="0" u="sng" strike="noStrike" cap="none">
                <a:solidFill>
                  <a:schemeClr val="hlink"/>
                </a:solidFill>
                <a:latin typeface="Libre Baskerville"/>
                <a:ea typeface="Libre Baskerville"/>
                <a:cs typeface="Libre Baskerville"/>
                <a:sym typeface="Libre Baskerville"/>
                <a:hlinkClick r:id="rId5"/>
              </a:rPr>
              <a:t>Renaissance Center</a:t>
            </a:r>
            <a:r>
              <a:rPr lang="en-US" i="0" u="none" strike="noStrike" cap="none">
                <a:solidFill>
                  <a:schemeClr val="dk1"/>
                </a:solidFill>
                <a:latin typeface="Libre Baskerville"/>
                <a:ea typeface="Libre Baskerville"/>
                <a:cs typeface="Libre Baskerville"/>
                <a:sym typeface="Libre Baskerville"/>
              </a:rPr>
              <a:t> in California’s Bay Area. </a:t>
            </a:r>
          </a:p>
        </p:txBody>
      </p:sp>
      <p:sp>
        <p:nvSpPr>
          <p:cNvPr id="704" name="Shape 704"/>
          <p:cNvSpPr txBox="1"/>
          <p:nvPr/>
        </p:nvSpPr>
        <p:spPr>
          <a:xfrm>
            <a:off x="152400" y="152400"/>
            <a:ext cx="8895900" cy="894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600">
                <a:solidFill>
                  <a:schemeClr val="lt1"/>
                </a:solidFill>
                <a:latin typeface="Libre Baskerville"/>
                <a:ea typeface="Libre Baskerville"/>
                <a:cs typeface="Libre Baskerville"/>
                <a:sym typeface="Libre Baskerville"/>
              </a:rPr>
              <a:t>Engage Employers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76</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228600" y="1371600"/>
            <a:ext cx="8382000" cy="5029200"/>
          </a:xfrm>
          <a:prstGeom prst="rect">
            <a:avLst/>
          </a:prstGeom>
          <a:noFill/>
          <a:ln>
            <a:noFill/>
          </a:ln>
        </p:spPr>
        <p:txBody>
          <a:bodyPr wrap="square" lIns="91425" tIns="91425" rIns="91425" bIns="91425" anchor="t" anchorCtr="0">
            <a:noAutofit/>
          </a:bodyPr>
          <a:lstStyle/>
          <a:p>
            <a:pPr marL="342900" marR="0" lvl="0" indent="-304800" algn="l" rtl="0">
              <a:lnSpc>
                <a:spcPct val="100000"/>
              </a:lnSpc>
              <a:spcBef>
                <a:spcPts val="0"/>
              </a:spcBef>
              <a:spcAft>
                <a:spcPts val="0"/>
              </a:spcAft>
              <a:buClr>
                <a:schemeClr val="dk1"/>
              </a:buClr>
              <a:buSzPct val="100000"/>
              <a:buFont typeface="Noto Sans Symbols"/>
              <a:buChar char="❖"/>
            </a:pPr>
            <a:r>
              <a:rPr lang="en-US" b="1" i="0" u="none" strike="noStrike" cap="none">
                <a:solidFill>
                  <a:schemeClr val="dk1"/>
                </a:solidFill>
                <a:latin typeface="Libre Baskerville"/>
                <a:ea typeface="Libre Baskerville"/>
                <a:cs typeface="Libre Baskerville"/>
                <a:sym typeface="Libre Baskerville"/>
              </a:rPr>
              <a:t>Expand the use of innovative funding sources such as Pay-For-Performance Contracting or Social Impact Bonds to reduce recidivism rates. </a:t>
            </a:r>
            <a:r>
              <a:rPr lang="en-US" i="0" u="none" strike="noStrike" cap="none">
                <a:solidFill>
                  <a:schemeClr val="dk1"/>
                </a:solidFill>
                <a:latin typeface="Libre Baskerville"/>
                <a:ea typeface="Libre Baskerville"/>
                <a:cs typeface="Libre Baskerville"/>
                <a:sym typeface="Libre Baskerville"/>
              </a:rPr>
              <a:t>Leverage WIOA funding to address recidivism, channel the power of social entrepreneurship programs and build on the promising practice of social impact bonds: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Utilize innovative “Pay for Performance” (PfP) contracting, as documented by </a:t>
            </a:r>
            <a:r>
              <a:rPr lang="en-US" i="0" u="sng" strike="noStrike" cap="none">
                <a:solidFill>
                  <a:schemeClr val="hlink"/>
                </a:solidFill>
                <a:latin typeface="Libre Baskerville"/>
                <a:ea typeface="Libre Baskerville"/>
                <a:cs typeface="Libre Baskerville"/>
                <a:sym typeface="Libre Baskerville"/>
                <a:hlinkClick r:id="rId3"/>
              </a:rPr>
              <a:t>Social Finance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The Center for Employment Opportunities’ </a:t>
            </a:r>
            <a:r>
              <a:rPr lang="en-US" i="0" u="sng" strike="noStrike" cap="none">
                <a:solidFill>
                  <a:schemeClr val="hlink"/>
                </a:solidFill>
                <a:latin typeface="Libre Baskerville"/>
                <a:ea typeface="Libre Baskerville"/>
                <a:cs typeface="Libre Baskerville"/>
                <a:sym typeface="Libre Baskerville"/>
                <a:hlinkClick r:id="rId4"/>
              </a:rPr>
              <a:t>Pay-For-Success project</a:t>
            </a:r>
            <a:r>
              <a:rPr lang="en-US" i="0" u="none" strike="noStrike" cap="none">
                <a:solidFill>
                  <a:schemeClr val="dk1"/>
                </a:solidFill>
                <a:latin typeface="Libre Baskerville"/>
                <a:ea typeface="Libre Baskerville"/>
                <a:cs typeface="Libre Baskerville"/>
                <a:sym typeface="Libre Baskerville"/>
              </a:rPr>
              <a:t> in New York State is achieving incredible results.</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none" strike="noStrike" cap="none">
                <a:solidFill>
                  <a:schemeClr val="dk1"/>
                </a:solidFill>
                <a:latin typeface="Libre Baskerville"/>
                <a:ea typeface="Libre Baskerville"/>
                <a:cs typeface="Libre Baskerville"/>
                <a:sym typeface="Libre Baskerville"/>
              </a:rPr>
              <a:t> Growing power of social enterprise to combat recidivism through public-private partnerships such as the </a:t>
            </a:r>
            <a:r>
              <a:rPr lang="en-US" i="0" u="sng" strike="noStrike" cap="none">
                <a:solidFill>
                  <a:schemeClr val="hlink"/>
                </a:solidFill>
                <a:latin typeface="Libre Baskerville"/>
                <a:ea typeface="Libre Baskerville"/>
                <a:cs typeface="Libre Baskerville"/>
                <a:sym typeface="Libre Baskerville"/>
                <a:hlinkClick r:id="rId5"/>
              </a:rPr>
              <a:t>Second Chance Act</a:t>
            </a:r>
            <a:r>
              <a:rPr lang="en-US" i="0" u="none" strike="noStrike" cap="none">
                <a:solidFill>
                  <a:schemeClr val="dk1"/>
                </a:solidFill>
                <a:latin typeface="Libre Baskerville"/>
                <a:ea typeface="Libre Baskerville"/>
                <a:cs typeface="Libre Baskerville"/>
                <a:sym typeface="Libre Baskerville"/>
              </a:rPr>
              <a:t> Comprehensive Statewide Recidivism Reduction (SRR) Program. </a:t>
            </a:r>
          </a:p>
          <a:p>
            <a:pPr marL="742950" marR="0" lvl="1" indent="-127000" algn="l" rtl="0">
              <a:lnSpc>
                <a:spcPct val="100000"/>
              </a:lnSpc>
              <a:spcBef>
                <a:spcPts val="560"/>
              </a:spcBef>
              <a:spcAft>
                <a:spcPts val="0"/>
              </a:spcAft>
              <a:buClr>
                <a:schemeClr val="dk1"/>
              </a:buClr>
              <a:buSzPct val="100000"/>
              <a:buFont typeface="Libre Baskerville"/>
              <a:buChar char="o"/>
            </a:pPr>
            <a:r>
              <a:rPr lang="en-US" i="0" u="sng" strike="noStrike" cap="none">
                <a:solidFill>
                  <a:schemeClr val="hlink"/>
                </a:solidFill>
                <a:latin typeface="Libre Baskerville"/>
                <a:ea typeface="Libre Baskerville"/>
                <a:cs typeface="Libre Baskerville"/>
                <a:sym typeface="Libre Baskerville"/>
                <a:hlinkClick r:id="rId6"/>
              </a:rPr>
              <a:t> Adolescent Behavioral Learning Experience</a:t>
            </a:r>
            <a:r>
              <a:rPr lang="en-US" i="0" u="none" strike="noStrike" cap="none">
                <a:solidFill>
                  <a:schemeClr val="dk1"/>
                </a:solidFill>
                <a:latin typeface="Libre Baskerville"/>
                <a:ea typeface="Libre Baskerville"/>
                <a:cs typeface="Libre Baskerville"/>
                <a:sym typeface="Libre Baskerville"/>
              </a:rPr>
              <a:t> (ABLE) program in NY and </a:t>
            </a:r>
            <a:r>
              <a:rPr lang="en-US" i="0" u="sng" strike="noStrike" cap="none">
                <a:solidFill>
                  <a:schemeClr val="hlink"/>
                </a:solidFill>
                <a:latin typeface="Libre Baskerville"/>
                <a:ea typeface="Libre Baskerville"/>
                <a:cs typeface="Libre Baskerville"/>
                <a:sym typeface="Libre Baskerville"/>
                <a:hlinkClick r:id="rId7"/>
              </a:rPr>
              <a:t>the Juvenile Justice Pay for Success Initiative</a:t>
            </a:r>
            <a:r>
              <a:rPr lang="en-US" i="0" u="none" strike="noStrike" cap="none">
                <a:solidFill>
                  <a:schemeClr val="dk1"/>
                </a:solidFill>
                <a:latin typeface="Libre Baskerville"/>
                <a:ea typeface="Libre Baskerville"/>
                <a:cs typeface="Libre Baskerville"/>
                <a:sym typeface="Libre Baskerville"/>
              </a:rPr>
              <a:t> in Massachusetts. </a:t>
            </a:r>
          </a:p>
          <a:p>
            <a:pPr marL="742950" marR="0" lvl="1" indent="-107950" algn="l" rtl="0">
              <a:lnSpc>
                <a:spcPct val="100000"/>
              </a:lnSpc>
              <a:spcBef>
                <a:spcPts val="560"/>
              </a:spcBef>
              <a:spcAft>
                <a:spcPts val="0"/>
              </a:spcAft>
              <a:buClr>
                <a:schemeClr val="dk1"/>
              </a:buClr>
              <a:buSzPct val="83333"/>
              <a:buFont typeface="Courier New"/>
              <a:buNone/>
            </a:pPr>
            <a:endParaRPr i="0" u="none" strike="noStrike" cap="none">
              <a:solidFill>
                <a:schemeClr val="dk1"/>
              </a:solidFill>
              <a:latin typeface="Libre Baskerville"/>
              <a:ea typeface="Libre Baskerville"/>
              <a:cs typeface="Libre Baskerville"/>
              <a:sym typeface="Libre Baskerville"/>
            </a:endParaRPr>
          </a:p>
        </p:txBody>
      </p:sp>
      <p:sp>
        <p:nvSpPr>
          <p:cNvPr id="711" name="Shape 711"/>
          <p:cNvSpPr txBox="1"/>
          <p:nvPr/>
        </p:nvSpPr>
        <p:spPr>
          <a:xfrm>
            <a:off x="954275" y="248150"/>
            <a:ext cx="8859900" cy="750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Fund Innovative Recidivism Reduction</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77</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216625" y="1371600"/>
            <a:ext cx="8382000" cy="5029200"/>
          </a:xfrm>
          <a:prstGeom prst="rect">
            <a:avLst/>
          </a:prstGeom>
          <a:noFill/>
          <a:ln>
            <a:noFill/>
          </a:ln>
        </p:spPr>
        <p:txBody>
          <a:bodyPr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2400" b="1" i="0" u="none" strike="noStrike" cap="none">
                <a:solidFill>
                  <a:schemeClr val="dk1"/>
                </a:solidFill>
                <a:latin typeface="Libre Baskerville"/>
                <a:ea typeface="Libre Baskerville"/>
                <a:cs typeface="Libre Baskerville"/>
                <a:sym typeface="Libre Baskerville"/>
              </a:rPr>
              <a:t>Change the narrative from “three strikes” to “second chances” by focusing outreach on business leaders, HR professionals and returning citizens themselves.</a:t>
            </a:r>
            <a:r>
              <a:rPr lang="en-US" sz="2400" i="0" u="none" strike="noStrike" cap="none">
                <a:solidFill>
                  <a:schemeClr val="dk1"/>
                </a:solidFill>
                <a:latin typeface="Libre Baskerville"/>
                <a:ea typeface="Libre Baskerville"/>
                <a:cs typeface="Libre Baskerville"/>
                <a:sym typeface="Libre Baskerville"/>
              </a:rPr>
              <a:t> Attitudinal barriers and stigmas facing returning citizens and people with disabilities need to be overcome through target messaging and communications efforts. </a:t>
            </a:r>
          </a:p>
          <a:p>
            <a:pPr marL="742950" marR="0" lvl="1" indent="-165100" algn="l" rtl="0">
              <a:lnSpc>
                <a:spcPct val="100000"/>
              </a:lnSpc>
              <a:spcBef>
                <a:spcPts val="560"/>
              </a:spcBef>
              <a:spcAft>
                <a:spcPts val="0"/>
              </a:spcAft>
              <a:buClr>
                <a:schemeClr val="dk1"/>
              </a:buClr>
              <a:buSzPct val="100000"/>
              <a:buFont typeface="Libre Baskerville"/>
              <a:buChar char="o"/>
            </a:pPr>
            <a:r>
              <a:rPr lang="en-US" sz="2400" i="0" u="none" strike="noStrike" cap="none">
                <a:solidFill>
                  <a:schemeClr val="dk1"/>
                </a:solidFill>
                <a:latin typeface="Libre Baskerville"/>
                <a:ea typeface="Libre Baskerville"/>
                <a:cs typeface="Libre Baskerville"/>
                <a:sym typeface="Libre Baskerville"/>
              </a:rPr>
              <a:t> The best way to fight stigma is to let employers see the facts from other </a:t>
            </a:r>
            <a:r>
              <a:rPr lang="en-US" sz="2400" i="0" u="sng" strike="noStrike" cap="none">
                <a:solidFill>
                  <a:schemeClr val="hlink"/>
                </a:solidFill>
                <a:latin typeface="Libre Baskerville"/>
                <a:ea typeface="Libre Baskerville"/>
                <a:cs typeface="Libre Baskerville"/>
                <a:sym typeface="Libre Baskerville"/>
                <a:hlinkClick r:id="rId3"/>
              </a:rPr>
              <a:t>employers who already are succeeding</a:t>
            </a:r>
            <a:r>
              <a:rPr lang="en-US" sz="2400" i="0" u="none" strike="noStrike" cap="none">
                <a:solidFill>
                  <a:schemeClr val="dk1"/>
                </a:solidFill>
                <a:latin typeface="Libre Baskerville"/>
                <a:ea typeface="Libre Baskerville"/>
                <a:cs typeface="Libre Baskerville"/>
                <a:sym typeface="Libre Baskerville"/>
              </a:rPr>
              <a:t> by hiring people with disabilities, whether they were in the corrections system or not. </a:t>
            </a:r>
          </a:p>
        </p:txBody>
      </p:sp>
      <p:sp>
        <p:nvSpPr>
          <p:cNvPr id="718" name="Shape 718"/>
          <p:cNvSpPr txBox="1"/>
          <p:nvPr/>
        </p:nvSpPr>
        <p:spPr>
          <a:xfrm>
            <a:off x="990600" y="152400"/>
            <a:ext cx="8871900" cy="906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700">
                <a:solidFill>
                  <a:schemeClr val="lt1"/>
                </a:solidFill>
                <a:latin typeface="Libre Baskerville"/>
                <a:ea typeface="Libre Baskerville"/>
                <a:cs typeface="Libre Baskerville"/>
                <a:sym typeface="Libre Baskerville"/>
              </a:rPr>
              <a:t>“Second Chances,” not “Three Strikes”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457190" y="1333504"/>
            <a:ext cx="8229600" cy="276900"/>
          </a:xfrm>
          <a:prstGeom prst="rect">
            <a:avLst/>
          </a:prstGeom>
          <a:noFill/>
          <a:ln>
            <a:noFill/>
          </a:ln>
        </p:spPr>
        <p:txBody>
          <a:bodyPr wrap="square" lIns="91425" tIns="91425" rIns="91425" bIns="91425" anchor="t" anchorCtr="0">
            <a:noAutofit/>
          </a:bodyPr>
          <a:lstStyle/>
          <a:p>
            <a:pPr marL="177800" marR="0" lvl="0" indent="0" algn="ctr" rtl="0">
              <a:lnSpc>
                <a:spcPct val="100000"/>
              </a:lnSpc>
              <a:spcBef>
                <a:spcPts val="0"/>
              </a:spcBef>
              <a:spcAft>
                <a:spcPts val="0"/>
              </a:spcAft>
              <a:buClr>
                <a:schemeClr val="dk1"/>
              </a:buClr>
              <a:buSzPct val="25000"/>
              <a:buFont typeface="Noto Sans Symbols"/>
              <a:buNone/>
            </a:pPr>
            <a:r>
              <a:rPr lang="en-US" sz="1400" b="1" i="0" u="none" strike="noStrike" cap="none">
                <a:solidFill>
                  <a:srgbClr val="000000"/>
                </a:solidFill>
                <a:latin typeface="Libre Baskerville"/>
                <a:ea typeface="Libre Baskerville"/>
                <a:cs typeface="Libre Baskerville"/>
                <a:sym typeface="Libre Baskerville"/>
              </a:rPr>
              <a:t>We have many resources for policy makers and </a:t>
            </a:r>
          </a:p>
          <a:p>
            <a:pPr marL="177800" marR="0" lvl="0" indent="0" algn="ctr" rtl="0">
              <a:lnSpc>
                <a:spcPct val="100000"/>
              </a:lnSpc>
              <a:spcBef>
                <a:spcPts val="560"/>
              </a:spcBef>
              <a:spcAft>
                <a:spcPts val="0"/>
              </a:spcAft>
              <a:buClr>
                <a:schemeClr val="dk1"/>
              </a:buClr>
              <a:buSzPct val="25000"/>
              <a:buFont typeface="Noto Sans Symbols"/>
              <a:buNone/>
            </a:pPr>
            <a:r>
              <a:rPr lang="en-US" sz="1400" b="1" i="0" u="none" strike="noStrike" cap="none">
                <a:solidFill>
                  <a:srgbClr val="000000"/>
                </a:solidFill>
                <a:latin typeface="Libre Baskerville"/>
                <a:ea typeface="Libre Baskerville"/>
                <a:cs typeface="Libre Baskerville"/>
                <a:sym typeface="Libre Baskerville"/>
              </a:rPr>
              <a:t>leaders on our website and are ready to help! </a:t>
            </a:r>
          </a:p>
          <a:p>
            <a:pPr marL="342900" marR="0" lvl="0" indent="-165100" algn="ctr" rtl="0">
              <a:lnSpc>
                <a:spcPct val="100000"/>
              </a:lnSpc>
              <a:spcBef>
                <a:spcPts val="560"/>
              </a:spcBef>
              <a:spcAft>
                <a:spcPts val="0"/>
              </a:spcAft>
              <a:buClr>
                <a:schemeClr val="dk1"/>
              </a:buClr>
              <a:buSzPct val="200000"/>
              <a:buFont typeface="Noto Sans Symbols"/>
              <a:buNone/>
            </a:pPr>
            <a:endParaRPr sz="1400" i="0" u="none" strike="noStrike" cap="none">
              <a:solidFill>
                <a:schemeClr val="dk1"/>
              </a:solidFill>
              <a:latin typeface="Libre Baskerville"/>
              <a:ea typeface="Libre Baskerville"/>
              <a:cs typeface="Libre Baskerville"/>
              <a:sym typeface="Libre Baskerville"/>
            </a:endParaRPr>
          </a:p>
        </p:txBody>
      </p:sp>
      <p:sp>
        <p:nvSpPr>
          <p:cNvPr id="726" name="Shape 726"/>
          <p:cNvSpPr txBox="1">
            <a:spLocks noGrp="1"/>
          </p:cNvSpPr>
          <p:nvPr>
            <p:ph type="body" idx="4294967295"/>
          </p:nvPr>
        </p:nvSpPr>
        <p:spPr>
          <a:xfrm>
            <a:off x="876300" y="2256475"/>
            <a:ext cx="7391400" cy="4526100"/>
          </a:xfrm>
          <a:prstGeom prst="rect">
            <a:avLst/>
          </a:prstGeom>
          <a:noFill/>
          <a:ln>
            <a:noFill/>
          </a:ln>
        </p:spPr>
        <p:txBody>
          <a:bodyPr wrap="square" lIns="91425" tIns="91425" rIns="91425" bIns="91425" anchor="t" anchorCtr="0">
            <a:noAutofit/>
          </a:bodyPr>
          <a:lstStyle/>
          <a:p>
            <a:pPr marL="177800" marR="0" lvl="0" indent="0" algn="ctr" rtl="0">
              <a:lnSpc>
                <a:spcPct val="100000"/>
              </a:lnSpc>
              <a:spcBef>
                <a:spcPts val="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RespectAbility</a:t>
            </a:r>
          </a:p>
          <a:p>
            <a:pPr marL="177800" marR="0" lvl="0" indent="0" algn="ctr" rtl="0">
              <a:lnSpc>
                <a:spcPct val="100000"/>
              </a:lnSpc>
              <a:spcBef>
                <a:spcPts val="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11333 </a:t>
            </a:r>
            <a:r>
              <a:rPr lang="en-US" sz="2800" b="1" i="0" u="none" strike="noStrike" cap="none" dirty="0" err="1">
                <a:solidFill>
                  <a:srgbClr val="000090"/>
                </a:solidFill>
                <a:latin typeface="Calibri"/>
                <a:ea typeface="Calibri"/>
                <a:cs typeface="Calibri"/>
                <a:sym typeface="Calibri"/>
              </a:rPr>
              <a:t>Woodglen</a:t>
            </a:r>
            <a:r>
              <a:rPr lang="en-US" sz="2800" b="1" i="0" u="none" strike="noStrike" cap="none" dirty="0">
                <a:solidFill>
                  <a:srgbClr val="000090"/>
                </a:solidFill>
                <a:latin typeface="Calibri"/>
                <a:ea typeface="Calibri"/>
                <a:cs typeface="Calibri"/>
                <a:sym typeface="Calibri"/>
              </a:rPr>
              <a:t> Drive, #102</a:t>
            </a:r>
          </a:p>
          <a:p>
            <a:pPr marL="177800" marR="0" lvl="0" indent="0" algn="ctr" rtl="0">
              <a:lnSpc>
                <a:spcPct val="100000"/>
              </a:lnSpc>
              <a:spcBef>
                <a:spcPts val="56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Rockville, MD 20852</a:t>
            </a:r>
          </a:p>
          <a:p>
            <a:pPr marL="177800" marR="0" lvl="0" indent="0" algn="ctr" rtl="0">
              <a:lnSpc>
                <a:spcPct val="100000"/>
              </a:lnSpc>
              <a:spcBef>
                <a:spcPts val="560"/>
              </a:spcBef>
              <a:spcAft>
                <a:spcPts val="0"/>
              </a:spcAft>
              <a:buClr>
                <a:schemeClr val="dk1"/>
              </a:buClr>
              <a:buSzPct val="25000"/>
              <a:buFont typeface="Noto Sans Symbols"/>
              <a:buNone/>
            </a:pPr>
            <a:endParaRPr sz="800" b="1" i="0" u="none" strike="noStrike" cap="none" dirty="0">
              <a:solidFill>
                <a:srgbClr val="000090"/>
              </a:solidFill>
              <a:latin typeface="Calibri"/>
              <a:ea typeface="Calibri"/>
              <a:cs typeface="Calibri"/>
              <a:sym typeface="Calibri"/>
            </a:endParaRPr>
          </a:p>
          <a:p>
            <a:pPr marL="177800" marR="0" lvl="0" indent="0" algn="ctr" rtl="0">
              <a:lnSpc>
                <a:spcPct val="100000"/>
              </a:lnSpc>
              <a:spcBef>
                <a:spcPts val="560"/>
              </a:spcBef>
              <a:spcAft>
                <a:spcPts val="0"/>
              </a:spcAft>
              <a:buClr>
                <a:schemeClr val="dk1"/>
              </a:buClr>
              <a:buSzPct val="25000"/>
              <a:buFont typeface="Noto Sans Symbols"/>
              <a:buNone/>
            </a:pPr>
            <a:r>
              <a:rPr lang="en-US" sz="2800" b="1" i="0" u="sng" strike="noStrike" cap="none" dirty="0">
                <a:solidFill>
                  <a:schemeClr val="hlink"/>
                </a:solidFill>
                <a:latin typeface="Calibri"/>
                <a:ea typeface="Calibri"/>
                <a:cs typeface="Calibri"/>
                <a:sym typeface="Calibri"/>
                <a:hlinkClick r:id="rId3"/>
              </a:rPr>
              <a:t>http://www.RespectAbility.org</a:t>
            </a:r>
          </a:p>
          <a:p>
            <a:pPr marL="177800" marR="0" lvl="0" indent="0" algn="ctr" rtl="0">
              <a:lnSpc>
                <a:spcPct val="100000"/>
              </a:lnSpc>
              <a:spcBef>
                <a:spcPts val="56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Cell: (202) 365 0787</a:t>
            </a:r>
          </a:p>
          <a:p>
            <a:pPr marL="177800" marR="0" lvl="0" indent="0" algn="ctr" rtl="0">
              <a:lnSpc>
                <a:spcPct val="100000"/>
              </a:lnSpc>
              <a:spcBef>
                <a:spcPts val="56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Jennifer Laszlo Mizrahi</a:t>
            </a:r>
          </a:p>
          <a:p>
            <a:pPr marL="177800" marR="0" lvl="0" indent="0" algn="ctr" rtl="0">
              <a:lnSpc>
                <a:spcPct val="100000"/>
              </a:lnSpc>
              <a:spcBef>
                <a:spcPts val="56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President</a:t>
            </a:r>
          </a:p>
          <a:p>
            <a:pPr marL="177800" marR="0" lvl="0" indent="0" algn="ctr" rtl="0">
              <a:lnSpc>
                <a:spcPct val="100000"/>
              </a:lnSpc>
              <a:spcBef>
                <a:spcPts val="560"/>
              </a:spcBef>
              <a:spcAft>
                <a:spcPts val="0"/>
              </a:spcAft>
              <a:buClr>
                <a:schemeClr val="dk1"/>
              </a:buClr>
              <a:buSzPct val="25000"/>
              <a:buFont typeface="Noto Sans Symbols"/>
              <a:buNone/>
            </a:pPr>
            <a:r>
              <a:rPr lang="en-US" sz="2800" b="1" i="0" u="none" strike="noStrike" cap="none" dirty="0">
                <a:solidFill>
                  <a:srgbClr val="000090"/>
                </a:solidFill>
                <a:latin typeface="Calibri"/>
                <a:ea typeface="Calibri"/>
                <a:cs typeface="Calibri"/>
                <a:sym typeface="Calibri"/>
              </a:rPr>
              <a:t>JenniferM@RespectAbility.org</a:t>
            </a:r>
          </a:p>
          <a:p>
            <a:pPr marL="177800" marR="0" lvl="0" indent="0" algn="l" rtl="0">
              <a:lnSpc>
                <a:spcPct val="100000"/>
              </a:lnSpc>
              <a:spcBef>
                <a:spcPts val="560"/>
              </a:spcBef>
              <a:spcAft>
                <a:spcPts val="0"/>
              </a:spcAft>
              <a:buClr>
                <a:schemeClr val="dk1"/>
              </a:buClr>
              <a:buSzPct val="25000"/>
              <a:buFont typeface="Noto Sans Symbols"/>
              <a:buNone/>
            </a:pPr>
            <a:endParaRPr sz="2800" b="0" i="0" u="none" strike="noStrike" cap="none" dirty="0">
              <a:solidFill>
                <a:schemeClr val="dk1"/>
              </a:solidFill>
              <a:latin typeface="Calibri"/>
              <a:ea typeface="Calibri"/>
              <a:cs typeface="Calibri"/>
              <a:sym typeface="Calibri"/>
            </a:endParaRPr>
          </a:p>
        </p:txBody>
      </p:sp>
      <p:sp>
        <p:nvSpPr>
          <p:cNvPr id="727" name="Shape 727"/>
          <p:cNvSpPr txBox="1"/>
          <p:nvPr/>
        </p:nvSpPr>
        <p:spPr>
          <a:xfrm>
            <a:off x="152400" y="152400"/>
            <a:ext cx="8728200" cy="810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a:solidFill>
                  <a:schemeClr val="lt1"/>
                </a:solidFill>
                <a:latin typeface="Libre Baskerville"/>
                <a:ea typeface="Libre Baskerville"/>
                <a:cs typeface="Libre Baskerville"/>
                <a:sym typeface="Libre Baskerville"/>
              </a:rPr>
              <a:t>Contact Us!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9385" y="1290329"/>
            <a:ext cx="8229600" cy="276900"/>
          </a:xfrm>
          <a:prstGeom prst="rect">
            <a:avLst/>
          </a:prstGeom>
          <a:noFill/>
          <a:ln>
            <a:noFill/>
          </a:ln>
        </p:spPr>
        <p:txBody>
          <a:bodyPr wrap="square" lIns="91425" tIns="91425" rIns="91425" bIns="91425" anchor="t" anchorCtr="0">
            <a:noAutofit/>
          </a:bodyPr>
          <a:lstStyle/>
          <a:p>
            <a:pPr marL="342900" marR="0" lvl="0" indent="-127000" algn="l" rtl="0">
              <a:lnSpc>
                <a:spcPct val="100000"/>
              </a:lnSpc>
              <a:spcBef>
                <a:spcPts val="0"/>
              </a:spcBef>
              <a:spcAft>
                <a:spcPts val="0"/>
              </a:spcAft>
              <a:buClr>
                <a:srgbClr val="000000"/>
              </a:buClr>
              <a:buSzPct val="100000"/>
              <a:buFont typeface="Libre Baskerville"/>
              <a:buChar char="❖"/>
            </a:pPr>
            <a:r>
              <a:rPr lang="en-US" b="1" i="0" u="none" strike="noStrike" cap="none">
                <a:solidFill>
                  <a:schemeClr val="dk1"/>
                </a:solidFill>
                <a:latin typeface="Libre Baskerville"/>
                <a:ea typeface="Libre Baskerville"/>
                <a:cs typeface="Libre Baskerville"/>
                <a:sym typeface="Libre Baskerville"/>
              </a:rPr>
              <a:t> Are we doing the right things to get </a:t>
            </a:r>
          </a:p>
          <a:p>
            <a:pPr marR="0" lvl="0" indent="457200" algn="l" rtl="0">
              <a:lnSpc>
                <a:spcPct val="100000"/>
              </a:lnSpc>
              <a:spcBef>
                <a:spcPts val="0"/>
              </a:spcBef>
              <a:spcAft>
                <a:spcPts val="0"/>
              </a:spcAft>
              <a:buNone/>
            </a:pPr>
            <a:r>
              <a:rPr lang="en-US" b="1" i="0" u="none" strike="noStrike" cap="none">
                <a:solidFill>
                  <a:schemeClr val="dk1"/>
                </a:solidFill>
                <a:latin typeface="Libre Baskerville"/>
                <a:ea typeface="Libre Baskerville"/>
                <a:cs typeface="Libre Baskerville"/>
                <a:sym typeface="Libre Baskerville"/>
              </a:rPr>
              <a:t>the outcomes we want?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need to improve activities?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have the right mix of activities?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have extraneous activities?</a:t>
            </a:r>
          </a:p>
          <a:p>
            <a:pPr marL="457200" marR="0" lvl="0" indent="0" algn="l" rtl="0">
              <a:lnSpc>
                <a:spcPct val="100000"/>
              </a:lnSpc>
              <a:spcBef>
                <a:spcPts val="480"/>
              </a:spcBef>
              <a:spcAft>
                <a:spcPts val="0"/>
              </a:spcAft>
              <a:buNone/>
            </a:pPr>
            <a:r>
              <a:rPr lang="en-US" i="0" u="none" strike="noStrike" cap="none">
                <a:solidFill>
                  <a:schemeClr val="dk1"/>
                </a:solidFill>
                <a:latin typeface="Libre Baskerville"/>
                <a:ea typeface="Libre Baskerville"/>
                <a:cs typeface="Libre Baskerville"/>
                <a:sym typeface="Libre Baskerville"/>
              </a:rPr>
              <a:t> </a:t>
            </a:r>
          </a:p>
          <a:p>
            <a:pPr marL="342900" marR="0" lvl="0" indent="-127000" algn="l" rtl="0">
              <a:lnSpc>
                <a:spcPct val="100000"/>
              </a:lnSpc>
              <a:spcBef>
                <a:spcPts val="560"/>
              </a:spcBef>
              <a:spcAft>
                <a:spcPts val="0"/>
              </a:spcAft>
              <a:buClr>
                <a:srgbClr val="000000"/>
              </a:buClr>
              <a:buSzPct val="100000"/>
              <a:buFont typeface="Libre Baskerville"/>
              <a:buChar char="❖"/>
            </a:pPr>
            <a:r>
              <a:rPr lang="en-US" b="1" i="0" u="none" strike="noStrike" cap="none">
                <a:solidFill>
                  <a:schemeClr val="dk1"/>
                </a:solidFill>
                <a:latin typeface="Libre Baskerville"/>
                <a:ea typeface="Libre Baskerville"/>
                <a:cs typeface="Libre Baskerville"/>
                <a:sym typeface="Libre Baskerville"/>
              </a:rPr>
              <a:t> How should we increase our impact?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deepen our current activities?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extend activities to new areas?</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aim to influences new beneficiaries</a:t>
            </a:r>
          </a:p>
          <a:p>
            <a:pPr marL="457200" marR="0" lvl="0" indent="0" algn="l" rtl="0">
              <a:lnSpc>
                <a:spcPct val="100000"/>
              </a:lnSpc>
              <a:spcBef>
                <a:spcPts val="480"/>
              </a:spcBef>
              <a:spcAft>
                <a:spcPts val="0"/>
              </a:spcAft>
              <a:buNone/>
            </a:pPr>
            <a:r>
              <a:rPr lang="en-US">
                <a:solidFill>
                  <a:schemeClr val="dk1"/>
                </a:solidFill>
                <a:latin typeface="Libre Baskerville"/>
                <a:ea typeface="Libre Baskerville"/>
                <a:cs typeface="Libre Baskerville"/>
                <a:sym typeface="Libre Baskerville"/>
              </a:rPr>
              <a:t>     </a:t>
            </a:r>
            <a:r>
              <a:rPr lang="en-US" i="0" u="none" strike="noStrike" cap="none">
                <a:solidFill>
                  <a:schemeClr val="dk1"/>
                </a:solidFill>
                <a:latin typeface="Libre Baskerville"/>
                <a:ea typeface="Libre Baskerville"/>
                <a:cs typeface="Libre Baskerville"/>
                <a:sym typeface="Libre Baskerville"/>
              </a:rPr>
              <a:t>and/or audiences?</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Do we expand our geographic reach? </a:t>
            </a:r>
          </a:p>
          <a:p>
            <a:pPr marL="457200" marR="0" lvl="0" indent="0" algn="l" rtl="0">
              <a:lnSpc>
                <a:spcPct val="100000"/>
              </a:lnSpc>
              <a:spcBef>
                <a:spcPts val="480"/>
              </a:spcBef>
              <a:spcAft>
                <a:spcPts val="0"/>
              </a:spcAft>
              <a:buNone/>
            </a:pPr>
            <a:endParaRPr>
              <a:solidFill>
                <a:schemeClr val="dk1"/>
              </a:solidFill>
              <a:latin typeface="Libre Baskerville"/>
              <a:ea typeface="Libre Baskerville"/>
              <a:cs typeface="Libre Baskerville"/>
              <a:sym typeface="Libre Baskerville"/>
            </a:endParaRPr>
          </a:p>
          <a:p>
            <a:pPr marL="342900" marR="0" lvl="0" indent="-127000" algn="l" rtl="0">
              <a:lnSpc>
                <a:spcPct val="100000"/>
              </a:lnSpc>
              <a:spcBef>
                <a:spcPts val="560"/>
              </a:spcBef>
              <a:spcAft>
                <a:spcPts val="0"/>
              </a:spcAft>
              <a:buClr>
                <a:srgbClr val="000000"/>
              </a:buClr>
              <a:buSzPct val="100000"/>
              <a:buFont typeface="Libre Baskerville"/>
              <a:buChar char="❖"/>
            </a:pPr>
            <a:r>
              <a:rPr lang="en-US" b="1" i="0" u="none" strike="noStrike" cap="none">
                <a:solidFill>
                  <a:schemeClr val="dk1"/>
                </a:solidFill>
                <a:latin typeface="Libre Baskerville"/>
                <a:ea typeface="Libre Baskerville"/>
                <a:cs typeface="Libre Baskerville"/>
                <a:sym typeface="Libre Baskerville"/>
              </a:rPr>
              <a:t> What do we need to learn and measure?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How will we answer our open questions? </a:t>
            </a:r>
          </a:p>
          <a:p>
            <a:pPr marL="742950" marR="0" lvl="1" indent="-146050" algn="l" rtl="0">
              <a:lnSpc>
                <a:spcPct val="100000"/>
              </a:lnSpc>
              <a:spcBef>
                <a:spcPts val="480"/>
              </a:spcBef>
              <a:spcAft>
                <a:spcPts val="0"/>
              </a:spcAft>
              <a:buClr>
                <a:srgbClr val="000000"/>
              </a:buClr>
              <a:buSzPct val="100000"/>
              <a:buFont typeface="Libre Baskerville"/>
              <a:buChar char="❖"/>
            </a:pPr>
            <a:r>
              <a:rPr lang="en-US" i="0" u="none" strike="noStrike" cap="none">
                <a:solidFill>
                  <a:schemeClr val="dk1"/>
                </a:solidFill>
                <a:latin typeface="Libre Baskerville"/>
                <a:ea typeface="Libre Baskerville"/>
                <a:cs typeface="Libre Baskerville"/>
                <a:sym typeface="Libre Baskerville"/>
              </a:rPr>
              <a:t> What do we need to track internally and externally?</a:t>
            </a:r>
          </a:p>
        </p:txBody>
      </p:sp>
      <p:sp>
        <p:nvSpPr>
          <p:cNvPr id="140" name="Shape 140"/>
          <p:cNvSpPr txBox="1">
            <a:spLocks noGrp="1"/>
          </p:cNvSpPr>
          <p:nvPr>
            <p:ph type="body" idx="4294967295"/>
          </p:nvPr>
        </p:nvSpPr>
        <p:spPr>
          <a:xfrm>
            <a:off x="5546250" y="1756963"/>
            <a:ext cx="3429000" cy="2743200"/>
          </a:xfrm>
          <a:prstGeom prst="rect">
            <a:avLst/>
          </a:prstGeom>
          <a:noFill/>
          <a:ln>
            <a:noFill/>
          </a:ln>
        </p:spPr>
        <p:txBody>
          <a:bodyPr wrap="square" lIns="91425" tIns="91425" rIns="91425" bIns="91425" anchor="t" anchorCtr="0">
            <a:noAutofit/>
          </a:bodyPr>
          <a:lstStyle/>
          <a:p>
            <a:pPr marL="177800" marR="0" lvl="1" indent="0" algn="ctr" rtl="0">
              <a:lnSpc>
                <a:spcPct val="100000"/>
              </a:lnSpc>
              <a:spcBef>
                <a:spcPts val="0"/>
              </a:spcBef>
              <a:spcAft>
                <a:spcPts val="0"/>
              </a:spcAft>
              <a:buClr>
                <a:schemeClr val="dk1"/>
              </a:buClr>
              <a:buSzPct val="25000"/>
              <a:buFont typeface="Noto Sans Symbols"/>
              <a:buNone/>
            </a:pPr>
            <a:r>
              <a:rPr lang="en-US" sz="1700" b="1" i="0" u="sng" strike="noStrike" cap="none">
                <a:solidFill>
                  <a:schemeClr val="dk1"/>
                </a:solidFill>
                <a:latin typeface="Libre Baskerville"/>
                <a:ea typeface="Libre Baskerville"/>
                <a:cs typeface="Libre Baskerville"/>
                <a:sym typeface="Libre Baskerville"/>
              </a:rPr>
              <a:t>Test question</a:t>
            </a:r>
            <a:r>
              <a:rPr lang="en-US" sz="1700" b="1" i="0" u="none" strike="noStrike" cap="none">
                <a:solidFill>
                  <a:schemeClr val="dk1"/>
                </a:solidFill>
                <a:latin typeface="Libre Baskerville"/>
                <a:ea typeface="Libre Baskerville"/>
                <a:cs typeface="Libre Baskerville"/>
                <a:sym typeface="Libre Baskerville"/>
              </a:rPr>
              <a:t>:  </a:t>
            </a:r>
          </a:p>
          <a:p>
            <a:pPr marL="177800" marR="0" lvl="1" indent="0" algn="ctr" rtl="0">
              <a:lnSpc>
                <a:spcPct val="100000"/>
              </a:lnSpc>
              <a:spcBef>
                <a:spcPts val="0"/>
              </a:spcBef>
              <a:spcAft>
                <a:spcPts val="0"/>
              </a:spcAft>
              <a:buClr>
                <a:schemeClr val="dk1"/>
              </a:buClr>
              <a:buSzPct val="25000"/>
              <a:buFont typeface="Noto Sans Symbols"/>
              <a:buNone/>
            </a:pPr>
            <a:r>
              <a:rPr lang="en-US" sz="1700" b="1" i="0" u="none" strike="noStrike" cap="none">
                <a:solidFill>
                  <a:schemeClr val="dk1"/>
                </a:solidFill>
                <a:latin typeface="Libre Baskerville"/>
                <a:ea typeface="Libre Baskerville"/>
                <a:cs typeface="Libre Baskerville"/>
                <a:sym typeface="Libre Baskerville"/>
              </a:rPr>
              <a:t>If criminal justice system faced a sudden 25 percent budget cut or 25 percent budget growth, could your TOC help you decide what to do and articulate the rationale behind your decisions to your stakeholders?</a:t>
            </a:r>
          </a:p>
          <a:p>
            <a:pPr marL="342900" marR="0" lvl="0" indent="-165100" algn="l" rtl="0">
              <a:lnSpc>
                <a:spcPct val="100000"/>
              </a:lnSpc>
              <a:spcBef>
                <a:spcPts val="560"/>
              </a:spcBef>
              <a:spcAft>
                <a:spcPts val="0"/>
              </a:spcAft>
              <a:buClr>
                <a:schemeClr val="dk1"/>
              </a:buClr>
              <a:buSzPct val="164705"/>
              <a:buFont typeface="Noto Sans Symbols"/>
              <a:buNone/>
            </a:pPr>
            <a:endParaRPr sz="1700" i="0" u="none" strike="noStrike" cap="none">
              <a:solidFill>
                <a:schemeClr val="dk1"/>
              </a:solidFill>
              <a:latin typeface="Libre Baskerville"/>
              <a:ea typeface="Libre Baskerville"/>
              <a:cs typeface="Libre Baskerville"/>
              <a:sym typeface="Libre Baskerville"/>
            </a:endParaRPr>
          </a:p>
        </p:txBody>
      </p:sp>
      <p:sp>
        <p:nvSpPr>
          <p:cNvPr id="141" name="Shape 141"/>
          <p:cNvSpPr txBox="1"/>
          <p:nvPr/>
        </p:nvSpPr>
        <p:spPr>
          <a:xfrm>
            <a:off x="304800" y="152400"/>
            <a:ext cx="9434400" cy="9180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A Good TOC Will Answer </a:t>
            </a:r>
            <a:br>
              <a:rPr lang="en-US" sz="3000">
                <a:solidFill>
                  <a:schemeClr val="lt1"/>
                </a:solidFill>
                <a:latin typeface="Libre Baskerville"/>
                <a:ea typeface="Libre Baskerville"/>
                <a:cs typeface="Libre Baskerville"/>
                <a:sym typeface="Libre Baskerville"/>
              </a:rPr>
            </a:br>
            <a:r>
              <a:rPr lang="en-US" sz="3000">
                <a:solidFill>
                  <a:schemeClr val="lt1"/>
                </a:solidFill>
                <a:latin typeface="Libre Baskerville"/>
                <a:ea typeface="Libre Baskerville"/>
                <a:cs typeface="Libre Baskerville"/>
                <a:sym typeface="Libre Baskerville"/>
              </a:rPr>
              <a:t>Key Strategic Questions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8</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1219200" y="1553368"/>
            <a:ext cx="7954500" cy="4161300"/>
          </a:xfrm>
          <a:prstGeom prst="rect">
            <a:avLst/>
          </a:prstGeom>
          <a:noFill/>
          <a:ln>
            <a:noFill/>
          </a:ln>
        </p:spPr>
        <p:txBody>
          <a:bodyPr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Noto Sans Symbols"/>
              <a:buChar char="❖"/>
            </a:pPr>
            <a:r>
              <a:rPr lang="en-US" sz="1200" b="1" i="0" u="none" strike="noStrike" cap="none">
                <a:solidFill>
                  <a:schemeClr val="dk1"/>
                </a:solidFill>
                <a:latin typeface="Libre Baskerville"/>
                <a:ea typeface="Libre Baskerville"/>
                <a:cs typeface="Libre Baskerville"/>
                <a:sym typeface="Libre Baskerville"/>
              </a:rPr>
              <a:t>Jennifer Laszlo Mizrahi is President and CEO of RespectAbilty</a:t>
            </a:r>
            <a:r>
              <a:rPr lang="en-US" sz="1200" i="0" u="none" strike="noStrike" cap="none">
                <a:solidFill>
                  <a:schemeClr val="dk1"/>
                </a:solidFill>
                <a:latin typeface="Libre Baskerville"/>
                <a:ea typeface="Libre Baskerville"/>
                <a:cs typeface="Libre Baskerville"/>
                <a:sym typeface="Libre Baskerville"/>
              </a:rPr>
              <a:t>, a nonprofit organization working to empower people with disabilities to achieve the American dream. She works regularly with national, state and local policy leaders, workforce development professionals, media and employers, as well as with disability and faith-based organizations in order to expand opportunities for people with disabilities. She already has met with teams from all 50 states, including 40 governors, on WIOA implementation. She has published dozens of op-eds on disability issues, including in USA Today, Huffington Post, The Hill and other publications. Dyslexic herself, she also knows what it means to parent a child with multiple disabilities.</a:t>
            </a:r>
          </a:p>
          <a:p>
            <a:pPr marL="342900" marR="0" lvl="0" indent="-342900" algn="l" rtl="0">
              <a:lnSpc>
                <a:spcPct val="100000"/>
              </a:lnSpc>
              <a:spcBef>
                <a:spcPts val="280"/>
              </a:spcBef>
              <a:spcAft>
                <a:spcPts val="0"/>
              </a:spcAft>
              <a:buClr>
                <a:schemeClr val="dk1"/>
              </a:buClr>
              <a:buSzPct val="25000"/>
              <a:buFont typeface="Noto Sans Symbols"/>
              <a:buNone/>
            </a:pPr>
            <a:endParaRPr sz="1200" i="0" u="none" strike="noStrike" cap="none">
              <a:solidFill>
                <a:schemeClr val="dk1"/>
              </a:solidFill>
              <a:latin typeface="Libre Baskerville"/>
              <a:ea typeface="Libre Baskerville"/>
              <a:cs typeface="Libre Baskerville"/>
              <a:sym typeface="Libre Baskerville"/>
            </a:endParaRPr>
          </a:p>
          <a:p>
            <a:pPr marL="342900" marR="0" lvl="0" indent="-330200" algn="l" rtl="0">
              <a:lnSpc>
                <a:spcPct val="100000"/>
              </a:lnSpc>
              <a:spcBef>
                <a:spcPts val="280"/>
              </a:spcBef>
              <a:spcAft>
                <a:spcPts val="0"/>
              </a:spcAft>
              <a:buClr>
                <a:schemeClr val="dk1"/>
              </a:buClr>
              <a:buSzPct val="100000"/>
              <a:buFont typeface="Noto Sans Symbols"/>
              <a:buChar char="❖"/>
            </a:pPr>
            <a:r>
              <a:rPr lang="en-US" sz="1200" b="1" i="0" u="none" strike="noStrike" cap="none">
                <a:solidFill>
                  <a:schemeClr val="dk1"/>
                </a:solidFill>
                <a:latin typeface="Libre Baskerville"/>
                <a:ea typeface="Libre Baskerville"/>
                <a:cs typeface="Libre Baskerville"/>
                <a:sym typeface="Libre Baskerville"/>
              </a:rPr>
              <a:t>Janie L. Jeffers is founder and president of Jeffers and Associates, LLC</a:t>
            </a:r>
            <a:r>
              <a:rPr lang="en-US" sz="1200" i="0" u="none" strike="noStrike" cap="none">
                <a:solidFill>
                  <a:schemeClr val="dk1"/>
                </a:solidFill>
                <a:latin typeface="Libre Baskerville"/>
                <a:ea typeface="Libre Baskerville"/>
                <a:cs typeface="Libre Baskerville"/>
                <a:sym typeface="Libre Baskerville"/>
              </a:rPr>
              <a:t>. President Bill Clinton appointed her a Commissioner on the United States Parole Commission in 1999. She has had a distinguished career in public policy, education, management, health care, and criminal justice at the federal and local levels. Ms. Jeffers served as Executive Deputy Director for the Federal DC Interagency Task Force at the White House Office of Management and Budget, where she coordinated technical assistance to the District of Columbia government on economic development, education, childcare and public/private partnerships. She also served as Policy Advisor for the President’s Crime Prevention Council, chaired by Vice President Gore. From 1992-1996, she was Chief of the National Office of Citizen Participation for the Federal Bureau of Prisons at the Department of Justice and, from 1985-1991, she was Deputy Commissioner for the New York City Department of Correction, rising through the ranks to become the first civilian to achieve that position. </a:t>
            </a:r>
          </a:p>
        </p:txBody>
      </p:sp>
      <p:pic>
        <p:nvPicPr>
          <p:cNvPr id="734" name="Shape 734" descr="Headshot of Jennifer Laszlo Mizrahi" title="Headshot of Jennifer Laszlo Mizrahi"/>
          <p:cNvPicPr preferRelativeResize="0"/>
          <p:nvPr/>
        </p:nvPicPr>
        <p:blipFill rotWithShape="1">
          <a:blip r:embed="rId3">
            <a:alphaModFix/>
          </a:blip>
          <a:srcRect/>
          <a:stretch/>
        </p:blipFill>
        <p:spPr>
          <a:xfrm>
            <a:off x="-35978" y="1798475"/>
            <a:ext cx="1227653" cy="1351664"/>
          </a:xfrm>
          <a:prstGeom prst="rect">
            <a:avLst/>
          </a:prstGeom>
          <a:noFill/>
          <a:ln>
            <a:noFill/>
          </a:ln>
        </p:spPr>
      </p:pic>
      <p:pic>
        <p:nvPicPr>
          <p:cNvPr id="735" name="Shape 735" descr="Headshot of Janie Jeffers" title="Headshot of Janie Jeffers"/>
          <p:cNvPicPr preferRelativeResize="0"/>
          <p:nvPr/>
        </p:nvPicPr>
        <p:blipFill rotWithShape="1">
          <a:blip r:embed="rId4">
            <a:alphaModFix/>
          </a:blip>
          <a:srcRect/>
          <a:stretch/>
        </p:blipFill>
        <p:spPr>
          <a:xfrm>
            <a:off x="-37025" y="3632720"/>
            <a:ext cx="1229150" cy="1349830"/>
          </a:xfrm>
          <a:prstGeom prst="rect">
            <a:avLst/>
          </a:prstGeom>
          <a:noFill/>
          <a:ln>
            <a:noFill/>
          </a:ln>
        </p:spPr>
      </p:pic>
      <p:sp>
        <p:nvSpPr>
          <p:cNvPr id="736" name="Shape 736"/>
          <p:cNvSpPr txBox="1"/>
          <p:nvPr/>
        </p:nvSpPr>
        <p:spPr>
          <a:xfrm>
            <a:off x="1325300" y="140425"/>
            <a:ext cx="8943600" cy="7026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Meet the Report’s Authors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80</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92300" y="1553333"/>
            <a:ext cx="8351700" cy="49269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1400" b="1" i="0" u="none" strike="noStrike" cap="none">
                <a:solidFill>
                  <a:schemeClr val="dk1"/>
                </a:solidFill>
                <a:latin typeface="Libre Baskerville"/>
                <a:ea typeface="Libre Baskerville"/>
                <a:cs typeface="Libre Baskerville"/>
                <a:sym typeface="Libre Baskerville"/>
              </a:rPr>
              <a:t>Eddie B. Ellis Jr., Criminal Justice Associate. </a:t>
            </a:r>
            <a:r>
              <a:rPr lang="en-US" sz="1400" i="0" u="none" strike="noStrike" cap="none">
                <a:solidFill>
                  <a:schemeClr val="dk1"/>
                </a:solidFill>
                <a:latin typeface="Libre Baskerville"/>
                <a:ea typeface="Libre Baskerville"/>
                <a:cs typeface="Libre Baskerville"/>
                <a:sym typeface="Libre Baskerville"/>
              </a:rPr>
              <a:t>Ellis created Oneby1,</a:t>
            </a:r>
            <a:r>
              <a:rPr lang="en-US" sz="1400" b="1" i="0" u="none" strike="noStrike" cap="none">
                <a:solidFill>
                  <a:schemeClr val="dk1"/>
                </a:solidFill>
                <a:latin typeface="Libre Baskerville"/>
                <a:ea typeface="Libre Baskerville"/>
                <a:cs typeface="Libre Baskerville"/>
                <a:sym typeface="Libre Baskerville"/>
              </a:rPr>
              <a:t> </a:t>
            </a:r>
            <a:r>
              <a:rPr lang="en-US" sz="1400" i="0" u="none" strike="noStrike" cap="none">
                <a:solidFill>
                  <a:schemeClr val="dk1"/>
                </a:solidFill>
                <a:latin typeface="Libre Baskerville"/>
                <a:ea typeface="Libre Baskerville"/>
                <a:cs typeface="Libre Baskerville"/>
                <a:sym typeface="Libre Baskerville"/>
              </a:rPr>
              <a:t>an organization that works with communities and partners to provide youth development workshops and mentoring services to keep youth out of the corrections system and help those exiting the system stay out. A champion for change, Eddie’s own experience as a former convict provides an insight and depth into his work that allows him to connect with and engage audiences. Mr. Ellis professional experience, certifications and training allow him to serve as a resource to the community. He also has written and published several resource guides offering service referrals, practical tips and inspiration to former offenders and parolees returning into the Washington, D.C., metropolitan area.</a:t>
            </a:r>
          </a:p>
          <a:p>
            <a:pPr marL="342900" marR="0" lvl="0" indent="-342900" algn="l" rtl="0">
              <a:lnSpc>
                <a:spcPct val="100000"/>
              </a:lnSpc>
              <a:spcBef>
                <a:spcPts val="280"/>
              </a:spcBef>
              <a:spcAft>
                <a:spcPts val="0"/>
              </a:spcAft>
              <a:buClr>
                <a:schemeClr val="dk1"/>
              </a:buClr>
              <a:buSzPct val="25000"/>
              <a:buFont typeface="Noto Sans Symbols"/>
              <a:buNone/>
            </a:pPr>
            <a:endParaRPr sz="1400" i="0" u="none" strike="noStrike" cap="none">
              <a:solidFill>
                <a:schemeClr val="dk1"/>
              </a:solidFill>
              <a:latin typeface="Libre Baskerville"/>
              <a:ea typeface="Libre Baskerville"/>
              <a:cs typeface="Libre Baskerville"/>
              <a:sym typeface="Libre Baskerville"/>
            </a:endParaRPr>
          </a:p>
          <a:p>
            <a:pPr marL="342900" marR="0" lvl="0" indent="-342900" algn="l" rtl="0">
              <a:lnSpc>
                <a:spcPct val="100000"/>
              </a:lnSpc>
              <a:spcBef>
                <a:spcPts val="280"/>
              </a:spcBef>
              <a:spcAft>
                <a:spcPts val="0"/>
              </a:spcAft>
              <a:buClr>
                <a:schemeClr val="dk1"/>
              </a:buClr>
              <a:buSzPct val="100000"/>
              <a:buFont typeface="Noto Sans Symbols"/>
              <a:buChar char="❖"/>
            </a:pPr>
            <a:r>
              <a:rPr lang="en-US" sz="1400" b="1" i="0" u="none" strike="noStrike" cap="none">
                <a:solidFill>
                  <a:schemeClr val="dk1"/>
                </a:solidFill>
                <a:latin typeface="Libre Baskerville"/>
                <a:ea typeface="Libre Baskerville"/>
                <a:cs typeface="Libre Baskerville"/>
                <a:sym typeface="Libre Baskerville"/>
              </a:rPr>
              <a:t>Philip Pauli is the Policy and Practices Director of RespectAbility</a:t>
            </a:r>
            <a:r>
              <a:rPr lang="en-US" sz="1400" i="0" u="none" strike="noStrike" cap="none">
                <a:solidFill>
                  <a:schemeClr val="dk1"/>
                </a:solidFill>
                <a:latin typeface="Libre Baskerville"/>
                <a:ea typeface="Libre Baskerville"/>
                <a:cs typeface="Libre Baskerville"/>
                <a:sym typeface="Libre Baskerville"/>
              </a:rPr>
              <a:t>. His role with RespectAbility includes communicating with state leaders and workforce agencies on best practices for employing people with disabilities under WIOA and addressing issues related to competitive integrated employment. Raised by a single mother with serious chronic health issues, he is deeply committed to helping build a better future for people with disabilities. You can reach him at </a:t>
            </a:r>
            <a:r>
              <a:rPr lang="en-US" sz="1400" i="0" u="sng" strike="noStrike" cap="none">
                <a:solidFill>
                  <a:schemeClr val="hlink"/>
                </a:solidFill>
                <a:latin typeface="Libre Baskerville"/>
                <a:ea typeface="Libre Baskerville"/>
                <a:cs typeface="Libre Baskerville"/>
                <a:sym typeface="Libre Baskerville"/>
                <a:hlinkClick r:id="rId3"/>
              </a:rPr>
              <a:t>PhilipP@RespectAbilityUSA.org</a:t>
            </a:r>
            <a:r>
              <a:rPr lang="en-US" sz="1400" i="0" u="none" strike="noStrike" cap="none">
                <a:solidFill>
                  <a:schemeClr val="dk1"/>
                </a:solidFill>
                <a:latin typeface="Libre Baskerville"/>
                <a:ea typeface="Libre Baskerville"/>
                <a:cs typeface="Libre Baskerville"/>
                <a:sym typeface="Libre Baskerville"/>
              </a:rPr>
              <a:t>.</a:t>
            </a:r>
          </a:p>
        </p:txBody>
      </p:sp>
      <p:pic>
        <p:nvPicPr>
          <p:cNvPr id="743" name="Shape 743" descr="Headshot of Eddie Ellis" title="Headshot of Eddie Ellis"/>
          <p:cNvPicPr preferRelativeResize="0"/>
          <p:nvPr/>
        </p:nvPicPr>
        <p:blipFill rotWithShape="1">
          <a:blip r:embed="rId4">
            <a:alphaModFix/>
          </a:blip>
          <a:srcRect/>
          <a:stretch/>
        </p:blipFill>
        <p:spPr>
          <a:xfrm>
            <a:off x="143699" y="1981200"/>
            <a:ext cx="894133" cy="1179428"/>
          </a:xfrm>
          <a:prstGeom prst="rect">
            <a:avLst/>
          </a:prstGeom>
          <a:noFill/>
          <a:ln>
            <a:noFill/>
          </a:ln>
        </p:spPr>
      </p:pic>
      <p:pic>
        <p:nvPicPr>
          <p:cNvPr id="744" name="Shape 744" descr="Headshot of Philip Pauli" title="Headshot of Philip Pauli"/>
          <p:cNvPicPr preferRelativeResize="0"/>
          <p:nvPr/>
        </p:nvPicPr>
        <p:blipFill rotWithShape="1">
          <a:blip r:embed="rId5">
            <a:alphaModFix/>
          </a:blip>
          <a:srcRect/>
          <a:stretch/>
        </p:blipFill>
        <p:spPr>
          <a:xfrm>
            <a:off x="119062" y="4343400"/>
            <a:ext cx="920749" cy="920749"/>
          </a:xfrm>
          <a:prstGeom prst="rect">
            <a:avLst/>
          </a:prstGeom>
          <a:noFill/>
          <a:ln>
            <a:noFill/>
          </a:ln>
        </p:spPr>
      </p:pic>
      <p:sp>
        <p:nvSpPr>
          <p:cNvPr id="745" name="Shape 745"/>
          <p:cNvSpPr txBox="1"/>
          <p:nvPr/>
        </p:nvSpPr>
        <p:spPr>
          <a:xfrm>
            <a:off x="679025" y="236200"/>
            <a:ext cx="8943600" cy="822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Meet the Report’s Authors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81</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1265474" y="1325959"/>
            <a:ext cx="7370400" cy="48006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1400" b="1" i="0" u="none" strike="noStrike" cap="none">
                <a:solidFill>
                  <a:schemeClr val="dk1"/>
                </a:solidFill>
                <a:latin typeface="Libre Baskerville"/>
                <a:ea typeface="Libre Baskerville"/>
                <a:cs typeface="Libre Baskerville"/>
                <a:sym typeface="Libre Baskerville"/>
              </a:rPr>
              <a:t>David M. Perry, a disability rights journalist and Associate Professor of History at Dominican University, in River Forest, IL</a:t>
            </a:r>
            <a:r>
              <a:rPr lang="en-US" sz="1400" i="0" u="none" strike="noStrike" cap="none">
                <a:solidFill>
                  <a:schemeClr val="dk1"/>
                </a:solidFill>
                <a:latin typeface="Libre Baskerville"/>
                <a:ea typeface="Libre Baskerville"/>
                <a:cs typeface="Libre Baskerville"/>
                <a:sym typeface="Libre Baskerville"/>
              </a:rPr>
              <a:t>. His work has appeared at CNN.com, The Chronicle of Higher Education, The New York Times, The Atlantic, Al Jazeera America, The Guardian, The Washington Post, Pacific Standard Magazine and many other publications. He is writing a book called </a:t>
            </a:r>
            <a:r>
              <a:rPr lang="en-US" sz="1400" i="1" u="none" strike="noStrike" cap="none">
                <a:solidFill>
                  <a:schemeClr val="dk1"/>
                </a:solidFill>
                <a:latin typeface="Libre Baskerville"/>
                <a:ea typeface="Libre Baskerville"/>
                <a:cs typeface="Libre Baskerville"/>
                <a:sym typeface="Libre Baskerville"/>
              </a:rPr>
              <a:t>Disability Is Not a Crime</a:t>
            </a:r>
            <a:r>
              <a:rPr lang="en-US" sz="1400" i="0" u="none" strike="noStrike" cap="none">
                <a:solidFill>
                  <a:schemeClr val="dk1"/>
                </a:solidFill>
                <a:latin typeface="Libre Baskerville"/>
                <a:ea typeface="Libre Baskerville"/>
                <a:cs typeface="Libre Baskerville"/>
                <a:sym typeface="Libre Baskerville"/>
              </a:rPr>
              <a:t> for Beacon Press (expected Fall, 2017). Perry is the father of a nine-year-old boy with Down syndrome. He can be reached at </a:t>
            </a:r>
            <a:r>
              <a:rPr lang="en-US" sz="1400" i="0" u="sng" strike="noStrike" cap="none">
                <a:solidFill>
                  <a:schemeClr val="hlink"/>
                </a:solidFill>
                <a:latin typeface="Libre Baskerville"/>
                <a:ea typeface="Libre Baskerville"/>
                <a:cs typeface="Libre Baskerville"/>
                <a:sym typeface="Libre Baskerville"/>
                <a:hlinkClick r:id="rId3"/>
              </a:rPr>
              <a:t>lollardfish@gmail.com</a:t>
            </a:r>
            <a:r>
              <a:rPr lang="en-US" sz="1400" i="0" u="sng" strike="noStrike" cap="none">
                <a:solidFill>
                  <a:schemeClr val="dk1"/>
                </a:solidFill>
                <a:latin typeface="Libre Baskerville"/>
                <a:ea typeface="Libre Baskerville"/>
                <a:cs typeface="Libre Baskerville"/>
                <a:sym typeface="Libre Baskerville"/>
              </a:rPr>
              <a:t>.</a:t>
            </a:r>
          </a:p>
          <a:p>
            <a:pPr marL="177800" marR="0" lvl="0" indent="0" algn="l" rtl="0">
              <a:lnSpc>
                <a:spcPct val="100000"/>
              </a:lnSpc>
              <a:spcBef>
                <a:spcPts val="560"/>
              </a:spcBef>
              <a:spcAft>
                <a:spcPts val="0"/>
              </a:spcAft>
              <a:buClr>
                <a:schemeClr val="dk1"/>
              </a:buClr>
              <a:buSzPct val="25000"/>
              <a:buFont typeface="Noto Sans Symbols"/>
              <a:buNone/>
            </a:pPr>
            <a:endParaRPr sz="1400" i="0" u="none" strike="noStrike" cap="none">
              <a:solidFill>
                <a:schemeClr val="dk1"/>
              </a:solidFill>
              <a:latin typeface="Libre Baskerville"/>
              <a:ea typeface="Libre Baskerville"/>
              <a:cs typeface="Libre Baskerville"/>
              <a:sym typeface="Libre Baskerville"/>
            </a:endParaRPr>
          </a:p>
          <a:p>
            <a:pPr marL="342900" marR="0" lvl="0" indent="-342900" algn="l" rtl="0">
              <a:lnSpc>
                <a:spcPct val="100000"/>
              </a:lnSpc>
              <a:spcBef>
                <a:spcPts val="0"/>
              </a:spcBef>
              <a:spcAft>
                <a:spcPts val="0"/>
              </a:spcAft>
              <a:buClr>
                <a:schemeClr val="dk1"/>
              </a:buClr>
              <a:buSzPct val="100000"/>
              <a:buFont typeface="Noto Sans Symbols"/>
              <a:buChar char="❖"/>
            </a:pPr>
            <a:r>
              <a:rPr lang="en-US" sz="1400" b="1" i="0" u="none" strike="noStrike" cap="none">
                <a:solidFill>
                  <a:schemeClr val="dk1"/>
                </a:solidFill>
                <a:latin typeface="Libre Baskerville"/>
                <a:ea typeface="Libre Baskerville"/>
                <a:cs typeface="Libre Baskerville"/>
                <a:sym typeface="Libre Baskerville"/>
              </a:rPr>
              <a:t>Lauren Appelbaum, Communications Director of RespectAbility.</a:t>
            </a:r>
            <a:r>
              <a:rPr lang="en-US" sz="1400" i="0" u="none" strike="noStrike" cap="none">
                <a:solidFill>
                  <a:schemeClr val="dk1"/>
                </a:solidFill>
                <a:latin typeface="Libre Baskerville"/>
                <a:ea typeface="Libre Baskerville"/>
                <a:cs typeface="Libre Baskerville"/>
                <a:sym typeface="Libre Baskerville"/>
              </a:rPr>
              <a:t> Her role includes managing the presidential outreach and #RespectTheAbility stigma and social media campaigns. Coordinating outreach, she and her team have talked with all of the presidential candidates about the importance of engaging the disability community, reporting all interviews in The RespectAbility Report. She has a lifelong commitment to equality for people with disabilities. You can reach her at </a:t>
            </a:r>
            <a:r>
              <a:rPr lang="en-US" sz="1400" i="0" u="sng" strike="noStrike" cap="none">
                <a:solidFill>
                  <a:schemeClr val="hlink"/>
                </a:solidFill>
                <a:latin typeface="Libre Baskerville"/>
                <a:ea typeface="Libre Baskerville"/>
                <a:cs typeface="Libre Baskerville"/>
                <a:sym typeface="Libre Baskerville"/>
                <a:hlinkClick r:id="rId4"/>
              </a:rPr>
              <a:t>LaurenA@RespectAbilityUSA.org</a:t>
            </a:r>
            <a:r>
              <a:rPr lang="en-US" sz="1400" i="0" u="none" strike="noStrike" cap="none">
                <a:solidFill>
                  <a:schemeClr val="dk1"/>
                </a:solidFill>
                <a:latin typeface="Libre Baskerville"/>
                <a:ea typeface="Libre Baskerville"/>
                <a:cs typeface="Libre Baskerville"/>
                <a:sym typeface="Libre Baskerville"/>
              </a:rPr>
              <a:t>.</a:t>
            </a:r>
          </a:p>
          <a:p>
            <a:pPr marL="342900" marR="0" lvl="0" indent="-165100" algn="l" rtl="0">
              <a:lnSpc>
                <a:spcPct val="100000"/>
              </a:lnSpc>
              <a:spcBef>
                <a:spcPts val="560"/>
              </a:spcBef>
              <a:spcAft>
                <a:spcPts val="0"/>
              </a:spcAft>
              <a:buClr>
                <a:schemeClr val="dk1"/>
              </a:buClr>
              <a:buSzPct val="100000"/>
              <a:buFont typeface="Noto Sans Symbols"/>
              <a:buNone/>
            </a:pPr>
            <a:endParaRPr sz="1400" i="0" u="none" strike="noStrike" cap="none">
              <a:solidFill>
                <a:schemeClr val="dk1"/>
              </a:solidFill>
              <a:latin typeface="Libre Baskerville"/>
              <a:ea typeface="Libre Baskerville"/>
              <a:cs typeface="Libre Baskerville"/>
              <a:sym typeface="Libre Baskerville"/>
            </a:endParaRPr>
          </a:p>
        </p:txBody>
      </p:sp>
      <p:pic>
        <p:nvPicPr>
          <p:cNvPr id="752" name="Shape 752" descr="Headshot of David Perry" title="Headshot of David Perry"/>
          <p:cNvPicPr preferRelativeResize="0"/>
          <p:nvPr/>
        </p:nvPicPr>
        <p:blipFill rotWithShape="1">
          <a:blip r:embed="rId5">
            <a:alphaModFix/>
          </a:blip>
          <a:srcRect/>
          <a:stretch/>
        </p:blipFill>
        <p:spPr>
          <a:xfrm>
            <a:off x="524699" y="1676400"/>
            <a:ext cx="895320" cy="1176480"/>
          </a:xfrm>
          <a:prstGeom prst="rect">
            <a:avLst/>
          </a:prstGeom>
          <a:noFill/>
          <a:ln>
            <a:noFill/>
          </a:ln>
        </p:spPr>
      </p:pic>
      <p:pic>
        <p:nvPicPr>
          <p:cNvPr id="753" name="Shape 753" descr="Headshot of Lauren Appelbaum" title="Headshot of Lauren Appelbaum"/>
          <p:cNvPicPr preferRelativeResize="0"/>
          <p:nvPr/>
        </p:nvPicPr>
        <p:blipFill rotWithShape="1">
          <a:blip r:embed="rId6">
            <a:alphaModFix/>
          </a:blip>
          <a:srcRect/>
          <a:stretch/>
        </p:blipFill>
        <p:spPr>
          <a:xfrm>
            <a:off x="524699" y="3655717"/>
            <a:ext cx="895552" cy="1179576"/>
          </a:xfrm>
          <a:prstGeom prst="rect">
            <a:avLst/>
          </a:prstGeom>
          <a:noFill/>
          <a:ln>
            <a:noFill/>
          </a:ln>
        </p:spPr>
      </p:pic>
      <p:sp>
        <p:nvSpPr>
          <p:cNvPr id="754" name="Shape 754"/>
          <p:cNvSpPr txBox="1"/>
          <p:nvPr/>
        </p:nvSpPr>
        <p:spPr>
          <a:xfrm>
            <a:off x="484725" y="347950"/>
            <a:ext cx="8931900" cy="726600"/>
          </a:xfrm>
          <a:prstGeom prst="rect">
            <a:avLst/>
          </a:prstGeom>
          <a:noFill/>
          <a:ln>
            <a:noFill/>
          </a:ln>
        </p:spPr>
        <p:txBody>
          <a:bodyPr wrap="square" lIns="91425" tIns="91425" rIns="91425" bIns="91425" anchor="ctr" anchorCtr="0">
            <a:noAutofit/>
          </a:bodyPr>
          <a:lstStyle/>
          <a:p>
            <a:pPr lvl="0" algn="ctr" rtl="0">
              <a:spcBef>
                <a:spcPts val="0"/>
              </a:spcBef>
              <a:buNone/>
            </a:pPr>
            <a:r>
              <a:rPr lang="en-US" sz="3000">
                <a:solidFill>
                  <a:schemeClr val="lt1"/>
                </a:solidFill>
                <a:latin typeface="Libre Baskerville"/>
                <a:ea typeface="Libre Baskerville"/>
                <a:cs typeface="Libre Baskerville"/>
                <a:sym typeface="Libre Baskerville"/>
              </a:rPr>
              <a:t>Meet the Report’s Editors</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82</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57200" y="1447800"/>
            <a:ext cx="8229600" cy="4525963"/>
          </a:xfrm>
          <a:prstGeom prst="rect">
            <a:avLst/>
          </a:prstGeom>
          <a:noFill/>
          <a:ln>
            <a:noFill/>
          </a:ln>
        </p:spPr>
        <p:txBody>
          <a:bodyPr wrap="square" lIns="91425" tIns="91425" rIns="91425" bIns="91425" anchor="t" anchorCtr="0">
            <a:noAutofit/>
          </a:bodyPr>
          <a:lstStyle/>
          <a:p>
            <a:pPr marL="203200" marR="0" lvl="0" indent="0" algn="ctr" rtl="0">
              <a:lnSpc>
                <a:spcPct val="100000"/>
              </a:lnSpc>
              <a:spcBef>
                <a:spcPts val="0"/>
              </a:spcBef>
              <a:spcAft>
                <a:spcPts val="0"/>
              </a:spcAft>
              <a:buClr>
                <a:schemeClr val="dk1"/>
              </a:buClr>
              <a:buSzPct val="25000"/>
              <a:buFont typeface="Noto Sans Symbols"/>
              <a:buNone/>
            </a:pPr>
            <a:r>
              <a:rPr lang="en-US" sz="2400" i="0" u="none" strike="noStrike" cap="none">
                <a:solidFill>
                  <a:schemeClr val="dk1"/>
                </a:solidFill>
                <a:latin typeface="Libre Baskerville"/>
                <a:ea typeface="Libre Baskerville"/>
                <a:cs typeface="Libre Baskerville"/>
                <a:sym typeface="Libre Baskerville"/>
              </a:rPr>
              <a:t>Pathways to Justice Model (by the Arc)</a:t>
            </a:r>
          </a:p>
        </p:txBody>
      </p:sp>
      <p:pic>
        <p:nvPicPr>
          <p:cNvPr id="148" name="Shape 148" descr="The Pathways to Justice Model shows all the different stages of interacting with the Justice system. It identifies them as community, first contact, investigation, jail, trial/plea agreement, transition and finally a return to the community. It shows how both suspect/offenders and victim/witnesses traverse the system through these steps." title="Illustration of Pathways to Justice Model"/>
          <p:cNvPicPr preferRelativeResize="0"/>
          <p:nvPr/>
        </p:nvPicPr>
        <p:blipFill rotWithShape="1">
          <a:blip r:embed="rId3">
            <a:alphaModFix/>
          </a:blip>
          <a:srcRect/>
          <a:stretch/>
        </p:blipFill>
        <p:spPr>
          <a:xfrm>
            <a:off x="0" y="2057400"/>
            <a:ext cx="9097823" cy="4102028"/>
          </a:xfrm>
          <a:prstGeom prst="rect">
            <a:avLst/>
          </a:prstGeom>
          <a:noFill/>
          <a:ln>
            <a:noFill/>
          </a:ln>
        </p:spPr>
      </p:pic>
      <p:sp>
        <p:nvSpPr>
          <p:cNvPr id="149" name="Shape 149"/>
          <p:cNvSpPr txBox="1"/>
          <p:nvPr/>
        </p:nvSpPr>
        <p:spPr>
          <a:xfrm>
            <a:off x="1066800" y="76200"/>
            <a:ext cx="8871900" cy="1001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600">
                <a:solidFill>
                  <a:schemeClr val="lt1"/>
                </a:solidFill>
                <a:latin typeface="Libre Baskerville"/>
                <a:ea typeface="Libre Baskerville"/>
                <a:cs typeface="Libre Baskerville"/>
                <a:sym typeface="Libre Baskerville"/>
              </a:rPr>
              <a:t>Cycle of Justice Involvement</a:t>
            </a:r>
            <a:br>
              <a:rPr lang="en-US" sz="2600">
                <a:solidFill>
                  <a:schemeClr val="lt1"/>
                </a:solidFill>
                <a:latin typeface="Libre Baskerville"/>
                <a:ea typeface="Libre Baskerville"/>
                <a:cs typeface="Libre Baskerville"/>
                <a:sym typeface="Libre Baskerville"/>
              </a:rPr>
            </a:br>
            <a:r>
              <a:rPr lang="en-US" sz="2600">
                <a:solidFill>
                  <a:schemeClr val="lt1"/>
                </a:solidFill>
                <a:latin typeface="Libre Baskerville"/>
                <a:ea typeface="Libre Baskerville"/>
                <a:cs typeface="Libre Baskerville"/>
                <a:sym typeface="Libre Baskerville"/>
              </a:rPr>
              <a:t>(graphic by The Arc)</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9</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7635</Words>
  <Application>Microsoft Office PowerPoint</Application>
  <PresentationFormat>On-screen Show (4:3)</PresentationFormat>
  <Paragraphs>814</Paragraphs>
  <Slides>82</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Calibri</vt:lpstr>
      <vt:lpstr>verdana</vt:lpstr>
      <vt:lpstr>Times New Roman</vt:lpstr>
      <vt:lpstr>Noto Sans Symbols</vt:lpstr>
      <vt:lpstr>Libre Baskerville</vt:lpstr>
      <vt:lpstr>Courier New</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 admin</dc:creator>
  <cp:lastModifiedBy>Hillary Steen</cp:lastModifiedBy>
  <cp:revision>4</cp:revision>
  <dcterms:modified xsi:type="dcterms:W3CDTF">2017-10-23T14:00:17Z</dcterms:modified>
</cp:coreProperties>
</file>